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332" r:id="rId4"/>
    <p:sldId id="302" r:id="rId5"/>
    <p:sldId id="260" r:id="rId6"/>
    <p:sldId id="334" r:id="rId7"/>
    <p:sldId id="333" r:id="rId8"/>
    <p:sldId id="33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6" y="3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A2C2E-CA62-4374-9890-339A0625A0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68F09F-DE61-4585-B568-B2AEAE60C3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B7458-727F-41A3-89A7-CC71AE78A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7368-65B0-4B56-9D54-E501C419413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9C5C8-8D49-41D1-908D-1929FFD7C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2CBF42-CED8-4402-9028-D90D3B3C6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90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A67C0-0823-491B-AE04-21EFE80A7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4CADE9-4D74-4A9B-B87E-1C412DCA5D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B4877-EAC3-4C4A-8248-E23F026B1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7368-65B0-4B56-9D54-E501C419413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D2AC3-15D7-4E06-B508-189947A34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580C7-87EB-401F-B136-32F26E628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98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E563AC-4F4C-47F4-949E-AC8AEED3F3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C47A57-5994-4C76-A4B6-2B8EC962B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CD82DF-00B9-4FFA-83B9-47B0E1AE9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7368-65B0-4B56-9D54-E501C419413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23B55-469D-41ED-8A8B-F33401BE9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EA707C-F682-4E2B-ADD8-FCD7063D9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64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67769-848E-4DE3-B47F-5AF1FCEFF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88402-15D3-4F3D-8FB7-552BBD361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5F7AA-4F36-4035-990C-33322E090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7368-65B0-4B56-9D54-E501C419413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D977F-2775-4FAF-A040-20190C301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E24FC-4791-454C-AE47-C3AE36AE7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8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88FAB-03ED-46AF-B3C1-BEA46C81C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D4968-6427-4B8D-985D-E55D4B892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8620C-8F06-4663-8288-CD2047E8F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7368-65B0-4B56-9D54-E501C419413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58221-44A8-4790-B661-2DC538AE9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1480C-A829-4B3B-9393-4AF573EED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01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E2119-8089-479C-9E46-929B219A1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32726-7D8F-4834-9DB3-6C0CB6BDB8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749AD0-1508-43B4-88D4-E563A30D3E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D9883E-B778-4ABE-9E86-E3EB0A5AC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7368-65B0-4B56-9D54-E501C419413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DD46BC-46CA-4F0D-BAF7-6EBFC262D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613876-E2E3-4B38-9C7D-BDC6E95FC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623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8DFD3-03D2-4D27-AD23-7558453B4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3609B5-C676-4504-852F-32F4B595D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E0FD9-002D-4826-A029-42041AD8D4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5C2555-1DA1-4F35-B6A4-88CAFBD080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052DD0-F154-4EBB-9E4D-542A3F6D72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5C3ED5-87A0-47E8-B4B1-3E39CAC15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7368-65B0-4B56-9D54-E501C419413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63A9F2-8CF2-4E46-B49D-7815D93A6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E2011D-2214-4814-A891-C6A48F4D5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12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FADD4-1354-4907-804A-AB18DA0F9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C4E6E1-94FA-48A1-8DBE-C55CB75F6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7368-65B0-4B56-9D54-E501C419413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EC114F-07FA-446F-A2A5-0C162BE13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E99DD2-147B-489D-B60F-2FAC27F50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07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8E64EC-B138-42F8-828A-96E64C1EC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7368-65B0-4B56-9D54-E501C419413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B0266C-7E8C-48E7-BBD7-B184CB007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6B8B75-3A79-4991-B692-296DFCF8F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45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A8CD1-C7DD-4FA7-AD71-9920E30A8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FA71B-8F62-4178-B1DC-6E1F2F54E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A1CC1D-1E78-481F-A7C4-1BE25BF844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E47486-663A-4DF6-97D4-1A348CEF2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7368-65B0-4B56-9D54-E501C419413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ED2264-14B3-42B2-B1B1-5224B9826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03312E-CE65-4502-A4C7-3AC923104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8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ACC1F-4513-4CC0-991C-DCD37C8AE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556407-D7DC-4DA7-8125-E0E7D50D40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61A465-4F5B-40DE-A1ED-E6FE441EFF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FBB66-E401-4212-BFCE-E2962A0F9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7368-65B0-4B56-9D54-E501C419413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097B3C-C974-4E46-B9AD-038CF9940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C0714C-4643-4346-86D0-6971A754C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28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93A55F-609F-4B1D-AD12-69D02C8CF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AD8888-E8DA-41EC-8E4B-EB3ED4ABD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8064B-83B6-40D7-B3FF-F03835FE8D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17368-65B0-4B56-9D54-E501C419413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24FF1-EB9B-431B-8DFD-B9B60D1139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AAD9E-EC98-45A0-AA31-2847B7321A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57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FFEFE6-D544-47D6-B55C-D5FD1C086172}"/>
              </a:ext>
            </a:extLst>
          </p:cNvPr>
          <p:cNvSpPr/>
          <p:nvPr/>
        </p:nvSpPr>
        <p:spPr>
          <a:xfrm>
            <a:off x="386500" y="612743"/>
            <a:ext cx="1033177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Some questions from Lecture 3 (Berg):</a:t>
            </a:r>
          </a:p>
          <a:p>
            <a:endParaRPr lang="en-US" sz="20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1) How does COSY 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calculated the fringe field?</a:t>
            </a:r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2) 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How important are accurate fringe field measurements for SECAR and St. GEORGE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?</a:t>
            </a:r>
          </a:p>
          <a:p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3) What is the meaning of the rectangles in  COSY graphics output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?</a:t>
            </a:r>
          </a:p>
          <a:p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4) In an achromatic fragment separator, do you need a slit and/or a wedge in the dispersive intermediate plane.</a:t>
            </a:r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5) In a gas filled separator are all charge states collected in one location?</a:t>
            </a:r>
          </a:p>
          <a:p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6) How does a wedge restore the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achromaticity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 in a fragment separator?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7) What is the purpose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 of the DSR (Spin dipole) in front of GRAND RAIDEN focal plan?</a:t>
            </a:r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886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6F68-A0F1-4351-9D8F-C03C64EB6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260" y="321509"/>
            <a:ext cx="3283670" cy="622128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Question 1)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D841D4-64C7-4A80-9563-B2E757DEE1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93823" y="321509"/>
            <a:ext cx="6847002" cy="43263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How does COSY calculated the fringe field?</a:t>
            </a:r>
          </a:p>
          <a:p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2DF1BE-2711-46D9-A3B1-FD8E71D3F4C8}"/>
              </a:ext>
            </a:extLst>
          </p:cNvPr>
          <p:cNvSpPr txBox="1"/>
          <p:nvPr/>
        </p:nvSpPr>
        <p:spPr>
          <a:xfrm>
            <a:off x="317369" y="1025882"/>
            <a:ext cx="955146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Answer: For COSY the fringe field is an input parameter. By default COSY has a sharp cutoff field the </a:t>
            </a:r>
          </a:p>
          <a:p>
            <a:r>
              <a:rPr lang="en-US" dirty="0"/>
              <a:t>entrance and  exit of magnetic elements. To make more realistic calculations COSY offers via the </a:t>
            </a:r>
          </a:p>
          <a:p>
            <a:r>
              <a:rPr lang="en-US" dirty="0"/>
              <a:t>FR command several options of typical fringe fields. See Beam Manual chapter 3.3.2. </a:t>
            </a:r>
          </a:p>
          <a:p>
            <a:endParaRPr lang="en-US" dirty="0"/>
          </a:p>
          <a:p>
            <a:r>
              <a:rPr lang="en-US" dirty="0"/>
              <a:t>The fringe field is defined by the </a:t>
            </a:r>
            <a:r>
              <a:rPr lang="en-US" dirty="0" err="1"/>
              <a:t>Enge</a:t>
            </a:r>
            <a:r>
              <a:rPr lang="en-US" dirty="0"/>
              <a:t> function. The data have to come from either field calculations</a:t>
            </a:r>
          </a:p>
          <a:p>
            <a:r>
              <a:rPr lang="en-US" dirty="0"/>
              <a:t>Or field measurements of a existing magnet.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55B3F4-6692-49CC-96F2-E311E6ED7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260" y="4354791"/>
            <a:ext cx="6479357" cy="22286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D48F49A-619F-4E58-9529-46BB1F855E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9634" y="2503209"/>
            <a:ext cx="5649274" cy="4236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490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6F68-A0F1-4351-9D8F-C03C64EB6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3489" y="436989"/>
            <a:ext cx="6686746" cy="622128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Question 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D841D4-64C7-4A80-9563-B2E757DEE1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3488" y="1537568"/>
            <a:ext cx="9891859" cy="432634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How important are accurate fringe field measurements for SECAR and St. GEORGE?</a:t>
            </a:r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2DF1BE-2711-46D9-A3B1-FD8E71D3F4C8}"/>
              </a:ext>
            </a:extLst>
          </p:cNvPr>
          <p:cNvSpPr txBox="1"/>
          <p:nvPr/>
        </p:nvSpPr>
        <p:spPr>
          <a:xfrm>
            <a:off x="1593130" y="2460396"/>
            <a:ext cx="9477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Answer: </a:t>
            </a:r>
            <a:r>
              <a:rPr lang="en-US" dirty="0" err="1"/>
              <a:t>Enge</a:t>
            </a:r>
            <a:r>
              <a:rPr lang="en-US" dirty="0"/>
              <a:t> functions based on field measurements should be included in SECAR and ST. GEORGE</a:t>
            </a:r>
          </a:p>
          <a:p>
            <a:r>
              <a:rPr lang="en-US" dirty="0"/>
              <a:t>to have an as realistic as possible model of the recoil separator.</a:t>
            </a:r>
          </a:p>
        </p:txBody>
      </p:sp>
    </p:spTree>
    <p:extLst>
      <p:ext uri="{BB962C8B-B14F-4D97-AF65-F5344CB8AC3E}">
        <p14:creationId xmlns:p14="http://schemas.microsoft.com/office/powerpoint/2010/main" val="2386800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6F68-A0F1-4351-9D8F-C03C64EB6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3489" y="436989"/>
            <a:ext cx="6686746" cy="622128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Question 3)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D841D4-64C7-4A80-9563-B2E757DEE1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88" y="1373826"/>
            <a:ext cx="9653440" cy="43263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What is the meaning of the rectangles in  COSY graphics output?</a:t>
            </a:r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2DF1BE-2711-46D9-A3B1-FD8E71D3F4C8}"/>
              </a:ext>
            </a:extLst>
          </p:cNvPr>
          <p:cNvSpPr txBox="1"/>
          <p:nvPr/>
        </p:nvSpPr>
        <p:spPr>
          <a:xfrm>
            <a:off x="168291" y="2262433"/>
            <a:ext cx="110141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Answer: Standard COSY plots show the length of the magnets and drifts in z directions. Quadrupole are rectangles </a:t>
            </a:r>
          </a:p>
          <a:p>
            <a:r>
              <a:rPr lang="en-US" dirty="0"/>
              <a:t>that show the radius in x or y direction. Dipoles show the gap, even in x directions which is not useful to see of the </a:t>
            </a:r>
          </a:p>
          <a:p>
            <a:r>
              <a:rPr lang="en-US" dirty="0"/>
              <a:t>envelop of all rays fits into the system. In drawings that we show in publications we usually show the horizontal GFR</a:t>
            </a:r>
          </a:p>
          <a:p>
            <a:r>
              <a:rPr lang="en-US" dirty="0"/>
              <a:t>Dipoles and the radius, the GFR and the inner walls of the vacuum vessel.</a:t>
            </a:r>
          </a:p>
        </p:txBody>
      </p:sp>
    </p:spTree>
    <p:extLst>
      <p:ext uri="{BB962C8B-B14F-4D97-AF65-F5344CB8AC3E}">
        <p14:creationId xmlns:p14="http://schemas.microsoft.com/office/powerpoint/2010/main" val="1038712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6F68-A0F1-4351-9D8F-C03C64EB6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369" y="220172"/>
            <a:ext cx="3066853" cy="622128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Question 4)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1E0027-489D-41F2-86D7-BE23D76551B2}"/>
              </a:ext>
            </a:extLst>
          </p:cNvPr>
          <p:cNvSpPr/>
          <p:nvPr/>
        </p:nvSpPr>
        <p:spPr>
          <a:xfrm>
            <a:off x="515187" y="842300"/>
            <a:ext cx="61368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In an achromatic fragment separator, do you need a slit and/or a wedge in the dispersive intermediate plane.</a:t>
            </a:r>
          </a:p>
          <a:p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FD4826-B5EE-4456-8BBB-7AB3C7F6D667}"/>
              </a:ext>
            </a:extLst>
          </p:cNvPr>
          <p:cNvSpPr txBox="1"/>
          <p:nvPr/>
        </p:nvSpPr>
        <p:spPr>
          <a:xfrm>
            <a:off x="1074656" y="1885361"/>
            <a:ext cx="106685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Answer: Yes, you need both the slit stops the unwanted fragments with different rigidity and charge, while the </a:t>
            </a:r>
          </a:p>
          <a:p>
            <a:r>
              <a:rPr lang="en-US" dirty="0"/>
              <a:t>wedge provides the further mass separation.</a:t>
            </a:r>
          </a:p>
        </p:txBody>
      </p:sp>
    </p:spTree>
    <p:extLst>
      <p:ext uri="{BB962C8B-B14F-4D97-AF65-F5344CB8AC3E}">
        <p14:creationId xmlns:p14="http://schemas.microsoft.com/office/powerpoint/2010/main" val="1693064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6F68-A0F1-4351-9D8F-C03C64EB6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3489" y="436989"/>
            <a:ext cx="4000107" cy="622128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Question 5)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1E0027-489D-41F2-86D7-BE23D76551B2}"/>
              </a:ext>
            </a:extLst>
          </p:cNvPr>
          <p:cNvSpPr/>
          <p:nvPr/>
        </p:nvSpPr>
        <p:spPr>
          <a:xfrm>
            <a:off x="914400" y="1168923"/>
            <a:ext cx="84841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In a gas filled separator are all charge states collected in one location?</a:t>
            </a:r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415164-BF70-48F0-A85A-11361C5ECA6D}"/>
              </a:ext>
            </a:extLst>
          </p:cNvPr>
          <p:cNvSpPr txBox="1"/>
          <p:nvPr/>
        </p:nvSpPr>
        <p:spPr>
          <a:xfrm>
            <a:off x="801279" y="1979628"/>
            <a:ext cx="110847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Answer:  Yes, if pressure is high enough, the gas inside the dipole field changes the charge state along the pass</a:t>
            </a:r>
          </a:p>
          <a:p>
            <a:r>
              <a:rPr lang="en-US" dirty="0"/>
              <a:t>so the path of all initial state states follow the path of an average charge state with the effect that they are collected </a:t>
            </a:r>
          </a:p>
          <a:p>
            <a:r>
              <a:rPr lang="en-US" dirty="0"/>
              <a:t>at roughly the same location in the focal plane of the spectrometer.</a:t>
            </a:r>
          </a:p>
        </p:txBody>
      </p:sp>
      <p:pic>
        <p:nvPicPr>
          <p:cNvPr id="7" name="Picture 4" descr="TR_gasfilled_a">
            <a:extLst>
              <a:ext uri="{FF2B5EF4-FFF2-40B4-BE49-F238E27FC236}">
                <a16:creationId xmlns:a16="http://schemas.microsoft.com/office/drawing/2014/main" id="{3D2FB6C2-09E8-4D71-840D-3A0BB66D50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635" y="3344331"/>
            <a:ext cx="5474557" cy="2985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2999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6F68-A0F1-4351-9D8F-C03C64EB6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3489" y="436989"/>
            <a:ext cx="6686746" cy="622128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Question 6)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1E0027-489D-41F2-86D7-BE23D76551B2}"/>
              </a:ext>
            </a:extLst>
          </p:cNvPr>
          <p:cNvSpPr/>
          <p:nvPr/>
        </p:nvSpPr>
        <p:spPr>
          <a:xfrm>
            <a:off x="524758" y="1436622"/>
            <a:ext cx="79310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How does a wedge restore the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achromaticity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 in a fragment separator?</a:t>
            </a:r>
          </a:p>
          <a:p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7D2D18-6D4D-4C17-8831-AA388C843197}"/>
              </a:ext>
            </a:extLst>
          </p:cNvPr>
          <p:cNvSpPr txBox="1"/>
          <p:nvPr/>
        </p:nvSpPr>
        <p:spPr>
          <a:xfrm>
            <a:off x="678730" y="2469823"/>
            <a:ext cx="1047677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Answer: Without wedge the dispersed beam with a momentum spread +/- </a:t>
            </a:r>
            <a:r>
              <a:rPr lang="en-US" dirty="0" err="1"/>
              <a:t>dp</a:t>
            </a:r>
            <a:r>
              <a:rPr lang="en-US" dirty="0"/>
              <a:t> at the intermediate focal plane </a:t>
            </a:r>
          </a:p>
          <a:p>
            <a:r>
              <a:rPr lang="en-US" dirty="0"/>
              <a:t>continues  to the final focal plane to an achromatic focus. With a degrader of constant thickness, the energy </a:t>
            </a:r>
          </a:p>
          <a:p>
            <a:r>
              <a:rPr lang="en-US" dirty="0"/>
              <a:t>Loss of +</a:t>
            </a:r>
            <a:r>
              <a:rPr lang="en-US" dirty="0" err="1"/>
              <a:t>dp</a:t>
            </a:r>
            <a:r>
              <a:rPr lang="en-US" dirty="0"/>
              <a:t> and – </a:t>
            </a:r>
            <a:r>
              <a:rPr lang="en-US" dirty="0" err="1"/>
              <a:t>dp</a:t>
            </a:r>
            <a:r>
              <a:rPr lang="en-US" dirty="0"/>
              <a:t> is slightly different, so that the </a:t>
            </a:r>
            <a:r>
              <a:rPr lang="en-US" dirty="0" err="1"/>
              <a:t>achromaticity</a:t>
            </a:r>
            <a:r>
              <a:rPr lang="en-US" dirty="0"/>
              <a:t> is slightly disturbed. By properly changing </a:t>
            </a:r>
          </a:p>
          <a:p>
            <a:r>
              <a:rPr lang="en-US" dirty="0"/>
              <a:t>the thickness of the degrader ( Wedge) this can make the energy loss for all rays in the wedge so that </a:t>
            </a:r>
          </a:p>
          <a:p>
            <a:r>
              <a:rPr lang="en-US" dirty="0" err="1"/>
              <a:t>achromaticity</a:t>
            </a:r>
            <a:r>
              <a:rPr lang="en-US" dirty="0"/>
              <a:t> is restored.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163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6F68-A0F1-4351-9D8F-C03C64EB6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3489" y="436989"/>
            <a:ext cx="6686746" cy="622128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Question 7)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D841D4-64C7-4A80-9563-B2E757DEE1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9856" y="1327122"/>
            <a:ext cx="8798350" cy="432634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What is the purpose of the DSR (Spin dipole) in front of GRAND RAIDEN focal plan?</a:t>
            </a:r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2DF1BE-2711-46D9-A3B1-FD8E71D3F4C8}"/>
              </a:ext>
            </a:extLst>
          </p:cNvPr>
          <p:cNvSpPr txBox="1"/>
          <p:nvPr/>
        </p:nvSpPr>
        <p:spPr>
          <a:xfrm>
            <a:off x="409287" y="1781454"/>
            <a:ext cx="74374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Answer: A Spin Analyzer (not shown in the figure) downstream of the </a:t>
            </a:r>
          </a:p>
          <a:p>
            <a:r>
              <a:rPr lang="en-US" dirty="0"/>
              <a:t>GRAND RAIDEN focal plane and measure one component of the spin direction</a:t>
            </a:r>
          </a:p>
          <a:p>
            <a:r>
              <a:rPr lang="en-US" dirty="0"/>
              <a:t>In the horizontal plane. The DSR = Dipole Spin Rotator allows to measure </a:t>
            </a:r>
          </a:p>
          <a:p>
            <a:r>
              <a:rPr lang="en-US" dirty="0"/>
              <a:t>both components of the spin direction.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981653-D7EC-45D7-998E-D434C990BE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7303" y="1781455"/>
            <a:ext cx="3735905" cy="4781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167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661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Question 1)</vt:lpstr>
      <vt:lpstr>Question 2)</vt:lpstr>
      <vt:lpstr>Question 3)</vt:lpstr>
      <vt:lpstr>Question 4)</vt:lpstr>
      <vt:lpstr>Question 5)</vt:lpstr>
      <vt:lpstr>Question 6)</vt:lpstr>
      <vt:lpstr>Question 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and Answers</dc:title>
  <dc:creator>Georg Berg</dc:creator>
  <cp:lastModifiedBy>Georg Berg</cp:lastModifiedBy>
  <cp:revision>71</cp:revision>
  <dcterms:created xsi:type="dcterms:W3CDTF">2018-09-10T18:34:16Z</dcterms:created>
  <dcterms:modified xsi:type="dcterms:W3CDTF">2018-09-13T22:48:42Z</dcterms:modified>
</cp:coreProperties>
</file>