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332" r:id="rId4"/>
    <p:sldId id="302" r:id="rId5"/>
    <p:sldId id="260" r:id="rId6"/>
    <p:sldId id="334" r:id="rId7"/>
    <p:sldId id="333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2C2E-CA62-4374-9890-339A0625A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8F09F-DE61-4585-B568-B2AEAE60C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B7458-727F-41A3-89A7-CC71AE78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9C5C8-8D49-41D1-908D-1929FFD7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CBF42-CED8-4402-9028-D90D3B3C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A67C0-0823-491B-AE04-21EFE80A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CADE9-4D74-4A9B-B87E-1C412DCA5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4877-EAC3-4C4A-8248-E23F026B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D2AC3-15D7-4E06-B508-189947A3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580C7-87EB-401F-B136-32F26E62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E563AC-4F4C-47F4-949E-AC8AEED3F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47A57-5994-4C76-A4B6-2B8EC962B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D82DF-00B9-4FFA-83B9-47B0E1AE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3B55-469D-41ED-8A8B-F33401BE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A707C-F682-4E2B-ADD8-FCD7063D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7769-848E-4DE3-B47F-5AF1FCEF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88402-15D3-4F3D-8FB7-552BBD36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5F7AA-4F36-4035-990C-33322E090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977F-2775-4FAF-A040-20190C30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E24FC-4791-454C-AE47-C3AE36A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8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8FAB-03ED-46AF-B3C1-BEA46C81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D4968-6427-4B8D-985D-E55D4B892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8620C-8F06-4663-8288-CD2047E8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58221-44A8-4790-B661-2DC538AE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1480C-A829-4B3B-9393-4AF573EE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1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2119-8089-479C-9E46-929B219A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32726-7D8F-4834-9DB3-6C0CB6BDB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49AD0-1508-43B4-88D4-E563A30D3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9883E-B778-4ABE-9E86-E3EB0A5A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D46BC-46CA-4F0D-BAF7-6EBFC262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13876-E2E3-4B38-9C7D-BDC6E95F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2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DFD3-03D2-4D27-AD23-7558453B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609B5-C676-4504-852F-32F4B595D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E0FD9-002D-4826-A029-42041AD8D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C2555-1DA1-4F35-B6A4-88CAFBD08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52DD0-F154-4EBB-9E4D-542A3F6D7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C3ED5-87A0-47E8-B4B1-3E39CAC1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63A9F2-8CF2-4E46-B49D-7815D93A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2011D-2214-4814-A891-C6A48F4D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1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ADD4-1354-4907-804A-AB18DA0F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4E6E1-94FA-48A1-8DBE-C55CB75F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C114F-07FA-446F-A2A5-0C162BE1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99DD2-147B-489D-B60F-2FAC27F5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E64EC-B138-42F8-828A-96E64C1E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B0266C-7E8C-48E7-BBD7-B184CB00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B8B75-3A79-4991-B692-296DFCF8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8CD1-C7DD-4FA7-AD71-9920E30A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FA71B-8F62-4178-B1DC-6E1F2F54E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1CC1D-1E78-481F-A7C4-1BE25BF84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47486-663A-4DF6-97D4-1A348CEF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D2264-14B3-42B2-B1B1-5224B982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3312E-CE65-4502-A4C7-3AC92310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CC1F-4513-4CC0-991C-DCD37C8A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56407-D7DC-4DA7-8125-E0E7D50D4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1A465-4F5B-40DE-A1ED-E6FE441EF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FBB66-E401-4212-BFCE-E2962A0F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97B3C-C974-4E46-B9AD-038CF994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0714C-4643-4346-86D0-6971A754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2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93A55F-609F-4B1D-AD12-69D02C8C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D8888-E8DA-41EC-8E4B-EB3ED4ABD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8064B-83B6-40D7-B3FF-F03835FE8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7368-65B0-4B56-9D54-E501C419413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24FF1-EB9B-431B-8DFD-B9B60D113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AAD9E-EC98-45A0-AA31-2847B7321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FFEFE6-D544-47D6-B55C-D5FD1C086172}"/>
              </a:ext>
            </a:extLst>
          </p:cNvPr>
          <p:cNvSpPr/>
          <p:nvPr/>
        </p:nvSpPr>
        <p:spPr>
          <a:xfrm>
            <a:off x="386500" y="612743"/>
            <a:ext cx="10331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Some questions from Lecture 5 (Berg):</a:t>
            </a:r>
          </a:p>
          <a:p>
            <a:endParaRPr lang="en-US" sz="2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1) Why are there 189 Characteristic 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R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ays (see Procedure CHARAY)?</a:t>
            </a:r>
          </a:p>
          <a:p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2) 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How realistic is Gaussian distribution for the incoming beam? </a:t>
            </a:r>
          </a:p>
          <a:p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3) Difference between dispersive focus and achromatic focus.</a:t>
            </a:r>
          </a:p>
          <a:p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4) On ST. GEORGE the reactions that push the energy acceptance (+/- 8%) also pushes the angular acceptance (+/- 40 </a:t>
            </a:r>
            <a:r>
              <a:rPr lang="en-US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mrad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). This doesn’t seem to be true in SECAR: 15O(</a:t>
            </a:r>
            <a:r>
              <a:rPr lang="en-US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p,g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)19Ne pushes the energy acceptance (+/- 3.1%) but not in the angular acceptance (only +/- 15.6 </a:t>
            </a:r>
            <a:r>
              <a:rPr lang="en-US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mrad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 vs. SECAR’s +/- 25 </a:t>
            </a:r>
            <a:r>
              <a:rPr lang="en-US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mrad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 acceptance). Is there a reason SECAR was designed with angular acceptance so much larger than the energy acceptance?</a:t>
            </a:r>
            <a:endParaRPr lang="en-US" sz="16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5) Purpose of SECAR Section 3?</a:t>
            </a:r>
            <a:endParaRPr lang="en-US" sz="16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6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On slide 6, what is the meaning of the arrows the Effective 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F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ield Length and 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G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ood Field Regions?</a:t>
            </a:r>
          </a:p>
          <a:p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7) Extended target for SECAR?</a:t>
            </a:r>
          </a:p>
          <a:p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8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Enge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function (not from this Lecture)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?</a:t>
            </a:r>
          </a:p>
          <a:p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9) Is 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Q1 (Quad + Hex) used or only a design feature?</a:t>
            </a:r>
          </a:p>
          <a:p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10) </a:t>
            </a:r>
            <a:r>
              <a:rPr lang="en-US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x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_HO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=  (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x’|x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)*2_0 + HO, how are the higher order terms (HO) added</a:t>
            </a:r>
          </a:p>
          <a:p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11) Clarify D in the definition of the Nominal Beam definition</a:t>
            </a:r>
          </a:p>
          <a:p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12) 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Why is the alignment adjusted before and after the ion optical element?</a:t>
            </a:r>
          </a:p>
          <a:p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13) Can the recirculatory- ring for projectile beam increase the nuclear reaction rate? I.E. can we return the projectile beam (passed th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rough the target) to the beam again.</a:t>
            </a:r>
          </a:p>
          <a:p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14)  Alignment example not clear.</a:t>
            </a:r>
          </a:p>
          <a:p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15) Does hi</a:t>
            </a:r>
            <a:r>
              <a:rPr 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gher order effects give us details about the initial beam characteristic? Or do HO effects tell us that the beam line is different than what we think? ( e.g. field imperfections in the magnets etc.)</a:t>
            </a:r>
            <a:endParaRPr lang="en-US" sz="16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8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9)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930111" y="1210472"/>
            <a:ext cx="10042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Is Q1 (Quad + Hex) used or only a design feature?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678730" y="2469823"/>
            <a:ext cx="108570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Quadrupole one is designed and built as Multipole, i.e. a quadrupole and a hexapole, that can be excited </a:t>
            </a:r>
          </a:p>
          <a:p>
            <a:r>
              <a:rPr lang="en-US" dirty="0"/>
              <a:t>with separate power supplies. The hexapole at the beginning of the SECAR system, was found to be very efficient </a:t>
            </a:r>
          </a:p>
          <a:p>
            <a:r>
              <a:rPr lang="en-US" dirty="0"/>
              <a:t>to correct hexapole aberrations. Since there was not space for a separated hexapole magnet, the hexapole was </a:t>
            </a:r>
          </a:p>
          <a:p>
            <a:r>
              <a:rPr lang="en-US" dirty="0"/>
              <a:t>built into the quadrupole.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7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10)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930111" y="1210472"/>
            <a:ext cx="10042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x_HO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=  (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x’|x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)*2_0 + HO, how are the higher order terms (HO) added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678730" y="2469823"/>
            <a:ext cx="10490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The image size </a:t>
            </a:r>
            <a:r>
              <a:rPr lang="en-US" dirty="0" err="1"/>
              <a:t>x_HO</a:t>
            </a:r>
            <a:r>
              <a:rPr lang="en-US" dirty="0"/>
              <a:t> including HO effects are calculated by performing 4</a:t>
            </a:r>
            <a:r>
              <a:rPr lang="en-US" baseline="30000" dirty="0"/>
              <a:t>th</a:t>
            </a:r>
            <a:r>
              <a:rPr lang="en-US" dirty="0"/>
              <a:t> order COSY calculations</a:t>
            </a:r>
          </a:p>
          <a:p>
            <a:r>
              <a:rPr lang="en-US" dirty="0"/>
              <a:t>for the 189 Characteristic Rays at the focal planes and extracting </a:t>
            </a:r>
            <a:r>
              <a:rPr lang="en-US" dirty="0" err="1"/>
              <a:t>x_max</a:t>
            </a:r>
            <a:r>
              <a:rPr lang="en-US" dirty="0"/>
              <a:t> minus </a:t>
            </a:r>
            <a:r>
              <a:rPr lang="en-US" dirty="0" err="1"/>
              <a:t>x_min</a:t>
            </a:r>
            <a:r>
              <a:rPr lang="en-US" dirty="0"/>
              <a:t> from the RAY(1) array.</a:t>
            </a:r>
          </a:p>
        </p:txBody>
      </p:sp>
    </p:spTree>
    <p:extLst>
      <p:ext uri="{BB962C8B-B14F-4D97-AF65-F5344CB8AC3E}">
        <p14:creationId xmlns:p14="http://schemas.microsoft.com/office/powerpoint/2010/main" val="138402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930111" y="1210472"/>
            <a:ext cx="10042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Clarify D in the definition of the Nominal Beam definition.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709985" y="1998482"/>
            <a:ext cx="11126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D is defined on slide 7 of Lecture 5 ( my Lecture 4!). It is the distance of the beam and recoils owing to the </a:t>
            </a:r>
          </a:p>
          <a:p>
            <a:r>
              <a:rPr lang="en-US" dirty="0"/>
              <a:t>mass separation (</a:t>
            </a:r>
            <a:r>
              <a:rPr lang="en-US" dirty="0" err="1"/>
              <a:t>x|m</a:t>
            </a:r>
            <a:r>
              <a:rPr lang="en-US" dirty="0"/>
              <a:t>)*dm  divided by </a:t>
            </a:r>
            <a:r>
              <a:rPr lang="en-US" dirty="0" err="1"/>
              <a:t>x_HO</a:t>
            </a:r>
            <a:r>
              <a:rPr lang="en-US" dirty="0"/>
              <a:t> the image size including higher order effects. The previous Question 10)</a:t>
            </a:r>
          </a:p>
          <a:p>
            <a:r>
              <a:rPr lang="en-US" dirty="0"/>
              <a:t>explains how </a:t>
            </a:r>
            <a:r>
              <a:rPr lang="en-US" dirty="0" err="1"/>
              <a:t>x_HO</a:t>
            </a:r>
            <a:r>
              <a:rPr lang="en-US" dirty="0"/>
              <a:t> is calculated. </a:t>
            </a:r>
          </a:p>
        </p:txBody>
      </p:sp>
    </p:spTree>
    <p:extLst>
      <p:ext uri="{BB962C8B-B14F-4D97-AF65-F5344CB8AC3E}">
        <p14:creationId xmlns:p14="http://schemas.microsoft.com/office/powerpoint/2010/main" val="203164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12)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930111" y="1210472"/>
            <a:ext cx="10042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Why is the alignment adjusted before and after the ion optical element?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709985" y="1998482"/>
            <a:ext cx="11050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As explained in the COSY Beam Manual, a misalignment command is applied to the complete downstream</a:t>
            </a:r>
          </a:p>
          <a:p>
            <a:r>
              <a:rPr lang="en-US" dirty="0"/>
              <a:t>System, unless reversed by a corresponding command after e.g. an element. Since the misalignment parameters are</a:t>
            </a:r>
          </a:p>
          <a:p>
            <a:r>
              <a:rPr lang="en-US" dirty="0"/>
              <a:t>given for each element, the misalignment is applied in front of each element and reversed after each element. </a:t>
            </a:r>
          </a:p>
        </p:txBody>
      </p:sp>
    </p:spTree>
    <p:extLst>
      <p:ext uri="{BB962C8B-B14F-4D97-AF65-F5344CB8AC3E}">
        <p14:creationId xmlns:p14="http://schemas.microsoft.com/office/powerpoint/2010/main" val="1213968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13)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930111" y="1210472"/>
            <a:ext cx="10042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Can the recirculatory- ring for projectile beam increase the nuclear reaction rate? I.E. can we return the projectile beam (passed through the target) to the beam again.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709985" y="1998482"/>
            <a:ext cx="109826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The luminosity (reaction rate) in a Storage Ring is increased by the circulation frequency and decreased </a:t>
            </a:r>
          </a:p>
          <a:p>
            <a:r>
              <a:rPr lang="en-US" dirty="0"/>
              <a:t>by the target thickness that is limited by the emittance increase in the target. Both factors are of similar magnitude </a:t>
            </a:r>
          </a:p>
          <a:p>
            <a:r>
              <a:rPr lang="en-US" dirty="0"/>
              <a:t>so the luminosity is in praxis not much larger in Storage Rings. The energy loss in the target can be compensated</a:t>
            </a:r>
          </a:p>
          <a:p>
            <a:r>
              <a:rPr lang="en-US" dirty="0"/>
              <a:t>relatively easily by an RF in the Ring, but the increase of the emittance in the target would require and Electron </a:t>
            </a:r>
          </a:p>
          <a:p>
            <a:r>
              <a:rPr lang="en-US" dirty="0"/>
              <a:t>Cooler (see Cooler Storage Rings) because of the relatively low energy. </a:t>
            </a:r>
          </a:p>
        </p:txBody>
      </p:sp>
    </p:spTree>
    <p:extLst>
      <p:ext uri="{BB962C8B-B14F-4D97-AF65-F5344CB8AC3E}">
        <p14:creationId xmlns:p14="http://schemas.microsoft.com/office/powerpoint/2010/main" val="45889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4235777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14)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439917" y="1124456"/>
            <a:ext cx="4999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Alignment example not clear.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144377" y="1928459"/>
            <a:ext cx="112083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The misalignment of an element is given by misalignment </a:t>
            </a:r>
          </a:p>
          <a:p>
            <a:r>
              <a:rPr lang="en-US" dirty="0"/>
              <a:t>(x, y, and z) of the center of the element and misaligned orientation </a:t>
            </a:r>
          </a:p>
          <a:p>
            <a:r>
              <a:rPr lang="en-US" dirty="0"/>
              <a:t>(Roll, Yaw, and Pitch). The example of the misalignment applied to </a:t>
            </a:r>
          </a:p>
          <a:p>
            <a:r>
              <a:rPr lang="en-US" dirty="0"/>
              <a:t>Q1 of SECAR (Q1+Hex is defined by the M5 command) was given as shown in the insert. The misalignment commands</a:t>
            </a:r>
          </a:p>
          <a:p>
            <a:r>
              <a:rPr lang="en-US" dirty="0"/>
              <a:t>In front of the M5 command are TA, RA  for the orientation, the SA command for the x and y misalignment. </a:t>
            </a:r>
          </a:p>
          <a:p>
            <a:r>
              <a:rPr lang="en-US" dirty="0"/>
              <a:t>The z misalignment is given by the Command DL 0.80+0.000106. </a:t>
            </a:r>
          </a:p>
          <a:p>
            <a:endParaRPr lang="en-US" dirty="0"/>
          </a:p>
          <a:p>
            <a:r>
              <a:rPr lang="en-US" dirty="0"/>
              <a:t>As explained in Question 12) above, the misalignment has to be reversed after the element (M5 command) to limit its </a:t>
            </a:r>
          </a:p>
          <a:p>
            <a:r>
              <a:rPr lang="en-US" dirty="0"/>
              <a:t>effect to this element. See example.</a:t>
            </a:r>
          </a:p>
          <a:p>
            <a:endParaRPr lang="en-US" dirty="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51D04F3D-760D-49C0-A782-893180619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922" y="861817"/>
            <a:ext cx="4866902" cy="177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774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4235777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15)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439917" y="1124456"/>
            <a:ext cx="10897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Does higher order effects give us details about the initial beam characteristic? Or do HO effects tell us that the beam line is different than what we think? ( e.g. field imperfections in the magnets etc.)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342340" y="2274838"/>
            <a:ext cx="110421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The COSY input file and calculation of the recoils separators do not calculate anything about the properties </a:t>
            </a:r>
          </a:p>
          <a:p>
            <a:r>
              <a:rPr lang="en-US" dirty="0"/>
              <a:t>of the incoming beam neither in first nor higher order. The incoming beam is given by input parameters that come </a:t>
            </a:r>
          </a:p>
          <a:p>
            <a:r>
              <a:rPr lang="en-US" dirty="0"/>
              <a:t>from calculations or measurements of the beam.</a:t>
            </a:r>
          </a:p>
          <a:p>
            <a:endParaRPr lang="en-US" dirty="0"/>
          </a:p>
          <a:p>
            <a:r>
              <a:rPr lang="en-US" dirty="0"/>
              <a:t>COSY calculates the maps, matrix elements in arbitrary order in response to the fields and imperfections as long as</a:t>
            </a:r>
          </a:p>
          <a:p>
            <a:r>
              <a:rPr lang="en-US" dirty="0"/>
              <a:t>they are realistically parametrized and entered with the appropriate commands that are available in COSY.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6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60" y="321509"/>
            <a:ext cx="3283670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783" y="1103933"/>
            <a:ext cx="10504603" cy="4326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Why are there 189 Characteristic Rays (see Procedure CHARAY)?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336222" y="1855441"/>
            <a:ext cx="115000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The Characteristic rays are used to characterize the image size in the focal plane of e.g. SECAR by calculating </a:t>
            </a:r>
          </a:p>
          <a:p>
            <a:r>
              <a:rPr lang="en-US" dirty="0" err="1"/>
              <a:t>vmax-vmin</a:t>
            </a:r>
            <a:r>
              <a:rPr lang="en-US" dirty="0"/>
              <a:t> of a grid pattern in the acceptance ellipsoid in x, a, y, b, and E. This allows to calculated the “Resolution”</a:t>
            </a:r>
          </a:p>
          <a:p>
            <a:r>
              <a:rPr lang="en-US" dirty="0"/>
              <a:t>including higher order aberrations. The finer the grid and the more rays are used the more realistic this approach is. </a:t>
            </a:r>
          </a:p>
          <a:p>
            <a:r>
              <a:rPr lang="en-US" dirty="0"/>
              <a:t>However, the time to calculate will quickly increase for more than a few hundred rays, in particular if higher orders </a:t>
            </a:r>
          </a:p>
          <a:p>
            <a:r>
              <a:rPr lang="en-US" dirty="0"/>
              <a:t>are calculated and optimized</a:t>
            </a:r>
          </a:p>
          <a:p>
            <a:endParaRPr lang="en-US" dirty="0"/>
          </a:p>
          <a:p>
            <a:r>
              <a:rPr lang="en-US" dirty="0"/>
              <a:t>As a compromise, SECAR was optimized using 189 rays. To ensure that this is sufficiently high the optimization result </a:t>
            </a:r>
          </a:p>
          <a:p>
            <a:r>
              <a:rPr lang="en-US" dirty="0"/>
              <a:t>was tested using several thousand rays in a Monte Carlo simulation. The number 189 is not magical, it came as the</a:t>
            </a:r>
          </a:p>
          <a:p>
            <a:r>
              <a:rPr lang="en-US" dirty="0"/>
              <a:t>result with the particular choice of the grid (see COSY input file for SECAR). A finer grid with about 800 was used initially, </a:t>
            </a:r>
          </a:p>
          <a:p>
            <a:r>
              <a:rPr lang="en-US" dirty="0"/>
              <a:t>but the computing time became too long for higher order calculations and corrections.</a:t>
            </a:r>
          </a:p>
        </p:txBody>
      </p:sp>
    </p:spTree>
    <p:extLst>
      <p:ext uri="{BB962C8B-B14F-4D97-AF65-F5344CB8AC3E}">
        <p14:creationId xmlns:p14="http://schemas.microsoft.com/office/powerpoint/2010/main" val="151649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026" y="1059117"/>
            <a:ext cx="9891859" cy="4326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How realistic is Gaussian distribution for the incoming beam?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310326" y="1619697"/>
            <a:ext cx="1013482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The short answer is “not likely”. Beams are produced by different ion sources and accelerated </a:t>
            </a:r>
          </a:p>
          <a:p>
            <a:r>
              <a:rPr lang="en-US" dirty="0"/>
              <a:t>by a variety of accelerators with different  properties. While it is a good assumption that the beam </a:t>
            </a:r>
          </a:p>
          <a:p>
            <a:r>
              <a:rPr lang="en-US" dirty="0"/>
              <a:t>intensity distribution may be peaked in the center of the beam, a Gaussian is at best a rough </a:t>
            </a:r>
          </a:p>
          <a:p>
            <a:r>
              <a:rPr lang="en-US" dirty="0"/>
              <a:t>representation near the center.  At distances of several sigma from the center, the Gaussian assumption</a:t>
            </a:r>
          </a:p>
          <a:p>
            <a:r>
              <a:rPr lang="en-US" dirty="0"/>
              <a:t>is surely not realistic.  Also the beam profile may change with time during an experiment and beam profile</a:t>
            </a:r>
          </a:p>
          <a:p>
            <a:r>
              <a:rPr lang="en-US" dirty="0"/>
              <a:t>measurements are difficult to conduct. This is one of the difficulties in bringing the calculated ion-optics </a:t>
            </a:r>
          </a:p>
          <a:p>
            <a:r>
              <a:rPr lang="en-US" dirty="0"/>
              <a:t>in agreement with measured properties.</a:t>
            </a:r>
          </a:p>
          <a:p>
            <a:endParaRPr lang="en-US" dirty="0"/>
          </a:p>
          <a:p>
            <a:r>
              <a:rPr lang="en-US" dirty="0"/>
              <a:t>For the design of SECAR we define the “Nominal Beam Rejection” assuming a Gaussian beam distribution,</a:t>
            </a:r>
          </a:p>
          <a:p>
            <a:r>
              <a:rPr lang="en-US" dirty="0"/>
              <a:t>lacking better knowledge of the real beam distribution of the ReA3 beam, to optimize the beam rejection </a:t>
            </a:r>
          </a:p>
          <a:p>
            <a:r>
              <a:rPr lang="en-US" dirty="0"/>
              <a:t>and to compare the beam rejection of different recoil separators types. Here the assumption is that a real </a:t>
            </a:r>
          </a:p>
          <a:p>
            <a:r>
              <a:rPr lang="en-US" dirty="0"/>
              <a:t>beam rejection will be better if it is better under the assumption it is Gaussian.</a:t>
            </a:r>
          </a:p>
          <a:p>
            <a:endParaRPr lang="en-US" dirty="0"/>
          </a:p>
          <a:p>
            <a:r>
              <a:rPr lang="en-US" dirty="0"/>
              <a:t>The justification that SECAR needs a mass separation of m/dm &gt; 750 to achieve a beam rejection of !0E-13</a:t>
            </a:r>
          </a:p>
          <a:p>
            <a:r>
              <a:rPr lang="en-US" dirty="0"/>
              <a:t>is not based on the Nominal Beam rejection. It is based on experience with the DRAGON recoil separator, </a:t>
            </a:r>
          </a:p>
          <a:p>
            <a:r>
              <a:rPr lang="en-US" dirty="0"/>
              <a:t>that achieved about m/dm = 350 for masses up to about A = 30 and SECAR’s  goal to study masses up to </a:t>
            </a:r>
          </a:p>
          <a:p>
            <a:r>
              <a:rPr lang="en-US" dirty="0"/>
              <a:t>A = 65.</a:t>
            </a:r>
          </a:p>
        </p:txBody>
      </p:sp>
    </p:spTree>
    <p:extLst>
      <p:ext uri="{BB962C8B-B14F-4D97-AF65-F5344CB8AC3E}">
        <p14:creationId xmlns:p14="http://schemas.microsoft.com/office/powerpoint/2010/main" val="238680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88" y="1373826"/>
            <a:ext cx="9653440" cy="4326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Difference between dispersive focus and achromatic focus.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140010" y="2262433"/>
            <a:ext cx="120634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 The expression “ dispersive focus” is a misnomer. At a focus R12 = (</a:t>
            </a:r>
            <a:r>
              <a:rPr lang="en-US" dirty="0" err="1"/>
              <a:t>x|a</a:t>
            </a:r>
            <a:r>
              <a:rPr lang="en-US" dirty="0"/>
              <a:t>) = 0, in dependently of what the dispersion is</a:t>
            </a:r>
          </a:p>
          <a:p>
            <a:r>
              <a:rPr lang="en-US" dirty="0"/>
              <a:t>If in addition the dispersion R16 is NOT zero, like in the focal plane of a spectrometer, this may be called “casually” a dispersive </a:t>
            </a:r>
          </a:p>
          <a:p>
            <a:r>
              <a:rPr lang="en-US" dirty="0"/>
              <a:t>focus although it is recommended to say that there is a focus and the momentum dispersion is e.g. R16 = 17 cm/%  like in the</a:t>
            </a:r>
          </a:p>
          <a:p>
            <a:r>
              <a:rPr lang="en-US" dirty="0"/>
              <a:t>focal plane of the GRAND RAIDEN spectrometer.  </a:t>
            </a:r>
          </a:p>
          <a:p>
            <a:endParaRPr lang="en-US" dirty="0"/>
          </a:p>
          <a:p>
            <a:r>
              <a:rPr lang="en-US" dirty="0"/>
              <a:t>An “achromatic focus” is an accepted expression, referred to: R12 = 0 and R16 = 0, and R26 = 0, i.e. there is a focus, </a:t>
            </a:r>
          </a:p>
          <a:p>
            <a:r>
              <a:rPr lang="en-US" dirty="0"/>
              <a:t>the spatial dispersion is zero and the angular dispersion is zero. “Chromatic” refers to ”momentum” or “energy” and </a:t>
            </a:r>
          </a:p>
          <a:p>
            <a:r>
              <a:rPr lang="en-US" dirty="0"/>
              <a:t>“achromatic” means no dependence on “momentum” or “energy” i.e. R16 = R26 = 0</a:t>
            </a:r>
          </a:p>
        </p:txBody>
      </p:sp>
    </p:spTree>
    <p:extLst>
      <p:ext uri="{BB962C8B-B14F-4D97-AF65-F5344CB8AC3E}">
        <p14:creationId xmlns:p14="http://schemas.microsoft.com/office/powerpoint/2010/main" val="103871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369" y="220172"/>
            <a:ext cx="3066853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4)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515186" y="842300"/>
            <a:ext cx="114474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On ST. GEORGE the reactions that push the energy acceptance (+/- 8%) also pushes the angular acceptance (+/- 40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mrad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). This doesn’t seem to be true in SECAR: 15O(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p,g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)19Ne pushes the energy acceptance (+/- 3.1%) but not in the angular acceptance (only +/- 15.6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mrad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vs. SECAR’s +/- 25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mrad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acceptance). Is there a reason SECAR was designed with angular acceptance so much larger than the energy acceptance?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D4826-B5EE-4456-8BBB-7AB3C7F6D667}"/>
              </a:ext>
            </a:extLst>
          </p:cNvPr>
          <p:cNvSpPr txBox="1"/>
          <p:nvPr/>
        </p:nvSpPr>
        <p:spPr>
          <a:xfrm>
            <a:off x="763571" y="2488676"/>
            <a:ext cx="114432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 The reaction for ST. GEORGE that requires the large angular (about +/- 40 </a:t>
            </a:r>
            <a:r>
              <a:rPr lang="en-US" dirty="0" err="1"/>
              <a:t>mrad</a:t>
            </a:r>
            <a:r>
              <a:rPr lang="en-US" dirty="0"/>
              <a:t>) and energy (about +/- 8%) </a:t>
            </a:r>
          </a:p>
          <a:p>
            <a:r>
              <a:rPr lang="en-US" dirty="0"/>
              <a:t>acceptances is 18O(</a:t>
            </a:r>
            <a:r>
              <a:rPr lang="en-US" dirty="0" err="1"/>
              <a:t>alpha,gamma</a:t>
            </a:r>
            <a:r>
              <a:rPr lang="en-US" dirty="0"/>
              <a:t>)22Ne at 0.35 MeV center of mass energy. The reaction that determines the maximum </a:t>
            </a:r>
          </a:p>
          <a:p>
            <a:r>
              <a:rPr lang="en-US" dirty="0"/>
              <a:t>acceptances for SECAR is a different reaction, namely 15O(</a:t>
            </a:r>
            <a:r>
              <a:rPr lang="en-US" dirty="0" err="1"/>
              <a:t>alpha,gamma</a:t>
            </a:r>
            <a:r>
              <a:rPr lang="en-US" dirty="0"/>
              <a:t>)19Ne [not (</a:t>
            </a:r>
            <a:r>
              <a:rPr lang="en-US" dirty="0" err="1"/>
              <a:t>p,g</a:t>
            </a:r>
            <a:r>
              <a:rPr lang="en-US" dirty="0"/>
              <a:t>) as the question quotes by </a:t>
            </a:r>
          </a:p>
          <a:p>
            <a:r>
              <a:rPr lang="en-US" dirty="0"/>
              <a:t>mistake!] at 0.5 MeV center of mass energy. The differences in emittances and energy spread are purely kinematics </a:t>
            </a:r>
          </a:p>
          <a:p>
            <a:r>
              <a:rPr lang="en-US" dirty="0"/>
              <a:t>and are caused by the different Q-values and the different center of mass energies.</a:t>
            </a:r>
          </a:p>
        </p:txBody>
      </p:sp>
    </p:spTree>
    <p:extLst>
      <p:ext uri="{BB962C8B-B14F-4D97-AF65-F5344CB8AC3E}">
        <p14:creationId xmlns:p14="http://schemas.microsoft.com/office/powerpoint/2010/main" val="169306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4000107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5)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914400" y="1168923"/>
            <a:ext cx="8484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Purpose of SECAR Section 3?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E35D63-D567-43C0-9656-891E2914BDEA}"/>
              </a:ext>
            </a:extLst>
          </p:cNvPr>
          <p:cNvSpPr txBox="1"/>
          <p:nvPr/>
        </p:nvSpPr>
        <p:spPr>
          <a:xfrm>
            <a:off x="675940" y="1960775"/>
            <a:ext cx="100308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</a:t>
            </a:r>
          </a:p>
          <a:p>
            <a:endParaRPr lang="en-US" dirty="0"/>
          </a:p>
          <a:p>
            <a:r>
              <a:rPr lang="en-US" dirty="0"/>
              <a:t>SECAR Section 1 selects a single charge state. </a:t>
            </a:r>
          </a:p>
          <a:p>
            <a:r>
              <a:rPr lang="en-US" dirty="0"/>
              <a:t>Section 2 with Wien Filter 1 separates the “bulk” of the beam with a mass separation of m/dm about 500</a:t>
            </a:r>
          </a:p>
          <a:p>
            <a:r>
              <a:rPr lang="en-US" b="1" dirty="0"/>
              <a:t>Section 3 with Wien Filter 2 separates the remaining beam with a mass separation of m/dm about 750 </a:t>
            </a:r>
          </a:p>
          <a:p>
            <a:r>
              <a:rPr lang="en-US" dirty="0"/>
              <a:t>Section 4  further cleans up the beam and prepares it for full transmission through the detector system.</a:t>
            </a:r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3299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6)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524758" y="1436622"/>
            <a:ext cx="100426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On slide 6, what is the meaning of the arrows the Effective Field Length and Good Field Regions?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678730" y="2469823"/>
            <a:ext cx="10209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In the upper, horizontal plane, the rectangle represent magnetic elements. The width ( z direction)</a:t>
            </a:r>
          </a:p>
          <a:p>
            <a:r>
              <a:rPr lang="en-US" dirty="0"/>
              <a:t>Is the Effective Field Length, the height (x direction) is the Good Field Region.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63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2991439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400" y="436989"/>
            <a:ext cx="4999348" cy="4326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Extended target for SECAR?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DF1BE-2711-46D9-A3B1-FD8E71D3F4C8}"/>
              </a:ext>
            </a:extLst>
          </p:cNvPr>
          <p:cNvSpPr txBox="1"/>
          <p:nvPr/>
        </p:nvSpPr>
        <p:spPr>
          <a:xfrm>
            <a:off x="409287" y="1272406"/>
            <a:ext cx="1076403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The gas-jet target of SECAR has a diameter of 2 – 3 mm in the horizontal plane. The (</a:t>
            </a:r>
            <a:r>
              <a:rPr lang="en-US" dirty="0" err="1"/>
              <a:t>p,gamma</a:t>
            </a:r>
            <a:r>
              <a:rPr lang="en-US" dirty="0"/>
              <a:t>) reaction </a:t>
            </a:r>
          </a:p>
          <a:p>
            <a:r>
              <a:rPr lang="en-US" dirty="0"/>
              <a:t>rate of a low-lying </a:t>
            </a:r>
            <a:r>
              <a:rPr lang="en-US" dirty="0" err="1"/>
              <a:t>astrophysically</a:t>
            </a:r>
            <a:r>
              <a:rPr lang="en-US" dirty="0"/>
              <a:t> relevant reaction can be measured if the energy of the beam is just right to be </a:t>
            </a:r>
          </a:p>
          <a:p>
            <a:r>
              <a:rPr lang="en-US" dirty="0"/>
              <a:t>exited. If the resonance is not well known the beam energy may be incorrect and the resonance may be missed. </a:t>
            </a:r>
          </a:p>
          <a:p>
            <a:endParaRPr lang="en-US" dirty="0"/>
          </a:p>
          <a:p>
            <a:r>
              <a:rPr lang="en-US" dirty="0"/>
              <a:t>Here the “extended target” comes to the rescue. The extended target of SECAR is a 12 cm long tube (compared </a:t>
            </a:r>
          </a:p>
          <a:p>
            <a:r>
              <a:rPr lang="en-US" dirty="0"/>
              <a:t>To 2 -3 mm of the jet), and is filled with the target gas. Since no window can be used to seal of the ends, a lot of </a:t>
            </a:r>
          </a:p>
          <a:p>
            <a:r>
              <a:rPr lang="en-US" dirty="0"/>
              <a:t>pumping is provided outside the tube. The energy along the extended target covers a range of energies defined </a:t>
            </a:r>
          </a:p>
          <a:p>
            <a:r>
              <a:rPr lang="en-US" dirty="0"/>
              <a:t>by the beam energy minus the energy loss. If the (not well known) energy of the resonance is within this  energy </a:t>
            </a:r>
          </a:p>
          <a:p>
            <a:r>
              <a:rPr lang="en-US" dirty="0"/>
              <a:t>range the resonance is still excited somewhere along the 12 cm long extended target.</a:t>
            </a:r>
          </a:p>
          <a:p>
            <a:endParaRPr lang="en-US" dirty="0"/>
          </a:p>
          <a:p>
            <a:r>
              <a:rPr lang="en-US" dirty="0"/>
              <a:t>This technique is successfully used at the DRAGON recoil separator and will be used at SECAR.   </a:t>
            </a:r>
          </a:p>
        </p:txBody>
      </p:sp>
    </p:spTree>
    <p:extLst>
      <p:ext uri="{BB962C8B-B14F-4D97-AF65-F5344CB8AC3E}">
        <p14:creationId xmlns:p14="http://schemas.microsoft.com/office/powerpoint/2010/main" val="2258167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8)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1E0027-489D-41F2-86D7-BE23D76551B2}"/>
              </a:ext>
            </a:extLst>
          </p:cNvPr>
          <p:cNvSpPr/>
          <p:nvPr/>
        </p:nvSpPr>
        <p:spPr>
          <a:xfrm>
            <a:off x="524758" y="1436622"/>
            <a:ext cx="100426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Enge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function (not from this Lecture)?.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7D2D18-6D4D-4C17-8831-AA388C843197}"/>
              </a:ext>
            </a:extLst>
          </p:cNvPr>
          <p:cNvSpPr txBox="1"/>
          <p:nvPr/>
        </p:nvSpPr>
        <p:spPr>
          <a:xfrm>
            <a:off x="678730" y="2469823"/>
            <a:ext cx="100913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Owing to time limitations I only mentioned that </a:t>
            </a:r>
            <a:r>
              <a:rPr lang="en-US" dirty="0" err="1"/>
              <a:t>Enge</a:t>
            </a:r>
            <a:r>
              <a:rPr lang="en-US" dirty="0"/>
              <a:t> function is used to describe the fringe field </a:t>
            </a:r>
          </a:p>
          <a:p>
            <a:r>
              <a:rPr lang="en-US" dirty="0"/>
              <a:t>drop-of at the entrance and exit of magnet without defining it. Please see Answer to Question 6 “Define</a:t>
            </a:r>
          </a:p>
          <a:p>
            <a:r>
              <a:rPr lang="en-US" dirty="0"/>
              <a:t>fringe field” of the previous Lecture 2 (my Lecture 2, Lecture 3 in the overall numbering of </a:t>
            </a:r>
            <a:r>
              <a:rPr lang="en-US"/>
              <a:t>Lectures).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06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4029</TotalTime>
  <Words>2333</Words>
  <Application>Microsoft Office PowerPoint</Application>
  <PresentationFormat>Widescreen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Question 1)</vt:lpstr>
      <vt:lpstr>Question 2)</vt:lpstr>
      <vt:lpstr>Question 3)</vt:lpstr>
      <vt:lpstr>Question 4)</vt:lpstr>
      <vt:lpstr>Question 5)</vt:lpstr>
      <vt:lpstr>Question 6)</vt:lpstr>
      <vt:lpstr>Question 7)</vt:lpstr>
      <vt:lpstr>Question 8)</vt:lpstr>
      <vt:lpstr>Question 9)</vt:lpstr>
      <vt:lpstr>Question 10)</vt:lpstr>
      <vt:lpstr>Question 11)</vt:lpstr>
      <vt:lpstr>Question 12)</vt:lpstr>
      <vt:lpstr>Question 13)</vt:lpstr>
      <vt:lpstr>Question 14)</vt:lpstr>
      <vt:lpstr>Question 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and Answers</dc:title>
  <dc:creator>Georg Berg</dc:creator>
  <cp:lastModifiedBy>Georg Berg</cp:lastModifiedBy>
  <cp:revision>109</cp:revision>
  <dcterms:created xsi:type="dcterms:W3CDTF">2018-09-10T18:34:16Z</dcterms:created>
  <dcterms:modified xsi:type="dcterms:W3CDTF">2018-09-24T16:32:30Z</dcterms:modified>
</cp:coreProperties>
</file>