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9"/>
  </p:notesMasterIdLst>
  <p:handoutMasterIdLst>
    <p:handoutMasterId r:id="rId20"/>
  </p:handoutMasterIdLst>
  <p:sldIdLst>
    <p:sldId id="256" r:id="rId3"/>
    <p:sldId id="257" r:id="rId4"/>
    <p:sldId id="288" r:id="rId5"/>
    <p:sldId id="277" r:id="rId6"/>
    <p:sldId id="267" r:id="rId7"/>
    <p:sldId id="284" r:id="rId8"/>
    <p:sldId id="285" r:id="rId9"/>
    <p:sldId id="291" r:id="rId10"/>
    <p:sldId id="292" r:id="rId11"/>
    <p:sldId id="282" r:id="rId12"/>
    <p:sldId id="280" r:id="rId13"/>
    <p:sldId id="281" r:id="rId14"/>
    <p:sldId id="287" r:id="rId15"/>
    <p:sldId id="290" r:id="rId16"/>
    <p:sldId id="289" r:id="rId17"/>
    <p:sldId id="286"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varScale="1">
        <p:scale>
          <a:sx n="107" d="100"/>
          <a:sy n="107" d="100"/>
        </p:scale>
        <p:origin x="138" y="22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7/22/2015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7/22/2015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defTabSz="912813"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defTabSz="912813"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defTabSz="912813"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defTabSz="912813"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defTabSz="912813"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defTabSz="912813"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defTabSz="912813"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defTabSz="912813"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eaLnBrk="1" hangingPunct="1"/>
            <a:fld id="{B971D38B-F7FB-40DB-8D99-B50BECA9C2C6}" type="slidenum">
              <a:rPr lang="en-US" altLang="en-US" sz="1200">
                <a:solidFill>
                  <a:schemeClr val="tx1"/>
                </a:solidFill>
                <a:ea typeface="MS PGothic" panose="020B0600070205080204" pitchFamily="34" charset="-128"/>
              </a:rPr>
              <a:pPr eaLnBrk="1" hangingPunct="1"/>
              <a:t>3</a:t>
            </a:fld>
            <a:endParaRPr lang="en-US" altLang="en-US" sz="1200">
              <a:solidFill>
                <a:schemeClr val="tx1"/>
              </a:solidFill>
              <a:ea typeface="MS PGothic" panose="020B0600070205080204" pitchFamily="34" charset="-128"/>
            </a:endParaRPr>
          </a:p>
        </p:txBody>
      </p:sp>
      <p:sp>
        <p:nvSpPr>
          <p:cNvPr id="4098" name="Rectangle 2"/>
          <p:cNvSpPr>
            <a:spLocks noGrp="1" noRot="1" noChangeAspect="1" noChangeArrowheads="1" noTextEdit="1"/>
          </p:cNvSpPr>
          <p:nvPr>
            <p:ph type="sldImg"/>
          </p:nvPr>
        </p:nvSpPr>
        <p:spPr bwMode="auto">
          <a:xfrm>
            <a:off x="395288" y="692150"/>
            <a:ext cx="6069012"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smtClean="0"/>
              <a:t> Describe what makes certain atoms radioactive.  </a:t>
            </a:r>
          </a:p>
          <a:p>
            <a:pPr>
              <a:spcBef>
                <a:spcPct val="0"/>
              </a:spcBef>
              <a:buFontTx/>
              <a:buChar char="•"/>
            </a:pPr>
            <a:r>
              <a:rPr lang="en-US" altLang="en-US" dirty="0" smtClean="0"/>
              <a:t>Chemical behavior identical to nonradioactive siblings.</a:t>
            </a:r>
          </a:p>
          <a:p>
            <a:pPr>
              <a:spcBef>
                <a:spcPct val="0"/>
              </a:spcBef>
              <a:buFontTx/>
              <a:buChar char="•"/>
            </a:pPr>
            <a:r>
              <a:rPr lang="en-US" altLang="en-US" dirty="0" smtClean="0"/>
              <a:t>Ionizing means that when the radiation deposits its energy into another atom, the energy is sufficient to cause ionization of the atom—the ejection of one of the orbital electrons.</a:t>
            </a:r>
          </a:p>
        </p:txBody>
      </p:sp>
    </p:spTree>
    <p:extLst>
      <p:ext uri="{BB962C8B-B14F-4D97-AF65-F5344CB8AC3E}">
        <p14:creationId xmlns:p14="http://schemas.microsoft.com/office/powerpoint/2010/main" val="936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7/22/2015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7/22/2015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7/22/2015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7/22/2015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7/22/2015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7/22/2015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7/22/2015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7/22/2015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7/22/2015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latin typeface="Kristen ITC" panose="03050502040202030202" pitchFamily="66" charset="0"/>
              </a:rPr>
              <a:t>The Geiger-Müller Counter</a:t>
            </a:r>
            <a:endParaRPr lang="en-US" sz="4800" dirty="0">
              <a:latin typeface="Kristen ITC" panose="03050502040202030202" pitchFamily="66"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dirty="0">
                <a:latin typeface="Kristen ITC" panose="03050502040202030202" pitchFamily="66" charset="0"/>
              </a:rPr>
              <a:t>The Geiger Counter</a:t>
            </a:r>
            <a:endParaRPr lang="en-US" sz="36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2413" y="2016868"/>
            <a:ext cx="4419600" cy="4043463"/>
          </a:xfrm>
        </p:spPr>
      </p:pic>
      <p:sp>
        <p:nvSpPr>
          <p:cNvPr id="6" name="Rectangle 5"/>
          <p:cNvSpPr/>
          <p:nvPr/>
        </p:nvSpPr>
        <p:spPr>
          <a:xfrm>
            <a:off x="1446212" y="6029688"/>
            <a:ext cx="4495801" cy="553998"/>
          </a:xfrm>
          <a:prstGeom prst="rect">
            <a:avLst/>
          </a:prstGeom>
        </p:spPr>
        <p:txBody>
          <a:bodyPr wrap="square">
            <a:spAutoFit/>
          </a:bodyPr>
          <a:lstStyle/>
          <a:p>
            <a:r>
              <a:rPr lang="en-US" dirty="0"/>
              <a:t>"</a:t>
            </a:r>
            <a:r>
              <a:rPr lang="en-US" sz="1200" dirty="0"/>
              <a:t>Geiger-Muller-counter-</a:t>
            </a:r>
            <a:r>
              <a:rPr lang="en-US" sz="1200" dirty="0" err="1"/>
              <a:t>en</a:t>
            </a:r>
            <a:r>
              <a:rPr lang="en-US" sz="1200" dirty="0"/>
              <a:t>" by Svjo-2 - Own work. </a:t>
            </a:r>
            <a:endParaRPr lang="en-US" sz="1200" dirty="0" smtClean="0"/>
          </a:p>
          <a:p>
            <a:r>
              <a:rPr lang="en-US" sz="1200" dirty="0" smtClean="0"/>
              <a:t>Licensed </a:t>
            </a:r>
            <a:r>
              <a:rPr lang="en-US" sz="1200" dirty="0"/>
              <a:t>under CC BY-SA 3.0 via </a:t>
            </a:r>
            <a:r>
              <a:rPr lang="en-US" sz="1200" dirty="0" smtClean="0"/>
              <a:t>Wikimedia Commons.</a:t>
            </a:r>
            <a:endParaRPr lang="en-US" sz="1200" dirty="0"/>
          </a:p>
        </p:txBody>
      </p:sp>
      <p:sp>
        <p:nvSpPr>
          <p:cNvPr id="8" name="Rectangle 3"/>
          <p:cNvSpPr>
            <a:spLocks noGrp="1" noChangeArrowheads="1"/>
          </p:cNvSpPr>
          <p:nvPr>
            <p:ph sz="half" idx="2"/>
          </p:nvPr>
        </p:nvSpPr>
        <p:spPr/>
        <p:txBody>
          <a:bodyPr>
            <a:normAutofit/>
          </a:bodyPr>
          <a:lstStyle/>
          <a:p>
            <a:pPr eaLnBrk="1" hangingPunct="1"/>
            <a:r>
              <a:rPr lang="en-US" altLang="en-US" dirty="0"/>
              <a:t>Apply a very large voltage across the detector</a:t>
            </a:r>
          </a:p>
          <a:p>
            <a:pPr lvl="1" eaLnBrk="1" hangingPunct="1"/>
            <a:r>
              <a:rPr lang="en-US" altLang="en-US" dirty="0"/>
              <a:t>Generates a significantly higher electric field than proportional counters</a:t>
            </a:r>
          </a:p>
          <a:p>
            <a:pPr lvl="1" eaLnBrk="1" hangingPunct="1"/>
            <a:r>
              <a:rPr lang="en-US" altLang="en-US" dirty="0"/>
              <a:t>Multiplication near the anode wire occurs</a:t>
            </a:r>
          </a:p>
          <a:p>
            <a:pPr lvl="2" eaLnBrk="1" hangingPunct="1"/>
            <a:r>
              <a:rPr lang="en-US" altLang="en-US" dirty="0"/>
              <a:t>Geiger Discharge</a:t>
            </a:r>
          </a:p>
          <a:p>
            <a:pPr lvl="2" eaLnBrk="1" hangingPunct="1"/>
            <a:r>
              <a:rPr lang="en-US" altLang="en-US" dirty="0"/>
              <a:t>Quench Gas</a:t>
            </a:r>
          </a:p>
          <a:p>
            <a:pPr eaLnBrk="1" hangingPunct="1"/>
            <a:r>
              <a:rPr lang="en-US" altLang="en-US" dirty="0"/>
              <a:t>Generated Signal is independent of the energy deposited in the </a:t>
            </a:r>
            <a:r>
              <a:rPr lang="en-US" altLang="en-US" dirty="0" smtClean="0"/>
              <a:t>detector</a:t>
            </a:r>
            <a:endParaRPr lang="en-US" altLang="en-US" dirty="0"/>
          </a:p>
        </p:txBody>
      </p:sp>
    </p:spTree>
    <p:extLst>
      <p:ext uri="{BB962C8B-B14F-4D97-AF65-F5344CB8AC3E}">
        <p14:creationId xmlns:p14="http://schemas.microsoft.com/office/powerpoint/2010/main" val="27557258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76502" y="244495"/>
            <a:ext cx="7772400" cy="762000"/>
          </a:xfrm>
        </p:spPr>
        <p:txBody>
          <a:bodyPr/>
          <a:lstStyle/>
          <a:p>
            <a:pPr eaLnBrk="1" hangingPunct="1"/>
            <a:r>
              <a:rPr lang="en-US" altLang="en-US" sz="3600" dirty="0" smtClean="0">
                <a:latin typeface="Kristen ITC" panose="03050502040202030202" pitchFamily="66" charset="0"/>
              </a:rPr>
              <a:t>The Geiger Counter</a:t>
            </a:r>
            <a:endParaRPr lang="en-US" altLang="en-US" sz="3600" dirty="0">
              <a:latin typeface="Kristen ITC" panose="03050502040202030202" pitchFamily="66"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2412" y="1676400"/>
            <a:ext cx="6629400" cy="4608242"/>
          </a:xfrm>
        </p:spPr>
      </p:pic>
      <p:sp>
        <p:nvSpPr>
          <p:cNvPr id="7" name="Text Box 5"/>
          <p:cNvSpPr txBox="1">
            <a:spLocks noChangeArrowheads="1"/>
          </p:cNvSpPr>
          <p:nvPr/>
        </p:nvSpPr>
        <p:spPr bwMode="auto">
          <a:xfrm>
            <a:off x="8075612" y="4724400"/>
            <a:ext cx="42418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dirty="0">
                <a:latin typeface="Arial" panose="020B0604020202020204" pitchFamily="34" charset="0"/>
                <a:cs typeface="Arial" panose="020B0604020202020204" pitchFamily="34" charset="0"/>
              </a:rPr>
              <a:t>No energy information! Only </a:t>
            </a:r>
          </a:p>
          <a:p>
            <a:pPr algn="ctr">
              <a:spcBef>
                <a:spcPct val="0"/>
              </a:spcBef>
              <a:buFontTx/>
              <a:buNone/>
            </a:pPr>
            <a:r>
              <a:rPr lang="en-US" altLang="en-US" sz="2400" dirty="0">
                <a:latin typeface="Arial" panose="020B0604020202020204" pitchFamily="34" charset="0"/>
                <a:cs typeface="Arial" panose="020B0604020202020204" pitchFamily="34" charset="0"/>
              </a:rPr>
              <a:t>used to count / measure the </a:t>
            </a:r>
          </a:p>
          <a:p>
            <a:pPr algn="ctr">
              <a:spcBef>
                <a:spcPct val="0"/>
              </a:spcBef>
              <a:buFontTx/>
              <a:buNone/>
            </a:pPr>
            <a:r>
              <a:rPr lang="en-US" altLang="en-US" sz="2400" dirty="0">
                <a:latin typeface="Arial" panose="020B0604020202020204" pitchFamily="34" charset="0"/>
                <a:cs typeface="Arial" panose="020B0604020202020204" pitchFamily="34" charset="0"/>
              </a:rPr>
              <a:t>amount of radiation. Signal is </a:t>
            </a:r>
          </a:p>
          <a:p>
            <a:pPr algn="ctr">
              <a:spcBef>
                <a:spcPct val="0"/>
              </a:spcBef>
              <a:buFontTx/>
              <a:buNone/>
            </a:pPr>
            <a:r>
              <a:rPr lang="en-US" altLang="en-US" sz="2400" dirty="0">
                <a:latin typeface="Arial" panose="020B0604020202020204" pitchFamily="34" charset="0"/>
                <a:cs typeface="Arial" panose="020B0604020202020204" pitchFamily="34" charset="0"/>
              </a:rPr>
              <a:t>independent of type of </a:t>
            </a:r>
          </a:p>
          <a:p>
            <a:pPr algn="ctr">
              <a:spcBef>
                <a:spcPct val="0"/>
              </a:spcBef>
              <a:buFontTx/>
              <a:buNone/>
            </a:pPr>
            <a:r>
              <a:rPr lang="en-US" altLang="en-US" sz="2400" dirty="0">
                <a:latin typeface="Arial" panose="020B0604020202020204" pitchFamily="34" charset="0"/>
                <a:cs typeface="Arial" panose="020B0604020202020204" pitchFamily="34" charset="0"/>
              </a:rPr>
              <a:t>radiation as well!</a:t>
            </a:r>
          </a:p>
        </p:txBody>
      </p:sp>
    </p:spTree>
    <p:extLst>
      <p:ext uri="{BB962C8B-B14F-4D97-AF65-F5344CB8AC3E}">
        <p14:creationId xmlns:p14="http://schemas.microsoft.com/office/powerpoint/2010/main" val="1882276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dirty="0" smtClean="0">
                <a:latin typeface="Kristen ITC" panose="03050502040202030202" pitchFamily="66" charset="0"/>
              </a:rPr>
              <a:t>Poisson distribution</a:t>
            </a:r>
            <a:endParaRPr lang="en-US" sz="3600" dirty="0">
              <a:latin typeface="Kristen ITC" panose="03050502040202030202" pitchFamily="66" charset="0"/>
            </a:endParaRPr>
          </a:p>
        </p:txBody>
      </p:sp>
      <mc:AlternateContent xmlns:mc="http://schemas.openxmlformats.org/markup-compatibility/2006" xmlns:a14="http://schemas.microsoft.com/office/drawing/2010/main">
        <mc:Choice Requires="a14">
          <p:sp>
            <p:nvSpPr>
              <p:cNvPr id="12" name="Content Placeholder 11"/>
              <p:cNvSpPr>
                <a:spLocks noGrp="1"/>
              </p:cNvSpPr>
              <p:nvPr>
                <p:ph idx="1"/>
              </p:nvPr>
            </p:nvSpPr>
            <p:spPr>
              <a:xfrm>
                <a:off x="455612" y="1828800"/>
                <a:ext cx="9144000" cy="4267200"/>
              </a:xfrm>
            </p:spPr>
            <p:txBody>
              <a:bodyPr>
                <a:normAutofit lnSpcReduction="10000"/>
              </a:bodyPr>
              <a:lstStyle/>
              <a:p>
                <a:r>
                  <a:rPr lang="en-US" dirty="0" smtClean="0"/>
                  <a:t>Is a probability distribution  which predicts </a:t>
                </a:r>
                <a:r>
                  <a:rPr lang="en-US" dirty="0"/>
                  <a:t>outcome of “counting </a:t>
                </a:r>
                <a:r>
                  <a:rPr lang="en-US" dirty="0" smtClean="0"/>
                  <a:t>experiments</a:t>
                </a:r>
                <a:r>
                  <a:rPr lang="en-US" dirty="0"/>
                  <a:t>” where the expected number of </a:t>
                </a:r>
                <a:r>
                  <a:rPr lang="en-US" dirty="0" smtClean="0"/>
                  <a:t>counts </a:t>
                </a:r>
                <a:r>
                  <a:rPr lang="en-US" dirty="0"/>
                  <a:t>is </a:t>
                </a:r>
                <a:r>
                  <a:rPr lang="en-US" dirty="0" smtClean="0"/>
                  <a:t>small.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𝜆</m:t>
                              </m:r>
                            </m:e>
                            <m:sup>
                              <m:r>
                                <a:rPr lang="en-US" b="0" i="1" smtClean="0">
                                  <a:latin typeface="Cambria Math" panose="02040503050406030204" pitchFamily="18" charset="0"/>
                                  <a:ea typeface="Cambria Math" panose="02040503050406030204" pitchFamily="18" charset="0"/>
                                </a:rPr>
                                <m:t>𝑘</m:t>
                              </m:r>
                            </m:sup>
                          </m:sSup>
                        </m:num>
                        <m:den>
                          <m:r>
                            <a:rPr lang="en-US" b="0" i="1" smtClean="0">
                              <a:latin typeface="Cambria Math" panose="02040503050406030204" pitchFamily="18" charset="0"/>
                            </a:rPr>
                            <m:t>𝑘</m:t>
                          </m:r>
                          <m:r>
                            <a:rPr lang="en-US" b="0" i="1" smtClean="0">
                              <a:latin typeface="Cambria Math" panose="02040503050406030204" pitchFamily="18" charset="0"/>
                            </a:rPr>
                            <m:t>!</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𝜆</m:t>
                          </m:r>
                        </m:sup>
                      </m:sSup>
                    </m:oMath>
                  </m:oMathPara>
                </a14:m>
                <a:endParaRPr lang="en-US" dirty="0" smtClean="0"/>
              </a:p>
              <a:p>
                <a:pPr marL="0" indent="0">
                  <a:buNone/>
                </a:pPr>
                <a:r>
                  <a:rPr lang="en-US" dirty="0" smtClean="0"/>
                  <a:t> mean</a:t>
                </a:r>
                <a:r>
                  <a:rPr lang="el-GR" dirty="0" smtClean="0"/>
                  <a:t> </a:t>
                </a:r>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smtClean="0"/>
                  <a:t>, variance </a:t>
                </a:r>
                <a14:m>
                  <m:oMath xmlns:m="http://schemas.openxmlformats.org/officeDocument/2006/math">
                    <m:r>
                      <a:rPr lang="en-US" i="1">
                        <a:latin typeface="Cambria Math" panose="02040503050406030204" pitchFamily="18" charset="0"/>
                        <a:ea typeface="Cambria Math" panose="02040503050406030204" pitchFamily="18" charset="0"/>
                      </a:rPr>
                      <m:t>𝜆</m:t>
                    </m:r>
                    <m:r>
                      <a:rPr lang="en-US" i="1">
                        <a:latin typeface="Cambria Math" panose="02040503050406030204" pitchFamily="18" charset="0"/>
                        <a:ea typeface="Cambria Math" panose="02040503050406030204" pitchFamily="18" charset="0"/>
                      </a:rPr>
                      <m:t> </m:t>
                    </m:r>
                  </m:oMath>
                </a14:m>
                <a:r>
                  <a:rPr lang="en-US" dirty="0" smtClean="0">
                    <a:sym typeface="Wingdings" panose="05000000000000000000" pitchFamily="2" charset="2"/>
                  </a:rPr>
                  <a:t> standard deviation </a:t>
                </a:r>
                <a14:m>
                  <m:oMath xmlns:m="http://schemas.openxmlformats.org/officeDocument/2006/math">
                    <m:r>
                      <a:rPr lang="en-US" i="1" smtClean="0">
                        <a:latin typeface="Cambria Math" panose="02040503050406030204" pitchFamily="18" charset="0"/>
                        <a:ea typeface="Cambria Math" panose="02040503050406030204" pitchFamily="18" charset="0"/>
                        <a:sym typeface="Wingdings" panose="05000000000000000000" pitchFamily="2" charset="2"/>
                      </a:rPr>
                      <m:t>𝜎</m:t>
                    </m:r>
                    <m:r>
                      <a:rPr lang="en-US" b="0" i="1" smtClean="0">
                        <a:latin typeface="Cambria Math" panose="02040503050406030204" pitchFamily="18" charset="0"/>
                        <a:ea typeface="Cambria Math" panose="02040503050406030204" pitchFamily="18" charset="0"/>
                        <a:sym typeface="Wingdings" panose="05000000000000000000" pitchFamily="2" charset="2"/>
                      </a:rPr>
                      <m:t>=</m:t>
                    </m:r>
                    <m:rad>
                      <m:radPr>
                        <m:degHide m:val="on"/>
                        <m:ctrlPr>
                          <a:rPr lang="en-US" b="0" i="1" smtClean="0">
                            <a:latin typeface="Cambria Math" panose="02040503050406030204" pitchFamily="18" charset="0"/>
                            <a:ea typeface="Cambria Math" panose="02040503050406030204" pitchFamily="18" charset="0"/>
                            <a:sym typeface="Wingdings" panose="05000000000000000000" pitchFamily="2" charset="2"/>
                          </a:rPr>
                        </m:ctrlPr>
                      </m:radPr>
                      <m:deg/>
                      <m:e>
                        <m:r>
                          <a:rPr lang="en-US" i="1">
                            <a:latin typeface="Cambria Math" panose="02040503050406030204" pitchFamily="18" charset="0"/>
                            <a:ea typeface="Cambria Math" panose="02040503050406030204" pitchFamily="18" charset="0"/>
                          </a:rPr>
                          <m:t>𝜆</m:t>
                        </m:r>
                      </m:e>
                    </m:rad>
                  </m:oMath>
                </a14:m>
                <a:endParaRPr lang="en-US" dirty="0" smtClean="0"/>
              </a:p>
              <a:p>
                <a:r>
                  <a:rPr lang="en-US" dirty="0" smtClean="0"/>
                  <a:t>Examples of Poisson processes:</a:t>
                </a:r>
              </a:p>
              <a:p>
                <a:pPr lvl="1"/>
                <a:r>
                  <a:rPr lang="en-US" dirty="0" smtClean="0"/>
                  <a:t>The </a:t>
                </a:r>
                <a:r>
                  <a:rPr lang="en-US" dirty="0"/>
                  <a:t>number of </a:t>
                </a:r>
                <a:r>
                  <a:rPr lang="en-US" dirty="0" smtClean="0"/>
                  <a:t>traffic </a:t>
                </a:r>
                <a:r>
                  <a:rPr lang="en-US" dirty="0"/>
                  <a:t>accidents in a </a:t>
                </a:r>
                <a:r>
                  <a:rPr lang="en-US" dirty="0" smtClean="0"/>
                  <a:t>city.</a:t>
                </a:r>
              </a:p>
              <a:p>
                <a:pPr lvl="1"/>
                <a:r>
                  <a:rPr lang="en-US" dirty="0" smtClean="0"/>
                  <a:t>The </a:t>
                </a:r>
                <a:r>
                  <a:rPr lang="en-US" dirty="0"/>
                  <a:t>number of calls you received in a </a:t>
                </a:r>
                <a:r>
                  <a:rPr lang="en-US" dirty="0" smtClean="0"/>
                  <a:t>day.</a:t>
                </a:r>
              </a:p>
              <a:p>
                <a:pPr lvl="1"/>
                <a:r>
                  <a:rPr lang="en-US" dirty="0" smtClean="0"/>
                  <a:t>Type </a:t>
                </a:r>
                <a:r>
                  <a:rPr lang="en-US" dirty="0"/>
                  <a:t>errors on a </a:t>
                </a:r>
                <a:r>
                  <a:rPr lang="en-US" dirty="0" smtClean="0"/>
                  <a:t>page.</a:t>
                </a:r>
              </a:p>
              <a:p>
                <a:pPr lvl="1"/>
                <a:r>
                  <a:rPr lang="en-US" dirty="0" smtClean="0"/>
                  <a:t>Number of alpha particles emitted by a radioactive</a:t>
                </a:r>
              </a:p>
              <a:p>
                <a:pPr marL="274320" lvl="1" indent="0">
                  <a:buNone/>
                </a:pPr>
                <a:r>
                  <a:rPr lang="en-US" dirty="0" smtClean="0"/>
                  <a:t> substance in a given time.</a:t>
                </a:r>
                <a:endParaRPr lang="en-US" dirty="0"/>
              </a:p>
              <a:p>
                <a:pPr lvl="1"/>
                <a:endParaRPr lang="en-US" dirty="0"/>
              </a:p>
              <a:p>
                <a:endParaRPr lang="en-US" dirty="0"/>
              </a:p>
            </p:txBody>
          </p:sp>
        </mc:Choice>
        <mc:Fallback xmlns="">
          <p:sp>
            <p:nvSpPr>
              <p:cNvPr id="12" name="Content Placeholder 11"/>
              <p:cNvSpPr>
                <a:spLocks noGrp="1" noRot="1" noChangeAspect="1" noMove="1" noResize="1" noEditPoints="1" noAdjustHandles="1" noChangeArrowheads="1" noChangeShapeType="1" noTextEdit="1"/>
              </p:cNvSpPr>
              <p:nvPr>
                <p:ph idx="1"/>
              </p:nvPr>
            </p:nvSpPr>
            <p:spPr>
              <a:xfrm>
                <a:off x="455612" y="1828800"/>
                <a:ext cx="9144000" cy="4267200"/>
              </a:xfrm>
              <a:blipFill rotWithShape="0">
                <a:blip r:embed="rId2"/>
                <a:stretch>
                  <a:fillRect l="-933" t="-2714"/>
                </a:stretch>
              </a:blipFill>
            </p:spPr>
            <p:txBody>
              <a:bodyPr/>
              <a:lstStyle/>
              <a:p>
                <a:r>
                  <a:rPr lang="en-US">
                    <a:noFill/>
                  </a:rPr>
                  <a:t> </a:t>
                </a:r>
              </a:p>
            </p:txBody>
          </p:sp>
        </mc:Fallback>
      </mc:AlternateContent>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012" y="2667000"/>
            <a:ext cx="5029200" cy="3771900"/>
          </a:xfrm>
          <a:prstGeom prst="rect">
            <a:avLst/>
          </a:prstGeom>
        </p:spPr>
      </p:pic>
    </p:spTree>
    <p:extLst>
      <p:ext uri="{BB962C8B-B14F-4D97-AF65-F5344CB8AC3E}">
        <p14:creationId xmlns:p14="http://schemas.microsoft.com/office/powerpoint/2010/main" val="20267729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92807" y="392623"/>
            <a:ext cx="7772400" cy="685800"/>
          </a:xfrm>
        </p:spPr>
        <p:txBody>
          <a:bodyPr>
            <a:normAutofit/>
          </a:bodyPr>
          <a:lstStyle/>
          <a:p>
            <a:r>
              <a:rPr lang="en-US" altLang="en-US" sz="3600" dirty="0" smtClean="0">
                <a:latin typeface="Kristen ITC" panose="03050502040202030202" pitchFamily="66" charset="0"/>
              </a:rPr>
              <a:t>Measuring the half life of </a:t>
            </a:r>
            <a:r>
              <a:rPr lang="en-US" altLang="en-US" sz="3600" baseline="30000" dirty="0">
                <a:latin typeface="Kristen ITC" panose="03050502040202030202" pitchFamily="66" charset="0"/>
              </a:rPr>
              <a:t>137m</a:t>
            </a:r>
            <a:r>
              <a:rPr lang="en-US" altLang="en-US" sz="3600" dirty="0">
                <a:latin typeface="Kristen ITC" panose="03050502040202030202" pitchFamily="66" charset="0"/>
              </a:rPr>
              <a:t>Ba </a:t>
            </a:r>
          </a:p>
        </p:txBody>
      </p:sp>
      <p:sp>
        <p:nvSpPr>
          <p:cNvPr id="24585" name="Text Box 9"/>
          <p:cNvSpPr txBox="1">
            <a:spLocks noChangeArrowheads="1"/>
          </p:cNvSpPr>
          <p:nvPr/>
        </p:nvSpPr>
        <p:spPr bwMode="auto">
          <a:xfrm>
            <a:off x="3013741" y="2298882"/>
            <a:ext cx="1344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aseline="30000" dirty="0"/>
              <a:t>137</a:t>
            </a:r>
            <a:r>
              <a:rPr lang="en-US" altLang="en-US" dirty="0"/>
              <a:t>Cs (30.1 y)</a:t>
            </a:r>
            <a:endParaRPr lang="en-US" altLang="en-US" baseline="30000" dirty="0"/>
          </a:p>
        </p:txBody>
      </p:sp>
      <p:pic>
        <p:nvPicPr>
          <p:cNvPr id="2459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2" y="1095890"/>
            <a:ext cx="3276600" cy="302101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001872" y="2743200"/>
            <a:ext cx="8709955" cy="3433207"/>
            <a:chOff x="2305955" y="1706563"/>
            <a:chExt cx="8709955" cy="3433207"/>
          </a:xfrm>
        </p:grpSpPr>
        <p:sp>
          <p:nvSpPr>
            <p:cNvPr id="24579" name="Line 3"/>
            <p:cNvSpPr>
              <a:spLocks noChangeShapeType="1"/>
            </p:cNvSpPr>
            <p:nvPr/>
          </p:nvSpPr>
          <p:spPr bwMode="auto">
            <a:xfrm>
              <a:off x="2909887" y="1706563"/>
              <a:ext cx="1676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0" name="Line 4"/>
            <p:cNvSpPr>
              <a:spLocks noChangeShapeType="1"/>
            </p:cNvSpPr>
            <p:nvPr/>
          </p:nvSpPr>
          <p:spPr bwMode="auto">
            <a:xfrm>
              <a:off x="4129087" y="3459163"/>
              <a:ext cx="1676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1" name="Line 5"/>
            <p:cNvSpPr>
              <a:spLocks noChangeShapeType="1"/>
            </p:cNvSpPr>
            <p:nvPr/>
          </p:nvSpPr>
          <p:spPr bwMode="auto">
            <a:xfrm>
              <a:off x="2986087" y="4678363"/>
              <a:ext cx="1676400" cy="0"/>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2" name="Line 6"/>
            <p:cNvSpPr>
              <a:spLocks noChangeShapeType="1"/>
            </p:cNvSpPr>
            <p:nvPr/>
          </p:nvSpPr>
          <p:spPr bwMode="auto">
            <a:xfrm>
              <a:off x="3748087" y="1706563"/>
              <a:ext cx="609600" cy="1752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3" name="Line 7"/>
            <p:cNvSpPr>
              <a:spLocks noChangeShapeType="1"/>
            </p:cNvSpPr>
            <p:nvPr/>
          </p:nvSpPr>
          <p:spPr bwMode="auto">
            <a:xfrm>
              <a:off x="3748087" y="1706563"/>
              <a:ext cx="0" cy="297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4" name="Line 8"/>
            <p:cNvSpPr>
              <a:spLocks noChangeShapeType="1"/>
            </p:cNvSpPr>
            <p:nvPr/>
          </p:nvSpPr>
          <p:spPr bwMode="auto">
            <a:xfrm>
              <a:off x="4357687" y="3459163"/>
              <a:ext cx="0" cy="1219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86" name="Text Box 10"/>
            <p:cNvSpPr txBox="1">
              <a:spLocks noChangeArrowheads="1"/>
            </p:cNvSpPr>
            <p:nvPr/>
          </p:nvSpPr>
          <p:spPr bwMode="auto">
            <a:xfrm>
              <a:off x="4494213" y="2895600"/>
              <a:ext cx="1407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aseline="30000" dirty="0"/>
                <a:t>137m</a:t>
              </a:r>
              <a:r>
                <a:rPr lang="en-US" altLang="en-US" dirty="0"/>
                <a:t>Ba(? min)</a:t>
              </a:r>
              <a:endParaRPr lang="en-US" altLang="en-US" baseline="30000" dirty="0"/>
            </a:p>
          </p:txBody>
        </p:sp>
        <p:sp>
          <p:nvSpPr>
            <p:cNvPr id="24587" name="Text Box 11"/>
            <p:cNvSpPr txBox="1">
              <a:spLocks noChangeArrowheads="1"/>
            </p:cNvSpPr>
            <p:nvPr/>
          </p:nvSpPr>
          <p:spPr bwMode="auto">
            <a:xfrm>
              <a:off x="2305955" y="1970012"/>
              <a:ext cx="13767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0000"/>
                  </a:solidFill>
                  <a:sym typeface="Symbol" panose="05050102010706020507" pitchFamily="18" charset="2"/>
                </a:rPr>
                <a:t></a:t>
              </a:r>
              <a:r>
                <a:rPr lang="en-US" altLang="en-US" baseline="30000" dirty="0">
                  <a:solidFill>
                    <a:srgbClr val="FF0000"/>
                  </a:solidFill>
                  <a:sym typeface="Symbol" panose="05050102010706020507" pitchFamily="18" charset="2"/>
                </a:rPr>
                <a:t>-</a:t>
              </a:r>
              <a:r>
                <a:rPr lang="en-US" altLang="en-US" dirty="0">
                  <a:solidFill>
                    <a:srgbClr val="FF0000"/>
                  </a:solidFill>
                  <a:sym typeface="Symbol" panose="05050102010706020507" pitchFamily="18" charset="2"/>
                </a:rPr>
                <a:t> 1.174 MeV</a:t>
              </a:r>
            </a:p>
            <a:p>
              <a:r>
                <a:rPr lang="en-US" altLang="en-US" dirty="0">
                  <a:solidFill>
                    <a:srgbClr val="FF0000"/>
                  </a:solidFill>
                  <a:sym typeface="Symbol" panose="05050102010706020507" pitchFamily="18" charset="2"/>
                </a:rPr>
                <a:t>(5.4%)</a:t>
              </a:r>
              <a:endParaRPr lang="en-US" altLang="en-US" dirty="0">
                <a:solidFill>
                  <a:srgbClr val="FF0000"/>
                </a:solidFill>
              </a:endParaRPr>
            </a:p>
          </p:txBody>
        </p:sp>
        <p:sp>
          <p:nvSpPr>
            <p:cNvPr id="24589" name="Text Box 13"/>
            <p:cNvSpPr txBox="1">
              <a:spLocks noChangeArrowheads="1"/>
            </p:cNvSpPr>
            <p:nvPr/>
          </p:nvSpPr>
          <p:spPr bwMode="auto">
            <a:xfrm>
              <a:off x="4021138" y="2027238"/>
              <a:ext cx="2206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sym typeface="Symbol" panose="05050102010706020507" pitchFamily="18" charset="2"/>
                </a:rPr>
                <a:t></a:t>
              </a:r>
              <a:r>
                <a:rPr lang="en-US" altLang="en-US" baseline="30000">
                  <a:solidFill>
                    <a:srgbClr val="FF0000"/>
                  </a:solidFill>
                  <a:sym typeface="Symbol" panose="05050102010706020507" pitchFamily="18" charset="2"/>
                </a:rPr>
                <a:t>-</a:t>
              </a:r>
              <a:r>
                <a:rPr lang="en-US" altLang="en-US">
                  <a:solidFill>
                    <a:srgbClr val="FF0000"/>
                  </a:solidFill>
                  <a:sym typeface="Symbol" panose="05050102010706020507" pitchFamily="18" charset="2"/>
                </a:rPr>
                <a:t> 0.512 MeV (94.6%)</a:t>
              </a:r>
              <a:endParaRPr lang="en-US" altLang="en-US">
                <a:solidFill>
                  <a:srgbClr val="FF0000"/>
                </a:solidFill>
              </a:endParaRPr>
            </a:p>
          </p:txBody>
        </p:sp>
        <p:sp>
          <p:nvSpPr>
            <p:cNvPr id="24590" name="Text Box 14"/>
            <p:cNvSpPr txBox="1">
              <a:spLocks noChangeArrowheads="1"/>
            </p:cNvSpPr>
            <p:nvPr/>
          </p:nvSpPr>
          <p:spPr bwMode="auto">
            <a:xfrm>
              <a:off x="4478337" y="3703638"/>
              <a:ext cx="19066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sym typeface="Symbol" panose="05050102010706020507" pitchFamily="18" charset="2"/>
                </a:rPr>
                <a:t> 0.662 MeV(85%)</a:t>
              </a:r>
              <a:endParaRPr lang="en-US" altLang="en-US">
                <a:solidFill>
                  <a:srgbClr val="FF0000"/>
                </a:solidFill>
              </a:endParaRPr>
            </a:p>
          </p:txBody>
        </p:sp>
        <p:grpSp>
          <p:nvGrpSpPr>
            <p:cNvPr id="24594" name="Group 18"/>
            <p:cNvGrpSpPr>
              <a:grpSpLocks/>
            </p:cNvGrpSpPr>
            <p:nvPr/>
          </p:nvGrpSpPr>
          <p:grpSpPr bwMode="auto">
            <a:xfrm>
              <a:off x="9061450" y="1949450"/>
              <a:ext cx="0" cy="369332"/>
              <a:chOff x="0" y="0"/>
              <a:chExt cx="0" cy="369332"/>
            </a:xfrm>
          </p:grpSpPr>
          <p:sp>
            <p:nvSpPr>
              <p:cNvPr id="24591" name="Rectangle 15"/>
              <p:cNvSpPr>
                <a:spLocks noChangeArrowheads="1"/>
              </p:cNvSpPr>
              <p:nvPr/>
            </p:nvSpPr>
            <p:spPr bwMode="auto">
              <a:xfrm>
                <a:off x="0" y="0"/>
                <a:ext cx="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4592" name="Rectangle 16"/>
              <p:cNvSpPr>
                <a:spLocks noChangeArrowheads="1"/>
              </p:cNvSpPr>
              <p:nvPr/>
            </p:nvSpPr>
            <p:spPr bwMode="auto">
              <a:xfrm>
                <a:off x="0" y="0"/>
                <a:ext cx="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24595" name="Text Box 19"/>
            <p:cNvSpPr txBox="1">
              <a:spLocks noChangeArrowheads="1"/>
            </p:cNvSpPr>
            <p:nvPr/>
          </p:nvSpPr>
          <p:spPr bwMode="auto">
            <a:xfrm>
              <a:off x="3106738" y="4770438"/>
              <a:ext cx="13946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aseline="30000" dirty="0"/>
                <a:t>137</a:t>
              </a:r>
              <a:r>
                <a:rPr lang="en-US" altLang="en-US" dirty="0"/>
                <a:t>Ba (stable)</a:t>
              </a:r>
              <a:endParaRPr lang="en-US" altLang="en-US" baseline="30000" dirty="0"/>
            </a:p>
          </p:txBody>
        </p:sp>
        <p:sp>
          <p:nvSpPr>
            <p:cNvPr id="24596" name="Text Box 20"/>
            <p:cNvSpPr txBox="1">
              <a:spLocks noChangeArrowheads="1"/>
            </p:cNvSpPr>
            <p:nvPr/>
          </p:nvSpPr>
          <p:spPr bwMode="auto">
            <a:xfrm>
              <a:off x="8715280" y="3072515"/>
              <a:ext cx="23006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The </a:t>
              </a:r>
              <a:r>
                <a:rPr lang="en-US" altLang="en-US" dirty="0" smtClean="0"/>
                <a:t>isotope generator</a:t>
              </a:r>
              <a:endParaRPr lang="en-US" altLang="en-US" dirty="0"/>
            </a:p>
          </p:txBody>
        </p:sp>
        <p:sp>
          <p:nvSpPr>
            <p:cNvPr id="24597" name="Oval 21"/>
            <p:cNvSpPr>
              <a:spLocks noChangeArrowheads="1"/>
            </p:cNvSpPr>
            <p:nvPr/>
          </p:nvSpPr>
          <p:spPr bwMode="auto">
            <a:xfrm>
              <a:off x="4265612" y="2667000"/>
              <a:ext cx="2667000" cy="990600"/>
            </a:xfrm>
            <a:prstGeom prst="ellipse">
              <a:avLst/>
            </a:prstGeom>
            <a:noFill/>
            <a:ln w="571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8" name="Line 22"/>
            <p:cNvSpPr>
              <a:spLocks noChangeShapeType="1"/>
            </p:cNvSpPr>
            <p:nvPr/>
          </p:nvSpPr>
          <p:spPr bwMode="auto">
            <a:xfrm flipV="1">
              <a:off x="6856412" y="2971800"/>
              <a:ext cx="1219200" cy="30480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4" name="Straight Arrow Connector 3"/>
          <p:cNvCxnSpPr/>
          <p:nvPr/>
        </p:nvCxnSpPr>
        <p:spPr>
          <a:xfrm flipV="1">
            <a:off x="912812" y="1753814"/>
            <a:ext cx="0" cy="1828800"/>
          </a:xfrm>
          <a:prstGeom prst="straightConnector1">
            <a:avLst/>
          </a:prstGeom>
          <a:ln w="25400">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85229" y="4416784"/>
            <a:ext cx="2019300" cy="424732"/>
          </a:xfrm>
          <a:prstGeom prst="rect">
            <a:avLst/>
          </a:prstGeom>
          <a:noFill/>
        </p:spPr>
        <p:txBody>
          <a:bodyPr wrap="square" rtlCol="0">
            <a:spAutoFit/>
          </a:bodyPr>
          <a:lstStyle/>
          <a:p>
            <a:pPr>
              <a:lnSpc>
                <a:spcPct val="90000"/>
              </a:lnSpc>
            </a:pPr>
            <a:r>
              <a:rPr lang="en-US" sz="2400" dirty="0" smtClean="0"/>
              <a:t>Energy (MeV)</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271" y="1619636"/>
            <a:ext cx="2672095" cy="1458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744" y="4526491"/>
            <a:ext cx="2224617" cy="2224617"/>
          </a:xfrm>
          <a:prstGeom prst="rect">
            <a:avLst/>
          </a:prstGeom>
        </p:spPr>
      </p:pic>
    </p:spTree>
    <p:extLst>
      <p:ext uri="{BB962C8B-B14F-4D97-AF65-F5344CB8AC3E}">
        <p14:creationId xmlns:p14="http://schemas.microsoft.com/office/powerpoint/2010/main" val="2847289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46212" y="533400"/>
            <a:ext cx="7772400" cy="685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altLang="en-US" sz="3600" dirty="0" smtClean="0">
                <a:latin typeface="Kristen ITC" panose="03050502040202030202" pitchFamily="66" charset="0"/>
              </a:rPr>
              <a:t>Measuring the half life of </a:t>
            </a:r>
            <a:r>
              <a:rPr lang="en-US" altLang="en-US" sz="3600" baseline="30000" dirty="0" smtClean="0">
                <a:latin typeface="Kristen ITC" panose="03050502040202030202" pitchFamily="66" charset="0"/>
              </a:rPr>
              <a:t>137m</a:t>
            </a:r>
            <a:r>
              <a:rPr lang="en-US" altLang="en-US" sz="3600" dirty="0" smtClean="0">
                <a:latin typeface="Kristen ITC" panose="03050502040202030202" pitchFamily="66" charset="0"/>
              </a:rPr>
              <a:t>Ba </a:t>
            </a:r>
            <a:endParaRPr lang="en-US" altLang="en-US" sz="3600" dirty="0">
              <a:latin typeface="Kristen ITC" panose="03050502040202030202" pitchFamily="66"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828800"/>
            <a:ext cx="532892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879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414" y="2057400"/>
            <a:ext cx="9421821" cy="4511259"/>
          </a:xfrm>
          <a:prstGeom prst="rect">
            <a:avLst/>
          </a:prstGeom>
        </p:spPr>
      </p:pic>
      <p:sp>
        <p:nvSpPr>
          <p:cNvPr id="3" name="Rectangle 2"/>
          <p:cNvSpPr>
            <a:spLocks noGrp="1" noChangeArrowheads="1"/>
          </p:cNvSpPr>
          <p:nvPr>
            <p:ph type="title"/>
          </p:nvPr>
        </p:nvSpPr>
        <p:spPr/>
        <p:txBody>
          <a:bodyPr>
            <a:normAutofit/>
          </a:bodyPr>
          <a:lstStyle/>
          <a:p>
            <a:r>
              <a:rPr lang="en-US" altLang="en-US" sz="3600" dirty="0" smtClean="0">
                <a:latin typeface="Kristen ITC" panose="03050502040202030202" pitchFamily="66" charset="0"/>
              </a:rPr>
              <a:t>Measuring the half life of </a:t>
            </a:r>
            <a:r>
              <a:rPr lang="en-US" altLang="en-US" sz="3600" baseline="30000" dirty="0">
                <a:latin typeface="Kristen ITC" panose="03050502040202030202" pitchFamily="66" charset="0"/>
              </a:rPr>
              <a:t>137m</a:t>
            </a:r>
            <a:r>
              <a:rPr lang="en-US" altLang="en-US" sz="3600" dirty="0">
                <a:latin typeface="Kristen ITC" panose="03050502040202030202" pitchFamily="66" charset="0"/>
              </a:rPr>
              <a:t>Ba </a:t>
            </a:r>
          </a:p>
        </p:txBody>
      </p:sp>
      <mc:AlternateContent xmlns:mc="http://schemas.openxmlformats.org/markup-compatibility/2006" xmlns:a14="http://schemas.microsoft.com/office/drawing/2010/main">
        <mc:Choice Requires="a14">
          <p:sp>
            <p:nvSpPr>
              <p:cNvPr id="7" name="Rectangle 6"/>
              <p:cNvSpPr/>
              <p:nvPr/>
            </p:nvSpPr>
            <p:spPr>
              <a:xfrm>
                <a:off x="7389812" y="2971800"/>
                <a:ext cx="2383473" cy="7037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mtClean="0">
                          <a:solidFill>
                            <a:schemeClr val="bg1"/>
                          </a:solidFill>
                          <a:latin typeface="Cambria Math" panose="02040503050406030204" pitchFamily="18" charset="0"/>
                        </a:rPr>
                        <m:t>−</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𝑠𝑙𝑜𝑝𝑒</m:t>
                          </m:r>
                        </m:e>
                      </m:d>
                      <m:r>
                        <a:rPr lang="en-US" i="0">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𝜆</m:t>
                      </m:r>
                      <m:r>
                        <a:rPr lang="en-US" i="0">
                          <a:solidFill>
                            <a:schemeClr val="bg1"/>
                          </a:solidFill>
                          <a:latin typeface="Cambria Math" panose="02040503050406030204" pitchFamily="18" charset="0"/>
                        </a:rPr>
                        <m:t>=</m:t>
                      </m:r>
                      <m:f>
                        <m:fPr>
                          <m:ctrlPr>
                            <a:rPr lang="en-US" i="1">
                              <a:solidFill>
                                <a:schemeClr val="bg1"/>
                              </a:solidFill>
                              <a:latin typeface="Cambria Math" panose="02040503050406030204" pitchFamily="18" charset="0"/>
                            </a:rPr>
                          </m:ctrlPr>
                        </m:fPr>
                        <m:num>
                          <m:d>
                            <m:dPr>
                              <m:begChr m:val=""/>
                              <m:ctrlPr>
                                <a:rPr lang="en-US" i="1">
                                  <a:solidFill>
                                    <a:schemeClr val="bg1"/>
                                  </a:solidFill>
                                  <a:latin typeface="Cambria Math" panose="02040503050406030204" pitchFamily="18" charset="0"/>
                                </a:rPr>
                              </m:ctrlPr>
                            </m:dPr>
                            <m:e>
                              <m:func>
                                <m:funcPr>
                                  <m:ctrlPr>
                                    <a:rPr lang="en-US" i="1">
                                      <a:solidFill>
                                        <a:schemeClr val="bg1"/>
                                      </a:solidFill>
                                      <a:latin typeface="Cambria Math" panose="02040503050406030204" pitchFamily="18" charset="0"/>
                                    </a:rPr>
                                  </m:ctrlPr>
                                </m:funcPr>
                                <m:fName>
                                  <m:r>
                                    <m:rPr>
                                      <m:sty m:val="p"/>
                                    </m:rPr>
                                    <a:rPr lang="en-US" i="0">
                                      <a:solidFill>
                                        <a:schemeClr val="bg1"/>
                                      </a:solidFill>
                                      <a:latin typeface="Cambria Math" panose="02040503050406030204" pitchFamily="18" charset="0"/>
                                    </a:rPr>
                                    <m:t>ln</m:t>
                                  </m:r>
                                </m:fName>
                                <m:e>
                                  <m:d>
                                    <m:dPr>
                                      <m:endChr m:val=""/>
                                      <m:ctrlPr>
                                        <a:rPr lang="en-US" i="1">
                                          <a:solidFill>
                                            <a:schemeClr val="bg1"/>
                                          </a:solidFill>
                                          <a:latin typeface="Cambria Math" panose="02040503050406030204" pitchFamily="18" charset="0"/>
                                        </a:rPr>
                                      </m:ctrlPr>
                                    </m:dPr>
                                    <m:e>
                                      <m:r>
                                        <a:rPr lang="en-US" i="0">
                                          <a:solidFill>
                                            <a:schemeClr val="bg1"/>
                                          </a:solidFill>
                                          <a:latin typeface="Cambria Math" panose="02040503050406030204" pitchFamily="18" charset="0"/>
                                        </a:rPr>
                                        <m:t>2</m:t>
                                      </m:r>
                                    </m:e>
                                  </m:d>
                                </m:e>
                              </m:func>
                            </m:e>
                          </m:d>
                        </m:num>
                        <m:den>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𝑡</m:t>
                              </m:r>
                            </m:e>
                            <m:sub>
                              <m:f>
                                <m:fPr>
                                  <m:type m:val="lin"/>
                                  <m:ctrlPr>
                                    <a:rPr lang="en-US" i="1">
                                      <a:solidFill>
                                        <a:schemeClr val="bg1"/>
                                      </a:solidFill>
                                      <a:latin typeface="Cambria Math" panose="02040503050406030204" pitchFamily="18" charset="0"/>
                                    </a:rPr>
                                  </m:ctrlPr>
                                </m:fPr>
                                <m:num>
                                  <m:r>
                                    <a:rPr lang="en-US" i="0">
                                      <a:solidFill>
                                        <a:schemeClr val="bg1"/>
                                      </a:solidFill>
                                      <a:latin typeface="Cambria Math" panose="02040503050406030204" pitchFamily="18" charset="0"/>
                                    </a:rPr>
                                    <m:t>1</m:t>
                                  </m:r>
                                </m:num>
                                <m:den>
                                  <m:r>
                                    <a:rPr lang="en-US" i="0">
                                      <a:solidFill>
                                        <a:schemeClr val="bg1"/>
                                      </a:solidFill>
                                      <a:latin typeface="Cambria Math" panose="02040503050406030204" pitchFamily="18" charset="0"/>
                                    </a:rPr>
                                    <m:t>2</m:t>
                                  </m:r>
                                </m:den>
                              </m:f>
                            </m:sub>
                          </m:sSub>
                        </m:den>
                      </m:f>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389812" y="2971800"/>
                <a:ext cx="2383473" cy="703782"/>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208212" y="3485754"/>
                <a:ext cx="1828800" cy="37965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bg1"/>
                          </a:solidFill>
                          <a:latin typeface="Cambria Math" panose="02040503050406030204" pitchFamily="18" charset="0"/>
                        </a:rPr>
                        <m:t>𝑁</m:t>
                      </m:r>
                      <m:d>
                        <m:dPr>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𝑡</m:t>
                          </m:r>
                        </m:e>
                      </m:d>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𝑁</m:t>
                          </m:r>
                        </m:e>
                        <m:sub>
                          <m:r>
                            <a:rPr lang="en-US" i="1">
                              <a:solidFill>
                                <a:schemeClr val="bg1"/>
                              </a:solidFill>
                              <a:latin typeface="Cambria Math" panose="02040503050406030204" pitchFamily="18" charset="0"/>
                            </a:rPr>
                            <m:t>0</m:t>
                          </m:r>
                        </m:sub>
                      </m:sSub>
                      <m:sSup>
                        <m:sSupPr>
                          <m:ctrlPr>
                            <a:rPr lang="en-US" i="1">
                              <a:solidFill>
                                <a:schemeClr val="bg1"/>
                              </a:solidFill>
                              <a:latin typeface="Cambria Math" panose="02040503050406030204" pitchFamily="18" charset="0"/>
                            </a:rPr>
                          </m:ctrlPr>
                        </m:sSupPr>
                        <m:e>
                          <m:r>
                            <a:rPr lang="en-US" i="1">
                              <a:solidFill>
                                <a:schemeClr val="bg1"/>
                              </a:solidFill>
                              <a:latin typeface="Cambria Math" panose="02040503050406030204" pitchFamily="18" charset="0"/>
                            </a:rPr>
                            <m:t>𝑒</m:t>
                          </m:r>
                        </m:e>
                        <m:sup>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𝜆</m:t>
                          </m:r>
                          <m:r>
                            <a:rPr lang="en-US" i="1">
                              <a:solidFill>
                                <a:schemeClr val="bg1"/>
                              </a:solidFill>
                              <a:latin typeface="Cambria Math" panose="02040503050406030204" pitchFamily="18" charset="0"/>
                            </a:rPr>
                            <m:t>𝑡</m:t>
                          </m:r>
                        </m:sup>
                      </m:sSup>
                    </m:oMath>
                  </m:oMathPara>
                </a14:m>
                <a:endParaRPr lang="en-US"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208212" y="3485754"/>
                <a:ext cx="1828800" cy="379656"/>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381717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Safety Guidelines</a:t>
            </a:r>
            <a:endParaRPr lang="en-US" dirty="0">
              <a:latin typeface="Kristen ITC" panose="03050502040202030202" pitchFamily="66" charset="0"/>
            </a:endParaRPr>
          </a:p>
        </p:txBody>
      </p:sp>
      <p:sp>
        <p:nvSpPr>
          <p:cNvPr id="3" name="Content Placeholder 2"/>
          <p:cNvSpPr>
            <a:spLocks noGrp="1"/>
          </p:cNvSpPr>
          <p:nvPr>
            <p:ph idx="1"/>
          </p:nvPr>
        </p:nvSpPr>
        <p:spPr>
          <a:xfrm>
            <a:off x="1522414" y="1676400"/>
            <a:ext cx="9144000" cy="5105400"/>
          </a:xfrm>
        </p:spPr>
        <p:txBody>
          <a:bodyPr>
            <a:normAutofit fontScale="77500" lnSpcReduction="20000"/>
          </a:bodyPr>
          <a:lstStyle/>
          <a:p>
            <a:pPr lvl="0"/>
            <a:r>
              <a:rPr lang="en-US" dirty="0"/>
              <a:t>Special care should always be taken to avoid unnecessary handling of the sources, contact with the skin, and close proximity of sources to the eyes.</a:t>
            </a:r>
          </a:p>
          <a:p>
            <a:pPr lvl="0"/>
            <a:r>
              <a:rPr lang="en-US" dirty="0"/>
              <a:t>Eating, drinking, smoking, using cosmetics, and chewing gum are strictly forbidden.</a:t>
            </a:r>
          </a:p>
          <a:p>
            <a:pPr lvl="0"/>
            <a:r>
              <a:rPr lang="en-US" dirty="0"/>
              <a:t>Protective gloves should be worn whenever an instructor or student is handling or transferring a radioactive liquid.</a:t>
            </a:r>
          </a:p>
          <a:p>
            <a:pPr lvl="0"/>
            <a:r>
              <a:rPr lang="en-US" dirty="0"/>
              <a:t>When radioactive sources are not in use, they should be stored in an appropriately labeled container and kept in a place of limited access.</a:t>
            </a:r>
          </a:p>
          <a:p>
            <a:pPr lvl="0"/>
            <a:r>
              <a:rPr lang="en-US" dirty="0" smtClean="0"/>
              <a:t>Should </a:t>
            </a:r>
            <a:r>
              <a:rPr lang="en-US" dirty="0"/>
              <a:t>an accident occur, it should be reported immediately to the lab instructor. </a:t>
            </a:r>
          </a:p>
          <a:p>
            <a:pPr lvl="0"/>
            <a:r>
              <a:rPr lang="en-US" dirty="0"/>
              <a:t>Upon completion of the experiments, sources are to be returned to their designated storage containers.  No sources are to be removed from the laboratory.</a:t>
            </a:r>
          </a:p>
          <a:p>
            <a:pPr lvl="0"/>
            <a:r>
              <a:rPr lang="en-US" dirty="0"/>
              <a:t>Everyone who any contact with the samples should thoroughly wash their hands before leaving the laboratory.</a:t>
            </a:r>
          </a:p>
          <a:p>
            <a:pPr lvl="0"/>
            <a:r>
              <a:rPr lang="en-US" dirty="0"/>
              <a:t>Dispose of all waste in the designated radioactive container.</a:t>
            </a:r>
          </a:p>
          <a:p>
            <a:pPr lvl="0"/>
            <a:r>
              <a:rPr lang="en-US" dirty="0"/>
              <a:t>Enjoy the experiments!</a:t>
            </a:r>
          </a:p>
          <a:p>
            <a:endParaRPr lang="en-US" dirty="0"/>
          </a:p>
        </p:txBody>
      </p:sp>
    </p:spTree>
    <p:extLst>
      <p:ext uri="{BB962C8B-B14F-4D97-AF65-F5344CB8AC3E}">
        <p14:creationId xmlns:p14="http://schemas.microsoft.com/office/powerpoint/2010/main" val="2688175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latin typeface="Kristen ITC" panose="03050502040202030202" pitchFamily="66" charset="0"/>
              </a:rPr>
              <a:t>What is radioactivity?</a:t>
            </a:r>
            <a:endParaRPr lang="en-US" dirty="0">
              <a:latin typeface="Kristen ITC" panose="03050502040202030202" pitchFamily="66" charset="0"/>
            </a:endParaRPr>
          </a:p>
        </p:txBody>
      </p:sp>
      <p:sp>
        <p:nvSpPr>
          <p:cNvPr id="2" name="Content Placeholder 1"/>
          <p:cNvSpPr>
            <a:spLocks noGrp="1"/>
          </p:cNvSpPr>
          <p:nvPr>
            <p:ph idx="1"/>
          </p:nvPr>
        </p:nvSpPr>
        <p:spPr>
          <a:xfrm>
            <a:off x="836612" y="1905000"/>
            <a:ext cx="9829802" cy="4267200"/>
          </a:xfrm>
        </p:spPr>
        <p:txBody>
          <a:bodyPr/>
          <a:lstStyle/>
          <a:p>
            <a:r>
              <a:rPr lang="en-US" altLang="en-US" b="1" dirty="0"/>
              <a:t>Radioactive decay</a:t>
            </a:r>
            <a:r>
              <a:rPr lang="en-US" altLang="en-US" dirty="0"/>
              <a:t> is a spontaneous process in which nucleons are emitted from or transformed within the nucleus, resulting in a change in the identity of the nucleus, and usually accompanied by the emission of one or more types of radiation from the nucleus and/or atom</a:t>
            </a:r>
            <a:r>
              <a:rPr lang="en-US" altLang="en-US" dirty="0" smtClean="0"/>
              <a:t>.</a:t>
            </a:r>
          </a:p>
          <a:p>
            <a:r>
              <a:rPr lang="en-US" altLang="en-US" dirty="0" smtClean="0"/>
              <a:t>Radioactivity is measured in SI in </a:t>
            </a:r>
            <a:r>
              <a:rPr lang="en-US" altLang="en-US" dirty="0" err="1" smtClean="0"/>
              <a:t>Becquerels</a:t>
            </a:r>
            <a:endParaRPr lang="en-US" altLang="en-US" dirty="0" smtClean="0"/>
          </a:p>
          <a:p>
            <a:pPr marL="0" indent="0">
              <a:buNone/>
            </a:pPr>
            <a:r>
              <a:rPr lang="en-US" altLang="en-US" dirty="0" smtClean="0"/>
              <a:t>                        1 </a:t>
            </a:r>
            <a:r>
              <a:rPr lang="en-US" altLang="en-US" dirty="0" err="1" smtClean="0"/>
              <a:t>Bq</a:t>
            </a:r>
            <a:r>
              <a:rPr lang="en-US" altLang="en-US" dirty="0" smtClean="0"/>
              <a:t>= 1 decay per second</a:t>
            </a:r>
          </a:p>
          <a:p>
            <a:r>
              <a:rPr lang="en-US" altLang="en-US" dirty="0" smtClean="0"/>
              <a:t>It can be measured also in Curies (Ci)</a:t>
            </a:r>
          </a:p>
          <a:p>
            <a:pPr marL="0" indent="0">
              <a:buNone/>
            </a:pPr>
            <a:r>
              <a:rPr lang="en-US" altLang="en-US" dirty="0" smtClean="0"/>
              <a:t>               1 Ci = 3.7 10</a:t>
            </a:r>
            <a:r>
              <a:rPr lang="en-US" altLang="en-US" baseline="30000" dirty="0" smtClean="0"/>
              <a:t>10</a:t>
            </a:r>
            <a:r>
              <a:rPr lang="en-US" altLang="en-US" dirty="0" smtClean="0"/>
              <a:t> </a:t>
            </a:r>
            <a:r>
              <a:rPr lang="en-US" altLang="en-US" dirty="0" err="1" smtClean="0"/>
              <a:t>Bq</a:t>
            </a:r>
            <a:r>
              <a:rPr lang="en-US" altLang="en-US" dirty="0" smtClean="0"/>
              <a:t> (Activity of 1 g of Ra)</a:t>
            </a:r>
            <a:endParaRPr lang="en-US" altLang="en-US" dirty="0"/>
          </a:p>
          <a:p>
            <a:pPr marL="0" indent="0">
              <a:buNone/>
            </a:pPr>
            <a:endParaRPr lang="en-US" altLang="en-US" dirty="0"/>
          </a:p>
          <a:p>
            <a:endParaRPr lang="en-US" dirty="0"/>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612" y="3364992"/>
            <a:ext cx="4724400" cy="302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defRPr/>
            </a:pPr>
            <a:r>
              <a:rPr lang="en-US" sz="3600" dirty="0">
                <a:latin typeface="Kristen ITC" panose="03050502040202030202" pitchFamily="66" charset="0"/>
                <a:sym typeface="Arial" charset="0"/>
              </a:rPr>
              <a:t>Why Are Elements Radioactive?</a:t>
            </a:r>
          </a:p>
        </p:txBody>
      </p:sp>
      <p:sp>
        <p:nvSpPr>
          <p:cNvPr id="6148" name="Text Box 4"/>
          <p:cNvSpPr txBox="1">
            <a:spLocks noChangeArrowheads="1"/>
          </p:cNvSpPr>
          <p:nvPr/>
        </p:nvSpPr>
        <p:spPr bwMode="auto">
          <a:xfrm>
            <a:off x="2132013" y="1828800"/>
            <a:ext cx="4800600" cy="3323987"/>
          </a:xfrm>
          <a:prstGeom prst="rect">
            <a:avLst/>
          </a:prstGeom>
          <a:noFill/>
          <a:ln w="12700">
            <a:noFill/>
            <a:miter lim="800000"/>
            <a:headEnd/>
            <a:tailEnd/>
          </a:ln>
          <a:effectLst/>
        </p:spPr>
        <p:txBody>
          <a:bodyPr>
            <a:spAutoFit/>
          </a:bodyPr>
          <a:lstStyle>
            <a:lvl1pPr marL="228600" indent="-228600"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eaLnBrk="0" hangingPunct="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spcBef>
                <a:spcPct val="50000"/>
              </a:spcBef>
            </a:pPr>
            <a:r>
              <a:rPr lang="en-US" altLang="en-US" sz="2800" dirty="0">
                <a:solidFill>
                  <a:schemeClr val="tx1"/>
                </a:solidFill>
                <a:ea typeface="MS PGothic" panose="020B0600070205080204" pitchFamily="34" charset="-128"/>
                <a:cs typeface="Arial" panose="020B0604020202020204" pitchFamily="34" charset="0"/>
              </a:rPr>
              <a:t>Unstable </a:t>
            </a:r>
            <a:r>
              <a:rPr lang="en-US" altLang="en-US" sz="2800" dirty="0" smtClean="0">
                <a:solidFill>
                  <a:schemeClr val="tx1"/>
                </a:solidFill>
                <a:ea typeface="MS PGothic" panose="020B0600070205080204" pitchFamily="34" charset="-128"/>
                <a:cs typeface="Arial" panose="020B0604020202020204" pitchFamily="34" charset="0"/>
              </a:rPr>
              <a:t>nucleus:</a:t>
            </a:r>
            <a:endParaRPr lang="en-US" altLang="en-US" sz="2800" dirty="0">
              <a:solidFill>
                <a:schemeClr val="tx1"/>
              </a:solidFill>
              <a:ea typeface="MS PGothic" panose="020B0600070205080204" pitchFamily="34" charset="-128"/>
              <a:cs typeface="Arial" panose="020B0604020202020204" pitchFamily="34" charset="0"/>
            </a:endParaRPr>
          </a:p>
          <a:p>
            <a:pPr>
              <a:spcBef>
                <a:spcPct val="50000"/>
              </a:spcBef>
              <a:buClr>
                <a:schemeClr val="tx2"/>
              </a:buClr>
              <a:buFontTx/>
              <a:buChar char="•"/>
            </a:pPr>
            <a:r>
              <a:rPr lang="en-US" altLang="en-US" sz="2800" dirty="0">
                <a:solidFill>
                  <a:schemeClr val="tx1"/>
                </a:solidFill>
                <a:ea typeface="MS PGothic" panose="020B0600070205080204" pitchFamily="34" charset="-128"/>
                <a:cs typeface="Arial" panose="020B0604020202020204" pitchFamily="34" charset="0"/>
              </a:rPr>
              <a:t>Has excess energy.</a:t>
            </a:r>
          </a:p>
          <a:p>
            <a:pPr>
              <a:spcBef>
                <a:spcPct val="50000"/>
              </a:spcBef>
              <a:buClr>
                <a:schemeClr val="tx2"/>
              </a:buClr>
              <a:buFontTx/>
              <a:buChar char="•"/>
            </a:pPr>
            <a:r>
              <a:rPr lang="en-US" altLang="en-US" sz="2800" dirty="0">
                <a:solidFill>
                  <a:schemeClr val="tx1"/>
                </a:solidFill>
                <a:ea typeface="MS PGothic" panose="020B0600070205080204" pitchFamily="34" charset="-128"/>
                <a:cs typeface="Arial" panose="020B0604020202020204" pitchFamily="34" charset="0"/>
              </a:rPr>
              <a:t>Wants to go to    </a:t>
            </a:r>
            <a:r>
              <a:rPr lang="ja-JP" altLang="en-US" sz="2800" dirty="0">
                <a:solidFill>
                  <a:schemeClr val="tx1"/>
                </a:solidFill>
                <a:ea typeface="MS PGothic" panose="020B0600070205080204" pitchFamily="34" charset="-128"/>
                <a:cs typeface="Arial" panose="020B0604020202020204" pitchFamily="34" charset="0"/>
              </a:rPr>
              <a:t>“</a:t>
            </a:r>
            <a:r>
              <a:rPr lang="en-US" altLang="ja-JP" sz="2800" dirty="0">
                <a:solidFill>
                  <a:schemeClr val="tx1"/>
                </a:solidFill>
                <a:ea typeface="MS PGothic" panose="020B0600070205080204" pitchFamily="34" charset="-128"/>
                <a:cs typeface="Arial" panose="020B0604020202020204" pitchFamily="34" charset="0"/>
              </a:rPr>
              <a:t>ground state.</a:t>
            </a:r>
            <a:r>
              <a:rPr lang="ja-JP" altLang="en-US" sz="2800" dirty="0">
                <a:solidFill>
                  <a:schemeClr val="tx1"/>
                </a:solidFill>
                <a:ea typeface="MS PGothic" panose="020B0600070205080204" pitchFamily="34" charset="-128"/>
                <a:cs typeface="Arial" panose="020B0604020202020204" pitchFamily="34" charset="0"/>
              </a:rPr>
              <a:t>”</a:t>
            </a:r>
            <a:endParaRPr lang="en-US" altLang="ja-JP" sz="2800" dirty="0">
              <a:solidFill>
                <a:schemeClr val="tx1"/>
              </a:solidFill>
              <a:ea typeface="MS PGothic" panose="020B0600070205080204" pitchFamily="34" charset="-128"/>
              <a:cs typeface="Arial" panose="020B0604020202020204" pitchFamily="34" charset="0"/>
            </a:endParaRPr>
          </a:p>
          <a:p>
            <a:pPr>
              <a:spcBef>
                <a:spcPct val="50000"/>
              </a:spcBef>
              <a:buClr>
                <a:schemeClr val="tx2"/>
              </a:buClr>
              <a:buFontTx/>
              <a:buChar char="•"/>
            </a:pPr>
            <a:r>
              <a:rPr lang="en-US" altLang="en-US" sz="2800" dirty="0">
                <a:solidFill>
                  <a:schemeClr val="tx1"/>
                </a:solidFill>
                <a:ea typeface="MS PGothic" panose="020B0600070205080204" pitchFamily="34" charset="-128"/>
                <a:cs typeface="Arial" panose="020B0604020202020204" pitchFamily="34" charset="0"/>
              </a:rPr>
              <a:t>Becomes stable by emitting radiation.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212" y="1860176"/>
            <a:ext cx="2939143" cy="3352800"/>
          </a:xfrm>
          <a:prstGeom prst="rect">
            <a:avLst/>
          </a:prstGeom>
        </p:spPr>
      </p:pic>
    </p:spTree>
    <p:extLst>
      <p:ext uri="{BB962C8B-B14F-4D97-AF65-F5344CB8AC3E}">
        <p14:creationId xmlns:p14="http://schemas.microsoft.com/office/powerpoint/2010/main" val="28333720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Types of Radiation (I)</a:t>
            </a:r>
            <a:endParaRPr lang="en-US" dirty="0">
              <a:latin typeface="Kristen ITC" panose="03050502040202030202"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212" y="1902103"/>
            <a:ext cx="2819399" cy="2456441"/>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717" y="1905001"/>
            <a:ext cx="2766587" cy="2504624"/>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9412" y="1902103"/>
            <a:ext cx="3356589" cy="2507522"/>
          </a:xfrm>
          <a:prstGeom prst="rect">
            <a:avLst/>
          </a:prstGeom>
        </p:spPr>
      </p:pic>
      <p:sp>
        <p:nvSpPr>
          <p:cNvPr id="15" name="TextBox 14"/>
          <p:cNvSpPr txBox="1"/>
          <p:nvPr/>
        </p:nvSpPr>
        <p:spPr>
          <a:xfrm>
            <a:off x="1903412" y="4540515"/>
            <a:ext cx="930063" cy="424732"/>
          </a:xfrm>
          <a:prstGeom prst="rect">
            <a:avLst/>
          </a:prstGeom>
          <a:noFill/>
        </p:spPr>
        <p:txBody>
          <a:bodyPr wrap="none" rtlCol="0">
            <a:spAutoFit/>
          </a:bodyPr>
          <a:lstStyle/>
          <a:p>
            <a:pPr>
              <a:lnSpc>
                <a:spcPct val="90000"/>
              </a:lnSpc>
            </a:pPr>
            <a:r>
              <a:rPr lang="en-US" sz="2400" dirty="0" smtClean="0"/>
              <a:t>Alpha</a:t>
            </a:r>
            <a:endParaRPr lang="en-US" sz="2400" dirty="0"/>
          </a:p>
        </p:txBody>
      </p:sp>
      <p:sp>
        <p:nvSpPr>
          <p:cNvPr id="16" name="TextBox 15"/>
          <p:cNvSpPr txBox="1"/>
          <p:nvPr/>
        </p:nvSpPr>
        <p:spPr>
          <a:xfrm>
            <a:off x="5552320" y="4540515"/>
            <a:ext cx="779381" cy="424732"/>
          </a:xfrm>
          <a:prstGeom prst="rect">
            <a:avLst/>
          </a:prstGeom>
          <a:noFill/>
        </p:spPr>
        <p:txBody>
          <a:bodyPr wrap="none" rtlCol="0">
            <a:spAutoFit/>
          </a:bodyPr>
          <a:lstStyle/>
          <a:p>
            <a:pPr>
              <a:lnSpc>
                <a:spcPct val="90000"/>
              </a:lnSpc>
            </a:pPr>
            <a:r>
              <a:rPr lang="en-US" sz="2400" dirty="0" smtClean="0"/>
              <a:t>Beta</a:t>
            </a:r>
            <a:endParaRPr lang="en-US" sz="2400" dirty="0"/>
          </a:p>
        </p:txBody>
      </p:sp>
      <p:sp>
        <p:nvSpPr>
          <p:cNvPr id="17" name="TextBox 16"/>
          <p:cNvSpPr txBox="1"/>
          <p:nvPr/>
        </p:nvSpPr>
        <p:spPr>
          <a:xfrm>
            <a:off x="9218612" y="4540515"/>
            <a:ext cx="1200970" cy="424732"/>
          </a:xfrm>
          <a:prstGeom prst="rect">
            <a:avLst/>
          </a:prstGeom>
          <a:noFill/>
        </p:spPr>
        <p:txBody>
          <a:bodyPr wrap="none" rtlCol="0">
            <a:spAutoFit/>
          </a:bodyPr>
          <a:lstStyle/>
          <a:p>
            <a:pPr>
              <a:lnSpc>
                <a:spcPct val="90000"/>
              </a:lnSpc>
            </a:pPr>
            <a:r>
              <a:rPr lang="en-US" sz="2400" dirty="0" smtClean="0"/>
              <a:t>Gamma</a:t>
            </a:r>
            <a:endParaRPr lang="en-US" sz="2400" dirty="0"/>
          </a:p>
        </p:txBody>
      </p:sp>
      <p:sp>
        <p:nvSpPr>
          <p:cNvPr id="18" name="TextBox 17"/>
          <p:cNvSpPr txBox="1"/>
          <p:nvPr/>
        </p:nvSpPr>
        <p:spPr>
          <a:xfrm>
            <a:off x="5247520" y="2286000"/>
            <a:ext cx="304800" cy="244682"/>
          </a:xfrm>
          <a:prstGeom prst="rect">
            <a:avLst/>
          </a:prstGeom>
          <a:solidFill>
            <a:schemeClr val="tx1"/>
          </a:solidFill>
        </p:spPr>
        <p:txBody>
          <a:bodyPr wrap="square" rtlCol="0">
            <a:spAutoFit/>
          </a:bodyPr>
          <a:lstStyle/>
          <a:p>
            <a:pPr>
              <a:lnSpc>
                <a:spcPct val="90000"/>
              </a:lnSpc>
            </a:pPr>
            <a:r>
              <a:rPr lang="en-US" sz="1100" b="1" dirty="0" smtClean="0">
                <a:solidFill>
                  <a:schemeClr val="bg1"/>
                </a:solidFill>
                <a:latin typeface="Symbol" panose="05050102010706020507" pitchFamily="18" charset="2"/>
              </a:rPr>
              <a:t>b</a:t>
            </a:r>
            <a:r>
              <a:rPr lang="en-US" sz="1100" b="1" baseline="30000" dirty="0" smtClean="0">
                <a:solidFill>
                  <a:schemeClr val="bg1"/>
                </a:solidFill>
              </a:rPr>
              <a:t>-</a:t>
            </a:r>
            <a:endParaRPr lang="en-US" sz="1100" b="1" baseline="30000" dirty="0">
              <a:solidFill>
                <a:schemeClr val="bg1"/>
              </a:solidFill>
            </a:endParaRPr>
          </a:p>
        </p:txBody>
      </p:sp>
    </p:spTree>
    <p:extLst>
      <p:ext uri="{BB962C8B-B14F-4D97-AF65-F5344CB8AC3E}">
        <p14:creationId xmlns:p14="http://schemas.microsoft.com/office/powerpoint/2010/main" val="38793956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Kristen ITC" panose="03050502040202030202" pitchFamily="66" charset="0"/>
              </a:rPr>
              <a:t>Types of Radiation (II)</a:t>
            </a:r>
            <a:endParaRPr lang="en-US" dirty="0">
              <a:latin typeface="Kristen ITC" panose="03050502040202030202"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2202" y="1828800"/>
            <a:ext cx="9557754" cy="4193577"/>
          </a:xfrm>
          <a:prstGeom prst="rect">
            <a:avLst/>
          </a:prstGeom>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Kristen ITC" panose="03050502040202030202" pitchFamily="66" charset="0"/>
              </a:rPr>
              <a:t>Background Radiation</a:t>
            </a:r>
            <a:endParaRPr lang="en-US" sz="3600" dirty="0">
              <a:latin typeface="Kristen ITC" panose="03050502040202030202" pitchFamily="66"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88891" y="4191000"/>
            <a:ext cx="3429000" cy="2577428"/>
          </a:xfrm>
        </p:spPr>
      </p:pic>
      <p:pic>
        <p:nvPicPr>
          <p:cNvPr id="8" name="Picture 7" descr="http://www.wsmr.army.mil/imgb/bkgdrad.gif"/>
          <p:cNvPicPr>
            <a:picLocks noChangeAspect="1" noChangeArrowheads="1"/>
          </p:cNvPicPr>
          <p:nvPr/>
        </p:nvPicPr>
        <p:blipFill>
          <a:blip r:embed="rId3"/>
          <a:srcRect/>
          <a:stretch>
            <a:fillRect/>
          </a:stretch>
        </p:blipFill>
        <p:spPr bwMode="auto">
          <a:xfrm>
            <a:off x="8288891" y="1447800"/>
            <a:ext cx="3399568" cy="2590800"/>
          </a:xfrm>
          <a:prstGeom prst="rect">
            <a:avLst/>
          </a:prstGeom>
          <a:noFill/>
        </p:spPr>
      </p:pic>
      <p:sp>
        <p:nvSpPr>
          <p:cNvPr id="10" name="Rectangle 9"/>
          <p:cNvSpPr/>
          <p:nvPr/>
        </p:nvSpPr>
        <p:spPr>
          <a:xfrm>
            <a:off x="1187449" y="1773703"/>
            <a:ext cx="6092825" cy="646331"/>
          </a:xfrm>
          <a:prstGeom prst="rect">
            <a:avLst/>
          </a:prstGeom>
        </p:spPr>
        <p:txBody>
          <a:bodyPr>
            <a:spAutoFit/>
          </a:bodyPr>
          <a:lstStyle/>
          <a:p>
            <a:r>
              <a:rPr lang="en-US" dirty="0"/>
              <a:t>It is low level ionizing radiation that is produced all the time.</a:t>
            </a:r>
          </a:p>
          <a:p>
            <a:r>
              <a:rPr lang="en-US" dirty="0"/>
              <a:t>It comes from different sources – natural or artificial.</a:t>
            </a:r>
          </a:p>
        </p:txBody>
      </p:sp>
      <p:sp>
        <p:nvSpPr>
          <p:cNvPr id="11" name="Rectangle 10"/>
          <p:cNvSpPr/>
          <p:nvPr/>
        </p:nvSpPr>
        <p:spPr>
          <a:xfrm>
            <a:off x="1187449" y="2743200"/>
            <a:ext cx="3483646" cy="369332"/>
          </a:xfrm>
          <a:prstGeom prst="rect">
            <a:avLst/>
          </a:prstGeom>
        </p:spPr>
        <p:txBody>
          <a:bodyPr wrap="none">
            <a:spAutoFit/>
          </a:bodyPr>
          <a:lstStyle/>
          <a:p>
            <a:r>
              <a:rPr lang="en-US" b="1" dirty="0"/>
              <a:t>Why does it happen all the time ?</a:t>
            </a:r>
          </a:p>
        </p:txBody>
      </p:sp>
      <p:sp>
        <p:nvSpPr>
          <p:cNvPr id="12" name="Rectangle 11"/>
          <p:cNvSpPr/>
          <p:nvPr/>
        </p:nvSpPr>
        <p:spPr>
          <a:xfrm>
            <a:off x="1187449" y="3190440"/>
            <a:ext cx="6092825" cy="2308324"/>
          </a:xfrm>
          <a:prstGeom prst="rect">
            <a:avLst/>
          </a:prstGeom>
        </p:spPr>
        <p:txBody>
          <a:bodyPr>
            <a:spAutoFit/>
          </a:bodyPr>
          <a:lstStyle/>
          <a:p>
            <a:r>
              <a:rPr lang="en-US" dirty="0"/>
              <a:t>When the Earth was formed , it contained many radioactive isotopes which are still existing and decaying.</a:t>
            </a:r>
          </a:p>
          <a:p>
            <a:r>
              <a:rPr lang="en-US" dirty="0"/>
              <a:t>When a radioactive element decays, it changes into another element along with giving out radiation.</a:t>
            </a:r>
          </a:p>
          <a:p>
            <a:r>
              <a:rPr lang="en-US" dirty="0"/>
              <a:t>This newly formed element may also be radioactive and decay to form another element.</a:t>
            </a:r>
          </a:p>
          <a:p>
            <a:r>
              <a:rPr lang="en-US" dirty="0"/>
              <a:t>This continues on and on until a element that is not radioactive is formed</a:t>
            </a:r>
            <a:r>
              <a:rPr lang="en-US" dirty="0" smtClean="0"/>
              <a:t>. (</a:t>
            </a:r>
            <a:r>
              <a:rPr lang="en-US" dirty="0" smtClean="0"/>
              <a:t>Radioactive Decay </a:t>
            </a:r>
            <a:r>
              <a:rPr lang="en-US" dirty="0" smtClean="0"/>
              <a:t>Chain)</a:t>
            </a:r>
            <a:endParaRPr lang="en-US" dirty="0"/>
          </a:p>
        </p:txBody>
      </p:sp>
    </p:spTree>
    <p:extLst>
      <p:ext uri="{BB962C8B-B14F-4D97-AF65-F5344CB8AC3E}">
        <p14:creationId xmlns:p14="http://schemas.microsoft.com/office/powerpoint/2010/main" val="28859835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n-US" altLang="en-US" sz="3600" dirty="0" smtClean="0">
                <a:latin typeface="Kristen ITC" panose="03050502040202030202" pitchFamily="66" charset="0"/>
              </a:rPr>
              <a:t>Radioactive  decay</a:t>
            </a:r>
            <a:endParaRPr lang="en-US" altLang="en-US" sz="3600" dirty="0">
              <a:latin typeface="Kristen ITC" panose="03050502040202030202" pitchFamily="66" charset="0"/>
            </a:endParaRPr>
          </a:p>
        </p:txBody>
      </p:sp>
      <mc:AlternateContent xmlns:mc="http://schemas.openxmlformats.org/markup-compatibility/2006" xmlns:a14="http://schemas.microsoft.com/office/drawing/2010/main">
        <mc:Choice Requires="a14">
          <p:sp>
            <p:nvSpPr>
              <p:cNvPr id="7" name="Rectangle 6"/>
              <p:cNvSpPr>
                <a:spLocks/>
              </p:cNvSpPr>
              <p:nvPr/>
            </p:nvSpPr>
            <p:spPr bwMode="auto">
              <a:xfrm>
                <a:off x="989012" y="1828800"/>
                <a:ext cx="6629400" cy="4800600"/>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lIns="0" tIns="0" rIns="39686" bIns="0"/>
              <a:lstStyle>
                <a:defPPr>
                  <a:defRPr lang="en-US"/>
                </a:defPPr>
                <a:lvl1pPr algn="l" rtl="0" fontAlgn="base">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1pPr>
                <a:lvl2pPr marL="457200" algn="l" rtl="0" fontAlgn="base">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2pPr>
                <a:lvl3pPr marL="914400" algn="l" rtl="0" fontAlgn="base">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3pPr>
                <a:lvl4pPr marL="1371600" algn="l" rtl="0" fontAlgn="base">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4pPr>
                <a:lvl5pPr marL="1828800" algn="l" rtl="0" fontAlgn="base">
                  <a:spcBef>
                    <a:spcPct val="0"/>
                  </a:spcBef>
                  <a:spcAft>
                    <a:spcPct val="0"/>
                  </a:spcAft>
                  <a:defRPr kern="1200">
                    <a:solidFill>
                      <a:srgbClr val="000000"/>
                    </a:solidFill>
                    <a:latin typeface="Arial" panose="020B0604020202020204" pitchFamily="34" charset="0"/>
                    <a:ea typeface="ヒラギノ角ゴ ProN W3" charset="-128"/>
                    <a:cs typeface="+mn-cs"/>
                    <a:sym typeface="Arial" panose="020B0604020202020204" pitchFamily="34" charset="0"/>
                  </a:defRPr>
                </a:lvl5pPr>
                <a:lvl6pPr marL="22860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6pPr>
                <a:lvl7pPr marL="27432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7pPr>
                <a:lvl8pPr marL="32004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8pPr>
                <a:lvl9pPr marL="3657600" algn="l" defTabSz="914400" rtl="0" eaLnBrk="1" latinLnBrk="0" hangingPunct="1">
                  <a:defRPr kern="1200">
                    <a:solidFill>
                      <a:srgbClr val="000000"/>
                    </a:solidFill>
                    <a:latin typeface="Arial" panose="020B0604020202020204" pitchFamily="34" charset="0"/>
                    <a:ea typeface="ヒラギノ角ゴ ProN W3" charset="-128"/>
                    <a:cs typeface="+mn-cs"/>
                    <a:sym typeface="Arial" panose="020B0604020202020204" pitchFamily="34" charset="0"/>
                  </a:defRPr>
                </a:lvl9pPr>
              </a:lstStyle>
              <a:p>
                <a:pPr eaLnBrk="1" hangingPunct="1">
                  <a:lnSpc>
                    <a:spcPct val="90000"/>
                  </a:lnSpc>
                  <a:spcBef>
                    <a:spcPts val="550"/>
                  </a:spcBef>
                  <a:buClr>
                    <a:srgbClr val="000000"/>
                  </a:buClr>
                  <a:buSzPct val="100000"/>
                  <a:buFont typeface="Arial" panose="020B0604020202020204" pitchFamily="34" charset="0"/>
                  <a:buChar char="•"/>
                </a:pPr>
                <a:r>
                  <a:rPr lang="en-US" altLang="en-US" sz="2000" dirty="0" smtClean="0">
                    <a:solidFill>
                      <a:schemeClr val="tx1"/>
                    </a:solidFill>
                    <a:ea typeface="MS PGothic" panose="020B0600070205080204" pitchFamily="34" charset="-128"/>
                  </a:rPr>
                  <a:t>If a radioactive sample contains N radioactive nuclei, the amount of nuclei that decay varies with time. The longer we wait, the less nuclei will be decaying. It follows an exponential decay that depends on the nuclear  species.</a:t>
                </a:r>
              </a:p>
              <a:p>
                <a:pPr algn="ctr">
                  <a:lnSpc>
                    <a:spcPct val="90000"/>
                  </a:lnSpc>
                  <a:spcBef>
                    <a:spcPts val="550"/>
                  </a:spcBef>
                  <a:buClr>
                    <a:srgbClr val="000000"/>
                  </a:buClr>
                  <a:buSzPct val="100000"/>
                  <a:buFont typeface="Arial" panose="020B0604020202020204" pitchFamily="34" charset="0"/>
                  <a:buChar char="•"/>
                </a:pPr>
                <a14:m>
                  <m:oMath xmlns:m="http://schemas.openxmlformats.org/officeDocument/2006/math">
                    <m:r>
                      <a:rPr lang="en-US" altLang="en-US" sz="2400" b="0" i="1" smtClean="0">
                        <a:solidFill>
                          <a:schemeClr val="tx1"/>
                        </a:solidFill>
                        <a:latin typeface="Cambria Math" panose="02040503050406030204" pitchFamily="18" charset="0"/>
                        <a:ea typeface="MS PGothic" panose="020B0600070205080204" pitchFamily="34" charset="-128"/>
                      </a:rPr>
                      <m:t>𝑁</m:t>
                    </m:r>
                    <m:d>
                      <m:dPr>
                        <m:ctrlPr>
                          <a:rPr lang="en-US" altLang="en-US" sz="2400" b="0" i="1" smtClean="0">
                            <a:solidFill>
                              <a:schemeClr val="tx1"/>
                            </a:solidFill>
                            <a:latin typeface="Cambria Math" panose="02040503050406030204" pitchFamily="18" charset="0"/>
                            <a:ea typeface="MS PGothic" panose="020B0600070205080204" pitchFamily="34" charset="-128"/>
                          </a:rPr>
                        </m:ctrlPr>
                      </m:dPr>
                      <m:e>
                        <m:r>
                          <a:rPr lang="en-US" altLang="en-US" sz="2400" b="0" i="1" smtClean="0">
                            <a:solidFill>
                              <a:schemeClr val="tx1"/>
                            </a:solidFill>
                            <a:latin typeface="Cambria Math" panose="02040503050406030204" pitchFamily="18" charset="0"/>
                            <a:ea typeface="MS PGothic" panose="020B0600070205080204" pitchFamily="34" charset="-128"/>
                          </a:rPr>
                          <m:t>𝑡</m:t>
                        </m:r>
                      </m:e>
                    </m:d>
                    <m:r>
                      <a:rPr lang="en-US" altLang="en-US" sz="2400" b="0" i="1" smtClean="0">
                        <a:solidFill>
                          <a:schemeClr val="tx1"/>
                        </a:solidFill>
                        <a:latin typeface="Cambria Math" panose="02040503050406030204" pitchFamily="18" charset="0"/>
                        <a:ea typeface="MS PGothic" panose="020B0600070205080204" pitchFamily="34" charset="-128"/>
                      </a:rPr>
                      <m:t>=</m:t>
                    </m:r>
                    <m:sSub>
                      <m:sSubPr>
                        <m:ctrlPr>
                          <a:rPr lang="en-US" altLang="en-US" sz="2400" b="0" i="1" smtClean="0">
                            <a:solidFill>
                              <a:schemeClr val="tx1"/>
                            </a:solidFill>
                            <a:latin typeface="Cambria Math" panose="02040503050406030204" pitchFamily="18" charset="0"/>
                            <a:ea typeface="MS PGothic" panose="020B0600070205080204" pitchFamily="34" charset="-128"/>
                          </a:rPr>
                        </m:ctrlPr>
                      </m:sSubPr>
                      <m:e>
                        <m:r>
                          <a:rPr lang="en-US" altLang="en-US" sz="2400" b="0" i="1" smtClean="0">
                            <a:solidFill>
                              <a:schemeClr val="tx1"/>
                            </a:solidFill>
                            <a:latin typeface="Cambria Math" panose="02040503050406030204" pitchFamily="18" charset="0"/>
                            <a:ea typeface="MS PGothic" panose="020B0600070205080204" pitchFamily="34" charset="-128"/>
                          </a:rPr>
                          <m:t>𝑁</m:t>
                        </m:r>
                      </m:e>
                      <m:sub>
                        <m:r>
                          <a:rPr lang="en-US" altLang="en-US" sz="2400" b="0" i="1" smtClean="0">
                            <a:solidFill>
                              <a:schemeClr val="tx1"/>
                            </a:solidFill>
                            <a:latin typeface="Cambria Math" panose="02040503050406030204" pitchFamily="18" charset="0"/>
                            <a:ea typeface="MS PGothic" panose="020B0600070205080204" pitchFamily="34" charset="-128"/>
                          </a:rPr>
                          <m:t>0</m:t>
                        </m:r>
                      </m:sub>
                    </m:sSub>
                    <m:sSup>
                      <m:sSupPr>
                        <m:ctrlPr>
                          <a:rPr lang="en-US" altLang="en-US" sz="2400" b="0" i="1" smtClean="0">
                            <a:solidFill>
                              <a:schemeClr val="tx1"/>
                            </a:solidFill>
                            <a:latin typeface="Cambria Math" panose="02040503050406030204" pitchFamily="18" charset="0"/>
                            <a:ea typeface="MS PGothic" panose="020B0600070205080204" pitchFamily="34" charset="-128"/>
                          </a:rPr>
                        </m:ctrlPr>
                      </m:sSupPr>
                      <m:e>
                        <m:r>
                          <a:rPr lang="en-US" altLang="en-US" sz="2400" b="0" i="1" smtClean="0">
                            <a:solidFill>
                              <a:schemeClr val="tx1"/>
                            </a:solidFill>
                            <a:latin typeface="Cambria Math" panose="02040503050406030204" pitchFamily="18" charset="0"/>
                            <a:ea typeface="MS PGothic" panose="020B0600070205080204" pitchFamily="34" charset="-128"/>
                          </a:rPr>
                          <m:t>𝑒</m:t>
                        </m:r>
                      </m:e>
                      <m:sup>
                        <m:r>
                          <a:rPr lang="en-US" altLang="en-US" sz="2400" b="0" i="1" smtClean="0">
                            <a:solidFill>
                              <a:schemeClr val="tx1"/>
                            </a:solidFill>
                            <a:latin typeface="Cambria Math" panose="02040503050406030204" pitchFamily="18" charset="0"/>
                            <a:ea typeface="MS PGothic" panose="020B0600070205080204" pitchFamily="34" charset="-128"/>
                          </a:rPr>
                          <m:t>−</m:t>
                        </m:r>
                        <m:r>
                          <a:rPr lang="en-US" altLang="en-US" sz="2400" b="0" i="1" smtClean="0">
                            <a:solidFill>
                              <a:schemeClr val="tx1"/>
                            </a:solidFill>
                            <a:latin typeface="Cambria Math" panose="02040503050406030204" pitchFamily="18" charset="0"/>
                            <a:ea typeface="Cambria Math" panose="02040503050406030204" pitchFamily="18" charset="0"/>
                          </a:rPr>
                          <m:t>𝜆</m:t>
                        </m:r>
                        <m:r>
                          <a:rPr lang="en-US" altLang="en-US" sz="2400" b="0" i="1" smtClean="0">
                            <a:solidFill>
                              <a:schemeClr val="tx1"/>
                            </a:solidFill>
                            <a:latin typeface="Cambria Math" panose="02040503050406030204" pitchFamily="18" charset="0"/>
                            <a:ea typeface="Cambria Math" panose="02040503050406030204" pitchFamily="18" charset="0"/>
                          </a:rPr>
                          <m:t>𝑡</m:t>
                        </m:r>
                      </m:sup>
                    </m:sSup>
                  </m:oMath>
                </a14:m>
                <a:r>
                  <a:rPr lang="en-US" altLang="en-US" sz="2400" dirty="0" smtClean="0">
                    <a:solidFill>
                      <a:schemeClr val="tx1"/>
                    </a:solidFill>
                    <a:ea typeface="MS PGothic" panose="020B0600070205080204" pitchFamily="34" charset="-128"/>
                  </a:rPr>
                  <a:t> </a:t>
                </a:r>
                <a:r>
                  <a:rPr lang="en-US" altLang="en-US" sz="2400" dirty="0" smtClean="0">
                    <a:solidFill>
                      <a:schemeClr val="tx1"/>
                    </a:solidFill>
                    <a:ea typeface="MS PGothic" panose="020B0600070205080204" pitchFamily="34" charset="-128"/>
                    <a:sym typeface="Symbol" panose="05050102010706020507" pitchFamily="18" charset="2"/>
                  </a:rPr>
                  <a:t></a:t>
                </a:r>
              </a:p>
              <a:p>
                <a:pPr>
                  <a:lnSpc>
                    <a:spcPct val="90000"/>
                  </a:lnSpc>
                  <a:spcBef>
                    <a:spcPts val="550"/>
                  </a:spcBef>
                  <a:buClr>
                    <a:srgbClr val="000000"/>
                  </a:buClr>
                  <a:buSzPct val="100000"/>
                  <a:buFont typeface="Arial" panose="020B0604020202020204" pitchFamily="34" charset="0"/>
                  <a:buChar char="•"/>
                </a:pPr>
                <a:r>
                  <a:rPr lang="en-US" altLang="en-US" sz="2400" dirty="0" smtClean="0">
                    <a:solidFill>
                      <a:schemeClr val="tx1"/>
                    </a:solidFill>
                    <a:ea typeface="MS PGothic" panose="020B0600070205080204" pitchFamily="34" charset="-128"/>
                    <a:sym typeface="Symbol" panose="05050102010706020507" pitchFamily="18" charset="2"/>
                  </a:rPr>
                  <a:t> </a:t>
                </a:r>
                <a:r>
                  <a:rPr lang="en-US" altLang="en-US" dirty="0" smtClean="0">
                    <a:solidFill>
                      <a:schemeClr val="tx1"/>
                    </a:solidFill>
                    <a:ea typeface="MS PGothic" panose="020B0600070205080204" pitchFamily="34" charset="-128"/>
                    <a:sym typeface="Symbol" panose="05050102010706020507" pitchFamily="18" charset="2"/>
                  </a:rPr>
                  <a:t>decay constant, </a:t>
                </a:r>
                <a:r>
                  <a:rPr lang="en-US" altLang="en-US" sz="2400" dirty="0" smtClean="0">
                    <a:solidFill>
                      <a:schemeClr val="tx1"/>
                    </a:solidFill>
                    <a:ea typeface="MS PGothic" panose="020B0600070205080204" pitchFamily="34" charset="-128"/>
                    <a:sym typeface="Symbol" panose="05050102010706020507" pitchFamily="18" charset="2"/>
                  </a:rPr>
                  <a:t>=</a:t>
                </a:r>
                <a:r>
                  <a:rPr lang="en-US" altLang="en-US" sz="2400" dirty="0">
                    <a:solidFill>
                      <a:schemeClr val="tx1"/>
                    </a:solidFill>
                    <a:ea typeface="MS PGothic" panose="020B0600070205080204" pitchFamily="34" charset="-128"/>
                    <a:sym typeface="Symbol" panose="05050102010706020507" pitchFamily="18" charset="2"/>
                  </a:rPr>
                  <a:t>1/</a:t>
                </a:r>
                <a:r>
                  <a:rPr lang="en-US" altLang="en-US" sz="2400" dirty="0" smtClean="0">
                    <a:solidFill>
                      <a:schemeClr val="tx1"/>
                    </a:solidFill>
                    <a:ea typeface="MS PGothic" panose="020B0600070205080204" pitchFamily="34" charset="-128"/>
                    <a:sym typeface="Symbol" panose="05050102010706020507" pitchFamily="18" charset="2"/>
                  </a:rPr>
                  <a:t> </a:t>
                </a:r>
                <a:r>
                  <a:rPr lang="en-US" altLang="en-US" dirty="0" smtClean="0">
                    <a:solidFill>
                      <a:schemeClr val="tx1"/>
                    </a:solidFill>
                    <a:ea typeface="MS PGothic" panose="020B0600070205080204" pitchFamily="34" charset="-128"/>
                    <a:sym typeface="Symbol" panose="05050102010706020507" pitchFamily="18" charset="2"/>
                  </a:rPr>
                  <a:t>mean lifetime</a:t>
                </a:r>
                <a:endParaRPr lang="en-US" altLang="en-US" sz="2400" dirty="0">
                  <a:solidFill>
                    <a:schemeClr val="tx1"/>
                  </a:solidFill>
                  <a:ea typeface="MS PGothic" panose="020B0600070205080204" pitchFamily="34" charset="-128"/>
                </a:endParaRPr>
              </a:p>
              <a:p>
                <a:pPr eaLnBrk="1" hangingPunct="1">
                  <a:lnSpc>
                    <a:spcPct val="90000"/>
                  </a:lnSpc>
                  <a:spcBef>
                    <a:spcPts val="550"/>
                  </a:spcBef>
                  <a:buClr>
                    <a:srgbClr val="000000"/>
                  </a:buClr>
                  <a:buSzPct val="100000"/>
                  <a:buFont typeface="Arial" panose="020B0604020202020204" pitchFamily="34" charset="0"/>
                  <a:buChar char="•"/>
                </a:pPr>
                <a:endParaRPr lang="en-US" altLang="en-US" sz="2000" dirty="0">
                  <a:solidFill>
                    <a:schemeClr val="tx1"/>
                  </a:solidFill>
                  <a:ea typeface="MS PGothic" panose="020B0600070205080204" pitchFamily="34" charset="-128"/>
                </a:endParaRPr>
              </a:p>
              <a:p>
                <a:pPr>
                  <a:lnSpc>
                    <a:spcPct val="90000"/>
                  </a:lnSpc>
                  <a:spcBef>
                    <a:spcPts val="550"/>
                  </a:spcBef>
                  <a:buClr>
                    <a:srgbClr val="000000"/>
                  </a:buClr>
                  <a:buSzPct val="100000"/>
                  <a:buFont typeface="Arial" panose="020B0604020202020204" pitchFamily="34" charset="0"/>
                  <a:buChar char="•"/>
                </a:pPr>
                <a:r>
                  <a:rPr lang="en-US" altLang="en-US" sz="2000" b="1" dirty="0" smtClean="0">
                    <a:solidFill>
                      <a:schemeClr val="tx1"/>
                    </a:solidFill>
                    <a:ea typeface="MS PGothic" panose="020B0600070205080204" pitchFamily="34" charset="-128"/>
                  </a:rPr>
                  <a:t>Half-life</a:t>
                </a:r>
                <a:r>
                  <a:rPr lang="en-US" altLang="en-US" sz="2000" dirty="0" smtClean="0">
                    <a:solidFill>
                      <a:schemeClr val="tx1"/>
                    </a:solidFill>
                    <a:ea typeface="MS PGothic" panose="020B0600070205080204" pitchFamily="34" charset="-128"/>
                  </a:rPr>
                  <a:t>: </a:t>
                </a:r>
                <a:r>
                  <a:rPr lang="en-US" sz="2000" dirty="0">
                    <a:solidFill>
                      <a:schemeClr val="tx1"/>
                    </a:solidFill>
                  </a:rPr>
                  <a:t>The radioactive half-life for a given radioisotope is the time for </a:t>
                </a:r>
                <a:r>
                  <a:rPr lang="en-US" sz="2000" b="1" dirty="0">
                    <a:solidFill>
                      <a:schemeClr val="tx1"/>
                    </a:solidFill>
                  </a:rPr>
                  <a:t>half</a:t>
                </a:r>
                <a:r>
                  <a:rPr lang="en-US" sz="2000" dirty="0">
                    <a:solidFill>
                      <a:schemeClr val="tx1"/>
                    </a:solidFill>
                  </a:rPr>
                  <a:t> the radioactive nuclei in any sample to undergo radioactive decay. After two </a:t>
                </a:r>
                <a:r>
                  <a:rPr lang="en-US" sz="2000" b="1" dirty="0">
                    <a:solidFill>
                      <a:schemeClr val="tx1"/>
                    </a:solidFill>
                  </a:rPr>
                  <a:t>half</a:t>
                </a:r>
                <a:r>
                  <a:rPr lang="en-US" sz="2000" dirty="0">
                    <a:solidFill>
                      <a:schemeClr val="tx1"/>
                    </a:solidFill>
                  </a:rPr>
                  <a:t>-</a:t>
                </a:r>
                <a:r>
                  <a:rPr lang="en-US" sz="2000" b="1" dirty="0">
                    <a:solidFill>
                      <a:schemeClr val="tx1"/>
                    </a:solidFill>
                  </a:rPr>
                  <a:t>lives</a:t>
                </a:r>
                <a:r>
                  <a:rPr lang="en-US" sz="2000" dirty="0">
                    <a:solidFill>
                      <a:schemeClr val="tx1"/>
                    </a:solidFill>
                  </a:rPr>
                  <a:t>, there will be one fourth the original sample, after three </a:t>
                </a:r>
                <a:r>
                  <a:rPr lang="en-US" sz="2000" b="1" dirty="0">
                    <a:solidFill>
                      <a:schemeClr val="tx1"/>
                    </a:solidFill>
                  </a:rPr>
                  <a:t>half</a:t>
                </a:r>
                <a:r>
                  <a:rPr lang="en-US" sz="2000" dirty="0">
                    <a:solidFill>
                      <a:schemeClr val="tx1"/>
                    </a:solidFill>
                  </a:rPr>
                  <a:t>-</a:t>
                </a:r>
                <a:r>
                  <a:rPr lang="en-US" sz="2000" b="1" dirty="0">
                    <a:solidFill>
                      <a:schemeClr val="tx1"/>
                    </a:solidFill>
                  </a:rPr>
                  <a:t>lives</a:t>
                </a:r>
                <a:r>
                  <a:rPr lang="en-US" sz="2000" dirty="0">
                    <a:solidFill>
                      <a:schemeClr val="tx1"/>
                    </a:solidFill>
                  </a:rPr>
                  <a:t> one eight the original sample, and so </a:t>
                </a:r>
                <a:r>
                  <a:rPr lang="en-US" sz="2000" dirty="0" smtClean="0">
                    <a:solidFill>
                      <a:schemeClr val="tx1"/>
                    </a:solidFill>
                  </a:rPr>
                  <a:t>forth.</a:t>
                </a:r>
                <a:r>
                  <a:rPr lang="en-US" sz="2000" dirty="0" smtClean="0"/>
                  <a:t>.</a:t>
                </a:r>
              </a:p>
              <a:p>
                <a:pPr>
                  <a:lnSpc>
                    <a:spcPct val="90000"/>
                  </a:lnSpc>
                  <a:spcBef>
                    <a:spcPts val="550"/>
                  </a:spcBef>
                  <a:buClr>
                    <a:srgbClr val="000000"/>
                  </a:buClr>
                  <a:buSzPct val="100000"/>
                  <a:buFont typeface="Arial" panose="020B0604020202020204" pitchFamily="34" charset="0"/>
                  <a:buChar char="•"/>
                </a:pPr>
                <a:endParaRPr lang="en-US" altLang="en-US" sz="2000" dirty="0" smtClean="0">
                  <a:solidFill>
                    <a:schemeClr val="tx1"/>
                  </a:solidFill>
                  <a:ea typeface="MS PGothic" panose="020B0600070205080204" pitchFamily="34" charset="-128"/>
                </a:endParaRPr>
              </a:p>
              <a:p>
                <a:pPr>
                  <a:lnSpc>
                    <a:spcPct val="90000"/>
                  </a:lnSpc>
                  <a:spcBef>
                    <a:spcPts val="550"/>
                  </a:spcBef>
                  <a:buClr>
                    <a:srgbClr val="000000"/>
                  </a:buClr>
                  <a:buSzPct val="100000"/>
                  <a:buFont typeface="Arial" panose="020B0604020202020204" pitchFamily="34" charset="0"/>
                  <a:buChar char="•"/>
                </a:pPr>
                <a:endParaRPr lang="en-US" altLang="en-US" sz="2000" dirty="0">
                  <a:solidFill>
                    <a:schemeClr val="tx1"/>
                  </a:solidFill>
                  <a:ea typeface="MS PGothic" panose="020B0600070205080204" pitchFamily="34" charset="-128"/>
                </a:endParaRPr>
              </a:p>
              <a:p>
                <a:pPr>
                  <a:lnSpc>
                    <a:spcPct val="90000"/>
                  </a:lnSpc>
                  <a:spcBef>
                    <a:spcPts val="550"/>
                  </a:spcBef>
                  <a:buClr>
                    <a:srgbClr val="000000"/>
                  </a:buClr>
                  <a:buSzPct val="100000"/>
                  <a:buFont typeface="Arial" panose="020B0604020202020204" pitchFamily="34" charset="0"/>
                  <a:buChar char="•"/>
                </a:pPr>
                <a:endParaRPr lang="en-US" altLang="en-US" sz="2000" dirty="0">
                  <a:solidFill>
                    <a:schemeClr val="tx1"/>
                  </a:solidFill>
                  <a:ea typeface="MS PGothic" panose="020B0600070205080204" pitchFamily="34" charset="-128"/>
                </a:endParaRPr>
              </a:p>
            </p:txBody>
          </p:sp>
        </mc:Choice>
        <mc:Fallback xmlns="">
          <p:sp>
            <p:nvSpPr>
              <p:cNvPr id="7" name="Rectangle 6"/>
              <p:cNvSpPr>
                <a:spLocks noRot="1" noChangeAspect="1" noMove="1" noResize="1" noEditPoints="1" noAdjustHandles="1" noChangeArrowheads="1" noChangeShapeType="1" noTextEdit="1"/>
              </p:cNvSpPr>
              <p:nvPr/>
            </p:nvSpPr>
            <p:spPr bwMode="auto">
              <a:xfrm>
                <a:off x="989012" y="1828800"/>
                <a:ext cx="6629400" cy="4800600"/>
              </a:xfrm>
              <a:prstGeom prst="rect">
                <a:avLst/>
              </a:prstGeom>
              <a:blipFill rotWithShape="0">
                <a:blip r:embed="rId2"/>
                <a:stretch>
                  <a:fillRect l="-2574" t="-2157" r="-128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a:lstStyle/>
              <a:p>
                <a:r>
                  <a:rPr lang="en-US">
                    <a:noFill/>
                  </a:rPr>
                  <a:t> </a:t>
                </a:r>
              </a:p>
            </p:txBody>
          </p:sp>
        </mc:Fallback>
      </mc:AlternateContent>
      <p:pic>
        <p:nvPicPr>
          <p:cNvPr id="8"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0812" y="1533033"/>
            <a:ext cx="3352800" cy="511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Rectangle 1"/>
              <p:cNvSpPr/>
              <p:nvPr/>
            </p:nvSpPr>
            <p:spPr>
              <a:xfrm>
                <a:off x="2753159" y="5562600"/>
                <a:ext cx="3101105" cy="809068"/>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𝑇</m:t>
                          </m:r>
                        </m:e>
                        <m:sub>
                          <m:f>
                            <m:fPr>
                              <m:type m:val="lin"/>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sub>
                      </m:sSub>
                      <m:r>
                        <a:rPr lang="en-US" sz="2400" i="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ln</m:t>
                          </m:r>
                        </m:fName>
                        <m:e>
                          <m:d>
                            <m:dPr>
                              <m:endChr m:val=""/>
                              <m:ctrlPr>
                                <a:rPr lang="en-US" sz="2400" i="1">
                                  <a:latin typeface="Cambria Math" panose="02040503050406030204" pitchFamily="18" charset="0"/>
                                </a:rPr>
                              </m:ctrlPr>
                            </m:dPr>
                            <m:e>
                              <m:r>
                                <a:rPr lang="en-US" sz="2400">
                                  <a:latin typeface="Cambria Math" panose="02040503050406030204" pitchFamily="18" charset="0"/>
                                </a:rPr>
                                <m:t>2</m:t>
                              </m:r>
                            </m:e>
                          </m:d>
                        </m:e>
                      </m:func>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d>
                            <m:dPr>
                              <m:begChr m:val=""/>
                              <m:ctrlPr>
                                <a:rPr lang="en-US" sz="2400" i="1">
                                  <a:latin typeface="Cambria Math" panose="02040503050406030204" pitchFamily="18" charset="0"/>
                                </a:rPr>
                              </m:ctrlPr>
                            </m:dPr>
                            <m:e>
                              <m:func>
                                <m:funcPr>
                                  <m:ctrlPr>
                                    <a:rPr lang="en-US" sz="2400" i="1">
                                      <a:latin typeface="Cambria Math" panose="02040503050406030204" pitchFamily="18" charset="0"/>
                                    </a:rPr>
                                  </m:ctrlPr>
                                </m:funcPr>
                                <m:fName>
                                  <m:r>
                                    <m:rPr>
                                      <m:sty m:val="p"/>
                                    </m:rPr>
                                    <a:rPr lang="en-US" sz="2400" i="0">
                                      <a:latin typeface="Cambria Math" panose="02040503050406030204" pitchFamily="18" charset="0"/>
                                    </a:rPr>
                                    <m:t>ln</m:t>
                                  </m:r>
                                </m:fName>
                                <m:e>
                                  <m:d>
                                    <m:dPr>
                                      <m:endChr m:val=""/>
                                      <m:ctrlPr>
                                        <a:rPr lang="en-US" sz="2400" i="1">
                                          <a:latin typeface="Cambria Math" panose="02040503050406030204" pitchFamily="18" charset="0"/>
                                        </a:rPr>
                                      </m:ctrlPr>
                                    </m:dPr>
                                    <m:e>
                                      <m:r>
                                        <a:rPr lang="en-US" sz="2400" i="0">
                                          <a:latin typeface="Cambria Math" panose="02040503050406030204" pitchFamily="18" charset="0"/>
                                        </a:rPr>
                                        <m:t>2</m:t>
                                      </m:r>
                                    </m:e>
                                  </m:d>
                                </m:e>
                              </m:func>
                            </m:e>
                          </m:d>
                        </m:num>
                        <m:den>
                          <m:r>
                            <a:rPr lang="en-US" sz="2400" i="1">
                              <a:latin typeface="Cambria Math" panose="02040503050406030204" pitchFamily="18" charset="0"/>
                            </a:rPr>
                            <m:t>𝜆</m:t>
                          </m:r>
                        </m:den>
                      </m:f>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2753159" y="5562600"/>
                <a:ext cx="3101105" cy="809068"/>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17276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74812" y="685800"/>
            <a:ext cx="7772400" cy="609600"/>
          </a:xfrm>
        </p:spPr>
        <p:txBody>
          <a:bodyPr/>
          <a:lstStyle/>
          <a:p>
            <a:pPr eaLnBrk="1" hangingPunct="1"/>
            <a:r>
              <a:rPr lang="en-US" altLang="en-US" sz="3600" dirty="0">
                <a:latin typeface="Kristen ITC" panose="03050502040202030202" pitchFamily="66" charset="0"/>
              </a:rPr>
              <a:t>How a Radiation Detector Works</a:t>
            </a:r>
          </a:p>
        </p:txBody>
      </p:sp>
      <p:sp>
        <p:nvSpPr>
          <p:cNvPr id="8195" name="Rectangle 3"/>
          <p:cNvSpPr>
            <a:spLocks noGrp="1" noChangeArrowheads="1"/>
          </p:cNvSpPr>
          <p:nvPr>
            <p:ph type="body" idx="1"/>
          </p:nvPr>
        </p:nvSpPr>
        <p:spPr>
          <a:xfrm>
            <a:off x="2360612" y="1676400"/>
            <a:ext cx="7772400" cy="4953000"/>
          </a:xfrm>
        </p:spPr>
        <p:txBody>
          <a:bodyPr>
            <a:normAutofit lnSpcReduction="10000"/>
          </a:bodyPr>
          <a:lstStyle/>
          <a:p>
            <a:pPr eaLnBrk="1" hangingPunct="1"/>
            <a:r>
              <a:rPr lang="en-US" altLang="en-US" sz="2800" dirty="0"/>
              <a:t>The radiation we are interested in detecting all interact with materials by ionizing atoms</a:t>
            </a:r>
          </a:p>
          <a:p>
            <a:pPr eaLnBrk="1" hangingPunct="1"/>
            <a:r>
              <a:rPr lang="en-US" altLang="en-US" sz="2800" dirty="0"/>
              <a:t>While it is difficult (sometime impossible) to directly detect radiation, it is relatively easy to detect (measure) the ionization of atoms in the detector material.</a:t>
            </a:r>
          </a:p>
          <a:p>
            <a:pPr lvl="1" eaLnBrk="1" hangingPunct="1"/>
            <a:r>
              <a:rPr lang="en-US" altLang="en-US" sz="2400" dirty="0"/>
              <a:t>Measure the amount of charge created in a detector</a:t>
            </a:r>
          </a:p>
          <a:p>
            <a:pPr lvl="2" eaLnBrk="1" hangingPunct="1"/>
            <a:r>
              <a:rPr lang="en-US" altLang="en-US" sz="2000" dirty="0"/>
              <a:t>electron-ion pairs, electron-hole pairs</a:t>
            </a:r>
          </a:p>
          <a:p>
            <a:pPr lvl="1" eaLnBrk="1" hangingPunct="1"/>
            <a:r>
              <a:rPr lang="en-US" altLang="en-US" sz="2400" dirty="0"/>
              <a:t>Use ionization products to cause a secondary reaction</a:t>
            </a:r>
          </a:p>
          <a:p>
            <a:pPr lvl="2" eaLnBrk="1" hangingPunct="1"/>
            <a:r>
              <a:rPr lang="en-US" altLang="en-US" sz="2000" dirty="0"/>
              <a:t>use free, energized electrons to produce light photons</a:t>
            </a:r>
          </a:p>
          <a:p>
            <a:pPr lvl="3" eaLnBrk="1" hangingPunct="1"/>
            <a:r>
              <a:rPr lang="en-US" altLang="en-US" sz="1800" dirty="0"/>
              <a:t>Scintillators</a:t>
            </a:r>
          </a:p>
          <a:p>
            <a:pPr lvl="1" eaLnBrk="1" hangingPunct="1"/>
            <a:r>
              <a:rPr lang="en-US" altLang="en-US" sz="2400" dirty="0"/>
              <a:t>We can measure or detect these interactions in many different ways to get a multitude of information</a:t>
            </a:r>
          </a:p>
        </p:txBody>
      </p:sp>
    </p:spTree>
    <p:extLst>
      <p:ext uri="{BB962C8B-B14F-4D97-AF65-F5344CB8AC3E}">
        <p14:creationId xmlns:p14="http://schemas.microsoft.com/office/powerpoint/2010/main" val="10324795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2412" y="685800"/>
            <a:ext cx="7772400" cy="685800"/>
          </a:xfrm>
        </p:spPr>
        <p:txBody>
          <a:bodyPr/>
          <a:lstStyle/>
          <a:p>
            <a:pPr eaLnBrk="1" hangingPunct="1"/>
            <a:r>
              <a:rPr lang="en-US" altLang="en-US" sz="3600" dirty="0">
                <a:latin typeface="Kristen ITC" panose="03050502040202030202" pitchFamily="66" charset="0"/>
              </a:rPr>
              <a:t>Types of Radiation Detectors</a:t>
            </a:r>
          </a:p>
        </p:txBody>
      </p:sp>
      <p:sp>
        <p:nvSpPr>
          <p:cNvPr id="10243" name="Rectangle 3"/>
          <p:cNvSpPr>
            <a:spLocks noGrp="1" noChangeArrowheads="1"/>
          </p:cNvSpPr>
          <p:nvPr>
            <p:ph type="body" idx="1"/>
          </p:nvPr>
        </p:nvSpPr>
        <p:spPr>
          <a:xfrm>
            <a:off x="2284412" y="1752600"/>
            <a:ext cx="7772400" cy="4876800"/>
          </a:xfrm>
        </p:spPr>
        <p:txBody>
          <a:bodyPr/>
          <a:lstStyle/>
          <a:p>
            <a:pPr eaLnBrk="1" hangingPunct="1"/>
            <a:r>
              <a:rPr lang="en-US" altLang="en-US" dirty="0" smtClean="0"/>
              <a:t>Gas Detectors</a:t>
            </a:r>
          </a:p>
          <a:p>
            <a:pPr lvl="1" eaLnBrk="1" hangingPunct="1"/>
            <a:r>
              <a:rPr lang="en-US" altLang="en-US" dirty="0" smtClean="0"/>
              <a:t>Ionization Chambers</a:t>
            </a:r>
          </a:p>
          <a:p>
            <a:pPr lvl="1" eaLnBrk="1" hangingPunct="1"/>
            <a:r>
              <a:rPr lang="en-US" altLang="en-US" dirty="0" smtClean="0"/>
              <a:t>Proportional Counters</a:t>
            </a:r>
          </a:p>
          <a:p>
            <a:pPr lvl="1" eaLnBrk="1" hangingPunct="1"/>
            <a:r>
              <a:rPr lang="en-US" altLang="en-US" b="1" dirty="0" smtClean="0">
                <a:solidFill>
                  <a:srgbClr val="FF0000"/>
                </a:solidFill>
              </a:rPr>
              <a:t>Geiger-Mueller Tubes (Geiger Counters)</a:t>
            </a:r>
          </a:p>
          <a:p>
            <a:pPr eaLnBrk="1" hangingPunct="1"/>
            <a:r>
              <a:rPr lang="en-US" altLang="en-US" dirty="0" smtClean="0"/>
              <a:t>Scintillation Detectors</a:t>
            </a:r>
          </a:p>
          <a:p>
            <a:pPr lvl="1" eaLnBrk="1" hangingPunct="1"/>
            <a:r>
              <a:rPr lang="en-US" altLang="en-US" dirty="0" smtClean="0">
                <a:solidFill>
                  <a:srgbClr val="FF0000"/>
                </a:solidFill>
              </a:rPr>
              <a:t>Inorganic Scintillators</a:t>
            </a:r>
          </a:p>
          <a:p>
            <a:pPr lvl="1" eaLnBrk="1" hangingPunct="1"/>
            <a:r>
              <a:rPr lang="en-US" altLang="en-US" dirty="0" smtClean="0"/>
              <a:t>Organic Scintillators</a:t>
            </a:r>
          </a:p>
          <a:p>
            <a:pPr eaLnBrk="1" hangingPunct="1"/>
            <a:r>
              <a:rPr lang="en-US" altLang="en-US" dirty="0" smtClean="0"/>
              <a:t>Semiconductor Detectors</a:t>
            </a:r>
          </a:p>
          <a:p>
            <a:pPr lvl="1" eaLnBrk="1" hangingPunct="1"/>
            <a:r>
              <a:rPr lang="en-US" altLang="en-US" dirty="0" smtClean="0"/>
              <a:t>Silicon</a:t>
            </a:r>
          </a:p>
          <a:p>
            <a:pPr lvl="1" eaLnBrk="1" hangingPunct="1"/>
            <a:r>
              <a:rPr lang="en-US" altLang="en-US" dirty="0" smtClean="0">
                <a:solidFill>
                  <a:srgbClr val="FF0000"/>
                </a:solidFill>
              </a:rPr>
              <a:t>High Purity Germanium </a:t>
            </a:r>
          </a:p>
        </p:txBody>
      </p:sp>
    </p:spTree>
    <p:extLst>
      <p:ext uri="{BB962C8B-B14F-4D97-AF65-F5344CB8AC3E}">
        <p14:creationId xmlns:p14="http://schemas.microsoft.com/office/powerpoint/2010/main" val="39088126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793</Words>
  <Application>Microsoft Office PowerPoint</Application>
  <PresentationFormat>Custom</PresentationFormat>
  <Paragraphs>107</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PGothic</vt:lpstr>
      <vt:lpstr>Arial</vt:lpstr>
      <vt:lpstr>Cambria Math</vt:lpstr>
      <vt:lpstr>Consolas</vt:lpstr>
      <vt:lpstr>Corbel</vt:lpstr>
      <vt:lpstr>Kristen ITC</vt:lpstr>
      <vt:lpstr>Symbol</vt:lpstr>
      <vt:lpstr>Wingdings</vt:lpstr>
      <vt:lpstr>ヒラギノ角ゴ ProN W3</vt:lpstr>
      <vt:lpstr>Chalkboard 16x9</vt:lpstr>
      <vt:lpstr>The Geiger-Müller Counter</vt:lpstr>
      <vt:lpstr>What is radioactivity?</vt:lpstr>
      <vt:lpstr>Why Are Elements Radioactive?</vt:lpstr>
      <vt:lpstr>Types of Radiation (I)</vt:lpstr>
      <vt:lpstr>Types of Radiation (II)</vt:lpstr>
      <vt:lpstr>Background Radiation</vt:lpstr>
      <vt:lpstr>Radioactive  decay</vt:lpstr>
      <vt:lpstr>How a Radiation Detector Works</vt:lpstr>
      <vt:lpstr>Types of Radiation Detectors</vt:lpstr>
      <vt:lpstr>The Geiger Counter</vt:lpstr>
      <vt:lpstr>The Geiger Counter</vt:lpstr>
      <vt:lpstr>Poisson distribution</vt:lpstr>
      <vt:lpstr>Measuring the half life of 137mBa </vt:lpstr>
      <vt:lpstr>PowerPoint Presentation</vt:lpstr>
      <vt:lpstr>Measuring the half life of 137mBa </vt:lpstr>
      <vt:lpstr>Safety Guidelines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2013-07-28T12:07:04Z</dcterms:created>
  <dcterms:modified xsi:type="dcterms:W3CDTF">2015-07-22T13:43:41Z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