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sldIdLst>
    <p:sldId id="256" r:id="rId2"/>
  </p:sldIdLst>
  <p:sldSz cx="43891200" cy="32918400"/>
  <p:notesSz cx="7772400" cy="10058400"/>
  <p:defaultTextStyle>
    <a:defPPr>
      <a:defRPr lang="en-US"/>
    </a:defPPr>
    <a:lvl1pPr algn="l" defTabSz="457200" rtl="0" fontAlgn="base">
      <a:spcBef>
        <a:spcPct val="0"/>
      </a:spcBef>
      <a:spcAft>
        <a:spcPct val="0"/>
      </a:spcAft>
      <a:defRPr kern="1200">
        <a:solidFill>
          <a:schemeClr val="tx1"/>
        </a:solidFill>
        <a:latin typeface="Arial" pitchFamily="-111" charset="0"/>
        <a:ea typeface="DejaVu Sans" charset="0"/>
        <a:cs typeface="DejaVu Sans" charset="0"/>
      </a:defRPr>
    </a:lvl1pPr>
    <a:lvl2pPr marL="457200" algn="l" defTabSz="457200" rtl="0" fontAlgn="base">
      <a:spcBef>
        <a:spcPct val="0"/>
      </a:spcBef>
      <a:spcAft>
        <a:spcPct val="0"/>
      </a:spcAft>
      <a:defRPr kern="1200">
        <a:solidFill>
          <a:schemeClr val="tx1"/>
        </a:solidFill>
        <a:latin typeface="Arial" pitchFamily="-111" charset="0"/>
        <a:ea typeface="DejaVu Sans" charset="0"/>
        <a:cs typeface="DejaVu Sans" charset="0"/>
      </a:defRPr>
    </a:lvl2pPr>
    <a:lvl3pPr marL="914400" algn="l" defTabSz="457200" rtl="0" fontAlgn="base">
      <a:spcBef>
        <a:spcPct val="0"/>
      </a:spcBef>
      <a:spcAft>
        <a:spcPct val="0"/>
      </a:spcAft>
      <a:defRPr kern="1200">
        <a:solidFill>
          <a:schemeClr val="tx1"/>
        </a:solidFill>
        <a:latin typeface="Arial" pitchFamily="-111" charset="0"/>
        <a:ea typeface="DejaVu Sans" charset="0"/>
        <a:cs typeface="DejaVu Sans" charset="0"/>
      </a:defRPr>
    </a:lvl3pPr>
    <a:lvl4pPr marL="1371600" algn="l" defTabSz="457200" rtl="0" fontAlgn="base">
      <a:spcBef>
        <a:spcPct val="0"/>
      </a:spcBef>
      <a:spcAft>
        <a:spcPct val="0"/>
      </a:spcAft>
      <a:defRPr kern="1200">
        <a:solidFill>
          <a:schemeClr val="tx1"/>
        </a:solidFill>
        <a:latin typeface="Arial" pitchFamily="-111" charset="0"/>
        <a:ea typeface="DejaVu Sans" charset="0"/>
        <a:cs typeface="DejaVu Sans" charset="0"/>
      </a:defRPr>
    </a:lvl4pPr>
    <a:lvl5pPr marL="1828800" algn="l" defTabSz="457200" rtl="0" fontAlgn="base">
      <a:spcBef>
        <a:spcPct val="0"/>
      </a:spcBef>
      <a:spcAft>
        <a:spcPct val="0"/>
      </a:spcAft>
      <a:defRPr kern="1200">
        <a:solidFill>
          <a:schemeClr val="tx1"/>
        </a:solidFill>
        <a:latin typeface="Arial" pitchFamily="-111" charset="0"/>
        <a:ea typeface="DejaVu Sans" charset="0"/>
        <a:cs typeface="DejaVu Sans" charset="0"/>
      </a:defRPr>
    </a:lvl5pPr>
    <a:lvl6pPr marL="2286000" algn="l" defTabSz="457200" rtl="0" eaLnBrk="1" latinLnBrk="0" hangingPunct="1">
      <a:defRPr kern="1200">
        <a:solidFill>
          <a:schemeClr val="tx1"/>
        </a:solidFill>
        <a:latin typeface="Arial" pitchFamily="-111" charset="0"/>
        <a:ea typeface="DejaVu Sans" charset="0"/>
        <a:cs typeface="DejaVu Sans" charset="0"/>
      </a:defRPr>
    </a:lvl6pPr>
    <a:lvl7pPr marL="2743200" algn="l" defTabSz="457200" rtl="0" eaLnBrk="1" latinLnBrk="0" hangingPunct="1">
      <a:defRPr kern="1200">
        <a:solidFill>
          <a:schemeClr val="tx1"/>
        </a:solidFill>
        <a:latin typeface="Arial" pitchFamily="-111" charset="0"/>
        <a:ea typeface="DejaVu Sans" charset="0"/>
        <a:cs typeface="DejaVu Sans" charset="0"/>
      </a:defRPr>
    </a:lvl7pPr>
    <a:lvl8pPr marL="3200400" algn="l" defTabSz="457200" rtl="0" eaLnBrk="1" latinLnBrk="0" hangingPunct="1">
      <a:defRPr kern="1200">
        <a:solidFill>
          <a:schemeClr val="tx1"/>
        </a:solidFill>
        <a:latin typeface="Arial" pitchFamily="-111" charset="0"/>
        <a:ea typeface="DejaVu Sans" charset="0"/>
        <a:cs typeface="DejaVu Sans" charset="0"/>
      </a:defRPr>
    </a:lvl8pPr>
    <a:lvl9pPr marL="3657600" algn="l" defTabSz="457200" rtl="0" eaLnBrk="1" latinLnBrk="0" hangingPunct="1">
      <a:defRPr kern="1200">
        <a:solidFill>
          <a:schemeClr val="tx1"/>
        </a:solidFill>
        <a:latin typeface="Arial" pitchFamily="-111" charset="0"/>
        <a:ea typeface="DejaVu Sans" charset="0"/>
        <a:cs typeface="DejaVu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32480"/>
    <a:srgbClr val="B4455A"/>
    <a:srgbClr val="8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7647" autoAdjust="0"/>
    <p:restoredTop sz="94660"/>
  </p:normalViewPr>
  <p:slideViewPr>
    <p:cSldViewPr snapToGrid="0" snapToObjects="1">
      <p:cViewPr>
        <p:scale>
          <a:sx n="108" d="100"/>
          <a:sy n="108" d="100"/>
        </p:scale>
        <p:origin x="23056" y="1668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20F2C406-3DA3-AC40-A79F-42EFA8549A98}" type="datetimeFigureOut">
              <a:rPr lang="en-US" smtClean="0"/>
              <a:t>7/27/17</a:t>
            </a:fld>
            <a:endParaRPr lang="en-US"/>
          </a:p>
        </p:txBody>
      </p:sp>
      <p:sp>
        <p:nvSpPr>
          <p:cNvPr id="4" name="Slide Image Placeholder 3"/>
          <p:cNvSpPr>
            <a:spLocks noGrp="1" noRot="1" noChangeAspect="1"/>
          </p:cNvSpPr>
          <p:nvPr>
            <p:ph type="sldImg" idx="2"/>
          </p:nvPr>
        </p:nvSpPr>
        <p:spPr>
          <a:xfrm>
            <a:off x="1371600" y="754063"/>
            <a:ext cx="5029200" cy="3771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6344D583-48D0-8D4F-952E-AA43F6335572}" type="slidenum">
              <a:rPr lang="en-US" smtClean="0"/>
              <a:t>‹#›</a:t>
            </a:fld>
            <a:endParaRPr lang="en-US"/>
          </a:p>
        </p:txBody>
      </p:sp>
    </p:spTree>
    <p:extLst>
      <p:ext uri="{BB962C8B-B14F-4D97-AF65-F5344CB8AC3E}">
        <p14:creationId xmlns:p14="http://schemas.microsoft.com/office/powerpoint/2010/main" val="27359160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44D583-48D0-8D4F-952E-AA43F6335572}" type="slidenum">
              <a:rPr lang="en-US" smtClean="0"/>
              <a:t>1</a:t>
            </a:fld>
            <a:endParaRPr lang="en-US"/>
          </a:p>
        </p:txBody>
      </p:sp>
    </p:spTree>
    <p:extLst>
      <p:ext uri="{BB962C8B-B14F-4D97-AF65-F5344CB8AC3E}">
        <p14:creationId xmlns:p14="http://schemas.microsoft.com/office/powerpoint/2010/main" val="4240462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C66C6-2FA0-5744-8AC7-5AD7F361DA93}" type="datetimeFigureOut">
              <a:rPr lang="en-US" smtClean="0"/>
              <a:pPr/>
              <a:t>7/27/17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5C9300-2B3A-7243-9FBA-B5A52625D78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C66C6-2FA0-5744-8AC7-5AD7F361DA93}" type="datetimeFigureOut">
              <a:rPr lang="en-US" smtClean="0"/>
              <a:pPr/>
              <a:t>7/27/17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5C9300-2B3A-7243-9FBA-B5A52625D78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C66C6-2FA0-5744-8AC7-5AD7F361DA93}" type="datetimeFigureOut">
              <a:rPr lang="en-US" smtClean="0"/>
              <a:pPr/>
              <a:t>7/27/17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5C9300-2B3A-7243-9FBA-B5A52625D78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7" name="Rectangle 6"/>
          <p:cNvSpPr>
            <a:spLocks noChangeAspect="1"/>
          </p:cNvSpPr>
          <p:nvPr userDrawn="1"/>
        </p:nvSpPr>
        <p:spPr>
          <a:xfrm flipV="1">
            <a:off x="0" y="30403800"/>
            <a:ext cx="43891200" cy="2514600"/>
          </a:xfrm>
          <a:prstGeom prst="rect">
            <a:avLst/>
          </a:prstGeom>
          <a:gradFill flip="none" rotWithShape="1">
            <a:gsLst>
              <a:gs pos="90000">
                <a:srgbClr val="032480"/>
              </a:gs>
              <a:gs pos="100000">
                <a:srgbClr val="032480">
                  <a:alpha val="0"/>
                </a:srgbClr>
              </a:gs>
              <a:gs pos="0">
                <a:srgbClr val="032480">
                  <a:alpha val="65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1"/>
              </a:solidFill>
            </a:endParaRPr>
          </a:p>
        </p:txBody>
      </p:sp>
      <p:pic>
        <p:nvPicPr>
          <p:cNvPr id="8" name="Picture 12" descr="nsf1.eps"/>
          <p:cNvPicPr>
            <a:picLocks noChangeAspect="1"/>
          </p:cNvPicPr>
          <p:nvPr userDrawn="1"/>
        </p:nvPicPr>
        <p:blipFill>
          <a:blip r:embed="rId2"/>
          <a:srcRect/>
          <a:stretch>
            <a:fillRect/>
          </a:stretch>
        </p:blipFill>
        <p:spPr bwMode="auto">
          <a:xfrm>
            <a:off x="41515432" y="31024867"/>
            <a:ext cx="1461364" cy="1461363"/>
          </a:xfrm>
          <a:prstGeom prst="rect">
            <a:avLst/>
          </a:prstGeom>
          <a:noFill/>
          <a:ln w="9525">
            <a:noFill/>
            <a:miter lim="800000"/>
            <a:headEnd/>
            <a:tailEnd/>
          </a:ln>
        </p:spPr>
      </p:pic>
      <p:sp>
        <p:nvSpPr>
          <p:cNvPr id="9" name="TextBox 13"/>
          <p:cNvSpPr txBox="1">
            <a:spLocks noChangeArrowheads="1"/>
          </p:cNvSpPr>
          <p:nvPr userDrawn="1"/>
        </p:nvSpPr>
        <p:spPr bwMode="auto">
          <a:xfrm>
            <a:off x="33705795" y="31395309"/>
            <a:ext cx="7484240" cy="738664"/>
          </a:xfrm>
          <a:prstGeom prst="rect">
            <a:avLst/>
          </a:prstGeom>
          <a:noFill/>
          <a:ln w="9525">
            <a:noFill/>
            <a:miter lim="800000"/>
            <a:headEnd/>
            <a:tailEnd/>
          </a:ln>
        </p:spPr>
        <p:txBody>
          <a:bodyPr wrap="square">
            <a:prstTxWarp prst="textNoShape">
              <a:avLst/>
            </a:prstTxWarp>
            <a:spAutoFit/>
          </a:bodyPr>
          <a:lstStyle/>
          <a:p>
            <a:r>
              <a:rPr lang="en-US" sz="2100" dirty="0">
                <a:solidFill>
                  <a:srgbClr val="FFFFFF"/>
                </a:solidFill>
                <a:latin typeface="Helvetica" pitchFamily="-111" charset="0"/>
                <a:ea typeface="Helvetica" pitchFamily="-111" charset="0"/>
                <a:cs typeface="Helvetica" pitchFamily="-111" charset="0"/>
              </a:rPr>
              <a:t>This project is funded by the NSF through </a:t>
            </a:r>
            <a:r>
              <a:rPr lang="en-US" sz="2100" dirty="0" smtClean="0">
                <a:solidFill>
                  <a:srgbClr val="FFFFFF"/>
                </a:solidFill>
                <a:latin typeface="Helvetica" pitchFamily="-111" charset="0"/>
                <a:ea typeface="Helvetica" pitchFamily="-111" charset="0"/>
                <a:cs typeface="Helvetica" pitchFamily="-111" charset="0"/>
              </a:rPr>
              <a:t>the Physics Frontier Center Program </a:t>
            </a:r>
            <a:endParaRPr lang="en-US" sz="2100" dirty="0">
              <a:solidFill>
                <a:srgbClr val="FFFFFF"/>
              </a:solidFill>
              <a:latin typeface="Helvetica" pitchFamily="-111" charset="0"/>
              <a:ea typeface="Helvetica" pitchFamily="-111" charset="0"/>
              <a:cs typeface="Helvetica" pitchFamily="-111"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FC66C6-2FA0-5744-8AC7-5AD7F361DA93}" type="datetimeFigureOut">
              <a:rPr lang="en-US" smtClean="0"/>
              <a:pPr/>
              <a:t>7/27/17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5C9300-2B3A-7243-9FBA-B5A52625D78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FC66C6-2FA0-5744-8AC7-5AD7F361DA93}" type="datetimeFigureOut">
              <a:rPr lang="en-US" smtClean="0"/>
              <a:pPr/>
              <a:t>7/27/17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5C9300-2B3A-7243-9FBA-B5A52625D78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FC66C6-2FA0-5744-8AC7-5AD7F361DA93}" type="datetimeFigureOut">
              <a:rPr lang="en-US" smtClean="0"/>
              <a:pPr/>
              <a:t>7/27/17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5C9300-2B3A-7243-9FBA-B5A52625D78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C66C6-2FA0-5744-8AC7-5AD7F361DA93}" type="datetimeFigureOut">
              <a:rPr lang="en-US" smtClean="0"/>
              <a:pPr/>
              <a:t>7/27/17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5C9300-2B3A-7243-9FBA-B5A52625D78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C66C6-2FA0-5744-8AC7-5AD7F361DA93}" type="datetimeFigureOut">
              <a:rPr lang="en-US" smtClean="0"/>
              <a:pPr/>
              <a:t>7/27/17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5C9300-2B3A-7243-9FBA-B5A52625D78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C66C6-2FA0-5744-8AC7-5AD7F361DA93}" type="datetimeFigureOut">
              <a:rPr lang="en-US" smtClean="0"/>
              <a:pPr/>
              <a:t>7/27/17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5C9300-2B3A-7243-9FBA-B5A52625D78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5DFC66C6-2FA0-5744-8AC7-5AD7F361DA93}" type="datetimeFigureOut">
              <a:rPr lang="en-US" smtClean="0"/>
              <a:pPr/>
              <a:t>7/27/17</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0A5C9300-2B3A-7243-9FBA-B5A52625D785}" type="slidenum">
              <a:rPr lang="en-US" smtClean="0"/>
              <a:pPr/>
              <a:t>‹#›</a:t>
            </a:fld>
            <a:endParaRPr lang="en-US" dirty="0"/>
          </a:p>
        </p:txBody>
      </p:sp>
      <p:sp>
        <p:nvSpPr>
          <p:cNvPr id="7" name="Rectangle 6"/>
          <p:cNvSpPr/>
          <p:nvPr/>
        </p:nvSpPr>
        <p:spPr>
          <a:xfrm>
            <a:off x="1" y="0"/>
            <a:ext cx="43891200" cy="3492247"/>
          </a:xfrm>
          <a:prstGeom prst="rect">
            <a:avLst/>
          </a:prstGeom>
          <a:gradFill flip="none" rotWithShape="1">
            <a:gsLst>
              <a:gs pos="41000">
                <a:srgbClr val="032480">
                  <a:alpha val="65000"/>
                </a:srgbClr>
              </a:gs>
              <a:gs pos="100000">
                <a:srgbClr val="032480">
                  <a:alpha val="0"/>
                </a:srgbClr>
              </a:gs>
              <a:gs pos="1000">
                <a:srgbClr val="03248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a:spLocks/>
          </p:cNvSpPr>
          <p:nvPr/>
        </p:nvSpPr>
        <p:spPr>
          <a:xfrm flipV="1">
            <a:off x="-2" y="31318200"/>
            <a:ext cx="43891200" cy="1600200"/>
          </a:xfrm>
          <a:prstGeom prst="rect">
            <a:avLst/>
          </a:prstGeom>
          <a:gradFill flip="none" rotWithShape="1">
            <a:gsLst>
              <a:gs pos="90000">
                <a:srgbClr val="032480"/>
              </a:gs>
              <a:gs pos="100000">
                <a:srgbClr val="032480">
                  <a:alpha val="0"/>
                </a:srgbClr>
              </a:gs>
              <a:gs pos="0">
                <a:srgbClr val="032480">
                  <a:alpha val="65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1"/>
              </a:solidFill>
            </a:endParaRPr>
          </a:p>
        </p:txBody>
      </p:sp>
      <p:pic>
        <p:nvPicPr>
          <p:cNvPr id="10" name="Picture 12" descr="nsf1.eps"/>
          <p:cNvPicPr>
            <a:picLocks noChangeAspect="1"/>
          </p:cNvPicPr>
          <p:nvPr/>
        </p:nvPicPr>
        <p:blipFill>
          <a:blip r:embed="rId14"/>
          <a:srcRect/>
          <a:stretch>
            <a:fillRect/>
          </a:stretch>
        </p:blipFill>
        <p:spPr bwMode="auto">
          <a:xfrm>
            <a:off x="41991649" y="31501084"/>
            <a:ext cx="1461364" cy="1461363"/>
          </a:xfrm>
          <a:prstGeom prst="rect">
            <a:avLst/>
          </a:prstGeom>
          <a:noFill/>
          <a:ln w="9525">
            <a:noFill/>
            <a:miter lim="800000"/>
            <a:headEnd/>
            <a:tailEnd/>
          </a:ln>
        </p:spPr>
      </p:pic>
      <p:sp>
        <p:nvSpPr>
          <p:cNvPr id="11" name="TextBox 13"/>
          <p:cNvSpPr txBox="1">
            <a:spLocks noChangeArrowheads="1"/>
          </p:cNvSpPr>
          <p:nvPr/>
        </p:nvSpPr>
        <p:spPr bwMode="auto">
          <a:xfrm>
            <a:off x="32511329" y="31803708"/>
            <a:ext cx="9185312" cy="707886"/>
          </a:xfrm>
          <a:prstGeom prst="rect">
            <a:avLst/>
          </a:prstGeom>
          <a:noFill/>
          <a:ln w="9525">
            <a:noFill/>
            <a:miter lim="800000"/>
            <a:headEnd/>
            <a:tailEnd/>
          </a:ln>
        </p:spPr>
        <p:txBody>
          <a:bodyPr wrap="square">
            <a:prstTxWarp prst="textNoShape">
              <a:avLst/>
            </a:prstTxWarp>
            <a:spAutoFit/>
          </a:bodyPr>
          <a:lstStyle/>
          <a:p>
            <a:r>
              <a:rPr lang="en-US" sz="2000" kern="1200" dirty="0" smtClean="0">
                <a:solidFill>
                  <a:srgbClr val="FFFFFF"/>
                </a:solidFill>
                <a:effectLst/>
                <a:latin typeface="Arial" pitchFamily="-111" charset="0"/>
                <a:ea typeface="DejaVu Sans" charset="0"/>
                <a:cs typeface="DejaVu Sans" charset="0"/>
              </a:rPr>
              <a:t>This material is based upon work supported by the National Science Foundation under Grant No. PHY-1430152 (JINA Center for the Evolution of the Elements).</a:t>
            </a:r>
            <a:endParaRPr lang="en-US" sz="2400" dirty="0">
              <a:solidFill>
                <a:srgbClr val="FFFFFF"/>
              </a:solidFill>
              <a:latin typeface="Helvetica" pitchFamily="-111" charset="0"/>
              <a:ea typeface="Helvetica" pitchFamily="-111" charset="0"/>
              <a:cs typeface="Helvetica" pitchFamily="-111" charset="0"/>
            </a:endParaRPr>
          </a:p>
        </p:txBody>
      </p:sp>
      <p:pic>
        <p:nvPicPr>
          <p:cNvPr id="8" name="Picture 7" descr="JINA CEE only_rgb_vert.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4905" y="228600"/>
            <a:ext cx="2603863" cy="29718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microsoft.com/office/2007/relationships/hdphoto" Target="../media/hdphoto2.wdp"/><Relationship Id="rId27" Type="http://schemas.openxmlformats.org/officeDocument/2006/relationships/image" Target="../media/image25.jpg"/><Relationship Id="rId28" Type="http://schemas.openxmlformats.org/officeDocument/2006/relationships/image" Target="../media/image26.jpg"/><Relationship Id="rId29" Type="http://schemas.openxmlformats.org/officeDocument/2006/relationships/image" Target="../media/image27.jp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30" Type="http://schemas.openxmlformats.org/officeDocument/2006/relationships/image" Target="../media/image28.jpg"/><Relationship Id="rId31" Type="http://schemas.openxmlformats.org/officeDocument/2006/relationships/image" Target="../media/image29.jpg"/><Relationship Id="rId32" Type="http://schemas.openxmlformats.org/officeDocument/2006/relationships/image" Target="../media/image30.jpeg"/><Relationship Id="rId9" Type="http://schemas.openxmlformats.org/officeDocument/2006/relationships/image" Target="../media/image9.jpg"/><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8.jpg"/><Relationship Id="rId33" Type="http://schemas.openxmlformats.org/officeDocument/2006/relationships/image" Target="../media/image31.png"/><Relationship Id="rId34" Type="http://schemas.microsoft.com/office/2007/relationships/hdphoto" Target="../media/hdphoto3.wdp"/><Relationship Id="rId35" Type="http://schemas.openxmlformats.org/officeDocument/2006/relationships/image" Target="../media/image32.jpeg"/><Relationship Id="rId36" Type="http://schemas.openxmlformats.org/officeDocument/2006/relationships/image" Target="../media/image33.jp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JPG"/><Relationship Id="rId18" Type="http://schemas.openxmlformats.org/officeDocument/2006/relationships/image" Target="../media/image18.jpeg"/><Relationship Id="rId19" Type="http://schemas.microsoft.com/office/2007/relationships/hdphoto" Target="../media/hdphoto1.wdp"/><Relationship Id="rId37" Type="http://schemas.openxmlformats.org/officeDocument/2006/relationships/image" Target="../media/image34.png"/><Relationship Id="rId38" Type="http://schemas.openxmlformats.org/officeDocument/2006/relationships/image" Target="../media/image35.jpg"/><Relationship Id="rId39" Type="http://schemas.openxmlformats.org/officeDocument/2006/relationships/image" Target="../media/image36.jpg"/><Relationship Id="rId40" Type="http://schemas.openxmlformats.org/officeDocument/2006/relationships/image" Target="../media/image37.jpg"/><Relationship Id="rId41" Type="http://schemas.openxmlformats.org/officeDocument/2006/relationships/image" Target="../media/image38.jpg"/><Relationship Id="rId42" Type="http://schemas.openxmlformats.org/officeDocument/2006/relationships/image" Target="../media/image39.png"/><Relationship Id="rId43" Type="http://schemas.openxmlformats.org/officeDocument/2006/relationships/image" Target="../media/image40.jpeg"/><Relationship Id="rId44" Type="http://schemas.openxmlformats.org/officeDocument/2006/relationships/image" Target="../media/image41.png"/><Relationship Id="rId45" Type="http://schemas.openxmlformats.org/officeDocument/2006/relationships/image" Target="../media/image4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1" name="Picture 90" descr="008-016-d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8784" y="26190747"/>
            <a:ext cx="5586984" cy="5221224"/>
          </a:xfrm>
          <a:prstGeom prst="rect">
            <a:avLst/>
          </a:prstGeom>
        </p:spPr>
      </p:pic>
      <p:pic>
        <p:nvPicPr>
          <p:cNvPr id="84" name="Picture 83" descr="020-049-d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69064" y="20941897"/>
            <a:ext cx="5587346" cy="5221562"/>
          </a:xfrm>
          <a:prstGeom prst="rect">
            <a:avLst/>
          </a:prstGeom>
        </p:spPr>
      </p:pic>
      <p:pic>
        <p:nvPicPr>
          <p:cNvPr id="82" name="Picture 81" descr="126-444-de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24558" y="20966320"/>
            <a:ext cx="5532265" cy="5170087"/>
          </a:xfrm>
          <a:prstGeom prst="rect">
            <a:avLst/>
          </a:prstGeom>
        </p:spPr>
      </p:pic>
      <p:pic>
        <p:nvPicPr>
          <p:cNvPr id="73" name="Picture 72" descr="126-444-sp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70654" y="12293513"/>
            <a:ext cx="5607506" cy="8669970"/>
          </a:xfrm>
          <a:prstGeom prst="rect">
            <a:avLst/>
          </a:prstGeom>
        </p:spPr>
      </p:pic>
      <p:pic>
        <p:nvPicPr>
          <p:cNvPr id="76" name="Picture 75" descr="008-016-sp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35715" y="5562100"/>
            <a:ext cx="4827640" cy="6484831"/>
          </a:xfrm>
          <a:prstGeom prst="rect">
            <a:avLst/>
          </a:prstGeom>
        </p:spPr>
      </p:pic>
      <p:pic>
        <p:nvPicPr>
          <p:cNvPr id="42" name="Picture 41" descr="126-333-sp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89103" y="12252584"/>
            <a:ext cx="6029788" cy="8713736"/>
          </a:xfrm>
          <a:prstGeom prst="rect">
            <a:avLst/>
          </a:prstGeom>
        </p:spPr>
      </p:pic>
      <p:pic>
        <p:nvPicPr>
          <p:cNvPr id="22" name="Picture 21" descr="020-049-sp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105990" y="5565785"/>
            <a:ext cx="4711608" cy="6484830"/>
          </a:xfrm>
          <a:prstGeom prst="rect">
            <a:avLst/>
          </a:prstGeom>
        </p:spPr>
      </p:pic>
      <p:sp>
        <p:nvSpPr>
          <p:cNvPr id="4" name="TextBox 3"/>
          <p:cNvSpPr txBox="1"/>
          <p:nvPr/>
        </p:nvSpPr>
        <p:spPr>
          <a:xfrm>
            <a:off x="14026713" y="404085"/>
            <a:ext cx="15873851" cy="2739212"/>
          </a:xfrm>
          <a:prstGeom prst="rect">
            <a:avLst/>
          </a:prstGeom>
          <a:noFill/>
        </p:spPr>
        <p:txBody>
          <a:bodyPr wrap="square" rtlCol="0">
            <a:spAutoFit/>
          </a:bodyPr>
          <a:lstStyle/>
          <a:p>
            <a:pPr algn="ctr"/>
            <a:r>
              <a:rPr lang="en-US" sz="7000" b="1" dirty="0" smtClean="0">
                <a:solidFill>
                  <a:schemeClr val="bg1"/>
                </a:solidFill>
                <a:latin typeface="Tahoma" pitchFamily="-111" charset="0"/>
              </a:rPr>
              <a:t>J</a:t>
            </a:r>
            <a:r>
              <a:rPr lang="en-US" sz="7000" b="1" baseline="30000" dirty="0" smtClean="0">
                <a:solidFill>
                  <a:schemeClr val="bg1"/>
                </a:solidFill>
                <a:latin typeface="Tahoma" pitchFamily="-111" charset="0"/>
              </a:rPr>
              <a:t>3</a:t>
            </a:r>
            <a:r>
              <a:rPr lang="en-US" sz="7000" b="1" dirty="0" smtClean="0">
                <a:solidFill>
                  <a:schemeClr val="bg1"/>
                </a:solidFill>
                <a:latin typeface="Tahoma" pitchFamily="-111" charset="0"/>
              </a:rPr>
              <a:t>INA</a:t>
            </a:r>
            <a:r>
              <a:rPr lang="en-US" sz="4800" b="1" dirty="0">
                <a:solidFill>
                  <a:schemeClr val="bg1"/>
                </a:solidFill>
                <a:latin typeface="Tahoma" pitchFamily="-111" charset="0"/>
              </a:rPr>
              <a:t>
</a:t>
            </a:r>
            <a:r>
              <a:rPr lang="en-US" sz="3000" b="1" dirty="0" smtClean="0">
                <a:solidFill>
                  <a:schemeClr val="bg1"/>
                </a:solidFill>
                <a:latin typeface="Tahoma" pitchFamily="-111" charset="0"/>
              </a:rPr>
              <a:t>Joseph Chung</a:t>
            </a:r>
            <a:r>
              <a:rPr lang="en-US" sz="3000" b="1" baseline="30000" dirty="0" smtClean="0">
                <a:solidFill>
                  <a:schemeClr val="bg1"/>
                </a:solidFill>
                <a:latin typeface="Tahoma" pitchFamily="-111" charset="0"/>
              </a:rPr>
              <a:t>1</a:t>
            </a:r>
            <a:r>
              <a:rPr lang="en-US" sz="3000" b="1" dirty="0" smtClean="0">
                <a:solidFill>
                  <a:schemeClr val="bg1"/>
                </a:solidFill>
                <a:latin typeface="Tahoma" pitchFamily="-111" charset="0"/>
              </a:rPr>
              <a:t>, Joanne Yuan</a:t>
            </a:r>
            <a:r>
              <a:rPr lang="en-US" sz="3000" b="1" baseline="30000" dirty="0" smtClean="0">
                <a:solidFill>
                  <a:schemeClr val="bg1"/>
                </a:solidFill>
                <a:latin typeface="Tahoma" pitchFamily="-111" charset="0"/>
              </a:rPr>
              <a:t>2</a:t>
            </a:r>
            <a:r>
              <a:rPr lang="en-US" sz="3000" b="1" dirty="0" smtClean="0">
                <a:solidFill>
                  <a:schemeClr val="bg1"/>
                </a:solidFill>
                <a:latin typeface="Tahoma" pitchFamily="-111" charset="0"/>
              </a:rPr>
              <a:t>, </a:t>
            </a:r>
            <a:r>
              <a:rPr lang="en-US" sz="3000" b="1" dirty="0" err="1" smtClean="0">
                <a:solidFill>
                  <a:schemeClr val="bg1"/>
                </a:solidFill>
                <a:latin typeface="Tahoma" pitchFamily="-111" charset="0"/>
              </a:rPr>
              <a:t>Jiyun</a:t>
            </a:r>
            <a:r>
              <a:rPr lang="en-US" sz="3000" b="1" dirty="0" smtClean="0">
                <a:solidFill>
                  <a:schemeClr val="bg1"/>
                </a:solidFill>
                <a:latin typeface="Tahoma" pitchFamily="-111" charset="0"/>
              </a:rPr>
              <a:t> Zhu</a:t>
            </a:r>
            <a:r>
              <a:rPr lang="en-US" sz="3000" b="1" baseline="30000" dirty="0" smtClean="0">
                <a:solidFill>
                  <a:schemeClr val="bg1"/>
                </a:solidFill>
                <a:latin typeface="Tahoma" pitchFamily="-111" charset="0"/>
              </a:rPr>
              <a:t>3</a:t>
            </a:r>
            <a:endParaRPr lang="en-US" sz="3000" b="1" dirty="0">
              <a:solidFill>
                <a:schemeClr val="bg1"/>
              </a:solidFill>
              <a:latin typeface="Tahoma" pitchFamily="-111" charset="0"/>
            </a:endParaRPr>
          </a:p>
          <a:p>
            <a:pPr algn="ctr"/>
            <a:r>
              <a:rPr lang="en-US" dirty="0">
                <a:solidFill>
                  <a:srgbClr val="FFFFFF"/>
                </a:solidFill>
                <a:latin typeface="Tahoma" pitchFamily="-111" charset="0"/>
                <a:ea typeface="Tahoma" pitchFamily="-111" charset="0"/>
                <a:cs typeface="Tahoma" pitchFamily="-111" charset="0"/>
              </a:rPr>
              <a:t>1 </a:t>
            </a:r>
            <a:r>
              <a:rPr lang="en-US" dirty="0" smtClean="0">
                <a:solidFill>
                  <a:srgbClr val="FFFFFF"/>
                </a:solidFill>
                <a:latin typeface="Tahoma" pitchFamily="-111" charset="0"/>
                <a:ea typeface="Tahoma" pitchFamily="-111" charset="0"/>
                <a:cs typeface="Tahoma" pitchFamily="-111" charset="0"/>
              </a:rPr>
              <a:t>Okemos High School, Okemos, MI. </a:t>
            </a:r>
            <a:endParaRPr lang="en-US" dirty="0">
              <a:solidFill>
                <a:srgbClr val="FFFFFF"/>
              </a:solidFill>
              <a:latin typeface="Tahoma" pitchFamily="-111" charset="0"/>
              <a:ea typeface="Tahoma" pitchFamily="-111" charset="0"/>
              <a:cs typeface="Tahoma" pitchFamily="-111" charset="0"/>
            </a:endParaRPr>
          </a:p>
          <a:p>
            <a:pPr algn="ctr"/>
            <a:r>
              <a:rPr lang="en-US" dirty="0">
                <a:solidFill>
                  <a:srgbClr val="FFFFFF"/>
                </a:solidFill>
                <a:latin typeface="Tahoma" pitchFamily="-111" charset="0"/>
                <a:ea typeface="Tahoma" pitchFamily="-111" charset="0"/>
                <a:cs typeface="Tahoma" pitchFamily="-111" charset="0"/>
              </a:rPr>
              <a:t>2 </a:t>
            </a:r>
            <a:r>
              <a:rPr lang="en-US" dirty="0" smtClean="0">
                <a:solidFill>
                  <a:srgbClr val="FFFFFF"/>
                </a:solidFill>
                <a:latin typeface="Tahoma" pitchFamily="-111" charset="0"/>
                <a:ea typeface="Tahoma" pitchFamily="-111" charset="0"/>
                <a:cs typeface="Tahoma" pitchFamily="-111" charset="0"/>
              </a:rPr>
              <a:t>Los Altos High School, Los Altos, CA.</a:t>
            </a:r>
          </a:p>
          <a:p>
            <a:pPr algn="ctr"/>
            <a:r>
              <a:rPr lang="en-US" dirty="0" smtClean="0">
                <a:solidFill>
                  <a:srgbClr val="FFFFFF"/>
                </a:solidFill>
                <a:latin typeface="Tahoma" pitchFamily="-111" charset="0"/>
                <a:ea typeface="Tahoma" pitchFamily="-111" charset="0"/>
                <a:cs typeface="Tahoma" pitchFamily="-111" charset="0"/>
              </a:rPr>
              <a:t>3 Illinois Mathematics and Science Academy, Aurora, IL. </a:t>
            </a:r>
            <a:endParaRPr lang="en-US" dirty="0">
              <a:solidFill>
                <a:srgbClr val="FFFFFF"/>
              </a:solidFill>
              <a:latin typeface="Tahoma" pitchFamily="-111" charset="0"/>
              <a:ea typeface="Tahoma" pitchFamily="-111" charset="0"/>
              <a:cs typeface="Tahoma" pitchFamily="-111" charset="0"/>
            </a:endParaRPr>
          </a:p>
          <a:p>
            <a:endParaRPr lang="en-US" dirty="0"/>
          </a:p>
        </p:txBody>
      </p:sp>
      <p:grpSp>
        <p:nvGrpSpPr>
          <p:cNvPr id="37" name="Group 36"/>
          <p:cNvGrpSpPr/>
          <p:nvPr/>
        </p:nvGrpSpPr>
        <p:grpSpPr>
          <a:xfrm>
            <a:off x="353187" y="15686061"/>
            <a:ext cx="5947849" cy="4555476"/>
            <a:chOff x="821507" y="11434329"/>
            <a:chExt cx="5947849" cy="4555476"/>
          </a:xfrm>
        </p:grpSpPr>
        <p:grpSp>
          <p:nvGrpSpPr>
            <p:cNvPr id="24" name="Group 23"/>
            <p:cNvGrpSpPr/>
            <p:nvPr/>
          </p:nvGrpSpPr>
          <p:grpSpPr>
            <a:xfrm>
              <a:off x="1132040" y="11434329"/>
              <a:ext cx="5637316" cy="4553163"/>
              <a:chOff x="1132040" y="11434329"/>
              <a:chExt cx="5637316" cy="4553163"/>
            </a:xfrm>
          </p:grpSpPr>
          <p:grpSp>
            <p:nvGrpSpPr>
              <p:cNvPr id="16" name="Group 15"/>
              <p:cNvGrpSpPr/>
              <p:nvPr/>
            </p:nvGrpSpPr>
            <p:grpSpPr>
              <a:xfrm>
                <a:off x="1132040" y="11434329"/>
                <a:ext cx="5637316" cy="4553163"/>
                <a:chOff x="21203676" y="8970062"/>
                <a:chExt cx="20320000" cy="11143795"/>
              </a:xfrm>
            </p:grpSpPr>
            <p:pic>
              <p:nvPicPr>
                <p:cNvPr id="9" name="Picture 8" descr="pasted image 0-2.png"/>
                <p:cNvPicPr>
                  <a:picLocks noChangeAspect="1"/>
                </p:cNvPicPr>
                <p:nvPr/>
              </p:nvPicPr>
              <p:blipFill rotWithShape="1">
                <a:blip r:embed="rId10">
                  <a:extLst>
                    <a:ext uri="{28A0092B-C50C-407E-A947-70E740481C1C}">
                      <a14:useLocalDpi xmlns:a14="http://schemas.microsoft.com/office/drawing/2010/main" val="0"/>
                    </a:ext>
                  </a:extLst>
                </a:blip>
                <a:srcRect t="7060" b="5018"/>
                <a:stretch/>
              </p:blipFill>
              <p:spPr>
                <a:xfrm>
                  <a:off x="21203676" y="8970062"/>
                  <a:ext cx="20320000" cy="11143795"/>
                </a:xfrm>
                <a:prstGeom prst="rect">
                  <a:avLst/>
                </a:prstGeom>
              </p:spPr>
            </p:pic>
            <p:pic>
              <p:nvPicPr>
                <p:cNvPr id="14" name="Picture 13" descr="Screen Shot 2017-07-25 at 5.48.59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928109" y="9559360"/>
                  <a:ext cx="17985525" cy="8953962"/>
                </a:xfrm>
                <a:prstGeom prst="rect">
                  <a:avLst/>
                </a:prstGeom>
              </p:spPr>
            </p:pic>
            <p:pic>
              <p:nvPicPr>
                <p:cNvPr id="12" name="Picture 11" descr="20426993_294496891023520_1368844121_o.png"/>
                <p:cNvPicPr>
                  <a:picLocks noChangeAspect="1"/>
                </p:cNvPicPr>
                <p:nvPr/>
              </p:nvPicPr>
              <p:blipFill rotWithShape="1">
                <a:blip r:embed="rId12">
                  <a:extLst>
                    <a:ext uri="{28A0092B-C50C-407E-A947-70E740481C1C}">
                      <a14:useLocalDpi xmlns:a14="http://schemas.microsoft.com/office/drawing/2010/main" val="0"/>
                    </a:ext>
                  </a:extLst>
                </a:blip>
                <a:srcRect t="50217" r="2601" b="5333"/>
                <a:stretch/>
              </p:blipFill>
              <p:spPr>
                <a:xfrm>
                  <a:off x="22790813" y="14468027"/>
                  <a:ext cx="17367705" cy="4005978"/>
                </a:xfrm>
                <a:prstGeom prst="rect">
                  <a:avLst/>
                </a:prstGeom>
              </p:spPr>
            </p:pic>
            <p:pic>
              <p:nvPicPr>
                <p:cNvPr id="15" name="Picture 14" descr="Screen Shot 2017-07-25 at 5.48.59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928109" y="17712005"/>
                  <a:ext cx="1168400" cy="762000"/>
                </a:xfrm>
                <a:prstGeom prst="rect">
                  <a:avLst/>
                </a:prstGeom>
              </p:spPr>
            </p:pic>
          </p:grpSp>
          <p:pic>
            <p:nvPicPr>
              <p:cNvPr id="23" name="Picture 22" descr="Screen Shot 2017-07-25 at 5.58.29 P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32040" y="15608713"/>
                <a:ext cx="5468074" cy="378779"/>
              </a:xfrm>
              <a:prstGeom prst="rect">
                <a:avLst/>
              </a:prstGeom>
            </p:spPr>
          </p:pic>
        </p:grpSp>
        <p:sp>
          <p:nvSpPr>
            <p:cNvPr id="29" name="TextBox 28"/>
            <p:cNvSpPr txBox="1"/>
            <p:nvPr/>
          </p:nvSpPr>
          <p:spPr>
            <a:xfrm>
              <a:off x="821507" y="15608713"/>
              <a:ext cx="5947849" cy="369332"/>
            </a:xfrm>
            <a:prstGeom prst="rect">
              <a:avLst/>
            </a:prstGeom>
            <a:noFill/>
          </p:spPr>
          <p:txBody>
            <a:bodyPr wrap="square" rtlCol="0">
              <a:spAutoFit/>
            </a:bodyPr>
            <a:lstStyle/>
            <a:p>
              <a:pPr algn="ctr"/>
              <a:r>
                <a:rPr lang="en-US" dirty="0" smtClean="0">
                  <a:solidFill>
                    <a:schemeClr val="bg1"/>
                  </a:solidFill>
                  <a:latin typeface="Times New Roman"/>
                  <a:cs typeface="Times New Roman"/>
                </a:rPr>
                <a:t>Energy MeV</a:t>
              </a:r>
              <a:endParaRPr lang="en-US" dirty="0">
                <a:solidFill>
                  <a:schemeClr val="bg1"/>
                </a:solidFill>
                <a:latin typeface="Times New Roman"/>
                <a:cs typeface="Times New Roman"/>
              </a:endParaRPr>
            </a:p>
          </p:txBody>
        </p:sp>
        <p:pic>
          <p:nvPicPr>
            <p:cNvPr id="33" name="Picture 32" descr="Screen Shot 2017-07-25 at 5.58.29 P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6200000">
              <a:off x="-1265685" y="13533281"/>
              <a:ext cx="4543718" cy="369330"/>
            </a:xfrm>
            <a:prstGeom prst="rect">
              <a:avLst/>
            </a:prstGeom>
          </p:spPr>
        </p:pic>
        <p:sp>
          <p:nvSpPr>
            <p:cNvPr id="32" name="TextBox 31"/>
            <p:cNvSpPr txBox="1"/>
            <p:nvPr/>
          </p:nvSpPr>
          <p:spPr>
            <a:xfrm rot="16200000">
              <a:off x="559169" y="13225576"/>
              <a:ext cx="894008" cy="369332"/>
            </a:xfrm>
            <a:prstGeom prst="rect">
              <a:avLst/>
            </a:prstGeom>
            <a:noFill/>
          </p:spPr>
          <p:txBody>
            <a:bodyPr wrap="square" rtlCol="0">
              <a:spAutoFit/>
            </a:bodyPr>
            <a:lstStyle/>
            <a:p>
              <a:r>
                <a:rPr lang="en-US" dirty="0" smtClean="0">
                  <a:solidFill>
                    <a:schemeClr val="bg1"/>
                  </a:solidFill>
                  <a:latin typeface="Times New Roman"/>
                  <a:cs typeface="Times New Roman"/>
                </a:rPr>
                <a:t>Counts</a:t>
              </a:r>
              <a:endParaRPr lang="en-US" dirty="0">
                <a:solidFill>
                  <a:schemeClr val="bg1"/>
                </a:solidFill>
                <a:latin typeface="Times New Roman"/>
                <a:cs typeface="Times New Roman"/>
              </a:endParaRPr>
            </a:p>
          </p:txBody>
        </p:sp>
      </p:grpSp>
      <p:grpSp>
        <p:nvGrpSpPr>
          <p:cNvPr id="36" name="Group 35"/>
          <p:cNvGrpSpPr/>
          <p:nvPr/>
        </p:nvGrpSpPr>
        <p:grpSpPr>
          <a:xfrm>
            <a:off x="6961287" y="15697821"/>
            <a:ext cx="6291452" cy="4555476"/>
            <a:chOff x="7281665" y="11434329"/>
            <a:chExt cx="6291452" cy="4555476"/>
          </a:xfrm>
        </p:grpSpPr>
        <p:grpSp>
          <p:nvGrpSpPr>
            <p:cNvPr id="26" name="Group 25"/>
            <p:cNvGrpSpPr/>
            <p:nvPr/>
          </p:nvGrpSpPr>
          <p:grpSpPr>
            <a:xfrm>
              <a:off x="7554611" y="11434329"/>
              <a:ext cx="6018506" cy="4553163"/>
              <a:chOff x="7554611" y="11434329"/>
              <a:chExt cx="6018506" cy="4553163"/>
            </a:xfrm>
          </p:grpSpPr>
          <p:grpSp>
            <p:nvGrpSpPr>
              <p:cNvPr id="21" name="Group 20"/>
              <p:cNvGrpSpPr/>
              <p:nvPr/>
            </p:nvGrpSpPr>
            <p:grpSpPr>
              <a:xfrm>
                <a:off x="7554611" y="11434329"/>
                <a:ext cx="6018506" cy="4553163"/>
                <a:chOff x="5525408" y="16990966"/>
                <a:chExt cx="20218400" cy="11061700"/>
              </a:xfrm>
            </p:grpSpPr>
            <p:pic>
              <p:nvPicPr>
                <p:cNvPr id="19" name="Picture 18" descr="pasted image 0-2.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25408" y="16990966"/>
                  <a:ext cx="20218400" cy="11061700"/>
                </a:xfrm>
                <a:prstGeom prst="rect">
                  <a:avLst/>
                </a:prstGeom>
              </p:spPr>
            </p:pic>
            <p:pic>
              <p:nvPicPr>
                <p:cNvPr id="18" name="Picture 17" descr="pasted image 0-3.png"/>
                <p:cNvPicPr>
                  <a:picLocks noChangeAspect="1"/>
                </p:cNvPicPr>
                <p:nvPr/>
              </p:nvPicPr>
              <p:blipFill rotWithShape="1">
                <a:blip r:embed="rId15">
                  <a:extLst>
                    <a:ext uri="{28A0092B-C50C-407E-A947-70E740481C1C}">
                      <a14:useLocalDpi xmlns:a14="http://schemas.microsoft.com/office/drawing/2010/main" val="0"/>
                    </a:ext>
                  </a:extLst>
                </a:blip>
                <a:srcRect r="8112"/>
                <a:stretch/>
              </p:blipFill>
              <p:spPr>
                <a:xfrm>
                  <a:off x="7221545" y="17608825"/>
                  <a:ext cx="16200477" cy="8851900"/>
                </a:xfrm>
                <a:prstGeom prst="rect">
                  <a:avLst/>
                </a:prstGeom>
              </p:spPr>
            </p:pic>
          </p:grpSp>
          <p:pic>
            <p:nvPicPr>
              <p:cNvPr id="25" name="Picture 24" descr="Screen Shot 2017-07-25 at 5.59.54 PM.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75313" y="15608713"/>
                <a:ext cx="5600822" cy="378779"/>
              </a:xfrm>
              <a:prstGeom prst="rect">
                <a:avLst/>
              </a:prstGeom>
            </p:spPr>
          </p:pic>
        </p:grpSp>
        <p:sp>
          <p:nvSpPr>
            <p:cNvPr id="30" name="TextBox 29"/>
            <p:cNvSpPr txBox="1"/>
            <p:nvPr/>
          </p:nvSpPr>
          <p:spPr>
            <a:xfrm>
              <a:off x="7332189" y="15576447"/>
              <a:ext cx="6240927" cy="369332"/>
            </a:xfrm>
            <a:prstGeom prst="rect">
              <a:avLst/>
            </a:prstGeom>
            <a:noFill/>
          </p:spPr>
          <p:txBody>
            <a:bodyPr wrap="square" rtlCol="0">
              <a:spAutoFit/>
            </a:bodyPr>
            <a:lstStyle/>
            <a:p>
              <a:pPr algn="ctr"/>
              <a:r>
                <a:rPr lang="en-US" dirty="0" smtClean="0">
                  <a:solidFill>
                    <a:schemeClr val="bg1"/>
                  </a:solidFill>
                  <a:latin typeface="Times New Roman"/>
                  <a:cs typeface="Times New Roman"/>
                </a:rPr>
                <a:t>Energy MeV</a:t>
              </a:r>
              <a:endParaRPr lang="en-US" dirty="0">
                <a:solidFill>
                  <a:schemeClr val="bg1"/>
                </a:solidFill>
                <a:latin typeface="Times New Roman"/>
                <a:cs typeface="Times New Roman"/>
              </a:endParaRPr>
            </a:p>
          </p:txBody>
        </p:sp>
        <p:pic>
          <p:nvPicPr>
            <p:cNvPr id="34" name="Picture 33" descr="Screen Shot 2017-07-25 at 5.59.54 PM.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6200000">
              <a:off x="5193317" y="13522677"/>
              <a:ext cx="4555476" cy="378779"/>
            </a:xfrm>
            <a:prstGeom prst="rect">
              <a:avLst/>
            </a:prstGeom>
          </p:spPr>
        </p:pic>
        <p:sp>
          <p:nvSpPr>
            <p:cNvPr id="35" name="TextBox 34"/>
            <p:cNvSpPr txBox="1"/>
            <p:nvPr/>
          </p:nvSpPr>
          <p:spPr>
            <a:xfrm rot="16200000">
              <a:off x="7069852" y="13377976"/>
              <a:ext cx="894008" cy="369332"/>
            </a:xfrm>
            <a:prstGeom prst="rect">
              <a:avLst/>
            </a:prstGeom>
            <a:noFill/>
          </p:spPr>
          <p:txBody>
            <a:bodyPr wrap="square" rtlCol="0">
              <a:spAutoFit/>
            </a:bodyPr>
            <a:lstStyle/>
            <a:p>
              <a:r>
                <a:rPr lang="en-US" dirty="0" smtClean="0">
                  <a:solidFill>
                    <a:schemeClr val="bg1"/>
                  </a:solidFill>
                  <a:latin typeface="Times New Roman"/>
                  <a:cs typeface="Times New Roman"/>
                </a:rPr>
                <a:t>Counts</a:t>
              </a:r>
              <a:endParaRPr lang="en-US" dirty="0">
                <a:solidFill>
                  <a:schemeClr val="bg1"/>
                </a:solidFill>
                <a:latin typeface="Times New Roman"/>
                <a:cs typeface="Times New Roman"/>
              </a:endParaRPr>
            </a:p>
          </p:txBody>
        </p:sp>
      </p:grpSp>
      <p:grpSp>
        <p:nvGrpSpPr>
          <p:cNvPr id="40" name="Group 39"/>
          <p:cNvGrpSpPr/>
          <p:nvPr/>
        </p:nvGrpSpPr>
        <p:grpSpPr>
          <a:xfrm>
            <a:off x="306504" y="21045197"/>
            <a:ext cx="12964625" cy="6977304"/>
            <a:chOff x="920417" y="17289103"/>
            <a:chExt cx="12964625" cy="6977304"/>
          </a:xfrm>
        </p:grpSpPr>
        <p:grpSp>
          <p:nvGrpSpPr>
            <p:cNvPr id="28" name="Group 27"/>
            <p:cNvGrpSpPr/>
            <p:nvPr/>
          </p:nvGrpSpPr>
          <p:grpSpPr>
            <a:xfrm>
              <a:off x="1132040" y="17289104"/>
              <a:ext cx="12753002" cy="6977303"/>
              <a:chOff x="1132040" y="17289104"/>
              <a:chExt cx="12753002" cy="6977303"/>
            </a:xfrm>
          </p:grpSpPr>
          <p:pic>
            <p:nvPicPr>
              <p:cNvPr id="20" name="Picture 19" descr="pasted image 0-2.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32040" y="17289104"/>
                <a:ext cx="12753002" cy="6977302"/>
              </a:xfrm>
              <a:prstGeom prst="rect">
                <a:avLst/>
              </a:prstGeom>
            </p:spPr>
          </p:pic>
          <p:pic>
            <p:nvPicPr>
              <p:cNvPr id="27" name="Picture 26" descr="Screen Shot 2017-07-25 at 5.59.54 PM.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50094" y="23728881"/>
                <a:ext cx="10973544" cy="537526"/>
              </a:xfrm>
              <a:prstGeom prst="rect">
                <a:avLst/>
              </a:prstGeom>
            </p:spPr>
          </p:pic>
        </p:grpSp>
        <p:sp>
          <p:nvSpPr>
            <p:cNvPr id="31" name="TextBox 30"/>
            <p:cNvSpPr txBox="1"/>
            <p:nvPr/>
          </p:nvSpPr>
          <p:spPr>
            <a:xfrm>
              <a:off x="920417" y="23749227"/>
              <a:ext cx="12964625" cy="369332"/>
            </a:xfrm>
            <a:prstGeom prst="rect">
              <a:avLst/>
            </a:prstGeom>
            <a:noFill/>
          </p:spPr>
          <p:txBody>
            <a:bodyPr wrap="square" rtlCol="0">
              <a:spAutoFit/>
            </a:bodyPr>
            <a:lstStyle/>
            <a:p>
              <a:pPr algn="ctr"/>
              <a:r>
                <a:rPr lang="en-US" dirty="0" smtClean="0">
                  <a:solidFill>
                    <a:schemeClr val="bg1"/>
                  </a:solidFill>
                  <a:latin typeface="Times New Roman"/>
                  <a:cs typeface="Times New Roman"/>
                </a:rPr>
                <a:t>Energy MeV</a:t>
              </a:r>
              <a:endParaRPr lang="en-US" dirty="0">
                <a:solidFill>
                  <a:schemeClr val="bg1"/>
                </a:solidFill>
                <a:latin typeface="Times New Roman"/>
                <a:cs typeface="Times New Roman"/>
              </a:endParaRPr>
            </a:p>
          </p:txBody>
        </p:sp>
        <p:pic>
          <p:nvPicPr>
            <p:cNvPr id="38" name="Picture 37" descr="Screen Shot 2017-07-25 at 5.59.54 PM.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6200000">
              <a:off x="-2384398" y="20593918"/>
              <a:ext cx="6977304" cy="367673"/>
            </a:xfrm>
            <a:prstGeom prst="rect">
              <a:avLst/>
            </a:prstGeom>
          </p:spPr>
        </p:pic>
        <p:sp>
          <p:nvSpPr>
            <p:cNvPr id="39" name="TextBox 38"/>
            <p:cNvSpPr txBox="1"/>
            <p:nvPr/>
          </p:nvSpPr>
          <p:spPr>
            <a:xfrm rot="16200000">
              <a:off x="752480" y="20186081"/>
              <a:ext cx="894008" cy="369332"/>
            </a:xfrm>
            <a:prstGeom prst="rect">
              <a:avLst/>
            </a:prstGeom>
            <a:noFill/>
          </p:spPr>
          <p:txBody>
            <a:bodyPr wrap="square" rtlCol="0">
              <a:spAutoFit/>
            </a:bodyPr>
            <a:lstStyle/>
            <a:p>
              <a:r>
                <a:rPr lang="en-US" dirty="0" smtClean="0">
                  <a:solidFill>
                    <a:schemeClr val="bg1"/>
                  </a:solidFill>
                  <a:latin typeface="Times New Roman"/>
                  <a:cs typeface="Times New Roman"/>
                </a:rPr>
                <a:t>Counts</a:t>
              </a:r>
              <a:endParaRPr lang="en-US" dirty="0">
                <a:solidFill>
                  <a:schemeClr val="bg1"/>
                </a:solidFill>
                <a:latin typeface="Times New Roman"/>
                <a:cs typeface="Times New Roman"/>
              </a:endParaRPr>
            </a:p>
          </p:txBody>
        </p:sp>
      </p:grpSp>
      <p:sp>
        <p:nvSpPr>
          <p:cNvPr id="57" name="TextBox 56"/>
          <p:cNvSpPr txBox="1"/>
          <p:nvPr/>
        </p:nvSpPr>
        <p:spPr>
          <a:xfrm>
            <a:off x="3080909" y="15952141"/>
            <a:ext cx="1481658" cy="369332"/>
          </a:xfrm>
          <a:prstGeom prst="rect">
            <a:avLst/>
          </a:prstGeom>
          <a:noFill/>
        </p:spPr>
        <p:txBody>
          <a:bodyPr wrap="square" rtlCol="0">
            <a:spAutoFit/>
          </a:bodyPr>
          <a:lstStyle/>
          <a:p>
            <a:r>
              <a:rPr lang="en-US" dirty="0" smtClean="0">
                <a:solidFill>
                  <a:schemeClr val="bg1"/>
                </a:solidFill>
                <a:latin typeface="Times New Roman"/>
                <a:cs typeface="Times New Roman"/>
              </a:rPr>
              <a:t>Cobalt 60</a:t>
            </a:r>
            <a:endParaRPr lang="en-US" dirty="0">
              <a:solidFill>
                <a:schemeClr val="bg1"/>
              </a:solidFill>
              <a:latin typeface="Times New Roman"/>
              <a:cs typeface="Times New Roman"/>
            </a:endParaRPr>
          </a:p>
        </p:txBody>
      </p:sp>
      <p:sp>
        <p:nvSpPr>
          <p:cNvPr id="58" name="TextBox 57"/>
          <p:cNvSpPr txBox="1"/>
          <p:nvPr/>
        </p:nvSpPr>
        <p:spPr>
          <a:xfrm>
            <a:off x="9736145" y="15952141"/>
            <a:ext cx="1481658" cy="369332"/>
          </a:xfrm>
          <a:prstGeom prst="rect">
            <a:avLst/>
          </a:prstGeom>
          <a:noFill/>
        </p:spPr>
        <p:txBody>
          <a:bodyPr wrap="square" rtlCol="0">
            <a:spAutoFit/>
          </a:bodyPr>
          <a:lstStyle/>
          <a:p>
            <a:r>
              <a:rPr lang="en-US" dirty="0" smtClean="0">
                <a:solidFill>
                  <a:schemeClr val="bg1"/>
                </a:solidFill>
                <a:latin typeface="Times New Roman"/>
                <a:cs typeface="Times New Roman"/>
              </a:rPr>
              <a:t>Cesium 137</a:t>
            </a:r>
            <a:endParaRPr lang="en-US" dirty="0">
              <a:solidFill>
                <a:schemeClr val="bg1"/>
              </a:solidFill>
              <a:latin typeface="Times New Roman"/>
              <a:cs typeface="Times New Roman"/>
            </a:endParaRPr>
          </a:p>
        </p:txBody>
      </p:sp>
      <p:sp>
        <p:nvSpPr>
          <p:cNvPr id="59" name="TextBox 58"/>
          <p:cNvSpPr txBox="1"/>
          <p:nvPr/>
        </p:nvSpPr>
        <p:spPr>
          <a:xfrm>
            <a:off x="689525" y="21090532"/>
            <a:ext cx="12964625" cy="369332"/>
          </a:xfrm>
          <a:prstGeom prst="rect">
            <a:avLst/>
          </a:prstGeom>
          <a:noFill/>
        </p:spPr>
        <p:txBody>
          <a:bodyPr wrap="square" rtlCol="0">
            <a:spAutoFit/>
          </a:bodyPr>
          <a:lstStyle/>
          <a:p>
            <a:pPr algn="ctr"/>
            <a:r>
              <a:rPr lang="en-US" dirty="0" smtClean="0">
                <a:solidFill>
                  <a:schemeClr val="bg1"/>
                </a:solidFill>
                <a:latin typeface="Times New Roman"/>
                <a:cs typeface="Times New Roman"/>
              </a:rPr>
              <a:t>Manganese 54 (unknown)</a:t>
            </a:r>
            <a:endParaRPr lang="en-US" dirty="0">
              <a:solidFill>
                <a:schemeClr val="bg1"/>
              </a:solidFill>
              <a:latin typeface="Times New Roman"/>
              <a:cs typeface="Times New Roman"/>
            </a:endParaRPr>
          </a:p>
        </p:txBody>
      </p:sp>
      <p:grpSp>
        <p:nvGrpSpPr>
          <p:cNvPr id="60" name="Group 59"/>
          <p:cNvGrpSpPr/>
          <p:nvPr/>
        </p:nvGrpSpPr>
        <p:grpSpPr>
          <a:xfrm>
            <a:off x="5975932" y="22742060"/>
            <a:ext cx="2031681" cy="305740"/>
            <a:chOff x="3618119" y="7883711"/>
            <a:chExt cx="13338760" cy="967148"/>
          </a:xfrm>
        </p:grpSpPr>
        <p:cxnSp>
          <p:nvCxnSpPr>
            <p:cNvPr id="61" name="Straight Connector 60"/>
            <p:cNvCxnSpPr/>
            <p:nvPr/>
          </p:nvCxnSpPr>
          <p:spPr>
            <a:xfrm flipV="1">
              <a:off x="3618119" y="7883711"/>
              <a:ext cx="1800401" cy="19538"/>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4513435" y="7903249"/>
              <a:ext cx="0" cy="937839"/>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flipV="1">
              <a:off x="3618119" y="8841088"/>
              <a:ext cx="1800401" cy="9771"/>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64" name="TextBox 63"/>
            <p:cNvSpPr txBox="1"/>
            <p:nvPr/>
          </p:nvSpPr>
          <p:spPr>
            <a:xfrm>
              <a:off x="5077150" y="8013536"/>
              <a:ext cx="11879729" cy="827552"/>
            </a:xfrm>
            <a:prstGeom prst="rect">
              <a:avLst/>
            </a:prstGeom>
            <a:noFill/>
          </p:spPr>
          <p:txBody>
            <a:bodyPr wrap="square" rtlCol="0">
              <a:spAutoFit/>
            </a:bodyPr>
            <a:lstStyle/>
            <a:p>
              <a:r>
                <a:rPr lang="en-US" sz="1100" dirty="0" smtClean="0">
                  <a:solidFill>
                    <a:schemeClr val="bg1"/>
                  </a:solidFill>
                </a:rPr>
                <a:t>0.8391 ± 0.0214 MeV</a:t>
              </a:r>
              <a:endParaRPr lang="en-US" sz="1100" dirty="0">
                <a:solidFill>
                  <a:schemeClr val="bg1"/>
                </a:solidFill>
              </a:endParaRPr>
            </a:p>
          </p:txBody>
        </p:sp>
      </p:grpSp>
      <p:sp>
        <p:nvSpPr>
          <p:cNvPr id="2" name="TextBox 1"/>
          <p:cNvSpPr txBox="1"/>
          <p:nvPr/>
        </p:nvSpPr>
        <p:spPr>
          <a:xfrm>
            <a:off x="3586551" y="18203050"/>
            <a:ext cx="705552" cy="430887"/>
          </a:xfrm>
          <a:prstGeom prst="rect">
            <a:avLst/>
          </a:prstGeom>
          <a:noFill/>
        </p:spPr>
        <p:txBody>
          <a:bodyPr wrap="square" rtlCol="0">
            <a:spAutoFit/>
          </a:bodyPr>
          <a:lstStyle/>
          <a:p>
            <a:r>
              <a:rPr lang="en-US" sz="1100" dirty="0" smtClean="0">
                <a:solidFill>
                  <a:srgbClr val="FFFFFF"/>
                </a:solidFill>
              </a:rPr>
              <a:t>1.1732 MeV</a:t>
            </a:r>
            <a:endParaRPr lang="en-US" sz="1100" dirty="0">
              <a:solidFill>
                <a:srgbClr val="FFFFFF"/>
              </a:solidFill>
            </a:endParaRPr>
          </a:p>
        </p:txBody>
      </p:sp>
      <p:sp>
        <p:nvSpPr>
          <p:cNvPr id="65" name="TextBox 64"/>
          <p:cNvSpPr txBox="1"/>
          <p:nvPr/>
        </p:nvSpPr>
        <p:spPr>
          <a:xfrm>
            <a:off x="4127013" y="18394975"/>
            <a:ext cx="705552" cy="430887"/>
          </a:xfrm>
          <a:prstGeom prst="rect">
            <a:avLst/>
          </a:prstGeom>
          <a:noFill/>
        </p:spPr>
        <p:txBody>
          <a:bodyPr wrap="square" rtlCol="0">
            <a:spAutoFit/>
          </a:bodyPr>
          <a:lstStyle/>
          <a:p>
            <a:pPr algn="r"/>
            <a:r>
              <a:rPr lang="en-US" sz="1100" dirty="0" smtClean="0">
                <a:solidFill>
                  <a:srgbClr val="FFFFFF"/>
                </a:solidFill>
              </a:rPr>
              <a:t>1.3325 MeV</a:t>
            </a:r>
            <a:endParaRPr lang="en-US" sz="1100" dirty="0">
              <a:solidFill>
                <a:srgbClr val="FFFFFF"/>
              </a:solidFill>
            </a:endParaRPr>
          </a:p>
        </p:txBody>
      </p:sp>
      <p:sp>
        <p:nvSpPr>
          <p:cNvPr id="66" name="TextBox 65"/>
          <p:cNvSpPr txBox="1"/>
          <p:nvPr/>
        </p:nvSpPr>
        <p:spPr>
          <a:xfrm>
            <a:off x="9183461" y="16960002"/>
            <a:ext cx="705552" cy="430887"/>
          </a:xfrm>
          <a:prstGeom prst="rect">
            <a:avLst/>
          </a:prstGeom>
          <a:noFill/>
        </p:spPr>
        <p:txBody>
          <a:bodyPr wrap="square" rtlCol="0">
            <a:spAutoFit/>
          </a:bodyPr>
          <a:lstStyle/>
          <a:p>
            <a:r>
              <a:rPr lang="en-US" sz="1100" dirty="0" smtClean="0">
                <a:solidFill>
                  <a:srgbClr val="FFFFFF"/>
                </a:solidFill>
              </a:rPr>
              <a:t>0.6671 MeV</a:t>
            </a:r>
            <a:endParaRPr lang="en-US" sz="1100" dirty="0">
              <a:solidFill>
                <a:srgbClr val="FFFFFF"/>
              </a:solidFill>
            </a:endParaRPr>
          </a:p>
        </p:txBody>
      </p:sp>
      <p:pic>
        <p:nvPicPr>
          <p:cNvPr id="5" name="Picture 4" descr="IMG_4229.JPG"/>
          <p:cNvPicPr>
            <a:picLocks noChangeAspect="1"/>
          </p:cNvPicPr>
          <p:nvPr/>
        </p:nvPicPr>
        <p:blipFill rotWithShape="1">
          <a:blip r:embed="rId17">
            <a:extLst>
              <a:ext uri="{28A0092B-C50C-407E-A947-70E740481C1C}">
                <a14:useLocalDpi xmlns:a14="http://schemas.microsoft.com/office/drawing/2010/main" val="0"/>
              </a:ext>
            </a:extLst>
          </a:blip>
          <a:srcRect t="24844" b="524"/>
          <a:stretch/>
        </p:blipFill>
        <p:spPr>
          <a:xfrm rot="5400000">
            <a:off x="8808633" y="10554462"/>
            <a:ext cx="5824306" cy="3513695"/>
          </a:xfrm>
          <a:prstGeom prst="rect">
            <a:avLst/>
          </a:prstGeom>
        </p:spPr>
      </p:pic>
      <p:sp>
        <p:nvSpPr>
          <p:cNvPr id="68" name="TextBox 67"/>
          <p:cNvSpPr txBox="1"/>
          <p:nvPr/>
        </p:nvSpPr>
        <p:spPr>
          <a:xfrm>
            <a:off x="689526" y="27927223"/>
            <a:ext cx="12883592" cy="954107"/>
          </a:xfrm>
          <a:prstGeom prst="rect">
            <a:avLst/>
          </a:prstGeom>
          <a:noFill/>
        </p:spPr>
        <p:txBody>
          <a:bodyPr wrap="square" rtlCol="0">
            <a:spAutoFit/>
          </a:bodyPr>
          <a:lstStyle/>
          <a:p>
            <a:r>
              <a:rPr lang="en-US" sz="2800" dirty="0" smtClean="0">
                <a:latin typeface="Times New Roman"/>
                <a:cs typeface="Times New Roman"/>
              </a:rPr>
              <a:t>We searched for relatively stable isotopes with similar decay energy values as unknown sample (shown above) using the Lund Nuclear Data Search with following restrictions:</a:t>
            </a:r>
            <a:endParaRPr lang="en-US" sz="2800" dirty="0">
              <a:latin typeface="Times New Roman"/>
              <a:cs typeface="Times New Roman"/>
            </a:endParaRPr>
          </a:p>
        </p:txBody>
      </p:sp>
      <p:sp>
        <p:nvSpPr>
          <p:cNvPr id="69" name="TextBox 68"/>
          <p:cNvSpPr txBox="1"/>
          <p:nvPr/>
        </p:nvSpPr>
        <p:spPr>
          <a:xfrm>
            <a:off x="402754" y="3768168"/>
            <a:ext cx="11975745" cy="646331"/>
          </a:xfrm>
          <a:prstGeom prst="rect">
            <a:avLst/>
          </a:prstGeom>
          <a:noFill/>
        </p:spPr>
        <p:txBody>
          <a:bodyPr wrap="square" rtlCol="0">
            <a:spAutoFit/>
          </a:bodyPr>
          <a:lstStyle/>
          <a:p>
            <a:r>
              <a:rPr lang="en-US" sz="3600" dirty="0" smtClean="0">
                <a:latin typeface="Times New Roman"/>
                <a:cs typeface="Times New Roman"/>
              </a:rPr>
              <a:t>Identifying *Mysterious* Source of Gamma Radiation </a:t>
            </a:r>
            <a:endParaRPr lang="en-US" sz="3600" dirty="0">
              <a:latin typeface="Times New Roman"/>
              <a:cs typeface="Times New Roman"/>
            </a:endParaRPr>
          </a:p>
        </p:txBody>
      </p:sp>
      <p:sp>
        <p:nvSpPr>
          <p:cNvPr id="70" name="TextBox 69"/>
          <p:cNvSpPr txBox="1"/>
          <p:nvPr/>
        </p:nvSpPr>
        <p:spPr>
          <a:xfrm>
            <a:off x="9288899" y="7084834"/>
            <a:ext cx="4421141" cy="1815882"/>
          </a:xfrm>
          <a:prstGeom prst="rect">
            <a:avLst/>
          </a:prstGeom>
          <a:noFill/>
        </p:spPr>
        <p:txBody>
          <a:bodyPr wrap="square" rtlCol="0">
            <a:spAutoFit/>
          </a:bodyPr>
          <a:lstStyle/>
          <a:p>
            <a:r>
              <a:rPr lang="en-US" sz="2800" dirty="0" smtClean="0">
                <a:latin typeface="Times New Roman"/>
                <a:cs typeface="Times New Roman"/>
              </a:rPr>
              <a:t>Gamma radiation is emitted from a variety of isotopes to decay into a more stable, less energetic form. </a:t>
            </a:r>
            <a:endParaRPr lang="en-US" sz="2800" dirty="0">
              <a:latin typeface="Times New Roman"/>
              <a:cs typeface="Times New Roman"/>
            </a:endParaRPr>
          </a:p>
        </p:txBody>
      </p:sp>
      <p:sp>
        <p:nvSpPr>
          <p:cNvPr id="71" name="TextBox 70"/>
          <p:cNvSpPr txBox="1"/>
          <p:nvPr/>
        </p:nvSpPr>
        <p:spPr>
          <a:xfrm>
            <a:off x="6948799" y="9413412"/>
            <a:ext cx="2841689" cy="5693867"/>
          </a:xfrm>
          <a:prstGeom prst="rect">
            <a:avLst/>
          </a:prstGeom>
          <a:noFill/>
        </p:spPr>
        <p:txBody>
          <a:bodyPr wrap="square" rtlCol="0">
            <a:spAutoFit/>
          </a:bodyPr>
          <a:lstStyle/>
          <a:p>
            <a:r>
              <a:rPr lang="en-US" sz="2800" i="1" dirty="0" smtClean="0">
                <a:latin typeface="Times New Roman"/>
                <a:cs typeface="Times New Roman"/>
              </a:rPr>
              <a:t>Procedure</a:t>
            </a:r>
            <a:r>
              <a:rPr lang="en-US" sz="2800" dirty="0" smtClean="0">
                <a:latin typeface="Times New Roman"/>
                <a:cs typeface="Times New Roman"/>
              </a:rPr>
              <a:t>: Detected radiation energy of Cesium 137 and Cobalt 60 with gamma radiation detector (shown on right along with our stellar leader Zach!) and </a:t>
            </a:r>
            <a:r>
              <a:rPr lang="en-US" sz="2800" i="1" dirty="0" smtClean="0">
                <a:latin typeface="Times New Roman"/>
                <a:cs typeface="Times New Roman"/>
              </a:rPr>
              <a:t>Spectrum Techniques UCS20 software.</a:t>
            </a:r>
            <a:r>
              <a:rPr lang="en-US" sz="2800" dirty="0" smtClean="0">
                <a:latin typeface="Times New Roman"/>
                <a:cs typeface="Times New Roman"/>
              </a:rPr>
              <a:t> </a:t>
            </a:r>
            <a:r>
              <a:rPr lang="en-US" sz="2800" i="1" dirty="0" smtClean="0">
                <a:latin typeface="Times New Roman"/>
                <a:cs typeface="Times New Roman"/>
              </a:rPr>
              <a:t> </a:t>
            </a:r>
            <a:endParaRPr lang="en-US" i="1" dirty="0">
              <a:latin typeface="Times New Roman"/>
              <a:cs typeface="Times New Roman"/>
            </a:endParaRPr>
          </a:p>
        </p:txBody>
      </p:sp>
      <p:grpSp>
        <p:nvGrpSpPr>
          <p:cNvPr id="10" name="Group 9"/>
          <p:cNvGrpSpPr/>
          <p:nvPr/>
        </p:nvGrpSpPr>
        <p:grpSpPr>
          <a:xfrm>
            <a:off x="204886" y="4990838"/>
            <a:ext cx="6407263" cy="5855093"/>
            <a:chOff x="2870948" y="7571799"/>
            <a:chExt cx="3219082" cy="2915254"/>
          </a:xfrm>
        </p:grpSpPr>
        <p:pic>
          <p:nvPicPr>
            <p:cNvPr id="7" name="Picture 6" descr="54mn_gs.gif"/>
            <p:cNvPicPr>
              <a:picLocks noChangeAspect="1"/>
            </p:cNvPicPr>
            <p:nvPr/>
          </p:nvPicPr>
          <p:blipFill rotWithShape="1">
            <a:blip r:embed="rId18">
              <a:biLevel thresh="75000"/>
              <a:extLst>
                <a:ext uri="{BEBA8EAE-BF5A-486C-A8C5-ECC9F3942E4B}">
                  <a14:imgProps xmlns:a14="http://schemas.microsoft.com/office/drawing/2010/main">
                    <a14:imgLayer r:embed="rId19">
                      <a14:imgEffect>
                        <a14:saturation sat="400000"/>
                      </a14:imgEffect>
                    </a14:imgLayer>
                  </a14:imgProps>
                </a:ext>
                <a:ext uri="{28A0092B-C50C-407E-A947-70E740481C1C}">
                  <a14:useLocalDpi xmlns:a14="http://schemas.microsoft.com/office/drawing/2010/main" val="0"/>
                </a:ext>
              </a:extLst>
            </a:blip>
            <a:srcRect l="14673" r="1"/>
            <a:stretch/>
          </p:blipFill>
          <p:spPr>
            <a:xfrm>
              <a:off x="2870948" y="7571799"/>
              <a:ext cx="3219082" cy="2915254"/>
            </a:xfrm>
            <a:prstGeom prst="rect">
              <a:avLst/>
            </a:prstGeom>
            <a:ln>
              <a:solidFill>
                <a:srgbClr val="FFFFFF"/>
              </a:solidFill>
            </a:ln>
          </p:spPr>
        </p:pic>
        <p:sp>
          <p:nvSpPr>
            <p:cNvPr id="8" name="TextBox 7"/>
            <p:cNvSpPr txBox="1"/>
            <p:nvPr/>
          </p:nvSpPr>
          <p:spPr>
            <a:xfrm>
              <a:off x="3949981" y="9094328"/>
              <a:ext cx="1430224" cy="81183"/>
            </a:xfrm>
            <a:prstGeom prst="rect">
              <a:avLst/>
            </a:prstGeom>
            <a:noFill/>
          </p:spPr>
          <p:txBody>
            <a:bodyPr wrap="square" rtlCol="0">
              <a:spAutoFit/>
            </a:bodyPr>
            <a:lstStyle/>
            <a:p>
              <a:r>
                <a:rPr lang="en-US" sz="2000" dirty="0" smtClean="0">
                  <a:latin typeface="Times New Roman"/>
                  <a:cs typeface="Times New Roman"/>
                </a:rPr>
                <a:t>0.8343 MeV</a:t>
              </a:r>
              <a:endParaRPr lang="en-US" sz="2000" dirty="0">
                <a:latin typeface="Times New Roman"/>
                <a:cs typeface="Times New Roman"/>
              </a:endParaRPr>
            </a:p>
          </p:txBody>
        </p:sp>
      </p:grpSp>
      <p:pic>
        <p:nvPicPr>
          <p:cNvPr id="11" name="Picture 10" descr="1200px-Gamma_Decay.svg.png"/>
          <p:cNvPicPr>
            <a:picLocks noChangeAspect="1"/>
          </p:cNvPicPr>
          <p:nvPr/>
        </p:nvPicPr>
        <p:blipFill>
          <a:blip r:embed="rId2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947119" y="4281158"/>
            <a:ext cx="7137519" cy="4853513"/>
          </a:xfrm>
          <a:prstGeom prst="rect">
            <a:avLst/>
          </a:prstGeom>
        </p:spPr>
      </p:pic>
      <p:sp>
        <p:nvSpPr>
          <p:cNvPr id="72" name="TextBox 71"/>
          <p:cNvSpPr txBox="1"/>
          <p:nvPr/>
        </p:nvSpPr>
        <p:spPr>
          <a:xfrm>
            <a:off x="761477" y="20145560"/>
            <a:ext cx="12811640" cy="954107"/>
          </a:xfrm>
          <a:prstGeom prst="rect">
            <a:avLst/>
          </a:prstGeom>
          <a:noFill/>
        </p:spPr>
        <p:txBody>
          <a:bodyPr wrap="square" rtlCol="0">
            <a:spAutoFit/>
          </a:bodyPr>
          <a:lstStyle/>
          <a:p>
            <a:pPr algn="ctr"/>
            <a:r>
              <a:rPr lang="en-US" sz="2800" dirty="0" smtClean="0">
                <a:latin typeface="Times New Roman"/>
                <a:cs typeface="Times New Roman"/>
              </a:rPr>
              <a:t>We used the known Cobalt and Cesium decay energy levels to calibrate channel </a:t>
            </a:r>
            <a:r>
              <a:rPr lang="mr-IN" sz="2800" dirty="0" smtClean="0">
                <a:latin typeface="Times New Roman"/>
                <a:cs typeface="Times New Roman"/>
              </a:rPr>
              <a:t>–</a:t>
            </a:r>
            <a:r>
              <a:rPr lang="en-US" sz="2800" dirty="0" smtClean="0">
                <a:latin typeface="Times New Roman"/>
                <a:cs typeface="Times New Roman"/>
              </a:rPr>
              <a:t> energy values. We then detected decay energy of unknown based on calibrated scale. </a:t>
            </a:r>
            <a:endParaRPr lang="en-US" sz="2800" dirty="0">
              <a:latin typeface="Times New Roman"/>
              <a:cs typeface="Times New Roman"/>
            </a:endParaRPr>
          </a:p>
        </p:txBody>
      </p:sp>
      <p:sp>
        <p:nvSpPr>
          <p:cNvPr id="51" name="TextBox 50"/>
          <p:cNvSpPr txBox="1"/>
          <p:nvPr/>
        </p:nvSpPr>
        <p:spPr>
          <a:xfrm>
            <a:off x="35554" y="4414499"/>
            <a:ext cx="6390627" cy="830997"/>
          </a:xfrm>
          <a:prstGeom prst="rect">
            <a:avLst/>
          </a:prstGeom>
          <a:noFill/>
        </p:spPr>
        <p:txBody>
          <a:bodyPr wrap="square" rtlCol="0">
            <a:spAutoFit/>
          </a:bodyPr>
          <a:lstStyle/>
          <a:p>
            <a:pPr algn="ctr"/>
            <a:r>
              <a:rPr lang="en-US" sz="2800" dirty="0" smtClean="0">
                <a:latin typeface="Times New Roman"/>
                <a:cs typeface="Times New Roman"/>
              </a:rPr>
              <a:t>What are we detecting?</a:t>
            </a:r>
          </a:p>
          <a:p>
            <a:pPr algn="ctr"/>
            <a:r>
              <a:rPr lang="en-US" sz="2000" dirty="0" smtClean="0">
                <a:latin typeface="Times New Roman"/>
                <a:cs typeface="Times New Roman"/>
              </a:rPr>
              <a:t>Key Point: atoms are </a:t>
            </a:r>
            <a:r>
              <a:rPr lang="en-US" sz="2000" i="1" dirty="0" smtClean="0">
                <a:latin typeface="Times New Roman"/>
                <a:cs typeface="Times New Roman"/>
              </a:rPr>
              <a:t>very</a:t>
            </a:r>
            <a:r>
              <a:rPr lang="en-US" sz="2000" dirty="0" smtClean="0">
                <a:latin typeface="Times New Roman"/>
                <a:cs typeface="Times New Roman"/>
              </a:rPr>
              <a:t> lazy</a:t>
            </a:r>
            <a:r>
              <a:rPr lang="en-US" sz="2000" i="1" dirty="0" smtClean="0">
                <a:latin typeface="Times New Roman"/>
                <a:cs typeface="Times New Roman"/>
              </a:rPr>
              <a:t>.</a:t>
            </a:r>
            <a:endParaRPr lang="en-US" sz="2000" dirty="0" smtClean="0">
              <a:latin typeface="Times New Roman"/>
              <a:cs typeface="Times New Roman"/>
            </a:endParaRPr>
          </a:p>
        </p:txBody>
      </p:sp>
      <p:sp>
        <p:nvSpPr>
          <p:cNvPr id="52" name="TextBox 51"/>
          <p:cNvSpPr txBox="1"/>
          <p:nvPr/>
        </p:nvSpPr>
        <p:spPr>
          <a:xfrm>
            <a:off x="3878933" y="15126897"/>
            <a:ext cx="6390627" cy="523220"/>
          </a:xfrm>
          <a:prstGeom prst="rect">
            <a:avLst/>
          </a:prstGeom>
          <a:noFill/>
        </p:spPr>
        <p:txBody>
          <a:bodyPr wrap="square" rtlCol="0">
            <a:spAutoFit/>
          </a:bodyPr>
          <a:lstStyle/>
          <a:p>
            <a:pPr algn="ctr"/>
            <a:r>
              <a:rPr lang="en-US" sz="2800" i="1" dirty="0" smtClean="0">
                <a:latin typeface="Times New Roman"/>
                <a:cs typeface="Times New Roman"/>
              </a:rPr>
              <a:t>Results</a:t>
            </a:r>
            <a:endParaRPr lang="en-US" sz="2000" i="1" dirty="0" smtClean="0">
              <a:latin typeface="Times New Roman"/>
              <a:cs typeface="Times New Roman"/>
            </a:endParaRPr>
          </a:p>
        </p:txBody>
      </p:sp>
      <p:pic>
        <p:nvPicPr>
          <p:cNvPr id="3" name="Picture 2" descr="Screen Shot 2017-07-26 at 3.45.09 PM.png"/>
          <p:cNvPicPr>
            <a:picLocks noChangeAspect="1"/>
          </p:cNvPicPr>
          <p:nvPr/>
        </p:nvPicPr>
        <p:blipFill>
          <a:blip r:embed="rId21">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39658" y="28811620"/>
            <a:ext cx="12461959" cy="584200"/>
          </a:xfrm>
          <a:prstGeom prst="rect">
            <a:avLst/>
          </a:prstGeom>
        </p:spPr>
      </p:pic>
      <p:pic>
        <p:nvPicPr>
          <p:cNvPr id="6" name="Picture 5" descr="Screen Shot 2017-07-26 at 3.45.49 PM.png"/>
          <p:cNvPicPr>
            <a:picLocks noChangeAspect="1"/>
          </p:cNvPicPr>
          <p:nvPr/>
        </p:nvPicPr>
        <p:blipFill>
          <a:blip r:embed="rId2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39659" y="30262101"/>
            <a:ext cx="12461958" cy="462659"/>
          </a:xfrm>
          <a:prstGeom prst="rect">
            <a:avLst/>
          </a:prstGeom>
        </p:spPr>
      </p:pic>
      <p:sp>
        <p:nvSpPr>
          <p:cNvPr id="55" name="TextBox 54"/>
          <p:cNvSpPr txBox="1"/>
          <p:nvPr/>
        </p:nvSpPr>
        <p:spPr>
          <a:xfrm>
            <a:off x="739659" y="29309278"/>
            <a:ext cx="12883592" cy="523220"/>
          </a:xfrm>
          <a:prstGeom prst="rect">
            <a:avLst/>
          </a:prstGeom>
          <a:noFill/>
        </p:spPr>
        <p:txBody>
          <a:bodyPr wrap="square" rtlCol="0">
            <a:spAutoFit/>
          </a:bodyPr>
          <a:lstStyle/>
          <a:p>
            <a:pPr algn="ctr"/>
            <a:r>
              <a:rPr lang="en-US" sz="2800" dirty="0" smtClean="0">
                <a:latin typeface="Times New Roman"/>
                <a:cs typeface="Times New Roman"/>
              </a:rPr>
              <a:t>We chose the following entry, determining the unknown as Manganese 54</a:t>
            </a:r>
            <a:endParaRPr lang="en-US" sz="2800" dirty="0">
              <a:latin typeface="Times New Roman"/>
              <a:cs typeface="Times New Roman"/>
            </a:endParaRPr>
          </a:p>
        </p:txBody>
      </p:sp>
      <p:sp>
        <p:nvSpPr>
          <p:cNvPr id="67" name="TextBox 66"/>
          <p:cNvSpPr txBox="1"/>
          <p:nvPr/>
        </p:nvSpPr>
        <p:spPr>
          <a:xfrm>
            <a:off x="13594703" y="3768168"/>
            <a:ext cx="11975745" cy="646331"/>
          </a:xfrm>
          <a:prstGeom prst="rect">
            <a:avLst/>
          </a:prstGeom>
          <a:noFill/>
        </p:spPr>
        <p:txBody>
          <a:bodyPr wrap="square" rtlCol="0">
            <a:spAutoFit/>
          </a:bodyPr>
          <a:lstStyle/>
          <a:p>
            <a:r>
              <a:rPr lang="en-US" sz="3600" dirty="0" smtClean="0">
                <a:latin typeface="Times New Roman"/>
                <a:cs typeface="Times New Roman"/>
              </a:rPr>
              <a:t>The Origins of Odd Siberian Rocks</a:t>
            </a:r>
            <a:endParaRPr lang="en-US" sz="3600" dirty="0">
              <a:latin typeface="Times New Roman"/>
              <a:cs typeface="Times New Roman"/>
            </a:endParaRPr>
          </a:p>
        </p:txBody>
      </p:sp>
      <p:pic>
        <p:nvPicPr>
          <p:cNvPr id="43" name="Picture 42" descr="Screen Shot 2017-07-26 at 5.01.56 PM.png"/>
          <p:cNvPicPr>
            <a:picLocks noChangeAspect="1"/>
          </p:cNvPicPr>
          <p:nvPr/>
        </p:nvPicPr>
        <p:blipFill rotWithShape="1">
          <a:blip r:embed="rId23">
            <a:extLst>
              <a:ext uri="{28A0092B-C50C-407E-A947-70E740481C1C}">
                <a14:useLocalDpi xmlns:a14="http://schemas.microsoft.com/office/drawing/2010/main" val="0"/>
              </a:ext>
            </a:extLst>
          </a:blip>
          <a:srcRect l="13339" r="37581"/>
          <a:stretch/>
        </p:blipFill>
        <p:spPr>
          <a:xfrm>
            <a:off x="13630839" y="20006467"/>
            <a:ext cx="5725306" cy="6464300"/>
          </a:xfrm>
          <a:prstGeom prst="rect">
            <a:avLst/>
          </a:prstGeom>
        </p:spPr>
      </p:pic>
      <p:pic>
        <p:nvPicPr>
          <p:cNvPr id="44" name="Picture 43" descr="Screen Shot 2017-07-26 at 5.00.30 PM.png"/>
          <p:cNvPicPr>
            <a:picLocks noChangeAspect="1"/>
          </p:cNvPicPr>
          <p:nvPr/>
        </p:nvPicPr>
        <p:blipFill rotWithShape="1">
          <a:blip r:embed="rId24">
            <a:extLst>
              <a:ext uri="{28A0092B-C50C-407E-A947-70E740481C1C}">
                <a14:useLocalDpi xmlns:a14="http://schemas.microsoft.com/office/drawing/2010/main" val="0"/>
              </a:ext>
            </a:extLst>
          </a:blip>
          <a:srcRect l="17279" t="7768"/>
          <a:stretch/>
        </p:blipFill>
        <p:spPr>
          <a:xfrm>
            <a:off x="18190176" y="15858864"/>
            <a:ext cx="5673352" cy="3521151"/>
          </a:xfrm>
          <a:prstGeom prst="rect">
            <a:avLst/>
          </a:prstGeom>
        </p:spPr>
      </p:pic>
      <p:pic>
        <p:nvPicPr>
          <p:cNvPr id="74" name="Picture 73"/>
          <p:cNvPicPr>
            <a:picLocks noChangeAspect="1"/>
          </p:cNvPicPr>
          <p:nvPr/>
        </p:nvPicPr>
        <p:blipFill rotWithShape="1">
          <a:blip r:embed="rId25">
            <a:extLst>
              <a:ext uri="{BEBA8EAE-BF5A-486C-A8C5-ECC9F3942E4B}">
                <a14:imgProps xmlns:a14="http://schemas.microsoft.com/office/drawing/2010/main">
                  <a14:imgLayer r:embed="rId26">
                    <a14:imgEffect>
                      <a14:backgroundRemoval t="10000" b="100000" l="10000" r="90000"/>
                    </a14:imgEffect>
                  </a14:imgLayer>
                </a14:imgProps>
              </a:ext>
            </a:extLst>
          </a:blip>
          <a:srcRect l="17482" t="10716" r="18532" b="5492"/>
          <a:stretch/>
        </p:blipFill>
        <p:spPr>
          <a:xfrm rot="2044748">
            <a:off x="24238482" y="3432229"/>
            <a:ext cx="3201363" cy="2758110"/>
          </a:xfrm>
          <a:prstGeom prst="rect">
            <a:avLst/>
          </a:prstGeom>
        </p:spPr>
      </p:pic>
      <p:pic>
        <p:nvPicPr>
          <p:cNvPr id="45" name="Picture 44" descr="IMG_20170725_143332.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940717" y="0"/>
            <a:ext cx="4933974" cy="3550207"/>
          </a:xfrm>
          <a:prstGeom prst="rect">
            <a:avLst/>
          </a:prstGeom>
        </p:spPr>
      </p:pic>
      <p:pic>
        <p:nvPicPr>
          <p:cNvPr id="46" name="Picture 45" descr="IMG_20170726_161130.jp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752007" y="34718"/>
            <a:ext cx="5007289" cy="3515489"/>
          </a:xfrm>
          <a:prstGeom prst="rect">
            <a:avLst/>
          </a:prstGeom>
        </p:spPr>
      </p:pic>
      <p:pic>
        <p:nvPicPr>
          <p:cNvPr id="47" name="Picture 46" descr="IMG_20170725_131553.jp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6094118" y="0"/>
            <a:ext cx="6529722" cy="3492480"/>
          </a:xfrm>
          <a:prstGeom prst="rect">
            <a:avLst/>
          </a:prstGeom>
        </p:spPr>
      </p:pic>
      <p:pic>
        <p:nvPicPr>
          <p:cNvPr id="48" name="Picture 47" descr="IMG_20170725_133314.jp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2785795" y="0"/>
            <a:ext cx="4704302" cy="3527175"/>
          </a:xfrm>
          <a:prstGeom prst="rect">
            <a:avLst/>
          </a:prstGeom>
        </p:spPr>
      </p:pic>
      <p:pic>
        <p:nvPicPr>
          <p:cNvPr id="49" name="Picture 48" descr="IMG_20170725_140027.jp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2652061" y="34719"/>
            <a:ext cx="5737370" cy="3457762"/>
          </a:xfrm>
          <a:prstGeom prst="rect">
            <a:avLst/>
          </a:prstGeom>
        </p:spPr>
      </p:pic>
      <p:pic>
        <p:nvPicPr>
          <p:cNvPr id="50" name="Picture 49" descr="IMG_4242.JPG.jpeg"/>
          <p:cNvPicPr>
            <a:picLocks noChangeAspect="1"/>
          </p:cNvPicPr>
          <p:nvPr/>
        </p:nvPicPr>
        <p:blipFill rotWithShape="1">
          <a:blip r:embed="rId32">
            <a:extLst>
              <a:ext uri="{28A0092B-C50C-407E-A947-70E740481C1C}">
                <a14:useLocalDpi xmlns:a14="http://schemas.microsoft.com/office/drawing/2010/main" val="0"/>
              </a:ext>
            </a:extLst>
          </a:blip>
          <a:srcRect l="12341" t="15083" r="41637" b="15083"/>
          <a:stretch/>
        </p:blipFill>
        <p:spPr>
          <a:xfrm rot="5400000">
            <a:off x="14269782" y="15615796"/>
            <a:ext cx="3521149" cy="4007287"/>
          </a:xfrm>
          <a:prstGeom prst="rect">
            <a:avLst/>
          </a:prstGeom>
        </p:spPr>
      </p:pic>
      <p:pic>
        <p:nvPicPr>
          <p:cNvPr id="53" name="Picture 52" descr="IMG_4245.JPG.jpeg"/>
          <p:cNvPicPr>
            <a:picLocks noChangeAspect="1"/>
          </p:cNvPicPr>
          <p:nvPr/>
        </p:nvPicPr>
        <p:blipFill rotWithShape="1">
          <a:blip r:embed="rId33">
            <a:extLst>
              <a:ext uri="{BEBA8EAE-BF5A-486C-A8C5-ECC9F3942E4B}">
                <a14:imgProps xmlns:a14="http://schemas.microsoft.com/office/drawing/2010/main">
                  <a14:imgLayer r:embed="rId34">
                    <a14:imgEffect>
                      <a14:backgroundRemoval t="10000" b="90000" l="10000" r="90000"/>
                    </a14:imgEffect>
                  </a14:imgLayer>
                </a14:imgProps>
              </a:ext>
              <a:ext uri="{28A0092B-C50C-407E-A947-70E740481C1C}">
                <a14:useLocalDpi xmlns:a14="http://schemas.microsoft.com/office/drawing/2010/main" val="0"/>
              </a:ext>
            </a:extLst>
          </a:blip>
          <a:srcRect l="29457" t="14397" r="12916" b="12112"/>
          <a:stretch/>
        </p:blipFill>
        <p:spPr>
          <a:xfrm rot="4259931">
            <a:off x="13552676" y="12054527"/>
            <a:ext cx="3745691" cy="3582637"/>
          </a:xfrm>
          <a:prstGeom prst="rect">
            <a:avLst/>
          </a:prstGeom>
        </p:spPr>
      </p:pic>
      <p:pic>
        <p:nvPicPr>
          <p:cNvPr id="54" name="Picture 53" descr="IMG_4241.JPG.jpeg"/>
          <p:cNvPicPr>
            <a:picLocks noChangeAspect="1"/>
          </p:cNvPicPr>
          <p:nvPr/>
        </p:nvPicPr>
        <p:blipFill rotWithShape="1">
          <a:blip r:embed="rId35">
            <a:extLst>
              <a:ext uri="{28A0092B-C50C-407E-A947-70E740481C1C}">
                <a14:useLocalDpi xmlns:a14="http://schemas.microsoft.com/office/drawing/2010/main" val="0"/>
              </a:ext>
            </a:extLst>
          </a:blip>
          <a:srcRect l="3978" t="26517" b="18141"/>
          <a:stretch/>
        </p:blipFill>
        <p:spPr>
          <a:xfrm rot="5400000">
            <a:off x="22312430" y="14578021"/>
            <a:ext cx="6516036" cy="3087954"/>
          </a:xfrm>
          <a:prstGeom prst="rect">
            <a:avLst/>
          </a:prstGeom>
        </p:spPr>
      </p:pic>
      <p:pic>
        <p:nvPicPr>
          <p:cNvPr id="56" name="Picture 55" descr="FullSizeRender-1.jpg"/>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319560" y="10845930"/>
            <a:ext cx="3449798" cy="4377531"/>
          </a:xfrm>
          <a:prstGeom prst="rect">
            <a:avLst/>
          </a:prstGeom>
        </p:spPr>
      </p:pic>
      <p:pic>
        <p:nvPicPr>
          <p:cNvPr id="13" name="Picture 12" descr="Screen Shot 2017-07-27 at 9.05.43 AM.png"/>
          <p:cNvPicPr>
            <a:picLocks noChangeAspect="1"/>
          </p:cNvPicPr>
          <p:nvPr/>
        </p:nvPicPr>
        <p:blipFill rotWithShape="1">
          <a:blip r:embed="rId37">
            <a:extLst>
              <a:ext uri="{28A0092B-C50C-407E-A947-70E740481C1C}">
                <a14:useLocalDpi xmlns:a14="http://schemas.microsoft.com/office/drawing/2010/main" val="0"/>
              </a:ext>
            </a:extLst>
          </a:blip>
          <a:srcRect r="5770"/>
          <a:stretch/>
        </p:blipFill>
        <p:spPr>
          <a:xfrm>
            <a:off x="19356145" y="20006467"/>
            <a:ext cx="8053854" cy="6464300"/>
          </a:xfrm>
          <a:prstGeom prst="rect">
            <a:avLst/>
          </a:prstGeom>
        </p:spPr>
      </p:pic>
      <p:sp>
        <p:nvSpPr>
          <p:cNvPr id="17" name="TextBox 16"/>
          <p:cNvSpPr txBox="1"/>
          <p:nvPr/>
        </p:nvSpPr>
        <p:spPr>
          <a:xfrm>
            <a:off x="13654151" y="26513077"/>
            <a:ext cx="13755848" cy="3600986"/>
          </a:xfrm>
          <a:prstGeom prst="rect">
            <a:avLst/>
          </a:prstGeom>
          <a:noFill/>
        </p:spPr>
        <p:txBody>
          <a:bodyPr wrap="square" rtlCol="0">
            <a:spAutoFit/>
          </a:bodyPr>
          <a:lstStyle/>
          <a:p>
            <a:r>
              <a:rPr lang="en-US" sz="2800" dirty="0" smtClean="0">
                <a:latin typeface="Times New Roman"/>
                <a:cs typeface="Times New Roman"/>
              </a:rPr>
              <a:t>Our results yielded a lot of background radiation, which we negated through subtracting baseline from our detected radiation levels</a:t>
            </a:r>
            <a:r>
              <a:rPr lang="en-US" sz="2800" dirty="0" smtClean="0">
                <a:latin typeface="Times New Roman"/>
                <a:cs typeface="Times New Roman"/>
              </a:rPr>
              <a:t>. Based on the graph, we got the following equation:</a:t>
            </a:r>
          </a:p>
          <a:p>
            <a:pPr algn="ctr"/>
            <a:r>
              <a:rPr lang="en-US" sz="3600" dirty="0" smtClean="0">
                <a:latin typeface="Times New Roman"/>
                <a:cs typeface="Times New Roman"/>
              </a:rPr>
              <a:t>Y = -0.005x + 4.024</a:t>
            </a:r>
            <a:endParaRPr lang="en-US" sz="3600" dirty="0" smtClean="0">
              <a:latin typeface="Times New Roman"/>
              <a:cs typeface="Times New Roman"/>
            </a:endParaRPr>
          </a:p>
          <a:p>
            <a:r>
              <a:rPr lang="en-US" sz="2800" dirty="0" smtClean="0">
                <a:latin typeface="Times New Roman"/>
                <a:cs typeface="Times New Roman"/>
              </a:rPr>
              <a:t>We then calculate half life based on the following equation</a:t>
            </a:r>
            <a:endParaRPr lang="en-US" sz="2800" dirty="0">
              <a:latin typeface="Times New Roman"/>
              <a:cs typeface="Times New Roman"/>
            </a:endParaRPr>
          </a:p>
          <a:p>
            <a:pPr algn="ctr"/>
            <a:r>
              <a:rPr lang="en-US" sz="3600" dirty="0">
                <a:latin typeface="Times New Roman"/>
                <a:cs typeface="Times New Roman"/>
              </a:rPr>
              <a:t>half life = </a:t>
            </a:r>
            <a:r>
              <a:rPr lang="en-US" sz="3600" dirty="0" err="1">
                <a:latin typeface="Times New Roman"/>
                <a:cs typeface="Times New Roman"/>
              </a:rPr>
              <a:t>ln</a:t>
            </a:r>
            <a:r>
              <a:rPr lang="en-US" sz="3600" dirty="0">
                <a:latin typeface="Times New Roman"/>
                <a:cs typeface="Times New Roman"/>
              </a:rPr>
              <a:t>(2)/</a:t>
            </a:r>
            <a:r>
              <a:rPr lang="en-US" sz="3600" dirty="0" err="1">
                <a:latin typeface="Times New Roman"/>
                <a:cs typeface="Times New Roman"/>
              </a:rPr>
              <a:t>λ</a:t>
            </a:r>
            <a:endParaRPr lang="en-US" sz="3600" dirty="0">
              <a:latin typeface="Times New Roman"/>
              <a:cs typeface="Times New Roman"/>
            </a:endParaRPr>
          </a:p>
          <a:p>
            <a:pPr algn="ctr"/>
            <a:r>
              <a:rPr lang="en-US" sz="3600" dirty="0" smtClean="0">
                <a:latin typeface="Times New Roman"/>
                <a:cs typeface="Times New Roman"/>
              </a:rPr>
              <a:t>Where </a:t>
            </a:r>
            <a:r>
              <a:rPr lang="en-US" sz="3600" dirty="0" err="1" smtClean="0">
                <a:latin typeface="Times New Roman"/>
                <a:cs typeface="Times New Roman"/>
              </a:rPr>
              <a:t>λ</a:t>
            </a:r>
            <a:r>
              <a:rPr lang="en-US" sz="3600" dirty="0" smtClean="0">
                <a:latin typeface="Times New Roman"/>
                <a:cs typeface="Times New Roman"/>
              </a:rPr>
              <a:t> = slope = .</a:t>
            </a:r>
            <a:r>
              <a:rPr lang="en-US" sz="3600" dirty="0">
                <a:latin typeface="Times New Roman"/>
                <a:cs typeface="Times New Roman"/>
              </a:rPr>
              <a:t>005</a:t>
            </a:r>
          </a:p>
          <a:p>
            <a:pPr algn="ctr"/>
            <a:r>
              <a:rPr lang="en-US" sz="3600" dirty="0" smtClean="0">
                <a:latin typeface="Times New Roman"/>
                <a:cs typeface="Times New Roman"/>
              </a:rPr>
              <a:t>Therefore half </a:t>
            </a:r>
            <a:r>
              <a:rPr lang="en-US" sz="3600" dirty="0">
                <a:latin typeface="Times New Roman"/>
                <a:cs typeface="Times New Roman"/>
              </a:rPr>
              <a:t>life </a:t>
            </a:r>
            <a:r>
              <a:rPr lang="en-US" sz="3600" dirty="0" smtClean="0">
                <a:latin typeface="Times New Roman"/>
                <a:cs typeface="Times New Roman"/>
              </a:rPr>
              <a:t>=138.63</a:t>
            </a:r>
            <a:r>
              <a:rPr lang="en-US" sz="3600" dirty="0" smtClean="0">
                <a:latin typeface="Times New Roman"/>
                <a:cs typeface="Times New Roman"/>
              </a:rPr>
              <a:t>  </a:t>
            </a:r>
            <a:endParaRPr lang="en-US" sz="3600" dirty="0">
              <a:latin typeface="Times New Roman"/>
              <a:cs typeface="Times New Roman"/>
            </a:endParaRPr>
          </a:p>
        </p:txBody>
      </p:sp>
      <p:pic>
        <p:nvPicPr>
          <p:cNvPr id="41" name="Picture 40" descr="126-354-sps.jpg"/>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27134537" y="12278365"/>
            <a:ext cx="6146805" cy="8623216"/>
          </a:xfrm>
          <a:prstGeom prst="rect">
            <a:avLst/>
          </a:prstGeom>
        </p:spPr>
      </p:pic>
      <p:pic>
        <p:nvPicPr>
          <p:cNvPr id="75" name="Picture 74" descr="126-354-den.jpg"/>
          <p:cNvPicPr>
            <a:picLocks noChangeAspect="1"/>
          </p:cNvPicPr>
          <p:nvPr/>
        </p:nvPicPr>
        <p:blipFill rotWithShape="1">
          <a:blip r:embed="rId39">
            <a:extLst>
              <a:ext uri="{28A0092B-C50C-407E-A947-70E740481C1C}">
                <a14:useLocalDpi xmlns:a14="http://schemas.microsoft.com/office/drawing/2010/main" val="0"/>
              </a:ext>
            </a:extLst>
          </a:blip>
          <a:srcRect b="2162"/>
          <a:stretch/>
        </p:blipFill>
        <p:spPr>
          <a:xfrm>
            <a:off x="27835471" y="26136406"/>
            <a:ext cx="5637606" cy="5154617"/>
          </a:xfrm>
          <a:prstGeom prst="rect">
            <a:avLst/>
          </a:prstGeom>
        </p:spPr>
      </p:pic>
      <p:pic>
        <p:nvPicPr>
          <p:cNvPr id="77" name="Picture 76" descr="006-012-sps.jpg"/>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27835471" y="5562100"/>
            <a:ext cx="4716147" cy="6420254"/>
          </a:xfrm>
          <a:prstGeom prst="rect">
            <a:avLst/>
          </a:prstGeom>
        </p:spPr>
      </p:pic>
      <p:pic>
        <p:nvPicPr>
          <p:cNvPr id="78" name="Picture 77" descr="006-012-den.jpg"/>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27835471" y="20963483"/>
            <a:ext cx="5586984" cy="5221224"/>
          </a:xfrm>
          <a:prstGeom prst="rect">
            <a:avLst/>
          </a:prstGeom>
        </p:spPr>
      </p:pic>
      <p:sp>
        <p:nvSpPr>
          <p:cNvPr id="79" name="TextBox 78"/>
          <p:cNvSpPr txBox="1"/>
          <p:nvPr/>
        </p:nvSpPr>
        <p:spPr>
          <a:xfrm>
            <a:off x="436176" y="10962907"/>
            <a:ext cx="2678155" cy="3970318"/>
          </a:xfrm>
          <a:prstGeom prst="rect">
            <a:avLst/>
          </a:prstGeom>
          <a:noFill/>
        </p:spPr>
        <p:txBody>
          <a:bodyPr wrap="square" rtlCol="0">
            <a:spAutoFit/>
          </a:bodyPr>
          <a:lstStyle/>
          <a:p>
            <a:pPr algn="r"/>
            <a:r>
              <a:rPr lang="en-US" sz="2800" i="1" dirty="0" smtClean="0">
                <a:latin typeface="Times New Roman"/>
                <a:cs typeface="Times New Roman"/>
              </a:rPr>
              <a:t>Software</a:t>
            </a:r>
          </a:p>
          <a:p>
            <a:pPr algn="r"/>
            <a:r>
              <a:rPr lang="en-US" sz="2800" dirty="0" smtClean="0">
                <a:latin typeface="Times New Roman"/>
                <a:cs typeface="Times New Roman"/>
              </a:rPr>
              <a:t>Spectrum Techniques UCS20 program allowed us to find maxima of peaks in graphs of isotope decay.</a:t>
            </a:r>
          </a:p>
          <a:p>
            <a:endParaRPr lang="en-US" sz="2800" dirty="0">
              <a:latin typeface="Times New Roman"/>
              <a:cs typeface="Times New Roman"/>
            </a:endParaRPr>
          </a:p>
        </p:txBody>
      </p:sp>
      <p:pic>
        <p:nvPicPr>
          <p:cNvPr id="80" name="Picture 79" descr="Screen Shot 2017-07-27 at 4.19.02 PM.png"/>
          <p:cNvPicPr>
            <a:picLocks noChangeAspect="1"/>
          </p:cNvPicPr>
          <p:nvPr/>
        </p:nvPicPr>
        <p:blipFill>
          <a:blip r:embed="rId4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39659" y="29816281"/>
            <a:ext cx="12461958" cy="429055"/>
          </a:xfrm>
          <a:prstGeom prst="rect">
            <a:avLst/>
          </a:prstGeom>
        </p:spPr>
      </p:pic>
      <p:sp>
        <p:nvSpPr>
          <p:cNvPr id="81" name="TextBox 80"/>
          <p:cNvSpPr txBox="1"/>
          <p:nvPr/>
        </p:nvSpPr>
        <p:spPr>
          <a:xfrm>
            <a:off x="739658" y="30767804"/>
            <a:ext cx="12883592" cy="523220"/>
          </a:xfrm>
          <a:prstGeom prst="rect">
            <a:avLst/>
          </a:prstGeom>
          <a:noFill/>
        </p:spPr>
        <p:txBody>
          <a:bodyPr wrap="square" rtlCol="0">
            <a:spAutoFit/>
          </a:bodyPr>
          <a:lstStyle/>
          <a:p>
            <a:pPr algn="ctr"/>
            <a:r>
              <a:rPr lang="en-US" sz="2800" dirty="0" smtClean="0">
                <a:latin typeface="Times New Roman"/>
                <a:cs typeface="Times New Roman"/>
              </a:rPr>
              <a:t>We can use similar techniques in future for identifying unknown sources of radiation. </a:t>
            </a:r>
            <a:endParaRPr lang="en-US" sz="2800" dirty="0">
              <a:latin typeface="Times New Roman"/>
              <a:cs typeface="Times New Roman"/>
            </a:endParaRPr>
          </a:p>
        </p:txBody>
      </p:sp>
      <p:pic>
        <p:nvPicPr>
          <p:cNvPr id="85" name="Picture 84" descr="IMG_20170724_095246.jpg.jpeg"/>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38389431" y="0"/>
            <a:ext cx="5501769" cy="3492481"/>
          </a:xfrm>
          <a:prstGeom prst="rect">
            <a:avLst/>
          </a:prstGeom>
        </p:spPr>
      </p:pic>
      <p:sp>
        <p:nvSpPr>
          <p:cNvPr id="86" name="TextBox 85"/>
          <p:cNvSpPr txBox="1"/>
          <p:nvPr/>
        </p:nvSpPr>
        <p:spPr>
          <a:xfrm>
            <a:off x="13601951" y="4308024"/>
            <a:ext cx="11203695" cy="954107"/>
          </a:xfrm>
          <a:prstGeom prst="rect">
            <a:avLst/>
          </a:prstGeom>
          <a:noFill/>
        </p:spPr>
        <p:txBody>
          <a:bodyPr wrap="square" rtlCol="0">
            <a:spAutoFit/>
          </a:bodyPr>
          <a:lstStyle/>
          <a:p>
            <a:r>
              <a:rPr lang="en-US" sz="2800" dirty="0">
                <a:latin typeface="Times New Roman"/>
                <a:cs typeface="Times New Roman"/>
              </a:rPr>
              <a:t>The observed rock </a:t>
            </a:r>
            <a:r>
              <a:rPr lang="en-US" sz="2800" dirty="0" smtClean="0">
                <a:latin typeface="Times New Roman"/>
                <a:cs typeface="Times New Roman"/>
              </a:rPr>
              <a:t>consists of </a:t>
            </a:r>
            <a:r>
              <a:rPr lang="en-US" sz="2800" dirty="0">
                <a:latin typeface="Times New Roman"/>
                <a:cs typeface="Times New Roman"/>
              </a:rPr>
              <a:t>Ag </a:t>
            </a:r>
            <a:r>
              <a:rPr lang="en-US" sz="2800" dirty="0" smtClean="0">
                <a:latin typeface="Times New Roman"/>
                <a:cs typeface="Times New Roman"/>
              </a:rPr>
              <a:t>107, Ag 109, </a:t>
            </a:r>
            <a:r>
              <a:rPr lang="it-IT" sz="2800" dirty="0" err="1">
                <a:latin typeface="Times New Roman"/>
                <a:cs typeface="Times New Roman"/>
              </a:rPr>
              <a:t>Cd</a:t>
            </a:r>
            <a:r>
              <a:rPr lang="it-IT" sz="2800" dirty="0">
                <a:latin typeface="Times New Roman"/>
                <a:cs typeface="Times New Roman"/>
              </a:rPr>
              <a:t> 108, </a:t>
            </a:r>
            <a:r>
              <a:rPr lang="it-IT" sz="2800" dirty="0" smtClean="0">
                <a:latin typeface="Times New Roman"/>
                <a:cs typeface="Times New Roman"/>
              </a:rPr>
              <a:t>and </a:t>
            </a:r>
            <a:r>
              <a:rPr lang="it-IT" sz="2800" dirty="0" err="1" smtClean="0">
                <a:latin typeface="Times New Roman"/>
                <a:cs typeface="Times New Roman"/>
              </a:rPr>
              <a:t>Cd</a:t>
            </a:r>
            <a:r>
              <a:rPr lang="it-IT" sz="2800" dirty="0" smtClean="0">
                <a:latin typeface="Times New Roman"/>
                <a:cs typeface="Times New Roman"/>
              </a:rPr>
              <a:t> 110</a:t>
            </a:r>
            <a:r>
              <a:rPr lang="en-US" sz="2800" dirty="0" smtClean="0">
                <a:latin typeface="Times New Roman"/>
                <a:cs typeface="Times New Roman"/>
              </a:rPr>
              <a:t>- all naturally </a:t>
            </a:r>
            <a:r>
              <a:rPr lang="en-US" sz="2800" dirty="0">
                <a:latin typeface="Times New Roman"/>
                <a:cs typeface="Times New Roman"/>
              </a:rPr>
              <a:t>occurring forms of Ag, </a:t>
            </a:r>
            <a:r>
              <a:rPr lang="en-US" sz="2800" dirty="0" smtClean="0">
                <a:latin typeface="Times New Roman"/>
                <a:cs typeface="Times New Roman"/>
              </a:rPr>
              <a:t>but no Cd </a:t>
            </a:r>
            <a:r>
              <a:rPr lang="en-US" sz="2800" dirty="0">
                <a:latin typeface="Times New Roman"/>
                <a:cs typeface="Times New Roman"/>
              </a:rPr>
              <a:t>106, Cd 111, Cd 112, </a:t>
            </a:r>
            <a:r>
              <a:rPr lang="en-US" sz="2800" dirty="0" smtClean="0">
                <a:latin typeface="Times New Roman"/>
                <a:cs typeface="Times New Roman"/>
              </a:rPr>
              <a:t>Cd </a:t>
            </a:r>
            <a:r>
              <a:rPr lang="en-US" sz="2800" dirty="0">
                <a:latin typeface="Times New Roman"/>
                <a:cs typeface="Times New Roman"/>
              </a:rPr>
              <a:t>114.  </a:t>
            </a:r>
          </a:p>
        </p:txBody>
      </p:sp>
      <p:sp>
        <p:nvSpPr>
          <p:cNvPr id="87" name="TextBox 86"/>
          <p:cNvSpPr txBox="1"/>
          <p:nvPr/>
        </p:nvSpPr>
        <p:spPr>
          <a:xfrm>
            <a:off x="13654150" y="5279773"/>
            <a:ext cx="10948835" cy="1815882"/>
          </a:xfrm>
          <a:prstGeom prst="rect">
            <a:avLst/>
          </a:prstGeom>
          <a:noFill/>
        </p:spPr>
        <p:txBody>
          <a:bodyPr wrap="square" rtlCol="0">
            <a:spAutoFit/>
          </a:bodyPr>
          <a:lstStyle/>
          <a:p>
            <a:r>
              <a:rPr lang="en-US" sz="2800" dirty="0" smtClean="0">
                <a:latin typeface="Times New Roman"/>
                <a:cs typeface="Times New Roman"/>
              </a:rPr>
              <a:t>We believe that the rock was once entirely composed of Ag 109 which then beta decayed to </a:t>
            </a:r>
            <a:r>
              <a:rPr lang="en-US" sz="2800" dirty="0">
                <a:latin typeface="Times New Roman"/>
                <a:cs typeface="Times New Roman"/>
              </a:rPr>
              <a:t>Cd 106, Cd 111, Cd 112, and Cd 114</a:t>
            </a:r>
            <a:r>
              <a:rPr lang="en-US" sz="2800" dirty="0" smtClean="0">
                <a:latin typeface="Times New Roman"/>
                <a:cs typeface="Times New Roman"/>
              </a:rPr>
              <a:t>. The Cd isotopes then beta </a:t>
            </a:r>
            <a:r>
              <a:rPr lang="en-US" sz="2800" dirty="0">
                <a:latin typeface="Times New Roman"/>
                <a:cs typeface="Times New Roman"/>
              </a:rPr>
              <a:t>decayed into Ag </a:t>
            </a:r>
            <a:r>
              <a:rPr lang="en-US" sz="2800" dirty="0" smtClean="0">
                <a:latin typeface="Times New Roman"/>
                <a:cs typeface="Times New Roman"/>
              </a:rPr>
              <a:t>107. To confirm this, we used various techniques to find the half life of Ag107. </a:t>
            </a:r>
            <a:endParaRPr lang="en-US" sz="2800" dirty="0">
              <a:latin typeface="Times New Roman"/>
              <a:cs typeface="Times New Roman"/>
            </a:endParaRPr>
          </a:p>
        </p:txBody>
      </p:sp>
      <p:pic>
        <p:nvPicPr>
          <p:cNvPr id="89" name="Picture 88" descr="NeutronDecayFeynman.png"/>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21498206" y="7276323"/>
            <a:ext cx="5777441" cy="4855312"/>
          </a:xfrm>
          <a:prstGeom prst="rect">
            <a:avLst/>
          </a:prstGeom>
        </p:spPr>
      </p:pic>
      <p:pic>
        <p:nvPicPr>
          <p:cNvPr id="88" name="Picture 87" descr="neutrondecay.gif"/>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13704950" y="7171147"/>
            <a:ext cx="7813438" cy="4811206"/>
          </a:xfrm>
          <a:prstGeom prst="rect">
            <a:avLst/>
          </a:prstGeom>
        </p:spPr>
      </p:pic>
      <p:sp>
        <p:nvSpPr>
          <p:cNvPr id="90" name="TextBox 89"/>
          <p:cNvSpPr txBox="1"/>
          <p:nvPr/>
        </p:nvSpPr>
        <p:spPr>
          <a:xfrm>
            <a:off x="13594703" y="30009840"/>
            <a:ext cx="13680944" cy="954107"/>
          </a:xfrm>
          <a:prstGeom prst="rect">
            <a:avLst/>
          </a:prstGeom>
          <a:noFill/>
        </p:spPr>
        <p:txBody>
          <a:bodyPr wrap="square" rtlCol="0">
            <a:spAutoFit/>
          </a:bodyPr>
          <a:lstStyle/>
          <a:p>
            <a:r>
              <a:rPr lang="en-US" sz="2800" dirty="0">
                <a:latin typeface="Times New Roman"/>
                <a:cs typeface="Times New Roman"/>
              </a:rPr>
              <a:t>After calculations, we noticed that </a:t>
            </a:r>
            <a:r>
              <a:rPr lang="en-US" sz="2800" dirty="0" smtClean="0">
                <a:latin typeface="Times New Roman"/>
                <a:cs typeface="Times New Roman"/>
              </a:rPr>
              <a:t>silver-</a:t>
            </a:r>
            <a:r>
              <a:rPr lang="en-US" sz="2800" dirty="0">
                <a:latin typeface="Times New Roman"/>
                <a:cs typeface="Times New Roman"/>
              </a:rPr>
              <a:t>108 had a half-life of </a:t>
            </a:r>
            <a:r>
              <a:rPr lang="en-US" sz="2800" dirty="0" smtClean="0">
                <a:latin typeface="Times New Roman"/>
                <a:cs typeface="Times New Roman"/>
              </a:rPr>
              <a:t>139 ± 5 </a:t>
            </a:r>
            <a:r>
              <a:rPr lang="en-US" sz="2800" dirty="0">
                <a:latin typeface="Times New Roman"/>
                <a:cs typeface="Times New Roman"/>
              </a:rPr>
              <a:t>seconds using our data</a:t>
            </a:r>
            <a:r>
              <a:rPr lang="en-US" sz="2800" dirty="0" smtClean="0">
                <a:latin typeface="Times New Roman"/>
                <a:cs typeface="Times New Roman"/>
              </a:rPr>
              <a:t>. This was 4 seconds off from the standard, 143 ± 0.02 seconds. </a:t>
            </a:r>
            <a:endParaRPr lang="en-US" sz="2800" dirty="0">
              <a:latin typeface="Times New Roman"/>
              <a:cs typeface="Times New Roman"/>
            </a:endParaRPr>
          </a:p>
        </p:txBody>
      </p:sp>
      <p:sp>
        <p:nvSpPr>
          <p:cNvPr id="92" name="TextBox 91"/>
          <p:cNvSpPr txBox="1"/>
          <p:nvPr/>
        </p:nvSpPr>
        <p:spPr>
          <a:xfrm>
            <a:off x="17239659" y="12266473"/>
            <a:ext cx="6853556" cy="3108544"/>
          </a:xfrm>
          <a:prstGeom prst="rect">
            <a:avLst/>
          </a:prstGeom>
          <a:noFill/>
        </p:spPr>
        <p:txBody>
          <a:bodyPr wrap="square" rtlCol="0">
            <a:spAutoFit/>
          </a:bodyPr>
          <a:lstStyle/>
          <a:p>
            <a:r>
              <a:rPr lang="en-US" sz="2800" dirty="0" smtClean="0">
                <a:latin typeface="Times New Roman"/>
                <a:cs typeface="Times New Roman"/>
              </a:rPr>
              <a:t>We used a Geiger- Müller counter to detect radioactive (beta) decay from silver coins partially composed of Ag 107 and neutrons. Geiger- Müller counters are composed of a gas chamber with a thin mica window that allows all forms of radiation to pass. We then analyzed data with </a:t>
            </a:r>
            <a:r>
              <a:rPr lang="en-US" sz="2800" dirty="0" err="1">
                <a:latin typeface="Times New Roman"/>
                <a:cs typeface="Times New Roman"/>
              </a:rPr>
              <a:t>Half_Life</a:t>
            </a:r>
            <a:r>
              <a:rPr lang="en-US" sz="2800" dirty="0">
                <a:latin typeface="Times New Roman"/>
                <a:cs typeface="Times New Roman"/>
              </a:rPr>
              <a:t> </a:t>
            </a:r>
            <a:r>
              <a:rPr lang="en-US" sz="2800" dirty="0" smtClean="0">
                <a:latin typeface="Times New Roman"/>
                <a:cs typeface="Times New Roman"/>
              </a:rPr>
              <a:t>software. </a:t>
            </a:r>
            <a:endParaRPr lang="en-US" sz="2800" dirty="0">
              <a:latin typeface="Times New Roman"/>
              <a:cs typeface="Times New Roman"/>
            </a:endParaRPr>
          </a:p>
        </p:txBody>
      </p:sp>
      <p:sp>
        <p:nvSpPr>
          <p:cNvPr id="93" name="TextBox 92"/>
          <p:cNvSpPr txBox="1"/>
          <p:nvPr/>
        </p:nvSpPr>
        <p:spPr>
          <a:xfrm>
            <a:off x="13721886" y="19448659"/>
            <a:ext cx="13695701" cy="523221"/>
          </a:xfrm>
          <a:prstGeom prst="rect">
            <a:avLst/>
          </a:prstGeom>
          <a:noFill/>
        </p:spPr>
        <p:txBody>
          <a:bodyPr wrap="square" rtlCol="0">
            <a:spAutoFit/>
          </a:bodyPr>
          <a:lstStyle/>
          <a:p>
            <a:pPr algn="ctr"/>
            <a:r>
              <a:rPr lang="en-US" sz="2800" i="1" dirty="0" smtClean="0">
                <a:latin typeface="Times New Roman"/>
                <a:cs typeface="Times New Roman"/>
              </a:rPr>
              <a:t>Results</a:t>
            </a:r>
            <a:endParaRPr lang="en-US" sz="2000" i="1" dirty="0" smtClean="0">
              <a:latin typeface="Times New Roman"/>
              <a:cs typeface="Times New Roman"/>
            </a:endParaRPr>
          </a:p>
        </p:txBody>
      </p:sp>
      <p:sp>
        <p:nvSpPr>
          <p:cNvPr id="94" name="TextBox 93"/>
          <p:cNvSpPr txBox="1"/>
          <p:nvPr/>
        </p:nvSpPr>
        <p:spPr>
          <a:xfrm>
            <a:off x="13623250" y="30819951"/>
            <a:ext cx="13804797" cy="523220"/>
          </a:xfrm>
          <a:prstGeom prst="rect">
            <a:avLst/>
          </a:prstGeom>
          <a:noFill/>
        </p:spPr>
        <p:txBody>
          <a:bodyPr wrap="square" rtlCol="0">
            <a:spAutoFit/>
          </a:bodyPr>
          <a:lstStyle/>
          <a:p>
            <a:r>
              <a:rPr lang="en-US" sz="2800" dirty="0" smtClean="0">
                <a:latin typeface="Times New Roman"/>
                <a:cs typeface="Times New Roman"/>
              </a:rPr>
              <a:t>We can apply similar methods when predicting behavior of isotopes or origins of elements. </a:t>
            </a:r>
            <a:endParaRPr lang="en-US" sz="2800" dirty="0">
              <a:latin typeface="Times New Roman"/>
              <a:cs typeface="Times New Roman"/>
            </a:endParaRPr>
          </a:p>
        </p:txBody>
      </p:sp>
      <p:sp>
        <p:nvSpPr>
          <p:cNvPr id="95" name="TextBox 94"/>
          <p:cNvSpPr txBox="1"/>
          <p:nvPr/>
        </p:nvSpPr>
        <p:spPr>
          <a:xfrm>
            <a:off x="27537691" y="3768168"/>
            <a:ext cx="11975745" cy="646331"/>
          </a:xfrm>
          <a:prstGeom prst="rect">
            <a:avLst/>
          </a:prstGeom>
          <a:noFill/>
        </p:spPr>
        <p:txBody>
          <a:bodyPr wrap="square" rtlCol="0">
            <a:spAutoFit/>
          </a:bodyPr>
          <a:lstStyle/>
          <a:p>
            <a:r>
              <a:rPr lang="en-US" sz="3600" dirty="0" smtClean="0">
                <a:latin typeface="Times New Roman"/>
                <a:cs typeface="Times New Roman"/>
              </a:rPr>
              <a:t>Fishing for Stability Using Drip Lines</a:t>
            </a:r>
            <a:endParaRPr lang="en-US" sz="3600" dirty="0">
              <a:latin typeface="Times New Roman"/>
              <a:cs typeface="Times New Roman"/>
            </a:endParaRPr>
          </a:p>
        </p:txBody>
      </p:sp>
      <p:sp>
        <p:nvSpPr>
          <p:cNvPr id="96" name="TextBox 95"/>
          <p:cNvSpPr txBox="1"/>
          <p:nvPr/>
        </p:nvSpPr>
        <p:spPr>
          <a:xfrm>
            <a:off x="27498681" y="4301714"/>
            <a:ext cx="16374471" cy="1384995"/>
          </a:xfrm>
          <a:prstGeom prst="rect">
            <a:avLst/>
          </a:prstGeom>
          <a:noFill/>
        </p:spPr>
        <p:txBody>
          <a:bodyPr wrap="square" rtlCol="0">
            <a:spAutoFit/>
          </a:bodyPr>
          <a:lstStyle/>
          <a:p>
            <a:r>
              <a:rPr lang="en-US" sz="2800" dirty="0" smtClean="0">
                <a:latin typeface="Times New Roman"/>
                <a:cs typeface="Times New Roman"/>
              </a:rPr>
              <a:t>Using a program developed by Dr. Alex Brown, we graphed the orientation of nucleons and nuclear density of various isotopes. The program uses EDF Theory to create graphs that estimate drip lines. We calculated the drip lines for isotopes. Two graphs (right) are stable and the other two are unstable and beta decay to become stable. </a:t>
            </a:r>
          </a:p>
        </p:txBody>
      </p:sp>
      <p:sp>
        <p:nvSpPr>
          <p:cNvPr id="97" name="TextBox 96"/>
          <p:cNvSpPr txBox="1"/>
          <p:nvPr/>
        </p:nvSpPr>
        <p:spPr>
          <a:xfrm>
            <a:off x="18594770" y="11613416"/>
            <a:ext cx="5806871" cy="261610"/>
          </a:xfrm>
          <a:prstGeom prst="rect">
            <a:avLst/>
          </a:prstGeom>
          <a:noFill/>
        </p:spPr>
        <p:txBody>
          <a:bodyPr wrap="square" rtlCol="0">
            <a:spAutoFit/>
          </a:bodyPr>
          <a:lstStyle/>
          <a:p>
            <a:r>
              <a:rPr lang="en-US" sz="1100" dirty="0"/>
              <a:t>http://</a:t>
            </a:r>
            <a:r>
              <a:rPr lang="en-US" sz="1100" dirty="0" err="1"/>
              <a:t>www.atnf.csiro.au</a:t>
            </a:r>
            <a:r>
              <a:rPr lang="en-US" sz="1100" dirty="0"/>
              <a:t>/outreach/education/senior/</a:t>
            </a:r>
            <a:r>
              <a:rPr lang="en-US" sz="1100" dirty="0" err="1"/>
              <a:t>cosmicengine</a:t>
            </a:r>
            <a:r>
              <a:rPr lang="en-US" sz="1100" dirty="0"/>
              <a:t>/</a:t>
            </a:r>
            <a:r>
              <a:rPr lang="en-US" sz="1100" dirty="0" err="1"/>
              <a:t>sun_nuclear.html</a:t>
            </a:r>
            <a:endParaRPr lang="en-US" sz="1100" dirty="0"/>
          </a:p>
        </p:txBody>
      </p:sp>
      <p:sp>
        <p:nvSpPr>
          <p:cNvPr id="98" name="TextBox 97"/>
          <p:cNvSpPr txBox="1"/>
          <p:nvPr/>
        </p:nvSpPr>
        <p:spPr>
          <a:xfrm>
            <a:off x="445877" y="10520314"/>
            <a:ext cx="5806871" cy="261610"/>
          </a:xfrm>
          <a:prstGeom prst="rect">
            <a:avLst/>
          </a:prstGeom>
          <a:noFill/>
        </p:spPr>
        <p:txBody>
          <a:bodyPr wrap="square" rtlCol="0">
            <a:spAutoFit/>
          </a:bodyPr>
          <a:lstStyle/>
          <a:p>
            <a:r>
              <a:rPr lang="en-US" sz="1100" dirty="0"/>
              <a:t>https://</a:t>
            </a:r>
            <a:r>
              <a:rPr lang="en-US" sz="1100" dirty="0" err="1"/>
              <a:t>www.orau.org</a:t>
            </a:r>
            <a:r>
              <a:rPr lang="en-US" sz="1100" dirty="0"/>
              <a:t>/</a:t>
            </a:r>
            <a:r>
              <a:rPr lang="en-US" sz="1100" dirty="0" err="1"/>
              <a:t>ptp</a:t>
            </a:r>
            <a:r>
              <a:rPr lang="en-US" sz="1100" dirty="0"/>
              <a:t>/PTP%20Library/library/DOE/</a:t>
            </a:r>
            <a:r>
              <a:rPr lang="en-US" sz="1100" dirty="0" err="1"/>
              <a:t>bnl</a:t>
            </a:r>
            <a:r>
              <a:rPr lang="en-US" sz="1100" dirty="0"/>
              <a:t>/</a:t>
            </a:r>
            <a:r>
              <a:rPr lang="en-US" sz="1100" dirty="0" err="1"/>
              <a:t>nuclidedata</a:t>
            </a:r>
            <a:r>
              <a:rPr lang="en-US" sz="1100" dirty="0"/>
              <a:t>/MIRMn54.htm</a:t>
            </a:r>
          </a:p>
        </p:txBody>
      </p:sp>
      <p:sp>
        <p:nvSpPr>
          <p:cNvPr id="99" name="Rectangle 98"/>
          <p:cNvSpPr/>
          <p:nvPr/>
        </p:nvSpPr>
        <p:spPr>
          <a:xfrm>
            <a:off x="11016007" y="8834528"/>
            <a:ext cx="2557110" cy="261610"/>
          </a:xfrm>
          <a:prstGeom prst="rect">
            <a:avLst/>
          </a:prstGeom>
        </p:spPr>
        <p:txBody>
          <a:bodyPr wrap="none">
            <a:spAutoFit/>
          </a:bodyPr>
          <a:lstStyle/>
          <a:p>
            <a:r>
              <a:rPr lang="en-US" sz="1100" dirty="0">
                <a:latin typeface="Times New Roman"/>
                <a:cs typeface="Times New Roman"/>
              </a:rPr>
              <a:t>https://</a:t>
            </a:r>
            <a:r>
              <a:rPr lang="en-US" sz="1100" dirty="0" err="1">
                <a:latin typeface="Times New Roman"/>
                <a:cs typeface="Times New Roman"/>
              </a:rPr>
              <a:t>en.wikipedia.org</a:t>
            </a:r>
            <a:r>
              <a:rPr lang="en-US" sz="1100" dirty="0">
                <a:latin typeface="Times New Roman"/>
                <a:cs typeface="Times New Roman"/>
              </a:rPr>
              <a:t>/wiki/</a:t>
            </a:r>
            <a:r>
              <a:rPr lang="en-US" sz="1100" dirty="0" err="1">
                <a:latin typeface="Times New Roman"/>
                <a:cs typeface="Times New Roman"/>
              </a:rPr>
              <a:t>Gamma_ray</a:t>
            </a:r>
            <a:endParaRPr lang="en-US" sz="1100" dirty="0">
              <a:latin typeface="Times New Roman"/>
              <a:cs typeface="Times New Roman"/>
            </a:endParaRPr>
          </a:p>
        </p:txBody>
      </p:sp>
      <p:sp>
        <p:nvSpPr>
          <p:cNvPr id="101" name="Rectangle 100"/>
          <p:cNvSpPr/>
          <p:nvPr/>
        </p:nvSpPr>
        <p:spPr>
          <a:xfrm>
            <a:off x="27498681" y="11445449"/>
            <a:ext cx="16374471" cy="954107"/>
          </a:xfrm>
          <a:prstGeom prst="rect">
            <a:avLst/>
          </a:prstGeom>
        </p:spPr>
        <p:txBody>
          <a:bodyPr wrap="square">
            <a:spAutoFit/>
          </a:bodyPr>
          <a:lstStyle/>
          <a:p>
            <a:r>
              <a:rPr lang="en-US" sz="2800" dirty="0" smtClean="0">
                <a:latin typeface="Times New Roman"/>
                <a:cs typeface="Times New Roman"/>
              </a:rPr>
              <a:t>These graphs are especially helpful in in studying isotopes of undetected isotopes, such as element 126. These graphs can offer insight for what to expect when trying to create element 126. </a:t>
            </a:r>
            <a:endParaRPr lang="en-US" sz="2800" dirty="0">
              <a:latin typeface="Times New Roman"/>
              <a:cs typeface="Times New Roman"/>
            </a:endParaRPr>
          </a:p>
        </p:txBody>
      </p:sp>
      <p:sp>
        <p:nvSpPr>
          <p:cNvPr id="102" name="Rectangle 101"/>
          <p:cNvSpPr/>
          <p:nvPr/>
        </p:nvSpPr>
        <p:spPr>
          <a:xfrm>
            <a:off x="27576343" y="20322152"/>
            <a:ext cx="16374471" cy="523220"/>
          </a:xfrm>
          <a:prstGeom prst="rect">
            <a:avLst/>
          </a:prstGeom>
        </p:spPr>
        <p:txBody>
          <a:bodyPr wrap="square">
            <a:spAutoFit/>
          </a:bodyPr>
          <a:lstStyle/>
          <a:p>
            <a:r>
              <a:rPr lang="en-US" sz="2800" dirty="0" smtClean="0">
                <a:latin typeface="Times New Roman"/>
                <a:cs typeface="Times New Roman"/>
              </a:rPr>
              <a:t>Density graphs can predict structure of nuclei. This can be used to predict the structure of the nucleus size.</a:t>
            </a:r>
            <a:endParaRPr lang="en-US" sz="2800" dirty="0">
              <a:latin typeface="Times New Roman"/>
              <a:cs typeface="Times New Roman"/>
            </a:endParaRPr>
          </a:p>
        </p:txBody>
      </p:sp>
      <p:sp>
        <p:nvSpPr>
          <p:cNvPr id="103" name="Rectangle 102"/>
          <p:cNvSpPr/>
          <p:nvPr/>
        </p:nvSpPr>
        <p:spPr>
          <a:xfrm>
            <a:off x="38827231" y="27332184"/>
            <a:ext cx="4320591" cy="2677656"/>
          </a:xfrm>
          <a:prstGeom prst="rect">
            <a:avLst/>
          </a:prstGeom>
        </p:spPr>
        <p:txBody>
          <a:bodyPr wrap="square">
            <a:spAutoFit/>
          </a:bodyPr>
          <a:lstStyle/>
          <a:p>
            <a:r>
              <a:rPr lang="en-US" sz="2800" dirty="0" smtClean="0">
                <a:latin typeface="Times New Roman"/>
                <a:cs typeface="Times New Roman"/>
              </a:rPr>
              <a:t>Both graphs provide good estimations for how isotopes will react in real life. However, experiments must still be done to confirm theoretical predictions. </a:t>
            </a:r>
            <a:endParaRPr lang="en-US" sz="2800" dirty="0">
              <a:latin typeface="Times New Roman"/>
              <a:cs typeface="Times New Roman"/>
            </a:endParaRPr>
          </a:p>
        </p:txBody>
      </p:sp>
    </p:spTree>
  </p:cSld>
  <p:clrMapOvr>
    <a:masterClrMapping/>
  </p:clrMapOvr>
  <p:timing>
    <p:tnLst>
      <p:par>
        <p:cTn xmlns:p14="http://schemas.microsoft.com/office/powerpoint/2010/mai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JINACEEposter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JINACEEposterTemplate.potx</Template>
  <TotalTime>6351</TotalTime>
  <Words>686</Words>
  <Application>Microsoft Macintosh PowerPoint</Application>
  <PresentationFormat>Custom</PresentationFormat>
  <Paragraphs>52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JINACEEposterTemplate</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Claudia </cp:lastModifiedBy>
  <cp:revision>116</cp:revision>
  <cp:lastPrinted>2013-04-26T18:11:56Z</cp:lastPrinted>
  <dcterms:created xsi:type="dcterms:W3CDTF">2013-04-25T05:44:36Z</dcterms:created>
  <dcterms:modified xsi:type="dcterms:W3CDTF">2017-07-28T04:04:06Z</dcterms:modified>
  <cp:category/>
</cp:coreProperties>
</file>