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4" r:id="rId4"/>
    <p:sldMasterId id="2147483747" r:id="rId5"/>
    <p:sldMasterId id="2147483751" r:id="rId6"/>
    <p:sldMasterId id="2147483757" r:id="rId7"/>
  </p:sldMasterIdLst>
  <p:notesMasterIdLst>
    <p:notesMasterId r:id="rId37"/>
  </p:notesMasterIdLst>
  <p:handoutMasterIdLst>
    <p:handoutMasterId r:id="rId38"/>
  </p:handoutMasterIdLst>
  <p:sldIdLst>
    <p:sldId id="317" r:id="rId8"/>
    <p:sldId id="290" r:id="rId9"/>
    <p:sldId id="291" r:id="rId10"/>
    <p:sldId id="293" r:id="rId11"/>
    <p:sldId id="294" r:id="rId12"/>
    <p:sldId id="295" r:id="rId13"/>
    <p:sldId id="296" r:id="rId14"/>
    <p:sldId id="297" r:id="rId15"/>
    <p:sldId id="299" r:id="rId16"/>
    <p:sldId id="298" r:id="rId17"/>
    <p:sldId id="268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8" r:id="rId35"/>
    <p:sldId id="316" r:id="rId36"/>
  </p:sldIdLst>
  <p:sldSz cx="9601200" cy="7315200"/>
  <p:notesSz cx="6997700" cy="9271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1pPr>
    <a:lvl2pPr marL="482600" indent="-254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64308"/>
    <a:srgbClr val="E1E9FB"/>
    <a:srgbClr val="0080FF"/>
    <a:srgbClr val="E2F4E7"/>
    <a:srgbClr val="F0EAD5"/>
    <a:srgbClr val="FFAE1A"/>
    <a:srgbClr val="0F0C8F"/>
    <a:srgbClr val="A50021"/>
    <a:srgbClr val="F4E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9" autoAdjust="0"/>
    <p:restoredTop sz="94118" autoAdjust="0"/>
  </p:normalViewPr>
  <p:slideViewPr>
    <p:cSldViewPr showGuides="1">
      <p:cViewPr varScale="1">
        <p:scale>
          <a:sx n="98" d="100"/>
          <a:sy n="98" d="100"/>
        </p:scale>
        <p:origin x="930" y="90"/>
      </p:cViewPr>
      <p:guideLst>
        <p:guide orient="horz" pos="96"/>
        <p:guide pos="3024"/>
      </p:guideLst>
    </p:cSldViewPr>
  </p:slideViewPr>
  <p:outlineViewPr>
    <p:cViewPr>
      <p:scale>
        <a:sx n="33" d="100"/>
        <a:sy n="33" d="100"/>
      </p:scale>
      <p:origin x="48" y="203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640" y="-90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735A88-F306-4F99-BEE8-1980BE79B772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95A98113-DFA7-438F-B95E-8ADB897A50C9}">
      <dgm:prSet custT="1"/>
      <dgm:spPr/>
      <dgm:t>
        <a:bodyPr/>
        <a:lstStyle/>
        <a:p>
          <a:r>
            <a:rPr lang="en-US" sz="2000" dirty="0" smtClean="0"/>
            <a:t>Social Media/Website</a:t>
          </a:r>
          <a:endParaRPr lang="en-US" sz="2000" dirty="0"/>
        </a:p>
      </dgm:t>
    </dgm:pt>
    <dgm:pt modelId="{566FD45D-A6B1-4584-9C16-9E0EF720C4EC}" type="parTrans" cxnId="{66695CEB-76C5-45AE-A7C7-7953A19711C4}">
      <dgm:prSet/>
      <dgm:spPr/>
      <dgm:t>
        <a:bodyPr/>
        <a:lstStyle/>
        <a:p>
          <a:endParaRPr lang="en-US" sz="4400"/>
        </a:p>
      </dgm:t>
    </dgm:pt>
    <dgm:pt modelId="{F51610AA-4716-41F4-8F3F-0AEAE7F1EEB3}" type="sibTrans" cxnId="{66695CEB-76C5-45AE-A7C7-7953A19711C4}">
      <dgm:prSet/>
      <dgm:spPr/>
      <dgm:t>
        <a:bodyPr/>
        <a:lstStyle/>
        <a:p>
          <a:endParaRPr lang="en-US" sz="4400"/>
        </a:p>
      </dgm:t>
    </dgm:pt>
    <dgm:pt modelId="{1FE7E5E5-071F-4F4C-B6E2-0D3997614EED}">
      <dgm:prSet custT="1"/>
      <dgm:spPr/>
      <dgm:t>
        <a:bodyPr/>
        <a:lstStyle/>
        <a:p>
          <a:r>
            <a:rPr lang="en-US" sz="2000" dirty="0" smtClean="0"/>
            <a:t>Digital Games</a:t>
          </a:r>
          <a:endParaRPr lang="en-US" sz="2000" dirty="0"/>
        </a:p>
      </dgm:t>
    </dgm:pt>
    <dgm:pt modelId="{9A2DC57A-F335-4760-9E82-934C25E2D51A}" type="parTrans" cxnId="{513665D2-4BEF-4B7F-BD36-5A7DBE5DEEC1}">
      <dgm:prSet/>
      <dgm:spPr/>
      <dgm:t>
        <a:bodyPr/>
        <a:lstStyle/>
        <a:p>
          <a:endParaRPr lang="en-US"/>
        </a:p>
      </dgm:t>
    </dgm:pt>
    <dgm:pt modelId="{7AD2C052-6458-4919-8593-9FCB1217E279}" type="sibTrans" cxnId="{513665D2-4BEF-4B7F-BD36-5A7DBE5DEEC1}">
      <dgm:prSet/>
      <dgm:spPr/>
      <dgm:t>
        <a:bodyPr/>
        <a:lstStyle/>
        <a:p>
          <a:endParaRPr lang="en-US"/>
        </a:p>
      </dgm:t>
    </dgm:pt>
    <dgm:pt modelId="{6E682E49-1EDF-459B-A610-8D41B4F39A20}">
      <dgm:prSet custT="1"/>
      <dgm:spPr/>
      <dgm:t>
        <a:bodyPr/>
        <a:lstStyle/>
        <a:p>
          <a:r>
            <a:rPr lang="en-US" sz="2000" dirty="0" smtClean="0"/>
            <a:t>Science Festivals</a:t>
          </a:r>
          <a:endParaRPr lang="en-US" sz="2000" dirty="0"/>
        </a:p>
      </dgm:t>
    </dgm:pt>
    <dgm:pt modelId="{41941D46-5F25-4DE5-AE9C-864897977EFA}" type="parTrans" cxnId="{D01D7465-7A14-42F8-B97E-5639524D401A}">
      <dgm:prSet/>
      <dgm:spPr/>
      <dgm:t>
        <a:bodyPr/>
        <a:lstStyle/>
        <a:p>
          <a:endParaRPr lang="en-US"/>
        </a:p>
      </dgm:t>
    </dgm:pt>
    <dgm:pt modelId="{9FF9B707-D875-475A-A9E0-D45584DAC064}" type="sibTrans" cxnId="{D01D7465-7A14-42F8-B97E-5639524D401A}">
      <dgm:prSet/>
      <dgm:spPr/>
      <dgm:t>
        <a:bodyPr/>
        <a:lstStyle/>
        <a:p>
          <a:endParaRPr lang="en-US"/>
        </a:p>
      </dgm:t>
    </dgm:pt>
    <dgm:pt modelId="{5E078B28-020C-4247-9BCD-343BC77BFC18}">
      <dgm:prSet custT="1"/>
      <dgm:spPr/>
      <dgm:t>
        <a:bodyPr/>
        <a:lstStyle/>
        <a:p>
          <a:r>
            <a:rPr lang="en-US" sz="2000" dirty="0" smtClean="0"/>
            <a:t>Open Houses</a:t>
          </a:r>
          <a:endParaRPr lang="en-US" sz="2000" dirty="0"/>
        </a:p>
      </dgm:t>
    </dgm:pt>
    <dgm:pt modelId="{397ACA39-A86C-48F6-8119-50E3246A00A4}" type="parTrans" cxnId="{16EE68C8-ED59-45C3-A2AF-95BC9EB6FC7A}">
      <dgm:prSet/>
      <dgm:spPr/>
      <dgm:t>
        <a:bodyPr/>
        <a:lstStyle/>
        <a:p>
          <a:endParaRPr lang="en-US"/>
        </a:p>
      </dgm:t>
    </dgm:pt>
    <dgm:pt modelId="{88ED3914-99C2-4CD1-BAA4-E53B66B7AFB8}" type="sibTrans" cxnId="{16EE68C8-ED59-45C3-A2AF-95BC9EB6FC7A}">
      <dgm:prSet/>
      <dgm:spPr/>
      <dgm:t>
        <a:bodyPr/>
        <a:lstStyle/>
        <a:p>
          <a:endParaRPr lang="en-US"/>
        </a:p>
      </dgm:t>
    </dgm:pt>
    <dgm:pt modelId="{22539F8D-0D5E-467F-9D7C-824A3C452932}">
      <dgm:prSet custT="1"/>
      <dgm:spPr/>
      <dgm:t>
        <a:bodyPr/>
        <a:lstStyle/>
        <a:p>
          <a:r>
            <a:rPr lang="en-US" sz="2000" dirty="0" smtClean="0"/>
            <a:t>Talks/Webinars</a:t>
          </a:r>
          <a:endParaRPr lang="en-US" sz="2000" dirty="0"/>
        </a:p>
      </dgm:t>
    </dgm:pt>
    <dgm:pt modelId="{AB05BC08-1C74-48D2-8D89-A7F0054EADDC}" type="parTrans" cxnId="{CAABC74A-E996-4D1D-B97A-331F40F96422}">
      <dgm:prSet/>
      <dgm:spPr/>
      <dgm:t>
        <a:bodyPr/>
        <a:lstStyle/>
        <a:p>
          <a:endParaRPr lang="en-US"/>
        </a:p>
      </dgm:t>
    </dgm:pt>
    <dgm:pt modelId="{26CCF693-0747-4CCF-8F5B-1B9C7223D8B9}" type="sibTrans" cxnId="{CAABC74A-E996-4D1D-B97A-331F40F96422}">
      <dgm:prSet/>
      <dgm:spPr/>
      <dgm:t>
        <a:bodyPr/>
        <a:lstStyle/>
        <a:p>
          <a:endParaRPr lang="en-US"/>
        </a:p>
      </dgm:t>
    </dgm:pt>
    <dgm:pt modelId="{7891A536-1012-480E-B601-F6C7616F563E}">
      <dgm:prSet custT="1"/>
      <dgm:spPr/>
      <dgm:t>
        <a:bodyPr/>
        <a:lstStyle/>
        <a:p>
          <a:r>
            <a:rPr lang="en-US" sz="2000" dirty="0" smtClean="0"/>
            <a:t>Tours</a:t>
          </a:r>
          <a:endParaRPr lang="en-US" sz="2000" dirty="0"/>
        </a:p>
      </dgm:t>
    </dgm:pt>
    <dgm:pt modelId="{A6A22B77-1F8B-4D06-B25C-6F501D049BF7}" type="parTrans" cxnId="{BB3623BE-7091-4B9C-9123-79AB4E0997B3}">
      <dgm:prSet/>
      <dgm:spPr/>
      <dgm:t>
        <a:bodyPr/>
        <a:lstStyle/>
        <a:p>
          <a:endParaRPr lang="en-US"/>
        </a:p>
      </dgm:t>
    </dgm:pt>
    <dgm:pt modelId="{B0A71609-EA0F-4600-A0AF-F6127DD8E241}" type="sibTrans" cxnId="{BB3623BE-7091-4B9C-9123-79AB4E0997B3}">
      <dgm:prSet/>
      <dgm:spPr/>
      <dgm:t>
        <a:bodyPr/>
        <a:lstStyle/>
        <a:p>
          <a:endParaRPr lang="en-US"/>
        </a:p>
      </dgm:t>
    </dgm:pt>
    <dgm:pt modelId="{F5FD000F-F81A-4642-B4AF-84FDE0973A71}">
      <dgm:prSet custT="1"/>
      <dgm:spPr/>
      <dgm:t>
        <a:bodyPr/>
        <a:lstStyle/>
        <a:p>
          <a:r>
            <a:rPr lang="en-US" sz="2000" dirty="0" smtClean="0"/>
            <a:t>Lessons/Activities</a:t>
          </a:r>
          <a:endParaRPr lang="en-US" sz="2000" dirty="0"/>
        </a:p>
      </dgm:t>
    </dgm:pt>
    <dgm:pt modelId="{85E6BBAE-98F8-43CE-9559-66A592D225F2}" type="parTrans" cxnId="{2C47582B-5D4C-434A-9AAD-F768B40A4876}">
      <dgm:prSet/>
      <dgm:spPr/>
      <dgm:t>
        <a:bodyPr/>
        <a:lstStyle/>
        <a:p>
          <a:endParaRPr lang="en-US"/>
        </a:p>
      </dgm:t>
    </dgm:pt>
    <dgm:pt modelId="{D6901635-670C-4644-8328-800C05BAC49C}" type="sibTrans" cxnId="{2C47582B-5D4C-434A-9AAD-F768B40A4876}">
      <dgm:prSet/>
      <dgm:spPr/>
      <dgm:t>
        <a:bodyPr/>
        <a:lstStyle/>
        <a:p>
          <a:endParaRPr lang="en-US"/>
        </a:p>
      </dgm:t>
    </dgm:pt>
    <dgm:pt modelId="{86434319-5B19-4A6B-B60A-90028B27B8EC}">
      <dgm:prSet custT="1"/>
      <dgm:spPr/>
      <dgm:t>
        <a:bodyPr/>
        <a:lstStyle/>
        <a:p>
          <a:r>
            <a:rPr lang="en-US" sz="2000" dirty="0" smtClean="0"/>
            <a:t>Camps/Workshops</a:t>
          </a:r>
          <a:endParaRPr lang="en-US" sz="2000" dirty="0"/>
        </a:p>
      </dgm:t>
    </dgm:pt>
    <dgm:pt modelId="{6D1E4C16-4196-461C-956D-BED7FC927C65}" type="parTrans" cxnId="{ACECDE0F-9947-4EAA-AEC5-C619113CD442}">
      <dgm:prSet/>
      <dgm:spPr/>
      <dgm:t>
        <a:bodyPr/>
        <a:lstStyle/>
        <a:p>
          <a:endParaRPr lang="en-US"/>
        </a:p>
      </dgm:t>
    </dgm:pt>
    <dgm:pt modelId="{38CEB0F1-6C55-450F-B161-455A7E85833E}" type="sibTrans" cxnId="{ACECDE0F-9947-4EAA-AEC5-C619113CD442}">
      <dgm:prSet/>
      <dgm:spPr/>
      <dgm:t>
        <a:bodyPr/>
        <a:lstStyle/>
        <a:p>
          <a:endParaRPr lang="en-US"/>
        </a:p>
      </dgm:t>
    </dgm:pt>
    <dgm:pt modelId="{BADA15C9-DDC8-43B1-BE20-3A827DA89112}" type="pres">
      <dgm:prSet presAssocID="{A1735A88-F306-4F99-BEE8-1980BE79B772}" presName="compositeShape" presStyleCnt="0">
        <dgm:presLayoutVars>
          <dgm:dir/>
          <dgm:resizeHandles/>
        </dgm:presLayoutVars>
      </dgm:prSet>
      <dgm:spPr/>
    </dgm:pt>
    <dgm:pt modelId="{724DA0A9-6BF6-434F-9963-2E25DC7EF1AE}" type="pres">
      <dgm:prSet presAssocID="{A1735A88-F306-4F99-BEE8-1980BE79B772}" presName="pyramid" presStyleLbl="node1" presStyleIdx="0" presStyleCnt="1" custAng="10800000"/>
      <dgm:spPr/>
    </dgm:pt>
    <dgm:pt modelId="{D3FCA257-3AC6-4593-916C-1FE0B7047761}" type="pres">
      <dgm:prSet presAssocID="{A1735A88-F306-4F99-BEE8-1980BE79B772}" presName="theList" presStyleCnt="0"/>
      <dgm:spPr/>
    </dgm:pt>
    <dgm:pt modelId="{515B8052-A825-42D3-8DD4-C514839C9F2C}" type="pres">
      <dgm:prSet presAssocID="{95A98113-DFA7-438F-B95E-8ADB897A50C9}" presName="aNode" presStyleLbl="fgAcc1" presStyleIdx="0" presStyleCnt="8" custLinFactNeighborX="-35479" custLinFactNeighborY="459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DE3C16-0026-4218-8232-A10C2D8921E8}" type="pres">
      <dgm:prSet presAssocID="{95A98113-DFA7-438F-B95E-8ADB897A50C9}" presName="aSpace" presStyleCnt="0"/>
      <dgm:spPr/>
    </dgm:pt>
    <dgm:pt modelId="{EE3A77EB-D9D9-4C02-9607-E1727B11F201}" type="pres">
      <dgm:prSet presAssocID="{1FE7E5E5-071F-4F4C-B6E2-0D3997614EED}" presName="aNode" presStyleLbl="fgAcc1" presStyleIdx="1" presStyleCnt="8" custLinFactNeighborX="-35479" custLinFactNeighborY="45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A6467-6659-4905-97F6-3B436C9501CC}" type="pres">
      <dgm:prSet presAssocID="{1FE7E5E5-071F-4F4C-B6E2-0D3997614EED}" presName="aSpace" presStyleCnt="0"/>
      <dgm:spPr/>
    </dgm:pt>
    <dgm:pt modelId="{8D05DBDC-CD35-4D6D-8B08-F681AB941E64}" type="pres">
      <dgm:prSet presAssocID="{6E682E49-1EDF-459B-A610-8D41B4F39A20}" presName="aNode" presStyleLbl="fgAcc1" presStyleIdx="2" presStyleCnt="8" custLinFactNeighborX="-35479" custLinFactNeighborY="45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F53C20-3AA6-4714-826F-D721560120A2}" type="pres">
      <dgm:prSet presAssocID="{6E682E49-1EDF-459B-A610-8D41B4F39A20}" presName="aSpace" presStyleCnt="0"/>
      <dgm:spPr/>
    </dgm:pt>
    <dgm:pt modelId="{C75CB5A9-16D0-4285-A356-B5D8C30E061D}" type="pres">
      <dgm:prSet presAssocID="{5E078B28-020C-4247-9BCD-343BC77BFC18}" presName="aNode" presStyleLbl="fgAcc1" presStyleIdx="3" presStyleCnt="8" custLinFactNeighborX="-35479" custLinFactNeighborY="45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9EF61E-6EE4-4DA1-B7C4-4420BD387835}" type="pres">
      <dgm:prSet presAssocID="{5E078B28-020C-4247-9BCD-343BC77BFC18}" presName="aSpace" presStyleCnt="0"/>
      <dgm:spPr/>
    </dgm:pt>
    <dgm:pt modelId="{82703331-219B-43AF-A717-4FCA337F8ECF}" type="pres">
      <dgm:prSet presAssocID="{22539F8D-0D5E-467F-9D7C-824A3C452932}" presName="aNode" presStyleLbl="fgAcc1" presStyleIdx="4" presStyleCnt="8" custLinFactNeighborX="-35479" custLinFactNeighborY="45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E3D31-A67D-4D14-B45D-BA982C8BB805}" type="pres">
      <dgm:prSet presAssocID="{22539F8D-0D5E-467F-9D7C-824A3C452932}" presName="aSpace" presStyleCnt="0"/>
      <dgm:spPr/>
    </dgm:pt>
    <dgm:pt modelId="{FB2F0EF3-7EBC-4580-922D-A5602ACDEAB2}" type="pres">
      <dgm:prSet presAssocID="{7891A536-1012-480E-B601-F6C7616F563E}" presName="aNode" presStyleLbl="fgAcc1" presStyleIdx="5" presStyleCnt="8" custLinFactNeighborX="-35479" custLinFactNeighborY="45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E3987-E063-4C4B-B7B7-26FAE2195FD4}" type="pres">
      <dgm:prSet presAssocID="{7891A536-1012-480E-B601-F6C7616F563E}" presName="aSpace" presStyleCnt="0"/>
      <dgm:spPr/>
    </dgm:pt>
    <dgm:pt modelId="{121FE34E-F90B-4101-8E11-F5929E8AC910}" type="pres">
      <dgm:prSet presAssocID="{F5FD000F-F81A-4642-B4AF-84FDE0973A71}" presName="aNode" presStyleLbl="fgAcc1" presStyleIdx="6" presStyleCnt="8" custLinFactNeighborX="-35479" custLinFactNeighborY="45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55B973-2C04-490F-A0CF-0B424C9011AF}" type="pres">
      <dgm:prSet presAssocID="{F5FD000F-F81A-4642-B4AF-84FDE0973A71}" presName="aSpace" presStyleCnt="0"/>
      <dgm:spPr/>
    </dgm:pt>
    <dgm:pt modelId="{96F5AF7F-C158-4B34-B413-ED47434523B5}" type="pres">
      <dgm:prSet presAssocID="{86434319-5B19-4A6B-B60A-90028B27B8EC}" presName="aNode" presStyleLbl="fgAcc1" presStyleIdx="7" presStyleCnt="8" custLinFactNeighborX="-35479" custLinFactNeighborY="45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7CA414-4711-49F1-8C17-5DDD4AF5612B}" type="pres">
      <dgm:prSet presAssocID="{86434319-5B19-4A6B-B60A-90028B27B8EC}" presName="aSpace" presStyleCnt="0"/>
      <dgm:spPr/>
    </dgm:pt>
  </dgm:ptLst>
  <dgm:cxnLst>
    <dgm:cxn modelId="{BB3623BE-7091-4B9C-9123-79AB4E0997B3}" srcId="{A1735A88-F306-4F99-BEE8-1980BE79B772}" destId="{7891A536-1012-480E-B601-F6C7616F563E}" srcOrd="5" destOrd="0" parTransId="{A6A22B77-1F8B-4D06-B25C-6F501D049BF7}" sibTransId="{B0A71609-EA0F-4600-A0AF-F6127DD8E241}"/>
    <dgm:cxn modelId="{F7B2B7D4-061F-4691-8645-F3729F61E6F9}" type="presOf" srcId="{A1735A88-F306-4F99-BEE8-1980BE79B772}" destId="{BADA15C9-DDC8-43B1-BE20-3A827DA89112}" srcOrd="0" destOrd="0" presId="urn:microsoft.com/office/officeart/2005/8/layout/pyramid2"/>
    <dgm:cxn modelId="{FCCB6C58-D76B-47CF-8FE9-16FBAE0B82C0}" type="presOf" srcId="{7891A536-1012-480E-B601-F6C7616F563E}" destId="{FB2F0EF3-7EBC-4580-922D-A5602ACDEAB2}" srcOrd="0" destOrd="0" presId="urn:microsoft.com/office/officeart/2005/8/layout/pyramid2"/>
    <dgm:cxn modelId="{0E9DE141-CEEC-4B51-864E-A569FE7DCDD4}" type="presOf" srcId="{F5FD000F-F81A-4642-B4AF-84FDE0973A71}" destId="{121FE34E-F90B-4101-8E11-F5929E8AC910}" srcOrd="0" destOrd="0" presId="urn:microsoft.com/office/officeart/2005/8/layout/pyramid2"/>
    <dgm:cxn modelId="{513665D2-4BEF-4B7F-BD36-5A7DBE5DEEC1}" srcId="{A1735A88-F306-4F99-BEE8-1980BE79B772}" destId="{1FE7E5E5-071F-4F4C-B6E2-0D3997614EED}" srcOrd="1" destOrd="0" parTransId="{9A2DC57A-F335-4760-9E82-934C25E2D51A}" sibTransId="{7AD2C052-6458-4919-8593-9FCB1217E279}"/>
    <dgm:cxn modelId="{F1F7AE8C-6FFF-4F86-81FC-E69CAEEAC3CF}" type="presOf" srcId="{95A98113-DFA7-438F-B95E-8ADB897A50C9}" destId="{515B8052-A825-42D3-8DD4-C514839C9F2C}" srcOrd="0" destOrd="0" presId="urn:microsoft.com/office/officeart/2005/8/layout/pyramid2"/>
    <dgm:cxn modelId="{2C47582B-5D4C-434A-9AAD-F768B40A4876}" srcId="{A1735A88-F306-4F99-BEE8-1980BE79B772}" destId="{F5FD000F-F81A-4642-B4AF-84FDE0973A71}" srcOrd="6" destOrd="0" parTransId="{85E6BBAE-98F8-43CE-9559-66A592D225F2}" sibTransId="{D6901635-670C-4644-8328-800C05BAC49C}"/>
    <dgm:cxn modelId="{2AAB6BED-F08E-4FEF-9CE3-8E1BE551FD26}" type="presOf" srcId="{22539F8D-0D5E-467F-9D7C-824A3C452932}" destId="{82703331-219B-43AF-A717-4FCA337F8ECF}" srcOrd="0" destOrd="0" presId="urn:microsoft.com/office/officeart/2005/8/layout/pyramid2"/>
    <dgm:cxn modelId="{D6BCCF6F-04B7-4F28-936C-A5091F4C4A26}" type="presOf" srcId="{1FE7E5E5-071F-4F4C-B6E2-0D3997614EED}" destId="{EE3A77EB-D9D9-4C02-9607-E1727B11F201}" srcOrd="0" destOrd="0" presId="urn:microsoft.com/office/officeart/2005/8/layout/pyramid2"/>
    <dgm:cxn modelId="{02688C4F-6230-4DF5-9138-D91446D5CAE1}" type="presOf" srcId="{86434319-5B19-4A6B-B60A-90028B27B8EC}" destId="{96F5AF7F-C158-4B34-B413-ED47434523B5}" srcOrd="0" destOrd="0" presId="urn:microsoft.com/office/officeart/2005/8/layout/pyramid2"/>
    <dgm:cxn modelId="{9C1B4E7A-A5D8-4B66-A772-D567B1DBB51A}" type="presOf" srcId="{6E682E49-1EDF-459B-A610-8D41B4F39A20}" destId="{8D05DBDC-CD35-4D6D-8B08-F681AB941E64}" srcOrd="0" destOrd="0" presId="urn:microsoft.com/office/officeart/2005/8/layout/pyramid2"/>
    <dgm:cxn modelId="{CAABC74A-E996-4D1D-B97A-331F40F96422}" srcId="{A1735A88-F306-4F99-BEE8-1980BE79B772}" destId="{22539F8D-0D5E-467F-9D7C-824A3C452932}" srcOrd="4" destOrd="0" parTransId="{AB05BC08-1C74-48D2-8D89-A7F0054EADDC}" sibTransId="{26CCF693-0747-4CCF-8F5B-1B9C7223D8B9}"/>
    <dgm:cxn modelId="{16EE68C8-ED59-45C3-A2AF-95BC9EB6FC7A}" srcId="{A1735A88-F306-4F99-BEE8-1980BE79B772}" destId="{5E078B28-020C-4247-9BCD-343BC77BFC18}" srcOrd="3" destOrd="0" parTransId="{397ACA39-A86C-48F6-8119-50E3246A00A4}" sibTransId="{88ED3914-99C2-4CD1-BAA4-E53B66B7AFB8}"/>
    <dgm:cxn modelId="{6C2F903B-FC0C-4466-A808-BF2C8496B88B}" type="presOf" srcId="{5E078B28-020C-4247-9BCD-343BC77BFC18}" destId="{C75CB5A9-16D0-4285-A356-B5D8C30E061D}" srcOrd="0" destOrd="0" presId="urn:microsoft.com/office/officeart/2005/8/layout/pyramid2"/>
    <dgm:cxn modelId="{D01D7465-7A14-42F8-B97E-5639524D401A}" srcId="{A1735A88-F306-4F99-BEE8-1980BE79B772}" destId="{6E682E49-1EDF-459B-A610-8D41B4F39A20}" srcOrd="2" destOrd="0" parTransId="{41941D46-5F25-4DE5-AE9C-864897977EFA}" sibTransId="{9FF9B707-D875-475A-A9E0-D45584DAC064}"/>
    <dgm:cxn modelId="{66695CEB-76C5-45AE-A7C7-7953A19711C4}" srcId="{A1735A88-F306-4F99-BEE8-1980BE79B772}" destId="{95A98113-DFA7-438F-B95E-8ADB897A50C9}" srcOrd="0" destOrd="0" parTransId="{566FD45D-A6B1-4584-9C16-9E0EF720C4EC}" sibTransId="{F51610AA-4716-41F4-8F3F-0AEAE7F1EEB3}"/>
    <dgm:cxn modelId="{ACECDE0F-9947-4EAA-AEC5-C619113CD442}" srcId="{A1735A88-F306-4F99-BEE8-1980BE79B772}" destId="{86434319-5B19-4A6B-B60A-90028B27B8EC}" srcOrd="7" destOrd="0" parTransId="{6D1E4C16-4196-461C-956D-BED7FC927C65}" sibTransId="{38CEB0F1-6C55-450F-B161-455A7E85833E}"/>
    <dgm:cxn modelId="{770663C8-1D13-49D6-8E54-05BEB939F13C}" type="presParOf" srcId="{BADA15C9-DDC8-43B1-BE20-3A827DA89112}" destId="{724DA0A9-6BF6-434F-9963-2E25DC7EF1AE}" srcOrd="0" destOrd="0" presId="urn:microsoft.com/office/officeart/2005/8/layout/pyramid2"/>
    <dgm:cxn modelId="{A0E797A2-37EE-473D-A981-EC6AECA99937}" type="presParOf" srcId="{BADA15C9-DDC8-43B1-BE20-3A827DA89112}" destId="{D3FCA257-3AC6-4593-916C-1FE0B7047761}" srcOrd="1" destOrd="0" presId="urn:microsoft.com/office/officeart/2005/8/layout/pyramid2"/>
    <dgm:cxn modelId="{249AB745-5BF6-4AF0-976D-1B3CE556B018}" type="presParOf" srcId="{D3FCA257-3AC6-4593-916C-1FE0B7047761}" destId="{515B8052-A825-42D3-8DD4-C514839C9F2C}" srcOrd="0" destOrd="0" presId="urn:microsoft.com/office/officeart/2005/8/layout/pyramid2"/>
    <dgm:cxn modelId="{5F20B26C-7C29-420B-BBEA-97935D868BD8}" type="presParOf" srcId="{D3FCA257-3AC6-4593-916C-1FE0B7047761}" destId="{57DE3C16-0026-4218-8232-A10C2D8921E8}" srcOrd="1" destOrd="0" presId="urn:microsoft.com/office/officeart/2005/8/layout/pyramid2"/>
    <dgm:cxn modelId="{0658353F-203D-4132-8F69-63A2B226224B}" type="presParOf" srcId="{D3FCA257-3AC6-4593-916C-1FE0B7047761}" destId="{EE3A77EB-D9D9-4C02-9607-E1727B11F201}" srcOrd="2" destOrd="0" presId="urn:microsoft.com/office/officeart/2005/8/layout/pyramid2"/>
    <dgm:cxn modelId="{52BDA9FE-573F-46C3-9960-47589BB3A2FC}" type="presParOf" srcId="{D3FCA257-3AC6-4593-916C-1FE0B7047761}" destId="{AF8A6467-6659-4905-97F6-3B436C9501CC}" srcOrd="3" destOrd="0" presId="urn:microsoft.com/office/officeart/2005/8/layout/pyramid2"/>
    <dgm:cxn modelId="{9971391E-8679-4957-9BBE-1EE09D6DE708}" type="presParOf" srcId="{D3FCA257-3AC6-4593-916C-1FE0B7047761}" destId="{8D05DBDC-CD35-4D6D-8B08-F681AB941E64}" srcOrd="4" destOrd="0" presId="urn:microsoft.com/office/officeart/2005/8/layout/pyramid2"/>
    <dgm:cxn modelId="{4B8B866B-439C-4329-97CA-322BC64DDE23}" type="presParOf" srcId="{D3FCA257-3AC6-4593-916C-1FE0B7047761}" destId="{E6F53C20-3AA6-4714-826F-D721560120A2}" srcOrd="5" destOrd="0" presId="urn:microsoft.com/office/officeart/2005/8/layout/pyramid2"/>
    <dgm:cxn modelId="{FB607308-770C-41D7-B9CB-4DC87D9FF2B9}" type="presParOf" srcId="{D3FCA257-3AC6-4593-916C-1FE0B7047761}" destId="{C75CB5A9-16D0-4285-A356-B5D8C30E061D}" srcOrd="6" destOrd="0" presId="urn:microsoft.com/office/officeart/2005/8/layout/pyramid2"/>
    <dgm:cxn modelId="{92144BAB-F480-4A6C-997A-3A5BE55B767B}" type="presParOf" srcId="{D3FCA257-3AC6-4593-916C-1FE0B7047761}" destId="{9D9EF61E-6EE4-4DA1-B7C4-4420BD387835}" srcOrd="7" destOrd="0" presId="urn:microsoft.com/office/officeart/2005/8/layout/pyramid2"/>
    <dgm:cxn modelId="{96393054-1FB0-454D-A390-B0B8FFE55E71}" type="presParOf" srcId="{D3FCA257-3AC6-4593-916C-1FE0B7047761}" destId="{82703331-219B-43AF-A717-4FCA337F8ECF}" srcOrd="8" destOrd="0" presId="urn:microsoft.com/office/officeart/2005/8/layout/pyramid2"/>
    <dgm:cxn modelId="{4AF327A1-B796-4727-8D81-A226B1AA0369}" type="presParOf" srcId="{D3FCA257-3AC6-4593-916C-1FE0B7047761}" destId="{586E3D31-A67D-4D14-B45D-BA982C8BB805}" srcOrd="9" destOrd="0" presId="urn:microsoft.com/office/officeart/2005/8/layout/pyramid2"/>
    <dgm:cxn modelId="{A591C2B7-A866-43A8-BBAE-D312011A1BC2}" type="presParOf" srcId="{D3FCA257-3AC6-4593-916C-1FE0B7047761}" destId="{FB2F0EF3-7EBC-4580-922D-A5602ACDEAB2}" srcOrd="10" destOrd="0" presId="urn:microsoft.com/office/officeart/2005/8/layout/pyramid2"/>
    <dgm:cxn modelId="{46492E81-F443-4E0B-93D5-98B9D9F983B8}" type="presParOf" srcId="{D3FCA257-3AC6-4593-916C-1FE0B7047761}" destId="{4DFE3987-E063-4C4B-B7B7-26FAE2195FD4}" srcOrd="11" destOrd="0" presId="urn:microsoft.com/office/officeart/2005/8/layout/pyramid2"/>
    <dgm:cxn modelId="{3849A6B1-56E2-488D-8EF8-2B234287C73C}" type="presParOf" srcId="{D3FCA257-3AC6-4593-916C-1FE0B7047761}" destId="{121FE34E-F90B-4101-8E11-F5929E8AC910}" srcOrd="12" destOrd="0" presId="urn:microsoft.com/office/officeart/2005/8/layout/pyramid2"/>
    <dgm:cxn modelId="{992632DE-0C4D-421D-8A4E-E09EC284D06E}" type="presParOf" srcId="{D3FCA257-3AC6-4593-916C-1FE0B7047761}" destId="{8555B973-2C04-490F-A0CF-0B424C9011AF}" srcOrd="13" destOrd="0" presId="urn:microsoft.com/office/officeart/2005/8/layout/pyramid2"/>
    <dgm:cxn modelId="{83D96249-7C7D-4BDE-82BA-679A4046C6E0}" type="presParOf" srcId="{D3FCA257-3AC6-4593-916C-1FE0B7047761}" destId="{96F5AF7F-C158-4B34-B413-ED47434523B5}" srcOrd="14" destOrd="0" presId="urn:microsoft.com/office/officeart/2005/8/layout/pyramid2"/>
    <dgm:cxn modelId="{E7EBD48E-00AC-4675-866E-8DED44DA90CC}" type="presParOf" srcId="{D3FCA257-3AC6-4593-916C-1FE0B7047761}" destId="{E17CA414-4711-49F1-8C17-5DDD4AF5612B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DA0A9-6BF6-434F-9963-2E25DC7EF1AE}">
      <dsp:nvSpPr>
        <dsp:cNvPr id="0" name=""/>
        <dsp:cNvSpPr/>
      </dsp:nvSpPr>
      <dsp:spPr>
        <a:xfrm rot="10800000">
          <a:off x="0" y="0"/>
          <a:ext cx="4808737" cy="520156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B8052-A825-42D3-8DD4-C514839C9F2C}">
      <dsp:nvSpPr>
        <dsp:cNvPr id="0" name=""/>
        <dsp:cNvSpPr/>
      </dsp:nvSpPr>
      <dsp:spPr>
        <a:xfrm>
          <a:off x="1295408" y="547188"/>
          <a:ext cx="3125679" cy="4622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Social Media/Website</a:t>
          </a:r>
          <a:endParaRPr lang="en-US" sz="2000" kern="1200" dirty="0"/>
        </a:p>
      </dsp:txBody>
      <dsp:txXfrm>
        <a:off x="1317973" y="569753"/>
        <a:ext cx="3080549" cy="417118"/>
      </dsp:txXfrm>
    </dsp:sp>
    <dsp:sp modelId="{EE3A77EB-D9D9-4C02-9607-E1727B11F201}">
      <dsp:nvSpPr>
        <dsp:cNvPr id="0" name=""/>
        <dsp:cNvSpPr/>
      </dsp:nvSpPr>
      <dsp:spPr>
        <a:xfrm>
          <a:off x="1295408" y="1066800"/>
          <a:ext cx="3125679" cy="4622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Digital Games</a:t>
          </a:r>
          <a:endParaRPr lang="en-US" sz="2000" kern="1200" dirty="0"/>
        </a:p>
      </dsp:txBody>
      <dsp:txXfrm>
        <a:off x="1317973" y="1089365"/>
        <a:ext cx="3080549" cy="417118"/>
      </dsp:txXfrm>
    </dsp:sp>
    <dsp:sp modelId="{8D05DBDC-CD35-4D6D-8B08-F681AB941E64}">
      <dsp:nvSpPr>
        <dsp:cNvPr id="0" name=""/>
        <dsp:cNvSpPr/>
      </dsp:nvSpPr>
      <dsp:spPr>
        <a:xfrm>
          <a:off x="1295408" y="1586830"/>
          <a:ext cx="3125679" cy="4622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Science Festivals</a:t>
          </a:r>
          <a:endParaRPr lang="en-US" sz="2000" kern="1200" dirty="0"/>
        </a:p>
      </dsp:txBody>
      <dsp:txXfrm>
        <a:off x="1317973" y="1609395"/>
        <a:ext cx="3080549" cy="417118"/>
      </dsp:txXfrm>
    </dsp:sp>
    <dsp:sp modelId="{C75CB5A9-16D0-4285-A356-B5D8C30E061D}">
      <dsp:nvSpPr>
        <dsp:cNvPr id="0" name=""/>
        <dsp:cNvSpPr/>
      </dsp:nvSpPr>
      <dsp:spPr>
        <a:xfrm>
          <a:off x="1295408" y="2106860"/>
          <a:ext cx="3125679" cy="4622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Open Houses</a:t>
          </a:r>
          <a:endParaRPr lang="en-US" sz="2000" kern="1200" dirty="0"/>
        </a:p>
      </dsp:txBody>
      <dsp:txXfrm>
        <a:off x="1317973" y="2129425"/>
        <a:ext cx="3080549" cy="417118"/>
      </dsp:txXfrm>
    </dsp:sp>
    <dsp:sp modelId="{82703331-219B-43AF-A717-4FCA337F8ECF}">
      <dsp:nvSpPr>
        <dsp:cNvPr id="0" name=""/>
        <dsp:cNvSpPr/>
      </dsp:nvSpPr>
      <dsp:spPr>
        <a:xfrm>
          <a:off x="1295408" y="2626890"/>
          <a:ext cx="3125679" cy="4622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Talks/Webinars</a:t>
          </a:r>
          <a:endParaRPr lang="en-US" sz="2000" kern="1200" dirty="0"/>
        </a:p>
      </dsp:txBody>
      <dsp:txXfrm>
        <a:off x="1317973" y="2649455"/>
        <a:ext cx="3080549" cy="417118"/>
      </dsp:txXfrm>
    </dsp:sp>
    <dsp:sp modelId="{FB2F0EF3-7EBC-4580-922D-A5602ACDEAB2}">
      <dsp:nvSpPr>
        <dsp:cNvPr id="0" name=""/>
        <dsp:cNvSpPr/>
      </dsp:nvSpPr>
      <dsp:spPr>
        <a:xfrm>
          <a:off x="1295408" y="3146920"/>
          <a:ext cx="3125679" cy="4622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Tours</a:t>
          </a:r>
          <a:endParaRPr lang="en-US" sz="2000" kern="1200" dirty="0"/>
        </a:p>
      </dsp:txBody>
      <dsp:txXfrm>
        <a:off x="1317973" y="3169485"/>
        <a:ext cx="3080549" cy="417118"/>
      </dsp:txXfrm>
    </dsp:sp>
    <dsp:sp modelId="{121FE34E-F90B-4101-8E11-F5929E8AC910}">
      <dsp:nvSpPr>
        <dsp:cNvPr id="0" name=""/>
        <dsp:cNvSpPr/>
      </dsp:nvSpPr>
      <dsp:spPr>
        <a:xfrm>
          <a:off x="1295408" y="3666950"/>
          <a:ext cx="3125679" cy="4622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Lessons/Activities</a:t>
          </a:r>
          <a:endParaRPr lang="en-US" sz="2000" kern="1200" dirty="0"/>
        </a:p>
      </dsp:txBody>
      <dsp:txXfrm>
        <a:off x="1317973" y="3689515"/>
        <a:ext cx="3080549" cy="417118"/>
      </dsp:txXfrm>
    </dsp:sp>
    <dsp:sp modelId="{96F5AF7F-C158-4B34-B413-ED47434523B5}">
      <dsp:nvSpPr>
        <dsp:cNvPr id="0" name=""/>
        <dsp:cNvSpPr/>
      </dsp:nvSpPr>
      <dsp:spPr>
        <a:xfrm>
          <a:off x="1295408" y="4186980"/>
          <a:ext cx="3125679" cy="4622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Camps/Workshops</a:t>
          </a:r>
          <a:endParaRPr lang="en-US" sz="2000" kern="1200" dirty="0"/>
        </a:p>
      </dsp:txBody>
      <dsp:txXfrm>
        <a:off x="1317973" y="4209545"/>
        <a:ext cx="3080549" cy="417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72745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Thomas Glasmacher - glasmach@msu.edu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26 Feb 2009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5605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Facility for Rare Isotope Beams Briefing for </a:t>
            </a:r>
            <a:br>
              <a:rPr lang="en-US" dirty="0"/>
            </a:br>
            <a:r>
              <a:rPr lang="en-US" dirty="0"/>
              <a:t>VP Finance &amp; Operations Direct Report Staff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922B088-E496-4D7C-89B1-A9E97FD6D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52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0438" y="388938"/>
            <a:ext cx="5078412" cy="38703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28291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82600" indent="-25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5pPr>
    <a:lvl6pPr marL="2416531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5210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735C21-B02B-46BE-93C2-5A30D2D639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-112" charset="-128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pitchFamily="-112" charset="-128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(Have audience identify parts of the atom)</a:t>
            </a:r>
            <a:r>
              <a:rPr lang="en-US" altLang="en-US" smtClean="0"/>
              <a:t> At NSCL, we study the nucleus of the atom. Specifically, we study nuclei that are rare, unstable. </a:t>
            </a:r>
          </a:p>
        </p:txBody>
      </p:sp>
    </p:spTree>
    <p:extLst>
      <p:ext uri="{BB962C8B-B14F-4D97-AF65-F5344CB8AC3E}">
        <p14:creationId xmlns:p14="http://schemas.microsoft.com/office/powerpoint/2010/main" val="638943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15156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532772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038495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82102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974537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You can’t do everything, so at least do what your boss or organization wants.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529B86-1C31-46ED-92BE-E4B2C07E4569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862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D044F5-8CB9-4C1A-BD05-BA446101B355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23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601200" cy="731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111" charset="0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3247814"/>
            <a:ext cx="8161020" cy="5188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632960"/>
            <a:ext cx="6720840" cy="1300480"/>
          </a:xfrm>
        </p:spPr>
        <p:txBody>
          <a:bodyPr/>
          <a:lstStyle>
            <a:lvl1pPr marL="0" indent="0" algn="ctr">
              <a:buNone/>
              <a:defRPr/>
            </a:lvl1pPr>
            <a:lvl2pPr marL="483263" indent="0" algn="ctr">
              <a:buNone/>
              <a:defRPr/>
            </a:lvl2pPr>
            <a:lvl3pPr marL="966526" indent="0" algn="ctr">
              <a:buNone/>
              <a:defRPr/>
            </a:lvl3pPr>
            <a:lvl4pPr marL="1449788" indent="0" algn="ctr">
              <a:buNone/>
              <a:defRPr/>
            </a:lvl4pPr>
            <a:lvl5pPr marL="1933052" indent="0" algn="ctr">
              <a:buNone/>
              <a:defRPr/>
            </a:lvl5pPr>
            <a:lvl6pPr marL="2416316" indent="0" algn="ctr">
              <a:buNone/>
              <a:defRPr/>
            </a:lvl6pPr>
            <a:lvl7pPr marL="2899579" indent="0" algn="ctr">
              <a:buNone/>
              <a:defRPr/>
            </a:lvl7pPr>
            <a:lvl8pPr marL="3382842" indent="0" algn="ctr">
              <a:buNone/>
              <a:defRPr/>
            </a:lvl8pPr>
            <a:lvl9pPr marL="3866104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9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769" tIns="45384" rIns="90769" bIns="45384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273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3" y="389467"/>
            <a:ext cx="8281035" cy="1413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10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619289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31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>
              <a:defRPr/>
            </a:pPr>
            <a:endParaRPr lang="en-US" sz="315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14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9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769" tIns="45384" rIns="90769" bIns="45384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273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3" y="389467"/>
            <a:ext cx="8281035" cy="1413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3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2741C-D003-4BEB-B3AB-9F171C9A6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9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280" y="162560"/>
            <a:ext cx="728091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090" y="2113280"/>
            <a:ext cx="4000500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2113280"/>
            <a:ext cx="4000500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20090" y="6664960"/>
            <a:ext cx="2000250" cy="4876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EC358-9289-40D6-B98A-5CB8AE5C3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85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9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769" tIns="45384" rIns="90769" bIns="45384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273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3" y="389467"/>
            <a:ext cx="8281035" cy="1413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4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619289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31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>
              <a:defRPr/>
            </a:pPr>
            <a:endParaRPr lang="en-US" sz="315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3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0090" y="6664960"/>
            <a:ext cx="2000250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6345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0090" y="6664960"/>
            <a:ext cx="2000250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66EA-EDB3-41CF-9E77-76047EE3E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810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319088"/>
            <a:ext cx="66484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99" tIns="23720" rIns="59299" bIns="23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138238"/>
            <a:ext cx="8639175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23716" y="6780212"/>
            <a:ext cx="3241675" cy="388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Zachary Constan - NSCL Outreach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780213"/>
            <a:ext cx="482600" cy="388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6B4DE-0D32-4AAB-8754-316C674937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hf hdr="0" dt="0"/>
  <p:txStyles>
    <p:titleStyle>
      <a:lvl1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83306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66612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49918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33224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975" indent="-180975" algn="l" defTabSz="85407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482600" indent="-180975" algn="l" defTabSz="854075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Font typeface="Arial" panose="020B0604020202020204" pitchFamily="34" charset="0"/>
        <a:buChar char="•"/>
        <a:defRPr sz="1700">
          <a:solidFill>
            <a:srgbClr val="064308"/>
          </a:solidFill>
          <a:latin typeface="Arial" charset="0"/>
          <a:ea typeface="ＭＳ Ｐゴシック" charset="-128"/>
          <a:cs typeface="+mn-cs"/>
        </a:defRPr>
      </a:lvl2pPr>
      <a:lvl3pPr marL="784225" indent="-180975" algn="l" defTabSz="854075" rtl="0" eaLnBrk="0" fontAlgn="base" hangingPunct="0">
        <a:lnSpc>
          <a:spcPct val="90000"/>
        </a:lnSpc>
        <a:spcBef>
          <a:spcPct val="15000"/>
        </a:spcBef>
        <a:spcAft>
          <a:spcPct val="0"/>
        </a:spcAft>
        <a:buSzPct val="100000"/>
        <a:buFont typeface="Arial" panose="020B0604020202020204" pitchFamily="34" charset="0"/>
        <a:buChar char="•"/>
        <a:defRPr sz="1700">
          <a:solidFill>
            <a:srgbClr val="064308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1328738" indent="-241300" algn="l" defTabSz="85407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+mn-cs"/>
        </a:defRPr>
      </a:lvl4pPr>
      <a:lvl5pPr marL="1866900" indent="-158750" algn="l" defTabSz="85407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+mn-cs"/>
        </a:defRPr>
      </a:lvl5pPr>
      <a:lvl6pPr marL="2351083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834390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317696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801002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567268"/>
            <a:ext cx="9601200" cy="77311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1" y="6608241"/>
            <a:ext cx="608316" cy="701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644244"/>
            <a:ext cx="487082" cy="61915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360170" y="6644243"/>
            <a:ext cx="3360420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5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U.S.</a:t>
            </a:r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 Department of Energy Office of Science</a:t>
            </a:r>
          </a:p>
          <a:p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National Science Foundation</a:t>
            </a:r>
          </a:p>
          <a:p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Michigan State University</a:t>
            </a:r>
            <a:endParaRPr lang="en-US" sz="945" dirty="0">
              <a:solidFill>
                <a:schemeClr val="tx2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619289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144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7988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5977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39664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19555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9187" indent="-189187" algn="l" defTabSz="843458" rtl="0" eaLnBrk="1" fontAlgn="base" hangingPunct="1">
        <a:lnSpc>
          <a:spcPct val="90000"/>
        </a:lnSpc>
        <a:spcBef>
          <a:spcPts val="1266"/>
        </a:spcBef>
        <a:spcAft>
          <a:spcPct val="0"/>
        </a:spcAft>
        <a:buSzPct val="100000"/>
        <a:buFont typeface="Wingdings" pitchFamily="2" charset="2"/>
        <a:buChar char="§"/>
        <a:defRPr sz="231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1527" indent="-159233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1163" indent="-168691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4630" indent="-140314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53141" indent="-189187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7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334459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6pPr>
      <a:lvl7pPr marL="2814350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7pPr>
      <a:lvl8pPr marL="3294241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8pPr>
      <a:lvl9pPr marL="3774127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88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77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64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5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44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223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111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567268"/>
            <a:ext cx="9601200" cy="77311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1" y="6608241"/>
            <a:ext cx="608316" cy="701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644244"/>
            <a:ext cx="487082" cy="61915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360170" y="6644243"/>
            <a:ext cx="3360420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5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U.S.</a:t>
            </a:r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 Department of Energy Office of Science</a:t>
            </a:r>
          </a:p>
          <a:p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National Science Foundation</a:t>
            </a:r>
          </a:p>
          <a:p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Michigan State University</a:t>
            </a:r>
            <a:endParaRPr lang="en-US" sz="945" dirty="0">
              <a:solidFill>
                <a:schemeClr val="tx2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619289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028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7988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5977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39664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19555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9187" indent="-189187" algn="l" defTabSz="843458" rtl="0" eaLnBrk="1" fontAlgn="base" hangingPunct="1">
        <a:lnSpc>
          <a:spcPct val="90000"/>
        </a:lnSpc>
        <a:spcBef>
          <a:spcPts val="1266"/>
        </a:spcBef>
        <a:spcAft>
          <a:spcPct val="0"/>
        </a:spcAft>
        <a:buSzPct val="100000"/>
        <a:buFont typeface="Wingdings" pitchFamily="2" charset="2"/>
        <a:buChar char="§"/>
        <a:defRPr sz="231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1527" indent="-159233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1163" indent="-168691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4630" indent="-140314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53141" indent="-189187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7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334459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6pPr>
      <a:lvl7pPr marL="2814350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7pPr>
      <a:lvl8pPr marL="3294241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8pPr>
      <a:lvl9pPr marL="3774127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88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77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64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5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44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223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111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55" y="6554673"/>
            <a:ext cx="2320290" cy="785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63" y="5935089"/>
            <a:ext cx="2071449" cy="701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6045286"/>
            <a:ext cx="2833320" cy="4810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79C30C-015D-6A43-AF98-91BD37A04167}"/>
              </a:ext>
            </a:extLst>
          </p:cNvPr>
          <p:cNvGrpSpPr/>
          <p:nvPr userDrawn="1"/>
        </p:nvGrpSpPr>
        <p:grpSpPr>
          <a:xfrm>
            <a:off x="5960466" y="5952292"/>
            <a:ext cx="3508401" cy="667031"/>
            <a:chOff x="6170991" y="3667486"/>
            <a:chExt cx="3678934" cy="6885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C30339-BC84-9C41-9282-2640A0E55648}"/>
                </a:ext>
              </a:extLst>
            </p:cNvPr>
            <p:cNvSpPr txBox="1"/>
            <p:nvPr/>
          </p:nvSpPr>
          <p:spPr>
            <a:xfrm>
              <a:off x="6800527" y="3811693"/>
              <a:ext cx="3049398" cy="395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90" dirty="0">
                  <a:latin typeface="Garamond" panose="02020404030301010803" pitchFamily="18" charset="0"/>
                </a:rPr>
                <a:t>National Science Foundation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E4AE37-7BCD-3241-BBAB-24D48E19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991" y="3667486"/>
              <a:ext cx="684402" cy="688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855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7988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5977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39664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19555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9187" indent="-189187" algn="l" defTabSz="843458" rtl="0" eaLnBrk="1" fontAlgn="base" hangingPunct="1">
        <a:lnSpc>
          <a:spcPct val="90000"/>
        </a:lnSpc>
        <a:spcBef>
          <a:spcPts val="1266"/>
        </a:spcBef>
        <a:spcAft>
          <a:spcPct val="0"/>
        </a:spcAft>
        <a:buSzPct val="100000"/>
        <a:buFont typeface="Wingdings" pitchFamily="2" charset="2"/>
        <a:buChar char="§"/>
        <a:defRPr sz="231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1527" indent="-159233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1163" indent="-168691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4630" indent="-140314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53141" indent="-189187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7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334459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6pPr>
      <a:lvl7pPr marL="2814350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7pPr>
      <a:lvl8pPr marL="3294241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8pPr>
      <a:lvl9pPr marL="3774127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88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77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64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5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44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223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111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ib.msu.edu/gateway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jinaweb.org/outreach/marbl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gel.msu.edu/isotopolis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gifted.msu.edu/programs/summer-programs/mstatms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scl.msu.edu/" TargetMode="External"/><Relationship Id="rId3" Type="http://schemas.openxmlformats.org/officeDocument/2006/relationships/image" Target="../media/image63.png"/><Relationship Id="rId7" Type="http://schemas.openxmlformats.org/officeDocument/2006/relationships/hyperlink" Target="mailto:visits@nscl.msu.edu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shop.msu.edu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://msupress.org/books/book/?id=50-1D0-33F8#.VkOF-rerT0M" TargetMode="External"/><Relationship Id="rId10" Type="http://schemas.openxmlformats.org/officeDocument/2006/relationships/image" Target="../media/image66.jpeg"/><Relationship Id="rId4" Type="http://schemas.openxmlformats.org/officeDocument/2006/relationships/image" Target="../media/image64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0" y="1676400"/>
            <a:ext cx="9601200" cy="1642965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843458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5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NUCLEAR SCIENCE </a:t>
            </a:r>
          </a:p>
          <a:p>
            <a:pPr defTabSz="843458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5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EVERYONE</a:t>
            </a:r>
            <a:endParaRPr lang="en-US" sz="5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843458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100" i="1" dirty="0" smtClean="0">
                <a:solidFill>
                  <a:prstClr val="black"/>
                </a:solidFill>
              </a:rPr>
              <a:t>Public Education and Outreach for nuclear research at </a:t>
            </a:r>
            <a:r>
              <a:rPr lang="en-US" sz="2100" i="1" dirty="0">
                <a:solidFill>
                  <a:srgbClr val="4E8542"/>
                </a:solidFill>
              </a:rPr>
              <a:t>MSU</a:t>
            </a: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134703" y="3897630"/>
            <a:ext cx="9601200" cy="128016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 defTabSz="843458">
              <a:spcBef>
                <a:spcPts val="630"/>
              </a:spcBef>
              <a:buNone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Dr. Zach Constan</a:t>
            </a:r>
          </a:p>
          <a:p>
            <a:pPr marL="0" indent="0" algn="ctr" defTabSz="843458">
              <a:spcBef>
                <a:spcPts val="630"/>
              </a:spcBef>
              <a:buNone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Outreach Coordinator</a:t>
            </a:r>
          </a:p>
          <a:p>
            <a:pPr marL="0" indent="0" algn="ctr" defTabSz="843458">
              <a:spcBef>
                <a:spcPts val="630"/>
              </a:spcBef>
              <a:buNone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National Superconducting Cyclotron Laboratory (NSCL)</a:t>
            </a:r>
          </a:p>
          <a:p>
            <a:pPr marL="0" indent="0" algn="ctr" defTabSz="843458">
              <a:spcBef>
                <a:spcPts val="1266"/>
              </a:spcBef>
              <a:buNone/>
            </a:pPr>
            <a:endParaRPr lang="en-US" sz="1890" kern="0" dirty="0">
              <a:ea typeface="ＭＳ Ｐゴシック"/>
              <a:cs typeface="ＭＳ Ｐゴシック"/>
            </a:endParaRPr>
          </a:p>
          <a:p>
            <a:pPr marL="0" indent="0" algn="ctr" defTabSz="843458">
              <a:spcBef>
                <a:spcPts val="1266"/>
              </a:spcBef>
              <a:buNone/>
            </a:pPr>
            <a:endParaRPr lang="en-US" sz="1890" kern="0" dirty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62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940" dirty="0" smtClean="0"/>
              <a:t>A research </a:t>
            </a:r>
            <a:r>
              <a:rPr lang="en-US" altLang="en-US" sz="2940" dirty="0"/>
              <a:t>network for nuclear astrophysics</a:t>
            </a:r>
          </a:p>
        </p:txBody>
      </p:sp>
      <p:pic>
        <p:nvPicPr>
          <p:cNvPr id="25603" name="Picture 5" descr="nsf-logo-on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69" y="5357813"/>
            <a:ext cx="880110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3352800" y="2085469"/>
            <a:ext cx="688086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4400" dirty="0">
                <a:solidFill>
                  <a:schemeClr val="tx1"/>
                </a:solidFill>
                <a:latin typeface="Calibri" panose="020F0502020204030204" pitchFamily="34" charset="0"/>
              </a:rPr>
              <a:t>Joint Institute for </a:t>
            </a:r>
            <a:endParaRPr lang="en-US" altLang="en-US" sz="4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Nuclear Astrophysics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Center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for the Evolution of Elements</a:t>
            </a:r>
            <a:endParaRPr lang="en-US" altLang="en-US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6867" name="Text Box 19"/>
          <p:cNvSpPr txBox="1">
            <a:spLocks noChangeArrowheads="1"/>
          </p:cNvSpPr>
          <p:nvPr/>
        </p:nvSpPr>
        <p:spPr bwMode="auto">
          <a:xfrm>
            <a:off x="3483479" y="5597843"/>
            <a:ext cx="367379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JINA-CEE is supported by the National Science Foundation through the Physics Frontier Center program.</a:t>
            </a:r>
            <a:endParaRPr lang="en-US" sz="840" dirty="0">
              <a:latin typeface="Tahoma" pitchFamily="34" charset="0"/>
            </a:endParaRPr>
          </a:p>
        </p:txBody>
      </p:sp>
      <p:pic>
        <p:nvPicPr>
          <p:cNvPr id="2560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2518649" cy="82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25" descr="N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02" y="4417219"/>
            <a:ext cx="2320290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4425554"/>
            <a:ext cx="1950244" cy="49506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71" y="4448890"/>
            <a:ext cx="1840230" cy="4717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196243"/>
            <a:ext cx="1600200" cy="176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7402"/>
            <a:ext cx="8281035" cy="1413934"/>
          </a:xfrm>
        </p:spPr>
        <p:txBody>
          <a:bodyPr/>
          <a:lstStyle/>
          <a:p>
            <a:r>
              <a:rPr lang="en-US" sz="4400" dirty="0" smtClean="0"/>
              <a:t>Opportunities for Everyone</a:t>
            </a:r>
            <a:endParaRPr lang="en-US" sz="4400" dirty="0"/>
          </a:p>
        </p:txBody>
      </p:sp>
      <p:sp>
        <p:nvSpPr>
          <p:cNvPr id="7" name="Isosceles Triangle 3"/>
          <p:cNvSpPr>
            <a:spLocks noChangeArrowheads="1"/>
          </p:cNvSpPr>
          <p:nvPr/>
        </p:nvSpPr>
        <p:spPr bwMode="auto">
          <a:xfrm>
            <a:off x="2208998" y="1793875"/>
            <a:ext cx="1371600" cy="40386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Isosceles Triangle 4"/>
          <p:cNvSpPr>
            <a:spLocks noChangeArrowheads="1"/>
          </p:cNvSpPr>
          <p:nvPr/>
        </p:nvSpPr>
        <p:spPr bwMode="auto">
          <a:xfrm>
            <a:off x="4133850" y="1066800"/>
            <a:ext cx="1981200" cy="54864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42061213"/>
              </p:ext>
            </p:extLst>
          </p:nvPr>
        </p:nvGraphicFramePr>
        <p:xfrm>
          <a:off x="152400" y="1143000"/>
          <a:ext cx="5530048" cy="5201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angle 12"/>
          <p:cNvSpPr/>
          <p:nvPr/>
        </p:nvSpPr>
        <p:spPr>
          <a:xfrm>
            <a:off x="396675" y="5878319"/>
            <a:ext cx="48006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 sz="2000" b="1" i="1" dirty="0">
                <a:solidFill>
                  <a:srgbClr val="064308"/>
                </a:solidFill>
                <a:latin typeface="+mn-lt"/>
              </a:rPr>
              <a:t>Smaller audience/More interaction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4498" y="1214905"/>
            <a:ext cx="48006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064308"/>
                </a:solidFill>
                <a:latin typeface="+mn-lt"/>
              </a:rPr>
              <a:t>Larger audience/Less </a:t>
            </a:r>
            <a:r>
              <a:rPr lang="en-US" altLang="en-US" sz="2000" b="1" i="1" dirty="0">
                <a:solidFill>
                  <a:srgbClr val="064308"/>
                </a:solidFill>
                <a:latin typeface="+mn-lt"/>
              </a:rPr>
              <a:t>interaction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9"/>
          <a:stretch/>
        </p:blipFill>
        <p:spPr bwMode="auto">
          <a:xfrm>
            <a:off x="4754925" y="2734621"/>
            <a:ext cx="4084637" cy="347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34941" y="1742756"/>
            <a:ext cx="2263687" cy="899093"/>
            <a:chOff x="4734941" y="1742756"/>
            <a:chExt cx="2263687" cy="89909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941" y="1758422"/>
              <a:ext cx="462334" cy="37588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197275" y="1742756"/>
              <a:ext cx="114214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80060"/>
              <a:r>
                <a:rPr lang="en-US" altLang="en-US" sz="2100" dirty="0">
                  <a:solidFill>
                    <a:srgbClr val="C19859">
                      <a:lumMod val="75000"/>
                    </a:srgbClr>
                  </a:solidFill>
                  <a:latin typeface="Arial" pitchFamily="34" charset="0"/>
                  <a:ea typeface="ヒラギノ角ゴ Pro W3"/>
                  <a:cs typeface="Aharoni" panose="02010803020104030203" pitchFamily="2" charset="-79"/>
                </a:rPr>
                <a:t>@</a:t>
              </a:r>
              <a:r>
                <a:rPr lang="en-US" altLang="en-US" sz="2100" dirty="0" err="1">
                  <a:solidFill>
                    <a:srgbClr val="C19859">
                      <a:lumMod val="75000"/>
                    </a:srgbClr>
                  </a:solidFill>
                  <a:latin typeface="Arial" pitchFamily="34" charset="0"/>
                  <a:ea typeface="ヒラギノ角ゴ Pro W3"/>
                  <a:cs typeface="Aharoni" panose="02010803020104030203" pitchFamily="2" charset="-79"/>
                </a:rPr>
                <a:t>nscl</a:t>
              </a:r>
              <a:endParaRPr lang="en-US" sz="2100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Aharoni" panose="02010803020104030203" pitchFamily="2" charset="-79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97275" y="2193385"/>
              <a:ext cx="1801353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80060"/>
              <a:r>
                <a:rPr lang="en-US" altLang="en-US" sz="2100" dirty="0" smtClean="0">
                  <a:solidFill>
                    <a:srgbClr val="C19859">
                      <a:lumMod val="75000"/>
                    </a:srgbClr>
                  </a:solidFill>
                  <a:latin typeface="Arial" pitchFamily="34" charset="0"/>
                  <a:ea typeface="ヒラギノ角ゴ Pro W3"/>
                  <a:cs typeface="Aharoni" panose="02010803020104030203" pitchFamily="2" charset="-79"/>
                </a:rPr>
                <a:t>@NSCLMSU</a:t>
              </a:r>
              <a:endParaRPr lang="en-US" sz="2100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Aharoni" panose="02010803020104030203" pitchFamily="2" charset="-79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087" y="2172555"/>
              <a:ext cx="469294" cy="469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47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7" y="304800"/>
            <a:ext cx="8281035" cy="1413934"/>
          </a:xfrm>
        </p:spPr>
        <p:txBody>
          <a:bodyPr/>
          <a:lstStyle/>
          <a:p>
            <a:pPr eaLnBrk="1" hangingPunct="1"/>
            <a:r>
              <a:rPr lang="en-US" altLang="en-US" sz="4400" dirty="0" smtClean="0"/>
              <a:t>Laboratory Tours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00050" y="4822747"/>
            <a:ext cx="87210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39925" indent="-1939925" eaLnBrk="0" hangingPunct="0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Audience: 	General Public (school age and </a:t>
            </a: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older)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time: 	~90 minutes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Outcome: 	An appreciation of nuclear science/NSCL, student interest in science careers</a:t>
            </a:r>
          </a:p>
        </p:txBody>
      </p:sp>
      <p:pic>
        <p:nvPicPr>
          <p:cNvPr id="28676" name="Picture 9" descr="100_01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497330"/>
            <a:ext cx="8881110" cy="324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9327126">
            <a:off x="1341835" y="1730230"/>
            <a:ext cx="7272575" cy="27746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743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</a:t>
            </a:r>
            <a:endParaRPr lang="en-US" sz="567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4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60083" y="228600"/>
            <a:ext cx="8281035" cy="1413934"/>
          </a:xfrm>
        </p:spPr>
        <p:txBody>
          <a:bodyPr/>
          <a:lstStyle/>
          <a:p>
            <a:r>
              <a:rPr lang="en-US" altLang="en-US" sz="4400" dirty="0" smtClean="0"/>
              <a:t>Public Talks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4294967295"/>
          </p:nvPr>
        </p:nvSpPr>
        <p:spPr>
          <a:xfrm>
            <a:off x="720090" y="4419600"/>
            <a:ext cx="8061325" cy="13589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Seminar about research @ NSCL</a:t>
            </a:r>
          </a:p>
          <a:p>
            <a:pPr>
              <a:spcBef>
                <a:spcPts val="6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A career-focused presentation for students</a:t>
            </a:r>
          </a:p>
          <a:p>
            <a:pPr>
              <a:spcBef>
                <a:spcPts val="6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OR a virtual tour on the planetarium dome!</a:t>
            </a:r>
          </a:p>
          <a:p>
            <a:pPr>
              <a:spcBef>
                <a:spcPts val="6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On-campus or at your location (within reason)</a:t>
            </a:r>
          </a:p>
          <a:p>
            <a:pPr>
              <a:spcBef>
                <a:spcPts val="6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Can serve (almost) any size </a:t>
            </a:r>
            <a:r>
              <a:rPr lang="en-US" altLang="en-US" sz="2000" dirty="0" smtClean="0">
                <a:solidFill>
                  <a:schemeClr val="tx1"/>
                </a:solidFill>
              </a:rPr>
              <a:t>group</a:t>
            </a:r>
          </a:p>
        </p:txBody>
      </p:sp>
      <p:pic>
        <p:nvPicPr>
          <p:cNvPr id="29700" name="Picture 4" descr="MSUAA Oakland County 6-13-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" y="1275318"/>
            <a:ext cx="8221028" cy="305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9327126">
            <a:off x="1341835" y="1730230"/>
            <a:ext cx="7272575" cy="27746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743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</a:t>
            </a:r>
            <a:endParaRPr lang="en-US" sz="567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56822" y="4419600"/>
            <a:ext cx="29607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000" i="1" dirty="0">
                <a:solidFill>
                  <a:schemeClr val="tx1"/>
                </a:solidFill>
                <a:latin typeface="+mn-lt"/>
              </a:rPr>
              <a:t>Also: </a:t>
            </a:r>
            <a:r>
              <a:rPr lang="en-US" altLang="en-US" sz="2000" i="1" dirty="0" smtClean="0">
                <a:solidFill>
                  <a:schemeClr val="tx1"/>
                </a:solidFill>
                <a:latin typeface="+mn-lt"/>
              </a:rPr>
              <a:t>a series </a:t>
            </a:r>
            <a:r>
              <a:rPr lang="en-US" altLang="en-US" sz="2000" i="1" dirty="0">
                <a:solidFill>
                  <a:schemeClr val="tx1"/>
                </a:solidFill>
                <a:latin typeface="+mn-lt"/>
              </a:rPr>
              <a:t>of free public talks </a:t>
            </a:r>
            <a:r>
              <a:rPr lang="en-US" altLang="en-US" sz="2000" i="1" dirty="0" smtClean="0">
                <a:solidFill>
                  <a:schemeClr val="tx1"/>
                </a:solidFill>
                <a:latin typeface="+mn-lt"/>
              </a:rPr>
              <a:t>&amp; </a:t>
            </a:r>
            <a:r>
              <a:rPr lang="en-US" altLang="en-US" sz="2000" i="1" dirty="0">
                <a:solidFill>
                  <a:schemeClr val="tx1"/>
                </a:solidFill>
                <a:latin typeface="+mn-lt"/>
              </a:rPr>
              <a:t>concerts at </a:t>
            </a:r>
            <a:r>
              <a:rPr lang="en-US" altLang="en-US" sz="2000" i="1" dirty="0" smtClean="0">
                <a:solidFill>
                  <a:schemeClr val="tx1"/>
                </a:solidFill>
                <a:latin typeface="+mn-lt"/>
              </a:rPr>
              <a:t>FRIB! See “Advanced Studies Gateway” at </a:t>
            </a:r>
            <a:r>
              <a:rPr lang="en-US" altLang="en-US" sz="2000" i="1" u="sng" dirty="0" smtClean="0">
                <a:solidFill>
                  <a:srgbClr val="0066FF"/>
                </a:solidFill>
                <a:latin typeface="+mn-lt"/>
                <a:hlinkClick r:id="rId3"/>
              </a:rPr>
              <a:t>frib.msu.edu/gateway</a:t>
            </a:r>
            <a:r>
              <a:rPr lang="en-US" altLang="en-US" sz="2000" i="1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altLang="en-US" sz="200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532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4165"/>
            <a:ext cx="8281035" cy="1413934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Marble Nuclei: Lesson/Activities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3686" y="1195918"/>
            <a:ext cx="5440363" cy="368141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tx1"/>
                </a:solidFill>
              </a:rPr>
              <a:t>Lesson ideas are available for teachers who want to use the marbles for a nuclear science unit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tx1"/>
                </a:solidFill>
              </a:rPr>
              <a:t>Several hands-on activities use the marble nuclei to model nuclear processes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tx1"/>
                </a:solidFill>
              </a:rPr>
              <a:t>To date, over 350 teachers have been taught to use the marble nuclei lesson, while another 350+ have downloaded the documents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tx1"/>
                </a:solidFill>
              </a:rPr>
              <a:t>JINA Outreach personnel provide support in finding, acquiring, and utilizing the necessary equipment</a:t>
            </a:r>
          </a:p>
          <a:p>
            <a:pPr eaLnBrk="1" hangingPunct="1">
              <a:defRPr/>
            </a:pPr>
            <a:r>
              <a:rPr lang="en-US" altLang="en-US" dirty="0" smtClean="0">
                <a:hlinkClick r:id="rId2"/>
              </a:rPr>
              <a:t>www.jinaweb.org/outreach/marble/</a:t>
            </a:r>
            <a:r>
              <a:rPr lang="en-US" altLang="en-US" dirty="0" smtClean="0"/>
              <a:t> </a:t>
            </a:r>
          </a:p>
        </p:txBody>
      </p:sp>
      <p:pic>
        <p:nvPicPr>
          <p:cNvPr id="30724" name="Picture 7" descr="IMG_20101023_135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49" y="1224198"/>
            <a:ext cx="3507105" cy="262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C:\Users\constan\Downloads\IMG_20120428_160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49" y="3685934"/>
            <a:ext cx="3507105" cy="271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9327126">
            <a:off x="1341835" y="1730230"/>
            <a:ext cx="7272575" cy="27746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743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</a:t>
            </a:r>
            <a:endParaRPr lang="en-US" sz="567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5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91239" y="228600"/>
            <a:ext cx="8686799" cy="1413934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The future: smashing virtual nuclei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4294967295"/>
          </p:nvPr>
        </p:nvSpPr>
        <p:spPr>
          <a:xfrm>
            <a:off x="1692166" y="5791200"/>
            <a:ext cx="8280400" cy="1008062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altLang="en-US" i="1" dirty="0" smtClean="0"/>
              <a:t>On iOS, Android, web browsers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i="1" dirty="0" smtClean="0"/>
              <a:t>Learn more at </a:t>
            </a:r>
            <a:r>
              <a:rPr lang="en-US" altLang="en-US" i="1" dirty="0" smtClean="0">
                <a:hlinkClick r:id="rId2"/>
              </a:rPr>
              <a:t>http://gamedev.msu.edu/isotopolis/</a:t>
            </a:r>
            <a:r>
              <a:rPr lang="en-US" altLang="en-US" i="1" dirty="0" smtClean="0"/>
              <a:t> </a:t>
            </a:r>
          </a:p>
        </p:txBody>
      </p:sp>
      <p:pic>
        <p:nvPicPr>
          <p:cNvPr id="3174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79" y="1156728"/>
            <a:ext cx="6075521" cy="455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9327126">
            <a:off x="1341835" y="1730230"/>
            <a:ext cx="7272575" cy="27746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743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</a:t>
            </a:r>
            <a:endParaRPr lang="en-US" sz="567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1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81000" y="323149"/>
            <a:ext cx="8762999" cy="1413934"/>
          </a:xfrm>
        </p:spPr>
        <p:txBody>
          <a:bodyPr/>
          <a:lstStyle/>
          <a:p>
            <a:r>
              <a:rPr lang="en-US" altLang="en-US" sz="3200" dirty="0" err="1" smtClean="0"/>
              <a:t>Isotopolis</a:t>
            </a:r>
            <a:r>
              <a:rPr lang="en-US" altLang="en-US" sz="3200" dirty="0" smtClean="0"/>
              <a:t> puts students in the driver’s seat</a:t>
            </a:r>
          </a:p>
        </p:txBody>
      </p:sp>
      <p:pic>
        <p:nvPicPr>
          <p:cNvPr id="3277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01900"/>
            <a:ext cx="2730500" cy="2049463"/>
          </a:xfrm>
        </p:spPr>
      </p:pic>
      <p:pic>
        <p:nvPicPr>
          <p:cNvPr id="327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" y="1194674"/>
            <a:ext cx="3485436" cy="261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15" y="1194674"/>
            <a:ext cx="3487103" cy="261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" y="3855006"/>
            <a:ext cx="3495437" cy="262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15" y="3855006"/>
            <a:ext cx="3497104" cy="262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6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800000">
            <a:off x="1447746" y="1696003"/>
            <a:ext cx="3119380" cy="4036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5027298" y="1689476"/>
            <a:ext cx="2954306" cy="38243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itle 1"/>
          <p:cNvSpPr>
            <a:spLocks noGrp="1"/>
          </p:cNvSpPr>
          <p:nvPr>
            <p:ph type="title"/>
          </p:nvPr>
        </p:nvSpPr>
        <p:spPr>
          <a:xfrm>
            <a:off x="666479" y="251252"/>
            <a:ext cx="8281035" cy="1413934"/>
          </a:xfrm>
        </p:spPr>
        <p:txBody>
          <a:bodyPr/>
          <a:lstStyle/>
          <a:p>
            <a:r>
              <a:rPr lang="en-US" altLang="en-US" sz="4000" dirty="0" err="1" smtClean="0"/>
              <a:t>Isotopolis</a:t>
            </a:r>
            <a:r>
              <a:rPr lang="en-US" altLang="en-US" sz="4000" dirty="0" smtClean="0"/>
              <a:t> lesson plans</a:t>
            </a:r>
          </a:p>
        </p:txBody>
      </p:sp>
      <p:pic>
        <p:nvPicPr>
          <p:cNvPr id="33795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800000">
            <a:off x="0" y="1543050"/>
            <a:ext cx="3581400" cy="4635500"/>
          </a:xfrm>
        </p:spPr>
      </p:pic>
      <p:sp>
        <p:nvSpPr>
          <p:cNvPr id="33797" name="TextBox 3"/>
          <p:cNvSpPr txBox="1">
            <a:spLocks noChangeArrowheads="1"/>
          </p:cNvSpPr>
          <p:nvPr/>
        </p:nvSpPr>
        <p:spPr bwMode="auto">
          <a:xfrm>
            <a:off x="4208380" y="5247061"/>
            <a:ext cx="5091907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90" dirty="0">
                <a:solidFill>
                  <a:schemeClr val="tx1"/>
                </a:solidFill>
                <a:latin typeface="Calibri" panose="020F0502020204030204" pitchFamily="34" charset="0"/>
              </a:rPr>
              <a:t>10-day, 5-day, 3-day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90" dirty="0">
                <a:solidFill>
                  <a:schemeClr val="tx1"/>
                </a:solidFill>
                <a:latin typeface="Calibri" panose="020F0502020204030204" pitchFamily="34" charset="0"/>
              </a:rPr>
              <a:t>Mix and match, modify as needed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90" dirty="0">
                <a:solidFill>
                  <a:schemeClr val="tx1"/>
                </a:solidFill>
                <a:latin typeface="Calibri" panose="020F0502020204030204" pitchFamily="34" charset="0"/>
              </a:rPr>
              <a:t>NGSS standards listed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90" dirty="0">
                <a:solidFill>
                  <a:schemeClr val="tx1"/>
                </a:solidFill>
                <a:latin typeface="Calibri" panose="020F0502020204030204" pitchFamily="34" charset="0"/>
              </a:rPr>
              <a:t>Final version should be appropriate for HS and MS</a:t>
            </a:r>
          </a:p>
        </p:txBody>
      </p:sp>
      <p:sp>
        <p:nvSpPr>
          <p:cNvPr id="6" name="TextBox 5"/>
          <p:cNvSpPr txBox="1"/>
          <p:nvPr/>
        </p:nvSpPr>
        <p:spPr>
          <a:xfrm rot="19327126">
            <a:off x="1046958" y="1793372"/>
            <a:ext cx="7277152" cy="3736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43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</a:t>
            </a:r>
          </a:p>
          <a:p>
            <a:pPr algn="ctr">
              <a:defRPr/>
            </a:pPr>
            <a:r>
              <a:rPr lang="en-US" sz="6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238441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67766" y="304800"/>
            <a:ext cx="8281035" cy="1413934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Physics of Atomic Nuclei (PAN)</a:t>
            </a:r>
          </a:p>
        </p:txBody>
      </p: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667766" y="1467998"/>
            <a:ext cx="4818634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946275" indent="-1946275" eaLnBrk="0" hangingPunct="0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9pPr>
          </a:lstStyle>
          <a:p>
            <a:pPr marL="245031" indent="-24503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5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52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teachers </a:t>
            </a:r>
            <a:r>
              <a:rPr lang="en-US" altLang="en-US" sz="25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current </a:t>
            </a:r>
            <a:r>
              <a:rPr lang="en-US" altLang="en-US" sz="252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 students</a:t>
            </a:r>
          </a:p>
          <a:p>
            <a:pPr marL="245031" indent="-24503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5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one-week </a:t>
            </a:r>
            <a:r>
              <a:rPr lang="en-US" altLang="en-US" sz="252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 summer camps</a:t>
            </a:r>
          </a:p>
          <a:p>
            <a:pPr marL="245031" indent="-24503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5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en-US" altLang="en-US" sz="252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knowledge, experience, and demo tools to teach nuclear science</a:t>
            </a:r>
          </a:p>
          <a:p>
            <a:pPr marL="245031" indent="-24503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5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n-US" altLang="en-US" sz="252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discover career opportunities in science </a:t>
            </a:r>
            <a:r>
              <a:rPr lang="en-US" altLang="en-US" sz="25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en-US" sz="252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envision themselves as researchers at the college level and beyond</a:t>
            </a:r>
          </a:p>
        </p:txBody>
      </p:sp>
      <p:pic>
        <p:nvPicPr>
          <p:cNvPr id="34820" name="Picture 11" descr="IMG_20110805_1439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702" y="3724275"/>
            <a:ext cx="3413826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" descr="IMG_20110803_1405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03" y="1295400"/>
            <a:ext cx="3407269" cy="254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9327126">
            <a:off x="1341835" y="1730230"/>
            <a:ext cx="7272575" cy="27746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743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</a:t>
            </a:r>
            <a:endParaRPr lang="en-US" sz="567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99279" y="189801"/>
            <a:ext cx="8281035" cy="1413934"/>
          </a:xfrm>
        </p:spPr>
        <p:txBody>
          <a:bodyPr/>
          <a:lstStyle/>
          <a:p>
            <a:r>
              <a:rPr lang="en-US" altLang="en-US" sz="4400" dirty="0" smtClean="0"/>
              <a:t>PAN Activities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4294967295"/>
          </p:nvPr>
        </p:nvSpPr>
        <p:spPr>
          <a:xfrm>
            <a:off x="762000" y="1126093"/>
            <a:ext cx="5160963" cy="5819775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Learn about research </a:t>
            </a:r>
            <a:r>
              <a:rPr lang="en-US" altLang="en-US" dirty="0" smtClean="0">
                <a:solidFill>
                  <a:schemeClr val="tx1"/>
                </a:solidFill>
              </a:rPr>
              <a:t>in one of the top rare-isotope laboratories in the world – talks by research faculty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Get introduced to the fascinating </a:t>
            </a:r>
            <a:r>
              <a:rPr lang="en-US" altLang="en-US" b="1" dirty="0" smtClean="0">
                <a:solidFill>
                  <a:schemeClr val="tx1"/>
                </a:solidFill>
              </a:rPr>
              <a:t>fields of astrophysics, cosmology, and nuclear science</a:t>
            </a:r>
            <a:r>
              <a:rPr lang="en-US" altLang="en-US" dirty="0" smtClean="0">
                <a:solidFill>
                  <a:schemeClr val="tx1"/>
                </a:solidFill>
              </a:rPr>
              <a:t> – trained by experimentalists</a:t>
            </a:r>
          </a:p>
          <a:p>
            <a:r>
              <a:rPr lang="en-US" altLang="en-US" b="1" dirty="0" smtClean="0">
                <a:solidFill>
                  <a:schemeClr val="tx1"/>
                </a:solidFill>
              </a:rPr>
              <a:t>Perform your own nuclear physics experiments </a:t>
            </a:r>
            <a:r>
              <a:rPr lang="en-US" altLang="en-US" dirty="0" smtClean="0">
                <a:solidFill>
                  <a:schemeClr val="tx1"/>
                </a:solidFill>
              </a:rPr>
              <a:t>– has included cosmic ray detection, gamma spectroscopy, half-life estimation, theoretical modeling</a:t>
            </a:r>
          </a:p>
          <a:p>
            <a:r>
              <a:rPr lang="en-US" altLang="en-US" b="1" dirty="0" smtClean="0">
                <a:solidFill>
                  <a:schemeClr val="tx1"/>
                </a:solidFill>
              </a:rPr>
              <a:t>Experience one of the biggest </a:t>
            </a:r>
            <a:r>
              <a:rPr lang="en-US" altLang="en-US" dirty="0" smtClean="0">
                <a:solidFill>
                  <a:schemeClr val="tx1"/>
                </a:solidFill>
              </a:rPr>
              <a:t>universities in the country – eat, sleep, and live on campus</a:t>
            </a:r>
          </a:p>
          <a:p>
            <a:endParaRPr lang="en-US" altLang="en-US" dirty="0" smtClean="0">
              <a:solidFill>
                <a:schemeClr val="tx1"/>
              </a:solidFill>
            </a:endParaRPr>
          </a:p>
        </p:txBody>
      </p:sp>
      <p:pic>
        <p:nvPicPr>
          <p:cNvPr id="3584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590" y="2308823"/>
            <a:ext cx="2737009" cy="154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90" y="3719000"/>
            <a:ext cx="2747010" cy="154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90" y="4847474"/>
            <a:ext cx="2742009" cy="154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9590" y="1219200"/>
            <a:ext cx="2737009" cy="133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7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elium-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90" y="2137410"/>
            <a:ext cx="3440430" cy="344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2800350" y="1417320"/>
            <a:ext cx="416052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480060">
              <a:spcBef>
                <a:spcPct val="0"/>
              </a:spcBef>
              <a:buNone/>
            </a:pPr>
            <a:r>
              <a:rPr lang="en-US" altLang="en-US" sz="2520" b="1" i="1" u="sng" dirty="0">
                <a:solidFill>
                  <a:prstClr val="black"/>
                </a:solidFill>
              </a:rPr>
              <a:t>Example: A Helium Atom</a:t>
            </a:r>
            <a:endParaRPr lang="en-US" altLang="en-US" sz="2520" b="1" i="1" dirty="0">
              <a:solidFill>
                <a:prstClr val="black"/>
              </a:solidFill>
            </a:endParaRPr>
          </a:p>
          <a:p>
            <a:pPr defTabSz="480060">
              <a:spcBef>
                <a:spcPct val="0"/>
              </a:spcBef>
              <a:buNone/>
            </a:pPr>
            <a:endParaRPr lang="en-US" altLang="en-US" sz="2520" b="1" i="1" dirty="0">
              <a:solidFill>
                <a:prstClr val="black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00050" y="2137410"/>
            <a:ext cx="9201150" cy="2865359"/>
            <a:chOff x="240" y="1392"/>
            <a:chExt cx="5520" cy="1719"/>
          </a:xfrm>
        </p:grpSpPr>
        <p:grpSp>
          <p:nvGrpSpPr>
            <p:cNvPr id="5131" name="Group 6"/>
            <p:cNvGrpSpPr>
              <a:grpSpLocks/>
            </p:cNvGrpSpPr>
            <p:nvPr/>
          </p:nvGrpSpPr>
          <p:grpSpPr bwMode="auto">
            <a:xfrm>
              <a:off x="240" y="1392"/>
              <a:ext cx="1776" cy="336"/>
              <a:chOff x="1152" y="1200"/>
              <a:chExt cx="1776" cy="336"/>
            </a:xfrm>
          </p:grpSpPr>
          <p:sp>
            <p:nvSpPr>
              <p:cNvPr id="5138" name="Text Box 7"/>
              <p:cNvSpPr txBox="1">
                <a:spLocks noChangeArrowheads="1"/>
              </p:cNvSpPr>
              <p:nvPr/>
            </p:nvSpPr>
            <p:spPr bwMode="auto">
              <a:xfrm>
                <a:off x="1152" y="1200"/>
                <a:ext cx="158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defTabSz="480060">
                  <a:spcBef>
                    <a:spcPct val="50000"/>
                  </a:spcBef>
                  <a:buNone/>
                </a:pPr>
                <a:r>
                  <a:rPr lang="en-US" altLang="en-US" sz="2940">
                    <a:solidFill>
                      <a:prstClr val="black"/>
                    </a:solidFill>
                  </a:rPr>
                  <a:t>Electron</a:t>
                </a:r>
              </a:p>
            </p:txBody>
          </p:sp>
          <p:sp>
            <p:nvSpPr>
              <p:cNvPr id="5139" name="Line 8"/>
              <p:cNvSpPr>
                <a:spLocks noChangeShapeType="1"/>
              </p:cNvSpPr>
              <p:nvPr/>
            </p:nvSpPr>
            <p:spPr bwMode="auto">
              <a:xfrm>
                <a:off x="2064" y="1392"/>
                <a:ext cx="864" cy="144"/>
              </a:xfrm>
              <a:prstGeom prst="lin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80060"/>
                <a:endParaRPr lang="en-US" sz="189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5132" name="Group 9"/>
            <p:cNvGrpSpPr>
              <a:grpSpLocks/>
            </p:cNvGrpSpPr>
            <p:nvPr/>
          </p:nvGrpSpPr>
          <p:grpSpPr bwMode="auto">
            <a:xfrm>
              <a:off x="1104" y="2400"/>
              <a:ext cx="2208" cy="711"/>
              <a:chOff x="1008" y="2688"/>
              <a:chExt cx="2208" cy="711"/>
            </a:xfrm>
          </p:grpSpPr>
          <p:sp>
            <p:nvSpPr>
              <p:cNvPr id="5136" name="Text Box 10"/>
              <p:cNvSpPr txBox="1">
                <a:spLocks noChangeArrowheads="1"/>
              </p:cNvSpPr>
              <p:nvPr/>
            </p:nvSpPr>
            <p:spPr bwMode="auto">
              <a:xfrm>
                <a:off x="1008" y="3072"/>
                <a:ext cx="220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defTabSz="480060">
                  <a:spcBef>
                    <a:spcPct val="50000"/>
                  </a:spcBef>
                  <a:buNone/>
                </a:pPr>
                <a:r>
                  <a:rPr lang="en-US" altLang="en-US" sz="2940">
                    <a:solidFill>
                      <a:prstClr val="black"/>
                    </a:solidFill>
                  </a:rPr>
                  <a:t>Neutron</a:t>
                </a:r>
              </a:p>
            </p:txBody>
          </p:sp>
          <p:sp>
            <p:nvSpPr>
              <p:cNvPr id="5137" name="Line 11"/>
              <p:cNvSpPr>
                <a:spLocks noChangeShapeType="1"/>
              </p:cNvSpPr>
              <p:nvPr/>
            </p:nvSpPr>
            <p:spPr bwMode="auto">
              <a:xfrm flipV="1">
                <a:off x="1632" y="2688"/>
                <a:ext cx="1056" cy="432"/>
              </a:xfrm>
              <a:prstGeom prst="lin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80060"/>
                <a:endParaRPr lang="en-US" sz="189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5133" name="Group 12"/>
            <p:cNvGrpSpPr>
              <a:grpSpLocks/>
            </p:cNvGrpSpPr>
            <p:nvPr/>
          </p:nvGrpSpPr>
          <p:grpSpPr bwMode="auto">
            <a:xfrm>
              <a:off x="3072" y="2064"/>
              <a:ext cx="2688" cy="327"/>
              <a:chOff x="3072" y="2304"/>
              <a:chExt cx="2688" cy="327"/>
            </a:xfrm>
          </p:grpSpPr>
          <p:sp>
            <p:nvSpPr>
              <p:cNvPr id="5134" name="Text Box 13"/>
              <p:cNvSpPr txBox="1">
                <a:spLocks noChangeArrowheads="1"/>
              </p:cNvSpPr>
              <p:nvPr/>
            </p:nvSpPr>
            <p:spPr bwMode="auto">
              <a:xfrm>
                <a:off x="3840" y="2304"/>
                <a:ext cx="192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defTabSz="480060">
                  <a:spcBef>
                    <a:spcPct val="50000"/>
                  </a:spcBef>
                  <a:buNone/>
                </a:pPr>
                <a:r>
                  <a:rPr lang="en-US" altLang="en-US" sz="2940">
                    <a:solidFill>
                      <a:prstClr val="black"/>
                    </a:solidFill>
                  </a:rPr>
                  <a:t>  Proton</a:t>
                </a:r>
              </a:p>
            </p:txBody>
          </p:sp>
          <p:sp>
            <p:nvSpPr>
              <p:cNvPr id="5135" name="Line 14"/>
              <p:cNvSpPr>
                <a:spLocks noChangeShapeType="1"/>
              </p:cNvSpPr>
              <p:nvPr/>
            </p:nvSpPr>
            <p:spPr bwMode="auto">
              <a:xfrm flipH="1">
                <a:off x="3072" y="2496"/>
                <a:ext cx="768" cy="96"/>
              </a:xfrm>
              <a:prstGeom prst="lin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80060"/>
                <a:endParaRPr lang="en-US" sz="189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360420" y="3417572"/>
            <a:ext cx="5680710" cy="2960370"/>
            <a:chOff x="2016" y="2160"/>
            <a:chExt cx="3408" cy="1776"/>
          </a:xfrm>
        </p:grpSpPr>
        <p:grpSp>
          <p:nvGrpSpPr>
            <p:cNvPr id="5127" name="Group 16"/>
            <p:cNvGrpSpPr>
              <a:grpSpLocks/>
            </p:cNvGrpSpPr>
            <p:nvPr/>
          </p:nvGrpSpPr>
          <p:grpSpPr bwMode="auto">
            <a:xfrm>
              <a:off x="2016" y="2736"/>
              <a:ext cx="3408" cy="1200"/>
              <a:chOff x="2016" y="2736"/>
              <a:chExt cx="3408" cy="1200"/>
            </a:xfrm>
          </p:grpSpPr>
          <p:sp>
            <p:nvSpPr>
              <p:cNvPr id="5129" name="Text Box 17"/>
              <p:cNvSpPr txBox="1">
                <a:spLocks noChangeArrowheads="1"/>
              </p:cNvSpPr>
              <p:nvPr/>
            </p:nvSpPr>
            <p:spPr bwMode="auto">
              <a:xfrm>
                <a:off x="2016" y="3648"/>
                <a:ext cx="34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defTabSz="480060">
                  <a:spcBef>
                    <a:spcPct val="50000"/>
                  </a:spcBef>
                  <a:buNone/>
                </a:pPr>
                <a:r>
                  <a:rPr lang="en-US" altLang="en-US" sz="2520" i="1" dirty="0">
                    <a:solidFill>
                      <a:prstClr val="black"/>
                    </a:solidFill>
                  </a:rPr>
                  <a:t>NSCL scientists study the atomic nucleus</a:t>
                </a:r>
              </a:p>
            </p:txBody>
          </p:sp>
          <p:sp>
            <p:nvSpPr>
              <p:cNvPr id="5130" name="Line 18"/>
              <p:cNvSpPr>
                <a:spLocks noChangeShapeType="1"/>
              </p:cNvSpPr>
              <p:nvPr/>
            </p:nvSpPr>
            <p:spPr bwMode="auto">
              <a:xfrm flipH="1" flipV="1">
                <a:off x="3072" y="2736"/>
                <a:ext cx="432" cy="912"/>
              </a:xfrm>
              <a:prstGeom prst="lin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80060"/>
                <a:endParaRPr lang="en-US" sz="189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5128" name="Oval 19"/>
            <p:cNvSpPr>
              <a:spLocks noChangeArrowheads="1"/>
            </p:cNvSpPr>
            <p:nvPr/>
          </p:nvSpPr>
          <p:spPr bwMode="auto">
            <a:xfrm>
              <a:off x="2592" y="2160"/>
              <a:ext cx="604" cy="624"/>
            </a:xfrm>
            <a:prstGeom prst="ellipse">
              <a:avLst/>
            </a:prstGeom>
            <a:noFill/>
            <a:ln w="25400">
              <a:solidFill>
                <a:srgbClr val="D6A16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defTabSz="480060">
                <a:spcBef>
                  <a:spcPct val="0"/>
                </a:spcBef>
                <a:buNone/>
              </a:pPr>
              <a:endParaRPr lang="en-US" altLang="en-US" sz="462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126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We study the atomic nucleus</a:t>
            </a:r>
          </a:p>
        </p:txBody>
      </p:sp>
    </p:spTree>
    <p:extLst>
      <p:ext uri="{BB962C8B-B14F-4D97-AF65-F5344CB8AC3E}">
        <p14:creationId xmlns:p14="http://schemas.microsoft.com/office/powerpoint/2010/main" val="163645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60081" y="304800"/>
            <a:ext cx="8281035" cy="1413934"/>
          </a:xfrm>
        </p:spPr>
        <p:txBody>
          <a:bodyPr/>
          <a:lstStyle/>
          <a:p>
            <a:r>
              <a:rPr lang="en-US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students need to apply?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4294967295"/>
          </p:nvPr>
        </p:nvSpPr>
        <p:spPr>
          <a:xfrm>
            <a:off x="413543" y="1219200"/>
            <a:ext cx="8774113" cy="5819775"/>
          </a:xfrm>
        </p:spPr>
        <p:txBody>
          <a:bodyPr/>
          <a:lstStyle/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Pre-application</a:t>
            </a:r>
          </a:p>
          <a:p>
            <a:pPr lvl="2"/>
            <a:r>
              <a:rPr lang="en-US" altLang="en-US" sz="1890" dirty="0">
                <a:latin typeface="Arial" panose="020B0604020202020204" pitchFamily="34" charset="0"/>
                <a:cs typeface="Arial" panose="020B0604020202020204" pitchFamily="34" charset="0"/>
              </a:rPr>
              <a:t>Personal &amp; Contact Information</a:t>
            </a:r>
          </a:p>
          <a:p>
            <a:pPr lvl="2"/>
            <a:r>
              <a:rPr lang="en-US" altLang="en-US" sz="1890" dirty="0">
                <a:latin typeface="Arial" panose="020B0604020202020204" pitchFamily="34" charset="0"/>
                <a:cs typeface="Arial" panose="020B0604020202020204" pitchFamily="34" charset="0"/>
              </a:rPr>
              <a:t>Contacts of two teacher recommenders</a:t>
            </a:r>
          </a:p>
          <a:p>
            <a:pPr lvl="3"/>
            <a:r>
              <a:rPr lang="en-US" alt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 doing this early so teachers have more time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  <a:p>
            <a:pPr lvl="2"/>
            <a:r>
              <a:rPr lang="en-US" altLang="en-US" sz="1890" b="1" dirty="0">
                <a:latin typeface="Arial" panose="020B0604020202020204" pitchFamily="34" charset="0"/>
                <a:cs typeface="Arial" panose="020B0604020202020204" pitchFamily="34" charset="0"/>
              </a:rPr>
              <a:t>NO grades, NO test scores</a:t>
            </a:r>
          </a:p>
          <a:p>
            <a:pPr lvl="2"/>
            <a:r>
              <a:rPr lang="en-US" altLang="en-US" sz="1890" dirty="0">
                <a:latin typeface="Arial" panose="020B0604020202020204" pitchFamily="34" charset="0"/>
                <a:cs typeface="Arial" panose="020B0604020202020204" pitchFamily="34" charset="0"/>
              </a:rPr>
              <a:t>How much math/science are they taking?</a:t>
            </a:r>
          </a:p>
          <a:p>
            <a:pPr lvl="2"/>
            <a:r>
              <a:rPr lang="en-US" altLang="en-US" sz="1890" dirty="0">
                <a:latin typeface="Arial" panose="020B0604020202020204" pitchFamily="34" charset="0"/>
                <a:cs typeface="Arial" panose="020B0604020202020204" pitchFamily="34" charset="0"/>
              </a:rPr>
              <a:t>What organized activities make them a good candidate? (camps, clubs, science teams, etc.)</a:t>
            </a:r>
          </a:p>
          <a:p>
            <a:pPr lvl="2"/>
            <a:r>
              <a:rPr lang="en-US" altLang="en-US" sz="1890" dirty="0">
                <a:latin typeface="Arial" panose="020B0604020202020204" pitchFamily="34" charset="0"/>
                <a:cs typeface="Arial" panose="020B0604020202020204" pitchFamily="34" charset="0"/>
              </a:rPr>
              <a:t>What informal activities make them a good candidate? (hobbies, what they read, things they do on their own)</a:t>
            </a:r>
          </a:p>
          <a:p>
            <a:pPr lvl="2"/>
            <a:r>
              <a:rPr lang="en-US" altLang="en-US" sz="1890" dirty="0">
                <a:latin typeface="Arial" panose="020B0604020202020204" pitchFamily="34" charset="0"/>
                <a:cs typeface="Arial" panose="020B0604020202020204" pitchFamily="34" charset="0"/>
              </a:rPr>
              <a:t>Statement of Interest – WHY do they want to attend PAN?</a:t>
            </a:r>
          </a:p>
          <a:p>
            <a:pPr lvl="3"/>
            <a:r>
              <a:rPr lang="en-US" alt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MOTIVATION to learn/pursue science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Teacher Recommendations</a:t>
            </a:r>
          </a:p>
          <a:p>
            <a:pPr lvl="2"/>
            <a:r>
              <a:rPr lang="en-US" altLang="en-US" sz="1890" dirty="0">
                <a:latin typeface="Arial" panose="020B0604020202020204" pitchFamily="34" charset="0"/>
                <a:cs typeface="Arial" panose="020B0604020202020204" pitchFamily="34" charset="0"/>
              </a:rPr>
              <a:t>Form is automatically emailed</a:t>
            </a:r>
          </a:p>
          <a:p>
            <a:pPr lvl="3"/>
            <a:r>
              <a:rPr lang="en-US" alt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may get filtered/put in spam – students should make sure teacher got it!</a:t>
            </a:r>
          </a:p>
          <a:p>
            <a:pPr lvl="2"/>
            <a:r>
              <a:rPr lang="en-US" altLang="en-US" sz="1890" dirty="0">
                <a:latin typeface="Arial" panose="020B0604020202020204" pitchFamily="34" charset="0"/>
                <a:cs typeface="Arial" panose="020B0604020202020204" pitchFamily="34" charset="0"/>
              </a:rPr>
              <a:t>Multiple-choice rate the student on several attributes</a:t>
            </a:r>
          </a:p>
          <a:p>
            <a:pPr lvl="2"/>
            <a:r>
              <a:rPr lang="en-US" altLang="en-US" sz="1890" dirty="0">
                <a:latin typeface="Arial" panose="020B0604020202020204" pitchFamily="34" charset="0"/>
                <a:cs typeface="Arial" panose="020B0604020202020204" pitchFamily="34" charset="0"/>
              </a:rPr>
              <a:t>Comments (can copy/paste letter)</a:t>
            </a:r>
          </a:p>
          <a:p>
            <a:endParaRPr lang="en-US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60083" y="228600"/>
            <a:ext cx="8281035" cy="1413934"/>
          </a:xfrm>
        </p:spPr>
        <p:txBody>
          <a:bodyPr/>
          <a:lstStyle/>
          <a:p>
            <a:r>
              <a:rPr lang="en-US" altLang="en-US" sz="4000" dirty="0" smtClean="0"/>
              <a:t>PAN Important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6800" y="1219200"/>
            <a:ext cx="7321550" cy="5626100"/>
          </a:xfrm>
        </p:spPr>
        <p:txBody>
          <a:bodyPr/>
          <a:lstStyle/>
          <a:p>
            <a:pPr marL="182880" indent="-182880">
              <a:defRPr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open 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</a:t>
            </a: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March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-182880">
              <a:defRPr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Applicants informed 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</a:t>
            </a: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82880">
              <a:defRPr/>
            </a:pP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PAN@ND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scheduled for late June</a:t>
            </a:r>
          </a:p>
          <a:p>
            <a:pPr indent="-182880">
              <a:defRPr/>
            </a:pP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PAN@MSU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Science Teachers scheduled for mid-July </a:t>
            </a:r>
          </a:p>
          <a:p>
            <a:pPr lvl="1"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HS Students scheduled for late July (following week)</a:t>
            </a:r>
          </a:p>
          <a:p>
            <a:pPr marL="0" indent="0">
              <a:buNone/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0" y="3810000"/>
            <a:ext cx="8279368" cy="254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1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60083" y="243946"/>
            <a:ext cx="8281035" cy="1413934"/>
          </a:xfrm>
        </p:spPr>
        <p:txBody>
          <a:bodyPr/>
          <a:lstStyle/>
          <a:p>
            <a:r>
              <a:rPr lang="en-US" altLang="en-US" sz="4000" dirty="0" smtClean="0"/>
              <a:t>MST @ MSU: a younger crowd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4294967295"/>
          </p:nvPr>
        </p:nvSpPr>
        <p:spPr>
          <a:xfrm>
            <a:off x="722313" y="1219200"/>
            <a:ext cx="4311650" cy="4319587"/>
          </a:xfrm>
        </p:spPr>
        <p:txBody>
          <a:bodyPr/>
          <a:lstStyle/>
          <a:p>
            <a:r>
              <a:rPr lang="en-US" altLang="en-US" sz="2000" dirty="0">
                <a:solidFill>
                  <a:schemeClr val="tx1"/>
                </a:solidFill>
              </a:rPr>
              <a:t>MST@MSU is a summer camp for high-achieving </a:t>
            </a:r>
            <a:r>
              <a:rPr lang="en-US" altLang="en-US" sz="2000" b="1" dirty="0">
                <a:solidFill>
                  <a:schemeClr val="tx1"/>
                </a:solidFill>
              </a:rPr>
              <a:t>middle-school students </a:t>
            </a:r>
            <a:r>
              <a:rPr lang="en-US" altLang="en-US" sz="2000" dirty="0">
                <a:solidFill>
                  <a:schemeClr val="tx1"/>
                </a:solidFill>
              </a:rPr>
              <a:t>run by </a:t>
            </a:r>
            <a:r>
              <a:rPr lang="en-US" altLang="en-US" sz="2000" dirty="0" smtClean="0">
                <a:solidFill>
                  <a:schemeClr val="tx1"/>
                </a:solidFill>
              </a:rPr>
              <a:t>MSU Gifted and Talented Education (GATE)</a:t>
            </a:r>
            <a:endParaRPr lang="en-US" altLang="en-US" sz="2000" dirty="0">
              <a:solidFill>
                <a:schemeClr val="tx1"/>
              </a:solidFill>
            </a:endParaRPr>
          </a:p>
          <a:p>
            <a:r>
              <a:rPr lang="en-US" altLang="en-US" sz="2000" dirty="0">
                <a:solidFill>
                  <a:schemeClr val="tx1"/>
                </a:solidFill>
              </a:rPr>
              <a:t>One week for grades 7-8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Two weeks for grades 9-10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JINA/NSCL faculty &amp; staff provide a Nuclear Astrophysics course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This course is very similar to PAN in scope, though the content is slightly lower-level.</a:t>
            </a:r>
          </a:p>
          <a:p>
            <a:r>
              <a:rPr lang="en-US" altLang="en-US" sz="2000" dirty="0">
                <a:hlinkClick r:id="rId2"/>
              </a:rPr>
              <a:t>https://gifted.msu.edu/programs/summer-programs/mstatmsu</a:t>
            </a:r>
            <a:r>
              <a:rPr lang="en-US" altLang="en-US" sz="2000" dirty="0"/>
              <a:t> </a:t>
            </a:r>
          </a:p>
        </p:txBody>
      </p:sp>
      <p:pic>
        <p:nvPicPr>
          <p:cNvPr id="38916" name="Picture 3" descr="IMG_20120724_1322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1195149"/>
            <a:ext cx="3667125" cy="275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0639" y="3650456"/>
            <a:ext cx="3667125" cy="275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2312" y="5686186"/>
            <a:ext cx="37734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+mn-lt"/>
              </a:rPr>
              <a:t>NOT free - there IS a fee, but also scholarships!</a:t>
            </a:r>
          </a:p>
        </p:txBody>
      </p:sp>
    </p:spTree>
    <p:extLst>
      <p:ext uri="{BB962C8B-B14F-4D97-AF65-F5344CB8AC3E}">
        <p14:creationId xmlns:p14="http://schemas.microsoft.com/office/powerpoint/2010/main" val="34449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81035" cy="1413934"/>
          </a:xfrm>
        </p:spPr>
        <p:txBody>
          <a:bodyPr/>
          <a:lstStyle/>
          <a:p>
            <a:r>
              <a:rPr lang="en-US" altLang="en-US" sz="4000" dirty="0" smtClean="0"/>
              <a:t>MST@MSU details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sz="half" idx="4294967295"/>
          </p:nvPr>
        </p:nvSpPr>
        <p:spPr>
          <a:xfrm>
            <a:off x="597217" y="1447800"/>
            <a:ext cx="8458200" cy="4389437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Students choose two academic classes and one workshop</a:t>
            </a:r>
          </a:p>
          <a:p>
            <a:pPr lvl="1"/>
            <a:r>
              <a:rPr lang="en-US" altLang="en-US" dirty="0" smtClean="0"/>
              <a:t>Academics: nuclear astrophysics, genetics and biotechnology, neuroscience, chemistry, physics…</a:t>
            </a:r>
          </a:p>
          <a:p>
            <a:pPr lvl="1"/>
            <a:r>
              <a:rPr lang="en-US" altLang="en-US" dirty="0" smtClean="0"/>
              <a:t>Workshops: soccer, archery, anime, cooking…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All content is rigorous, beyond normal middle school level, and includes active learning in interdisciplinary fields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Students gain new perspective on career opportunities and real-world problem solving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Evening and weekend activities (field games, dance…)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Resident advisors escort students, ensure their safety, and contribute to team building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Students can stay on-campus or commute (at a savings)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55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81035" cy="1413934"/>
          </a:xfrm>
        </p:spPr>
        <p:txBody>
          <a:bodyPr/>
          <a:lstStyle/>
          <a:p>
            <a:r>
              <a:rPr lang="en-US" altLang="en-US" sz="4000" dirty="0" smtClean="0"/>
              <a:t>Requirements for MST@MSU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9600" y="1219200"/>
            <a:ext cx="8458200" cy="43894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100" dirty="0"/>
              <a:t>Students must submit the following with their MST application (deadline early May):</a:t>
            </a:r>
          </a:p>
          <a:p>
            <a:pPr>
              <a:defRPr/>
            </a:pPr>
            <a:r>
              <a:rPr lang="en-US" sz="2100" dirty="0"/>
              <a:t>ACT or SAT scores of at least:</a:t>
            </a:r>
          </a:p>
          <a:p>
            <a:pPr lvl="1">
              <a:defRPr/>
            </a:pPr>
            <a:r>
              <a:rPr lang="en-US" dirty="0"/>
              <a:t>ACT: Math 19 or Composite 20</a:t>
            </a:r>
          </a:p>
          <a:p>
            <a:pPr lvl="1">
              <a:defRPr/>
            </a:pPr>
            <a:r>
              <a:rPr lang="en-US" dirty="0"/>
              <a:t>SAT: Math 550 or Reading &amp; Writing 560 or SAT Total 1090</a:t>
            </a:r>
          </a:p>
          <a:p>
            <a:pPr>
              <a:defRPr/>
            </a:pPr>
            <a:r>
              <a:rPr lang="en-US" sz="2100" dirty="0"/>
              <a:t>Recommendation Form from their current math or science teacher</a:t>
            </a:r>
          </a:p>
          <a:p>
            <a:pPr>
              <a:defRPr/>
            </a:pPr>
            <a:r>
              <a:rPr lang="en-US" sz="2100" dirty="0"/>
              <a:t>Most recent grade report</a:t>
            </a:r>
          </a:p>
          <a:p>
            <a:pPr>
              <a:defRPr/>
            </a:pPr>
            <a:r>
              <a:rPr lang="en-US" sz="2100" dirty="0"/>
              <a:t>Essay (why they want to </a:t>
            </a:r>
            <a:r>
              <a:rPr lang="en-US" sz="2100" dirty="0" smtClean="0"/>
              <a:t>participate &amp; why </a:t>
            </a:r>
            <a:r>
              <a:rPr lang="en-US" sz="2100" dirty="0"/>
              <a:t>they should be selected)</a:t>
            </a:r>
          </a:p>
          <a:p>
            <a:pPr>
              <a:defRPr/>
            </a:pPr>
            <a:r>
              <a:rPr lang="en-US" sz="2100" dirty="0"/>
              <a:t>Costs</a:t>
            </a:r>
          </a:p>
          <a:p>
            <a:pPr lvl="1">
              <a:defRPr/>
            </a:pPr>
            <a:r>
              <a:rPr lang="en-US" dirty="0"/>
              <a:t>Application fee: $100</a:t>
            </a:r>
          </a:p>
          <a:p>
            <a:pPr lvl="1">
              <a:defRPr/>
            </a:pPr>
            <a:r>
              <a:rPr lang="en-US" dirty="0"/>
              <a:t>MST@MSU Tuition</a:t>
            </a:r>
          </a:p>
          <a:p>
            <a:pPr lvl="2">
              <a:defRPr/>
            </a:pPr>
            <a:r>
              <a:rPr lang="en-US" sz="1680" dirty="0"/>
              <a:t>2-week program: $2k for residential, $1k for commuter</a:t>
            </a:r>
          </a:p>
          <a:p>
            <a:pPr lvl="2">
              <a:defRPr/>
            </a:pPr>
            <a:r>
              <a:rPr lang="en-US" sz="1680" dirty="0"/>
              <a:t>1-week program: </a:t>
            </a:r>
          </a:p>
          <a:p>
            <a:pPr lvl="1">
              <a:defRPr/>
            </a:pPr>
            <a:r>
              <a:rPr lang="en-US" b="1" dirty="0"/>
              <a:t>Need-based aid </a:t>
            </a:r>
            <a:r>
              <a:rPr lang="en-US" dirty="0"/>
              <a:t>is awarded based on family income using the Federal Eligibility Guidelines for Reduced Lunch.</a:t>
            </a:r>
          </a:p>
        </p:txBody>
      </p:sp>
    </p:spTree>
    <p:extLst>
      <p:ext uri="{BB962C8B-B14F-4D97-AF65-F5344CB8AC3E}">
        <p14:creationId xmlns:p14="http://schemas.microsoft.com/office/powerpoint/2010/main" val="27627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GUPPY – for elementary students!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660083" y="1252194"/>
            <a:ext cx="4845050" cy="54737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Grades 3-4 and 5-6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One weekend of accelerated exploration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Parents can accompany them at meals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Students who choose the Astronomy track will attend:</a:t>
            </a:r>
          </a:p>
          <a:p>
            <a:pPr lvl="1"/>
            <a:r>
              <a:rPr lang="en-US" altLang="en-US" dirty="0" smtClean="0"/>
              <a:t>Nuclear Astrophysics lesson with marble nuclei</a:t>
            </a:r>
          </a:p>
          <a:p>
            <a:pPr lvl="1"/>
            <a:r>
              <a:rPr lang="en-US" altLang="en-US" dirty="0" smtClean="0"/>
              <a:t>Laboratory tour</a:t>
            </a:r>
          </a:p>
          <a:p>
            <a:pPr lvl="1"/>
            <a:r>
              <a:rPr lang="en-US" altLang="en-US" dirty="0" smtClean="0"/>
              <a:t>And other classes by MSU experts!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$250 tuition (includes breakfast and lunch for student and parent on both days)</a:t>
            </a:r>
          </a:p>
          <a:p>
            <a:endParaRPr lang="en-US" altLang="en-US" dirty="0" smtClean="0"/>
          </a:p>
        </p:txBody>
      </p:sp>
      <p:pic>
        <p:nvPicPr>
          <p:cNvPr id="4198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198" y="1252194"/>
            <a:ext cx="2701439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5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81035" cy="1413934"/>
          </a:xfrm>
        </p:spPr>
        <p:txBody>
          <a:bodyPr/>
          <a:lstStyle/>
          <a:p>
            <a:r>
              <a:rPr lang="en-US" altLang="en-US" sz="3600" dirty="0" smtClean="0"/>
              <a:t>Advantages of summer programs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half" idx="4294967295"/>
          </p:nvPr>
        </p:nvSpPr>
        <p:spPr>
          <a:xfrm>
            <a:off x="609600" y="1400603"/>
            <a:ext cx="5029200" cy="4978400"/>
          </a:xfrm>
        </p:spPr>
        <p:txBody>
          <a:bodyPr/>
          <a:lstStyle/>
          <a:p>
            <a:r>
              <a:rPr lang="en-US" altLang="en-US" sz="2000" dirty="0" smtClean="0">
                <a:solidFill>
                  <a:schemeClr val="tx1"/>
                </a:solidFill>
              </a:rPr>
              <a:t>Students in the pipeline, discovering entirely new paths!</a:t>
            </a:r>
          </a:p>
          <a:p>
            <a:r>
              <a:rPr lang="en-US" altLang="en-US" sz="2000" dirty="0" smtClean="0">
                <a:solidFill>
                  <a:schemeClr val="tx1"/>
                </a:solidFill>
              </a:rPr>
              <a:t>MST alumni are developing a new interest in physics and astronomy, many go on to attend PAN</a:t>
            </a:r>
          </a:p>
          <a:p>
            <a:r>
              <a:rPr lang="en-US" altLang="en-US" sz="2000" dirty="0" smtClean="0">
                <a:solidFill>
                  <a:schemeClr val="tx1"/>
                </a:solidFill>
              </a:rPr>
              <a:t>PAN alumni are 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9x more likely than their peers to major in STEM</a:t>
            </a:r>
            <a:r>
              <a:rPr lang="en-US" altLang="en-US" sz="2000" dirty="0" smtClean="0">
                <a:solidFill>
                  <a:schemeClr val="tx1"/>
                </a:solidFill>
              </a:rPr>
              <a:t>, and 8x more likely to pursue a STEM career (Journal of Higher Education Outreach and Engagement v19 (2) p.117)</a:t>
            </a:r>
          </a:p>
          <a:p>
            <a:r>
              <a:rPr lang="en-US" altLang="en-US" sz="2000" dirty="0" smtClean="0">
                <a:solidFill>
                  <a:schemeClr val="tx1"/>
                </a:solidFill>
              </a:rPr>
              <a:t>Many PAN alumni choose to attend MSU</a:t>
            </a:r>
          </a:p>
          <a:p>
            <a:pPr lvl="1"/>
            <a:r>
              <a:rPr lang="en-US" altLang="en-US" sz="1800" dirty="0" smtClean="0"/>
              <a:t>Mostly majoring in physics/astronomy, some engineering </a:t>
            </a:r>
          </a:p>
          <a:p>
            <a:pPr lvl="1"/>
            <a:r>
              <a:rPr lang="en-US" altLang="en-US" sz="1800" dirty="0" smtClean="0"/>
              <a:t>Nearly all are involved in research, about half employed at NSCL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2573324"/>
            <a:ext cx="3505200" cy="1402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3899204"/>
            <a:ext cx="3505200" cy="1080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1400603"/>
            <a:ext cx="3505200" cy="1289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536" y="4952999"/>
            <a:ext cx="3513006" cy="11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suscfe-PowerPoint-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717577" cy="73453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67656" y="5458869"/>
            <a:ext cx="18473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/>
            <a:endParaRPr lang="en-US" sz="2520" b="1" dirty="0">
              <a:solidFill>
                <a:srgbClr val="390C5D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3824" y="5135884"/>
            <a:ext cx="3713031" cy="835613"/>
          </a:xfrm>
          <a:prstGeom prst="rect">
            <a:avLst/>
          </a:prstGeom>
          <a:solidFill>
            <a:srgbClr val="BE5ECC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80060"/>
            <a:r>
              <a:rPr lang="en-US" sz="2940" dirty="0">
                <a:solidFill>
                  <a:prstClr val="black"/>
                </a:solidFill>
                <a:latin typeface="Arial Black" panose="020B0A04020102020204" pitchFamily="34" charset="0"/>
              </a:rPr>
              <a:t>Annually in April</a:t>
            </a:r>
          </a:p>
          <a:p>
            <a:pPr algn="ctr" defTabSz="480060"/>
            <a:r>
              <a:rPr lang="en-US" sz="1890" dirty="0">
                <a:solidFill>
                  <a:prstClr val="black"/>
                </a:solidFill>
                <a:latin typeface="Arial Black" panose="020B0A04020102020204" pitchFamily="34" charset="0"/>
              </a:rPr>
              <a:t>sciencefestival.msu.edu</a:t>
            </a:r>
          </a:p>
        </p:txBody>
      </p:sp>
      <p:sp>
        <p:nvSpPr>
          <p:cNvPr id="5" name="TextBox 4"/>
          <p:cNvSpPr txBox="1"/>
          <p:nvPr/>
        </p:nvSpPr>
        <p:spPr>
          <a:xfrm rot="19327126">
            <a:off x="1277938" y="1590675"/>
            <a:ext cx="6926262" cy="2647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</a:t>
            </a:r>
            <a:endParaRPr lang="en-US" sz="5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75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04844" y="313489"/>
            <a:ext cx="9220199" cy="1413934"/>
          </a:xfrm>
        </p:spPr>
        <p:txBody>
          <a:bodyPr/>
          <a:lstStyle/>
          <a:p>
            <a:r>
              <a:rPr lang="en-US" sz="3200" dirty="0"/>
              <a:t>Behind the scenes </a:t>
            </a:r>
            <a:r>
              <a:rPr lang="en-US" sz="3200" dirty="0" smtClean="0"/>
              <a:t>with Rare </a:t>
            </a:r>
            <a:r>
              <a:rPr lang="en-US" sz="3200" dirty="0"/>
              <a:t>Isotope Beams</a:t>
            </a:r>
            <a:endParaRPr lang="en-US" alt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818782" y="1312851"/>
            <a:ext cx="254851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0" dirty="0">
                <a:solidFill>
                  <a:schemeClr val="bg1"/>
                </a:solidFill>
              </a:rPr>
              <a:t>SHAW LANE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175" y="1384975"/>
            <a:ext cx="8767025" cy="37178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172200" y="5334000"/>
            <a:ext cx="2872534" cy="1025805"/>
          </a:xfrm>
          <a:prstGeom prst="rect">
            <a:avLst/>
          </a:prstGeom>
          <a:noFill/>
        </p:spPr>
        <p:txBody>
          <a:bodyPr wrap="square" lIns="101486" tIns="50742" rIns="101486" bIns="50742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More information to be announced at </a:t>
            </a:r>
            <a:r>
              <a:rPr lang="en-US" sz="2000" dirty="0">
                <a:solidFill>
                  <a:srgbClr val="0070C0"/>
                </a:solidFill>
              </a:rPr>
              <a:t>frib.msu.edu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5344142"/>
            <a:ext cx="5308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TOURS of the tunnel and experimental areas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Hands-on DEMONSTRATIONS</a:t>
            </a:r>
          </a:p>
          <a:p>
            <a:r>
              <a:rPr lang="en-US" sz="2000" dirty="0">
                <a:solidFill>
                  <a:schemeClr val="tx1"/>
                </a:solidFill>
              </a:rPr>
              <a:t>TALKS by nuclear scientists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815" y="1312850"/>
            <a:ext cx="869484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6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FRIB OPEN HOUSE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175" y="4294018"/>
            <a:ext cx="8694847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2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Every 2-3 years</a:t>
            </a:r>
            <a:endParaRPr lang="en-US" sz="462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9327126">
            <a:off x="1277938" y="1590675"/>
            <a:ext cx="6926262" cy="2647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</a:t>
            </a:r>
            <a:endParaRPr lang="en-US" sz="5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5" y="429481"/>
            <a:ext cx="8701088" cy="1391841"/>
          </a:xfrm>
        </p:spPr>
        <p:txBody>
          <a:bodyPr/>
          <a:lstStyle/>
          <a:p>
            <a:pPr algn="l" eaLnBrk="1" hangingPunct="1"/>
            <a:r>
              <a:rPr lang="en-US" altLang="en-US" sz="2520" dirty="0"/>
              <a:t>National Superconducting Cyclotron Laboratory at MSU</a:t>
            </a: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618077" y="1247479"/>
            <a:ext cx="8365046" cy="44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480060">
              <a:spcBef>
                <a:spcPct val="50000"/>
              </a:spcBef>
              <a:buNone/>
            </a:pPr>
            <a:r>
              <a:rPr lang="en-US" altLang="en-US" sz="2310" dirty="0">
                <a:solidFill>
                  <a:srgbClr val="000000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Learn more about our Lab and outreach programs</a:t>
            </a:r>
            <a:endParaRPr lang="en-US" altLang="en-US" sz="2310" b="1" dirty="0">
              <a:solidFill>
                <a:srgbClr val="000000"/>
              </a:solidFill>
              <a:latin typeface="Arial Black" panose="020B0A04020102020204" pitchFamily="34" charset="0"/>
              <a:ea typeface="ヒラギノ角ゴ Pro W3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3077" y="1818506"/>
            <a:ext cx="1887746" cy="212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773076" y="4050029"/>
            <a:ext cx="1887746" cy="1366756"/>
            <a:chOff x="4714238" y="2213945"/>
            <a:chExt cx="2236345" cy="161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238" y="2213945"/>
              <a:ext cx="2236345" cy="16191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1905" y="2225387"/>
              <a:ext cx="1188677" cy="41996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502925" y="1818507"/>
            <a:ext cx="2174696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80060">
              <a:spcBef>
                <a:spcPct val="50000"/>
              </a:spcBef>
            </a:pPr>
            <a:r>
              <a:rPr lang="en-US" altLang="en-US" sz="1890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Get our just-published history </a:t>
            </a:r>
            <a:r>
              <a:rPr lang="en-US" altLang="en-US" sz="1890" b="1" i="1" dirty="0">
                <a:solidFill>
                  <a:srgbClr val="D6A162"/>
                </a:solidFill>
                <a:latin typeface="Arial" pitchFamily="34" charset="0"/>
                <a:ea typeface="ヒラギノ角ゴ Pro W3"/>
              </a:rPr>
              <a:t>Up From Nothing </a:t>
            </a:r>
            <a:r>
              <a:rPr lang="en-US" altLang="en-US" sz="1890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from MSU Press </a:t>
            </a:r>
            <a:r>
              <a:rPr lang="en-US" altLang="en-US" sz="1890" dirty="0">
                <a:solidFill>
                  <a:srgbClr val="548235"/>
                </a:solidFill>
                <a:latin typeface="Arial" pitchFamily="34" charset="0"/>
                <a:ea typeface="ヒラギノ角ゴ Pro W3"/>
                <a:hlinkClick r:id="rId5"/>
              </a:rPr>
              <a:t>msupress.org</a:t>
            </a:r>
            <a:r>
              <a:rPr lang="en-US" altLang="en-US" sz="1890" dirty="0">
                <a:solidFill>
                  <a:srgbClr val="548235"/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890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or on Amazon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640830" y="4050030"/>
            <a:ext cx="2667363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0060">
              <a:spcBef>
                <a:spcPct val="50000"/>
              </a:spcBef>
            </a:pPr>
            <a:r>
              <a:rPr lang="en-US" altLang="en-US" sz="189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Visit our “Gift Shop” on </a:t>
            </a:r>
            <a:r>
              <a:rPr lang="en-US" altLang="en-US" sz="1890" dirty="0">
                <a:solidFill>
                  <a:prstClr val="black"/>
                </a:solidFill>
                <a:latin typeface="Arial" pitchFamily="34" charset="0"/>
                <a:ea typeface="ヒラギノ角ゴ Pro W3"/>
                <a:hlinkClick r:id="rId6" action="ppaction://hlinkfile"/>
              </a:rPr>
              <a:t>shop.msu.edu</a:t>
            </a:r>
            <a:r>
              <a:rPr lang="en-US" altLang="en-US" sz="189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 (click on “NSCL/FRIB” under “Specialty Shops”)</a:t>
            </a:r>
          </a:p>
        </p:txBody>
      </p:sp>
      <p:sp>
        <p:nvSpPr>
          <p:cNvPr id="8" name="Rectangle 7"/>
          <p:cNvSpPr/>
          <p:nvPr/>
        </p:nvSpPr>
        <p:spPr>
          <a:xfrm>
            <a:off x="6642691" y="1818506"/>
            <a:ext cx="2587353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0060">
              <a:spcBef>
                <a:spcPct val="50000"/>
              </a:spcBef>
            </a:pPr>
            <a:r>
              <a:rPr lang="en-US" altLang="en-US" sz="1890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Find</a:t>
            </a:r>
            <a:r>
              <a:rPr lang="en-US" altLang="en-US" sz="1890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890" b="1" i="1" dirty="0">
                <a:solidFill>
                  <a:srgbClr val="D6A162"/>
                </a:solidFill>
                <a:latin typeface="Arial" pitchFamily="34" charset="0"/>
                <a:ea typeface="ヒラギノ角ゴ Pro W3"/>
              </a:rPr>
              <a:t>camps and programs</a:t>
            </a:r>
            <a:r>
              <a:rPr lang="en-US" altLang="en-US" sz="1890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890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at MSU for </a:t>
            </a:r>
          </a:p>
          <a:p>
            <a:pPr defTabSz="480060"/>
            <a:r>
              <a:rPr lang="en-US" altLang="en-US" sz="1890" dirty="0" err="1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pre-college</a:t>
            </a:r>
            <a:r>
              <a:rPr lang="en-US" altLang="en-US" sz="1890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 students: </a:t>
            </a:r>
            <a:r>
              <a:rPr lang="en-US" altLang="en-US" sz="1890" u="sng" dirty="0">
                <a:solidFill>
                  <a:srgbClr val="67B14B"/>
                </a:solidFill>
                <a:latin typeface="Arial" pitchFamily="34" charset="0"/>
                <a:ea typeface="ヒラギノ角ゴ Pro W3"/>
              </a:rPr>
              <a:t>spartanyouth.msu.edu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8078" y="5510860"/>
            <a:ext cx="8664544" cy="44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0060"/>
            <a:r>
              <a:rPr lang="en-US" altLang="en-US" sz="2310" dirty="0">
                <a:solidFill>
                  <a:srgbClr val="000000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contact</a:t>
            </a:r>
            <a:r>
              <a:rPr lang="en-US" altLang="en-US" sz="2310" dirty="0">
                <a:solidFill>
                  <a:srgbClr val="C19859">
                    <a:lumMod val="75000"/>
                  </a:srgbClr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 </a:t>
            </a:r>
            <a:r>
              <a:rPr lang="en-US" altLang="en-US" sz="2310" dirty="0">
                <a:solidFill>
                  <a:prstClr val="black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  <a:hlinkClick r:id="rId7"/>
              </a:rPr>
              <a:t>visits@nscl.msu.edu</a:t>
            </a:r>
            <a:r>
              <a:rPr lang="en-US" altLang="en-US" sz="2310" dirty="0">
                <a:solidFill>
                  <a:prstClr val="black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 </a:t>
            </a:r>
            <a:r>
              <a:rPr lang="en-US" altLang="en-US" sz="2310" dirty="0">
                <a:solidFill>
                  <a:srgbClr val="000000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or go to </a:t>
            </a:r>
            <a:r>
              <a:rPr lang="en-US" altLang="en-US" sz="2310" dirty="0">
                <a:solidFill>
                  <a:prstClr val="black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  <a:hlinkClick r:id="rId8"/>
              </a:rPr>
              <a:t>nscl.msu.edu</a:t>
            </a:r>
            <a:endParaRPr lang="en-US" sz="2310" dirty="0">
              <a:solidFill>
                <a:prstClr val="black"/>
              </a:solidFill>
              <a:latin typeface="Arial Black" panose="020B0A04020102020204" pitchFamily="34" charset="0"/>
              <a:ea typeface="ヒラギノ角ゴ Pro W3"/>
              <a:cs typeface="Aharoni" panose="02010803020104030203" pitchFamily="2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78" y="1818507"/>
            <a:ext cx="1814910" cy="212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53" y="4050029"/>
            <a:ext cx="1449158" cy="13767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38402" y="4996669"/>
            <a:ext cx="18020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/>
            <a:r>
              <a:rPr lang="en-US" sz="2100" b="1" dirty="0">
                <a:solidFill>
                  <a:srgbClr val="C19859">
                    <a:lumMod val="75000"/>
                  </a:srgbClr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GIFT SHOP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0592" y="4044625"/>
            <a:ext cx="2263693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80060">
              <a:spcBef>
                <a:spcPct val="50000"/>
              </a:spcBef>
            </a:pPr>
            <a:r>
              <a:rPr lang="en-US" altLang="en-US" sz="1890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Get the Android/ iPhone/iPad game </a:t>
            </a:r>
            <a:r>
              <a:rPr lang="en-US" altLang="en-US" sz="1890" b="1" i="1" dirty="0" err="1">
                <a:solidFill>
                  <a:srgbClr val="D6A162"/>
                </a:solidFill>
                <a:latin typeface="Arial" pitchFamily="34" charset="0"/>
                <a:ea typeface="ヒラギノ角ゴ Pro W3"/>
              </a:rPr>
              <a:t>Isotopolis</a:t>
            </a:r>
            <a:r>
              <a:rPr lang="en-US" altLang="en-US" sz="1890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890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for free!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62699" y="1850387"/>
            <a:ext cx="1802065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/>
            <a:r>
              <a:rPr lang="en-US" sz="1470" b="1" dirty="0">
                <a:solidFill>
                  <a:srgbClr val="C19859">
                    <a:lumMod val="75000"/>
                  </a:srgbClr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SPARTAN YOUTH PROGRAMS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47" y="6008192"/>
            <a:ext cx="462334" cy="37588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40981" y="5992526"/>
            <a:ext cx="11421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0060"/>
            <a:r>
              <a:rPr lang="en-US" altLang="en-US" sz="2100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  <a:cs typeface="Aharoni" panose="02010803020104030203" pitchFamily="2" charset="-79"/>
              </a:rPr>
              <a:t>@</a:t>
            </a:r>
            <a:r>
              <a:rPr lang="en-US" altLang="en-US" sz="2100" dirty="0" err="1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  <a:cs typeface="Aharoni" panose="02010803020104030203" pitchFamily="2" charset="-79"/>
              </a:rPr>
              <a:t>nscl</a:t>
            </a:r>
            <a:endParaRPr lang="en-US" sz="2100" dirty="0">
              <a:solidFill>
                <a:prstClr val="black"/>
              </a:solidFill>
              <a:latin typeface="Arial" pitchFamily="34" charset="0"/>
              <a:ea typeface="ヒラギノ角ゴ Pro W3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05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1" y="207233"/>
            <a:ext cx="960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60"/>
            <a:r>
              <a:rPr lang="en-US" sz="4200" b="1" dirty="0">
                <a:solidFill>
                  <a:prstClr val="black"/>
                </a:solidFill>
                <a:latin typeface="Arial" pitchFamily="34" charset="0"/>
              </a:rPr>
              <a:t>Why are nuclei interesting?</a:t>
            </a:r>
          </a:p>
        </p:txBody>
      </p: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400050" y="1190093"/>
            <a:ext cx="1899908" cy="1965692"/>
            <a:chOff x="381000" y="1371600"/>
            <a:chExt cx="2316546" cy="2397359"/>
          </a:xfrm>
        </p:grpSpPr>
        <p:pic>
          <p:nvPicPr>
            <p:cNvPr id="6" name="Picture 33" descr="I:\projects\outreach\Marble Nuclei\Illustrations\Space between nuclei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371600"/>
              <a:ext cx="1233119" cy="2397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36"/>
            <p:cNvSpPr txBox="1">
              <a:spLocks noChangeArrowheads="1"/>
            </p:cNvSpPr>
            <p:nvPr/>
          </p:nvSpPr>
          <p:spPr bwMode="auto">
            <a:xfrm>
              <a:off x="1600201" y="1371600"/>
              <a:ext cx="1097345" cy="1689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defTabSz="480060">
                <a:spcBef>
                  <a:spcPct val="0"/>
                </a:spcBef>
                <a:buNone/>
              </a:pPr>
              <a:r>
                <a:rPr lang="en-US" altLang="en-US" sz="168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What are things made of?</a:t>
              </a: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6880860" y="2206885"/>
            <a:ext cx="2330636" cy="1479006"/>
            <a:chOff x="6553200" y="2743200"/>
            <a:chExt cx="2362200" cy="1498486"/>
          </a:xfrm>
        </p:grpSpPr>
        <p:pic>
          <p:nvPicPr>
            <p:cNvPr id="10" name="Picture 32" descr="I:\projects\outreach\Marble Nuclei\Illustrations\Lithium 11 halo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2743200"/>
              <a:ext cx="2286000" cy="115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37"/>
            <p:cNvSpPr txBox="1">
              <a:spLocks noChangeArrowheads="1"/>
            </p:cNvSpPr>
            <p:nvPr/>
          </p:nvSpPr>
          <p:spPr bwMode="auto">
            <a:xfrm>
              <a:off x="6553200" y="3886200"/>
              <a:ext cx="2362200" cy="355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defTabSz="480060">
                <a:spcBef>
                  <a:spcPct val="0"/>
                </a:spcBef>
                <a:buNone/>
              </a:pPr>
              <a:r>
                <a:rPr lang="en-US" altLang="en-US" sz="1680">
                  <a:solidFill>
                    <a:prstClr val="black"/>
                  </a:solidFill>
                  <a:latin typeface="Century Gothic" panose="020B0502020202020204" pitchFamily="34" charset="0"/>
                </a:rPr>
                <a:t>How big are they?</a:t>
              </a:r>
            </a:p>
          </p:txBody>
        </p:sp>
      </p:grpSp>
      <p:grpSp>
        <p:nvGrpSpPr>
          <p:cNvPr id="12" name="Group 43"/>
          <p:cNvGrpSpPr>
            <a:grpSpLocks/>
          </p:cNvGrpSpPr>
          <p:nvPr/>
        </p:nvGrpSpPr>
        <p:grpSpPr bwMode="auto">
          <a:xfrm>
            <a:off x="2800351" y="1270101"/>
            <a:ext cx="4987060" cy="1027858"/>
            <a:chOff x="2667000" y="1447800"/>
            <a:chExt cx="5054600" cy="1041230"/>
          </a:xfrm>
        </p:grpSpPr>
        <p:pic>
          <p:nvPicPr>
            <p:cNvPr id="13" name="Picture 36" descr="I:\projects\outreach\Marble Nuclei\Illustrations\Beryllium-Isotopes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447800"/>
              <a:ext cx="4978400" cy="67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38"/>
            <p:cNvSpPr txBox="1">
              <a:spLocks noChangeArrowheads="1"/>
            </p:cNvSpPr>
            <p:nvPr/>
          </p:nvSpPr>
          <p:spPr bwMode="auto">
            <a:xfrm>
              <a:off x="2667000" y="2133600"/>
              <a:ext cx="4953000" cy="355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defTabSz="480060">
                <a:spcBef>
                  <a:spcPct val="0"/>
                </a:spcBef>
                <a:buNone/>
              </a:pPr>
              <a:r>
                <a:rPr lang="en-US" altLang="en-US" sz="168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How many kinds can exist?</a:t>
              </a:r>
            </a:p>
          </p:txBody>
        </p: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2825676" y="2776849"/>
            <a:ext cx="3990901" cy="2792690"/>
            <a:chOff x="-442872" y="3923487"/>
            <a:chExt cx="4044265" cy="2829138"/>
          </a:xfrm>
        </p:grpSpPr>
        <p:pic>
          <p:nvPicPr>
            <p:cNvPr id="16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2872" y="3923487"/>
              <a:ext cx="2829138" cy="282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39"/>
            <p:cNvSpPr txBox="1">
              <a:spLocks noChangeArrowheads="1"/>
            </p:cNvSpPr>
            <p:nvPr/>
          </p:nvSpPr>
          <p:spPr bwMode="auto">
            <a:xfrm>
              <a:off x="2362083" y="3923487"/>
              <a:ext cx="1239310" cy="140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defTabSz="480060">
                <a:spcBef>
                  <a:spcPct val="0"/>
                </a:spcBef>
                <a:buNone/>
              </a:pPr>
              <a:r>
                <a:rPr lang="en-US" altLang="en-US" sz="1680">
                  <a:solidFill>
                    <a:prstClr val="black"/>
                  </a:solidFill>
                  <a:latin typeface="Century Gothic" panose="020B0502020202020204" pitchFamily="34" charset="0"/>
                </a:rPr>
                <a:t>Where did the elements come from?</a:t>
              </a:r>
            </a:p>
          </p:txBody>
        </p:sp>
      </p:grpSp>
      <p:grpSp>
        <p:nvGrpSpPr>
          <p:cNvPr id="18" name="Group 47"/>
          <p:cNvGrpSpPr>
            <a:grpSpLocks/>
          </p:cNvGrpSpPr>
          <p:nvPr/>
        </p:nvGrpSpPr>
        <p:grpSpPr bwMode="auto">
          <a:xfrm>
            <a:off x="6919200" y="3908765"/>
            <a:ext cx="2294611" cy="2049839"/>
            <a:chOff x="5562600" y="4495800"/>
            <a:chExt cx="3039556" cy="2710936"/>
          </a:xfrm>
        </p:grpSpPr>
        <p:pic>
          <p:nvPicPr>
            <p:cNvPr id="19" name="Picture 35" descr="I:\projects\outreach\Marble Nuclei\Illustrations\fusion-mass-differenc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495800"/>
              <a:ext cx="2785486" cy="19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40"/>
            <p:cNvSpPr txBox="1">
              <a:spLocks noChangeArrowheads="1"/>
            </p:cNvSpPr>
            <p:nvPr/>
          </p:nvSpPr>
          <p:spPr bwMode="auto">
            <a:xfrm>
              <a:off x="5562600" y="6400800"/>
              <a:ext cx="3039556" cy="80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defTabSz="480060">
                <a:spcBef>
                  <a:spcPct val="0"/>
                </a:spcBef>
                <a:buNone/>
              </a:pPr>
              <a:r>
                <a:rPr lang="en-US" altLang="en-US" sz="1680">
                  <a:solidFill>
                    <a:prstClr val="black"/>
                  </a:solidFill>
                  <a:latin typeface="Century Gothic" panose="020B0502020202020204" pitchFamily="34" charset="0"/>
                </a:rPr>
                <a:t>How much do they weigh?</a:t>
              </a:r>
            </a:p>
          </p:txBody>
        </p:sp>
      </p:grpSp>
      <p:grpSp>
        <p:nvGrpSpPr>
          <p:cNvPr id="21" name="Group 45"/>
          <p:cNvGrpSpPr>
            <a:grpSpLocks/>
          </p:cNvGrpSpPr>
          <p:nvPr/>
        </p:nvGrpSpPr>
        <p:grpSpPr bwMode="auto">
          <a:xfrm>
            <a:off x="240031" y="3298691"/>
            <a:ext cx="2501361" cy="2594573"/>
            <a:chOff x="2476365" y="2493069"/>
            <a:chExt cx="3015267" cy="3129435"/>
          </a:xfrm>
        </p:grpSpPr>
        <p:pic>
          <p:nvPicPr>
            <p:cNvPr id="22" name="Picture 31" descr="I:\projects\outreach\Marble Nuclei\Illustrations\Beta minus decay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106" y="2493069"/>
              <a:ext cx="1541485" cy="206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41"/>
            <p:cNvSpPr txBox="1">
              <a:spLocks noChangeArrowheads="1"/>
            </p:cNvSpPr>
            <p:nvPr/>
          </p:nvSpPr>
          <p:spPr bwMode="auto">
            <a:xfrm>
              <a:off x="2476365" y="4575653"/>
              <a:ext cx="3015267" cy="1046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defTabSz="480060">
                <a:spcBef>
                  <a:spcPct val="0"/>
                </a:spcBef>
                <a:buNone/>
              </a:pPr>
              <a:r>
                <a:rPr lang="en-US" altLang="en-US" sz="168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Why are some radioactive and how long do they last?</a:t>
              </a:r>
            </a:p>
          </p:txBody>
        </p:sp>
      </p:grp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358444" y="5758097"/>
            <a:ext cx="8721090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480060">
              <a:spcBef>
                <a:spcPct val="0"/>
              </a:spcBef>
              <a:buNone/>
            </a:pPr>
            <a:r>
              <a:rPr lang="en-US" altLang="en-US" sz="1890" dirty="0">
                <a:solidFill>
                  <a:prstClr val="black"/>
                </a:solidFill>
                <a:latin typeface="Century Gothic" panose="020B0502020202020204" pitchFamily="34" charset="0"/>
              </a:rPr>
              <a:t>Questions posed by </a:t>
            </a:r>
          </a:p>
          <a:p>
            <a:pPr algn="ctr" defTabSz="480060">
              <a:spcBef>
                <a:spcPct val="0"/>
              </a:spcBef>
              <a:buNone/>
            </a:pPr>
            <a:r>
              <a:rPr lang="en-US" altLang="en-US" sz="1890" b="1" dirty="0">
                <a:solidFill>
                  <a:prstClr val="black"/>
                </a:solidFill>
                <a:latin typeface="Century Gothic" panose="020B0502020202020204" pitchFamily="34" charset="0"/>
              </a:rPr>
              <a:t>nuclear theorists, mathematicians, computer programmers</a:t>
            </a:r>
          </a:p>
        </p:txBody>
      </p:sp>
    </p:spTree>
    <p:extLst>
      <p:ext uri="{BB962C8B-B14F-4D97-AF65-F5344CB8AC3E}">
        <p14:creationId xmlns:p14="http://schemas.microsoft.com/office/powerpoint/2010/main" val="19786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369"/>
            <a:ext cx="960120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60"/>
            <a:r>
              <a:rPr lang="en-US" altLang="en-US" sz="3780" b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What is the </a:t>
            </a:r>
            <a:r>
              <a:rPr lang="en-US" altLang="en-US" sz="3780" b="1" dirty="0">
                <a:solidFill>
                  <a:srgbClr val="67B14B"/>
                </a:solidFill>
                <a:latin typeface="Arial" pitchFamily="34" charset="0"/>
                <a:ea typeface="ヒラギノ角ゴ Pro W3"/>
              </a:rPr>
              <a:t>value</a:t>
            </a:r>
            <a:r>
              <a:rPr lang="en-US" altLang="en-US" sz="3780" b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? (“Who cares?”)</a:t>
            </a:r>
            <a:endParaRPr lang="en-US" sz="3780" b="1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20040" y="1417319"/>
            <a:ext cx="2880360" cy="2480310"/>
            <a:chOff x="192" y="912"/>
            <a:chExt cx="1728" cy="1488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12"/>
              <a:ext cx="1728" cy="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7" y="2170"/>
              <a:ext cx="144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defTabSz="480060">
                <a:spcBef>
                  <a:spcPct val="0"/>
                </a:spcBef>
                <a:buNone/>
              </a:pPr>
              <a:r>
                <a:rPr lang="en-US" altLang="en-US" sz="1890" b="1" dirty="0">
                  <a:solidFill>
                    <a:prstClr val="black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Keeping us healthy</a:t>
              </a: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240405" y="1417318"/>
            <a:ext cx="3120390" cy="2496979"/>
            <a:chOff x="1944" y="1200"/>
            <a:chExt cx="1872" cy="1498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200"/>
              <a:ext cx="1728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944" y="2468"/>
              <a:ext cx="187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defTabSz="480060">
                <a:spcBef>
                  <a:spcPct val="0"/>
                </a:spcBef>
                <a:buNone/>
              </a:pPr>
              <a:r>
                <a:rPr lang="en-US" altLang="en-US" sz="1890" b="1" dirty="0">
                  <a:solidFill>
                    <a:prstClr val="black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Explaining our world</a:t>
              </a: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400801" y="1417319"/>
            <a:ext cx="2762012" cy="2480310"/>
            <a:chOff x="3840" y="1584"/>
            <a:chExt cx="1657" cy="1488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584"/>
              <a:ext cx="1657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980" y="2842"/>
              <a:ext cx="132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defTabSz="480060">
                <a:spcBef>
                  <a:spcPct val="0"/>
                </a:spcBef>
                <a:buNone/>
              </a:pPr>
              <a:r>
                <a:rPr lang="en-US" altLang="en-US" sz="1890" b="1" dirty="0">
                  <a:solidFill>
                    <a:prstClr val="black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Making electricity</a:t>
              </a:r>
            </a:p>
          </p:txBody>
        </p:sp>
      </p:grp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00025" y="5914230"/>
            <a:ext cx="9281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480060">
              <a:spcBef>
                <a:spcPct val="0"/>
              </a:spcBef>
              <a:buNone/>
            </a:pPr>
            <a:r>
              <a:rPr lang="en-US" altLang="en-US" sz="2100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Jobs like </a:t>
            </a:r>
            <a:r>
              <a:rPr lang="en-US" altLang="en-US" sz="2100" b="1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medical physicist, radiation safety officer, geophysicist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74944" y="4636462"/>
            <a:ext cx="9041130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480060">
              <a:spcBef>
                <a:spcPct val="0"/>
              </a:spcBef>
              <a:buNone/>
            </a:pPr>
            <a:r>
              <a:rPr lang="en-US" altLang="en-US" sz="2940" dirty="0">
                <a:solidFill>
                  <a:prstClr val="black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What we learn about the nucleus can </a:t>
            </a:r>
          </a:p>
          <a:p>
            <a:pPr algn="ctr" defTabSz="480060">
              <a:spcBef>
                <a:spcPct val="0"/>
              </a:spcBef>
              <a:buNone/>
            </a:pPr>
            <a:r>
              <a:rPr lang="en-US" altLang="en-US" sz="2940" dirty="0">
                <a:solidFill>
                  <a:srgbClr val="67B14B"/>
                </a:solidFill>
                <a:latin typeface="Arial Black" panose="020B0A04020102020204" pitchFamily="34" charset="0"/>
                <a:ea typeface="ヒラギノ角ゴ Pro W3"/>
              </a:rPr>
              <a:t>save lives and change the world!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42940" y="3940392"/>
            <a:ext cx="9041130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480060">
              <a:spcBef>
                <a:spcPct val="0"/>
              </a:spcBef>
              <a:buNone/>
            </a:pPr>
            <a:r>
              <a:rPr lang="en-US" altLang="en-US" sz="1890" dirty="0">
                <a:solidFill>
                  <a:prstClr val="black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…plus: </a:t>
            </a:r>
            <a:r>
              <a:rPr lang="en-US" altLang="en-US" sz="1890" b="1" dirty="0">
                <a:solidFill>
                  <a:prstClr val="black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smoke detectors, smartphones, safer food, </a:t>
            </a:r>
            <a:r>
              <a:rPr lang="en-US" altLang="en-US" sz="1890" dirty="0">
                <a:solidFill>
                  <a:prstClr val="black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etc</a:t>
            </a:r>
            <a:r>
              <a:rPr lang="en-US" altLang="en-US" sz="1890" dirty="0">
                <a:solidFill>
                  <a:srgbClr val="C19859">
                    <a:lumMod val="75000"/>
                  </a:srgbClr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4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960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60"/>
            <a:r>
              <a:rPr lang="en-US" sz="4200" b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World-class research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216" y="1182845"/>
            <a:ext cx="6216309" cy="510495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99668" y="1296633"/>
            <a:ext cx="7144884" cy="574739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defTabSz="843458">
              <a:spcBef>
                <a:spcPts val="1266"/>
              </a:spcBef>
              <a:buNone/>
            </a:pPr>
            <a:r>
              <a:rPr lang="en-US" sz="2100" kern="0" dirty="0"/>
              <a:t>Coupled cyclotron facility and experimental beam lines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815907" y="5229750"/>
            <a:ext cx="991733" cy="867930"/>
            <a:chOff x="558866" y="5235909"/>
            <a:chExt cx="1095051" cy="956601"/>
          </a:xfrm>
          <a:solidFill>
            <a:schemeClr val="accent6">
              <a:lumMod val="50000"/>
            </a:schemeClr>
          </a:solidFill>
        </p:grpSpPr>
        <p:sp>
          <p:nvSpPr>
            <p:cNvPr id="6" name="Left-Right Arrow 16"/>
            <p:cNvSpPr>
              <a:spLocks noChangeArrowheads="1"/>
            </p:cNvSpPr>
            <p:nvPr/>
          </p:nvSpPr>
          <p:spPr bwMode="auto">
            <a:xfrm rot="5400000">
              <a:off x="1198030" y="5632577"/>
              <a:ext cx="803141" cy="108633"/>
            </a:xfrm>
            <a:prstGeom prst="leftRightArrow">
              <a:avLst>
                <a:gd name="adj1" fmla="val 50000"/>
                <a:gd name="adj2" fmla="val 49996"/>
              </a:avLst>
            </a:prstGeom>
            <a:grpFill/>
            <a:ln w="9525" algn="ctr">
              <a:solidFill>
                <a:srgbClr val="FFFFCC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defTabSz="480060">
                <a:spcBef>
                  <a:spcPct val="0"/>
                </a:spcBef>
                <a:buNone/>
              </a:pPr>
              <a:endParaRPr lang="en-US" altLang="en-US" sz="4200">
                <a:solidFill>
                  <a:srgbClr val="323232"/>
                </a:solidFill>
                <a:latin typeface="Times New Roman" panose="02020603050405020304" pitchFamily="18" charset="0"/>
                <a:ea typeface="ヒラギノ角ゴ Pro W3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8866" y="5235909"/>
              <a:ext cx="986419" cy="956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480060">
                <a:defRPr/>
              </a:pPr>
              <a:r>
                <a:rPr lang="en-US" sz="1680" dirty="0">
                  <a:solidFill>
                    <a:srgbClr val="C19859">
                      <a:lumMod val="75000"/>
                    </a:srgbClr>
                  </a:solidFill>
                  <a:latin typeface="Arial" pitchFamily="34" charset="0"/>
                  <a:ea typeface="ヒラギノ角ゴ Pro W3"/>
                </a:rPr>
                <a:t>Five stories tall</a:t>
              </a:r>
            </a:p>
          </p:txBody>
        </p:sp>
      </p:grpSp>
      <p:sp>
        <p:nvSpPr>
          <p:cNvPr id="8" name="Left-Right Arrow 16"/>
          <p:cNvSpPr>
            <a:spLocks noChangeArrowheads="1"/>
          </p:cNvSpPr>
          <p:nvPr/>
        </p:nvSpPr>
        <p:spPr bwMode="auto">
          <a:xfrm rot="8920329">
            <a:off x="1326028" y="4429251"/>
            <a:ext cx="7392233" cy="97354"/>
          </a:xfrm>
          <a:prstGeom prst="leftRightArrow">
            <a:avLst>
              <a:gd name="adj1" fmla="val 50000"/>
              <a:gd name="adj2" fmla="val 49996"/>
            </a:avLst>
          </a:prstGeom>
          <a:solidFill>
            <a:schemeClr val="accent6">
              <a:lumMod val="50000"/>
            </a:schemeClr>
          </a:solidFill>
          <a:ln w="9525" algn="ctr">
            <a:solidFill>
              <a:srgbClr val="FFFFCC"/>
            </a:solidFill>
            <a:round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480060">
              <a:spcBef>
                <a:spcPct val="0"/>
              </a:spcBef>
              <a:buNone/>
            </a:pPr>
            <a:endParaRPr lang="en-US" altLang="en-US" sz="4200">
              <a:solidFill>
                <a:srgbClr val="323232"/>
              </a:solidFill>
              <a:latin typeface="Times New Roman" panose="02020603050405020304" pitchFamily="18" charset="0"/>
              <a:ea typeface="ヒラギノ角ゴ Pro W3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 rot="19727635">
            <a:off x="3054283" y="4842121"/>
            <a:ext cx="2931270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80060">
              <a:defRPr/>
            </a:pPr>
            <a:r>
              <a:rPr lang="en-US" sz="1680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</a:rPr>
              <a:t>~140 meters (450 feet) long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45200" y="3995597"/>
            <a:ext cx="1119112" cy="1103338"/>
            <a:chOff x="1842432" y="3810479"/>
            <a:chExt cx="1235304" cy="12178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441" y="4888455"/>
              <a:ext cx="61563" cy="13991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1842432" y="3810479"/>
              <a:ext cx="1235304" cy="387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480060">
                <a:defRPr/>
              </a:pPr>
              <a:r>
                <a:rPr lang="en-US" sz="1680" dirty="0">
                  <a:solidFill>
                    <a:prstClr val="black"/>
                  </a:solidFill>
                  <a:latin typeface="Arial" pitchFamily="34" charset="0"/>
                  <a:ea typeface="ヒラギノ角ゴ Pro W3"/>
                </a:rPr>
                <a:t>A person</a:t>
              </a: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>
              <a:off x="2460085" y="4202869"/>
              <a:ext cx="619" cy="6293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427574" y="2446846"/>
            <a:ext cx="6777125" cy="1587752"/>
          </a:xfrm>
          <a:prstGeom prst="rect">
            <a:avLst/>
          </a:prstGeom>
        </p:spPr>
        <p:txBody>
          <a:bodyPr vert="horz" lIns="96012" tIns="48006" rIns="96012" bIns="4800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0030" indent="-240030" defTabSz="960120">
              <a:spcBef>
                <a:spcPts val="1050"/>
              </a:spcBef>
              <a:buNone/>
            </a:pPr>
            <a:r>
              <a:rPr lang="en-US" altLang="en-US" sz="2940" b="1" dirty="0">
                <a:solidFill>
                  <a:prstClr val="black"/>
                </a:solidFill>
                <a:latin typeface="Century Gothic" panose="020B0502020202020204" pitchFamily="34" charset="0"/>
              </a:rPr>
              <a:t>SPEED UP NUCLEI using </a:t>
            </a:r>
            <a:r>
              <a:rPr lang="en-US" altLang="en-US" sz="2940" b="1" dirty="0">
                <a:solidFill>
                  <a:srgbClr val="D6A162"/>
                </a:solidFill>
                <a:latin typeface="Century Gothic" panose="020B0502020202020204" pitchFamily="34" charset="0"/>
              </a:rPr>
              <a:t>accelerators</a:t>
            </a:r>
          </a:p>
          <a:p>
            <a:pPr marL="240030" indent="-240030" defTabSz="960120">
              <a:spcBef>
                <a:spcPts val="1050"/>
              </a:spcBef>
              <a:buNone/>
            </a:pPr>
            <a:r>
              <a:rPr lang="en-US" altLang="en-US" sz="2940" b="1" dirty="0">
                <a:solidFill>
                  <a:prstClr val="black"/>
                </a:solidFill>
                <a:latin typeface="Century Gothic" panose="020B0502020202020204" pitchFamily="34" charset="0"/>
              </a:rPr>
              <a:t>and BREAK A TON OF THEM</a:t>
            </a:r>
            <a:endParaRPr lang="en-US" altLang="en-US" sz="2940" b="1" dirty="0">
              <a:solidFill>
                <a:srgbClr val="D6A162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166481" y="4636145"/>
            <a:ext cx="3451635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480060">
              <a:spcBef>
                <a:spcPct val="0"/>
              </a:spcBef>
              <a:buNone/>
            </a:pPr>
            <a:r>
              <a:rPr lang="en-US" altLang="en-US" sz="1890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Made possible by </a:t>
            </a:r>
          </a:p>
          <a:p>
            <a:pPr algn="ctr" defTabSz="480060">
              <a:spcBef>
                <a:spcPct val="0"/>
              </a:spcBef>
              <a:buNone/>
            </a:pPr>
            <a:r>
              <a:rPr lang="en-US" altLang="en-US" sz="1890" b="1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accelerator physicists, operations physicists, </a:t>
            </a:r>
          </a:p>
          <a:p>
            <a:pPr algn="ctr" defTabSz="480060">
              <a:spcBef>
                <a:spcPct val="0"/>
              </a:spcBef>
              <a:buNone/>
            </a:pPr>
            <a:r>
              <a:rPr lang="en-US" altLang="en-US" sz="1890" b="1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and engineers (vacuum, electrical, cryogenic…)</a:t>
            </a:r>
          </a:p>
        </p:txBody>
      </p:sp>
    </p:spTree>
    <p:extLst>
      <p:ext uri="{BB962C8B-B14F-4D97-AF65-F5344CB8AC3E}">
        <p14:creationId xmlns:p14="http://schemas.microsoft.com/office/powerpoint/2010/main" val="333385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/>
      <p:bldP spid="14" grpId="0" uiExpand="1" build="p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3" y="228600"/>
            <a:ext cx="8281035" cy="1413934"/>
          </a:xfrm>
        </p:spPr>
        <p:txBody>
          <a:bodyPr/>
          <a:lstStyle/>
          <a:p>
            <a:r>
              <a:rPr lang="en-US" sz="4200" dirty="0"/>
              <a:t>Serving Users worldwide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030" y="1845852"/>
            <a:ext cx="8961120" cy="461209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60082" y="1097281"/>
            <a:ext cx="8454481" cy="468298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defTabSz="843458">
              <a:lnSpc>
                <a:spcPct val="100000"/>
              </a:lnSpc>
              <a:spcBef>
                <a:spcPts val="630"/>
              </a:spcBef>
              <a:buNone/>
            </a:pPr>
            <a:r>
              <a:rPr lang="en-US" sz="2310" kern="0" dirty="0">
                <a:solidFill>
                  <a:prstClr val="black"/>
                </a:solidFill>
              </a:rPr>
              <a:t>The </a:t>
            </a:r>
            <a:r>
              <a:rPr lang="en-US" sz="2310" b="1" kern="0" dirty="0">
                <a:solidFill>
                  <a:prstClr val="black"/>
                </a:solidFill>
              </a:rPr>
              <a:t>best nuclear scientists </a:t>
            </a:r>
            <a:r>
              <a:rPr lang="en-US" sz="2310" kern="0" dirty="0">
                <a:solidFill>
                  <a:prstClr val="black"/>
                </a:solidFill>
              </a:rPr>
              <a:t>on the planet come to NSCL because our lab is a </a:t>
            </a:r>
            <a:r>
              <a:rPr lang="en-US" sz="2310" b="1" kern="0" dirty="0">
                <a:solidFill>
                  <a:prstClr val="black"/>
                </a:solidFill>
              </a:rPr>
              <a:t>world class research facility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00400" y="5760939"/>
            <a:ext cx="4563004" cy="628758"/>
          </a:xfrm>
          <a:prstGeom prst="rect">
            <a:avLst/>
          </a:prstGeom>
        </p:spPr>
        <p:txBody>
          <a:bodyPr vert="horz" lIns="96012" tIns="48006" rIns="96012" bIns="48006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60120">
              <a:spcBef>
                <a:spcPts val="1050"/>
              </a:spcBef>
              <a:buNone/>
            </a:pPr>
            <a:r>
              <a:rPr lang="en-US" sz="2520" dirty="0">
                <a:solidFill>
                  <a:srgbClr val="C19859">
                    <a:lumMod val="75000"/>
                  </a:srgbClr>
                </a:solidFill>
              </a:rPr>
              <a:t>FRIB/NSCL User Community August 2018 </a:t>
            </a:r>
          </a:p>
          <a:p>
            <a:pPr marL="0" indent="0" defTabSz="960120">
              <a:spcBef>
                <a:spcPts val="1050"/>
              </a:spcBef>
              <a:buNone/>
            </a:pPr>
            <a:r>
              <a:rPr lang="en-US" sz="2520" b="1" dirty="0">
                <a:solidFill>
                  <a:srgbClr val="C19859">
                    <a:lumMod val="75000"/>
                  </a:srgbClr>
                </a:solidFill>
              </a:rPr>
              <a:t>~1400 scientists, 50+ countries</a:t>
            </a:r>
          </a:p>
        </p:txBody>
      </p:sp>
    </p:spTree>
    <p:extLst>
      <p:ext uri="{BB962C8B-B14F-4D97-AF65-F5344CB8AC3E}">
        <p14:creationId xmlns:p14="http://schemas.microsoft.com/office/powerpoint/2010/main" val="5750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70" y="207262"/>
            <a:ext cx="960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60"/>
            <a:r>
              <a:rPr lang="en-US" sz="4200" b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Our staff makes it possible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" y="2683599"/>
            <a:ext cx="8389771" cy="976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887" y="1961000"/>
            <a:ext cx="164747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0060"/>
            <a:r>
              <a:rPr lang="en-US" sz="1470" b="1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Theorists and Experimenters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0341" y="3842123"/>
            <a:ext cx="1686698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0060"/>
            <a:r>
              <a:rPr lang="en-US" sz="1470" b="1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Undergraduate and Graduate</a:t>
            </a:r>
          </a:p>
          <a:p>
            <a:pPr algn="ctr" defTabSz="480060"/>
            <a:r>
              <a:rPr lang="en-US" sz="1470" b="1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students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0221" y="1961000"/>
            <a:ext cx="130611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0060"/>
            <a:r>
              <a:rPr lang="en-US" sz="1470" b="1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Facility operators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10343" y="3842123"/>
            <a:ext cx="143855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0060"/>
            <a:r>
              <a:rPr lang="en-US" sz="1470" b="1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Technicians &amp; machinists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8156" y="1938888"/>
            <a:ext cx="172562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0060"/>
            <a:r>
              <a:rPr lang="en-US" sz="1470" b="1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Research and Development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3388" y="3842123"/>
            <a:ext cx="130611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0060"/>
            <a:r>
              <a:rPr lang="en-US" sz="1470" b="1" dirty="0">
                <a:solidFill>
                  <a:prstClr val="black"/>
                </a:solidFill>
                <a:latin typeface="Century Gothic" panose="020B0502020202020204" pitchFamily="34" charset="0"/>
                <a:ea typeface="ヒラギノ角ゴ Pro W3"/>
              </a:rPr>
              <a:t>Designers &amp; engineers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625193" y="2482360"/>
            <a:ext cx="0" cy="332521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37540" y="3493994"/>
            <a:ext cx="0" cy="332521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37740" y="3511630"/>
            <a:ext cx="0" cy="332521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48902" y="2498292"/>
            <a:ext cx="0" cy="332521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814075" y="2476119"/>
            <a:ext cx="0" cy="332521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81188" y="3493993"/>
            <a:ext cx="0" cy="332521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00050" y="4617720"/>
            <a:ext cx="904113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0060"/>
            <a:r>
              <a:rPr lang="en-US" sz="1890" dirty="0">
                <a:solidFill>
                  <a:prstClr val="black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Our people learned useful skills in:</a:t>
            </a:r>
          </a:p>
          <a:p>
            <a:pPr defTabSz="480060"/>
            <a:r>
              <a:rPr lang="en-US" sz="1890" b="1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Arial" panose="020B0604020202020204" pitchFamily="34" charset="0"/>
              </a:rPr>
              <a:t>nuclear science ▪ physics ▪ chemistry ▪ all types of engineering ▪ mathematics ▪ computer science ▪ welding ▪ machining ▪ pipefitting ▪</a:t>
            </a:r>
            <a:r>
              <a:rPr lang="en-US" sz="1890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Arial" panose="020B0604020202020204" pitchFamily="34" charset="0"/>
              </a:rPr>
              <a:t> and so on…</a:t>
            </a:r>
          </a:p>
          <a:p>
            <a:pPr defTabSz="480060"/>
            <a:endParaRPr lang="en-US" sz="1890" dirty="0">
              <a:solidFill>
                <a:prstClr val="black"/>
              </a:solidFill>
              <a:latin typeface="Arial" pitchFamily="34" charset="0"/>
              <a:ea typeface="ヒラギノ角ゴ Pro W3"/>
              <a:cs typeface="Arial" panose="020B0604020202020204" pitchFamily="34" charset="0"/>
            </a:endParaRPr>
          </a:p>
          <a:p>
            <a:pPr defTabSz="480060"/>
            <a:r>
              <a:rPr lang="en-US" sz="1890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Arial" panose="020B0604020202020204" pitchFamily="34" charset="0"/>
              </a:rPr>
              <a:t>And had jobs in </a:t>
            </a:r>
            <a:r>
              <a:rPr lang="en-US" sz="1890" b="1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Arial" panose="020B0604020202020204" pitchFamily="34" charset="0"/>
              </a:rPr>
              <a:t>quality control, building cars, construction, farming</a:t>
            </a:r>
            <a:r>
              <a:rPr lang="en-US" sz="1890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Arial" panose="020B0604020202020204" pitchFamily="34" charset="0"/>
              </a:rPr>
              <a:t>, etc…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3496" y="1237685"/>
            <a:ext cx="8379097" cy="655446"/>
          </a:xfrm>
          <a:prstGeom prst="rect">
            <a:avLst/>
          </a:prstGeom>
        </p:spPr>
        <p:txBody>
          <a:bodyPr>
            <a:norm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 defTabSz="843458">
              <a:spcBef>
                <a:spcPts val="1266"/>
              </a:spcBef>
              <a:buNone/>
            </a:pPr>
            <a:r>
              <a:rPr lang="en-US" sz="3780" b="1" kern="0" dirty="0">
                <a:latin typeface="Arial Black" panose="020B0A04020102020204" pitchFamily="34" charset="0"/>
              </a:rPr>
              <a:t>800+ employees</a:t>
            </a:r>
          </a:p>
          <a:p>
            <a:pPr marL="480060" lvl="1" indent="0" defTabSz="843458">
              <a:spcBef>
                <a:spcPts val="211"/>
              </a:spcBef>
              <a:buNone/>
            </a:pPr>
            <a:endParaRPr lang="en-US" sz="2100" kern="0" dirty="0">
              <a:solidFill>
                <a:prstClr val="black"/>
              </a:solidFill>
            </a:endParaRPr>
          </a:p>
          <a:p>
            <a:pPr marL="480060" lvl="1" indent="0" defTabSz="843458">
              <a:spcBef>
                <a:spcPts val="211"/>
              </a:spcBef>
              <a:buNone/>
            </a:pPr>
            <a:endParaRPr lang="en-US" sz="2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build="p"/>
      <p:bldP spid="10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" y="258612"/>
            <a:ext cx="960120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60">
              <a:defRPr/>
            </a:pPr>
            <a:r>
              <a:rPr lang="en-US" sz="3360" b="1" kern="0" dirty="0">
                <a:solidFill>
                  <a:srgbClr val="FF0000"/>
                </a:solidFill>
                <a:latin typeface="Arial" pitchFamily="34" charset="0"/>
                <a:ea typeface="ヒラギノ角ゴ Pro W3"/>
              </a:rPr>
              <a:t>Problem</a:t>
            </a:r>
            <a:r>
              <a:rPr lang="en-US" sz="3360" b="1" kern="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: study EXTREMELY rare nuclei!</a:t>
            </a:r>
          </a:p>
        </p:txBody>
      </p:sp>
      <p:pic>
        <p:nvPicPr>
          <p:cNvPr id="3" name="Picture 6" descr="beamline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2" y="1278968"/>
            <a:ext cx="4628734" cy="349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9277" y="1353977"/>
            <a:ext cx="1941023" cy="480131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480060">
              <a:spcBef>
                <a:spcPct val="50000"/>
              </a:spcBef>
              <a:buNone/>
            </a:pPr>
            <a:r>
              <a:rPr lang="en-US" altLang="en-US" sz="2520" dirty="0">
                <a:solidFill>
                  <a:srgbClr val="333C2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NSCL today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56912" y="1191641"/>
            <a:ext cx="6880860" cy="5237019"/>
            <a:chOff x="472550" y="1732343"/>
            <a:chExt cx="7034515" cy="530401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6"/>
            <a:stretch/>
          </p:blipFill>
          <p:spPr bwMode="auto">
            <a:xfrm>
              <a:off x="472550" y="1732343"/>
              <a:ext cx="7034515" cy="5304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2328" y="1767662"/>
              <a:ext cx="2176222" cy="486273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defTabSz="480060">
                <a:defRPr/>
              </a:pPr>
              <a:r>
                <a:rPr lang="en-US" sz="2520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FRIB design</a:t>
              </a: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80860" y="1838725"/>
            <a:ext cx="2560320" cy="40538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80060">
              <a:spcBef>
                <a:spcPct val="20000"/>
              </a:spcBef>
              <a:defRPr/>
            </a:pPr>
            <a:r>
              <a:rPr lang="en-US" sz="2100" b="1" kern="0" dirty="0">
                <a:solidFill>
                  <a:srgbClr val="67B14B"/>
                </a:solidFill>
                <a:latin typeface="Arial" pitchFamily="34" charset="0"/>
                <a:ea typeface="ヒラギノ角ゴ Pro W3"/>
              </a:rPr>
              <a:t>Solution</a:t>
            </a:r>
            <a:r>
              <a:rPr lang="en-US" sz="2100" kern="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: </a:t>
            </a:r>
          </a:p>
          <a:p>
            <a:pPr defTabSz="480060">
              <a:spcBef>
                <a:spcPct val="20000"/>
              </a:spcBef>
              <a:defRPr/>
            </a:pPr>
            <a:r>
              <a:rPr lang="en-US" sz="2100" kern="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BREAK MORE NUCLEI with our next-generation</a:t>
            </a:r>
          </a:p>
          <a:p>
            <a:pPr defTabSz="480060">
              <a:spcBef>
                <a:spcPct val="20000"/>
              </a:spcBef>
              <a:defRPr/>
            </a:pPr>
            <a:r>
              <a:rPr lang="en-US" sz="2100" b="1" kern="0" dirty="0">
                <a:solidFill>
                  <a:srgbClr val="67B14B"/>
                </a:solidFill>
                <a:latin typeface="Arial" pitchFamily="34" charset="0"/>
                <a:ea typeface="ヒラギノ角ゴ Pro W3"/>
              </a:rPr>
              <a:t>Facility for Rare Isotope Beams (FRIB)</a:t>
            </a:r>
            <a:endParaRPr lang="en-US" sz="2100" kern="0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  <a:p>
            <a:pPr defTabSz="480060">
              <a:spcBef>
                <a:spcPct val="20000"/>
              </a:spcBef>
              <a:defRPr/>
            </a:pPr>
            <a:r>
              <a:rPr lang="en-US" sz="2100" kern="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the $730 million discovery machine that we imagined, designed, and will build by 2022</a:t>
            </a:r>
          </a:p>
        </p:txBody>
      </p:sp>
    </p:spTree>
    <p:extLst>
      <p:ext uri="{BB962C8B-B14F-4D97-AF65-F5344CB8AC3E}">
        <p14:creationId xmlns:p14="http://schemas.microsoft.com/office/powerpoint/2010/main" val="5654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2774"/>
            <a:ext cx="8281035" cy="1413934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Our Outreach mission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0999" y="1371600"/>
            <a:ext cx="4863943" cy="45132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Fulfill NSF Broader Impact Criteria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Create </a:t>
            </a:r>
            <a:r>
              <a:rPr lang="en-US" altLang="en-US" sz="2800" b="1" dirty="0">
                <a:solidFill>
                  <a:schemeClr val="tx1"/>
                </a:solidFill>
              </a:rPr>
              <a:t>public awareness </a:t>
            </a:r>
            <a:r>
              <a:rPr lang="en-US" altLang="en-US" sz="2800" dirty="0">
                <a:solidFill>
                  <a:schemeClr val="tx1"/>
                </a:solidFill>
              </a:rPr>
              <a:t>and understanding of nuclear physics (and roles of NSCL &amp; JINA)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2800" dirty="0" smtClean="0">
                <a:solidFill>
                  <a:schemeClr val="tx1"/>
                </a:solidFill>
              </a:rPr>
              <a:t>Raise </a:t>
            </a:r>
            <a:r>
              <a:rPr lang="en-US" altLang="en-US" sz="2800" b="1" dirty="0" smtClean="0">
                <a:solidFill>
                  <a:schemeClr val="tx1"/>
                </a:solidFill>
              </a:rPr>
              <a:t>public</a:t>
            </a:r>
            <a:r>
              <a:rPr lang="en-US" altLang="en-US" sz="2800" dirty="0" smtClean="0">
                <a:solidFill>
                  <a:schemeClr val="tx1"/>
                </a:solidFill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</a:rPr>
              <a:t>appreciation</a:t>
            </a:r>
            <a:r>
              <a:rPr lang="en-US" altLang="en-US" sz="2800" dirty="0">
                <a:solidFill>
                  <a:schemeClr val="tx1"/>
                </a:solidFill>
              </a:rPr>
              <a:t> of the benefits of nuclear science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Recruit the </a:t>
            </a:r>
            <a:r>
              <a:rPr lang="en-US" altLang="en-US" sz="2800" b="1" dirty="0">
                <a:solidFill>
                  <a:schemeClr val="tx1"/>
                </a:solidFill>
              </a:rPr>
              <a:t>next generation </a:t>
            </a:r>
            <a:r>
              <a:rPr lang="en-US" altLang="en-US" sz="2800" dirty="0">
                <a:solidFill>
                  <a:schemeClr val="tx1"/>
                </a:solidFill>
              </a:rPr>
              <a:t>of nuclear scientists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36" y="1177828"/>
            <a:ext cx="3517106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5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_CKG FRIB no-line h">
  <a:themeElements>
    <a:clrScheme name="CKG FRIB no-line h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064308"/>
            </a:solidFill>
            <a:latin typeface="+mn-lt"/>
          </a:defRPr>
        </a:defPPr>
      </a:lstStyle>
    </a:tx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3.xml><?xml version="1.0" encoding="utf-8"?>
<a:theme xmlns:a="http://schemas.openxmlformats.org/drawingml/2006/main" name="2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4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DCD8DB76C63B4E9C4729B3AFA1197F" ma:contentTypeVersion="1" ma:contentTypeDescription="Create a new document." ma:contentTypeScope="" ma:versionID="367f3548f3b2bfad7c81c5cbc4a0cb67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d988c8ba9295c2f4821d694f485966e4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EBCA22-6E20-4C71-AFAC-46122DD6B1EA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31ac3772-10db-466f-87b2-5ca6a813de61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F130589-1FB5-4BC6-BC60-C945B2618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E8FE59-01DD-4B8A-B858-47D0AA5B52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10300</TotalTime>
  <Pages>23</Pages>
  <Words>1566</Words>
  <Application>Microsoft Office PowerPoint</Application>
  <PresentationFormat>Custom</PresentationFormat>
  <Paragraphs>228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ＭＳ Ｐゴシック</vt:lpstr>
      <vt:lpstr>ＭＳ Ｐゴシック</vt:lpstr>
      <vt:lpstr>Aharoni</vt:lpstr>
      <vt:lpstr>Arial</vt:lpstr>
      <vt:lpstr>Arial Black</vt:lpstr>
      <vt:lpstr>Book Antiqua</vt:lpstr>
      <vt:lpstr>Calibri</vt:lpstr>
      <vt:lpstr>Century Gothic</vt:lpstr>
      <vt:lpstr>Garamond</vt:lpstr>
      <vt:lpstr>Gotham Book</vt:lpstr>
      <vt:lpstr>Helvetica</vt:lpstr>
      <vt:lpstr>Lucida Grande</vt:lpstr>
      <vt:lpstr>Tahoma</vt:lpstr>
      <vt:lpstr>Times New Roman</vt:lpstr>
      <vt:lpstr>Wingdings</vt:lpstr>
      <vt:lpstr>ヒラギノ角ゴ Pro W3</vt:lpstr>
      <vt:lpstr>10_CKG FRIB no-line h</vt:lpstr>
      <vt:lpstr>1_FRIB3</vt:lpstr>
      <vt:lpstr>2_FRIB3</vt:lpstr>
      <vt:lpstr>FRIB3</vt:lpstr>
      <vt:lpstr>PowerPoint Presentation</vt:lpstr>
      <vt:lpstr>We study the atomic nucleus</vt:lpstr>
      <vt:lpstr>PowerPoint Presentation</vt:lpstr>
      <vt:lpstr>PowerPoint Presentation</vt:lpstr>
      <vt:lpstr>PowerPoint Presentation</vt:lpstr>
      <vt:lpstr>Serving Users worldwide</vt:lpstr>
      <vt:lpstr>PowerPoint Presentation</vt:lpstr>
      <vt:lpstr>PowerPoint Presentation</vt:lpstr>
      <vt:lpstr>Our Outreach mission</vt:lpstr>
      <vt:lpstr>A research network for nuclear astrophysics</vt:lpstr>
      <vt:lpstr>Opportunities for Everyone</vt:lpstr>
      <vt:lpstr>Laboratory Tours</vt:lpstr>
      <vt:lpstr>Public Talks</vt:lpstr>
      <vt:lpstr>Marble Nuclei: Lesson/Activities</vt:lpstr>
      <vt:lpstr>The future: smashing virtual nuclei</vt:lpstr>
      <vt:lpstr>Isotopolis puts students in the driver’s seat</vt:lpstr>
      <vt:lpstr>Isotopolis lesson plans</vt:lpstr>
      <vt:lpstr>Physics of Atomic Nuclei (PAN)</vt:lpstr>
      <vt:lpstr>PAN Activities</vt:lpstr>
      <vt:lpstr>What do students need to apply?</vt:lpstr>
      <vt:lpstr>PAN Important Dates</vt:lpstr>
      <vt:lpstr>MST @ MSU: a younger crowd</vt:lpstr>
      <vt:lpstr>MST@MSU details</vt:lpstr>
      <vt:lpstr>Requirements for MST@MSU</vt:lpstr>
      <vt:lpstr>GUPPY – for elementary students!</vt:lpstr>
      <vt:lpstr>Advantages of summer programs</vt:lpstr>
      <vt:lpstr>PowerPoint Presentation</vt:lpstr>
      <vt:lpstr>Behind the scenes with Rare Isotope Beams</vt:lpstr>
      <vt:lpstr>National Superconducting Cyclotron Laboratory at MSU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Brief</dc:title>
  <dc:creator>Thomas Glasmacher</dc:creator>
  <cp:lastModifiedBy>Constan, Zachary</cp:lastModifiedBy>
  <cp:revision>839</cp:revision>
  <cp:lastPrinted>2003-05-09T03:33:16Z</cp:lastPrinted>
  <dcterms:created xsi:type="dcterms:W3CDTF">2010-11-26T22:03:55Z</dcterms:created>
  <dcterms:modified xsi:type="dcterms:W3CDTF">2019-04-17T17:22:12Z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0x010100F6DCD8DB76C63B4E9C4729B3AFA1197F</vt:lpwstr>
  </property>
</Properties>
</file>