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96"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6/5/2014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BCE17-AA5F-47D4-BAA9-774802576042}" type="slidenum">
              <a:rPr lang="en-US" altLang="en-US" smtClean="0"/>
              <a:pPr>
                <a:spcBef>
                  <a:spcPct val="0"/>
                </a:spcBef>
              </a:pPr>
              <a:t>10</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 our lab, we use 6-foot-thick concrete to stop radiation from escaping. We’re also very careful to scan for radioactivity and train people how to handle it safely. We checked the tour route to make sure that the radiation levels were safe for you. Radiation is not dangerous when you treat it with respect and know how to manage it. In fact, I walked around the tour route before you got here with a radiation detector to make sure it was safe.</a:t>
            </a:r>
          </a:p>
        </p:txBody>
      </p:sp>
    </p:spTree>
    <p:extLst>
      <p:ext uri="{BB962C8B-B14F-4D97-AF65-F5344CB8AC3E}">
        <p14:creationId xmlns:p14="http://schemas.microsoft.com/office/powerpoint/2010/main" val="152594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FFCC"/>
                </a:solidFill>
              </a:rPr>
              <a:t>Knowledge of radioactive masses helps us better understand fundamental forces, how neutrons and protons bind together, and explosions in the universe in which elements are created.  One kind of stellar explosion, type I x-ray bursts, depends on certain nuclei like </a:t>
            </a:r>
            <a:r>
              <a:rPr lang="en-US" altLang="en-US" baseline="30000" smtClean="0">
                <a:solidFill>
                  <a:srgbClr val="FFFFCC"/>
                </a:solidFill>
              </a:rPr>
              <a:t>68</a:t>
            </a:r>
            <a:r>
              <a:rPr lang="en-US" altLang="en-US" smtClean="0">
                <a:solidFill>
                  <a:srgbClr val="FFFFCC"/>
                </a:solidFill>
              </a:rPr>
              <a:t>Se.</a:t>
            </a:r>
          </a:p>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61485C-98C8-474B-87D9-E13EA7D21AD5}"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421468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25</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29</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3702E-69E2-404F-A046-D1A8D3983650}" type="slidenum">
              <a:rPr lang="en-US"/>
              <a:pPr>
                <a:defRPr/>
              </a:pPr>
              <a:t>‹#›</a:t>
            </a:fld>
            <a:endParaRPr lang="en-US"/>
          </a:p>
        </p:txBody>
      </p:sp>
    </p:spTree>
    <p:extLst>
      <p:ext uri="{BB962C8B-B14F-4D97-AF65-F5344CB8AC3E}">
        <p14:creationId xmlns:p14="http://schemas.microsoft.com/office/powerpoint/2010/main" val="2197763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16382F-0F7B-49D3-8932-BC432024B82E}" type="slidenum">
              <a:rPr lang="en-US"/>
              <a:pPr>
                <a:defRPr/>
              </a:pPr>
              <a:t>‹#›</a:t>
            </a:fld>
            <a:endParaRPr lang="en-US"/>
          </a:p>
        </p:txBody>
      </p:sp>
    </p:spTree>
    <p:extLst>
      <p:ext uri="{BB962C8B-B14F-4D97-AF65-F5344CB8AC3E}">
        <p14:creationId xmlns:p14="http://schemas.microsoft.com/office/powerpoint/2010/main" val="28240569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image" Target="../media/image48.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0.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2.png"/><Relationship Id="rId4" Type="http://schemas.openxmlformats.org/officeDocument/2006/relationships/image" Target="../media/image49.png"/><Relationship Id="rId9" Type="http://schemas.microsoft.com/office/2007/relationships/hdphoto" Target="../media/hdphoto4.wdp"/><Relationship Id="rId1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hyperlink" Target="http://www.nscl.msu.edu/" TargetMode="External"/><Relationship Id="rId7" Type="http://schemas.openxmlformats.org/officeDocument/2006/relationships/image" Target="../media/image81.png"/><Relationship Id="rId2" Type="http://schemas.openxmlformats.org/officeDocument/2006/relationships/hyperlink" Target="mailto:visits@nscl.msu.edu" TargetMode="Externa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shop.msu.edu" TargetMode="External"/><Relationship Id="rId9" Type="http://schemas.openxmlformats.org/officeDocument/2006/relationships/image" Target="../media/image83.jpeg"/></Relationships>
</file>

<file path=ppt/slides/_rels/slide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8.jpe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scl.msu.edu/outreach"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81400" y="1053982"/>
            <a:ext cx="2505075" cy="3248025"/>
            <a:chOff x="2256" y="960"/>
            <a:chExt cx="1578" cy="2046"/>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960"/>
              <a:ext cx="15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6"/>
            <p:cNvSpPr txBox="1">
              <a:spLocks noChangeArrowheads="1"/>
            </p:cNvSpPr>
            <p:nvPr/>
          </p:nvSpPr>
          <p:spPr bwMode="auto">
            <a:xfrm>
              <a:off x="2448" y="2679"/>
              <a:ext cx="11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Surveying</a:t>
              </a:r>
            </a:p>
          </p:txBody>
        </p:sp>
      </p:grpSp>
      <p:grpSp>
        <p:nvGrpSpPr>
          <p:cNvPr id="3" name="Group 13"/>
          <p:cNvGrpSpPr>
            <a:grpSpLocks/>
          </p:cNvGrpSpPr>
          <p:nvPr/>
        </p:nvGrpSpPr>
        <p:grpSpPr bwMode="auto">
          <a:xfrm>
            <a:off x="6475413" y="1053982"/>
            <a:ext cx="2325687" cy="3675063"/>
            <a:chOff x="4079" y="960"/>
            <a:chExt cx="1465" cy="2315"/>
          </a:xfrm>
        </p:grpSpPr>
        <p:pic>
          <p:nvPicPr>
            <p:cNvPr id="13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 y="960"/>
              <a:ext cx="144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7"/>
            <p:cNvSpPr txBox="1">
              <a:spLocks noChangeArrowheads="1"/>
            </p:cNvSpPr>
            <p:nvPr/>
          </p:nvSpPr>
          <p:spPr bwMode="auto">
            <a:xfrm>
              <a:off x="4079" y="2679"/>
              <a:ext cx="140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Labeling</a:t>
              </a:r>
            </a:p>
            <a:p>
              <a:pPr algn="ctr" eaLnBrk="1" hangingPunct="1">
                <a:spcBef>
                  <a:spcPct val="0"/>
                </a:spcBef>
                <a:buFontTx/>
                <a:buNone/>
              </a:pPr>
              <a:r>
                <a:rPr lang="en-US" altLang="en-US" sz="2800" dirty="0">
                  <a:solidFill>
                    <a:schemeClr val="accent6">
                      <a:lumMod val="75000"/>
                    </a:schemeClr>
                  </a:solidFill>
                </a:rPr>
                <a:t>and Training</a:t>
              </a:r>
            </a:p>
          </p:txBody>
        </p:sp>
      </p:grpSp>
      <p:sp>
        <p:nvSpPr>
          <p:cNvPr id="225288" name="Text Box 8"/>
          <p:cNvSpPr txBox="1">
            <a:spLocks noChangeArrowheads="1"/>
          </p:cNvSpPr>
          <p:nvPr/>
        </p:nvSpPr>
        <p:spPr bwMode="auto">
          <a:xfrm>
            <a:off x="685800" y="4863982"/>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NSCL takes radiation safety seriously, </a:t>
            </a:r>
          </a:p>
          <a:p>
            <a:pPr algn="ctr" eaLnBrk="1" hangingPunct="1">
              <a:spcBef>
                <a:spcPct val="0"/>
              </a:spcBef>
              <a:buFontTx/>
              <a:buNone/>
            </a:pPr>
            <a:r>
              <a:rPr lang="en-US" altLang="en-US" sz="2000" dirty="0">
                <a:solidFill>
                  <a:schemeClr val="accent6">
                    <a:lumMod val="75000"/>
                  </a:schemeClr>
                </a:solidFill>
              </a:rPr>
              <a:t>and has met NRC license standards for over 50 years</a:t>
            </a:r>
          </a:p>
          <a:p>
            <a:pPr algn="ctr" eaLnBrk="1" hangingPunct="1">
              <a:spcBef>
                <a:spcPct val="0"/>
              </a:spcBef>
              <a:buFontTx/>
              <a:buNone/>
            </a:pPr>
            <a:endParaRPr lang="en-US" altLang="en-US" sz="2000" dirty="0">
              <a:solidFill>
                <a:schemeClr val="accent6">
                  <a:lumMod val="75000"/>
                </a:schemeClr>
              </a:solidFill>
            </a:endParaRPr>
          </a:p>
          <a:p>
            <a:pPr algn="ctr" eaLnBrk="1" hangingPunct="1">
              <a:spcBef>
                <a:spcPct val="0"/>
              </a:spcBef>
              <a:buFontTx/>
              <a:buNone/>
            </a:pPr>
            <a:r>
              <a:rPr lang="en-US" altLang="en-US" sz="2000" dirty="0">
                <a:solidFill>
                  <a:schemeClr val="accent6">
                    <a:lumMod val="75000"/>
                  </a:schemeClr>
                </a:solidFill>
              </a:rPr>
              <a:t>Fact: NSCL has fewer radioactive sources than a major hospital</a:t>
            </a:r>
          </a:p>
        </p:txBody>
      </p:sp>
      <p:grpSp>
        <p:nvGrpSpPr>
          <p:cNvPr id="4" name="Group 11"/>
          <p:cNvGrpSpPr>
            <a:grpSpLocks/>
          </p:cNvGrpSpPr>
          <p:nvPr/>
        </p:nvGrpSpPr>
        <p:grpSpPr bwMode="auto">
          <a:xfrm>
            <a:off x="685800" y="1053982"/>
            <a:ext cx="2543175" cy="3248025"/>
            <a:chOff x="432" y="960"/>
            <a:chExt cx="1602" cy="2046"/>
          </a:xfrm>
        </p:grpSpPr>
        <p:sp>
          <p:nvSpPr>
            <p:cNvPr id="13319" name="Text Box 5"/>
            <p:cNvSpPr txBox="1">
              <a:spLocks noChangeArrowheads="1"/>
            </p:cNvSpPr>
            <p:nvPr/>
          </p:nvSpPr>
          <p:spPr bwMode="auto">
            <a:xfrm>
              <a:off x="567" y="2679"/>
              <a:ext cx="10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Shielding</a:t>
              </a:r>
            </a:p>
          </p:txBody>
        </p:sp>
        <p:pic>
          <p:nvPicPr>
            <p:cNvPr id="13320" name="Picture 9" descr="great-wall-of-china"/>
            <p:cNvPicPr>
              <a:picLocks noChangeAspect="1" noChangeArrowheads="1"/>
            </p:cNvPicPr>
            <p:nvPr/>
          </p:nvPicPr>
          <p:blipFill>
            <a:blip r:embed="rId5">
              <a:extLst>
                <a:ext uri="{28A0092B-C50C-407E-A947-70E740481C1C}">
                  <a14:useLocalDpi xmlns:a14="http://schemas.microsoft.com/office/drawing/2010/main" val="0"/>
                </a:ext>
              </a:extLst>
            </a:blip>
            <a:srcRect l="28268"/>
            <a:stretch>
              <a:fillRect/>
            </a:stretch>
          </p:blipFill>
          <p:spPr bwMode="auto">
            <a:xfrm>
              <a:off x="432" y="960"/>
              <a:ext cx="1602" cy="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10"/>
          <p:cNvSpPr>
            <a:spLocks noGrp="1" noChangeArrowheads="1"/>
          </p:cNvSpPr>
          <p:nvPr>
            <p:ph type="title"/>
          </p:nvPr>
        </p:nvSpPr>
        <p:spPr/>
        <p:txBody>
          <a:bodyPr/>
          <a:lstStyle/>
          <a:p>
            <a:pPr eaLnBrk="1" hangingPunct="1"/>
            <a:r>
              <a:rPr lang="en-US" altLang="en-US" dirty="0" smtClean="0"/>
              <a:t>Radiation Safety</a:t>
            </a:r>
          </a:p>
        </p:txBody>
      </p:sp>
    </p:spTree>
    <p:extLst>
      <p:ext uri="{BB962C8B-B14F-4D97-AF65-F5344CB8AC3E}">
        <p14:creationId xmlns:p14="http://schemas.microsoft.com/office/powerpoint/2010/main" val="6248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225288"/>
                                        </p:tgtEl>
                                        <p:attrNameLst>
                                          <p:attrName>style.visibility</p:attrName>
                                        </p:attrNameLst>
                                      </p:cBhvr>
                                      <p:to>
                                        <p:strVal val="visible"/>
                                      </p:to>
                                    </p:set>
                                    <p:anim calcmode="lin" valueType="num">
                                      <p:cBhvr additive="base">
                                        <p:cTn id="19" dur="500" fill="hold"/>
                                        <p:tgtEl>
                                          <p:spTgt spid="225288"/>
                                        </p:tgtEl>
                                        <p:attrNameLst>
                                          <p:attrName>ppt_x</p:attrName>
                                        </p:attrNameLst>
                                      </p:cBhvr>
                                      <p:tavLst>
                                        <p:tav tm="0">
                                          <p:val>
                                            <p:strVal val="#ppt_x"/>
                                          </p:val>
                                        </p:tav>
                                        <p:tav tm="100000">
                                          <p:val>
                                            <p:strVal val="#ppt_x"/>
                                          </p:val>
                                        </p:tav>
                                      </p:tavLst>
                                    </p:anim>
                                    <p:anim calcmode="lin" valueType="num">
                                      <p:cBhvr additive="base">
                                        <p:cTn id="20"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idx="1"/>
            <p:extLst>
              <p:ext uri="{D42A27DB-BD31-4B8C-83A1-F6EECF244321}">
                <p14:modId xmlns:p14="http://schemas.microsoft.com/office/powerpoint/2010/main" val="693079034"/>
              </p:ext>
            </p:extLst>
          </p:nvPr>
        </p:nvGraphicFramePr>
        <p:xfrm>
          <a:off x="685800" y="1444783"/>
          <a:ext cx="7848600" cy="4168776"/>
        </p:xfrm>
        <a:graphic>
          <a:graphicData uri="http://schemas.openxmlformats.org/drawingml/2006/table">
            <a:tbl>
              <a:tblPr/>
              <a:tblGrid>
                <a:gridCol w="5029200"/>
                <a:gridCol w="2819400"/>
              </a:tblGrid>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Radiation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Dose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Average exposure for general public (natural + medical)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&gt; 300 </a:t>
                      </a:r>
                      <a:r>
                        <a:rPr kumimoji="0" lang="en-US" sz="2200" b="1" i="0" u="none" strike="noStrike" cap="none" normalizeH="0" baseline="0" dirty="0" err="1" smtClean="0">
                          <a:ln>
                            <a:noFill/>
                          </a:ln>
                          <a:solidFill>
                            <a:srgbClr val="00FFFF"/>
                          </a:solidFill>
                          <a:effectLst/>
                          <a:latin typeface="Book Antiqua" pitchFamily="18" charset="0"/>
                        </a:rPr>
                        <a:t>mRem</a:t>
                      </a:r>
                      <a:r>
                        <a:rPr kumimoji="0" lang="en-US" sz="2200" b="1" i="0" u="none" strike="noStrike" cap="none" normalizeH="0" baseline="0" dirty="0" smtClean="0">
                          <a:ln>
                            <a:noFill/>
                          </a:ln>
                          <a:solidFill>
                            <a:srgbClr val="00FFFF"/>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66FF33"/>
                          </a:solidFill>
                          <a:effectLst/>
                          <a:latin typeface="Book Antiqua" pitchFamily="18" charset="0"/>
                        </a:rPr>
                        <a:t>Government (NRC) exposure limit for lab visitors</a:t>
                      </a:r>
                      <a:endParaRPr kumimoji="0" lang="en-US" sz="2200" b="1" i="0" u="none" strike="noStrike" cap="none" normalizeH="0" baseline="0" dirty="0" smtClean="0">
                        <a:ln>
                          <a:noFill/>
                        </a:ln>
                        <a:solidFill>
                          <a:srgbClr val="66FF33"/>
                        </a:solidFill>
                        <a:effectLst/>
                        <a:latin typeface="Book Antiqu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66FF33"/>
                          </a:solidFill>
                          <a:effectLst/>
                          <a:latin typeface="Book Antiqua" pitchFamily="18" charset="0"/>
                        </a:rPr>
                        <a:t>100 </a:t>
                      </a:r>
                      <a:r>
                        <a:rPr kumimoji="0" lang="en-US" sz="2200" b="1" i="0" u="none" strike="noStrike" cap="none" normalizeH="0" baseline="0" dirty="0" err="1" smtClean="0">
                          <a:ln>
                            <a:noFill/>
                          </a:ln>
                          <a:solidFill>
                            <a:srgbClr val="66FF33"/>
                          </a:solidFill>
                          <a:effectLst/>
                          <a:latin typeface="Book Antiqua" pitchFamily="18" charset="0"/>
                        </a:rPr>
                        <a:t>mRem</a:t>
                      </a:r>
                      <a:r>
                        <a:rPr kumimoji="0" lang="en-US" sz="2200" b="1" i="0" u="none" strike="noStrike" cap="none" normalizeH="0" baseline="0" dirty="0" smtClean="0">
                          <a:ln>
                            <a:noFill/>
                          </a:ln>
                          <a:solidFill>
                            <a:srgbClr val="66FF33"/>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8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00"/>
                          </a:solidFill>
                          <a:effectLst/>
                          <a:latin typeface="Book Antiqua" pitchFamily="18" charset="0"/>
                        </a:rPr>
                        <a:t>NSCL/FRIB ALARA goal for visitors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FF00"/>
                          </a:solidFill>
                          <a:effectLst/>
                          <a:latin typeface="Book Antiqua" pitchFamily="18" charset="0"/>
                        </a:rPr>
                        <a:t>10 mRem/yr</a:t>
                      </a:r>
                      <a:endParaRPr kumimoji="0" lang="en-US" sz="2200" b="1" i="0" u="none" strike="noStrike" cap="none" normalizeH="0" baseline="0" dirty="0" smtClean="0">
                        <a:ln>
                          <a:noFill/>
                        </a:ln>
                        <a:solidFill>
                          <a:srgbClr val="FFFF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Your visit today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&lt; 1 </a:t>
                      </a:r>
                      <a:r>
                        <a:rPr kumimoji="0" lang="en-US" sz="2200" b="1" i="0" u="none" strike="noStrike" cap="none" normalizeH="0" baseline="0" dirty="0" err="1" smtClean="0">
                          <a:ln>
                            <a:noFill/>
                          </a:ln>
                          <a:solidFill>
                            <a:srgbClr val="FF9900"/>
                          </a:solidFill>
                          <a:effectLst/>
                          <a:latin typeface="Book Antiqua" pitchFamily="18" charset="0"/>
                        </a:rPr>
                        <a:t>mRem</a:t>
                      </a:r>
                      <a:endParaRPr kumimoji="0" lang="en-US" sz="2200" b="1" i="0" u="none" strike="noStrike" cap="none" normalizeH="0" baseline="0" dirty="0" smtClean="0">
                        <a:ln>
                          <a:noFill/>
                        </a:ln>
                        <a:solidFill>
                          <a:srgbClr val="FF99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Dental x-ray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1-2 </a:t>
                      </a:r>
                      <a:r>
                        <a:rPr kumimoji="0" lang="en-US" sz="2200" b="1" i="0" u="none" strike="noStrike" cap="none" normalizeH="0" baseline="0" dirty="0" err="1" smtClean="0">
                          <a:ln>
                            <a:noFill/>
                          </a:ln>
                          <a:solidFill>
                            <a:srgbClr val="FF66CC"/>
                          </a:solidFill>
                          <a:effectLst/>
                          <a:latin typeface="Book Antiqua" pitchFamily="18" charset="0"/>
                        </a:rPr>
                        <a:t>mRem</a:t>
                      </a:r>
                      <a:endParaRPr kumimoji="0" lang="en-US" sz="2200" b="1" i="0" u="none" strike="noStrike" cap="none" normalizeH="0" baseline="0" dirty="0" smtClean="0">
                        <a:ln>
                          <a:noFill/>
                        </a:ln>
                        <a:solidFill>
                          <a:srgbClr val="FF66CC"/>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8290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66FF"/>
                          </a:solidFill>
                          <a:effectLst/>
                          <a:latin typeface="Book Antiqua" pitchFamily="18" charset="0"/>
                        </a:rPr>
                        <a:t>Smoking a pack of cigarettes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~2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(800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a:t>
                      </a:r>
                      <a:r>
                        <a:rPr kumimoji="0" lang="en-US" sz="2200" b="1" i="0" u="none" strike="noStrike" cap="none" normalizeH="0" baseline="0" dirty="0" err="1" smtClean="0">
                          <a:ln>
                            <a:noFill/>
                          </a:ln>
                          <a:solidFill>
                            <a:srgbClr val="FF66CC"/>
                          </a:solidFill>
                          <a:effectLst/>
                          <a:latin typeface="Book Antiqua" pitchFamily="18" charset="0"/>
                        </a:rPr>
                        <a:t>yr</a:t>
                      </a:r>
                      <a:r>
                        <a:rPr kumimoji="0" lang="en-US" sz="2200" b="1" i="0" u="none" strike="noStrike" cap="none" normalizeH="0" baseline="0" dirty="0" smtClean="0">
                          <a:ln>
                            <a:noFill/>
                          </a:ln>
                          <a:solidFill>
                            <a:srgbClr val="FF66CC"/>
                          </a:solidFill>
                          <a:effectLst/>
                          <a:latin typeface="Book Antiqua"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bl>
          </a:graphicData>
        </a:graphic>
      </p:graphicFrame>
      <p:sp>
        <p:nvSpPr>
          <p:cNvPr id="4" name="Rectangle 10"/>
          <p:cNvSpPr txBox="1">
            <a:spLocks noChangeArrowheads="1"/>
          </p:cNvSpPr>
          <p:nvPr/>
        </p:nvSpPr>
        <p:spPr>
          <a:xfrm>
            <a:off x="628650" y="163288"/>
            <a:ext cx="7886700" cy="53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Radiation Exposure and You</a:t>
            </a:r>
          </a:p>
        </p:txBody>
      </p:sp>
    </p:spTree>
    <p:extLst>
      <p:ext uri="{BB962C8B-B14F-4D97-AF65-F5344CB8AC3E}">
        <p14:creationId xmlns:p14="http://schemas.microsoft.com/office/powerpoint/2010/main" val="36885222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ipe(up)">
                                      <p:cBhvr>
                                        <p:cTn id="7" dur="5000"/>
                                        <p:tgtEl>
                                          <p:spTgt spid="25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098550" y="4933950"/>
            <a:ext cx="6826250" cy="1905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Line 4"/>
          <p:cNvSpPr>
            <a:spLocks noChangeShapeType="1"/>
          </p:cNvSpPr>
          <p:nvPr/>
        </p:nvSpPr>
        <p:spPr bwMode="auto">
          <a:xfrm>
            <a:off x="1143000" y="3276600"/>
            <a:ext cx="6781800" cy="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88" name="Picture 121" descr="newbell3"/>
          <p:cNvPicPr>
            <a:picLocks noChangeAspect="1" noChangeArrowheads="1"/>
          </p:cNvPicPr>
          <p:nvPr/>
        </p:nvPicPr>
        <p:blipFill>
          <a:blip r:embed="rId2">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1371600" y="1143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Grp="1" noChangeArrowheads="1"/>
          </p:cNvSpPr>
          <p:nvPr>
            <p:ph type="title"/>
          </p:nvPr>
        </p:nvSpPr>
        <p:spPr/>
        <p:txBody>
          <a:bodyPr/>
          <a:lstStyle/>
          <a:p>
            <a:pPr eaLnBrk="1" hangingPunct="1"/>
            <a:r>
              <a:rPr lang="en-US" altLang="en-US" sz="3200" smtClean="0"/>
              <a:t>How were the elements made?</a:t>
            </a:r>
          </a:p>
        </p:txBody>
      </p:sp>
      <p:sp>
        <p:nvSpPr>
          <p:cNvPr id="16390" name="Text Box 6"/>
          <p:cNvSpPr txBox="1">
            <a:spLocks noChangeArrowheads="1"/>
          </p:cNvSpPr>
          <p:nvPr/>
        </p:nvSpPr>
        <p:spPr bwMode="auto">
          <a:xfrm>
            <a:off x="4953000" y="11890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7030A0"/>
                </a:solidFill>
                <a:latin typeface="Century Gothic" panose="020B0502020202020204" pitchFamily="34" charset="0"/>
              </a:rPr>
              <a:t>A spectacular explosion of energy in an empty universe… the Big Bang !!</a:t>
            </a:r>
          </a:p>
        </p:txBody>
      </p:sp>
      <p:sp>
        <p:nvSpPr>
          <p:cNvPr id="16391" name="Text Box 8"/>
          <p:cNvSpPr txBox="1">
            <a:spLocks noChangeArrowheads="1"/>
          </p:cNvSpPr>
          <p:nvPr/>
        </p:nvSpPr>
        <p:spPr bwMode="auto">
          <a:xfrm>
            <a:off x="4876800" y="1782763"/>
            <a:ext cx="1006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FF9933"/>
                </a:solidFill>
                <a:latin typeface="Century Gothic" panose="020B0502020202020204" pitchFamily="34" charset="0"/>
              </a:rPr>
              <a:t>Inflation</a:t>
            </a:r>
          </a:p>
        </p:txBody>
      </p:sp>
      <p:grpSp>
        <p:nvGrpSpPr>
          <p:cNvPr id="16392" name="Group 9"/>
          <p:cNvGrpSpPr>
            <a:grpSpLocks/>
          </p:cNvGrpSpPr>
          <p:nvPr/>
        </p:nvGrpSpPr>
        <p:grpSpPr bwMode="auto">
          <a:xfrm rot="905059">
            <a:off x="4725988" y="1447800"/>
            <a:ext cx="379412" cy="423863"/>
            <a:chOff x="2923" y="774"/>
            <a:chExt cx="282" cy="315"/>
          </a:xfrm>
        </p:grpSpPr>
        <p:sp>
          <p:nvSpPr>
            <p:cNvPr id="16503" name="Arc 10"/>
            <p:cNvSpPr>
              <a:spLocks/>
            </p:cNvSpPr>
            <p:nvPr/>
          </p:nvSpPr>
          <p:spPr bwMode="auto">
            <a:xfrm rot="4513039" flipV="1">
              <a:off x="2914" y="783"/>
              <a:ext cx="300" cy="282"/>
            </a:xfrm>
            <a:custGeom>
              <a:avLst/>
              <a:gdLst>
                <a:gd name="T0" fmla="*/ 0 w 24139"/>
                <a:gd name="T1" fmla="*/ 0 h 21600"/>
                <a:gd name="T2" fmla="*/ 0 w 24139"/>
                <a:gd name="T3" fmla="*/ 0 h 21600"/>
                <a:gd name="T4" fmla="*/ 0 w 24139"/>
                <a:gd name="T5" fmla="*/ 0 h 21600"/>
                <a:gd name="T6" fmla="*/ 0 60000 65536"/>
                <a:gd name="T7" fmla="*/ 0 60000 65536"/>
                <a:gd name="T8" fmla="*/ 0 60000 65536"/>
                <a:gd name="T9" fmla="*/ 0 w 24139"/>
                <a:gd name="T10" fmla="*/ 0 h 21600"/>
                <a:gd name="T11" fmla="*/ 24139 w 24139"/>
                <a:gd name="T12" fmla="*/ 21600 h 21600"/>
              </a:gdLst>
              <a:ahLst/>
              <a:cxnLst>
                <a:cxn ang="T6">
                  <a:pos x="T0" y="T1"/>
                </a:cxn>
                <a:cxn ang="T7">
                  <a:pos x="T2" y="T3"/>
                </a:cxn>
                <a:cxn ang="T8">
                  <a:pos x="T4" y="T5"/>
                </a:cxn>
              </a:cxnLst>
              <a:rect l="T9" t="T10" r="T11" b="T12"/>
              <a:pathLst>
                <a:path w="24139" h="21600" fill="none" extrusionOk="0">
                  <a:moveTo>
                    <a:pt x="0" y="320"/>
                  </a:moveTo>
                  <a:cubicBezTo>
                    <a:pt x="1223" y="107"/>
                    <a:pt x="2463" y="-1"/>
                    <a:pt x="3706" y="0"/>
                  </a:cubicBezTo>
                  <a:cubicBezTo>
                    <a:pt x="12935" y="0"/>
                    <a:pt x="21145" y="5864"/>
                    <a:pt x="24138" y="14595"/>
                  </a:cubicBezTo>
                </a:path>
                <a:path w="24139" h="21600" stroke="0" extrusionOk="0">
                  <a:moveTo>
                    <a:pt x="0" y="320"/>
                  </a:moveTo>
                  <a:cubicBezTo>
                    <a:pt x="1223" y="107"/>
                    <a:pt x="2463" y="-1"/>
                    <a:pt x="3706" y="0"/>
                  </a:cubicBezTo>
                  <a:cubicBezTo>
                    <a:pt x="12935" y="0"/>
                    <a:pt x="21145" y="5864"/>
                    <a:pt x="24138" y="14595"/>
                  </a:cubicBezTo>
                  <a:lnTo>
                    <a:pt x="3706" y="21600"/>
                  </a:lnTo>
                  <a:lnTo>
                    <a:pt x="0" y="320"/>
                  </a:ln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4" name="Freeform 11"/>
            <p:cNvSpPr>
              <a:spLocks/>
            </p:cNvSpPr>
            <p:nvPr/>
          </p:nvSpPr>
          <p:spPr bwMode="auto">
            <a:xfrm rot="-534416">
              <a:off x="3127" y="101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3" name="Group 12"/>
          <p:cNvGrpSpPr>
            <a:grpSpLocks/>
          </p:cNvGrpSpPr>
          <p:nvPr/>
        </p:nvGrpSpPr>
        <p:grpSpPr bwMode="auto">
          <a:xfrm>
            <a:off x="5181600" y="2039938"/>
            <a:ext cx="854075" cy="2532062"/>
            <a:chOff x="3127" y="1013"/>
            <a:chExt cx="636" cy="1886"/>
          </a:xfrm>
        </p:grpSpPr>
        <p:sp>
          <p:nvSpPr>
            <p:cNvPr id="16501" name="Arc 13"/>
            <p:cNvSpPr>
              <a:spLocks/>
            </p:cNvSpPr>
            <p:nvPr/>
          </p:nvSpPr>
          <p:spPr bwMode="auto">
            <a:xfrm rot="15915948" flipV="1">
              <a:off x="2449" y="1691"/>
              <a:ext cx="1886" cy="529"/>
            </a:xfrm>
            <a:custGeom>
              <a:avLst/>
              <a:gdLst>
                <a:gd name="T0" fmla="*/ 0 w 21520"/>
                <a:gd name="T1" fmla="*/ 0 h 21427"/>
                <a:gd name="T2" fmla="*/ 0 w 21520"/>
                <a:gd name="T3" fmla="*/ 0 h 21427"/>
                <a:gd name="T4" fmla="*/ 0 w 21520"/>
                <a:gd name="T5" fmla="*/ 0 h 21427"/>
                <a:gd name="T6" fmla="*/ 0 60000 65536"/>
                <a:gd name="T7" fmla="*/ 0 60000 65536"/>
                <a:gd name="T8" fmla="*/ 0 60000 65536"/>
                <a:gd name="T9" fmla="*/ 0 w 21520"/>
                <a:gd name="T10" fmla="*/ 0 h 21427"/>
                <a:gd name="T11" fmla="*/ 21520 w 21520"/>
                <a:gd name="T12" fmla="*/ 21427 h 21427"/>
              </a:gdLst>
              <a:ahLst/>
              <a:cxnLst>
                <a:cxn ang="T6">
                  <a:pos x="T0" y="T1"/>
                </a:cxn>
                <a:cxn ang="T7">
                  <a:pos x="T2" y="T3"/>
                </a:cxn>
                <a:cxn ang="T8">
                  <a:pos x="T4" y="T5"/>
                </a:cxn>
              </a:cxnLst>
              <a:rect l="T9" t="T10" r="T11" b="T12"/>
              <a:pathLst>
                <a:path w="21520" h="21427" fill="none" extrusionOk="0">
                  <a:moveTo>
                    <a:pt x="2726" y="-1"/>
                  </a:moveTo>
                  <a:cubicBezTo>
                    <a:pt x="12819" y="1283"/>
                    <a:pt x="20648" y="9437"/>
                    <a:pt x="21520" y="19574"/>
                  </a:cubicBezTo>
                </a:path>
                <a:path w="21520" h="21427" stroke="0" extrusionOk="0">
                  <a:moveTo>
                    <a:pt x="2726" y="-1"/>
                  </a:moveTo>
                  <a:cubicBezTo>
                    <a:pt x="12819" y="1283"/>
                    <a:pt x="20648" y="9437"/>
                    <a:pt x="21520" y="19574"/>
                  </a:cubicBezTo>
                  <a:lnTo>
                    <a:pt x="0" y="21427"/>
                  </a:lnTo>
                  <a:lnTo>
                    <a:pt x="2726" y="-1"/>
                  </a:lnTo>
                  <a:close/>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2" name="Freeform 14"/>
            <p:cNvSpPr>
              <a:spLocks/>
            </p:cNvSpPr>
            <p:nvPr/>
          </p:nvSpPr>
          <p:spPr bwMode="auto">
            <a:xfrm rot="4777456">
              <a:off x="3685" y="254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4" name="Text Box 15"/>
          <p:cNvSpPr txBox="1">
            <a:spLocks noChangeArrowheads="1"/>
          </p:cNvSpPr>
          <p:nvPr/>
        </p:nvSpPr>
        <p:spPr bwMode="auto">
          <a:xfrm>
            <a:off x="5795749" y="280854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D60093"/>
                </a:solidFill>
                <a:latin typeface="Century Gothic" panose="020B0502020202020204" pitchFamily="34" charset="0"/>
              </a:rPr>
              <a:t>Slowing expansion</a:t>
            </a:r>
          </a:p>
        </p:txBody>
      </p:sp>
      <p:grpSp>
        <p:nvGrpSpPr>
          <p:cNvPr id="16395" name="Group 16"/>
          <p:cNvGrpSpPr>
            <a:grpSpLocks/>
          </p:cNvGrpSpPr>
          <p:nvPr/>
        </p:nvGrpSpPr>
        <p:grpSpPr bwMode="auto">
          <a:xfrm rot="108441">
            <a:off x="6172200" y="4419600"/>
            <a:ext cx="955675" cy="819150"/>
            <a:chOff x="4075" y="2956"/>
            <a:chExt cx="712" cy="611"/>
          </a:xfrm>
        </p:grpSpPr>
        <p:sp>
          <p:nvSpPr>
            <p:cNvPr id="16499" name="Arc 17"/>
            <p:cNvSpPr>
              <a:spLocks/>
            </p:cNvSpPr>
            <p:nvPr/>
          </p:nvSpPr>
          <p:spPr bwMode="auto">
            <a:xfrm rot="3080490" flipV="1">
              <a:off x="4155" y="2876"/>
              <a:ext cx="551" cy="712"/>
            </a:xfrm>
            <a:custGeom>
              <a:avLst/>
              <a:gdLst>
                <a:gd name="T0" fmla="*/ 0 w 19276"/>
                <a:gd name="T1" fmla="*/ 0 h 21600"/>
                <a:gd name="T2" fmla="*/ 0 w 19276"/>
                <a:gd name="T3" fmla="*/ 0 h 21600"/>
                <a:gd name="T4" fmla="*/ 0 w 19276"/>
                <a:gd name="T5" fmla="*/ 0 h 21600"/>
                <a:gd name="T6" fmla="*/ 0 60000 65536"/>
                <a:gd name="T7" fmla="*/ 0 60000 65536"/>
                <a:gd name="T8" fmla="*/ 0 60000 65536"/>
                <a:gd name="T9" fmla="*/ 0 w 19276"/>
                <a:gd name="T10" fmla="*/ 0 h 21600"/>
                <a:gd name="T11" fmla="*/ 19276 w 19276"/>
                <a:gd name="T12" fmla="*/ 21600 h 21600"/>
              </a:gdLst>
              <a:ahLst/>
              <a:cxnLst>
                <a:cxn ang="T6">
                  <a:pos x="T0" y="T1"/>
                </a:cxn>
                <a:cxn ang="T7">
                  <a:pos x="T2" y="T3"/>
                </a:cxn>
                <a:cxn ang="T8">
                  <a:pos x="T4" y="T5"/>
                </a:cxn>
              </a:cxnLst>
              <a:rect l="T9" t="T10" r="T11" b="T12"/>
              <a:pathLst>
                <a:path w="19276" h="21600" fill="none" extrusionOk="0">
                  <a:moveTo>
                    <a:pt x="0" y="320"/>
                  </a:moveTo>
                  <a:cubicBezTo>
                    <a:pt x="1223" y="107"/>
                    <a:pt x="2463" y="-1"/>
                    <a:pt x="3706" y="0"/>
                  </a:cubicBezTo>
                  <a:cubicBezTo>
                    <a:pt x="9581" y="0"/>
                    <a:pt x="15203" y="2393"/>
                    <a:pt x="19276" y="6628"/>
                  </a:cubicBezTo>
                </a:path>
                <a:path w="19276" h="21600" stroke="0" extrusionOk="0">
                  <a:moveTo>
                    <a:pt x="0" y="320"/>
                  </a:moveTo>
                  <a:cubicBezTo>
                    <a:pt x="1223" y="107"/>
                    <a:pt x="2463" y="-1"/>
                    <a:pt x="3706" y="0"/>
                  </a:cubicBezTo>
                  <a:cubicBezTo>
                    <a:pt x="9581" y="0"/>
                    <a:pt x="15203" y="2393"/>
                    <a:pt x="19276" y="6628"/>
                  </a:cubicBezTo>
                  <a:lnTo>
                    <a:pt x="3706" y="21600"/>
                  </a:lnTo>
                  <a:lnTo>
                    <a:pt x="0" y="320"/>
                  </a:lnTo>
                  <a:close/>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0" name="Freeform 18"/>
            <p:cNvSpPr>
              <a:spLocks/>
            </p:cNvSpPr>
            <p:nvPr/>
          </p:nvSpPr>
          <p:spPr bwMode="auto">
            <a:xfrm rot="-534416">
              <a:off x="4465" y="3489"/>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6" name="Text Box 19"/>
          <p:cNvSpPr txBox="1">
            <a:spLocks noChangeArrowheads="1"/>
          </p:cNvSpPr>
          <p:nvPr/>
        </p:nvSpPr>
        <p:spPr bwMode="auto">
          <a:xfrm>
            <a:off x="6705600" y="5181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0099FF"/>
                </a:solidFill>
                <a:latin typeface="Century Gothic" panose="020B0502020202020204" pitchFamily="34" charset="0"/>
              </a:rPr>
              <a:t>Accelerating expansion</a:t>
            </a:r>
          </a:p>
        </p:txBody>
      </p:sp>
      <p:sp>
        <p:nvSpPr>
          <p:cNvPr id="16397" name="AutoShape 20"/>
          <p:cNvSpPr>
            <a:spLocks noChangeArrowheads="1"/>
          </p:cNvSpPr>
          <p:nvPr/>
        </p:nvSpPr>
        <p:spPr bwMode="auto">
          <a:xfrm>
            <a:off x="7686675" y="1981200"/>
            <a:ext cx="1000125" cy="4597400"/>
          </a:xfrm>
          <a:prstGeom prst="downArrow">
            <a:avLst>
              <a:gd name="adj1" fmla="val 60417"/>
              <a:gd name="adj2" fmla="val 39456"/>
            </a:avLst>
          </a:prstGeom>
          <a:gradFill rotWithShape="0">
            <a:gsLst>
              <a:gs pos="0">
                <a:srgbClr val="FFFFCC"/>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398" name="Text Box 21"/>
          <p:cNvSpPr txBox="1">
            <a:spLocks noChangeArrowheads="1"/>
          </p:cNvSpPr>
          <p:nvPr/>
        </p:nvSpPr>
        <p:spPr bwMode="auto">
          <a:xfrm>
            <a:off x="7915275" y="2959100"/>
            <a:ext cx="5349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4 min after Big Bang</a:t>
            </a:r>
          </a:p>
        </p:txBody>
      </p:sp>
      <p:sp>
        <p:nvSpPr>
          <p:cNvPr id="206870" name="Text Box 22"/>
          <p:cNvSpPr txBox="1">
            <a:spLocks noChangeArrowheads="1"/>
          </p:cNvSpPr>
          <p:nvPr/>
        </p:nvSpPr>
        <p:spPr bwMode="auto">
          <a:xfrm>
            <a:off x="1981200" y="2667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a:solidFill>
                  <a:schemeClr val="accent6">
                    <a:lumMod val="75000"/>
                  </a:schemeClr>
                </a:solidFill>
                <a:latin typeface="Century Gothic" panose="020B0502020202020204" pitchFamily="34" charset="0"/>
              </a:rPr>
              <a:t>The first nuclei are made: </a:t>
            </a:r>
            <a:r>
              <a:rPr lang="en-US" altLang="en-US" sz="1600" b="1" dirty="0">
                <a:solidFill>
                  <a:srgbClr val="D6A162"/>
                </a:solidFill>
                <a:latin typeface="Century Gothic" panose="020B0502020202020204" pitchFamily="34" charset="0"/>
              </a:rPr>
              <a:t>Hydrogen</a:t>
            </a:r>
            <a:r>
              <a:rPr lang="en-US" altLang="en-US" sz="1600" b="1" dirty="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and</a:t>
            </a:r>
            <a:r>
              <a:rPr lang="en-US" altLang="en-US" sz="1600" b="1" dirty="0">
                <a:latin typeface="Century Gothic" panose="020B0502020202020204" pitchFamily="34" charset="0"/>
              </a:rPr>
              <a:t> </a:t>
            </a:r>
            <a:r>
              <a:rPr lang="en-US" altLang="en-US" sz="1600" b="1" dirty="0">
                <a:solidFill>
                  <a:srgbClr val="D6A162"/>
                </a:solidFill>
                <a:latin typeface="Century Gothic" panose="020B0502020202020204" pitchFamily="34" charset="0"/>
              </a:rPr>
              <a:t>Helium</a:t>
            </a:r>
          </a:p>
        </p:txBody>
      </p:sp>
      <p:grpSp>
        <p:nvGrpSpPr>
          <p:cNvPr id="16400" name="Group 23"/>
          <p:cNvGrpSpPr>
            <a:grpSpLocks/>
          </p:cNvGrpSpPr>
          <p:nvPr/>
        </p:nvGrpSpPr>
        <p:grpSpPr bwMode="auto">
          <a:xfrm>
            <a:off x="4174481" y="3374384"/>
            <a:ext cx="1377008" cy="462603"/>
            <a:chOff x="2350" y="2443"/>
            <a:chExt cx="1196" cy="385"/>
          </a:xfrm>
        </p:grpSpPr>
        <p:sp>
          <p:nvSpPr>
            <p:cNvPr id="16479" name="AutoShape 29"/>
            <p:cNvSpPr>
              <a:spLocks noChangeArrowheads="1"/>
            </p:cNvSpPr>
            <p:nvPr/>
          </p:nvSpPr>
          <p:spPr bwMode="auto">
            <a:xfrm>
              <a:off x="2350" y="2448"/>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2" name="AutoShape 36"/>
            <p:cNvSpPr>
              <a:spLocks noChangeArrowheads="1"/>
            </p:cNvSpPr>
            <p:nvPr/>
          </p:nvSpPr>
          <p:spPr bwMode="auto">
            <a:xfrm>
              <a:off x="2970" y="2443"/>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6" name="Text Box 46"/>
            <p:cNvSpPr txBox="1">
              <a:spLocks noChangeArrowheads="1"/>
            </p:cNvSpPr>
            <p:nvPr/>
          </p:nvSpPr>
          <p:spPr bwMode="auto">
            <a:xfrm>
              <a:off x="3354" y="2448"/>
              <a:ext cx="19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endParaRPr lang="en-US" altLang="en-US" sz="2400" b="1">
                <a:solidFill>
                  <a:srgbClr val="66FFCC"/>
                </a:solidFill>
                <a:latin typeface="Comic Sans MS" panose="030F0702030302020204" pitchFamily="66" charset="0"/>
              </a:endParaRPr>
            </a:p>
          </p:txBody>
        </p:sp>
      </p:grpSp>
      <p:sp>
        <p:nvSpPr>
          <p:cNvPr id="16401" name="AutoShape 47"/>
          <p:cNvSpPr>
            <a:spLocks noChangeArrowheads="1"/>
          </p:cNvSpPr>
          <p:nvPr/>
        </p:nvSpPr>
        <p:spPr bwMode="auto">
          <a:xfrm>
            <a:off x="328613" y="1981200"/>
            <a:ext cx="1016000" cy="4583113"/>
          </a:xfrm>
          <a:prstGeom prst="downArrow">
            <a:avLst>
              <a:gd name="adj1" fmla="val 60417"/>
              <a:gd name="adj2" fmla="val 38719"/>
            </a:avLst>
          </a:prstGeom>
          <a:gradFill rotWithShape="1">
            <a:gsLst>
              <a:gs pos="0">
                <a:srgbClr val="FFFFCC"/>
              </a:gs>
              <a:gs pos="100000">
                <a:srgbClr val="FFFFFF"/>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3600">
              <a:latin typeface="Century Gothic" panose="020B0502020202020204" pitchFamily="34" charset="0"/>
            </a:endParaRPr>
          </a:p>
        </p:txBody>
      </p:sp>
      <p:sp>
        <p:nvSpPr>
          <p:cNvPr id="16402" name="Text Box 48"/>
          <p:cNvSpPr txBox="1">
            <a:spLocks noChangeArrowheads="1"/>
          </p:cNvSpPr>
          <p:nvPr/>
        </p:nvSpPr>
        <p:spPr bwMode="auto">
          <a:xfrm>
            <a:off x="566738" y="2930525"/>
            <a:ext cx="5365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1.8 Billion ºF</a:t>
            </a:r>
          </a:p>
        </p:txBody>
      </p:sp>
      <p:sp>
        <p:nvSpPr>
          <p:cNvPr id="206897" name="Text Box 49"/>
          <p:cNvSpPr txBox="1">
            <a:spLocks noChangeArrowheads="1"/>
          </p:cNvSpPr>
          <p:nvPr/>
        </p:nvSpPr>
        <p:spPr bwMode="auto">
          <a:xfrm>
            <a:off x="2819400" y="5105400"/>
            <a:ext cx="3352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a:latin typeface="Century Gothic" panose="020B0502020202020204" pitchFamily="34" charset="0"/>
              </a:rPr>
              <a:t>Supernova explosions may add lots of neutrons to iron, making </a:t>
            </a:r>
            <a:r>
              <a:rPr lang="en-US" altLang="en-US" sz="1600" b="1">
                <a:solidFill>
                  <a:srgbClr val="D6A162"/>
                </a:solidFill>
                <a:latin typeface="Century Gothic" panose="020B0502020202020204" pitchFamily="34" charset="0"/>
              </a:rPr>
              <a:t>unstable isotopes</a:t>
            </a:r>
            <a:r>
              <a:rPr lang="en-US" altLang="en-US" sz="1600" b="1">
                <a:latin typeface="Century Gothic" panose="020B0502020202020204" pitchFamily="34" charset="0"/>
              </a:rPr>
              <a:t> that will </a:t>
            </a:r>
            <a:r>
              <a:rPr lang="en-US" altLang="en-US" sz="1600" b="1" i="1">
                <a:latin typeface="Century Gothic" panose="020B0502020202020204" pitchFamily="34" charset="0"/>
              </a:rPr>
              <a:t>decay</a:t>
            </a:r>
            <a:r>
              <a:rPr lang="en-US" altLang="en-US" sz="1600" b="1">
                <a:latin typeface="Century Gothic" panose="020B0502020202020204" pitchFamily="34" charset="0"/>
              </a:rPr>
              <a:t> into </a:t>
            </a:r>
            <a:r>
              <a:rPr lang="en-US" altLang="en-US" sz="1600" b="1">
                <a:solidFill>
                  <a:srgbClr val="D6A162"/>
                </a:solidFill>
                <a:latin typeface="Century Gothic" panose="020B0502020202020204" pitchFamily="34" charset="0"/>
              </a:rPr>
              <a:t>heavier elements</a:t>
            </a:r>
            <a:r>
              <a:rPr lang="en-US" altLang="en-US" sz="1600" b="1">
                <a:latin typeface="Century Gothic" panose="020B0502020202020204" pitchFamily="34" charset="0"/>
              </a:rPr>
              <a:t>!</a:t>
            </a:r>
          </a:p>
        </p:txBody>
      </p:sp>
      <p:sp>
        <p:nvSpPr>
          <p:cNvPr id="206898" name="Text Box 50"/>
          <p:cNvSpPr txBox="1">
            <a:spLocks noChangeArrowheads="1"/>
          </p:cNvSpPr>
          <p:nvPr/>
        </p:nvSpPr>
        <p:spPr bwMode="auto">
          <a:xfrm>
            <a:off x="1219200" y="39624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a:solidFill>
                  <a:schemeClr val="accent6">
                    <a:lumMod val="75000"/>
                  </a:schemeClr>
                </a:solidFill>
                <a:latin typeface="Century Gothic" panose="020B0502020202020204" pitchFamily="34" charset="0"/>
              </a:rPr>
              <a:t>Stars fuse </a:t>
            </a:r>
            <a:r>
              <a:rPr lang="en-US" altLang="en-US" sz="1600" b="1" dirty="0">
                <a:solidFill>
                  <a:srgbClr val="D6A162"/>
                </a:solidFill>
                <a:latin typeface="Century Gothic" panose="020B0502020202020204" pitchFamily="34" charset="0"/>
              </a:rPr>
              <a:t>light elements</a:t>
            </a:r>
            <a:r>
              <a:rPr lang="en-US" altLang="en-US" sz="1600" b="1" dirty="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into heavy ones, up to iron</a:t>
            </a:r>
          </a:p>
        </p:txBody>
      </p:sp>
      <p:sp>
        <p:nvSpPr>
          <p:cNvPr id="16405" name="Text Box 51"/>
          <p:cNvSpPr txBox="1">
            <a:spLocks noChangeArrowheads="1"/>
          </p:cNvSpPr>
          <p:nvPr/>
        </p:nvSpPr>
        <p:spPr bwMode="auto">
          <a:xfrm>
            <a:off x="566738" y="4806950"/>
            <a:ext cx="5191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440 ºF</a:t>
            </a:r>
          </a:p>
        </p:txBody>
      </p:sp>
      <p:sp>
        <p:nvSpPr>
          <p:cNvPr id="16406" name="Text Box 52"/>
          <p:cNvSpPr txBox="1">
            <a:spLocks noChangeArrowheads="1"/>
          </p:cNvSpPr>
          <p:nvPr/>
        </p:nvSpPr>
        <p:spPr bwMode="auto">
          <a:xfrm>
            <a:off x="5399988" y="4176712"/>
            <a:ext cx="2254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FF99FF"/>
                </a:solidFill>
                <a:latin typeface="Century Gothic" panose="020B0502020202020204" pitchFamily="34" charset="0"/>
              </a:rPr>
              <a:t>Formation of the first stars</a:t>
            </a:r>
          </a:p>
        </p:txBody>
      </p:sp>
      <p:sp>
        <p:nvSpPr>
          <p:cNvPr id="16407" name="Text Box 53"/>
          <p:cNvSpPr txBox="1">
            <a:spLocks noChangeArrowheads="1"/>
          </p:cNvSpPr>
          <p:nvPr/>
        </p:nvSpPr>
        <p:spPr bwMode="auto">
          <a:xfrm>
            <a:off x="7848600" y="594360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400" b="1">
                <a:solidFill>
                  <a:srgbClr val="D6A162"/>
                </a:solidFill>
                <a:latin typeface="Century Gothic" panose="020B0502020202020204" pitchFamily="34" charset="0"/>
              </a:rPr>
              <a:t>Now</a:t>
            </a:r>
          </a:p>
        </p:txBody>
      </p:sp>
      <p:sp>
        <p:nvSpPr>
          <p:cNvPr id="16408" name="Text Box 54"/>
          <p:cNvSpPr txBox="1">
            <a:spLocks noChangeArrowheads="1"/>
          </p:cNvSpPr>
          <p:nvPr/>
        </p:nvSpPr>
        <p:spPr bwMode="auto">
          <a:xfrm>
            <a:off x="566738" y="5943600"/>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-450 ºF</a:t>
            </a:r>
          </a:p>
        </p:txBody>
      </p:sp>
      <p:grpSp>
        <p:nvGrpSpPr>
          <p:cNvPr id="16409" name="Group 55"/>
          <p:cNvGrpSpPr>
            <a:grpSpLocks/>
          </p:cNvGrpSpPr>
          <p:nvPr/>
        </p:nvGrpSpPr>
        <p:grpSpPr bwMode="auto">
          <a:xfrm>
            <a:off x="3679474" y="4294799"/>
            <a:ext cx="326770" cy="381784"/>
            <a:chOff x="2368" y="2302"/>
            <a:chExt cx="243" cy="284"/>
          </a:xfrm>
        </p:grpSpPr>
        <p:sp>
          <p:nvSpPr>
            <p:cNvPr id="16453" name="AutoShape 57"/>
            <p:cNvSpPr>
              <a:spLocks noChangeArrowheads="1"/>
            </p:cNvSpPr>
            <p:nvPr/>
          </p:nvSpPr>
          <p:spPr bwMode="auto">
            <a:xfrm>
              <a:off x="2479" y="2302"/>
              <a:ext cx="132" cy="218"/>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74" name="Line 59"/>
            <p:cNvSpPr>
              <a:spLocks noChangeShapeType="1"/>
            </p:cNvSpPr>
            <p:nvPr/>
          </p:nvSpPr>
          <p:spPr bwMode="auto">
            <a:xfrm rot="2277478" flipV="1">
              <a:off x="2381" y="2349"/>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6" name="Line 70"/>
            <p:cNvSpPr>
              <a:spLocks noChangeShapeType="1"/>
            </p:cNvSpPr>
            <p:nvPr/>
          </p:nvSpPr>
          <p:spPr bwMode="auto">
            <a:xfrm flipV="1">
              <a:off x="2368" y="2413"/>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4" name="Line 74"/>
            <p:cNvSpPr>
              <a:spLocks noChangeShapeType="1"/>
            </p:cNvSpPr>
            <p:nvPr/>
          </p:nvSpPr>
          <p:spPr bwMode="auto">
            <a:xfrm rot="20069346" flipV="1">
              <a:off x="2371" y="2486"/>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2" name="Line 78"/>
            <p:cNvSpPr>
              <a:spLocks noChangeShapeType="1"/>
            </p:cNvSpPr>
            <p:nvPr/>
          </p:nvSpPr>
          <p:spPr bwMode="auto">
            <a:xfrm rot="17360105" flipV="1">
              <a:off x="2408" y="2545"/>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10" name="Text Box 80"/>
          <p:cNvSpPr txBox="1">
            <a:spLocks noChangeArrowheads="1"/>
          </p:cNvSpPr>
          <p:nvPr/>
        </p:nvSpPr>
        <p:spPr bwMode="auto">
          <a:xfrm>
            <a:off x="4487863" y="4306888"/>
            <a:ext cx="38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b="1">
                <a:solidFill>
                  <a:srgbClr val="99FFCC"/>
                </a:solidFill>
                <a:latin typeface="Comic Sans MS" panose="030F0702030302020204" pitchFamily="66" charset="0"/>
              </a:rPr>
              <a:t>…</a:t>
            </a:r>
          </a:p>
        </p:txBody>
      </p:sp>
      <p:sp>
        <p:nvSpPr>
          <p:cNvPr id="16411" name="Text Box 81"/>
          <p:cNvSpPr txBox="1">
            <a:spLocks noChangeArrowheads="1"/>
          </p:cNvSpPr>
          <p:nvPr/>
        </p:nvSpPr>
        <p:spPr bwMode="auto">
          <a:xfrm>
            <a:off x="3962400" y="4628014"/>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99FFCC"/>
                </a:solidFill>
                <a:latin typeface="Century Gothic" panose="020B0502020202020204" pitchFamily="34" charset="0"/>
              </a:rPr>
              <a:t>helium           iron</a:t>
            </a:r>
          </a:p>
        </p:txBody>
      </p:sp>
      <p:sp>
        <p:nvSpPr>
          <p:cNvPr id="16413" name="Text Box 118"/>
          <p:cNvSpPr txBox="1">
            <a:spLocks noChangeArrowheads="1"/>
          </p:cNvSpPr>
          <p:nvPr/>
        </p:nvSpPr>
        <p:spPr bwMode="auto">
          <a:xfrm>
            <a:off x="7915275" y="4451350"/>
            <a:ext cx="53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One billion years after Big Bang</a:t>
            </a:r>
          </a:p>
        </p:txBody>
      </p:sp>
      <p:sp>
        <p:nvSpPr>
          <p:cNvPr id="16414" name="Text Box 119"/>
          <p:cNvSpPr txBox="1">
            <a:spLocks noChangeArrowheads="1"/>
          </p:cNvSpPr>
          <p:nvPr/>
        </p:nvSpPr>
        <p:spPr bwMode="auto">
          <a:xfrm>
            <a:off x="524854" y="1219200"/>
            <a:ext cx="2209800" cy="1187450"/>
          </a:xfrm>
          <a:prstGeom prst="rect">
            <a:avLst/>
          </a:prstGeom>
          <a:solidFill>
            <a:srgbClr val="FFFFCC"/>
          </a:solidFill>
          <a:ln w="9525" algn="ctr">
            <a:solidFill>
              <a:srgbClr val="000000"/>
            </a:solidFill>
            <a:miter lim="800000"/>
            <a:headEnd/>
            <a:tailEnd/>
          </a:ln>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b="1">
                <a:solidFill>
                  <a:srgbClr val="D6A162"/>
                </a:solidFill>
                <a:latin typeface="Century Gothic" panose="020B0502020202020204" pitchFamily="34" charset="0"/>
              </a:rPr>
              <a:t>A Short History of </a:t>
            </a:r>
          </a:p>
          <a:p>
            <a:pPr algn="r" eaLnBrk="1" hangingPunct="1">
              <a:spcBef>
                <a:spcPct val="0"/>
              </a:spcBef>
              <a:buFontTx/>
              <a:buNone/>
            </a:pPr>
            <a:r>
              <a:rPr lang="en-US" altLang="en-US" sz="2400" b="1">
                <a:solidFill>
                  <a:srgbClr val="D6A162"/>
                </a:solidFill>
                <a:latin typeface="Century Gothic" panose="020B0502020202020204" pitchFamily="34" charset="0"/>
              </a:rPr>
              <a:t>the Universe</a:t>
            </a:r>
          </a:p>
        </p:txBody>
      </p:sp>
      <p:pic>
        <p:nvPicPr>
          <p:cNvPr id="16415" name="Picture 120" descr="JIN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70" name="Picture 122" descr="explosion_test"/>
          <p:cNvPicPr>
            <a:picLocks noChangeAspect="1" noChangeArrowheads="1"/>
          </p:cNvPicPr>
          <p:nvPr/>
        </p:nvPicPr>
        <p:blipFill>
          <a:blip r:embed="rId4">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3429000" y="704850"/>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Line 70"/>
          <p:cNvSpPr>
            <a:spLocks noChangeShapeType="1"/>
          </p:cNvSpPr>
          <p:nvPr/>
        </p:nvSpPr>
        <p:spPr bwMode="auto">
          <a:xfrm flipV="1">
            <a:off x="3733263" y="3523390"/>
            <a:ext cx="102200" cy="6722"/>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 name="Line 70"/>
          <p:cNvSpPr>
            <a:spLocks noChangeShapeType="1"/>
          </p:cNvSpPr>
          <p:nvPr/>
        </p:nvSpPr>
        <p:spPr bwMode="auto">
          <a:xfrm flipH="1" flipV="1">
            <a:off x="3862225" y="3525200"/>
            <a:ext cx="114145" cy="1869"/>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4" name="Line 70"/>
          <p:cNvSpPr>
            <a:spLocks noChangeShapeType="1"/>
          </p:cNvSpPr>
          <p:nvPr/>
        </p:nvSpPr>
        <p:spPr bwMode="auto">
          <a:xfrm flipH="1" flipV="1">
            <a:off x="4634239" y="3552175"/>
            <a:ext cx="93009" cy="69581"/>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505" y="3189287"/>
            <a:ext cx="724853" cy="6477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0615" y="3428112"/>
            <a:ext cx="243735" cy="21779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0698" y="3433282"/>
            <a:ext cx="236129" cy="210995"/>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1788" y="3367858"/>
            <a:ext cx="243735" cy="217792"/>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5914" y="3561404"/>
            <a:ext cx="243735" cy="217792"/>
          </a:xfrm>
          <a:prstGeom prst="rect">
            <a:avLst/>
          </a:prstGeom>
        </p:spPr>
      </p:pic>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0461" y="3482281"/>
            <a:ext cx="236129" cy="210995"/>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034" y="4181035"/>
            <a:ext cx="243735" cy="217792"/>
          </a:xfrm>
          <a:prstGeom prst="rect">
            <a:avLst/>
          </a:prstGeom>
        </p:spPr>
      </p:pic>
      <p:pic>
        <p:nvPicPr>
          <p:cNvPr id="133" name="Pictur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82" y="4349052"/>
            <a:ext cx="243735" cy="217792"/>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2354" y="4515931"/>
            <a:ext cx="243735" cy="217792"/>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205" y="4645514"/>
            <a:ext cx="243735" cy="217792"/>
          </a:xfrm>
          <a:prstGeom prst="rect">
            <a:avLst/>
          </a:prstGeom>
        </p:spPr>
      </p:pic>
      <p:pic>
        <p:nvPicPr>
          <p:cNvPr id="136" name="Picture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755" y="3993334"/>
            <a:ext cx="724853" cy="647700"/>
          </a:xfrm>
          <a:prstGeom prst="rect">
            <a:avLst/>
          </a:prstGeom>
        </p:spPr>
      </p:pic>
      <p:pic>
        <p:nvPicPr>
          <p:cNvPr id="137" name="Picture 1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339" y="4390307"/>
            <a:ext cx="236129" cy="21099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016" y="4037214"/>
            <a:ext cx="729351" cy="651720"/>
          </a:xfrm>
          <a:prstGeom prst="rect">
            <a:avLst/>
          </a:prstGeom>
        </p:spPr>
      </p:pic>
    </p:spTree>
    <p:extLst>
      <p:ext uri="{BB962C8B-B14F-4D97-AF65-F5344CB8AC3E}">
        <p14:creationId xmlns:p14="http://schemas.microsoft.com/office/powerpoint/2010/main" val="306953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6970"/>
                                        </p:tgtEl>
                                        <p:attrNameLst>
                                          <p:attrName>style.visibility</p:attrName>
                                        </p:attrNameLst>
                                      </p:cBhvr>
                                      <p:to>
                                        <p:strVal val="visible"/>
                                      </p:to>
                                    </p:set>
                                    <p:anim calcmode="lin" valueType="num">
                                      <p:cBhvr>
                                        <p:cTn id="7" dur="500" fill="hold"/>
                                        <p:tgtEl>
                                          <p:spTgt spid="206970"/>
                                        </p:tgtEl>
                                        <p:attrNameLst>
                                          <p:attrName>ppt_w</p:attrName>
                                        </p:attrNameLst>
                                      </p:cBhvr>
                                      <p:tavLst>
                                        <p:tav tm="0">
                                          <p:val>
                                            <p:fltVal val="0"/>
                                          </p:val>
                                        </p:tav>
                                        <p:tav tm="100000">
                                          <p:val>
                                            <p:strVal val="#ppt_w"/>
                                          </p:val>
                                        </p:tav>
                                      </p:tavLst>
                                    </p:anim>
                                    <p:anim calcmode="lin" valueType="num">
                                      <p:cBhvr>
                                        <p:cTn id="8" dur="500" fill="hold"/>
                                        <p:tgtEl>
                                          <p:spTgt spid="206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6870"/>
                                        </p:tgtEl>
                                        <p:attrNameLst>
                                          <p:attrName>style.visibility</p:attrName>
                                        </p:attrNameLst>
                                      </p:cBhvr>
                                      <p:to>
                                        <p:strVal val="visible"/>
                                      </p:to>
                                    </p:set>
                                    <p:anim calcmode="lin" valueType="num">
                                      <p:cBhvr>
                                        <p:cTn id="13" dur="500" fill="hold"/>
                                        <p:tgtEl>
                                          <p:spTgt spid="206870"/>
                                        </p:tgtEl>
                                        <p:attrNameLst>
                                          <p:attrName>ppt_w</p:attrName>
                                        </p:attrNameLst>
                                      </p:cBhvr>
                                      <p:tavLst>
                                        <p:tav tm="0">
                                          <p:val>
                                            <p:fltVal val="0"/>
                                          </p:val>
                                        </p:tav>
                                        <p:tav tm="100000">
                                          <p:val>
                                            <p:strVal val="#ppt_w"/>
                                          </p:val>
                                        </p:tav>
                                      </p:tavLst>
                                    </p:anim>
                                    <p:anim calcmode="lin" valueType="num">
                                      <p:cBhvr>
                                        <p:cTn id="14" dur="500" fill="hold"/>
                                        <p:tgtEl>
                                          <p:spTgt spid="20687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70"/>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6898"/>
                                        </p:tgtEl>
                                        <p:attrNameLst>
                                          <p:attrName>style.visibility</p:attrName>
                                        </p:attrNameLst>
                                      </p:cBhvr>
                                      <p:to>
                                        <p:strVal val="visible"/>
                                      </p:to>
                                    </p:set>
                                    <p:anim calcmode="lin" valueType="num">
                                      <p:cBhvr>
                                        <p:cTn id="19" dur="500" fill="hold"/>
                                        <p:tgtEl>
                                          <p:spTgt spid="206898"/>
                                        </p:tgtEl>
                                        <p:attrNameLst>
                                          <p:attrName>ppt_w</p:attrName>
                                        </p:attrNameLst>
                                      </p:cBhvr>
                                      <p:tavLst>
                                        <p:tav tm="0">
                                          <p:val>
                                            <p:fltVal val="0"/>
                                          </p:val>
                                        </p:tav>
                                        <p:tav tm="100000">
                                          <p:val>
                                            <p:strVal val="#ppt_w"/>
                                          </p:val>
                                        </p:tav>
                                      </p:tavLst>
                                    </p:anim>
                                    <p:anim calcmode="lin" valueType="num">
                                      <p:cBhvr>
                                        <p:cTn id="20" dur="500" fill="hold"/>
                                        <p:tgtEl>
                                          <p:spTgt spid="206898"/>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98"/>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6897"/>
                                        </p:tgtEl>
                                        <p:attrNameLst>
                                          <p:attrName>style.visibility</p:attrName>
                                        </p:attrNameLst>
                                      </p:cBhvr>
                                      <p:to>
                                        <p:strVal val="visible"/>
                                      </p:to>
                                    </p:set>
                                    <p:anim calcmode="lin" valueType="num">
                                      <p:cBhvr>
                                        <p:cTn id="25" dur="500" fill="hold"/>
                                        <p:tgtEl>
                                          <p:spTgt spid="206897"/>
                                        </p:tgtEl>
                                        <p:attrNameLst>
                                          <p:attrName>ppt_w</p:attrName>
                                        </p:attrNameLst>
                                      </p:cBhvr>
                                      <p:tavLst>
                                        <p:tav tm="0">
                                          <p:val>
                                            <p:fltVal val="0"/>
                                          </p:val>
                                        </p:tav>
                                        <p:tav tm="100000">
                                          <p:val>
                                            <p:strVal val="#ppt_w"/>
                                          </p:val>
                                        </p:tav>
                                      </p:tavLst>
                                    </p:anim>
                                    <p:anim calcmode="lin" valueType="num">
                                      <p:cBhvr>
                                        <p:cTn id="26" dur="500" fill="hold"/>
                                        <p:tgtEl>
                                          <p:spTgt spid="2068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0" grpId="0" autoUpdateAnimBg="0"/>
      <p:bldP spid="206897" grpId="0" autoUpdateAnimBg="0"/>
      <p:bldP spid="20689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Why study rare isotopes?</a:t>
            </a:r>
          </a:p>
        </p:txBody>
      </p:sp>
      <p:grpSp>
        <p:nvGrpSpPr>
          <p:cNvPr id="2" name="Group 3"/>
          <p:cNvGrpSpPr>
            <a:grpSpLocks/>
          </p:cNvGrpSpPr>
          <p:nvPr/>
        </p:nvGrpSpPr>
        <p:grpSpPr bwMode="auto">
          <a:xfrm>
            <a:off x="215900" y="1063239"/>
            <a:ext cx="2832100" cy="2438400"/>
            <a:chOff x="136" y="912"/>
            <a:chExt cx="1784" cy="1536"/>
          </a:xfrm>
        </p:grpSpPr>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5"/>
            <p:cNvSpPr>
              <a:spLocks noChangeArrowheads="1"/>
            </p:cNvSpPr>
            <p:nvPr/>
          </p:nvSpPr>
          <p:spPr bwMode="auto">
            <a:xfrm>
              <a:off x="136" y="2160"/>
              <a:ext cx="1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Medicine</a:t>
              </a:r>
            </a:p>
          </p:txBody>
        </p:sp>
      </p:grpSp>
      <p:grpSp>
        <p:nvGrpSpPr>
          <p:cNvPr id="3" name="Group 6"/>
          <p:cNvGrpSpPr>
            <a:grpSpLocks/>
          </p:cNvGrpSpPr>
          <p:nvPr/>
        </p:nvGrpSpPr>
        <p:grpSpPr bwMode="auto">
          <a:xfrm>
            <a:off x="3124200" y="1520439"/>
            <a:ext cx="2971800" cy="2378075"/>
            <a:chOff x="1968" y="1200"/>
            <a:chExt cx="1872" cy="1498"/>
          </a:xfrm>
        </p:grpSpPr>
        <p:pic>
          <p:nvPicPr>
            <p:cNvPr id="174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200"/>
              <a:ext cx="172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968" y="2448"/>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dirty="0">
                  <a:solidFill>
                    <a:schemeClr val="accent6">
                      <a:lumMod val="75000"/>
                    </a:schemeClr>
                  </a:solidFill>
                </a:rPr>
                <a:t>Archeology/Geophysics</a:t>
              </a:r>
            </a:p>
          </p:txBody>
        </p:sp>
      </p:grpSp>
      <p:grpSp>
        <p:nvGrpSpPr>
          <p:cNvPr id="4" name="Group 9"/>
          <p:cNvGrpSpPr>
            <a:grpSpLocks/>
          </p:cNvGrpSpPr>
          <p:nvPr/>
        </p:nvGrpSpPr>
        <p:grpSpPr bwMode="auto">
          <a:xfrm>
            <a:off x="6019800" y="2130039"/>
            <a:ext cx="2616200" cy="2366963"/>
            <a:chOff x="3792" y="1584"/>
            <a:chExt cx="1648" cy="1491"/>
          </a:xfrm>
        </p:grpSpPr>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t="31807"/>
            <a:stretch>
              <a:fillRect/>
            </a:stretch>
          </p:blipFill>
          <p:spPr bwMode="auto">
            <a:xfrm>
              <a:off x="3840" y="1584"/>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p:cNvSpPr>
              <a:spLocks noChangeArrowheads="1"/>
            </p:cNvSpPr>
            <p:nvPr/>
          </p:nvSpPr>
          <p:spPr bwMode="auto">
            <a:xfrm>
              <a:off x="3792" y="2784"/>
              <a:ext cx="14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Power</a:t>
              </a:r>
            </a:p>
          </p:txBody>
        </p:sp>
      </p:grpSp>
      <p:sp>
        <p:nvSpPr>
          <p:cNvPr id="240652" name="Text Box 12"/>
          <p:cNvSpPr txBox="1">
            <a:spLocks noChangeArrowheads="1"/>
          </p:cNvSpPr>
          <p:nvPr/>
        </p:nvSpPr>
        <p:spPr bwMode="auto">
          <a:xfrm>
            <a:off x="228600" y="4797039"/>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What we learn about the nucleus can generate new ideas and technologies in the fields of </a:t>
            </a:r>
            <a:r>
              <a:rPr lang="en-US" altLang="en-US" sz="2800" dirty="0">
                <a:solidFill>
                  <a:srgbClr val="D6A162"/>
                </a:solidFill>
              </a:rPr>
              <a:t>space science, airport security, biology/ecology</a:t>
            </a:r>
            <a:r>
              <a:rPr lang="en-US" altLang="en-US" sz="2800" dirty="0">
                <a:solidFill>
                  <a:schemeClr val="accent6">
                    <a:lumMod val="75000"/>
                  </a:schemeClr>
                </a:solidFill>
              </a:rPr>
              <a:t>,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145748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0652"/>
                                        </p:tgtEl>
                                        <p:attrNameLst>
                                          <p:attrName>style.visibility</p:attrName>
                                        </p:attrNameLst>
                                      </p:cBhvr>
                                      <p:to>
                                        <p:strVal val="visible"/>
                                      </p:to>
                                    </p:set>
                                    <p:animEffect transition="in" filter="fade">
                                      <p:cBhvr>
                                        <p:cTn id="19" dur="2000"/>
                                        <p:tgtEl>
                                          <p:spTgt spid="24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a:solidFill>
                  <a:schemeClr val="accent6">
                    <a:lumMod val="75000"/>
                  </a:schemeClr>
                </a:solidFill>
              </a:rPr>
              <a:t>wires. </a:t>
            </a: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-450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F), 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resistance</a:t>
            </a:r>
            <a:r>
              <a:rPr lang="en-US" altLang="en-US" sz="2400" dirty="0"/>
              <a:t>. </a:t>
            </a:r>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grpSp>
        <p:nvGrpSpPr>
          <p:cNvPr id="2" name="Group 12"/>
          <p:cNvGrpSpPr>
            <a:grpSpLocks/>
          </p:cNvGrpSpPr>
          <p:nvPr/>
        </p:nvGrpSpPr>
        <p:grpSpPr bwMode="auto">
          <a:xfrm>
            <a:off x="5105400" y="1257951"/>
            <a:ext cx="3657600" cy="4146550"/>
            <a:chOff x="3216" y="1180"/>
            <a:chExt cx="2304" cy="2612"/>
          </a:xfrm>
        </p:grpSpPr>
        <p:pic>
          <p:nvPicPr>
            <p:cNvPr id="19461" name="Picture 5" descr="le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216" y="118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Superconductors also repel magnetic fields</a:t>
              </a:r>
            </a:p>
          </p:txBody>
        </p:sp>
        <p:sp>
          <p:nvSpPr>
            <p:cNvPr id="19463"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magnet</a:t>
              </a:r>
            </a:p>
          </p:txBody>
        </p:sp>
        <p:sp>
          <p:nvSpPr>
            <p:cNvPr id="19464"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superconductor</a:t>
              </a:r>
            </a:p>
          </p:txBody>
        </p:sp>
        <p:sp>
          <p:nvSpPr>
            <p:cNvPr id="19465"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liquid nitrogen used to cool the superconductor</a:t>
              </a:r>
            </a:p>
          </p:txBody>
        </p:sp>
        <p:sp>
          <p:nvSpPr>
            <p:cNvPr id="19466"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cyclotrons</a:t>
            </a:r>
          </a:p>
        </p:txBody>
      </p:sp>
      <p:grpSp>
        <p:nvGrpSpPr>
          <p:cNvPr id="2" name="Group 3"/>
          <p:cNvGrpSpPr>
            <a:grpSpLocks/>
          </p:cNvGrpSpPr>
          <p:nvPr/>
        </p:nvGrpSpPr>
        <p:grpSpPr bwMode="auto">
          <a:xfrm>
            <a:off x="747393" y="1567033"/>
            <a:ext cx="3526111" cy="4766466"/>
            <a:chOff x="336" y="816"/>
            <a:chExt cx="2496" cy="3374"/>
          </a:xfrm>
        </p:grpSpPr>
        <p:pic>
          <p:nvPicPr>
            <p:cNvPr id="20489" name="Picture 4" descr="cyclot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816"/>
              <a:ext cx="240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5"/>
            <p:cNvSpPr txBox="1">
              <a:spLocks noChangeArrowheads="1"/>
            </p:cNvSpPr>
            <p:nvPr/>
          </p:nvSpPr>
          <p:spPr bwMode="auto">
            <a:xfrm>
              <a:off x="336" y="3253"/>
              <a:ext cx="249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a:t>
              </a:r>
              <a:r>
                <a:rPr lang="en-US" altLang="en-US" sz="1600" b="1" dirty="0">
                  <a:solidFill>
                    <a:schemeClr val="accent6">
                      <a:lumMod val="75000"/>
                    </a:schemeClr>
                  </a:solidFill>
                </a:rPr>
                <a:t>1982 </a:t>
              </a:r>
            </a:p>
            <a:p>
              <a:pPr eaLnBrk="1" hangingPunct="1">
                <a:spcBef>
                  <a:spcPct val="0"/>
                </a:spcBef>
              </a:pPr>
              <a:r>
                <a:rPr lang="en-US" altLang="en-US" sz="1600" dirty="0">
                  <a:solidFill>
                    <a:schemeClr val="accent6">
                      <a:lumMod val="75000"/>
                    </a:schemeClr>
                  </a:solidFill>
                </a:rPr>
                <a:t>Diameter: 10 </a:t>
              </a:r>
              <a:r>
                <a:rPr lang="en-US" altLang="en-US" sz="1600" dirty="0" err="1">
                  <a:solidFill>
                    <a:schemeClr val="accent6">
                      <a:lumMod val="75000"/>
                    </a:schemeClr>
                  </a:solidFill>
                </a:rPr>
                <a:t>ft</a:t>
              </a:r>
              <a:r>
                <a:rPr lang="en-US" altLang="en-US" sz="1600" dirty="0">
                  <a:solidFill>
                    <a:schemeClr val="accent6">
                      <a:lumMod val="75000"/>
                    </a:schemeClr>
                  </a:solidFill>
                </a:rPr>
                <a:t>  Weight: 100 tons</a:t>
              </a:r>
            </a:p>
            <a:p>
              <a:pPr eaLnBrk="1" hangingPunct="1">
                <a:spcBef>
                  <a:spcPct val="0"/>
                </a:spcBef>
              </a:pPr>
              <a:r>
                <a:rPr lang="en-US" altLang="en-US" sz="1600" dirty="0">
                  <a:solidFill>
                    <a:schemeClr val="accent6">
                      <a:lumMod val="75000"/>
                    </a:schemeClr>
                  </a:solidFill>
                </a:rPr>
                <a:t>Magnetic field: </a:t>
              </a:r>
              <a:r>
                <a:rPr lang="en-US" altLang="en-US" sz="1600" b="1" dirty="0">
                  <a:solidFill>
                    <a:schemeClr val="accent6">
                      <a:lumMod val="75000"/>
                    </a:schemeClr>
                  </a:solidFill>
                </a:rPr>
                <a:t>3-5 Tesla</a:t>
              </a:r>
            </a:p>
            <a:p>
              <a:pPr eaLnBrk="1" hangingPunct="1">
                <a:spcBef>
                  <a:spcPct val="0"/>
                </a:spcBef>
              </a:pPr>
              <a:r>
                <a:rPr lang="en-US" altLang="en-US" sz="1600" dirty="0">
                  <a:solidFill>
                    <a:schemeClr val="accent6">
                      <a:lumMod val="75000"/>
                    </a:schemeClr>
                  </a:solidFill>
                </a:rPr>
                <a:t>Maximum energy it can impart to a proton: </a:t>
              </a:r>
              <a:r>
                <a:rPr lang="en-US" altLang="en-US" sz="1600" b="1" dirty="0">
                  <a:solidFill>
                    <a:schemeClr val="accent6">
                      <a:lumMod val="75000"/>
                    </a:schemeClr>
                  </a:solidFill>
                </a:rPr>
                <a:t>500 MeV</a:t>
              </a:r>
            </a:p>
          </p:txBody>
        </p:sp>
        <p:sp>
          <p:nvSpPr>
            <p:cNvPr id="20491" name="Text Box 6"/>
            <p:cNvSpPr txBox="1">
              <a:spLocks noChangeArrowheads="1"/>
            </p:cNvSpPr>
            <p:nvPr/>
          </p:nvSpPr>
          <p:spPr bwMode="auto">
            <a:xfrm>
              <a:off x="1684" y="2784"/>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latin typeface="Univers LT Std 85 XBlk"/>
                </a:rPr>
                <a:t>K500</a:t>
              </a:r>
              <a:endParaRPr lang="en-US" altLang="en-US" sz="2800">
                <a:latin typeface="Univers LT Std 85 XBlk"/>
              </a:endParaRPr>
            </a:p>
          </p:txBody>
        </p:sp>
        <p:sp>
          <p:nvSpPr>
            <p:cNvPr id="20492" name="Text Box 7"/>
            <p:cNvSpPr txBox="1">
              <a:spLocks noChangeArrowheads="1"/>
            </p:cNvSpPr>
            <p:nvPr/>
          </p:nvSpPr>
          <p:spPr bwMode="auto">
            <a:xfrm>
              <a:off x="576" y="844"/>
              <a:ext cx="21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b="1">
                  <a:latin typeface="Century Gothic" panose="020B0502020202020204" pitchFamily="34" charset="0"/>
                </a:rPr>
                <a:t>World’s </a:t>
              </a:r>
              <a:r>
                <a:rPr lang="en-US" altLang="en-US" sz="1800" b="1" i="1">
                  <a:latin typeface="Century Gothic" panose="020B0502020202020204" pitchFamily="34" charset="0"/>
                </a:rPr>
                <a:t>first </a:t>
              </a:r>
              <a:r>
                <a:rPr lang="en-US" altLang="en-US" sz="1800" b="1">
                  <a:latin typeface="Century Gothic" panose="020B0502020202020204" pitchFamily="34" charset="0"/>
                </a:rPr>
                <a:t>superconducting cyclotron</a:t>
              </a:r>
            </a:p>
          </p:txBody>
        </p:sp>
      </p:grpSp>
      <p:grpSp>
        <p:nvGrpSpPr>
          <p:cNvPr id="3" name="Group 8"/>
          <p:cNvGrpSpPr>
            <a:grpSpLocks/>
          </p:cNvGrpSpPr>
          <p:nvPr/>
        </p:nvGrpSpPr>
        <p:grpSpPr bwMode="auto">
          <a:xfrm>
            <a:off x="4920925" y="1567033"/>
            <a:ext cx="4000780" cy="4766466"/>
            <a:chOff x="2928" y="816"/>
            <a:chExt cx="2688" cy="3374"/>
          </a:xfrm>
        </p:grpSpPr>
        <p:pic>
          <p:nvPicPr>
            <p:cNvPr id="20485" name="Picture 9"/>
            <p:cNvPicPr>
              <a:picLocks noChangeAspect="1" noChangeArrowheads="1"/>
            </p:cNvPicPr>
            <p:nvPr/>
          </p:nvPicPr>
          <p:blipFill>
            <a:blip r:embed="rId3">
              <a:extLst>
                <a:ext uri="{28A0092B-C50C-407E-A947-70E740481C1C}">
                  <a14:useLocalDpi xmlns:a14="http://schemas.microsoft.com/office/drawing/2010/main" val="0"/>
                </a:ext>
              </a:extLst>
            </a:blip>
            <a:srcRect t="6779"/>
            <a:stretch>
              <a:fillRect/>
            </a:stretch>
          </p:blipFill>
          <p:spPr bwMode="auto">
            <a:xfrm>
              <a:off x="2976" y="816"/>
              <a:ext cx="2379"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4139" y="2784"/>
              <a:ext cx="10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solidFill>
                    <a:srgbClr val="006633"/>
                  </a:solidFill>
                  <a:latin typeface="Univers LT Std 85 XBlk"/>
                </a:rPr>
                <a:t>K1200</a:t>
              </a:r>
              <a:endParaRPr lang="en-US" altLang="en-US" sz="2800">
                <a:solidFill>
                  <a:srgbClr val="006633"/>
                </a:solidFill>
                <a:latin typeface="Univers LT Std 85 XBlk"/>
              </a:endParaRPr>
            </a:p>
          </p:txBody>
        </p:sp>
        <p:sp>
          <p:nvSpPr>
            <p:cNvPr id="20487" name="Text Box 11"/>
            <p:cNvSpPr txBox="1">
              <a:spLocks noChangeArrowheads="1"/>
            </p:cNvSpPr>
            <p:nvPr/>
          </p:nvSpPr>
          <p:spPr bwMode="auto">
            <a:xfrm>
              <a:off x="2928" y="3253"/>
              <a:ext cx="2688"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1988 </a:t>
              </a:r>
            </a:p>
            <a:p>
              <a:pPr eaLnBrk="1" hangingPunct="1">
                <a:spcBef>
                  <a:spcPct val="0"/>
                </a:spcBef>
              </a:pPr>
              <a:r>
                <a:rPr lang="en-US" altLang="en-US" sz="1600" dirty="0">
                  <a:solidFill>
                    <a:schemeClr val="accent6">
                      <a:lumMod val="75000"/>
                    </a:schemeClr>
                  </a:solidFill>
                </a:rPr>
                <a:t>Length of superconducting wire: </a:t>
              </a:r>
              <a:r>
                <a:rPr lang="en-US" altLang="en-US" sz="1600" b="1" dirty="0">
                  <a:solidFill>
                    <a:schemeClr val="accent6">
                      <a:lumMod val="75000"/>
                    </a:schemeClr>
                  </a:solidFill>
                </a:rPr>
                <a:t>38 mi</a:t>
              </a:r>
            </a:p>
            <a:p>
              <a:pPr eaLnBrk="1" hangingPunct="1">
                <a:spcBef>
                  <a:spcPct val="0"/>
                </a:spcBef>
              </a:pPr>
              <a:r>
                <a:rPr lang="en-US" altLang="en-US" sz="1600" dirty="0">
                  <a:solidFill>
                    <a:schemeClr val="accent6">
                      <a:lumMod val="75000"/>
                    </a:schemeClr>
                  </a:solidFill>
                </a:rPr>
                <a:t>Time of acceleration: </a:t>
              </a:r>
              <a:r>
                <a:rPr lang="en-US" altLang="en-US" sz="1600" b="1" dirty="0">
                  <a:solidFill>
                    <a:schemeClr val="accent6">
                      <a:lumMod val="75000"/>
                    </a:schemeClr>
                  </a:solidFill>
                </a:rPr>
                <a:t>0.000035 seconds</a:t>
              </a:r>
            </a:p>
            <a:p>
              <a:pPr eaLnBrk="1" hangingPunct="1">
                <a:spcBef>
                  <a:spcPct val="0"/>
                </a:spcBef>
              </a:pPr>
              <a:r>
                <a:rPr lang="en-US" altLang="en-US" sz="1600" dirty="0">
                  <a:solidFill>
                    <a:schemeClr val="accent6">
                      <a:lumMod val="75000"/>
                    </a:schemeClr>
                  </a:solidFill>
                </a:rPr>
                <a:t>Distance a nucleus travels while inside: </a:t>
              </a:r>
              <a:r>
                <a:rPr lang="en-US" altLang="en-US" sz="1600" b="1" dirty="0">
                  <a:solidFill>
                    <a:schemeClr val="accent6">
                      <a:lumMod val="75000"/>
                    </a:schemeClr>
                  </a:solidFill>
                </a:rPr>
                <a:t>1.9 miles </a:t>
              </a:r>
              <a:r>
                <a:rPr lang="en-US" altLang="en-US" sz="1600" dirty="0">
                  <a:solidFill>
                    <a:schemeClr val="accent6">
                      <a:lumMod val="75000"/>
                    </a:schemeClr>
                  </a:solidFill>
                </a:rPr>
                <a:t>(700 revolutions)</a:t>
              </a:r>
            </a:p>
          </p:txBody>
        </p:sp>
        <p:sp>
          <p:nvSpPr>
            <p:cNvPr id="224268" name="Text Box 12"/>
            <p:cNvSpPr txBox="1">
              <a:spLocks noChangeArrowheads="1"/>
            </p:cNvSpPr>
            <p:nvPr/>
          </p:nvSpPr>
          <p:spPr bwMode="auto">
            <a:xfrm>
              <a:off x="2976" y="844"/>
              <a:ext cx="2352" cy="404"/>
            </a:xfrm>
            <a:prstGeom prst="rect">
              <a:avLst/>
            </a:prstGeom>
            <a:noFill/>
            <a:ln w="9525" algn="ctr">
              <a:noFill/>
              <a:miter lim="800000"/>
              <a:headEnd/>
              <a:tailEnd/>
            </a:ln>
            <a:effectLst/>
          </p:spPr>
          <p:txBody>
            <a:bodyPr>
              <a:spAutoFit/>
            </a:bodyPr>
            <a:lstStyle/>
            <a:p>
              <a:pPr algn="r" eaLnBrk="1" hangingPunct="1">
                <a:spcBef>
                  <a:spcPct val="50000"/>
                </a:spcBef>
                <a:defRPr/>
              </a:pPr>
              <a:r>
                <a:rPr lang="en-US" sz="1800" b="1" dirty="0">
                  <a:solidFill>
                    <a:srgbClr val="006633"/>
                  </a:solidFill>
                  <a:effectLst>
                    <a:outerShdw blurRad="38100" dist="38100" dir="2700000" algn="tl">
                      <a:srgbClr val="000000"/>
                    </a:outerShdw>
                  </a:effectLst>
                  <a:latin typeface="Century Gothic" pitchFamily="34" charset="0"/>
                  <a:cs typeface="+mn-cs"/>
                </a:rPr>
                <a:t>World’s </a:t>
              </a:r>
              <a:r>
                <a:rPr lang="en-US" sz="1800" b="1" i="1" dirty="0">
                  <a:solidFill>
                    <a:srgbClr val="006633"/>
                  </a:solidFill>
                  <a:effectLst>
                    <a:outerShdw blurRad="38100" dist="38100" dir="2700000" algn="tl">
                      <a:srgbClr val="000000"/>
                    </a:outerShdw>
                  </a:effectLst>
                  <a:latin typeface="Century Gothic" pitchFamily="34" charset="0"/>
                  <a:cs typeface="+mn-cs"/>
                </a:rPr>
                <a:t>second-highest-energy </a:t>
              </a:r>
              <a:r>
                <a:rPr lang="en-US" sz="1800" b="1" dirty="0">
                  <a:solidFill>
                    <a:srgbClr val="006633"/>
                  </a:solidFill>
                  <a:effectLst>
                    <a:outerShdw blurRad="38100" dist="38100" dir="2700000" algn="tl">
                      <a:srgbClr val="000000"/>
                    </a:outerShdw>
                  </a:effectLst>
                  <a:latin typeface="Century Gothic" pitchFamily="34" charset="0"/>
                  <a:cs typeface="+mn-cs"/>
                </a:rPr>
                <a:t>superconducting cyclotron</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5" name="Rectangle 4"/>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2541"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8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500-dees-magne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886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p:txBody>
          <a:bodyPr/>
          <a:lstStyle/>
          <a:p>
            <a:pPr eaLnBrk="1" hangingPunct="1"/>
            <a:r>
              <a:rPr lang="en-US" altLang="en-US" smtClean="0"/>
              <a:t>The cyclotron principle</a:t>
            </a:r>
          </a:p>
        </p:txBody>
      </p:sp>
      <p:pic>
        <p:nvPicPr>
          <p:cNvPr id="211972" name="Picture 4" descr="spiral"/>
          <p:cNvPicPr>
            <a:picLocks noChangeAspect="1" noChangeArrowheads="1"/>
          </p:cNvPicPr>
          <p:nvPr/>
        </p:nvPicPr>
        <p:blipFill>
          <a:blip r:embed="rId3">
            <a:lum bright="-60000" contrast="100000"/>
            <a:extLst>
              <a:ext uri="{28A0092B-C50C-407E-A947-70E740481C1C}">
                <a14:useLocalDpi xmlns:a14="http://schemas.microsoft.com/office/drawing/2010/main" val="0"/>
              </a:ext>
            </a:extLst>
          </a:blip>
          <a:srcRect/>
          <a:stretch>
            <a:fillRect/>
          </a:stretch>
        </p:blipFill>
        <p:spPr bwMode="auto">
          <a:xfrm>
            <a:off x="1238250" y="2133600"/>
            <a:ext cx="234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57200" y="1524000"/>
            <a:ext cx="8534400" cy="3886200"/>
            <a:chOff x="288" y="960"/>
            <a:chExt cx="5376" cy="2448"/>
          </a:xfrm>
        </p:grpSpPr>
        <p:grpSp>
          <p:nvGrpSpPr>
            <p:cNvPr id="21518" name="Group 6"/>
            <p:cNvGrpSpPr>
              <a:grpSpLocks/>
            </p:cNvGrpSpPr>
            <p:nvPr/>
          </p:nvGrpSpPr>
          <p:grpSpPr bwMode="auto">
            <a:xfrm>
              <a:off x="2928" y="1776"/>
              <a:ext cx="2736" cy="750"/>
              <a:chOff x="2880" y="3456"/>
              <a:chExt cx="2736" cy="750"/>
            </a:xfrm>
          </p:grpSpPr>
          <p:sp>
            <p:nvSpPr>
              <p:cNvPr id="21520" name="Text Box 7"/>
              <p:cNvSpPr txBox="1">
                <a:spLocks noChangeArrowheads="1"/>
              </p:cNvSpPr>
              <p:nvPr/>
            </p:nvSpPr>
            <p:spPr bwMode="auto">
              <a:xfrm>
                <a:off x="2880" y="3456"/>
                <a:ext cx="264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“Dees”     alternate a negative electric potential to create an </a:t>
                </a:r>
                <a:r>
                  <a:rPr lang="en-US" altLang="en-US" sz="1800" b="1" dirty="0">
                    <a:solidFill>
                      <a:srgbClr val="D6A162"/>
                    </a:solidFill>
                  </a:rPr>
                  <a:t>electric field       that accelerates the nuclei</a:t>
                </a:r>
                <a:r>
                  <a:rPr lang="en-US" altLang="en-US" sz="1800" dirty="0"/>
                  <a:t> </a:t>
                </a:r>
                <a:r>
                  <a:rPr lang="en-US" altLang="en-US" sz="1800" dirty="0">
                    <a:solidFill>
                      <a:schemeClr val="accent6">
                        <a:lumMod val="75000"/>
                      </a:schemeClr>
                    </a:solidFill>
                  </a:rPr>
                  <a:t>until they leave the cyclotron in a beam</a:t>
                </a:r>
              </a:p>
            </p:txBody>
          </p:sp>
          <p:sp>
            <p:nvSpPr>
              <p:cNvPr id="21521" name="Rectangle 8"/>
              <p:cNvSpPr>
                <a:spLocks noChangeArrowheads="1"/>
              </p:cNvSpPr>
              <p:nvPr/>
            </p:nvSpPr>
            <p:spPr bwMode="auto">
              <a:xfrm>
                <a:off x="5472" y="4032"/>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1522" name="Rectangle 9"/>
              <p:cNvSpPr>
                <a:spLocks noChangeArrowheads="1"/>
              </p:cNvSpPr>
              <p:nvPr/>
            </p:nvSpPr>
            <p:spPr bwMode="auto">
              <a:xfrm>
                <a:off x="3312" y="3888"/>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1523" name="Rectangle 10"/>
              <p:cNvSpPr>
                <a:spLocks noChangeArrowheads="1"/>
              </p:cNvSpPr>
              <p:nvPr/>
            </p:nvSpPr>
            <p:spPr bwMode="auto">
              <a:xfrm>
                <a:off x="3696" y="3504"/>
                <a:ext cx="96" cy="96"/>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1524" name="Line 11"/>
              <p:cNvSpPr>
                <a:spLocks noChangeShapeType="1"/>
              </p:cNvSpPr>
              <p:nvPr/>
            </p:nvSpPr>
            <p:spPr bwMode="auto">
              <a:xfrm>
                <a:off x="3312" y="3936"/>
                <a:ext cx="144" cy="0"/>
              </a:xfrm>
              <a:prstGeom prst="line">
                <a:avLst/>
              </a:prstGeom>
              <a:noFill/>
              <a:ln w="95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Line 12"/>
              <p:cNvSpPr>
                <a:spLocks noChangeShapeType="1"/>
              </p:cNvSpPr>
              <p:nvPr/>
            </p:nvSpPr>
            <p:spPr bwMode="auto">
              <a:xfrm>
                <a:off x="5472" y="4080"/>
                <a:ext cx="14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1519" name="Picture 13" descr="K500 dees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960"/>
              <a:ext cx="244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0" name="Group 14"/>
          <p:cNvGrpSpPr>
            <a:grpSpLocks/>
          </p:cNvGrpSpPr>
          <p:nvPr/>
        </p:nvGrpSpPr>
        <p:grpSpPr bwMode="auto">
          <a:xfrm>
            <a:off x="4648200" y="1524000"/>
            <a:ext cx="3956050" cy="1190625"/>
            <a:chOff x="240" y="3474"/>
            <a:chExt cx="2492" cy="750"/>
          </a:xfrm>
        </p:grpSpPr>
        <p:sp>
          <p:nvSpPr>
            <p:cNvPr id="21513" name="Text Box 15"/>
            <p:cNvSpPr txBox="1">
              <a:spLocks noChangeArrowheads="1"/>
            </p:cNvSpPr>
            <p:nvPr/>
          </p:nvSpPr>
          <p:spPr bwMode="auto">
            <a:xfrm>
              <a:off x="240" y="3474"/>
              <a:ext cx="249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When “normal” ions are injected      into the center of the cyclotron, </a:t>
              </a:r>
              <a:r>
                <a:rPr lang="en-US" altLang="en-US" sz="1800" b="1" dirty="0">
                  <a:solidFill>
                    <a:srgbClr val="D6A162"/>
                  </a:solidFill>
                </a:rPr>
                <a:t>the magnetic field      bends the path</a:t>
              </a:r>
              <a:r>
                <a:rPr lang="en-US" altLang="en-US" sz="1800" dirty="0"/>
                <a:t> of </a:t>
              </a:r>
              <a:r>
                <a:rPr lang="en-US" altLang="en-US" sz="1800" dirty="0">
                  <a:solidFill>
                    <a:schemeClr val="accent6">
                      <a:lumMod val="75000"/>
                    </a:schemeClr>
                  </a:solidFill>
                </a:rPr>
                <a:t>the charged nuclei into an orbit</a:t>
              </a:r>
            </a:p>
          </p:txBody>
        </p:sp>
        <p:sp>
          <p:nvSpPr>
            <p:cNvPr id="21514" name="Rectangle 16"/>
            <p:cNvSpPr>
              <a:spLocks noChangeArrowheads="1"/>
            </p:cNvSpPr>
            <p:nvPr/>
          </p:nvSpPr>
          <p:spPr bwMode="auto">
            <a:xfrm>
              <a:off x="2352" y="4080"/>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1515" name="Rectangle 17"/>
            <p:cNvSpPr>
              <a:spLocks noChangeArrowheads="1"/>
            </p:cNvSpPr>
            <p:nvPr/>
          </p:nvSpPr>
          <p:spPr bwMode="auto">
            <a:xfrm>
              <a:off x="1296" y="3889"/>
              <a:ext cx="96" cy="95"/>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1516" name="Line 18"/>
            <p:cNvSpPr>
              <a:spLocks noChangeShapeType="1"/>
            </p:cNvSpPr>
            <p:nvPr/>
          </p:nvSpPr>
          <p:spPr bwMode="auto">
            <a:xfrm>
              <a:off x="2352" y="4128"/>
              <a:ext cx="144"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7" name="Line 19"/>
            <p:cNvSpPr>
              <a:spLocks noChangeShapeType="1"/>
            </p:cNvSpPr>
            <p:nvPr/>
          </p:nvSpPr>
          <p:spPr bwMode="auto">
            <a:xfrm>
              <a:off x="2448" y="3600"/>
              <a:ext cx="14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211988" name="Freeform 20"/>
          <p:cNvSpPr>
            <a:spLocks/>
          </p:cNvSpPr>
          <p:nvPr/>
        </p:nvSpPr>
        <p:spPr bwMode="auto">
          <a:xfrm>
            <a:off x="228600" y="1663700"/>
            <a:ext cx="3759200" cy="3289300"/>
          </a:xfrm>
          <a:custGeom>
            <a:avLst/>
            <a:gdLst>
              <a:gd name="T0" fmla="*/ 2147483646 w 2272"/>
              <a:gd name="T1" fmla="*/ 2147483646 h 2072"/>
              <a:gd name="T2" fmla="*/ 2147483646 w 2272"/>
              <a:gd name="T3" fmla="*/ 2147483646 h 2072"/>
              <a:gd name="T4" fmla="*/ 2147483646 w 2272"/>
              <a:gd name="T5" fmla="*/ 2147483646 h 2072"/>
              <a:gd name="T6" fmla="*/ 2147483646 w 2272"/>
              <a:gd name="T7" fmla="*/ 2147483646 h 2072"/>
              <a:gd name="T8" fmla="*/ 0 w 2272"/>
              <a:gd name="T9" fmla="*/ 2147483646 h 2072"/>
              <a:gd name="T10" fmla="*/ 0 60000 65536"/>
              <a:gd name="T11" fmla="*/ 0 60000 65536"/>
              <a:gd name="T12" fmla="*/ 0 60000 65536"/>
              <a:gd name="T13" fmla="*/ 0 60000 65536"/>
              <a:gd name="T14" fmla="*/ 0 60000 65536"/>
              <a:gd name="T15" fmla="*/ 0 w 2272"/>
              <a:gd name="T16" fmla="*/ 0 h 2072"/>
              <a:gd name="T17" fmla="*/ 2272 w 2272"/>
              <a:gd name="T18" fmla="*/ 2072 h 2072"/>
            </a:gdLst>
            <a:ahLst/>
            <a:cxnLst>
              <a:cxn ang="T10">
                <a:pos x="T0" y="T1"/>
              </a:cxn>
              <a:cxn ang="T11">
                <a:pos x="T2" y="T3"/>
              </a:cxn>
              <a:cxn ang="T12">
                <a:pos x="T4" y="T5"/>
              </a:cxn>
              <a:cxn ang="T13">
                <a:pos x="T6" y="T7"/>
              </a:cxn>
              <a:cxn ang="T14">
                <a:pos x="T8" y="T9"/>
              </a:cxn>
            </a:cxnLst>
            <a:rect l="T15" t="T16" r="T17" b="T18"/>
            <a:pathLst>
              <a:path w="2272" h="2072">
                <a:moveTo>
                  <a:pt x="1344" y="2072"/>
                </a:moveTo>
                <a:cubicBezTo>
                  <a:pt x="1696" y="1916"/>
                  <a:pt x="2048" y="1760"/>
                  <a:pt x="2160" y="1496"/>
                </a:cubicBezTo>
                <a:cubicBezTo>
                  <a:pt x="2272" y="1232"/>
                  <a:pt x="2168" y="728"/>
                  <a:pt x="2016" y="488"/>
                </a:cubicBezTo>
                <a:cubicBezTo>
                  <a:pt x="1864" y="248"/>
                  <a:pt x="1584" y="112"/>
                  <a:pt x="1248" y="56"/>
                </a:cubicBezTo>
                <a:cubicBezTo>
                  <a:pt x="912" y="0"/>
                  <a:pt x="456" y="76"/>
                  <a:pt x="0" y="152"/>
                </a:cubicBezTo>
              </a:path>
            </a:pathLst>
          </a:custGeom>
          <a:noFill/>
          <a:ln w="25400">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n-US"/>
          </a:p>
        </p:txBody>
      </p:sp>
      <p:pic>
        <p:nvPicPr>
          <p:cNvPr id="17416"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648200" y="3962864"/>
            <a:ext cx="1216025" cy="152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7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3000"/>
                                  </p:stCondLst>
                                  <p:childTnLst>
                                    <p:set>
                                      <p:cBhvr>
                                        <p:cTn id="6" dur="1" fill="hold">
                                          <p:stCondLst>
                                            <p:cond delay="0"/>
                                          </p:stCondLst>
                                        </p:cTn>
                                        <p:tgtEl>
                                          <p:spTgt spid="211972"/>
                                        </p:tgtEl>
                                        <p:attrNameLst>
                                          <p:attrName>style.visibility</p:attrName>
                                        </p:attrNameLst>
                                      </p:cBhvr>
                                      <p:to>
                                        <p:strVal val="visible"/>
                                      </p:to>
                                    </p:set>
                                    <p:animEffect transition="in" filter="fade">
                                      <p:cBhvr>
                                        <p:cTn id="7" dur="5000"/>
                                        <p:tgtEl>
                                          <p:spTgt spid="211972"/>
                                        </p:tgtEl>
                                      </p:cBhvr>
                                    </p:animEffect>
                                    <p:anim calcmode="lin" valueType="num">
                                      <p:cBhvr>
                                        <p:cTn id="8" dur="5000" fill="hold"/>
                                        <p:tgtEl>
                                          <p:spTgt spid="211972"/>
                                        </p:tgtEl>
                                        <p:attrNameLst>
                                          <p:attrName>style.rotation</p:attrName>
                                        </p:attrNameLst>
                                      </p:cBhvr>
                                      <p:tavLst>
                                        <p:tav tm="0">
                                          <p:val>
                                            <p:fltVal val="720"/>
                                          </p:val>
                                        </p:tav>
                                        <p:tav tm="100000">
                                          <p:val>
                                            <p:fltVal val="0"/>
                                          </p:val>
                                        </p:tav>
                                      </p:tavLst>
                                    </p:anim>
                                    <p:anim calcmode="lin" valueType="num">
                                      <p:cBhvr>
                                        <p:cTn id="9" dur="5000" fill="hold"/>
                                        <p:tgtEl>
                                          <p:spTgt spid="211972"/>
                                        </p:tgtEl>
                                        <p:attrNameLst>
                                          <p:attrName>ppt_h</p:attrName>
                                        </p:attrNameLst>
                                      </p:cBhvr>
                                      <p:tavLst>
                                        <p:tav tm="0">
                                          <p:val>
                                            <p:fltVal val="0"/>
                                          </p:val>
                                        </p:tav>
                                        <p:tav tm="100000">
                                          <p:val>
                                            <p:strVal val="#ppt_h"/>
                                          </p:val>
                                        </p:tav>
                                      </p:tavLst>
                                    </p:anim>
                                    <p:anim calcmode="lin" valueType="num">
                                      <p:cBhvr>
                                        <p:cTn id="10" dur="5000" fill="hold"/>
                                        <p:tgtEl>
                                          <p:spTgt spid="2119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1988"/>
                                        </p:tgtEl>
                                        <p:attrNameLst>
                                          <p:attrName>style.visibility</p:attrName>
                                        </p:attrNameLst>
                                      </p:cBhvr>
                                      <p:to>
                                        <p:strVal val="visible"/>
                                      </p:to>
                                    </p:set>
                                    <p:animEffect transition="in" filter="wipe(down)">
                                      <p:cBhvr>
                                        <p:cTn id="20" dur="1000"/>
                                        <p:tgtEl>
                                          <p:spTgt spid="211988"/>
                                        </p:tgtEl>
                                      </p:cBhvr>
                                    </p:animEffect>
                                  </p:childTnLst>
                                </p:cTn>
                              </p:par>
                            </p:childTnLst>
                          </p:cTn>
                        </p:par>
                        <p:par>
                          <p:cTn id="21" fill="hold" nodeType="afterGroup">
                            <p:stCondLst>
                              <p:cond delay="1000"/>
                            </p:stCondLst>
                            <p:childTnLst>
                              <p:par>
                                <p:cTn id="22" presetID="4" presetClass="entr" presetSubtype="32" fill="hold" nodeType="afterEffect">
                                  <p:stCondLst>
                                    <p:cond delay="3000"/>
                                  </p:stCondLst>
                                  <p:childTnLst>
                                    <p:set>
                                      <p:cBhvr>
                                        <p:cTn id="23" dur="1" fill="hold">
                                          <p:stCondLst>
                                            <p:cond delay="0"/>
                                          </p:stCondLst>
                                        </p:cTn>
                                        <p:tgtEl>
                                          <p:spTgt spid="17416"/>
                                        </p:tgtEl>
                                        <p:attrNameLst>
                                          <p:attrName>style.visibility</p:attrName>
                                        </p:attrNameLst>
                                      </p:cBhvr>
                                      <p:to>
                                        <p:strVal val="visible"/>
                                      </p:to>
                                    </p:set>
                                    <p:animEffect transition="in" filter="box(ou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altLang="en-US" dirty="0" smtClean="0"/>
              <a:t>Fragmentation</a:t>
            </a:r>
          </a:p>
        </p:txBody>
      </p:sp>
      <p:sp>
        <p:nvSpPr>
          <p:cNvPr id="3084" name="Text Box 12"/>
          <p:cNvSpPr txBox="1">
            <a:spLocks noChangeArrowheads="1"/>
          </p:cNvSpPr>
          <p:nvPr/>
        </p:nvSpPr>
        <p:spPr bwMode="auto">
          <a:xfrm>
            <a:off x="6232525" y="5134270"/>
            <a:ext cx="274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i="1" dirty="0">
                <a:solidFill>
                  <a:schemeClr val="accent6">
                    <a:lumMod val="75000"/>
                  </a:schemeClr>
                </a:solidFill>
              </a:rPr>
              <a:t>After</a:t>
            </a:r>
            <a:r>
              <a:rPr lang="en-US" altLang="en-US" sz="1800" dirty="0">
                <a:solidFill>
                  <a:schemeClr val="accent6">
                    <a:lumMod val="75000"/>
                  </a:schemeClr>
                </a:solidFill>
              </a:rPr>
              <a:t> the target, the beam contains </a:t>
            </a:r>
            <a:r>
              <a:rPr lang="en-US" altLang="en-US" sz="1800" b="1" i="1" dirty="0">
                <a:solidFill>
                  <a:schemeClr val="accent6">
                    <a:lumMod val="75000"/>
                  </a:schemeClr>
                </a:solidFill>
              </a:rPr>
              <a:t>many</a:t>
            </a:r>
            <a:r>
              <a:rPr lang="en-US" altLang="en-US" sz="1800" dirty="0">
                <a:solidFill>
                  <a:schemeClr val="accent6">
                    <a:lumMod val="75000"/>
                  </a:schemeClr>
                </a:solidFill>
              </a:rPr>
              <a:t> </a:t>
            </a:r>
            <a:r>
              <a:rPr lang="en-US" altLang="en-US" sz="1800" dirty="0" smtClean="0">
                <a:solidFill>
                  <a:schemeClr val="accent6">
                    <a:lumMod val="75000"/>
                  </a:schemeClr>
                </a:solidFill>
              </a:rPr>
              <a:t>new isotopes </a:t>
            </a:r>
            <a:r>
              <a:rPr lang="en-US" altLang="en-US" sz="1800" i="1" dirty="0" smtClean="0">
                <a:solidFill>
                  <a:schemeClr val="accent6">
                    <a:lumMod val="75000"/>
                  </a:schemeClr>
                </a:solidFill>
              </a:rPr>
              <a:t>(sometimes &lt;1 desired nucleus/second)</a:t>
            </a:r>
            <a:endParaRPr lang="en-US" altLang="en-US" sz="1800" i="1" dirty="0">
              <a:solidFill>
                <a:schemeClr val="accent6">
                  <a:lumMod val="75000"/>
                </a:schemeClr>
              </a:solidFill>
            </a:endParaRPr>
          </a:p>
        </p:txBody>
      </p:sp>
      <p:sp>
        <p:nvSpPr>
          <p:cNvPr id="20" name="Text Box 5"/>
          <p:cNvSpPr txBox="1">
            <a:spLocks noChangeArrowheads="1"/>
          </p:cNvSpPr>
          <p:nvPr/>
        </p:nvSpPr>
        <p:spPr bwMode="auto">
          <a:xfrm>
            <a:off x="212725" y="1602740"/>
            <a:ext cx="19812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BEAM at &lt; 0.5 c</a:t>
            </a:r>
            <a:endParaRPr lang="en-US" sz="1800" dirty="0">
              <a:solidFill>
                <a:schemeClr val="accent6">
                  <a:lumMod val="75000"/>
                </a:schemeClr>
              </a:solidFill>
              <a:latin typeface="+mj-lt"/>
              <a:cs typeface="+mn-cs"/>
            </a:endParaRPr>
          </a:p>
        </p:txBody>
      </p:sp>
      <p:sp>
        <p:nvSpPr>
          <p:cNvPr id="24" name="Text Box 5"/>
          <p:cNvSpPr txBox="1">
            <a:spLocks noChangeArrowheads="1"/>
          </p:cNvSpPr>
          <p:nvPr/>
        </p:nvSpPr>
        <p:spPr bwMode="auto">
          <a:xfrm>
            <a:off x="3184525" y="1602740"/>
            <a:ext cx="2301875"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strikes foil TARGET</a:t>
            </a:r>
            <a:endParaRPr lang="en-US" sz="1800" dirty="0">
              <a:solidFill>
                <a:schemeClr val="accent6">
                  <a:lumMod val="75000"/>
                </a:schemeClr>
              </a:solidFill>
              <a:latin typeface="+mj-lt"/>
              <a:cs typeface="+mn-cs"/>
            </a:endParaRPr>
          </a:p>
        </p:txBody>
      </p:sp>
      <p:sp>
        <p:nvSpPr>
          <p:cNvPr id="25" name="Text Box 5"/>
          <p:cNvSpPr txBox="1">
            <a:spLocks noChangeArrowheads="1"/>
          </p:cNvSpPr>
          <p:nvPr/>
        </p:nvSpPr>
        <p:spPr bwMode="auto">
          <a:xfrm>
            <a:off x="6156325" y="1602740"/>
            <a:ext cx="25908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exits with FRAGMENTS</a:t>
            </a:r>
            <a:endParaRPr lang="en-US" sz="1800" dirty="0">
              <a:solidFill>
                <a:schemeClr val="accent6">
                  <a:lumMod val="75000"/>
                </a:schemeClr>
              </a:solidFill>
              <a:latin typeface="+mj-lt"/>
              <a:cs typeface="+mn-cs"/>
            </a:endParaRPr>
          </a:p>
        </p:txBody>
      </p:sp>
      <p:sp>
        <p:nvSpPr>
          <p:cNvPr id="22535" name="Rectangle 46"/>
          <p:cNvSpPr>
            <a:spLocks noChangeArrowheads="1"/>
          </p:cNvSpPr>
          <p:nvPr/>
        </p:nvSpPr>
        <p:spPr bwMode="auto">
          <a:xfrm>
            <a:off x="2889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6" name="Rectangle 48"/>
          <p:cNvSpPr>
            <a:spLocks noChangeArrowheads="1"/>
          </p:cNvSpPr>
          <p:nvPr/>
        </p:nvSpPr>
        <p:spPr bwMode="auto">
          <a:xfrm>
            <a:off x="32607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7" name="Rectangle 49"/>
          <p:cNvSpPr>
            <a:spLocks noChangeArrowheads="1"/>
          </p:cNvSpPr>
          <p:nvPr/>
        </p:nvSpPr>
        <p:spPr bwMode="auto">
          <a:xfrm>
            <a:off x="6232525" y="1983741"/>
            <a:ext cx="2362200" cy="3130566"/>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2" name="Group 122"/>
          <p:cNvGrpSpPr>
            <a:grpSpLocks/>
          </p:cNvGrpSpPr>
          <p:nvPr/>
        </p:nvGrpSpPr>
        <p:grpSpPr bwMode="auto">
          <a:xfrm>
            <a:off x="228600" y="2178265"/>
            <a:ext cx="2590800" cy="3721086"/>
            <a:chOff x="228600" y="1870927"/>
            <a:chExt cx="2590800" cy="3721277"/>
          </a:xfrm>
        </p:grpSpPr>
        <p:sp>
          <p:nvSpPr>
            <p:cNvPr id="22580" name="Text Box 5"/>
            <p:cNvSpPr txBox="1">
              <a:spLocks noChangeArrowheads="1"/>
            </p:cNvSpPr>
            <p:nvPr/>
          </p:nvSpPr>
          <p:spPr bwMode="auto">
            <a:xfrm>
              <a:off x="228600" y="4114800"/>
              <a:ext cx="2590800" cy="1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spcBef>
                  <a:spcPct val="0"/>
                </a:spcBef>
                <a:buNone/>
              </a:pPr>
              <a:r>
                <a:rPr lang="en-US" altLang="en-US" sz="1800" dirty="0">
                  <a:solidFill>
                    <a:schemeClr val="accent6">
                      <a:lumMod val="75000"/>
                    </a:schemeClr>
                  </a:solidFill>
                </a:rPr>
                <a:t>The accelerated beam consists of the </a:t>
              </a:r>
              <a:r>
                <a:rPr lang="en-US" altLang="en-US" sz="1800" b="1" i="1" dirty="0">
                  <a:solidFill>
                    <a:schemeClr val="accent6">
                      <a:lumMod val="75000"/>
                    </a:schemeClr>
                  </a:solidFill>
                </a:rPr>
                <a:t>one</a:t>
              </a:r>
              <a:r>
                <a:rPr lang="en-US" altLang="en-US" sz="1800" dirty="0">
                  <a:solidFill>
                    <a:schemeClr val="accent6">
                      <a:lumMod val="75000"/>
                    </a:schemeClr>
                  </a:solidFill>
                </a:rPr>
                <a:t> stable isotope provided by the ion </a:t>
              </a:r>
              <a:r>
                <a:rPr lang="en-US" altLang="en-US" sz="1800" dirty="0" smtClean="0">
                  <a:solidFill>
                    <a:schemeClr val="accent6">
                      <a:lumMod val="75000"/>
                    </a:schemeClr>
                  </a:solidFill>
                </a:rPr>
                <a:t>source </a:t>
              </a:r>
            </a:p>
            <a:p>
              <a:pPr>
                <a:spcBef>
                  <a:spcPct val="0"/>
                </a:spcBef>
                <a:buNone/>
              </a:pPr>
              <a:r>
                <a:rPr lang="en-US" altLang="en-US" sz="1800" i="1" dirty="0" smtClean="0">
                  <a:solidFill>
                    <a:schemeClr val="accent6">
                      <a:lumMod val="75000"/>
                    </a:schemeClr>
                  </a:solidFill>
                </a:rPr>
                <a:t>(&gt;</a:t>
              </a:r>
              <a:r>
                <a:rPr lang="en-US" altLang="en-US" sz="1800" i="1" dirty="0">
                  <a:solidFill>
                    <a:schemeClr val="accent6">
                      <a:lumMod val="75000"/>
                    </a:schemeClr>
                  </a:solidFill>
                </a:rPr>
                <a:t>1 billion nuclei/second</a:t>
              </a:r>
              <a:r>
                <a:rPr lang="en-US" altLang="en-US" sz="1800" i="1" dirty="0" smtClean="0">
                  <a:solidFill>
                    <a:schemeClr val="accent6">
                      <a:lumMod val="75000"/>
                    </a:schemeClr>
                  </a:solidFill>
                </a:rPr>
                <a:t>)</a:t>
              </a:r>
              <a:endParaRPr lang="en-US" altLang="en-US" sz="1800" i="1" dirty="0">
                <a:solidFill>
                  <a:schemeClr val="accent6">
                    <a:lumMod val="75000"/>
                  </a:schemeClr>
                </a:solidFill>
              </a:endParaRPr>
            </a:p>
          </p:txBody>
        </p:sp>
        <p:pic>
          <p:nvPicPr>
            <p:cNvPr id="22581"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441325" y="1870927"/>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1050925" y="24611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1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1660525" y="30707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
            <p:cNvSpPr txBox="1">
              <a:spLocks noChangeArrowheads="1"/>
            </p:cNvSpPr>
            <p:nvPr/>
          </p:nvSpPr>
          <p:spPr bwMode="auto">
            <a:xfrm>
              <a:off x="485415" y="1981208"/>
              <a:ext cx="554851" cy="307793"/>
            </a:xfrm>
            <a:prstGeom prst="rect">
              <a:avLst/>
            </a:prstGeom>
            <a:noFill/>
            <a:ln w="9525">
              <a:noFill/>
              <a:miter lim="800000"/>
              <a:headEnd/>
              <a:tailEnd/>
            </a:ln>
          </p:spPr>
          <p:txBody>
            <a:bodyPr wrap="square">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400" dirty="0">
                <a:latin typeface="Gotham Bold" pitchFamily="50" charset="0"/>
              </a:endParaRPr>
            </a:p>
          </p:txBody>
        </p:sp>
        <p:sp>
          <p:nvSpPr>
            <p:cNvPr id="56" name="Text Box 5"/>
            <p:cNvSpPr txBox="1">
              <a:spLocks noChangeArrowheads="1"/>
            </p:cNvSpPr>
            <p:nvPr/>
          </p:nvSpPr>
          <p:spPr bwMode="auto">
            <a:xfrm>
              <a:off x="1050925" y="2590839"/>
              <a:ext cx="685800" cy="307793"/>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400" dirty="0">
                <a:latin typeface="Gotham Bold" pitchFamily="50" charset="0"/>
              </a:endParaRPr>
            </a:p>
          </p:txBody>
        </p:sp>
        <p:sp>
          <p:nvSpPr>
            <p:cNvPr id="57" name="Text Box 5"/>
            <p:cNvSpPr txBox="1">
              <a:spLocks noChangeArrowheads="1"/>
            </p:cNvSpPr>
            <p:nvPr/>
          </p:nvSpPr>
          <p:spPr bwMode="auto">
            <a:xfrm>
              <a:off x="1660525" y="3200470"/>
              <a:ext cx="685800" cy="307793"/>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400" dirty="0">
                <a:latin typeface="Gotham Bold" pitchFamily="50" charset="0"/>
              </a:endParaRPr>
            </a:p>
          </p:txBody>
        </p:sp>
      </p:grpSp>
      <p:grpSp>
        <p:nvGrpSpPr>
          <p:cNvPr id="3" name="Group 99"/>
          <p:cNvGrpSpPr>
            <a:grpSpLocks/>
          </p:cNvGrpSpPr>
          <p:nvPr/>
        </p:nvGrpSpPr>
        <p:grpSpPr bwMode="auto">
          <a:xfrm>
            <a:off x="1050925" y="2440940"/>
            <a:ext cx="1463675" cy="1211368"/>
            <a:chOff x="990600" y="2209800"/>
            <a:chExt cx="1463675" cy="1211368"/>
          </a:xfrm>
        </p:grpSpPr>
        <p:cxnSp>
          <p:nvCxnSpPr>
            <p:cNvPr id="22" name="Straight Arrow Connector 21"/>
            <p:cNvCxnSpPr/>
            <p:nvPr/>
          </p:nvCxnSpPr>
          <p:spPr bwMode="auto">
            <a:xfrm>
              <a:off x="2225675" y="341147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0" name="Straight Arrow Connector 59"/>
            <p:cNvCxnSpPr/>
            <p:nvPr/>
          </p:nvCxnSpPr>
          <p:spPr bwMode="auto">
            <a:xfrm>
              <a:off x="16002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2" name="Straight Arrow Connector 61"/>
            <p:cNvCxnSpPr/>
            <p:nvPr/>
          </p:nvCxnSpPr>
          <p:spPr bwMode="auto">
            <a:xfrm>
              <a:off x="990600" y="2209800"/>
              <a:ext cx="14478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4" name="Group 101"/>
          <p:cNvGrpSpPr>
            <a:grpSpLocks/>
          </p:cNvGrpSpPr>
          <p:nvPr/>
        </p:nvGrpSpPr>
        <p:grpSpPr bwMode="auto">
          <a:xfrm>
            <a:off x="6384925" y="2178281"/>
            <a:ext cx="2209800" cy="1748559"/>
            <a:chOff x="6324600" y="1947141"/>
            <a:chExt cx="2209800" cy="1748559"/>
          </a:xfrm>
        </p:grpSpPr>
        <p:grpSp>
          <p:nvGrpSpPr>
            <p:cNvPr id="22567" name="Group 100"/>
            <p:cNvGrpSpPr>
              <a:grpSpLocks/>
            </p:cNvGrpSpPr>
            <p:nvPr/>
          </p:nvGrpSpPr>
          <p:grpSpPr bwMode="auto">
            <a:xfrm>
              <a:off x="6324600" y="1947141"/>
              <a:ext cx="2078298" cy="1748559"/>
              <a:chOff x="6324600" y="1947141"/>
              <a:chExt cx="2078298" cy="1748559"/>
            </a:xfrm>
          </p:grpSpPr>
          <p:pic>
            <p:nvPicPr>
              <p:cNvPr id="22569" name="Picture 2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7848600" y="3200400"/>
                <a:ext cx="55429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6553200" y="19471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7162800" y="25567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bwMode="auto">
              <a:xfrm>
                <a:off x="6324600" y="3429000"/>
                <a:ext cx="15240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7" name="Straight Arrow Connector 86"/>
              <p:cNvCxnSpPr/>
              <p:nvPr/>
            </p:nvCxnSpPr>
            <p:spPr bwMode="auto">
              <a:xfrm>
                <a:off x="63246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8" name="Straight Arrow Connector 87"/>
              <p:cNvCxnSpPr/>
              <p:nvPr/>
            </p:nvCxnSpPr>
            <p:spPr bwMode="auto">
              <a:xfrm>
                <a:off x="6324600" y="220980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sp>
            <p:nvSpPr>
              <p:cNvPr id="89" name="Text Box 5"/>
              <p:cNvSpPr txBox="1">
                <a:spLocks noChangeArrowheads="1"/>
              </p:cNvSpPr>
              <p:nvPr/>
            </p:nvSpPr>
            <p:spPr bwMode="auto">
              <a:xfrm>
                <a:off x="6553200" y="2057400"/>
                <a:ext cx="685800" cy="307777"/>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400" dirty="0">
                  <a:latin typeface="Gotham Bold" pitchFamily="50" charset="0"/>
                </a:endParaRPr>
              </a:p>
            </p:txBody>
          </p:sp>
          <p:sp>
            <p:nvSpPr>
              <p:cNvPr id="90" name="Text Box 5"/>
              <p:cNvSpPr txBox="1">
                <a:spLocks noChangeArrowheads="1"/>
              </p:cNvSpPr>
              <p:nvPr/>
            </p:nvSpPr>
            <p:spPr bwMode="auto">
              <a:xfrm>
                <a:off x="7162800" y="2667000"/>
                <a:ext cx="685800" cy="307777"/>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400" dirty="0">
                  <a:latin typeface="Gotham Bold" pitchFamily="50" charset="0"/>
                </a:endParaRPr>
              </a:p>
            </p:txBody>
          </p:sp>
        </p:grpSp>
        <p:sp>
          <p:nvSpPr>
            <p:cNvPr id="93" name="Text Box 5"/>
            <p:cNvSpPr txBox="1">
              <a:spLocks noChangeArrowheads="1"/>
            </p:cNvSpPr>
            <p:nvPr/>
          </p:nvSpPr>
          <p:spPr bwMode="auto">
            <a:xfrm>
              <a:off x="7848600" y="3243263"/>
              <a:ext cx="685800" cy="307777"/>
            </a:xfrm>
            <a:prstGeom prst="rect">
              <a:avLst/>
            </a:prstGeom>
            <a:noFill/>
            <a:ln w="9525">
              <a:noFill/>
              <a:miter lim="800000"/>
              <a:headEnd/>
              <a:tailEnd/>
            </a:ln>
          </p:spPr>
          <p:txBody>
            <a:bodyPr>
              <a:spAutoFit/>
            </a:bodyPr>
            <a:lstStyle/>
            <a:p>
              <a:pPr eaLnBrk="1" hangingPunct="1">
                <a:defRPr/>
              </a:pPr>
              <a:r>
                <a:rPr lang="en-US" sz="1400" b="1" baseline="30000" dirty="0">
                  <a:latin typeface="Gotham Bold" pitchFamily="50" charset="0"/>
                </a:rPr>
                <a:t>16</a:t>
              </a:r>
              <a:r>
                <a:rPr lang="en-US" sz="1400" b="1" dirty="0">
                  <a:latin typeface="Gotham Bold" pitchFamily="50" charset="0"/>
                </a:rPr>
                <a:t>C</a:t>
              </a:r>
              <a:endParaRPr lang="en-US" sz="1600" dirty="0">
                <a:latin typeface="Gotham Bold" pitchFamily="50" charset="0"/>
              </a:endParaRPr>
            </a:p>
          </p:txBody>
        </p:sp>
      </p:grpSp>
      <p:grpSp>
        <p:nvGrpSpPr>
          <p:cNvPr id="6" name="Group 121"/>
          <p:cNvGrpSpPr>
            <a:grpSpLocks/>
          </p:cNvGrpSpPr>
          <p:nvPr/>
        </p:nvGrpSpPr>
        <p:grpSpPr bwMode="auto">
          <a:xfrm>
            <a:off x="7848600" y="3812540"/>
            <a:ext cx="762000" cy="1159136"/>
            <a:chOff x="7848600" y="3505200"/>
            <a:chExt cx="762000" cy="1159406"/>
          </a:xfrm>
        </p:grpSpPr>
        <p:pic>
          <p:nvPicPr>
            <p:cNvPr id="22560" name="Picture 10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7924855" y="3690328"/>
              <a:ext cx="477988" cy="4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1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7848600" y="4119765"/>
              <a:ext cx="609600" cy="5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5"/>
            <p:cNvSpPr txBox="1">
              <a:spLocks noChangeArrowheads="1"/>
            </p:cNvSpPr>
            <p:nvPr/>
          </p:nvSpPr>
          <p:spPr bwMode="auto">
            <a:xfrm>
              <a:off x="7848600" y="4230336"/>
              <a:ext cx="685800" cy="307849"/>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17</a:t>
              </a:r>
              <a:r>
                <a:rPr lang="en-US" sz="1400" b="1" dirty="0" smtClean="0">
                  <a:latin typeface="Gotham Bold" pitchFamily="50" charset="0"/>
                </a:rPr>
                <a:t>O</a:t>
              </a:r>
              <a:endParaRPr lang="en-US" sz="1400" dirty="0">
                <a:latin typeface="Gotham Bold" pitchFamily="50" charset="0"/>
              </a:endParaRPr>
            </a:p>
          </p:txBody>
        </p:sp>
        <p:sp>
          <p:nvSpPr>
            <p:cNvPr id="107" name="Text Box 5"/>
            <p:cNvSpPr txBox="1">
              <a:spLocks noChangeArrowheads="1"/>
            </p:cNvSpPr>
            <p:nvPr/>
          </p:nvSpPr>
          <p:spPr bwMode="auto">
            <a:xfrm>
              <a:off x="7924800" y="3690399"/>
              <a:ext cx="685800" cy="307849"/>
            </a:xfrm>
            <a:prstGeom prst="rect">
              <a:avLst/>
            </a:prstGeom>
            <a:noFill/>
            <a:ln w="9525">
              <a:noFill/>
              <a:miter lim="800000"/>
              <a:headEnd/>
              <a:tailEnd/>
            </a:ln>
          </p:spPr>
          <p:txBody>
            <a:bodyPr>
              <a:spAutoFit/>
            </a:bodyPr>
            <a:lstStyle/>
            <a:p>
              <a:pPr eaLnBrk="1" hangingPunct="1">
                <a:defRPr/>
              </a:pPr>
              <a:r>
                <a:rPr lang="en-US" sz="1400" b="1" baseline="30000" dirty="0">
                  <a:latin typeface="Gotham Bold" pitchFamily="50" charset="0"/>
                </a:rPr>
                <a:t>11</a:t>
              </a:r>
              <a:r>
                <a:rPr lang="en-US" sz="1400" b="1" dirty="0">
                  <a:latin typeface="Gotham Bold" pitchFamily="50" charset="0"/>
                </a:rPr>
                <a:t>B</a:t>
              </a:r>
              <a:endParaRPr lang="en-US" sz="1400" dirty="0">
                <a:latin typeface="Gotham Bold" pitchFamily="50" charset="0"/>
              </a:endParaRPr>
            </a:p>
          </p:txBody>
        </p:sp>
        <p:sp>
          <p:nvSpPr>
            <p:cNvPr id="114" name="Text Box 5"/>
            <p:cNvSpPr txBox="1">
              <a:spLocks noChangeArrowheads="1"/>
            </p:cNvSpPr>
            <p:nvPr/>
          </p:nvSpPr>
          <p:spPr bwMode="auto">
            <a:xfrm>
              <a:off x="7924800" y="3505200"/>
              <a:ext cx="685800" cy="338217"/>
            </a:xfrm>
            <a:prstGeom prst="rect">
              <a:avLst/>
            </a:prstGeom>
            <a:noFill/>
            <a:ln w="9525">
              <a:noFill/>
              <a:miter lim="800000"/>
              <a:headEnd/>
              <a:tailEnd/>
            </a:ln>
          </p:spPr>
          <p:txBody>
            <a:bodyPr>
              <a:spAutoFit/>
            </a:bodyPr>
            <a:lstStyle/>
            <a:p>
              <a:pPr eaLnBrk="1" hangingPunct="1">
                <a:defRPr/>
              </a:pPr>
              <a:r>
                <a:rPr lang="en-US" sz="1600" b="1" dirty="0">
                  <a:solidFill>
                    <a:srgbClr val="FFFFCC"/>
                  </a:solidFill>
                  <a:latin typeface="+mj-lt"/>
                  <a:cs typeface="+mn-cs"/>
                </a:rPr>
                <a:t>or</a:t>
              </a:r>
              <a:endParaRPr lang="en-US" sz="1600" dirty="0">
                <a:solidFill>
                  <a:srgbClr val="FFFFCC"/>
                </a:solidFill>
                <a:latin typeface="+mj-lt"/>
                <a:cs typeface="+mn-cs"/>
              </a:endParaRPr>
            </a:p>
          </p:txBody>
        </p:sp>
      </p:grpSp>
      <p:grpSp>
        <p:nvGrpSpPr>
          <p:cNvPr id="9" name="Group 123"/>
          <p:cNvGrpSpPr>
            <a:grpSpLocks/>
          </p:cNvGrpSpPr>
          <p:nvPr/>
        </p:nvGrpSpPr>
        <p:grpSpPr bwMode="auto">
          <a:xfrm>
            <a:off x="3200400" y="2262909"/>
            <a:ext cx="2819400" cy="3359381"/>
            <a:chOff x="3200400" y="1955140"/>
            <a:chExt cx="2819400" cy="3359989"/>
          </a:xfrm>
        </p:grpSpPr>
        <p:sp>
          <p:nvSpPr>
            <p:cNvPr id="22544" name="Parallelogram 25"/>
            <p:cNvSpPr>
              <a:spLocks noChangeArrowheads="1"/>
            </p:cNvSpPr>
            <p:nvPr/>
          </p:nvSpPr>
          <p:spPr bwMode="auto">
            <a:xfrm rot="808511" flipH="1">
              <a:off x="3570693" y="1955140"/>
              <a:ext cx="1852217" cy="1754465"/>
            </a:xfrm>
            <a:prstGeom prst="parallelogram">
              <a:avLst>
                <a:gd name="adj" fmla="val 25000"/>
              </a:avLst>
            </a:prstGeom>
            <a:solidFill>
              <a:schemeClr val="accent2">
                <a:lumMod val="75000"/>
                <a:alpha val="33000"/>
              </a:schemeClr>
            </a:solidFill>
            <a:ln w="38100" algn="ctr">
              <a:solidFill>
                <a:srgbClr val="D6A162"/>
              </a:solidFill>
              <a:round/>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cxnSp>
          <p:nvCxnSpPr>
            <p:cNvPr id="22545" name="Straight Connector 72"/>
            <p:cNvCxnSpPr>
              <a:cxnSpLocks noChangeShapeType="1"/>
            </p:cNvCxnSpPr>
            <p:nvPr/>
          </p:nvCxnSpPr>
          <p:spPr bwMode="auto">
            <a:xfrm rot="16200000" flipH="1">
              <a:off x="4277731" y="2971828"/>
              <a:ext cx="1814089" cy="20516"/>
            </a:xfrm>
            <a:prstGeom prst="line">
              <a:avLst/>
            </a:prstGeom>
            <a:noFill/>
            <a:ln w="38100" algn="ctr">
              <a:solidFill>
                <a:srgbClr val="D6A162"/>
              </a:solidFill>
              <a:round/>
              <a:headEnd/>
              <a:tailEnd/>
            </a:ln>
            <a:extLst>
              <a:ext uri="{909E8E84-426E-40DD-AFC4-6F175D3DCCD1}">
                <a14:hiddenFill xmlns:a14="http://schemas.microsoft.com/office/drawing/2010/main">
                  <a:noFill/>
                </a14:hiddenFill>
              </a:ext>
            </a:extLst>
          </p:spPr>
        </p:cxnSp>
        <p:sp>
          <p:nvSpPr>
            <p:cNvPr id="22546" name="Text Box 5"/>
            <p:cNvSpPr txBox="1">
              <a:spLocks noChangeArrowheads="1"/>
            </p:cNvSpPr>
            <p:nvPr/>
          </p:nvSpPr>
          <p:spPr bwMode="auto">
            <a:xfrm>
              <a:off x="3200400" y="41148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Very few beam nuclei hit a nucleus in the target and break, becoming a </a:t>
              </a:r>
              <a:r>
                <a:rPr lang="en-US" altLang="en-US" sz="1800" b="1" dirty="0">
                  <a:solidFill>
                    <a:schemeClr val="accent6">
                      <a:lumMod val="75000"/>
                    </a:schemeClr>
                  </a:solidFill>
                </a:rPr>
                <a:t>new element/isotope</a:t>
              </a:r>
            </a:p>
          </p:txBody>
        </p:sp>
        <p:pic>
          <p:nvPicPr>
            <p:cNvPr id="78" name="Picture 77"/>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708576" y="3352800"/>
              <a:ext cx="567082" cy="506815"/>
            </a:xfrm>
            <a:prstGeom prst="rect">
              <a:avLst/>
            </a:prstGeom>
            <a:effectLst>
              <a:glow rad="63500">
                <a:schemeClr val="accent3">
                  <a:satMod val="175000"/>
                  <a:alpha val="40000"/>
                </a:schemeClr>
              </a:glow>
            </a:effectLst>
          </p:spPr>
        </p:pic>
        <p:sp>
          <p:nvSpPr>
            <p:cNvPr id="95" name="Text Box 5"/>
            <p:cNvSpPr txBox="1">
              <a:spLocks noChangeArrowheads="1"/>
            </p:cNvSpPr>
            <p:nvPr/>
          </p:nvSpPr>
          <p:spPr bwMode="auto">
            <a:xfrm>
              <a:off x="4836003" y="3489485"/>
              <a:ext cx="571174" cy="307833"/>
            </a:xfrm>
            <a:prstGeom prst="rect">
              <a:avLst/>
            </a:prstGeom>
            <a:noFill/>
            <a:ln w="9525">
              <a:noFill/>
              <a:miter lim="800000"/>
              <a:headEnd/>
              <a:tailEnd/>
            </a:ln>
          </p:spPr>
          <p:txBody>
            <a:bodyPr wrap="square">
              <a:spAutoFit/>
            </a:bodyPr>
            <a:lstStyle/>
            <a:p>
              <a:pPr eaLnBrk="1" hangingPunct="1">
                <a:defRPr/>
              </a:pPr>
              <a:r>
                <a:rPr lang="en-US" sz="1400" b="1" baseline="30000" dirty="0">
                  <a:latin typeface="Gotham Bold" pitchFamily="50" charset="0"/>
                </a:rPr>
                <a:t>9</a:t>
              </a:r>
              <a:r>
                <a:rPr lang="en-US" sz="1400" b="1" dirty="0">
                  <a:latin typeface="Gotham Bold" pitchFamily="50" charset="0"/>
                </a:rPr>
                <a:t>Be</a:t>
              </a:r>
              <a:endParaRPr lang="en-US" sz="1600" dirty="0">
                <a:latin typeface="Gotham Bold" pitchFamily="50" charset="0"/>
              </a:endParaRPr>
            </a:p>
          </p:txBody>
        </p:sp>
      </p:grpSp>
      <p:grpSp>
        <p:nvGrpSpPr>
          <p:cNvPr id="7" name="Group 58"/>
          <p:cNvGrpSpPr>
            <a:grpSpLocks/>
          </p:cNvGrpSpPr>
          <p:nvPr/>
        </p:nvGrpSpPr>
        <p:grpSpPr bwMode="auto">
          <a:xfrm>
            <a:off x="3413125" y="2440940"/>
            <a:ext cx="2170113" cy="1793006"/>
            <a:chOff x="3413125" y="2133600"/>
            <a:chExt cx="2170113" cy="1793006"/>
          </a:xfrm>
        </p:grpSpPr>
        <p:grpSp>
          <p:nvGrpSpPr>
            <p:cNvPr id="22549" name="Group 98"/>
            <p:cNvGrpSpPr>
              <a:grpSpLocks/>
            </p:cNvGrpSpPr>
            <p:nvPr/>
          </p:nvGrpSpPr>
          <p:grpSpPr bwMode="auto">
            <a:xfrm>
              <a:off x="3413125" y="2133600"/>
              <a:ext cx="2170113" cy="1793006"/>
              <a:chOff x="3352800" y="2209800"/>
              <a:chExt cx="2170497" cy="1793602"/>
            </a:xfrm>
          </p:grpSpPr>
          <p:pic>
            <p:nvPicPr>
              <p:cNvPr id="22551" name="Picture 96"/>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5181600" y="32092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95"/>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5190351" y="3626385"/>
                <a:ext cx="213848" cy="2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4343400" y="3166298"/>
                <a:ext cx="609600" cy="5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bwMode="auto">
              <a:xfrm>
                <a:off x="3352800" y="3429000"/>
                <a:ext cx="9144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pic>
            <p:nvPicPr>
              <p:cNvPr id="22555" name="Picture 40"/>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5334000" y="38188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bwMode="auto">
              <a:xfrm>
                <a:off x="3352800" y="28194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6" name="Straight Arrow Connector 65"/>
              <p:cNvCxnSpPr/>
              <p:nvPr/>
            </p:nvCxnSpPr>
            <p:spPr bwMode="auto">
              <a:xfrm>
                <a:off x="3352800" y="22098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91" name="Straight Arrow Connector 90"/>
              <p:cNvCxnSpPr/>
              <p:nvPr/>
            </p:nvCxnSpPr>
            <p:spPr bwMode="auto">
              <a:xfrm>
                <a:off x="5029200" y="3429000"/>
                <a:ext cx="457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sp>
            <p:nvSpPr>
              <p:cNvPr id="94" name="Text Box 5"/>
              <p:cNvSpPr txBox="1">
                <a:spLocks noChangeArrowheads="1"/>
              </p:cNvSpPr>
              <p:nvPr/>
            </p:nvSpPr>
            <p:spPr bwMode="auto">
              <a:xfrm>
                <a:off x="4343575" y="3276955"/>
                <a:ext cx="685921" cy="307879"/>
              </a:xfrm>
              <a:prstGeom prst="rect">
                <a:avLst/>
              </a:prstGeom>
              <a:noFill/>
              <a:ln w="9525">
                <a:noFill/>
                <a:miter lim="800000"/>
                <a:headEnd/>
                <a:tailEnd/>
              </a:ln>
            </p:spPr>
            <p:txBody>
              <a:bodyPr>
                <a:spAutoFit/>
              </a:bodyPr>
              <a:lstStyle/>
              <a:p>
                <a:pPr algn="ctr" eaLnBrk="1" hangingPunct="1">
                  <a:defRPr/>
                </a:pPr>
                <a:r>
                  <a:rPr lang="en-US" sz="1400" b="1" baseline="30000" dirty="0" smtClean="0">
                    <a:latin typeface="Gotham Bold" pitchFamily="50" charset="0"/>
                  </a:rPr>
                  <a:t>18</a:t>
                </a:r>
                <a:r>
                  <a:rPr lang="en-US" sz="1400" b="1" dirty="0" smtClean="0">
                    <a:latin typeface="Gotham Bold" pitchFamily="50" charset="0"/>
                  </a:rPr>
                  <a:t>O</a:t>
                </a:r>
                <a:endParaRPr lang="en-US" sz="1600" dirty="0">
                  <a:latin typeface="Gotham Bold" pitchFamily="50" charset="0"/>
                </a:endParaRPr>
              </a:p>
            </p:txBody>
          </p:sp>
        </p:grpSp>
        <p:sp>
          <p:nvSpPr>
            <p:cNvPr id="22550" name="Explosion 2 57"/>
            <p:cNvSpPr>
              <a:spLocks noChangeArrowheads="1"/>
            </p:cNvSpPr>
            <p:nvPr/>
          </p:nvSpPr>
          <p:spPr bwMode="auto">
            <a:xfrm>
              <a:off x="4267200" y="2895600"/>
              <a:ext cx="914400" cy="914400"/>
            </a:xfrm>
            <a:prstGeom prst="irregularSeal2">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pic>
        <p:nvPicPr>
          <p:cNvPr id="59" name="Picture 5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61" name="Rectangle 60"/>
          <p:cNvSpPr/>
          <p:nvPr/>
        </p:nvSpPr>
        <p:spPr>
          <a:xfrm>
            <a:off x="3951514" y="986250"/>
            <a:ext cx="315686" cy="282091"/>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fade">
                                      <p:cBhvr>
                                        <p:cTn id="32" dur="500"/>
                                        <p:tgtEl>
                                          <p:spTgt spid="3084"/>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2000"/>
                                        <p:tgtEl>
                                          <p:spTgt spid="4"/>
                                        </p:tgtEl>
                                      </p:cBhvr>
                                    </p:animEffect>
                                  </p:childTnLst>
                                </p:cTn>
                              </p:par>
                            </p:childTnLst>
                          </p:cTn>
                        </p:par>
                        <p:par>
                          <p:cTn id="37" fill="hold" nodeType="afterGroup">
                            <p:stCondLst>
                              <p:cond delay="2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1900-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2857"/>
            <a:ext cx="81534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953000" y="3233057"/>
            <a:ext cx="3505200" cy="2714625"/>
            <a:chOff x="3120" y="2600"/>
            <a:chExt cx="2208" cy="1710"/>
          </a:xfrm>
        </p:grpSpPr>
        <p:pic>
          <p:nvPicPr>
            <p:cNvPr id="23567" name="Picture 5"/>
            <p:cNvPicPr>
              <a:picLocks noChangeAspect="1" noChangeArrowheads="1"/>
            </p:cNvPicPr>
            <p:nvPr/>
          </p:nvPicPr>
          <p:blipFill>
            <a:blip r:embed="rId3">
              <a:extLst>
                <a:ext uri="{28A0092B-C50C-407E-A947-70E740481C1C}">
                  <a14:useLocalDpi xmlns:a14="http://schemas.microsoft.com/office/drawing/2010/main" val="0"/>
                </a:ext>
              </a:extLst>
            </a:blip>
            <a:srcRect l="19048" t="16080" r="19048" b="19598"/>
            <a:stretch>
              <a:fillRect/>
            </a:stretch>
          </p:blipFill>
          <p:spPr bwMode="auto">
            <a:xfrm>
              <a:off x="4320" y="2600"/>
              <a:ext cx="960"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6"/>
            <p:cNvSpPr txBox="1">
              <a:spLocks noChangeArrowheads="1"/>
            </p:cNvSpPr>
            <p:nvPr/>
          </p:nvSpPr>
          <p:spPr bwMode="auto">
            <a:xfrm>
              <a:off x="3120" y="3205"/>
              <a:ext cx="2208"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1800" dirty="0">
                  <a:solidFill>
                    <a:schemeClr val="accent6">
                      <a:lumMod val="75000"/>
                    </a:schemeClr>
                  </a:solidFill>
                </a:rPr>
                <a:t>The wedge-shaped </a:t>
              </a:r>
              <a:r>
                <a:rPr lang="en-US" altLang="en-US" sz="1800" i="1" dirty="0">
                  <a:solidFill>
                    <a:schemeClr val="accent6">
                      <a:lumMod val="75000"/>
                    </a:schemeClr>
                  </a:solidFill>
                </a:rPr>
                <a:t>dipole magnets</a:t>
              </a:r>
              <a:r>
                <a:rPr lang="en-US" altLang="en-US" sz="1800" dirty="0">
                  <a:solidFill>
                    <a:schemeClr val="accent6">
                      <a:lumMod val="75000"/>
                    </a:schemeClr>
                  </a:solidFill>
                </a:rPr>
                <a:t> affect different isotopes like prisms affect light, separating the unwanted nuclei (of any isotope not currently being studied) out of the beam</a:t>
              </a:r>
            </a:p>
          </p:txBody>
        </p:sp>
      </p:grpSp>
      <p:sp>
        <p:nvSpPr>
          <p:cNvPr id="23557" name="Line 7"/>
          <p:cNvSpPr>
            <a:spLocks noChangeShapeType="1"/>
          </p:cNvSpPr>
          <p:nvPr/>
        </p:nvSpPr>
        <p:spPr bwMode="auto">
          <a:xfrm flipV="1">
            <a:off x="5181600" y="2318657"/>
            <a:ext cx="1219200" cy="457200"/>
          </a:xfrm>
          <a:prstGeom prst="line">
            <a:avLst/>
          </a:prstGeom>
          <a:noFill/>
          <a:ln w="19050">
            <a:solidFill>
              <a:schemeClr val="accent6">
                <a:lumMod val="75000"/>
              </a:schemeClr>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58" name="Line 8"/>
          <p:cNvSpPr>
            <a:spLocks noChangeShapeType="1"/>
          </p:cNvSpPr>
          <p:nvPr/>
        </p:nvSpPr>
        <p:spPr bwMode="auto">
          <a:xfrm>
            <a:off x="5181600" y="2775857"/>
            <a:ext cx="228600" cy="533400"/>
          </a:xfrm>
          <a:prstGeom prst="line">
            <a:avLst/>
          </a:prstGeom>
          <a:noFill/>
          <a:ln w="19050">
            <a:solidFill>
              <a:schemeClr val="accent6">
                <a:lumMod val="75000"/>
              </a:schemeClr>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35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959995"/>
            <a:ext cx="3464379" cy="22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4026" name="AutoShape 10"/>
          <p:cNvSpPr>
            <a:spLocks noChangeArrowheads="1"/>
          </p:cNvSpPr>
          <p:nvPr/>
        </p:nvSpPr>
        <p:spPr bwMode="auto">
          <a:xfrm>
            <a:off x="381000" y="2013857"/>
            <a:ext cx="457200" cy="457200"/>
          </a:xfrm>
          <a:prstGeom prst="irregularSeal2">
            <a:avLst/>
          </a:prstGeom>
          <a:solidFill>
            <a:srgbClr val="FFFF00"/>
          </a:solidFill>
          <a:ln w="19050" algn="ctr">
            <a:solidFill>
              <a:srgbClr val="FF0000"/>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3561" name="Text Box 11"/>
          <p:cNvSpPr txBox="1">
            <a:spLocks noChangeArrowheads="1"/>
          </p:cNvSpPr>
          <p:nvPr/>
        </p:nvSpPr>
        <p:spPr bwMode="auto">
          <a:xfrm>
            <a:off x="330654" y="1492870"/>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rPr>
              <a:t>Beam fragments on target</a:t>
            </a:r>
          </a:p>
        </p:txBody>
      </p:sp>
      <p:sp>
        <p:nvSpPr>
          <p:cNvPr id="23562" name="Line 12"/>
          <p:cNvSpPr>
            <a:spLocks noChangeShapeType="1"/>
          </p:cNvSpPr>
          <p:nvPr/>
        </p:nvSpPr>
        <p:spPr bwMode="auto">
          <a:xfrm>
            <a:off x="838200" y="2276641"/>
            <a:ext cx="533400" cy="0"/>
          </a:xfrm>
          <a:prstGeom prst="line">
            <a:avLst/>
          </a:prstGeom>
          <a:noFill/>
          <a:ln w="50800">
            <a:pattFill prst="wdUpDiag">
              <a:fgClr>
                <a:srgbClr val="FF0000"/>
              </a:fgClr>
              <a:bgClr>
                <a:srgbClr val="FFFF00"/>
              </a:bgClr>
            </a:patt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3563" name="Text Box 13"/>
          <p:cNvSpPr txBox="1">
            <a:spLocks noChangeArrowheads="1"/>
          </p:cNvSpPr>
          <p:nvPr/>
        </p:nvSpPr>
        <p:spPr bwMode="auto">
          <a:xfrm>
            <a:off x="1066800" y="2699657"/>
            <a:ext cx="1371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600" dirty="0">
                <a:solidFill>
                  <a:schemeClr val="accent6">
                    <a:lumMod val="75000"/>
                  </a:schemeClr>
                </a:solidFill>
              </a:rPr>
              <a:t>Wide variety of isotopes enters A1900</a:t>
            </a:r>
          </a:p>
        </p:txBody>
      </p:sp>
      <p:sp>
        <p:nvSpPr>
          <p:cNvPr id="23564" name="Text Box 14"/>
          <p:cNvSpPr txBox="1">
            <a:spLocks noChangeArrowheads="1"/>
          </p:cNvSpPr>
          <p:nvPr/>
        </p:nvSpPr>
        <p:spPr bwMode="auto">
          <a:xfrm>
            <a:off x="3886200" y="2407557"/>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600" dirty="0">
                <a:solidFill>
                  <a:schemeClr val="accent6">
                    <a:lumMod val="75000"/>
                  </a:schemeClr>
                </a:solidFill>
              </a:rPr>
              <a:t>Dipole magnets filter beam</a:t>
            </a:r>
          </a:p>
        </p:txBody>
      </p:sp>
      <p:sp>
        <p:nvSpPr>
          <p:cNvPr id="23565" name="Text Box 15"/>
          <p:cNvSpPr txBox="1">
            <a:spLocks noChangeArrowheads="1"/>
          </p:cNvSpPr>
          <p:nvPr/>
        </p:nvSpPr>
        <p:spPr bwMode="auto">
          <a:xfrm>
            <a:off x="6400800" y="1610175"/>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600" dirty="0">
                <a:solidFill>
                  <a:schemeClr val="accent6">
                    <a:lumMod val="75000"/>
                  </a:schemeClr>
                </a:solidFill>
              </a:rPr>
              <a:t>Rare isotope beam leaves A1900</a:t>
            </a:r>
          </a:p>
        </p:txBody>
      </p:sp>
      <p:sp>
        <p:nvSpPr>
          <p:cNvPr id="23566" name="Line 16"/>
          <p:cNvSpPr>
            <a:spLocks noChangeShapeType="1"/>
          </p:cNvSpPr>
          <p:nvPr/>
        </p:nvSpPr>
        <p:spPr bwMode="auto">
          <a:xfrm>
            <a:off x="7848600" y="2242457"/>
            <a:ext cx="533400" cy="0"/>
          </a:xfrm>
          <a:prstGeom prst="line">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23555" name="Rectangle 3"/>
          <p:cNvSpPr>
            <a:spLocks noGrp="1" noChangeArrowheads="1"/>
          </p:cNvSpPr>
          <p:nvPr>
            <p:ph type="title"/>
          </p:nvPr>
        </p:nvSpPr>
        <p:spPr/>
        <p:txBody>
          <a:bodyPr/>
          <a:lstStyle/>
          <a:p>
            <a:pPr eaLnBrk="1" hangingPunct="1"/>
            <a:r>
              <a:rPr lang="en-US" altLang="en-US" dirty="0" smtClean="0"/>
              <a:t>Fragment separator</a:t>
            </a:r>
          </a:p>
        </p:txBody>
      </p:sp>
      <p:sp>
        <p:nvSpPr>
          <p:cNvPr id="18" name="Rectangle 17"/>
          <p:cNvSpPr/>
          <p:nvPr/>
        </p:nvSpPr>
        <p:spPr>
          <a:xfrm>
            <a:off x="4229099" y="857251"/>
            <a:ext cx="17145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1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1000" fill="hold"/>
                                        <p:tgtEl>
                                          <p:spTgt spid="21402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7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Selecting one rare isotope</a:t>
            </a:r>
          </a:p>
        </p:txBody>
      </p:sp>
      <p:grpSp>
        <p:nvGrpSpPr>
          <p:cNvPr id="2" name="Group 3"/>
          <p:cNvGrpSpPr>
            <a:grpSpLocks/>
          </p:cNvGrpSpPr>
          <p:nvPr/>
        </p:nvGrpSpPr>
        <p:grpSpPr bwMode="auto">
          <a:xfrm>
            <a:off x="296865" y="926760"/>
            <a:ext cx="6202363" cy="5392750"/>
            <a:chOff x="187" y="864"/>
            <a:chExt cx="3907" cy="3397"/>
          </a:xfrm>
        </p:grpSpPr>
        <p:pic>
          <p:nvPicPr>
            <p:cNvPr id="245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11650" b="16312"/>
            <a:stretch/>
          </p:blipFill>
          <p:spPr bwMode="auto">
            <a:xfrm>
              <a:off x="187" y="1375"/>
              <a:ext cx="3907"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Line 5"/>
            <p:cNvSpPr>
              <a:spLocks noChangeShapeType="1"/>
            </p:cNvSpPr>
            <p:nvPr/>
          </p:nvSpPr>
          <p:spPr bwMode="auto">
            <a:xfrm flipH="1" flipV="1">
              <a:off x="3264" y="960"/>
              <a:ext cx="536" cy="1610"/>
            </a:xfrm>
            <a:prstGeom prst="line">
              <a:avLst/>
            </a:prstGeom>
            <a:noFill/>
            <a:ln w="19050">
              <a:solidFill>
                <a:srgbClr val="3399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6"/>
            <p:cNvSpPr>
              <a:spLocks noChangeShapeType="1"/>
            </p:cNvSpPr>
            <p:nvPr/>
          </p:nvSpPr>
          <p:spPr bwMode="auto">
            <a:xfrm flipV="1">
              <a:off x="1152" y="864"/>
              <a:ext cx="1824" cy="605"/>
            </a:xfrm>
            <a:prstGeom prst="line">
              <a:avLst/>
            </a:prstGeom>
            <a:noFill/>
            <a:ln w="19050">
              <a:solidFill>
                <a:srgbClr val="3399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Text Box 7"/>
            <p:cNvSpPr txBox="1">
              <a:spLocks noChangeArrowheads="1"/>
            </p:cNvSpPr>
            <p:nvPr/>
          </p:nvSpPr>
          <p:spPr bwMode="auto">
            <a:xfrm>
              <a:off x="187" y="3876"/>
              <a:ext cx="19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rgbClr val="D6A162"/>
                  </a:solidFill>
                  <a:latin typeface="Century Gothic" panose="020B0502020202020204" pitchFamily="34" charset="0"/>
                </a:rPr>
                <a:t>A dipole magnet</a:t>
              </a:r>
            </a:p>
          </p:txBody>
        </p:sp>
      </p:grpSp>
      <p:sp>
        <p:nvSpPr>
          <p:cNvPr id="24580" name="Freeform 8"/>
          <p:cNvSpPr>
            <a:spLocks/>
          </p:cNvSpPr>
          <p:nvPr/>
        </p:nvSpPr>
        <p:spPr bwMode="auto">
          <a:xfrm>
            <a:off x="1828800" y="3406436"/>
            <a:ext cx="3898900" cy="1841500"/>
          </a:xfrm>
          <a:custGeom>
            <a:avLst/>
            <a:gdLst>
              <a:gd name="T0" fmla="*/ 0 w 2456"/>
              <a:gd name="T1" fmla="*/ 0 h 1160"/>
              <a:gd name="T2" fmla="*/ 2147483646 w 2456"/>
              <a:gd name="T3" fmla="*/ 2147483646 h 1160"/>
              <a:gd name="T4" fmla="*/ 2147483646 w 2456"/>
              <a:gd name="T5" fmla="*/ 2147483646 h 1160"/>
              <a:gd name="T6" fmla="*/ 2147483646 w 2456"/>
              <a:gd name="T7" fmla="*/ 2147483646 h 1160"/>
              <a:gd name="T8" fmla="*/ 0 60000 65536"/>
              <a:gd name="T9" fmla="*/ 0 60000 65536"/>
              <a:gd name="T10" fmla="*/ 0 60000 65536"/>
              <a:gd name="T11" fmla="*/ 0 60000 65536"/>
              <a:gd name="T12" fmla="*/ 0 w 2456"/>
              <a:gd name="T13" fmla="*/ 0 h 1160"/>
              <a:gd name="T14" fmla="*/ 2456 w 2456"/>
              <a:gd name="T15" fmla="*/ 1160 h 1160"/>
            </a:gdLst>
            <a:ahLst/>
            <a:cxnLst>
              <a:cxn ang="T8">
                <a:pos x="T0" y="T1"/>
              </a:cxn>
              <a:cxn ang="T9">
                <a:pos x="T2" y="T3"/>
              </a:cxn>
              <a:cxn ang="T10">
                <a:pos x="T4" y="T5"/>
              </a:cxn>
              <a:cxn ang="T11">
                <a:pos x="T6" y="T7"/>
              </a:cxn>
            </a:cxnLst>
            <a:rect l="T12" t="T13" r="T14" b="T15"/>
            <a:pathLst>
              <a:path w="2456" h="1160">
                <a:moveTo>
                  <a:pt x="0" y="0"/>
                </a:moveTo>
                <a:cubicBezTo>
                  <a:pt x="388" y="12"/>
                  <a:pt x="776" y="24"/>
                  <a:pt x="1152" y="192"/>
                </a:cubicBezTo>
                <a:cubicBezTo>
                  <a:pt x="1528" y="360"/>
                  <a:pt x="2056" y="856"/>
                  <a:pt x="2256" y="1008"/>
                </a:cubicBezTo>
                <a:cubicBezTo>
                  <a:pt x="2456" y="1160"/>
                  <a:pt x="2328" y="1080"/>
                  <a:pt x="2352" y="110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4581" name="AutoShape 9"/>
          <p:cNvSpPr>
            <a:spLocks noChangeArrowheads="1"/>
          </p:cNvSpPr>
          <p:nvPr/>
        </p:nvSpPr>
        <p:spPr bwMode="auto">
          <a:xfrm>
            <a:off x="914400" y="3025436"/>
            <a:ext cx="609600" cy="609600"/>
          </a:xfrm>
          <a:prstGeom prst="irregularSeal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3" name="Group 10"/>
          <p:cNvGrpSpPr>
            <a:grpSpLocks/>
          </p:cNvGrpSpPr>
          <p:nvPr/>
        </p:nvGrpSpPr>
        <p:grpSpPr bwMode="auto">
          <a:xfrm>
            <a:off x="2114550" y="2506324"/>
            <a:ext cx="6572250" cy="3471863"/>
            <a:chOff x="1140" y="2025"/>
            <a:chExt cx="4140" cy="2187"/>
          </a:xfrm>
        </p:grpSpPr>
        <p:sp>
          <p:nvSpPr>
            <p:cNvPr id="24591" name="Text Box 11"/>
            <p:cNvSpPr txBox="1">
              <a:spLocks noChangeArrowheads="1"/>
            </p:cNvSpPr>
            <p:nvPr/>
          </p:nvSpPr>
          <p:spPr bwMode="auto">
            <a:xfrm>
              <a:off x="2268" y="2025"/>
              <a:ext cx="1248" cy="404"/>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1800" dirty="0">
                  <a:solidFill>
                    <a:schemeClr val="accent6">
                      <a:lumMod val="75000"/>
                    </a:schemeClr>
                  </a:solidFill>
                </a:rPr>
                <a:t>Some nuclei turn </a:t>
              </a:r>
              <a:r>
                <a:rPr lang="en-US" altLang="en-US" sz="1800" b="1" i="1" dirty="0">
                  <a:solidFill>
                    <a:schemeClr val="accent6">
                      <a:lumMod val="75000"/>
                    </a:schemeClr>
                  </a:solidFill>
                </a:rPr>
                <a:t>too little</a:t>
              </a:r>
            </a:p>
          </p:txBody>
        </p:sp>
        <p:sp>
          <p:nvSpPr>
            <p:cNvPr id="24592" name="Text Box 12"/>
            <p:cNvSpPr txBox="1">
              <a:spLocks noChangeArrowheads="1"/>
            </p:cNvSpPr>
            <p:nvPr/>
          </p:nvSpPr>
          <p:spPr bwMode="auto">
            <a:xfrm>
              <a:off x="1140" y="3497"/>
              <a:ext cx="1240" cy="404"/>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1800" dirty="0">
                  <a:solidFill>
                    <a:schemeClr val="accent6">
                      <a:lumMod val="75000"/>
                    </a:schemeClr>
                  </a:solidFill>
                </a:rPr>
                <a:t>Some nuclei turn </a:t>
              </a:r>
              <a:r>
                <a:rPr lang="en-US" altLang="en-US" sz="1800" b="1" i="1" dirty="0">
                  <a:solidFill>
                    <a:schemeClr val="accent6">
                      <a:lumMod val="75000"/>
                    </a:schemeClr>
                  </a:solidFill>
                </a:rPr>
                <a:t>too much</a:t>
              </a:r>
            </a:p>
          </p:txBody>
        </p:sp>
        <p:sp>
          <p:nvSpPr>
            <p:cNvPr id="24593" name="Text Box 13"/>
            <p:cNvSpPr txBox="1">
              <a:spLocks noChangeArrowheads="1"/>
            </p:cNvSpPr>
            <p:nvPr/>
          </p:nvSpPr>
          <p:spPr bwMode="auto">
            <a:xfrm>
              <a:off x="3792" y="3456"/>
              <a:ext cx="1488" cy="756"/>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magnetic field is </a:t>
              </a:r>
              <a:r>
                <a:rPr lang="en-US" altLang="en-US" sz="1800" b="1" i="1" dirty="0">
                  <a:solidFill>
                    <a:schemeClr val="accent6">
                      <a:lumMod val="75000"/>
                    </a:schemeClr>
                  </a:solidFill>
                </a:rPr>
                <a:t>just right</a:t>
              </a:r>
              <a:r>
                <a:rPr lang="en-US" altLang="en-US" sz="1800" dirty="0">
                  <a:solidFill>
                    <a:schemeClr val="accent6">
                      <a:lumMod val="75000"/>
                    </a:schemeClr>
                  </a:solidFill>
                </a:rPr>
                <a:t> to steer nuclei of the desired isotope through!</a:t>
              </a:r>
            </a:p>
          </p:txBody>
        </p:sp>
      </p:grpSp>
      <p:grpSp>
        <p:nvGrpSpPr>
          <p:cNvPr id="4" name="Group 14"/>
          <p:cNvGrpSpPr>
            <a:grpSpLocks/>
          </p:cNvGrpSpPr>
          <p:nvPr/>
        </p:nvGrpSpPr>
        <p:grpSpPr bwMode="auto">
          <a:xfrm>
            <a:off x="1295400" y="3222286"/>
            <a:ext cx="4800600" cy="2546350"/>
            <a:chOff x="624" y="2476"/>
            <a:chExt cx="3024" cy="1604"/>
          </a:xfrm>
        </p:grpSpPr>
        <p:sp>
          <p:nvSpPr>
            <p:cNvPr id="24585" name="Freeform 15"/>
            <p:cNvSpPr>
              <a:spLocks/>
            </p:cNvSpPr>
            <p:nvPr/>
          </p:nvSpPr>
          <p:spPr bwMode="auto">
            <a:xfrm>
              <a:off x="624" y="2544"/>
              <a:ext cx="3024" cy="1536"/>
            </a:xfrm>
            <a:custGeom>
              <a:avLst/>
              <a:gdLst>
                <a:gd name="T0" fmla="*/ 0 w 2640"/>
                <a:gd name="T1" fmla="*/ 0 h 1104"/>
                <a:gd name="T2" fmla="*/ 49185 w 2640"/>
                <a:gd name="T3" fmla="*/ 1287154 h 1104"/>
                <a:gd name="T4" fmla="*/ 90151 w 2640"/>
                <a:gd name="T5" fmla="*/ 5913773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1750">
              <a:solidFill>
                <a:srgbClr val="00B05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4586" name="Freeform 16"/>
            <p:cNvSpPr>
              <a:spLocks/>
            </p:cNvSpPr>
            <p:nvPr/>
          </p:nvSpPr>
          <p:spPr bwMode="auto">
            <a:xfrm>
              <a:off x="624" y="2544"/>
              <a:ext cx="2224" cy="203"/>
            </a:xfrm>
            <a:custGeom>
              <a:avLst/>
              <a:gdLst>
                <a:gd name="T0" fmla="*/ 0 w 2640"/>
                <a:gd name="T1" fmla="*/ 0 h 1104"/>
                <a:gd name="T2" fmla="*/ 17 w 2640"/>
                <a:gd name="T3" fmla="*/ 0 h 1104"/>
                <a:gd name="T4" fmla="*/ 30 w 2640"/>
                <a:gd name="T5" fmla="*/ 0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8100">
              <a:solidFill>
                <a:srgbClr val="C0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4587" name="Freeform 17"/>
            <p:cNvSpPr>
              <a:spLocks/>
            </p:cNvSpPr>
            <p:nvPr/>
          </p:nvSpPr>
          <p:spPr bwMode="auto">
            <a:xfrm>
              <a:off x="624" y="2544"/>
              <a:ext cx="1680" cy="912"/>
            </a:xfrm>
            <a:custGeom>
              <a:avLst/>
              <a:gdLst>
                <a:gd name="T0" fmla="*/ 0 w 2640"/>
                <a:gd name="T1" fmla="*/ 0 h 1104"/>
                <a:gd name="T2" fmla="*/ 1 w 2640"/>
                <a:gd name="T3" fmla="*/ 2 h 1104"/>
                <a:gd name="T4" fmla="*/ 1 w 2640"/>
                <a:gd name="T5" fmla="*/ 8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8100">
              <a:solidFill>
                <a:srgbClr val="00206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pic>
          <p:nvPicPr>
            <p:cNvPr id="2458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6" y="2976"/>
              <a:ext cx="43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24" y="2476"/>
              <a:ext cx="40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20" y="3072"/>
              <a:ext cx="4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Picture 21" descr="A1900-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87036"/>
            <a:ext cx="5334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
          <p:cNvSpPr txBox="1">
            <a:spLocks noChangeArrowheads="1"/>
          </p:cNvSpPr>
          <p:nvPr/>
        </p:nvSpPr>
        <p:spPr bwMode="auto">
          <a:xfrm>
            <a:off x="3994150" y="4091118"/>
            <a:ext cx="685800" cy="307777"/>
          </a:xfrm>
          <a:prstGeom prst="rect">
            <a:avLst/>
          </a:prstGeom>
          <a:noFill/>
          <a:ln w="9525">
            <a:noFill/>
            <a:miter lim="800000"/>
            <a:headEnd/>
            <a:tailEnd/>
          </a:ln>
        </p:spPr>
        <p:txBody>
          <a:bodyPr>
            <a:spAutoFit/>
          </a:bodyPr>
          <a:lstStyle/>
          <a:p>
            <a:pPr eaLnBrk="1" hangingPunct="1">
              <a:defRPr/>
            </a:pPr>
            <a:r>
              <a:rPr lang="en-US" sz="1400" b="1" baseline="30000" dirty="0">
                <a:latin typeface="Gotham Bold" pitchFamily="50" charset="0"/>
              </a:rPr>
              <a:t>16</a:t>
            </a:r>
            <a:r>
              <a:rPr lang="en-US" sz="1400" b="1" dirty="0">
                <a:latin typeface="Gotham Bold" pitchFamily="50" charset="0"/>
              </a:rPr>
              <a:t>C</a:t>
            </a:r>
            <a:endParaRPr lang="en-US" sz="1600" dirty="0">
              <a:latin typeface="Gotham Bold" pitchFamily="50" charset="0"/>
            </a:endParaRPr>
          </a:p>
        </p:txBody>
      </p:sp>
    </p:spTree>
    <p:extLst>
      <p:ext uri="{BB962C8B-B14F-4D97-AF65-F5344CB8AC3E}">
        <p14:creationId xmlns:p14="http://schemas.microsoft.com/office/powerpoint/2010/main" val="382868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0"/>
                                        <p:tgtEl>
                                          <p:spTgt spid="4"/>
                                        </p:tgtEl>
                                      </p:cBhvr>
                                    </p:animEffect>
                                  </p:childTnLst>
                                </p:cTn>
                              </p:par>
                            </p:childTnLst>
                          </p:cTn>
                        </p:par>
                        <p:par>
                          <p:cTn id="13" fill="hold" nodeType="afterGroup">
                            <p:stCondLst>
                              <p:cond delay="5000"/>
                            </p:stCondLst>
                            <p:childTnLst>
                              <p:par>
                                <p:cTn id="14" presetID="1" presetClass="entr" presetSubtype="0" fill="hold" nodeType="afterEffect">
                                  <p:stCondLst>
                                    <p:cond delay="100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The A1900 fragment separator</a:t>
            </a:r>
          </a:p>
        </p:txBody>
      </p:sp>
      <p:grpSp>
        <p:nvGrpSpPr>
          <p:cNvPr id="2" name="Group 3"/>
          <p:cNvGrpSpPr>
            <a:grpSpLocks/>
          </p:cNvGrpSpPr>
          <p:nvPr/>
        </p:nvGrpSpPr>
        <p:grpSpPr bwMode="auto">
          <a:xfrm>
            <a:off x="458788" y="1545768"/>
            <a:ext cx="2741613" cy="4775201"/>
            <a:chOff x="289" y="1296"/>
            <a:chExt cx="1727" cy="3008"/>
          </a:xfrm>
        </p:grpSpPr>
        <p:sp>
          <p:nvSpPr>
            <p:cNvPr id="25620" name="Line 4"/>
            <p:cNvSpPr>
              <a:spLocks noChangeShapeType="1"/>
            </p:cNvSpPr>
            <p:nvPr/>
          </p:nvSpPr>
          <p:spPr bwMode="auto">
            <a:xfrm flipH="1" flipV="1">
              <a:off x="721" y="1296"/>
              <a:ext cx="1102" cy="1261"/>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2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92" r="29172"/>
            <a:stretch/>
          </p:blipFill>
          <p:spPr bwMode="auto">
            <a:xfrm>
              <a:off x="336" y="2432"/>
              <a:ext cx="1607"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Line 6"/>
            <p:cNvSpPr>
              <a:spLocks noChangeShapeType="1"/>
            </p:cNvSpPr>
            <p:nvPr/>
          </p:nvSpPr>
          <p:spPr bwMode="auto">
            <a:xfrm flipH="1" flipV="1">
              <a:off x="1296" y="3327"/>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3" name="Text Box 7"/>
            <p:cNvSpPr txBox="1">
              <a:spLocks noChangeArrowheads="1"/>
            </p:cNvSpPr>
            <p:nvPr/>
          </p:nvSpPr>
          <p:spPr bwMode="auto">
            <a:xfrm>
              <a:off x="1536" y="3279"/>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24" name="Text Box 8"/>
            <p:cNvSpPr txBox="1">
              <a:spLocks noChangeArrowheads="1"/>
            </p:cNvSpPr>
            <p:nvPr/>
          </p:nvSpPr>
          <p:spPr bwMode="auto">
            <a:xfrm>
              <a:off x="289" y="3897"/>
              <a:ext cx="17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Primary (stable) Beam &gt;1 billion nuclei/second</a:t>
              </a:r>
              <a:endParaRPr lang="en-US" altLang="en-US" sz="1800" dirty="0">
                <a:solidFill>
                  <a:schemeClr val="accent6">
                    <a:lumMod val="75000"/>
                  </a:schemeClr>
                </a:solidFill>
              </a:endParaRPr>
            </a:p>
          </p:txBody>
        </p:sp>
      </p:grpSp>
      <p:grpSp>
        <p:nvGrpSpPr>
          <p:cNvPr id="3" name="Group 9"/>
          <p:cNvGrpSpPr>
            <a:grpSpLocks/>
          </p:cNvGrpSpPr>
          <p:nvPr/>
        </p:nvGrpSpPr>
        <p:grpSpPr bwMode="auto">
          <a:xfrm>
            <a:off x="2266950" y="1469568"/>
            <a:ext cx="3810000" cy="4851400"/>
            <a:chOff x="1428" y="1248"/>
            <a:chExt cx="2400" cy="3056"/>
          </a:xfrm>
        </p:grpSpPr>
        <p:sp>
          <p:nvSpPr>
            <p:cNvPr id="25615" name="Line 10"/>
            <p:cNvSpPr>
              <a:spLocks noChangeShapeType="1"/>
            </p:cNvSpPr>
            <p:nvPr/>
          </p:nvSpPr>
          <p:spPr bwMode="auto">
            <a:xfrm flipH="1" flipV="1">
              <a:off x="1428" y="1248"/>
              <a:ext cx="1665" cy="1288"/>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6"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96" r="28860"/>
            <a:stretch/>
          </p:blipFill>
          <p:spPr bwMode="auto">
            <a:xfrm>
              <a:off x="2064" y="2407"/>
              <a:ext cx="1642"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Line 12"/>
            <p:cNvSpPr>
              <a:spLocks noChangeShapeType="1"/>
            </p:cNvSpPr>
            <p:nvPr/>
          </p:nvSpPr>
          <p:spPr bwMode="auto">
            <a:xfrm flipH="1" flipV="1">
              <a:off x="3024"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8" name="Text Box 13"/>
            <p:cNvSpPr txBox="1">
              <a:spLocks noChangeArrowheads="1"/>
            </p:cNvSpPr>
            <p:nvPr/>
          </p:nvSpPr>
          <p:spPr bwMode="auto">
            <a:xfrm>
              <a:off x="3264"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9" name="Text Box 14"/>
            <p:cNvSpPr txBox="1">
              <a:spLocks noChangeArrowheads="1"/>
            </p:cNvSpPr>
            <p:nvPr/>
          </p:nvSpPr>
          <p:spPr bwMode="auto">
            <a:xfrm>
              <a:off x="2052" y="3897"/>
              <a:ext cx="17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a:solidFill>
                    <a:schemeClr val="accent6">
                      <a:lumMod val="75000"/>
                    </a:schemeClr>
                  </a:solidFill>
                </a:rPr>
                <a:t>Beam </a:t>
              </a:r>
              <a:r>
                <a:rPr lang="en-US" altLang="en-US" sz="1800" dirty="0" smtClean="0">
                  <a:solidFill>
                    <a:schemeClr val="accent6">
                      <a:lumMod val="75000"/>
                    </a:schemeClr>
                  </a:solidFill>
                </a:rPr>
                <a:t>after fragmentation</a:t>
              </a:r>
              <a:r>
                <a:rPr lang="en-US" altLang="en-US" sz="1800" dirty="0">
                  <a:solidFill>
                    <a:schemeClr val="accent6">
                      <a:lumMod val="75000"/>
                    </a:schemeClr>
                  </a:solidFill>
                </a:rPr>
                <a:t> </a:t>
              </a:r>
              <a:r>
                <a:rPr lang="en-US" altLang="en-US" sz="1800" dirty="0" smtClean="0">
                  <a:solidFill>
                    <a:schemeClr val="accent6">
                      <a:lumMod val="75000"/>
                    </a:schemeClr>
                  </a:solidFill>
                </a:rPr>
                <a:t>(mostly stable, some rare)</a:t>
              </a:r>
            </a:p>
          </p:txBody>
        </p:sp>
      </p:grpSp>
      <p:grpSp>
        <p:nvGrpSpPr>
          <p:cNvPr id="4" name="Group 15"/>
          <p:cNvGrpSpPr>
            <a:grpSpLocks/>
          </p:cNvGrpSpPr>
          <p:nvPr/>
        </p:nvGrpSpPr>
        <p:grpSpPr bwMode="auto">
          <a:xfrm>
            <a:off x="6019801" y="1404481"/>
            <a:ext cx="2684463" cy="4916488"/>
            <a:chOff x="3792" y="1207"/>
            <a:chExt cx="1691" cy="3097"/>
          </a:xfrm>
        </p:grpSpPr>
        <p:sp>
          <p:nvSpPr>
            <p:cNvPr id="25610" name="Line 16"/>
            <p:cNvSpPr>
              <a:spLocks noChangeShapeType="1"/>
            </p:cNvSpPr>
            <p:nvPr/>
          </p:nvSpPr>
          <p:spPr bwMode="auto">
            <a:xfrm flipH="1" flipV="1">
              <a:off x="5211" y="1207"/>
              <a:ext cx="153" cy="1549"/>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1" name="Picture 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49" r="29228"/>
            <a:stretch/>
          </p:blipFill>
          <p:spPr bwMode="auto">
            <a:xfrm>
              <a:off x="3792" y="2407"/>
              <a:ext cx="1642"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18"/>
            <p:cNvSpPr>
              <a:spLocks noChangeShapeType="1"/>
            </p:cNvSpPr>
            <p:nvPr/>
          </p:nvSpPr>
          <p:spPr bwMode="auto">
            <a:xfrm flipH="1" flipV="1">
              <a:off x="4752"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3" name="Text Box 19"/>
            <p:cNvSpPr txBox="1">
              <a:spLocks noChangeArrowheads="1"/>
            </p:cNvSpPr>
            <p:nvPr/>
          </p:nvSpPr>
          <p:spPr bwMode="auto">
            <a:xfrm>
              <a:off x="4992"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4" name="Text Box 20"/>
            <p:cNvSpPr txBox="1">
              <a:spLocks noChangeArrowheads="1"/>
            </p:cNvSpPr>
            <p:nvPr/>
          </p:nvSpPr>
          <p:spPr bwMode="auto">
            <a:xfrm>
              <a:off x="3863" y="3897"/>
              <a:ext cx="16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Beam after separation (fewer rare isotopes)</a:t>
              </a:r>
              <a:endParaRPr lang="en-US" altLang="en-US" sz="1800" dirty="0">
                <a:solidFill>
                  <a:schemeClr val="accent6">
                    <a:lumMod val="75000"/>
                  </a:schemeClr>
                </a:solidFill>
              </a:endParaRPr>
            </a:p>
          </p:txBody>
        </p:sp>
      </p:grpSp>
      <p:pic>
        <p:nvPicPr>
          <p:cNvPr id="25606" name="Picture 21" descr="A1900-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917" y="813760"/>
            <a:ext cx="6393366" cy="211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6" name="AutoShape 22"/>
          <p:cNvSpPr>
            <a:spLocks noChangeArrowheads="1"/>
          </p:cNvSpPr>
          <p:nvPr/>
        </p:nvSpPr>
        <p:spPr bwMode="auto">
          <a:xfrm>
            <a:off x="1524000" y="1088568"/>
            <a:ext cx="457200" cy="457200"/>
          </a:xfrm>
          <a:prstGeom prst="irregularSeal2">
            <a:avLst/>
          </a:prstGeom>
          <a:solidFill>
            <a:srgbClr val="FFFF00"/>
          </a:solidFill>
          <a:ln w="19050" algn="ctr">
            <a:solidFill>
              <a:srgbClr val="FF0000"/>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5608" name="Line 23"/>
          <p:cNvSpPr>
            <a:spLocks noChangeShapeType="1"/>
          </p:cNvSpPr>
          <p:nvPr/>
        </p:nvSpPr>
        <p:spPr bwMode="auto">
          <a:xfrm>
            <a:off x="1981200" y="1317168"/>
            <a:ext cx="548640" cy="0"/>
          </a:xfrm>
          <a:prstGeom prst="line">
            <a:avLst/>
          </a:prstGeom>
          <a:noFill/>
          <a:ln w="127000">
            <a:gradFill>
              <a:gsLst>
                <a:gs pos="0">
                  <a:srgbClr val="FF0000"/>
                </a:gs>
                <a:gs pos="18000">
                  <a:srgbClr val="FFFF00"/>
                </a:gs>
                <a:gs pos="31000">
                  <a:srgbClr val="00B050"/>
                </a:gs>
                <a:gs pos="38000">
                  <a:srgbClr val="00B0F0"/>
                </a:gs>
                <a:gs pos="49000">
                  <a:srgbClr val="7030A0"/>
                </a:gs>
              </a:gsLst>
              <a:lin ang="0" scaled="0"/>
            </a:gra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609" name="Line 24"/>
          <p:cNvSpPr>
            <a:spLocks noChangeShapeType="1"/>
          </p:cNvSpPr>
          <p:nvPr/>
        </p:nvSpPr>
        <p:spPr bwMode="auto">
          <a:xfrm>
            <a:off x="7792593" y="1317168"/>
            <a:ext cx="645414" cy="0"/>
          </a:xfrm>
          <a:prstGeom prst="line">
            <a:avLst/>
          </a:prstGeom>
          <a:noFill/>
          <a:ln w="12700">
            <a:solidFill>
              <a:srgbClr val="00B05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 name="Line 23"/>
          <p:cNvSpPr>
            <a:spLocks noChangeShapeType="1"/>
          </p:cNvSpPr>
          <p:nvPr/>
        </p:nvSpPr>
        <p:spPr bwMode="auto">
          <a:xfrm>
            <a:off x="533401" y="1316493"/>
            <a:ext cx="929267" cy="675"/>
          </a:xfrm>
          <a:prstGeom prst="line">
            <a:avLst/>
          </a:prstGeom>
          <a:noFill/>
          <a:ln w="127000">
            <a:solidFill>
              <a:srgbClr val="FF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5" name="TextBox 4"/>
          <p:cNvSpPr txBox="1"/>
          <p:nvPr/>
        </p:nvSpPr>
        <p:spPr>
          <a:xfrm rot="18480433">
            <a:off x="-283179" y="1415156"/>
            <a:ext cx="2261132" cy="369332"/>
          </a:xfrm>
          <a:prstGeom prst="rect">
            <a:avLst/>
          </a:prstGeom>
          <a:noFill/>
        </p:spPr>
        <p:txBody>
          <a:bodyPr wrap="none" rtlCol="0">
            <a:spAutoFit/>
          </a:bodyPr>
          <a:lstStyle/>
          <a:p>
            <a:r>
              <a:rPr lang="en-US" dirty="0" smtClean="0"/>
              <a:t>Primary (</a:t>
            </a:r>
            <a:r>
              <a:rPr lang="en-US" dirty="0"/>
              <a:t>s</a:t>
            </a:r>
            <a:r>
              <a:rPr lang="en-US" dirty="0" smtClean="0"/>
              <a:t>table) Beam</a:t>
            </a:r>
            <a:endParaRPr lang="en-US" dirty="0"/>
          </a:p>
        </p:txBody>
      </p:sp>
      <p:sp>
        <p:nvSpPr>
          <p:cNvPr id="27" name="TextBox 26"/>
          <p:cNvSpPr txBox="1"/>
          <p:nvPr/>
        </p:nvSpPr>
        <p:spPr>
          <a:xfrm rot="18480433">
            <a:off x="214864" y="1472234"/>
            <a:ext cx="2470485" cy="369332"/>
          </a:xfrm>
          <a:prstGeom prst="rect">
            <a:avLst/>
          </a:prstGeom>
          <a:noFill/>
        </p:spPr>
        <p:txBody>
          <a:bodyPr wrap="none" rtlCol="0">
            <a:spAutoFit/>
          </a:bodyPr>
          <a:lstStyle/>
          <a:p>
            <a:r>
              <a:rPr lang="en-US" dirty="0" smtClean="0"/>
              <a:t>Fragmentation on target</a:t>
            </a:r>
            <a:endParaRPr lang="en-US" dirty="0"/>
          </a:p>
        </p:txBody>
      </p:sp>
      <p:sp>
        <p:nvSpPr>
          <p:cNvPr id="28" name="TextBox 27"/>
          <p:cNvSpPr txBox="1"/>
          <p:nvPr/>
        </p:nvSpPr>
        <p:spPr>
          <a:xfrm rot="18480433">
            <a:off x="1104931" y="1415156"/>
            <a:ext cx="1904945" cy="369332"/>
          </a:xfrm>
          <a:prstGeom prst="rect">
            <a:avLst/>
          </a:prstGeom>
          <a:noFill/>
        </p:spPr>
        <p:txBody>
          <a:bodyPr wrap="none" rtlCol="0">
            <a:spAutoFit/>
          </a:bodyPr>
          <a:lstStyle/>
          <a:p>
            <a:r>
              <a:rPr lang="en-US" dirty="0" smtClean="0"/>
              <a:t>Fragmented Beam</a:t>
            </a:r>
            <a:endParaRPr lang="en-US" dirty="0"/>
          </a:p>
        </p:txBody>
      </p:sp>
      <p:sp>
        <p:nvSpPr>
          <p:cNvPr id="29" name="TextBox 28"/>
          <p:cNvSpPr txBox="1"/>
          <p:nvPr/>
        </p:nvSpPr>
        <p:spPr>
          <a:xfrm rot="18480433">
            <a:off x="6855920" y="1678310"/>
            <a:ext cx="2751331" cy="369332"/>
          </a:xfrm>
          <a:prstGeom prst="rect">
            <a:avLst/>
          </a:prstGeom>
          <a:noFill/>
        </p:spPr>
        <p:txBody>
          <a:bodyPr wrap="none" rtlCol="0">
            <a:spAutoFit/>
          </a:bodyPr>
          <a:lstStyle/>
          <a:p>
            <a:r>
              <a:rPr lang="en-US" dirty="0" smtClean="0"/>
              <a:t>Secondary (unstable) Beam</a:t>
            </a:r>
            <a:endParaRPr lang="en-US" dirty="0"/>
          </a:p>
        </p:txBody>
      </p:sp>
    </p:spTree>
    <p:extLst>
      <p:ext uri="{BB962C8B-B14F-4D97-AF65-F5344CB8AC3E}">
        <p14:creationId xmlns:p14="http://schemas.microsoft.com/office/powerpoint/2010/main" val="245542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16086"/>
                                        </p:tgtEl>
                                        <p:attrNameLst>
                                          <p:attrName>style.visibility</p:attrName>
                                        </p:attrNameLst>
                                      </p:cBhvr>
                                      <p:to>
                                        <p:strVal val="visible"/>
                                      </p:to>
                                    </p:set>
                                  </p:childTnLst>
                                </p:cTn>
                              </p:par>
                            </p:childTnLst>
                          </p:cTn>
                        </p:par>
                        <p:par>
                          <p:cTn id="19" fill="hold">
                            <p:stCondLst>
                              <p:cond delay="0"/>
                            </p:stCondLst>
                            <p:childTnLst>
                              <p:par>
                                <p:cTn id="20" presetID="6" presetClass="emph" presetSubtype="0" fill="hold" grpId="0" nodeType="afterEffect">
                                  <p:stCondLst>
                                    <p:cond delay="0"/>
                                  </p:stCondLst>
                                  <p:childTnLst>
                                    <p:animScale>
                                      <p:cBhvr>
                                        <p:cTn id="21" dur="1000" fill="hold"/>
                                        <p:tgtEl>
                                          <p:spTgt spid="216086"/>
                                        </p:tgtEl>
                                      </p:cBhvr>
                                      <p:by x="150000" y="150000"/>
                                    </p:animScale>
                                  </p:childTnLst>
                                </p:cTn>
                              </p:par>
                            </p:childTnLst>
                          </p:cTn>
                        </p:par>
                        <p:par>
                          <p:cTn id="22" fill="hold" nodeType="with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608"/>
                                        </p:tgtEl>
                                        <p:attrNameLst>
                                          <p:attrName>style.visibility</p:attrName>
                                        </p:attrNameLst>
                                      </p:cBhvr>
                                      <p:to>
                                        <p:strVal val="visible"/>
                                      </p:to>
                                    </p:set>
                                    <p:animEffect transition="in" filter="wipe(left)">
                                      <p:cBhvr>
                                        <p:cTn id="29" dur="500"/>
                                        <p:tgtEl>
                                          <p:spTgt spid="25608"/>
                                        </p:tgtEl>
                                      </p:cBhvr>
                                    </p:animEffect>
                                  </p:childTnLst>
                                </p:cTn>
                              </p:par>
                            </p:childTnLst>
                          </p:cTn>
                        </p:par>
                        <p:par>
                          <p:cTn id="30" fill="hold" nodeType="withGroup">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par>
                          <p:cTn id="41" fill="hold">
                            <p:stCondLst>
                              <p:cond delay="0"/>
                            </p:stCondLst>
                            <p:childTnLst>
                              <p:par>
                                <p:cTn id="42" presetID="2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animBg="1"/>
      <p:bldP spid="216086" grpId="1" animBg="1"/>
      <p:bldP spid="25608" grpId="0" animBg="1"/>
      <p:bldP spid="25" grpId="0" animBg="1"/>
      <p:bldP spid="5"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LEBIT-setup.png"/>
          <p:cNvPicPr>
            <a:picLocks noChangeAspect="1"/>
          </p:cNvPicPr>
          <p:nvPr/>
        </p:nvPicPr>
        <p:blipFill>
          <a:blip r:embed="rId3">
            <a:extLst>
              <a:ext uri="{28A0092B-C50C-407E-A947-70E740481C1C}">
                <a14:useLocalDpi xmlns:a14="http://schemas.microsoft.com/office/drawing/2010/main" val="0"/>
              </a:ext>
            </a:extLst>
          </a:blip>
          <a:srcRect l="5298"/>
          <a:stretch>
            <a:fillRect/>
          </a:stretch>
        </p:blipFill>
        <p:spPr bwMode="auto">
          <a:xfrm>
            <a:off x="555170" y="1410610"/>
            <a:ext cx="81724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7527470" y="2471060"/>
            <a:ext cx="1257300" cy="461963"/>
          </a:xfrm>
          <a:prstGeom prst="rect">
            <a:avLst/>
          </a:prstGeom>
          <a:noFill/>
          <a:ln w="9525">
            <a:noFill/>
            <a:miter lim="800000"/>
            <a:headEnd/>
            <a:tailEnd/>
          </a:ln>
          <a:effectLst/>
        </p:spPr>
        <p:txBody>
          <a:bodyPr lIns="91430" tIns="45715" rIns="91430" bIns="45715">
            <a:spAutoFit/>
          </a:bodyPr>
          <a:lstStyle/>
          <a:p>
            <a:pPr algn="r">
              <a:spcBef>
                <a:spcPct val="50000"/>
              </a:spcBef>
              <a:defRPr/>
            </a:pPr>
            <a:r>
              <a:rPr lang="en-US" sz="1200" b="1" dirty="0">
                <a:solidFill>
                  <a:schemeClr val="accent6">
                    <a:lumMod val="75000"/>
                  </a:schemeClr>
                </a:solidFill>
                <a:latin typeface="+mj-lt"/>
              </a:rPr>
              <a:t>“LEBIT” 9.4 T Penning Trap </a:t>
            </a:r>
          </a:p>
        </p:txBody>
      </p:sp>
      <p:grpSp>
        <p:nvGrpSpPr>
          <p:cNvPr id="2" name="Group 23"/>
          <p:cNvGrpSpPr>
            <a:grpSpLocks/>
          </p:cNvGrpSpPr>
          <p:nvPr/>
        </p:nvGrpSpPr>
        <p:grpSpPr bwMode="auto">
          <a:xfrm>
            <a:off x="2079170" y="4408718"/>
            <a:ext cx="6629400" cy="1803400"/>
            <a:chOff x="2133600" y="4800600"/>
            <a:chExt cx="6629400" cy="1803400"/>
          </a:xfrm>
        </p:grpSpPr>
        <p:pic>
          <p:nvPicPr>
            <p:cNvPr id="26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00600"/>
              <a:ext cx="20574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3" name="Group 47"/>
            <p:cNvGrpSpPr>
              <a:grpSpLocks/>
            </p:cNvGrpSpPr>
            <p:nvPr/>
          </p:nvGrpSpPr>
          <p:grpSpPr bwMode="auto">
            <a:xfrm>
              <a:off x="2133600" y="4800600"/>
              <a:ext cx="5626100" cy="1803400"/>
              <a:chOff x="2133600" y="4800600"/>
              <a:chExt cx="5625521" cy="1803975"/>
            </a:xfrm>
          </p:grpSpPr>
          <p:sp>
            <p:nvSpPr>
              <p:cNvPr id="6" name="TextBox 5"/>
              <p:cNvSpPr txBox="1"/>
              <p:nvPr/>
            </p:nvSpPr>
            <p:spPr>
              <a:xfrm>
                <a:off x="3124098" y="4800600"/>
                <a:ext cx="3581031" cy="830528"/>
              </a:xfrm>
              <a:prstGeom prst="rect">
                <a:avLst/>
              </a:prstGeom>
              <a:noFill/>
            </p:spPr>
            <p:txBody>
              <a:bodyPr>
                <a:spAutoFit/>
              </a:bodyPr>
              <a:lstStyle/>
              <a:p>
                <a:pPr marL="342900" indent="-342900" eaLnBrk="1" hangingPunct="1">
                  <a:buFont typeface="+mj-lt"/>
                  <a:buAutoNum type="arabicPeriod" startAt="4"/>
                  <a:defRPr/>
                </a:pPr>
                <a:r>
                  <a:rPr lang="en-US" sz="1600" dirty="0">
                    <a:solidFill>
                      <a:schemeClr val="accent6">
                        <a:lumMod val="75000"/>
                      </a:schemeClr>
                    </a:solidFill>
                    <a:latin typeface="+mn-lt"/>
                    <a:cs typeface="+mn-cs"/>
                  </a:rPr>
                  <a:t>Orbits per second depends on the nuclear mass; find the frequency to weigh one nucleus at a time!</a:t>
                </a:r>
              </a:p>
            </p:txBody>
          </p:sp>
          <p:sp>
            <p:nvSpPr>
              <p:cNvPr id="23" name="Rectangle 22"/>
              <p:cNvSpPr/>
              <p:nvPr/>
            </p:nvSpPr>
            <p:spPr>
              <a:xfrm>
                <a:off x="2133600" y="6020189"/>
                <a:ext cx="3885800" cy="584386"/>
              </a:xfrm>
              <a:prstGeom prst="rect">
                <a:avLst/>
              </a:prstGeom>
            </p:spPr>
            <p:txBody>
              <a:bodyPr>
                <a:spAutoFit/>
              </a:bodyPr>
              <a:lstStyle/>
              <a:p>
                <a:pPr algn="ctr" eaLnBrk="1" hangingPunct="1">
                  <a:defRPr/>
                </a:pPr>
                <a:r>
                  <a:rPr lang="en-US" sz="1600" dirty="0">
                    <a:solidFill>
                      <a:schemeClr val="accent6">
                        <a:lumMod val="75000"/>
                      </a:schemeClr>
                    </a:solidFill>
                    <a:latin typeface="+mn-lt"/>
                    <a:cs typeface="+mn-cs"/>
                  </a:rPr>
                  <a:t>The mass of selenium-68 strongly affects type I x-ray explosions on neutron stars </a:t>
                </a:r>
              </a:p>
            </p:txBody>
          </p:sp>
          <p:sp>
            <p:nvSpPr>
              <p:cNvPr id="26646" name="Right Arrow 25"/>
              <p:cNvSpPr>
                <a:spLocks noChangeArrowheads="1"/>
              </p:cNvSpPr>
              <p:nvPr/>
            </p:nvSpPr>
            <p:spPr bwMode="auto">
              <a:xfrm rot="-360317">
                <a:off x="6031607" y="6109298"/>
                <a:ext cx="1727514" cy="316329"/>
              </a:xfrm>
              <a:prstGeom prst="rightArrow">
                <a:avLst>
                  <a:gd name="adj1" fmla="val 50000"/>
                  <a:gd name="adj2" fmla="val 50010"/>
                </a:avLst>
              </a:prstGeom>
              <a:noFill/>
              <a:ln w="38100" algn="ctr">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grpSp>
      <p:grpSp>
        <p:nvGrpSpPr>
          <p:cNvPr id="4" name="Group 48"/>
          <p:cNvGrpSpPr>
            <a:grpSpLocks/>
          </p:cNvGrpSpPr>
          <p:nvPr/>
        </p:nvGrpSpPr>
        <p:grpSpPr bwMode="auto">
          <a:xfrm>
            <a:off x="92075" y="3880764"/>
            <a:ext cx="3032125" cy="1028700"/>
            <a:chOff x="92404" y="4228592"/>
            <a:chExt cx="3031796" cy="1029208"/>
          </a:xfrm>
        </p:grpSpPr>
        <p:sp>
          <p:nvSpPr>
            <p:cNvPr id="18" name="Text Box 9"/>
            <p:cNvSpPr txBox="1">
              <a:spLocks noChangeArrowheads="1"/>
            </p:cNvSpPr>
            <p:nvPr/>
          </p:nvSpPr>
          <p:spPr bwMode="auto">
            <a:xfrm rot="21078807">
              <a:off x="92404" y="4228592"/>
              <a:ext cx="822236" cy="338305"/>
            </a:xfrm>
            <a:prstGeom prst="rect">
              <a:avLst/>
            </a:prstGeom>
            <a:noFill/>
            <a:ln w="9525">
              <a:noFill/>
              <a:miter lim="800000"/>
              <a:headEnd/>
              <a:tailEnd/>
            </a:ln>
            <a:effectLst/>
          </p:spPr>
          <p:txBody>
            <a:bodyPr lIns="91430" tIns="45715" rIns="91430" bIns="45715">
              <a:spAutoFit/>
            </a:bodyPr>
            <a:lstStyle/>
            <a:p>
              <a:pPr algn="ctr">
                <a:spcBef>
                  <a:spcPct val="50000"/>
                </a:spcBef>
                <a:defRPr/>
              </a:pPr>
              <a:r>
                <a:rPr lang="en-US" sz="1600" dirty="0">
                  <a:solidFill>
                    <a:srgbClr val="FFFFCC"/>
                  </a:solidFill>
                  <a:latin typeface="+mj-lt"/>
                </a:rPr>
                <a:t>Beam </a:t>
              </a:r>
            </a:p>
          </p:txBody>
        </p:sp>
        <p:grpSp>
          <p:nvGrpSpPr>
            <p:cNvPr id="26639" name="Group 44"/>
            <p:cNvGrpSpPr>
              <a:grpSpLocks/>
            </p:cNvGrpSpPr>
            <p:nvPr/>
          </p:nvGrpSpPr>
          <p:grpSpPr bwMode="auto">
            <a:xfrm>
              <a:off x="118753" y="4412757"/>
              <a:ext cx="3005447" cy="845043"/>
              <a:chOff x="118753" y="4412757"/>
              <a:chExt cx="3005447" cy="845043"/>
            </a:xfrm>
          </p:grpSpPr>
          <p:sp>
            <p:nvSpPr>
              <p:cNvPr id="19" name="Rectangle 18"/>
              <p:cNvSpPr/>
              <p:nvPr/>
            </p:nvSpPr>
            <p:spPr>
              <a:xfrm>
                <a:off x="686064" y="4673312"/>
                <a:ext cx="2438136" cy="584488"/>
              </a:xfrm>
              <a:prstGeom prst="rect">
                <a:avLst/>
              </a:prstGeom>
            </p:spPr>
            <p:txBody>
              <a:bodyPr>
                <a:spAutoFit/>
              </a:bodyPr>
              <a:lstStyle/>
              <a:p>
                <a:pPr marL="342900" indent="-342900" eaLnBrk="1" hangingPunct="1">
                  <a:buFont typeface="+mj-lt"/>
                  <a:buAutoNum type="arabicPeriod"/>
                  <a:defRPr/>
                </a:pPr>
                <a:r>
                  <a:rPr lang="en-US" sz="1600" dirty="0">
                    <a:solidFill>
                      <a:schemeClr val="accent6">
                        <a:lumMod val="75000"/>
                      </a:schemeClr>
                    </a:solidFill>
                    <a:latin typeface="+mn-lt"/>
                    <a:cs typeface="+mn-cs"/>
                  </a:rPr>
                  <a:t>Fast beam is stopped in helium gas</a:t>
                </a:r>
              </a:p>
            </p:txBody>
          </p:sp>
          <p:cxnSp>
            <p:nvCxnSpPr>
              <p:cNvPr id="26641" name="Straight Arrow Connector 27"/>
              <p:cNvCxnSpPr>
                <a:cxnSpLocks noChangeShapeType="1"/>
              </p:cNvCxnSpPr>
              <p:nvPr/>
            </p:nvCxnSpPr>
            <p:spPr bwMode="auto">
              <a:xfrm flipV="1">
                <a:off x="118753" y="4412757"/>
                <a:ext cx="1341912" cy="2256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grpSp>
        <p:nvGrpSpPr>
          <p:cNvPr id="7" name="Group 45"/>
          <p:cNvGrpSpPr>
            <a:grpSpLocks/>
          </p:cNvGrpSpPr>
          <p:nvPr/>
        </p:nvGrpSpPr>
        <p:grpSpPr bwMode="auto">
          <a:xfrm>
            <a:off x="2688770" y="1640798"/>
            <a:ext cx="3581400" cy="2227262"/>
            <a:chOff x="2743200" y="1988403"/>
            <a:chExt cx="3581400" cy="2227424"/>
          </a:xfrm>
        </p:grpSpPr>
        <p:sp>
          <p:nvSpPr>
            <p:cNvPr id="20" name="Rectangle 19"/>
            <p:cNvSpPr/>
            <p:nvPr/>
          </p:nvSpPr>
          <p:spPr>
            <a:xfrm>
              <a:off x="4038600" y="1988403"/>
              <a:ext cx="2286000" cy="830322"/>
            </a:xfrm>
            <a:prstGeom prst="rect">
              <a:avLst/>
            </a:prstGeom>
          </p:spPr>
          <p:txBody>
            <a:bodyPr>
              <a:spAutoFit/>
            </a:bodyPr>
            <a:lstStyle/>
            <a:p>
              <a:pPr marL="342900" indent="-342900" eaLnBrk="1" hangingPunct="1">
                <a:buFont typeface="+mj-lt"/>
                <a:buAutoNum type="arabicPeriod" startAt="2"/>
                <a:defRPr/>
              </a:pPr>
              <a:r>
                <a:rPr lang="en-US" sz="1600" dirty="0">
                  <a:solidFill>
                    <a:schemeClr val="accent6">
                      <a:lumMod val="75000"/>
                    </a:schemeClr>
                  </a:solidFill>
                  <a:latin typeface="+mn-lt"/>
                  <a:cs typeface="+mn-cs"/>
                </a:rPr>
                <a:t>Beam “bunching”, one or a few nuclei pass at a time</a:t>
              </a:r>
            </a:p>
          </p:txBody>
        </p:sp>
        <p:cxnSp>
          <p:nvCxnSpPr>
            <p:cNvPr id="26637" name="Straight Arrow Connector 29"/>
            <p:cNvCxnSpPr>
              <a:cxnSpLocks noChangeShapeType="1"/>
            </p:cNvCxnSpPr>
            <p:nvPr/>
          </p:nvCxnSpPr>
          <p:spPr bwMode="auto">
            <a:xfrm flipV="1">
              <a:off x="2743200" y="3248976"/>
              <a:ext cx="2766951" cy="966851"/>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8" name="Group 46"/>
          <p:cNvGrpSpPr>
            <a:grpSpLocks/>
          </p:cNvGrpSpPr>
          <p:nvPr/>
        </p:nvGrpSpPr>
        <p:grpSpPr bwMode="auto">
          <a:xfrm>
            <a:off x="6345472" y="907981"/>
            <a:ext cx="2743200" cy="1661505"/>
            <a:chOff x="6399902" y="1255556"/>
            <a:chExt cx="2743200" cy="1661901"/>
          </a:xfrm>
        </p:grpSpPr>
        <p:sp>
          <p:nvSpPr>
            <p:cNvPr id="21" name="Rectangle 20"/>
            <p:cNvSpPr/>
            <p:nvPr/>
          </p:nvSpPr>
          <p:spPr>
            <a:xfrm>
              <a:off x="6399902" y="1255556"/>
              <a:ext cx="2743200" cy="584915"/>
            </a:xfrm>
            <a:prstGeom prst="rect">
              <a:avLst/>
            </a:prstGeom>
          </p:spPr>
          <p:txBody>
            <a:bodyPr>
              <a:spAutoFit/>
            </a:bodyPr>
            <a:lstStyle/>
            <a:p>
              <a:pPr marL="342900" indent="-342900" eaLnBrk="1" hangingPunct="1">
                <a:buFont typeface="+mj-lt"/>
                <a:buAutoNum type="arabicPeriod" startAt="3"/>
                <a:defRPr/>
              </a:pPr>
              <a:r>
                <a:rPr lang="en-US" sz="1600" dirty="0">
                  <a:solidFill>
                    <a:schemeClr val="accent6">
                      <a:lumMod val="75000"/>
                    </a:schemeClr>
                  </a:solidFill>
                  <a:latin typeface="+mn-lt"/>
                  <a:cs typeface="+mn-cs"/>
                </a:rPr>
                <a:t>Nuclei arrive in a magnetic trap and orbit in a circle.  </a:t>
              </a:r>
            </a:p>
          </p:txBody>
        </p:sp>
        <p:cxnSp>
          <p:nvCxnSpPr>
            <p:cNvPr id="26635" name="Straight Arrow Connector 38"/>
            <p:cNvCxnSpPr>
              <a:cxnSpLocks noChangeShapeType="1"/>
            </p:cNvCxnSpPr>
            <p:nvPr/>
          </p:nvCxnSpPr>
          <p:spPr bwMode="auto">
            <a:xfrm flipV="1">
              <a:off x="6477000" y="2393952"/>
              <a:ext cx="1515094" cy="52350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pic>
        <p:nvPicPr>
          <p:cNvPr id="26633" name="Picture 9"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l="11111" r="5559"/>
          <a:stretch>
            <a:fillRect/>
          </a:stretch>
        </p:blipFill>
        <p:spPr bwMode="auto">
          <a:xfrm>
            <a:off x="7489370" y="2928260"/>
            <a:ext cx="1143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p:cNvSpPr txBox="1">
            <a:spLocks noChangeArrowheads="1"/>
          </p:cNvSpPr>
          <p:nvPr/>
        </p:nvSpPr>
        <p:spPr>
          <a:xfrm>
            <a:off x="628650" y="163288"/>
            <a:ext cx="7886700" cy="538843"/>
          </a:xfrm>
          <a:prstGeom prst="rect">
            <a:avLst/>
          </a:prstGeom>
        </p:spPr>
        <p:txBody>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Measuring rare isotopes</a:t>
            </a:r>
          </a:p>
        </p:txBody>
      </p:sp>
    </p:spTree>
    <p:extLst>
      <p:ext uri="{BB962C8B-B14F-4D97-AF65-F5344CB8AC3E}">
        <p14:creationId xmlns:p14="http://schemas.microsoft.com/office/powerpoint/2010/main" val="30999573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628650" y="5902036"/>
            <a:ext cx="79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b="1" dirty="0" smtClean="0">
                <a:solidFill>
                  <a:schemeClr val="accent6">
                    <a:lumMod val="75000"/>
                  </a:schemeClr>
                </a:solidFill>
              </a:rPr>
              <a:t>How do you measure something you can’t see? </a:t>
            </a:r>
            <a:endParaRPr lang="en-US" altLang="en-US" sz="2800" b="1" dirty="0">
              <a:solidFill>
                <a:schemeClr val="accent6">
                  <a:lumMod val="75000"/>
                </a:schemeClr>
              </a:solidFill>
            </a:endParaRPr>
          </a:p>
        </p:txBody>
      </p:sp>
    </p:spTree>
    <p:extLst>
      <p:ext uri="{BB962C8B-B14F-4D97-AF65-F5344CB8AC3E}">
        <p14:creationId xmlns:p14="http://schemas.microsoft.com/office/powerpoint/2010/main" val="416540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sp>
        <p:nvSpPr>
          <p:cNvPr id="33795" name="Text Box 6"/>
          <p:cNvSpPr txBox="1">
            <a:spLocks noChangeArrowheads="1"/>
          </p:cNvSpPr>
          <p:nvPr/>
        </p:nvSpPr>
        <p:spPr bwMode="auto">
          <a:xfrm>
            <a:off x="381000" y="1905000"/>
            <a:ext cx="601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2"/>
              </a:rPr>
              <a:t>visits@nscl.msu.edu</a:t>
            </a:r>
            <a:r>
              <a:rPr lang="en-US" altLang="en-US" sz="2000" dirty="0"/>
              <a:t> </a:t>
            </a:r>
            <a:r>
              <a:rPr lang="en-US" altLang="en-US" sz="2000" dirty="0">
                <a:solidFill>
                  <a:schemeClr val="accent6">
                    <a:lumMod val="75000"/>
                  </a:schemeClr>
                </a:solidFill>
              </a:rPr>
              <a:t>or go to </a:t>
            </a:r>
            <a:r>
              <a:rPr lang="en-US" altLang="en-US" sz="2000" dirty="0">
                <a:hlinkClick r:id="rId3"/>
              </a:rPr>
              <a:t>www.nscl.msu.edu</a:t>
            </a:r>
            <a:endParaRPr lang="en-US" altLang="en-US" sz="2000" dirty="0"/>
          </a:p>
          <a:p>
            <a:pPr eaLnBrk="1" hangingPunct="1">
              <a:spcBef>
                <a:spcPct val="50000"/>
              </a:spcBef>
              <a:buFontTx/>
              <a:buNone/>
            </a:pPr>
            <a:r>
              <a:rPr lang="en-US" altLang="en-US" sz="2000" dirty="0">
                <a:solidFill>
                  <a:schemeClr val="accent6">
                    <a:lumMod val="75000"/>
                  </a:schemeClr>
                </a:solidFill>
              </a:rPr>
              <a:t>Visit the “NSCL Gift Shop” online! Go to </a:t>
            </a:r>
            <a:r>
              <a:rPr lang="en-US" altLang="en-US" sz="2000" dirty="0">
                <a:hlinkClick r:id="rId4"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“NSCL”</a:t>
            </a:r>
            <a:r>
              <a:rPr lang="en-US" altLang="en-US" sz="2000" dirty="0"/>
              <a:t> </a:t>
            </a:r>
            <a:r>
              <a:rPr lang="en-US" altLang="en-US" sz="2000" dirty="0">
                <a:solidFill>
                  <a:schemeClr val="accent6">
                    <a:lumMod val="75000"/>
                  </a:schemeClr>
                </a:solidFill>
              </a:rPr>
              <a:t>under </a:t>
            </a:r>
            <a:r>
              <a:rPr lang="en-US" altLang="en-US" sz="2000" dirty="0">
                <a:solidFill>
                  <a:srgbClr val="D6A162"/>
                </a:solidFill>
              </a:rPr>
              <a:t>“Specialty Stores”</a:t>
            </a:r>
          </a:p>
          <a:p>
            <a:pPr eaLnBrk="1" hangingPunct="1">
              <a:spcBef>
                <a:spcPct val="50000"/>
              </a:spcBef>
              <a:buFontTx/>
              <a:buNone/>
            </a:pPr>
            <a:r>
              <a:rPr lang="en-US" altLang="en-US" sz="2000" dirty="0">
                <a:solidFill>
                  <a:schemeClr val="accent6">
                    <a:lumMod val="75000"/>
                  </a:schemeClr>
                </a:solidFill>
              </a:rPr>
              <a:t>Follow us on </a:t>
            </a:r>
            <a:r>
              <a:rPr lang="en-US" altLang="en-US" sz="2000" dirty="0"/>
              <a:t>                  </a:t>
            </a:r>
            <a:r>
              <a:rPr lang="en-US" altLang="en-US" sz="2000" dirty="0">
                <a:solidFill>
                  <a:srgbClr val="D6A162"/>
                </a:solidFill>
              </a:rPr>
              <a:t>@</a:t>
            </a:r>
            <a:r>
              <a:rPr lang="en-US" altLang="en-US" sz="2000" dirty="0" err="1">
                <a:solidFill>
                  <a:srgbClr val="D6A162"/>
                </a:solidFill>
              </a:rPr>
              <a:t>nscl</a:t>
            </a:r>
            <a:r>
              <a:rPr lang="en-US" altLang="en-US" sz="2000" dirty="0">
                <a:solidFill>
                  <a:srgbClr val="D6A162"/>
                </a:solidFill>
              </a:rPr>
              <a:t> </a:t>
            </a:r>
          </a:p>
          <a:p>
            <a:pPr eaLnBrk="1" hangingPunct="1">
              <a:spcBef>
                <a:spcPct val="50000"/>
              </a:spcBef>
              <a:buFontTx/>
              <a:buNone/>
            </a:pPr>
            <a:r>
              <a:rPr lang="en-US" altLang="en-US" sz="2000" dirty="0">
                <a:solidFill>
                  <a:schemeClr val="accent6">
                    <a:lumMod val="75000"/>
                  </a:schemeClr>
                </a:solidFill>
              </a:rPr>
              <a:t>Friend us on </a:t>
            </a:r>
            <a:r>
              <a:rPr lang="en-US" altLang="en-US" sz="2000" dirty="0">
                <a:solidFill>
                  <a:srgbClr val="D6A162"/>
                </a:solidFill>
              </a:rPr>
              <a:t>		</a:t>
            </a:r>
            <a:r>
              <a:rPr lang="en-US" altLang="en-US" sz="2000" dirty="0">
                <a:solidFill>
                  <a:schemeClr val="accent6">
                    <a:lumMod val="75000"/>
                  </a:schemeClr>
                </a:solidFill>
              </a:rPr>
              <a:t>		</a:t>
            </a:r>
          </a:p>
          <a:p>
            <a:pPr eaLnBrk="1" hangingPunct="1">
              <a:spcBef>
                <a:spcPct val="0"/>
              </a:spcBef>
              <a:buFontTx/>
              <a:buNone/>
            </a:pPr>
            <a:r>
              <a:rPr lang="en-US" altLang="en-US" sz="2000" dirty="0">
                <a:solidFill>
                  <a:srgbClr val="D6A162"/>
                </a:solidFill>
              </a:rPr>
              <a:t>“National Superconducting Cyclotron Laboratory”</a:t>
            </a:r>
          </a:p>
        </p:txBody>
      </p:sp>
      <p:pic>
        <p:nvPicPr>
          <p:cNvPr id="33798" name="Picture 12" descr="9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acebook_03.png"/>
          <p:cNvPicPr>
            <a:picLocks noChangeAspect="1"/>
          </p:cNvPicPr>
          <p:nvPr/>
        </p:nvPicPr>
        <p:blipFill>
          <a:blip r:embed="rId6">
            <a:extLst>
              <a:ext uri="{28A0092B-C50C-407E-A947-70E740481C1C}">
                <a14:useLocalDpi xmlns:a14="http://schemas.microsoft.com/office/drawing/2010/main" val="0"/>
              </a:ext>
            </a:extLst>
          </a:blip>
          <a:srcRect t="27496" b="34998"/>
          <a:stretch>
            <a:fillRect/>
          </a:stretch>
        </p:blipFill>
        <p:spPr bwMode="auto">
          <a:xfrm>
            <a:off x="1912938" y="4518025"/>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witter_0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875" y="37560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a248.e.akamai.net/origin-cdn.volusion.com/pwkny.vbtqj/v/vspfiles/photos/NSCL-0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52600"/>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573213" cy="1104900"/>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3352800"/>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8" y="5567241"/>
            <a:ext cx="3399244"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a:t>
            </a:r>
          </a:p>
        </p:txBody>
      </p:sp>
    </p:spTree>
    <p:extLst>
      <p:ext uri="{BB962C8B-B14F-4D97-AF65-F5344CB8AC3E}">
        <p14:creationId xmlns:p14="http://schemas.microsoft.com/office/powerpoint/2010/main" val="356038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NSCL?</a:t>
            </a:r>
            <a:endParaRPr lang="en-US" dirty="0"/>
          </a:p>
        </p:txBody>
      </p:sp>
      <p:sp>
        <p:nvSpPr>
          <p:cNvPr id="3" name="Content Placeholder 2"/>
          <p:cNvSpPr>
            <a:spLocks noGrp="1"/>
          </p:cNvSpPr>
          <p:nvPr>
            <p:ph idx="1"/>
          </p:nvPr>
        </p:nvSpPr>
        <p:spPr>
          <a:xfrm>
            <a:off x="631901" y="1124319"/>
            <a:ext cx="7980092" cy="4584700"/>
          </a:xfrm>
        </p:spPr>
        <p:txBody>
          <a:bodyPr>
            <a:normAutofit/>
          </a:bodyPr>
          <a:lstStyle/>
          <a:p>
            <a:pPr marL="0" indent="0" algn="ctr">
              <a:buNone/>
            </a:pPr>
            <a:r>
              <a:rPr lang="en-US" sz="3600" dirty="0" smtClean="0">
                <a:latin typeface="Gotham Black" panose="02000604040000020004" pitchFamily="50" charset="0"/>
              </a:rPr>
              <a:t>500+ employees</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1600" dirty="0" smtClean="0"/>
          </a:p>
          <a:p>
            <a:pPr marL="457200" lvl="1" indent="0">
              <a:buNone/>
            </a:pPr>
            <a:endParaRPr lang="en-US" sz="1600" dirty="0" smtClean="0"/>
          </a:p>
          <a:p>
            <a:pPr marL="457200" lvl="1" indent="0">
              <a:buNone/>
            </a:pPr>
            <a:r>
              <a:rPr lang="en-US" sz="1600" dirty="0" smtClean="0"/>
              <a:t>Our employees have backgrounds in nuclear science, physics, chemistry, all types of engineering, computing, mathematics, etc. We represent most fields of </a:t>
            </a:r>
            <a:r>
              <a:rPr lang="en-US" sz="1600" dirty="0" smtClean="0">
                <a:solidFill>
                  <a:schemeClr val="accent6">
                    <a:lumMod val="75000"/>
                  </a:schemeClr>
                </a:solidFill>
              </a:rPr>
              <a:t>Science, Technology, Engineering and Math (STEM).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871569"/>
            <a:ext cx="7990258" cy="930148"/>
          </a:xfrm>
          <a:prstGeom prst="rect">
            <a:avLst/>
          </a:prstGeom>
        </p:spPr>
      </p:pic>
      <p:sp>
        <p:nvSpPr>
          <p:cNvPr id="5" name="TextBox 4"/>
          <p:cNvSpPr txBox="1"/>
          <p:nvPr/>
        </p:nvSpPr>
        <p:spPr>
          <a:xfrm>
            <a:off x="5766487"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Faculty researchers</a:t>
            </a:r>
            <a:endParaRPr lang="en-US" sz="1400" dirty="0">
              <a:latin typeface="Californian FB" panose="0207040306080B030204" pitchFamily="18" charset="0"/>
            </a:endParaRPr>
          </a:p>
        </p:txBody>
      </p:sp>
      <p:sp>
        <p:nvSpPr>
          <p:cNvPr id="6" name="TextBox 5"/>
          <p:cNvSpPr txBox="1"/>
          <p:nvPr/>
        </p:nvSpPr>
        <p:spPr>
          <a:xfrm>
            <a:off x="2953265"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Graduate</a:t>
            </a:r>
          </a:p>
          <a:p>
            <a:pPr algn="ctr"/>
            <a:r>
              <a:rPr lang="en-US" sz="1400" dirty="0" smtClean="0">
                <a:latin typeface="Californian FB" panose="0207040306080B030204" pitchFamily="18" charset="0"/>
              </a:rPr>
              <a:t>students</a:t>
            </a:r>
            <a:endParaRPr lang="en-US" sz="1400" dirty="0">
              <a:latin typeface="Californian FB" panose="0207040306080B030204" pitchFamily="18" charset="0"/>
            </a:endParaRPr>
          </a:p>
        </p:txBody>
      </p:sp>
      <p:sp>
        <p:nvSpPr>
          <p:cNvPr id="7" name="TextBox 6"/>
          <p:cNvSpPr txBox="1"/>
          <p:nvPr/>
        </p:nvSpPr>
        <p:spPr>
          <a:xfrm>
            <a:off x="7562115"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Facility operators</a:t>
            </a:r>
            <a:endParaRPr lang="en-US" sz="1400" dirty="0">
              <a:latin typeface="Californian FB" panose="0207040306080B030204" pitchFamily="18" charset="0"/>
            </a:endParaRPr>
          </a:p>
        </p:txBody>
      </p:sp>
      <p:sp>
        <p:nvSpPr>
          <p:cNvPr id="8" name="TextBox 7"/>
          <p:cNvSpPr txBox="1"/>
          <p:nvPr/>
        </p:nvSpPr>
        <p:spPr>
          <a:xfrm>
            <a:off x="4676518" y="3974925"/>
            <a:ext cx="1243914" cy="738664"/>
          </a:xfrm>
          <a:prstGeom prst="rect">
            <a:avLst/>
          </a:prstGeom>
          <a:noFill/>
        </p:spPr>
        <p:txBody>
          <a:bodyPr wrap="square" rtlCol="0">
            <a:spAutoFit/>
          </a:bodyPr>
          <a:lstStyle/>
          <a:p>
            <a:pPr algn="ctr"/>
            <a:r>
              <a:rPr lang="en-US" sz="1400" dirty="0" smtClean="0">
                <a:latin typeface="Californian FB" panose="0207040306080B030204" pitchFamily="18" charset="0"/>
              </a:rPr>
              <a:t>Technicians, engineers &amp; machinists</a:t>
            </a:r>
            <a:endParaRPr lang="en-US" sz="1400" dirty="0">
              <a:latin typeface="Californian FB" panose="0207040306080B030204" pitchFamily="18" charset="0"/>
            </a:endParaRPr>
          </a:p>
        </p:txBody>
      </p:sp>
      <p:sp>
        <p:nvSpPr>
          <p:cNvPr id="9" name="TextBox 8"/>
          <p:cNvSpPr txBox="1"/>
          <p:nvPr/>
        </p:nvSpPr>
        <p:spPr>
          <a:xfrm>
            <a:off x="1977081" y="1967935"/>
            <a:ext cx="1643448" cy="738664"/>
          </a:xfrm>
          <a:prstGeom prst="rect">
            <a:avLst/>
          </a:prstGeom>
          <a:noFill/>
        </p:spPr>
        <p:txBody>
          <a:bodyPr wrap="square" rtlCol="0">
            <a:spAutoFit/>
          </a:bodyPr>
          <a:lstStyle/>
          <a:p>
            <a:pPr algn="ctr"/>
            <a:r>
              <a:rPr lang="en-US" sz="1400" dirty="0" smtClean="0">
                <a:latin typeface="Californian FB" panose="0207040306080B030204" pitchFamily="18" charset="0"/>
              </a:rPr>
              <a:t>Research and development scientists/engineers</a:t>
            </a:r>
            <a:endParaRPr lang="en-US" sz="1400" dirty="0">
              <a:latin typeface="Californian FB" panose="0207040306080B030204" pitchFamily="18" charset="0"/>
            </a:endParaRPr>
          </a:p>
        </p:txBody>
      </p:sp>
      <p:sp>
        <p:nvSpPr>
          <p:cNvPr id="10" name="TextBox 9"/>
          <p:cNvSpPr txBox="1"/>
          <p:nvPr/>
        </p:nvSpPr>
        <p:spPr>
          <a:xfrm>
            <a:off x="1107989"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Undergrad students</a:t>
            </a:r>
            <a:endParaRPr lang="en-US" sz="1400" dirty="0">
              <a:latin typeface="Californian FB" panose="0207040306080B030204" pitchFamily="18" charset="0"/>
            </a:endParaRPr>
          </a:p>
        </p:txBody>
      </p:sp>
      <p:cxnSp>
        <p:nvCxnSpPr>
          <p:cNvPr id="18" name="Straight Connector 17"/>
          <p:cNvCxnSpPr/>
          <p:nvPr/>
        </p:nvCxnSpPr>
        <p:spPr>
          <a:xfrm>
            <a:off x="2500184" y="267991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1845276" y="3643373"/>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3369276" y="3660169"/>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6046573" y="2695085"/>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94357" y="2673968"/>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4934465" y="364337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a:xfrm>
            <a:off x="628650" y="849086"/>
            <a:ext cx="4489450" cy="2605315"/>
          </a:xfrm>
        </p:spPr>
        <p:txBody>
          <a:bodyPr>
            <a:normAutofit/>
          </a:bodyPr>
          <a:lstStyle/>
          <a:p>
            <a:pPr marL="0" indent="0" algn="ctr">
              <a:buNone/>
            </a:pPr>
            <a:r>
              <a:rPr lang="en-US" dirty="0"/>
              <a:t>NSCL has the </a:t>
            </a:r>
            <a:endParaRPr lang="en-US" dirty="0" smtClean="0"/>
          </a:p>
          <a:p>
            <a:pPr marL="0" indent="0" algn="ctr">
              <a:buNone/>
            </a:pPr>
            <a:r>
              <a:rPr lang="en-US" sz="3200" b="1" dirty="0" smtClean="0">
                <a:latin typeface="Gotham Black" panose="02000604040000020004" pitchFamily="50" charset="0"/>
              </a:rPr>
              <a:t>#</a:t>
            </a:r>
            <a:r>
              <a:rPr lang="en-US" sz="3200" b="1" dirty="0">
                <a:latin typeface="Gotham Black" panose="02000604040000020004" pitchFamily="50" charset="0"/>
              </a:rPr>
              <a:t>1 ranked nuclear science program </a:t>
            </a:r>
            <a:endParaRPr lang="en-US" sz="3200" b="1" dirty="0" smtClean="0">
              <a:latin typeface="Gotham Black" panose="02000604040000020004" pitchFamily="50" charset="0"/>
            </a:endParaRPr>
          </a:p>
          <a:p>
            <a:pPr marL="0" indent="0" algn="ctr">
              <a:buNone/>
            </a:pPr>
            <a:r>
              <a:rPr lang="en-US" dirty="0" smtClean="0"/>
              <a:t>among </a:t>
            </a:r>
            <a:r>
              <a:rPr lang="en-US" dirty="0"/>
              <a:t>US graduate </a:t>
            </a:r>
            <a:r>
              <a:rPr lang="en-US" dirty="0" smtClean="0"/>
              <a:t>schools</a:t>
            </a:r>
          </a:p>
          <a:p>
            <a:pPr marL="0" indent="0" algn="ctr">
              <a:buNone/>
            </a:pPr>
            <a:r>
              <a:rPr lang="en-US" sz="1200" i="1" dirty="0" smtClean="0"/>
              <a:t>(U.S. News &amp; World Report, 2014)</a:t>
            </a:r>
            <a:endParaRPr lang="en-US" sz="1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0" y="849087"/>
            <a:ext cx="3541203" cy="2605314"/>
          </a:xfrm>
          <a:prstGeom prst="rect">
            <a:avLst/>
          </a:prstGeom>
        </p:spPr>
      </p:pic>
      <p:sp>
        <p:nvSpPr>
          <p:cNvPr id="5" name="Content Placeholder 2"/>
          <p:cNvSpPr txBox="1">
            <a:spLocks/>
          </p:cNvSpPr>
          <p:nvPr/>
        </p:nvSpPr>
        <p:spPr>
          <a:xfrm>
            <a:off x="4932901" y="3683000"/>
            <a:ext cx="3721100" cy="2476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NSCL Outreach offers:</a:t>
            </a:r>
          </a:p>
          <a:p>
            <a:r>
              <a:rPr lang="en-US" sz="1800" b="1" dirty="0" smtClean="0"/>
              <a:t>Tours</a:t>
            </a:r>
            <a:r>
              <a:rPr lang="en-US" sz="1800" dirty="0" smtClean="0"/>
              <a:t> for the general public</a:t>
            </a:r>
          </a:p>
          <a:p>
            <a:r>
              <a:rPr lang="en-US" sz="1800" b="1" dirty="0" smtClean="0"/>
              <a:t>Summer research programs </a:t>
            </a:r>
            <a:r>
              <a:rPr lang="en-US" sz="1800" dirty="0" smtClean="0"/>
              <a:t>for middle &amp; high school students</a:t>
            </a:r>
          </a:p>
          <a:p>
            <a:r>
              <a:rPr lang="en-US" sz="1800" dirty="0" smtClean="0"/>
              <a:t>Nuclear science experiments and </a:t>
            </a:r>
            <a:r>
              <a:rPr lang="en-US" sz="1800" b="1" dirty="0" smtClean="0"/>
              <a:t>lessons for teachers </a:t>
            </a:r>
            <a:r>
              <a:rPr lang="en-US" sz="1800" dirty="0" smtClean="0"/>
              <a:t>to use</a:t>
            </a:r>
          </a:p>
          <a:p>
            <a:r>
              <a:rPr lang="en-US" sz="1800" dirty="0" smtClean="0"/>
              <a:t>For more information online: </a:t>
            </a:r>
            <a:r>
              <a:rPr lang="en-US" sz="1800" dirty="0" smtClean="0">
                <a:solidFill>
                  <a:schemeClr val="tx1"/>
                </a:solidFill>
                <a:hlinkClick r:id="rId3"/>
              </a:rPr>
              <a:t>www.nscl.msu.edu/outreach</a:t>
            </a:r>
            <a:r>
              <a:rPr lang="en-US" sz="1800" dirty="0" smtClean="0">
                <a:solidFill>
                  <a:schemeClr val="tx1"/>
                </a:solidFill>
              </a:rPr>
              <a:t> </a:t>
            </a:r>
            <a:endParaRPr lang="en-US" sz="1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5" y="3601356"/>
            <a:ext cx="3538037" cy="2655886"/>
          </a:xfrm>
          <a:prstGeom prst="rect">
            <a:avLst/>
          </a:prstGeom>
        </p:spPr>
      </p:pic>
    </p:spTree>
    <p:extLst>
      <p:ext uri="{BB962C8B-B14F-4D97-AF65-F5344CB8AC3E}">
        <p14:creationId xmlns:p14="http://schemas.microsoft.com/office/powerpoint/2010/main" val="164537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eriodicTabl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701"/>
          <a:stretch>
            <a:fillRect/>
          </a:stretch>
        </p:blipFill>
        <p:spPr bwMode="auto">
          <a:xfrm>
            <a:off x="304800" y="1733371"/>
            <a:ext cx="81597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lstStyle/>
          <a:p>
            <a:pPr eaLnBrk="1" hangingPunct="1"/>
            <a:r>
              <a:rPr lang="en-US" altLang="en-US" smtClean="0"/>
              <a:t>Periodic Table of the Elements</a:t>
            </a:r>
          </a:p>
        </p:txBody>
      </p:sp>
      <p:grpSp>
        <p:nvGrpSpPr>
          <p:cNvPr id="2" name="Group 4"/>
          <p:cNvGrpSpPr>
            <a:grpSpLocks/>
          </p:cNvGrpSpPr>
          <p:nvPr/>
        </p:nvGrpSpPr>
        <p:grpSpPr bwMode="auto">
          <a:xfrm>
            <a:off x="3657600" y="1006296"/>
            <a:ext cx="5302250" cy="1717675"/>
            <a:chOff x="2304" y="790"/>
            <a:chExt cx="3340" cy="1082"/>
          </a:xfrm>
        </p:grpSpPr>
        <p:sp>
          <p:nvSpPr>
            <p:cNvPr id="9222" name="Rectangle 5"/>
            <p:cNvSpPr>
              <a:spLocks noChangeArrowheads="1"/>
            </p:cNvSpPr>
            <p:nvPr/>
          </p:nvSpPr>
          <p:spPr bwMode="auto">
            <a:xfrm>
              <a:off x="3879" y="1606"/>
              <a:ext cx="288" cy="266"/>
            </a:xfrm>
            <a:prstGeom prst="rect">
              <a:avLst/>
            </a:prstGeom>
            <a:noFill/>
            <a:ln w="38100">
              <a:pattFill prst="wdUpDiag">
                <a:fgClr>
                  <a:srgbClr val="FF33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223" name="Line 6"/>
            <p:cNvSpPr>
              <a:spLocks noChangeShapeType="1"/>
            </p:cNvSpPr>
            <p:nvPr/>
          </p:nvSpPr>
          <p:spPr bwMode="auto">
            <a:xfrm>
              <a:off x="3543" y="1270"/>
              <a:ext cx="432" cy="362"/>
            </a:xfrm>
            <a:prstGeom prst="line">
              <a:avLst/>
            </a:prstGeom>
            <a:noFill/>
            <a:ln w="25400">
              <a:pattFill prst="wdUpDiag">
                <a:fgClr>
                  <a:srgbClr val="FF3300"/>
                </a:fgClr>
                <a:bgClr>
                  <a:srgbClr val="FFFF00"/>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7"/>
            <p:cNvSpPr txBox="1">
              <a:spLocks noChangeArrowheads="1"/>
            </p:cNvSpPr>
            <p:nvPr/>
          </p:nvSpPr>
          <p:spPr bwMode="auto">
            <a:xfrm>
              <a:off x="2304" y="790"/>
              <a:ext cx="33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200" dirty="0">
                  <a:solidFill>
                    <a:schemeClr val="accent6">
                      <a:lumMod val="75000"/>
                    </a:schemeClr>
                  </a:solidFill>
                </a:rPr>
                <a:t>Each element (such as carbon) comes in </a:t>
              </a:r>
            </a:p>
            <a:p>
              <a:pPr eaLnBrk="1" hangingPunct="1">
                <a:spcBef>
                  <a:spcPct val="0"/>
                </a:spcBef>
                <a:buFontTx/>
                <a:buNone/>
              </a:pPr>
              <a:r>
                <a:rPr lang="en-US" altLang="en-US" sz="2200" dirty="0">
                  <a:solidFill>
                    <a:schemeClr val="accent6">
                      <a:lumMod val="75000"/>
                    </a:schemeClr>
                  </a:solidFill>
                </a:rPr>
                <a:t>many varieties, some common, some rare</a:t>
              </a:r>
            </a:p>
          </p:txBody>
        </p:sp>
      </p:grpSp>
      <p:sp>
        <p:nvSpPr>
          <p:cNvPr id="9221" name="Rectangle 8"/>
          <p:cNvSpPr>
            <a:spLocks noChangeArrowheads="1"/>
          </p:cNvSpPr>
          <p:nvPr/>
        </p:nvSpPr>
        <p:spPr bwMode="auto">
          <a:xfrm>
            <a:off x="1524000" y="1733371"/>
            <a:ext cx="3886200" cy="914400"/>
          </a:xfrm>
          <a:prstGeom prst="rect">
            <a:avLst/>
          </a:prstGeom>
          <a:solidFill>
            <a:schemeClr val="bg1"/>
          </a:solidFill>
          <a:ln>
            <a:noFill/>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7931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uclideMap_stitched_small_previ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2675"/>
            <a:ext cx="6248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068" t="17010" b="11273"/>
          <a:stretch>
            <a:fillRect/>
          </a:stretch>
        </p:blipFill>
        <p:spPr bwMode="auto">
          <a:xfrm>
            <a:off x="844550" y="1544851"/>
            <a:ext cx="8113713"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Grp="1" noChangeArrowheads="1"/>
          </p:cNvSpPr>
          <p:nvPr>
            <p:ph type="title"/>
          </p:nvPr>
        </p:nvSpPr>
        <p:spPr/>
        <p:txBody>
          <a:bodyPr/>
          <a:lstStyle/>
          <a:p>
            <a:pPr eaLnBrk="1" hangingPunct="1"/>
            <a:r>
              <a:rPr lang="en-US" altLang="en-US" sz="3200" smtClean="0"/>
              <a:t>Isotopes: varieties of an element</a:t>
            </a:r>
          </a:p>
        </p:txBody>
      </p:sp>
      <p:grpSp>
        <p:nvGrpSpPr>
          <p:cNvPr id="2" name="Group 4"/>
          <p:cNvGrpSpPr>
            <a:grpSpLocks/>
          </p:cNvGrpSpPr>
          <p:nvPr/>
        </p:nvGrpSpPr>
        <p:grpSpPr bwMode="auto">
          <a:xfrm>
            <a:off x="3059114" y="2519575"/>
            <a:ext cx="5811838" cy="3176586"/>
            <a:chOff x="1680" y="2452"/>
            <a:chExt cx="3661" cy="2001"/>
          </a:xfrm>
        </p:grpSpPr>
        <p:sp>
          <p:nvSpPr>
            <p:cNvPr id="10257" name="Rectangle 5"/>
            <p:cNvSpPr>
              <a:spLocks noChangeArrowheads="1"/>
            </p:cNvSpPr>
            <p:nvPr/>
          </p:nvSpPr>
          <p:spPr bwMode="auto">
            <a:xfrm>
              <a:off x="1680" y="2452"/>
              <a:ext cx="3661" cy="259"/>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0258" name="Text Box 6"/>
            <p:cNvSpPr txBox="1">
              <a:spLocks noChangeArrowheads="1"/>
            </p:cNvSpPr>
            <p:nvPr/>
          </p:nvSpPr>
          <p:spPr bwMode="auto">
            <a:xfrm>
              <a:off x="1754" y="3774"/>
              <a:ext cx="2072" cy="679"/>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600" dirty="0">
                  <a:solidFill>
                    <a:schemeClr val="accent6">
                      <a:lumMod val="75000"/>
                    </a:schemeClr>
                  </a:solidFill>
                </a:rPr>
                <a:t>All </a:t>
              </a:r>
              <a:r>
                <a:rPr lang="en-US" altLang="en-US" sz="1600" dirty="0" smtClean="0">
                  <a:solidFill>
                    <a:schemeClr val="accent6">
                      <a:lumMod val="75000"/>
                    </a:schemeClr>
                  </a:solidFill>
                </a:rPr>
                <a:t>of these </a:t>
              </a:r>
              <a:r>
                <a:rPr lang="en-US" altLang="en-US" sz="1600" dirty="0">
                  <a:solidFill>
                    <a:schemeClr val="accent6">
                      <a:lumMod val="75000"/>
                    </a:schemeClr>
                  </a:solidFill>
                </a:rPr>
                <a:t>carbon isotopes are </a:t>
              </a:r>
              <a:r>
                <a:rPr lang="en-US" altLang="en-US" sz="1600" b="1" dirty="0">
                  <a:solidFill>
                    <a:schemeClr val="accent6">
                      <a:lumMod val="75000"/>
                    </a:schemeClr>
                  </a:solidFill>
                </a:rPr>
                <a:t>chemically identical</a:t>
              </a:r>
              <a:r>
                <a:rPr lang="en-US" altLang="en-US" sz="1600" dirty="0">
                  <a:solidFill>
                    <a:schemeClr val="accent6">
                      <a:lumMod val="75000"/>
                    </a:schemeClr>
                  </a:solidFill>
                </a:rPr>
                <a:t>, but different numbers of neutrons gives them diverse nuclear properties</a:t>
              </a:r>
            </a:p>
          </p:txBody>
        </p:sp>
      </p:grpSp>
      <p:sp>
        <p:nvSpPr>
          <p:cNvPr id="10246" name="Text Box 7"/>
          <p:cNvSpPr txBox="1">
            <a:spLocks noChangeArrowheads="1"/>
          </p:cNvSpPr>
          <p:nvPr/>
        </p:nvSpPr>
        <p:spPr bwMode="auto">
          <a:xfrm rot="-5400000">
            <a:off x="-1106487" y="3345075"/>
            <a:ext cx="3341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Protons (Elements)</a:t>
            </a:r>
          </a:p>
        </p:txBody>
      </p:sp>
      <p:sp>
        <p:nvSpPr>
          <p:cNvPr id="10247" name="Text Box 8"/>
          <p:cNvSpPr txBox="1">
            <a:spLocks noChangeArrowheads="1"/>
          </p:cNvSpPr>
          <p:nvPr/>
        </p:nvSpPr>
        <p:spPr bwMode="auto">
          <a:xfrm>
            <a:off x="1371600" y="5910476"/>
            <a:ext cx="3590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 Neutrons (Isotopes)</a:t>
            </a:r>
          </a:p>
        </p:txBody>
      </p:sp>
      <p:pic>
        <p:nvPicPr>
          <p:cNvPr id="10248"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682" t="39745" r="11308" b="11307"/>
          <a:stretch/>
        </p:blipFill>
        <p:spPr bwMode="auto">
          <a:xfrm>
            <a:off x="152400" y="5132701"/>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86" t="-1562" r="40748" b="62654"/>
          <a:stretch/>
        </p:blipFill>
        <p:spPr bwMode="auto">
          <a:xfrm>
            <a:off x="833438" y="5807288"/>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2382931" y="699812"/>
            <a:ext cx="2879888" cy="754126"/>
            <a:chOff x="5601" y="854"/>
            <a:chExt cx="3572" cy="940"/>
          </a:xfrm>
        </p:grpSpPr>
        <p:pic>
          <p:nvPicPr>
            <p:cNvPr id="10254"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91" y="897"/>
              <a:ext cx="982" cy="882"/>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5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96" y="869"/>
              <a:ext cx="1030" cy="925"/>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5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601" y="854"/>
              <a:ext cx="1030" cy="925"/>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2767" name="Text Box 15"/>
          <p:cNvSpPr txBox="1">
            <a:spLocks noChangeArrowheads="1"/>
          </p:cNvSpPr>
          <p:nvPr/>
        </p:nvSpPr>
        <p:spPr bwMode="auto">
          <a:xfrm>
            <a:off x="4192383" y="1292127"/>
            <a:ext cx="1197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dirty="0">
                <a:solidFill>
                  <a:schemeClr val="accent6">
                    <a:lumMod val="75000"/>
                  </a:schemeClr>
                </a:solidFill>
                <a:latin typeface="Century Gothic" panose="020B0502020202020204" pitchFamily="34" charset="0"/>
              </a:rPr>
              <a:t>Carbon-12</a:t>
            </a:r>
          </a:p>
        </p:txBody>
      </p:sp>
      <p:sp>
        <p:nvSpPr>
          <p:cNvPr id="202768" name="Text Box 16"/>
          <p:cNvSpPr txBox="1">
            <a:spLocks noChangeArrowheads="1"/>
          </p:cNvSpPr>
          <p:nvPr/>
        </p:nvSpPr>
        <p:spPr bwMode="auto">
          <a:xfrm>
            <a:off x="3329345" y="1292126"/>
            <a:ext cx="1033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dirty="0">
                <a:solidFill>
                  <a:schemeClr val="accent6">
                    <a:lumMod val="75000"/>
                  </a:schemeClr>
                </a:solidFill>
                <a:latin typeface="Century Gothic" panose="020B0502020202020204" pitchFamily="34" charset="0"/>
              </a:rPr>
              <a:t>Carbon-11</a:t>
            </a:r>
          </a:p>
        </p:txBody>
      </p:sp>
      <p:sp>
        <p:nvSpPr>
          <p:cNvPr id="202769" name="Text Box 17"/>
          <p:cNvSpPr txBox="1">
            <a:spLocks noChangeArrowheads="1"/>
          </p:cNvSpPr>
          <p:nvPr/>
        </p:nvSpPr>
        <p:spPr bwMode="auto">
          <a:xfrm>
            <a:off x="2266093" y="1292127"/>
            <a:ext cx="1033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dirty="0">
                <a:solidFill>
                  <a:schemeClr val="accent6">
                    <a:lumMod val="75000"/>
                  </a:schemeClr>
                </a:solidFill>
                <a:latin typeface="Century Gothic" panose="020B0502020202020204" pitchFamily="34" charset="0"/>
              </a:rPr>
              <a:t>Carbon-10</a:t>
            </a:r>
          </a:p>
        </p:txBody>
      </p:sp>
      <p:cxnSp>
        <p:nvCxnSpPr>
          <p:cNvPr id="5" name="Straight Arrow Connector 4"/>
          <p:cNvCxnSpPr>
            <a:stCxn id="202767" idx="2"/>
          </p:cNvCxnSpPr>
          <p:nvPr/>
        </p:nvCxnSpPr>
        <p:spPr>
          <a:xfrm flipH="1">
            <a:off x="4479258" y="1569126"/>
            <a:ext cx="311840" cy="102869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8059" y="1569125"/>
            <a:ext cx="188873" cy="105433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36488" y="1569125"/>
            <a:ext cx="708657" cy="103006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2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0.0162 L 0.96666 -0.78843 " pathEditMode="relative" rAng="0" ptsTypes="AA">
                                      <p:cBhvr>
                                        <p:cTn id="6" dur="2000" fill="hold"/>
                                        <p:tgtEl>
                                          <p:spTgt spid="18"/>
                                        </p:tgtEl>
                                        <p:attrNameLst>
                                          <p:attrName>ppt_x</p:attrName>
                                          <p:attrName>ppt_y</p:attrName>
                                        </p:attrNameLst>
                                      </p:cBhvr>
                                      <p:rCtr x="48333" y="-38611"/>
                                    </p:animMotion>
                                  </p:childTnLst>
                                </p:cTn>
                              </p:par>
                              <p:par>
                                <p:cTn id="7" presetID="6" presetClass="emph" presetSubtype="0" accel="50000" fill="hold" nodeType="withEffect">
                                  <p:stCondLst>
                                    <p:cond delay="0"/>
                                  </p:stCondLst>
                                  <p:childTnLst>
                                    <p:animScale>
                                      <p:cBhvr>
                                        <p:cTn id="8" dur="2000" fill="hold"/>
                                        <p:tgtEl>
                                          <p:spTgt spid="18"/>
                                        </p:tgtEl>
                                      </p:cBhvr>
                                      <p:by x="400000" y="400000"/>
                                    </p:animScale>
                                  </p:childTnLst>
                                </p:cTn>
                              </p:par>
                              <p:par>
                                <p:cTn id="9" presetID="10" presetClass="exit" presetSubtype="0" fill="hold" nodeType="withEffect">
                                  <p:stCondLst>
                                    <p:cond delay="0"/>
                                  </p:stCondLst>
                                  <p:childTnLst>
                                    <p:animEffect transition="out" filter="fade">
                                      <p:cBhvr>
                                        <p:cTn id="10" dur="3000"/>
                                        <p:tgtEl>
                                          <p:spTgt spid="18"/>
                                        </p:tgtEl>
                                      </p:cBhvr>
                                    </p:animEffect>
                                    <p:set>
                                      <p:cBhvr>
                                        <p:cTn id="11" dur="1" fill="hold">
                                          <p:stCondLst>
                                            <p:cond delay="2999"/>
                                          </p:stCondLst>
                                        </p:cTn>
                                        <p:tgtEl>
                                          <p:spTgt spid="18"/>
                                        </p:tgtEl>
                                        <p:attrNameLst>
                                          <p:attrName>style.visibility</p:attrName>
                                        </p:attrNameLst>
                                      </p:cBhvr>
                                      <p:to>
                                        <p:strVal val="hidden"/>
                                      </p:to>
                                    </p:set>
                                  </p:childTnLst>
                                </p:cTn>
                              </p:par>
                              <p:par>
                                <p:cTn id="12" presetID="23" presetClass="entr" presetSubtype="16" fill="hold" nodeType="withEffect">
                                  <p:stCondLst>
                                    <p:cond delay="100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childTnLst>
                                </p:cTn>
                              </p:par>
                              <p:par>
                                <p:cTn id="16" presetID="10" presetClass="entr" presetSubtype="0" fill="hold" nodeType="withEffect">
                                  <p:stCondLst>
                                    <p:cond delay="100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02767"/>
                                        </p:tgtEl>
                                        <p:attrNameLst>
                                          <p:attrName>style.visibility</p:attrName>
                                        </p:attrNameLst>
                                      </p:cBhvr>
                                      <p:to>
                                        <p:strVal val="visible"/>
                                      </p:to>
                                    </p:set>
                                    <p:anim calcmode="lin" valueType="num">
                                      <p:cBhvr>
                                        <p:cTn id="28" dur="500" fill="hold"/>
                                        <p:tgtEl>
                                          <p:spTgt spid="202767"/>
                                        </p:tgtEl>
                                        <p:attrNameLst>
                                          <p:attrName>ppt_w</p:attrName>
                                        </p:attrNameLst>
                                      </p:cBhvr>
                                      <p:tavLst>
                                        <p:tav tm="0">
                                          <p:val>
                                            <p:fltVal val="0"/>
                                          </p:val>
                                        </p:tav>
                                        <p:tav tm="100000">
                                          <p:val>
                                            <p:strVal val="#ppt_w"/>
                                          </p:val>
                                        </p:tav>
                                      </p:tavLst>
                                    </p:anim>
                                    <p:anim calcmode="lin" valueType="num">
                                      <p:cBhvr>
                                        <p:cTn id="29" dur="500" fill="hold"/>
                                        <p:tgtEl>
                                          <p:spTgt spid="202767"/>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02768"/>
                                        </p:tgtEl>
                                        <p:attrNameLst>
                                          <p:attrName>style.visibility</p:attrName>
                                        </p:attrNameLst>
                                      </p:cBhvr>
                                      <p:to>
                                        <p:strVal val="visible"/>
                                      </p:to>
                                    </p:set>
                                    <p:anim calcmode="lin" valueType="num">
                                      <p:cBhvr>
                                        <p:cTn id="38" dur="500" fill="hold"/>
                                        <p:tgtEl>
                                          <p:spTgt spid="202768"/>
                                        </p:tgtEl>
                                        <p:attrNameLst>
                                          <p:attrName>ppt_w</p:attrName>
                                        </p:attrNameLst>
                                      </p:cBhvr>
                                      <p:tavLst>
                                        <p:tav tm="0">
                                          <p:val>
                                            <p:fltVal val="0"/>
                                          </p:val>
                                        </p:tav>
                                        <p:tav tm="100000">
                                          <p:val>
                                            <p:strVal val="#ppt_w"/>
                                          </p:val>
                                        </p:tav>
                                      </p:tavLst>
                                    </p:anim>
                                    <p:anim calcmode="lin" valueType="num">
                                      <p:cBhvr>
                                        <p:cTn id="39" dur="500" fill="hold"/>
                                        <p:tgtEl>
                                          <p:spTgt spid="202768"/>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02769"/>
                                        </p:tgtEl>
                                        <p:attrNameLst>
                                          <p:attrName>style.visibility</p:attrName>
                                        </p:attrNameLst>
                                      </p:cBhvr>
                                      <p:to>
                                        <p:strVal val="visible"/>
                                      </p:to>
                                    </p:set>
                                    <p:anim calcmode="lin" valueType="num">
                                      <p:cBhvr>
                                        <p:cTn id="48" dur="500" fill="hold"/>
                                        <p:tgtEl>
                                          <p:spTgt spid="202769"/>
                                        </p:tgtEl>
                                        <p:attrNameLst>
                                          <p:attrName>ppt_w</p:attrName>
                                        </p:attrNameLst>
                                      </p:cBhvr>
                                      <p:tavLst>
                                        <p:tav tm="0">
                                          <p:val>
                                            <p:fltVal val="0"/>
                                          </p:val>
                                        </p:tav>
                                        <p:tav tm="100000">
                                          <p:val>
                                            <p:strVal val="#ppt_w"/>
                                          </p:val>
                                        </p:tav>
                                      </p:tavLst>
                                    </p:anim>
                                    <p:anim calcmode="lin" valueType="num">
                                      <p:cBhvr>
                                        <p:cTn id="49" dur="500" fill="hold"/>
                                        <p:tgtEl>
                                          <p:spTgt spid="202769"/>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7" grpId="0"/>
      <p:bldP spid="202768" grpId="0"/>
      <p:bldP spid="2027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23030" t="26402" b="52454"/>
          <a:stretch>
            <a:fillRect/>
          </a:stretch>
        </p:blipFill>
        <p:spPr bwMode="auto">
          <a:xfrm>
            <a:off x="625475" y="2830513"/>
            <a:ext cx="84978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US" altLang="en-US" sz="3200" dirty="0" smtClean="0"/>
              <a:t>Our mission: study </a:t>
            </a:r>
            <a:r>
              <a:rPr lang="en-US" altLang="en-US" sz="3200" i="1" dirty="0" smtClean="0">
                <a:solidFill>
                  <a:schemeClr val="accent6">
                    <a:lumMod val="75000"/>
                  </a:schemeClr>
                </a:solidFill>
              </a:rPr>
              <a:t>rare</a:t>
            </a:r>
            <a:r>
              <a:rPr lang="en-US" altLang="en-US" sz="3200" dirty="0" smtClean="0">
                <a:solidFill>
                  <a:schemeClr val="accent6">
                    <a:lumMod val="75000"/>
                  </a:schemeClr>
                </a:solidFill>
              </a:rPr>
              <a:t> </a:t>
            </a:r>
            <a:r>
              <a:rPr lang="en-US" altLang="en-US" sz="3200" dirty="0" smtClean="0"/>
              <a:t>isotopes</a:t>
            </a:r>
          </a:p>
        </p:txBody>
      </p:sp>
      <p:sp>
        <p:nvSpPr>
          <p:cNvPr id="11268" name="Rectangle 7"/>
          <p:cNvSpPr>
            <a:spLocks noChangeArrowheads="1"/>
          </p:cNvSpPr>
          <p:nvPr/>
        </p:nvSpPr>
        <p:spPr bwMode="auto">
          <a:xfrm>
            <a:off x="1676400" y="3362325"/>
            <a:ext cx="7315200" cy="531813"/>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69" name="Text Box 8"/>
          <p:cNvSpPr txBox="1">
            <a:spLocks noChangeArrowheads="1"/>
          </p:cNvSpPr>
          <p:nvPr/>
        </p:nvSpPr>
        <p:spPr bwMode="auto">
          <a:xfrm rot="-5400000">
            <a:off x="-1110878" y="2296646"/>
            <a:ext cx="2946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Protons (Elements)</a:t>
            </a:r>
          </a:p>
        </p:txBody>
      </p:sp>
      <p:sp>
        <p:nvSpPr>
          <p:cNvPr id="11270" name="Text Box 9"/>
          <p:cNvSpPr txBox="1">
            <a:spLocks noChangeArrowheads="1"/>
          </p:cNvSpPr>
          <p:nvPr/>
        </p:nvSpPr>
        <p:spPr bwMode="auto">
          <a:xfrm>
            <a:off x="827133" y="4462790"/>
            <a:ext cx="311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 Neutrons (Isotopes)</a:t>
            </a:r>
          </a:p>
        </p:txBody>
      </p:sp>
      <p:grpSp>
        <p:nvGrpSpPr>
          <p:cNvPr id="2" name="Group 16"/>
          <p:cNvGrpSpPr>
            <a:grpSpLocks/>
          </p:cNvGrpSpPr>
          <p:nvPr/>
        </p:nvGrpSpPr>
        <p:grpSpPr bwMode="auto">
          <a:xfrm>
            <a:off x="2590800" y="3810000"/>
            <a:ext cx="4953000" cy="2114550"/>
            <a:chOff x="2113" y="2586"/>
            <a:chExt cx="3120" cy="1332"/>
          </a:xfrm>
        </p:grpSpPr>
        <p:sp>
          <p:nvSpPr>
            <p:cNvPr id="11275" name="Text Box 6"/>
            <p:cNvSpPr txBox="1">
              <a:spLocks noChangeArrowheads="1"/>
            </p:cNvSpPr>
            <p:nvPr/>
          </p:nvSpPr>
          <p:spPr bwMode="auto">
            <a:xfrm>
              <a:off x="2929" y="3162"/>
              <a:ext cx="2304" cy="756"/>
            </a:xfrm>
            <a:prstGeom prst="rect">
              <a:avLst/>
            </a:prstGeom>
            <a:noFill/>
            <a:ln w="38100">
              <a:pattFill prst="wdDnDiag">
                <a:fgClr>
                  <a:srgbClr val="3366FF"/>
                </a:fgClr>
                <a:bgClr>
                  <a:srgbClr val="FF3300"/>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Colored boxes are </a:t>
              </a:r>
              <a:r>
                <a:rPr lang="en-US" altLang="en-US" sz="1800" b="1" i="1" dirty="0">
                  <a:solidFill>
                    <a:schemeClr val="accent6">
                      <a:lumMod val="75000"/>
                    </a:schemeClr>
                  </a:solidFill>
                </a:rPr>
                <a:t>unstable, often rare</a:t>
              </a:r>
              <a:r>
                <a:rPr lang="en-US" altLang="en-US" sz="1800" b="1" dirty="0">
                  <a:solidFill>
                    <a:schemeClr val="accent6">
                      <a:lumMod val="75000"/>
                    </a:schemeClr>
                  </a:solidFill>
                </a:rPr>
                <a:t> isotopes of an element.  These have too many or too few neutrons to be stable.</a:t>
              </a:r>
              <a:r>
                <a:rPr lang="en-US" altLang="en-US" sz="1800" dirty="0">
                  <a:solidFill>
                    <a:schemeClr val="accent6">
                      <a:lumMod val="75000"/>
                    </a:schemeClr>
                  </a:solidFill>
                </a:rPr>
                <a:t> </a:t>
              </a:r>
            </a:p>
          </p:txBody>
        </p:sp>
        <p:sp>
          <p:nvSpPr>
            <p:cNvPr id="11276" name="Line 10"/>
            <p:cNvSpPr>
              <a:spLocks noChangeShapeType="1"/>
            </p:cNvSpPr>
            <p:nvPr/>
          </p:nvSpPr>
          <p:spPr bwMode="auto">
            <a:xfrm flipV="1">
              <a:off x="3841" y="2634"/>
              <a:ext cx="240" cy="528"/>
            </a:xfrm>
            <a:prstGeom prst="line">
              <a:avLst/>
            </a:prstGeom>
            <a:noFill/>
            <a:ln w="25400">
              <a:pattFill prst="wdDn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flipV="1">
              <a:off x="2113" y="2586"/>
              <a:ext cx="1200" cy="576"/>
            </a:xfrm>
            <a:prstGeom prst="line">
              <a:avLst/>
            </a:prstGeom>
            <a:noFill/>
            <a:ln w="38100">
              <a:pattFill prst="wdUp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15"/>
          <p:cNvGrpSpPr>
            <a:grpSpLocks/>
          </p:cNvGrpSpPr>
          <p:nvPr/>
        </p:nvGrpSpPr>
        <p:grpSpPr bwMode="auto">
          <a:xfrm>
            <a:off x="838200" y="1600200"/>
            <a:ext cx="3884613" cy="1828800"/>
            <a:chOff x="1009" y="1050"/>
            <a:chExt cx="2447" cy="1152"/>
          </a:xfrm>
        </p:grpSpPr>
        <p:sp>
          <p:nvSpPr>
            <p:cNvPr id="11273" name="Text Box 5"/>
            <p:cNvSpPr txBox="1">
              <a:spLocks noChangeArrowheads="1"/>
            </p:cNvSpPr>
            <p:nvPr/>
          </p:nvSpPr>
          <p:spPr bwMode="auto">
            <a:xfrm>
              <a:off x="1009" y="1050"/>
              <a:ext cx="2447" cy="407"/>
            </a:xfrm>
            <a:prstGeom prst="rect">
              <a:avLst/>
            </a:prstGeom>
            <a:noFill/>
            <a:ln w="38100">
              <a:pattFill prst="wdDnDiag">
                <a:fgClr>
                  <a:schemeClr val="folHlink"/>
                </a:fgClr>
                <a:bgClr>
                  <a:schemeClr val="tx1"/>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Black boxes are </a:t>
              </a:r>
              <a:r>
                <a:rPr lang="en-US" altLang="en-US" sz="1800" b="1" i="1" dirty="0">
                  <a:solidFill>
                    <a:schemeClr val="accent6">
                      <a:lumMod val="75000"/>
                    </a:schemeClr>
                  </a:solidFill>
                </a:rPr>
                <a:t>stable</a:t>
              </a:r>
              <a:r>
                <a:rPr lang="en-US" altLang="en-US" sz="1800" b="1" dirty="0">
                  <a:solidFill>
                    <a:schemeClr val="accent6">
                      <a:lumMod val="75000"/>
                    </a:schemeClr>
                  </a:solidFill>
                </a:rPr>
                <a:t> isotopes of an element</a:t>
              </a:r>
              <a:r>
                <a:rPr lang="en-US" altLang="en-US" sz="1800" b="1" dirty="0" smtClean="0">
                  <a:solidFill>
                    <a:schemeClr val="accent6">
                      <a:lumMod val="75000"/>
                    </a:schemeClr>
                  </a:solidFill>
                </a:rPr>
                <a:t>.</a:t>
              </a:r>
              <a:endParaRPr lang="en-US" altLang="en-US" sz="1800" b="1" dirty="0">
                <a:solidFill>
                  <a:schemeClr val="accent6">
                    <a:lumMod val="75000"/>
                  </a:schemeClr>
                </a:solidFill>
              </a:endParaRPr>
            </a:p>
          </p:txBody>
        </p:sp>
        <p:sp>
          <p:nvSpPr>
            <p:cNvPr id="11274" name="Line 12"/>
            <p:cNvSpPr>
              <a:spLocks noChangeShapeType="1"/>
            </p:cNvSpPr>
            <p:nvPr/>
          </p:nvSpPr>
          <p:spPr bwMode="auto">
            <a:xfrm>
              <a:off x="2400" y="1482"/>
              <a:ext cx="337" cy="720"/>
            </a:xfrm>
            <a:prstGeom prst="line">
              <a:avLst/>
            </a:prstGeom>
            <a:noFill/>
            <a:ln w="38100">
              <a:pattFill prst="wdDnDiag">
                <a:fgClr>
                  <a:schemeClr val="folHlink"/>
                </a:fgClr>
                <a:bgClr>
                  <a:schemeClr val="tx1"/>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pic>
        <p:nvPicPr>
          <p:cNvPr id="14"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82" t="39745" r="11308" b="11307"/>
          <a:stretch/>
        </p:blipFill>
        <p:spPr bwMode="auto">
          <a:xfrm>
            <a:off x="-36920" y="3835450"/>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86" t="-1562" r="40748" b="62654"/>
          <a:stretch/>
        </p:blipFill>
        <p:spPr bwMode="auto">
          <a:xfrm>
            <a:off x="362441" y="4414381"/>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3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Radioactive, rare isotopes decay</a:t>
            </a:r>
          </a:p>
        </p:txBody>
      </p:sp>
      <p:sp>
        <p:nvSpPr>
          <p:cNvPr id="12291" name="Text Box 4"/>
          <p:cNvSpPr txBox="1">
            <a:spLocks noChangeArrowheads="1"/>
          </p:cNvSpPr>
          <p:nvPr/>
        </p:nvSpPr>
        <p:spPr bwMode="auto">
          <a:xfrm>
            <a:off x="457200" y="2632816"/>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Unstable nuclei are radioactive, meaning they will </a:t>
            </a:r>
            <a:r>
              <a:rPr lang="en-US" altLang="en-US" sz="2800" b="1" dirty="0">
                <a:solidFill>
                  <a:schemeClr val="accent6">
                    <a:lumMod val="75000"/>
                  </a:schemeClr>
                </a:solidFill>
              </a:rPr>
              <a:t>decay</a:t>
            </a:r>
            <a:r>
              <a:rPr lang="en-US" altLang="en-US" sz="2800" dirty="0">
                <a:solidFill>
                  <a:schemeClr val="accent6">
                    <a:lumMod val="75000"/>
                  </a:schemeClr>
                </a:solidFill>
              </a:rPr>
              <a:t> (come apart)…</a:t>
            </a:r>
          </a:p>
        </p:txBody>
      </p:sp>
      <p:pic>
        <p:nvPicPr>
          <p:cNvPr id="1229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0815" y="2077989"/>
            <a:ext cx="2065158" cy="1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2806954" y="633763"/>
            <a:ext cx="6066157" cy="5450921"/>
            <a:chOff x="2184" y="808"/>
            <a:chExt cx="3096" cy="2782"/>
          </a:xfrm>
        </p:grpSpPr>
        <p:sp>
          <p:nvSpPr>
            <p:cNvPr id="12296" name="Text Box 23"/>
            <p:cNvSpPr txBox="1">
              <a:spLocks noChangeArrowheads="1"/>
            </p:cNvSpPr>
            <p:nvPr/>
          </p:nvSpPr>
          <p:spPr bwMode="auto">
            <a:xfrm>
              <a:off x="4272" y="187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Gamma ray</a:t>
              </a:r>
            </a:p>
          </p:txBody>
        </p:sp>
        <p:sp>
          <p:nvSpPr>
            <p:cNvPr id="12297" name="Text Box 6"/>
            <p:cNvSpPr txBox="1">
              <a:spLocks noChangeArrowheads="1"/>
            </p:cNvSpPr>
            <p:nvPr/>
          </p:nvSpPr>
          <p:spPr bwMode="auto">
            <a:xfrm>
              <a:off x="2184" y="2915"/>
              <a:ext cx="302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…and give off </a:t>
              </a:r>
              <a:r>
                <a:rPr lang="en-US" altLang="en-US" sz="2800" b="1" dirty="0">
                  <a:solidFill>
                    <a:schemeClr val="accent6">
                      <a:lumMod val="75000"/>
                    </a:schemeClr>
                  </a:solidFill>
                </a:rPr>
                <a:t>radiation</a:t>
              </a:r>
              <a:r>
                <a:rPr lang="en-US" altLang="en-US" sz="2800" dirty="0">
                  <a:solidFill>
                    <a:schemeClr val="accent6">
                      <a:lumMod val="75000"/>
                    </a:schemeClr>
                  </a:solidFill>
                </a:rPr>
                <a:t> </a:t>
              </a:r>
              <a:endParaRPr lang="en-US" altLang="en-US" sz="2800" dirty="0" smtClean="0">
                <a:solidFill>
                  <a:schemeClr val="accent6">
                    <a:lumMod val="75000"/>
                  </a:schemeClr>
                </a:solidFill>
              </a:endParaRPr>
            </a:p>
            <a:p>
              <a:pPr algn="r" eaLnBrk="1" hangingPunct="1">
                <a:spcBef>
                  <a:spcPct val="0"/>
                </a:spcBef>
                <a:buFontTx/>
                <a:buNone/>
              </a:pPr>
              <a:r>
                <a:rPr lang="en-US" altLang="en-US" sz="2800" dirty="0" smtClean="0">
                  <a:solidFill>
                    <a:schemeClr val="accent6">
                      <a:lumMod val="75000"/>
                    </a:schemeClr>
                  </a:solidFill>
                </a:rPr>
                <a:t>of </a:t>
              </a:r>
              <a:r>
                <a:rPr lang="en-US" altLang="en-US" sz="2800" dirty="0">
                  <a:solidFill>
                    <a:schemeClr val="accent6">
                      <a:lumMod val="75000"/>
                    </a:schemeClr>
                  </a:solidFill>
                </a:rPr>
                <a:t>some kind!</a:t>
              </a:r>
            </a:p>
            <a:p>
              <a:pPr algn="r" eaLnBrk="1" hangingPunct="1">
                <a:spcBef>
                  <a:spcPct val="0"/>
                </a:spcBef>
                <a:buFontTx/>
                <a:buNone/>
              </a:pPr>
              <a:endParaRPr lang="en-US" altLang="en-US" sz="2400" dirty="0">
                <a:solidFill>
                  <a:schemeClr val="accent6">
                    <a:lumMod val="75000"/>
                  </a:schemeClr>
                </a:solidFill>
              </a:endParaRPr>
            </a:p>
          </p:txBody>
        </p:sp>
        <p:sp>
          <p:nvSpPr>
            <p:cNvPr id="12298" name="Rectangle 7"/>
            <p:cNvSpPr>
              <a:spLocks noChangeArrowheads="1"/>
            </p:cNvSpPr>
            <p:nvPr/>
          </p:nvSpPr>
          <p:spPr bwMode="auto">
            <a:xfrm>
              <a:off x="3144" y="994"/>
              <a:ext cx="1968" cy="1924"/>
            </a:xfrm>
            <a:prstGeom prst="rect">
              <a:avLst/>
            </a:prstGeom>
            <a:noFill/>
            <a:ln w="19050">
              <a:solidFill>
                <a:srgbClr val="D6A16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229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6" y="2212"/>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68" y="808"/>
              <a:ext cx="9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4" y="2640"/>
              <a:ext cx="25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96" y="1540"/>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6"/>
            <p:cNvSpPr>
              <a:spLocks noChangeShapeType="1"/>
            </p:cNvSpPr>
            <p:nvPr/>
          </p:nvSpPr>
          <p:spPr bwMode="auto">
            <a:xfrm flipV="1">
              <a:off x="3024" y="1392"/>
              <a:ext cx="432" cy="24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4" name="Line 17"/>
            <p:cNvSpPr>
              <a:spLocks noChangeShapeType="1"/>
            </p:cNvSpPr>
            <p:nvPr/>
          </p:nvSpPr>
          <p:spPr bwMode="auto">
            <a:xfrm flipV="1">
              <a:off x="3072" y="1728"/>
              <a:ext cx="528" cy="144"/>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5" name="Line 18"/>
            <p:cNvSpPr>
              <a:spLocks noChangeShapeType="1"/>
            </p:cNvSpPr>
            <p:nvPr/>
          </p:nvSpPr>
          <p:spPr bwMode="auto">
            <a:xfrm flipV="1">
              <a:off x="3072" y="2016"/>
              <a:ext cx="288" cy="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6" name="Line 19"/>
            <p:cNvSpPr>
              <a:spLocks noChangeShapeType="1"/>
            </p:cNvSpPr>
            <p:nvPr/>
          </p:nvSpPr>
          <p:spPr bwMode="auto">
            <a:xfrm>
              <a:off x="3024" y="2208"/>
              <a:ext cx="576" cy="9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7" name="Line 20"/>
            <p:cNvSpPr>
              <a:spLocks noChangeShapeType="1"/>
            </p:cNvSpPr>
            <p:nvPr/>
          </p:nvSpPr>
          <p:spPr bwMode="auto">
            <a:xfrm>
              <a:off x="2976" y="2352"/>
              <a:ext cx="480" cy="33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8" name="Text Box 21"/>
            <p:cNvSpPr txBox="1">
              <a:spLocks noChangeArrowheads="1"/>
            </p:cNvSpPr>
            <p:nvPr/>
          </p:nvSpPr>
          <p:spPr bwMode="auto">
            <a:xfrm>
              <a:off x="3888" y="105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Alpha particle (He nucleus)</a:t>
              </a:r>
            </a:p>
          </p:txBody>
        </p:sp>
        <p:sp>
          <p:nvSpPr>
            <p:cNvPr id="12309" name="Text Box 22"/>
            <p:cNvSpPr txBox="1">
              <a:spLocks noChangeArrowheads="1"/>
            </p:cNvSpPr>
            <p:nvPr/>
          </p:nvSpPr>
          <p:spPr bwMode="auto">
            <a:xfrm>
              <a:off x="4032" y="15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Proton</a:t>
              </a:r>
            </a:p>
          </p:txBody>
        </p:sp>
        <p:sp>
          <p:nvSpPr>
            <p:cNvPr id="12310" name="Text Box 24"/>
            <p:cNvSpPr txBox="1">
              <a:spLocks noChangeArrowheads="1"/>
            </p:cNvSpPr>
            <p:nvPr/>
          </p:nvSpPr>
          <p:spPr bwMode="auto">
            <a:xfrm>
              <a:off x="3984" y="225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Neutron</a:t>
              </a:r>
            </a:p>
          </p:txBody>
        </p:sp>
        <p:sp>
          <p:nvSpPr>
            <p:cNvPr id="12311" name="Text Box 25"/>
            <p:cNvSpPr txBox="1">
              <a:spLocks noChangeArrowheads="1"/>
            </p:cNvSpPr>
            <p:nvPr/>
          </p:nvSpPr>
          <p:spPr bwMode="auto">
            <a:xfrm>
              <a:off x="3756" y="2635"/>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smtClean="0">
                  <a:solidFill>
                    <a:schemeClr val="accent6">
                      <a:lumMod val="75000"/>
                    </a:schemeClr>
                  </a:solidFill>
                  <a:latin typeface="Times New Roman" panose="02020603050405020304" pitchFamily="18" charset="0"/>
                </a:rPr>
                <a:t>Electron (</a:t>
              </a:r>
              <a:r>
                <a:rPr lang="el-GR" altLang="en-US" sz="1600" dirty="0" smtClean="0">
                  <a:solidFill>
                    <a:schemeClr val="accent6">
                      <a:lumMod val="75000"/>
                    </a:schemeClr>
                  </a:solidFill>
                  <a:latin typeface="Times New Roman" panose="02020603050405020304" pitchFamily="18" charset="0"/>
                </a:rPr>
                <a:t>β</a:t>
              </a:r>
              <a:r>
                <a:rPr lang="en-US" altLang="en-US" sz="1600" baseline="30000" dirty="0" smtClean="0">
                  <a:solidFill>
                    <a:schemeClr val="accent6">
                      <a:lumMod val="75000"/>
                    </a:schemeClr>
                  </a:solidFill>
                  <a:latin typeface="Times New Roman" panose="02020603050405020304" pitchFamily="18" charset="0"/>
                </a:rPr>
                <a:t>-</a:t>
              </a:r>
              <a:r>
                <a:rPr lang="en-US" altLang="en-US" sz="1600" dirty="0" smtClean="0">
                  <a:solidFill>
                    <a:schemeClr val="accent6">
                      <a:lumMod val="75000"/>
                    </a:schemeClr>
                  </a:solidFill>
                  <a:latin typeface="Times New Roman" panose="02020603050405020304" pitchFamily="18" charset="0"/>
                </a:rPr>
                <a:t> particle)</a:t>
              </a:r>
              <a:endParaRPr lang="en-US" altLang="en-US" sz="1600" dirty="0">
                <a:solidFill>
                  <a:schemeClr val="accent6">
                    <a:lumMod val="75000"/>
                  </a:schemeClr>
                </a:solidFill>
                <a:latin typeface="Times New Roman" panose="02020603050405020304" pitchFamily="18" charset="0"/>
              </a:endParaRPr>
            </a:p>
          </p:txBody>
        </p:sp>
        <p:pic>
          <p:nvPicPr>
            <p:cNvPr id="122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68" y="1728"/>
              <a:ext cx="134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a:spLocks noChangeArrowheads="1"/>
          </p:cNvSpPr>
          <p:nvPr/>
        </p:nvSpPr>
        <p:spPr bwMode="auto">
          <a:xfrm>
            <a:off x="205099" y="5807843"/>
            <a:ext cx="86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Isotopes studied at NSCL have </a:t>
            </a:r>
            <a:r>
              <a:rPr lang="en-US" altLang="en-US" sz="2800" b="1" dirty="0">
                <a:solidFill>
                  <a:schemeClr val="accent6">
                    <a:lumMod val="75000"/>
                  </a:schemeClr>
                </a:solidFill>
              </a:rPr>
              <a:t>short half-lives </a:t>
            </a:r>
            <a:r>
              <a:rPr lang="en-US" altLang="en-US" sz="2800" dirty="0">
                <a:solidFill>
                  <a:schemeClr val="accent6">
                    <a:lumMod val="75000"/>
                  </a:schemeClr>
                </a:solidFill>
              </a:rPr>
              <a:t>(&lt; 1 s)</a:t>
            </a:r>
          </a:p>
        </p:txBody>
      </p:sp>
    </p:spTree>
    <p:extLst>
      <p:ext uri="{BB962C8B-B14F-4D97-AF65-F5344CB8AC3E}">
        <p14:creationId xmlns:p14="http://schemas.microsoft.com/office/powerpoint/2010/main" val="344249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16521</TotalTime>
  <Words>1473</Words>
  <Application>Microsoft Office PowerPoint</Application>
  <PresentationFormat>On-screen Show (4:3)</PresentationFormat>
  <Paragraphs>233</Paragraphs>
  <Slides>29</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Book Antiqua</vt:lpstr>
      <vt:lpstr>Calibri</vt:lpstr>
      <vt:lpstr>Calibri Light</vt:lpstr>
      <vt:lpstr>Californian FB</vt:lpstr>
      <vt:lpstr>Century Gothic</vt:lpstr>
      <vt:lpstr>Comic Sans MS</vt:lpstr>
      <vt:lpstr>Gotham Black</vt:lpstr>
      <vt:lpstr>Gotham Bold</vt:lpstr>
      <vt:lpstr>Times New Roman</vt:lpstr>
      <vt:lpstr>Univers LT Std 85 XBlk</vt:lpstr>
      <vt:lpstr>Office Theme</vt:lpstr>
      <vt:lpstr>NSCL Nuclear Research at MSU</vt:lpstr>
      <vt:lpstr>LEADING SCIENTIFIC ADVANCEMENT</vt:lpstr>
      <vt:lpstr>SERVING USERS</vt:lpstr>
      <vt:lpstr>WHO IS NSCL?</vt:lpstr>
      <vt:lpstr>EDUCATION AND OUTREACH</vt:lpstr>
      <vt:lpstr>Periodic Table of the Elements</vt:lpstr>
      <vt:lpstr>Isotopes: varieties of an element</vt:lpstr>
      <vt:lpstr>Our mission: study rare isotopes</vt:lpstr>
      <vt:lpstr>Radioactive, rare isotopes decay</vt:lpstr>
      <vt:lpstr>Radiation Safety</vt:lpstr>
      <vt:lpstr>PowerPoint Presentation</vt:lpstr>
      <vt:lpstr>How were the elements made?</vt:lpstr>
      <vt:lpstr>Why study rare isotopes?</vt:lpstr>
      <vt:lpstr>How to make unstable nuclei</vt:lpstr>
      <vt:lpstr>Superconductivity</vt:lpstr>
      <vt:lpstr>The cyclotrons</vt:lpstr>
      <vt:lpstr>The cyclotron principle</vt:lpstr>
      <vt:lpstr>Fragmentation</vt:lpstr>
      <vt:lpstr>Fragment separator</vt:lpstr>
      <vt:lpstr>Selecting one rare isotope</vt:lpstr>
      <vt:lpstr>The A1900 fragment separator</vt:lpstr>
      <vt:lpstr>PowerPoint Presentation</vt:lpstr>
      <vt:lpstr>Detectors</vt:lpstr>
      <vt:lpstr>FRIB: Facility for Rare Isotope Beams</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54</cp:revision>
  <dcterms:created xsi:type="dcterms:W3CDTF">2014-01-23T18:55:41Z</dcterms:created>
  <dcterms:modified xsi:type="dcterms:W3CDTF">2014-06-05T18:19:14Z</dcterms:modified>
</cp:coreProperties>
</file>