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96" r:id="rId2"/>
    <p:sldId id="299" r:id="rId3"/>
    <p:sldId id="363" r:id="rId4"/>
    <p:sldId id="368" r:id="rId5"/>
    <p:sldId id="331" r:id="rId6"/>
    <p:sldId id="311" r:id="rId7"/>
    <p:sldId id="359" r:id="rId8"/>
    <p:sldId id="360" r:id="rId9"/>
    <p:sldId id="312" r:id="rId10"/>
    <p:sldId id="313" r:id="rId11"/>
    <p:sldId id="319" r:id="rId12"/>
    <p:sldId id="341" r:id="rId13"/>
    <p:sldId id="344" r:id="rId14"/>
    <p:sldId id="345" r:id="rId15"/>
    <p:sldId id="346" r:id="rId16"/>
    <p:sldId id="314" r:id="rId17"/>
    <p:sldId id="315" r:id="rId18"/>
    <p:sldId id="316" r:id="rId19"/>
    <p:sldId id="347" r:id="rId20"/>
    <p:sldId id="348" r:id="rId21"/>
    <p:sldId id="320" r:id="rId22"/>
    <p:sldId id="354" r:id="rId23"/>
    <p:sldId id="364" r:id="rId24"/>
    <p:sldId id="365" r:id="rId25"/>
    <p:sldId id="366" r:id="rId26"/>
    <p:sldId id="36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D6A162"/>
    <a:srgbClr val="116AC4"/>
    <a:srgbClr val="E1B9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2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1EF416-1E20-4519-8805-BD62BC15F9DB}" type="doc">
      <dgm:prSet loTypeId="urn:microsoft.com/office/officeart/2005/8/layout/cycle8" loCatId="cycle" qsTypeId="urn:microsoft.com/office/officeart/2005/8/quickstyle/simple5" qsCatId="simple" csTypeId="urn:microsoft.com/office/officeart/2005/8/colors/colorful1" csCatId="colorful" phldr="1"/>
      <dgm:spPr/>
    </dgm:pt>
    <dgm:pt modelId="{3B007105-6CC5-418E-834D-6A99794E17EF}">
      <dgm:prSet phldrT="[Text]"/>
      <dgm:spPr/>
      <dgm:t>
        <a:bodyPr/>
        <a:lstStyle/>
        <a:p>
          <a:r>
            <a:rPr lang="en-US" b="1" dirty="0" smtClean="0"/>
            <a:t>THEORY</a:t>
          </a:r>
          <a:endParaRPr lang="en-US" b="1" dirty="0"/>
        </a:p>
      </dgm:t>
    </dgm:pt>
    <dgm:pt modelId="{F5E76492-E3BB-468D-9BBF-6CF7D53F0076}" type="parTrans" cxnId="{0BF4B467-3219-4F72-895A-2CECC291CE4A}">
      <dgm:prSet/>
      <dgm:spPr/>
      <dgm:t>
        <a:bodyPr/>
        <a:lstStyle/>
        <a:p>
          <a:endParaRPr lang="en-US"/>
        </a:p>
      </dgm:t>
    </dgm:pt>
    <dgm:pt modelId="{1778B97C-9EDA-4EDC-99DA-31515F3E0375}" type="sibTrans" cxnId="{0BF4B467-3219-4F72-895A-2CECC291CE4A}">
      <dgm:prSet/>
      <dgm:spPr/>
      <dgm:t>
        <a:bodyPr/>
        <a:lstStyle/>
        <a:p>
          <a:endParaRPr lang="en-US"/>
        </a:p>
      </dgm:t>
    </dgm:pt>
    <dgm:pt modelId="{D26044EA-47B1-4409-AF93-FD3B032CC6B7}">
      <dgm:prSet phldrT="[Text]"/>
      <dgm:spPr/>
      <dgm:t>
        <a:bodyPr/>
        <a:lstStyle/>
        <a:p>
          <a:r>
            <a:rPr lang="en-US" b="1" dirty="0" smtClean="0"/>
            <a:t>EXPERIMENT</a:t>
          </a:r>
          <a:endParaRPr lang="en-US" b="1" dirty="0"/>
        </a:p>
      </dgm:t>
    </dgm:pt>
    <dgm:pt modelId="{3D264229-0DB2-426D-B36E-454110526D14}" type="parTrans" cxnId="{F941916D-A6FD-44A0-A0BB-2391DA50A6FE}">
      <dgm:prSet/>
      <dgm:spPr/>
      <dgm:t>
        <a:bodyPr/>
        <a:lstStyle/>
        <a:p>
          <a:endParaRPr lang="en-US"/>
        </a:p>
      </dgm:t>
    </dgm:pt>
    <dgm:pt modelId="{4237A9F0-CF45-4801-83BC-284130106104}" type="sibTrans" cxnId="{F941916D-A6FD-44A0-A0BB-2391DA50A6FE}">
      <dgm:prSet/>
      <dgm:spPr/>
      <dgm:t>
        <a:bodyPr/>
        <a:lstStyle/>
        <a:p>
          <a:endParaRPr lang="en-US"/>
        </a:p>
      </dgm:t>
    </dgm:pt>
    <dgm:pt modelId="{66414FB3-983C-4690-83DA-D5DBECD4572E}">
      <dgm:prSet phldrT="[Text]"/>
      <dgm:spPr/>
      <dgm:t>
        <a:bodyPr/>
        <a:lstStyle/>
        <a:p>
          <a:r>
            <a:rPr lang="en-US" b="1" dirty="0" smtClean="0"/>
            <a:t>OBSERVATION</a:t>
          </a:r>
          <a:endParaRPr lang="en-US" b="1" dirty="0"/>
        </a:p>
      </dgm:t>
    </dgm:pt>
    <dgm:pt modelId="{86FBC8D6-E04E-4C0A-A2EB-05D79AE85E12}" type="parTrans" cxnId="{A9685FC2-1240-47C4-9E08-E56F5E07338A}">
      <dgm:prSet/>
      <dgm:spPr/>
      <dgm:t>
        <a:bodyPr/>
        <a:lstStyle/>
        <a:p>
          <a:endParaRPr lang="en-US"/>
        </a:p>
      </dgm:t>
    </dgm:pt>
    <dgm:pt modelId="{00DB0BAB-34AC-44F0-A72F-E78CC9464638}" type="sibTrans" cxnId="{A9685FC2-1240-47C4-9E08-E56F5E07338A}">
      <dgm:prSet/>
      <dgm:spPr/>
      <dgm:t>
        <a:bodyPr/>
        <a:lstStyle/>
        <a:p>
          <a:endParaRPr lang="en-US"/>
        </a:p>
      </dgm:t>
    </dgm:pt>
    <dgm:pt modelId="{8795A8F0-BFB9-47A5-A307-A314242A62C9}" type="pres">
      <dgm:prSet presAssocID="{AF1EF416-1E20-4519-8805-BD62BC15F9DB}" presName="compositeShape" presStyleCnt="0">
        <dgm:presLayoutVars>
          <dgm:chMax val="7"/>
          <dgm:dir/>
          <dgm:resizeHandles val="exact"/>
        </dgm:presLayoutVars>
      </dgm:prSet>
      <dgm:spPr/>
    </dgm:pt>
    <dgm:pt modelId="{4FC4A88D-29EE-4E1E-BCF2-07C82E5D66B0}" type="pres">
      <dgm:prSet presAssocID="{AF1EF416-1E20-4519-8805-BD62BC15F9DB}" presName="wedge1" presStyleLbl="node1" presStyleIdx="0" presStyleCnt="3"/>
      <dgm:spPr/>
      <dgm:t>
        <a:bodyPr/>
        <a:lstStyle/>
        <a:p>
          <a:endParaRPr lang="en-US"/>
        </a:p>
      </dgm:t>
    </dgm:pt>
    <dgm:pt modelId="{840572ED-ACFD-4475-90E4-21547A815417}" type="pres">
      <dgm:prSet presAssocID="{AF1EF416-1E20-4519-8805-BD62BC15F9DB}" presName="dummy1a" presStyleCnt="0"/>
      <dgm:spPr/>
    </dgm:pt>
    <dgm:pt modelId="{57C59532-7764-4D33-99A4-FED829CC5401}" type="pres">
      <dgm:prSet presAssocID="{AF1EF416-1E20-4519-8805-BD62BC15F9DB}" presName="dummy1b" presStyleCnt="0"/>
      <dgm:spPr/>
    </dgm:pt>
    <dgm:pt modelId="{6867BC45-A4AA-4D00-8A05-03723DAEE485}" type="pres">
      <dgm:prSet presAssocID="{AF1EF416-1E20-4519-8805-BD62BC15F9D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6D6CEF-9BDE-4EA1-8DD1-6D1512789094}" type="pres">
      <dgm:prSet presAssocID="{AF1EF416-1E20-4519-8805-BD62BC15F9DB}" presName="wedge2" presStyleLbl="node1" presStyleIdx="1" presStyleCnt="3"/>
      <dgm:spPr/>
      <dgm:t>
        <a:bodyPr/>
        <a:lstStyle/>
        <a:p>
          <a:endParaRPr lang="en-US"/>
        </a:p>
      </dgm:t>
    </dgm:pt>
    <dgm:pt modelId="{D260D747-1A22-4989-9DE1-7E274DD25B3B}" type="pres">
      <dgm:prSet presAssocID="{AF1EF416-1E20-4519-8805-BD62BC15F9DB}" presName="dummy2a" presStyleCnt="0"/>
      <dgm:spPr/>
    </dgm:pt>
    <dgm:pt modelId="{4DFAD31C-25AE-4D5B-91D1-6AFFC823DC0E}" type="pres">
      <dgm:prSet presAssocID="{AF1EF416-1E20-4519-8805-BD62BC15F9DB}" presName="dummy2b" presStyleCnt="0"/>
      <dgm:spPr/>
    </dgm:pt>
    <dgm:pt modelId="{563C6D66-B96A-4161-8C74-FA8BC757B363}" type="pres">
      <dgm:prSet presAssocID="{AF1EF416-1E20-4519-8805-BD62BC15F9D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19632-3DB5-406E-9BB0-90AF40713CF9}" type="pres">
      <dgm:prSet presAssocID="{AF1EF416-1E20-4519-8805-BD62BC15F9DB}" presName="wedge3" presStyleLbl="node1" presStyleIdx="2" presStyleCnt="3"/>
      <dgm:spPr/>
      <dgm:t>
        <a:bodyPr/>
        <a:lstStyle/>
        <a:p>
          <a:endParaRPr lang="en-US"/>
        </a:p>
      </dgm:t>
    </dgm:pt>
    <dgm:pt modelId="{203F456F-90B9-4EC4-A3B4-77B73C6D93CE}" type="pres">
      <dgm:prSet presAssocID="{AF1EF416-1E20-4519-8805-BD62BC15F9DB}" presName="dummy3a" presStyleCnt="0"/>
      <dgm:spPr/>
    </dgm:pt>
    <dgm:pt modelId="{15A1A0D7-43F7-41CF-8FEB-EA4BE84220D0}" type="pres">
      <dgm:prSet presAssocID="{AF1EF416-1E20-4519-8805-BD62BC15F9DB}" presName="dummy3b" presStyleCnt="0"/>
      <dgm:spPr/>
    </dgm:pt>
    <dgm:pt modelId="{CDFBBA07-1704-434D-A119-E028CFCCE7DA}" type="pres">
      <dgm:prSet presAssocID="{AF1EF416-1E20-4519-8805-BD62BC15F9D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E21CA-4AF9-48A3-8F7B-5611CBDF5837}" type="pres">
      <dgm:prSet presAssocID="{1778B97C-9EDA-4EDC-99DA-31515F3E0375}" presName="arrowWedge1" presStyleLbl="fgSibTrans2D1" presStyleIdx="0" presStyleCnt="3"/>
      <dgm:spPr/>
    </dgm:pt>
    <dgm:pt modelId="{40B3AC2C-36E0-4FA5-8A38-947507D773F2}" type="pres">
      <dgm:prSet presAssocID="{4237A9F0-CF45-4801-83BC-284130106104}" presName="arrowWedge2" presStyleLbl="fgSibTrans2D1" presStyleIdx="1" presStyleCnt="3"/>
      <dgm:spPr/>
    </dgm:pt>
    <dgm:pt modelId="{B5694F4D-D9B0-4630-BF8E-1CE24A775871}" type="pres">
      <dgm:prSet presAssocID="{00DB0BAB-34AC-44F0-A72F-E78CC9464638}" presName="arrowWedge3" presStyleLbl="fgSibTrans2D1" presStyleIdx="2" presStyleCnt="3"/>
      <dgm:spPr/>
    </dgm:pt>
  </dgm:ptLst>
  <dgm:cxnLst>
    <dgm:cxn modelId="{74C1107E-AC19-4FB5-98ED-F7012FE3E2A1}" type="presOf" srcId="{3B007105-6CC5-418E-834D-6A99794E17EF}" destId="{4FC4A88D-29EE-4E1E-BCF2-07C82E5D66B0}" srcOrd="0" destOrd="0" presId="urn:microsoft.com/office/officeart/2005/8/layout/cycle8"/>
    <dgm:cxn modelId="{32CA83F4-6021-4FFC-93FA-F70A29B53C75}" type="presOf" srcId="{AF1EF416-1E20-4519-8805-BD62BC15F9DB}" destId="{8795A8F0-BFB9-47A5-A307-A314242A62C9}" srcOrd="0" destOrd="0" presId="urn:microsoft.com/office/officeart/2005/8/layout/cycle8"/>
    <dgm:cxn modelId="{BDE2871C-47BC-483B-A610-65CE73E4D85C}" type="presOf" srcId="{D26044EA-47B1-4409-AF93-FD3B032CC6B7}" destId="{A66D6CEF-9BDE-4EA1-8DD1-6D1512789094}" srcOrd="0" destOrd="0" presId="urn:microsoft.com/office/officeart/2005/8/layout/cycle8"/>
    <dgm:cxn modelId="{5A3C0239-6729-47B2-B3C8-C36457707E1A}" type="presOf" srcId="{66414FB3-983C-4690-83DA-D5DBECD4572E}" destId="{24A19632-3DB5-406E-9BB0-90AF40713CF9}" srcOrd="0" destOrd="0" presId="urn:microsoft.com/office/officeart/2005/8/layout/cycle8"/>
    <dgm:cxn modelId="{F56524DE-FADF-4379-81A6-6078C5F53E43}" type="presOf" srcId="{66414FB3-983C-4690-83DA-D5DBECD4572E}" destId="{CDFBBA07-1704-434D-A119-E028CFCCE7DA}" srcOrd="1" destOrd="0" presId="urn:microsoft.com/office/officeart/2005/8/layout/cycle8"/>
    <dgm:cxn modelId="{781013CF-03A0-4232-BF64-6C1395A5B859}" type="presOf" srcId="{3B007105-6CC5-418E-834D-6A99794E17EF}" destId="{6867BC45-A4AA-4D00-8A05-03723DAEE485}" srcOrd="1" destOrd="0" presId="urn:microsoft.com/office/officeart/2005/8/layout/cycle8"/>
    <dgm:cxn modelId="{385AD29F-B51C-4A51-94E8-5E66D3347889}" type="presOf" srcId="{D26044EA-47B1-4409-AF93-FD3B032CC6B7}" destId="{563C6D66-B96A-4161-8C74-FA8BC757B363}" srcOrd="1" destOrd="0" presId="urn:microsoft.com/office/officeart/2005/8/layout/cycle8"/>
    <dgm:cxn modelId="{F941916D-A6FD-44A0-A0BB-2391DA50A6FE}" srcId="{AF1EF416-1E20-4519-8805-BD62BC15F9DB}" destId="{D26044EA-47B1-4409-AF93-FD3B032CC6B7}" srcOrd="1" destOrd="0" parTransId="{3D264229-0DB2-426D-B36E-454110526D14}" sibTransId="{4237A9F0-CF45-4801-83BC-284130106104}"/>
    <dgm:cxn modelId="{A9685FC2-1240-47C4-9E08-E56F5E07338A}" srcId="{AF1EF416-1E20-4519-8805-BD62BC15F9DB}" destId="{66414FB3-983C-4690-83DA-D5DBECD4572E}" srcOrd="2" destOrd="0" parTransId="{86FBC8D6-E04E-4C0A-A2EB-05D79AE85E12}" sibTransId="{00DB0BAB-34AC-44F0-A72F-E78CC9464638}"/>
    <dgm:cxn modelId="{0BF4B467-3219-4F72-895A-2CECC291CE4A}" srcId="{AF1EF416-1E20-4519-8805-BD62BC15F9DB}" destId="{3B007105-6CC5-418E-834D-6A99794E17EF}" srcOrd="0" destOrd="0" parTransId="{F5E76492-E3BB-468D-9BBF-6CF7D53F0076}" sibTransId="{1778B97C-9EDA-4EDC-99DA-31515F3E0375}"/>
    <dgm:cxn modelId="{CE671E37-AD39-43F4-868F-1CCE53A3E8D5}" type="presParOf" srcId="{8795A8F0-BFB9-47A5-A307-A314242A62C9}" destId="{4FC4A88D-29EE-4E1E-BCF2-07C82E5D66B0}" srcOrd="0" destOrd="0" presId="urn:microsoft.com/office/officeart/2005/8/layout/cycle8"/>
    <dgm:cxn modelId="{6FC3E5A5-A273-436E-B6F4-760F09876F8E}" type="presParOf" srcId="{8795A8F0-BFB9-47A5-A307-A314242A62C9}" destId="{840572ED-ACFD-4475-90E4-21547A815417}" srcOrd="1" destOrd="0" presId="urn:microsoft.com/office/officeart/2005/8/layout/cycle8"/>
    <dgm:cxn modelId="{7BEA2832-3C06-4FB8-BCAA-2BFA0B66B1B5}" type="presParOf" srcId="{8795A8F0-BFB9-47A5-A307-A314242A62C9}" destId="{57C59532-7764-4D33-99A4-FED829CC5401}" srcOrd="2" destOrd="0" presId="urn:microsoft.com/office/officeart/2005/8/layout/cycle8"/>
    <dgm:cxn modelId="{A9F4C6E8-A620-4236-BC0C-512113C1A0A2}" type="presParOf" srcId="{8795A8F0-BFB9-47A5-A307-A314242A62C9}" destId="{6867BC45-A4AA-4D00-8A05-03723DAEE485}" srcOrd="3" destOrd="0" presId="urn:microsoft.com/office/officeart/2005/8/layout/cycle8"/>
    <dgm:cxn modelId="{48EB118A-F705-4D8E-88A1-08923B18068A}" type="presParOf" srcId="{8795A8F0-BFB9-47A5-A307-A314242A62C9}" destId="{A66D6CEF-9BDE-4EA1-8DD1-6D1512789094}" srcOrd="4" destOrd="0" presId="urn:microsoft.com/office/officeart/2005/8/layout/cycle8"/>
    <dgm:cxn modelId="{F044261F-29F2-4869-8026-92E17B2FC436}" type="presParOf" srcId="{8795A8F0-BFB9-47A5-A307-A314242A62C9}" destId="{D260D747-1A22-4989-9DE1-7E274DD25B3B}" srcOrd="5" destOrd="0" presId="urn:microsoft.com/office/officeart/2005/8/layout/cycle8"/>
    <dgm:cxn modelId="{6AA73E93-E946-42C3-A51E-6CA514D3FDE9}" type="presParOf" srcId="{8795A8F0-BFB9-47A5-A307-A314242A62C9}" destId="{4DFAD31C-25AE-4D5B-91D1-6AFFC823DC0E}" srcOrd="6" destOrd="0" presId="urn:microsoft.com/office/officeart/2005/8/layout/cycle8"/>
    <dgm:cxn modelId="{B3DD2801-AE1F-40EB-ACB9-B3486769082F}" type="presParOf" srcId="{8795A8F0-BFB9-47A5-A307-A314242A62C9}" destId="{563C6D66-B96A-4161-8C74-FA8BC757B363}" srcOrd="7" destOrd="0" presId="urn:microsoft.com/office/officeart/2005/8/layout/cycle8"/>
    <dgm:cxn modelId="{5E92EAC9-6F16-4BEE-B769-06807F8A7F38}" type="presParOf" srcId="{8795A8F0-BFB9-47A5-A307-A314242A62C9}" destId="{24A19632-3DB5-406E-9BB0-90AF40713CF9}" srcOrd="8" destOrd="0" presId="urn:microsoft.com/office/officeart/2005/8/layout/cycle8"/>
    <dgm:cxn modelId="{8574A748-4771-480E-8652-2C15405707B0}" type="presParOf" srcId="{8795A8F0-BFB9-47A5-A307-A314242A62C9}" destId="{203F456F-90B9-4EC4-A3B4-77B73C6D93CE}" srcOrd="9" destOrd="0" presId="urn:microsoft.com/office/officeart/2005/8/layout/cycle8"/>
    <dgm:cxn modelId="{AA8AD06C-FA19-4DF1-8EBB-11AE124CBDB7}" type="presParOf" srcId="{8795A8F0-BFB9-47A5-A307-A314242A62C9}" destId="{15A1A0D7-43F7-41CF-8FEB-EA4BE84220D0}" srcOrd="10" destOrd="0" presId="urn:microsoft.com/office/officeart/2005/8/layout/cycle8"/>
    <dgm:cxn modelId="{5476B6B3-347F-4009-B994-1A2B93CDC238}" type="presParOf" srcId="{8795A8F0-BFB9-47A5-A307-A314242A62C9}" destId="{CDFBBA07-1704-434D-A119-E028CFCCE7DA}" srcOrd="11" destOrd="0" presId="urn:microsoft.com/office/officeart/2005/8/layout/cycle8"/>
    <dgm:cxn modelId="{360A5663-E8A6-4923-A9C1-8E1ACBD77B5B}" type="presParOf" srcId="{8795A8F0-BFB9-47A5-A307-A314242A62C9}" destId="{052E21CA-4AF9-48A3-8F7B-5611CBDF5837}" srcOrd="12" destOrd="0" presId="urn:microsoft.com/office/officeart/2005/8/layout/cycle8"/>
    <dgm:cxn modelId="{D5918DE1-0722-4586-A897-7EBA3513219A}" type="presParOf" srcId="{8795A8F0-BFB9-47A5-A307-A314242A62C9}" destId="{40B3AC2C-36E0-4FA5-8A38-947507D773F2}" srcOrd="13" destOrd="0" presId="urn:microsoft.com/office/officeart/2005/8/layout/cycle8"/>
    <dgm:cxn modelId="{3EBFC4BB-8BF1-4BDC-B52B-1CF7D28D2482}" type="presParOf" srcId="{8795A8F0-BFB9-47A5-A307-A314242A62C9}" destId="{B5694F4D-D9B0-4630-BF8E-1CE24A77587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4A88D-29EE-4E1E-BCF2-07C82E5D66B0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THEORY</a:t>
          </a:r>
          <a:endParaRPr lang="en-US" sz="1500" b="1" kern="1200" dirty="0"/>
        </a:p>
      </dsp:txBody>
      <dsp:txXfrm>
        <a:off x="3210560" y="987551"/>
        <a:ext cx="1219200" cy="1016000"/>
      </dsp:txXfrm>
    </dsp:sp>
    <dsp:sp modelId="{A66D6CEF-9BDE-4EA1-8DD1-6D1512789094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EXPERIMENT</a:t>
          </a:r>
          <a:endParaRPr lang="en-US" sz="1500" b="1" kern="1200" dirty="0"/>
        </a:p>
      </dsp:txBody>
      <dsp:txXfrm>
        <a:off x="2153920" y="2600960"/>
        <a:ext cx="1828800" cy="894080"/>
      </dsp:txXfrm>
    </dsp:sp>
    <dsp:sp modelId="{24A19632-3DB5-406E-9BB0-90AF40713CF9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OBSERVATION</a:t>
          </a:r>
          <a:endParaRPr lang="en-US" sz="1500" b="1" kern="1200" dirty="0"/>
        </a:p>
      </dsp:txBody>
      <dsp:txXfrm>
        <a:off x="1666240" y="987551"/>
        <a:ext cx="1219200" cy="1016000"/>
      </dsp:txXfrm>
    </dsp:sp>
    <dsp:sp modelId="{052E21CA-4AF9-48A3-8F7B-5611CBDF5837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B3AC2C-36E0-4FA5-8A38-947507D773F2}">
      <dsp:nvSpPr>
        <dsp:cNvPr id="0" name=""/>
        <dsp:cNvSpPr/>
      </dsp:nvSpPr>
      <dsp:spPr>
        <a:xfrm>
          <a:off x="112979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5694F4D-D9B0-4630-BF8E-1CE24A775871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E7F3F-DE2D-4940-AACF-77627230A111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981D0-1CA8-4E15-B28C-BC0B126FC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9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F2DDBAA-9EFA-4FFD-81A7-36417457D475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en-US" altLang="en-US" smtClean="0"/>
              <a:t>Of course, we also do research because we’re curious.  One big mystery we’re trying to solve is where all the different elements came from.  H and He were created in the beginning of our universe, after the Big Bang, these were mostly created when stars fused hydrogen into heavier elements for fuel, these are man-made… but the vast majority of elements were made in a lot of strange and complicated ways!  One of which: supernovas (exploding stars) form unstable nuclei that later become these elements, so we study the unstable nuclei to understand how. </a:t>
            </a:r>
          </a:p>
        </p:txBody>
      </p:sp>
    </p:spTree>
    <p:extLst>
      <p:ext uri="{BB962C8B-B14F-4D97-AF65-F5344CB8AC3E}">
        <p14:creationId xmlns:p14="http://schemas.microsoft.com/office/powerpoint/2010/main" val="3054312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0D363B-06BE-48CD-A462-E4B7C26837C6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33C2B"/>
                </a:solidFill>
              </a:rPr>
              <a:t>400-yard linear accelerator will replace cyclotrons, producing nuclei with twice the energy and thousands of times more rare isotopes per second</a:t>
            </a:r>
          </a:p>
          <a:p>
            <a:pPr eaLnBrk="1" hangingPunct="1"/>
            <a:r>
              <a:rPr lang="en-US" altLang="en-US" smtClean="0">
                <a:solidFill>
                  <a:srgbClr val="333C2B"/>
                </a:solidFill>
              </a:rPr>
              <a:t>Many additions to the building for personnel, cryogenics, research area, etc.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58466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[Presenter]</a:t>
            </a:r>
          </a:p>
          <a:p>
            <a:r>
              <a:rPr lang="en-US" dirty="0" smtClean="0"/>
              <a:t>[Presenter’s Title]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6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775607"/>
            <a:ext cx="3886200" cy="54013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775607"/>
            <a:ext cx="3886200" cy="54013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0291C4-B9CB-4B36-BA13-8AEDC9FA786F}" type="datetimeFigureOut">
              <a:rPr lang="en-US" smtClean="0"/>
              <a:t>7/28/2017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3286"/>
            <a:ext cx="7886700" cy="52319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936" y="771866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81162"/>
            <a:ext cx="3868340" cy="45085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6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66EA-EDB3-41CF-9E77-76047EE3E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631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5692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63288"/>
            <a:ext cx="7886700" cy="5388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TITLE OF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49086"/>
            <a:ext cx="7886700" cy="5543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SUBHEADING STYLE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429827"/>
            <a:ext cx="3086100" cy="247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A. Presenter, Title of Presentation, 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5300" y="6429827"/>
            <a:ext cx="400050" cy="309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1A78CA-A366-463A-825D-27002063E75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8650" y="155124"/>
            <a:ext cx="7886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28650" y="702131"/>
            <a:ext cx="7886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8650" y="6429827"/>
            <a:ext cx="7886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20" y="6467020"/>
            <a:ext cx="255762" cy="356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27" y="6472312"/>
            <a:ext cx="344227" cy="3463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6430306"/>
            <a:ext cx="1261307" cy="4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Californian FB" panose="0207040306080B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chemeClr val="accent6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mailto:visits@nscl.msu.edu" TargetMode="External"/><Relationship Id="rId7" Type="http://schemas.openxmlformats.org/officeDocument/2006/relationships/hyperlink" Target="phys.org" TargetMode="External"/><Relationship Id="rId2" Type="http://schemas.openxmlformats.org/officeDocument/2006/relationships/hyperlink" Target="http://www.spsnational.org/cup/careerpathway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partanyouth.msu.edu/" TargetMode="External"/><Relationship Id="rId5" Type="http://schemas.openxmlformats.org/officeDocument/2006/relationships/hyperlink" Target="http://www.jinaweb.org/" TargetMode="External"/><Relationship Id="rId10" Type="http://schemas.openxmlformats.org/officeDocument/2006/relationships/image" Target="../media/image52.png"/><Relationship Id="rId4" Type="http://schemas.openxmlformats.org/officeDocument/2006/relationships/hyperlink" Target="http://www.nscl.msu.edu/" TargetMode="External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3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2.jpg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31136" y="196718"/>
            <a:ext cx="5247894" cy="538843"/>
          </a:xfrm>
        </p:spPr>
        <p:txBody>
          <a:bodyPr/>
          <a:lstStyle/>
          <a:p>
            <a:pPr algn="l" eaLnBrk="1" hangingPunct="1"/>
            <a:r>
              <a:rPr lang="en-US" altLang="en-US" sz="1600" dirty="0" smtClean="0">
                <a:latin typeface="Century Gothic" panose="020B0502020202020204" pitchFamily="34" charset="0"/>
              </a:rPr>
              <a:t>National Superconducting Cyclotron Laboratory</a:t>
            </a:r>
            <a:br>
              <a:rPr lang="en-US" altLang="en-US" sz="1600" dirty="0" smtClean="0">
                <a:latin typeface="Century Gothic" panose="020B0502020202020204" pitchFamily="34" charset="0"/>
              </a:rPr>
            </a:br>
            <a:r>
              <a:rPr lang="en-US" altLang="en-US" sz="1600" dirty="0" smtClean="0">
                <a:latin typeface="Century Gothic" panose="020B0502020202020204" pitchFamily="34" charset="0"/>
              </a:rPr>
              <a:t>at Michigan State University</a:t>
            </a:r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381000" y="1645920"/>
            <a:ext cx="8458200" cy="3757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PEOPLE WILL PAY YOU </a:t>
            </a:r>
          </a:p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TO LEARN THINGS</a:t>
            </a:r>
          </a:p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and other 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careers you can do with a science degree</a:t>
            </a:r>
            <a:endParaRPr lang="en-US" sz="2400" i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Zach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Constan</a:t>
            </a:r>
            <a:endParaRPr lang="en-US" sz="2400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NSCL Outreach Coordinator</a:t>
            </a:r>
            <a:endParaRPr lang="en-US" sz="1800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216" y="112197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ook Antiqua" panose="02040602050305030304" pitchFamily="18" charset="0"/>
              </a:rPr>
              <a:t>NSCL</a:t>
            </a: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750808" y="4460081"/>
            <a:ext cx="2667000" cy="1619250"/>
            <a:chOff x="6281738" y="5086350"/>
            <a:chExt cx="2667000" cy="1619250"/>
          </a:xfrm>
        </p:grpSpPr>
        <p:pic>
          <p:nvPicPr>
            <p:cNvPr id="24583" name="Picture 36" descr="gif_BIM027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855702" y="5086350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" name="Text Box 2"/>
            <p:cNvSpPr txBox="1">
              <a:spLocks noChangeArrowheads="1"/>
            </p:cNvSpPr>
            <p:nvPr/>
          </p:nvSpPr>
          <p:spPr bwMode="auto">
            <a:xfrm>
              <a:off x="6281738" y="5461000"/>
              <a:ext cx="2667000" cy="823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301529" y="5385219"/>
              <a:ext cx="2622833" cy="9541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Spin the Wheel</a:t>
              </a:r>
            </a:p>
            <a:p>
              <a:pPr algn="ctr">
                <a:defRPr/>
              </a:pPr>
              <a:r>
                <a:rPr lang="en-US" sz="28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Of Science!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7" y="891468"/>
            <a:ext cx="4614862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Line 3"/>
          <p:cNvSpPr>
            <a:spLocks noChangeShapeType="1"/>
          </p:cNvSpPr>
          <p:nvPr/>
        </p:nvSpPr>
        <p:spPr bwMode="auto">
          <a:xfrm flipV="1">
            <a:off x="3056469" y="5339643"/>
            <a:ext cx="0" cy="576263"/>
          </a:xfrm>
          <a:prstGeom prst="line">
            <a:avLst/>
          </a:prstGeom>
          <a:noFill/>
          <a:ln w="10160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635532" y="5792081"/>
            <a:ext cx="4800600" cy="46196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Verdana" panose="020B0604030504040204" pitchFamily="34" charset="0"/>
              </a:rPr>
              <a:t>What are you doing today?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50" y="163288"/>
            <a:ext cx="7886700" cy="5388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alifornian FB" panose="0207040306080B030204" pitchFamily="18" charset="0"/>
                <a:ea typeface="+mj-ea"/>
                <a:cs typeface="+mj-cs"/>
              </a:defRPr>
            </a:lvl1pPr>
          </a:lstStyle>
          <a:p>
            <a:r>
              <a:rPr lang="en-US" altLang="en-US" b="1" dirty="0" smtClean="0"/>
              <a:t>Why science? </a:t>
            </a:r>
            <a:r>
              <a:rPr lang="en-US" altLang="en-US" dirty="0" smtClean="0"/>
              <a:t>It’s always new</a:t>
            </a:r>
          </a:p>
        </p:txBody>
      </p:sp>
    </p:spTree>
    <p:extLst>
      <p:ext uri="{BB962C8B-B14F-4D97-AF65-F5344CB8AC3E}">
        <p14:creationId xmlns:p14="http://schemas.microsoft.com/office/powerpoint/2010/main" val="3138923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 smtClean="0"/>
              <a:t>Why science? </a:t>
            </a:r>
            <a:r>
              <a:rPr lang="en-US" altLang="en-US" sz="3200" dirty="0" smtClean="0"/>
              <a:t>It will take you places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533400" y="973664"/>
            <a:ext cx="3886200" cy="1219200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</a:pPr>
            <a:r>
              <a:rPr lang="en-US" altLang="en-US" sz="2800" dirty="0" smtClean="0">
                <a:latin typeface="+mn-lt"/>
              </a:rPr>
              <a:t>People with degrees in science (</a:t>
            </a:r>
            <a:r>
              <a:rPr lang="en-US" altLang="en-US" sz="2800" i="1" dirty="0" smtClean="0">
                <a:latin typeface="+mn-lt"/>
              </a:rPr>
              <a:t>physics!</a:t>
            </a:r>
            <a:r>
              <a:rPr lang="en-US" altLang="en-US" sz="2800" dirty="0" smtClean="0">
                <a:latin typeface="+mn-lt"/>
              </a:rPr>
              <a:t>) know how to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2206974"/>
            <a:ext cx="465544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Design/Build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 smtClean="0">
                <a:solidFill>
                  <a:srgbClr val="FF0000"/>
                </a:solidFill>
                <a:latin typeface="OCR A Std" panose="020F0609000104060307" pitchFamily="49" charset="0"/>
              </a:rPr>
              <a:t>Program</a:t>
            </a:r>
            <a:endParaRPr lang="en-US" altLang="en-US" sz="2800" dirty="0">
              <a:solidFill>
                <a:srgbClr val="FF0000"/>
              </a:solidFill>
              <a:latin typeface="OCR A Std" panose="020F0609000104060307" pitchFamily="49" charset="0"/>
            </a:endParaRP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 smtClean="0">
                <a:solidFill>
                  <a:srgbClr val="FFC000"/>
                </a:solidFill>
                <a:latin typeface="Chaparral Pro Light" panose="02060403030505090203" pitchFamily="18" charset="0"/>
              </a:rPr>
              <a:t>Think </a:t>
            </a:r>
            <a:r>
              <a:rPr lang="en-US" altLang="en-US" sz="2800" dirty="0">
                <a:solidFill>
                  <a:srgbClr val="FFC000"/>
                </a:solidFill>
                <a:latin typeface="Chaparral Pro Light" panose="02060403030505090203" pitchFamily="18" charset="0"/>
              </a:rPr>
              <a:t>Logically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 smtClean="0">
                <a:solidFill>
                  <a:srgbClr val="92D050"/>
                </a:solidFill>
                <a:latin typeface="Castellar" panose="020A0402060406010301" pitchFamily="18" charset="0"/>
              </a:rPr>
              <a:t>Work </a:t>
            </a:r>
            <a:r>
              <a:rPr lang="en-US" altLang="en-US" sz="2800" dirty="0">
                <a:solidFill>
                  <a:srgbClr val="92D050"/>
                </a:solidFill>
                <a:latin typeface="Castellar" panose="020A0402060406010301" pitchFamily="18" charset="0"/>
              </a:rPr>
              <a:t>on a Team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00B050"/>
                </a:solidFill>
                <a:latin typeface="Britannic Bold" panose="020B0903060703020204" pitchFamily="34" charset="0"/>
              </a:rPr>
              <a:t>Communicate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 smtClean="0">
                <a:solidFill>
                  <a:srgbClr val="00B0F0"/>
                </a:solidFill>
                <a:latin typeface="Cooper Black" panose="0208090404030B020404" pitchFamily="18" charset="0"/>
              </a:rPr>
              <a:t>Invent </a:t>
            </a:r>
            <a:r>
              <a:rPr lang="en-US" altLang="en-US" sz="2800" dirty="0">
                <a:solidFill>
                  <a:srgbClr val="00B0F0"/>
                </a:solidFill>
                <a:latin typeface="Cooper Black" panose="0208090404030B020404" pitchFamily="18" charset="0"/>
              </a:rPr>
              <a:t>New Things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Understand Information</a:t>
            </a:r>
            <a:endParaRPr lang="en-US" altLang="en-US" sz="2800" dirty="0">
              <a:solidFill>
                <a:srgbClr val="0070C0"/>
              </a:solidFill>
              <a:latin typeface="Agency FB" panose="020B0503020202020204" pitchFamily="34" charset="0"/>
            </a:endParaRP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b="1" dirty="0" smtClean="0">
                <a:solidFill>
                  <a:srgbClr val="7030A0"/>
                </a:solidFill>
                <a:latin typeface="Felix Titling" panose="04060505060202020A04" pitchFamily="82" charset="0"/>
              </a:rPr>
              <a:t>Solve Problems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29200" y="2216499"/>
            <a:ext cx="307498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Teaching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FF0000"/>
                </a:solidFill>
                <a:latin typeface="Helvetica Neue" pitchFamily="50" charset="0"/>
              </a:rPr>
              <a:t>Research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FFC000"/>
                </a:solidFill>
                <a:latin typeface="Rockwell Extra Bold" panose="02060903040505020403" pitchFamily="18" charset="0"/>
              </a:rPr>
              <a:t>Law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92D050"/>
                </a:solidFill>
                <a:latin typeface="Mongolian Baiti" panose="03000500000000000000" pitchFamily="66" charset="0"/>
                <a:ea typeface="Mongolian Baiti" panose="03000500000000000000" pitchFamily="66" charset="0"/>
                <a:cs typeface="Mongolian Baiti" panose="03000500000000000000" pitchFamily="66" charset="0"/>
              </a:rPr>
              <a:t>Medicine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00B050"/>
                </a:solidFill>
                <a:latin typeface="Perpetua Titling MT" panose="02020502060505020804" pitchFamily="18" charset="0"/>
              </a:rPr>
              <a:t>Journalism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00B0F0"/>
                </a:solidFill>
                <a:latin typeface="Stencil" panose="040409050D0802020404" pitchFamily="82" charset="0"/>
              </a:rPr>
              <a:t>Government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0070C0"/>
                </a:solidFill>
                <a:latin typeface="Sylfaen" panose="010A0502050306030303" pitchFamily="18" charset="0"/>
              </a:rPr>
              <a:t>Finance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Industry</a:t>
            </a:r>
            <a:r>
              <a:rPr lang="en-US" altLang="en-US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" y="5831414"/>
            <a:ext cx="777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(and that’s why the unemployment rate for scientists is so low)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029200" y="999064"/>
            <a:ext cx="3886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C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800" kern="0" dirty="0" smtClean="0">
                <a:solidFill>
                  <a:schemeClr val="accent6">
                    <a:lumMod val="75000"/>
                  </a:schemeClr>
                </a:solidFill>
              </a:rPr>
              <a:t>And the skills learned in science happen to be useful in</a:t>
            </a:r>
          </a:p>
        </p:txBody>
      </p:sp>
    </p:spTree>
    <p:extLst>
      <p:ext uri="{BB962C8B-B14F-4D97-AF65-F5344CB8AC3E}">
        <p14:creationId xmlns:p14="http://schemas.microsoft.com/office/powerpoint/2010/main" val="24654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  <p:bldP spid="4" grpId="0" build="p"/>
      <p:bldP spid="11" grpId="0" build="p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8650" y="412666"/>
            <a:ext cx="7886700" cy="538843"/>
          </a:xfrm>
        </p:spPr>
        <p:txBody>
          <a:bodyPr/>
          <a:lstStyle/>
          <a:p>
            <a:r>
              <a:rPr lang="en-US" altLang="en-US" b="1" dirty="0" smtClean="0"/>
              <a:t>Why science? </a:t>
            </a:r>
            <a:r>
              <a:rPr lang="en-US" altLang="en-US" dirty="0" smtClean="0"/>
              <a:t>MORE money and jobs </a:t>
            </a:r>
            <a:br>
              <a:rPr lang="en-US" altLang="en-US" dirty="0" smtClean="0"/>
            </a:br>
            <a:r>
              <a:rPr lang="en-US" altLang="en-US" dirty="0" smtClean="0"/>
              <a:t>(and options, and satisfaction…)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28650" y="1236997"/>
            <a:ext cx="413335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 smtClean="0">
                <a:solidFill>
                  <a:srgbClr val="548235"/>
                </a:solidFill>
                <a:latin typeface="Arial" panose="020B0604020202020204" pitchFamily="34" charset="0"/>
              </a:rPr>
              <a:t>Science, Technology, Engineering and Math (STEM) majors in college lead to:</a:t>
            </a:r>
          </a:p>
          <a:p>
            <a:endParaRPr lang="en-US" altLang="en-US" sz="2000" dirty="0">
              <a:solidFill>
                <a:srgbClr val="548235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rgbClr val="548235"/>
                </a:solidFill>
                <a:latin typeface="Arial" panose="020B0604020202020204" pitchFamily="34" charset="0"/>
              </a:rPr>
              <a:t>Lower Unemployment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000" i="1" dirty="0" smtClean="0">
                <a:solidFill>
                  <a:srgbClr val="548235"/>
                </a:solidFill>
                <a:latin typeface="Arial" panose="020B0604020202020204" pitchFamily="34" charset="0"/>
              </a:rPr>
              <a:t>(17 of the top 25 majors)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rgbClr val="548235"/>
                </a:solidFill>
                <a:latin typeface="Arial" panose="020B0604020202020204" pitchFamily="34" charset="0"/>
              </a:rPr>
              <a:t>Higher-paying jobs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000" i="1" dirty="0" smtClean="0">
                <a:solidFill>
                  <a:srgbClr val="548235"/>
                </a:solidFill>
                <a:latin typeface="Arial" panose="020B0604020202020204" pitchFamily="34" charset="0"/>
              </a:rPr>
              <a:t>(21 of the top 25 majors)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548235"/>
                </a:solidFill>
                <a:latin typeface="Arial" panose="020B0604020202020204" pitchFamily="34" charset="0"/>
              </a:rPr>
              <a:t>More career options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48235"/>
                </a:solidFill>
                <a:latin typeface="Arial" panose="020B0604020202020204" pitchFamily="34" charset="0"/>
              </a:rPr>
              <a:t>STEM majors are qualified for many kinds!</a:t>
            </a:r>
            <a:endParaRPr lang="en-US" altLang="en-US" sz="2000" b="1" dirty="0">
              <a:solidFill>
                <a:srgbClr val="548235"/>
              </a:solidFill>
              <a:latin typeface="Arial" panose="020B0604020202020204" pitchFamily="34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548235"/>
                </a:solidFill>
                <a:latin typeface="Arial" panose="020B0604020202020204" pitchFamily="34" charset="0"/>
              </a:rPr>
              <a:t>Your major does NOT determine your career!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rgbClr val="548235"/>
                </a:solidFill>
                <a:latin typeface="Arial" panose="020B0604020202020204" pitchFamily="34" charset="0"/>
              </a:rPr>
              <a:t>Higher job satisfaction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000" i="1" dirty="0" smtClean="0">
                <a:solidFill>
                  <a:srgbClr val="548235"/>
                </a:solidFill>
                <a:latin typeface="Arial" panose="020B0604020202020204" pitchFamily="34" charset="0"/>
              </a:rPr>
              <a:t>(12 of the top 25 majors)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548235"/>
                </a:solidFill>
                <a:latin typeface="Arial" panose="020B0604020202020204" pitchFamily="34" charset="0"/>
              </a:rPr>
              <a:t>Playing with big toys</a:t>
            </a:r>
            <a:endParaRPr lang="en-US" altLang="en-US" sz="2000" dirty="0">
              <a:solidFill>
                <a:srgbClr val="54823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r="18977"/>
          <a:stretch/>
        </p:blipFill>
        <p:spPr>
          <a:xfrm>
            <a:off x="4857008" y="1306376"/>
            <a:ext cx="3693226" cy="47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6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Physicist employment (aip.org/statistics)</a:t>
            </a:r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7" t="49130" r="8134" b="7408"/>
          <a:stretch>
            <a:fillRect/>
          </a:stretch>
        </p:blipFill>
        <p:spPr>
          <a:xfrm>
            <a:off x="3810000" y="879767"/>
            <a:ext cx="2708275" cy="2495550"/>
          </a:xfrm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9" t="55556" r="12614" b="13333"/>
          <a:stretch>
            <a:fillRect/>
          </a:stretch>
        </p:blipFill>
        <p:spPr bwMode="auto">
          <a:xfrm>
            <a:off x="457200" y="879767"/>
            <a:ext cx="31194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6" t="31111" r="11177" b="30000"/>
          <a:stretch>
            <a:fillRect/>
          </a:stretch>
        </p:blipFill>
        <p:spPr bwMode="auto">
          <a:xfrm>
            <a:off x="457200" y="3530892"/>
            <a:ext cx="31194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6" t="30000" r="9740" b="30000"/>
          <a:stretch>
            <a:fillRect/>
          </a:stretch>
        </p:blipFill>
        <p:spPr bwMode="auto">
          <a:xfrm>
            <a:off x="3810000" y="3530892"/>
            <a:ext cx="3036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934200" y="879767"/>
            <a:ext cx="2027238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 i="1" dirty="0">
                <a:solidFill>
                  <a:srgbClr val="548235"/>
                </a:solidFill>
                <a:latin typeface="Arial" panose="020B0604020202020204" pitchFamily="34" charset="0"/>
              </a:rPr>
              <a:t>“There are a lot of great paying jobs in the private sector looking for intelligent, highly motivated individuals with a mind that is focused on problem solving.”</a:t>
            </a:r>
            <a:endParaRPr lang="en-US" altLang="en-US" sz="2000" dirty="0">
              <a:solidFill>
                <a:srgbClr val="548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7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51213" y="104898"/>
            <a:ext cx="5754584" cy="678873"/>
          </a:xfrm>
        </p:spPr>
        <p:txBody>
          <a:bodyPr/>
          <a:lstStyle/>
          <a:p>
            <a:r>
              <a:rPr lang="en-US" altLang="en-US" dirty="0" smtClean="0"/>
              <a:t>A better path to Law/Medicine</a:t>
            </a:r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49232" r="6535" b="7408"/>
          <a:stretch>
            <a:fillRect/>
          </a:stretch>
        </p:blipFill>
        <p:spPr>
          <a:xfrm>
            <a:off x="457200" y="960916"/>
            <a:ext cx="4594225" cy="3657600"/>
          </a:xfrm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3" t="12222" r="6863" b="42223"/>
          <a:stretch>
            <a:fillRect/>
          </a:stretch>
        </p:blipFill>
        <p:spPr bwMode="auto">
          <a:xfrm>
            <a:off x="5181600" y="960916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457200" y="4847116"/>
            <a:ext cx="7947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2800" dirty="0">
                <a:solidFill>
                  <a:srgbClr val="548235"/>
                </a:solidFill>
              </a:rPr>
              <a:t>Fun fact: you can do anything* with physics!</a:t>
            </a:r>
          </a:p>
          <a:p>
            <a:pPr algn="r"/>
            <a:endParaRPr lang="en-US" altLang="en-US" sz="1400" dirty="0">
              <a:solidFill>
                <a:srgbClr val="548235"/>
              </a:solidFill>
            </a:endParaRPr>
          </a:p>
          <a:p>
            <a:pPr algn="r"/>
            <a:r>
              <a:rPr lang="en-US" altLang="en-US" sz="1400" dirty="0">
                <a:solidFill>
                  <a:srgbClr val="548235"/>
                </a:solidFill>
              </a:rPr>
              <a:t>*Almost anything… seriously!</a:t>
            </a:r>
            <a:endParaRPr lang="en-US" altLang="en-US" sz="1200" dirty="0">
              <a:solidFill>
                <a:srgbClr val="54823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571" y="5845138"/>
            <a:ext cx="8817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548235"/>
                </a:solidFill>
              </a:rPr>
              <a:t>Society of Physics Students “Career Pathways” </a:t>
            </a:r>
            <a:r>
              <a:rPr lang="en-US" b="1" dirty="0" smtClean="0">
                <a:solidFill>
                  <a:srgbClr val="548235"/>
                </a:solidFill>
              </a:rPr>
              <a:t>www.spsnational.org/cup/careerpathways</a:t>
            </a:r>
            <a:endParaRPr lang="en-US" b="1" dirty="0">
              <a:solidFill>
                <a:srgbClr val="548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2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Why advanced degrees? (Master’s, Ph.D.)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521523" y="860384"/>
            <a:ext cx="4727371" cy="4114800"/>
          </a:xfrm>
        </p:spPr>
        <p:txBody>
          <a:bodyPr>
            <a:noAutofit/>
          </a:bodyPr>
          <a:lstStyle/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knowledgeable, better-qualified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Smaller candidate pools for available jobs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Higher salaries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Could be doing “real science!”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Specialized: pick your favorite sub-field of physics!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700152" y="860384"/>
            <a:ext cx="270757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C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Acoustics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Astronomy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Astrophysics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Biophysics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Computational 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Cosmology</a:t>
            </a:r>
          </a:p>
          <a:p>
            <a:pPr>
              <a:defRPr/>
            </a:pPr>
            <a:r>
              <a:rPr lang="en-US" sz="1400" kern="0" dirty="0" err="1" smtClean="0">
                <a:solidFill>
                  <a:srgbClr val="548235"/>
                </a:solidFill>
              </a:rPr>
              <a:t>Cryophysics</a:t>
            </a:r>
            <a:endParaRPr lang="en-US" sz="1400" kern="0" dirty="0" smtClean="0">
              <a:solidFill>
                <a:srgbClr val="548235"/>
              </a:solidFill>
            </a:endParaRP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Crystallography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Fluid Dynamics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Geophysics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Nanotechnology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Nuclear Science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Optics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Particle 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Plasma 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Quantum Electrodynamics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Quantum Field Theory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Relativity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String Theory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Thermodynamics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Etc., etc.</a:t>
            </a:r>
          </a:p>
        </p:txBody>
      </p:sp>
    </p:spTree>
    <p:extLst>
      <p:ext uri="{BB962C8B-B14F-4D97-AF65-F5344CB8AC3E}">
        <p14:creationId xmlns:p14="http://schemas.microsoft.com/office/powerpoint/2010/main" val="948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 actually want to do this stuff!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132188"/>
            <a:ext cx="2110533" cy="32004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altLang="en-US" dirty="0" smtClean="0"/>
              <a:t>Ready to start changing the world for the better?</a:t>
            </a:r>
          </a:p>
          <a:p>
            <a:pPr marL="0" indent="0">
              <a:buFontTx/>
              <a:buNone/>
            </a:pPr>
            <a:endParaRPr lang="en-US" altLang="en-US" dirty="0">
              <a:solidFill>
                <a:srgbClr val="C00000"/>
              </a:solidFill>
            </a:endParaRPr>
          </a:p>
          <a:p>
            <a:pPr marL="0" indent="0">
              <a:buFontTx/>
              <a:buNone/>
            </a:pPr>
            <a:r>
              <a:rPr lang="en-US" altLang="en-US" dirty="0" smtClean="0">
                <a:solidFill>
                  <a:srgbClr val="C00000"/>
                </a:solidFill>
              </a:rPr>
              <a:t>Problem</a:t>
            </a:r>
            <a:r>
              <a:rPr lang="en-US" altLang="en-US" dirty="0" smtClean="0"/>
              <a:t>: you are NOT READY (yet)</a:t>
            </a:r>
          </a:p>
        </p:txBody>
      </p:sp>
      <p:pic>
        <p:nvPicPr>
          <p:cNvPr id="77826" name="Picture 2" descr="http://www.uppersandusky.k12.oh.us/files/3112/8503/4068/atom-in-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33" y="1132188"/>
            <a:ext cx="5871417" cy="474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5229576"/>
            <a:ext cx="19812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C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b="1" kern="0" dirty="0" smtClean="0">
                <a:solidFill>
                  <a:srgbClr val="D6A162"/>
                </a:solidFill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16539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surprising but obvious fact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549628" y="1264350"/>
            <a:ext cx="3186994" cy="4967114"/>
          </a:xfrm>
        </p:spPr>
        <p:txBody>
          <a:bodyPr>
            <a:normAutofit fontScale="92500"/>
          </a:bodyPr>
          <a:lstStyle/>
          <a:p>
            <a:pPr marL="0" indent="0">
              <a:buFontTx/>
              <a:buNone/>
            </a:pPr>
            <a:r>
              <a:rPr lang="en-US" altLang="en-US" b="1" dirty="0" smtClean="0">
                <a:solidFill>
                  <a:srgbClr val="D6A162"/>
                </a:solidFill>
              </a:rPr>
              <a:t>…everyone</a:t>
            </a:r>
            <a:r>
              <a:rPr lang="en-US" altLang="en-US" dirty="0" smtClean="0"/>
              <a:t> at NSCL started out as a student just like you… </a:t>
            </a:r>
          </a:p>
          <a:p>
            <a:pPr marL="0" indent="0">
              <a:buFontTx/>
              <a:buNone/>
            </a:pPr>
            <a:r>
              <a:rPr lang="en-US" altLang="en-US" dirty="0" smtClean="0"/>
              <a:t>and </a:t>
            </a:r>
          </a:p>
          <a:p>
            <a:pPr marL="0" indent="0">
              <a:buFontTx/>
              <a:buNone/>
            </a:pP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PEOPLE PAY US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LEARN THINGS</a:t>
            </a:r>
          </a:p>
          <a:p>
            <a:pPr marL="0" indent="0">
              <a:buFontTx/>
              <a:buNone/>
            </a:pPr>
            <a:r>
              <a:rPr lang="en-US" altLang="en-US" dirty="0" smtClean="0"/>
              <a:t>So how do people get into careers like ours?</a:t>
            </a:r>
          </a:p>
        </p:txBody>
      </p:sp>
      <p:pic>
        <p:nvPicPr>
          <p:cNvPr id="26628" name="Picture 3" descr="1996-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r="12000"/>
          <a:stretch>
            <a:fillRect/>
          </a:stretch>
        </p:blipFill>
        <p:spPr bwMode="auto">
          <a:xfrm>
            <a:off x="3736622" y="1264353"/>
            <a:ext cx="4778728" cy="462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09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IMG_1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560759"/>
            <a:ext cx="29464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1088366"/>
            <a:ext cx="2957513" cy="196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4191000" y="1286321"/>
            <a:ext cx="2667000" cy="4114800"/>
            <a:chOff x="4191000" y="1676400"/>
            <a:chExt cx="2667000" cy="4114800"/>
          </a:xfrm>
        </p:grpSpPr>
        <p:cxnSp>
          <p:nvCxnSpPr>
            <p:cNvPr id="27660" name="Shape 31"/>
            <p:cNvCxnSpPr>
              <a:cxnSpLocks noChangeShapeType="1"/>
            </p:cNvCxnSpPr>
            <p:nvPr/>
          </p:nvCxnSpPr>
          <p:spPr bwMode="auto">
            <a:xfrm>
              <a:off x="4191000" y="3276600"/>
              <a:ext cx="2667000" cy="2514600"/>
            </a:xfrm>
            <a:prstGeom prst="bentConnector3">
              <a:avLst>
                <a:gd name="adj1" fmla="val 50000"/>
              </a:avLst>
            </a:prstGeom>
            <a:noFill/>
            <a:ln w="28575" algn="ctr">
              <a:solidFill>
                <a:srgbClr val="D6A16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1" name="Shape 31"/>
            <p:cNvCxnSpPr>
              <a:cxnSpLocks noChangeShapeType="1"/>
            </p:cNvCxnSpPr>
            <p:nvPr/>
          </p:nvCxnSpPr>
          <p:spPr bwMode="auto">
            <a:xfrm flipV="1">
              <a:off x="4724402" y="1676400"/>
              <a:ext cx="1600199" cy="1524000"/>
            </a:xfrm>
            <a:prstGeom prst="bentConnector3">
              <a:avLst>
                <a:gd name="adj1" fmla="val 50000"/>
              </a:avLst>
            </a:prstGeom>
            <a:noFill/>
            <a:ln w="28575" algn="ctr">
              <a:solidFill>
                <a:srgbClr val="D6A16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653" name="Rectangle 33"/>
          <p:cNvSpPr>
            <a:spLocks noChangeArrowheads="1"/>
          </p:cNvSpPr>
          <p:nvPr/>
        </p:nvSpPr>
        <p:spPr bwMode="auto">
          <a:xfrm>
            <a:off x="4038600" y="2641596"/>
            <a:ext cx="826912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6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You </a:t>
            </a:r>
            <a:r>
              <a:rPr lang="en-US" altLang="en-US" b="1" dirty="0" smtClean="0"/>
              <a:t>CAN</a:t>
            </a:r>
            <a:r>
              <a:rPr lang="en-US" altLang="en-US" dirty="0" smtClean="0"/>
              <a:t> get there from here</a:t>
            </a:r>
          </a:p>
        </p:txBody>
      </p:sp>
      <p:sp>
        <p:nvSpPr>
          <p:cNvPr id="26631" name="Content Placeholder 2"/>
          <p:cNvSpPr>
            <a:spLocks noGrp="1"/>
          </p:cNvSpPr>
          <p:nvPr>
            <p:ph idx="1"/>
          </p:nvPr>
        </p:nvSpPr>
        <p:spPr>
          <a:xfrm>
            <a:off x="387350" y="965196"/>
            <a:ext cx="5175249" cy="5431539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  <a:defRPr/>
            </a:pPr>
            <a:r>
              <a:rPr lang="en-US" sz="3200" dirty="0" smtClean="0"/>
              <a:t>Before college: </a:t>
            </a:r>
            <a:r>
              <a:rPr lang="en-US" sz="3200" b="1" dirty="0" smtClean="0"/>
              <a:t>EXPLORE!</a:t>
            </a:r>
          </a:p>
          <a:p>
            <a:pPr>
              <a:defRPr/>
            </a:pPr>
            <a:r>
              <a:rPr lang="en-US" sz="2800" dirty="0" smtClean="0"/>
              <a:t>Learn all the </a:t>
            </a:r>
            <a:r>
              <a:rPr lang="en-US" sz="2800" b="1" dirty="0" smtClean="0">
                <a:solidFill>
                  <a:srgbClr val="D6A162"/>
                </a:solidFill>
              </a:rPr>
              <a:t>math &amp; science </a:t>
            </a:r>
            <a:r>
              <a:rPr lang="en-US" sz="2800" dirty="0" smtClean="0"/>
              <a:t>(and computers) you can</a:t>
            </a:r>
          </a:p>
          <a:p>
            <a:pPr>
              <a:defRPr/>
            </a:pPr>
            <a:r>
              <a:rPr lang="en-US" sz="2800" dirty="0"/>
              <a:t>Join science clubs/teams</a:t>
            </a:r>
          </a:p>
          <a:p>
            <a:pPr>
              <a:defRPr/>
            </a:pPr>
            <a:r>
              <a:rPr lang="en-US" sz="2800" dirty="0" smtClean="0"/>
              <a:t>Try it out (summer camps &amp;</a:t>
            </a:r>
            <a:r>
              <a:rPr lang="en-US" sz="1400" dirty="0" smtClean="0">
                <a:solidFill>
                  <a:schemeClr val="bg1"/>
                </a:solidFill>
              </a:rPr>
              <a:t>_</a:t>
            </a:r>
            <a:r>
              <a:rPr lang="en-US" sz="2800" dirty="0" smtClean="0"/>
              <a:t>internships)</a:t>
            </a:r>
          </a:p>
          <a:p>
            <a:pPr>
              <a:defRPr/>
            </a:pPr>
            <a:r>
              <a:rPr lang="en-US" sz="2800" dirty="0" smtClean="0"/>
              <a:t>Ask people about their career, “shadow” them on the job </a:t>
            </a:r>
          </a:p>
          <a:p>
            <a:pPr>
              <a:defRPr/>
            </a:pPr>
            <a:r>
              <a:rPr lang="en-US" sz="2800" dirty="0" smtClean="0"/>
              <a:t>Read, research (you have the internet, use it)</a:t>
            </a:r>
          </a:p>
          <a:p>
            <a:pPr>
              <a:defRPr/>
            </a:pPr>
            <a:r>
              <a:rPr lang="en-US" sz="2800" dirty="0" smtClean="0"/>
              <a:t>Colleges care about how you use your time, and want as much information as you can give!</a:t>
            </a:r>
          </a:p>
        </p:txBody>
      </p:sp>
      <p:sp>
        <p:nvSpPr>
          <p:cNvPr id="27656" name="TextBox 6"/>
          <p:cNvSpPr txBox="1">
            <a:spLocks noChangeArrowheads="1"/>
          </p:cNvSpPr>
          <p:nvPr/>
        </p:nvSpPr>
        <p:spPr bwMode="auto">
          <a:xfrm>
            <a:off x="6390824" y="965196"/>
            <a:ext cx="15520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HSHSP</a:t>
            </a:r>
            <a:endParaRPr lang="en-US" alt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657" name="TextBox 7"/>
          <p:cNvSpPr txBox="1">
            <a:spLocks noChangeArrowheads="1"/>
          </p:cNvSpPr>
          <p:nvPr/>
        </p:nvSpPr>
        <p:spPr bwMode="auto">
          <a:xfrm>
            <a:off x="6934200" y="5003796"/>
            <a:ext cx="1139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Century Gothic" panose="020B0502020202020204" pitchFamily="34" charset="0"/>
              </a:rPr>
              <a:t>PAN</a:t>
            </a:r>
          </a:p>
        </p:txBody>
      </p:sp>
      <p:sp>
        <p:nvSpPr>
          <p:cNvPr id="27658" name="TextBox 6"/>
          <p:cNvSpPr txBox="1">
            <a:spLocks noChangeArrowheads="1"/>
          </p:cNvSpPr>
          <p:nvPr/>
        </p:nvSpPr>
        <p:spPr bwMode="auto">
          <a:xfrm>
            <a:off x="5715000" y="3174996"/>
            <a:ext cx="3052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Math, Science &amp; Technology</a:t>
            </a:r>
            <a:endParaRPr lang="en-US" altLang="en-US" sz="3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659" name="TextBox 6"/>
          <p:cNvSpPr txBox="1">
            <a:spLocks noChangeArrowheads="1"/>
          </p:cNvSpPr>
          <p:nvPr/>
        </p:nvSpPr>
        <p:spPr bwMode="auto">
          <a:xfrm>
            <a:off x="5940425" y="5765796"/>
            <a:ext cx="2593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Physics of Atomic Nuclei</a:t>
            </a:r>
            <a:endParaRPr lang="en-US" altLang="en-US" sz="3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5722201" y="3149509"/>
            <a:ext cx="2997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spartanyouth.msu.edu</a:t>
            </a:r>
            <a:endParaRPr lang="en-US" altLang="en-US" sz="20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You </a:t>
            </a:r>
            <a:r>
              <a:rPr lang="en-US" altLang="en-US" b="1" dirty="0" smtClean="0"/>
              <a:t>CAN </a:t>
            </a:r>
            <a:r>
              <a:rPr lang="en-US" altLang="en-US" dirty="0" smtClean="0"/>
              <a:t>get there from here</a:t>
            </a:r>
          </a:p>
        </p:txBody>
      </p:sp>
      <p:pic>
        <p:nvPicPr>
          <p:cNvPr id="2150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92" y="991090"/>
            <a:ext cx="32305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IMG_13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54" y="342949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msu white on transparent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5228">
            <a:off x="4183967" y="2632177"/>
            <a:ext cx="5970587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10242" y="914400"/>
            <a:ext cx="5342413" cy="5404757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en-US" altLang="en-US" sz="2800" dirty="0" smtClean="0"/>
              <a:t>In College (4+ years): </a:t>
            </a:r>
          </a:p>
          <a:p>
            <a:r>
              <a:rPr lang="en-US" altLang="en-US" sz="2400" dirty="0" smtClean="0"/>
              <a:t>Pick a school that’s: </a:t>
            </a:r>
          </a:p>
          <a:p>
            <a:pPr lvl="1"/>
            <a:r>
              <a:rPr lang="en-US" altLang="en-US" dirty="0" smtClean="0">
                <a:solidFill>
                  <a:srgbClr val="548235"/>
                </a:solidFill>
              </a:rPr>
              <a:t>Strong in your field of interest </a:t>
            </a:r>
          </a:p>
          <a:p>
            <a:pPr lvl="1"/>
            <a:r>
              <a:rPr lang="en-US" altLang="en-US" dirty="0" smtClean="0">
                <a:solidFill>
                  <a:srgbClr val="548235"/>
                </a:solidFill>
              </a:rPr>
              <a:t>JINA schools are good for nuclear, but </a:t>
            </a:r>
            <a:r>
              <a:rPr lang="en-US" altLang="en-US" b="1" dirty="0" smtClean="0">
                <a:solidFill>
                  <a:srgbClr val="548235"/>
                </a:solidFill>
              </a:rPr>
              <a:t>research universities </a:t>
            </a:r>
            <a:r>
              <a:rPr lang="en-US" altLang="en-US" dirty="0" smtClean="0">
                <a:solidFill>
                  <a:srgbClr val="548235"/>
                </a:solidFill>
              </a:rPr>
              <a:t>are always good choices</a:t>
            </a:r>
          </a:p>
          <a:p>
            <a:pPr lvl="1"/>
            <a:r>
              <a:rPr lang="en-US" altLang="en-US" sz="2400" dirty="0" smtClean="0">
                <a:solidFill>
                  <a:srgbClr val="548235"/>
                </a:solidFill>
              </a:rPr>
              <a:t>A good fit for you</a:t>
            </a:r>
          </a:p>
          <a:p>
            <a:pPr lvl="1"/>
            <a:r>
              <a:rPr lang="en-US" altLang="en-US" dirty="0" smtClean="0">
                <a:solidFill>
                  <a:srgbClr val="548235"/>
                </a:solidFill>
              </a:rPr>
              <a:t>Affordable (expensive ≠ best)</a:t>
            </a:r>
          </a:p>
          <a:p>
            <a:r>
              <a:rPr lang="en-US" altLang="en-US" sz="2400" dirty="0" smtClean="0"/>
              <a:t>Choose STEM </a:t>
            </a:r>
            <a:r>
              <a:rPr lang="en-US" altLang="en-US" sz="2400" i="1" dirty="0" smtClean="0"/>
              <a:t>(physics!)</a:t>
            </a:r>
            <a:endParaRPr lang="en-US" altLang="en-US" sz="2400" dirty="0" smtClean="0"/>
          </a:p>
          <a:p>
            <a:r>
              <a:rPr lang="en-US" altLang="en-US" sz="2400" dirty="0" smtClean="0"/>
              <a:t>Look for </a:t>
            </a:r>
            <a:r>
              <a:rPr lang="en-US" altLang="en-US" sz="2400" b="1" dirty="0" smtClean="0">
                <a:solidFill>
                  <a:srgbClr val="D6A162"/>
                </a:solidFill>
              </a:rPr>
              <a:t>scholarships in STEM </a:t>
            </a:r>
            <a:r>
              <a:rPr lang="en-US" altLang="en-US" sz="2400" dirty="0" smtClean="0"/>
              <a:t>(especially for underrepresented groups!)</a:t>
            </a:r>
          </a:p>
          <a:p>
            <a:r>
              <a:rPr lang="en-US" altLang="en-US" sz="2400" dirty="0" smtClean="0"/>
              <a:t>Apply </a:t>
            </a:r>
            <a:r>
              <a:rPr lang="en-US" altLang="en-US" dirty="0"/>
              <a:t>to </a:t>
            </a:r>
            <a:r>
              <a:rPr lang="en-US" altLang="en-US" dirty="0" smtClean="0"/>
              <a:t>several summer Research </a:t>
            </a:r>
            <a:r>
              <a:rPr lang="en-US" altLang="en-US" sz="2400" dirty="0" smtClean="0"/>
              <a:t>Experiences for Undergraduates (REU)</a:t>
            </a:r>
          </a:p>
          <a:p>
            <a:r>
              <a:rPr lang="en-US" altLang="en-US" sz="2400" b="1" dirty="0" smtClean="0"/>
              <a:t>Seek out </a:t>
            </a:r>
            <a:r>
              <a:rPr lang="en-US" altLang="en-US" sz="2400" dirty="0" smtClean="0"/>
              <a:t>research opportunities at your school</a:t>
            </a:r>
          </a:p>
          <a:p>
            <a:r>
              <a:rPr lang="en-US" altLang="en-US" dirty="0" smtClean="0"/>
              <a:t>Try new things! Remember: your major </a:t>
            </a:r>
            <a:r>
              <a:rPr lang="en-US" altLang="en-US" b="1" dirty="0" smtClean="0"/>
              <a:t>does not </a:t>
            </a:r>
            <a:r>
              <a:rPr lang="en-US" altLang="en-US" dirty="0" smtClean="0"/>
              <a:t>lead to a specific career!</a:t>
            </a: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3019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 smtClean="0"/>
              <a:t>Why are nuclei interesting?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381000" y="1078992"/>
            <a:ext cx="1962583" cy="1992313"/>
            <a:chOff x="381000" y="1371600"/>
            <a:chExt cx="2360991" cy="2397359"/>
          </a:xfrm>
        </p:grpSpPr>
        <p:pic>
          <p:nvPicPr>
            <p:cNvPr id="8212" name="Picture 33" descr="I:\projects\outreach\Marble Nuclei\Illustrations\Space between nucle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371600"/>
              <a:ext cx="1233119" cy="2397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6"/>
            <p:cNvSpPr txBox="1">
              <a:spLocks noChangeArrowheads="1"/>
            </p:cNvSpPr>
            <p:nvPr/>
          </p:nvSpPr>
          <p:spPr bwMode="auto">
            <a:xfrm>
              <a:off x="1600200" y="1371600"/>
              <a:ext cx="1141791" cy="1444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does matter work?</a:t>
              </a:r>
              <a:endParaRPr lang="en-US" altLang="en-US" sz="1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6553200" y="2047367"/>
            <a:ext cx="2362200" cy="1512888"/>
            <a:chOff x="6553200" y="2743200"/>
            <a:chExt cx="2362200" cy="1512332"/>
          </a:xfrm>
        </p:grpSpPr>
        <p:pic>
          <p:nvPicPr>
            <p:cNvPr id="8210" name="Picture 32" descr="I:\projects\outreach\Marble Nuclei\Illustrations\Lithium 11 hal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2743200"/>
              <a:ext cx="2286000" cy="115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TextBox 37"/>
            <p:cNvSpPr txBox="1">
              <a:spLocks noChangeArrowheads="1"/>
            </p:cNvSpPr>
            <p:nvPr/>
          </p:nvSpPr>
          <p:spPr bwMode="auto">
            <a:xfrm>
              <a:off x="6553200" y="3886200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big are they?</a:t>
              </a:r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2667000" y="1155192"/>
            <a:ext cx="5054600" cy="1055688"/>
            <a:chOff x="2667000" y="1447800"/>
            <a:chExt cx="5054600" cy="1055132"/>
          </a:xfrm>
        </p:grpSpPr>
        <p:pic>
          <p:nvPicPr>
            <p:cNvPr id="8208" name="Picture 36" descr="I:\projects\outreach\Marble Nuclei\Illustrations\Beryllium-Isotope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447800"/>
              <a:ext cx="4978400" cy="67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TextBox 38"/>
            <p:cNvSpPr txBox="1">
              <a:spLocks noChangeArrowheads="1"/>
            </p:cNvSpPr>
            <p:nvPr/>
          </p:nvSpPr>
          <p:spPr bwMode="auto">
            <a:xfrm>
              <a:off x="2667000" y="2133600"/>
              <a:ext cx="4953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many can exist?</a:t>
              </a: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2279650" y="2334705"/>
            <a:ext cx="4044950" cy="2830512"/>
            <a:chOff x="-442872" y="3923487"/>
            <a:chExt cx="4044265" cy="2829138"/>
          </a:xfrm>
        </p:grpSpPr>
        <p:pic>
          <p:nvPicPr>
            <p:cNvPr id="8206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2872" y="3923487"/>
              <a:ext cx="2829138" cy="282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TextBox 39"/>
            <p:cNvSpPr txBox="1">
              <a:spLocks noChangeArrowheads="1"/>
            </p:cNvSpPr>
            <p:nvPr/>
          </p:nvSpPr>
          <p:spPr bwMode="auto">
            <a:xfrm>
              <a:off x="2362083" y="3923487"/>
              <a:ext cx="123931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Where did the elements come from?</a:t>
              </a:r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6589713" y="3668205"/>
            <a:ext cx="2325687" cy="2106612"/>
            <a:chOff x="5562600" y="4495800"/>
            <a:chExt cx="3039556" cy="2748791"/>
          </a:xfrm>
        </p:grpSpPr>
        <p:pic>
          <p:nvPicPr>
            <p:cNvPr id="8204" name="Picture 35" descr="I:\projects\outreach\Marble Nuclei\Illustrations\fusion-mass-differenc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495800"/>
              <a:ext cx="2785486" cy="19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5" name="TextBox 40"/>
            <p:cNvSpPr txBox="1">
              <a:spLocks noChangeArrowheads="1"/>
            </p:cNvSpPr>
            <p:nvPr/>
          </p:nvSpPr>
          <p:spPr bwMode="auto">
            <a:xfrm>
              <a:off x="5562600" y="6400800"/>
              <a:ext cx="3039556" cy="843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much do they weigh?</a:t>
              </a: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284163" y="3236405"/>
            <a:ext cx="2535237" cy="2673350"/>
            <a:chOff x="2476365" y="2682054"/>
            <a:chExt cx="3015267" cy="3181368"/>
          </a:xfrm>
        </p:grpSpPr>
        <p:pic>
          <p:nvPicPr>
            <p:cNvPr id="8202" name="Picture 31" descr="I:\projects\outreach\Marble Nuclei\Illustrations\Beta minus decay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106" y="2682054"/>
              <a:ext cx="1541485" cy="2065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3" name="TextBox 41"/>
            <p:cNvSpPr txBox="1">
              <a:spLocks noChangeArrowheads="1"/>
            </p:cNvSpPr>
            <p:nvPr/>
          </p:nvSpPr>
          <p:spPr bwMode="auto">
            <a:xfrm>
              <a:off x="2476365" y="4764635"/>
              <a:ext cx="3015267" cy="109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Why are some radioactive and how long do they last?</a:t>
              </a:r>
            </a:p>
          </p:txBody>
        </p:sp>
      </p:grp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52400" y="5574792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Questions posed by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nuclear theorists, mathematicians, computer programmers</a:t>
            </a:r>
          </a:p>
        </p:txBody>
      </p:sp>
    </p:spTree>
    <p:extLst>
      <p:ext uri="{BB962C8B-B14F-4D97-AF65-F5344CB8AC3E}">
        <p14:creationId xmlns:p14="http://schemas.microsoft.com/office/powerpoint/2010/main" val="2360098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You </a:t>
            </a:r>
            <a:r>
              <a:rPr lang="en-US" altLang="en-US" b="1" dirty="0" smtClean="0"/>
              <a:t>CAN </a:t>
            </a:r>
            <a:r>
              <a:rPr lang="en-US" altLang="en-US" dirty="0" smtClean="0"/>
              <a:t>get there from here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15689" y="914400"/>
            <a:ext cx="5122400" cy="5503384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sz="2800" dirty="0" smtClean="0"/>
              <a:t>Want to learn more? </a:t>
            </a:r>
          </a:p>
          <a:p>
            <a:pPr>
              <a:buFontTx/>
              <a:buNone/>
            </a:pPr>
            <a:r>
              <a:rPr lang="en-US" altLang="en-US" sz="2800" b="1" dirty="0" smtClean="0"/>
              <a:t>Go to Grad school! </a:t>
            </a:r>
          </a:p>
          <a:p>
            <a:pPr>
              <a:buFontTx/>
              <a:buNone/>
            </a:pPr>
            <a:r>
              <a:rPr lang="en-US" altLang="en-US" sz="2800" dirty="0" smtClean="0"/>
              <a:t>(2-6 </a:t>
            </a:r>
            <a:r>
              <a:rPr lang="en-US" altLang="en-US" sz="2800" i="1" dirty="0" smtClean="0"/>
              <a:t>more</a:t>
            </a:r>
            <a:r>
              <a:rPr lang="en-US" altLang="en-US" sz="2800" dirty="0" smtClean="0"/>
              <a:t> years after college)</a:t>
            </a:r>
          </a:p>
          <a:p>
            <a:r>
              <a:rPr lang="en-US" altLang="en-US" sz="2800" dirty="0" smtClean="0"/>
              <a:t>Masters/Ph.D. degrees often required for science jobs</a:t>
            </a:r>
          </a:p>
          <a:p>
            <a:r>
              <a:rPr lang="en-US" altLang="en-US" sz="2800" dirty="0" smtClean="0"/>
              <a:t>Not really school; it’s like a research job, with a few classes</a:t>
            </a:r>
          </a:p>
          <a:p>
            <a:r>
              <a:rPr lang="en-US" altLang="en-US" sz="2800" dirty="0"/>
              <a:t>In most STEM fields, you don’t pay for grad school… </a:t>
            </a:r>
            <a:r>
              <a:rPr lang="en-US" altLang="en-US" sz="2800" b="1" dirty="0">
                <a:solidFill>
                  <a:srgbClr val="D6A162"/>
                </a:solidFill>
              </a:rPr>
              <a:t>THEY PAY YOU TO LEARN </a:t>
            </a:r>
            <a:r>
              <a:rPr lang="en-US" altLang="en-US" sz="2800" b="1" dirty="0" smtClean="0">
                <a:solidFill>
                  <a:srgbClr val="D6A162"/>
                </a:solidFill>
              </a:rPr>
              <a:t>THINGS</a:t>
            </a:r>
          </a:p>
          <a:p>
            <a:r>
              <a:rPr lang="en-US" altLang="en-US" sz="2800" dirty="0" smtClean="0">
                <a:solidFill>
                  <a:srgbClr val="548235"/>
                </a:solidFill>
              </a:rPr>
              <a:t>Note: you’ll have the skills, but it’s up to you to </a:t>
            </a:r>
            <a:r>
              <a:rPr lang="en-US" altLang="en-US" sz="2800" b="1" dirty="0" smtClean="0">
                <a:solidFill>
                  <a:srgbClr val="548235"/>
                </a:solidFill>
              </a:rPr>
              <a:t>help employers understand </a:t>
            </a:r>
            <a:r>
              <a:rPr lang="en-US" altLang="en-US" sz="2800" dirty="0" smtClean="0">
                <a:solidFill>
                  <a:srgbClr val="548235"/>
                </a:solidFill>
              </a:rPr>
              <a:t>that!</a:t>
            </a:r>
            <a:endParaRPr lang="en-US" altLang="en-US" sz="2800" dirty="0">
              <a:solidFill>
                <a:srgbClr val="548235"/>
              </a:solidFill>
            </a:endParaRPr>
          </a:p>
        </p:txBody>
      </p:sp>
      <p:pic>
        <p:nvPicPr>
          <p:cNvPr id="2253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088" y="1096486"/>
            <a:ext cx="32305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IMG_13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50" y="3534886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msu white on transparent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5228">
            <a:off x="4069663" y="2690069"/>
            <a:ext cx="5970587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56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628650" y="938738"/>
            <a:ext cx="4914194" cy="4114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dirty="0" smtClean="0">
                <a:latin typeface="+mn-lt"/>
              </a:rPr>
              <a:t>Prepare for the unexpected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Surprising (and strange) opportunities will come to you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Get as much knowledge and as many skills as you can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NEVER assume you don’t need to know something </a:t>
            </a:r>
          </a:p>
          <a:p>
            <a:pPr>
              <a:lnSpc>
                <a:spcPct val="100000"/>
              </a:lnSpc>
            </a:pPr>
            <a:r>
              <a:rPr lang="en-US" altLang="en-US" dirty="0" smtClean="0">
                <a:latin typeface="+mn-lt"/>
              </a:rPr>
              <a:t>Find your path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Apply to schools that fit you best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Try new things (change is OK!)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Do what interests you</a:t>
            </a:r>
          </a:p>
          <a:p>
            <a:pPr>
              <a:lnSpc>
                <a:spcPct val="100000"/>
              </a:lnSpc>
            </a:pPr>
            <a:r>
              <a:rPr lang="en-US" altLang="en-US" dirty="0" smtClean="0">
                <a:latin typeface="+mn-lt"/>
              </a:rPr>
              <a:t>Stick with it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Things don’t always go your way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Stay positive, keep trying</a:t>
            </a:r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it </a:t>
            </a:r>
            <a:r>
              <a:rPr lang="en-US" altLang="en-US" b="1" dirty="0" smtClean="0"/>
              <a:t>REALLY</a:t>
            </a:r>
            <a:r>
              <a:rPr lang="en-US" altLang="en-US" dirty="0" smtClean="0"/>
              <a:t> takes</a:t>
            </a:r>
          </a:p>
        </p:txBody>
      </p:sp>
      <p:pic>
        <p:nvPicPr>
          <p:cNvPr id="31748" name="Picture 4" descr="zach_thumbsu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r="23891" b="24168"/>
          <a:stretch>
            <a:fillRect/>
          </a:stretch>
        </p:blipFill>
        <p:spPr bwMode="auto">
          <a:xfrm>
            <a:off x="5622925" y="938738"/>
            <a:ext cx="2971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8650" y="938738"/>
            <a:ext cx="4994275" cy="5259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130" b="1" dirty="0">
                <a:solidFill>
                  <a:srgbClr val="D6A162"/>
                </a:solidFill>
                <a:latin typeface="Century Gothic" panose="020B0502020202020204" pitchFamily="34" charset="0"/>
              </a:rPr>
              <a:t>Dr. Z says: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D6A16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130" b="1" dirty="0">
                <a:solidFill>
                  <a:srgbClr val="D6A162"/>
                </a:solidFill>
                <a:latin typeface="Century Gothic" panose="020B0502020202020204" pitchFamily="34" charset="0"/>
              </a:rPr>
              <a:t>Want to change the </a:t>
            </a:r>
            <a:r>
              <a:rPr lang="en-US" altLang="en-US" sz="413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world for the better? </a:t>
            </a:r>
            <a:endParaRPr lang="en-US" altLang="en-US" sz="4130" b="1" dirty="0">
              <a:solidFill>
                <a:srgbClr val="D6A16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D6A16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130" b="1" dirty="0">
                <a:solidFill>
                  <a:srgbClr val="D6A162"/>
                </a:solidFill>
                <a:latin typeface="Century Gothic" panose="020B0502020202020204" pitchFamily="34" charset="0"/>
              </a:rPr>
              <a:t>Find a science you love and go after it</a:t>
            </a:r>
          </a:p>
        </p:txBody>
      </p:sp>
    </p:spTree>
    <p:extLst>
      <p:ext uri="{BB962C8B-B14F-4D97-AF65-F5344CB8AC3E}">
        <p14:creationId xmlns:p14="http://schemas.microsoft.com/office/powerpoint/2010/main" val="7575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97155"/>
            <a:ext cx="7886700" cy="538843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What’s next?</a:t>
            </a: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628650" y="1199584"/>
            <a:ext cx="529713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defRPr/>
            </a:pPr>
            <a:r>
              <a:rPr lang="en-US" sz="2000" dirty="0">
                <a:solidFill>
                  <a:srgbClr val="548235"/>
                </a:solidFill>
                <a:latin typeface="Calibri" panose="020F0502020204030204" pitchFamily="34" charset="0"/>
              </a:rPr>
              <a:t>Society of Physics Students “Career Pathways” </a:t>
            </a:r>
            <a:r>
              <a:rPr lang="en-US" sz="2000" b="1" dirty="0">
                <a:solidFill>
                  <a:srgbClr val="548235"/>
                </a:solidFill>
                <a:latin typeface="Calibri" panose="020F0502020204030204" pitchFamily="34" charset="0"/>
                <a:hlinkClick r:id="rId2"/>
              </a:rPr>
              <a:t>www.spsnational.org/cup/careerpathways </a:t>
            </a:r>
            <a:endParaRPr lang="en-US" sz="2000" b="1" dirty="0" smtClean="0">
              <a:solidFill>
                <a:srgbClr val="548235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Email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hlinkClick r:id="rId3"/>
              </a:rPr>
              <a:t>visits@nscl.msu.edu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to ask questions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Check out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hlinkClick r:id="rId4"/>
              </a:rPr>
              <a:t>nscl.msu.edu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to learn about nuclear science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Visit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hlinkClick r:id="rId5"/>
              </a:rPr>
              <a:t>jinaweb.org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for more about nuclear astrophysics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Find camps and summer programs for you on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hlinkClick r:id="rId6"/>
              </a:rPr>
              <a:t>spartanyouth.msu.edu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Keep reading and learning stuff! (great science news on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hlinkClick r:id="rId7" action="ppaction://hlinkfile"/>
              </a:rPr>
              <a:t>phys.org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32774" name="Picture 12" descr="96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91200"/>
            <a:ext cx="7096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b="15163"/>
          <a:stretch/>
        </p:blipFill>
        <p:spPr bwMode="auto">
          <a:xfrm>
            <a:off x="6020790" y="1006466"/>
            <a:ext cx="2494560" cy="510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99" y="5317021"/>
            <a:ext cx="849257" cy="6904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50197" y="5954013"/>
            <a:ext cx="975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@</a:t>
            </a:r>
            <a:r>
              <a:rPr lang="en-US" altLang="en-US" sz="24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nscl</a:t>
            </a:r>
            <a:endParaRPr lang="en-US" sz="2400" dirty="0">
              <a:latin typeface="+mj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0491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62633"/>
            <a:ext cx="4121480" cy="2653299"/>
          </a:xfrm>
        </p:spPr>
        <p:txBody>
          <a:bodyPr/>
          <a:lstStyle/>
          <a:p>
            <a:r>
              <a:rPr lang="en-US" dirty="0" smtClean="0"/>
              <a:t>Fast-beam fragmentation of nuclei is performed at 0.4c – 0.5c</a:t>
            </a:r>
          </a:p>
          <a:p>
            <a:r>
              <a:rPr lang="en-US" dirty="0" smtClean="0"/>
              <a:t>This is much higher energy than found in a star!</a:t>
            </a:r>
          </a:p>
          <a:p>
            <a:r>
              <a:rPr lang="en-US" dirty="0" smtClean="0"/>
              <a:t>Yes, it IS possible to smash too hard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7850" y="200755"/>
            <a:ext cx="7886700" cy="5388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alifornian FB" panose="0207040306080B030204" pitchFamily="18" charset="0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C00000"/>
                </a:solidFill>
              </a:rPr>
              <a:t>Problem: </a:t>
            </a:r>
            <a:r>
              <a:rPr lang="en-US" altLang="en-US" dirty="0">
                <a:solidFill>
                  <a:srgbClr val="C00000"/>
                </a:solidFill>
              </a:rPr>
              <a:t>Making star-like nuclei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862633"/>
            <a:ext cx="345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620860"/>
            <a:ext cx="39034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49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7850" y="200755"/>
            <a:ext cx="7886700" cy="5388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alifornian FB" panose="0207040306080B030204" pitchFamily="18" charset="0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548235"/>
                </a:solidFill>
              </a:rPr>
              <a:t>Solution: </a:t>
            </a:r>
            <a:r>
              <a:rPr lang="en-US" altLang="en-US" dirty="0">
                <a:solidFill>
                  <a:srgbClr val="548235"/>
                </a:solidFill>
              </a:rPr>
              <a:t>a star-like (re)accelerator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651" y="738233"/>
            <a:ext cx="7899903" cy="3093981"/>
            <a:chOff x="0" y="1545122"/>
            <a:chExt cx="8886141" cy="348023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6828"/>
            <a:stretch/>
          </p:blipFill>
          <p:spPr bwMode="auto">
            <a:xfrm>
              <a:off x="0" y="1545122"/>
              <a:ext cx="8886141" cy="3407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162800" y="2544467"/>
              <a:ext cx="1593800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0.085 module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05400" y="2163467"/>
              <a:ext cx="1709199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0.041 modules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33800" y="2315867"/>
              <a:ext cx="1046299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RT RFQ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19400" y="2011067"/>
              <a:ext cx="708465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MHB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4400" y="1553867"/>
              <a:ext cx="594869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Q/A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440180" y="2987040"/>
              <a:ext cx="1272540" cy="2038321"/>
            </a:xfrm>
            <a:custGeom>
              <a:avLst/>
              <a:gdLst>
                <a:gd name="connsiteX0" fmla="*/ 7620 w 1272540"/>
                <a:gd name="connsiteY0" fmla="*/ 2042160 h 2042160"/>
                <a:gd name="connsiteX1" fmla="*/ 7620 w 1272540"/>
                <a:gd name="connsiteY1" fmla="*/ 502920 h 2042160"/>
                <a:gd name="connsiteX2" fmla="*/ 7620 w 1272540"/>
                <a:gd name="connsiteY2" fmla="*/ 335280 h 2042160"/>
                <a:gd name="connsiteX3" fmla="*/ 53340 w 1272540"/>
                <a:gd name="connsiteY3" fmla="*/ 213360 h 2042160"/>
                <a:gd name="connsiteX4" fmla="*/ 129540 w 1272540"/>
                <a:gd name="connsiteY4" fmla="*/ 228600 h 2042160"/>
                <a:gd name="connsiteX5" fmla="*/ 952500 w 1272540"/>
                <a:gd name="connsiteY5" fmla="*/ 441960 h 2042160"/>
                <a:gd name="connsiteX6" fmla="*/ 1120140 w 1272540"/>
                <a:gd name="connsiteY6" fmla="*/ 381000 h 2042160"/>
                <a:gd name="connsiteX7" fmla="*/ 1104900 w 1272540"/>
                <a:gd name="connsiteY7" fmla="*/ 259080 h 2042160"/>
                <a:gd name="connsiteX8" fmla="*/ 114300 w 1272540"/>
                <a:gd name="connsiteY8" fmla="*/ 0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2540" h="2042160">
                  <a:moveTo>
                    <a:pt x="7620" y="2042160"/>
                  </a:moveTo>
                  <a:lnTo>
                    <a:pt x="7620" y="502920"/>
                  </a:lnTo>
                  <a:cubicBezTo>
                    <a:pt x="7620" y="218440"/>
                    <a:pt x="0" y="383540"/>
                    <a:pt x="7620" y="335280"/>
                  </a:cubicBezTo>
                  <a:cubicBezTo>
                    <a:pt x="15240" y="287020"/>
                    <a:pt x="33020" y="231140"/>
                    <a:pt x="53340" y="213360"/>
                  </a:cubicBezTo>
                  <a:cubicBezTo>
                    <a:pt x="73660" y="195580"/>
                    <a:pt x="129540" y="228600"/>
                    <a:pt x="129540" y="228600"/>
                  </a:cubicBezTo>
                  <a:cubicBezTo>
                    <a:pt x="279400" y="266700"/>
                    <a:pt x="787400" y="416560"/>
                    <a:pt x="952500" y="441960"/>
                  </a:cubicBezTo>
                  <a:cubicBezTo>
                    <a:pt x="1117600" y="467360"/>
                    <a:pt x="1094740" y="411480"/>
                    <a:pt x="1120140" y="381000"/>
                  </a:cubicBezTo>
                  <a:cubicBezTo>
                    <a:pt x="1145540" y="350520"/>
                    <a:pt x="1272540" y="322580"/>
                    <a:pt x="1104900" y="259080"/>
                  </a:cubicBezTo>
                  <a:cubicBezTo>
                    <a:pt x="937260" y="195580"/>
                    <a:pt x="525780" y="97790"/>
                    <a:pt x="114300" y="0"/>
                  </a:cubicBezTo>
                </a:path>
              </a:pathLst>
            </a:custGeom>
            <a:ln w="38100">
              <a:solidFill>
                <a:srgbClr val="FFC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38105" y="4005703"/>
              <a:ext cx="1837221" cy="652108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EBIT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Charge Breeder</a:t>
              </a:r>
            </a:p>
          </p:txBody>
        </p:sp>
      </p:grpSp>
      <p:pic>
        <p:nvPicPr>
          <p:cNvPr id="16" name="Picture 6" descr="FRIB_layou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b="54079"/>
          <a:stretch/>
        </p:blipFill>
        <p:spPr bwMode="auto">
          <a:xfrm>
            <a:off x="4195287" y="3758270"/>
            <a:ext cx="4110842" cy="247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3758270"/>
            <a:ext cx="3136323" cy="2634367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dirty="0"/>
              <a:t>Just 8 simple steps!</a:t>
            </a:r>
          </a:p>
          <a:p>
            <a:r>
              <a:rPr lang="en-US" dirty="0" smtClean="0"/>
              <a:t>Ionize stable isotope</a:t>
            </a:r>
          </a:p>
          <a:p>
            <a:r>
              <a:rPr lang="en-US" dirty="0" smtClean="0"/>
              <a:t>Accelerate to 0.5c</a:t>
            </a:r>
          </a:p>
          <a:p>
            <a:r>
              <a:rPr lang="en-US" dirty="0" smtClean="0"/>
              <a:t>Fragment on target</a:t>
            </a:r>
          </a:p>
          <a:p>
            <a:r>
              <a:rPr lang="en-US" dirty="0" smtClean="0"/>
              <a:t>Separate isotope of interest</a:t>
            </a:r>
          </a:p>
          <a:p>
            <a:r>
              <a:rPr lang="en-US" dirty="0" smtClean="0"/>
              <a:t>Thermalize nuclei in gas cell</a:t>
            </a:r>
          </a:p>
          <a:p>
            <a:r>
              <a:rPr lang="en-US" dirty="0" smtClean="0"/>
              <a:t>Re-ionize nuclei</a:t>
            </a:r>
          </a:p>
          <a:p>
            <a:r>
              <a:rPr lang="en-US" dirty="0" smtClean="0"/>
              <a:t>Purify beam</a:t>
            </a:r>
          </a:p>
          <a:p>
            <a:r>
              <a:rPr lang="en-US" dirty="0" smtClean="0"/>
              <a:t>Accelerate to stellar energies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Cavities and </a:t>
            </a:r>
            <a:r>
              <a:rPr lang="en-US" dirty="0" err="1" smtClean="0"/>
              <a:t>Cryomodules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7" r="12463"/>
          <a:stretch/>
        </p:blipFill>
        <p:spPr>
          <a:xfrm>
            <a:off x="628650" y="890631"/>
            <a:ext cx="1187532" cy="2809875"/>
          </a:xfrm>
        </p:spPr>
      </p:pic>
      <p:sp>
        <p:nvSpPr>
          <p:cNvPr id="16" name="TextBox 15"/>
          <p:cNvSpPr txBox="1"/>
          <p:nvPr/>
        </p:nvSpPr>
        <p:spPr>
          <a:xfrm>
            <a:off x="3709071" y="890631"/>
            <a:ext cx="3340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Superconducting Radio-Frequency (SRF) Cavity</a:t>
            </a:r>
          </a:p>
          <a:p>
            <a:r>
              <a:rPr lang="en-US" dirty="0" smtClean="0"/>
              <a:t>(a high-voltage resonator for accelerating charged particles)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687132" y="752136"/>
            <a:ext cx="1449382" cy="2948370"/>
            <a:chOff x="1687132" y="752136"/>
            <a:chExt cx="1449382" cy="29483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739" y="752136"/>
              <a:ext cx="747775" cy="2948370"/>
            </a:xfrm>
            <a:prstGeom prst="rect">
              <a:avLst/>
            </a:prstGeom>
          </p:spPr>
        </p:pic>
        <p:sp>
          <p:nvSpPr>
            <p:cNvPr id="3" name="Right Arrow 2"/>
            <p:cNvSpPr/>
            <p:nvPr/>
          </p:nvSpPr>
          <p:spPr>
            <a:xfrm>
              <a:off x="1687132" y="2047741"/>
              <a:ext cx="811369" cy="3090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32095" y="2099255"/>
            <a:ext cx="6153243" cy="4373353"/>
            <a:chOff x="2932095" y="2099255"/>
            <a:chExt cx="6153243" cy="4373353"/>
          </a:xfrm>
        </p:grpSpPr>
        <p:grpSp>
          <p:nvGrpSpPr>
            <p:cNvPr id="7" name="Group 6"/>
            <p:cNvGrpSpPr/>
            <p:nvPr/>
          </p:nvGrpSpPr>
          <p:grpSpPr>
            <a:xfrm>
              <a:off x="2932095" y="2099255"/>
              <a:ext cx="6153243" cy="4014240"/>
              <a:chOff x="2015931" y="2027463"/>
              <a:chExt cx="6564207" cy="4242710"/>
            </a:xfrm>
          </p:grpSpPr>
          <p:pic>
            <p:nvPicPr>
              <p:cNvPr id="8" name="Picture 4" descr="admi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427" y="3028210"/>
                <a:ext cx="6322711" cy="324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Bent Arrow 5"/>
              <p:cNvSpPr/>
              <p:nvPr/>
            </p:nvSpPr>
            <p:spPr>
              <a:xfrm rot="5400000">
                <a:off x="1530831" y="2512563"/>
                <a:ext cx="2161105" cy="1190906"/>
              </a:xfrm>
              <a:prstGeom prst="bentArrow">
                <a:avLst>
                  <a:gd name="adj1" fmla="val 15026"/>
                  <a:gd name="adj2" fmla="val 12658"/>
                  <a:gd name="adj3" fmla="val 25000"/>
                  <a:gd name="adj4" fmla="val 4375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158472" y="6103276"/>
              <a:ext cx="3340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 </a:t>
              </a:r>
              <a:r>
                <a:rPr lang="en-US" dirty="0" err="1" smtClean="0"/>
                <a:t>cryomodule</a:t>
              </a:r>
              <a:r>
                <a:rPr lang="en-US" dirty="0" smtClean="0"/>
                <a:t> of ten SRF cavities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16181" y="2825344"/>
            <a:ext cx="1674087" cy="646331"/>
            <a:chOff x="1330036" y="5118265"/>
            <a:chExt cx="9225576" cy="646331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4324368" y="5375904"/>
              <a:ext cx="6231244" cy="688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330036" y="5118265"/>
              <a:ext cx="7200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Beam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path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73077" y="3175677"/>
            <a:ext cx="1341586" cy="1321645"/>
            <a:chOff x="1773077" y="3175677"/>
            <a:chExt cx="1341586" cy="1321645"/>
          </a:xfrm>
        </p:grpSpPr>
        <p:grpSp>
          <p:nvGrpSpPr>
            <p:cNvPr id="21" name="Group 20"/>
            <p:cNvGrpSpPr/>
            <p:nvPr/>
          </p:nvGrpSpPr>
          <p:grpSpPr>
            <a:xfrm>
              <a:off x="1773077" y="3177550"/>
              <a:ext cx="1341586" cy="1319772"/>
              <a:chOff x="-586242" y="4496340"/>
              <a:chExt cx="7393224" cy="131977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flipV="1">
                <a:off x="4255020" y="4496340"/>
                <a:ext cx="1008792" cy="731817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-586242" y="5169781"/>
                <a:ext cx="739322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92D050"/>
                    </a:solidFill>
                  </a:rPr>
                  <a:t>Accelerating</a:t>
                </a:r>
              </a:p>
              <a:p>
                <a:r>
                  <a:rPr lang="en-US" dirty="0" smtClean="0">
                    <a:solidFill>
                      <a:srgbClr val="92D050"/>
                    </a:solidFill>
                  </a:rPr>
                  <a:t>gaps</a:t>
                </a:r>
                <a:endParaRPr lang="en-US" dirty="0">
                  <a:solidFill>
                    <a:srgbClr val="92D050"/>
                  </a:solidFill>
                </a:endParaRPr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 flipV="1">
              <a:off x="2479593" y="3175677"/>
              <a:ext cx="183057" cy="731817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639509" y="4778857"/>
            <a:ext cx="7445829" cy="919464"/>
            <a:chOff x="1330036" y="4845132"/>
            <a:chExt cx="7445829" cy="919464"/>
          </a:xfrm>
        </p:grpSpPr>
        <p:cxnSp>
          <p:nvCxnSpPr>
            <p:cNvPr id="10" name="Straight Arrow Connector 9"/>
            <p:cNvCxnSpPr/>
            <p:nvPr/>
          </p:nvCxnSpPr>
          <p:spPr>
            <a:xfrm rot="10800000" flipH="1">
              <a:off x="2042556" y="4845132"/>
              <a:ext cx="6733309" cy="4512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330036" y="5118265"/>
              <a:ext cx="7200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Beam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path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62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SRF cavities in action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7" y="1400960"/>
            <a:ext cx="7889381" cy="4437777"/>
          </a:xfrm>
        </p:spPr>
      </p:pic>
    </p:spTree>
    <p:extLst>
      <p:ext uri="{BB962C8B-B14F-4D97-AF65-F5344CB8AC3E}">
        <p14:creationId xmlns:p14="http://schemas.microsoft.com/office/powerpoint/2010/main" val="24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83088" y="3517924"/>
            <a:ext cx="8336692" cy="2924432"/>
            <a:chOff x="502508" y="3525796"/>
            <a:chExt cx="8336692" cy="2924432"/>
          </a:xfrm>
        </p:grpSpPr>
        <p:sp>
          <p:nvSpPr>
            <p:cNvPr id="7" name="Freeform 6"/>
            <p:cNvSpPr/>
            <p:nvPr/>
          </p:nvSpPr>
          <p:spPr>
            <a:xfrm>
              <a:off x="502508" y="3525796"/>
              <a:ext cx="8336692" cy="2924432"/>
            </a:xfrm>
            <a:custGeom>
              <a:avLst/>
              <a:gdLst>
                <a:gd name="connsiteX0" fmla="*/ 4151870 w 8336692"/>
                <a:gd name="connsiteY0" fmla="*/ 0 h 2924432"/>
                <a:gd name="connsiteX1" fmla="*/ 0 w 8336692"/>
                <a:gd name="connsiteY1" fmla="*/ 2421924 h 2924432"/>
                <a:gd name="connsiteX2" fmla="*/ 0 w 8336692"/>
                <a:gd name="connsiteY2" fmla="*/ 2924432 h 2924432"/>
                <a:gd name="connsiteX3" fmla="*/ 8336692 w 8336692"/>
                <a:gd name="connsiteY3" fmla="*/ 2924432 h 2924432"/>
                <a:gd name="connsiteX4" fmla="*/ 8328454 w 8336692"/>
                <a:gd name="connsiteY4" fmla="*/ 2290118 h 2924432"/>
                <a:gd name="connsiteX5" fmla="*/ 4151870 w 8336692"/>
                <a:gd name="connsiteY5" fmla="*/ 0 h 292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6692" h="2924432">
                  <a:moveTo>
                    <a:pt x="4151870" y="0"/>
                  </a:moveTo>
                  <a:lnTo>
                    <a:pt x="0" y="2421924"/>
                  </a:lnTo>
                  <a:lnTo>
                    <a:pt x="0" y="2924432"/>
                  </a:lnTo>
                  <a:lnTo>
                    <a:pt x="8336692" y="2924432"/>
                  </a:lnTo>
                  <a:lnTo>
                    <a:pt x="8328454" y="2290118"/>
                  </a:lnTo>
                  <a:lnTo>
                    <a:pt x="415187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tint val="66000"/>
                    <a:satMod val="160000"/>
                  </a:schemeClr>
                </a:gs>
                <a:gs pos="50000">
                  <a:schemeClr val="accent3">
                    <a:tint val="44500"/>
                    <a:satMod val="160000"/>
                  </a:schemeClr>
                </a:gs>
                <a:gs pos="100000">
                  <a:schemeClr val="accent3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7" descr="2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4426" y="4550924"/>
              <a:ext cx="2751297" cy="183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51" y="4162855"/>
              <a:ext cx="3999735" cy="22209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63290"/>
            <a:ext cx="8045567" cy="538843"/>
          </a:xfrm>
        </p:spPr>
        <p:txBody>
          <a:bodyPr/>
          <a:lstStyle/>
          <a:p>
            <a:r>
              <a:rPr lang="en-US" sz="2400" dirty="0"/>
              <a:t>JINA-CEE &amp; That Great Nuclear Science Laboratory in the Sky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670854" y="774358"/>
            <a:ext cx="4168346" cy="4942702"/>
            <a:chOff x="4670854" y="774358"/>
            <a:chExt cx="4168346" cy="4942702"/>
          </a:xfrm>
        </p:grpSpPr>
        <p:sp>
          <p:nvSpPr>
            <p:cNvPr id="6" name="Freeform 5"/>
            <p:cNvSpPr/>
            <p:nvPr/>
          </p:nvSpPr>
          <p:spPr>
            <a:xfrm>
              <a:off x="4670854" y="774358"/>
              <a:ext cx="4168346" cy="4942702"/>
            </a:xfrm>
            <a:custGeom>
              <a:avLst/>
              <a:gdLst>
                <a:gd name="connsiteX0" fmla="*/ 0 w 4168346"/>
                <a:gd name="connsiteY0" fmla="*/ 16475 h 4942702"/>
                <a:gd name="connsiteX1" fmla="*/ 65903 w 4168346"/>
                <a:gd name="connsiteY1" fmla="*/ 2652584 h 4942702"/>
                <a:gd name="connsiteX2" fmla="*/ 4168346 w 4168346"/>
                <a:gd name="connsiteY2" fmla="*/ 4942702 h 4942702"/>
                <a:gd name="connsiteX3" fmla="*/ 4168346 w 4168346"/>
                <a:gd name="connsiteY3" fmla="*/ 0 h 4942702"/>
                <a:gd name="connsiteX4" fmla="*/ 0 w 4168346"/>
                <a:gd name="connsiteY4" fmla="*/ 16475 h 494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8346" h="4942702">
                  <a:moveTo>
                    <a:pt x="0" y="16475"/>
                  </a:moveTo>
                  <a:lnTo>
                    <a:pt x="65903" y="2652584"/>
                  </a:lnTo>
                  <a:lnTo>
                    <a:pt x="4168346" y="4942702"/>
                  </a:lnTo>
                  <a:lnTo>
                    <a:pt x="4168346" y="0"/>
                  </a:lnTo>
                  <a:lnTo>
                    <a:pt x="0" y="164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508" y="2475754"/>
              <a:ext cx="2512673" cy="179028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682" y="817334"/>
              <a:ext cx="3609498" cy="16584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77797" y="790833"/>
            <a:ext cx="4118919" cy="4983892"/>
            <a:chOff x="477797" y="790833"/>
            <a:chExt cx="4118919" cy="4983892"/>
          </a:xfrm>
        </p:grpSpPr>
        <p:sp>
          <p:nvSpPr>
            <p:cNvPr id="5" name="Freeform 4"/>
            <p:cNvSpPr/>
            <p:nvPr/>
          </p:nvSpPr>
          <p:spPr>
            <a:xfrm>
              <a:off x="477797" y="790833"/>
              <a:ext cx="4118919" cy="4983892"/>
            </a:xfrm>
            <a:custGeom>
              <a:avLst/>
              <a:gdLst>
                <a:gd name="connsiteX0" fmla="*/ 4069491 w 4118919"/>
                <a:gd name="connsiteY0" fmla="*/ 0 h 4983892"/>
                <a:gd name="connsiteX1" fmla="*/ 4118919 w 4118919"/>
                <a:gd name="connsiteY1" fmla="*/ 2619633 h 4983892"/>
                <a:gd name="connsiteX2" fmla="*/ 0 w 4118919"/>
                <a:gd name="connsiteY2" fmla="*/ 4983892 h 4983892"/>
                <a:gd name="connsiteX3" fmla="*/ 41189 w 4118919"/>
                <a:gd name="connsiteY3" fmla="*/ 16476 h 4983892"/>
                <a:gd name="connsiteX4" fmla="*/ 4069491 w 4118919"/>
                <a:gd name="connsiteY4" fmla="*/ 0 h 498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8919" h="4983892">
                  <a:moveTo>
                    <a:pt x="4069491" y="0"/>
                  </a:moveTo>
                  <a:lnTo>
                    <a:pt x="4118919" y="2619633"/>
                  </a:lnTo>
                  <a:lnTo>
                    <a:pt x="0" y="4983892"/>
                  </a:lnTo>
                  <a:lnTo>
                    <a:pt x="41189" y="16476"/>
                  </a:lnTo>
                  <a:lnTo>
                    <a:pt x="406949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tint val="66000"/>
                    <a:satMod val="160000"/>
                  </a:schemeClr>
                </a:gs>
                <a:gs pos="50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4" t="11622" r="17432" b="6788"/>
            <a:stretch/>
          </p:blipFill>
          <p:spPr>
            <a:xfrm>
              <a:off x="587867" y="2211995"/>
              <a:ext cx="2659213" cy="22006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67" y="856734"/>
              <a:ext cx="3913971" cy="1302618"/>
            </a:xfrm>
            <a:prstGeom prst="rect">
              <a:avLst/>
            </a:prstGeom>
          </p:spPr>
        </p:pic>
      </p:grpSp>
      <p:graphicFrame>
        <p:nvGraphicFramePr>
          <p:cNvPr id="3" name="Diagram 2"/>
          <p:cNvGraphicFramePr/>
          <p:nvPr>
            <p:extLst/>
          </p:nvPr>
        </p:nvGraphicFramePr>
        <p:xfrm>
          <a:off x="1614517" y="14258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Oval 3"/>
          <p:cNvSpPr/>
          <p:nvPr/>
        </p:nvSpPr>
        <p:spPr>
          <a:xfrm>
            <a:off x="4159771" y="3056354"/>
            <a:ext cx="994843" cy="9948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56" y="3184797"/>
            <a:ext cx="668425" cy="73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74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 smtClean="0"/>
              <a:t>Why would somebody pay for it?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5900" y="1094232"/>
            <a:ext cx="2832100" cy="2438400"/>
            <a:chOff x="136" y="912"/>
            <a:chExt cx="1784" cy="1536"/>
          </a:xfrm>
        </p:grpSpPr>
        <p:pic>
          <p:nvPicPr>
            <p:cNvPr id="1025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12"/>
              <a:ext cx="1728" cy="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Rectangle 5"/>
            <p:cNvSpPr>
              <a:spLocks noChangeArrowheads="1"/>
            </p:cNvSpPr>
            <p:nvPr/>
          </p:nvSpPr>
          <p:spPr bwMode="auto">
            <a:xfrm>
              <a:off x="136" y="2160"/>
              <a:ext cx="16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chemeClr val="accent6">
                      <a:lumMod val="75000"/>
                    </a:schemeClr>
                  </a:solidFill>
                </a:rPr>
                <a:t>Nuclear Medicine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24200" y="1551432"/>
            <a:ext cx="2971800" cy="2378075"/>
            <a:chOff x="1968" y="1200"/>
            <a:chExt cx="1872" cy="1498"/>
          </a:xfrm>
        </p:grpSpPr>
        <p:pic>
          <p:nvPicPr>
            <p:cNvPr id="1024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200"/>
              <a:ext cx="1728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Rectangle 8"/>
            <p:cNvSpPr>
              <a:spLocks noChangeArrowheads="1"/>
            </p:cNvSpPr>
            <p:nvPr/>
          </p:nvSpPr>
          <p:spPr bwMode="auto">
            <a:xfrm>
              <a:off x="1968" y="2448"/>
              <a:ext cx="18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chemeClr val="accent6">
                      <a:lumMod val="75000"/>
                    </a:schemeClr>
                  </a:solidFill>
                </a:rPr>
                <a:t>Archeology/Geophysics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019800" y="2161032"/>
            <a:ext cx="2616200" cy="2366963"/>
            <a:chOff x="3792" y="1584"/>
            <a:chExt cx="1648" cy="1491"/>
          </a:xfrm>
        </p:grpSpPr>
        <p:pic>
          <p:nvPicPr>
            <p:cNvPr id="10247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07"/>
            <a:stretch>
              <a:fillRect/>
            </a:stretch>
          </p:blipFill>
          <p:spPr bwMode="auto">
            <a:xfrm>
              <a:off x="3840" y="1584"/>
              <a:ext cx="16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Rectangle 11"/>
            <p:cNvSpPr>
              <a:spLocks noChangeArrowheads="1"/>
            </p:cNvSpPr>
            <p:nvPr/>
          </p:nvSpPr>
          <p:spPr bwMode="auto">
            <a:xfrm>
              <a:off x="3792" y="2784"/>
              <a:ext cx="142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accent6">
                      <a:lumMod val="75000"/>
                    </a:schemeClr>
                  </a:solidFill>
                </a:rPr>
                <a:t>Nuclear Power</a:t>
              </a:r>
            </a:p>
          </p:txBody>
        </p:sp>
      </p:grp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90500" y="5969618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548235"/>
                </a:solidFill>
                <a:latin typeface="Century Gothic" panose="020B0502020202020204" pitchFamily="34" charset="0"/>
              </a:rPr>
              <a:t>Jobs like </a:t>
            </a:r>
            <a:r>
              <a:rPr lang="en-US" altLang="en-US" sz="2000" b="1" dirty="0">
                <a:solidFill>
                  <a:srgbClr val="D6A162"/>
                </a:solidFill>
                <a:latin typeface="Century Gothic" panose="020B0502020202020204" pitchFamily="34" charset="0"/>
              </a:rPr>
              <a:t>medical physicist, radiation safety </a:t>
            </a:r>
            <a:r>
              <a:rPr lang="en-US" altLang="en-US" sz="200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officer, geophysicist</a:t>
            </a:r>
            <a:endParaRPr lang="en-US" altLang="en-US" sz="2000" b="1" dirty="0">
              <a:solidFill>
                <a:srgbClr val="D6A162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28600" y="502271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</a:rPr>
              <a:t>What we learn about the nucleus can </a:t>
            </a:r>
            <a:endParaRPr lang="en-US" alt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save lives and change the world!</a:t>
            </a:r>
            <a:endParaRPr lang="en-US" altLang="en-US" sz="28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28600" y="4430047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accent6">
                    <a:lumMod val="75000"/>
                  </a:schemeClr>
                </a:solidFill>
              </a:rPr>
              <a:t>Plus: </a:t>
            </a:r>
            <a:r>
              <a:rPr lang="en-US" altLang="en-US" sz="2800" dirty="0" smtClean="0">
                <a:solidFill>
                  <a:srgbClr val="D6A162"/>
                </a:solidFill>
              </a:rPr>
              <a:t>smoke detectors, smartphones, safer food</a:t>
            </a:r>
            <a:r>
              <a:rPr lang="en-US" altLang="en-US" sz="2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</a:rPr>
              <a:t>etc.</a:t>
            </a:r>
            <a:endParaRPr lang="en-US" altLang="en-US" sz="28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r="10973"/>
          <a:stretch/>
        </p:blipFill>
        <p:spPr>
          <a:xfrm>
            <a:off x="1152293" y="759478"/>
            <a:ext cx="6861717" cy="5634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researchers make rare nuclei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Coupled cyclotron facility and experimental beam lines</a:t>
            </a:r>
            <a:endParaRPr lang="en-US" dirty="0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02400" y="5234731"/>
            <a:ext cx="952500" cy="923330"/>
            <a:chOff x="701111" y="5235909"/>
            <a:chExt cx="952806" cy="921942"/>
          </a:xfrm>
          <a:solidFill>
            <a:schemeClr val="accent6">
              <a:lumMod val="50000"/>
            </a:schemeClr>
          </a:solidFill>
        </p:grpSpPr>
        <p:sp>
          <p:nvSpPr>
            <p:cNvPr id="6" name="Left-Right Arrow 16"/>
            <p:cNvSpPr>
              <a:spLocks noChangeArrowheads="1"/>
            </p:cNvSpPr>
            <p:nvPr/>
          </p:nvSpPr>
          <p:spPr bwMode="auto">
            <a:xfrm rot="5400000">
              <a:off x="1198030" y="5632577"/>
              <a:ext cx="803141" cy="108633"/>
            </a:xfrm>
            <a:prstGeom prst="leftRightArrow">
              <a:avLst>
                <a:gd name="adj1" fmla="val 50000"/>
                <a:gd name="adj2" fmla="val 49996"/>
              </a:avLst>
            </a:prstGeom>
            <a:grpFill/>
            <a:ln w="9525" algn="ctr">
              <a:solidFill>
                <a:srgbClr val="FFFFCC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1111" y="5235909"/>
              <a:ext cx="844173" cy="921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defRPr/>
              </a:pPr>
              <a:r>
                <a:rPr lang="en-US" sz="1800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Five stories tall</a:t>
              </a:r>
              <a:endParaRPr lang="en-US" sz="1800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8" name="Left-Right Arrow 16"/>
          <p:cNvSpPr>
            <a:spLocks noChangeArrowheads="1"/>
          </p:cNvSpPr>
          <p:nvPr/>
        </p:nvSpPr>
        <p:spPr bwMode="auto">
          <a:xfrm rot="8920329">
            <a:off x="1056772" y="4208924"/>
            <a:ext cx="8159692" cy="107461"/>
          </a:xfrm>
          <a:prstGeom prst="leftRightArrow">
            <a:avLst>
              <a:gd name="adj1" fmla="val 50000"/>
              <a:gd name="adj2" fmla="val 49996"/>
            </a:avLst>
          </a:prstGeom>
          <a:solidFill>
            <a:schemeClr val="accent6">
              <a:lumMod val="50000"/>
            </a:schemeClr>
          </a:solidFill>
          <a:ln w="9525" algn="ctr">
            <a:solidFill>
              <a:srgbClr val="FFFFCC"/>
            </a:solidFill>
            <a:round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 rot="19727635">
            <a:off x="3411100" y="4510037"/>
            <a:ext cx="2803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~140 meters (450 feet) long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38765" y="3810479"/>
            <a:ext cx="1038971" cy="1217892"/>
            <a:chOff x="2038765" y="3810479"/>
            <a:chExt cx="1038971" cy="121789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441" y="4888455"/>
              <a:ext cx="61563" cy="13991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2038765" y="3810479"/>
              <a:ext cx="10389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defRPr/>
              </a:pPr>
              <a:r>
                <a:rPr lang="en-US" sz="1800" dirty="0" smtClean="0">
                  <a:latin typeface="+mn-lt"/>
                </a:rPr>
                <a:t>A person</a:t>
              </a:r>
              <a:endParaRPr lang="en-US" sz="1800" dirty="0">
                <a:latin typeface="+mn-lt"/>
              </a:endParaRPr>
            </a:p>
          </p:txBody>
        </p:sp>
        <p:cxnSp>
          <p:nvCxnSpPr>
            <p:cNvPr id="13" name="Straight Arrow Connector 12"/>
            <p:cNvCxnSpPr>
              <a:stCxn id="11" idx="2"/>
            </p:cNvCxnSpPr>
            <p:nvPr/>
          </p:nvCxnSpPr>
          <p:spPr>
            <a:xfrm flipH="1">
              <a:off x="2460702" y="4179811"/>
              <a:ext cx="97549" cy="6523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143000" y="2442594"/>
            <a:ext cx="7162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3200" dirty="0" smtClean="0">
                <a:latin typeface="Century Gothic" panose="020B0502020202020204" pitchFamily="34" charset="0"/>
              </a:rPr>
              <a:t>Solutions:</a:t>
            </a:r>
          </a:p>
          <a:p>
            <a:pPr>
              <a:buFontTx/>
              <a:buNone/>
            </a:pPr>
            <a:r>
              <a:rPr lang="en-US" altLang="en-US" sz="3200" b="1" dirty="0" smtClean="0">
                <a:latin typeface="Century Gothic" panose="020B0502020202020204" pitchFamily="34" charset="0"/>
              </a:rPr>
              <a:t>SMASH HARD using </a:t>
            </a:r>
            <a:r>
              <a:rPr lang="en-US" altLang="en-US" sz="320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accelerators</a:t>
            </a:r>
          </a:p>
          <a:p>
            <a:pPr>
              <a:buFontTx/>
              <a:buNone/>
            </a:pPr>
            <a:r>
              <a:rPr lang="en-US" altLang="en-US" sz="3200" b="1" dirty="0" smtClean="0">
                <a:latin typeface="Century Gothic" panose="020B0502020202020204" pitchFamily="34" charset="0"/>
              </a:rPr>
              <a:t>SMASH OFTEN with </a:t>
            </a:r>
            <a:r>
              <a:rPr lang="en-US" altLang="en-US" sz="320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tons of nuclei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179913" y="4671144"/>
            <a:ext cx="3810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Made possible by </a:t>
            </a:r>
            <a:endParaRPr lang="en-US" altLang="en-US" sz="2000" dirty="0" smtClean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operations </a:t>
            </a:r>
            <a:r>
              <a:rPr lang="en-US" altLang="en-US" sz="2000" b="1" dirty="0">
                <a:solidFill>
                  <a:srgbClr val="D6A162"/>
                </a:solidFill>
                <a:latin typeface="Century Gothic" panose="020B0502020202020204" pitchFamily="34" charset="0"/>
              </a:rPr>
              <a:t>physicists, accelerator physicists and engineers (vacuum, electrical, cryogenic…)</a:t>
            </a:r>
          </a:p>
        </p:txBody>
      </p:sp>
    </p:spTree>
    <p:extLst>
      <p:ext uri="{BB962C8B-B14F-4D97-AF65-F5344CB8AC3E}">
        <p14:creationId xmlns:p14="http://schemas.microsoft.com/office/powerpoint/2010/main" val="300962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/>
      <p:bldP spid="14" grpId="0" uiExpand="1" build="p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beam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939799"/>
            <a:ext cx="46482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533400" y="1011237"/>
            <a:ext cx="1905000" cy="461962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333C2B"/>
                </a:solidFill>
              </a:rPr>
              <a:t>NSCL today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55600" y="787399"/>
            <a:ext cx="5892800" cy="5383213"/>
            <a:chOff x="644348" y="1676400"/>
            <a:chExt cx="5999163" cy="5429250"/>
          </a:xfrm>
        </p:grpSpPr>
        <p:pic>
          <p:nvPicPr>
            <p:cNvPr id="21511" name="Picture 6" descr="FRIB_layou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48" y="1676400"/>
              <a:ext cx="5999163" cy="542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62328" y="1767662"/>
              <a:ext cx="1903829" cy="461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400" dirty="0">
                  <a:solidFill>
                    <a:srgbClr val="333C2B"/>
                  </a:solidFill>
                  <a:latin typeface="+mn-lt"/>
                </a:rPr>
                <a:t>FRIB design</a:t>
              </a: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324600" y="787399"/>
            <a:ext cx="2667000" cy="510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kern="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Solution: SMASH HARDER, SMASH MORE with $730 million </a:t>
            </a:r>
            <a:r>
              <a:rPr lang="en-US" sz="3200" kern="0" dirty="0">
                <a:solidFill>
                  <a:srgbClr val="D6A162"/>
                </a:solidFill>
                <a:latin typeface="+mn-lt"/>
                <a:cs typeface="+mn-cs"/>
              </a:rPr>
              <a:t>Facility for Rare Isotope Beams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27232" y="-141111"/>
            <a:ext cx="71786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8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Problem</a:t>
            </a:r>
            <a:r>
              <a:rPr lang="en-US" sz="28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: I </a:t>
            </a:r>
            <a:r>
              <a:rPr lang="en-US" sz="2800" kern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want to study EXTREMELY rare nuclei!</a:t>
            </a:r>
          </a:p>
        </p:txBody>
      </p:sp>
    </p:spTree>
    <p:extLst>
      <p:ext uri="{BB962C8B-B14F-4D97-AF65-F5344CB8AC3E}">
        <p14:creationId xmlns:p14="http://schemas.microsoft.com/office/powerpoint/2010/main" val="17600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14" y="-138540"/>
            <a:ext cx="9258113" cy="7153997"/>
          </a:xfrm>
        </p:spPr>
      </p:pic>
    </p:spTree>
    <p:extLst>
      <p:ext uri="{BB962C8B-B14F-4D97-AF65-F5344CB8AC3E}">
        <p14:creationId xmlns:p14="http://schemas.microsoft.com/office/powerpoint/2010/main" val="18824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Future of FRIB</a:t>
            </a:r>
          </a:p>
        </p:txBody>
      </p:sp>
      <p:pic>
        <p:nvPicPr>
          <p:cNvPr id="26627" name="Picture 2" descr="C:\Users\nburton\AppData\Local\Microsoft\Windows\Temporary Internet Files\Content.Outlook\828UF3J7\F432_r2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03" y="1207008"/>
            <a:ext cx="6401997" cy="496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50148" y="784533"/>
            <a:ext cx="2103120" cy="525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C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rgbClr val="D6A162"/>
                </a:solidFill>
              </a:rPr>
              <a:t>NSCL research continues -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</a:rPr>
              <a:t>Upcoming experiments </a:t>
            </a: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</a:rPr>
              <a:t>may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</a:rPr>
              <a:t>offer </a:t>
            </a:r>
            <a:r>
              <a:rPr lang="en-US" sz="1800" kern="0" dirty="0">
                <a:solidFill>
                  <a:srgbClr val="D6A162"/>
                </a:solidFill>
              </a:rPr>
              <a:t>“pre-FRIB” </a:t>
            </a:r>
            <a:r>
              <a:rPr lang="en-US" sz="1800" kern="0" dirty="0" smtClean="0">
                <a:solidFill>
                  <a:srgbClr val="D6A162"/>
                </a:solidFill>
              </a:rPr>
              <a:t>capabilities</a:t>
            </a: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rgbClr val="D6A162"/>
                </a:solidFill>
              </a:rPr>
              <a:t>Project engineering and design</a:t>
            </a:r>
            <a:r>
              <a:rPr lang="en-US" sz="1800" kern="0" dirty="0" smtClean="0"/>
              <a:t> </a:t>
            </a: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</a:rPr>
              <a:t>is nearing completion</a:t>
            </a: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rgbClr val="D6A162"/>
                </a:solidFill>
              </a:rPr>
              <a:t>User community (1300+) </a:t>
            </a:r>
            <a:r>
              <a:rPr lang="en-US" sz="1800" kern="0" dirty="0" smtClean="0">
                <a:solidFill>
                  <a:srgbClr val="548235"/>
                </a:solidFill>
              </a:rPr>
              <a:t>is involved in planning </a:t>
            </a: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rgbClr val="D6A162"/>
                </a:solidFill>
              </a:rPr>
              <a:t>Civil construction </a:t>
            </a:r>
            <a:r>
              <a:rPr lang="en-US" sz="1800" kern="0" dirty="0" smtClean="0">
                <a:solidFill>
                  <a:srgbClr val="548235"/>
                </a:solidFill>
              </a:rPr>
              <a:t>began March 2014</a:t>
            </a:r>
            <a:endParaRPr lang="en-US" sz="1800" kern="0" baseline="30000" dirty="0" smtClean="0">
              <a:solidFill>
                <a:srgbClr val="548235"/>
              </a:solidFill>
            </a:endParaRP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rgbClr val="D6A162"/>
                </a:solidFill>
              </a:rPr>
              <a:t>Technical construction </a:t>
            </a: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</a:rPr>
              <a:t>began this year</a:t>
            </a: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</a:rPr>
              <a:t>Early completion could be </a:t>
            </a:r>
            <a:r>
              <a:rPr lang="en-US" sz="1800" kern="0" dirty="0" smtClean="0">
                <a:solidFill>
                  <a:srgbClr val="D6A162"/>
                </a:solidFill>
              </a:rPr>
              <a:t>2021</a:t>
            </a: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</a:rPr>
              <a:t>Always depends on congressional </a:t>
            </a:r>
            <a:r>
              <a:rPr lang="en-US" sz="1800" kern="0" dirty="0" smtClean="0">
                <a:solidFill>
                  <a:srgbClr val="D6A162"/>
                </a:solidFill>
              </a:rPr>
              <a:t>budget approval</a:t>
            </a:r>
          </a:p>
        </p:txBody>
      </p:sp>
    </p:spTree>
    <p:extLst>
      <p:ext uri="{BB962C8B-B14F-4D97-AF65-F5344CB8AC3E}">
        <p14:creationId xmlns:p14="http://schemas.microsoft.com/office/powerpoint/2010/main" val="1254468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49" y="1210202"/>
            <a:ext cx="322262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1" y="1210202"/>
            <a:ext cx="31210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428" b="21196"/>
          <a:stretch>
            <a:fillRect/>
          </a:stretch>
        </p:blipFill>
        <p:spPr bwMode="auto">
          <a:xfrm>
            <a:off x="272521" y="3853561"/>
            <a:ext cx="28416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 r="6033"/>
          <a:stretch>
            <a:fillRect/>
          </a:stretch>
        </p:blipFill>
        <p:spPr bwMode="auto">
          <a:xfrm>
            <a:off x="6456363" y="3345388"/>
            <a:ext cx="2230437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Why science? </a:t>
            </a:r>
            <a:r>
              <a:rPr lang="en-US" altLang="en-US" dirty="0" smtClean="0"/>
              <a:t>Lots of options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59376"/>
            <a:ext cx="24384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54776"/>
            <a:ext cx="3962400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64576"/>
            <a:ext cx="28194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001313" y="3262838"/>
            <a:ext cx="5000087" cy="707886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Which </a:t>
            </a:r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excites you?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912813" y="3980388"/>
            <a:ext cx="1676400" cy="4619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800080"/>
                </a:solidFill>
              </a:rPr>
              <a:t>Operators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419600" y="1532463"/>
            <a:ext cx="1503363" cy="8302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</a:rPr>
              <a:t>Faculty/ Directors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954713" y="3970863"/>
            <a:ext cx="1860550" cy="8302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Theorists/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Researchers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38163" y="1996013"/>
            <a:ext cx="1828800" cy="13239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Research &amp; Development Scientists/ Designers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477000" y="2407176"/>
            <a:ext cx="2057400" cy="83026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3300"/>
                </a:solidFill>
              </a:rPr>
              <a:t>Technicians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3300"/>
                </a:solidFill>
              </a:rPr>
              <a:t>&amp; Machinists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128963" y="5548838"/>
            <a:ext cx="2271712" cy="4000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</a:rPr>
              <a:t>System Engineers</a:t>
            </a:r>
          </a:p>
        </p:txBody>
      </p:sp>
    </p:spTree>
    <p:extLst>
      <p:ext uri="{BB962C8B-B14F-4D97-AF65-F5344CB8AC3E}">
        <p14:creationId xmlns:p14="http://schemas.microsoft.com/office/powerpoint/2010/main" val="16822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23431</TotalTime>
  <Words>1357</Words>
  <Application>Microsoft Office PowerPoint</Application>
  <PresentationFormat>On-screen Show (4:3)</PresentationFormat>
  <Paragraphs>238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3" baseType="lpstr">
      <vt:lpstr>Agency FB</vt:lpstr>
      <vt:lpstr>Aharoni</vt:lpstr>
      <vt:lpstr>Arial</vt:lpstr>
      <vt:lpstr>Arial Black</vt:lpstr>
      <vt:lpstr>Book Antiqua</vt:lpstr>
      <vt:lpstr>Britannic Bold</vt:lpstr>
      <vt:lpstr>Calibri</vt:lpstr>
      <vt:lpstr>Calibri Light</vt:lpstr>
      <vt:lpstr>Californian FB</vt:lpstr>
      <vt:lpstr>Castellar</vt:lpstr>
      <vt:lpstr>Century Gothic</vt:lpstr>
      <vt:lpstr>Chaparral Pro Light</vt:lpstr>
      <vt:lpstr>Cooper Black</vt:lpstr>
      <vt:lpstr>Felix Titling</vt:lpstr>
      <vt:lpstr>Gill Sans Ultra Bold</vt:lpstr>
      <vt:lpstr>Helvetica</vt:lpstr>
      <vt:lpstr>Helvetica Neue</vt:lpstr>
      <vt:lpstr>Mongolian Baiti</vt:lpstr>
      <vt:lpstr>OCR A Std</vt:lpstr>
      <vt:lpstr>Perpetua Titling MT</vt:lpstr>
      <vt:lpstr>Rockwell Extra Bold</vt:lpstr>
      <vt:lpstr>Stencil</vt:lpstr>
      <vt:lpstr>Sylfaen</vt:lpstr>
      <vt:lpstr>Times New Roman</vt:lpstr>
      <vt:lpstr>Tw Cen MT Condensed Extra Bold</vt:lpstr>
      <vt:lpstr>Verdana</vt:lpstr>
      <vt:lpstr>Office Theme</vt:lpstr>
      <vt:lpstr>National Superconducting Cyclotron Laboratory at Michigan State University</vt:lpstr>
      <vt:lpstr>Why are nuclei interesting?</vt:lpstr>
      <vt:lpstr>JINA-CEE &amp; That Great Nuclear Science Laboratory in the Sky</vt:lpstr>
      <vt:lpstr>Why would somebody pay for it?</vt:lpstr>
      <vt:lpstr>How researchers make rare nuclei</vt:lpstr>
      <vt:lpstr>PowerPoint Presentation</vt:lpstr>
      <vt:lpstr>PowerPoint Presentation</vt:lpstr>
      <vt:lpstr>The Future of FRIB</vt:lpstr>
      <vt:lpstr>Why science? Lots of options</vt:lpstr>
      <vt:lpstr>PowerPoint Presentation</vt:lpstr>
      <vt:lpstr>Why science? It will take you places</vt:lpstr>
      <vt:lpstr>Why science? MORE money and jobs  (and options, and satisfaction…)</vt:lpstr>
      <vt:lpstr>Physicist employment (aip.org/statistics)</vt:lpstr>
      <vt:lpstr>A better path to Law/Medicine</vt:lpstr>
      <vt:lpstr>Why advanced degrees? (Master’s, Ph.D.)</vt:lpstr>
      <vt:lpstr>I actually want to do this stuff!</vt:lpstr>
      <vt:lpstr>A surprising but obvious fact</vt:lpstr>
      <vt:lpstr>You CAN get there from here</vt:lpstr>
      <vt:lpstr>You CAN get there from here</vt:lpstr>
      <vt:lpstr>You CAN get there from here</vt:lpstr>
      <vt:lpstr>What it REALLY takes</vt:lpstr>
      <vt:lpstr>What’s next?</vt:lpstr>
      <vt:lpstr>PowerPoint Presentation</vt:lpstr>
      <vt:lpstr>PowerPoint Presentation</vt:lpstr>
      <vt:lpstr>Cavities and Cryomodules</vt:lpstr>
      <vt:lpstr>The SRF cavities in action</vt:lpstr>
    </vt:vector>
  </TitlesOfParts>
  <Company>NSCL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O'Donnell, Erin</dc:creator>
  <cp:lastModifiedBy>Constan, Zachary</cp:lastModifiedBy>
  <cp:revision>130</cp:revision>
  <dcterms:created xsi:type="dcterms:W3CDTF">2014-01-23T18:55:41Z</dcterms:created>
  <dcterms:modified xsi:type="dcterms:W3CDTF">2017-07-28T11:43:22Z</dcterms:modified>
</cp:coreProperties>
</file>