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39"/>
  </p:notesMasterIdLst>
  <p:handoutMasterIdLst>
    <p:handoutMasterId r:id="rId40"/>
  </p:handoutMasterIdLst>
  <p:sldIdLst>
    <p:sldId id="303" r:id="rId6"/>
    <p:sldId id="350" r:id="rId7"/>
    <p:sldId id="308" r:id="rId8"/>
    <p:sldId id="309" r:id="rId9"/>
    <p:sldId id="310" r:id="rId10"/>
    <p:sldId id="339" r:id="rId11"/>
    <p:sldId id="332" r:id="rId12"/>
    <p:sldId id="306" r:id="rId13"/>
    <p:sldId id="277" r:id="rId14"/>
    <p:sldId id="353" r:id="rId15"/>
    <p:sldId id="307" r:id="rId16"/>
    <p:sldId id="314" r:id="rId17"/>
    <p:sldId id="354" r:id="rId18"/>
    <p:sldId id="351" r:id="rId19"/>
    <p:sldId id="340" r:id="rId20"/>
    <p:sldId id="341" r:id="rId21"/>
    <p:sldId id="316" r:id="rId22"/>
    <p:sldId id="317" r:id="rId23"/>
    <p:sldId id="342" r:id="rId24"/>
    <p:sldId id="318" r:id="rId25"/>
    <p:sldId id="337" r:id="rId26"/>
    <p:sldId id="355" r:id="rId27"/>
    <p:sldId id="329" r:id="rId28"/>
    <p:sldId id="344" r:id="rId29"/>
    <p:sldId id="345" r:id="rId30"/>
    <p:sldId id="346" r:id="rId31"/>
    <p:sldId id="323" r:id="rId32"/>
    <p:sldId id="347" r:id="rId33"/>
    <p:sldId id="349" r:id="rId34"/>
    <p:sldId id="324" r:id="rId35"/>
    <p:sldId id="352" r:id="rId36"/>
    <p:sldId id="326" r:id="rId37"/>
    <p:sldId id="356" r:id="rId38"/>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14B"/>
    <a:srgbClr val="000000"/>
    <a:srgbClr val="064308"/>
    <a:srgbClr val="E6E8DC"/>
    <a:srgbClr val="B7B58A"/>
    <a:srgbClr val="0F0C8F"/>
    <a:srgbClr val="CC0000"/>
    <a:srgbClr val="FFAE1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111" d="100"/>
          <a:sy n="111" d="100"/>
        </p:scale>
        <p:origin x="1158" y="11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7/18/2019</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88131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8142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6257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E62D4A-120D-492E-9690-E05FAE700CB7}" type="slidenum">
              <a:rPr lang="en-US" altLang="en-US" smtClean="0"/>
              <a:pPr>
                <a:spcBef>
                  <a:spcPct val="0"/>
                </a:spcBef>
              </a:pPr>
              <a:t>19</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5728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FFFFCC"/>
                </a:solidFill>
              </a:rPr>
              <a:t>Knowledge of radioactive masses helps us better understand fundamental forces, how neutrons and protons bind together, and explosions in the universe in which elements are created.  One kind of stellar explosion, type I x-ray bursts, depends on certain nuclei like </a:t>
            </a:r>
            <a:r>
              <a:rPr lang="en-US" altLang="en-US" baseline="30000" smtClean="0">
                <a:solidFill>
                  <a:srgbClr val="FFFFCC"/>
                </a:solidFill>
              </a:rPr>
              <a:t>68</a:t>
            </a:r>
            <a:r>
              <a:rPr lang="en-US" altLang="en-US" smtClean="0">
                <a:solidFill>
                  <a:srgbClr val="FFFFCC"/>
                </a:solidFill>
              </a:rPr>
              <a:t>Se.</a:t>
            </a:r>
          </a:p>
          <a:p>
            <a:endParaRPr lang="en-US"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61485C-98C8-474B-87D9-E13EA7D21AD5}"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119279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15219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41353E-2BC5-4F34-8EB5-CC6DF884A14C}" type="slidenum">
              <a:rPr lang="en-US" altLang="en-US" smtClean="0"/>
              <a:pPr>
                <a:spcBef>
                  <a:spcPct val="0"/>
                </a:spcBef>
              </a:pPr>
              <a:t>28</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Particle velocity: up to 57% of the speed of light</a:t>
            </a:r>
          </a:p>
          <a:p>
            <a:pPr eaLnBrk="1" hangingPunct="1"/>
            <a:r>
              <a:rPr lang="en-US" altLang="en-US" smtClean="0"/>
              <a:t>R&amp;D activities for the past decade at several national laboratories and universities (Argonne, Berkeley, Brookhaven, Colorado School of Mines, Los Alamos, MSU, Oak Ridge, and Texas A&amp;M) (2) have led to significant advances that have optimized machine performance and made possible a more cost-effective design for FRIB. (3)</a:t>
            </a:r>
          </a:p>
          <a:p>
            <a:pPr eaLnBrk="1" hangingPunct="1"/>
            <a:endParaRPr lang="en-US" altLang="en-US" smtClean="0"/>
          </a:p>
        </p:txBody>
      </p:sp>
    </p:spTree>
    <p:extLst>
      <p:ext uri="{BB962C8B-B14F-4D97-AF65-F5344CB8AC3E}">
        <p14:creationId xmlns:p14="http://schemas.microsoft.com/office/powerpoint/2010/main" val="281832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0756964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nscl.msu.edu/public/education" TargetMode="External"/><Relationship Id="rId2" Type="http://schemas.openxmlformats.org/officeDocument/2006/relationships/image" Target="../media/image30.gif"/><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0.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4.wdp"/><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82.png"/><Relationship Id="rId7" Type="http://schemas.openxmlformats.org/officeDocument/2006/relationships/hyperlink" Target="mailto:visits@nscl.msu.edu" TargetMode="External"/><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hyperlink" Target="shop.msu.edu" TargetMode="External"/><Relationship Id="rId11" Type="http://schemas.openxmlformats.org/officeDocument/2006/relationships/image" Target="../media/image86.png"/><Relationship Id="rId5" Type="http://schemas.openxmlformats.org/officeDocument/2006/relationships/hyperlink" Target="http://msupress.org/books/book/?id=50-1D0-33F8#.VkOF-rerT0M" TargetMode="External"/><Relationship Id="rId10" Type="http://schemas.openxmlformats.org/officeDocument/2006/relationships/image" Target="../media/image85.jpeg"/><Relationship Id="rId4" Type="http://schemas.openxmlformats.org/officeDocument/2006/relationships/image" Target="../media/image83.pn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A SUPERNOVA </a:t>
            </a:r>
          </a:p>
          <a:p>
            <a:pPr>
              <a:lnSpc>
                <a:spcPct val="75000"/>
              </a:lnSpc>
              <a:spcBef>
                <a:spcPct val="30000"/>
              </a:spcBef>
              <a:defRPr/>
            </a:pPr>
            <a:r>
              <a:rPr lang="en-US" sz="4400" dirty="0" smtClean="0">
                <a:effectLst>
                  <a:outerShdw blurRad="38100" dist="38100" dir="2700000" algn="tl">
                    <a:srgbClr val="000000"/>
                  </a:outerShdw>
                </a:effectLst>
              </a:rPr>
              <a:t>IN THE LAB</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National Superconducting Cyclotron Laboratory (NSCL)</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Serving Users worldwide</a:t>
            </a:r>
            <a:endParaRPr lang="en-US" sz="4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705"/>
          <a:stretch/>
        </p:blipFill>
        <p:spPr>
          <a:xfrm>
            <a:off x="228600" y="1703525"/>
            <a:ext cx="8534400" cy="4392475"/>
          </a:xfrm>
          <a:prstGeom prst="rect">
            <a:avLst/>
          </a:prstGeom>
        </p:spPr>
      </p:pic>
      <p:sp>
        <p:nvSpPr>
          <p:cNvPr id="4" name="Content Placeholder 2"/>
          <p:cNvSpPr txBox="1">
            <a:spLocks/>
          </p:cNvSpPr>
          <p:nvPr/>
        </p:nvSpPr>
        <p:spPr>
          <a:xfrm>
            <a:off x="628649" y="990600"/>
            <a:ext cx="8051887" cy="4459981"/>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600"/>
              </a:spcBef>
              <a:buNone/>
            </a:pPr>
            <a:r>
              <a:rPr lang="en-US" kern="0" dirty="0" smtClean="0">
                <a:solidFill>
                  <a:schemeClr val="tx1"/>
                </a:solidFill>
              </a:rPr>
              <a:t>The </a:t>
            </a:r>
            <a:r>
              <a:rPr lang="en-US" b="1" kern="0" dirty="0" smtClean="0">
                <a:solidFill>
                  <a:schemeClr val="tx1"/>
                </a:solidFill>
              </a:rPr>
              <a:t>best nuclear scientists </a:t>
            </a:r>
            <a:r>
              <a:rPr lang="en-US" kern="0" dirty="0" smtClean="0">
                <a:solidFill>
                  <a:schemeClr val="tx1"/>
                </a:solidFill>
              </a:rPr>
              <a:t>on the planet come to NSCL because our lab is a </a:t>
            </a:r>
            <a:r>
              <a:rPr lang="en-US" b="1" kern="0" dirty="0" smtClean="0">
                <a:solidFill>
                  <a:schemeClr val="tx1"/>
                </a:solidFill>
              </a:rPr>
              <a:t>world class research facility</a:t>
            </a:r>
          </a:p>
        </p:txBody>
      </p:sp>
      <p:sp>
        <p:nvSpPr>
          <p:cNvPr id="5" name="Content Placeholder 2"/>
          <p:cNvSpPr txBox="1">
            <a:spLocks/>
          </p:cNvSpPr>
          <p:nvPr/>
        </p:nvSpPr>
        <p:spPr>
          <a:xfrm>
            <a:off x="3048000" y="5432180"/>
            <a:ext cx="4345718" cy="5988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FRIB/NSCL User Community August 2018 </a:t>
            </a:r>
          </a:p>
          <a:p>
            <a:pPr marL="0" indent="0">
              <a:buFont typeface="Arial" panose="020B0604020202020204" pitchFamily="34" charset="0"/>
              <a:buNone/>
            </a:pPr>
            <a:r>
              <a:rPr lang="en-US" b="1" dirty="0" smtClean="0"/>
              <a:t>~1400 scientists, 50+ countries</a:t>
            </a:r>
          </a:p>
        </p:txBody>
      </p:sp>
    </p:spTree>
    <p:extLst>
      <p:ext uri="{BB962C8B-B14F-4D97-AF65-F5344CB8AC3E}">
        <p14:creationId xmlns:p14="http://schemas.microsoft.com/office/powerpoint/2010/main" val="353700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NSCL has the </a:t>
            </a:r>
          </a:p>
          <a:p>
            <a:pPr marL="0" indent="0" algn="ctr">
              <a:buFont typeface="Wingdings" pitchFamily="2" charset="2"/>
              <a:buNone/>
            </a:pPr>
            <a:r>
              <a:rPr lang="en-US" sz="3200" b="1" kern="0" dirty="0" smtClean="0">
                <a:latin typeface="Arial Black" panose="020B0A04020102020204" pitchFamily="34" charset="0"/>
              </a:rPr>
              <a:t>#1 ranked 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Report, 2018)</a:t>
            </a:r>
            <a:endParaRPr lang="en-US" sz="1200" i="1"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NSCL 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a:solidFill>
                  <a:srgbClr val="67B14B"/>
                </a:solidFill>
                <a:hlinkClick r:id="rId3"/>
              </a:rPr>
              <a:t>www.nscl.msu.edu/public/education</a:t>
            </a:r>
            <a:r>
              <a:rPr lang="en-US" sz="1800" dirty="0" smtClean="0">
                <a:solidFill>
                  <a:schemeClr val="tx1"/>
                </a:solidFill>
              </a:rPr>
              <a:t> </a:t>
            </a:r>
            <a:endParaRPr lang="en-US" sz="18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make “designer nuclei”</a:t>
            </a:r>
            <a:endParaRPr lang="en-US" sz="4000" dirty="0"/>
          </a:p>
        </p:txBody>
      </p:sp>
      <p:sp>
        <p:nvSpPr>
          <p:cNvPr id="3" name="Text Box 4"/>
          <p:cNvSpPr txBox="1">
            <a:spLocks noChangeArrowheads="1"/>
          </p:cNvSpPr>
          <p:nvPr/>
        </p:nvSpPr>
        <p:spPr bwMode="auto">
          <a:xfrm rot="5400000">
            <a:off x="4110360" y="3378349"/>
            <a:ext cx="8589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latin typeface="Century Gothic" panose="020B0502020202020204" pitchFamily="34" charset="0"/>
              </a:rPr>
              <a:t>NSCL’s Coupled Cyclotron Facility</a:t>
            </a:r>
          </a:p>
        </p:txBody>
      </p:sp>
      <p:pic>
        <p:nvPicPr>
          <p:cNvPr id="4"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19294"/>
            <a:ext cx="7469659" cy="4979773"/>
          </a:xfrm>
          <a:prstGeom prst="rect">
            <a:avLst/>
          </a:prstGeom>
        </p:spPr>
      </p:pic>
    </p:spTree>
    <p:extLst>
      <p:ext uri="{BB962C8B-B14F-4D97-AF65-F5344CB8AC3E}">
        <p14:creationId xmlns:p14="http://schemas.microsoft.com/office/powerpoint/2010/main" val="185556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Safety with radioactive nuclei</a:t>
            </a:r>
            <a:endParaRPr lang="en-US" sz="4000" b="1" dirty="0"/>
          </a:p>
        </p:txBody>
      </p:sp>
      <p:sp>
        <p:nvSpPr>
          <p:cNvPr id="3" name="Content Placeholder 2"/>
          <p:cNvSpPr txBox="1">
            <a:spLocks/>
          </p:cNvSpPr>
          <p:nvPr/>
        </p:nvSpPr>
        <p:spPr>
          <a:xfrm>
            <a:off x="228600" y="1371600"/>
            <a:ext cx="8686800" cy="354584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spcBef>
                <a:spcPts val="0"/>
              </a:spcBef>
              <a:buFontTx/>
              <a:buNone/>
            </a:pPr>
            <a:r>
              <a:rPr lang="en-US" altLang="en-US" b="1" kern="0" dirty="0" smtClean="0">
                <a:solidFill>
                  <a:srgbClr val="67B14B"/>
                </a:solidFill>
              </a:rPr>
              <a:t>Solutions</a:t>
            </a:r>
            <a:r>
              <a:rPr lang="en-US" altLang="en-US" kern="0" dirty="0" smtClean="0">
                <a:solidFill>
                  <a:schemeClr val="tx1"/>
                </a:solidFill>
              </a:rPr>
              <a:t>: </a:t>
            </a:r>
          </a:p>
          <a:p>
            <a:pPr marL="0" indent="0" algn="ctr">
              <a:spcBef>
                <a:spcPts val="0"/>
              </a:spcBef>
              <a:buNone/>
            </a:pPr>
            <a:r>
              <a:rPr lang="en-US" altLang="en-US" kern="0" dirty="0" smtClean="0">
                <a:solidFill>
                  <a:schemeClr val="tx1"/>
                </a:solidFill>
              </a:rPr>
              <a:t>keep radiation away from people &amp; keep people away from radiation</a:t>
            </a:r>
          </a:p>
        </p:txBody>
      </p:sp>
      <p:grpSp>
        <p:nvGrpSpPr>
          <p:cNvPr id="4" name="Group 12"/>
          <p:cNvGrpSpPr>
            <a:grpSpLocks/>
          </p:cNvGrpSpPr>
          <p:nvPr/>
        </p:nvGrpSpPr>
        <p:grpSpPr bwMode="auto">
          <a:xfrm>
            <a:off x="3429000" y="2250440"/>
            <a:ext cx="2505075" cy="3248025"/>
            <a:chOff x="2256" y="960"/>
            <a:chExt cx="1578" cy="2046"/>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Surveying</a:t>
              </a:r>
            </a:p>
          </p:txBody>
        </p:sp>
      </p:grpSp>
      <p:grpSp>
        <p:nvGrpSpPr>
          <p:cNvPr id="7" name="Group 13"/>
          <p:cNvGrpSpPr>
            <a:grpSpLocks/>
          </p:cNvGrpSpPr>
          <p:nvPr/>
        </p:nvGrpSpPr>
        <p:grpSpPr bwMode="auto">
          <a:xfrm>
            <a:off x="6354763" y="2250440"/>
            <a:ext cx="2293937" cy="3252788"/>
            <a:chOff x="4099" y="960"/>
            <a:chExt cx="1445" cy="2049"/>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4318" y="2679"/>
              <a:ext cx="9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Training</a:t>
              </a:r>
            </a:p>
          </p:txBody>
        </p:sp>
      </p:grpSp>
      <p:grpSp>
        <p:nvGrpSpPr>
          <p:cNvPr id="10" name="Group 11"/>
          <p:cNvGrpSpPr>
            <a:grpSpLocks/>
          </p:cNvGrpSpPr>
          <p:nvPr/>
        </p:nvGrpSpPr>
        <p:grpSpPr bwMode="auto">
          <a:xfrm>
            <a:off x="533400" y="2250440"/>
            <a:ext cx="2543175" cy="3248025"/>
            <a:chOff x="432" y="960"/>
            <a:chExt cx="1602" cy="2046"/>
          </a:xfrm>
        </p:grpSpPr>
        <p:sp>
          <p:nvSpPr>
            <p:cNvPr id="11" name="Text Box 5"/>
            <p:cNvSpPr txBox="1">
              <a:spLocks noChangeArrowheads="1"/>
            </p:cNvSpPr>
            <p:nvPr/>
          </p:nvSpPr>
          <p:spPr bwMode="auto">
            <a:xfrm>
              <a:off x="681"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Shielding</a:t>
              </a:r>
            </a:p>
          </p:txBody>
        </p:sp>
        <p:pic>
          <p:nvPicPr>
            <p:cNvPr id="12" name="Picture 9" descr="great-wall-of-china"/>
            <p:cNvPicPr>
              <a:picLocks noChangeAspect="1" noChangeArrowheads="1"/>
            </p:cNvPicPr>
            <p:nvPr/>
          </p:nvPicPr>
          <p:blipFill>
            <a:blip r:embed="rId5">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8"/>
          <p:cNvSpPr txBox="1">
            <a:spLocks noChangeArrowheads="1"/>
          </p:cNvSpPr>
          <p:nvPr/>
        </p:nvSpPr>
        <p:spPr bwMode="auto">
          <a:xfrm>
            <a:off x="152400" y="5560378"/>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Managed by </a:t>
            </a:r>
            <a:r>
              <a:rPr lang="en-US" altLang="en-US" sz="2000" b="1" dirty="0">
                <a:solidFill>
                  <a:schemeClr val="tx1"/>
                </a:solidFill>
                <a:latin typeface="Century Gothic" panose="020B0502020202020204" pitchFamily="34" charset="0"/>
              </a:rPr>
              <a:t>health physicists, safety officers</a:t>
            </a:r>
          </a:p>
        </p:txBody>
      </p:sp>
    </p:spTree>
    <p:extLst>
      <p:ext uri="{BB962C8B-B14F-4D97-AF65-F5344CB8AC3E}">
        <p14:creationId xmlns:p14="http://schemas.microsoft.com/office/powerpoint/2010/main" val="337663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Radiation exposure and you</a:t>
            </a:r>
            <a:endParaRPr lang="en-US" sz="4000" dirty="0"/>
          </a:p>
        </p:txBody>
      </p:sp>
      <p:graphicFrame>
        <p:nvGraphicFramePr>
          <p:cNvPr id="3" name="Group 3"/>
          <p:cNvGraphicFramePr>
            <a:graphicFrameLocks/>
          </p:cNvGraphicFramePr>
          <p:nvPr>
            <p:extLst/>
          </p:nvPr>
        </p:nvGraphicFramePr>
        <p:xfrm>
          <a:off x="685800" y="1444783"/>
          <a:ext cx="7848600" cy="4168776"/>
        </p:xfrm>
        <a:graphic>
          <a:graphicData uri="http://schemas.openxmlformats.org/drawingml/2006/table">
            <a:tbl>
              <a:tblPr/>
              <a:tblGrid>
                <a:gridCol w="50292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0"/>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1"/>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2"/>
                  </a:ext>
                </a:extLst>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3"/>
                  </a:ext>
                </a:extLst>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4"/>
                  </a:ext>
                </a:extLst>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66CC"/>
                          </a:solidFill>
                          <a:effectLst/>
                          <a:latin typeface="Book Antiqua" pitchFamily="18" charset="0"/>
                        </a:rPr>
                        <a:t>0.5-1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5"/>
                  </a:ext>
                </a:extLst>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743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228600" y="1289701"/>
            <a:ext cx="43434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a:solidFill>
                  <a:schemeClr val="tx1"/>
                </a:solidFill>
                <a:latin typeface="Arial" panose="020B0604020202020204" pitchFamily="34" charset="0"/>
                <a:cs typeface="Arial" panose="020B0604020202020204" pitchFamily="34" charset="0"/>
              </a:rPr>
              <a:t>NSCL cyclotrons use electromagnets made from </a:t>
            </a:r>
            <a:r>
              <a:rPr lang="en-US" altLang="en-US" sz="2200" b="1" dirty="0">
                <a:solidFill>
                  <a:schemeClr val="tx1"/>
                </a:solidFill>
                <a:latin typeface="Arial" panose="020B0604020202020204" pitchFamily="34" charset="0"/>
                <a:cs typeface="Arial" panose="020B0604020202020204" pitchFamily="34" charset="0"/>
              </a:rPr>
              <a:t>niobium-titanium</a:t>
            </a:r>
            <a:r>
              <a:rPr lang="en-US" altLang="en-US" sz="2200" dirty="0">
                <a:solidFill>
                  <a:schemeClr val="tx1"/>
                </a:solidFill>
                <a:latin typeface="Arial" panose="020B0604020202020204" pitchFamily="34" charset="0"/>
                <a:cs typeface="Arial" panose="020B0604020202020204" pitchFamily="34" charset="0"/>
              </a:rPr>
              <a:t> </a:t>
            </a:r>
            <a:r>
              <a:rPr lang="en-US" altLang="en-US" sz="2200" dirty="0" smtClean="0">
                <a:solidFill>
                  <a:schemeClr val="tx1"/>
                </a:solidFill>
                <a:latin typeface="Arial" panose="020B0604020202020204" pitchFamily="34" charset="0"/>
                <a:cs typeface="Arial" panose="020B0604020202020204" pitchFamily="34" charset="0"/>
              </a:rPr>
              <a:t>wires </a:t>
            </a:r>
            <a:endParaRPr lang="en-US" altLang="en-US" sz="2200" dirty="0">
              <a:solidFill>
                <a:schemeClr val="tx1"/>
              </a:solidFill>
              <a:latin typeface="Arial" panose="020B0604020202020204" pitchFamily="34" charset="0"/>
              <a:cs typeface="Arial" panose="020B0604020202020204" pitchFamily="34" charset="0"/>
            </a:endParaRPr>
          </a:p>
          <a:p>
            <a:pPr eaLnBrk="1" hangingPunct="1">
              <a:spcBef>
                <a:spcPct val="50000"/>
              </a:spcBef>
              <a:buFontTx/>
              <a:buNone/>
            </a:pPr>
            <a:r>
              <a:rPr lang="en-US" altLang="en-US" sz="2200" dirty="0">
                <a:solidFill>
                  <a:schemeClr val="tx1"/>
                </a:solidFill>
                <a:latin typeface="Arial" panose="020B0604020202020204" pitchFamily="34" charset="0"/>
                <a:cs typeface="Arial" panose="020B0604020202020204" pitchFamily="34" charset="0"/>
              </a:rPr>
              <a:t>At liquid helium temperatures </a:t>
            </a:r>
            <a:endParaRPr lang="en-US" altLang="en-US" sz="2200" dirty="0" smtClean="0">
              <a:solidFill>
                <a:schemeClr val="tx1"/>
              </a:solidFill>
              <a:latin typeface="Arial" panose="020B0604020202020204" pitchFamily="34" charset="0"/>
              <a:cs typeface="Arial" panose="020B0604020202020204" pitchFamily="34" charset="0"/>
            </a:endParaRPr>
          </a:p>
          <a:p>
            <a:pPr eaLnBrk="1" hangingPunct="1">
              <a:spcBef>
                <a:spcPts val="0"/>
              </a:spcBef>
              <a:buFontTx/>
              <a:buNone/>
            </a:pPr>
            <a:r>
              <a:rPr lang="en-US" altLang="en-US" sz="2200" dirty="0" smtClean="0">
                <a:solidFill>
                  <a:schemeClr val="tx1"/>
                </a:solidFill>
                <a:latin typeface="Arial" panose="020B0604020202020204" pitchFamily="34" charset="0"/>
                <a:cs typeface="Arial" panose="020B0604020202020204" pitchFamily="34" charset="0"/>
              </a:rPr>
              <a:t>(-269 ºC </a:t>
            </a:r>
            <a:r>
              <a:rPr lang="en-US" altLang="en-US" sz="2200" dirty="0">
                <a:solidFill>
                  <a:schemeClr val="tx1"/>
                </a:solidFill>
                <a:latin typeface="Arial" panose="020B0604020202020204" pitchFamily="34" charset="0"/>
                <a:cs typeface="Arial" panose="020B0604020202020204" pitchFamily="34" charset="0"/>
              </a:rPr>
              <a:t>, </a:t>
            </a:r>
            <a:r>
              <a:rPr lang="en-US" altLang="en-US" sz="2200" dirty="0" smtClean="0">
                <a:solidFill>
                  <a:schemeClr val="tx1"/>
                </a:solidFill>
                <a:latin typeface="Arial" panose="020B0604020202020204" pitchFamily="34" charset="0"/>
                <a:cs typeface="Arial" panose="020B0604020202020204" pitchFamily="34" charset="0"/>
              </a:rPr>
              <a:t>4 K), </a:t>
            </a:r>
            <a:r>
              <a:rPr lang="en-US" altLang="en-US" sz="2200" dirty="0">
                <a:solidFill>
                  <a:schemeClr val="tx1"/>
                </a:solidFill>
                <a:latin typeface="Arial" panose="020B0604020202020204" pitchFamily="34" charset="0"/>
                <a:cs typeface="Arial" panose="020B0604020202020204" pitchFamily="34" charset="0"/>
              </a:rPr>
              <a:t>these wires become </a:t>
            </a:r>
            <a:r>
              <a:rPr lang="en-US" altLang="en-US" sz="2200" b="1" dirty="0">
                <a:solidFill>
                  <a:schemeClr val="tx1"/>
                </a:solidFill>
                <a:latin typeface="Arial" panose="020B0604020202020204" pitchFamily="34" charset="0"/>
                <a:cs typeface="Arial" panose="020B0604020202020204" pitchFamily="34" charset="0"/>
              </a:rPr>
              <a:t>superconducting</a:t>
            </a:r>
            <a:r>
              <a:rPr lang="en-US" altLang="en-US" sz="2200" dirty="0">
                <a:solidFill>
                  <a:schemeClr val="tx1"/>
                </a:solidFill>
                <a:latin typeface="Arial" panose="020B0604020202020204" pitchFamily="34" charset="0"/>
                <a:cs typeface="Arial" panose="020B0604020202020204" pitchFamily="34" charset="0"/>
              </a:rPr>
              <a:t>, which means they have </a:t>
            </a:r>
            <a:r>
              <a:rPr lang="en-US" altLang="en-US" sz="2200" b="1" dirty="0">
                <a:solidFill>
                  <a:schemeClr val="tx1"/>
                </a:solidFill>
                <a:latin typeface="Arial" panose="020B0604020202020204" pitchFamily="34" charset="0"/>
                <a:cs typeface="Arial" panose="020B0604020202020204" pitchFamily="34" charset="0"/>
              </a:rPr>
              <a:t>zero electrical </a:t>
            </a:r>
            <a:r>
              <a:rPr lang="en-US" altLang="en-US" sz="2200" b="1" dirty="0" smtClean="0">
                <a:solidFill>
                  <a:schemeClr val="tx1"/>
                </a:solidFill>
                <a:latin typeface="Arial" panose="020B0604020202020204" pitchFamily="34" charset="0"/>
                <a:cs typeface="Arial" panose="020B0604020202020204" pitchFamily="34" charset="0"/>
              </a:rPr>
              <a:t>resistance</a:t>
            </a:r>
            <a:r>
              <a:rPr lang="en-US" altLang="en-US" sz="2200" dirty="0" smtClean="0">
                <a:solidFill>
                  <a:schemeClr val="tx1"/>
                </a:solidFill>
                <a:latin typeface="Arial" panose="020B0604020202020204" pitchFamily="34" charset="0"/>
                <a:cs typeface="Arial" panose="020B0604020202020204" pitchFamily="34" charset="0"/>
              </a:rPr>
              <a:t> </a:t>
            </a:r>
            <a:endParaRPr lang="en-US" altLang="en-US" sz="2200" dirty="0">
              <a:solidFill>
                <a:schemeClr val="tx1"/>
              </a:solidFill>
              <a:latin typeface="Arial" panose="020B0604020202020204" pitchFamily="34" charset="0"/>
              <a:cs typeface="Arial" panose="020B0604020202020204" pitchFamily="34" charset="0"/>
            </a:endParaRPr>
          </a:p>
          <a:p>
            <a:pPr eaLnBrk="1" hangingPunct="1">
              <a:spcBef>
                <a:spcPct val="50000"/>
              </a:spcBef>
              <a:buFontTx/>
              <a:buNone/>
            </a:pPr>
            <a:r>
              <a:rPr lang="en-US" altLang="en-US" sz="2200" dirty="0">
                <a:solidFill>
                  <a:schemeClr val="tx1"/>
                </a:solidFill>
                <a:latin typeface="Arial" panose="020B0604020202020204" pitchFamily="34" charset="0"/>
                <a:cs typeface="Arial" panose="020B0604020202020204" pitchFamily="34" charset="0"/>
              </a:rPr>
              <a:t>This allows us to </a:t>
            </a:r>
            <a:r>
              <a:rPr lang="en-US" altLang="en-US" sz="2200" dirty="0" smtClean="0">
                <a:solidFill>
                  <a:schemeClr val="tx1"/>
                </a:solidFill>
                <a:latin typeface="Arial" panose="020B0604020202020204" pitchFamily="34" charset="0"/>
                <a:cs typeface="Arial" panose="020B0604020202020204" pitchFamily="34" charset="0"/>
              </a:rPr>
              <a:t>coil </a:t>
            </a:r>
            <a:r>
              <a:rPr lang="en-US" altLang="en-US" sz="2200" dirty="0">
                <a:solidFill>
                  <a:schemeClr val="tx1"/>
                </a:solidFill>
                <a:latin typeface="Arial" panose="020B0604020202020204" pitchFamily="34" charset="0"/>
                <a:cs typeface="Arial" panose="020B0604020202020204" pitchFamily="34" charset="0"/>
              </a:rPr>
              <a:t>small, </a:t>
            </a:r>
            <a:r>
              <a:rPr lang="en-US" altLang="en-US" sz="2200" dirty="0" smtClean="0">
                <a:solidFill>
                  <a:schemeClr val="tx1"/>
                </a:solidFill>
                <a:latin typeface="Arial" panose="020B0604020202020204" pitchFamily="34" charset="0"/>
                <a:cs typeface="Arial" panose="020B0604020202020204" pitchFamily="34" charset="0"/>
              </a:rPr>
              <a:t>powerful, and energy-efficient </a:t>
            </a:r>
            <a:r>
              <a:rPr lang="en-US" altLang="en-US" sz="2200" b="1" dirty="0">
                <a:solidFill>
                  <a:schemeClr val="tx1"/>
                </a:solidFill>
                <a:latin typeface="Arial" panose="020B0604020202020204" pitchFamily="34" charset="0"/>
                <a:cs typeface="Arial" panose="020B0604020202020204" pitchFamily="34" charset="0"/>
              </a:rPr>
              <a:t>electromagnets used to direct and control </a:t>
            </a:r>
            <a:r>
              <a:rPr lang="en-US" altLang="en-US" sz="2200" b="1" dirty="0" smtClean="0">
                <a:solidFill>
                  <a:schemeClr val="tx1"/>
                </a:solidFill>
                <a:latin typeface="Arial" panose="020B0604020202020204" pitchFamily="34" charset="0"/>
                <a:cs typeface="Arial" panose="020B0604020202020204" pitchFamily="34" charset="0"/>
              </a:rPr>
              <a:t>nuclei</a:t>
            </a:r>
            <a:endParaRPr lang="en-US" altLang="en-US" sz="2200" dirty="0">
              <a:solidFill>
                <a:schemeClr val="tx1"/>
              </a:solidFill>
              <a:latin typeface="Arial" panose="020B0604020202020204" pitchFamily="34" charset="0"/>
              <a:cs typeface="Arial" panose="020B0604020202020204" pitchFamily="34" charset="0"/>
            </a:endParaRPr>
          </a:p>
        </p:txBody>
      </p:sp>
      <p:pic>
        <p:nvPicPr>
          <p:cNvPr id="1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361" y="1289701"/>
            <a:ext cx="40386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DSC014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61" y="4566301"/>
            <a:ext cx="34464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26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Ion Sources</a:t>
            </a:r>
          </a:p>
        </p:txBody>
      </p:sp>
      <p:sp>
        <p:nvSpPr>
          <p:cNvPr id="19459" name="Text Box 3"/>
          <p:cNvSpPr txBox="1">
            <a:spLocks noChangeArrowheads="1"/>
          </p:cNvSpPr>
          <p:nvPr/>
        </p:nvSpPr>
        <p:spPr bwMode="auto">
          <a:xfrm>
            <a:off x="2747963" y="1082685"/>
            <a:ext cx="3124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dirty="0">
                <a:solidFill>
                  <a:schemeClr val="tx1"/>
                </a:solidFill>
                <a:latin typeface="Arial" panose="020B0604020202020204" pitchFamily="34" charset="0"/>
                <a:cs typeface="Arial" panose="020B0604020202020204" pitchFamily="34" charset="0"/>
              </a:rPr>
              <a:t>NSCL uses Electron Cyclotron Resonance (ECR) sources, which trap stable atoms and ionize them by bombardment with electrons. The ions are then injected into the K500 cyclotron. </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2685"/>
            <a:ext cx="2119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ECR"/>
          <p:cNvPicPr>
            <a:picLocks noChangeAspect="1" noChangeArrowheads="1"/>
          </p:cNvPicPr>
          <p:nvPr/>
        </p:nvPicPr>
        <p:blipFill>
          <a:blip r:embed="rId3">
            <a:clrChange>
              <a:clrFrom>
                <a:srgbClr val="CFCFCF"/>
              </a:clrFrom>
              <a:clrTo>
                <a:srgbClr val="CFCFCF">
                  <a:alpha val="0"/>
                </a:srgbClr>
              </a:clrTo>
            </a:clrChange>
            <a:extLst>
              <a:ext uri="{28A0092B-C50C-407E-A947-70E740481C1C}">
                <a14:useLocalDpi xmlns:a14="http://schemas.microsoft.com/office/drawing/2010/main" val="0"/>
              </a:ext>
            </a:extLst>
          </a:blip>
          <a:srcRect l="20613" t="22504" r="21964" b="24612"/>
          <a:stretch>
            <a:fillRect/>
          </a:stretch>
        </p:blipFill>
        <p:spPr bwMode="auto">
          <a:xfrm>
            <a:off x="5867400" y="1082685"/>
            <a:ext cx="2908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1066800" y="2530485"/>
            <a:ext cx="98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magnet</a:t>
            </a:r>
          </a:p>
        </p:txBody>
      </p:sp>
      <p:sp>
        <p:nvSpPr>
          <p:cNvPr id="19463" name="Text Box 7"/>
          <p:cNvSpPr txBox="1">
            <a:spLocks noChangeArrowheads="1"/>
          </p:cNvSpPr>
          <p:nvPr/>
        </p:nvSpPr>
        <p:spPr bwMode="auto">
          <a:xfrm>
            <a:off x="457200" y="4676359"/>
            <a:ext cx="83185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chemeClr val="tx1"/>
                </a:solidFill>
                <a:latin typeface="Arial" panose="020B0604020202020204" pitchFamily="34" charset="0"/>
                <a:cs typeface="Arial" panose="020B0604020202020204" pitchFamily="34" charset="0"/>
              </a:rPr>
              <a:t>Researchers choose a stable isotope </a:t>
            </a:r>
            <a:r>
              <a:rPr lang="en-US" altLang="en-US" sz="1800" dirty="0" smtClean="0">
                <a:solidFill>
                  <a:schemeClr val="tx1"/>
                </a:solidFill>
                <a:latin typeface="Arial" panose="020B0604020202020204" pitchFamily="34" charset="0"/>
                <a:cs typeface="Arial" panose="020B0604020202020204" pitchFamily="34" charset="0"/>
              </a:rPr>
              <a:t>to </a:t>
            </a:r>
            <a:r>
              <a:rPr lang="en-US" altLang="en-US" sz="1800" dirty="0">
                <a:solidFill>
                  <a:schemeClr val="tx1"/>
                </a:solidFill>
                <a:latin typeface="Arial" panose="020B0604020202020204" pitchFamily="34" charset="0"/>
                <a:cs typeface="Arial" panose="020B0604020202020204" pitchFamily="34" charset="0"/>
              </a:rPr>
              <a:t>source, </a:t>
            </a:r>
            <a:r>
              <a:rPr lang="en-US" altLang="en-US" sz="1800" dirty="0" smtClean="0">
                <a:solidFill>
                  <a:schemeClr val="tx1"/>
                </a:solidFill>
                <a:latin typeface="Arial" panose="020B0604020202020204" pitchFamily="34" charset="0"/>
                <a:cs typeface="Arial" panose="020B0604020202020204" pitchFamily="34" charset="0"/>
              </a:rPr>
              <a:t>using elements from oxygen to uranium (calcium is most commonly used).</a:t>
            </a:r>
          </a:p>
          <a:p>
            <a:pPr eaLnBrk="1" hangingPunct="1">
              <a:spcBef>
                <a:spcPct val="50000"/>
              </a:spcBef>
              <a:buFontTx/>
              <a:buNone/>
            </a:pPr>
            <a:r>
              <a:rPr lang="en-US" altLang="en-US" sz="1800" dirty="0" smtClean="0">
                <a:solidFill>
                  <a:schemeClr val="tx1"/>
                </a:solidFill>
                <a:latin typeface="Arial" panose="020B0604020202020204" pitchFamily="34" charset="0"/>
                <a:cs typeface="Arial" panose="020B0604020202020204" pitchFamily="34" charset="0"/>
              </a:rPr>
              <a:t>A typical extracted beam power for </a:t>
            </a:r>
            <a:r>
              <a:rPr lang="en-US" altLang="en-US" sz="1800" baseline="30000" dirty="0" smtClean="0">
                <a:solidFill>
                  <a:schemeClr val="tx1"/>
                </a:solidFill>
                <a:latin typeface="Arial" panose="020B0604020202020204" pitchFamily="34" charset="0"/>
                <a:cs typeface="Arial" panose="020B0604020202020204" pitchFamily="34" charset="0"/>
              </a:rPr>
              <a:t>16</a:t>
            </a:r>
            <a:r>
              <a:rPr lang="en-US" altLang="en-US" sz="1800" dirty="0" smtClean="0">
                <a:solidFill>
                  <a:schemeClr val="tx1"/>
                </a:solidFill>
                <a:latin typeface="Arial" panose="020B0604020202020204" pitchFamily="34" charset="0"/>
                <a:cs typeface="Arial" panose="020B0604020202020204" pitchFamily="34" charset="0"/>
              </a:rPr>
              <a:t>O is ~1.3 kW/175 </a:t>
            </a:r>
            <a:r>
              <a:rPr lang="en-US" altLang="en-US" sz="1800" dirty="0" err="1" smtClean="0">
                <a:solidFill>
                  <a:schemeClr val="tx1"/>
                </a:solidFill>
                <a:latin typeface="Arial" panose="020B0604020202020204" pitchFamily="34" charset="0"/>
                <a:cs typeface="Arial" panose="020B0604020202020204" pitchFamily="34" charset="0"/>
              </a:rPr>
              <a:t>pnA</a:t>
            </a:r>
            <a:r>
              <a:rPr lang="en-US" altLang="en-US" sz="1800" dirty="0" smtClean="0">
                <a:solidFill>
                  <a:schemeClr val="tx1"/>
                </a:solidFill>
                <a:latin typeface="Arial" panose="020B0604020202020204" pitchFamily="34" charset="0"/>
                <a:cs typeface="Arial" panose="020B0604020202020204" pitchFamily="34" charset="0"/>
              </a:rPr>
              <a:t> (particle </a:t>
            </a:r>
            <a:r>
              <a:rPr lang="en-US" altLang="en-US" sz="1800" dirty="0" err="1" smtClean="0">
                <a:solidFill>
                  <a:schemeClr val="tx1"/>
                </a:solidFill>
                <a:latin typeface="Arial" panose="020B0604020202020204" pitchFamily="34" charset="0"/>
                <a:cs typeface="Arial" panose="020B0604020202020204" pitchFamily="34" charset="0"/>
              </a:rPr>
              <a:t>nanoAmps</a:t>
            </a:r>
            <a:r>
              <a:rPr lang="en-US" altLang="en-US" sz="1800" dirty="0" smtClean="0">
                <a:solidFill>
                  <a:schemeClr val="tx1"/>
                </a:solidFill>
                <a:latin typeface="Arial" panose="020B0604020202020204" pitchFamily="34" charset="0"/>
                <a:cs typeface="Arial" panose="020B0604020202020204" pitchFamily="34" charset="0"/>
              </a:rPr>
              <a:t>)</a:t>
            </a:r>
            <a:endParaRPr lang="en-US"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The NSCL Cyclotrons</a:t>
            </a:r>
            <a:endParaRPr lang="en-US" sz="4000" dirty="0"/>
          </a:p>
        </p:txBody>
      </p:sp>
      <p:grpSp>
        <p:nvGrpSpPr>
          <p:cNvPr id="3" name="Group 3"/>
          <p:cNvGrpSpPr>
            <a:grpSpLocks/>
          </p:cNvGrpSpPr>
          <p:nvPr/>
        </p:nvGrpSpPr>
        <p:grpSpPr bwMode="auto">
          <a:xfrm>
            <a:off x="747393" y="1219200"/>
            <a:ext cx="3526111" cy="4766466"/>
            <a:chOff x="336" y="816"/>
            <a:chExt cx="2496" cy="3374"/>
          </a:xfrm>
        </p:grpSpPr>
        <p:pic>
          <p:nvPicPr>
            <p:cNvPr id="4" name="Picture 4" descr="cyclot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816"/>
              <a:ext cx="2400" cy="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6" y="3253"/>
              <a:ext cx="249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Year completed: </a:t>
              </a:r>
              <a:r>
                <a:rPr lang="en-US" altLang="en-US" sz="1600" b="1" dirty="0">
                  <a:solidFill>
                    <a:schemeClr val="tx1"/>
                  </a:solidFill>
                  <a:latin typeface="Arial" panose="020B0604020202020204" pitchFamily="34" charset="0"/>
                  <a:cs typeface="Arial" panose="020B0604020202020204" pitchFamily="34" charset="0"/>
                </a:rPr>
                <a:t>1982 </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Diameter: 10 </a:t>
              </a:r>
              <a:r>
                <a:rPr lang="en-US" altLang="en-US" sz="1600" dirty="0" err="1">
                  <a:solidFill>
                    <a:schemeClr val="tx1"/>
                  </a:solidFill>
                  <a:latin typeface="Arial" panose="020B0604020202020204" pitchFamily="34" charset="0"/>
                  <a:cs typeface="Arial" panose="020B0604020202020204" pitchFamily="34" charset="0"/>
                </a:rPr>
                <a:t>ft</a:t>
              </a:r>
              <a:r>
                <a:rPr lang="en-US" altLang="en-US" sz="1600" dirty="0">
                  <a:solidFill>
                    <a:schemeClr val="tx1"/>
                  </a:solidFill>
                  <a:latin typeface="Arial" panose="020B0604020202020204" pitchFamily="34" charset="0"/>
                  <a:cs typeface="Arial" panose="020B0604020202020204" pitchFamily="34" charset="0"/>
                </a:rPr>
                <a:t>  Weight: 100 tons</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Magnetic field: </a:t>
              </a:r>
              <a:r>
                <a:rPr lang="en-US" altLang="en-US" sz="1600" b="1" dirty="0">
                  <a:solidFill>
                    <a:schemeClr val="tx1"/>
                  </a:solidFill>
                  <a:latin typeface="Arial" panose="020B0604020202020204" pitchFamily="34" charset="0"/>
                  <a:cs typeface="Arial" panose="020B0604020202020204" pitchFamily="34" charset="0"/>
                </a:rPr>
                <a:t>3-5 Tesla</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Maximum energy it can impart to a proton: </a:t>
              </a:r>
              <a:r>
                <a:rPr lang="en-US" altLang="en-US" sz="1600" b="1" dirty="0">
                  <a:solidFill>
                    <a:schemeClr val="tx1"/>
                  </a:solidFill>
                  <a:latin typeface="Arial" panose="020B0604020202020204" pitchFamily="34" charset="0"/>
                  <a:cs typeface="Arial" panose="020B0604020202020204" pitchFamily="34" charset="0"/>
                </a:rPr>
                <a:t>500 MeV</a:t>
              </a:r>
            </a:p>
          </p:txBody>
        </p:sp>
        <p:sp>
          <p:nvSpPr>
            <p:cNvPr id="6" name="Text Box 6"/>
            <p:cNvSpPr txBox="1">
              <a:spLocks noChangeArrowheads="1"/>
            </p:cNvSpPr>
            <p:nvPr/>
          </p:nvSpPr>
          <p:spPr bwMode="auto">
            <a:xfrm>
              <a:off x="1684" y="2784"/>
              <a:ext cx="93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latin typeface="Univers LT Std 85 XBlk"/>
                </a:rPr>
                <a:t>K500</a:t>
              </a:r>
              <a:endParaRPr lang="en-US" altLang="en-US" sz="2800">
                <a:latin typeface="Univers LT Std 85 XBlk"/>
              </a:endParaRPr>
            </a:p>
          </p:txBody>
        </p:sp>
        <p:sp>
          <p:nvSpPr>
            <p:cNvPr id="7" name="Text Box 7"/>
            <p:cNvSpPr txBox="1">
              <a:spLocks noChangeArrowheads="1"/>
            </p:cNvSpPr>
            <p:nvPr/>
          </p:nvSpPr>
          <p:spPr bwMode="auto">
            <a:xfrm>
              <a:off x="576" y="844"/>
              <a:ext cx="21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b="1">
                  <a:latin typeface="Century Gothic" panose="020B0502020202020204" pitchFamily="34" charset="0"/>
                </a:rPr>
                <a:t>World’s </a:t>
              </a:r>
              <a:r>
                <a:rPr lang="en-US" altLang="en-US" sz="1800" b="1" i="1">
                  <a:latin typeface="Century Gothic" panose="020B0502020202020204" pitchFamily="34" charset="0"/>
                </a:rPr>
                <a:t>first </a:t>
              </a:r>
              <a:r>
                <a:rPr lang="en-US" altLang="en-US" sz="1800" b="1">
                  <a:latin typeface="Century Gothic" panose="020B0502020202020204" pitchFamily="34" charset="0"/>
                </a:rPr>
                <a:t>superconducting cyclotron</a:t>
              </a:r>
            </a:p>
          </p:txBody>
        </p:sp>
      </p:grpSp>
      <p:grpSp>
        <p:nvGrpSpPr>
          <p:cNvPr id="8" name="Group 8"/>
          <p:cNvGrpSpPr>
            <a:grpSpLocks/>
          </p:cNvGrpSpPr>
          <p:nvPr/>
        </p:nvGrpSpPr>
        <p:grpSpPr bwMode="auto">
          <a:xfrm>
            <a:off x="4800366" y="1219200"/>
            <a:ext cx="4121339" cy="4766466"/>
            <a:chOff x="2847" y="816"/>
            <a:chExt cx="2769" cy="3374"/>
          </a:xfrm>
        </p:grpSpPr>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2898" y="816"/>
              <a:ext cx="237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4139" y="2784"/>
              <a:ext cx="107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solidFill>
                    <a:srgbClr val="006633"/>
                  </a:solidFill>
                  <a:latin typeface="Univers LT Std 85 XBlk"/>
                </a:rPr>
                <a:t>K1200</a:t>
              </a:r>
              <a:endParaRPr lang="en-US" altLang="en-US" sz="2800">
                <a:solidFill>
                  <a:srgbClr val="006633"/>
                </a:solidFill>
                <a:latin typeface="Univers LT Std 85 XBlk"/>
              </a:endParaRPr>
            </a:p>
          </p:txBody>
        </p:sp>
        <p:sp>
          <p:nvSpPr>
            <p:cNvPr id="11" name="Text Box 11"/>
            <p:cNvSpPr txBox="1">
              <a:spLocks noChangeArrowheads="1"/>
            </p:cNvSpPr>
            <p:nvPr/>
          </p:nvSpPr>
          <p:spPr bwMode="auto">
            <a:xfrm>
              <a:off x="2847" y="3253"/>
              <a:ext cx="2769"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Year completed: 1988 </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Length of superconducting wire: </a:t>
              </a:r>
              <a:r>
                <a:rPr lang="en-US" altLang="en-US" sz="1600" b="1" dirty="0">
                  <a:solidFill>
                    <a:schemeClr val="tx1"/>
                  </a:solidFill>
                  <a:latin typeface="Arial" panose="020B0604020202020204" pitchFamily="34" charset="0"/>
                  <a:cs typeface="Arial" panose="020B0604020202020204" pitchFamily="34" charset="0"/>
                </a:rPr>
                <a:t>38 mi</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Time of acceleration: </a:t>
              </a:r>
              <a:r>
                <a:rPr lang="en-US" altLang="en-US" sz="1600" b="1" dirty="0">
                  <a:solidFill>
                    <a:schemeClr val="tx1"/>
                  </a:solidFill>
                  <a:latin typeface="Arial" panose="020B0604020202020204" pitchFamily="34" charset="0"/>
                  <a:cs typeface="Arial" panose="020B0604020202020204" pitchFamily="34" charset="0"/>
                </a:rPr>
                <a:t>0.000035 seconds</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Distance a nucleus travels while inside: </a:t>
              </a:r>
              <a:r>
                <a:rPr lang="en-US" altLang="en-US" sz="1600" b="1" dirty="0">
                  <a:solidFill>
                    <a:schemeClr val="tx1"/>
                  </a:solidFill>
                  <a:latin typeface="Arial" panose="020B0604020202020204" pitchFamily="34" charset="0"/>
                  <a:cs typeface="Arial" panose="020B0604020202020204" pitchFamily="34" charset="0"/>
                </a:rPr>
                <a:t>1.9 miles </a:t>
              </a:r>
              <a:r>
                <a:rPr lang="en-US" altLang="en-US" sz="1600" dirty="0">
                  <a:solidFill>
                    <a:schemeClr val="tx1"/>
                  </a:solidFill>
                  <a:latin typeface="Arial" panose="020B0604020202020204" pitchFamily="34" charset="0"/>
                  <a:cs typeface="Arial" panose="020B0604020202020204" pitchFamily="34" charset="0"/>
                </a:rPr>
                <a:t>(700 revolutions)</a:t>
              </a:r>
            </a:p>
          </p:txBody>
        </p:sp>
        <p:sp>
          <p:nvSpPr>
            <p:cNvPr id="12" name="Text Box 12"/>
            <p:cNvSpPr txBox="1">
              <a:spLocks noChangeArrowheads="1"/>
            </p:cNvSpPr>
            <p:nvPr/>
          </p:nvSpPr>
          <p:spPr bwMode="auto">
            <a:xfrm>
              <a:off x="2976" y="844"/>
              <a:ext cx="2352" cy="404"/>
            </a:xfrm>
            <a:prstGeom prst="rect">
              <a:avLst/>
            </a:prstGeom>
            <a:noFill/>
            <a:ln w="9525" algn="ctr">
              <a:noFill/>
              <a:miter lim="800000"/>
              <a:headEnd/>
              <a:tailEnd/>
            </a:ln>
            <a:effectLst/>
          </p:spPr>
          <p:txBody>
            <a:bodyPr>
              <a:spAutoFit/>
            </a:bodyPr>
            <a:lstStyle/>
            <a:p>
              <a:pPr algn="r" eaLnBrk="1" hangingPunct="1">
                <a:spcBef>
                  <a:spcPct val="50000"/>
                </a:spcBef>
                <a:defRPr/>
              </a:pPr>
              <a:r>
                <a:rPr lang="en-US" sz="1800" b="1" dirty="0">
                  <a:solidFill>
                    <a:srgbClr val="006633"/>
                  </a:solidFill>
                  <a:effectLst>
                    <a:outerShdw blurRad="38100" dist="38100" dir="2700000" algn="tl">
                      <a:srgbClr val="000000"/>
                    </a:outerShdw>
                  </a:effectLst>
                  <a:latin typeface="Century Gothic" pitchFamily="34" charset="0"/>
                  <a:cs typeface="+mn-cs"/>
                </a:rPr>
                <a:t>World’s </a:t>
              </a:r>
              <a:r>
                <a:rPr lang="en-US" sz="1800" b="1" i="1" dirty="0">
                  <a:solidFill>
                    <a:srgbClr val="006633"/>
                  </a:solidFill>
                  <a:effectLst>
                    <a:outerShdw blurRad="38100" dist="38100" dir="2700000" algn="tl">
                      <a:srgbClr val="000000"/>
                    </a:outerShdw>
                  </a:effectLst>
                  <a:latin typeface="Century Gothic" pitchFamily="34" charset="0"/>
                  <a:cs typeface="+mn-cs"/>
                </a:rPr>
                <a:t>second-highest-energy </a:t>
              </a:r>
              <a:r>
                <a:rPr lang="en-US" sz="1800" b="1" dirty="0">
                  <a:solidFill>
                    <a:srgbClr val="006633"/>
                  </a:solidFill>
                  <a:effectLst>
                    <a:outerShdw blurRad="38100" dist="38100" dir="2700000" algn="tl">
                      <a:srgbClr val="000000"/>
                    </a:outerShdw>
                  </a:effectLst>
                  <a:latin typeface="Century Gothic" pitchFamily="34" charset="0"/>
                  <a:cs typeface="+mn-cs"/>
                </a:rPr>
                <a:t>superconducting cyclotron</a:t>
              </a:r>
            </a:p>
          </p:txBody>
        </p:sp>
      </p:grpSp>
    </p:spTree>
    <p:extLst>
      <p:ext uri="{BB962C8B-B14F-4D97-AF65-F5344CB8AC3E}">
        <p14:creationId xmlns:p14="http://schemas.microsoft.com/office/powerpoint/2010/main" val="42297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500-dees-magne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8862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632769" y="280181"/>
            <a:ext cx="7886700" cy="593726"/>
          </a:xfrm>
        </p:spPr>
        <p:txBody>
          <a:bodyPr/>
          <a:lstStyle/>
          <a:p>
            <a:pPr eaLnBrk="1" hangingPunct="1"/>
            <a:r>
              <a:rPr lang="en-US" altLang="en-US" dirty="0" smtClean="0"/>
              <a:t>The cyclotron principle</a:t>
            </a:r>
          </a:p>
        </p:txBody>
      </p:sp>
      <p:pic>
        <p:nvPicPr>
          <p:cNvPr id="211972" name="Picture 4" descr="spiral"/>
          <p:cNvPicPr>
            <a:picLocks noChangeAspect="1" noChangeArrowheads="1"/>
          </p:cNvPicPr>
          <p:nvPr/>
        </p:nvPicPr>
        <p:blipFill>
          <a:blip r:embed="rId3">
            <a:lum bright="-60000" contrast="100000"/>
            <a:extLst>
              <a:ext uri="{28A0092B-C50C-407E-A947-70E740481C1C}">
                <a14:useLocalDpi xmlns:a14="http://schemas.microsoft.com/office/drawing/2010/main" val="0"/>
              </a:ext>
            </a:extLst>
          </a:blip>
          <a:srcRect/>
          <a:stretch>
            <a:fillRect/>
          </a:stretch>
        </p:blipFill>
        <p:spPr bwMode="auto">
          <a:xfrm>
            <a:off x="1238250" y="2133600"/>
            <a:ext cx="2343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4561345" y="3189397"/>
            <a:ext cx="4582655" cy="584775"/>
            <a:chOff x="4561345" y="3261310"/>
            <a:chExt cx="4582655" cy="584775"/>
          </a:xfrm>
        </p:grpSpPr>
        <p:sp>
          <p:nvSpPr>
            <p:cNvPr id="22543" name="Text Box 7"/>
            <p:cNvSpPr txBox="1">
              <a:spLocks noChangeArrowheads="1"/>
            </p:cNvSpPr>
            <p:nvPr/>
          </p:nvSpPr>
          <p:spPr bwMode="auto">
            <a:xfrm>
              <a:off x="4800604" y="3261310"/>
              <a:ext cx="4343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“Dees” </a:t>
              </a:r>
              <a:r>
                <a:rPr lang="en-US" altLang="en-US" sz="1600" dirty="0">
                  <a:solidFill>
                    <a:schemeClr val="tx1"/>
                  </a:solidFill>
                  <a:latin typeface="Arial" panose="020B0604020202020204" pitchFamily="34" charset="0"/>
                  <a:cs typeface="Arial" panose="020B0604020202020204" pitchFamily="34" charset="0"/>
                </a:rPr>
                <a:t>alternate </a:t>
              </a:r>
              <a:r>
                <a:rPr lang="en-US" altLang="en-US" sz="1600" dirty="0" smtClean="0">
                  <a:solidFill>
                    <a:schemeClr val="tx1"/>
                  </a:solidFill>
                  <a:latin typeface="Arial" panose="020B0604020202020204" pitchFamily="34" charset="0"/>
                  <a:cs typeface="Arial" panose="020B0604020202020204" pitchFamily="34" charset="0"/>
                </a:rPr>
                <a:t>high voltage, creating </a:t>
              </a:r>
              <a:r>
                <a:rPr lang="en-US" altLang="en-US" sz="1600" b="1" dirty="0" smtClean="0">
                  <a:solidFill>
                    <a:schemeClr val="tx1"/>
                  </a:solidFill>
                  <a:latin typeface="Arial" panose="020B0604020202020204" pitchFamily="34" charset="0"/>
                  <a:cs typeface="Arial" panose="020B0604020202020204" pitchFamily="34" charset="0"/>
                </a:rPr>
                <a:t>electric </a:t>
              </a:r>
              <a:r>
                <a:rPr lang="en-US" altLang="en-US" sz="1600" b="1" dirty="0">
                  <a:solidFill>
                    <a:schemeClr val="tx1"/>
                  </a:solidFill>
                  <a:latin typeface="Arial" panose="020B0604020202020204" pitchFamily="34" charset="0"/>
                  <a:cs typeface="Arial" panose="020B0604020202020204" pitchFamily="34" charset="0"/>
                </a:rPr>
                <a:t>field </a:t>
              </a:r>
              <a:r>
                <a:rPr lang="en-US" altLang="en-US" sz="1600" b="1" dirty="0" smtClean="0">
                  <a:solidFill>
                    <a:schemeClr val="tx1"/>
                  </a:solidFill>
                  <a:latin typeface="Arial" panose="020B0604020202020204" pitchFamily="34" charset="0"/>
                  <a:cs typeface="Arial" panose="020B0604020202020204" pitchFamily="34" charset="0"/>
                </a:rPr>
                <a:t>to accelerate </a:t>
              </a:r>
              <a:r>
                <a:rPr lang="en-US" altLang="en-US" sz="1600" b="1" dirty="0">
                  <a:solidFill>
                    <a:schemeClr val="tx1"/>
                  </a:solidFill>
                  <a:latin typeface="Arial" panose="020B0604020202020204" pitchFamily="34" charset="0"/>
                  <a:cs typeface="Arial" panose="020B0604020202020204" pitchFamily="34" charset="0"/>
                </a:rPr>
                <a:t>the </a:t>
              </a:r>
              <a:r>
                <a:rPr lang="en-US" altLang="en-US" sz="1600" b="1" dirty="0" smtClean="0">
                  <a:solidFill>
                    <a:schemeClr val="tx1"/>
                  </a:solidFill>
                  <a:latin typeface="Arial" panose="020B0604020202020204" pitchFamily="34" charset="0"/>
                  <a:cs typeface="Arial" panose="020B0604020202020204" pitchFamily="34" charset="0"/>
                </a:rPr>
                <a:t>nuclei</a:t>
              </a:r>
              <a:endParaRPr lang="en-US" altLang="en-US" sz="1600" dirty="0" smtClean="0">
                <a:solidFill>
                  <a:schemeClr val="tx1"/>
                </a:solidFill>
                <a:latin typeface="Arial" panose="020B0604020202020204" pitchFamily="34" charset="0"/>
                <a:cs typeface="Arial" panose="020B0604020202020204" pitchFamily="34" charset="0"/>
              </a:endParaRPr>
            </a:p>
          </p:txBody>
        </p:sp>
        <p:sp>
          <p:nvSpPr>
            <p:cNvPr id="22546" name="Rectangle 10"/>
            <p:cNvSpPr>
              <a:spLocks noChangeArrowheads="1"/>
            </p:cNvSpPr>
            <p:nvPr/>
          </p:nvSpPr>
          <p:spPr bwMode="auto">
            <a:xfrm>
              <a:off x="4637545" y="3367820"/>
              <a:ext cx="152400" cy="152400"/>
            </a:xfrm>
            <a:prstGeom prst="rect">
              <a:avLst/>
            </a:prstGeom>
            <a:solidFill>
              <a:srgbClr val="02AD83"/>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2547" name="Line 11"/>
            <p:cNvSpPr>
              <a:spLocks noChangeShapeType="1"/>
            </p:cNvSpPr>
            <p:nvPr/>
          </p:nvSpPr>
          <p:spPr bwMode="auto">
            <a:xfrm>
              <a:off x="4561345" y="3678251"/>
              <a:ext cx="228600" cy="0"/>
            </a:xfrm>
            <a:prstGeom prst="line">
              <a:avLst/>
            </a:prstGeom>
            <a:noFill/>
            <a:ln w="9525">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grpSp>
      <p:pic>
        <p:nvPicPr>
          <p:cNvPr id="22542" name="Picture 13" descr="K500 dees elect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56162"/>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8" name="Freeform 20"/>
          <p:cNvSpPr>
            <a:spLocks/>
          </p:cNvSpPr>
          <p:nvPr/>
        </p:nvSpPr>
        <p:spPr bwMode="auto">
          <a:xfrm>
            <a:off x="228600" y="1663700"/>
            <a:ext cx="3759200" cy="3289300"/>
          </a:xfrm>
          <a:custGeom>
            <a:avLst/>
            <a:gdLst>
              <a:gd name="T0" fmla="*/ 2147483646 w 2272"/>
              <a:gd name="T1" fmla="*/ 2147483646 h 2072"/>
              <a:gd name="T2" fmla="*/ 2147483646 w 2272"/>
              <a:gd name="T3" fmla="*/ 2147483646 h 2072"/>
              <a:gd name="T4" fmla="*/ 2147483646 w 2272"/>
              <a:gd name="T5" fmla="*/ 2147483646 h 2072"/>
              <a:gd name="T6" fmla="*/ 2147483646 w 2272"/>
              <a:gd name="T7" fmla="*/ 2147483646 h 2072"/>
              <a:gd name="T8" fmla="*/ 0 w 2272"/>
              <a:gd name="T9" fmla="*/ 2147483646 h 2072"/>
              <a:gd name="T10" fmla="*/ 0 60000 65536"/>
              <a:gd name="T11" fmla="*/ 0 60000 65536"/>
              <a:gd name="T12" fmla="*/ 0 60000 65536"/>
              <a:gd name="T13" fmla="*/ 0 60000 65536"/>
              <a:gd name="T14" fmla="*/ 0 60000 65536"/>
              <a:gd name="T15" fmla="*/ 0 w 2272"/>
              <a:gd name="T16" fmla="*/ 0 h 2072"/>
              <a:gd name="T17" fmla="*/ 2272 w 2272"/>
              <a:gd name="T18" fmla="*/ 2072 h 2072"/>
            </a:gdLst>
            <a:ahLst/>
            <a:cxnLst>
              <a:cxn ang="T10">
                <a:pos x="T0" y="T1"/>
              </a:cxn>
              <a:cxn ang="T11">
                <a:pos x="T2" y="T3"/>
              </a:cxn>
              <a:cxn ang="T12">
                <a:pos x="T4" y="T5"/>
              </a:cxn>
              <a:cxn ang="T13">
                <a:pos x="T6" y="T7"/>
              </a:cxn>
              <a:cxn ang="T14">
                <a:pos x="T8" y="T9"/>
              </a:cxn>
            </a:cxnLst>
            <a:rect l="T15" t="T16" r="T17" b="T18"/>
            <a:pathLst>
              <a:path w="2272" h="2072">
                <a:moveTo>
                  <a:pt x="1344" y="2072"/>
                </a:moveTo>
                <a:cubicBezTo>
                  <a:pt x="1696" y="1916"/>
                  <a:pt x="2048" y="1760"/>
                  <a:pt x="2160" y="1496"/>
                </a:cubicBezTo>
                <a:cubicBezTo>
                  <a:pt x="2272" y="1232"/>
                  <a:pt x="2168" y="728"/>
                  <a:pt x="2016" y="488"/>
                </a:cubicBezTo>
                <a:cubicBezTo>
                  <a:pt x="1864" y="248"/>
                  <a:pt x="1584" y="112"/>
                  <a:pt x="1248" y="56"/>
                </a:cubicBezTo>
                <a:cubicBezTo>
                  <a:pt x="912" y="0"/>
                  <a:pt x="456" y="76"/>
                  <a:pt x="0" y="152"/>
                </a:cubicBezTo>
              </a:path>
            </a:pathLst>
          </a:custGeom>
          <a:noFill/>
          <a:ln w="38100">
            <a:solidFill>
              <a:srgbClr val="FF0000"/>
            </a:solidFill>
            <a:round/>
            <a:headEnd/>
            <a:tailEnd type="triangle" w="lg" len="me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8" name="Group 7"/>
          <p:cNvGrpSpPr/>
          <p:nvPr/>
        </p:nvGrpSpPr>
        <p:grpSpPr>
          <a:xfrm>
            <a:off x="420211" y="1117397"/>
            <a:ext cx="7885588" cy="4381905"/>
            <a:chOff x="425450" y="1070015"/>
            <a:chExt cx="7885588" cy="4381905"/>
          </a:xfrm>
        </p:grpSpPr>
        <p:sp>
          <p:nvSpPr>
            <p:cNvPr id="3" name="Donut 2"/>
            <p:cNvSpPr/>
            <p:nvPr/>
          </p:nvSpPr>
          <p:spPr>
            <a:xfrm>
              <a:off x="425450" y="1461642"/>
              <a:ext cx="3990278" cy="3990278"/>
            </a:xfrm>
            <a:prstGeom prst="donut">
              <a:avLst>
                <a:gd name="adj" fmla="val 12276"/>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sp>
          <p:nvSpPr>
            <p:cNvPr id="22" name="Rectangle 17"/>
            <p:cNvSpPr>
              <a:spLocks noChangeArrowheads="1"/>
            </p:cNvSpPr>
            <p:nvPr/>
          </p:nvSpPr>
          <p:spPr bwMode="auto">
            <a:xfrm>
              <a:off x="4637545" y="1179274"/>
              <a:ext cx="152400" cy="150813"/>
            </a:xfrm>
            <a:prstGeom prst="rect">
              <a:avLst/>
            </a:prstGeom>
            <a:solidFill>
              <a:srgbClr val="7030A0"/>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3" name="Text Box 15"/>
            <p:cNvSpPr txBox="1">
              <a:spLocks noChangeArrowheads="1"/>
            </p:cNvSpPr>
            <p:nvPr/>
          </p:nvSpPr>
          <p:spPr bwMode="auto">
            <a:xfrm>
              <a:off x="4800603" y="1070015"/>
              <a:ext cx="35104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Coil of superconducting niobium wire</a:t>
              </a:r>
              <a:endParaRPr lang="en-US" altLang="en-US" sz="1600" dirty="0">
                <a:solidFill>
                  <a:schemeClr val="tx1"/>
                </a:solidFill>
                <a:latin typeface="Arial" panose="020B0604020202020204" pitchFamily="34" charset="0"/>
                <a:cs typeface="Arial" panose="020B0604020202020204" pitchFamily="34" charset="0"/>
              </a:endParaRPr>
            </a:p>
          </p:txBody>
        </p:sp>
      </p:grpSp>
      <p:sp>
        <p:nvSpPr>
          <p:cNvPr id="4" name="Oval 3"/>
          <p:cNvSpPr/>
          <p:nvPr/>
        </p:nvSpPr>
        <p:spPr>
          <a:xfrm>
            <a:off x="969263" y="2037994"/>
            <a:ext cx="2915006" cy="2915006"/>
          </a:xfrm>
          <a:prstGeom prst="ellipse">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p:cNvGrpSpPr/>
          <p:nvPr/>
        </p:nvGrpSpPr>
        <p:grpSpPr>
          <a:xfrm>
            <a:off x="4561345" y="1674458"/>
            <a:ext cx="4195309" cy="989933"/>
            <a:chOff x="4561345" y="1674458"/>
            <a:chExt cx="4195309" cy="989933"/>
          </a:xfrm>
        </p:grpSpPr>
        <p:sp>
          <p:nvSpPr>
            <p:cNvPr id="22536" name="Text Box 15"/>
            <p:cNvSpPr txBox="1">
              <a:spLocks noChangeArrowheads="1"/>
            </p:cNvSpPr>
            <p:nvPr/>
          </p:nvSpPr>
          <p:spPr bwMode="auto">
            <a:xfrm>
              <a:off x="4800604" y="1674458"/>
              <a:ext cx="3956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Stable, “normal</a:t>
              </a:r>
              <a:r>
                <a:rPr lang="en-US" altLang="en-US" sz="1600" dirty="0">
                  <a:solidFill>
                    <a:schemeClr val="tx1"/>
                  </a:solidFill>
                  <a:latin typeface="Arial" panose="020B0604020202020204" pitchFamily="34" charset="0"/>
                  <a:cs typeface="Arial" panose="020B0604020202020204" pitchFamily="34" charset="0"/>
                </a:rPr>
                <a:t>” ions are injected </a:t>
              </a:r>
              <a:r>
                <a:rPr lang="en-US" altLang="en-US" sz="1600" dirty="0" smtClean="0">
                  <a:solidFill>
                    <a:schemeClr val="tx1"/>
                  </a:solidFill>
                  <a:latin typeface="Arial" panose="020B0604020202020204" pitchFamily="34" charset="0"/>
                  <a:cs typeface="Arial" panose="020B0604020202020204" pitchFamily="34" charset="0"/>
                </a:rPr>
                <a:t>into </a:t>
              </a:r>
              <a:r>
                <a:rPr lang="en-US" altLang="en-US" sz="1600" dirty="0">
                  <a:solidFill>
                    <a:schemeClr val="tx1"/>
                  </a:solidFill>
                  <a:latin typeface="Arial" panose="020B0604020202020204" pitchFamily="34" charset="0"/>
                  <a:cs typeface="Arial" panose="020B0604020202020204" pitchFamily="34" charset="0"/>
                </a:rPr>
                <a:t>the center of the </a:t>
              </a:r>
              <a:r>
                <a:rPr lang="en-US" altLang="en-US" sz="1600" dirty="0" smtClean="0">
                  <a:solidFill>
                    <a:schemeClr val="tx1"/>
                  </a:solidFill>
                  <a:latin typeface="Arial" panose="020B0604020202020204" pitchFamily="34" charset="0"/>
                  <a:cs typeface="Arial" panose="020B0604020202020204" pitchFamily="34" charset="0"/>
                </a:rPr>
                <a:t>cyclotron </a:t>
              </a:r>
              <a:endParaRPr lang="en-US" altLang="en-US" sz="1600" dirty="0">
                <a:solidFill>
                  <a:schemeClr val="tx1"/>
                </a:solidFill>
                <a:latin typeface="Arial" panose="020B0604020202020204" pitchFamily="34" charset="0"/>
                <a:cs typeface="Arial" panose="020B0604020202020204" pitchFamily="34" charset="0"/>
              </a:endParaRPr>
            </a:p>
          </p:txBody>
        </p:sp>
        <p:sp>
          <p:nvSpPr>
            <p:cNvPr id="22538" name="Rectangle 17"/>
            <p:cNvSpPr>
              <a:spLocks noChangeArrowheads="1"/>
            </p:cNvSpPr>
            <p:nvPr/>
          </p:nvSpPr>
          <p:spPr bwMode="auto">
            <a:xfrm>
              <a:off x="4637545" y="2443019"/>
              <a:ext cx="152400" cy="150813"/>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2540" name="Line 19"/>
            <p:cNvSpPr>
              <a:spLocks noChangeShapeType="1"/>
            </p:cNvSpPr>
            <p:nvPr/>
          </p:nvSpPr>
          <p:spPr bwMode="auto">
            <a:xfrm>
              <a:off x="4561345" y="1863356"/>
              <a:ext cx="228600" cy="0"/>
            </a:xfrm>
            <a:prstGeom prst="line">
              <a:avLst/>
            </a:prstGeom>
            <a:noFill/>
            <a:ln w="25400">
              <a:solidFill>
                <a:srgbClr val="00FFFF"/>
              </a:solidFill>
              <a:round/>
              <a:headEnd/>
              <a:tailEnd/>
            </a:ln>
            <a:extLst>
              <a:ext uri="{909E8E84-426E-40DD-AFC4-6F175D3DCCD1}">
                <a14:hiddenFill xmlns:a14="http://schemas.microsoft.com/office/drawing/2010/main">
                  <a:noFill/>
                </a14:hiddenFill>
              </a:ext>
            </a:extLst>
          </p:spPr>
          <p:txBody>
            <a:bodyPr anchor="ctr"/>
            <a:lstStyle/>
            <a:p>
              <a:endParaRPr lang="en-US" sz="1600">
                <a:cs typeface="Arial" panose="020B0604020202020204" pitchFamily="34" charset="0"/>
              </a:endParaRPr>
            </a:p>
          </p:txBody>
        </p:sp>
        <p:sp>
          <p:nvSpPr>
            <p:cNvPr id="5" name="Rectangle 4"/>
            <p:cNvSpPr/>
            <p:nvPr/>
          </p:nvSpPr>
          <p:spPr>
            <a:xfrm>
              <a:off x="4800604" y="2325837"/>
              <a:ext cx="3791423" cy="338554"/>
            </a:xfrm>
            <a:prstGeom prst="rect">
              <a:avLst/>
            </a:prstGeom>
          </p:spPr>
          <p:txBody>
            <a:bodyPr wrap="none">
              <a:spAutoFit/>
            </a:bodyPr>
            <a:lstStyle/>
            <a:p>
              <a:r>
                <a:rPr lang="en-US" altLang="en-US" sz="1600" b="1" dirty="0" smtClean="0">
                  <a:cs typeface="Arial" panose="020B0604020202020204" pitchFamily="34" charset="0"/>
                </a:rPr>
                <a:t>Magnetic </a:t>
              </a:r>
              <a:r>
                <a:rPr lang="en-US" altLang="en-US" sz="1600" b="1" dirty="0">
                  <a:cs typeface="Arial" panose="020B0604020202020204" pitchFamily="34" charset="0"/>
                </a:rPr>
                <a:t>field </a:t>
              </a:r>
              <a:r>
                <a:rPr lang="en-US" altLang="en-US" sz="1600" b="1" dirty="0" smtClean="0">
                  <a:cs typeface="Arial" panose="020B0604020202020204" pitchFamily="34" charset="0"/>
                </a:rPr>
                <a:t>steers nuclei </a:t>
              </a:r>
              <a:r>
                <a:rPr lang="en-US" altLang="en-US" sz="1600" dirty="0" smtClean="0">
                  <a:cs typeface="Arial" panose="020B0604020202020204" pitchFamily="34" charset="0"/>
                </a:rPr>
                <a:t>in a circle</a:t>
              </a:r>
              <a:endParaRPr lang="en-US" sz="1600" dirty="0">
                <a:cs typeface="Arial" panose="020B0604020202020204" pitchFamily="34" charset="0"/>
              </a:endParaRPr>
            </a:p>
          </p:txBody>
        </p:sp>
      </p:grpSp>
      <p:grpSp>
        <p:nvGrpSpPr>
          <p:cNvPr id="15" name="Group 14"/>
          <p:cNvGrpSpPr/>
          <p:nvPr/>
        </p:nvGrpSpPr>
        <p:grpSpPr>
          <a:xfrm>
            <a:off x="4561345" y="2673321"/>
            <a:ext cx="4195309" cy="338554"/>
            <a:chOff x="4561345" y="2673321"/>
            <a:chExt cx="4195309" cy="338554"/>
          </a:xfrm>
        </p:grpSpPr>
        <p:sp>
          <p:nvSpPr>
            <p:cNvPr id="22539" name="Line 18"/>
            <p:cNvSpPr>
              <a:spLocks noChangeShapeType="1"/>
            </p:cNvSpPr>
            <p:nvPr/>
          </p:nvSpPr>
          <p:spPr bwMode="auto">
            <a:xfrm>
              <a:off x="4561345" y="2852594"/>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sp>
          <p:nvSpPr>
            <p:cNvPr id="26" name="Text Box 15"/>
            <p:cNvSpPr txBox="1">
              <a:spLocks noChangeArrowheads="1"/>
            </p:cNvSpPr>
            <p:nvPr/>
          </p:nvSpPr>
          <p:spPr bwMode="auto">
            <a:xfrm>
              <a:off x="4800604" y="2673321"/>
              <a:ext cx="3956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Ions orbit inside the vacuum</a:t>
              </a:r>
              <a:endParaRPr lang="en-US" altLang="en-US" sz="1600" dirty="0">
                <a:solidFill>
                  <a:schemeClr val="tx1"/>
                </a:solidFill>
                <a:latin typeface="Arial" panose="020B0604020202020204" pitchFamily="34" charset="0"/>
                <a:cs typeface="Arial" panose="020B0604020202020204" pitchFamily="34" charset="0"/>
              </a:endParaRPr>
            </a:p>
          </p:txBody>
        </p:sp>
      </p:grpSp>
      <p:grpSp>
        <p:nvGrpSpPr>
          <p:cNvPr id="17" name="Group 16"/>
          <p:cNvGrpSpPr/>
          <p:nvPr/>
        </p:nvGrpSpPr>
        <p:grpSpPr>
          <a:xfrm>
            <a:off x="4561345" y="3925669"/>
            <a:ext cx="4451920" cy="584775"/>
            <a:chOff x="4561345" y="3997582"/>
            <a:chExt cx="4451920" cy="584775"/>
          </a:xfrm>
        </p:grpSpPr>
        <p:sp>
          <p:nvSpPr>
            <p:cNvPr id="22548" name="Line 12"/>
            <p:cNvSpPr>
              <a:spLocks noChangeShapeType="1"/>
            </p:cNvSpPr>
            <p:nvPr/>
          </p:nvSpPr>
          <p:spPr bwMode="auto">
            <a:xfrm>
              <a:off x="4561345" y="4199349"/>
              <a:ext cx="228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sp>
          <p:nvSpPr>
            <p:cNvPr id="6" name="Rectangle 5"/>
            <p:cNvSpPr/>
            <p:nvPr/>
          </p:nvSpPr>
          <p:spPr>
            <a:xfrm>
              <a:off x="4800604" y="3997582"/>
              <a:ext cx="4212661" cy="584775"/>
            </a:xfrm>
            <a:prstGeom prst="rect">
              <a:avLst/>
            </a:prstGeom>
          </p:spPr>
          <p:txBody>
            <a:bodyPr wrap="square">
              <a:spAutoFit/>
            </a:bodyPr>
            <a:lstStyle/>
            <a:p>
              <a:pPr>
                <a:spcBef>
                  <a:spcPct val="0"/>
                </a:spcBef>
              </a:pPr>
              <a:r>
                <a:rPr lang="en-US" altLang="en-US" sz="1600" dirty="0" smtClean="0">
                  <a:cs typeface="Arial" panose="020B0604020202020204" pitchFamily="34" charset="0"/>
                </a:rPr>
                <a:t>Nuclei spiral to higher speeds until they </a:t>
              </a:r>
              <a:r>
                <a:rPr lang="en-US" altLang="en-US" sz="1600" dirty="0">
                  <a:cs typeface="Arial" panose="020B0604020202020204" pitchFamily="34" charset="0"/>
                </a:rPr>
                <a:t>leave the cyclotron in a </a:t>
              </a:r>
              <a:r>
                <a:rPr lang="en-US" altLang="en-US" sz="1600" dirty="0" smtClean="0">
                  <a:cs typeface="Arial" panose="020B0604020202020204" pitchFamily="34" charset="0"/>
                </a:rPr>
                <a:t>fast beam</a:t>
              </a:r>
              <a:endParaRPr lang="en-US" altLang="en-US" sz="1600" dirty="0">
                <a:cs typeface="Arial" panose="020B0604020202020204" pitchFamily="34" charset="0"/>
              </a:endParaRPr>
            </a:p>
          </p:txBody>
        </p:sp>
      </p:grpSp>
      <p:pic>
        <p:nvPicPr>
          <p:cNvPr id="28"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810233" y="4648200"/>
            <a:ext cx="1216025" cy="15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886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211972"/>
                                        </p:tgtEl>
                                        <p:attrNameLst>
                                          <p:attrName>style.visibility</p:attrName>
                                        </p:attrNameLst>
                                      </p:cBhvr>
                                      <p:to>
                                        <p:strVal val="visible"/>
                                      </p:to>
                                    </p:set>
                                    <p:animEffect transition="in" filter="fade">
                                      <p:cBhvr>
                                        <p:cTn id="20" dur="3000"/>
                                        <p:tgtEl>
                                          <p:spTgt spid="211972"/>
                                        </p:tgtEl>
                                      </p:cBhvr>
                                    </p:animEffect>
                                    <p:anim calcmode="lin" valueType="num">
                                      <p:cBhvr>
                                        <p:cTn id="21" dur="3000" fill="hold"/>
                                        <p:tgtEl>
                                          <p:spTgt spid="211972"/>
                                        </p:tgtEl>
                                        <p:attrNameLst>
                                          <p:attrName>style.rotation</p:attrName>
                                        </p:attrNameLst>
                                      </p:cBhvr>
                                      <p:tavLst>
                                        <p:tav tm="0">
                                          <p:val>
                                            <p:fltVal val="720"/>
                                          </p:val>
                                        </p:tav>
                                        <p:tav tm="100000">
                                          <p:val>
                                            <p:fltVal val="0"/>
                                          </p:val>
                                        </p:tav>
                                      </p:tavLst>
                                    </p:anim>
                                    <p:anim calcmode="lin" valueType="num">
                                      <p:cBhvr>
                                        <p:cTn id="22" dur="3000" fill="hold"/>
                                        <p:tgtEl>
                                          <p:spTgt spid="211972"/>
                                        </p:tgtEl>
                                        <p:attrNameLst>
                                          <p:attrName>ppt_h</p:attrName>
                                        </p:attrNameLst>
                                      </p:cBhvr>
                                      <p:tavLst>
                                        <p:tav tm="0">
                                          <p:val>
                                            <p:fltVal val="0"/>
                                          </p:val>
                                        </p:tav>
                                        <p:tav tm="100000">
                                          <p:val>
                                            <p:strVal val="#ppt_h"/>
                                          </p:val>
                                        </p:tav>
                                      </p:tavLst>
                                    </p:anim>
                                    <p:anim calcmode="lin" valueType="num">
                                      <p:cBhvr>
                                        <p:cTn id="23" dur="3000" fill="hold"/>
                                        <p:tgtEl>
                                          <p:spTgt spid="211972"/>
                                        </p:tgtEl>
                                        <p:attrNameLst>
                                          <p:attrName>ppt_w</p:attrName>
                                        </p:attrNameLst>
                                      </p:cBhvr>
                                      <p:tavLst>
                                        <p:tav tm="0">
                                          <p:val>
                                            <p:fltVal val="0"/>
                                          </p:val>
                                        </p:tav>
                                        <p:tav tm="100000">
                                          <p:val>
                                            <p:strVal val="#ppt_w"/>
                                          </p:val>
                                        </p:tav>
                                      </p:tavLst>
                                    </p:anim>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542"/>
                                        </p:tgtEl>
                                        <p:attrNameLst>
                                          <p:attrName>style.visibility</p:attrName>
                                        </p:attrNameLst>
                                      </p:cBhvr>
                                      <p:to>
                                        <p:strVal val="visible"/>
                                      </p:to>
                                    </p:set>
                                    <p:animEffect transition="in" filter="fade">
                                      <p:cBhvr>
                                        <p:cTn id="31" dur="500"/>
                                        <p:tgtEl>
                                          <p:spTgt spid="2254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1988"/>
                                        </p:tgtEl>
                                        <p:attrNameLst>
                                          <p:attrName>style.visibility</p:attrName>
                                        </p:attrNameLst>
                                      </p:cBhvr>
                                      <p:to>
                                        <p:strVal val="visible"/>
                                      </p:to>
                                    </p:set>
                                    <p:animEffect transition="in" filter="wipe(down)">
                                      <p:cBhvr>
                                        <p:cTn id="39" dur="1000"/>
                                        <p:tgtEl>
                                          <p:spTgt spid="21198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1000"/>
                            </p:stCondLst>
                            <p:childTnLst>
                              <p:par>
                                <p:cTn id="44" presetID="4" presetClass="entr" presetSubtype="32" fill="hold" nodeType="afterEffect">
                                  <p:stCondLst>
                                    <p:cond delay="300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427926" y="1103972"/>
            <a:ext cx="498227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800" dirty="0">
                <a:solidFill>
                  <a:schemeClr val="tx1"/>
                </a:solidFill>
                <a:latin typeface="Arial" panose="020B0604020202020204" pitchFamily="34" charset="0"/>
                <a:cs typeface="Arial" panose="020B0604020202020204" pitchFamily="34" charset="0"/>
              </a:rPr>
              <a:t>Completed 1988: </a:t>
            </a:r>
            <a:r>
              <a:rPr lang="en-US" altLang="en-US" sz="1800" b="1" dirty="0">
                <a:solidFill>
                  <a:schemeClr val="tx1"/>
                </a:solidFill>
                <a:latin typeface="Arial" panose="020B0604020202020204" pitchFamily="34" charset="0"/>
                <a:cs typeface="Arial" panose="020B0604020202020204" pitchFamily="34" charset="0"/>
              </a:rPr>
              <a:t>the world’s </a:t>
            </a:r>
            <a:r>
              <a:rPr lang="en-US" altLang="en-US" sz="1800" b="1" i="1" dirty="0">
                <a:solidFill>
                  <a:schemeClr val="tx1"/>
                </a:solidFill>
                <a:latin typeface="Arial" panose="020B0604020202020204" pitchFamily="34" charset="0"/>
                <a:cs typeface="Arial" panose="020B0604020202020204" pitchFamily="34" charset="0"/>
              </a:rPr>
              <a:t>second-highest-energy</a:t>
            </a:r>
            <a:r>
              <a:rPr lang="en-US" altLang="en-US" sz="1800" b="1" dirty="0">
                <a:solidFill>
                  <a:schemeClr val="tx1"/>
                </a:solidFill>
                <a:latin typeface="Arial" panose="020B0604020202020204" pitchFamily="34" charset="0"/>
                <a:cs typeface="Arial" panose="020B0604020202020204" pitchFamily="34" charset="0"/>
              </a:rPr>
              <a:t> cyclotron</a:t>
            </a:r>
          </a:p>
          <a:p>
            <a:pPr eaLnBrk="1" hangingPunct="1">
              <a:spcBef>
                <a:spcPct val="0"/>
              </a:spcBef>
            </a:pPr>
            <a:r>
              <a:rPr lang="en-US" altLang="en-US" sz="1800" dirty="0">
                <a:solidFill>
                  <a:schemeClr val="tx1"/>
                </a:solidFill>
                <a:latin typeface="Arial" panose="020B0604020202020204" pitchFamily="34" charset="0"/>
                <a:cs typeface="Arial" panose="020B0604020202020204" pitchFamily="34" charset="0"/>
              </a:rPr>
              <a:t>Pre-accelerated ions from K500 pass through a stripper foil in the K1200, increasing ionization and improving accelerating efficiency. </a:t>
            </a:r>
          </a:p>
          <a:p>
            <a:pPr eaLnBrk="1" hangingPunct="1">
              <a:spcBef>
                <a:spcPct val="0"/>
              </a:spcBef>
            </a:pPr>
            <a:r>
              <a:rPr lang="en-US" altLang="en-US" sz="1800" dirty="0">
                <a:solidFill>
                  <a:schemeClr val="tx1"/>
                </a:solidFill>
                <a:latin typeface="Arial" panose="020B0604020202020204" pitchFamily="34" charset="0"/>
                <a:cs typeface="Arial" panose="020B0604020202020204" pitchFamily="34" charset="0"/>
              </a:rPr>
              <a:t>Nuclei leaving the K1200 can reach 0.5 c (typically 150 MeV/nucleon).</a:t>
            </a:r>
          </a:p>
          <a:p>
            <a:pPr eaLnBrk="1" hangingPunct="1">
              <a:spcBef>
                <a:spcPct val="0"/>
              </a:spcBef>
            </a:pPr>
            <a:r>
              <a:rPr lang="en-US" altLang="en-US" sz="1800" dirty="0">
                <a:solidFill>
                  <a:schemeClr val="tx1"/>
                </a:solidFill>
                <a:latin typeface="Arial" panose="020B0604020202020204" pitchFamily="34" charset="0"/>
                <a:cs typeface="Arial" panose="020B0604020202020204" pitchFamily="34" charset="0"/>
              </a:rPr>
              <a:t>Dees charged to 140 kV, alternated at </a:t>
            </a:r>
            <a:r>
              <a:rPr lang="en-US" altLang="en-US" sz="1800" dirty="0" smtClean="0">
                <a:solidFill>
                  <a:schemeClr val="tx1"/>
                </a:solidFill>
                <a:latin typeface="Arial" panose="020B0604020202020204" pitchFamily="34" charset="0"/>
                <a:cs typeface="Arial" panose="020B0604020202020204" pitchFamily="34" charset="0"/>
              </a:rPr>
              <a:t>radio frequencies (e.g. 23 MHz).</a:t>
            </a:r>
            <a:endParaRPr lang="en-US" altLang="en-US" sz="1800" dirty="0">
              <a:solidFill>
                <a:schemeClr val="tx1"/>
              </a:solidFill>
              <a:latin typeface="Arial" panose="020B0604020202020204" pitchFamily="34" charset="0"/>
              <a:cs typeface="Arial" panose="020B0604020202020204" pitchFamily="34" charset="0"/>
            </a:endParaRPr>
          </a:p>
        </p:txBody>
      </p:sp>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1103972"/>
            <a:ext cx="3277219" cy="491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111" y="3966294"/>
            <a:ext cx="3093901" cy="205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p:txBody>
          <a:bodyPr/>
          <a:lstStyle/>
          <a:p>
            <a:pPr eaLnBrk="1" hangingPunct="1"/>
            <a:r>
              <a:rPr lang="en-US" altLang="en-US" dirty="0" smtClean="0"/>
              <a:t>K1200 Cyclotron</a:t>
            </a:r>
          </a:p>
        </p:txBody>
      </p:sp>
    </p:spTree>
    <p:extLst>
      <p:ext uri="{BB962C8B-B14F-4D97-AF65-F5344CB8AC3E}">
        <p14:creationId xmlns:p14="http://schemas.microsoft.com/office/powerpoint/2010/main" val="125239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3" name="Content Placeholder 2"/>
          <p:cNvSpPr txBox="1">
            <a:spLocks/>
          </p:cNvSpPr>
          <p:nvPr/>
        </p:nvSpPr>
        <p:spPr>
          <a:xfrm>
            <a:off x="628650" y="1219200"/>
            <a:ext cx="44005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complete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219200"/>
            <a:ext cx="2610636" cy="4637314"/>
          </a:xfrm>
          <a:prstGeom prst="rect">
            <a:avLst/>
          </a:prstGeom>
        </p:spPr>
      </p:pic>
    </p:spTree>
    <p:extLst>
      <p:ext uri="{BB962C8B-B14F-4D97-AF65-F5344CB8AC3E}">
        <p14:creationId xmlns:p14="http://schemas.microsoft.com/office/powerpoint/2010/main" val="1484536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t>Nuclear Fragmentation</a:t>
            </a:r>
          </a:p>
        </p:txBody>
      </p:sp>
      <p:sp>
        <p:nvSpPr>
          <p:cNvPr id="3084" name="Text Box 12"/>
          <p:cNvSpPr txBox="1">
            <a:spLocks noChangeArrowheads="1"/>
          </p:cNvSpPr>
          <p:nvPr/>
        </p:nvSpPr>
        <p:spPr bwMode="auto">
          <a:xfrm>
            <a:off x="6096000" y="4750730"/>
            <a:ext cx="28561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chemeClr val="tx1"/>
                </a:solidFill>
                <a:latin typeface="Arial" panose="020B0604020202020204" pitchFamily="34" charset="0"/>
                <a:cs typeface="Arial" panose="020B0604020202020204" pitchFamily="34" charset="0"/>
              </a:rPr>
              <a:t>After</a:t>
            </a:r>
            <a:r>
              <a:rPr lang="en-US" altLang="en-US" sz="1800" dirty="0">
                <a:solidFill>
                  <a:schemeClr val="tx1"/>
                </a:solidFill>
                <a:latin typeface="Arial" panose="020B0604020202020204" pitchFamily="34" charset="0"/>
                <a:cs typeface="Arial" panose="020B0604020202020204" pitchFamily="34" charset="0"/>
              </a:rPr>
              <a:t> the target, the beam contains </a:t>
            </a:r>
            <a:r>
              <a:rPr lang="en-US" altLang="en-US" sz="1800" b="1" dirty="0">
                <a:solidFill>
                  <a:schemeClr val="tx1"/>
                </a:solidFill>
                <a:latin typeface="Arial" panose="020B0604020202020204" pitchFamily="34" charset="0"/>
                <a:cs typeface="Arial" panose="020B0604020202020204" pitchFamily="34" charset="0"/>
              </a:rPr>
              <a:t>many</a:t>
            </a:r>
            <a:r>
              <a:rPr lang="en-US" altLang="en-US" sz="1800" dirty="0">
                <a:solidFill>
                  <a:schemeClr val="tx1"/>
                </a:solidFill>
                <a:latin typeface="Arial" panose="020B0604020202020204" pitchFamily="34" charset="0"/>
                <a:cs typeface="Arial" panose="020B0604020202020204" pitchFamily="34" charset="0"/>
              </a:rPr>
              <a:t> </a:t>
            </a:r>
            <a:r>
              <a:rPr lang="en-US" altLang="en-US" sz="1800" dirty="0" smtClean="0">
                <a:solidFill>
                  <a:schemeClr val="tx1"/>
                </a:solidFill>
                <a:latin typeface="Arial" panose="020B0604020202020204" pitchFamily="34" charset="0"/>
                <a:cs typeface="Arial" panose="020B0604020202020204" pitchFamily="34" charset="0"/>
              </a:rPr>
              <a:t>new isotopes </a:t>
            </a:r>
            <a:r>
              <a:rPr lang="en-US" altLang="en-US" sz="1800" i="1" dirty="0" smtClean="0">
                <a:solidFill>
                  <a:schemeClr val="tx1"/>
                </a:solidFill>
                <a:latin typeface="Arial" panose="020B0604020202020204" pitchFamily="34" charset="0"/>
                <a:cs typeface="Arial" panose="020B0604020202020204" pitchFamily="34" charset="0"/>
              </a:rPr>
              <a:t>(sometimes &lt;1 desired nucleus/second)</a:t>
            </a:r>
            <a:endParaRPr lang="en-US" altLang="en-US" sz="18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&lt; 0.5 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31242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foil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60198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200400"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60960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721086"/>
            <a:chOff x="228599" y="1870927"/>
            <a:chExt cx="2754107" cy="3721277"/>
          </a:xfrm>
        </p:grpSpPr>
        <p:sp>
          <p:nvSpPr>
            <p:cNvPr id="22580" name="Text Box 5"/>
            <p:cNvSpPr txBox="1">
              <a:spLocks noChangeArrowheads="1"/>
            </p:cNvSpPr>
            <p:nvPr/>
          </p:nvSpPr>
          <p:spPr bwMode="auto">
            <a:xfrm>
              <a:off x="228599" y="4114800"/>
              <a:ext cx="2754107" cy="14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800" dirty="0">
                  <a:solidFill>
                    <a:schemeClr val="tx1"/>
                  </a:solidFill>
                  <a:latin typeface="Arial" panose="020B0604020202020204" pitchFamily="34" charset="0"/>
                  <a:cs typeface="Arial" panose="020B0604020202020204" pitchFamily="34" charset="0"/>
                </a:rPr>
                <a:t>The accelerated beam consists of the </a:t>
              </a:r>
              <a:r>
                <a:rPr lang="en-US" altLang="en-US" sz="1800" b="1" dirty="0">
                  <a:solidFill>
                    <a:schemeClr val="tx1"/>
                  </a:solidFill>
                  <a:latin typeface="Arial" panose="020B0604020202020204" pitchFamily="34" charset="0"/>
                  <a:cs typeface="Arial" panose="020B0604020202020204" pitchFamily="34" charset="0"/>
                </a:rPr>
                <a:t>one</a:t>
              </a:r>
              <a:r>
                <a:rPr lang="en-US" altLang="en-US" sz="1800" dirty="0">
                  <a:solidFill>
                    <a:schemeClr val="tx1"/>
                  </a:solidFill>
                  <a:latin typeface="Arial" panose="020B0604020202020204" pitchFamily="34" charset="0"/>
                  <a:cs typeface="Arial" panose="020B0604020202020204" pitchFamily="34" charset="0"/>
                </a:rPr>
                <a:t> </a:t>
              </a:r>
              <a:r>
                <a:rPr lang="en-US" altLang="en-US" sz="1800" b="1" dirty="0">
                  <a:solidFill>
                    <a:schemeClr val="tx1"/>
                  </a:solidFill>
                  <a:latin typeface="Arial" panose="020B0604020202020204" pitchFamily="34" charset="0"/>
                  <a:cs typeface="Arial" panose="020B0604020202020204" pitchFamily="34" charset="0"/>
                </a:rPr>
                <a:t>stable isotope </a:t>
              </a:r>
              <a:r>
                <a:rPr lang="en-US" altLang="en-US" sz="1800" dirty="0">
                  <a:solidFill>
                    <a:schemeClr val="tx1"/>
                  </a:solidFill>
                  <a:latin typeface="Arial" panose="020B0604020202020204" pitchFamily="34" charset="0"/>
                  <a:cs typeface="Arial" panose="020B0604020202020204" pitchFamily="34" charset="0"/>
                </a:rPr>
                <a:t>provided by the ion </a:t>
              </a:r>
              <a:r>
                <a:rPr lang="en-US" altLang="en-US" sz="18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800" i="1" dirty="0" smtClean="0">
                  <a:solidFill>
                    <a:schemeClr val="tx1"/>
                  </a:solidFill>
                  <a:latin typeface="Arial" panose="020B0604020202020204" pitchFamily="34" charset="0"/>
                  <a:cs typeface="Arial" panose="020B0604020202020204" pitchFamily="34" charset="0"/>
                </a:rPr>
                <a:t>(&gt;</a:t>
              </a:r>
              <a:r>
                <a:rPr lang="en-US" altLang="en-US" sz="1800" i="1" dirty="0">
                  <a:solidFill>
                    <a:schemeClr val="tx1"/>
                  </a:solidFill>
                  <a:latin typeface="Arial" panose="020B0604020202020204" pitchFamily="34" charset="0"/>
                  <a:cs typeface="Arial" panose="020B0604020202020204" pitchFamily="34" charset="0"/>
                </a:rPr>
                <a:t>1 billion nuclei/second</a:t>
              </a:r>
              <a:r>
                <a:rPr lang="en-US" altLang="en-US" sz="1800" i="1" dirty="0" smtClean="0">
                  <a:solidFill>
                    <a:schemeClr val="tx1"/>
                  </a:solidFill>
                  <a:latin typeface="Arial" panose="020B0604020202020204" pitchFamily="34" charset="0"/>
                  <a:cs typeface="Arial" panose="020B0604020202020204" pitchFamily="34" charset="0"/>
                </a:rPr>
                <a:t>)</a:t>
              </a:r>
              <a:endParaRPr lang="en-US" altLang="en-US" sz="18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2484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712075" y="3128356"/>
            <a:ext cx="1240043" cy="1459780"/>
            <a:chOff x="7848600" y="3204486"/>
            <a:chExt cx="1240043" cy="1460120"/>
          </a:xfrm>
        </p:grpSpPr>
        <p:pic>
          <p:nvPicPr>
            <p:cNvPr id="22560" name="Picture 109"/>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3140075" y="187936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Very few beam nuclei hit a nucleus in the target and break, becoming a </a:t>
              </a:r>
              <a:r>
                <a:rPr lang="en-US" altLang="en-US" sz="1800" b="1" dirty="0">
                  <a:solidFill>
                    <a:schemeClr val="tx1"/>
                  </a:solidFill>
                  <a:latin typeface="Arial" panose="020B0604020202020204" pitchFamily="34" charset="0"/>
                  <a:cs typeface="Arial" panose="020B0604020202020204" pitchFamily="34" charset="0"/>
                </a:rPr>
                <a:t>new element/isotope</a:t>
              </a:r>
            </a:p>
          </p:txBody>
        </p:sp>
        <p:pic>
          <p:nvPicPr>
            <p:cNvPr id="78" name="Picture 77"/>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9</a:t>
              </a:r>
              <a:r>
                <a:rPr lang="en-US" sz="1400" b="1" dirty="0">
                  <a:cs typeface="Arial" panose="020B0604020202020204" pitchFamily="34" charset="0"/>
                </a:rPr>
                <a:t>Be</a:t>
              </a:r>
              <a:endParaRPr lang="en-US" sz="1600" dirty="0">
                <a:cs typeface="Arial" panose="020B0604020202020204" pitchFamily="34" charset="0"/>
              </a:endParaRPr>
            </a:p>
          </p:txBody>
        </p:sp>
      </p:grpSp>
      <p:grpSp>
        <p:nvGrpSpPr>
          <p:cNvPr id="7" name="Group 58"/>
          <p:cNvGrpSpPr>
            <a:grpSpLocks/>
          </p:cNvGrpSpPr>
          <p:nvPr/>
        </p:nvGrpSpPr>
        <p:grpSpPr bwMode="auto">
          <a:xfrm>
            <a:off x="33528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4" cstate="screen">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266318" y="3589071"/>
            <a:ext cx="685800"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266318" y="4163874"/>
            <a:ext cx="685800"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Selecting one rare isotope</a:t>
            </a:r>
            <a:endParaRPr lang="en-US" dirty="0"/>
          </a:p>
        </p:txBody>
      </p:sp>
      <p:grpSp>
        <p:nvGrpSpPr>
          <p:cNvPr id="3" name="Group 3"/>
          <p:cNvGrpSpPr>
            <a:grpSpLocks/>
          </p:cNvGrpSpPr>
          <p:nvPr/>
        </p:nvGrpSpPr>
        <p:grpSpPr bwMode="auto">
          <a:xfrm>
            <a:off x="304800" y="1240176"/>
            <a:ext cx="5584828" cy="4855824"/>
            <a:chOff x="187" y="864"/>
            <a:chExt cx="3907" cy="3397"/>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H="1" flipV="1">
              <a:off x="3264" y="960"/>
              <a:ext cx="536" cy="161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864"/>
              <a:ext cx="1824" cy="60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679" y="3965"/>
              <a:ext cx="161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5917887" cy="3523574"/>
            <a:chOff x="1140" y="2025"/>
            <a:chExt cx="4140" cy="2465"/>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92" y="3456"/>
              <a:ext cx="1488" cy="1034"/>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is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desired 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pic>
        <p:nvPicPr>
          <p:cNvPr id="22" name="Picture 21" descr="A1900-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736" y="977609"/>
            <a:ext cx="5334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nvSpPr>
        <p:spPr bwMode="auto">
          <a:xfrm>
            <a:off x="5945085" y="2470338"/>
            <a:ext cx="3148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dirty="0" smtClean="0">
                <a:solidFill>
                  <a:schemeClr val="tx1"/>
                </a:solidFill>
                <a:latin typeface="Arial" panose="020B0604020202020204" pitchFamily="34" charset="0"/>
                <a:cs typeface="Arial" panose="020B0604020202020204" pitchFamily="34" charset="0"/>
              </a:rPr>
              <a:t>The A1900 magnetic fragment separator</a:t>
            </a:r>
          </a:p>
          <a:p>
            <a:pPr eaLnBrk="1" hangingPunct="1">
              <a:spcBef>
                <a:spcPct val="0"/>
              </a:spcBef>
              <a:buFontTx/>
              <a:buNone/>
            </a:pPr>
            <a:r>
              <a:rPr lang="en-US" altLang="en-US" sz="2400" dirty="0" smtClean="0">
                <a:solidFill>
                  <a:schemeClr val="tx1"/>
                </a:solidFill>
                <a:latin typeface="Arial" panose="020B0604020202020204" pitchFamily="34" charset="0"/>
                <a:cs typeface="Arial" panose="020B0604020202020204" pitchFamily="34" charset="0"/>
              </a:rPr>
              <a:t>(mass spectrometer)</a:t>
            </a:r>
            <a:endParaRPr lang="en-US" alt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8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0"/>
                                        <p:tgtEl>
                                          <p:spTgt spid="14"/>
                                        </p:tgtEl>
                                      </p:cBhvr>
                                    </p:animEffect>
                                  </p:childTnLst>
                                </p:cTn>
                              </p:par>
                            </p:childTnLst>
                          </p:cTn>
                        </p:par>
                        <p:par>
                          <p:cTn id="13" fill="hold">
                            <p:stCondLst>
                              <p:cond delay="5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smtClean="0"/>
              <a:t>Fragment selection</a:t>
            </a:r>
          </a:p>
        </p:txBody>
      </p:sp>
      <p:grpSp>
        <p:nvGrpSpPr>
          <p:cNvPr id="2" name="Group 3"/>
          <p:cNvGrpSpPr>
            <a:grpSpLocks/>
          </p:cNvGrpSpPr>
          <p:nvPr/>
        </p:nvGrpSpPr>
        <p:grpSpPr bwMode="auto">
          <a:xfrm>
            <a:off x="458788" y="1904543"/>
            <a:ext cx="2741613" cy="4205288"/>
            <a:chOff x="289" y="1522"/>
            <a:chExt cx="1727" cy="2649"/>
          </a:xfrm>
        </p:grpSpPr>
        <p:sp>
          <p:nvSpPr>
            <p:cNvPr id="25620" name="Line 4"/>
            <p:cNvSpPr>
              <a:spLocks noChangeShapeType="1"/>
            </p:cNvSpPr>
            <p:nvPr/>
          </p:nvSpPr>
          <p:spPr bwMode="auto">
            <a:xfrm flipH="1" flipV="1">
              <a:off x="432" y="1522"/>
              <a:ext cx="1391" cy="1035"/>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2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92" r="29172"/>
            <a:stretch/>
          </p:blipFill>
          <p:spPr bwMode="auto">
            <a:xfrm>
              <a:off x="336" y="2432"/>
              <a:ext cx="1607"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Line 6"/>
            <p:cNvSpPr>
              <a:spLocks noChangeShapeType="1"/>
            </p:cNvSpPr>
            <p:nvPr/>
          </p:nvSpPr>
          <p:spPr bwMode="auto">
            <a:xfrm flipH="1" flipV="1">
              <a:off x="1296" y="3327"/>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24" name="Text Box 8"/>
            <p:cNvSpPr txBox="1">
              <a:spLocks noChangeArrowheads="1"/>
            </p:cNvSpPr>
            <p:nvPr/>
          </p:nvSpPr>
          <p:spPr bwMode="auto">
            <a:xfrm>
              <a:off x="289" y="3803"/>
              <a:ext cx="172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smtClean="0">
                  <a:solidFill>
                    <a:schemeClr val="tx1"/>
                  </a:solidFill>
                  <a:latin typeface="Arial" panose="020B0604020202020204" pitchFamily="34" charset="0"/>
                  <a:cs typeface="Arial" panose="020B0604020202020204" pitchFamily="34" charset="0"/>
                </a:rPr>
                <a:t>Primary (stable) Beam </a:t>
              </a:r>
            </a:p>
            <a:p>
              <a:pPr algn="ctr" eaLnBrk="1" hangingPunct="1">
                <a:spcBef>
                  <a:spcPts val="0"/>
                </a:spcBef>
                <a:buFontTx/>
                <a:buNone/>
              </a:pPr>
              <a:r>
                <a:rPr lang="en-US" altLang="en-US" sz="1600" dirty="0" smtClean="0">
                  <a:solidFill>
                    <a:schemeClr val="tx1"/>
                  </a:solidFill>
                  <a:latin typeface="Arial" panose="020B0604020202020204" pitchFamily="34" charset="0"/>
                  <a:cs typeface="Arial" panose="020B0604020202020204" pitchFamily="34" charset="0"/>
                </a:rPr>
                <a:t>&gt;1 billion nuclei/second</a:t>
              </a:r>
              <a:endParaRPr lang="en-US" altLang="en-US" sz="1600" dirty="0">
                <a:solidFill>
                  <a:schemeClr val="tx1"/>
                </a:solidFill>
                <a:latin typeface="Arial" panose="020B0604020202020204" pitchFamily="34" charset="0"/>
                <a:cs typeface="Arial" panose="020B0604020202020204" pitchFamily="34" charset="0"/>
              </a:endParaRPr>
            </a:p>
          </p:txBody>
        </p:sp>
      </p:grpSp>
      <p:grpSp>
        <p:nvGrpSpPr>
          <p:cNvPr id="3" name="Group 9"/>
          <p:cNvGrpSpPr>
            <a:grpSpLocks/>
          </p:cNvGrpSpPr>
          <p:nvPr/>
        </p:nvGrpSpPr>
        <p:grpSpPr bwMode="auto">
          <a:xfrm>
            <a:off x="2393950" y="1990268"/>
            <a:ext cx="3683000" cy="4119564"/>
            <a:chOff x="1508" y="1576"/>
            <a:chExt cx="2320" cy="2595"/>
          </a:xfrm>
        </p:grpSpPr>
        <p:sp>
          <p:nvSpPr>
            <p:cNvPr id="25615" name="Line 10"/>
            <p:cNvSpPr>
              <a:spLocks noChangeShapeType="1"/>
            </p:cNvSpPr>
            <p:nvPr/>
          </p:nvSpPr>
          <p:spPr bwMode="auto">
            <a:xfrm flipH="1" flipV="1">
              <a:off x="1508" y="1576"/>
              <a:ext cx="1585" cy="960"/>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6"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96" r="28860"/>
            <a:stretch/>
          </p:blipFill>
          <p:spPr bwMode="auto">
            <a:xfrm>
              <a:off x="2064" y="2407"/>
              <a:ext cx="1642"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Line 12"/>
            <p:cNvSpPr>
              <a:spLocks noChangeShapeType="1"/>
            </p:cNvSpPr>
            <p:nvPr/>
          </p:nvSpPr>
          <p:spPr bwMode="auto">
            <a:xfrm flipH="1" flipV="1">
              <a:off x="3024"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9" name="Text Box 14"/>
            <p:cNvSpPr txBox="1">
              <a:spLocks noChangeArrowheads="1"/>
            </p:cNvSpPr>
            <p:nvPr/>
          </p:nvSpPr>
          <p:spPr bwMode="auto">
            <a:xfrm>
              <a:off x="2052" y="3803"/>
              <a:ext cx="177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Beam </a:t>
              </a:r>
              <a:r>
                <a:rPr lang="en-US" altLang="en-US" sz="1600" dirty="0" smtClean="0">
                  <a:solidFill>
                    <a:schemeClr val="tx1"/>
                  </a:solidFill>
                  <a:latin typeface="Arial" panose="020B0604020202020204" pitchFamily="34" charset="0"/>
                  <a:cs typeface="Arial" panose="020B0604020202020204" pitchFamily="34" charset="0"/>
                </a:rPr>
                <a:t>after fragmentation</a:t>
              </a:r>
              <a:r>
                <a:rPr lang="en-US" altLang="en-US" sz="1600" dirty="0">
                  <a:solidFill>
                    <a:schemeClr val="tx1"/>
                  </a:solidFill>
                  <a:latin typeface="Arial" panose="020B0604020202020204" pitchFamily="34" charset="0"/>
                  <a:cs typeface="Arial" panose="020B0604020202020204" pitchFamily="34" charset="0"/>
                </a:rPr>
                <a:t> </a:t>
              </a:r>
              <a:r>
                <a:rPr lang="en-US" altLang="en-US" sz="1600" dirty="0" smtClean="0">
                  <a:solidFill>
                    <a:schemeClr val="tx1"/>
                  </a:solidFill>
                  <a:latin typeface="Arial" panose="020B0604020202020204" pitchFamily="34" charset="0"/>
                  <a:cs typeface="Arial" panose="020B0604020202020204" pitchFamily="34" charset="0"/>
                </a:rPr>
                <a:t>(mostly stable, some rare)</a:t>
              </a:r>
            </a:p>
          </p:txBody>
        </p:sp>
      </p:grpSp>
      <p:grpSp>
        <p:nvGrpSpPr>
          <p:cNvPr id="4" name="Group 15"/>
          <p:cNvGrpSpPr>
            <a:grpSpLocks/>
          </p:cNvGrpSpPr>
          <p:nvPr/>
        </p:nvGrpSpPr>
        <p:grpSpPr bwMode="auto">
          <a:xfrm>
            <a:off x="6019801" y="1904543"/>
            <a:ext cx="2684463" cy="4205288"/>
            <a:chOff x="3792" y="1522"/>
            <a:chExt cx="1691" cy="2649"/>
          </a:xfrm>
        </p:grpSpPr>
        <p:sp>
          <p:nvSpPr>
            <p:cNvPr id="25610" name="Line 16"/>
            <p:cNvSpPr>
              <a:spLocks noChangeShapeType="1"/>
            </p:cNvSpPr>
            <p:nvPr/>
          </p:nvSpPr>
          <p:spPr bwMode="auto">
            <a:xfrm flipV="1">
              <a:off x="5364" y="1522"/>
              <a:ext cx="119" cy="1234"/>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1"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49" r="29228"/>
            <a:stretch/>
          </p:blipFill>
          <p:spPr bwMode="auto">
            <a:xfrm>
              <a:off x="3792" y="2407"/>
              <a:ext cx="1642"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Line 18"/>
            <p:cNvSpPr>
              <a:spLocks noChangeShapeType="1"/>
            </p:cNvSpPr>
            <p:nvPr/>
          </p:nvSpPr>
          <p:spPr bwMode="auto">
            <a:xfrm flipH="1" flipV="1">
              <a:off x="4752"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4" name="Text Box 20"/>
            <p:cNvSpPr txBox="1">
              <a:spLocks noChangeArrowheads="1"/>
            </p:cNvSpPr>
            <p:nvPr/>
          </p:nvSpPr>
          <p:spPr bwMode="auto">
            <a:xfrm>
              <a:off x="3863" y="3803"/>
              <a:ext cx="162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smtClean="0">
                  <a:solidFill>
                    <a:schemeClr val="tx1"/>
                  </a:solidFill>
                  <a:latin typeface="Arial" panose="020B0604020202020204" pitchFamily="34" charset="0"/>
                  <a:cs typeface="Arial" panose="020B0604020202020204" pitchFamily="34" charset="0"/>
                </a:rPr>
                <a:t>Beam after separation (fewer rare isotopes)</a:t>
              </a:r>
              <a:endParaRPr lang="en-US" altLang="en-US" sz="1600" dirty="0">
                <a:solidFill>
                  <a:schemeClr val="tx1"/>
                </a:solidFill>
                <a:latin typeface="Arial" panose="020B0604020202020204" pitchFamily="34" charset="0"/>
                <a:cs typeface="Arial" panose="020B0604020202020204" pitchFamily="34" charset="0"/>
              </a:endParaRPr>
            </a:p>
          </p:txBody>
        </p:sp>
      </p:grpSp>
      <p:pic>
        <p:nvPicPr>
          <p:cNvPr id="25606" name="Picture 21" descr="A1900-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917" y="1252668"/>
            <a:ext cx="6393366" cy="21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6" name="AutoShape 22"/>
          <p:cNvSpPr>
            <a:spLocks noChangeArrowheads="1"/>
          </p:cNvSpPr>
          <p:nvPr/>
        </p:nvSpPr>
        <p:spPr bwMode="auto">
          <a:xfrm>
            <a:off x="1524000" y="1533149"/>
            <a:ext cx="457200" cy="457200"/>
          </a:xfrm>
          <a:prstGeom prst="irregularSeal2">
            <a:avLst/>
          </a:prstGeom>
          <a:solidFill>
            <a:srgbClr val="FFFF00"/>
          </a:solidFill>
          <a:ln w="19050" algn="ctr">
            <a:solidFill>
              <a:srgbClr val="FF0000"/>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Times New Roman" panose="02020603050405020304" pitchFamily="18" charset="0"/>
            </a:endParaRPr>
          </a:p>
        </p:txBody>
      </p:sp>
      <p:sp>
        <p:nvSpPr>
          <p:cNvPr id="25608" name="Line 23"/>
          <p:cNvSpPr>
            <a:spLocks noChangeShapeType="1"/>
          </p:cNvSpPr>
          <p:nvPr/>
        </p:nvSpPr>
        <p:spPr bwMode="auto">
          <a:xfrm>
            <a:off x="1981200" y="1761749"/>
            <a:ext cx="548640" cy="0"/>
          </a:xfrm>
          <a:prstGeom prst="line">
            <a:avLst/>
          </a:prstGeom>
          <a:noFill/>
          <a:ln w="127000">
            <a:gradFill>
              <a:gsLst>
                <a:gs pos="0">
                  <a:srgbClr val="FF0000"/>
                </a:gs>
                <a:gs pos="18000">
                  <a:srgbClr val="FFFF00"/>
                </a:gs>
                <a:gs pos="31000">
                  <a:srgbClr val="00B050"/>
                </a:gs>
                <a:gs pos="38000">
                  <a:srgbClr val="00B0F0"/>
                </a:gs>
                <a:gs pos="49000">
                  <a:srgbClr val="7030A0"/>
                </a:gs>
              </a:gsLst>
              <a:lin ang="0" scaled="0"/>
            </a:gra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25609" name="Line 24"/>
          <p:cNvSpPr>
            <a:spLocks noChangeShapeType="1"/>
          </p:cNvSpPr>
          <p:nvPr/>
        </p:nvSpPr>
        <p:spPr bwMode="auto">
          <a:xfrm>
            <a:off x="7792592" y="1761749"/>
            <a:ext cx="1122807" cy="0"/>
          </a:xfrm>
          <a:prstGeom prst="line">
            <a:avLst/>
          </a:prstGeom>
          <a:noFill/>
          <a:ln w="12700">
            <a:solidFill>
              <a:srgbClr val="00B050"/>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25" name="Line 23"/>
          <p:cNvSpPr>
            <a:spLocks noChangeShapeType="1"/>
          </p:cNvSpPr>
          <p:nvPr/>
        </p:nvSpPr>
        <p:spPr bwMode="auto">
          <a:xfrm>
            <a:off x="533401" y="1761074"/>
            <a:ext cx="929267" cy="675"/>
          </a:xfrm>
          <a:prstGeom prst="line">
            <a:avLst/>
          </a:prstGeom>
          <a:noFill/>
          <a:ln w="127000">
            <a:solidFill>
              <a:srgbClr val="FF0000"/>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5" name="TextBox 4"/>
          <p:cNvSpPr txBox="1"/>
          <p:nvPr/>
        </p:nvSpPr>
        <p:spPr>
          <a:xfrm rot="18480433">
            <a:off x="-392696" y="1859737"/>
            <a:ext cx="2480166" cy="369332"/>
          </a:xfrm>
          <a:prstGeom prst="rect">
            <a:avLst/>
          </a:prstGeom>
          <a:noFill/>
        </p:spPr>
        <p:txBody>
          <a:bodyPr wrap="none" rtlCol="0">
            <a:spAutoFit/>
          </a:bodyPr>
          <a:lstStyle/>
          <a:p>
            <a:r>
              <a:rPr lang="en-US" dirty="0" smtClean="0"/>
              <a:t>Primary (</a:t>
            </a:r>
            <a:r>
              <a:rPr lang="en-US" dirty="0"/>
              <a:t>s</a:t>
            </a:r>
            <a:r>
              <a:rPr lang="en-US" dirty="0" smtClean="0"/>
              <a:t>table) Beam</a:t>
            </a:r>
            <a:endParaRPr lang="en-US" dirty="0"/>
          </a:p>
        </p:txBody>
      </p:sp>
      <p:sp>
        <p:nvSpPr>
          <p:cNvPr id="27" name="TextBox 26"/>
          <p:cNvSpPr txBox="1"/>
          <p:nvPr/>
        </p:nvSpPr>
        <p:spPr>
          <a:xfrm rot="18480433">
            <a:off x="126668" y="1916815"/>
            <a:ext cx="2646878" cy="369332"/>
          </a:xfrm>
          <a:prstGeom prst="rect">
            <a:avLst/>
          </a:prstGeom>
          <a:noFill/>
        </p:spPr>
        <p:txBody>
          <a:bodyPr wrap="none" rtlCol="0">
            <a:spAutoFit/>
          </a:bodyPr>
          <a:lstStyle/>
          <a:p>
            <a:r>
              <a:rPr lang="en-US" dirty="0" smtClean="0"/>
              <a:t>Fragmentation on target</a:t>
            </a:r>
            <a:endParaRPr lang="en-US" dirty="0"/>
          </a:p>
        </p:txBody>
      </p:sp>
      <p:sp>
        <p:nvSpPr>
          <p:cNvPr id="28" name="TextBox 27"/>
          <p:cNvSpPr txBox="1"/>
          <p:nvPr/>
        </p:nvSpPr>
        <p:spPr>
          <a:xfrm rot="18480433">
            <a:off x="1009681" y="1859737"/>
            <a:ext cx="2095445" cy="369332"/>
          </a:xfrm>
          <a:prstGeom prst="rect">
            <a:avLst/>
          </a:prstGeom>
          <a:noFill/>
        </p:spPr>
        <p:txBody>
          <a:bodyPr wrap="none" rtlCol="0">
            <a:spAutoFit/>
          </a:bodyPr>
          <a:lstStyle/>
          <a:p>
            <a:r>
              <a:rPr lang="en-US" dirty="0" smtClean="0"/>
              <a:t>Fragmented Beam</a:t>
            </a:r>
            <a:endParaRPr lang="en-US" dirty="0"/>
          </a:p>
        </p:txBody>
      </p:sp>
      <p:sp>
        <p:nvSpPr>
          <p:cNvPr id="29" name="TextBox 28"/>
          <p:cNvSpPr txBox="1"/>
          <p:nvPr/>
        </p:nvSpPr>
        <p:spPr>
          <a:xfrm rot="18480433">
            <a:off x="6494812" y="2122891"/>
            <a:ext cx="3044423" cy="369332"/>
          </a:xfrm>
          <a:prstGeom prst="rect">
            <a:avLst/>
          </a:prstGeom>
          <a:noFill/>
        </p:spPr>
        <p:txBody>
          <a:bodyPr wrap="none" rtlCol="0">
            <a:spAutoFit/>
          </a:bodyPr>
          <a:lstStyle/>
          <a:p>
            <a:r>
              <a:rPr lang="en-US" dirty="0" smtClean="0"/>
              <a:t>Secondary (unstable) Beam</a:t>
            </a:r>
            <a:endParaRPr lang="en-US" dirty="0"/>
          </a:p>
        </p:txBody>
      </p:sp>
    </p:spTree>
    <p:extLst>
      <p:ext uri="{BB962C8B-B14F-4D97-AF65-F5344CB8AC3E}">
        <p14:creationId xmlns:p14="http://schemas.microsoft.com/office/powerpoint/2010/main" val="2809854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6086"/>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hold" grpId="0" nodeType="afterEffect">
                                  <p:stCondLst>
                                    <p:cond delay="0"/>
                                  </p:stCondLst>
                                  <p:childTnLst>
                                    <p:animScale>
                                      <p:cBhvr>
                                        <p:cTn id="21" dur="1000" fill="hold"/>
                                        <p:tgtEl>
                                          <p:spTgt spid="216086"/>
                                        </p:tgtEl>
                                      </p:cBhvr>
                                      <p:by x="150000" y="150000"/>
                                    </p:animScale>
                                  </p:childTnLst>
                                </p:cTn>
                              </p:par>
                            </p:childTnLst>
                          </p:cTn>
                        </p:par>
                        <p:par>
                          <p:cTn id="22" fill="hold" nodeType="with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608"/>
                                        </p:tgtEl>
                                        <p:attrNameLst>
                                          <p:attrName>style.visibility</p:attrName>
                                        </p:attrNameLst>
                                      </p:cBhvr>
                                      <p:to>
                                        <p:strVal val="visible"/>
                                      </p:to>
                                    </p:set>
                                    <p:animEffect transition="in" filter="wipe(left)">
                                      <p:cBhvr>
                                        <p:cTn id="29" dur="500"/>
                                        <p:tgtEl>
                                          <p:spTgt spid="25608"/>
                                        </p:tgtEl>
                                      </p:cBhvr>
                                    </p:animEffect>
                                  </p:childTnLst>
                                </p:cTn>
                              </p:par>
                            </p:childTnLst>
                          </p:cTn>
                        </p:par>
                        <p:par>
                          <p:cTn id="30" fill="hold" nodeType="with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609"/>
                                        </p:tgtEl>
                                        <p:attrNameLst>
                                          <p:attrName>style.visibility</p:attrName>
                                        </p:attrNameLst>
                                      </p:cBhvr>
                                      <p:to>
                                        <p:strVal val="visible"/>
                                      </p:to>
                                    </p:set>
                                    <p:animEffect transition="in" filter="wipe(left)">
                                      <p:cBhvr>
                                        <p:cTn id="41" dur="2000"/>
                                        <p:tgtEl>
                                          <p:spTgt spid="25609"/>
                                        </p:tgtEl>
                                      </p:cBhvr>
                                    </p:animEffect>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6" grpId="0" animBg="1"/>
      <p:bldP spid="216086" grpId="1" animBg="1"/>
      <p:bldP spid="25608" grpId="0" animBg="1"/>
      <p:bldP spid="25609" grpId="0" animBg="1"/>
      <p:bldP spid="25" grpId="0" animBg="1"/>
      <p:bldP spid="5"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4000" dirty="0" smtClean="0"/>
              <a:t>Detectors</a:t>
            </a:r>
            <a:endParaRPr lang="en-US" altLang="en-US" sz="3600" dirty="0" smtClean="0"/>
          </a:p>
        </p:txBody>
      </p:sp>
      <p:grpSp>
        <p:nvGrpSpPr>
          <p:cNvPr id="2" name="Group 3"/>
          <p:cNvGrpSpPr>
            <a:grpSpLocks/>
          </p:cNvGrpSpPr>
          <p:nvPr/>
        </p:nvGrpSpPr>
        <p:grpSpPr bwMode="auto">
          <a:xfrm>
            <a:off x="428930" y="1323791"/>
            <a:ext cx="2915232" cy="1984638"/>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600" y="1626"/>
                <a:ext cx="136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a:t>
                </a:r>
                <a:r>
                  <a:rPr lang="en-US" altLang="en-US" sz="1800" dirty="0">
                    <a:solidFill>
                      <a:srgbClr val="D6A162"/>
                    </a:solidFill>
                  </a:rPr>
                  <a:t>Halo nuclei</a:t>
                </a:r>
                <a:r>
                  <a:rPr lang="en-US" altLang="en-US" sz="1800" dirty="0"/>
                  <a:t>” and neutron-rich isotopes</a:t>
                </a:r>
                <a:endParaRPr lang="en-US" altLang="en-US" sz="1800" dirty="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5791200" y="1323790"/>
            <a:ext cx="3080708" cy="4288400"/>
            <a:chOff x="1275" y="768"/>
            <a:chExt cx="2525" cy="3520"/>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525"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sp>
        <p:nvSpPr>
          <p:cNvPr id="19" name="TextBox 8"/>
          <p:cNvSpPr txBox="1">
            <a:spLocks noChangeArrowheads="1"/>
          </p:cNvSpPr>
          <p:nvPr/>
        </p:nvSpPr>
        <p:spPr bwMode="auto">
          <a:xfrm>
            <a:off x="3409962" y="2405940"/>
            <a:ext cx="233934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400" dirty="0" smtClean="0">
                <a:solidFill>
                  <a:schemeClr val="tx1"/>
                </a:solidFill>
                <a:latin typeface="Arial" panose="020B0604020202020204" pitchFamily="34" charset="0"/>
                <a:cs typeface="Arial" panose="020B0604020202020204" pitchFamily="34" charset="0"/>
              </a:rPr>
              <a:t>Mostly created in-house by </a:t>
            </a:r>
          </a:p>
          <a:p>
            <a:pPr eaLnBrk="1" hangingPunct="1">
              <a:spcBef>
                <a:spcPct val="0"/>
              </a:spcBef>
              <a:buFontTx/>
              <a:buNone/>
            </a:pPr>
            <a:r>
              <a:rPr lang="en-US" altLang="en-US" sz="1400" b="1" dirty="0" smtClean="0">
                <a:solidFill>
                  <a:schemeClr val="tx1"/>
                </a:solidFill>
                <a:latin typeface="Arial" panose="020B0604020202020204" pitchFamily="34" charset="0"/>
                <a:cs typeface="Arial" panose="020B0604020202020204" pitchFamily="34" charset="0"/>
              </a:rPr>
              <a:t>detector </a:t>
            </a:r>
            <a:r>
              <a:rPr lang="en-US" altLang="en-US" sz="1400" b="1" dirty="0">
                <a:solidFill>
                  <a:schemeClr val="tx1"/>
                </a:solidFill>
                <a:latin typeface="Arial" panose="020B0604020202020204" pitchFamily="34" charset="0"/>
                <a:cs typeface="Arial" panose="020B0604020202020204" pitchFamily="34" charset="0"/>
              </a:rPr>
              <a:t>physicists, mechanical designers, chemists, machinists, technicians…</a:t>
            </a:r>
          </a:p>
          <a:p>
            <a:pPr eaLnBrk="1" hangingPunct="1">
              <a:spcBef>
                <a:spcPct val="0"/>
              </a:spcBef>
              <a:buFontTx/>
              <a:buNone/>
            </a:pPr>
            <a:endParaRPr lang="en-US" altLang="en-US" sz="1400" dirty="0" smtClean="0">
              <a:solidFill>
                <a:schemeClr val="tx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400" dirty="0" smtClean="0">
                <a:solidFill>
                  <a:schemeClr val="tx1"/>
                </a:solidFill>
                <a:latin typeface="Arial" panose="020B0604020202020204" pitchFamily="34" charset="0"/>
                <a:cs typeface="Arial" panose="020B0604020202020204" pitchFamily="34" charset="0"/>
              </a:rPr>
              <a:t>… useful for </a:t>
            </a:r>
            <a:r>
              <a:rPr lang="en-US" altLang="en-US" sz="1400" dirty="0">
                <a:solidFill>
                  <a:schemeClr val="tx1"/>
                </a:solidFill>
                <a:latin typeface="Arial" panose="020B0604020202020204" pitchFamily="34" charset="0"/>
                <a:cs typeface="Arial" panose="020B0604020202020204" pitchFamily="34" charset="0"/>
              </a:rPr>
              <a:t>measuring astrophysical reaction rates, nuclear </a:t>
            </a:r>
            <a:r>
              <a:rPr lang="en-US" altLang="en-US" sz="1400" dirty="0" smtClean="0">
                <a:solidFill>
                  <a:schemeClr val="tx1"/>
                </a:solidFill>
                <a:latin typeface="Arial" panose="020B0604020202020204" pitchFamily="34" charset="0"/>
                <a:cs typeface="Arial" panose="020B0604020202020204" pitchFamily="34" charset="0"/>
              </a:rPr>
              <a:t>structure, symmetry breaking, etc.</a:t>
            </a:r>
            <a:endParaRPr lang="en-US" altLang="en-US" sz="1400" dirty="0">
              <a:solidFill>
                <a:schemeClr val="tx1"/>
              </a:solidFill>
              <a:latin typeface="Arial" panose="020B0604020202020204" pitchFamily="34" charset="0"/>
              <a:cs typeface="Arial" panose="020B0604020202020204" pitchFamily="34" charset="0"/>
            </a:endParaRPr>
          </a:p>
        </p:txBody>
      </p:sp>
      <p:grpSp>
        <p:nvGrpSpPr>
          <p:cNvPr id="20" name="Group 20"/>
          <p:cNvGrpSpPr>
            <a:grpSpLocks/>
          </p:cNvGrpSpPr>
          <p:nvPr/>
        </p:nvGrpSpPr>
        <p:grpSpPr bwMode="auto">
          <a:xfrm>
            <a:off x="437569" y="3609717"/>
            <a:ext cx="2915232" cy="2034580"/>
            <a:chOff x="192" y="2284"/>
            <a:chExt cx="2448" cy="1711"/>
          </a:xfrm>
        </p:grpSpPr>
        <p:pic>
          <p:nvPicPr>
            <p:cNvPr id="21"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3"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spTree>
    <p:extLst>
      <p:ext uri="{BB962C8B-B14F-4D97-AF65-F5344CB8AC3E}">
        <p14:creationId xmlns:p14="http://schemas.microsoft.com/office/powerpoint/2010/main" val="1366226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6" descr="LEBIT-setup.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1336" y="1805012"/>
            <a:ext cx="6706429" cy="27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435235" y="2330621"/>
            <a:ext cx="1257300" cy="461963"/>
          </a:xfrm>
          <a:prstGeom prst="rect">
            <a:avLst/>
          </a:prstGeom>
          <a:noFill/>
          <a:ln w="9525">
            <a:noFill/>
            <a:miter lim="800000"/>
            <a:headEnd/>
            <a:tailEnd/>
          </a:ln>
          <a:effectLst/>
        </p:spPr>
        <p:txBody>
          <a:bodyPr lIns="91430" tIns="45715" rIns="91430" bIns="45715">
            <a:spAutoFit/>
          </a:bodyPr>
          <a:lstStyle/>
          <a:p>
            <a:pPr algn="r">
              <a:spcBef>
                <a:spcPct val="50000"/>
              </a:spcBef>
              <a:defRPr/>
            </a:pPr>
            <a:r>
              <a:rPr lang="en-US" sz="1200" b="1" dirty="0">
                <a:latin typeface="+mj-lt"/>
              </a:rPr>
              <a:t>“LEBIT” 9.4 T Penning Trap </a:t>
            </a:r>
          </a:p>
        </p:txBody>
      </p:sp>
      <p:grpSp>
        <p:nvGrpSpPr>
          <p:cNvPr id="2" name="Group 23"/>
          <p:cNvGrpSpPr>
            <a:grpSpLocks/>
          </p:cNvGrpSpPr>
          <p:nvPr/>
        </p:nvGrpSpPr>
        <p:grpSpPr bwMode="auto">
          <a:xfrm>
            <a:off x="152400" y="4226832"/>
            <a:ext cx="8632370" cy="1738313"/>
            <a:chOff x="130630" y="4800600"/>
            <a:chExt cx="8632370" cy="1738313"/>
          </a:xfrm>
        </p:grpSpPr>
        <p:pic>
          <p:nvPicPr>
            <p:cNvPr id="2664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05600" y="4800600"/>
              <a:ext cx="205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3" name="Group 47"/>
            <p:cNvGrpSpPr>
              <a:grpSpLocks/>
            </p:cNvGrpSpPr>
            <p:nvPr/>
          </p:nvGrpSpPr>
          <p:grpSpPr bwMode="auto">
            <a:xfrm>
              <a:off x="130630" y="5566590"/>
              <a:ext cx="7578015" cy="954107"/>
              <a:chOff x="130837" y="5566834"/>
              <a:chExt cx="7577234" cy="954411"/>
            </a:xfrm>
          </p:grpSpPr>
          <p:sp>
            <p:nvSpPr>
              <p:cNvPr id="6" name="TextBox 5"/>
              <p:cNvSpPr txBox="1"/>
              <p:nvPr/>
            </p:nvSpPr>
            <p:spPr>
              <a:xfrm>
                <a:off x="130837" y="5566834"/>
                <a:ext cx="3472770" cy="954411"/>
              </a:xfrm>
              <a:prstGeom prst="rect">
                <a:avLst/>
              </a:prstGeom>
              <a:noFill/>
            </p:spPr>
            <p:txBody>
              <a:bodyPr wrap="square">
                <a:spAutoFit/>
              </a:bodyPr>
              <a:lstStyle/>
              <a:p>
                <a:pPr marL="342900" indent="-342900" eaLnBrk="1" hangingPunct="1">
                  <a:buFont typeface="+mj-lt"/>
                  <a:buAutoNum type="arabicPeriod" startAt="4"/>
                  <a:defRPr/>
                </a:pPr>
                <a:r>
                  <a:rPr lang="en-US" sz="1400" dirty="0" smtClean="0">
                    <a:latin typeface="+mn-lt"/>
                    <a:cs typeface="+mn-cs"/>
                  </a:rPr>
                  <a:t>The cyclotron frequency of trapped nuclei depends </a:t>
                </a:r>
                <a:r>
                  <a:rPr lang="en-US" sz="1400" dirty="0">
                    <a:latin typeface="+mn-lt"/>
                    <a:cs typeface="+mn-cs"/>
                  </a:rPr>
                  <a:t>on </a:t>
                </a:r>
                <a:r>
                  <a:rPr lang="en-US" sz="1400" dirty="0" smtClean="0">
                    <a:latin typeface="+mn-lt"/>
                    <a:cs typeface="+mn-cs"/>
                  </a:rPr>
                  <a:t>their mass</a:t>
                </a:r>
                <a:r>
                  <a:rPr lang="en-US" sz="1400" dirty="0">
                    <a:latin typeface="+mn-lt"/>
                    <a:cs typeface="+mn-cs"/>
                  </a:rPr>
                  <a:t>; find the </a:t>
                </a:r>
                <a:r>
                  <a:rPr lang="en-US" sz="1400" dirty="0" smtClean="0">
                    <a:latin typeface="+mn-lt"/>
                    <a:cs typeface="+mn-cs"/>
                  </a:rPr>
                  <a:t>resonant frequency </a:t>
                </a:r>
                <a:r>
                  <a:rPr lang="en-US" sz="1400" dirty="0">
                    <a:latin typeface="+mn-lt"/>
                    <a:cs typeface="+mn-cs"/>
                  </a:rPr>
                  <a:t>to </a:t>
                </a:r>
                <a:r>
                  <a:rPr lang="en-US" sz="1400" dirty="0" smtClean="0">
                    <a:latin typeface="+mn-lt"/>
                    <a:cs typeface="+mn-cs"/>
                  </a:rPr>
                  <a:t>obtain mass to a precision of 1 part in 10</a:t>
                </a:r>
                <a:r>
                  <a:rPr lang="en-US" sz="1400" baseline="30000" dirty="0" smtClean="0">
                    <a:latin typeface="+mn-lt"/>
                    <a:cs typeface="+mn-cs"/>
                  </a:rPr>
                  <a:t>8</a:t>
                </a:r>
                <a:endParaRPr lang="en-US" sz="1400" dirty="0">
                  <a:latin typeface="+mn-lt"/>
                  <a:cs typeface="+mn-cs"/>
                </a:endParaRPr>
              </a:p>
            </p:txBody>
          </p:sp>
          <p:sp>
            <p:nvSpPr>
              <p:cNvPr id="23" name="Rectangle 22"/>
              <p:cNvSpPr/>
              <p:nvPr/>
            </p:nvSpPr>
            <p:spPr>
              <a:xfrm>
                <a:off x="3520973" y="5782346"/>
                <a:ext cx="2694058" cy="738899"/>
              </a:xfrm>
              <a:prstGeom prst="rect">
                <a:avLst/>
              </a:prstGeom>
            </p:spPr>
            <p:txBody>
              <a:bodyPr wrap="square">
                <a:spAutoFit/>
              </a:bodyPr>
              <a:lstStyle/>
              <a:p>
                <a:pPr algn="ctr" eaLnBrk="1" hangingPunct="1">
                  <a:defRPr/>
                </a:pPr>
                <a:r>
                  <a:rPr lang="en-US" sz="1400" dirty="0">
                    <a:latin typeface="+mn-lt"/>
                    <a:cs typeface="+mn-cs"/>
                  </a:rPr>
                  <a:t>The mass of selenium-68 strongly affects type I x-ray explosions on neutron stars </a:t>
                </a:r>
              </a:p>
            </p:txBody>
          </p:sp>
          <p:sp>
            <p:nvSpPr>
              <p:cNvPr id="26646" name="Right Arrow 25"/>
              <p:cNvSpPr>
                <a:spLocks noChangeArrowheads="1"/>
              </p:cNvSpPr>
              <p:nvPr/>
            </p:nvSpPr>
            <p:spPr bwMode="auto">
              <a:xfrm rot="332626">
                <a:off x="5980557" y="5888736"/>
                <a:ext cx="1727514" cy="316329"/>
              </a:xfrm>
              <a:prstGeom prst="rightArrow">
                <a:avLst>
                  <a:gd name="adj1" fmla="val 50000"/>
                  <a:gd name="adj2" fmla="val 50010"/>
                </a:avLst>
              </a:prstGeom>
              <a:noFill/>
              <a:ln w="38100" algn="ctr">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Times New Roman" panose="02020603050405020304" pitchFamily="18" charset="0"/>
                </a:endParaRPr>
              </a:p>
            </p:txBody>
          </p:sp>
        </p:grpSp>
      </p:grpSp>
      <p:grpSp>
        <p:nvGrpSpPr>
          <p:cNvPr id="4" name="Group 48"/>
          <p:cNvGrpSpPr>
            <a:grpSpLocks/>
          </p:cNvGrpSpPr>
          <p:nvPr/>
        </p:nvGrpSpPr>
        <p:grpSpPr bwMode="auto">
          <a:xfrm>
            <a:off x="152400" y="3395867"/>
            <a:ext cx="2438400" cy="911367"/>
            <a:chOff x="1387824" y="3348858"/>
            <a:chExt cx="2438136" cy="911817"/>
          </a:xfrm>
        </p:grpSpPr>
        <p:sp>
          <p:nvSpPr>
            <p:cNvPr id="18" name="Text Box 9"/>
            <p:cNvSpPr txBox="1">
              <a:spLocks noChangeArrowheads="1"/>
            </p:cNvSpPr>
            <p:nvPr/>
          </p:nvSpPr>
          <p:spPr bwMode="auto">
            <a:xfrm rot="21078807">
              <a:off x="1408640" y="3922370"/>
              <a:ext cx="822236" cy="338305"/>
            </a:xfrm>
            <a:prstGeom prst="rect">
              <a:avLst/>
            </a:prstGeom>
            <a:noFill/>
            <a:ln w="9525">
              <a:noFill/>
              <a:miter lim="800000"/>
              <a:headEnd/>
              <a:tailEnd/>
            </a:ln>
            <a:effectLst/>
          </p:spPr>
          <p:txBody>
            <a:bodyPr lIns="91430" tIns="45715" rIns="91430" bIns="45715">
              <a:spAutoFit/>
            </a:bodyPr>
            <a:lstStyle/>
            <a:p>
              <a:pPr algn="ctr">
                <a:spcBef>
                  <a:spcPct val="50000"/>
                </a:spcBef>
                <a:defRPr/>
              </a:pPr>
              <a:r>
                <a:rPr lang="en-US" sz="1600" b="1" dirty="0">
                  <a:latin typeface="+mj-lt"/>
                </a:rPr>
                <a:t>Beam</a:t>
              </a:r>
              <a:r>
                <a:rPr lang="en-US" sz="1600" dirty="0">
                  <a:latin typeface="+mj-lt"/>
                </a:rPr>
                <a:t> </a:t>
              </a:r>
            </a:p>
          </p:txBody>
        </p:sp>
        <p:grpSp>
          <p:nvGrpSpPr>
            <p:cNvPr id="26639" name="Group 44"/>
            <p:cNvGrpSpPr>
              <a:grpSpLocks/>
            </p:cNvGrpSpPr>
            <p:nvPr/>
          </p:nvGrpSpPr>
          <p:grpSpPr bwMode="auto">
            <a:xfrm>
              <a:off x="1387824" y="3348858"/>
              <a:ext cx="2438136" cy="737280"/>
              <a:chOff x="1387824" y="3348858"/>
              <a:chExt cx="2438136" cy="737280"/>
            </a:xfrm>
          </p:grpSpPr>
          <p:sp>
            <p:nvSpPr>
              <p:cNvPr id="19" name="Rectangle 18"/>
              <p:cNvSpPr/>
              <p:nvPr/>
            </p:nvSpPr>
            <p:spPr>
              <a:xfrm>
                <a:off x="1387824" y="3348858"/>
                <a:ext cx="2438136" cy="523478"/>
              </a:xfrm>
              <a:prstGeom prst="rect">
                <a:avLst/>
              </a:prstGeom>
            </p:spPr>
            <p:txBody>
              <a:bodyPr>
                <a:spAutoFit/>
              </a:bodyPr>
              <a:lstStyle/>
              <a:p>
                <a:pPr marL="342900" indent="-342900" eaLnBrk="1" hangingPunct="1">
                  <a:buFont typeface="+mj-lt"/>
                  <a:buAutoNum type="arabicPeriod"/>
                  <a:defRPr/>
                </a:pPr>
                <a:r>
                  <a:rPr lang="en-US" sz="1400" dirty="0">
                    <a:latin typeface="+mn-lt"/>
                    <a:cs typeface="+mn-cs"/>
                  </a:rPr>
                  <a:t>Fast beam is stopped in helium gas</a:t>
                </a:r>
              </a:p>
            </p:txBody>
          </p:sp>
          <p:cxnSp>
            <p:nvCxnSpPr>
              <p:cNvPr id="26641" name="Straight Arrow Connector 27"/>
              <p:cNvCxnSpPr>
                <a:cxnSpLocks noChangeShapeType="1"/>
              </p:cNvCxnSpPr>
              <p:nvPr/>
            </p:nvCxnSpPr>
            <p:spPr bwMode="auto">
              <a:xfrm flipV="1">
                <a:off x="2133708" y="3949535"/>
                <a:ext cx="751470" cy="13660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grpSp>
        <p:nvGrpSpPr>
          <p:cNvPr id="7" name="Group 45"/>
          <p:cNvGrpSpPr>
            <a:grpSpLocks/>
          </p:cNvGrpSpPr>
          <p:nvPr/>
        </p:nvGrpSpPr>
        <p:grpSpPr bwMode="auto">
          <a:xfrm>
            <a:off x="2197388" y="2423082"/>
            <a:ext cx="2804598" cy="1485856"/>
            <a:chOff x="3487053" y="2376313"/>
            <a:chExt cx="2804598" cy="1485964"/>
          </a:xfrm>
        </p:grpSpPr>
        <p:sp>
          <p:nvSpPr>
            <p:cNvPr id="20" name="Rectangle 19"/>
            <p:cNvSpPr/>
            <p:nvPr/>
          </p:nvSpPr>
          <p:spPr>
            <a:xfrm>
              <a:off x="4005651" y="2376313"/>
              <a:ext cx="2286000" cy="738718"/>
            </a:xfrm>
            <a:prstGeom prst="rect">
              <a:avLst/>
            </a:prstGeom>
          </p:spPr>
          <p:txBody>
            <a:bodyPr>
              <a:spAutoFit/>
            </a:bodyPr>
            <a:lstStyle/>
            <a:p>
              <a:pPr marL="342900" indent="-342900" eaLnBrk="1" hangingPunct="1">
                <a:buFont typeface="+mj-lt"/>
                <a:buAutoNum type="arabicPeriod" startAt="2"/>
                <a:defRPr/>
              </a:pPr>
              <a:r>
                <a:rPr lang="en-US" sz="1400" dirty="0">
                  <a:latin typeface="+mn-lt"/>
                  <a:cs typeface="+mn-cs"/>
                </a:rPr>
                <a:t>Beam “bunching”, one or a few nuclei pass at a time</a:t>
              </a:r>
            </a:p>
          </p:txBody>
        </p:sp>
        <p:cxnSp>
          <p:nvCxnSpPr>
            <p:cNvPr id="26637" name="Straight Arrow Connector 29"/>
            <p:cNvCxnSpPr>
              <a:cxnSpLocks noChangeShapeType="1"/>
            </p:cNvCxnSpPr>
            <p:nvPr/>
          </p:nvCxnSpPr>
          <p:spPr bwMode="auto">
            <a:xfrm flipV="1">
              <a:off x="3487053" y="3388380"/>
              <a:ext cx="1498312" cy="47389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8" name="Group 46"/>
          <p:cNvGrpSpPr>
            <a:grpSpLocks/>
          </p:cNvGrpSpPr>
          <p:nvPr/>
        </p:nvGrpSpPr>
        <p:grpSpPr bwMode="auto">
          <a:xfrm>
            <a:off x="4757799" y="1497620"/>
            <a:ext cx="3068872" cy="1410441"/>
            <a:chOff x="6047464" y="1450838"/>
            <a:chExt cx="3068872" cy="1410777"/>
          </a:xfrm>
        </p:grpSpPr>
        <p:sp>
          <p:nvSpPr>
            <p:cNvPr id="21" name="Rectangle 20"/>
            <p:cNvSpPr/>
            <p:nvPr/>
          </p:nvSpPr>
          <p:spPr>
            <a:xfrm>
              <a:off x="6047464" y="1450838"/>
              <a:ext cx="3068872" cy="523345"/>
            </a:xfrm>
            <a:prstGeom prst="rect">
              <a:avLst/>
            </a:prstGeom>
          </p:spPr>
          <p:txBody>
            <a:bodyPr wrap="square">
              <a:spAutoFit/>
            </a:bodyPr>
            <a:lstStyle/>
            <a:p>
              <a:pPr marL="342900" indent="-342900" eaLnBrk="1" hangingPunct="1">
                <a:buFont typeface="+mj-lt"/>
                <a:buAutoNum type="arabicPeriod" startAt="3"/>
                <a:defRPr/>
              </a:pPr>
              <a:r>
                <a:rPr lang="en-US" sz="1400" dirty="0">
                  <a:latin typeface="+mn-lt"/>
                  <a:cs typeface="+mn-cs"/>
                </a:rPr>
                <a:t>Nuclei arrive in a magnetic trap and </a:t>
              </a:r>
              <a:r>
                <a:rPr lang="en-US" sz="1400" dirty="0" smtClean="0">
                  <a:latin typeface="+mn-lt"/>
                  <a:cs typeface="+mn-cs"/>
                </a:rPr>
                <a:t>take on a circular orbit.  </a:t>
              </a:r>
              <a:endParaRPr lang="en-US" sz="1400" dirty="0">
                <a:latin typeface="+mn-lt"/>
                <a:cs typeface="+mn-cs"/>
              </a:endParaRPr>
            </a:p>
          </p:txBody>
        </p:sp>
        <p:cxnSp>
          <p:nvCxnSpPr>
            <p:cNvPr id="26635" name="Straight Arrow Connector 38"/>
            <p:cNvCxnSpPr>
              <a:cxnSpLocks noChangeShapeType="1"/>
            </p:cNvCxnSpPr>
            <p:nvPr/>
          </p:nvCxnSpPr>
          <p:spPr bwMode="auto">
            <a:xfrm flipV="1">
              <a:off x="6477000" y="2338110"/>
              <a:ext cx="1515094" cy="52350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pic>
        <p:nvPicPr>
          <p:cNvPr id="26633" name="Picture 9" descr="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7135" y="2787821"/>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34192" y="212534"/>
            <a:ext cx="7886700" cy="1325563"/>
          </a:xfrm>
        </p:spPr>
        <p:txBody>
          <a:bodyPr/>
          <a:lstStyle/>
          <a:p>
            <a:r>
              <a:rPr lang="en-US" sz="3600" dirty="0" smtClean="0"/>
              <a:t>A sample experiment</a:t>
            </a:r>
            <a:endParaRPr lang="en-US" sz="3600" dirty="0"/>
          </a:p>
        </p:txBody>
      </p:sp>
      <p:sp>
        <p:nvSpPr>
          <p:cNvPr id="5" name="TextBox 4"/>
          <p:cNvSpPr txBox="1"/>
          <p:nvPr/>
        </p:nvSpPr>
        <p:spPr>
          <a:xfrm>
            <a:off x="152400" y="1120903"/>
            <a:ext cx="3356262" cy="707886"/>
          </a:xfrm>
          <a:prstGeom prst="rect">
            <a:avLst/>
          </a:prstGeom>
          <a:noFill/>
        </p:spPr>
        <p:txBody>
          <a:bodyPr wrap="square" rtlCol="0">
            <a:spAutoFit/>
          </a:bodyPr>
          <a:lstStyle/>
          <a:p>
            <a:r>
              <a:rPr lang="en-US" sz="2000" dirty="0" smtClean="0"/>
              <a:t>Mass measurement of the nucleus with a Penning trap</a:t>
            </a:r>
            <a:endParaRPr lang="en-US" sz="2000" dirty="0"/>
          </a:p>
        </p:txBody>
      </p:sp>
      <mc:AlternateContent xmlns:mc="http://schemas.openxmlformats.org/markup-compatibility/2006" xmlns:a14="http://schemas.microsoft.com/office/drawing/2010/main">
        <mc:Choice Requires="a14">
          <p:sp>
            <p:nvSpPr>
              <p:cNvPr id="25" name="TextBox 24"/>
              <p:cNvSpPr txBox="1"/>
              <p:nvPr/>
            </p:nvSpPr>
            <p:spPr>
              <a:xfrm>
                <a:off x="7758971" y="1453793"/>
                <a:ext cx="1079975" cy="610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𝜔</m:t>
                          </m:r>
                        </m:e>
                        <m:sub>
                          <m:r>
                            <a:rPr lang="en-US" b="0" i="1" smtClean="0">
                              <a:solidFill>
                                <a:srgbClr val="C00000"/>
                              </a:solidFill>
                              <a:latin typeface="Cambria Math" panose="02040503050406030204" pitchFamily="18" charset="0"/>
                              <a:ea typeface="Cambria Math" panose="02040503050406030204" pitchFamily="18" charset="0"/>
                            </a:rPr>
                            <m:t>𝑐</m:t>
                          </m:r>
                        </m:sub>
                      </m:sSub>
                      <m:r>
                        <a:rPr lang="en-US" i="1" smtClean="0">
                          <a:solidFill>
                            <a:srgbClr val="C00000"/>
                          </a:solidFill>
                          <a:latin typeface="Cambria Math" panose="02040503050406030204" pitchFamily="18" charset="0"/>
                          <a:ea typeface="Cambria Math" panose="02040503050406030204" pitchFamily="18" charset="0"/>
                        </a:rPr>
                        <m:t>=</m:t>
                      </m:r>
                      <m:f>
                        <m:fPr>
                          <m:ctrlPr>
                            <a:rPr lang="en-US"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𝑞𝐵</m:t>
                          </m:r>
                        </m:num>
                        <m:den>
                          <m:r>
                            <a:rPr lang="en-US" b="0" i="1" smtClean="0">
                              <a:solidFill>
                                <a:srgbClr val="C00000"/>
                              </a:solidFill>
                              <a:latin typeface="Cambria Math" panose="02040503050406030204" pitchFamily="18" charset="0"/>
                              <a:ea typeface="Cambria Math" panose="02040503050406030204" pitchFamily="18" charset="0"/>
                            </a:rPr>
                            <m:t>𝑚</m:t>
                          </m:r>
                        </m:den>
                      </m:f>
                    </m:oMath>
                  </m:oMathPara>
                </a14:m>
                <a:endParaRPr lang="en-US" dirty="0">
                  <a:solidFill>
                    <a:srgbClr val="C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758971" y="1453793"/>
                <a:ext cx="1079975" cy="61087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824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ReA3 (</a:t>
            </a:r>
            <a:r>
              <a:rPr lang="en-US" dirty="0" err="1" smtClean="0"/>
              <a:t>ReAccelerator</a:t>
            </a:r>
            <a:r>
              <a:rPr lang="en-US" dirty="0" smtClean="0"/>
              <a:t>)</a:t>
            </a:r>
            <a:endParaRPr lang="en-US" dirty="0"/>
          </a:p>
        </p:txBody>
      </p:sp>
      <p:sp>
        <p:nvSpPr>
          <p:cNvPr id="3" name="Content Placeholder 2"/>
          <p:cNvSpPr>
            <a:spLocks noGrp="1"/>
          </p:cNvSpPr>
          <p:nvPr>
            <p:ph idx="4294967295"/>
          </p:nvPr>
        </p:nvSpPr>
        <p:spPr>
          <a:xfrm>
            <a:off x="630175" y="1955800"/>
            <a:ext cx="3317875" cy="3302000"/>
          </a:xfrm>
        </p:spPr>
        <p:txBody>
          <a:bodyPr>
            <a:noAutofit/>
          </a:bodyPr>
          <a:lstStyle/>
          <a:p>
            <a:pPr marL="0" indent="0">
              <a:buNone/>
            </a:pPr>
            <a:r>
              <a:rPr lang="en-US" sz="1600" dirty="0" smtClean="0">
                <a:solidFill>
                  <a:schemeClr val="tx1"/>
                </a:solidFill>
              </a:rPr>
              <a:t>The linear accelerator is made of </a:t>
            </a:r>
            <a:r>
              <a:rPr lang="en-US" sz="1600" dirty="0" err="1" smtClean="0">
                <a:solidFill>
                  <a:schemeClr val="tx1"/>
                </a:solidFill>
              </a:rPr>
              <a:t>cryomodules</a:t>
            </a:r>
            <a:r>
              <a:rPr lang="en-US" sz="1600" dirty="0" smtClean="0">
                <a:solidFill>
                  <a:schemeClr val="tx1"/>
                </a:solidFill>
              </a:rPr>
              <a:t> containing </a:t>
            </a:r>
            <a:r>
              <a:rPr lang="en-US" sz="1600" dirty="0">
                <a:solidFill>
                  <a:schemeClr val="tx1"/>
                </a:solidFill>
              </a:rPr>
              <a:t>superconducting radio frequency </a:t>
            </a:r>
            <a:r>
              <a:rPr lang="en-US" sz="1600" dirty="0" smtClean="0">
                <a:solidFill>
                  <a:schemeClr val="tx1"/>
                </a:solidFill>
              </a:rPr>
              <a:t>(SRF</a:t>
            </a:r>
            <a:r>
              <a:rPr lang="en-US" sz="1600" dirty="0">
                <a:solidFill>
                  <a:schemeClr val="tx1"/>
                </a:solidFill>
              </a:rPr>
              <a:t>) </a:t>
            </a:r>
            <a:r>
              <a:rPr lang="en-US" sz="1600" dirty="0" smtClean="0">
                <a:solidFill>
                  <a:schemeClr val="tx1"/>
                </a:solidFill>
              </a:rPr>
              <a:t>cavities (99% niobium)</a:t>
            </a:r>
            <a:endParaRPr lang="en-US" sz="600" dirty="0">
              <a:solidFill>
                <a:schemeClr val="tx1"/>
              </a:solidFill>
            </a:endParaRPr>
          </a:p>
        </p:txBody>
      </p:sp>
      <p:sp>
        <p:nvSpPr>
          <p:cNvPr id="6" name="Rectangle 5"/>
          <p:cNvSpPr/>
          <p:nvPr/>
        </p:nvSpPr>
        <p:spPr>
          <a:xfrm>
            <a:off x="628650" y="1091776"/>
            <a:ext cx="7886700" cy="646331"/>
          </a:xfrm>
          <a:prstGeom prst="rect">
            <a:avLst/>
          </a:prstGeom>
        </p:spPr>
        <p:txBody>
          <a:bodyPr wrap="square">
            <a:spAutoFit/>
          </a:bodyPr>
          <a:lstStyle/>
          <a:p>
            <a:pPr lvl="0">
              <a:lnSpc>
                <a:spcPct val="90000"/>
              </a:lnSpc>
              <a:spcBef>
                <a:spcPts val="1000"/>
              </a:spcBef>
            </a:pPr>
            <a:r>
              <a:rPr lang="en-US" sz="2000" dirty="0" smtClean="0">
                <a:latin typeface="Arial" panose="020B0604020202020204" pitchFamily="34" charset="0"/>
                <a:cs typeface="Arial" panose="020B0604020202020204" pitchFamily="34" charset="0"/>
              </a:rPr>
              <a:t>ReA3 accelerates thermalized nuclei to 3 MeV/u or more, creating a beam suitable for nuclear astrophysics experiments.</a:t>
            </a:r>
            <a:endParaRPr lang="en-US" sz="2000" dirty="0">
              <a:latin typeface="Arial" panose="020B0604020202020204" pitchFamily="34" charset="0"/>
              <a:cs typeface="Arial" panose="020B0604020202020204" pitchFamily="34" charset="0"/>
            </a:endParaRPr>
          </a:p>
        </p:txBody>
      </p:sp>
      <p:grpSp>
        <p:nvGrpSpPr>
          <p:cNvPr id="8" name="Group 7"/>
          <p:cNvGrpSpPr/>
          <p:nvPr/>
        </p:nvGrpSpPr>
        <p:grpSpPr>
          <a:xfrm>
            <a:off x="628650" y="3352800"/>
            <a:ext cx="8055954" cy="2778644"/>
            <a:chOff x="0" y="1545123"/>
            <a:chExt cx="9061674" cy="3125535"/>
          </a:xfrm>
        </p:grpSpPr>
        <p:pic>
          <p:nvPicPr>
            <p:cNvPr id="9" name="Picture 2"/>
            <p:cNvPicPr>
              <a:picLocks noChangeAspect="1" noChangeArrowheads="1"/>
            </p:cNvPicPr>
            <p:nvPr/>
          </p:nvPicPr>
          <p:blipFill rotWithShape="1">
            <a:blip r:embed="rId2" cstate="print"/>
            <a:srcRect t="6827" b="7719"/>
            <a:stretch/>
          </p:blipFill>
          <p:spPr bwMode="auto">
            <a:xfrm>
              <a:off x="0" y="1545123"/>
              <a:ext cx="8886141" cy="3125535"/>
            </a:xfrm>
            <a:prstGeom prst="rect">
              <a:avLst/>
            </a:prstGeom>
            <a:noFill/>
            <a:ln w="9525">
              <a:noFill/>
              <a:miter lim="800000"/>
              <a:headEnd/>
              <a:tailEnd/>
            </a:ln>
          </p:spPr>
        </p:pic>
        <p:sp>
          <p:nvSpPr>
            <p:cNvPr id="10" name="TextBox 9"/>
            <p:cNvSpPr txBox="1"/>
            <p:nvPr/>
          </p:nvSpPr>
          <p:spPr>
            <a:xfrm>
              <a:off x="7199209" y="2857629"/>
              <a:ext cx="1862465" cy="375147"/>
            </a:xfrm>
            <a:prstGeom prst="rect">
              <a:avLst/>
            </a:prstGeom>
            <a:noFill/>
          </p:spPr>
          <p:txBody>
            <a:bodyPr wrap="none" lIns="86447" tIns="43223" rIns="86447" bIns="43223" rtlCol="0">
              <a:spAutoFit/>
            </a:bodyPr>
            <a:lstStyle/>
            <a:p>
              <a:pPr fontAlgn="base">
                <a:spcBef>
                  <a:spcPct val="0"/>
                </a:spcBef>
                <a:spcAft>
                  <a:spcPct val="0"/>
                </a:spcAft>
              </a:pPr>
              <a:r>
                <a:rPr lang="el-GR" sz="1600" dirty="0" smtClean="0">
                  <a:latin typeface="Helvetica" pitchFamily="34" charset="0"/>
                </a:rPr>
                <a:t>β</a:t>
              </a:r>
              <a:r>
                <a:rPr lang="en-US" sz="1600" dirty="0" smtClean="0">
                  <a:latin typeface="Helvetica" pitchFamily="34" charset="0"/>
                </a:rPr>
                <a:t>=0.085 </a:t>
              </a:r>
              <a:r>
                <a:rPr lang="en-US" sz="1600" dirty="0">
                  <a:latin typeface="Helvetica" pitchFamily="34" charset="0"/>
                </a:rPr>
                <a:t>module</a:t>
              </a:r>
            </a:p>
          </p:txBody>
        </p:sp>
        <p:sp>
          <p:nvSpPr>
            <p:cNvPr id="11" name="TextBox 10"/>
            <p:cNvSpPr txBox="1"/>
            <p:nvPr/>
          </p:nvSpPr>
          <p:spPr>
            <a:xfrm>
              <a:off x="5372021" y="2455670"/>
              <a:ext cx="1977864" cy="375147"/>
            </a:xfrm>
            <a:prstGeom prst="rect">
              <a:avLst/>
            </a:prstGeom>
            <a:noFill/>
          </p:spPr>
          <p:txBody>
            <a:bodyPr wrap="none" lIns="86447" tIns="43223" rIns="86447" bIns="43223" rtlCol="0">
              <a:spAutoFit/>
            </a:bodyPr>
            <a:lstStyle/>
            <a:p>
              <a:pPr fontAlgn="base">
                <a:spcBef>
                  <a:spcPct val="0"/>
                </a:spcBef>
                <a:spcAft>
                  <a:spcPct val="0"/>
                </a:spcAft>
              </a:pPr>
              <a:r>
                <a:rPr lang="el-GR" sz="1600" dirty="0" smtClean="0">
                  <a:latin typeface="Helvetica" pitchFamily="34" charset="0"/>
                </a:rPr>
                <a:t>β</a:t>
              </a:r>
              <a:r>
                <a:rPr lang="en-US" sz="1600" dirty="0" smtClean="0">
                  <a:latin typeface="Helvetica" pitchFamily="34" charset="0"/>
                </a:rPr>
                <a:t>=0.041 </a:t>
              </a:r>
              <a:r>
                <a:rPr lang="en-US" sz="1600" dirty="0">
                  <a:latin typeface="Helvetica" pitchFamily="34" charset="0"/>
                </a:rPr>
                <a:t>modules</a:t>
              </a:r>
            </a:p>
          </p:txBody>
        </p:sp>
        <p:sp>
          <p:nvSpPr>
            <p:cNvPr id="12" name="TextBox 11"/>
            <p:cNvSpPr txBox="1"/>
            <p:nvPr/>
          </p:nvSpPr>
          <p:spPr>
            <a:xfrm>
              <a:off x="3733800" y="2315867"/>
              <a:ext cx="1046299"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RT RFQ</a:t>
              </a:r>
            </a:p>
          </p:txBody>
        </p:sp>
        <p:sp>
          <p:nvSpPr>
            <p:cNvPr id="13" name="TextBox 12"/>
            <p:cNvSpPr txBox="1"/>
            <p:nvPr/>
          </p:nvSpPr>
          <p:spPr>
            <a:xfrm>
              <a:off x="2819400" y="2011067"/>
              <a:ext cx="708465"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MHB</a:t>
              </a:r>
            </a:p>
          </p:txBody>
        </p:sp>
        <p:sp>
          <p:nvSpPr>
            <p:cNvPr id="14" name="TextBox 13"/>
            <p:cNvSpPr txBox="1"/>
            <p:nvPr/>
          </p:nvSpPr>
          <p:spPr>
            <a:xfrm>
              <a:off x="914400" y="1553867"/>
              <a:ext cx="594869"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Q/A</a:t>
              </a:r>
            </a:p>
          </p:txBody>
        </p:sp>
        <p:sp>
          <p:nvSpPr>
            <p:cNvPr id="16" name="TextBox 15"/>
            <p:cNvSpPr txBox="1"/>
            <p:nvPr/>
          </p:nvSpPr>
          <p:spPr>
            <a:xfrm>
              <a:off x="3138104" y="4005703"/>
              <a:ext cx="2411808" cy="375147"/>
            </a:xfrm>
            <a:prstGeom prst="rect">
              <a:avLst/>
            </a:prstGeom>
            <a:noFill/>
          </p:spPr>
          <p:txBody>
            <a:bodyPr wrap="square" lIns="86447" tIns="43223" rIns="86447" bIns="43223" rtlCol="0">
              <a:spAutoFit/>
            </a:bodyPr>
            <a:lstStyle/>
            <a:p>
              <a:pPr fontAlgn="base">
                <a:spcBef>
                  <a:spcPct val="0"/>
                </a:spcBef>
                <a:spcAft>
                  <a:spcPct val="0"/>
                </a:spcAft>
              </a:pPr>
              <a:r>
                <a:rPr lang="en-US" sz="1600" dirty="0" smtClean="0">
                  <a:latin typeface="Helvetica" pitchFamily="34" charset="0"/>
                </a:rPr>
                <a:t>EBIT Charge </a:t>
              </a:r>
              <a:r>
                <a:rPr lang="en-US" sz="1600" dirty="0">
                  <a:latin typeface="Helvetica" pitchFamily="34" charset="0"/>
                </a:rPr>
                <a:t>Breeder</a:t>
              </a:r>
            </a:p>
          </p:txBody>
        </p:sp>
      </p:grpSp>
      <p:pic>
        <p:nvPicPr>
          <p:cNvPr id="17" name="Picture 4" descr="ad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029" y="1753972"/>
            <a:ext cx="4466524" cy="23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253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274058"/>
            <a:ext cx="5460215" cy="3440942"/>
          </a:xfrm>
          <a:prstGeom prst="rect">
            <a:avLst/>
          </a:prstGeom>
        </p:spPr>
      </p:pic>
      <p:sp>
        <p:nvSpPr>
          <p:cNvPr id="2" name="Title 1"/>
          <p:cNvSpPr>
            <a:spLocks noGrp="1"/>
          </p:cNvSpPr>
          <p:nvPr>
            <p:ph type="title"/>
          </p:nvPr>
        </p:nvSpPr>
        <p:spPr>
          <a:xfrm>
            <a:off x="304800" y="304800"/>
            <a:ext cx="8458200" cy="1325563"/>
          </a:xfrm>
        </p:spPr>
        <p:txBody>
          <a:bodyPr/>
          <a:lstStyle/>
          <a:p>
            <a:r>
              <a:rPr lang="en-US" dirty="0" err="1" smtClean="0"/>
              <a:t>SEparator</a:t>
            </a:r>
            <a:r>
              <a:rPr lang="en-US" dirty="0" smtClean="0"/>
              <a:t> for </a:t>
            </a:r>
            <a:r>
              <a:rPr lang="en-US" dirty="0" err="1" smtClean="0"/>
              <a:t>CApture</a:t>
            </a:r>
            <a:r>
              <a:rPr lang="en-US" dirty="0" smtClean="0"/>
              <a:t> Reactions (SECAR)</a:t>
            </a:r>
            <a:endParaRPr lang="en-US" dirty="0"/>
          </a:p>
        </p:txBody>
      </p:sp>
      <p:sp>
        <p:nvSpPr>
          <p:cNvPr id="3" name="Content Placeholder 2"/>
          <p:cNvSpPr>
            <a:spLocks noGrp="1"/>
          </p:cNvSpPr>
          <p:nvPr>
            <p:ph idx="4294967295"/>
          </p:nvPr>
        </p:nvSpPr>
        <p:spPr>
          <a:xfrm>
            <a:off x="454810" y="2197858"/>
            <a:ext cx="2669390" cy="3302000"/>
          </a:xfrm>
        </p:spPr>
        <p:txBody>
          <a:bodyPr>
            <a:noAutofit/>
          </a:bodyPr>
          <a:lstStyle/>
          <a:p>
            <a:r>
              <a:rPr lang="en-US" sz="1800" dirty="0" smtClean="0">
                <a:solidFill>
                  <a:schemeClr val="tx1"/>
                </a:solidFill>
              </a:rPr>
              <a:t>Accepts </a:t>
            </a:r>
            <a:r>
              <a:rPr lang="en-US" sz="1800" dirty="0">
                <a:solidFill>
                  <a:schemeClr val="tx1"/>
                </a:solidFill>
              </a:rPr>
              <a:t>stellar-energy nuclei from ReA3</a:t>
            </a:r>
          </a:p>
          <a:p>
            <a:r>
              <a:rPr lang="en-US" sz="1800" dirty="0" smtClean="0">
                <a:solidFill>
                  <a:schemeClr val="tx1"/>
                </a:solidFill>
              </a:rPr>
              <a:t>Detects </a:t>
            </a:r>
            <a:r>
              <a:rPr lang="en-US" sz="1800" dirty="0">
                <a:solidFill>
                  <a:schemeClr val="tx1"/>
                </a:solidFill>
              </a:rPr>
              <a:t>projectiles that capture H or He nuclei from the gas target (as little as one in 10</a:t>
            </a:r>
            <a:r>
              <a:rPr lang="en-US" sz="1800" baseline="30000" dirty="0">
                <a:solidFill>
                  <a:schemeClr val="tx1"/>
                </a:solidFill>
              </a:rPr>
              <a:t>17</a:t>
            </a:r>
            <a:r>
              <a:rPr lang="en-US" sz="1800" dirty="0">
                <a:solidFill>
                  <a:schemeClr val="tx1"/>
                </a:solidFill>
              </a:rPr>
              <a:t>)</a:t>
            </a:r>
          </a:p>
          <a:p>
            <a:r>
              <a:rPr lang="en-US" sz="1800" dirty="0" smtClean="0">
                <a:solidFill>
                  <a:schemeClr val="tx1"/>
                </a:solidFill>
              </a:rPr>
              <a:t>Will significantly outperform all previous measurement instruments</a:t>
            </a:r>
          </a:p>
        </p:txBody>
      </p:sp>
      <p:sp>
        <p:nvSpPr>
          <p:cNvPr id="6" name="Rectangle 5"/>
          <p:cNvSpPr/>
          <p:nvPr/>
        </p:nvSpPr>
        <p:spPr>
          <a:xfrm>
            <a:off x="628650" y="1394219"/>
            <a:ext cx="7886700" cy="646331"/>
          </a:xfrm>
          <a:prstGeom prst="rect">
            <a:avLst/>
          </a:prstGeom>
        </p:spPr>
        <p:txBody>
          <a:bodyPr wrap="square">
            <a:spAutoFit/>
          </a:bodyPr>
          <a:lstStyle/>
          <a:p>
            <a:pPr lvl="0">
              <a:lnSpc>
                <a:spcPct val="90000"/>
              </a:lnSpc>
              <a:spcBef>
                <a:spcPts val="1000"/>
              </a:spcBef>
            </a:pPr>
            <a:r>
              <a:rPr lang="en-US" sz="2000" dirty="0">
                <a:latin typeface="Arial" panose="020B0604020202020204" pitchFamily="34" charset="0"/>
                <a:cs typeface="Arial" panose="020B0604020202020204" pitchFamily="34" charset="0"/>
              </a:rPr>
              <a:t>SECAR will measure low-energy capture reactions that occur in nuclear astrophysics (such as novae, x-ray bursts, supernovae, etc.)</a:t>
            </a:r>
          </a:p>
        </p:txBody>
      </p:sp>
    </p:spTree>
    <p:extLst>
      <p:ext uri="{BB962C8B-B14F-4D97-AF65-F5344CB8AC3E}">
        <p14:creationId xmlns:p14="http://schemas.microsoft.com/office/powerpoint/2010/main" val="3948381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smtClean="0"/>
              <a:t>FRIB: the future of rare isotope research</a:t>
            </a:r>
            <a:endParaRPr lang="en-US" sz="3200" b="1" kern="0" dirty="0"/>
          </a:p>
        </p:txBody>
      </p:sp>
      <p:sp>
        <p:nvSpPr>
          <p:cNvPr id="4" name="Text Box 5"/>
          <p:cNvSpPr txBox="1">
            <a:spLocks noChangeArrowheads="1"/>
          </p:cNvSpPr>
          <p:nvPr/>
        </p:nvSpPr>
        <p:spPr bwMode="auto">
          <a:xfrm>
            <a:off x="437406" y="1235074"/>
            <a:ext cx="1848593"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NSCL today</a:t>
            </a:r>
          </a:p>
        </p:txBody>
      </p:sp>
      <p:sp>
        <p:nvSpPr>
          <p:cNvPr id="8" name="Content Placeholder 2"/>
          <p:cNvSpPr txBox="1">
            <a:spLocks/>
          </p:cNvSpPr>
          <p:nvPr/>
        </p:nvSpPr>
        <p:spPr bwMode="auto">
          <a:xfrm>
            <a:off x="6553200" y="1252641"/>
            <a:ext cx="2438400" cy="3860835"/>
          </a:xfrm>
          <a:prstGeom prst="rect">
            <a:avLst/>
          </a:prstGeom>
          <a:solidFill>
            <a:schemeClr val="bg1"/>
          </a:solidFill>
          <a:ln w="9525">
            <a:noFill/>
            <a:miter lim="800000"/>
            <a:headEnd/>
            <a:tailEnd/>
          </a:ln>
        </p:spPr>
        <p:txBody>
          <a:bodyPr/>
          <a:lstStyle/>
          <a:p>
            <a:pPr>
              <a:spcBef>
                <a:spcPct val="20000"/>
              </a:spcBef>
              <a:defRPr/>
            </a:pPr>
            <a:r>
              <a:rPr lang="en-US" altLang="en-US" dirty="0"/>
              <a:t>MSU has been chosen as the site </a:t>
            </a:r>
            <a:r>
              <a:rPr lang="en-US" altLang="en-US" dirty="0" smtClean="0"/>
              <a:t>of the </a:t>
            </a:r>
            <a:r>
              <a:rPr lang="en-US" kern="0" dirty="0"/>
              <a:t>next-generation</a:t>
            </a:r>
          </a:p>
          <a:p>
            <a:pPr>
              <a:spcBef>
                <a:spcPct val="20000"/>
              </a:spcBef>
              <a:defRPr/>
            </a:pPr>
            <a:r>
              <a:rPr lang="en-US" b="1" kern="0" dirty="0">
                <a:solidFill>
                  <a:srgbClr val="67B14B"/>
                </a:solidFill>
              </a:rPr>
              <a:t>Facility for Rare Isotope Beams (FRIB)</a:t>
            </a:r>
            <a:endParaRPr lang="en-US" kern="0" dirty="0"/>
          </a:p>
          <a:p>
            <a:pPr>
              <a:spcBef>
                <a:spcPct val="20000"/>
              </a:spcBef>
              <a:defRPr/>
            </a:pPr>
            <a:r>
              <a:rPr lang="en-US" altLang="en-US" dirty="0" smtClean="0"/>
              <a:t>the </a:t>
            </a:r>
            <a:r>
              <a:rPr lang="en-US" altLang="en-US" dirty="0"/>
              <a:t>$730 million US Department of Energy project to design and establish a world-leading laboratory over the next decade. Civil </a:t>
            </a:r>
            <a:r>
              <a:rPr lang="en-US" altLang="en-US" dirty="0" smtClean="0"/>
              <a:t>and technical construction are being managed to early completion in 2021.</a:t>
            </a:r>
            <a:endParaRPr lang="en-US" kern="0" dirty="0">
              <a:latin typeface="+mn-lt"/>
              <a:cs typeface="+mn-cs"/>
            </a:endParaRPr>
          </a:p>
        </p:txBody>
      </p:sp>
    </p:spTree>
    <p:extLst>
      <p:ext uri="{BB962C8B-B14F-4D97-AF65-F5344CB8AC3E}">
        <p14:creationId xmlns:p14="http://schemas.microsoft.com/office/powerpoint/2010/main" val="38733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z="3200" smtClean="0"/>
              <a:t>FRIB: a Next-Generation facility</a:t>
            </a:r>
          </a:p>
        </p:txBody>
      </p:sp>
      <p:sp>
        <p:nvSpPr>
          <p:cNvPr id="53251" name="Rectangle 3"/>
          <p:cNvSpPr>
            <a:spLocks noGrp="1" noChangeArrowheads="1"/>
          </p:cNvSpPr>
          <p:nvPr>
            <p:ph type="body" idx="4294967295"/>
          </p:nvPr>
        </p:nvSpPr>
        <p:spPr>
          <a:xfrm>
            <a:off x="457200" y="1371600"/>
            <a:ext cx="8686800" cy="2209800"/>
          </a:xfrm>
        </p:spPr>
        <p:txBody>
          <a:bodyPr>
            <a:normAutofit lnSpcReduction="10000"/>
          </a:bodyPr>
          <a:lstStyle/>
          <a:p>
            <a:pPr eaLnBrk="1" hangingPunct="1">
              <a:lnSpc>
                <a:spcPct val="90000"/>
              </a:lnSpc>
              <a:buFontTx/>
              <a:buNone/>
            </a:pPr>
            <a:r>
              <a:rPr lang="en-US" altLang="en-US" sz="2400" dirty="0" smtClean="0"/>
              <a:t>FRIB will provide the </a:t>
            </a:r>
            <a:r>
              <a:rPr lang="en-US" altLang="en-US" sz="2400" dirty="0" smtClean="0">
                <a:solidFill>
                  <a:srgbClr val="D6A162"/>
                </a:solidFill>
              </a:rPr>
              <a:t>highest-intensity beams of rare isotopes</a:t>
            </a:r>
            <a:r>
              <a:rPr lang="en-US" altLang="en-US" sz="2400" dirty="0" smtClean="0"/>
              <a:t> available anywhere </a:t>
            </a:r>
            <a:r>
              <a:rPr lang="en-US" altLang="en-US" sz="2400" baseline="30000" dirty="0" smtClean="0"/>
              <a:t>(1)</a:t>
            </a:r>
          </a:p>
          <a:p>
            <a:pPr eaLnBrk="1" hangingPunct="1">
              <a:lnSpc>
                <a:spcPct val="90000"/>
              </a:lnSpc>
            </a:pPr>
            <a:r>
              <a:rPr lang="en-US" altLang="en-US" sz="2400" dirty="0" smtClean="0"/>
              <a:t>Beam energies: up to </a:t>
            </a:r>
            <a:r>
              <a:rPr lang="en-US" altLang="en-US" sz="2400" dirty="0" smtClean="0">
                <a:solidFill>
                  <a:srgbClr val="D6A162"/>
                </a:solidFill>
              </a:rPr>
              <a:t>200 MeV/nucleon for uranium</a:t>
            </a:r>
            <a:r>
              <a:rPr lang="en-US" altLang="en-US" sz="2400" dirty="0" smtClean="0"/>
              <a:t> (approximately twice the energy of NSCL) with the option of upgrading to 400 MeV </a:t>
            </a:r>
            <a:r>
              <a:rPr lang="en-US" altLang="en-US" sz="2400" baseline="30000" dirty="0" smtClean="0"/>
              <a:t>(1)</a:t>
            </a:r>
          </a:p>
          <a:p>
            <a:pPr eaLnBrk="1" hangingPunct="1">
              <a:lnSpc>
                <a:spcPct val="90000"/>
              </a:lnSpc>
            </a:pPr>
            <a:r>
              <a:rPr lang="en-US" altLang="en-US" sz="2400" dirty="0" smtClean="0"/>
              <a:t>Beam Power: </a:t>
            </a:r>
            <a:r>
              <a:rPr lang="en-US" altLang="en-US" sz="2400" dirty="0" smtClean="0">
                <a:solidFill>
                  <a:srgbClr val="D6A162"/>
                </a:solidFill>
              </a:rPr>
              <a:t>400 kW</a:t>
            </a:r>
            <a:r>
              <a:rPr lang="en-US" altLang="en-US" sz="2400" dirty="0" smtClean="0"/>
              <a:t> (nearly 10x that of similar facilities) </a:t>
            </a:r>
            <a:r>
              <a:rPr lang="en-US" altLang="en-US" sz="2400" baseline="30000" dirty="0" smtClean="0"/>
              <a:t>(1)</a:t>
            </a:r>
          </a:p>
        </p:txBody>
      </p:sp>
      <p:pic>
        <p:nvPicPr>
          <p:cNvPr id="53252" name="Picture 4" descr="ad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7600"/>
            <a:ext cx="51054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ChangeArrowheads="1"/>
          </p:cNvSpPr>
          <p:nvPr/>
        </p:nvSpPr>
        <p:spPr bwMode="auto">
          <a:xfrm>
            <a:off x="304800" y="3489036"/>
            <a:ext cx="3276600" cy="258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39725" indent="-339725">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230188" indent="-230188" eaLnBrk="1" hangingPunct="1">
              <a:lnSpc>
                <a:spcPct val="80000"/>
              </a:lnSpc>
              <a:spcBef>
                <a:spcPts val="1000"/>
              </a:spcBef>
            </a:pPr>
            <a:r>
              <a:rPr lang="en-US" altLang="en-US" sz="2400" dirty="0">
                <a:solidFill>
                  <a:srgbClr val="548235"/>
                </a:solidFill>
                <a:latin typeface="Arial" panose="020B0604020202020204" pitchFamily="34" charset="0"/>
                <a:cs typeface="Arial" panose="020B0604020202020204" pitchFamily="34" charset="0"/>
              </a:rPr>
              <a:t>Beam Driver: heavy-ion linear accelerator, made of superconducting RF resonators </a:t>
            </a:r>
            <a:r>
              <a:rPr lang="en-US" altLang="en-US" sz="2400" baseline="30000" dirty="0">
                <a:solidFill>
                  <a:srgbClr val="548235"/>
                </a:solidFill>
                <a:latin typeface="Arial" panose="020B0604020202020204" pitchFamily="34" charset="0"/>
                <a:cs typeface="Arial" panose="020B0604020202020204" pitchFamily="34" charset="0"/>
              </a:rPr>
              <a:t>(1, 2)</a:t>
            </a:r>
            <a:r>
              <a:rPr lang="en-US" altLang="en-US" sz="2400" dirty="0">
                <a:solidFill>
                  <a:srgbClr val="548235"/>
                </a:solidFill>
                <a:latin typeface="Arial" panose="020B0604020202020204" pitchFamily="34" charset="0"/>
                <a:cs typeface="Arial" panose="020B0604020202020204" pitchFamily="34" charset="0"/>
              </a:rPr>
              <a:t> </a:t>
            </a:r>
          </a:p>
          <a:p>
            <a:pPr marL="230188" indent="-230188" eaLnBrk="1" hangingPunct="1">
              <a:lnSpc>
                <a:spcPct val="80000"/>
              </a:lnSpc>
              <a:spcBef>
                <a:spcPts val="1000"/>
              </a:spcBef>
            </a:pPr>
            <a:r>
              <a:rPr lang="en-US" altLang="en-US" sz="2400" dirty="0">
                <a:solidFill>
                  <a:srgbClr val="548235"/>
                </a:solidFill>
                <a:latin typeface="Arial" panose="020B0604020202020204" pitchFamily="34" charset="0"/>
                <a:cs typeface="Arial" panose="020B0604020202020204" pitchFamily="34" charset="0"/>
              </a:rPr>
              <a:t>Incorporating many newly-developed technologies </a:t>
            </a:r>
          </a:p>
        </p:txBody>
      </p:sp>
    </p:spTree>
    <p:extLst>
      <p:ext uri="{BB962C8B-B14F-4D97-AF65-F5344CB8AC3E}">
        <p14:creationId xmlns:p14="http://schemas.microsoft.com/office/powerpoint/2010/main" val="909503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514" y="2081163"/>
            <a:ext cx="4887686" cy="369332"/>
          </a:xfrm>
          <a:prstGeom prst="rect">
            <a:avLst/>
          </a:prstGeom>
          <a:noFill/>
        </p:spPr>
        <p:txBody>
          <a:bodyPr wrap="square" rtlCol="0">
            <a:spAutoFit/>
          </a:bodyPr>
          <a:lstStyle/>
          <a:p>
            <a:r>
              <a:rPr lang="en-US" dirty="0" smtClean="0"/>
              <a:t>Isotopes created and studied at current NSCL</a:t>
            </a:r>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86" y="2453605"/>
            <a:ext cx="6363730" cy="3615927"/>
          </a:xfrm>
          <a:prstGeom prst="rect">
            <a:avLst/>
          </a:prstGeom>
        </p:spPr>
      </p:pic>
      <p:pic>
        <p:nvPicPr>
          <p:cNvPr id="4" name="Picture 7" descr="2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23503"/>
            <a:ext cx="7728588" cy="514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28600"/>
            <a:ext cx="7886700" cy="1325563"/>
          </a:xfrm>
        </p:spPr>
        <p:txBody>
          <a:bodyPr>
            <a:normAutofit/>
          </a:bodyPr>
          <a:lstStyle/>
          <a:p>
            <a:r>
              <a:rPr lang="en-US" dirty="0" smtClean="0"/>
              <a:t>FRIB and stellar nucleosynthesis</a:t>
            </a:r>
            <a:endParaRPr lang="en-US" dirty="0"/>
          </a:p>
        </p:txBody>
      </p:sp>
      <p:sp>
        <p:nvSpPr>
          <p:cNvPr id="7" name="Title 1"/>
          <p:cNvSpPr txBox="1">
            <a:spLocks/>
          </p:cNvSpPr>
          <p:nvPr/>
        </p:nvSpPr>
        <p:spPr>
          <a:xfrm>
            <a:off x="1248393" y="1124196"/>
            <a:ext cx="4727865" cy="994172"/>
          </a:xfrm>
          <a:prstGeom prst="rect">
            <a:avLst/>
          </a:prstGeom>
        </p:spPr>
        <p:txBody>
          <a:bodyPr>
            <a:normAutofit/>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gn="l"/>
            <a:r>
              <a:rPr lang="en-US" sz="1600" b="0" kern="0" dirty="0" smtClean="0"/>
              <a:t>FRIB will access many new isotopes that are expected to be critical to stellar nucleosynthesis through neutron capture.</a:t>
            </a:r>
            <a:endParaRPr lang="en-US" sz="1600" b="0" kern="0" dirty="0"/>
          </a:p>
        </p:txBody>
      </p:sp>
    </p:spTree>
    <p:extLst>
      <p:ext uri="{BB962C8B-B14F-4D97-AF65-F5344CB8AC3E}">
        <p14:creationId xmlns:p14="http://schemas.microsoft.com/office/powerpoint/2010/main" val="13982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3657600" y="1143000"/>
            <a:ext cx="5302250" cy="1641475"/>
            <a:chOff x="2304" y="790"/>
            <a:chExt cx="334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2304" y="790"/>
              <a:ext cx="334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varieties, 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1144577"/>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59378" y="2428643"/>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797975"/>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813042"/>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3127626"/>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440395"/>
            <a:ext cx="1268104" cy="369332"/>
          </a:xfrm>
          <a:prstGeom prst="rect">
            <a:avLst/>
          </a:prstGeom>
          <a:noFill/>
        </p:spPr>
        <p:txBody>
          <a:bodyPr wrap="none" rtlCol="0">
            <a:spAutoFit/>
          </a:bodyPr>
          <a:lstStyle/>
          <a:p>
            <a:r>
              <a:rPr lang="en-US" dirty="0" smtClean="0"/>
              <a:t>Ion Sources</a:t>
            </a:r>
          </a:p>
        </p:txBody>
      </p:sp>
      <p:sp>
        <p:nvSpPr>
          <p:cNvPr id="9" name="TextBox 8"/>
          <p:cNvSpPr txBox="1"/>
          <p:nvPr/>
        </p:nvSpPr>
        <p:spPr>
          <a:xfrm>
            <a:off x="3636935" y="1366771"/>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0" name="TextBox 9"/>
          <p:cNvSpPr txBox="1"/>
          <p:nvPr/>
        </p:nvSpPr>
        <p:spPr>
          <a:xfrm>
            <a:off x="4309517" y="5641943"/>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1" name="TextBox 10"/>
          <p:cNvSpPr txBox="1"/>
          <p:nvPr/>
        </p:nvSpPr>
        <p:spPr>
          <a:xfrm rot="4274050">
            <a:off x="6296616" y="1791272"/>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2" name="TextBox 11"/>
          <p:cNvSpPr txBox="1"/>
          <p:nvPr/>
        </p:nvSpPr>
        <p:spPr>
          <a:xfrm>
            <a:off x="7281116" y="1197427"/>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17378" y="1114892"/>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4" name="TextBox 13"/>
          <p:cNvSpPr txBox="1"/>
          <p:nvPr/>
        </p:nvSpPr>
        <p:spPr>
          <a:xfrm>
            <a:off x="1357510" y="1689367"/>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68014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28899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78976" y="354600"/>
            <a:ext cx="8286750" cy="1325563"/>
          </a:xfrm>
        </p:spPr>
        <p:txBody>
          <a:bodyPr/>
          <a:lstStyle/>
          <a:p>
            <a:pPr algn="l" eaLnBrk="1" hangingPunct="1"/>
            <a:r>
              <a:rPr lang="en-US" altLang="en-US" sz="2400" dirty="0" smtClean="0"/>
              <a:t>National Superconducting Cyclotron Laboratory at MSU</a:t>
            </a:r>
          </a:p>
        </p:txBody>
      </p:sp>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41025" y="1677482"/>
            <a:ext cx="1797853" cy="20223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sp>
        <p:nvSpPr>
          <p:cNvPr id="5" name="Rectangle 4"/>
          <p:cNvSpPr/>
          <p:nvPr/>
        </p:nvSpPr>
        <p:spPr>
          <a:xfrm>
            <a:off x="478976" y="1677482"/>
            <a:ext cx="2071139" cy="1754326"/>
          </a:xfrm>
          <a:prstGeom prst="rect">
            <a:avLst/>
          </a:prstGeom>
        </p:spPr>
        <p:txBody>
          <a:bodyPr wrap="square">
            <a:spAutoFit/>
          </a:bodyPr>
          <a:lstStyle/>
          <a:p>
            <a:pPr algn="r">
              <a:spcBef>
                <a:spcPct val="50000"/>
              </a:spcBef>
            </a:pPr>
            <a:r>
              <a:rPr lang="en-US" altLang="en-US" dirty="0" smtClean="0">
                <a:solidFill>
                  <a:srgbClr val="000000"/>
                </a:solidFill>
              </a:rPr>
              <a:t>Get our just-published </a:t>
            </a:r>
            <a:r>
              <a:rPr lang="en-US" altLang="en-US" dirty="0">
                <a:solidFill>
                  <a:srgbClr val="000000"/>
                </a:solidFill>
              </a:rPr>
              <a:t>history </a:t>
            </a:r>
            <a:r>
              <a:rPr lang="en-US" altLang="en-US" b="1" i="1" dirty="0"/>
              <a:t>Up From Nothing </a:t>
            </a:r>
            <a:r>
              <a:rPr lang="en-US" altLang="en-US" dirty="0">
                <a:solidFill>
                  <a:srgbClr val="000000"/>
                </a:solidFill>
              </a:rPr>
              <a:t>from MSU Press </a:t>
            </a:r>
            <a:r>
              <a:rPr lang="en-US" altLang="en-US" dirty="0" smtClean="0">
                <a:solidFill>
                  <a:srgbClr val="548235"/>
                </a:solidFill>
                <a:hlinkClick r:id="rId5"/>
              </a:rPr>
              <a:t>msupress.org</a:t>
            </a:r>
            <a:r>
              <a:rPr lang="en-US" altLang="en-US" dirty="0" smtClean="0">
                <a:solidFill>
                  <a:srgbClr val="548235"/>
                </a:solidFill>
              </a:rPr>
              <a:t> </a:t>
            </a:r>
            <a:r>
              <a:rPr lang="en-US" altLang="en-US" dirty="0" smtClean="0">
                <a:solidFill>
                  <a:srgbClr val="000000"/>
                </a:solidFill>
              </a:rPr>
              <a:t>or on Amazon</a:t>
            </a:r>
            <a:endParaRPr lang="en-US" altLang="en-US" dirty="0">
              <a:solidFill>
                <a:srgbClr val="000000"/>
              </a:solidFill>
            </a:endParaRPr>
          </a:p>
        </p:txBody>
      </p:sp>
      <p:sp>
        <p:nvSpPr>
          <p:cNvPr id="7" name="Rectangle 6"/>
          <p:cNvSpPr/>
          <p:nvPr/>
        </p:nvSpPr>
        <p:spPr>
          <a:xfrm>
            <a:off x="6324600" y="3802742"/>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6" action="ppaction://hlinkfile"/>
              </a:rPr>
              <a:t>shop.msu.edu</a:t>
            </a:r>
            <a:r>
              <a:rPr lang="en-US" altLang="en-US" dirty="0" smtClean="0"/>
              <a:t> (click </a:t>
            </a:r>
            <a:r>
              <a:rPr lang="en-US" altLang="en-US" dirty="0"/>
              <a:t>on “NSCL/FRIB” under “Specialty Shops</a:t>
            </a:r>
            <a:r>
              <a:rPr lang="en-US" altLang="en-US" dirty="0" smtClean="0"/>
              <a:t>”)</a:t>
            </a:r>
            <a:endParaRPr lang="en-US" altLang="en-US" dirty="0"/>
          </a:p>
        </p:txBody>
      </p:sp>
      <p:sp>
        <p:nvSpPr>
          <p:cNvPr id="8" name="Rectangle 7"/>
          <p:cNvSpPr/>
          <p:nvPr/>
        </p:nvSpPr>
        <p:spPr>
          <a:xfrm>
            <a:off x="6326372" y="1677482"/>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sp>
        <p:nvSpPr>
          <p:cNvPr id="11" name="Rectangle 10"/>
          <p:cNvSpPr/>
          <p:nvPr/>
        </p:nvSpPr>
        <p:spPr>
          <a:xfrm>
            <a:off x="588645" y="5194009"/>
            <a:ext cx="8251947" cy="430887"/>
          </a:xfrm>
          <a:prstGeom prst="rect">
            <a:avLst/>
          </a:prstGeom>
        </p:spPr>
        <p:txBody>
          <a:bodyPr wrap="square">
            <a:spAutoFit/>
          </a:bodyPr>
          <a:lstStyle/>
          <a:p>
            <a:r>
              <a:rPr lang="en-US" altLang="en-US" sz="2200" dirty="0" smtClean="0">
                <a:solidFill>
                  <a:srgbClr val="000000"/>
                </a:solidFill>
                <a:latin typeface="Arial Black" panose="020B0A04020102020204" pitchFamily="34" charset="0"/>
                <a:cs typeface="Aharoni" panose="02010803020104030203" pitchFamily="2" charset="-79"/>
              </a:rPr>
              <a:t>contact</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 </a:t>
            </a:r>
            <a:r>
              <a:rPr lang="en-US" altLang="en-US" sz="2200" dirty="0" smtClean="0">
                <a:latin typeface="Arial Black" panose="020B0A04020102020204" pitchFamily="34" charset="0"/>
                <a:cs typeface="Aharoni" panose="02010803020104030203" pitchFamily="2" charset="-79"/>
                <a:hlinkClick r:id="rId7"/>
              </a:rPr>
              <a:t>visits@nscl.msu.edu</a:t>
            </a:r>
            <a:r>
              <a:rPr lang="en-US" altLang="en-US" sz="2200" dirty="0" smtClean="0">
                <a:latin typeface="Arial Black" panose="020B0A04020102020204" pitchFamily="34" charset="0"/>
                <a:cs typeface="Aharoni" panose="02010803020104030203" pitchFamily="2" charset="-79"/>
              </a:rPr>
              <a:t> </a:t>
            </a:r>
            <a:r>
              <a:rPr lang="en-US" altLang="en-US" sz="2200" dirty="0">
                <a:solidFill>
                  <a:srgbClr val="000000"/>
                </a:solidFill>
                <a:latin typeface="Arial Black" panose="020B0A04020102020204" pitchFamily="34" charset="0"/>
                <a:cs typeface="Aharoni" panose="02010803020104030203" pitchFamily="2" charset="-79"/>
              </a:rPr>
              <a:t>or go to </a:t>
            </a:r>
            <a:r>
              <a:rPr lang="en-US" altLang="en-US" sz="2200" dirty="0" smtClean="0">
                <a:latin typeface="Arial Black" panose="020B0A04020102020204" pitchFamily="34" charset="0"/>
                <a:cs typeface="Aharoni" panose="02010803020104030203" pitchFamily="2" charset="-79"/>
                <a:hlinkClick r:id="rId8"/>
              </a:rPr>
              <a:t>nscl.msu.edu</a:t>
            </a:r>
            <a:endParaRPr lang="en-US" sz="2200" dirty="0">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797595"/>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27283" y="5667659"/>
            <a:ext cx="440318" cy="357982"/>
          </a:xfrm>
          <a:prstGeom prst="rect">
            <a:avLst/>
          </a:prstGeom>
        </p:spPr>
      </p:pic>
      <p:sp>
        <p:nvSpPr>
          <p:cNvPr id="19" name="Rectangle 18"/>
          <p:cNvSpPr/>
          <p:nvPr/>
        </p:nvSpPr>
        <p:spPr>
          <a:xfrm>
            <a:off x="7467601" y="5652739"/>
            <a:ext cx="1087754" cy="400110"/>
          </a:xfrm>
          <a:prstGeom prst="rect">
            <a:avLst/>
          </a:prstGeom>
        </p:spPr>
        <p:txBody>
          <a:bodyPr wrap="square">
            <a:spAutoFit/>
          </a:bodyPr>
          <a:lstStyle/>
          <a:p>
            <a:r>
              <a:rPr lang="en-US" altLang="en-US" sz="2000" dirty="0" smtClean="0">
                <a:solidFill>
                  <a:schemeClr val="accent6">
                    <a:lumMod val="75000"/>
                  </a:schemeClr>
                </a:solidFill>
                <a:latin typeface="+mj-lt"/>
                <a:cs typeface="Aharoni" panose="02010803020104030203" pitchFamily="2" charset="-79"/>
              </a:rPr>
              <a:t>@</a:t>
            </a:r>
            <a:r>
              <a:rPr lang="en-US" altLang="en-US" sz="2000" dirty="0" err="1" smtClean="0">
                <a:solidFill>
                  <a:schemeClr val="accent6">
                    <a:lumMod val="75000"/>
                  </a:schemeClr>
                </a:solidFill>
                <a:latin typeface="+mj-lt"/>
                <a:cs typeface="Aharoni" panose="02010803020104030203" pitchFamily="2" charset="-79"/>
              </a:rPr>
              <a:t>nscl</a:t>
            </a:r>
            <a:endParaRPr lang="en-US" sz="2000" dirty="0">
              <a:latin typeface="+mj-lt"/>
              <a:cs typeface="Aharoni" panose="02010803020104030203" pitchFamily="2" charset="-79"/>
            </a:endParaRPr>
          </a:p>
        </p:txBody>
      </p:sp>
    </p:spTree>
    <p:extLst>
      <p:ext uri="{BB962C8B-B14F-4D97-AF65-F5344CB8AC3E}">
        <p14:creationId xmlns:p14="http://schemas.microsoft.com/office/powerpoint/2010/main" val="97182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t>The Known Isotopes</a:t>
            </a:r>
            <a:endParaRPr lang="en-US" sz="3600" dirty="0"/>
          </a:p>
        </p:txBody>
      </p:sp>
      <p:pic>
        <p:nvPicPr>
          <p:cNvPr id="3" name="Picture 2" descr="NuclideMap_stitched_small_previ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bg1"/>
                  </a:solidFill>
                </a:rPr>
                <a:t>All </a:t>
              </a:r>
              <a:r>
                <a:rPr lang="en-US" altLang="en-US" sz="1600" dirty="0" smtClean="0">
                  <a:solidFill>
                    <a:schemeClr val="bg1"/>
                  </a:solidFill>
                </a:rPr>
                <a:t>of these </a:t>
              </a:r>
              <a:r>
                <a:rPr lang="en-US" altLang="en-US" sz="1600" dirty="0">
                  <a:solidFill>
                    <a:schemeClr val="bg1"/>
                  </a:solidFill>
                </a:rPr>
                <a:t>carbon isotopes are </a:t>
              </a:r>
              <a:r>
                <a:rPr lang="en-US" altLang="en-US" sz="1600" b="1" dirty="0">
                  <a:solidFill>
                    <a:schemeClr val="bg1"/>
                  </a:solidFill>
                </a:rPr>
                <a:t>chemically identical</a:t>
              </a:r>
              <a:r>
                <a:rPr lang="en-US" altLang="en-US" sz="1600" dirty="0">
                  <a:solidFill>
                    <a:schemeClr val="bg1"/>
                  </a:solidFill>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37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t>Our mission: study RARE isotopes</a:t>
            </a:r>
            <a:endParaRPr lang="en-US" sz="3600" dirty="0"/>
          </a:p>
        </p:txBody>
      </p:sp>
      <p:pic>
        <p:nvPicPr>
          <p:cNvPr id="3"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l="23030" t="26402" b="52454"/>
          <a:stretch>
            <a:fillRect/>
          </a:stretch>
        </p:blipFill>
        <p:spPr bwMode="auto">
          <a:xfrm>
            <a:off x="625475" y="2601914"/>
            <a:ext cx="84978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1676400" y="3133726"/>
            <a:ext cx="7315200" cy="531813"/>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6" name="Group 15"/>
          <p:cNvGrpSpPr>
            <a:grpSpLocks/>
          </p:cNvGrpSpPr>
          <p:nvPr/>
        </p:nvGrpSpPr>
        <p:grpSpPr bwMode="auto">
          <a:xfrm>
            <a:off x="838200" y="1371601"/>
            <a:ext cx="3884613" cy="1828800"/>
            <a:chOff x="1009" y="1050"/>
            <a:chExt cx="2447" cy="1152"/>
          </a:xfrm>
        </p:grpSpPr>
        <p:sp>
          <p:nvSpPr>
            <p:cNvPr id="7" name="Text Box 5"/>
            <p:cNvSpPr txBox="1">
              <a:spLocks noChangeArrowheads="1"/>
            </p:cNvSpPr>
            <p:nvPr/>
          </p:nvSpPr>
          <p:spPr bwMode="auto">
            <a:xfrm>
              <a:off x="1009" y="1050"/>
              <a:ext cx="2447" cy="407"/>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tx1"/>
                  </a:solidFill>
                </a:rPr>
                <a:t>Black boxes are </a:t>
              </a:r>
              <a:r>
                <a:rPr lang="en-US" altLang="en-US" sz="1800" b="1" i="1" dirty="0">
                  <a:solidFill>
                    <a:schemeClr val="tx1"/>
                  </a:solidFill>
                </a:rPr>
                <a:t>stable</a:t>
              </a:r>
              <a:r>
                <a:rPr lang="en-US" altLang="en-US" sz="1800" b="1" dirty="0">
                  <a:solidFill>
                    <a:schemeClr val="tx1"/>
                  </a:solidFill>
                </a:rPr>
                <a:t> isotopes of an element</a:t>
              </a:r>
              <a:r>
                <a:rPr lang="en-US" altLang="en-US" sz="1800" b="1" dirty="0" smtClean="0">
                  <a:solidFill>
                    <a:schemeClr val="tx1"/>
                  </a:solidFill>
                </a:rPr>
                <a:t>.</a:t>
              </a:r>
              <a:endParaRPr lang="en-US" altLang="en-US" sz="1800" b="1" dirty="0">
                <a:solidFill>
                  <a:schemeClr val="tx1"/>
                </a:solidFill>
              </a:endParaRPr>
            </a:p>
          </p:txBody>
        </p:sp>
        <p:sp>
          <p:nvSpPr>
            <p:cNvPr id="8" name="Line 12"/>
            <p:cNvSpPr>
              <a:spLocks noChangeShapeType="1"/>
            </p:cNvSpPr>
            <p:nvPr/>
          </p:nvSpPr>
          <p:spPr bwMode="auto">
            <a:xfrm>
              <a:off x="2400" y="1482"/>
              <a:ext cx="337" cy="720"/>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sp>
        <p:nvSpPr>
          <p:cNvPr id="9" name="Text Box 7"/>
          <p:cNvSpPr txBox="1">
            <a:spLocks noChangeArrowheads="1"/>
          </p:cNvSpPr>
          <p:nvPr/>
        </p:nvSpPr>
        <p:spPr bwMode="auto">
          <a:xfrm rot="-5400000">
            <a:off x="-943444" y="2442376"/>
            <a:ext cx="25416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Protons (Elements)</a:t>
            </a:r>
          </a:p>
        </p:txBody>
      </p:sp>
      <p:sp>
        <p:nvSpPr>
          <p:cNvPr id="10" name="Text Box 8"/>
          <p:cNvSpPr txBox="1">
            <a:spLocks noChangeArrowheads="1"/>
          </p:cNvSpPr>
          <p:nvPr/>
        </p:nvSpPr>
        <p:spPr bwMode="auto">
          <a:xfrm>
            <a:off x="842351" y="4357301"/>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 Neutrons (Isotopes)</a:t>
            </a:r>
          </a:p>
        </p:txBody>
      </p:sp>
      <p:pic>
        <p:nvPicPr>
          <p:cNvPr id="11"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82" t="39745" r="11308" b="11307"/>
          <a:stretch/>
        </p:blipFill>
        <p:spPr bwMode="auto">
          <a:xfrm>
            <a:off x="50592" y="3759230"/>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86" t="-1562" r="40748" b="62654"/>
          <a:stretch/>
        </p:blipFill>
        <p:spPr bwMode="auto">
          <a:xfrm>
            <a:off x="481466" y="4324089"/>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6"/>
          <p:cNvGrpSpPr>
            <a:grpSpLocks/>
          </p:cNvGrpSpPr>
          <p:nvPr/>
        </p:nvGrpSpPr>
        <p:grpSpPr bwMode="auto">
          <a:xfrm>
            <a:off x="2590800" y="3581400"/>
            <a:ext cx="4953000" cy="2114550"/>
            <a:chOff x="2113" y="2586"/>
            <a:chExt cx="3120" cy="1332"/>
          </a:xfrm>
        </p:grpSpPr>
        <p:sp>
          <p:nvSpPr>
            <p:cNvPr id="14" name="Text Box 6"/>
            <p:cNvSpPr txBox="1">
              <a:spLocks noChangeArrowheads="1"/>
            </p:cNvSpPr>
            <p:nvPr/>
          </p:nvSpPr>
          <p:spPr bwMode="auto">
            <a:xfrm>
              <a:off x="2929" y="3162"/>
              <a:ext cx="2304" cy="756"/>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tx1"/>
                  </a:solidFill>
                </a:rPr>
                <a:t>Colored boxes are </a:t>
              </a:r>
              <a:r>
                <a:rPr lang="en-US" altLang="en-US" sz="1800" b="1" i="1" dirty="0">
                  <a:solidFill>
                    <a:schemeClr val="tx1"/>
                  </a:solidFill>
                </a:rPr>
                <a:t>unstable, often rare</a:t>
              </a:r>
              <a:r>
                <a:rPr lang="en-US" altLang="en-US" sz="1800" b="1" dirty="0">
                  <a:solidFill>
                    <a:schemeClr val="tx1"/>
                  </a:solidFill>
                </a:rPr>
                <a:t> isotopes of an element.  These have too many or too few neutrons to be stable.</a:t>
              </a:r>
              <a:r>
                <a:rPr lang="en-US" altLang="en-US" sz="1800" dirty="0">
                  <a:solidFill>
                    <a:schemeClr val="tx1"/>
                  </a:solidFill>
                </a:rPr>
                <a:t> </a:t>
              </a:r>
            </a:p>
          </p:txBody>
        </p:sp>
        <p:sp>
          <p:nvSpPr>
            <p:cNvPr id="15" name="Line 10"/>
            <p:cNvSpPr>
              <a:spLocks noChangeShapeType="1"/>
            </p:cNvSpPr>
            <p:nvPr/>
          </p:nvSpPr>
          <p:spPr bwMode="auto">
            <a:xfrm flipV="1">
              <a:off x="3841" y="2634"/>
              <a:ext cx="240" cy="528"/>
            </a:xfrm>
            <a:prstGeom prst="line">
              <a:avLst/>
            </a:prstGeom>
            <a:noFill/>
            <a:ln w="25400">
              <a:pattFill prst="wdDn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6" name="Line 11"/>
            <p:cNvSpPr>
              <a:spLocks noChangeShapeType="1"/>
            </p:cNvSpPr>
            <p:nvPr/>
          </p:nvSpPr>
          <p:spPr bwMode="auto">
            <a:xfrm flipH="1" flipV="1">
              <a:off x="2113" y="2586"/>
              <a:ext cx="1200" cy="576"/>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117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Origins of the elements</a:t>
            </a:r>
            <a:endParaRPr lang="en-US" sz="4000" dirty="0"/>
          </a:p>
        </p:txBody>
      </p:sp>
      <p:pic>
        <p:nvPicPr>
          <p:cNvPr id="108" name="Picture 121" descr="newbell3"/>
          <p:cNvPicPr>
            <a:picLocks noChangeAspect="1" noChangeArrowheads="1"/>
          </p:cNvPicPr>
          <p:nvPr/>
        </p:nvPicPr>
        <p:blipFill>
          <a:blip r:embed="rId2">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unstable 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6124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smtClean="0"/>
              <a:t>Uses of rare isotope science</a:t>
            </a:r>
            <a:endParaRPr lang="en-US" sz="3600" b="1" dirty="0"/>
          </a:p>
        </p:txBody>
      </p:sp>
      <p:grpSp>
        <p:nvGrpSpPr>
          <p:cNvPr id="3" name="Group 3"/>
          <p:cNvGrpSpPr>
            <a:grpSpLocks/>
          </p:cNvGrpSpPr>
          <p:nvPr/>
        </p:nvGrpSpPr>
        <p:grpSpPr bwMode="auto">
          <a:xfrm>
            <a:off x="304800" y="1295398"/>
            <a:ext cx="2743200" cy="2397126"/>
            <a:chOff x="192" y="912"/>
            <a:chExt cx="1728" cy="151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4" y="2170"/>
              <a:ext cx="14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a:solidFill>
                    <a:schemeClr val="tx1"/>
                  </a:solidFill>
                  <a:latin typeface="Arial" panose="020B0604020202020204" pitchFamily="34" charset="0"/>
                  <a:cs typeface="Arial" panose="020B0604020202020204" pitchFamily="34" charset="0"/>
                </a:rPr>
                <a:t>Nuclear Medicine</a:t>
              </a: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Archeology/Geophysics</a:t>
              </a:r>
            </a:p>
          </p:txBody>
        </p:sp>
      </p:grpSp>
      <p:grpSp>
        <p:nvGrpSpPr>
          <p:cNvPr id="9" name="Group 9"/>
          <p:cNvGrpSpPr>
            <a:grpSpLocks/>
          </p:cNvGrpSpPr>
          <p:nvPr/>
        </p:nvGrpSpPr>
        <p:grpSpPr bwMode="auto">
          <a:xfrm>
            <a:off x="6096001" y="1295399"/>
            <a:ext cx="2630488" cy="2397126"/>
            <a:chOff x="3840" y="1584"/>
            <a:chExt cx="1657" cy="1510"/>
          </a:xfrm>
        </p:grpSpPr>
        <p:pic>
          <p:nvPicPr>
            <p:cNvPr id="10"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4024" y="2842"/>
              <a:ext cx="12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a:solidFill>
                    <a:schemeClr val="tx1"/>
                  </a:solidFill>
                  <a:latin typeface="Arial" panose="020B0604020202020204" pitchFamily="34" charset="0"/>
                  <a:cs typeface="Arial" panose="020B0604020202020204" pitchFamily="34" charset="0"/>
                </a:rPr>
                <a:t>Nuclear Power</a:t>
              </a:r>
            </a:p>
          </p:txBody>
        </p:sp>
      </p:grpSp>
      <p:sp>
        <p:nvSpPr>
          <p:cNvPr id="15" name="Text Box 9"/>
          <p:cNvSpPr txBox="1">
            <a:spLocks noChangeArrowheads="1"/>
          </p:cNvSpPr>
          <p:nvPr/>
        </p:nvSpPr>
        <p:spPr bwMode="auto">
          <a:xfrm>
            <a:off x="228600" y="3629561"/>
            <a:ext cx="2971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Radioisotopes are used in biomedical research as tracers, diagnostic tools, and treatments </a:t>
            </a:r>
            <a:r>
              <a:rPr lang="en-US" altLang="en-US" sz="1600" dirty="0" smtClean="0">
                <a:solidFill>
                  <a:schemeClr val="tx1"/>
                </a:solidFill>
                <a:latin typeface="Arial" panose="020B0604020202020204" pitchFamily="34" charset="0"/>
                <a:cs typeface="Arial" panose="020B0604020202020204" pitchFamily="34" charset="0"/>
              </a:rPr>
              <a:t>(neutron </a:t>
            </a:r>
            <a:r>
              <a:rPr lang="en-US" altLang="en-US" sz="1600" dirty="0">
                <a:solidFill>
                  <a:schemeClr val="tx1"/>
                </a:solidFill>
                <a:latin typeface="Arial" panose="020B0604020202020204" pitchFamily="34" charset="0"/>
                <a:cs typeface="Arial" panose="020B0604020202020204" pitchFamily="34" charset="0"/>
              </a:rPr>
              <a:t>therapy, pictured)</a:t>
            </a:r>
            <a:endParaRPr lang="en-US" altLang="en-US" sz="1100" dirty="0">
              <a:solidFill>
                <a:schemeClr val="tx1"/>
              </a:solidFill>
              <a:latin typeface="Arial" panose="020B0604020202020204" pitchFamily="34" charset="0"/>
              <a:cs typeface="Arial" panose="020B0604020202020204" pitchFamily="34" charset="0"/>
            </a:endParaRPr>
          </a:p>
        </p:txBody>
      </p:sp>
      <p:sp>
        <p:nvSpPr>
          <p:cNvPr id="16" name="Rectangle 10"/>
          <p:cNvSpPr>
            <a:spLocks noChangeArrowheads="1"/>
          </p:cNvSpPr>
          <p:nvPr/>
        </p:nvSpPr>
        <p:spPr bwMode="auto">
          <a:xfrm>
            <a:off x="3124200" y="3629561"/>
            <a:ext cx="2819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Isotopic ratios of organic materials (C-14 dating);</a:t>
            </a:r>
          </a:p>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Carbon/oxygen isotopic makeup of carbonates (tectonic activity, erosion)</a:t>
            </a:r>
          </a:p>
        </p:txBody>
      </p:sp>
      <p:sp>
        <p:nvSpPr>
          <p:cNvPr id="17" name="Rectangle 11"/>
          <p:cNvSpPr>
            <a:spLocks noChangeArrowheads="1"/>
          </p:cNvSpPr>
          <p:nvPr/>
        </p:nvSpPr>
        <p:spPr bwMode="auto">
          <a:xfrm>
            <a:off x="6096000" y="3629561"/>
            <a:ext cx="2971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Development of radiation detectors and engineering “radiation-hardened” electronics for orbital or extreme environments</a:t>
            </a:r>
          </a:p>
        </p:txBody>
      </p:sp>
      <p:sp>
        <p:nvSpPr>
          <p:cNvPr id="18" name="Text Box 12"/>
          <p:cNvSpPr txBox="1">
            <a:spLocks noChangeArrowheads="1"/>
          </p:cNvSpPr>
          <p:nvPr/>
        </p:nvSpPr>
        <p:spPr bwMode="auto">
          <a:xfrm>
            <a:off x="228600" y="5159514"/>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Nuclear discoveries </a:t>
            </a:r>
            <a:r>
              <a:rPr lang="en-US" altLang="en-US" sz="2000" dirty="0">
                <a:solidFill>
                  <a:schemeClr val="tx1"/>
                </a:solidFill>
                <a:latin typeface="Arial" panose="020B0604020202020204" pitchFamily="34" charset="0"/>
                <a:cs typeface="Arial" panose="020B0604020202020204" pitchFamily="34" charset="0"/>
              </a:rPr>
              <a:t>can generate new ideas and technologies in the fields of nuclear power, airport security, biology/ecology, etc.</a:t>
            </a:r>
          </a:p>
        </p:txBody>
      </p:sp>
    </p:spTree>
    <p:extLst>
      <p:ext uri="{BB962C8B-B14F-4D97-AF65-F5344CB8AC3E}">
        <p14:creationId xmlns:p14="http://schemas.microsoft.com/office/powerpoint/2010/main" val="17402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smtClean="0">
                <a:cs typeface="Arial" panose="020B0604020202020204" pitchFamily="34" charset="0"/>
              </a:rPr>
              <a:t>If you like </a:t>
            </a:r>
            <a:r>
              <a:rPr lang="en-US" dirty="0" smtClean="0">
                <a:solidFill>
                  <a:srgbClr val="67B14B"/>
                </a:solidFill>
                <a:cs typeface="Arial" panose="020B0604020202020204" pitchFamily="34" charset="0"/>
              </a:rPr>
              <a:t>Science, Technology, Engineering, and Math (STEM)</a:t>
            </a:r>
            <a:r>
              <a:rPr lang="en-US" dirty="0" smtClean="0">
                <a:cs typeface="Arial" panose="020B0604020202020204" pitchFamily="34" charset="0"/>
              </a:rPr>
              <a:t>, that’s what we do!</a:t>
            </a:r>
            <a:endParaRPr lang="en-US" dirty="0">
              <a:cs typeface="Arial" panose="020B0604020202020204" pitchFamily="34" charset="0"/>
            </a:endParaRPr>
          </a:p>
        </p:txBody>
      </p:sp>
      <p:sp>
        <p:nvSpPr>
          <p:cNvPr id="3" name="TextBox 2"/>
          <p:cNvSpPr txBox="1"/>
          <p:nvPr/>
        </p:nvSpPr>
        <p:spPr>
          <a:xfrm>
            <a:off x="4572000" y="5720862"/>
            <a:ext cx="2198038" cy="369332"/>
          </a:xfrm>
          <a:prstGeom prst="rect">
            <a:avLst/>
          </a:prstGeom>
          <a:noFill/>
        </p:spPr>
        <p:txBody>
          <a:bodyPr wrap="none" rtlCol="0">
            <a:spAutoFit/>
          </a:bodyPr>
          <a:lstStyle/>
          <a:p>
            <a:r>
              <a:rPr lang="en-US" i="1" dirty="0" smtClean="0"/>
              <a:t>(and skilled trades!)</a:t>
            </a:r>
            <a:endParaRPr lang="en-US" i="1" dirty="0"/>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The tools we use</a:t>
            </a:r>
            <a:endParaRPr lang="en-US" sz="4000"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916" r="10973"/>
          <a:stretch/>
        </p:blipFill>
        <p:spPr>
          <a:xfrm>
            <a:off x="1269730" y="1072090"/>
            <a:ext cx="5920294" cy="4861857"/>
          </a:xfrm>
          <a:prstGeom prst="rect">
            <a:avLst/>
          </a:prstGeom>
        </p:spPr>
      </p:pic>
      <p:sp>
        <p:nvSpPr>
          <p:cNvPr id="4" name="Content Placeholder 2"/>
          <p:cNvSpPr txBox="1">
            <a:spLocks/>
          </p:cNvSpPr>
          <p:nvPr/>
        </p:nvSpPr>
        <p:spPr>
          <a:xfrm>
            <a:off x="1047303" y="1180460"/>
            <a:ext cx="6804651" cy="54737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buFont typeface="Wingdings" pitchFamily="2" charset="2"/>
              <a:buNone/>
            </a:pPr>
            <a:r>
              <a:rPr lang="en-US" sz="2000" kern="0" dirty="0" smtClean="0"/>
              <a:t>Coupled cyclotron facility and experimental beam lines</a:t>
            </a:r>
            <a:endParaRPr lang="en-US" sz="2000" kern="0" dirty="0"/>
          </a:p>
        </p:txBody>
      </p:sp>
      <p:grpSp>
        <p:nvGrpSpPr>
          <p:cNvPr id="5" name="Group 19"/>
          <p:cNvGrpSpPr>
            <a:grpSpLocks/>
          </p:cNvGrpSpPr>
          <p:nvPr/>
        </p:nvGrpSpPr>
        <p:grpSpPr bwMode="auto">
          <a:xfrm>
            <a:off x="777054" y="4926286"/>
            <a:ext cx="944508" cy="830997"/>
            <a:chOff x="558866" y="5235909"/>
            <a:chExt cx="1095051" cy="961690"/>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7" name="TextBox 6"/>
            <p:cNvSpPr txBox="1"/>
            <p:nvPr/>
          </p:nvSpPr>
          <p:spPr>
            <a:xfrm>
              <a:off x="558866" y="5235909"/>
              <a:ext cx="986418" cy="961690"/>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Five stories tall</a:t>
              </a:r>
              <a:endParaRPr lang="en-US" sz="16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262884" y="4163906"/>
            <a:ext cx="7040222" cy="92718"/>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9" name="TextBox 8"/>
          <p:cNvSpPr txBox="1"/>
          <p:nvPr/>
        </p:nvSpPr>
        <p:spPr bwMode="auto">
          <a:xfrm rot="19727635">
            <a:off x="2908841" y="4554917"/>
            <a:ext cx="2791686" cy="338554"/>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~140 meters (450 feet) long</a:t>
            </a:r>
            <a:endParaRPr lang="en-US" sz="1600" dirty="0">
              <a:solidFill>
                <a:schemeClr val="accent6">
                  <a:lumMod val="75000"/>
                </a:schemeClr>
              </a:solidFill>
              <a:latin typeface="+mn-lt"/>
            </a:endParaRPr>
          </a:p>
        </p:txBody>
      </p:sp>
      <p:grpSp>
        <p:nvGrpSpPr>
          <p:cNvPr id="10" name="Group 9"/>
          <p:cNvGrpSpPr/>
          <p:nvPr/>
        </p:nvGrpSpPr>
        <p:grpSpPr>
          <a:xfrm>
            <a:off x="1566857" y="3750902"/>
            <a:ext cx="1065821" cy="1050798"/>
            <a:chOff x="1842432" y="3810479"/>
            <a:chExt cx="1235304" cy="1217892"/>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2" name="TextBox 11"/>
            <p:cNvSpPr txBox="1"/>
            <p:nvPr/>
          </p:nvSpPr>
          <p:spPr bwMode="auto">
            <a:xfrm>
              <a:off x="1842432" y="3810479"/>
              <a:ext cx="1235304" cy="392390"/>
            </a:xfrm>
            <a:prstGeom prst="rect">
              <a:avLst/>
            </a:prstGeom>
            <a:noFill/>
          </p:spPr>
          <p:txBody>
            <a:bodyPr wrap="square">
              <a:spAutoFit/>
            </a:bodyPr>
            <a:lstStyle/>
            <a:p>
              <a:pPr algn="r" eaLnBrk="1" hangingPunct="1">
                <a:defRPr/>
              </a:pPr>
              <a:r>
                <a:rPr lang="en-US" sz="1600" dirty="0" smtClean="0">
                  <a:latin typeface="+mn-lt"/>
                </a:rPr>
                <a:t>A person</a:t>
              </a:r>
              <a:endParaRPr lang="en-US" sz="1600" dirty="0">
                <a:latin typeface="+mn-lt"/>
              </a:endParaRPr>
            </a:p>
          </p:txBody>
        </p:sp>
        <p:cxnSp>
          <p:nvCxnSpPr>
            <p:cNvPr id="13" name="Straight Arrow Connector 12"/>
            <p:cNvCxnSpPr>
              <a:stCxn id="12" idx="2"/>
            </p:cNvCxnSpPr>
            <p:nvPr/>
          </p:nvCxnSpPr>
          <p:spPr>
            <a:xfrm>
              <a:off x="2460085" y="4202869"/>
              <a:ext cx="619" cy="629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5" name="TextBox 8"/>
          <p:cNvSpPr txBox="1">
            <a:spLocks noChangeArrowheads="1"/>
          </p:cNvSpPr>
          <p:nvPr/>
        </p:nvSpPr>
        <p:spPr bwMode="auto">
          <a:xfrm>
            <a:off x="4920458" y="4360947"/>
            <a:ext cx="32872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Century Gothic" panose="020B0502020202020204" pitchFamily="34" charset="0"/>
              </a:rPr>
              <a:t>Made possible by </a:t>
            </a:r>
            <a:endParaRPr lang="en-US" altLang="en-US" sz="1800" dirty="0" smtClean="0">
              <a:solidFill>
                <a:schemeClr val="tx1"/>
              </a:solidFill>
              <a:latin typeface="Century Gothic" panose="020B0502020202020204" pitchFamily="34" charset="0"/>
            </a:endParaRPr>
          </a:p>
          <a:p>
            <a:pPr algn="ctr">
              <a:spcBef>
                <a:spcPct val="0"/>
              </a:spcBef>
              <a:buNone/>
            </a:pPr>
            <a:r>
              <a:rPr lang="en-US" altLang="en-US" sz="1800" b="1" dirty="0">
                <a:solidFill>
                  <a:schemeClr val="tx1"/>
                </a:solidFill>
                <a:latin typeface="Century Gothic" panose="020B0502020202020204" pitchFamily="34" charset="0"/>
              </a:rPr>
              <a:t>accelerator </a:t>
            </a:r>
            <a:r>
              <a:rPr lang="en-US" altLang="en-US" sz="1800" b="1" dirty="0" smtClean="0">
                <a:solidFill>
                  <a:schemeClr val="tx1"/>
                </a:solidFill>
                <a:latin typeface="Century Gothic" panose="020B0502020202020204" pitchFamily="34" charset="0"/>
              </a:rPr>
              <a:t>physicists, </a:t>
            </a:r>
            <a:r>
              <a:rPr lang="en-US" altLang="en-US" sz="1800" b="1" dirty="0">
                <a:solidFill>
                  <a:schemeClr val="tx1"/>
                </a:solidFill>
                <a:latin typeface="Century Gothic" panose="020B0502020202020204" pitchFamily="34" charset="0"/>
              </a:rPr>
              <a:t>operations physicists, </a:t>
            </a:r>
            <a:endParaRPr lang="en-US" altLang="en-US" sz="1800" b="1" dirty="0" smtClean="0">
              <a:solidFill>
                <a:schemeClr val="tx1"/>
              </a:solidFill>
              <a:latin typeface="Century Gothic" panose="020B0502020202020204" pitchFamily="34" charset="0"/>
            </a:endParaRPr>
          </a:p>
          <a:p>
            <a:pPr algn="ctr">
              <a:spcBef>
                <a:spcPct val="0"/>
              </a:spcBef>
              <a:buNone/>
            </a:pPr>
            <a:r>
              <a:rPr lang="en-US" altLang="en-US" sz="1800" b="1" dirty="0" smtClean="0">
                <a:solidFill>
                  <a:schemeClr val="tx1"/>
                </a:solidFill>
                <a:latin typeface="Century Gothic" panose="020B0502020202020204" pitchFamily="34" charset="0"/>
              </a:rPr>
              <a:t>and </a:t>
            </a:r>
            <a:r>
              <a:rPr lang="en-US" altLang="en-US" sz="1800" b="1" dirty="0">
                <a:solidFill>
                  <a:schemeClr val="tx1"/>
                </a:solidFill>
                <a:latin typeface="Century Gothic" panose="020B0502020202020204" pitchFamily="34" charset="0"/>
              </a:rPr>
              <a:t>engineers (vacuum, electrical, cryogenic…)</a:t>
            </a:r>
          </a:p>
        </p:txBody>
      </p:sp>
    </p:spTree>
    <p:extLst>
      <p:ext uri="{BB962C8B-B14F-4D97-AF65-F5344CB8AC3E}">
        <p14:creationId xmlns:p14="http://schemas.microsoft.com/office/powerpoint/2010/main" val="3173969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84FA14C0-B7D1-4566-A284-79A890D0FD95"/>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1268</TotalTime>
  <Words>1933</Words>
  <Application>Microsoft Office PowerPoint</Application>
  <PresentationFormat>On-screen Show (4:3)</PresentationFormat>
  <Paragraphs>288</Paragraphs>
  <Slides>33</Slides>
  <Notes>9</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33</vt:i4>
      </vt:variant>
    </vt:vector>
  </HeadingPairs>
  <TitlesOfParts>
    <vt:vector size="53" baseType="lpstr">
      <vt:lpstr>MS PGothic</vt:lpstr>
      <vt:lpstr>MS PGothic</vt:lpstr>
      <vt:lpstr>Aharoni</vt:lpstr>
      <vt:lpstr>Arial</vt:lpstr>
      <vt:lpstr>Arial Black</vt:lpstr>
      <vt:lpstr>Book Antiqua</vt:lpstr>
      <vt:lpstr>Calibri</vt:lpstr>
      <vt:lpstr>Cambria Math</vt:lpstr>
      <vt:lpstr>Century Gothic</vt:lpstr>
      <vt:lpstr>Comic Sans MS</vt:lpstr>
      <vt:lpstr>Garamond</vt:lpstr>
      <vt:lpstr>Gotham Book</vt:lpstr>
      <vt:lpstr>Helvetica</vt:lpstr>
      <vt:lpstr>Lucida Grande</vt:lpstr>
      <vt:lpstr>Times New Roman</vt:lpstr>
      <vt:lpstr>Univers LT Std 85 XBlk</vt:lpstr>
      <vt:lpstr>Wingdings</vt:lpstr>
      <vt:lpstr>ヒラギノ角ゴ Pro W3</vt:lpstr>
      <vt:lpstr>1_FRIB3</vt:lpstr>
      <vt:lpstr>FRIB3</vt:lpstr>
      <vt:lpstr>PowerPoint Presentation</vt:lpstr>
      <vt:lpstr>Useful Information</vt:lpstr>
      <vt:lpstr>Periodic Table of the Elements</vt:lpstr>
      <vt:lpstr>The Known Isotopes</vt:lpstr>
      <vt:lpstr>Our mission: study RARE isotopes</vt:lpstr>
      <vt:lpstr>Origins of the elements</vt:lpstr>
      <vt:lpstr>PowerPoint Presentation</vt:lpstr>
      <vt:lpstr>PowerPoint Presentation</vt:lpstr>
      <vt:lpstr>PowerPoint Presentation</vt:lpstr>
      <vt:lpstr>Serving Users worldwide</vt:lpstr>
      <vt:lpstr>Training the next generation</vt:lpstr>
      <vt:lpstr>How to make “designer nuclei”</vt:lpstr>
      <vt:lpstr>PowerPoint Presentation</vt:lpstr>
      <vt:lpstr>Radiation exposure and you</vt:lpstr>
      <vt:lpstr>Superconductivity</vt:lpstr>
      <vt:lpstr>Ion Sources</vt:lpstr>
      <vt:lpstr>The NSCL Cyclotrons</vt:lpstr>
      <vt:lpstr>The cyclotron principle</vt:lpstr>
      <vt:lpstr>K1200 Cyclotron</vt:lpstr>
      <vt:lpstr>Nuclear Fragmentation</vt:lpstr>
      <vt:lpstr>Selecting one rare isotope</vt:lpstr>
      <vt:lpstr>Fragment selection</vt:lpstr>
      <vt:lpstr>Detectors</vt:lpstr>
      <vt:lpstr>A sample experiment</vt:lpstr>
      <vt:lpstr>ReA3 (ReAccelerator)</vt:lpstr>
      <vt:lpstr>SEparator for CApture Reactions (SECAR)</vt:lpstr>
      <vt:lpstr>PowerPoint Presentation</vt:lpstr>
      <vt:lpstr>FRIB: a Next-Generation facility</vt:lpstr>
      <vt:lpstr>FRIB and stellar nucleosynthesis</vt:lpstr>
      <vt:lpstr>FRIB on the MSU campus</vt:lpstr>
      <vt:lpstr>Safety First</vt:lpstr>
      <vt:lpstr>PowerPoint Presentation</vt:lpstr>
      <vt:lpstr>National Superconducting Cyclotron Laboratory at MSU</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96</cp:revision>
  <cp:lastPrinted>2013-06-17T20:20:32Z</cp:lastPrinted>
  <dcterms:created xsi:type="dcterms:W3CDTF">2014-10-10T17:49:08Z</dcterms:created>
  <dcterms:modified xsi:type="dcterms:W3CDTF">2019-07-18T11:53:10Z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