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39" r:id="rId2"/>
    <p:sldId id="269" r:id="rId3"/>
    <p:sldId id="264" r:id="rId4"/>
    <p:sldId id="268" r:id="rId5"/>
    <p:sldId id="265" r:id="rId6"/>
    <p:sldId id="270" r:id="rId7"/>
    <p:sldId id="271" r:id="rId8"/>
    <p:sldId id="257" r:id="rId9"/>
    <p:sldId id="263" r:id="rId10"/>
    <p:sldId id="266" r:id="rId11"/>
    <p:sldId id="332" r:id="rId12"/>
    <p:sldId id="258" r:id="rId13"/>
    <p:sldId id="259" r:id="rId14"/>
    <p:sldId id="262" r:id="rId15"/>
    <p:sldId id="261" r:id="rId16"/>
    <p:sldId id="267" r:id="rId17"/>
    <p:sldId id="260" r:id="rId18"/>
    <p:sldId id="284" r:id="rId19"/>
    <p:sldId id="285" r:id="rId20"/>
    <p:sldId id="272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330" r:id="rId30"/>
    <p:sldId id="305" r:id="rId31"/>
    <p:sldId id="306" r:id="rId32"/>
    <p:sldId id="311" r:id="rId33"/>
    <p:sldId id="331" r:id="rId34"/>
    <p:sldId id="312" r:id="rId35"/>
    <p:sldId id="313" r:id="rId36"/>
    <p:sldId id="316" r:id="rId37"/>
    <p:sldId id="317" r:id="rId38"/>
    <p:sldId id="318" r:id="rId39"/>
    <p:sldId id="319" r:id="rId40"/>
    <p:sldId id="320" r:id="rId41"/>
    <p:sldId id="324" r:id="rId42"/>
    <p:sldId id="337" r:id="rId43"/>
    <p:sldId id="336" r:id="rId44"/>
    <p:sldId id="340" r:id="rId45"/>
    <p:sldId id="326" r:id="rId46"/>
    <p:sldId id="327" r:id="rId47"/>
    <p:sldId id="328" r:id="rId48"/>
    <p:sldId id="335" r:id="rId49"/>
    <p:sldId id="329" r:id="rId50"/>
    <p:sldId id="321" r:id="rId51"/>
    <p:sldId id="323" r:id="rId52"/>
    <p:sldId id="322" r:id="rId53"/>
    <p:sldId id="325" r:id="rId54"/>
    <p:sldId id="338" r:id="rId55"/>
    <p:sldId id="33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1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D8808-097E-4D5A-85A3-06887C8B9B23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F9F6B-4468-4161-8868-105742B76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1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0325" y="388938"/>
            <a:ext cx="6878638" cy="3870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14050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DA052-F9B1-4636-A75A-848DF9755815}" type="slidenum">
              <a:rPr lang="en-US"/>
              <a:pPr/>
              <a:t>12</a:t>
            </a:fld>
            <a:endParaRPr lang="en-US"/>
          </a:p>
        </p:txBody>
      </p:sp>
      <p:sp>
        <p:nvSpPr>
          <p:cNvPr id="213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00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6022C9-31D3-4163-B1C4-803A339E665C}" type="slidenum">
              <a:rPr lang="en-US"/>
              <a:pPr/>
              <a:t>13</a:t>
            </a:fld>
            <a:endParaRPr lang="en-US"/>
          </a:p>
        </p:txBody>
      </p:sp>
      <p:sp>
        <p:nvSpPr>
          <p:cNvPr id="213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4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B540D-E0A3-4612-9AFF-B5549E2384F2}" type="slidenum">
              <a:rPr lang="en-US"/>
              <a:pPr/>
              <a:t>14</a:t>
            </a:fld>
            <a:endParaRPr lang="en-US"/>
          </a:p>
        </p:txBody>
      </p:sp>
      <p:sp>
        <p:nvSpPr>
          <p:cNvPr id="214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84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2B7EA-8AA8-40F7-B6B0-132EE0169D85}" type="slidenum">
              <a:rPr lang="en-US"/>
              <a:pPr/>
              <a:t>15</a:t>
            </a:fld>
            <a:endParaRPr lang="en-US"/>
          </a:p>
        </p:txBody>
      </p:sp>
      <p:sp>
        <p:nvSpPr>
          <p:cNvPr id="213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58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C3FEB-B302-446A-9EBB-409430B27E68}" type="slidenum">
              <a:rPr lang="en-US"/>
              <a:pPr/>
              <a:t>16</a:t>
            </a:fld>
            <a:endParaRPr lang="en-US"/>
          </a:p>
        </p:txBody>
      </p:sp>
      <p:sp>
        <p:nvSpPr>
          <p:cNvPr id="214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99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780836-4E66-49E5-9F0A-F18C876C0FDB}" type="slidenum">
              <a:rPr lang="en-US"/>
              <a:pPr/>
              <a:t>17</a:t>
            </a:fld>
            <a:endParaRPr lang="en-US"/>
          </a:p>
        </p:txBody>
      </p:sp>
      <p:sp>
        <p:nvSpPr>
          <p:cNvPr id="213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18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570C6-4613-4C4F-AB6D-ACA7F82B8B65}" type="slidenum">
              <a:rPr lang="en-US"/>
              <a:pPr/>
              <a:t>18</a:t>
            </a:fld>
            <a:endParaRPr lang="en-US"/>
          </a:p>
        </p:txBody>
      </p:sp>
      <p:sp>
        <p:nvSpPr>
          <p:cNvPr id="216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86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B84FA9-AE3A-43D4-BCC6-EB7993A7553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08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B11F7-D63E-41B1-AB65-DA3E57ECD74A}" type="slidenum">
              <a:rPr lang="en-US" smtClean="0">
                <a:latin typeface="Garamond" pitchFamily="84" charset="0"/>
              </a:rPr>
              <a:pPr/>
              <a:t>20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8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2FF25-EC73-442A-B742-36CC14EA5D94}" type="slidenum">
              <a:rPr lang="en-US" smtClean="0">
                <a:latin typeface="Garamond" pitchFamily="84" charset="0"/>
              </a:rPr>
              <a:pPr/>
              <a:t>21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85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B0825-9DF0-4021-A0E0-0CBFD50718AB}" type="slidenum">
              <a:rPr lang="en-US"/>
              <a:pPr/>
              <a:t>3</a:t>
            </a:fld>
            <a:endParaRPr lang="en-US"/>
          </a:p>
        </p:txBody>
      </p:sp>
      <p:sp>
        <p:nvSpPr>
          <p:cNvPr id="231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85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8918C-0FDC-4FB9-ABD5-44C717A25D4F}" type="slidenum">
              <a:rPr lang="en-US" smtClean="0">
                <a:latin typeface="Garamond" pitchFamily="84" charset="0"/>
              </a:rPr>
              <a:pPr/>
              <a:t>22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61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D140E-8A66-4737-96E6-C1B229330DFC}" type="slidenum">
              <a:rPr lang="en-US" smtClean="0">
                <a:latin typeface="Garamond" pitchFamily="84" charset="0"/>
              </a:rPr>
              <a:pPr/>
              <a:t>23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49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CC96E-4AD0-4E96-ADEF-B3B8A8AA1E40}" type="slidenum">
              <a:rPr lang="en-US" smtClean="0">
                <a:latin typeface="Garamond" pitchFamily="84" charset="0"/>
              </a:rPr>
              <a:pPr/>
              <a:t>24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17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22294-2ACE-40AF-867B-697CE50D5767}" type="slidenum">
              <a:rPr lang="en-US" smtClean="0">
                <a:latin typeface="Garamond" pitchFamily="84" charset="0"/>
              </a:rPr>
              <a:pPr/>
              <a:t>25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30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F4C89-BEB8-4BB3-98FA-226D1026E8AC}" type="slidenum">
              <a:rPr lang="en-US" smtClean="0">
                <a:latin typeface="Garamond" pitchFamily="84" charset="0"/>
              </a:rPr>
              <a:pPr/>
              <a:t>26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02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064CA-64A0-4993-A353-50E7F35809CC}" type="slidenum">
              <a:rPr lang="en-US" smtClean="0">
                <a:latin typeface="Garamond" pitchFamily="84" charset="0"/>
              </a:rPr>
              <a:pPr/>
              <a:t>27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27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31B0-CE2D-489E-9430-846484CECB40}" type="slidenum">
              <a:rPr lang="en-US" smtClean="0">
                <a:latin typeface="Garamond" pitchFamily="84" charset="0"/>
              </a:rPr>
              <a:pPr/>
              <a:t>28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6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8DCCAC-F6BE-43A3-9CBB-E11510B6E75D}" type="slidenum">
              <a:rPr lang="en-US" smtClean="0">
                <a:latin typeface="Lucida Grande" pitchFamily="84" charset="0"/>
              </a:rPr>
              <a:pPr/>
              <a:t>29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8AC07-1C21-4040-943F-9BBDBD8AE87E}" type="slidenum">
              <a:rPr lang="en-US" smtClean="0">
                <a:latin typeface="Lucida Grande" pitchFamily="84" charset="0"/>
              </a:rPr>
              <a:pPr/>
              <a:t>30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847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701CA-27DF-4EDE-A06B-5B7B5FAD91CE}" type="slidenum">
              <a:rPr lang="en-US" smtClean="0">
                <a:latin typeface="Lucida Grande" pitchFamily="84" charset="0"/>
              </a:rPr>
              <a:pPr/>
              <a:t>31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1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8AD236-B908-4AFD-BD81-3955EFC6F43C}" type="slidenum">
              <a:rPr lang="en-US">
                <a:latin typeface="Times New Roman" pitchFamily="84" charset="0"/>
              </a:rPr>
              <a:pPr/>
              <a:t>4</a:t>
            </a:fld>
            <a:endParaRPr lang="en-US">
              <a:latin typeface="Times New Roman" pitchFamily="8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84" charset="0"/>
              </a:rPr>
              <a:t>This figure from the book can give an introduction to the Doppler effect. </a:t>
            </a:r>
          </a:p>
        </p:txBody>
      </p:sp>
    </p:spTree>
    <p:extLst>
      <p:ext uri="{BB962C8B-B14F-4D97-AF65-F5344CB8AC3E}">
        <p14:creationId xmlns:p14="http://schemas.microsoft.com/office/powerpoint/2010/main" val="3742287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DC376-5BD0-4DE3-AF95-EDC2D760FFDB}" type="slidenum">
              <a:rPr lang="en-US" smtClean="0">
                <a:latin typeface="Lucida Grande" pitchFamily="84" charset="0"/>
              </a:rPr>
              <a:pPr/>
              <a:t>32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6851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6A158-5915-4DD4-B0A9-6924488C4E81}" type="slidenum">
              <a:rPr lang="en-US" smtClean="0">
                <a:latin typeface="Lucida Grande" pitchFamily="84" charset="0"/>
              </a:rPr>
              <a:pPr/>
              <a:t>33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751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9EB7A-33C3-4AAA-94E2-1CCE607E0569}" type="slidenum">
              <a:rPr lang="en-US" smtClean="0">
                <a:latin typeface="Lucida Grande" pitchFamily="84" charset="0"/>
              </a:rPr>
              <a:pPr/>
              <a:t>34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768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5AC48-0A7F-4AF8-AC56-2918CCD2447E}" type="slidenum">
              <a:rPr lang="en-US" smtClean="0">
                <a:latin typeface="Lucida Grande" pitchFamily="84" charset="0"/>
              </a:rPr>
              <a:pPr/>
              <a:t>35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16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DD8CA-21CB-4E29-B800-BE16B7438E9E}" type="slidenum">
              <a:rPr lang="en-US" smtClean="0">
                <a:latin typeface="Lucida Grande" pitchFamily="84" charset="0"/>
              </a:rPr>
              <a:pPr/>
              <a:t>36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08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59CA9-B8F0-4620-A8A6-B40D79DC7DDE}" type="slidenum">
              <a:rPr lang="en-US" smtClean="0">
                <a:latin typeface="Lucida Grande" pitchFamily="84" charset="0"/>
              </a:rPr>
              <a:pPr/>
              <a:t>37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968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E2F51-FC25-4B3D-BB46-25BCB8437AA2}" type="slidenum">
              <a:rPr lang="en-US" smtClean="0">
                <a:latin typeface="Lucida Grande" pitchFamily="84" charset="0"/>
              </a:rPr>
              <a:pPr/>
              <a:t>38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062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BBFEB-DCAE-4E0F-A2CD-6969ACD1BD02}" type="slidenum">
              <a:rPr lang="en-US" smtClean="0">
                <a:latin typeface="Lucida Grande" pitchFamily="84" charset="0"/>
              </a:rPr>
              <a:pPr/>
              <a:t>39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16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6ED09-D745-4DB2-9284-90E01E06716A}" type="slidenum">
              <a:rPr lang="en-US" smtClean="0">
                <a:latin typeface="Lucida Grande" pitchFamily="84" charset="0"/>
              </a:rPr>
              <a:pPr/>
              <a:t>40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975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539D5-63AE-4015-AB2E-20CD50F8799D}" type="slidenum">
              <a:rPr lang="en-US" smtClean="0">
                <a:latin typeface="Lucida Grande" pitchFamily="84" charset="0"/>
              </a:rPr>
              <a:pPr/>
              <a:t>50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6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F2751-E7A6-4F99-AE75-EF7112E276F8}" type="slidenum">
              <a:rPr lang="en-US"/>
              <a:pPr/>
              <a:t>5</a:t>
            </a:fld>
            <a:endParaRPr lang="en-US"/>
          </a:p>
        </p:txBody>
      </p:sp>
      <p:sp>
        <p:nvSpPr>
          <p:cNvPr id="231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520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D2824-9A6C-4CED-8C3E-EE3B8DF784F3}" type="slidenum">
              <a:rPr lang="en-US" smtClean="0">
                <a:latin typeface="Lucida Grande" pitchFamily="84" charset="0"/>
              </a:rPr>
              <a:pPr/>
              <a:t>51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624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BE65B-3887-49B0-B77F-7032F430DA89}" type="slidenum">
              <a:rPr lang="en-US" smtClean="0">
                <a:latin typeface="Lucida Grande" pitchFamily="84" charset="0"/>
              </a:rPr>
              <a:pPr/>
              <a:t>52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092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A4BA4F-FBAC-45A9-B39F-FD108E1CD68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22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4A572F-59AA-4097-A545-A0FE984ED94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1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B356D-F282-4383-96D1-F2F2F5AFF4E7}" type="slidenum">
              <a:rPr lang="en-US" smtClean="0">
                <a:latin typeface="Garamond" pitchFamily="84" charset="0"/>
              </a:rPr>
              <a:pPr/>
              <a:t>7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02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1B378-C65D-4CAE-B115-07CD84DF16B1}" type="slidenum">
              <a:rPr lang="en-US"/>
              <a:pPr/>
              <a:t>8</a:t>
            </a:fld>
            <a:endParaRPr lang="en-US"/>
          </a:p>
        </p:txBody>
      </p:sp>
      <p:sp>
        <p:nvSpPr>
          <p:cNvPr id="213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04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D4E7C-31D2-4B37-901D-5188443A0A5D}" type="slidenum">
              <a:rPr lang="en-US"/>
              <a:pPr/>
              <a:t>10</a:t>
            </a:fld>
            <a:endParaRPr lang="en-US"/>
          </a:p>
        </p:txBody>
      </p:sp>
      <p:sp>
        <p:nvSpPr>
          <p:cNvPr id="214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7E6A2-5FFF-4DD0-87FA-F1BEB9F7FF8D}" type="slidenum">
              <a:rPr lang="en-US" smtClean="0">
                <a:latin typeface="Lucida Grande" pitchFamily="84" charset="0"/>
              </a:rPr>
              <a:pPr/>
              <a:t>11</a:t>
            </a:fld>
            <a:endParaRPr lang="en-US" smtClean="0">
              <a:latin typeface="Garamond" pitchFamily="84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6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0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8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F6EB337-31FC-4646-B997-F89521318AC9}" type="datetime1">
              <a:rPr lang="en-US" smtClean="0"/>
              <a:pPr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E706525-C1E2-4D20-A32F-8E43C7AEDA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83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C400-5881-4FB1-8FFA-7FBA5A8F44DB}" type="datetime1">
              <a:rPr lang="en-US" smtClean="0"/>
              <a:t>7/25/2016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8D7E-A5E9-448F-9B1F-043A99E53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34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50901" y="1238250"/>
            <a:ext cx="9986433" cy="44728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folHlink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338" tIns="43169" rIns="86338" bIns="43169">
            <a:spAutoFit/>
          </a:bodyPr>
          <a:lstStyle/>
          <a:p>
            <a:pPr defTabSz="456914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000" y="3148394"/>
            <a:ext cx="8128000" cy="1143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  <a:lvl2pPr marL="432158" indent="0" algn="ctr">
              <a:buNone/>
              <a:defRPr/>
            </a:lvl2pPr>
            <a:lvl3pPr marL="864315" indent="0" algn="ctr">
              <a:buNone/>
              <a:defRPr/>
            </a:lvl3pPr>
            <a:lvl4pPr marL="1296471" indent="0" algn="ctr">
              <a:buNone/>
              <a:defRPr/>
            </a:lvl4pPr>
            <a:lvl5pPr marL="1728630" indent="0" algn="ctr">
              <a:buNone/>
              <a:defRPr/>
            </a:lvl5pPr>
            <a:lvl6pPr marL="2160787" indent="0" algn="ctr">
              <a:buNone/>
              <a:defRPr/>
            </a:lvl6pPr>
            <a:lvl7pPr marL="2592943" indent="0" algn="ctr">
              <a:buNone/>
              <a:defRPr/>
            </a:lvl7pPr>
            <a:lvl8pPr marL="3025101" indent="0" algn="ctr">
              <a:buNone/>
              <a:defRPr/>
            </a:lvl8pPr>
            <a:lvl9pPr marL="345725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1" y="2219710"/>
            <a:ext cx="12001499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51" tIns="22421" rIns="56051" bIns="22421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6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8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0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7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5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B45-1A68-4D2C-9424-75AB959BCB9E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2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4EB45-1A68-4D2C-9424-75AB959BCB9E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21BDB-F40E-43A2-B399-65615284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era_nuclei_era_atoms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en.wikipedia.org/wiki/File:Raymond_Davis_1978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iscover_hubble_law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hyperlink" Target="multiwavelength_crab_nebula.htm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8"/>
          <p:cNvSpPr>
            <a:spLocks noChangeArrowheads="1"/>
          </p:cNvSpPr>
          <p:nvPr/>
        </p:nvSpPr>
        <p:spPr bwMode="auto">
          <a:xfrm>
            <a:off x="1616076" y="4100513"/>
            <a:ext cx="9051925" cy="685800"/>
          </a:xfrm>
          <a:prstGeom prst="rect">
            <a:avLst/>
          </a:prstGeom>
          <a:solidFill>
            <a:srgbClr val="DDDDDD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8" tIns="45654" rIns="91308" bIns="4565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  <p:pic>
        <p:nvPicPr>
          <p:cNvPr id="19458" name="Picture 10" descr="Squa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102101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1616076" y="4710113"/>
            <a:ext cx="9051925" cy="76200"/>
          </a:xfrm>
          <a:prstGeom prst="rect">
            <a:avLst/>
          </a:prstGeom>
          <a:solidFill>
            <a:srgbClr val="00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8" tIns="45654" rIns="91308" bIns="4565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US" altLang="en-US"/>
          </a:p>
        </p:txBody>
      </p:sp>
      <p:sp>
        <p:nvSpPr>
          <p:cNvPr id="19460" name="Content Placeholder 2"/>
          <p:cNvSpPr>
            <a:spLocks noGrp="1"/>
          </p:cNvSpPr>
          <p:nvPr>
            <p:ph type="subTitle" idx="1"/>
          </p:nvPr>
        </p:nvSpPr>
        <p:spPr>
          <a:xfrm>
            <a:off x="2530476" y="5143500"/>
            <a:ext cx="7278542" cy="141316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</a:rPr>
              <a:t>Chris Wrede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</a:rPr>
              <a:t>Michigan State University &amp;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</a:rPr>
              <a:t>National Superconducting Cyclotron </a:t>
            </a:r>
            <a:r>
              <a:rPr lang="en-US" altLang="en-US" sz="1400" dirty="0" smtClean="0">
                <a:latin typeface="Arial" panose="020B0604020202020204" pitchFamily="34" charset="0"/>
              </a:rPr>
              <a:t>Laboratory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altLang="en-US" sz="1400" dirty="0" smtClean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altLang="en-US" sz="1400" dirty="0" smtClean="0">
                <a:latin typeface="Arial" panose="020B0604020202020204" pitchFamily="34" charset="0"/>
              </a:rPr>
              <a:t>Physics of Atomic Nuclei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US" altLang="en-US" sz="1400" dirty="0" smtClean="0">
                <a:latin typeface="Arial" panose="020B0604020202020204" pitchFamily="34" charset="0"/>
              </a:rPr>
              <a:t>July </a:t>
            </a:r>
            <a:r>
              <a:rPr lang="en-US" altLang="en-US" sz="1400" dirty="0" smtClean="0">
                <a:latin typeface="Arial" panose="020B0604020202020204" pitchFamily="34" charset="0"/>
              </a:rPr>
              <a:t>27</a:t>
            </a:r>
            <a:r>
              <a:rPr lang="en-US" altLang="en-US" sz="1400" baseline="30000" dirty="0" smtClean="0">
                <a:latin typeface="Arial" panose="020B0604020202020204" pitchFamily="34" charset="0"/>
              </a:rPr>
              <a:t>th</a:t>
            </a:r>
            <a:r>
              <a:rPr lang="en-US" altLang="en-US" sz="1400" dirty="0" smtClean="0">
                <a:latin typeface="Arial" panose="020B0604020202020204" pitchFamily="34" charset="0"/>
              </a:rPr>
              <a:t> </a:t>
            </a:r>
            <a:r>
              <a:rPr lang="en-US" altLang="en-US" sz="1400" dirty="0" smtClean="0">
                <a:latin typeface="Arial" panose="020B0604020202020204" pitchFamily="34" charset="0"/>
              </a:rPr>
              <a:t>and </a:t>
            </a:r>
            <a:r>
              <a:rPr lang="en-US" altLang="en-US" sz="1400" dirty="0" smtClean="0">
                <a:latin typeface="Arial" panose="020B0604020202020204" pitchFamily="34" charset="0"/>
              </a:rPr>
              <a:t>August 3</a:t>
            </a:r>
            <a:r>
              <a:rPr lang="en-US" altLang="en-US" sz="1400" baseline="30000" dirty="0" smtClean="0">
                <a:latin typeface="Arial" panose="020B0604020202020204" pitchFamily="34" charset="0"/>
              </a:rPr>
              <a:t>rd</a:t>
            </a:r>
            <a:r>
              <a:rPr lang="en-US" altLang="en-US" sz="1400" dirty="0" smtClean="0">
                <a:latin typeface="Arial" panose="020B0604020202020204" pitchFamily="34" charset="0"/>
              </a:rPr>
              <a:t>, 2016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1595439" y="4221164"/>
            <a:ext cx="9001125" cy="473075"/>
          </a:xfrm>
          <a:ln w="9525"/>
        </p:spPr>
        <p:txBody>
          <a:bodyPr vert="horz" lIns="55991" tIns="22397" rIns="55991" bIns="22397" rtlCol="0" anchor="ctr">
            <a:normAutofit fontScale="90000"/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              Nuclear Astrophysics</a:t>
            </a:r>
          </a:p>
        </p:txBody>
      </p:sp>
      <p:pic>
        <p:nvPicPr>
          <p:cNvPr id="8" name="Picture 7" descr="12_20_Figur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6004" y="190115"/>
            <a:ext cx="3639993" cy="372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73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631" name="Picture 7" descr="17_11_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0426" y="228600"/>
            <a:ext cx="7927975" cy="5035550"/>
          </a:xfrm>
          <a:prstGeom prst="rect">
            <a:avLst/>
          </a:prstGeom>
          <a:noFill/>
        </p:spPr>
      </p:pic>
      <p:sp>
        <p:nvSpPr>
          <p:cNvPr id="2074627" name="Text Box 3"/>
          <p:cNvSpPr txBox="1">
            <a:spLocks noChangeArrowheads="1"/>
          </p:cNvSpPr>
          <p:nvPr/>
        </p:nvSpPr>
        <p:spPr bwMode="auto">
          <a:xfrm>
            <a:off x="1905000" y="5394326"/>
            <a:ext cx="8458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5000"/>
              </a:spcBef>
              <a:spcAft>
                <a:spcPct val="25000"/>
              </a:spcAft>
            </a:pPr>
            <a:r>
              <a:rPr lang="en-US" sz="2800"/>
              <a:t>Big Bang theory prediction:   75% H, 25% He  (by mass)</a:t>
            </a:r>
          </a:p>
          <a:p>
            <a:pPr eaLnBrk="0" hangingPunct="0">
              <a:spcBef>
                <a:spcPct val="25000"/>
              </a:spcBef>
              <a:spcAft>
                <a:spcPct val="25000"/>
              </a:spcAft>
            </a:pPr>
            <a:r>
              <a:rPr lang="en-US" sz="2800"/>
              <a:t>Matches observations of nearly primordial gases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54B3-EDE3-45B7-9796-1C002072F4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7433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7" name="Picture 7" descr="Appendix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976" y="12701"/>
            <a:ext cx="7966075" cy="5959475"/>
          </a:xfrm>
          <a:prstGeom prst="rect">
            <a:avLst/>
          </a:prstGeom>
          <a:noFill/>
        </p:spPr>
      </p:pic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752600" y="6172200"/>
            <a:ext cx="8129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/>
              <a:t>Big Bang made 75% H, 25% He—stars make everything else.</a:t>
            </a:r>
          </a:p>
        </p:txBody>
      </p:sp>
      <p:sp>
        <p:nvSpPr>
          <p:cNvPr id="76804" name="Rectangle 9"/>
          <p:cNvSpPr>
            <a:spLocks noChangeArrowheads="1"/>
          </p:cNvSpPr>
          <p:nvPr/>
        </p:nvSpPr>
        <p:spPr bwMode="auto">
          <a:xfrm>
            <a:off x="2136776" y="2540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Rectangle 10"/>
          <p:cNvSpPr>
            <a:spLocks noChangeArrowheads="1"/>
          </p:cNvSpPr>
          <p:nvPr/>
        </p:nvSpPr>
        <p:spPr bwMode="auto">
          <a:xfrm>
            <a:off x="9540876" y="2540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111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635" name="Text Box 3"/>
          <p:cNvSpPr txBox="1">
            <a:spLocks noChangeArrowheads="1"/>
          </p:cNvSpPr>
          <p:nvPr/>
        </p:nvSpPr>
        <p:spPr bwMode="auto">
          <a:xfrm>
            <a:off x="6781800" y="263525"/>
            <a:ext cx="38862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 i="1" dirty="0"/>
              <a:t>Era of Nuclei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Time: 5 min–380,000 yrs</a:t>
            </a:r>
          </a:p>
          <a:p>
            <a:pPr eaLnBrk="0" hangingPunct="0"/>
            <a:r>
              <a:rPr lang="en-US" sz="2800" dirty="0"/>
              <a:t>Temp: 10</a:t>
            </a:r>
            <a:r>
              <a:rPr lang="en-US" sz="2800" baseline="30000" dirty="0"/>
              <a:t>9</a:t>
            </a:r>
            <a:r>
              <a:rPr lang="en-US" sz="2800" dirty="0"/>
              <a:t>–3000</a:t>
            </a:r>
            <a:r>
              <a:rPr lang="en-US" sz="2800" baseline="30000" dirty="0"/>
              <a:t> </a:t>
            </a:r>
            <a:r>
              <a:rPr lang="en-US" sz="2800" dirty="0"/>
              <a:t>K</a:t>
            </a:r>
          </a:p>
          <a:p>
            <a:pPr eaLnBrk="0" hangingPunct="0"/>
            <a:endParaRPr lang="en-US" sz="2800" b="1" i="1" dirty="0"/>
          </a:p>
          <a:p>
            <a:pPr eaLnBrk="0" hangingPunct="0"/>
            <a:r>
              <a:rPr lang="en-US" sz="2800" dirty="0"/>
              <a:t>Plasma of nuclei, electrons, and photons for next 380,000 years.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Ended when electrons combined with nuclei</a:t>
            </a:r>
          </a:p>
          <a:p>
            <a:pPr eaLnBrk="0" hangingPunct="0"/>
            <a:endParaRPr lang="en-US" sz="2800" dirty="0"/>
          </a:p>
          <a:p>
            <a:pPr eaLnBrk="0" hangingPunct="0"/>
            <a:endParaRPr lang="en-US" sz="2800" dirty="0"/>
          </a:p>
        </p:txBody>
      </p:sp>
      <p:sp>
        <p:nvSpPr>
          <p:cNvPr id="2117636" name="Line 4"/>
          <p:cNvSpPr>
            <a:spLocks noChangeShapeType="1"/>
          </p:cNvSpPr>
          <p:nvPr/>
        </p:nvSpPr>
        <p:spPr bwMode="auto">
          <a:xfrm flipV="1">
            <a:off x="5029200" y="609600"/>
            <a:ext cx="1739900" cy="3797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17640" name="Picture 8" descr="17_04_Figure_An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638" y="44450"/>
            <a:ext cx="2468562" cy="65849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8A-9F8D-4168-AD09-912646167B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8211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659" name="Text Box 3"/>
          <p:cNvSpPr txBox="1">
            <a:spLocks noChangeArrowheads="1"/>
          </p:cNvSpPr>
          <p:nvPr/>
        </p:nvSpPr>
        <p:spPr bwMode="auto">
          <a:xfrm>
            <a:off x="6858000" y="263525"/>
            <a:ext cx="3505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 i="1" dirty="0"/>
              <a:t>Era of Atoms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Time: 380,000 years– 1 billion years</a:t>
            </a:r>
          </a:p>
          <a:p>
            <a:pPr eaLnBrk="0" hangingPunct="0"/>
            <a:r>
              <a:rPr lang="en-US" sz="2800" dirty="0"/>
              <a:t>Temp: 3000–20</a:t>
            </a:r>
            <a:r>
              <a:rPr lang="en-US" sz="2800" baseline="30000" dirty="0"/>
              <a:t> </a:t>
            </a:r>
            <a:r>
              <a:rPr lang="en-US" sz="2800" dirty="0"/>
              <a:t>K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Atoms formed at age ~380,000 years (electrons became bound to nuclei).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Background radiation is </a:t>
            </a:r>
            <a:r>
              <a:rPr lang="en-US" sz="2800" dirty="0" smtClean="0"/>
              <a:t>released at 3000 K or 380,000 years.</a:t>
            </a:r>
            <a:endParaRPr lang="en-US" sz="2800" dirty="0"/>
          </a:p>
        </p:txBody>
      </p:sp>
      <p:sp>
        <p:nvSpPr>
          <p:cNvPr id="2118660" name="Line 4"/>
          <p:cNvSpPr>
            <a:spLocks noChangeShapeType="1"/>
          </p:cNvSpPr>
          <p:nvPr/>
        </p:nvSpPr>
        <p:spPr bwMode="auto">
          <a:xfrm flipV="1">
            <a:off x="5105400" y="762000"/>
            <a:ext cx="1828800" cy="441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18665" name="Picture 9" descr="17_04_Figure_An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638" y="44450"/>
            <a:ext cx="2468562" cy="65849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8A-9F8D-4168-AD09-912646167B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08111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4" name="Picture 14" descr="17_07_Figure_An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76200"/>
            <a:ext cx="5638800" cy="4743450"/>
          </a:xfrm>
          <a:prstGeom prst="rect">
            <a:avLst/>
          </a:prstGeom>
          <a:noFill/>
        </p:spPr>
      </p:pic>
      <p:sp>
        <p:nvSpPr>
          <p:cNvPr id="2068483" name="Text Box 3"/>
          <p:cNvSpPr txBox="1">
            <a:spLocks noChangeArrowheads="1"/>
          </p:cNvSpPr>
          <p:nvPr/>
        </p:nvSpPr>
        <p:spPr bwMode="auto">
          <a:xfrm>
            <a:off x="2362200" y="5256214"/>
            <a:ext cx="8001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dirty="0"/>
              <a:t>Background radiation from the Big Bang has been freely streaming across the universe since atoms formed at temperature ~3000 K: </a:t>
            </a:r>
            <a:r>
              <a:rPr lang="en-US" sz="2800" i="1" dirty="0" smtClean="0"/>
              <a:t>visible/infrared.</a:t>
            </a:r>
            <a:endParaRPr lang="en-US" sz="2800" dirty="0"/>
          </a:p>
        </p:txBody>
      </p:sp>
      <p:pic>
        <p:nvPicPr>
          <p:cNvPr id="2068495" name="Picture 15" descr="ECP6e_IF_Ic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581526"/>
            <a:ext cx="1549400" cy="4476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8A-9F8D-4168-AD09-912646167B1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13460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459" name="Text Box 3"/>
          <p:cNvSpPr txBox="1">
            <a:spLocks noChangeArrowheads="1"/>
          </p:cNvSpPr>
          <p:nvPr/>
        </p:nvSpPr>
        <p:spPr bwMode="auto">
          <a:xfrm>
            <a:off x="7924801" y="720726"/>
            <a:ext cx="260667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The </a:t>
            </a:r>
            <a:r>
              <a:rPr lang="en-US" sz="2800" b="1" i="1"/>
              <a:t>cosmic microwave background</a:t>
            </a:r>
            <a:r>
              <a:rPr lang="en-US" sz="2800"/>
              <a:t>— the radiation left over from the Big Bang—  was detected by Penzias and Wilson in 1965.</a:t>
            </a:r>
          </a:p>
        </p:txBody>
      </p:sp>
      <p:pic>
        <p:nvPicPr>
          <p:cNvPr id="2067464" name="Picture 8" descr="17_06_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4651" y="787400"/>
            <a:ext cx="6156325" cy="5283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8A-9F8D-4168-AD09-912646167B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4895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512" name="Picture 8" descr="17_08_Figure_Unan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0176" y="609600"/>
            <a:ext cx="6550025" cy="4521200"/>
          </a:xfrm>
          <a:prstGeom prst="rect">
            <a:avLst/>
          </a:prstGeom>
          <a:noFill/>
        </p:spPr>
      </p:pic>
      <p:sp>
        <p:nvSpPr>
          <p:cNvPr id="2069506" name="Text Box 2"/>
          <p:cNvSpPr txBox="1">
            <a:spLocks noChangeArrowheads="1"/>
          </p:cNvSpPr>
          <p:nvPr/>
        </p:nvSpPr>
        <p:spPr bwMode="auto">
          <a:xfrm>
            <a:off x="2498726" y="5181600"/>
            <a:ext cx="77120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Expansion of the universe has redshifted thermal radiation from that time to ~1000 times longer wavelength: </a:t>
            </a:r>
            <a:r>
              <a:rPr lang="en-US" sz="2800" i="1"/>
              <a:t>microwaves.</a:t>
            </a:r>
            <a:endParaRPr lang="en-US"/>
          </a:p>
        </p:txBody>
      </p:sp>
      <p:sp>
        <p:nvSpPr>
          <p:cNvPr id="2069507" name="Text Box 3"/>
          <p:cNvSpPr txBox="1">
            <a:spLocks noChangeArrowheads="1"/>
          </p:cNvSpPr>
          <p:nvPr/>
        </p:nvSpPr>
        <p:spPr bwMode="auto">
          <a:xfrm>
            <a:off x="6934200" y="388939"/>
            <a:ext cx="3505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/>
              <a:t>Background has perfect thermal radiation spectrum at temperature 2.73 K.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8A-9F8D-4168-AD09-912646167B1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424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83" name="Text Box 3"/>
          <p:cNvSpPr txBox="1">
            <a:spLocks noChangeArrowheads="1"/>
          </p:cNvSpPr>
          <p:nvPr/>
        </p:nvSpPr>
        <p:spPr bwMode="auto">
          <a:xfrm>
            <a:off x="6705600" y="263525"/>
            <a:ext cx="36576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 i="1"/>
              <a:t>Era of Galaxies</a:t>
            </a:r>
          </a:p>
          <a:p>
            <a:pPr eaLnBrk="0" hangingPunct="0"/>
            <a:endParaRPr lang="en-US" sz="2800"/>
          </a:p>
          <a:p>
            <a:pPr eaLnBrk="0" hangingPunct="0"/>
            <a:r>
              <a:rPr lang="en-US" sz="2800"/>
              <a:t>Time: ~1 billion years–present</a:t>
            </a:r>
          </a:p>
          <a:p>
            <a:pPr eaLnBrk="0" hangingPunct="0"/>
            <a:r>
              <a:rPr lang="en-US" sz="2800"/>
              <a:t>Temp: 20–3</a:t>
            </a:r>
            <a:r>
              <a:rPr lang="en-US" sz="2800" baseline="30000"/>
              <a:t> </a:t>
            </a:r>
            <a:r>
              <a:rPr lang="en-US" sz="2800"/>
              <a:t>K</a:t>
            </a:r>
          </a:p>
          <a:p>
            <a:pPr eaLnBrk="0" hangingPunct="0"/>
            <a:endParaRPr lang="en-US" sz="2800"/>
          </a:p>
          <a:p>
            <a:pPr eaLnBrk="0" hangingPunct="0"/>
            <a:r>
              <a:rPr lang="en-US" sz="2800"/>
              <a:t>The first stars and galaxies formed by </a:t>
            </a:r>
            <a:br>
              <a:rPr lang="en-US" sz="2800"/>
            </a:br>
            <a:r>
              <a:rPr lang="en-US" sz="2800"/>
              <a:t>~1 billion years after the Big Bang.</a:t>
            </a:r>
            <a:endParaRPr lang="en-US" sz="2800" b="1" i="1"/>
          </a:p>
          <a:p>
            <a:pPr eaLnBrk="0" hangingPunct="0"/>
            <a:endParaRPr lang="en-US" sz="2800" b="1" i="1"/>
          </a:p>
        </p:txBody>
      </p:sp>
      <p:pic>
        <p:nvPicPr>
          <p:cNvPr id="2119689" name="Picture 9" descr="17_04_Figure_An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638" y="44450"/>
            <a:ext cx="2468562" cy="65849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8A-9F8D-4168-AD09-912646167B1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6435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5971" name="Picture 19" descr="PartV_CentralGraph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808" y="1025944"/>
            <a:ext cx="6788438" cy="5695531"/>
          </a:xfrm>
          <a:prstGeom prst="rect">
            <a:avLst/>
          </a:prstGeom>
          <a:noFill/>
        </p:spPr>
      </p:pic>
      <p:sp>
        <p:nvSpPr>
          <p:cNvPr id="204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82" y="0"/>
            <a:ext cx="11710555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H</a:t>
            </a:r>
            <a:r>
              <a:rPr lang="en-US" dirty="0" smtClean="0">
                <a:solidFill>
                  <a:schemeClr val="accent2"/>
                </a:solidFill>
              </a:rPr>
              <a:t>istory </a:t>
            </a:r>
            <a:r>
              <a:rPr lang="en-US" dirty="0">
                <a:solidFill>
                  <a:schemeClr val="accent2"/>
                </a:solidFill>
              </a:rPr>
              <a:t>of the universe according to the Big Bang </a:t>
            </a:r>
            <a:r>
              <a:rPr lang="en-US" dirty="0" smtClean="0">
                <a:solidFill>
                  <a:schemeClr val="accent2"/>
                </a:solidFill>
              </a:rPr>
              <a:t>theory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8A-9F8D-4168-AD09-912646167B1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3775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1273" y="658091"/>
            <a:ext cx="11128663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The Milky Way </a:t>
            </a:r>
            <a:r>
              <a:rPr lang="en-US" sz="2800" dirty="0" smtClean="0">
                <a:latin typeface="Times New Roman" pitchFamily="18" charset="0"/>
              </a:rPr>
              <a:t>(which hosts the Sun) is </a:t>
            </a:r>
            <a:r>
              <a:rPr lang="en-US" sz="2800" dirty="0">
                <a:latin typeface="Times New Roman" pitchFamily="18" charset="0"/>
              </a:rPr>
              <a:t>one of about 100 billion galaxies.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 10</a:t>
            </a:r>
            <a:r>
              <a:rPr lang="en-US" sz="2800" baseline="30000" dirty="0">
                <a:latin typeface="Times New Roman" pitchFamily="18" charset="0"/>
              </a:rPr>
              <a:t>11</a:t>
            </a:r>
            <a:r>
              <a:rPr lang="en-US" sz="2800" dirty="0">
                <a:latin typeface="Times New Roman" pitchFamily="18" charset="0"/>
              </a:rPr>
              <a:t> stars/galaxy </a:t>
            </a:r>
            <a:r>
              <a:rPr lang="en-US" sz="2800" dirty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800" dirty="0">
                <a:latin typeface="Times New Roman" pitchFamily="18" charset="0"/>
              </a:rPr>
              <a:t> 10</a:t>
            </a:r>
            <a:r>
              <a:rPr lang="en-US" sz="2800" baseline="30000" dirty="0">
                <a:latin typeface="Times New Roman" pitchFamily="18" charset="0"/>
              </a:rPr>
              <a:t>11</a:t>
            </a:r>
            <a:r>
              <a:rPr lang="en-US" sz="2800" dirty="0">
                <a:latin typeface="Times New Roman" pitchFamily="18" charset="0"/>
              </a:rPr>
              <a:t> galaxies = 10</a:t>
            </a:r>
            <a:r>
              <a:rPr lang="en-US" sz="2800" baseline="30000" dirty="0">
                <a:latin typeface="Times New Roman" pitchFamily="18" charset="0"/>
              </a:rPr>
              <a:t>22</a:t>
            </a:r>
            <a:r>
              <a:rPr lang="en-US" sz="2800" dirty="0">
                <a:latin typeface="Times New Roman" pitchFamily="18" charset="0"/>
              </a:rPr>
              <a:t> stars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1981201" y="5789613"/>
            <a:ext cx="85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</a:rPr>
              <a:t>It has as many stars as grains of (dry) sand on </a:t>
            </a:r>
            <a:r>
              <a:rPr lang="en-US" sz="2400" i="1" dirty="0">
                <a:latin typeface="Times New Roman" pitchFamily="18" charset="0"/>
              </a:rPr>
              <a:t>all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of Earth’s </a:t>
            </a:r>
            <a:r>
              <a:rPr lang="en-US" sz="2400" dirty="0">
                <a:latin typeface="Times New Roman" pitchFamily="18" charset="0"/>
              </a:rPr>
              <a:t>beaches.</a:t>
            </a:r>
          </a:p>
        </p:txBody>
      </p:sp>
      <p:pic>
        <p:nvPicPr>
          <p:cNvPr id="36869" name="Picture 6" descr="\\Ps3\CS1-Vol.02\50676_bennett_ecp_6e_irdvd\final_jpeg_files%0\chap001\Figures_and_Photos\01_09_Fig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3888" y="2209800"/>
            <a:ext cx="3314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3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2" y="1132608"/>
            <a:ext cx="11775157" cy="46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1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The Sun: how does it shine?</a:t>
            </a: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3" cstate="print"/>
          <a:srcRect l="1155" t="1613" r="1633" b="12903"/>
          <a:stretch>
            <a:fillRect/>
          </a:stretch>
        </p:blipFill>
        <p:spPr bwMode="auto">
          <a:xfrm>
            <a:off x="1536701" y="1631950"/>
            <a:ext cx="91090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1894-342C-4C1F-956B-E571DADA15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98593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754044" y="4905227"/>
            <a:ext cx="32496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/>
              <a:t>Is it on FIRE?  … NO!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31162" y="5481349"/>
            <a:ext cx="6478588" cy="1052513"/>
            <a:chOff x="528" y="3184"/>
            <a:chExt cx="4081" cy="663"/>
          </a:xfrm>
        </p:grpSpPr>
        <p:sp>
          <p:nvSpPr>
            <p:cNvPr id="7173" name="Rectangle 4"/>
            <p:cNvSpPr>
              <a:spLocks noChangeArrowheads="1"/>
            </p:cNvSpPr>
            <p:nvPr/>
          </p:nvSpPr>
          <p:spPr bwMode="auto">
            <a:xfrm>
              <a:off x="1221" y="3520"/>
              <a:ext cx="11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/>
                <a:t>Luminosity</a:t>
              </a:r>
            </a:p>
          </p:txBody>
        </p:sp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3115" y="3328"/>
              <a:ext cx="149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/>
                <a:t>~  10,000 years</a:t>
              </a:r>
            </a:p>
          </p:txBody>
        </p:sp>
        <p:sp>
          <p:nvSpPr>
            <p:cNvPr id="7175" name="Line 6"/>
            <p:cNvSpPr>
              <a:spLocks noChangeShapeType="1"/>
            </p:cNvSpPr>
            <p:nvPr/>
          </p:nvSpPr>
          <p:spPr bwMode="auto">
            <a:xfrm>
              <a:off x="624" y="3561"/>
              <a:ext cx="2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528" y="3184"/>
              <a:ext cx="24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/>
                <a:t>Chemical Energy Content</a:t>
              </a:r>
            </a:p>
          </p:txBody>
        </p:sp>
      </p:grpSp>
      <p:pic>
        <p:nvPicPr>
          <p:cNvPr id="7172" name="Picture 10"/>
          <p:cNvPicPr>
            <a:picLocks noChangeAspect="1" noChangeArrowheads="1"/>
          </p:cNvPicPr>
          <p:nvPr/>
        </p:nvPicPr>
        <p:blipFill>
          <a:blip r:embed="rId3" cstate="print"/>
          <a:srcRect l="1155" t="2631" r="1633" b="12903"/>
          <a:stretch>
            <a:fillRect/>
          </a:stretch>
        </p:blipFill>
        <p:spPr bwMode="auto">
          <a:xfrm>
            <a:off x="1515919" y="471198"/>
            <a:ext cx="9109075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1894-342C-4C1F-956B-E571DADA15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3478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1709498" y="4953328"/>
            <a:ext cx="4257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/>
              <a:t>Is it CONTRACTING?  … NO!</a:t>
            </a:r>
          </a:p>
        </p:txBody>
      </p:sp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3" cstate="print"/>
          <a:srcRect l="1155" t="2631" r="1633" b="12903"/>
          <a:stretch>
            <a:fillRect/>
          </a:stretch>
        </p:blipFill>
        <p:spPr bwMode="auto">
          <a:xfrm>
            <a:off x="1412536" y="508959"/>
            <a:ext cx="9109075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33349" y="5668963"/>
            <a:ext cx="7472362" cy="1052512"/>
            <a:chOff x="336" y="3184"/>
            <a:chExt cx="4707" cy="663"/>
          </a:xfrm>
        </p:grpSpPr>
        <p:sp>
          <p:nvSpPr>
            <p:cNvPr id="10245" name="Rectangle 18"/>
            <p:cNvSpPr>
              <a:spLocks noChangeArrowheads="1"/>
            </p:cNvSpPr>
            <p:nvPr/>
          </p:nvSpPr>
          <p:spPr bwMode="auto">
            <a:xfrm>
              <a:off x="1221" y="3520"/>
              <a:ext cx="11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/>
                <a:t>Luminosity</a:t>
              </a:r>
            </a:p>
          </p:txBody>
        </p:sp>
        <p:sp>
          <p:nvSpPr>
            <p:cNvPr id="10246" name="Line 19"/>
            <p:cNvSpPr>
              <a:spLocks noChangeShapeType="1"/>
            </p:cNvSpPr>
            <p:nvPr/>
          </p:nvSpPr>
          <p:spPr bwMode="auto">
            <a:xfrm>
              <a:off x="384" y="3552"/>
              <a:ext cx="2736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Rectangle 20"/>
            <p:cNvSpPr>
              <a:spLocks noChangeArrowheads="1"/>
            </p:cNvSpPr>
            <p:nvPr/>
          </p:nvSpPr>
          <p:spPr bwMode="auto">
            <a:xfrm>
              <a:off x="336" y="3184"/>
              <a:ext cx="28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/>
                <a:t>Gravitational Potential Energy</a:t>
              </a:r>
            </a:p>
          </p:txBody>
        </p:sp>
        <p:sp>
          <p:nvSpPr>
            <p:cNvPr id="10248" name="Rectangle 21"/>
            <p:cNvSpPr>
              <a:spLocks noChangeArrowheads="1"/>
            </p:cNvSpPr>
            <p:nvPr/>
          </p:nvSpPr>
          <p:spPr bwMode="auto">
            <a:xfrm>
              <a:off x="3238" y="3328"/>
              <a:ext cx="180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/>
                <a:t>~  25 million years</a:t>
              </a: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1894-342C-4C1F-956B-E571DADA15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29897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3" cstate="print"/>
          <a:srcRect l="1155" t="2631" r="1633" b="12903"/>
          <a:stretch>
            <a:fillRect/>
          </a:stretch>
        </p:blipFill>
        <p:spPr bwMode="auto">
          <a:xfrm>
            <a:off x="1422400" y="550361"/>
            <a:ext cx="9109075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79589" y="5147614"/>
            <a:ext cx="8866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It is powered by NUCLEAR ENERGY!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60625" y="5724671"/>
            <a:ext cx="7521575" cy="1063625"/>
            <a:chOff x="439" y="3168"/>
            <a:chExt cx="4738" cy="670"/>
          </a:xfrm>
        </p:grpSpPr>
        <p:sp>
          <p:nvSpPr>
            <p:cNvPr id="11270" name="Rectangle 4"/>
            <p:cNvSpPr>
              <a:spLocks noChangeArrowheads="1"/>
            </p:cNvSpPr>
            <p:nvPr/>
          </p:nvSpPr>
          <p:spPr bwMode="auto">
            <a:xfrm>
              <a:off x="1221" y="3511"/>
              <a:ext cx="11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/>
                <a:t>Luminosity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39" y="3168"/>
              <a:ext cx="4738" cy="471"/>
              <a:chOff x="439" y="3175"/>
              <a:chExt cx="4738" cy="471"/>
            </a:xfrm>
          </p:grpSpPr>
          <p:sp>
            <p:nvSpPr>
              <p:cNvPr id="11272" name="Rectangle 5"/>
              <p:cNvSpPr>
                <a:spLocks noChangeArrowheads="1"/>
              </p:cNvSpPr>
              <p:nvPr/>
            </p:nvSpPr>
            <p:spPr bwMode="auto">
              <a:xfrm>
                <a:off x="3434" y="3319"/>
                <a:ext cx="174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dirty="0"/>
                  <a:t>~  10 billion years</a:t>
                </a:r>
              </a:p>
            </p:txBody>
          </p:sp>
          <p:sp>
            <p:nvSpPr>
              <p:cNvPr id="11273" name="Line 6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28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7"/>
              <p:cNvSpPr>
                <a:spLocks noChangeArrowheads="1"/>
              </p:cNvSpPr>
              <p:nvPr/>
            </p:nvSpPr>
            <p:spPr bwMode="auto">
              <a:xfrm>
                <a:off x="439" y="3175"/>
                <a:ext cx="297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/>
                  <a:t>Nuclear Potential Energy (core)</a:t>
                </a:r>
              </a:p>
            </p:txBody>
          </p:sp>
        </p:grpSp>
      </p:grp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911928" y="680390"/>
            <a:ext cx="6400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b="1" i="1" dirty="0">
                <a:solidFill>
                  <a:schemeClr val="bg1"/>
                </a:solidFill>
              </a:rPr>
              <a:t>E </a:t>
            </a:r>
            <a:r>
              <a:rPr lang="en-US" sz="7200" b="1" dirty="0">
                <a:solidFill>
                  <a:schemeClr val="bg1"/>
                </a:solidFill>
              </a:rPr>
              <a:t>= </a:t>
            </a:r>
            <a:r>
              <a:rPr lang="en-US" sz="7200" b="1" i="1" dirty="0">
                <a:solidFill>
                  <a:schemeClr val="bg1"/>
                </a:solidFill>
              </a:rPr>
              <a:t>mc</a:t>
            </a:r>
            <a:r>
              <a:rPr lang="en-US" sz="7200" b="1" baseline="20000" dirty="0">
                <a:solidFill>
                  <a:schemeClr val="bg1"/>
                </a:solidFill>
              </a:rPr>
              <a:t>2</a:t>
            </a:r>
            <a:endParaRPr lang="en-US" sz="7200" b="1" baseline="30000" dirty="0">
              <a:solidFill>
                <a:schemeClr val="bg1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4800" b="1" baseline="30000" dirty="0">
                <a:solidFill>
                  <a:schemeClr val="bg1"/>
                </a:solidFill>
              </a:rPr>
              <a:t>			</a:t>
            </a:r>
            <a:r>
              <a:rPr lang="en-US" sz="3600" b="1" dirty="0">
                <a:solidFill>
                  <a:schemeClr val="bg1"/>
                </a:solidFill>
              </a:rPr>
              <a:t>—Einstein, 1905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1894-342C-4C1F-956B-E571DADA15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672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7696200" y="76201"/>
            <a:ext cx="2743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i="1" dirty="0"/>
              <a:t>Gravitational equilibrium:</a:t>
            </a:r>
          </a:p>
          <a:p>
            <a:pPr eaLnBrk="0" hangingPunct="0"/>
            <a:r>
              <a:rPr lang="en-US" sz="2800" dirty="0"/>
              <a:t>Gravity pulling in balances </a:t>
            </a:r>
            <a:r>
              <a:rPr lang="en-US" sz="2800" dirty="0" smtClean="0"/>
              <a:t>pressure </a:t>
            </a:r>
            <a:r>
              <a:rPr lang="en-US" sz="2800" dirty="0"/>
              <a:t>pushing out.</a:t>
            </a:r>
          </a:p>
          <a:p>
            <a:pPr eaLnBrk="0" hangingPunct="0"/>
            <a:endParaRPr lang="en-US" sz="2800" b="1" i="1" dirty="0"/>
          </a:p>
          <a:p>
            <a:pPr eaLnBrk="0" hangingPunct="0"/>
            <a:endParaRPr lang="en-US" sz="2800" b="1" i="1" dirty="0"/>
          </a:p>
          <a:p>
            <a:pPr eaLnBrk="0" hangingPunct="0"/>
            <a:r>
              <a:rPr lang="en-US" sz="2800" b="1" i="1" dirty="0"/>
              <a:t>Energy balance:</a:t>
            </a:r>
          </a:p>
          <a:p>
            <a:pPr eaLnBrk="0" hangingPunct="0"/>
            <a:r>
              <a:rPr lang="en-US" sz="2800" dirty="0"/>
              <a:t>Thermal energy released by fusion in core balances radiative energy lost from surface.</a:t>
            </a:r>
          </a:p>
        </p:txBody>
      </p:sp>
      <p:pic>
        <p:nvPicPr>
          <p:cNvPr id="13315" name="Picture 5" descr="10_02_Figure_Ann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113" y="754063"/>
            <a:ext cx="54721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1894-342C-4C1F-956B-E571DADA15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985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7818437" y="609601"/>
            <a:ext cx="377781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/>
              <a:t>The Sun releases energy by fusing four hydrogen nuclei into one helium nucleus.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 smtClean="0"/>
              <a:t>Neutrinos </a:t>
            </a:r>
            <a:r>
              <a:rPr lang="en-US" sz="2800" dirty="0"/>
              <a:t>created during fusion fly directly through the Sun.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 smtClean="0"/>
              <a:t>Observations </a:t>
            </a:r>
            <a:r>
              <a:rPr lang="en-US" sz="2800" dirty="0"/>
              <a:t>of these solar neutrinos can tell us what’s happening in the core.</a:t>
            </a:r>
          </a:p>
        </p:txBody>
      </p:sp>
      <p:pic>
        <p:nvPicPr>
          <p:cNvPr id="45059" name="Picture 5" descr="10_06Figure"/>
          <p:cNvPicPr>
            <a:picLocks noChangeAspect="1" noChangeArrowheads="1"/>
          </p:cNvPicPr>
          <p:nvPr/>
        </p:nvPicPr>
        <p:blipFill>
          <a:blip r:embed="rId3" cstate="print"/>
          <a:srcRect l="58025" t="8041" b="42177"/>
          <a:stretch>
            <a:fillRect/>
          </a:stretch>
        </p:blipFill>
        <p:spPr bwMode="auto">
          <a:xfrm>
            <a:off x="270163" y="1654897"/>
            <a:ext cx="7228609" cy="373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988-8F15-487A-92A4-B4412E35F0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2344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7223126" y="381001"/>
            <a:ext cx="33686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/>
              <a:t>Solar neutrino problem:</a:t>
            </a:r>
            <a:endParaRPr lang="en-US" sz="2800" dirty="0"/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Early searches (1960’s) for solar neutrinos by Ray Davis, Jr. failed to find the predicted number.</a:t>
            </a:r>
          </a:p>
          <a:p>
            <a:pPr eaLnBrk="0" hangingPunct="0"/>
            <a:endParaRPr lang="en-US" sz="2800" dirty="0"/>
          </a:p>
        </p:txBody>
      </p:sp>
      <p:pic>
        <p:nvPicPr>
          <p:cNvPr id="46083" name="Picture 5" descr="10_11Figure"/>
          <p:cNvPicPr>
            <a:picLocks noChangeAspect="1" noChangeArrowheads="1"/>
          </p:cNvPicPr>
          <p:nvPr/>
        </p:nvPicPr>
        <p:blipFill>
          <a:blip r:embed="rId3" cstate="print"/>
          <a:srcRect b="2580"/>
          <a:stretch>
            <a:fillRect/>
          </a:stretch>
        </p:blipFill>
        <p:spPr bwMode="auto">
          <a:xfrm>
            <a:off x="1600200" y="460376"/>
            <a:ext cx="546735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lappweb.in2p3.fr/neutrinos/neutimg/nacteurs/dav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4114800"/>
            <a:ext cx="1885530" cy="253263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988-8F15-487A-92A4-B4412E35F07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2548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223126" y="381001"/>
            <a:ext cx="3368675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/>
              <a:t>Solar neutrino problem:</a:t>
            </a:r>
            <a:endParaRPr lang="en-US" sz="2800" dirty="0"/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More recent (2000’s) observations find the right number of neutrinos, but some have changed </a:t>
            </a:r>
            <a:r>
              <a:rPr lang="en-US" sz="2800" dirty="0" smtClean="0"/>
              <a:t>form!</a:t>
            </a:r>
            <a:endParaRPr lang="en-US" sz="2800" dirty="0"/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Ray Davis </a:t>
            </a:r>
          </a:p>
          <a:p>
            <a:pPr eaLnBrk="0" hangingPunct="0"/>
            <a:r>
              <a:rPr lang="en-US" sz="2800" dirty="0"/>
              <a:t>finally </a:t>
            </a:r>
          </a:p>
          <a:p>
            <a:pPr eaLnBrk="0" hangingPunct="0"/>
            <a:r>
              <a:rPr lang="en-US" sz="2800" dirty="0"/>
              <a:t>won</a:t>
            </a:r>
          </a:p>
          <a:p>
            <a:pPr eaLnBrk="0" hangingPunct="0"/>
            <a:r>
              <a:rPr lang="en-US" sz="2800" dirty="0"/>
              <a:t>Nobel </a:t>
            </a:r>
          </a:p>
          <a:p>
            <a:pPr eaLnBrk="0" hangingPunct="0"/>
            <a:r>
              <a:rPr lang="en-US" sz="2800" dirty="0"/>
              <a:t>Prize </a:t>
            </a:r>
          </a:p>
          <a:p>
            <a:pPr eaLnBrk="0" hangingPunct="0"/>
            <a:r>
              <a:rPr lang="en-US" sz="2800" dirty="0"/>
              <a:t>in 2002</a:t>
            </a:r>
          </a:p>
          <a:p>
            <a:pPr eaLnBrk="0" hangingPunct="0"/>
            <a:endParaRPr lang="en-US" sz="2800" dirty="0"/>
          </a:p>
          <a:p>
            <a:pPr eaLnBrk="0" hangingPunct="0"/>
            <a:endParaRPr lang="en-US" sz="2800" dirty="0"/>
          </a:p>
        </p:txBody>
      </p:sp>
      <p:pic>
        <p:nvPicPr>
          <p:cNvPr id="47107" name="Picture 5" descr="10_11_Fig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8600"/>
            <a:ext cx="464820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http://upload.wikimedia.org/wikipedia/commons/thumb/f/f9/Raymond_Davis_1978.jpg/220px-Raymond_Davis_197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4390" y="4235967"/>
            <a:ext cx="1752601" cy="248550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2988-8F15-487A-92A4-B4412E35F0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8984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2209800" y="0"/>
            <a:ext cx="77724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dirty="0" smtClean="0"/>
              <a:t>Hydrogen-burning stars in general</a:t>
            </a:r>
            <a:endParaRPr lang="en-US" sz="3600" dirty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7086600" y="990600"/>
            <a:ext cx="304800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High-mass: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  High luminosity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  Short-lived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  Large radius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  Blue	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endParaRPr lang="en-US" sz="2800"/>
          </a:p>
          <a:p>
            <a:pPr eaLnBrk="0" hangingPunct="0">
              <a:spcBef>
                <a:spcPct val="50000"/>
              </a:spcBef>
            </a:pPr>
            <a:r>
              <a:rPr lang="en-US" sz="2800"/>
              <a:t>Low-mass: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800"/>
              <a:t>  Low luminosity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  Long-lived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  Small radius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/>
              <a:t>  Red	 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endParaRPr lang="en-US" sz="2800"/>
          </a:p>
        </p:txBody>
      </p:sp>
      <p:pic>
        <p:nvPicPr>
          <p:cNvPr id="75780" name="Picture 4" descr="11_12_Fig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14400"/>
            <a:ext cx="44958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08FE-90EB-47DD-8463-9967C11D109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6372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854200" y="228601"/>
            <a:ext cx="778856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800" b="1" i="1" dirty="0"/>
              <a:t>     </a:t>
            </a:r>
            <a:r>
              <a:rPr lang="en-US" sz="2800" b="1" dirty="0"/>
              <a:t>Life Stages of </a:t>
            </a:r>
            <a:r>
              <a:rPr lang="en-US" b="1" dirty="0"/>
              <a:t>Low-Mass Star</a:t>
            </a:r>
            <a:endParaRPr lang="en-US" u="sng" dirty="0"/>
          </a:p>
          <a:p>
            <a:pPr marL="457200" indent="-457200" eaLnBrk="0" hangingPunct="0">
              <a:buFont typeface="Times" pitchFamily="84" charset="0"/>
              <a:buAutoNum type="arabicPeriod"/>
            </a:pPr>
            <a:r>
              <a:rPr lang="en-US" dirty="0" err="1" smtClean="0"/>
              <a:t>Protostar</a:t>
            </a:r>
            <a:r>
              <a:rPr lang="en-US" dirty="0" smtClean="0"/>
              <a:t>: cloud of gas collapses under gravity</a:t>
            </a:r>
          </a:p>
          <a:p>
            <a:pPr marL="457200" indent="-457200" eaLnBrk="0" hangingPunct="0">
              <a:buFont typeface="Times" pitchFamily="84" charset="0"/>
              <a:buAutoNum type="arabicPeriod"/>
            </a:pPr>
            <a:r>
              <a:rPr lang="en-US" dirty="0" smtClean="0"/>
              <a:t>Main </a:t>
            </a:r>
            <a:r>
              <a:rPr lang="en-US" dirty="0"/>
              <a:t>Sequence: H fuses to He in core </a:t>
            </a:r>
          </a:p>
          <a:p>
            <a:pPr marL="457200" indent="-457200" eaLnBrk="0" hangingPunct="0">
              <a:buFont typeface="Times" pitchFamily="84" charset="0"/>
              <a:buAutoNum type="arabicPeriod"/>
            </a:pPr>
            <a:r>
              <a:rPr lang="en-US" dirty="0"/>
              <a:t>Red Giant: H fuses to He in shell around He core until He flash</a:t>
            </a:r>
          </a:p>
          <a:p>
            <a:pPr marL="457200" indent="-457200" eaLnBrk="0" hangingPunct="0">
              <a:buFont typeface="Times" pitchFamily="84" charset="0"/>
              <a:buAutoNum type="arabicPeriod"/>
            </a:pPr>
            <a:r>
              <a:rPr lang="en-US" dirty="0"/>
              <a:t>Helium Core Fusion: </a:t>
            </a:r>
            <a:r>
              <a:rPr lang="en-US" dirty="0" smtClean="0"/>
              <a:t>He </a:t>
            </a:r>
            <a:r>
              <a:rPr lang="en-US" dirty="0"/>
              <a:t>fuses to C in core while H fuses to He in shell</a:t>
            </a:r>
          </a:p>
          <a:p>
            <a:pPr eaLnBrk="0" hangingPunct="0"/>
            <a:r>
              <a:rPr lang="en-US" dirty="0" smtClean="0"/>
              <a:t>5.     Double </a:t>
            </a:r>
            <a:r>
              <a:rPr lang="en-US" dirty="0"/>
              <a:t>Shell Fusion: </a:t>
            </a:r>
            <a:r>
              <a:rPr lang="en-US" dirty="0" smtClean="0"/>
              <a:t>H </a:t>
            </a:r>
            <a:r>
              <a:rPr lang="en-US" dirty="0"/>
              <a:t>and He both fuse in shells</a:t>
            </a:r>
          </a:p>
          <a:p>
            <a:pPr marL="457200" indent="-457200" eaLnBrk="0" hangingPunct="0">
              <a:buAutoNum type="arabicPeriod" startAt="6"/>
            </a:pPr>
            <a:r>
              <a:rPr lang="en-US" dirty="0" smtClean="0"/>
              <a:t>Planetary </a:t>
            </a:r>
            <a:r>
              <a:rPr lang="en-US" dirty="0"/>
              <a:t>Nebula: </a:t>
            </a:r>
            <a:r>
              <a:rPr lang="en-US" dirty="0" smtClean="0"/>
              <a:t>outer layers expelled</a:t>
            </a:r>
          </a:p>
          <a:p>
            <a:pPr marL="457200" indent="-457200" eaLnBrk="0" hangingPunct="0">
              <a:buAutoNum type="arabicPeriod" startAt="6"/>
            </a:pPr>
            <a:r>
              <a:rPr lang="en-US" dirty="0"/>
              <a:t>W</a:t>
            </a:r>
            <a:r>
              <a:rPr lang="en-US" dirty="0" smtClean="0"/>
              <a:t>hite </a:t>
            </a:r>
            <a:r>
              <a:rPr lang="en-US" dirty="0"/>
              <a:t>dwarf </a:t>
            </a:r>
            <a:r>
              <a:rPr lang="en-US" dirty="0" smtClean="0"/>
              <a:t>star left behind</a:t>
            </a:r>
            <a:endParaRPr lang="en-US" dirty="0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758951" y="6248400"/>
            <a:ext cx="1395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Not to scale</a:t>
            </a:r>
            <a:r>
              <a:rPr lang="en-US" i="1"/>
              <a:t>!</a:t>
            </a:r>
            <a:endParaRPr lang="en-US"/>
          </a:p>
        </p:txBody>
      </p:sp>
      <p:pic>
        <p:nvPicPr>
          <p:cNvPr id="97284" name="Picture 6" descr="12_22_LowMassStar_Ann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82" y="2672977"/>
            <a:ext cx="11118273" cy="360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3683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2938" name="Picture 10" descr="15_14_Fig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228600"/>
            <a:ext cx="3775075" cy="4941888"/>
          </a:xfrm>
          <a:prstGeom prst="rect">
            <a:avLst/>
          </a:prstGeom>
          <a:noFill/>
        </p:spPr>
      </p:pic>
      <p:pic>
        <p:nvPicPr>
          <p:cNvPr id="2172939" name="Picture 11" descr="20_17_Fig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896938"/>
            <a:ext cx="4579938" cy="3522662"/>
          </a:xfrm>
          <a:prstGeom prst="rect">
            <a:avLst/>
          </a:prstGeom>
          <a:noFill/>
        </p:spPr>
      </p:pic>
      <p:sp>
        <p:nvSpPr>
          <p:cNvPr id="2172930" name="Rectangle 2"/>
          <p:cNvSpPr>
            <a:spLocks noChangeArrowheads="1"/>
          </p:cNvSpPr>
          <p:nvPr/>
        </p:nvSpPr>
        <p:spPr bwMode="auto">
          <a:xfrm>
            <a:off x="1871664" y="5181600"/>
            <a:ext cx="85677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dirty="0"/>
              <a:t>Hubble </a:t>
            </a:r>
            <a:r>
              <a:rPr lang="en-US" sz="2800" dirty="0" smtClean="0"/>
              <a:t>measuring </a:t>
            </a:r>
            <a:r>
              <a:rPr lang="en-US" sz="2800" dirty="0"/>
              <a:t>the distance to the Andromeda Galaxy using Cepheid </a:t>
            </a:r>
            <a:r>
              <a:rPr lang="en-US" sz="2800" dirty="0" smtClean="0"/>
              <a:t>variable stars </a:t>
            </a:r>
            <a:r>
              <a:rPr lang="en-US" sz="2800" dirty="0"/>
              <a:t>as standard candles.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8334-81F3-4195-B709-90188101E43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8491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1905000" y="3886201"/>
            <a:ext cx="86868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900"/>
              </a:spcBef>
            </a:pPr>
            <a:r>
              <a:rPr lang="en-US" sz="2800"/>
              <a:t>Helium fusion does not begin right away because it requires higher temperatures than hydrogen fusion—larger charge leads to greater repulsion.</a:t>
            </a:r>
          </a:p>
          <a:p>
            <a:pPr eaLnBrk="0" hangingPunct="0">
              <a:spcBef>
                <a:spcPts val="900"/>
              </a:spcBef>
            </a:pPr>
            <a:r>
              <a:rPr lang="en-US" sz="2800"/>
              <a:t>The fusion of two helium nuclei doesn’t work, so helium fusion must combine three He nuclei to make carbon.</a:t>
            </a:r>
            <a:endParaRPr lang="en-US"/>
          </a:p>
        </p:txBody>
      </p:sp>
      <p:pic>
        <p:nvPicPr>
          <p:cNvPr id="53251" name="Picture 5" descr="12_Pg342_UnFig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150" y="811214"/>
            <a:ext cx="77597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A1CC-D1B8-42AE-A8E6-179B599DA13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22801"/>
      </p:ext>
    </p:extLst>
  </p:cSld>
  <p:clrMapOvr>
    <a:masterClrMapping/>
  </p:clrMapOvr>
  <p:transition>
    <p:sndAc>
      <p:endSnd/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5" descr="12_09_Fig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247362"/>
            <a:ext cx="9788124" cy="619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A1CC-D1B8-42AE-A8E6-179B599DA13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0944"/>
      </p:ext>
    </p:extLst>
  </p:cSld>
  <p:clrMapOvr>
    <a:masterClrMapping/>
  </p:clrMapOvr>
  <p:transition>
    <p:sndAc>
      <p:endSnd/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1" name="Picture 7" descr="Appendix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976" y="12701"/>
            <a:ext cx="7966075" cy="5959475"/>
          </a:xfrm>
          <a:prstGeom prst="rect">
            <a:avLst/>
          </a:prstGeom>
          <a:noFill/>
        </p:spPr>
      </p:pic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476500" y="6034088"/>
            <a:ext cx="7373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Helium fusion can make carbon in low-mass stars.</a:t>
            </a:r>
          </a:p>
        </p:txBody>
      </p:sp>
      <p:sp>
        <p:nvSpPr>
          <p:cNvPr id="77829" name="Rectangle 10"/>
          <p:cNvSpPr>
            <a:spLocks noChangeArrowheads="1"/>
          </p:cNvSpPr>
          <p:nvPr/>
        </p:nvSpPr>
        <p:spPr bwMode="auto">
          <a:xfrm>
            <a:off x="7800976" y="8128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Rectangle 10"/>
          <p:cNvSpPr>
            <a:spLocks noChangeArrowheads="1"/>
          </p:cNvSpPr>
          <p:nvPr/>
        </p:nvSpPr>
        <p:spPr bwMode="auto">
          <a:xfrm>
            <a:off x="9540876" y="2540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344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835150" y="266700"/>
            <a:ext cx="7461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 dirty="0"/>
              <a:t>Life Stages of High-Mass Star</a:t>
            </a:r>
            <a:endParaRPr lang="en-US" u="sng" dirty="0"/>
          </a:p>
          <a:p>
            <a:pPr eaLnBrk="0" hangingPunct="0"/>
            <a:r>
              <a:rPr lang="en-US" dirty="0" smtClean="0"/>
              <a:t>1.   </a:t>
            </a:r>
            <a:r>
              <a:rPr lang="en-US" dirty="0" err="1" smtClean="0"/>
              <a:t>Protostar</a:t>
            </a:r>
            <a:r>
              <a:rPr lang="en-US" dirty="0" smtClean="0"/>
              <a:t>: cloud of gas collapses under gravity</a:t>
            </a:r>
          </a:p>
          <a:p>
            <a:pPr marL="342900" indent="-342900" eaLnBrk="0" hangingPunct="0">
              <a:buAutoNum type="arabicPeriod" startAt="2"/>
            </a:pPr>
            <a:r>
              <a:rPr lang="en-US" dirty="0" smtClean="0"/>
              <a:t>Main </a:t>
            </a:r>
            <a:r>
              <a:rPr lang="en-US" dirty="0"/>
              <a:t>Sequence: H fuses to He in core </a:t>
            </a:r>
            <a:endParaRPr lang="en-US" dirty="0" smtClean="0"/>
          </a:p>
          <a:p>
            <a:pPr marL="342900" indent="-342900" eaLnBrk="0" hangingPunct="0">
              <a:buAutoNum type="arabicPeriod" startAt="2"/>
            </a:pPr>
            <a:r>
              <a:rPr lang="en-US" dirty="0" smtClean="0"/>
              <a:t>Red </a:t>
            </a:r>
            <a:r>
              <a:rPr lang="en-US" dirty="0"/>
              <a:t>Supergiant: H fuses to He in shell around He </a:t>
            </a:r>
            <a:r>
              <a:rPr lang="en-US" dirty="0" smtClean="0"/>
              <a:t>core</a:t>
            </a:r>
          </a:p>
          <a:p>
            <a:pPr marL="342900" indent="-342900" eaLnBrk="0" hangingPunct="0">
              <a:buAutoNum type="arabicPeriod" startAt="2"/>
            </a:pPr>
            <a:r>
              <a:rPr lang="en-US" dirty="0" smtClean="0"/>
              <a:t>Helium </a:t>
            </a:r>
            <a:r>
              <a:rPr lang="en-US" dirty="0"/>
              <a:t>Core Fusion: </a:t>
            </a:r>
            <a:r>
              <a:rPr lang="en-US" dirty="0" smtClean="0"/>
              <a:t>He </a:t>
            </a:r>
            <a:r>
              <a:rPr lang="en-US" dirty="0"/>
              <a:t>fuses to C in core while H fuses to He in </a:t>
            </a:r>
            <a:r>
              <a:rPr lang="en-US" dirty="0" smtClean="0"/>
              <a:t>shell</a:t>
            </a:r>
          </a:p>
          <a:p>
            <a:pPr marL="342900" indent="-342900" eaLnBrk="0" hangingPunct="0">
              <a:buAutoNum type="arabicPeriod" startAt="2"/>
            </a:pPr>
            <a:r>
              <a:rPr lang="en-US" dirty="0" smtClean="0"/>
              <a:t>Multiple </a:t>
            </a:r>
            <a:r>
              <a:rPr lang="en-US" dirty="0"/>
              <a:t>Shell Fusion: </a:t>
            </a:r>
            <a:r>
              <a:rPr lang="en-US" dirty="0" smtClean="0"/>
              <a:t>many </a:t>
            </a:r>
            <a:r>
              <a:rPr lang="en-US" dirty="0"/>
              <a:t>elements fuse in </a:t>
            </a:r>
            <a:r>
              <a:rPr lang="en-US" dirty="0" smtClean="0"/>
              <a:t>shells</a:t>
            </a:r>
          </a:p>
          <a:p>
            <a:pPr marL="342900" indent="-342900" eaLnBrk="0" hangingPunct="0">
              <a:buAutoNum type="arabicPeriod" startAt="2"/>
            </a:pPr>
            <a:r>
              <a:rPr lang="en-US" dirty="0" smtClean="0"/>
              <a:t>Supernova explosion after iron core collapses</a:t>
            </a:r>
            <a:endParaRPr lang="en-US" dirty="0"/>
          </a:p>
          <a:p>
            <a:pPr marL="342900" indent="-342900" eaLnBrk="0" hangingPunct="0">
              <a:buAutoNum type="arabicPeriod" startAt="2"/>
            </a:pPr>
            <a:r>
              <a:rPr lang="en-US" dirty="0"/>
              <a:t>N</a:t>
            </a:r>
            <a:r>
              <a:rPr lang="en-US" dirty="0" smtClean="0"/>
              <a:t>eutron </a:t>
            </a:r>
            <a:r>
              <a:rPr lang="en-US" dirty="0"/>
              <a:t>star </a:t>
            </a:r>
            <a:r>
              <a:rPr lang="en-US" dirty="0" smtClean="0"/>
              <a:t>or black hole left behind</a:t>
            </a:r>
            <a:endParaRPr lang="en-US" dirty="0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673514" y="6186923"/>
            <a:ext cx="1395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Not to scale!</a:t>
            </a:r>
          </a:p>
        </p:txBody>
      </p:sp>
      <p:pic>
        <p:nvPicPr>
          <p:cNvPr id="99332" name="Picture 6" descr="12_22_HighMassStart_Ann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410" y="2641196"/>
            <a:ext cx="11024755" cy="364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5525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2171700" y="5562600"/>
            <a:ext cx="784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Times" pitchFamily="84" charset="0"/>
              <a:buChar char="•"/>
            </a:pPr>
            <a:r>
              <a:rPr lang="en-US" sz="3200" dirty="0"/>
              <a:t>High core temperatures allow helium to fuse with heavier elements.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Times" pitchFamily="84" charset="0"/>
              <a:buChar char="•"/>
            </a:pPr>
            <a:endParaRPr lang="en-US" sz="3200" dirty="0"/>
          </a:p>
        </p:txBody>
      </p:sp>
      <p:pic>
        <p:nvPicPr>
          <p:cNvPr id="79876" name="Picture 6" descr="12_15_FigureA.jpg"/>
          <p:cNvPicPr>
            <a:picLocks noChangeAspect="1"/>
          </p:cNvPicPr>
          <p:nvPr/>
        </p:nvPicPr>
        <p:blipFill>
          <a:blip r:embed="rId3" cstate="print"/>
          <a:srcRect b="14771"/>
          <a:stretch>
            <a:fillRect/>
          </a:stretch>
        </p:blipFill>
        <p:spPr bwMode="auto">
          <a:xfrm>
            <a:off x="1762268" y="1693646"/>
            <a:ext cx="848042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94063" y="30277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</a:rPr>
              <a:t>How do high-mass stars make the elements necessary for life?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5323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5" name="Picture 9" descr="Appendix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976" y="12701"/>
            <a:ext cx="7966075" cy="5959475"/>
          </a:xfrm>
          <a:prstGeom prst="rect">
            <a:avLst/>
          </a:prstGeom>
          <a:noFill/>
        </p:spPr>
      </p:pic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011488" y="6051551"/>
            <a:ext cx="6367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Helium capture builds C into O, Ne, Mg …</a:t>
            </a:r>
            <a:endParaRPr lang="en-US"/>
          </a:p>
        </p:txBody>
      </p:sp>
      <p:sp>
        <p:nvSpPr>
          <p:cNvPr id="80900" name="Rectangle 14"/>
          <p:cNvSpPr>
            <a:spLocks noChangeArrowheads="1"/>
          </p:cNvSpPr>
          <p:nvPr/>
        </p:nvSpPr>
        <p:spPr bwMode="auto">
          <a:xfrm>
            <a:off x="7772401" y="8001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1" name="Rectangle 15"/>
          <p:cNvSpPr>
            <a:spLocks noChangeArrowheads="1"/>
          </p:cNvSpPr>
          <p:nvPr/>
        </p:nvSpPr>
        <p:spPr bwMode="auto">
          <a:xfrm>
            <a:off x="8664576" y="8001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Rectangle 16"/>
          <p:cNvSpPr>
            <a:spLocks noChangeArrowheads="1"/>
          </p:cNvSpPr>
          <p:nvPr/>
        </p:nvSpPr>
        <p:spPr bwMode="auto">
          <a:xfrm>
            <a:off x="9540876" y="8001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Rectangle 17"/>
          <p:cNvSpPr>
            <a:spLocks noChangeArrowheads="1"/>
          </p:cNvSpPr>
          <p:nvPr/>
        </p:nvSpPr>
        <p:spPr bwMode="auto">
          <a:xfrm>
            <a:off x="2562226" y="13462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7947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Advanced Nuclear Burning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133600" y="54102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Times" pitchFamily="84" charset="0"/>
              <a:buChar char="•"/>
            </a:pPr>
            <a:r>
              <a:rPr lang="en-US" sz="3200"/>
              <a:t>Core temperatures in stars with &gt;8</a:t>
            </a:r>
            <a:r>
              <a:rPr lang="en-US" sz="3200" i="1"/>
              <a:t>M</a:t>
            </a:r>
            <a:r>
              <a:rPr lang="en-US" sz="3200" baseline="-25000"/>
              <a:t>Sun </a:t>
            </a:r>
            <a:r>
              <a:rPr lang="en-US" sz="3200"/>
              <a:t>allow fusion of elements as heavy as iron.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 typeface="Times" pitchFamily="84" charset="0"/>
              <a:buChar char="•"/>
            </a:pPr>
            <a:endParaRPr lang="en-US" sz="3200"/>
          </a:p>
        </p:txBody>
      </p:sp>
      <p:pic>
        <p:nvPicPr>
          <p:cNvPr id="81924" name="Picture 6" descr="12_15_FigureB.jpg"/>
          <p:cNvPicPr>
            <a:picLocks noChangeAspect="1"/>
          </p:cNvPicPr>
          <p:nvPr/>
        </p:nvPicPr>
        <p:blipFill>
          <a:blip r:embed="rId3" cstate="print"/>
          <a:srcRect b="24490"/>
          <a:stretch>
            <a:fillRect/>
          </a:stretch>
        </p:blipFill>
        <p:spPr bwMode="auto">
          <a:xfrm>
            <a:off x="1981200" y="1295401"/>
            <a:ext cx="82296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9011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3" name="Picture 9" descr="Appendix_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5976" y="12701"/>
            <a:ext cx="7966075" cy="5959475"/>
          </a:xfrm>
          <a:prstGeom prst="rect">
            <a:avLst/>
          </a:prstGeom>
          <a:noFill/>
        </p:spPr>
      </p:pic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841500" y="605790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/>
              <a:t>Advanced reactions in stars make elements such as Si, S, Ca, and Fe.</a:t>
            </a:r>
          </a:p>
        </p:txBody>
      </p:sp>
      <p:sp>
        <p:nvSpPr>
          <p:cNvPr id="82948" name="Rectangle 16"/>
          <p:cNvSpPr>
            <a:spLocks noChangeArrowheads="1"/>
          </p:cNvSpPr>
          <p:nvPr/>
        </p:nvSpPr>
        <p:spPr bwMode="auto">
          <a:xfrm>
            <a:off x="7785101" y="13462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Rectangle 18"/>
          <p:cNvSpPr>
            <a:spLocks noChangeArrowheads="1"/>
          </p:cNvSpPr>
          <p:nvPr/>
        </p:nvSpPr>
        <p:spPr bwMode="auto">
          <a:xfrm>
            <a:off x="8664576" y="13462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Rectangle 19"/>
          <p:cNvSpPr>
            <a:spLocks noChangeArrowheads="1"/>
          </p:cNvSpPr>
          <p:nvPr/>
        </p:nvSpPr>
        <p:spPr bwMode="auto">
          <a:xfrm>
            <a:off x="2552701" y="18796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Rectangle 21"/>
          <p:cNvSpPr>
            <a:spLocks noChangeArrowheads="1"/>
          </p:cNvSpPr>
          <p:nvPr/>
        </p:nvSpPr>
        <p:spPr bwMode="auto">
          <a:xfrm>
            <a:off x="5172076" y="18923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2376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0354" y="9221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Multiple Shell Burning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58100" y="1558636"/>
            <a:ext cx="3855027" cy="1943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Advanced nuclear burning proceeds in a series of nested “onion-like” shells.</a:t>
            </a:r>
          </a:p>
        </p:txBody>
      </p:sp>
      <p:pic>
        <p:nvPicPr>
          <p:cNvPr id="83972" name="Picture 8" descr="12_16_Fig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44" y="1335048"/>
            <a:ext cx="6442365" cy="510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B28F1-964F-4610-8FCC-0BFDF20318B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5103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8001000" y="533400"/>
            <a:ext cx="310688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/>
              <a:t>Iron is a dead end for fusion because nuclear reactions involving iron do not release energy.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(Iron has lowest mass per nuclear particle.)</a:t>
            </a:r>
          </a:p>
        </p:txBody>
      </p:sp>
      <p:pic>
        <p:nvPicPr>
          <p:cNvPr id="84995" name="Picture 5" descr="12_17_Figure_Ann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85628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18380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05_13_Figure_Unanno"/>
          <p:cNvPicPr>
            <a:picLocks noChangeAspect="1" noChangeArrowheads="1"/>
          </p:cNvPicPr>
          <p:nvPr/>
        </p:nvPicPr>
        <p:blipFill>
          <a:blip r:embed="rId3" cstate="print"/>
          <a:srcRect b="20616"/>
          <a:stretch>
            <a:fillRect/>
          </a:stretch>
        </p:blipFill>
        <p:spPr bwMode="auto">
          <a:xfrm>
            <a:off x="1822450" y="2590800"/>
            <a:ext cx="8547100" cy="2738438"/>
          </a:xfrm>
          <a:prstGeom prst="rect">
            <a:avLst/>
          </a:prstGeom>
          <a:noFill/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7036" y="365125"/>
            <a:ext cx="1185602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How does light tell us the speed of a distant object?</a:t>
            </a:r>
            <a:r>
              <a:rPr lang="en-US" dirty="0" smtClean="0"/>
              <a:t> 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7527925" y="5791200"/>
            <a:ext cx="255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The Doppler Effect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3F5-3CFB-4D24-9817-FD6C76F7FE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01812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5" descr="12_18_Figure_Ann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032946"/>
            <a:ext cx="5124672" cy="559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8936" y="0"/>
            <a:ext cx="932486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evidence for origin of the elements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143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83740" y="1370845"/>
            <a:ext cx="10581679" cy="52322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Iron from a previous generation of stars is exposed to a flux of neutrons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336165" y="2274310"/>
            <a:ext cx="75785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/>
              <a:t>How does this create heavy elements ? </a:t>
            </a:r>
          </a:p>
          <a:p>
            <a:endParaRPr lang="en-US" altLang="en-US" sz="36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altLang="en-US" sz="3600" dirty="0">
                <a:sym typeface="Wingdings" panose="05000000000000000000" pitchFamily="2" charset="2"/>
              </a:rPr>
              <a:t> Neutron Capture Processes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altLang="en-US" sz="36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dirty="0"/>
              <a:t>There are 2: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dirty="0"/>
              <a:t>	- s-process (slow neutron capture)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dirty="0"/>
              <a:t>	- r-process (rapid neutron capture)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1273" y="304800"/>
            <a:ext cx="10588335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</a:rPr>
              <a:t>How are elements heavier than iron created?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65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51" y="77618"/>
            <a:ext cx="9352786" cy="6327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3627" y="6405362"/>
            <a:ext cx="27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neutrons (N) --&gt;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2584" y="77618"/>
            <a:ext cx="4055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Chart of nuclides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316712" y="3502834"/>
            <a:ext cx="264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protons (Z)  --&gt;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14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0" y="1257300"/>
            <a:ext cx="10761213" cy="49443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9797" y="116670"/>
            <a:ext cx="40110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dirty="0" smtClean="0"/>
              <a:t>The s-process</a:t>
            </a:r>
          </a:p>
        </p:txBody>
      </p:sp>
    </p:spTree>
    <p:extLst>
      <p:ext uri="{BB962C8B-B14F-4D97-AF65-F5344CB8AC3E}">
        <p14:creationId xmlns:p14="http://schemas.microsoft.com/office/powerpoint/2010/main" val="4179285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71786" y="495153"/>
            <a:ext cx="97513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 smtClean="0"/>
              <a:t>Where do neutrons for s-process come from? </a:t>
            </a:r>
            <a:endParaRPr lang="en-US" alt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091502" y="2161309"/>
            <a:ext cx="83118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aseline="30000" dirty="0" smtClean="0"/>
              <a:t>13</a:t>
            </a:r>
            <a:r>
              <a:rPr lang="en-US" sz="6600" dirty="0" smtClean="0"/>
              <a:t>C + </a:t>
            </a:r>
            <a:r>
              <a:rPr lang="en-US" sz="6600" baseline="30000" dirty="0" smtClean="0"/>
              <a:t>4</a:t>
            </a:r>
            <a:r>
              <a:rPr lang="en-US" sz="6600" dirty="0" smtClean="0"/>
              <a:t>He --&gt; </a:t>
            </a:r>
            <a:r>
              <a:rPr lang="en-US" sz="6600" baseline="30000" dirty="0" smtClean="0"/>
              <a:t>16</a:t>
            </a:r>
            <a:r>
              <a:rPr lang="en-US" sz="6600" dirty="0" smtClean="0"/>
              <a:t>O + </a:t>
            </a:r>
            <a:r>
              <a:rPr lang="en-US" sz="6600" i="1" dirty="0" smtClean="0"/>
              <a:t>n</a:t>
            </a:r>
          </a:p>
          <a:p>
            <a:endParaRPr lang="en-US" sz="6600" dirty="0"/>
          </a:p>
          <a:p>
            <a:r>
              <a:rPr lang="en-US" sz="6600" baseline="30000" dirty="0" smtClean="0"/>
              <a:t>22</a:t>
            </a:r>
            <a:r>
              <a:rPr lang="en-US" sz="6600" dirty="0" smtClean="0"/>
              <a:t>Ne + </a:t>
            </a:r>
            <a:r>
              <a:rPr lang="en-US" sz="6600" baseline="30000" dirty="0" smtClean="0"/>
              <a:t>4</a:t>
            </a:r>
            <a:r>
              <a:rPr lang="en-US" sz="6600" dirty="0" smtClean="0"/>
              <a:t>He --&gt; </a:t>
            </a:r>
            <a:r>
              <a:rPr lang="en-US" sz="6600" baseline="30000" dirty="0" smtClean="0"/>
              <a:t>25</a:t>
            </a:r>
            <a:r>
              <a:rPr lang="en-US" sz="6600" dirty="0" smtClean="0"/>
              <a:t>Mg + </a:t>
            </a:r>
            <a:r>
              <a:rPr lang="en-US" sz="6600" i="1" dirty="0" smtClean="0"/>
              <a:t>n</a:t>
            </a:r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3732576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922504" y="69126"/>
            <a:ext cx="77326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 smtClean="0"/>
              <a:t>Where does the s-process happen ? </a:t>
            </a:r>
            <a:endParaRPr lang="en-US" altLang="en-US" sz="4000" dirty="0"/>
          </a:p>
        </p:txBody>
      </p:sp>
      <p:pic>
        <p:nvPicPr>
          <p:cNvPr id="50179" name="Picture 3" descr="S:\MSU\PAN03\betelge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168261"/>
            <a:ext cx="6672262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73054" y="1027698"/>
            <a:ext cx="1928812" cy="101441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034829" y="744037"/>
            <a:ext cx="1038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accent1"/>
                </a:solidFill>
              </a:rPr>
              <a:t>there !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132013" y="5746751"/>
            <a:ext cx="62115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in red giants – and it takes several million years !</a:t>
            </a:r>
          </a:p>
          <a:p>
            <a:r>
              <a:rPr lang="en-US" altLang="en-US" sz="2400" dirty="0"/>
              <a:t>(or, more correctly, low mass TP-AGB stars)</a:t>
            </a:r>
          </a:p>
        </p:txBody>
      </p:sp>
    </p:spTree>
    <p:extLst>
      <p:ext uri="{BB962C8B-B14F-4D97-AF65-F5344CB8AC3E}">
        <p14:creationId xmlns:p14="http://schemas.microsoft.com/office/powerpoint/2010/main" val="1632978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888077" y="177941"/>
            <a:ext cx="38377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/>
              <a:t>How can we tell ?</a:t>
            </a:r>
          </a:p>
        </p:txBody>
      </p:sp>
      <p:pic>
        <p:nvPicPr>
          <p:cNvPr id="51204" name="Picture 4" descr="S:\Teaching\NA\Abundances\pagel_1_8_spectr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530350"/>
            <a:ext cx="5289550" cy="41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4941888" y="4868864"/>
            <a:ext cx="469900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086475" y="4865689"/>
            <a:ext cx="469900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874839" y="1009651"/>
            <a:ext cx="4539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Analyze light from a red giant: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2202270" y="5653088"/>
            <a:ext cx="844327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FF3300"/>
                </a:solidFill>
              </a:rPr>
              <a:t>Star contains Technetium (</a:t>
            </a:r>
            <a:r>
              <a:rPr lang="en-US" altLang="en-US" sz="2800" dirty="0" err="1">
                <a:solidFill>
                  <a:srgbClr val="FF3300"/>
                </a:solidFill>
              </a:rPr>
              <a:t>Tc</a:t>
            </a:r>
            <a:r>
              <a:rPr lang="en-US" altLang="en-US" sz="2800" dirty="0">
                <a:solidFill>
                  <a:srgbClr val="FF3300"/>
                </a:solidFill>
              </a:rPr>
              <a:t>) !!!</a:t>
            </a:r>
            <a:br>
              <a:rPr lang="en-US" altLang="en-US" sz="2800" dirty="0">
                <a:solidFill>
                  <a:srgbClr val="FF3300"/>
                </a:solidFill>
              </a:rPr>
            </a:br>
            <a:r>
              <a:rPr lang="en-US" altLang="en-US" sz="2800" dirty="0">
                <a:solidFill>
                  <a:srgbClr val="FF3300"/>
                </a:solidFill>
              </a:rPr>
              <a:t>(heavy element Z=43, T</a:t>
            </a:r>
            <a:r>
              <a:rPr lang="en-US" altLang="en-US" sz="2800" baseline="-25000" dirty="0">
                <a:solidFill>
                  <a:srgbClr val="FF3300"/>
                </a:solidFill>
              </a:rPr>
              <a:t>1/2</a:t>
            </a:r>
            <a:r>
              <a:rPr lang="en-US" altLang="en-US" sz="2800" dirty="0">
                <a:solidFill>
                  <a:srgbClr val="FF3300"/>
                </a:solidFill>
              </a:rPr>
              <a:t> </a:t>
            </a:r>
            <a:r>
              <a:rPr lang="en-US" altLang="en-US" sz="2800" dirty="0" smtClean="0">
                <a:solidFill>
                  <a:srgbClr val="FF3300"/>
                </a:solidFill>
              </a:rPr>
              <a:t>= 4 </a:t>
            </a:r>
            <a:r>
              <a:rPr lang="en-US" altLang="en-US" sz="2800" dirty="0">
                <a:solidFill>
                  <a:srgbClr val="FF3300"/>
                </a:solidFill>
              </a:rPr>
              <a:t>m</a:t>
            </a:r>
            <a:r>
              <a:rPr lang="en-US" altLang="en-US" sz="2800" dirty="0" smtClean="0">
                <a:solidFill>
                  <a:srgbClr val="FF3300"/>
                </a:solidFill>
              </a:rPr>
              <a:t>illion </a:t>
            </a:r>
            <a:r>
              <a:rPr lang="en-US" altLang="en-US" sz="2800" dirty="0">
                <a:solidFill>
                  <a:srgbClr val="FF3300"/>
                </a:solidFill>
              </a:rPr>
              <a:t>years, Merrill 1952)</a:t>
            </a:r>
          </a:p>
        </p:txBody>
      </p:sp>
    </p:spTree>
    <p:extLst>
      <p:ext uri="{BB962C8B-B14F-4D97-AF65-F5344CB8AC3E}">
        <p14:creationId xmlns:p14="http://schemas.microsoft.com/office/powerpoint/2010/main" val="7225772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7678" y="2680134"/>
            <a:ext cx="110067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dirty="0"/>
              <a:t>The s-process makes only half of all heavy </a:t>
            </a:r>
            <a:r>
              <a:rPr lang="en-US" altLang="en-US" sz="4000" dirty="0" smtClean="0"/>
              <a:t>elements.</a:t>
            </a:r>
            <a:endParaRPr lang="en-US" altLang="en-US" sz="4000" dirty="0"/>
          </a:p>
          <a:p>
            <a:r>
              <a:rPr lang="en-US" altLang="en-US" sz="4000" dirty="0" smtClean="0"/>
              <a:t> So, </a:t>
            </a:r>
            <a:r>
              <a:rPr lang="en-US" altLang="en-US" sz="4000" dirty="0"/>
              <a:t>where </a:t>
            </a:r>
            <a:r>
              <a:rPr lang="en-US" altLang="en-US" sz="4000" dirty="0" smtClean="0"/>
              <a:t>do </a:t>
            </a:r>
            <a:r>
              <a:rPr lang="en-US" altLang="en-US" sz="4000" dirty="0"/>
              <a:t>the rest come from ?</a:t>
            </a:r>
          </a:p>
        </p:txBody>
      </p:sp>
    </p:spTree>
    <p:extLst>
      <p:ext uri="{BB962C8B-B14F-4D97-AF65-F5344CB8AC3E}">
        <p14:creationId xmlns:p14="http://schemas.microsoft.com/office/powerpoint/2010/main" val="4037509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15" y="83432"/>
            <a:ext cx="7322994" cy="65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466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90800" y="152401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FFFFFF"/>
                </a:solidFill>
                <a:latin typeface="Arial Black" panose="020B0A04020102020204" pitchFamily="34" charset="0"/>
              </a:rPr>
              <a:t>Where does the r-process happen ?</a:t>
            </a:r>
          </a:p>
        </p:txBody>
      </p:sp>
      <p:pic>
        <p:nvPicPr>
          <p:cNvPr id="55299" name="Picture 3" descr="C:\MIWI-FIL\reports\Astronomy\e0102_multi_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75" y="55251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379950" y="4325908"/>
            <a:ext cx="2841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 smtClean="0"/>
              <a:t>Supernovae? </a:t>
            </a:r>
            <a:r>
              <a:rPr lang="en-US" altLang="en-US" sz="2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175171" y="5951576"/>
            <a:ext cx="41839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smtClean="0"/>
              <a:t>Neutron-star mergers? </a:t>
            </a:r>
            <a:r>
              <a:rPr lang="en-US" altLang="en-US" sz="2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5385457" y="801517"/>
            <a:ext cx="680654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solidFill>
                  <a:srgbClr val="FF0000"/>
                </a:solidFill>
              </a:rPr>
              <a:t>The r-process creates most of the remaining </a:t>
            </a:r>
          </a:p>
          <a:p>
            <a:r>
              <a:rPr lang="en-US" altLang="en-US" sz="2800" b="1" dirty="0" smtClean="0">
                <a:solidFill>
                  <a:srgbClr val="FF0000"/>
                </a:solidFill>
              </a:rPr>
              <a:t>elements, but we </a:t>
            </a:r>
            <a:r>
              <a:rPr lang="en-US" altLang="en-US" sz="2800" b="1" dirty="0">
                <a:solidFill>
                  <a:srgbClr val="FF0000"/>
                </a:solidFill>
              </a:rPr>
              <a:t>don’t know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the site </a:t>
            </a:r>
          </a:p>
          <a:p>
            <a:r>
              <a:rPr lang="en-US" altLang="en-US" sz="2800" b="1" dirty="0" smtClean="0">
                <a:solidFill>
                  <a:srgbClr val="FF0000"/>
                </a:solidFill>
              </a:rPr>
              <a:t>– </a:t>
            </a:r>
            <a:r>
              <a:rPr lang="en-US" altLang="en-US" sz="2800" b="1" dirty="0">
                <a:solidFill>
                  <a:srgbClr val="FF0000"/>
                </a:solidFill>
              </a:rPr>
              <a:t>here are some ideas: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59" y="2979868"/>
            <a:ext cx="4170818" cy="29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003" name="Text Box 3"/>
          <p:cNvSpPr txBox="1">
            <a:spLocks noChangeArrowheads="1"/>
          </p:cNvSpPr>
          <p:nvPr/>
        </p:nvSpPr>
        <p:spPr bwMode="auto">
          <a:xfrm>
            <a:off x="7848599" y="1153681"/>
            <a:ext cx="367491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 smtClean="0"/>
              <a:t>Hubble </a:t>
            </a:r>
            <a:r>
              <a:rPr lang="en-US" sz="2800" dirty="0"/>
              <a:t>found that </a:t>
            </a:r>
            <a:r>
              <a:rPr lang="en-US" sz="2800" dirty="0" smtClean="0"/>
              <a:t>velocity and </a:t>
            </a:r>
            <a:r>
              <a:rPr lang="en-US" sz="2800" dirty="0"/>
              <a:t>distance are related in a special </a:t>
            </a:r>
            <a:r>
              <a:rPr lang="en-US" sz="2800" dirty="0" smtClean="0"/>
              <a:t>way</a:t>
            </a:r>
            <a:r>
              <a:rPr lang="en-US" sz="2800" dirty="0"/>
              <a:t>:</a:t>
            </a:r>
            <a:endParaRPr lang="en-US" sz="2800" dirty="0" smtClean="0"/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 smtClean="0"/>
              <a:t>The further away a galaxy is, the faster it is moving away from us.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 smtClean="0"/>
              <a:t>The universe is expanding!</a:t>
            </a:r>
            <a:endParaRPr lang="en-US" sz="2800" dirty="0"/>
          </a:p>
        </p:txBody>
      </p:sp>
      <p:pic>
        <p:nvPicPr>
          <p:cNvPr id="2176004" name="Picture 4" descr="pla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1" y="6035676"/>
            <a:ext cx="809625" cy="517525"/>
          </a:xfrm>
          <a:prstGeom prst="rect">
            <a:avLst/>
          </a:prstGeom>
          <a:noFill/>
        </p:spPr>
      </p:pic>
      <p:sp>
        <p:nvSpPr>
          <p:cNvPr id="2176005" name="Rectangle 5"/>
          <p:cNvSpPr>
            <a:spLocks noChangeArrowheads="1"/>
          </p:cNvSpPr>
          <p:nvPr/>
        </p:nvSpPr>
        <p:spPr bwMode="auto">
          <a:xfrm>
            <a:off x="2590801" y="6089650"/>
            <a:ext cx="2564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Discovering Hubble's Law</a:t>
            </a:r>
          </a:p>
        </p:txBody>
      </p:sp>
      <p:pic>
        <p:nvPicPr>
          <p:cNvPr id="2176023" name="Picture 23" descr="Discvovering_Hubbles_La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1" y="152400"/>
            <a:ext cx="5421313" cy="577215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C8334-81F3-4195-B709-90188101E4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98208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Supernova Explosion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781800" y="1600200"/>
            <a:ext cx="35052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E</a:t>
            </a:r>
            <a:r>
              <a:rPr lang="en-US" dirty="0" smtClean="0"/>
              <a:t>lectrons </a:t>
            </a:r>
            <a:r>
              <a:rPr lang="en-US" dirty="0"/>
              <a:t>combine with protons, making neutrons and neutrinos.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Neutrons collapse to the center, forming a </a:t>
            </a:r>
            <a:r>
              <a:rPr lang="en-US" b="1" dirty="0"/>
              <a:t>neutron star</a:t>
            </a:r>
            <a:r>
              <a:rPr lang="en-US" dirty="0"/>
              <a:t> or a </a:t>
            </a:r>
            <a:r>
              <a:rPr lang="en-US" b="1" dirty="0"/>
              <a:t>black hole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dirty="0"/>
          </a:p>
        </p:txBody>
      </p:sp>
      <p:pic>
        <p:nvPicPr>
          <p:cNvPr id="89092" name="Picture 6" descr="12_19_Fig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1219200"/>
            <a:ext cx="46831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B28F1-964F-4610-8FCC-0BFDF20318B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55093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Supernova Remnant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23075" y="1295400"/>
            <a:ext cx="35052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Energy released by the collapse of the core drives outer layers into space.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The Crab Nebula is the remnant of the supernova seen in </a:t>
            </a:r>
            <a:r>
              <a:rPr lang="en-US" sz="2000" dirty="0"/>
              <a:t>A.D.</a:t>
            </a:r>
            <a:r>
              <a:rPr lang="en-US" dirty="0"/>
              <a:t> 1054</a:t>
            </a:r>
            <a:r>
              <a:rPr lang="en-US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Neutron star left behind</a:t>
            </a:r>
            <a:endParaRPr lang="en-US" dirty="0"/>
          </a:p>
        </p:txBody>
      </p:sp>
      <p:pic>
        <p:nvPicPr>
          <p:cNvPr id="91140" name="Picture 7" descr="12_20_Figu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926" y="1219200"/>
            <a:ext cx="46894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12" descr="ECP6e_IF_Ic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953126"/>
            <a:ext cx="1549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B28F1-964F-4610-8FCC-0BFDF20318B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78489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0" name="Picture 8" descr="Appendix_D"/>
          <p:cNvPicPr>
            <a:picLocks noChangeAspect="1" noChangeArrowheads="1"/>
          </p:cNvPicPr>
          <p:nvPr/>
        </p:nvPicPr>
        <p:blipFill>
          <a:blip r:embed="rId3" cstate="print"/>
          <a:srcRect t="639"/>
          <a:stretch>
            <a:fillRect/>
          </a:stretch>
        </p:blipFill>
        <p:spPr bwMode="auto">
          <a:xfrm>
            <a:off x="2085976" y="38101"/>
            <a:ext cx="7966075" cy="5921375"/>
          </a:xfrm>
          <a:prstGeom prst="rect">
            <a:avLst/>
          </a:prstGeom>
          <a:noFill/>
        </p:spPr>
      </p:pic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737755" y="6013589"/>
            <a:ext cx="102038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/>
              <a:t>Energy and neutrons released in a </a:t>
            </a:r>
            <a:r>
              <a:rPr lang="en-US" sz="2000" dirty="0" smtClean="0"/>
              <a:t>massive-star supernova </a:t>
            </a:r>
            <a:r>
              <a:rPr lang="en-US" sz="2000" dirty="0"/>
              <a:t>explosion </a:t>
            </a:r>
            <a:r>
              <a:rPr lang="en-US" sz="2000" dirty="0" smtClean="0"/>
              <a:t>or a merger of two neutron stars may </a:t>
            </a:r>
            <a:r>
              <a:rPr lang="en-US" sz="2000" dirty="0"/>
              <a:t>enable elements heavier than iron to form, including Gold (Au) and Uranium (U)</a:t>
            </a:r>
          </a:p>
        </p:txBody>
      </p:sp>
      <p:sp>
        <p:nvSpPr>
          <p:cNvPr id="90116" name="Rectangle 18"/>
          <p:cNvSpPr>
            <a:spLocks noChangeArrowheads="1"/>
          </p:cNvSpPr>
          <p:nvPr/>
        </p:nvSpPr>
        <p:spPr bwMode="auto">
          <a:xfrm>
            <a:off x="6480176" y="29845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Rectangle 19"/>
          <p:cNvSpPr>
            <a:spLocks noChangeArrowheads="1"/>
          </p:cNvSpPr>
          <p:nvPr/>
        </p:nvSpPr>
        <p:spPr bwMode="auto">
          <a:xfrm>
            <a:off x="4727576" y="5346700"/>
            <a:ext cx="466725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50020-CD0E-4F72-BFFC-5CF406465B5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5338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382" y="762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How did we come to be?</a:t>
            </a:r>
            <a:endParaRPr lang="en-US" dirty="0" smtClean="0"/>
          </a:p>
        </p:txBody>
      </p:sp>
      <p:pic>
        <p:nvPicPr>
          <p:cNvPr id="16387" name="Picture 4" descr="\\Ps3\CS1-Vol.02\50676_bennett_ecp_6e_irdvd\final_jpeg_files%0\chap001\Figures_and_Photos\01_02_Step3_An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6327" y="849010"/>
            <a:ext cx="6047509" cy="60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73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9" y="0"/>
            <a:ext cx="760960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FRIB will help us to understand    stellar </a:t>
            </a:r>
            <a:r>
              <a:rPr lang="en-US" dirty="0" err="1" smtClean="0"/>
              <a:t>nucleosynthesis</a:t>
            </a:r>
            <a:r>
              <a:rPr lang="en-US" dirty="0" smtClean="0"/>
              <a:t> in detail!</a:t>
            </a:r>
            <a:endParaRPr lang="en-US" dirty="0"/>
          </a:p>
        </p:txBody>
      </p:sp>
      <p:pic>
        <p:nvPicPr>
          <p:cNvPr id="4" name="Picture 7" descr="2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91" y="1567014"/>
            <a:ext cx="8066954" cy="537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2" y="319881"/>
            <a:ext cx="3429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976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Now, for an exercise…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5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7848600" cy="8382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2"/>
                </a:solidFill>
              </a:rPr>
              <a:t>How do galaxies move within the universe?</a:t>
            </a:r>
            <a:endParaRPr lang="en-US" sz="3200"/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831273" y="1823604"/>
            <a:ext cx="360564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Galaxies are carried along with the expansion of space: </a:t>
            </a:r>
          </a:p>
          <a:p>
            <a:pPr algn="l"/>
            <a:endParaRPr lang="en-US" sz="2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Evidence for the Big Bang!</a:t>
            </a:r>
          </a:p>
          <a:p>
            <a:pPr algn="l"/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/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H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igh energy densities and temperatures in early universe </a:t>
            </a:r>
            <a:endParaRPr lang="en-US" sz="28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7108" name="Picture 5" descr="\\Ps3\CS1-Vol.02\50676_bennett_ecp_6e_irdvd\final_jpeg_files%0\chap001\Figures_and_Photos\01_15_Figure_Unan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2088" y="1104900"/>
            <a:ext cx="3059112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24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05_10_Figure-An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401" y="685800"/>
            <a:ext cx="26320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437189" y="5583238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Solid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410200" y="4648200"/>
            <a:ext cx="753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Liquid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410201" y="3733800"/>
            <a:ext cx="3534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Neutral gas of atoms and molecules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410201" y="1219200"/>
            <a:ext cx="9925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Ionized</a:t>
            </a:r>
          </a:p>
          <a:p>
            <a:pPr eaLnBrk="0" hangingPunct="0"/>
            <a:r>
              <a:rPr lang="en-US" dirty="0"/>
              <a:t>Gas</a:t>
            </a:r>
          </a:p>
          <a:p>
            <a:pPr eaLnBrk="0" hangingPunct="0"/>
            <a:r>
              <a:rPr lang="en-US" dirty="0"/>
              <a:t>(Plasma)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8229600" y="403592"/>
            <a:ext cx="3505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smtClean="0"/>
              <a:t>As temperature increases, particles move faster and  break apart into smaller particles.</a:t>
            </a:r>
            <a:endParaRPr lang="en-US" sz="3200" dirty="0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685926" y="5518150"/>
            <a:ext cx="591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10 K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600200" y="4568825"/>
            <a:ext cx="670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10</a:t>
            </a:r>
            <a:r>
              <a:rPr lang="en-US" baseline="30000"/>
              <a:t>2</a:t>
            </a:r>
            <a:r>
              <a:rPr lang="en-US"/>
              <a:t> K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600200" y="3578225"/>
            <a:ext cx="670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10</a:t>
            </a:r>
            <a:r>
              <a:rPr lang="en-US" baseline="30000"/>
              <a:t>3</a:t>
            </a:r>
            <a:r>
              <a:rPr lang="en-US"/>
              <a:t> K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609725" y="2511425"/>
            <a:ext cx="670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10</a:t>
            </a:r>
            <a:r>
              <a:rPr lang="en-US" baseline="30000"/>
              <a:t>4</a:t>
            </a:r>
            <a:r>
              <a:rPr lang="en-US"/>
              <a:t> K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609725" y="1673225"/>
            <a:ext cx="670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10</a:t>
            </a:r>
            <a:r>
              <a:rPr lang="en-US" baseline="30000"/>
              <a:t>5</a:t>
            </a:r>
            <a:r>
              <a:rPr lang="en-US"/>
              <a:t> K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609725" y="758825"/>
            <a:ext cx="670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10</a:t>
            </a:r>
            <a:r>
              <a:rPr lang="en-US" baseline="30000"/>
              <a:t>6</a:t>
            </a:r>
            <a:r>
              <a:rPr lang="en-US"/>
              <a:t> K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10201" y="2895600"/>
            <a:ext cx="2122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Neutral gas of atoms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16BC-455E-424B-9E8A-7CB875A753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07867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611" name="Text Box 3"/>
          <p:cNvSpPr txBox="1">
            <a:spLocks noChangeArrowheads="1"/>
          </p:cNvSpPr>
          <p:nvPr/>
        </p:nvSpPr>
        <p:spPr bwMode="auto">
          <a:xfrm>
            <a:off x="6858000" y="263525"/>
            <a:ext cx="3657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 i="1" dirty="0"/>
              <a:t>Era of </a:t>
            </a:r>
            <a:r>
              <a:rPr lang="en-US" sz="2800" b="1" i="1" dirty="0" err="1"/>
              <a:t>Nucleosynthesis</a:t>
            </a:r>
            <a:endParaRPr lang="en-US" sz="2800" b="1" i="1" dirty="0"/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Time: 0.001 s–5 min</a:t>
            </a:r>
          </a:p>
          <a:p>
            <a:pPr eaLnBrk="0" hangingPunct="0"/>
            <a:r>
              <a:rPr lang="en-US" sz="2800" dirty="0"/>
              <a:t>Temp: 10</a:t>
            </a:r>
            <a:r>
              <a:rPr lang="en-US" sz="2800" baseline="30000" dirty="0"/>
              <a:t>12</a:t>
            </a:r>
            <a:r>
              <a:rPr lang="en-US" sz="2800" dirty="0"/>
              <a:t>–10</a:t>
            </a:r>
            <a:r>
              <a:rPr lang="en-US" sz="2800" baseline="30000" dirty="0"/>
              <a:t>9 </a:t>
            </a:r>
            <a:r>
              <a:rPr lang="en-US" sz="2800" dirty="0"/>
              <a:t>K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Began when matter annihilated remaining antimatter at </a:t>
            </a:r>
          </a:p>
          <a:p>
            <a:pPr eaLnBrk="0" hangingPunct="0"/>
            <a:r>
              <a:rPr lang="en-US" sz="2800" dirty="0"/>
              <a:t>~ 0.001 s, leaving small excess of matter</a:t>
            </a:r>
          </a:p>
          <a:p>
            <a:pPr eaLnBrk="0" hangingPunct="0"/>
            <a:endParaRPr lang="en-US" sz="2800" dirty="0"/>
          </a:p>
          <a:p>
            <a:pPr eaLnBrk="0" hangingPunct="0"/>
            <a:r>
              <a:rPr lang="en-US" sz="2800" dirty="0"/>
              <a:t>Helium fused from protons and neutrons by 5-min mark</a:t>
            </a:r>
            <a:endParaRPr lang="en-US" sz="2800" b="1" i="1" dirty="0"/>
          </a:p>
        </p:txBody>
      </p:sp>
      <p:sp>
        <p:nvSpPr>
          <p:cNvPr id="2116612" name="Line 4"/>
          <p:cNvSpPr>
            <a:spLocks noChangeShapeType="1"/>
          </p:cNvSpPr>
          <p:nvPr/>
        </p:nvSpPr>
        <p:spPr bwMode="auto">
          <a:xfrm flipV="1">
            <a:off x="5029200" y="533400"/>
            <a:ext cx="1828800" cy="3200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16616" name="Picture 8" descr="17_04_Figure_An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638" y="44450"/>
            <a:ext cx="2468562" cy="65849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A38A-9F8D-4168-AD09-912646167B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1543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77" y="468424"/>
            <a:ext cx="9314023" cy="593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4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1393</Words>
  <Application>Microsoft Office PowerPoint</Application>
  <PresentationFormat>Widescreen</PresentationFormat>
  <Paragraphs>291</Paragraphs>
  <Slides>55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Arial</vt:lpstr>
      <vt:lpstr>Arial Black</vt:lpstr>
      <vt:lpstr>Calibri</vt:lpstr>
      <vt:lpstr>Calibri Light</vt:lpstr>
      <vt:lpstr>Garamond</vt:lpstr>
      <vt:lpstr>Helvetica</vt:lpstr>
      <vt:lpstr>Lucida Grande</vt:lpstr>
      <vt:lpstr>Symbol</vt:lpstr>
      <vt:lpstr>Times</vt:lpstr>
      <vt:lpstr>Times New Roman</vt:lpstr>
      <vt:lpstr>Wingdings</vt:lpstr>
      <vt:lpstr>ヒラギノ角ゴ Pro W3</vt:lpstr>
      <vt:lpstr>Office Theme</vt:lpstr>
      <vt:lpstr>              Nuclear Astrophysics</vt:lpstr>
      <vt:lpstr>PowerPoint Presentation</vt:lpstr>
      <vt:lpstr>PowerPoint Presentation</vt:lpstr>
      <vt:lpstr>How does light tell us the speed of a distant object? </vt:lpstr>
      <vt:lpstr>PowerPoint Presentation</vt:lpstr>
      <vt:lpstr>How do galaxies move within the universe?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of the universe according to the Big Bang theory</vt:lpstr>
      <vt:lpstr>PowerPoint Presentation</vt:lpstr>
      <vt:lpstr>The Sun: how does it shine?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Advanced Nuclear Burning</vt:lpstr>
      <vt:lpstr>PowerPoint Presentation</vt:lpstr>
      <vt:lpstr>Multiple Shell Burning</vt:lpstr>
      <vt:lpstr>PowerPoint Presentation</vt:lpstr>
      <vt:lpstr>Some evidence for origin of the elements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Supernova Explosion</vt:lpstr>
      <vt:lpstr>Supernova Remnant</vt:lpstr>
      <vt:lpstr>PowerPoint Presentation</vt:lpstr>
      <vt:lpstr>How did we come to be?</vt:lpstr>
      <vt:lpstr>FRIB will help us to understand    stellar nucleosynthesis in detail!</vt:lpstr>
      <vt:lpstr>Thank you for your attention!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Wrede, Christopher</dc:creator>
  <cp:lastModifiedBy>Wrede, Christopher</cp:lastModifiedBy>
  <cp:revision>51</cp:revision>
  <dcterms:created xsi:type="dcterms:W3CDTF">2014-07-25T14:39:18Z</dcterms:created>
  <dcterms:modified xsi:type="dcterms:W3CDTF">2016-07-25T21:08:17Z</dcterms:modified>
</cp:coreProperties>
</file>