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gif" ContentType="video/unknown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2" r:id="rId4"/>
    <p:sldMasterId id="2147483989" r:id="rId5"/>
  </p:sldMasterIdLst>
  <p:notesMasterIdLst>
    <p:notesMasterId r:id="rId34"/>
  </p:notesMasterIdLst>
  <p:handoutMasterIdLst>
    <p:handoutMasterId r:id="rId35"/>
  </p:handoutMasterIdLst>
  <p:sldIdLst>
    <p:sldId id="303" r:id="rId6"/>
    <p:sldId id="304" r:id="rId7"/>
    <p:sldId id="308" r:id="rId8"/>
    <p:sldId id="309" r:id="rId9"/>
    <p:sldId id="310" r:id="rId10"/>
    <p:sldId id="312" r:id="rId11"/>
    <p:sldId id="313" r:id="rId12"/>
    <p:sldId id="277" r:id="rId13"/>
    <p:sldId id="305" r:id="rId14"/>
    <p:sldId id="306" r:id="rId15"/>
    <p:sldId id="307" r:id="rId16"/>
    <p:sldId id="314" r:id="rId17"/>
    <p:sldId id="284" r:id="rId18"/>
    <p:sldId id="278" r:id="rId19"/>
    <p:sldId id="311" r:id="rId20"/>
    <p:sldId id="315" r:id="rId21"/>
    <p:sldId id="316" r:id="rId22"/>
    <p:sldId id="331" r:id="rId23"/>
    <p:sldId id="318" r:id="rId24"/>
    <p:sldId id="319" r:id="rId25"/>
    <p:sldId id="320" r:id="rId26"/>
    <p:sldId id="332" r:id="rId27"/>
    <p:sldId id="329" r:id="rId28"/>
    <p:sldId id="334" r:id="rId29"/>
    <p:sldId id="324" r:id="rId30"/>
    <p:sldId id="325" r:id="rId31"/>
    <p:sldId id="326" r:id="rId32"/>
    <p:sldId id="333" r:id="rId33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B14B"/>
    <a:srgbClr val="000000"/>
    <a:srgbClr val="064308"/>
    <a:srgbClr val="E6E8DC"/>
    <a:srgbClr val="B7B58A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643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115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21" d="100"/>
          <a:sy n="121" d="100"/>
        </p:scale>
        <p:origin x="4884" y="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7/16/2019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415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2763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81425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523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077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2333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2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2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33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156813"/>
            <a:ext cx="9144000" cy="72479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95225"/>
            <a:ext cx="579349" cy="65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28978"/>
            <a:ext cx="463888" cy="58046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295400" y="6228978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00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3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6145006"/>
            <a:ext cx="22098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74" y="5564145"/>
            <a:ext cx="1972809" cy="65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67455"/>
            <a:ext cx="2698400" cy="4509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79C30C-015D-6A43-AF98-91BD37A04167}"/>
              </a:ext>
            </a:extLst>
          </p:cNvPr>
          <p:cNvGrpSpPr/>
          <p:nvPr userDrawn="1"/>
        </p:nvGrpSpPr>
        <p:grpSpPr>
          <a:xfrm>
            <a:off x="5676634" y="5580276"/>
            <a:ext cx="3341334" cy="625342"/>
            <a:chOff x="6170991" y="3667486"/>
            <a:chExt cx="3678934" cy="6885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30339-BC84-9C41-9282-2640A0E55648}"/>
                </a:ext>
              </a:extLst>
            </p:cNvPr>
            <p:cNvSpPr txBox="1"/>
            <p:nvPr/>
          </p:nvSpPr>
          <p:spPr>
            <a:xfrm>
              <a:off x="6800527" y="3811693"/>
              <a:ext cx="3049398" cy="40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Garamond" panose="02020404030301010803" pitchFamily="18" charset="0"/>
                </a:rPr>
                <a:t>National Science Foundation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4AE37-7BCD-3241-BBAB-24D48E19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91" y="3667486"/>
              <a:ext cx="684402" cy="68852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cl.msu.edu/public/education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4.wdp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ib.msu.edu/about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scl.msu.edu/public/virtual-tour.html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scl.msu.edu/" TargetMode="External"/><Relationship Id="rId3" Type="http://schemas.openxmlformats.org/officeDocument/2006/relationships/image" Target="../media/image76.png"/><Relationship Id="rId7" Type="http://schemas.openxmlformats.org/officeDocument/2006/relationships/hyperlink" Target="mailto:visits@nscl.msu.edu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shop.msu.edu" TargetMode="External"/><Relationship Id="rId11" Type="http://schemas.openxmlformats.org/officeDocument/2006/relationships/image" Target="../media/image80.png"/><Relationship Id="rId5" Type="http://schemas.openxmlformats.org/officeDocument/2006/relationships/hyperlink" Target="http://msupress.org/books/book/?id=50-1D0-33F8#.VkOF-rerT0M" TargetMode="External"/><Relationship Id="rId10" Type="http://schemas.openxmlformats.org/officeDocument/2006/relationships/image" Target="../media/image79.jpeg"/><Relationship Id="rId4" Type="http://schemas.openxmlformats.org/officeDocument/2006/relationships/image" Target="../media/image77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1676400"/>
            <a:ext cx="9144000" cy="1564729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WHO WILL DISCOVER</a:t>
            </a: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OUR FUTURE?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000" i="1" dirty="0" smtClean="0"/>
              <a:t>World-class nuclear experimentation and theory at </a:t>
            </a:r>
            <a:r>
              <a:rPr lang="en-US" sz="2000" i="1" dirty="0" smtClean="0">
                <a:solidFill>
                  <a:schemeClr val="accent4"/>
                </a:solidFill>
              </a:rPr>
              <a:t>MSU</a:t>
            </a:r>
            <a:endParaRPr lang="en-US" sz="2000" i="1" dirty="0">
              <a:solidFill>
                <a:schemeClr val="accent4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28289" y="3657600"/>
            <a:ext cx="9144000" cy="12192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National Superconducting Cyclotron Laboratory (NSCL)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kern="0" dirty="0" smtClean="0">
              <a:ea typeface="ＭＳ Ｐゴシック"/>
              <a:cs typeface="ＭＳ Ｐゴシック"/>
            </a:endParaRPr>
          </a:p>
          <a:p>
            <a:pPr marL="0" indent="0" algn="ctr">
              <a:buFont typeface="Wingdings" pitchFamily="2" charset="2"/>
              <a:buNone/>
            </a:pPr>
            <a:endParaRPr lang="en-US" sz="1800" kern="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3800" y="35052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Our staff makes it possible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501380"/>
            <a:ext cx="7990258" cy="930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130" y="1813190"/>
            <a:ext cx="1569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Theorists and Experimenters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3604736"/>
            <a:ext cx="1606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Undergraduate and Graduate</a:t>
            </a:r>
          </a:p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students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2115" y="1813190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Facility operators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6517" y="3604736"/>
            <a:ext cx="137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Technicians &amp; machinists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0148" y="1792131"/>
            <a:ext cx="164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Research and Development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989" y="3604736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Designers &amp; engineers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00184" y="2309723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45276" y="3273184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69276" y="3289980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46573" y="2324896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94357" y="2303779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4465" y="3273183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1000" y="43434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people learned useful skills in:</a:t>
            </a:r>
          </a:p>
          <a:p>
            <a:r>
              <a:rPr lang="en-US" b="1" dirty="0" smtClean="0">
                <a:cs typeface="Arial" panose="020B0604020202020204" pitchFamily="34" charset="0"/>
              </a:rPr>
              <a:t>nuclear science </a:t>
            </a:r>
            <a:r>
              <a:rPr lang="en-US" b="1" dirty="0">
                <a:cs typeface="Arial" panose="020B0604020202020204" pitchFamily="34" charset="0"/>
              </a:rPr>
              <a:t>▪ physics ▪ chemistry ▪ all types of engineering ▪ mathematics ▪ </a:t>
            </a:r>
            <a:r>
              <a:rPr lang="en-US" b="1" dirty="0" smtClean="0">
                <a:cs typeface="Arial" panose="020B0604020202020204" pitchFamily="34" charset="0"/>
              </a:rPr>
              <a:t>computer </a:t>
            </a:r>
            <a:r>
              <a:rPr lang="en-US" b="1" dirty="0">
                <a:cs typeface="Arial" panose="020B0604020202020204" pitchFamily="34" charset="0"/>
              </a:rPr>
              <a:t>science </a:t>
            </a:r>
            <a:r>
              <a:rPr lang="en-US" b="1" dirty="0" smtClean="0">
                <a:cs typeface="Arial" panose="020B0604020202020204" pitchFamily="34" charset="0"/>
              </a:rPr>
              <a:t>▪ welding </a:t>
            </a:r>
            <a:r>
              <a:rPr lang="en-US" b="1" dirty="0">
                <a:cs typeface="Arial" panose="020B0604020202020204" pitchFamily="34" charset="0"/>
              </a:rPr>
              <a:t>▪ machining ▪ </a:t>
            </a:r>
            <a:r>
              <a:rPr lang="en-US" b="1" dirty="0" smtClean="0">
                <a:cs typeface="Arial" panose="020B0604020202020204" pitchFamily="34" charset="0"/>
              </a:rPr>
              <a:t>pipefitting</a:t>
            </a:r>
            <a:r>
              <a:rPr lang="en-US" b="1" dirty="0">
                <a:cs typeface="Arial" panose="020B0604020202020204" pitchFamily="34" charset="0"/>
              </a:rPr>
              <a:t> ▪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and so 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If you like </a:t>
            </a:r>
            <a:r>
              <a:rPr lang="en-US" dirty="0" smtClean="0">
                <a:solidFill>
                  <a:srgbClr val="67B14B"/>
                </a:solidFill>
                <a:cs typeface="Arial" panose="020B0604020202020204" pitchFamily="34" charset="0"/>
              </a:rPr>
              <a:t>Science, Technology, Engineering, and Math (STEM)</a:t>
            </a:r>
            <a:r>
              <a:rPr lang="en-US" dirty="0" smtClean="0">
                <a:cs typeface="Arial" panose="020B0604020202020204" pitchFamily="34" charset="0"/>
              </a:rPr>
              <a:t>, that’s what we do!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72086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(and skilled trades!)</a:t>
            </a:r>
            <a:endParaRPr lang="en-US" i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31901" y="1124319"/>
            <a:ext cx="7980092" cy="624234"/>
          </a:xfrm>
          <a:prstGeom prst="rect">
            <a:avLst/>
          </a:prstGeom>
        </p:spPr>
        <p:txBody>
          <a:bodyPr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600" b="1" kern="0" dirty="0" smtClean="0">
                <a:latin typeface="Arial Black" panose="020B0A04020102020204" pitchFamily="34" charset="0"/>
              </a:rPr>
              <a:t>800+ employees</a:t>
            </a:r>
          </a:p>
          <a:p>
            <a:pPr marL="457200" lvl="1" indent="0">
              <a:buFont typeface="Arial" pitchFamily="34" charset="0"/>
              <a:buNone/>
            </a:pPr>
            <a:endParaRPr lang="en-US" kern="0" dirty="0" smtClean="0"/>
          </a:p>
          <a:p>
            <a:pPr marL="457200" lvl="1" indent="0">
              <a:buFont typeface="Arial" pitchFamily="34" charset="0"/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8203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build="p"/>
      <p:bldP spid="10" grpId="0"/>
      <p:bldP spid="1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Training the next generation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143000"/>
            <a:ext cx="4368800" cy="2198914"/>
          </a:xfrm>
          <a:prstGeom prst="rect">
            <a:avLst/>
          </a:prstGeom>
        </p:spPr>
        <p:txBody>
          <a:bodyPr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kern="0" dirty="0" smtClean="0"/>
              <a:t>NSCL has the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3200" b="1" kern="0" dirty="0" smtClean="0">
                <a:latin typeface="Arial Black" panose="020B0A04020102020204" pitchFamily="34" charset="0"/>
              </a:rPr>
              <a:t>#1 ranked nuclear science program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kern="0" dirty="0" smtClean="0"/>
              <a:t>among US graduate schools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1200" i="1" kern="0" dirty="0" smtClean="0"/>
              <a:t>(U.S. News &amp; World Report, 2018)</a:t>
            </a:r>
            <a:endParaRPr lang="en-US" sz="1200" i="1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43" y="1142999"/>
            <a:ext cx="2988816" cy="219891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32900" y="3683000"/>
            <a:ext cx="3850881" cy="2476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NSCL Outreach offers: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Tours</a:t>
            </a:r>
            <a:r>
              <a:rPr lang="en-US" sz="1800" dirty="0" smtClean="0">
                <a:solidFill>
                  <a:schemeClr val="tx1"/>
                </a:solidFill>
              </a:rPr>
              <a:t> for the general public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Summer research programs </a:t>
            </a:r>
            <a:r>
              <a:rPr lang="en-US" sz="1800" dirty="0" smtClean="0">
                <a:solidFill>
                  <a:schemeClr val="tx1"/>
                </a:solidFill>
              </a:rPr>
              <a:t>for middle &amp; high school students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Nuclear science experiments and </a:t>
            </a:r>
            <a:r>
              <a:rPr lang="en-US" sz="1800" b="1" dirty="0" smtClean="0">
                <a:solidFill>
                  <a:schemeClr val="tx1"/>
                </a:solidFill>
              </a:rPr>
              <a:t>lessons for teachers </a:t>
            </a:r>
            <a:r>
              <a:rPr lang="en-US" sz="1800" dirty="0" smtClean="0">
                <a:solidFill>
                  <a:schemeClr val="tx1"/>
                </a:solidFill>
              </a:rPr>
              <a:t>to use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For more information online: </a:t>
            </a:r>
            <a:r>
              <a:rPr lang="en-US" sz="1800" dirty="0">
                <a:solidFill>
                  <a:srgbClr val="67B14B"/>
                </a:solidFill>
                <a:hlinkClick r:id="rId3"/>
              </a:rPr>
              <a:t>www.nscl.msu.edu/public/education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3429000"/>
            <a:ext cx="3429000" cy="25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How to break your nuclei</a:t>
            </a:r>
            <a:endParaRPr lang="en-US" sz="4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5400000">
            <a:off x="5729046" y="3378347"/>
            <a:ext cx="5257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NSCL’s Coupled Cyclotron Facility</a:t>
            </a:r>
          </a:p>
        </p:txBody>
      </p:sp>
      <p:pic>
        <p:nvPicPr>
          <p:cNvPr id="4" name="Walk through the CC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19294"/>
            <a:ext cx="7469659" cy="4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0815" y="2663426"/>
            <a:ext cx="2065158" cy="1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358761" y="1219200"/>
            <a:ext cx="4463406" cy="4134236"/>
            <a:chOff x="2976" y="808"/>
            <a:chExt cx="2278" cy="2110"/>
          </a:xfrm>
        </p:grpSpPr>
        <p:sp>
          <p:nvSpPr>
            <p:cNvPr id="12296" name="Text Box 23"/>
            <p:cNvSpPr txBox="1">
              <a:spLocks noChangeArrowheads="1"/>
            </p:cNvSpPr>
            <p:nvPr/>
          </p:nvSpPr>
          <p:spPr bwMode="auto">
            <a:xfrm>
              <a:off x="4252" y="1858"/>
              <a:ext cx="100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Gamma </a:t>
              </a: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ray 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(high energy light)</a:t>
              </a:r>
              <a:endParaRPr lang="en-US" altLang="en-US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8" name="Rectangle 7"/>
            <p:cNvSpPr>
              <a:spLocks noChangeArrowheads="1"/>
            </p:cNvSpPr>
            <p:nvPr/>
          </p:nvSpPr>
          <p:spPr bwMode="auto">
            <a:xfrm>
              <a:off x="3144" y="994"/>
              <a:ext cx="1968" cy="1924"/>
            </a:xfrm>
            <a:prstGeom prst="rect">
              <a:avLst/>
            </a:prstGeom>
            <a:noFill/>
            <a:ln w="19050">
              <a:solidFill>
                <a:srgbClr val="D6A162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9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6" y="2212"/>
              <a:ext cx="28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68" y="808"/>
              <a:ext cx="947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04" y="2640"/>
              <a:ext cx="25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6" y="1540"/>
              <a:ext cx="28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Line 16"/>
            <p:cNvSpPr>
              <a:spLocks noChangeShapeType="1"/>
            </p:cNvSpPr>
            <p:nvPr/>
          </p:nvSpPr>
          <p:spPr bwMode="auto">
            <a:xfrm flipV="1">
              <a:off x="3024" y="1392"/>
              <a:ext cx="432" cy="24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4" name="Line 17"/>
            <p:cNvSpPr>
              <a:spLocks noChangeShapeType="1"/>
            </p:cNvSpPr>
            <p:nvPr/>
          </p:nvSpPr>
          <p:spPr bwMode="auto">
            <a:xfrm flipV="1">
              <a:off x="3072" y="1728"/>
              <a:ext cx="528" cy="144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5" name="Line 18"/>
            <p:cNvSpPr>
              <a:spLocks noChangeShapeType="1"/>
            </p:cNvSpPr>
            <p:nvPr/>
          </p:nvSpPr>
          <p:spPr bwMode="auto">
            <a:xfrm flipV="1">
              <a:off x="3072" y="2016"/>
              <a:ext cx="288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6" name="Line 19"/>
            <p:cNvSpPr>
              <a:spLocks noChangeShapeType="1"/>
            </p:cNvSpPr>
            <p:nvPr/>
          </p:nvSpPr>
          <p:spPr bwMode="auto">
            <a:xfrm>
              <a:off x="3024" y="2208"/>
              <a:ext cx="576" cy="96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7" name="Line 20"/>
            <p:cNvSpPr>
              <a:spLocks noChangeShapeType="1"/>
            </p:cNvSpPr>
            <p:nvPr/>
          </p:nvSpPr>
          <p:spPr bwMode="auto">
            <a:xfrm>
              <a:off x="2976" y="2352"/>
              <a:ext cx="480" cy="336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8" name="Text Box 21"/>
            <p:cNvSpPr txBox="1">
              <a:spLocks noChangeArrowheads="1"/>
            </p:cNvSpPr>
            <p:nvPr/>
          </p:nvSpPr>
          <p:spPr bwMode="auto">
            <a:xfrm>
              <a:off x="3888" y="1056"/>
              <a:ext cx="100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Alpha particle </a:t>
              </a: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(Helium </a:t>
              </a: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nucleus)</a:t>
              </a:r>
            </a:p>
          </p:txBody>
        </p:sp>
        <p:sp>
          <p:nvSpPr>
            <p:cNvPr id="12309" name="Text Box 22"/>
            <p:cNvSpPr txBox="1">
              <a:spLocks noChangeArrowheads="1"/>
            </p:cNvSpPr>
            <p:nvPr/>
          </p:nvSpPr>
          <p:spPr bwMode="auto">
            <a:xfrm>
              <a:off x="4032" y="1536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Proton</a:t>
              </a:r>
            </a:p>
          </p:txBody>
        </p:sp>
        <p:sp>
          <p:nvSpPr>
            <p:cNvPr id="12310" name="Text Box 24"/>
            <p:cNvSpPr txBox="1">
              <a:spLocks noChangeArrowheads="1"/>
            </p:cNvSpPr>
            <p:nvPr/>
          </p:nvSpPr>
          <p:spPr bwMode="auto">
            <a:xfrm>
              <a:off x="3984" y="2256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Neutron</a:t>
              </a:r>
            </a:p>
          </p:txBody>
        </p:sp>
        <p:sp>
          <p:nvSpPr>
            <p:cNvPr id="12311" name="Text Box 25"/>
            <p:cNvSpPr txBox="1">
              <a:spLocks noChangeArrowheads="1"/>
            </p:cNvSpPr>
            <p:nvPr/>
          </p:nvSpPr>
          <p:spPr bwMode="auto">
            <a:xfrm>
              <a:off x="3756" y="2597"/>
              <a:ext cx="12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Beta-minus particle (electron)</a:t>
              </a:r>
              <a:endParaRPr lang="en-US" altLang="en-US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68" y="1728"/>
              <a:ext cx="1343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28650" y="248922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en-US" sz="3600" dirty="0" smtClean="0"/>
              <a:t>Want to study radioactive nuclei?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4294967295"/>
          </p:nvPr>
        </p:nvSpPr>
        <p:spPr>
          <a:xfrm>
            <a:off x="387191" y="1583640"/>
            <a:ext cx="2704403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 smtClean="0">
                <a:solidFill>
                  <a:srgbClr val="C00000"/>
                </a:solidFill>
              </a:rPr>
              <a:t>Problem</a:t>
            </a:r>
            <a:r>
              <a:rPr lang="en-US" altLang="en-US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You’re making rare, interesting, but unstable nuclei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They decay and emit </a:t>
            </a:r>
            <a:r>
              <a:rPr lang="en-US" altLang="en-US" b="1" dirty="0" smtClean="0">
                <a:solidFill>
                  <a:schemeClr val="tx1"/>
                </a:solidFill>
              </a:rPr>
              <a:t>radiation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Radiation can be bad for humans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6622" y="5428878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Different types of radiation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/>
              <a:t>Safety with radioactive nuclei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371600"/>
            <a:ext cx="8686800" cy="354584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en-US" b="1" kern="0" dirty="0" smtClean="0">
                <a:solidFill>
                  <a:srgbClr val="67B14B"/>
                </a:solidFill>
              </a:rPr>
              <a:t>Solutions</a:t>
            </a:r>
            <a:r>
              <a:rPr lang="en-US" altLang="en-US" kern="0" dirty="0" smtClean="0">
                <a:solidFill>
                  <a:schemeClr val="tx1"/>
                </a:solidFill>
              </a:rPr>
              <a:t>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kern="0" dirty="0" smtClean="0">
                <a:solidFill>
                  <a:schemeClr val="tx1"/>
                </a:solidFill>
              </a:rPr>
              <a:t>keep radiation away from people &amp; keep people away from radiation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429000" y="2250440"/>
            <a:ext cx="2505075" cy="3248025"/>
            <a:chOff x="2256" y="960"/>
            <a:chExt cx="1578" cy="204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960"/>
              <a:ext cx="1578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448" y="2679"/>
              <a:ext cx="11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Surveying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354763" y="2250440"/>
            <a:ext cx="2293937" cy="3252788"/>
            <a:chOff x="4099" y="960"/>
            <a:chExt cx="1445" cy="204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960"/>
              <a:ext cx="144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318" y="2679"/>
              <a:ext cx="9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533400" y="2250440"/>
            <a:ext cx="2543175" cy="3248025"/>
            <a:chOff x="432" y="960"/>
            <a:chExt cx="1602" cy="2046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681" y="2679"/>
              <a:ext cx="105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Shielding</a:t>
              </a:r>
            </a:p>
          </p:txBody>
        </p:sp>
        <p:pic>
          <p:nvPicPr>
            <p:cNvPr id="12" name="Picture 9" descr="great-wall-of-chin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8"/>
            <a:stretch>
              <a:fillRect/>
            </a:stretch>
          </p:blipFill>
          <p:spPr bwMode="auto">
            <a:xfrm>
              <a:off x="432" y="960"/>
              <a:ext cx="1602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52400" y="5560378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Managed by </a:t>
            </a:r>
            <a:r>
              <a:rPr lang="en-US" alt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health physicists, safety officers</a:t>
            </a:r>
          </a:p>
        </p:txBody>
      </p:sp>
    </p:spTree>
    <p:extLst>
      <p:ext uri="{BB962C8B-B14F-4D97-AF65-F5344CB8AC3E}">
        <p14:creationId xmlns:p14="http://schemas.microsoft.com/office/powerpoint/2010/main" val="30357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Radiation exposure and you</a:t>
            </a:r>
            <a:endParaRPr lang="en-US" sz="4000" dirty="0"/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/>
          </p:nvPr>
        </p:nvGraphicFramePr>
        <p:xfrm>
          <a:off x="685800" y="1444783"/>
          <a:ext cx="7848600" cy="4168776"/>
        </p:xfrm>
        <a:graphic>
          <a:graphicData uri="http://schemas.openxmlformats.org/drawingml/2006/table">
            <a:tbl>
              <a:tblPr/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Book Antiqua" pitchFamily="18" charset="0"/>
                        </a:rPr>
                        <a:t>Radiation source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Book Antiqua" pitchFamily="18" charset="0"/>
                        </a:rPr>
                        <a:t>Dose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Average exposure for general public (natural + medical)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&gt; 300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Government (NRC) exposure limit for lab visitors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100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pitchFamily="18" charset="0"/>
                        </a:rPr>
                        <a:t>NSCL/FRIB ALARA goal for visitors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pitchFamily="18" charset="0"/>
                        </a:rPr>
                        <a:t>10 mRem/yr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Your visit today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&lt;&lt; 1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Dental x-ray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0.5-1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CC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Book Antiqua" pitchFamily="18" charset="0"/>
                        </a:rPr>
                        <a:t>Smoking a pack of cigarettes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~2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(800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/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yr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1"/>
            <a:ext cx="7886700" cy="609600"/>
          </a:xfrm>
        </p:spPr>
        <p:txBody>
          <a:bodyPr/>
          <a:lstStyle/>
          <a:p>
            <a:r>
              <a:rPr lang="en-US" dirty="0" smtClean="0"/>
              <a:t>Superconductivity is cool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1174750"/>
            <a:ext cx="449262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 cyclotrons use electromagnets made from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niobium-titanium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wires.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temperature of liquid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269 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-450 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ºF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these wires become </a:t>
            </a:r>
            <a:r>
              <a:rPr lang="en-US" altLang="en-US" sz="2400" b="1" dirty="0" smtClean="0">
                <a:solidFill>
                  <a:srgbClr val="67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alt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they have </a:t>
            </a:r>
            <a:endParaRPr lang="en-US" alt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67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resistance to electricity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allows us to make small, powerful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electromagnets used to direct and control nuclei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105400" y="1143000"/>
            <a:ext cx="3657600" cy="4146550"/>
            <a:chOff x="3216" y="1180"/>
            <a:chExt cx="2304" cy="2612"/>
          </a:xfrm>
        </p:grpSpPr>
        <p:pic>
          <p:nvPicPr>
            <p:cNvPr id="5" name="Picture 5" descr="le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766"/>
              <a:ext cx="216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16" y="1180"/>
              <a:ext cx="230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Superconductors also repel magnetic fields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92" y="1962"/>
              <a:ext cx="69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691" y="2774"/>
              <a:ext cx="134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superconductor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360" y="3350"/>
              <a:ext cx="19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nitrogen used to cool the superconductor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 flipV="1">
              <a:off x="3504" y="3014"/>
              <a:ext cx="96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752" y="3110"/>
              <a:ext cx="144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1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The NSCL Cyclotrons</a:t>
            </a:r>
            <a:endParaRPr lang="en-US" sz="40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47393" y="1219200"/>
            <a:ext cx="3526111" cy="4766466"/>
            <a:chOff x="336" y="816"/>
            <a:chExt cx="2496" cy="3374"/>
          </a:xfrm>
        </p:grpSpPr>
        <p:pic>
          <p:nvPicPr>
            <p:cNvPr id="4" name="Picture 4" descr="cyclotr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16"/>
              <a:ext cx="2400" cy="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36" y="3253"/>
              <a:ext cx="2496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3363" indent="-233363"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completed: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1982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Diameter: 10 </a:t>
              </a:r>
              <a:r>
                <a:rPr lang="en-US" altLang="en-US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ft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Weight: 100 tons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Magnetic field: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3-5 Tesla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Maximum energy it can impart to a proton: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MeV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4" y="2784"/>
              <a:ext cx="93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>
                  <a:latin typeface="Univers LT Std 85 XBlk"/>
                </a:rPr>
                <a:t>K500</a:t>
              </a:r>
              <a:endParaRPr lang="en-US" altLang="en-US" sz="2800">
                <a:latin typeface="Univers LT Std 85 XBlk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76" y="844"/>
              <a:ext cx="21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latin typeface="Century Gothic" panose="020B0502020202020204" pitchFamily="34" charset="0"/>
                </a:rPr>
                <a:t>World’s </a:t>
              </a:r>
              <a:r>
                <a:rPr lang="en-US" altLang="en-US" sz="1800" b="1" i="1">
                  <a:latin typeface="Century Gothic" panose="020B0502020202020204" pitchFamily="34" charset="0"/>
                </a:rPr>
                <a:t>first </a:t>
              </a:r>
              <a:r>
                <a:rPr lang="en-US" altLang="en-US" sz="1800" b="1">
                  <a:latin typeface="Century Gothic" panose="020B0502020202020204" pitchFamily="34" charset="0"/>
                </a:rPr>
                <a:t>superconducting cyclotron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4800366" y="1219200"/>
            <a:ext cx="4121339" cy="4766466"/>
            <a:chOff x="2847" y="816"/>
            <a:chExt cx="2769" cy="337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9"/>
            <a:stretch>
              <a:fillRect/>
            </a:stretch>
          </p:blipFill>
          <p:spPr bwMode="auto">
            <a:xfrm>
              <a:off x="2898" y="816"/>
              <a:ext cx="2379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139" y="2784"/>
              <a:ext cx="107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>
                  <a:solidFill>
                    <a:srgbClr val="006633"/>
                  </a:solidFill>
                  <a:latin typeface="Univers LT Std 85 XBlk"/>
                </a:rPr>
                <a:t>K1200</a:t>
              </a:r>
              <a:endParaRPr lang="en-US" altLang="en-US" sz="2800">
                <a:solidFill>
                  <a:srgbClr val="006633"/>
                </a:solidFill>
                <a:latin typeface="Univers LT Std 85 XBlk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847" y="3253"/>
              <a:ext cx="2769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33363" indent="-233363"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 completed: 1988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 of superconducting wire: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 mi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of acceleration: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0.000035 seconds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a nucleus travels while inside: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1.9 miles 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(700 revolutions)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976" y="844"/>
              <a:ext cx="2352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066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+mn-cs"/>
                </a:rPr>
                <a:t>World’s </a:t>
              </a:r>
              <a:r>
                <a:rPr lang="en-US" sz="1800" b="1" i="1" dirty="0">
                  <a:solidFill>
                    <a:srgbClr val="0066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+mn-cs"/>
                </a:rPr>
                <a:t>second-highest-energy </a:t>
              </a:r>
              <a:r>
                <a:rPr lang="en-US" sz="1800" b="1" dirty="0">
                  <a:solidFill>
                    <a:srgbClr val="0066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+mn-cs"/>
                </a:rPr>
                <a:t>superconducting cyclotron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7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500-dees-magne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862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32769" y="280181"/>
            <a:ext cx="7886700" cy="593726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How to build your own cyclotron</a:t>
            </a:r>
          </a:p>
        </p:txBody>
      </p:sp>
      <p:pic>
        <p:nvPicPr>
          <p:cNvPr id="211972" name="Picture 4" descr="spiral"/>
          <p:cNvPicPr>
            <a:picLocks noChangeAspect="1" noChangeArrowheads="1"/>
          </p:cNvPicPr>
          <p:nvPr/>
        </p:nvPicPr>
        <p:blipFill>
          <a:blip r:embed="rId3">
            <a:lum bright="-6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133600"/>
            <a:ext cx="2343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561345" y="3189397"/>
            <a:ext cx="4582655" cy="584775"/>
            <a:chOff x="4561345" y="3261310"/>
            <a:chExt cx="4582655" cy="584775"/>
          </a:xfrm>
        </p:grpSpPr>
        <p:sp>
          <p:nvSpPr>
            <p:cNvPr id="22543" name="Text Box 7"/>
            <p:cNvSpPr txBox="1">
              <a:spLocks noChangeArrowheads="1"/>
            </p:cNvSpPr>
            <p:nvPr/>
          </p:nvSpPr>
          <p:spPr bwMode="auto">
            <a:xfrm>
              <a:off x="4800604" y="3261310"/>
              <a:ext cx="43433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“Dees” 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alternate </a:t>
              </a: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voltage, creating </a:t>
              </a:r>
              <a:r>
                <a:rPr lang="en-US" altLang="en-US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</a:t>
              </a:r>
              <a:r>
                <a:rPr lang="en-US" altLang="en-US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accelerate </a:t>
              </a:r>
              <a:r>
                <a:rPr lang="en-US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en-US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nuclei</a:t>
              </a:r>
              <a:endPara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46" name="Rectangle 10"/>
            <p:cNvSpPr>
              <a:spLocks noChangeArrowheads="1"/>
            </p:cNvSpPr>
            <p:nvPr/>
          </p:nvSpPr>
          <p:spPr bwMode="auto">
            <a:xfrm>
              <a:off x="4637545" y="3367820"/>
              <a:ext cx="152400" cy="152400"/>
            </a:xfrm>
            <a:prstGeom prst="rect">
              <a:avLst/>
            </a:prstGeom>
            <a:solidFill>
              <a:srgbClr val="02AD8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47" name="Line 11"/>
            <p:cNvSpPr>
              <a:spLocks noChangeShapeType="1"/>
            </p:cNvSpPr>
            <p:nvPr/>
          </p:nvSpPr>
          <p:spPr bwMode="auto">
            <a:xfrm>
              <a:off x="4561345" y="3678251"/>
              <a:ext cx="228600" cy="0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</p:grpSp>
      <p:pic>
        <p:nvPicPr>
          <p:cNvPr id="22542" name="Picture 13" descr="K500 dees elect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162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8" name="Freeform 20"/>
          <p:cNvSpPr>
            <a:spLocks/>
          </p:cNvSpPr>
          <p:nvPr/>
        </p:nvSpPr>
        <p:spPr bwMode="auto">
          <a:xfrm>
            <a:off x="228600" y="1663700"/>
            <a:ext cx="3759200" cy="3289300"/>
          </a:xfrm>
          <a:custGeom>
            <a:avLst/>
            <a:gdLst>
              <a:gd name="T0" fmla="*/ 2147483646 w 2272"/>
              <a:gd name="T1" fmla="*/ 2147483646 h 2072"/>
              <a:gd name="T2" fmla="*/ 2147483646 w 2272"/>
              <a:gd name="T3" fmla="*/ 2147483646 h 2072"/>
              <a:gd name="T4" fmla="*/ 2147483646 w 2272"/>
              <a:gd name="T5" fmla="*/ 2147483646 h 2072"/>
              <a:gd name="T6" fmla="*/ 2147483646 w 2272"/>
              <a:gd name="T7" fmla="*/ 2147483646 h 2072"/>
              <a:gd name="T8" fmla="*/ 0 w 2272"/>
              <a:gd name="T9" fmla="*/ 2147483646 h 20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2"/>
              <a:gd name="T16" fmla="*/ 0 h 2072"/>
              <a:gd name="T17" fmla="*/ 2272 w 2272"/>
              <a:gd name="T18" fmla="*/ 2072 h 20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2" h="2072">
                <a:moveTo>
                  <a:pt x="1344" y="2072"/>
                </a:moveTo>
                <a:cubicBezTo>
                  <a:pt x="1696" y="1916"/>
                  <a:pt x="2048" y="1760"/>
                  <a:pt x="2160" y="1496"/>
                </a:cubicBezTo>
                <a:cubicBezTo>
                  <a:pt x="2272" y="1232"/>
                  <a:pt x="2168" y="728"/>
                  <a:pt x="2016" y="488"/>
                </a:cubicBezTo>
                <a:cubicBezTo>
                  <a:pt x="1864" y="248"/>
                  <a:pt x="1584" y="112"/>
                  <a:pt x="1248" y="56"/>
                </a:cubicBezTo>
                <a:cubicBezTo>
                  <a:pt x="912" y="0"/>
                  <a:pt x="456" y="76"/>
                  <a:pt x="0" y="15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20211" y="1117397"/>
            <a:ext cx="7885588" cy="4381905"/>
            <a:chOff x="425450" y="1070015"/>
            <a:chExt cx="7885588" cy="4381905"/>
          </a:xfrm>
        </p:grpSpPr>
        <p:sp>
          <p:nvSpPr>
            <p:cNvPr id="3" name="Donut 2"/>
            <p:cNvSpPr/>
            <p:nvPr/>
          </p:nvSpPr>
          <p:spPr>
            <a:xfrm>
              <a:off x="425450" y="1461642"/>
              <a:ext cx="3990278" cy="3990278"/>
            </a:xfrm>
            <a:prstGeom prst="donut">
              <a:avLst>
                <a:gd name="adj" fmla="val 12276"/>
              </a:avLst>
            </a:prstGeom>
            <a:solidFill>
              <a:srgbClr val="7030A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4637545" y="1179274"/>
              <a:ext cx="152400" cy="150813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4800603" y="1070015"/>
              <a:ext cx="35104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Coil of superconducting niobium wire</a:t>
              </a: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969263" y="2037994"/>
            <a:ext cx="2915006" cy="2915006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61345" y="1674458"/>
            <a:ext cx="4195309" cy="989933"/>
            <a:chOff x="4561345" y="1674458"/>
            <a:chExt cx="4195309" cy="989933"/>
          </a:xfrm>
        </p:grpSpPr>
        <p:sp>
          <p:nvSpPr>
            <p:cNvPr id="22536" name="Text Box 15"/>
            <p:cNvSpPr txBox="1">
              <a:spLocks noChangeArrowheads="1"/>
            </p:cNvSpPr>
            <p:nvPr/>
          </p:nvSpPr>
          <p:spPr bwMode="auto">
            <a:xfrm>
              <a:off x="4800604" y="1674458"/>
              <a:ext cx="39560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Stable, “normal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ions are injected </a:t>
              </a: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 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center of the </a:t>
              </a: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cyclotron </a:t>
              </a: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38" name="Rectangle 17"/>
            <p:cNvSpPr>
              <a:spLocks noChangeArrowheads="1"/>
            </p:cNvSpPr>
            <p:nvPr/>
          </p:nvSpPr>
          <p:spPr bwMode="auto">
            <a:xfrm>
              <a:off x="4637545" y="2443019"/>
              <a:ext cx="152400" cy="15081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40" name="Line 19"/>
            <p:cNvSpPr>
              <a:spLocks noChangeShapeType="1"/>
            </p:cNvSpPr>
            <p:nvPr/>
          </p:nvSpPr>
          <p:spPr bwMode="auto">
            <a:xfrm>
              <a:off x="4561345" y="1863356"/>
              <a:ext cx="2286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0604" y="2325837"/>
              <a:ext cx="37914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b="1" dirty="0" smtClean="0">
                  <a:cs typeface="Arial" panose="020B0604020202020204" pitchFamily="34" charset="0"/>
                </a:rPr>
                <a:t>Magnetic </a:t>
              </a:r>
              <a:r>
                <a:rPr lang="en-US" altLang="en-US" sz="1600" b="1" dirty="0">
                  <a:cs typeface="Arial" panose="020B0604020202020204" pitchFamily="34" charset="0"/>
                </a:rPr>
                <a:t>field </a:t>
              </a:r>
              <a:r>
                <a:rPr lang="en-US" altLang="en-US" sz="1600" b="1" dirty="0" smtClean="0">
                  <a:cs typeface="Arial" panose="020B0604020202020204" pitchFamily="34" charset="0"/>
                </a:rPr>
                <a:t>steers nuclei </a:t>
              </a:r>
              <a:r>
                <a:rPr lang="en-US" altLang="en-US" sz="1600" dirty="0" smtClean="0">
                  <a:cs typeface="Arial" panose="020B0604020202020204" pitchFamily="34" charset="0"/>
                </a:rPr>
                <a:t>in a circle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61345" y="2673321"/>
            <a:ext cx="4195309" cy="338554"/>
            <a:chOff x="4561345" y="2673321"/>
            <a:chExt cx="4195309" cy="338554"/>
          </a:xfrm>
        </p:grpSpPr>
        <p:sp>
          <p:nvSpPr>
            <p:cNvPr id="22539" name="Line 18"/>
            <p:cNvSpPr>
              <a:spLocks noChangeShapeType="1"/>
            </p:cNvSpPr>
            <p:nvPr/>
          </p:nvSpPr>
          <p:spPr bwMode="auto">
            <a:xfrm>
              <a:off x="4561345" y="2852594"/>
              <a:ext cx="2286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4800604" y="2673321"/>
              <a:ext cx="39560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Ions orbit inside the vacuum</a:t>
              </a: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61345" y="3925669"/>
            <a:ext cx="4451920" cy="584775"/>
            <a:chOff x="4561345" y="3997582"/>
            <a:chExt cx="4451920" cy="584775"/>
          </a:xfrm>
        </p:grpSpPr>
        <p:sp>
          <p:nvSpPr>
            <p:cNvPr id="22548" name="Line 12"/>
            <p:cNvSpPr>
              <a:spLocks noChangeShapeType="1"/>
            </p:cNvSpPr>
            <p:nvPr/>
          </p:nvSpPr>
          <p:spPr bwMode="auto">
            <a:xfrm>
              <a:off x="4561345" y="4199349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00604" y="3997582"/>
              <a:ext cx="42126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cs typeface="Arial" panose="020B0604020202020204" pitchFamily="34" charset="0"/>
                </a:rPr>
                <a:t>Nuclei spiral to higher speeds until they </a:t>
              </a:r>
              <a:r>
                <a:rPr lang="en-US" altLang="en-US" sz="1600" dirty="0">
                  <a:cs typeface="Arial" panose="020B0604020202020204" pitchFamily="34" charset="0"/>
                </a:rPr>
                <a:t>leave the cyclotron in a </a:t>
              </a:r>
              <a:r>
                <a:rPr lang="en-US" altLang="en-US" sz="1600" dirty="0" smtClean="0">
                  <a:cs typeface="Arial" panose="020B0604020202020204" pitchFamily="34" charset="0"/>
                </a:rPr>
                <a:t>fast beam</a:t>
              </a:r>
              <a:endParaRPr lang="en-US" altLang="en-US" sz="1600" dirty="0"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0233" y="4648200"/>
            <a:ext cx="1216025" cy="15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8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Problem:</a:t>
            </a:r>
            <a:r>
              <a:rPr lang="en-US" altLang="en-US" dirty="0" smtClean="0"/>
              <a:t> Making designer nuclei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096000" y="4750730"/>
            <a:ext cx="28561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target, the beam contains 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isotopes </a:t>
            </a:r>
            <a:r>
              <a:rPr lang="en-US" alt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(sometimes &lt;1 desired nucleus/second)</a:t>
            </a:r>
            <a:endParaRPr lang="en-US" alt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12725" y="1219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 i="1" dirty="0">
                <a:solidFill>
                  <a:srgbClr val="67B14B"/>
                </a:solidFill>
                <a:cs typeface="Arial" panose="020B0604020202020204" pitchFamily="34" charset="0"/>
              </a:rPr>
              <a:t>BEAM at &lt; 0.5 c</a:t>
            </a:r>
            <a:endParaRPr lang="en-US" sz="1800" dirty="0">
              <a:solidFill>
                <a:srgbClr val="67B14B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124200" y="121920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b="1" i="1" dirty="0">
                <a:solidFill>
                  <a:srgbClr val="67B14B"/>
                </a:solidFill>
                <a:cs typeface="Arial" panose="020B0604020202020204" pitchFamily="34" charset="0"/>
              </a:rPr>
              <a:t>strikes foil TARGET</a:t>
            </a:r>
            <a:endParaRPr lang="en-US" sz="1800" dirty="0">
              <a:solidFill>
                <a:srgbClr val="67B14B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019800" y="1219200"/>
            <a:ext cx="2774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b="1" i="1" dirty="0">
                <a:solidFill>
                  <a:srgbClr val="67B14B"/>
                </a:solidFill>
                <a:cs typeface="Arial" panose="020B0604020202020204" pitchFamily="34" charset="0"/>
              </a:rPr>
              <a:t>exits with FRAGMENTS</a:t>
            </a:r>
            <a:endParaRPr lang="en-US" sz="1800" dirty="0">
              <a:solidFill>
                <a:srgbClr val="67B14B"/>
              </a:solidFill>
              <a:cs typeface="Arial" panose="020B0604020202020204" pitchFamily="34" charset="0"/>
            </a:endParaRPr>
          </a:p>
        </p:txBody>
      </p:sp>
      <p:sp>
        <p:nvSpPr>
          <p:cNvPr id="22535" name="Rectangle 46"/>
          <p:cNvSpPr>
            <a:spLocks noChangeArrowheads="1"/>
          </p:cNvSpPr>
          <p:nvPr/>
        </p:nvSpPr>
        <p:spPr bwMode="auto">
          <a:xfrm>
            <a:off x="288925" y="1600200"/>
            <a:ext cx="2362200" cy="2362200"/>
          </a:xfrm>
          <a:prstGeom prst="rect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6" name="Rectangle 48"/>
          <p:cNvSpPr>
            <a:spLocks noChangeArrowheads="1"/>
          </p:cNvSpPr>
          <p:nvPr/>
        </p:nvSpPr>
        <p:spPr bwMode="auto">
          <a:xfrm>
            <a:off x="3200400" y="1600200"/>
            <a:ext cx="2362200" cy="2362200"/>
          </a:xfrm>
          <a:prstGeom prst="rect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7" name="Rectangle 49"/>
          <p:cNvSpPr>
            <a:spLocks noChangeArrowheads="1"/>
          </p:cNvSpPr>
          <p:nvPr/>
        </p:nvSpPr>
        <p:spPr bwMode="auto">
          <a:xfrm>
            <a:off x="6096000" y="1600201"/>
            <a:ext cx="2698750" cy="3130566"/>
          </a:xfrm>
          <a:prstGeom prst="rect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228599" y="1794725"/>
            <a:ext cx="2754107" cy="3721086"/>
            <a:chOff x="228599" y="1870927"/>
            <a:chExt cx="2754107" cy="3721277"/>
          </a:xfrm>
        </p:grpSpPr>
        <p:sp>
          <p:nvSpPr>
            <p:cNvPr id="22580" name="Text Box 5"/>
            <p:cNvSpPr txBox="1">
              <a:spLocks noChangeArrowheads="1"/>
            </p:cNvSpPr>
            <p:nvPr/>
          </p:nvSpPr>
          <p:spPr bwMode="auto">
            <a:xfrm>
              <a:off x="228599" y="4114800"/>
              <a:ext cx="2754107" cy="147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accelerated beam consists of the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stable isotope 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by the ion </a:t>
              </a:r>
              <a:r>
                <a:rPr lang="en-US" alt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(&gt;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billion nuclei/second</a:t>
              </a:r>
              <a:r>
                <a:rPr lang="en-US" altLang="en-US" sz="1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alt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581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1325" y="1870927"/>
              <a:ext cx="609600" cy="54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2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50925" y="2461131"/>
              <a:ext cx="609600" cy="54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3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60525" y="3070731"/>
              <a:ext cx="609600" cy="54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485415" y="1981208"/>
              <a:ext cx="554851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1400" b="1" baseline="30000" dirty="0" smtClean="0">
                  <a:cs typeface="Arial" panose="020B0604020202020204" pitchFamily="34" charset="0"/>
                </a:rPr>
                <a:t>18</a:t>
              </a:r>
              <a:r>
                <a:rPr lang="en-US" sz="1400" b="1" dirty="0" smtClean="0">
                  <a:cs typeface="Arial" panose="020B0604020202020204" pitchFamily="34" charset="0"/>
                </a:rPr>
                <a:t>O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56" name="Text Box 5"/>
            <p:cNvSpPr txBox="1">
              <a:spLocks noChangeArrowheads="1"/>
            </p:cNvSpPr>
            <p:nvPr/>
          </p:nvSpPr>
          <p:spPr bwMode="auto">
            <a:xfrm>
              <a:off x="1050925" y="2590839"/>
              <a:ext cx="685800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b="1" baseline="30000" dirty="0" smtClean="0">
                  <a:cs typeface="Arial" panose="020B0604020202020204" pitchFamily="34" charset="0"/>
                </a:rPr>
                <a:t>18</a:t>
              </a:r>
              <a:r>
                <a:rPr lang="en-US" sz="1400" b="1" dirty="0" smtClean="0">
                  <a:cs typeface="Arial" panose="020B0604020202020204" pitchFamily="34" charset="0"/>
                </a:rPr>
                <a:t>O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57" name="Text Box 5"/>
            <p:cNvSpPr txBox="1">
              <a:spLocks noChangeArrowheads="1"/>
            </p:cNvSpPr>
            <p:nvPr/>
          </p:nvSpPr>
          <p:spPr bwMode="auto">
            <a:xfrm>
              <a:off x="1660525" y="3200470"/>
              <a:ext cx="685800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b="1" baseline="30000" dirty="0" smtClean="0">
                  <a:cs typeface="Arial" panose="020B0604020202020204" pitchFamily="34" charset="0"/>
                </a:rPr>
                <a:t>18</a:t>
              </a:r>
              <a:r>
                <a:rPr lang="en-US" sz="1400" b="1" dirty="0" smtClean="0">
                  <a:cs typeface="Arial" panose="020B0604020202020204" pitchFamily="34" charset="0"/>
                </a:rPr>
                <a:t>O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1050925" y="2057400"/>
            <a:ext cx="1463675" cy="1211368"/>
            <a:chOff x="990600" y="2209800"/>
            <a:chExt cx="1463675" cy="1211368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2225675" y="3411470"/>
              <a:ext cx="228600" cy="969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1600200" y="2819400"/>
              <a:ext cx="8382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990600" y="2209800"/>
              <a:ext cx="14478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</p:grp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6248400" y="1794741"/>
            <a:ext cx="2251563" cy="1748559"/>
            <a:chOff x="6324600" y="1947141"/>
            <a:chExt cx="2251563" cy="1748559"/>
          </a:xfrm>
        </p:grpSpPr>
        <p:grpSp>
          <p:nvGrpSpPr>
            <p:cNvPr id="22567" name="Group 100"/>
            <p:cNvGrpSpPr>
              <a:grpSpLocks/>
            </p:cNvGrpSpPr>
            <p:nvPr/>
          </p:nvGrpSpPr>
          <p:grpSpPr bwMode="auto">
            <a:xfrm>
              <a:off x="6324600" y="1947141"/>
              <a:ext cx="2078298" cy="1748559"/>
              <a:chOff x="6324600" y="1947141"/>
              <a:chExt cx="2078298" cy="1748559"/>
            </a:xfrm>
          </p:grpSpPr>
          <p:pic>
            <p:nvPicPr>
              <p:cNvPr id="22569" name="Picture 2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48600" y="3200400"/>
                <a:ext cx="55429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0" name="Picture 4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553200" y="1947141"/>
                <a:ext cx="609600" cy="54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1" name="Picture 4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162800" y="2556741"/>
                <a:ext cx="609600" cy="54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4" name="Straight Arrow Connector 53"/>
              <p:cNvCxnSpPr/>
              <p:nvPr/>
            </p:nvCxnSpPr>
            <p:spPr bwMode="auto">
              <a:xfrm>
                <a:off x="6324600" y="3429000"/>
                <a:ext cx="15240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87" name="Straight Arrow Connector 86"/>
              <p:cNvCxnSpPr/>
              <p:nvPr/>
            </p:nvCxnSpPr>
            <p:spPr bwMode="auto">
              <a:xfrm>
                <a:off x="6324600" y="2819400"/>
                <a:ext cx="8382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88" name="Straight Arrow Connector 87"/>
              <p:cNvCxnSpPr/>
              <p:nvPr/>
            </p:nvCxnSpPr>
            <p:spPr bwMode="auto">
              <a:xfrm>
                <a:off x="6324600" y="2209800"/>
                <a:ext cx="228600" cy="969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sp>
            <p:nvSpPr>
              <p:cNvPr id="89" name="Text Box 5"/>
              <p:cNvSpPr txBox="1">
                <a:spLocks noChangeArrowheads="1"/>
              </p:cNvSpPr>
              <p:nvPr/>
            </p:nvSpPr>
            <p:spPr bwMode="auto">
              <a:xfrm>
                <a:off x="6553200" y="2057400"/>
                <a:ext cx="6858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00" b="1" baseline="30000" dirty="0" smtClean="0">
                    <a:cs typeface="Arial" panose="020B0604020202020204" pitchFamily="34" charset="0"/>
                  </a:rPr>
                  <a:t>18</a:t>
                </a:r>
                <a:r>
                  <a:rPr lang="en-US" sz="1400" b="1" dirty="0" smtClean="0">
                    <a:cs typeface="Arial" panose="020B0604020202020204" pitchFamily="34" charset="0"/>
                  </a:rPr>
                  <a:t>O</a:t>
                </a:r>
                <a:endParaRPr lang="en-US" sz="1400" dirty="0"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 Box 5"/>
              <p:cNvSpPr txBox="1">
                <a:spLocks noChangeArrowheads="1"/>
              </p:cNvSpPr>
              <p:nvPr/>
            </p:nvSpPr>
            <p:spPr bwMode="auto">
              <a:xfrm>
                <a:off x="7162800" y="2667000"/>
                <a:ext cx="6858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00" b="1" baseline="30000" dirty="0" smtClean="0">
                    <a:cs typeface="Arial" panose="020B0604020202020204" pitchFamily="34" charset="0"/>
                  </a:rPr>
                  <a:t>18</a:t>
                </a:r>
                <a:r>
                  <a:rPr lang="en-US" sz="1400" b="1" dirty="0" smtClean="0">
                    <a:cs typeface="Arial" panose="020B0604020202020204" pitchFamily="34" charset="0"/>
                  </a:rPr>
                  <a:t>O</a:t>
                </a:r>
                <a:endParaRPr lang="en-US" sz="14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Text Box 5"/>
            <p:cNvSpPr txBox="1">
              <a:spLocks noChangeArrowheads="1"/>
            </p:cNvSpPr>
            <p:nvPr/>
          </p:nvSpPr>
          <p:spPr bwMode="auto">
            <a:xfrm>
              <a:off x="7890363" y="3294161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400" b="1" baseline="30000" dirty="0">
                  <a:cs typeface="Arial" panose="020B0604020202020204" pitchFamily="34" charset="0"/>
                </a:rPr>
                <a:t>16</a:t>
              </a:r>
              <a:r>
                <a:rPr lang="en-US" sz="1400" b="1" dirty="0">
                  <a:cs typeface="Arial" panose="020B0604020202020204" pitchFamily="34" charset="0"/>
                </a:rPr>
                <a:t>C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7712075" y="3128356"/>
            <a:ext cx="1240043" cy="1459780"/>
            <a:chOff x="7848600" y="3204486"/>
            <a:chExt cx="1240043" cy="1460120"/>
          </a:xfrm>
        </p:grpSpPr>
        <p:pic>
          <p:nvPicPr>
            <p:cNvPr id="22560" name="Picture 109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924855" y="3690328"/>
              <a:ext cx="477988" cy="42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1" name="Picture 112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8600" y="4119765"/>
              <a:ext cx="609600" cy="54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Text Box 5"/>
            <p:cNvSpPr txBox="1">
              <a:spLocks noChangeArrowheads="1"/>
            </p:cNvSpPr>
            <p:nvPr/>
          </p:nvSpPr>
          <p:spPr bwMode="auto">
            <a:xfrm>
              <a:off x="7848600" y="4251499"/>
              <a:ext cx="685800" cy="307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b="1" baseline="30000" dirty="0" smtClean="0">
                  <a:cs typeface="Arial" panose="020B0604020202020204" pitchFamily="34" charset="0"/>
                </a:rPr>
                <a:t>17</a:t>
              </a:r>
              <a:r>
                <a:rPr lang="en-US" sz="1400" b="1" dirty="0" smtClean="0">
                  <a:cs typeface="Arial" panose="020B0604020202020204" pitchFamily="34" charset="0"/>
                </a:rPr>
                <a:t>O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107" name="Text Box 5"/>
            <p:cNvSpPr txBox="1">
              <a:spLocks noChangeArrowheads="1"/>
            </p:cNvSpPr>
            <p:nvPr/>
          </p:nvSpPr>
          <p:spPr bwMode="auto">
            <a:xfrm>
              <a:off x="7924800" y="3673278"/>
              <a:ext cx="685800" cy="307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400" b="1" baseline="30000" dirty="0">
                  <a:cs typeface="Arial" panose="020B0604020202020204" pitchFamily="34" charset="0"/>
                </a:rPr>
                <a:t>11</a:t>
              </a:r>
              <a:r>
                <a:rPr lang="en-US" sz="1400" b="1" dirty="0">
                  <a:cs typeface="Arial" panose="020B0604020202020204" pitchFamily="34" charset="0"/>
                </a:rPr>
                <a:t>B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114" name="Text Box 5"/>
            <p:cNvSpPr txBox="1">
              <a:spLocks noChangeArrowheads="1"/>
            </p:cNvSpPr>
            <p:nvPr/>
          </p:nvSpPr>
          <p:spPr bwMode="auto">
            <a:xfrm>
              <a:off x="8402843" y="3204486"/>
              <a:ext cx="685800" cy="338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600" b="1" dirty="0">
                  <a:cs typeface="Arial" panose="020B0604020202020204" pitchFamily="34" charset="0"/>
                </a:rPr>
                <a:t>or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123"/>
          <p:cNvGrpSpPr>
            <a:grpSpLocks/>
          </p:cNvGrpSpPr>
          <p:nvPr/>
        </p:nvGrpSpPr>
        <p:grpSpPr bwMode="auto">
          <a:xfrm>
            <a:off x="3140075" y="1879369"/>
            <a:ext cx="2819400" cy="3359381"/>
            <a:chOff x="3200400" y="1955140"/>
            <a:chExt cx="2819400" cy="3359989"/>
          </a:xfrm>
        </p:grpSpPr>
        <p:sp>
          <p:nvSpPr>
            <p:cNvPr id="22544" name="Parallelogram 25"/>
            <p:cNvSpPr>
              <a:spLocks noChangeArrowheads="1"/>
            </p:cNvSpPr>
            <p:nvPr/>
          </p:nvSpPr>
          <p:spPr bwMode="auto">
            <a:xfrm rot="808511" flipH="1">
              <a:off x="3570693" y="1955140"/>
              <a:ext cx="1852217" cy="1754465"/>
            </a:xfrm>
            <a:prstGeom prst="parallelogram">
              <a:avLst>
                <a:gd name="adj" fmla="val 25000"/>
              </a:avLst>
            </a:prstGeom>
            <a:solidFill>
              <a:schemeClr val="accent2">
                <a:lumMod val="75000"/>
                <a:alpha val="33000"/>
              </a:schemeClr>
            </a:solidFill>
            <a:ln w="38100" algn="ctr">
              <a:solidFill>
                <a:srgbClr val="D6A16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545" name="Straight Connector 72"/>
            <p:cNvCxnSpPr>
              <a:cxnSpLocks noChangeShapeType="1"/>
            </p:cNvCxnSpPr>
            <p:nvPr/>
          </p:nvCxnSpPr>
          <p:spPr bwMode="auto">
            <a:xfrm rot="16200000" flipH="1">
              <a:off x="4277731" y="2971828"/>
              <a:ext cx="1814089" cy="20516"/>
            </a:xfrm>
            <a:prstGeom prst="line">
              <a:avLst/>
            </a:prstGeom>
            <a:noFill/>
            <a:ln w="38100" algn="ctr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6" name="Text Box 5"/>
            <p:cNvSpPr txBox="1">
              <a:spLocks noChangeArrowheads="1"/>
            </p:cNvSpPr>
            <p:nvPr/>
          </p:nvSpPr>
          <p:spPr bwMode="auto">
            <a:xfrm>
              <a:off x="3200400" y="4114800"/>
              <a:ext cx="28194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few beam nuclei hit a nucleus in the target and break, becoming a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element/isotope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8576" y="3352800"/>
              <a:ext cx="567082" cy="506815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95" name="Text Box 5"/>
            <p:cNvSpPr txBox="1">
              <a:spLocks noChangeArrowheads="1"/>
            </p:cNvSpPr>
            <p:nvPr/>
          </p:nvSpPr>
          <p:spPr bwMode="auto">
            <a:xfrm>
              <a:off x="4836003" y="3489485"/>
              <a:ext cx="571174" cy="30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400" b="1" baseline="30000" dirty="0">
                  <a:cs typeface="Arial" panose="020B0604020202020204" pitchFamily="34" charset="0"/>
                </a:rPr>
                <a:t>9</a:t>
              </a:r>
              <a:r>
                <a:rPr lang="en-US" sz="1400" b="1" dirty="0">
                  <a:cs typeface="Arial" panose="020B0604020202020204" pitchFamily="34" charset="0"/>
                </a:rPr>
                <a:t>Be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3352800" y="2057400"/>
            <a:ext cx="2170113" cy="1793006"/>
            <a:chOff x="3413125" y="2133600"/>
            <a:chExt cx="2170113" cy="1793006"/>
          </a:xfrm>
        </p:grpSpPr>
        <p:grpSp>
          <p:nvGrpSpPr>
            <p:cNvPr id="22549" name="Group 98"/>
            <p:cNvGrpSpPr>
              <a:grpSpLocks/>
            </p:cNvGrpSpPr>
            <p:nvPr/>
          </p:nvGrpSpPr>
          <p:grpSpPr bwMode="auto">
            <a:xfrm>
              <a:off x="3413125" y="2133600"/>
              <a:ext cx="2170113" cy="1793006"/>
              <a:chOff x="3352800" y="2209800"/>
              <a:chExt cx="2170497" cy="1793602"/>
            </a:xfrm>
          </p:grpSpPr>
          <p:pic>
            <p:nvPicPr>
              <p:cNvPr id="22551" name="Picture 9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81600" y="3209209"/>
                <a:ext cx="189297" cy="18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2" name="Picture 9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90351" y="3626385"/>
                <a:ext cx="213848" cy="209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3" name="Picture 7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343400" y="3166298"/>
                <a:ext cx="609600" cy="544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3352800" y="3429000"/>
                <a:ext cx="9144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pic>
            <p:nvPicPr>
              <p:cNvPr id="22555" name="Picture 40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3818809"/>
                <a:ext cx="189297" cy="18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352800" y="2819400"/>
                <a:ext cx="2133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3352800" y="2209800"/>
                <a:ext cx="2133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91" name="Straight Arrow Connector 90"/>
              <p:cNvCxnSpPr/>
              <p:nvPr/>
            </p:nvCxnSpPr>
            <p:spPr bwMode="auto">
              <a:xfrm>
                <a:off x="5029200" y="3429000"/>
                <a:ext cx="4572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sp>
            <p:nvSpPr>
              <p:cNvPr id="94" name="Text Box 5"/>
              <p:cNvSpPr txBox="1">
                <a:spLocks noChangeArrowheads="1"/>
              </p:cNvSpPr>
              <p:nvPr/>
            </p:nvSpPr>
            <p:spPr bwMode="auto">
              <a:xfrm>
                <a:off x="4343575" y="3276955"/>
                <a:ext cx="685921" cy="307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00" b="1" baseline="30000" dirty="0" smtClean="0">
                    <a:cs typeface="Arial" panose="020B0604020202020204" pitchFamily="34" charset="0"/>
                  </a:rPr>
                  <a:t>18</a:t>
                </a:r>
                <a:r>
                  <a:rPr lang="en-US" sz="1400" b="1" dirty="0" smtClean="0">
                    <a:cs typeface="Arial" panose="020B0604020202020204" pitchFamily="34" charset="0"/>
                  </a:rPr>
                  <a:t>O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550" name="Explosion 2 57"/>
            <p:cNvSpPr>
              <a:spLocks noChangeArrowheads="1"/>
            </p:cNvSpPr>
            <p:nvPr/>
          </p:nvSpPr>
          <p:spPr bwMode="auto">
            <a:xfrm>
              <a:off x="4267200" y="2895600"/>
              <a:ext cx="914400" cy="914400"/>
            </a:xfrm>
            <a:prstGeom prst="irregularSeal2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8266318" y="3589071"/>
            <a:ext cx="68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cs typeface="Arial" panose="020B0604020202020204" pitchFamily="34" charset="0"/>
              </a:rPr>
              <a:t>or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8266318" y="4163874"/>
            <a:ext cx="68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 smtClean="0">
                <a:cs typeface="Arial" panose="020B0604020202020204" pitchFamily="34" charset="0"/>
              </a:rPr>
              <a:t>or…</a:t>
            </a: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Useful Information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219200"/>
            <a:ext cx="4400550" cy="5173435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Location of </a:t>
            </a:r>
            <a:r>
              <a:rPr lang="en-US" b="1" kern="0" dirty="0" smtClean="0">
                <a:solidFill>
                  <a:schemeClr val="tx1"/>
                </a:solidFill>
              </a:rPr>
              <a:t>bathrooms</a:t>
            </a:r>
            <a:r>
              <a:rPr lang="en-US" kern="0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If you have minors in your group, your leader must complete a </a:t>
            </a:r>
            <a:r>
              <a:rPr lang="en-US" b="1" kern="0" dirty="0" smtClean="0">
                <a:solidFill>
                  <a:schemeClr val="tx1"/>
                </a:solidFill>
              </a:rPr>
              <a:t>permission form</a:t>
            </a:r>
            <a:r>
              <a:rPr lang="en-US" kern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Photography is not allowed on the tour, but we have a designated </a:t>
            </a:r>
            <a:r>
              <a:rPr lang="en-US" b="1" kern="0" dirty="0" smtClean="0">
                <a:solidFill>
                  <a:schemeClr val="tx1"/>
                </a:solidFill>
              </a:rPr>
              <a:t>location for a group photo </a:t>
            </a:r>
            <a:r>
              <a:rPr lang="en-US" kern="0" dirty="0" smtClean="0">
                <a:solidFill>
                  <a:schemeClr val="tx1"/>
                </a:solidFill>
              </a:rPr>
              <a:t>if you want.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You are not expected to know or understand everything! It’s OK.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Stopping us to </a:t>
            </a:r>
            <a:r>
              <a:rPr lang="en-US" b="1" kern="0" dirty="0" smtClean="0">
                <a:solidFill>
                  <a:schemeClr val="tx1"/>
                </a:solidFill>
              </a:rPr>
              <a:t>ask questions </a:t>
            </a:r>
            <a:r>
              <a:rPr lang="en-US" kern="0" dirty="0" smtClean="0">
                <a:solidFill>
                  <a:schemeClr val="tx1"/>
                </a:solidFill>
              </a:rPr>
              <a:t>is encouraged!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19200"/>
            <a:ext cx="2610636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/>
          <a:lstStyle/>
          <a:p>
            <a:r>
              <a:rPr lang="en-US" dirty="0" smtClean="0"/>
              <a:t>Fragment Separator: a filter for nuclei</a:t>
            </a:r>
            <a:endParaRPr lang="en-US" dirty="0"/>
          </a:p>
        </p:txBody>
      </p:sp>
      <p:pic>
        <p:nvPicPr>
          <p:cNvPr id="3" name="Picture 2" descr="A1900-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6787"/>
            <a:ext cx="81534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5181600" y="1892587"/>
            <a:ext cx="1219200" cy="45720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181600" y="2349787"/>
            <a:ext cx="228600" cy="533400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533925"/>
            <a:ext cx="3464379" cy="22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81000" y="1587787"/>
            <a:ext cx="457200" cy="457200"/>
          </a:xfrm>
          <a:prstGeom prst="irregularSeal2">
            <a:avLst/>
          </a:prstGeom>
          <a:solidFill>
            <a:srgbClr val="FFFF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30654" y="1066800"/>
            <a:ext cx="167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fragments on target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838200" y="1850571"/>
            <a:ext cx="533400" cy="0"/>
          </a:xfrm>
          <a:prstGeom prst="line">
            <a:avLst/>
          </a:prstGeom>
          <a:noFill/>
          <a:ln w="50800">
            <a:pattFill prst="wdUpDiag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066800" y="2273587"/>
            <a:ext cx="137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variety of isotopes enters A1900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886200" y="1981487"/>
            <a:ext cx="1295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magnets filter beam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400800" y="1184105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isotope beam leaves A1900</a:t>
            </a: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7848600" y="1816387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39855" y="2616487"/>
            <a:ext cx="4081850" cy="3395381"/>
            <a:chOff x="4839855" y="3042557"/>
            <a:chExt cx="4081850" cy="3395381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4839855" y="4960610"/>
              <a:ext cx="408185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wedge-shaped </a:t>
              </a:r>
              <a:r>
                <a:rPr lang="en-US" altLang="en-US" sz="1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 magnets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affect </a:t>
              </a:r>
              <a:r>
                <a:rPr lang="en-US" alt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isotopes 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 prisms affect light,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separating the unwanted nuclei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any isotope not currently being studied) out of the beam</a:t>
              </a:r>
            </a:p>
          </p:txBody>
        </p:sp>
        <p:pic>
          <p:nvPicPr>
            <p:cNvPr id="16" name="Light_dispersion_conceptual_waves350px.gif"/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378241" y="3042557"/>
              <a:ext cx="2543464" cy="191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3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Problem: </a:t>
            </a:r>
            <a:r>
              <a:rPr lang="en-US" dirty="0" smtClean="0"/>
              <a:t>Selecting one rare isotope</a:t>
            </a:r>
            <a:endParaRPr lang="en-US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04800" y="1240176"/>
            <a:ext cx="5584828" cy="4855824"/>
            <a:chOff x="187" y="864"/>
            <a:chExt cx="3907" cy="339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r="11650" b="16312"/>
            <a:stretch/>
          </p:blipFill>
          <p:spPr bwMode="auto">
            <a:xfrm>
              <a:off x="187" y="1375"/>
              <a:ext cx="3907" cy="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H="1" flipV="1">
              <a:off x="3264" y="960"/>
              <a:ext cx="536" cy="161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1152" y="864"/>
              <a:ext cx="1824" cy="605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679" y="3965"/>
              <a:ext cx="1611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dipole magnet</a:t>
              </a:r>
            </a:p>
          </p:txBody>
        </p:sp>
      </p:grpSp>
      <p:sp>
        <p:nvSpPr>
          <p:cNvPr id="8" name="Freeform 8"/>
          <p:cNvSpPr>
            <a:spLocks/>
          </p:cNvSpPr>
          <p:nvPr/>
        </p:nvSpPr>
        <p:spPr bwMode="auto">
          <a:xfrm>
            <a:off x="1607392" y="3366274"/>
            <a:ext cx="3510708" cy="1658152"/>
          </a:xfrm>
          <a:custGeom>
            <a:avLst/>
            <a:gdLst>
              <a:gd name="T0" fmla="*/ 0 w 2456"/>
              <a:gd name="T1" fmla="*/ 0 h 1160"/>
              <a:gd name="T2" fmla="*/ 2147483646 w 2456"/>
              <a:gd name="T3" fmla="*/ 2147483646 h 1160"/>
              <a:gd name="T4" fmla="*/ 2147483646 w 2456"/>
              <a:gd name="T5" fmla="*/ 2147483646 h 1160"/>
              <a:gd name="T6" fmla="*/ 2147483646 w 2456"/>
              <a:gd name="T7" fmla="*/ 2147483646 h 1160"/>
              <a:gd name="T8" fmla="*/ 0 60000 65536"/>
              <a:gd name="T9" fmla="*/ 0 60000 65536"/>
              <a:gd name="T10" fmla="*/ 0 60000 65536"/>
              <a:gd name="T11" fmla="*/ 0 60000 65536"/>
              <a:gd name="T12" fmla="*/ 0 w 2456"/>
              <a:gd name="T13" fmla="*/ 0 h 1160"/>
              <a:gd name="T14" fmla="*/ 2456 w 2456"/>
              <a:gd name="T15" fmla="*/ 1160 h 11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56" h="1160">
                <a:moveTo>
                  <a:pt x="0" y="0"/>
                </a:moveTo>
                <a:cubicBezTo>
                  <a:pt x="388" y="12"/>
                  <a:pt x="776" y="24"/>
                  <a:pt x="1152" y="192"/>
                </a:cubicBezTo>
                <a:cubicBezTo>
                  <a:pt x="1528" y="360"/>
                  <a:pt x="2056" y="856"/>
                  <a:pt x="2256" y="1008"/>
                </a:cubicBezTo>
                <a:cubicBezTo>
                  <a:pt x="2456" y="1160"/>
                  <a:pt x="2328" y="1080"/>
                  <a:pt x="2352" y="1104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65494" y="2862620"/>
            <a:ext cx="548905" cy="548905"/>
          </a:xfrm>
          <a:prstGeom prst="irregularSeal2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2159312" y="2628488"/>
            <a:ext cx="5917887" cy="3523574"/>
            <a:chOff x="1140" y="2025"/>
            <a:chExt cx="4140" cy="2465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268" y="2025"/>
              <a:ext cx="1248" cy="45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 nuclei turn </a:t>
              </a:r>
              <a:r>
                <a:rPr lang="en-US" altLang="en-US" sz="1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 little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40" y="3497"/>
              <a:ext cx="1240" cy="45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Some nuclei turn </a:t>
              </a:r>
              <a:r>
                <a:rPr lang="en-US" altLang="en-US" sz="1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 much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792" y="3456"/>
              <a:ext cx="1488" cy="103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magnetic field is </a:t>
              </a:r>
              <a:r>
                <a:rPr lang="en-US" altLang="en-US" sz="1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 right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steer nuclei of the desired isotope through!</a:t>
              </a:r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201430" y="3300808"/>
            <a:ext cx="4322631" cy="2292824"/>
            <a:chOff x="624" y="2476"/>
            <a:chExt cx="3024" cy="1604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624" y="2544"/>
              <a:ext cx="3024" cy="1536"/>
            </a:xfrm>
            <a:custGeom>
              <a:avLst/>
              <a:gdLst>
                <a:gd name="T0" fmla="*/ 0 w 2640"/>
                <a:gd name="T1" fmla="*/ 0 h 1104"/>
                <a:gd name="T2" fmla="*/ 49185 w 2640"/>
                <a:gd name="T3" fmla="*/ 1287154 h 1104"/>
                <a:gd name="T4" fmla="*/ 90151 w 2640"/>
                <a:gd name="T5" fmla="*/ 5913773 h 1104"/>
                <a:gd name="T6" fmla="*/ 0 60000 65536"/>
                <a:gd name="T7" fmla="*/ 0 60000 65536"/>
                <a:gd name="T8" fmla="*/ 0 60000 65536"/>
                <a:gd name="T9" fmla="*/ 0 w 2640"/>
                <a:gd name="T10" fmla="*/ 0 h 1104"/>
                <a:gd name="T11" fmla="*/ 2640 w 264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0" h="1104">
                  <a:moveTo>
                    <a:pt x="0" y="0"/>
                  </a:moveTo>
                  <a:cubicBezTo>
                    <a:pt x="500" y="28"/>
                    <a:pt x="1000" y="56"/>
                    <a:pt x="1440" y="240"/>
                  </a:cubicBezTo>
                  <a:cubicBezTo>
                    <a:pt x="1880" y="424"/>
                    <a:pt x="2440" y="960"/>
                    <a:pt x="2640" y="1104"/>
                  </a:cubicBezTo>
                </a:path>
              </a:pathLst>
            </a:custGeom>
            <a:noFill/>
            <a:ln w="31750">
              <a:solidFill>
                <a:srgbClr val="FFC000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624" y="2544"/>
              <a:ext cx="2224" cy="203"/>
            </a:xfrm>
            <a:custGeom>
              <a:avLst/>
              <a:gdLst>
                <a:gd name="T0" fmla="*/ 0 w 2640"/>
                <a:gd name="T1" fmla="*/ 0 h 1104"/>
                <a:gd name="T2" fmla="*/ 17 w 2640"/>
                <a:gd name="T3" fmla="*/ 0 h 1104"/>
                <a:gd name="T4" fmla="*/ 30 w 2640"/>
                <a:gd name="T5" fmla="*/ 0 h 1104"/>
                <a:gd name="T6" fmla="*/ 0 60000 65536"/>
                <a:gd name="T7" fmla="*/ 0 60000 65536"/>
                <a:gd name="T8" fmla="*/ 0 60000 65536"/>
                <a:gd name="T9" fmla="*/ 0 w 2640"/>
                <a:gd name="T10" fmla="*/ 0 h 1104"/>
                <a:gd name="T11" fmla="*/ 2640 w 264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0" h="1104">
                  <a:moveTo>
                    <a:pt x="0" y="0"/>
                  </a:moveTo>
                  <a:cubicBezTo>
                    <a:pt x="500" y="28"/>
                    <a:pt x="1000" y="56"/>
                    <a:pt x="1440" y="240"/>
                  </a:cubicBezTo>
                  <a:cubicBezTo>
                    <a:pt x="1880" y="424"/>
                    <a:pt x="2440" y="960"/>
                    <a:pt x="2640" y="1104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624" y="2544"/>
              <a:ext cx="1680" cy="912"/>
            </a:xfrm>
            <a:custGeom>
              <a:avLst/>
              <a:gdLst>
                <a:gd name="T0" fmla="*/ 0 w 2640"/>
                <a:gd name="T1" fmla="*/ 0 h 1104"/>
                <a:gd name="T2" fmla="*/ 1 w 2640"/>
                <a:gd name="T3" fmla="*/ 2 h 1104"/>
                <a:gd name="T4" fmla="*/ 1 w 2640"/>
                <a:gd name="T5" fmla="*/ 8 h 1104"/>
                <a:gd name="T6" fmla="*/ 0 60000 65536"/>
                <a:gd name="T7" fmla="*/ 0 60000 65536"/>
                <a:gd name="T8" fmla="*/ 0 60000 65536"/>
                <a:gd name="T9" fmla="*/ 0 w 2640"/>
                <a:gd name="T10" fmla="*/ 0 h 1104"/>
                <a:gd name="T11" fmla="*/ 2640 w 264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0" h="1104">
                  <a:moveTo>
                    <a:pt x="0" y="0"/>
                  </a:moveTo>
                  <a:cubicBezTo>
                    <a:pt x="500" y="28"/>
                    <a:pt x="1000" y="56"/>
                    <a:pt x="1440" y="240"/>
                  </a:cubicBezTo>
                  <a:cubicBezTo>
                    <a:pt x="1880" y="424"/>
                    <a:pt x="2440" y="960"/>
                    <a:pt x="2640" y="1104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96" y="2976"/>
              <a:ext cx="432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24" y="2476"/>
              <a:ext cx="407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20" y="3072"/>
              <a:ext cx="411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10316" y="3843876"/>
            <a:ext cx="6175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baseline="30000" dirty="0">
                <a:latin typeface="Arial Black" panose="020B0A04020102020204" pitchFamily="34" charset="0"/>
                <a:cs typeface="Arial" panose="020B0604020202020204" pitchFamily="34" charset="0"/>
              </a:rPr>
              <a:t>16</a:t>
            </a:r>
            <a:r>
              <a:rPr lang="en-US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1900-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36" y="977609"/>
            <a:ext cx="53340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945085" y="2470338"/>
            <a:ext cx="30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67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separators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(mass spectrometer)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A1900 Fragment Separator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8788" y="1904543"/>
            <a:ext cx="2741613" cy="4205288"/>
            <a:chOff x="289" y="1522"/>
            <a:chExt cx="1727" cy="2649"/>
          </a:xfrm>
        </p:grpSpPr>
        <p:sp>
          <p:nvSpPr>
            <p:cNvPr id="25620" name="Line 4"/>
            <p:cNvSpPr>
              <a:spLocks noChangeShapeType="1"/>
            </p:cNvSpPr>
            <p:nvPr/>
          </p:nvSpPr>
          <p:spPr bwMode="auto">
            <a:xfrm flipH="1" flipV="1">
              <a:off x="432" y="1522"/>
              <a:ext cx="1391" cy="1035"/>
            </a:xfrm>
            <a:prstGeom prst="line">
              <a:avLst/>
            </a:prstGeom>
            <a:noFill/>
            <a:ln w="19050">
              <a:solidFill>
                <a:srgbClr val="D6A16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25621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2" r="29172"/>
            <a:stretch/>
          </p:blipFill>
          <p:spPr bwMode="auto">
            <a:xfrm>
              <a:off x="336" y="2432"/>
              <a:ext cx="1607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2" name="Line 6"/>
            <p:cNvSpPr>
              <a:spLocks noChangeShapeType="1"/>
            </p:cNvSpPr>
            <p:nvPr/>
          </p:nvSpPr>
          <p:spPr bwMode="auto">
            <a:xfrm flipH="1" flipV="1">
              <a:off x="1296" y="3327"/>
              <a:ext cx="271" cy="3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24" name="Text Box 8"/>
            <p:cNvSpPr txBox="1">
              <a:spLocks noChangeArrowheads="1"/>
            </p:cNvSpPr>
            <p:nvPr/>
          </p:nvSpPr>
          <p:spPr bwMode="auto">
            <a:xfrm>
              <a:off x="289" y="3803"/>
              <a:ext cx="172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(stable) Beam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&gt;1 billion nuclei/second</a:t>
              </a: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393950" y="1990268"/>
            <a:ext cx="3683000" cy="4119564"/>
            <a:chOff x="1508" y="1576"/>
            <a:chExt cx="2320" cy="2595"/>
          </a:xfrm>
        </p:grpSpPr>
        <p:sp>
          <p:nvSpPr>
            <p:cNvPr id="25615" name="Line 10"/>
            <p:cNvSpPr>
              <a:spLocks noChangeShapeType="1"/>
            </p:cNvSpPr>
            <p:nvPr/>
          </p:nvSpPr>
          <p:spPr bwMode="auto">
            <a:xfrm flipH="1" flipV="1">
              <a:off x="1508" y="1576"/>
              <a:ext cx="1585" cy="960"/>
            </a:xfrm>
            <a:prstGeom prst="line">
              <a:avLst/>
            </a:prstGeom>
            <a:noFill/>
            <a:ln w="19050">
              <a:solidFill>
                <a:srgbClr val="D6A16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25616" name="Picture 1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96" r="28860"/>
            <a:stretch/>
          </p:blipFill>
          <p:spPr bwMode="auto">
            <a:xfrm>
              <a:off x="2064" y="2407"/>
              <a:ext cx="1642" cy="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7" name="Line 12"/>
            <p:cNvSpPr>
              <a:spLocks noChangeShapeType="1"/>
            </p:cNvSpPr>
            <p:nvPr/>
          </p:nvSpPr>
          <p:spPr bwMode="auto">
            <a:xfrm flipH="1" flipV="1">
              <a:off x="3024" y="3336"/>
              <a:ext cx="271" cy="3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9" name="Text Box 14"/>
            <p:cNvSpPr txBox="1">
              <a:spLocks noChangeArrowheads="1"/>
            </p:cNvSpPr>
            <p:nvPr/>
          </p:nvSpPr>
          <p:spPr bwMode="auto">
            <a:xfrm>
              <a:off x="2052" y="3803"/>
              <a:ext cx="177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</a:t>
              </a: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fragmentation</a:t>
              </a:r>
              <a:r>
                <a:rPr lang="en-US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(mostly stable, some rare)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019801" y="1904543"/>
            <a:ext cx="2684463" cy="4205288"/>
            <a:chOff x="3792" y="1522"/>
            <a:chExt cx="1691" cy="2649"/>
          </a:xfrm>
        </p:grpSpPr>
        <p:sp>
          <p:nvSpPr>
            <p:cNvPr id="25610" name="Line 16"/>
            <p:cNvSpPr>
              <a:spLocks noChangeShapeType="1"/>
            </p:cNvSpPr>
            <p:nvPr/>
          </p:nvSpPr>
          <p:spPr bwMode="auto">
            <a:xfrm flipV="1">
              <a:off x="5364" y="1522"/>
              <a:ext cx="119" cy="1234"/>
            </a:xfrm>
            <a:prstGeom prst="line">
              <a:avLst/>
            </a:prstGeom>
            <a:noFill/>
            <a:ln w="19050">
              <a:solidFill>
                <a:srgbClr val="D6A16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25611" name="Picture 1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9" r="29228"/>
            <a:stretch/>
          </p:blipFill>
          <p:spPr bwMode="auto">
            <a:xfrm>
              <a:off x="3792" y="2407"/>
              <a:ext cx="1642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Line 18"/>
            <p:cNvSpPr>
              <a:spLocks noChangeShapeType="1"/>
            </p:cNvSpPr>
            <p:nvPr/>
          </p:nvSpPr>
          <p:spPr bwMode="auto">
            <a:xfrm flipH="1" flipV="1">
              <a:off x="4752" y="3336"/>
              <a:ext cx="271" cy="39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4" name="Text Box 20"/>
            <p:cNvSpPr txBox="1">
              <a:spLocks noChangeArrowheads="1"/>
            </p:cNvSpPr>
            <p:nvPr/>
          </p:nvSpPr>
          <p:spPr bwMode="auto">
            <a:xfrm>
              <a:off x="3863" y="3803"/>
              <a:ext cx="16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after separation (fewer rare isotopes)</a:t>
              </a:r>
              <a:endPara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606" name="Picture 21" descr="A1900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17" y="1252668"/>
            <a:ext cx="6393366" cy="211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86" name="AutoShape 22"/>
          <p:cNvSpPr>
            <a:spLocks noChangeArrowheads="1"/>
          </p:cNvSpPr>
          <p:nvPr/>
        </p:nvSpPr>
        <p:spPr bwMode="auto">
          <a:xfrm>
            <a:off x="1524000" y="1533149"/>
            <a:ext cx="457200" cy="457200"/>
          </a:xfrm>
          <a:prstGeom prst="irregularSeal2">
            <a:avLst/>
          </a:prstGeom>
          <a:solidFill>
            <a:srgbClr val="FFFF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8" name="Line 23"/>
          <p:cNvSpPr>
            <a:spLocks noChangeShapeType="1"/>
          </p:cNvSpPr>
          <p:nvPr/>
        </p:nvSpPr>
        <p:spPr bwMode="auto">
          <a:xfrm>
            <a:off x="1981200" y="1761749"/>
            <a:ext cx="548640" cy="0"/>
          </a:xfrm>
          <a:prstGeom prst="line">
            <a:avLst/>
          </a:prstGeom>
          <a:noFill/>
          <a:ln w="127000">
            <a:gradFill>
              <a:gsLst>
                <a:gs pos="0">
                  <a:srgbClr val="FF0000"/>
                </a:gs>
                <a:gs pos="18000">
                  <a:srgbClr val="FFFF00"/>
                </a:gs>
                <a:gs pos="31000">
                  <a:srgbClr val="00B050"/>
                </a:gs>
                <a:gs pos="38000">
                  <a:srgbClr val="00B0F0"/>
                </a:gs>
                <a:gs pos="49000">
                  <a:srgbClr val="7030A0"/>
                </a:gs>
              </a:gsLst>
              <a:lin ang="0" scaled="0"/>
            </a:gra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5609" name="Line 24"/>
          <p:cNvSpPr>
            <a:spLocks noChangeShapeType="1"/>
          </p:cNvSpPr>
          <p:nvPr/>
        </p:nvSpPr>
        <p:spPr bwMode="auto">
          <a:xfrm>
            <a:off x="7792592" y="1761749"/>
            <a:ext cx="1122807" cy="0"/>
          </a:xfrm>
          <a:prstGeom prst="line">
            <a:avLst/>
          </a:prstGeom>
          <a:noFill/>
          <a:ln w="12700">
            <a:solidFill>
              <a:srgbClr val="00B05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533401" y="1761074"/>
            <a:ext cx="929267" cy="675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8480433">
            <a:off x="-392696" y="1859737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(</a:t>
            </a:r>
            <a:r>
              <a:rPr lang="en-US" dirty="0"/>
              <a:t>s</a:t>
            </a:r>
            <a:r>
              <a:rPr lang="en-US" dirty="0" smtClean="0"/>
              <a:t>table) Beam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8480433">
            <a:off x="126668" y="191681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Fragmentation on target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8480433">
            <a:off x="1009681" y="185973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Beam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8480433">
            <a:off x="6494812" y="2122891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(unstable)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160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6" grpId="0" animBg="1"/>
      <p:bldP spid="216086" grpId="1" animBg="1"/>
      <p:bldP spid="25608" grpId="0" animBg="1"/>
      <p:bldP spid="25609" grpId="0" animBg="1"/>
      <p:bldP spid="25" grpId="0" animBg="1"/>
      <p:bldP spid="5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58842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Detectors measure the invisible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8929" y="1323790"/>
            <a:ext cx="3196375" cy="2176035"/>
            <a:chOff x="192" y="864"/>
            <a:chExt cx="2448" cy="1669"/>
          </a:xfrm>
        </p:grpSpPr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192" y="864"/>
              <a:ext cx="2448" cy="1669"/>
              <a:chOff x="192" y="864"/>
              <a:chExt cx="2448" cy="1669"/>
            </a:xfrm>
          </p:grpSpPr>
          <p:pic>
            <p:nvPicPr>
              <p:cNvPr id="2868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95" b="16667"/>
              <a:stretch>
                <a:fillRect/>
              </a:stretch>
            </p:blipFill>
            <p:spPr bwMode="auto">
              <a:xfrm>
                <a:off x="192" y="864"/>
                <a:ext cx="2448" cy="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6"/>
              <p:cNvSpPr txBox="1">
                <a:spLocks noChangeArrowheads="1"/>
              </p:cNvSpPr>
              <p:nvPr/>
            </p:nvSpPr>
            <p:spPr bwMode="auto">
              <a:xfrm>
                <a:off x="720" y="1626"/>
                <a:ext cx="1248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/>
                  <a:t>“</a:t>
                </a:r>
                <a:r>
                  <a:rPr lang="en-US" altLang="en-US" sz="1800">
                    <a:solidFill>
                      <a:srgbClr val="D6A162"/>
                    </a:solidFill>
                  </a:rPr>
                  <a:t>Halo nuclei</a:t>
                </a:r>
                <a:r>
                  <a:rPr lang="en-US" altLang="en-US" sz="1800"/>
                  <a:t>” and neutron-rich isotopes</a:t>
                </a:r>
                <a:endParaRPr lang="en-US" altLang="en-US" sz="1800">
                  <a:solidFill>
                    <a:srgbClr val="D6A162"/>
                  </a:solidFill>
                </a:endParaRPr>
              </a:p>
            </p:txBody>
          </p:sp>
        </p:grp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672" y="1290"/>
              <a:ext cx="11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/>
                <a:t>MoNA 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91200" y="1323790"/>
            <a:ext cx="2974793" cy="4070160"/>
            <a:chOff x="1275" y="768"/>
            <a:chExt cx="2512" cy="3442"/>
          </a:xfrm>
        </p:grpSpPr>
        <p:pic>
          <p:nvPicPr>
            <p:cNvPr id="28681" name="Picture 13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768"/>
              <a:ext cx="2469" cy="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 rot="5400000">
              <a:off x="1993" y="2138"/>
              <a:ext cx="3094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/>
                <a:t>S800 Spectrograph</a:t>
              </a:r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1367" y="3711"/>
              <a:ext cx="22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/>
                <a:t>Nuclei found in </a:t>
              </a:r>
              <a:r>
                <a:rPr lang="en-US" altLang="en-US" sz="1800" dirty="0">
                  <a:solidFill>
                    <a:srgbClr val="D6A162"/>
                  </a:solidFill>
                </a:rPr>
                <a:t>stellar reactions</a:t>
              </a: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654728" y="2405940"/>
            <a:ext cx="209458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(These tools 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</a:t>
            </a:r>
            <a:r>
              <a:rPr lang="en-US" alt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endParaRPr lang="en-US" alt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physicists, mechanical designers, chemists, machinists, technicians…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who knows how else we might use those tools 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someday!)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437568" y="3609716"/>
            <a:ext cx="3196375" cy="2230793"/>
            <a:chOff x="192" y="2284"/>
            <a:chExt cx="2448" cy="1711"/>
          </a:xfrm>
        </p:grpSpPr>
        <p:pic>
          <p:nvPicPr>
            <p:cNvPr id="21" name="Picture 21" descr="Hira-beautif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>
              <a:fillRect/>
            </a:stretch>
          </p:blipFill>
          <p:spPr bwMode="auto">
            <a:xfrm>
              <a:off x="192" y="2284"/>
              <a:ext cx="2448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40" y="2592"/>
              <a:ext cx="18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>
                  <a:solidFill>
                    <a:srgbClr val="D6A162"/>
                  </a:solidFill>
                </a:rPr>
                <a:t>Nuclear states</a:t>
              </a:r>
              <a:r>
                <a:rPr lang="en-US" altLang="en-US" sz="1800" dirty="0"/>
                <a:t> from particles freed in collisions</a:t>
              </a:r>
              <a:endParaRPr lang="en-US" altLang="en-US" sz="1800" dirty="0">
                <a:solidFill>
                  <a:srgbClr val="D6A162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670" y="3564"/>
              <a:ext cx="8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/>
                <a:t>HiRA</a:t>
              </a:r>
              <a:endParaRPr lang="en-US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62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" y="19186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Problem</a:t>
            </a:r>
            <a:r>
              <a:rPr lang="en-US" sz="3200" b="1" kern="0" dirty="0"/>
              <a:t>: </a:t>
            </a:r>
            <a:r>
              <a:rPr lang="en-US" sz="3200" b="1" kern="0" dirty="0" smtClean="0"/>
              <a:t>study </a:t>
            </a:r>
            <a:r>
              <a:rPr lang="en-US" sz="3200" b="1" kern="0" dirty="0"/>
              <a:t>EXTREMELY rare nuclei!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7406" y="1235074"/>
            <a:ext cx="5048994" cy="3600986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Sorry, they don’t like me giving away maps… but you can see many more images of the lab here: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frib.msu.edu/about/index.html</a:t>
            </a:r>
            <a:endParaRPr lang="en-US" sz="2400" dirty="0" smtClean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here: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hlinkClick r:id="rId4"/>
              </a:rPr>
              <a:t>https://www.nscl.msu.edu/public/virtual-tour.html</a:t>
            </a:r>
            <a:endParaRPr lang="en-US" altLang="en-US" sz="2400" dirty="0">
              <a:solidFill>
                <a:srgbClr val="333C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53200" y="1696738"/>
            <a:ext cx="2438400" cy="3860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  <a:cs typeface="+mn-cs"/>
              </a:rPr>
              <a:t>Solution</a:t>
            </a:r>
            <a:r>
              <a:rPr lang="en-US" sz="2000" kern="0" dirty="0">
                <a:latin typeface="+mn-lt"/>
                <a:cs typeface="+mn-cs"/>
              </a:rPr>
              <a:t>: </a:t>
            </a:r>
            <a:endParaRPr lang="en-US" sz="2000" kern="0" dirty="0" smtClean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latin typeface="+mn-lt"/>
                <a:cs typeface="+mn-cs"/>
              </a:rPr>
              <a:t>BREAK MORE NUCLEI with our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67B14B"/>
                </a:solidFill>
                <a:latin typeface="+mn-lt"/>
                <a:cs typeface="+mn-cs"/>
              </a:rPr>
              <a:t>Facility </a:t>
            </a:r>
            <a:r>
              <a:rPr lang="en-US" sz="2000" b="1" kern="0" dirty="0">
                <a:solidFill>
                  <a:srgbClr val="67B14B"/>
                </a:solidFill>
                <a:latin typeface="+mn-lt"/>
                <a:cs typeface="+mn-cs"/>
              </a:rPr>
              <a:t>for Rare Isotope </a:t>
            </a:r>
            <a:r>
              <a:rPr lang="en-US" sz="2000" b="1" kern="0" dirty="0" smtClean="0">
                <a:solidFill>
                  <a:srgbClr val="67B14B"/>
                </a:solidFill>
                <a:latin typeface="+mn-lt"/>
                <a:cs typeface="+mn-cs"/>
              </a:rPr>
              <a:t>Beams (FRIB)</a:t>
            </a:r>
            <a:endParaRPr lang="en-US" sz="2000" kern="0" dirty="0" smtClean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latin typeface="+mn-lt"/>
                <a:cs typeface="+mn-cs"/>
              </a:rPr>
              <a:t>the $730 million discovery machine that we imagined, designed, and will build by 2022</a:t>
            </a:r>
            <a:endParaRPr lang="en-US" sz="2000" kern="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FRIB on the MSU campus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78" y="1144577"/>
            <a:ext cx="7886700" cy="49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9378" y="2428643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NSCL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445" y="2797975"/>
            <a:ext cx="9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</a:p>
          <a:p>
            <a:r>
              <a:rPr lang="en-US" dirty="0" err="1" smtClean="0"/>
              <a:t>Highbay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7830" y="4813042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Support 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524" y="312762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SRF Assembly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1335" y="4440395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6935" y="1366771"/>
            <a:ext cx="13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SHAW LANE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9517" y="5641943"/>
            <a:ext cx="15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 ROAD</a:t>
            </a:r>
          </a:p>
        </p:txBody>
      </p:sp>
      <p:sp>
        <p:nvSpPr>
          <p:cNvPr id="11" name="TextBox 10"/>
          <p:cNvSpPr txBox="1"/>
          <p:nvPr/>
        </p:nvSpPr>
        <p:spPr>
          <a:xfrm rot="4274050">
            <a:off x="6296616" y="1791272"/>
            <a:ext cx="16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BOGUE STREET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1116" y="1197427"/>
            <a:ext cx="12229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WHARTON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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378" y="1114892"/>
            <a:ext cx="79656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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DAIRY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7510" y="1689367"/>
            <a:ext cx="75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Lobby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Safety First</a:t>
            </a:r>
            <a:endParaRPr lang="en-US" sz="4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50" y="108936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6525" y="1074408"/>
            <a:ext cx="1828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put anything in your mouth (eat, drink, chew gum)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80325" y="3255633"/>
            <a:ext cx="190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obey posted signs</a:t>
            </a:r>
          </a:p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take photos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858000" y="1098221"/>
            <a:ext cx="205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watch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your head and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step </a:t>
            </a: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sit or lean on things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858000" y="3231821"/>
            <a:ext cx="198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stay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with your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guide</a:t>
            </a: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touch equipment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28600" y="53340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If you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lose your tour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dial “0” 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on a lab 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phone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(“77305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” after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hours)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leave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items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(especially open food/drink) you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 want to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carry</a:t>
            </a:r>
            <a:endParaRPr lang="en-US" altLang="en-US" sz="2400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50" y="3206092"/>
            <a:ext cx="2077899" cy="207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4749350" y="1089362"/>
            <a:ext cx="1805198" cy="20544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4769850" y="3206092"/>
            <a:ext cx="1836598" cy="20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uscfe-PowerPoint-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4835" cy="6941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6815" y="514449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390C5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213" y="4836889"/>
            <a:ext cx="3536220" cy="800219"/>
          </a:xfrm>
          <a:prstGeom prst="rect">
            <a:avLst/>
          </a:prstGeom>
          <a:solidFill>
            <a:srgbClr val="BE5ECC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Annually in April</a:t>
            </a:r>
          </a:p>
          <a:p>
            <a:pPr algn="ctr"/>
            <a:r>
              <a:rPr lang="en-US" dirty="0" smtClean="0">
                <a:latin typeface="Arial Black" panose="020B0A04020102020204" pitchFamily="34" charset="0"/>
              </a:rPr>
              <a:t>sciencefestival.msu.edu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79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976" y="354600"/>
            <a:ext cx="8286750" cy="1325563"/>
          </a:xfrm>
        </p:spPr>
        <p:txBody>
          <a:bodyPr/>
          <a:lstStyle/>
          <a:p>
            <a:pPr algn="l" eaLnBrk="1" hangingPunct="1"/>
            <a:r>
              <a:rPr lang="en-US" altLang="en-US" sz="2400" dirty="0" smtClean="0"/>
              <a:t>National Superconducting Cyclotron Laboratory at MSU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588645" y="1133646"/>
            <a:ext cx="79667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Learn more about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our </a:t>
            </a: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Lab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and outreach </a:t>
            </a: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programs</a:t>
            </a:r>
            <a:endParaRPr lang="en-US" altLang="en-US" sz="2200" b="1" dirty="0" smtClean="0">
              <a:solidFill>
                <a:srgbClr val="0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41025" y="1677482"/>
            <a:ext cx="1797853" cy="20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1024" y="3802742"/>
            <a:ext cx="1797853" cy="1301672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78976" y="1677482"/>
            <a:ext cx="20711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Get our just-published </a:t>
            </a:r>
            <a:r>
              <a:rPr lang="en-US" altLang="en-US" dirty="0">
                <a:solidFill>
                  <a:srgbClr val="000000"/>
                </a:solidFill>
              </a:rPr>
              <a:t>history </a:t>
            </a:r>
            <a:r>
              <a:rPr lang="en-US" altLang="en-US" b="1" i="1" dirty="0"/>
              <a:t>Up From Nothing </a:t>
            </a:r>
            <a:r>
              <a:rPr lang="en-US" altLang="en-US" dirty="0">
                <a:solidFill>
                  <a:srgbClr val="000000"/>
                </a:solidFill>
              </a:rPr>
              <a:t>from MSU Press </a:t>
            </a:r>
            <a:r>
              <a:rPr lang="en-US" altLang="en-US" dirty="0" smtClean="0">
                <a:solidFill>
                  <a:srgbClr val="548235"/>
                </a:solidFill>
                <a:hlinkClick r:id="rId5"/>
              </a:rPr>
              <a:t>msupress.org</a:t>
            </a:r>
            <a:r>
              <a:rPr lang="en-US" altLang="en-US" dirty="0" smtClean="0">
                <a:solidFill>
                  <a:srgbClr val="548235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or on Amazon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3802742"/>
            <a:ext cx="2540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Visit </a:t>
            </a:r>
            <a:r>
              <a:rPr lang="en-US" altLang="en-US" dirty="0" smtClean="0"/>
              <a:t>our </a:t>
            </a:r>
            <a:r>
              <a:rPr lang="en-US" altLang="en-US" b="1" i="1" dirty="0" smtClean="0"/>
              <a:t>Gift Shop </a:t>
            </a:r>
            <a:r>
              <a:rPr lang="en-US" altLang="en-US" dirty="0" smtClean="0"/>
              <a:t>on </a:t>
            </a:r>
            <a:r>
              <a:rPr lang="en-US" altLang="en-US" dirty="0" smtClean="0">
                <a:hlinkClick r:id="rId6" action="ppaction://hlinkfile"/>
              </a:rPr>
              <a:t>shop.msu.edu</a:t>
            </a:r>
            <a:r>
              <a:rPr lang="en-US" altLang="en-US" dirty="0" smtClean="0"/>
              <a:t> (click </a:t>
            </a:r>
            <a:r>
              <a:rPr lang="en-US" altLang="en-US" dirty="0"/>
              <a:t>on “NSCL/FRIB” under “Specialty Shops</a:t>
            </a:r>
            <a:r>
              <a:rPr lang="en-US" altLang="en-US" dirty="0" smtClean="0"/>
              <a:t>”)</a:t>
            </a:r>
            <a:endParaRPr lang="en-US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326372" y="1677482"/>
            <a:ext cx="2464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Find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smtClean="0"/>
              <a:t>camps </a:t>
            </a:r>
            <a:r>
              <a:rPr lang="en-US" altLang="en-US" b="1" i="1" dirty="0"/>
              <a:t>and programs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00"/>
                </a:solidFill>
              </a:rPr>
              <a:t>at </a:t>
            </a:r>
            <a:r>
              <a:rPr lang="en-US" altLang="en-US" dirty="0" smtClean="0">
                <a:solidFill>
                  <a:srgbClr val="000000"/>
                </a:solidFill>
              </a:rPr>
              <a:t>MSU for </a:t>
            </a:r>
          </a:p>
          <a:p>
            <a:r>
              <a:rPr lang="en-US" altLang="en-US" dirty="0" err="1" smtClean="0">
                <a:solidFill>
                  <a:srgbClr val="000000"/>
                </a:solidFill>
              </a:rPr>
              <a:t>pre-college</a:t>
            </a:r>
            <a:r>
              <a:rPr lang="en-US" altLang="en-US" dirty="0" smtClean="0">
                <a:solidFill>
                  <a:srgbClr val="000000"/>
                </a:solidFill>
              </a:rPr>
              <a:t> students: </a:t>
            </a:r>
            <a:r>
              <a:rPr lang="en-US" altLang="en-US" u="sng" dirty="0">
                <a:solidFill>
                  <a:srgbClr val="67B14B"/>
                </a:solidFill>
              </a:rPr>
              <a:t>spartanyouth.msu.edu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45" y="5194009"/>
            <a:ext cx="82519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contact</a:t>
            </a:r>
            <a:r>
              <a:rPr lang="en-US" altLang="en-US" sz="2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  <a:hlinkClick r:id="rId7"/>
              </a:rPr>
              <a:t>visits@nscl.msu.edu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 go to 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  <a:hlinkClick r:id="rId8"/>
              </a:rPr>
              <a:t>nscl.msu.edu</a:t>
            </a:r>
            <a:endParaRPr lang="en-US" sz="2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788" y="1677482"/>
            <a:ext cx="1728486" cy="2024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55" y="3802742"/>
            <a:ext cx="1380150" cy="13112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08002" y="4704304"/>
            <a:ext cx="1716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SHOP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64" y="3797595"/>
            <a:ext cx="2155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Get the Android/ iPhone/iPad </a:t>
            </a:r>
            <a:r>
              <a:rPr lang="en-US" altLang="en-US" dirty="0">
                <a:solidFill>
                  <a:srgbClr val="000000"/>
                </a:solidFill>
              </a:rPr>
              <a:t>game </a:t>
            </a:r>
            <a:r>
              <a:rPr lang="en-US" altLang="en-US" b="1" i="1" dirty="0" err="1"/>
              <a:t>Isotopolis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904" y="1707845"/>
            <a:ext cx="171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 YOUTH PROGRAMS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283" y="5667659"/>
            <a:ext cx="440318" cy="3579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67601" y="5652739"/>
            <a:ext cx="1087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@</a:t>
            </a: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nscl</a:t>
            </a:r>
            <a:endParaRPr lang="en-US" sz="2000" dirty="0"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0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dirty="0" smtClean="0"/>
              <a:t>Periodic Table of the Elements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25" y="1870075"/>
            <a:ext cx="8730475" cy="424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657600" y="1143000"/>
            <a:ext cx="5302250" cy="1641475"/>
            <a:chOff x="2304" y="790"/>
            <a:chExt cx="3340" cy="103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110" y="1558"/>
              <a:ext cx="288" cy="266"/>
            </a:xfrm>
            <a:prstGeom prst="rect">
              <a:avLst/>
            </a:prstGeom>
            <a:noFill/>
            <a:ln w="38100">
              <a:pattFill prst="wdUpDiag">
                <a:fgClr>
                  <a:srgbClr val="FF3300"/>
                </a:fgClr>
                <a:bgClr>
                  <a:srgbClr val="FFFF00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678" y="1233"/>
              <a:ext cx="432" cy="362"/>
            </a:xfrm>
            <a:prstGeom prst="line">
              <a:avLst/>
            </a:prstGeom>
            <a:noFill/>
            <a:ln w="25400">
              <a:pattFill prst="wdUpDiag">
                <a:fgClr>
                  <a:srgbClr val="FF3300"/>
                </a:fgClr>
                <a:bgClr>
                  <a:srgbClr val="FFFF00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304" y="790"/>
              <a:ext cx="334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dirty="0">
                  <a:solidFill>
                    <a:schemeClr val="tx1"/>
                  </a:solidFill>
                </a:rPr>
                <a:t>Each element (such as carbon) comes in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dirty="0">
                  <a:solidFill>
                    <a:schemeClr val="tx1"/>
                  </a:solidFill>
                </a:rPr>
                <a:t>many varieties, some common, some rare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3600" dirty="0" smtClean="0"/>
              <a:t>Isotopes: varieties of an element</a:t>
            </a:r>
            <a:endParaRPr lang="en-US" sz="3600" dirty="0"/>
          </a:p>
        </p:txBody>
      </p:sp>
      <p:pic>
        <p:nvPicPr>
          <p:cNvPr id="3" name="Picture 2" descr="NuclideMap_stitched_small_pr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7" y="1719608"/>
            <a:ext cx="5980663" cy="40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17010" b="11273"/>
          <a:stretch>
            <a:fillRect/>
          </a:stretch>
        </p:blipFill>
        <p:spPr bwMode="auto">
          <a:xfrm>
            <a:off x="844551" y="1674297"/>
            <a:ext cx="7766050" cy="40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979905" y="2625812"/>
            <a:ext cx="5562808" cy="1501243"/>
            <a:chOff x="1680" y="2452"/>
            <a:chExt cx="3661" cy="98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680" y="2452"/>
              <a:ext cx="3661" cy="259"/>
            </a:xfrm>
            <a:prstGeom prst="rect">
              <a:avLst/>
            </a:prstGeom>
            <a:noFill/>
            <a:ln w="38100">
              <a:pattFill prst="wdDnDiag">
                <a:fgClr>
                  <a:srgbClr val="FF0000"/>
                </a:fgClr>
                <a:bgClr>
                  <a:srgbClr val="FFFF00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680" y="2731"/>
              <a:ext cx="2201" cy="70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All </a:t>
              </a:r>
              <a:r>
                <a:rPr lang="en-US" altLang="en-US" sz="1600" dirty="0" smtClean="0">
                  <a:solidFill>
                    <a:schemeClr val="bg1"/>
                  </a:solidFill>
                </a:rPr>
                <a:t>of these </a:t>
              </a:r>
              <a:r>
                <a:rPr lang="en-US" altLang="en-US" sz="1600" dirty="0">
                  <a:solidFill>
                    <a:schemeClr val="bg1"/>
                  </a:solidFill>
                </a:rPr>
                <a:t>carbon isotopes are </a:t>
              </a:r>
              <a:r>
                <a:rPr lang="en-US" altLang="en-US" sz="1600" b="1" dirty="0">
                  <a:solidFill>
                    <a:schemeClr val="bg1"/>
                  </a:solidFill>
                </a:rPr>
                <a:t>chemically identical</a:t>
              </a:r>
              <a:r>
                <a:rPr lang="en-US" altLang="en-US" sz="1600" dirty="0">
                  <a:solidFill>
                    <a:schemeClr val="bg1"/>
                  </a:solidFill>
                </a:rPr>
                <a:t>, but different numbers of neutrons gives them diverse nuclear properties</a:t>
              </a: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1067513" y="3415254"/>
            <a:ext cx="3419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Protons (Elements)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57260" y="5769157"/>
            <a:ext cx="3966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Neutrons (Isotopes)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39745" r="11308" b="11307"/>
          <a:stretch/>
        </p:blipFill>
        <p:spPr bwMode="auto">
          <a:xfrm>
            <a:off x="365501" y="5171086"/>
            <a:ext cx="556919" cy="65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-1562" r="40748" b="62654"/>
          <a:stretch/>
        </p:blipFill>
        <p:spPr bwMode="auto">
          <a:xfrm>
            <a:off x="796375" y="5735945"/>
            <a:ext cx="512455" cy="51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345868" y="990600"/>
            <a:ext cx="2756488" cy="721812"/>
            <a:chOff x="5601" y="926"/>
            <a:chExt cx="3572" cy="940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91" y="969"/>
              <a:ext cx="982" cy="88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96" y="941"/>
              <a:ext cx="1030" cy="9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1" y="926"/>
              <a:ext cx="1030" cy="9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155320" y="1527630"/>
            <a:ext cx="11461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Carbon-12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292282" y="1527629"/>
            <a:ext cx="989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Carbon-11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29030" y="1527630"/>
            <a:ext cx="989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Carbon-10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05449" y="1728458"/>
            <a:ext cx="413584" cy="98592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850996" y="1728458"/>
            <a:ext cx="180780" cy="100915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9425" y="1728458"/>
            <a:ext cx="678292" cy="98592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3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62 L 0.96666 -0.7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-38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3600" dirty="0" smtClean="0"/>
              <a:t>Our mission: study RARE isotopes</a:t>
            </a:r>
            <a:endParaRPr lang="en-US" sz="3600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26402" b="52454"/>
          <a:stretch>
            <a:fillRect/>
          </a:stretch>
        </p:blipFill>
        <p:spPr bwMode="auto">
          <a:xfrm>
            <a:off x="625475" y="2601914"/>
            <a:ext cx="849788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76400" y="3133726"/>
            <a:ext cx="7315200" cy="531813"/>
          </a:xfrm>
          <a:prstGeom prst="rect">
            <a:avLst/>
          </a:prstGeom>
          <a:noFill/>
          <a:ln w="38100">
            <a:pattFill prst="wdDnDiag">
              <a:fgClr>
                <a:srgbClr val="FF0000"/>
              </a:fgClr>
              <a:bgClr>
                <a:srgbClr val="FFFF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838200" y="1371601"/>
            <a:ext cx="3884613" cy="1828800"/>
            <a:chOff x="1009" y="1050"/>
            <a:chExt cx="2447" cy="1152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09" y="1050"/>
              <a:ext cx="2447" cy="407"/>
            </a:xfrm>
            <a:prstGeom prst="rect">
              <a:avLst/>
            </a:prstGeom>
            <a:noFill/>
            <a:ln w="38100">
              <a:pattFill prst="wdDnDiag">
                <a:fgClr>
                  <a:schemeClr val="folHlink"/>
                </a:fgClr>
                <a:bgClr>
                  <a:schemeClr val="tx1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</a:rPr>
                <a:t>Black boxes are </a:t>
              </a:r>
              <a:r>
                <a:rPr lang="en-US" altLang="en-US" sz="1800" b="1" i="1" dirty="0">
                  <a:solidFill>
                    <a:schemeClr val="tx1"/>
                  </a:solidFill>
                </a:rPr>
                <a:t>stable</a:t>
              </a:r>
              <a:r>
                <a:rPr lang="en-US" altLang="en-US" sz="1800" b="1" dirty="0">
                  <a:solidFill>
                    <a:schemeClr val="tx1"/>
                  </a:solidFill>
                </a:rPr>
                <a:t> isotopes of an element</a:t>
              </a:r>
              <a:r>
                <a:rPr lang="en-US" altLang="en-US" sz="1800" b="1" dirty="0" smtClean="0">
                  <a:solidFill>
                    <a:schemeClr val="tx1"/>
                  </a:solidFill>
                </a:rPr>
                <a:t>.</a:t>
              </a:r>
              <a:endParaRPr lang="en-US" alt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2400" y="1482"/>
              <a:ext cx="337" cy="720"/>
            </a:xfrm>
            <a:prstGeom prst="line">
              <a:avLst/>
            </a:prstGeom>
            <a:noFill/>
            <a:ln w="38100">
              <a:pattFill prst="wdDnDiag">
                <a:fgClr>
                  <a:schemeClr val="folHlink"/>
                </a:fgClr>
                <a:bgClr>
                  <a:schemeClr val="tx1"/>
                </a:bgClr>
              </a:patt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 rot="-5400000">
            <a:off x="-943444" y="2442376"/>
            <a:ext cx="25416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Protons (Elements)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42351" y="4357301"/>
            <a:ext cx="3966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Neutrons (Isotopes)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39745" r="11308" b="11307"/>
          <a:stretch/>
        </p:blipFill>
        <p:spPr bwMode="auto">
          <a:xfrm>
            <a:off x="50592" y="3759230"/>
            <a:ext cx="556919" cy="65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-1562" r="40748" b="62654"/>
          <a:stretch/>
        </p:blipFill>
        <p:spPr bwMode="auto">
          <a:xfrm>
            <a:off x="481466" y="4324089"/>
            <a:ext cx="512455" cy="51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2590800" y="3581400"/>
            <a:ext cx="4953000" cy="2114550"/>
            <a:chOff x="2113" y="2586"/>
            <a:chExt cx="3120" cy="1332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929" y="3162"/>
              <a:ext cx="2304" cy="756"/>
            </a:xfrm>
            <a:prstGeom prst="rect">
              <a:avLst/>
            </a:prstGeom>
            <a:noFill/>
            <a:ln w="38100">
              <a:pattFill prst="wdDnDiag">
                <a:fgClr>
                  <a:srgbClr val="3366FF"/>
                </a:fgClr>
                <a:bgClr>
                  <a:srgbClr val="FF3300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</a:rPr>
                <a:t>Colored boxes are </a:t>
              </a:r>
              <a:r>
                <a:rPr lang="en-US" altLang="en-US" sz="1800" b="1" i="1" dirty="0">
                  <a:solidFill>
                    <a:schemeClr val="tx1"/>
                  </a:solidFill>
                </a:rPr>
                <a:t>unstable, often rare</a:t>
              </a:r>
              <a:r>
                <a:rPr lang="en-US" altLang="en-US" sz="1800" b="1" dirty="0">
                  <a:solidFill>
                    <a:schemeClr val="tx1"/>
                  </a:solidFill>
                </a:rPr>
                <a:t> isotopes of an element.  These have too many or too few neutrons to be stable.</a:t>
              </a:r>
              <a:r>
                <a:rPr lang="en-US" altLang="en-US" sz="18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3841" y="2634"/>
              <a:ext cx="240" cy="528"/>
            </a:xfrm>
            <a:prstGeom prst="line">
              <a:avLst/>
            </a:prstGeom>
            <a:noFill/>
            <a:ln w="25400">
              <a:pattFill prst="wdDnDiag">
                <a:fgClr>
                  <a:schemeClr val="accent2"/>
                </a:fgClr>
                <a:bgClr>
                  <a:srgbClr val="FF3300"/>
                </a:bgClr>
              </a:patt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 flipV="1">
              <a:off x="2113" y="2586"/>
              <a:ext cx="1200" cy="576"/>
            </a:xfrm>
            <a:prstGeom prst="line">
              <a:avLst/>
            </a:prstGeom>
            <a:noFill/>
            <a:ln w="38100">
              <a:pattFill prst="wdUpDiag">
                <a:fgClr>
                  <a:schemeClr val="accent2"/>
                </a:fgClr>
                <a:bgClr>
                  <a:srgbClr val="FF3300"/>
                </a:bgClr>
              </a:patt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7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 3"/>
          <p:cNvSpPr>
            <a:spLocks noChangeShapeType="1"/>
          </p:cNvSpPr>
          <p:nvPr/>
        </p:nvSpPr>
        <p:spPr bwMode="auto">
          <a:xfrm>
            <a:off x="1098550" y="4368800"/>
            <a:ext cx="6826250" cy="19050"/>
          </a:xfrm>
          <a:prstGeom prst="line">
            <a:avLst/>
          </a:prstGeom>
          <a:noFill/>
          <a:ln w="38100">
            <a:solidFill>
              <a:srgbClr val="D6A1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4"/>
          <p:cNvSpPr>
            <a:spLocks noChangeShapeType="1"/>
          </p:cNvSpPr>
          <p:nvPr/>
        </p:nvSpPr>
        <p:spPr bwMode="auto">
          <a:xfrm>
            <a:off x="1143000" y="2755900"/>
            <a:ext cx="6781800" cy="0"/>
          </a:xfrm>
          <a:prstGeom prst="line">
            <a:avLst/>
          </a:prstGeom>
          <a:noFill/>
          <a:ln w="38100">
            <a:solidFill>
              <a:srgbClr val="D6A1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How were the elements made?</a:t>
            </a:r>
            <a:endParaRPr lang="en-US" sz="4000" dirty="0"/>
          </a:p>
        </p:txBody>
      </p:sp>
      <p:pic>
        <p:nvPicPr>
          <p:cNvPr id="108" name="Picture 121" descr="newbell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C2B"/>
              </a:clrFrom>
              <a:clrTo>
                <a:srgbClr val="333C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4953000" y="1189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spectacular explosion of energy in </a:t>
            </a:r>
            <a:r>
              <a:rPr lang="en-US" altLang="en-US" sz="12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a growing </a:t>
            </a:r>
            <a:r>
              <a:rPr lang="en-US" altLang="en-US" sz="1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universe… the Big Bang !!</a:t>
            </a:r>
          </a:p>
        </p:txBody>
      </p:sp>
      <p:sp>
        <p:nvSpPr>
          <p:cNvPr id="111" name="Text Box 8"/>
          <p:cNvSpPr txBox="1">
            <a:spLocks noChangeArrowheads="1"/>
          </p:cNvSpPr>
          <p:nvPr/>
        </p:nvSpPr>
        <p:spPr bwMode="auto">
          <a:xfrm>
            <a:off x="5096495" y="1782763"/>
            <a:ext cx="78678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F9933"/>
                </a:solidFill>
                <a:latin typeface="Century Gothic" panose="020B0502020202020204" pitchFamily="34" charset="0"/>
              </a:rPr>
              <a:t>Inflation</a:t>
            </a:r>
          </a:p>
        </p:txBody>
      </p:sp>
      <p:grpSp>
        <p:nvGrpSpPr>
          <p:cNvPr id="112" name="Group 12"/>
          <p:cNvGrpSpPr>
            <a:grpSpLocks/>
          </p:cNvGrpSpPr>
          <p:nvPr/>
        </p:nvGrpSpPr>
        <p:grpSpPr bwMode="auto">
          <a:xfrm rot="179025">
            <a:off x="5181600" y="2154113"/>
            <a:ext cx="854075" cy="2532062"/>
            <a:chOff x="3127" y="1013"/>
            <a:chExt cx="636" cy="1886"/>
          </a:xfrm>
        </p:grpSpPr>
        <p:sp>
          <p:nvSpPr>
            <p:cNvPr id="113" name="Arc 13"/>
            <p:cNvSpPr>
              <a:spLocks/>
            </p:cNvSpPr>
            <p:nvPr/>
          </p:nvSpPr>
          <p:spPr bwMode="auto">
            <a:xfrm rot="15915948" flipV="1">
              <a:off x="2449" y="1691"/>
              <a:ext cx="1886" cy="529"/>
            </a:xfrm>
            <a:custGeom>
              <a:avLst/>
              <a:gdLst>
                <a:gd name="T0" fmla="*/ 0 w 21520"/>
                <a:gd name="T1" fmla="*/ 0 h 21427"/>
                <a:gd name="T2" fmla="*/ 0 w 21520"/>
                <a:gd name="T3" fmla="*/ 0 h 21427"/>
                <a:gd name="T4" fmla="*/ 0 w 21520"/>
                <a:gd name="T5" fmla="*/ 0 h 21427"/>
                <a:gd name="T6" fmla="*/ 0 60000 65536"/>
                <a:gd name="T7" fmla="*/ 0 60000 65536"/>
                <a:gd name="T8" fmla="*/ 0 60000 65536"/>
                <a:gd name="T9" fmla="*/ 0 w 21520"/>
                <a:gd name="T10" fmla="*/ 0 h 21427"/>
                <a:gd name="T11" fmla="*/ 21520 w 21520"/>
                <a:gd name="T12" fmla="*/ 21427 h 214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20" h="21427" fill="none" extrusionOk="0">
                  <a:moveTo>
                    <a:pt x="2726" y="-1"/>
                  </a:moveTo>
                  <a:cubicBezTo>
                    <a:pt x="12819" y="1283"/>
                    <a:pt x="20648" y="9437"/>
                    <a:pt x="21520" y="19574"/>
                  </a:cubicBezTo>
                </a:path>
                <a:path w="21520" h="21427" stroke="0" extrusionOk="0">
                  <a:moveTo>
                    <a:pt x="2726" y="-1"/>
                  </a:moveTo>
                  <a:cubicBezTo>
                    <a:pt x="12819" y="1283"/>
                    <a:pt x="20648" y="9437"/>
                    <a:pt x="21520" y="19574"/>
                  </a:cubicBezTo>
                  <a:lnTo>
                    <a:pt x="0" y="21427"/>
                  </a:lnTo>
                  <a:lnTo>
                    <a:pt x="2726" y="-1"/>
                  </a:lnTo>
                  <a:close/>
                </a:path>
              </a:pathLst>
            </a:custGeom>
            <a:noFill/>
            <a:ln w="5715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14"/>
            <p:cNvSpPr>
              <a:spLocks/>
            </p:cNvSpPr>
            <p:nvPr/>
          </p:nvSpPr>
          <p:spPr bwMode="auto">
            <a:xfrm rot="4777456">
              <a:off x="3685" y="2541"/>
              <a:ext cx="78" cy="78"/>
            </a:xfrm>
            <a:custGeom>
              <a:avLst/>
              <a:gdLst>
                <a:gd name="T0" fmla="*/ 0 w 78"/>
                <a:gd name="T1" fmla="*/ 0 h 78"/>
                <a:gd name="T2" fmla="*/ 78 w 78"/>
                <a:gd name="T3" fmla="*/ 54 h 78"/>
                <a:gd name="T4" fmla="*/ 0 w 78"/>
                <a:gd name="T5" fmla="*/ 78 h 78"/>
                <a:gd name="T6" fmla="*/ 0 60000 65536"/>
                <a:gd name="T7" fmla="*/ 0 60000 65536"/>
                <a:gd name="T8" fmla="*/ 0 60000 65536"/>
                <a:gd name="T9" fmla="*/ 0 w 78"/>
                <a:gd name="T10" fmla="*/ 0 h 78"/>
                <a:gd name="T11" fmla="*/ 78 w 78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8">
                  <a:moveTo>
                    <a:pt x="0" y="0"/>
                  </a:moveTo>
                  <a:lnTo>
                    <a:pt x="78" y="54"/>
                  </a:lnTo>
                  <a:lnTo>
                    <a:pt x="0" y="78"/>
                  </a:lnTo>
                </a:path>
              </a:pathLst>
            </a:custGeom>
            <a:noFill/>
            <a:ln w="5715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" name="Text Box 15"/>
          <p:cNvSpPr txBox="1">
            <a:spLocks noChangeArrowheads="1"/>
          </p:cNvSpPr>
          <p:nvPr/>
        </p:nvSpPr>
        <p:spPr bwMode="auto">
          <a:xfrm>
            <a:off x="5621311" y="2301293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D60093"/>
                </a:solidFill>
                <a:latin typeface="Century Gothic" panose="020B0502020202020204" pitchFamily="34" charset="0"/>
              </a:rPr>
              <a:t>Slowing expansion</a:t>
            </a:r>
          </a:p>
        </p:txBody>
      </p:sp>
      <p:grpSp>
        <p:nvGrpSpPr>
          <p:cNvPr id="116" name="Group 16"/>
          <p:cNvGrpSpPr>
            <a:grpSpLocks/>
          </p:cNvGrpSpPr>
          <p:nvPr/>
        </p:nvGrpSpPr>
        <p:grpSpPr bwMode="auto">
          <a:xfrm rot="108441">
            <a:off x="6061696" y="4170651"/>
            <a:ext cx="955675" cy="819150"/>
            <a:chOff x="4075" y="2956"/>
            <a:chExt cx="712" cy="611"/>
          </a:xfrm>
        </p:grpSpPr>
        <p:sp>
          <p:nvSpPr>
            <p:cNvPr id="117" name="Arc 17"/>
            <p:cNvSpPr>
              <a:spLocks/>
            </p:cNvSpPr>
            <p:nvPr/>
          </p:nvSpPr>
          <p:spPr bwMode="auto">
            <a:xfrm rot="3080490" flipV="1">
              <a:off x="4155" y="2876"/>
              <a:ext cx="551" cy="712"/>
            </a:xfrm>
            <a:custGeom>
              <a:avLst/>
              <a:gdLst>
                <a:gd name="T0" fmla="*/ 0 w 19276"/>
                <a:gd name="T1" fmla="*/ 0 h 21600"/>
                <a:gd name="T2" fmla="*/ 0 w 19276"/>
                <a:gd name="T3" fmla="*/ 0 h 21600"/>
                <a:gd name="T4" fmla="*/ 0 w 19276"/>
                <a:gd name="T5" fmla="*/ 0 h 21600"/>
                <a:gd name="T6" fmla="*/ 0 60000 65536"/>
                <a:gd name="T7" fmla="*/ 0 60000 65536"/>
                <a:gd name="T8" fmla="*/ 0 60000 65536"/>
                <a:gd name="T9" fmla="*/ 0 w 19276"/>
                <a:gd name="T10" fmla="*/ 0 h 21600"/>
                <a:gd name="T11" fmla="*/ 19276 w 192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76" h="21600" fill="none" extrusionOk="0">
                  <a:moveTo>
                    <a:pt x="0" y="320"/>
                  </a:moveTo>
                  <a:cubicBezTo>
                    <a:pt x="1223" y="107"/>
                    <a:pt x="2463" y="-1"/>
                    <a:pt x="3706" y="0"/>
                  </a:cubicBezTo>
                  <a:cubicBezTo>
                    <a:pt x="9581" y="0"/>
                    <a:pt x="15203" y="2393"/>
                    <a:pt x="19276" y="6628"/>
                  </a:cubicBezTo>
                </a:path>
                <a:path w="19276" h="21600" stroke="0" extrusionOk="0">
                  <a:moveTo>
                    <a:pt x="0" y="320"/>
                  </a:moveTo>
                  <a:cubicBezTo>
                    <a:pt x="1223" y="107"/>
                    <a:pt x="2463" y="-1"/>
                    <a:pt x="3706" y="0"/>
                  </a:cubicBezTo>
                  <a:cubicBezTo>
                    <a:pt x="9581" y="0"/>
                    <a:pt x="15203" y="2393"/>
                    <a:pt x="19276" y="6628"/>
                  </a:cubicBezTo>
                  <a:lnTo>
                    <a:pt x="3706" y="21600"/>
                  </a:lnTo>
                  <a:lnTo>
                    <a:pt x="0" y="320"/>
                  </a:lnTo>
                  <a:close/>
                </a:path>
              </a:pathLst>
            </a:custGeom>
            <a:noFill/>
            <a:ln w="571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Freeform 18"/>
            <p:cNvSpPr>
              <a:spLocks/>
            </p:cNvSpPr>
            <p:nvPr/>
          </p:nvSpPr>
          <p:spPr bwMode="auto">
            <a:xfrm rot="-534416">
              <a:off x="4465" y="3489"/>
              <a:ext cx="78" cy="78"/>
            </a:xfrm>
            <a:custGeom>
              <a:avLst/>
              <a:gdLst>
                <a:gd name="T0" fmla="*/ 0 w 78"/>
                <a:gd name="T1" fmla="*/ 0 h 78"/>
                <a:gd name="T2" fmla="*/ 78 w 78"/>
                <a:gd name="T3" fmla="*/ 54 h 78"/>
                <a:gd name="T4" fmla="*/ 0 w 78"/>
                <a:gd name="T5" fmla="*/ 78 h 78"/>
                <a:gd name="T6" fmla="*/ 0 60000 65536"/>
                <a:gd name="T7" fmla="*/ 0 60000 65536"/>
                <a:gd name="T8" fmla="*/ 0 60000 65536"/>
                <a:gd name="T9" fmla="*/ 0 w 78"/>
                <a:gd name="T10" fmla="*/ 0 h 78"/>
                <a:gd name="T11" fmla="*/ 78 w 78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8">
                  <a:moveTo>
                    <a:pt x="0" y="0"/>
                  </a:moveTo>
                  <a:lnTo>
                    <a:pt x="78" y="54"/>
                  </a:lnTo>
                  <a:lnTo>
                    <a:pt x="0" y="78"/>
                  </a:lnTo>
                </a:path>
              </a:pathLst>
            </a:custGeom>
            <a:noFill/>
            <a:ln w="571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" name="Text Box 19"/>
          <p:cNvSpPr txBox="1">
            <a:spLocks noChangeArrowheads="1"/>
          </p:cNvSpPr>
          <p:nvPr/>
        </p:nvSpPr>
        <p:spPr bwMode="auto">
          <a:xfrm>
            <a:off x="6121202" y="440874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Accelerating expansion</a:t>
            </a:r>
          </a:p>
        </p:txBody>
      </p:sp>
      <p:grpSp>
        <p:nvGrpSpPr>
          <p:cNvPr id="120" name="Group 9"/>
          <p:cNvGrpSpPr>
            <a:grpSpLocks/>
          </p:cNvGrpSpPr>
          <p:nvPr/>
        </p:nvGrpSpPr>
        <p:grpSpPr bwMode="auto">
          <a:xfrm rot="170938">
            <a:off x="4829616" y="1768002"/>
            <a:ext cx="299108" cy="334151"/>
            <a:chOff x="2923" y="774"/>
            <a:chExt cx="282" cy="315"/>
          </a:xfrm>
        </p:grpSpPr>
        <p:sp>
          <p:nvSpPr>
            <p:cNvPr id="121" name="Arc 10"/>
            <p:cNvSpPr>
              <a:spLocks/>
            </p:cNvSpPr>
            <p:nvPr/>
          </p:nvSpPr>
          <p:spPr bwMode="auto">
            <a:xfrm rot="4513039" flipV="1">
              <a:off x="2914" y="783"/>
              <a:ext cx="300" cy="282"/>
            </a:xfrm>
            <a:custGeom>
              <a:avLst/>
              <a:gdLst>
                <a:gd name="T0" fmla="*/ 0 w 24139"/>
                <a:gd name="T1" fmla="*/ 0 h 21600"/>
                <a:gd name="T2" fmla="*/ 0 w 24139"/>
                <a:gd name="T3" fmla="*/ 0 h 21600"/>
                <a:gd name="T4" fmla="*/ 0 w 24139"/>
                <a:gd name="T5" fmla="*/ 0 h 21600"/>
                <a:gd name="T6" fmla="*/ 0 60000 65536"/>
                <a:gd name="T7" fmla="*/ 0 60000 65536"/>
                <a:gd name="T8" fmla="*/ 0 60000 65536"/>
                <a:gd name="T9" fmla="*/ 0 w 24139"/>
                <a:gd name="T10" fmla="*/ 0 h 21600"/>
                <a:gd name="T11" fmla="*/ 24139 w 2413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139" h="21600" fill="none" extrusionOk="0">
                  <a:moveTo>
                    <a:pt x="0" y="320"/>
                  </a:moveTo>
                  <a:cubicBezTo>
                    <a:pt x="1223" y="107"/>
                    <a:pt x="2463" y="-1"/>
                    <a:pt x="3706" y="0"/>
                  </a:cubicBezTo>
                  <a:cubicBezTo>
                    <a:pt x="12935" y="0"/>
                    <a:pt x="21145" y="5864"/>
                    <a:pt x="24138" y="14595"/>
                  </a:cubicBezTo>
                </a:path>
                <a:path w="24139" h="21600" stroke="0" extrusionOk="0">
                  <a:moveTo>
                    <a:pt x="0" y="320"/>
                  </a:moveTo>
                  <a:cubicBezTo>
                    <a:pt x="1223" y="107"/>
                    <a:pt x="2463" y="-1"/>
                    <a:pt x="3706" y="0"/>
                  </a:cubicBezTo>
                  <a:cubicBezTo>
                    <a:pt x="12935" y="0"/>
                    <a:pt x="21145" y="5864"/>
                    <a:pt x="24138" y="14595"/>
                  </a:cubicBezTo>
                  <a:lnTo>
                    <a:pt x="3706" y="21600"/>
                  </a:lnTo>
                  <a:lnTo>
                    <a:pt x="0" y="320"/>
                  </a:lnTo>
                  <a:close/>
                </a:path>
              </a:pathLst>
            </a:custGeom>
            <a:noFill/>
            <a:ln w="571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 rot="-534416">
              <a:off x="3127" y="1011"/>
              <a:ext cx="78" cy="78"/>
            </a:xfrm>
            <a:custGeom>
              <a:avLst/>
              <a:gdLst>
                <a:gd name="T0" fmla="*/ 0 w 78"/>
                <a:gd name="T1" fmla="*/ 0 h 78"/>
                <a:gd name="T2" fmla="*/ 78 w 78"/>
                <a:gd name="T3" fmla="*/ 54 h 78"/>
                <a:gd name="T4" fmla="*/ 0 w 78"/>
                <a:gd name="T5" fmla="*/ 78 h 78"/>
                <a:gd name="T6" fmla="*/ 0 60000 65536"/>
                <a:gd name="T7" fmla="*/ 0 60000 65536"/>
                <a:gd name="T8" fmla="*/ 0 60000 65536"/>
                <a:gd name="T9" fmla="*/ 0 w 78"/>
                <a:gd name="T10" fmla="*/ 0 h 78"/>
                <a:gd name="T11" fmla="*/ 78 w 78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8">
                  <a:moveTo>
                    <a:pt x="0" y="0"/>
                  </a:moveTo>
                  <a:lnTo>
                    <a:pt x="78" y="54"/>
                  </a:lnTo>
                  <a:lnTo>
                    <a:pt x="0" y="78"/>
                  </a:lnTo>
                </a:path>
              </a:pathLst>
            </a:custGeom>
            <a:noFill/>
            <a:ln w="571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9" name="Picture 122" descr="explosion_te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33C2B"/>
              </a:clrFrom>
              <a:clrTo>
                <a:srgbClr val="333C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57250"/>
            <a:ext cx="1905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Text Box 52"/>
          <p:cNvSpPr txBox="1">
            <a:spLocks noChangeArrowheads="1"/>
          </p:cNvSpPr>
          <p:nvPr/>
        </p:nvSpPr>
        <p:spPr bwMode="auto">
          <a:xfrm>
            <a:off x="5880512" y="3786854"/>
            <a:ext cx="1308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FF99FF"/>
                </a:solidFill>
                <a:latin typeface="Century Gothic" panose="020B0502020202020204" pitchFamily="34" charset="0"/>
              </a:rPr>
              <a:t>Formation of </a:t>
            </a:r>
            <a:r>
              <a:rPr lang="en-US" altLang="en-US" sz="1200" b="1" dirty="0" smtClean="0">
                <a:solidFill>
                  <a:srgbClr val="FF99FF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en-US" sz="1200" b="1" dirty="0">
                <a:solidFill>
                  <a:srgbClr val="FF99FF"/>
                </a:solidFill>
                <a:latin typeface="Century Gothic" panose="020B0502020202020204" pitchFamily="34" charset="0"/>
              </a:rPr>
              <a:t>first stars</a:t>
            </a:r>
          </a:p>
        </p:txBody>
      </p:sp>
      <p:sp>
        <p:nvSpPr>
          <p:cNvPr id="128" name="AutoShape 20"/>
          <p:cNvSpPr>
            <a:spLocks noChangeArrowheads="1"/>
          </p:cNvSpPr>
          <p:nvPr/>
        </p:nvSpPr>
        <p:spPr bwMode="auto">
          <a:xfrm>
            <a:off x="7681912" y="1902766"/>
            <a:ext cx="1157288" cy="4047989"/>
          </a:xfrm>
          <a:prstGeom prst="downArrow">
            <a:avLst>
              <a:gd name="adj1" fmla="val 60417"/>
              <a:gd name="adj2" fmla="val 39456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" name="Text Box 21"/>
          <p:cNvSpPr txBox="1">
            <a:spLocks noChangeArrowheads="1"/>
          </p:cNvSpPr>
          <p:nvPr/>
        </p:nvSpPr>
        <p:spPr bwMode="auto">
          <a:xfrm>
            <a:off x="7915274" y="2438400"/>
            <a:ext cx="6410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4 min after Big Bang</a:t>
            </a:r>
          </a:p>
        </p:txBody>
      </p:sp>
      <p:sp>
        <p:nvSpPr>
          <p:cNvPr id="130" name="Text Box 53"/>
          <p:cNvSpPr txBox="1">
            <a:spLocks noChangeArrowheads="1"/>
          </p:cNvSpPr>
          <p:nvPr/>
        </p:nvSpPr>
        <p:spPr bwMode="auto">
          <a:xfrm>
            <a:off x="7829550" y="5583793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Now</a:t>
            </a:r>
          </a:p>
        </p:txBody>
      </p:sp>
      <p:sp>
        <p:nvSpPr>
          <p:cNvPr id="131" name="Text Box 118"/>
          <p:cNvSpPr txBox="1">
            <a:spLocks noChangeArrowheads="1"/>
          </p:cNvSpPr>
          <p:nvPr/>
        </p:nvSpPr>
        <p:spPr bwMode="auto">
          <a:xfrm>
            <a:off x="7915275" y="3886200"/>
            <a:ext cx="6410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One billion years after Big Bang</a:t>
            </a:r>
          </a:p>
        </p:txBody>
      </p:sp>
      <p:sp>
        <p:nvSpPr>
          <p:cNvPr id="132" name="AutoShape 20"/>
          <p:cNvSpPr>
            <a:spLocks noChangeArrowheads="1"/>
          </p:cNvSpPr>
          <p:nvPr/>
        </p:nvSpPr>
        <p:spPr bwMode="auto">
          <a:xfrm>
            <a:off x="247252" y="1902766"/>
            <a:ext cx="1157288" cy="4047989"/>
          </a:xfrm>
          <a:prstGeom prst="downArrow">
            <a:avLst>
              <a:gd name="adj1" fmla="val 60417"/>
              <a:gd name="adj2" fmla="val 39456"/>
            </a:avLst>
          </a:prstGeom>
          <a:gradFill rotWithShape="0">
            <a:gsLst>
              <a:gs pos="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" name="Text Box 48"/>
          <p:cNvSpPr txBox="1">
            <a:spLocks noChangeArrowheads="1"/>
          </p:cNvSpPr>
          <p:nvPr/>
        </p:nvSpPr>
        <p:spPr bwMode="auto">
          <a:xfrm>
            <a:off x="533400" y="2540293"/>
            <a:ext cx="60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1.8 Billion ºF</a:t>
            </a:r>
          </a:p>
        </p:txBody>
      </p:sp>
      <p:sp>
        <p:nvSpPr>
          <p:cNvPr id="134" name="Text Box 51"/>
          <p:cNvSpPr txBox="1">
            <a:spLocks noChangeArrowheads="1"/>
          </p:cNvSpPr>
          <p:nvPr/>
        </p:nvSpPr>
        <p:spPr bwMode="auto">
          <a:xfrm>
            <a:off x="566738" y="4241800"/>
            <a:ext cx="519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440 ºF</a:t>
            </a:r>
          </a:p>
        </p:txBody>
      </p:sp>
      <p:sp>
        <p:nvSpPr>
          <p:cNvPr id="135" name="Text Box 54"/>
          <p:cNvSpPr txBox="1">
            <a:spLocks noChangeArrowheads="1"/>
          </p:cNvSpPr>
          <p:nvPr/>
        </p:nvSpPr>
        <p:spPr bwMode="auto">
          <a:xfrm>
            <a:off x="592110" y="5600418"/>
            <a:ext cx="609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dirty="0">
                <a:solidFill>
                  <a:srgbClr val="D6A162"/>
                </a:solidFill>
                <a:latin typeface="Century Gothic" panose="020B0502020202020204" pitchFamily="34" charset="0"/>
              </a:rPr>
              <a:t>-450 ºF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181229" y="1071617"/>
            <a:ext cx="2351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 Antiqua" panose="02040602050305030304" pitchFamily="18" charset="0"/>
              </a:rPr>
              <a:t>The Joint Institute for Nuclear Astrophysics (JINA) presents</a:t>
            </a:r>
          </a:p>
          <a:p>
            <a:r>
              <a:rPr lang="en-US" sz="2400" b="1" dirty="0" smtClean="0">
                <a:latin typeface="Arial Black" panose="020B0A04020102020204" pitchFamily="34" charset="0"/>
              </a:rPr>
              <a:t>A Short History of the Universe</a:t>
            </a: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8" y="1088240"/>
            <a:ext cx="722721" cy="797903"/>
          </a:xfrm>
          <a:prstGeom prst="rect">
            <a:avLst/>
          </a:prstGeom>
        </p:spPr>
      </p:pic>
      <p:sp>
        <p:nvSpPr>
          <p:cNvPr id="138" name="Text Box 49"/>
          <p:cNvSpPr txBox="1">
            <a:spLocks noChangeArrowheads="1"/>
          </p:cNvSpPr>
          <p:nvPr/>
        </p:nvSpPr>
        <p:spPr bwMode="auto">
          <a:xfrm>
            <a:off x="2882383" y="5249108"/>
            <a:ext cx="32931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Neutron-star mergers &amp; supernovae  may create </a:t>
            </a:r>
            <a:r>
              <a:rPr lang="en-US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unstable isotopes </a:t>
            </a:r>
            <a:r>
              <a:rPr lang="en-US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that will </a:t>
            </a:r>
            <a:r>
              <a:rPr lang="en-US" alt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decay</a:t>
            </a:r>
            <a:r>
              <a:rPr lang="en-US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into heavier elements!</a:t>
            </a:r>
          </a:p>
        </p:txBody>
      </p:sp>
      <p:sp>
        <p:nvSpPr>
          <p:cNvPr id="139" name="Text Box 22"/>
          <p:cNvSpPr txBox="1">
            <a:spLocks noChangeArrowheads="1"/>
          </p:cNvSpPr>
          <p:nvPr/>
        </p:nvSpPr>
        <p:spPr bwMode="auto">
          <a:xfrm>
            <a:off x="3352800" y="2895600"/>
            <a:ext cx="266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rgbClr val="67B14B"/>
                </a:solidFill>
                <a:latin typeface="Century Gothic" panose="020B0502020202020204" pitchFamily="34" charset="0"/>
              </a:rPr>
              <a:t>The first nuclei are made: Hydrogen and Helium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3545488" y="2362200"/>
            <a:ext cx="2169512" cy="691203"/>
            <a:chOff x="3486196" y="2514600"/>
            <a:chExt cx="2169512" cy="691203"/>
          </a:xfrm>
        </p:grpSpPr>
        <p:grpSp>
          <p:nvGrpSpPr>
            <p:cNvPr id="140" name="Group 23"/>
            <p:cNvGrpSpPr>
              <a:grpSpLocks/>
            </p:cNvGrpSpPr>
            <p:nvPr/>
          </p:nvGrpSpPr>
          <p:grpSpPr bwMode="auto">
            <a:xfrm>
              <a:off x="4120062" y="2743200"/>
              <a:ext cx="1377008" cy="462603"/>
              <a:chOff x="2350" y="2443"/>
              <a:chExt cx="1196" cy="385"/>
            </a:xfrm>
          </p:grpSpPr>
          <p:sp>
            <p:nvSpPr>
              <p:cNvPr id="141" name="AutoShape 29"/>
              <p:cNvSpPr>
                <a:spLocks noChangeArrowheads="1"/>
              </p:cNvSpPr>
              <p:nvPr/>
            </p:nvSpPr>
            <p:spPr bwMode="auto">
              <a:xfrm>
                <a:off x="2350" y="2448"/>
                <a:ext cx="154" cy="244"/>
              </a:xfrm>
              <a:prstGeom prst="rightArrow">
                <a:avLst>
                  <a:gd name="adj1" fmla="val 25583"/>
                  <a:gd name="adj2" fmla="val 39394"/>
                </a:avLst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2" name="AutoShape 36"/>
              <p:cNvSpPr>
                <a:spLocks noChangeArrowheads="1"/>
              </p:cNvSpPr>
              <p:nvPr/>
            </p:nvSpPr>
            <p:spPr bwMode="auto">
              <a:xfrm>
                <a:off x="2970" y="2443"/>
                <a:ext cx="154" cy="244"/>
              </a:xfrm>
              <a:prstGeom prst="rightArrow">
                <a:avLst>
                  <a:gd name="adj1" fmla="val 25583"/>
                  <a:gd name="adj2" fmla="val 39394"/>
                </a:avLst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" name="Text Box 46"/>
              <p:cNvSpPr txBox="1">
                <a:spLocks noChangeArrowheads="1"/>
              </p:cNvSpPr>
              <p:nvPr/>
            </p:nvSpPr>
            <p:spPr bwMode="auto">
              <a:xfrm>
                <a:off x="3354" y="2448"/>
                <a:ext cx="192" cy="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2400" b="1">
                  <a:solidFill>
                    <a:srgbClr val="66FFCC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44" name="Line 70"/>
            <p:cNvSpPr>
              <a:spLocks noChangeShapeType="1"/>
            </p:cNvSpPr>
            <p:nvPr/>
          </p:nvSpPr>
          <p:spPr bwMode="auto">
            <a:xfrm flipV="1">
              <a:off x="3678844" y="2887646"/>
              <a:ext cx="102200" cy="6722"/>
            </a:xfrm>
            <a:prstGeom prst="line">
              <a:avLst/>
            </a:prstGeom>
            <a:noFill/>
            <a:ln w="19050">
              <a:solidFill>
                <a:srgbClr val="0099FF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70"/>
            <p:cNvSpPr>
              <a:spLocks noChangeShapeType="1"/>
            </p:cNvSpPr>
            <p:nvPr/>
          </p:nvSpPr>
          <p:spPr bwMode="auto">
            <a:xfrm flipH="1" flipV="1">
              <a:off x="3807806" y="2889456"/>
              <a:ext cx="114145" cy="1869"/>
            </a:xfrm>
            <a:prstGeom prst="line">
              <a:avLst/>
            </a:prstGeom>
            <a:noFill/>
            <a:ln w="19050">
              <a:solidFill>
                <a:srgbClr val="0099FF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70"/>
            <p:cNvSpPr>
              <a:spLocks noChangeShapeType="1"/>
            </p:cNvSpPr>
            <p:nvPr/>
          </p:nvSpPr>
          <p:spPr bwMode="auto">
            <a:xfrm flipH="1" flipV="1">
              <a:off x="4579820" y="2916431"/>
              <a:ext cx="93009" cy="69581"/>
            </a:xfrm>
            <a:prstGeom prst="line">
              <a:avLst/>
            </a:prstGeom>
            <a:noFill/>
            <a:ln w="19050">
              <a:solidFill>
                <a:srgbClr val="0099FF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196" y="2792368"/>
              <a:ext cx="243735" cy="217792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279" y="2797538"/>
              <a:ext cx="236129" cy="210995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369" y="2732114"/>
              <a:ext cx="243735" cy="217792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495" y="2925660"/>
              <a:ext cx="243735" cy="217792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42" y="2846537"/>
              <a:ext cx="236129" cy="210995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855" y="2514600"/>
              <a:ext cx="724853" cy="647700"/>
            </a:xfrm>
            <a:prstGeom prst="rect">
              <a:avLst/>
            </a:prstGeom>
          </p:spPr>
        </p:pic>
      </p:grpSp>
      <p:sp>
        <p:nvSpPr>
          <p:cNvPr id="153" name="Text Box 50"/>
          <p:cNvSpPr txBox="1">
            <a:spLocks noChangeArrowheads="1"/>
          </p:cNvSpPr>
          <p:nvPr/>
        </p:nvSpPr>
        <p:spPr bwMode="auto">
          <a:xfrm>
            <a:off x="3321023" y="4343400"/>
            <a:ext cx="2569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Stars fuse light elements into heavy ones, up to iron</a:t>
            </a:r>
          </a:p>
        </p:txBody>
      </p:sp>
      <p:grpSp>
        <p:nvGrpSpPr>
          <p:cNvPr id="170" name="Group 169"/>
          <p:cNvGrpSpPr/>
          <p:nvPr/>
        </p:nvGrpSpPr>
        <p:grpSpPr>
          <a:xfrm>
            <a:off x="3551015" y="3505200"/>
            <a:ext cx="2011585" cy="883466"/>
            <a:chOff x="3551015" y="3657600"/>
            <a:chExt cx="2011585" cy="883466"/>
          </a:xfrm>
        </p:grpSpPr>
        <p:grpSp>
          <p:nvGrpSpPr>
            <p:cNvPr id="154" name="Group 55"/>
            <p:cNvGrpSpPr>
              <a:grpSpLocks/>
            </p:cNvGrpSpPr>
            <p:nvPr/>
          </p:nvGrpSpPr>
          <p:grpSpPr bwMode="auto">
            <a:xfrm>
              <a:off x="3739707" y="3933214"/>
              <a:ext cx="326770" cy="381784"/>
              <a:chOff x="2368" y="2302"/>
              <a:chExt cx="243" cy="284"/>
            </a:xfrm>
          </p:grpSpPr>
          <p:sp>
            <p:nvSpPr>
              <p:cNvPr id="155" name="AutoShape 57"/>
              <p:cNvSpPr>
                <a:spLocks noChangeArrowheads="1"/>
              </p:cNvSpPr>
              <p:nvPr/>
            </p:nvSpPr>
            <p:spPr bwMode="auto">
              <a:xfrm>
                <a:off x="2479" y="2302"/>
                <a:ext cx="132" cy="218"/>
              </a:xfrm>
              <a:prstGeom prst="rightArrow">
                <a:avLst>
                  <a:gd name="adj1" fmla="val 25583"/>
                  <a:gd name="adj2" fmla="val 39394"/>
                </a:avLst>
              </a:prstGeom>
              <a:solidFill>
                <a:srgbClr val="66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400">
                  <a:solidFill>
                    <a:schemeClr val="tx2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6" name="Line 59"/>
              <p:cNvSpPr>
                <a:spLocks noChangeShapeType="1"/>
              </p:cNvSpPr>
              <p:nvPr/>
            </p:nvSpPr>
            <p:spPr bwMode="auto">
              <a:xfrm rot="2277478" flipV="1">
                <a:off x="2381" y="2349"/>
                <a:ext cx="76" cy="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70"/>
              <p:cNvSpPr>
                <a:spLocks noChangeShapeType="1"/>
              </p:cNvSpPr>
              <p:nvPr/>
            </p:nvSpPr>
            <p:spPr bwMode="auto">
              <a:xfrm flipV="1">
                <a:off x="2368" y="2413"/>
                <a:ext cx="76" cy="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74"/>
              <p:cNvSpPr>
                <a:spLocks noChangeShapeType="1"/>
              </p:cNvSpPr>
              <p:nvPr/>
            </p:nvSpPr>
            <p:spPr bwMode="auto">
              <a:xfrm rot="20069346" flipV="1">
                <a:off x="2371" y="2486"/>
                <a:ext cx="76" cy="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78"/>
              <p:cNvSpPr>
                <a:spLocks noChangeShapeType="1"/>
              </p:cNvSpPr>
              <p:nvPr/>
            </p:nvSpPr>
            <p:spPr bwMode="auto">
              <a:xfrm rot="17360105" flipV="1">
                <a:off x="2408" y="2545"/>
                <a:ext cx="76" cy="5"/>
              </a:xfrm>
              <a:prstGeom prst="line">
                <a:avLst/>
              </a:prstGeom>
              <a:noFill/>
              <a:ln w="19050">
                <a:solidFill>
                  <a:srgbClr val="0099FF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0" name="Text Box 80"/>
            <p:cNvSpPr txBox="1">
              <a:spLocks noChangeArrowheads="1"/>
            </p:cNvSpPr>
            <p:nvPr/>
          </p:nvSpPr>
          <p:spPr bwMode="auto">
            <a:xfrm>
              <a:off x="4548096" y="3945303"/>
              <a:ext cx="3857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FFCC"/>
                  </a:solidFill>
                  <a:latin typeface="Comic Sans MS" panose="030F0702030302020204" pitchFamily="66" charset="0"/>
                </a:rPr>
                <a:t>…</a:t>
              </a:r>
            </a:p>
          </p:txBody>
        </p:sp>
        <p:sp>
          <p:nvSpPr>
            <p:cNvPr id="161" name="Text Box 81"/>
            <p:cNvSpPr txBox="1">
              <a:spLocks noChangeArrowheads="1"/>
            </p:cNvSpPr>
            <p:nvPr/>
          </p:nvSpPr>
          <p:spPr bwMode="auto">
            <a:xfrm>
              <a:off x="4022633" y="4266429"/>
              <a:ext cx="14478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99FFCC"/>
                  </a:solidFill>
                  <a:latin typeface="Century Gothic" panose="020B0502020202020204" pitchFamily="34" charset="0"/>
                </a:rPr>
                <a:t>helium           iron</a:t>
              </a:r>
            </a:p>
          </p:txBody>
        </p:sp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267" y="3819450"/>
              <a:ext cx="243735" cy="217792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015" y="3987467"/>
              <a:ext cx="243735" cy="217792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87" y="4154346"/>
              <a:ext cx="243735" cy="217792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438" y="4283929"/>
              <a:ext cx="243735" cy="217792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988" y="3657600"/>
              <a:ext cx="724853" cy="6477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572" y="4028722"/>
              <a:ext cx="236129" cy="21099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49" y="3675629"/>
              <a:ext cx="729351" cy="651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1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utoUpdateAnimBg="0"/>
      <p:bldP spid="139" grpId="0" autoUpdateAnimBg="0"/>
      <p:bldP spid="15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/>
              <a:t>What is the </a:t>
            </a:r>
            <a:r>
              <a:rPr lang="en-US" altLang="en-US" sz="3600" b="1" dirty="0">
                <a:solidFill>
                  <a:srgbClr val="67B14B"/>
                </a:solidFill>
              </a:rPr>
              <a:t>value</a:t>
            </a:r>
            <a:r>
              <a:rPr lang="en-US" altLang="en-US" sz="3600" b="1" dirty="0"/>
              <a:t>? </a:t>
            </a:r>
            <a:r>
              <a:rPr lang="en-US" altLang="en-US" sz="3600" b="1" dirty="0" smtClean="0"/>
              <a:t>(“Who </a:t>
            </a:r>
            <a:r>
              <a:rPr lang="en-US" altLang="en-US" sz="3600" b="1" dirty="0"/>
              <a:t>cares?”)</a:t>
            </a:r>
            <a:endParaRPr lang="en-US" sz="3600" b="1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04800" y="1295398"/>
            <a:ext cx="2743200" cy="2366963"/>
            <a:chOff x="192" y="912"/>
            <a:chExt cx="1728" cy="1491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1728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03" y="2170"/>
              <a:ext cx="131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Medicine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086100" y="1295398"/>
            <a:ext cx="2971800" cy="2382838"/>
            <a:chOff x="1944" y="1200"/>
            <a:chExt cx="1872" cy="150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1728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944" y="2468"/>
              <a:ext cx="18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Archaeology/Geophysics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096001" y="1295398"/>
            <a:ext cx="2630488" cy="2366963"/>
            <a:chOff x="3840" y="1584"/>
            <a:chExt cx="1657" cy="1491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584"/>
              <a:ext cx="1657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131" y="2842"/>
              <a:ext cx="10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90500" y="5578171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Jobs like </a:t>
            </a:r>
            <a:r>
              <a:rPr lang="en-US" alt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medical physicist, radiation safety </a:t>
            </a:r>
            <a:r>
              <a:rPr lang="en-US" alt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officer, geophysicist</a:t>
            </a:r>
            <a:endParaRPr lang="en-US" altLang="en-US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61851" y="4361250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learn about the nucleus can 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67B14B"/>
                </a:solidFill>
                <a:latin typeface="Arial Black" panose="020B0A04020102020204" pitchFamily="34" charset="0"/>
              </a:rPr>
              <a:t>save lives and change the world!</a:t>
            </a:r>
            <a:endParaRPr lang="en-US" altLang="en-US" sz="2800" dirty="0">
              <a:solidFill>
                <a:srgbClr val="67B14B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1371" y="3698326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…plus: </a:t>
            </a:r>
            <a:r>
              <a:rPr lang="en-US" alt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detectors, smartphones, safer food,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8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The tools we use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r="10973"/>
          <a:stretch/>
        </p:blipFill>
        <p:spPr>
          <a:xfrm>
            <a:off x="1269730" y="1072090"/>
            <a:ext cx="5920294" cy="486185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47303" y="1180460"/>
            <a:ext cx="6804651" cy="54737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kern="0" dirty="0" smtClean="0"/>
              <a:t>Coupled cyclotron facility and experimental beam lines</a:t>
            </a:r>
            <a:endParaRPr lang="en-US" sz="2000" kern="0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77054" y="4926286"/>
            <a:ext cx="944508" cy="830997"/>
            <a:chOff x="558866" y="5235909"/>
            <a:chExt cx="1095051" cy="961690"/>
          </a:xfrm>
          <a:solidFill>
            <a:schemeClr val="accent6">
              <a:lumMod val="50000"/>
            </a:schemeClr>
          </a:solidFill>
        </p:grpSpPr>
        <p:sp>
          <p:nvSpPr>
            <p:cNvPr id="6" name="Left-Right Arrow 16"/>
            <p:cNvSpPr>
              <a:spLocks noChangeArrowheads="1"/>
            </p:cNvSpPr>
            <p:nvPr/>
          </p:nvSpPr>
          <p:spPr bwMode="auto">
            <a:xfrm rot="5400000">
              <a:off x="1198030" y="5632577"/>
              <a:ext cx="803141" cy="108633"/>
            </a:xfrm>
            <a:prstGeom prst="leftRightArrow">
              <a:avLst>
                <a:gd name="adj1" fmla="val 50000"/>
                <a:gd name="adj2" fmla="val 49996"/>
              </a:avLst>
            </a:prstGeom>
            <a:grpFill/>
            <a:ln w="9525" algn="ctr">
              <a:solidFill>
                <a:srgbClr val="FFFFCC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866" y="5235909"/>
              <a:ext cx="986418" cy="96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Five stories tall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Left-Right Arrow 16"/>
          <p:cNvSpPr>
            <a:spLocks noChangeArrowheads="1"/>
          </p:cNvSpPr>
          <p:nvPr/>
        </p:nvSpPr>
        <p:spPr bwMode="auto">
          <a:xfrm rot="8920329">
            <a:off x="1262884" y="4163906"/>
            <a:ext cx="7040222" cy="92718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9727635">
            <a:off x="2908841" y="4554917"/>
            <a:ext cx="2791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~140 meters (450 feet) long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66857" y="3750902"/>
            <a:ext cx="1065821" cy="1050798"/>
            <a:chOff x="1842432" y="3810479"/>
            <a:chExt cx="1235304" cy="12178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441" y="4888455"/>
              <a:ext cx="61563" cy="1399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842432" y="3810479"/>
              <a:ext cx="1235304" cy="392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600" dirty="0" smtClean="0">
                  <a:latin typeface="+mn-lt"/>
                </a:rPr>
                <a:t>A person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>
              <a:off x="2460085" y="4202869"/>
              <a:ext cx="619" cy="62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359594" y="2275900"/>
            <a:ext cx="6454405" cy="151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SPEED UP NUCLEI using </a:t>
            </a:r>
            <a:r>
              <a:rPr lang="en-US" altLang="en-US" sz="28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accelerators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nd BREAK A TON OF THEM</a:t>
            </a:r>
            <a:endParaRPr lang="en-US" altLang="en-US" sz="2800" b="1" dirty="0" smtClean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920458" y="4360947"/>
            <a:ext cx="32872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Made possible by </a:t>
            </a:r>
            <a:endParaRPr lang="en-US" alt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accelerator </a:t>
            </a:r>
            <a:r>
              <a:rPr lang="en-US" altLang="en-US" sz="1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physicists, </a:t>
            </a: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operations physicists, </a:t>
            </a:r>
            <a:endParaRPr lang="en-US" altLang="en-US" sz="18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engineers (vacuum, electrical, cryogenic…)</a:t>
            </a:r>
          </a:p>
        </p:txBody>
      </p:sp>
    </p:spTree>
    <p:extLst>
      <p:ext uri="{BB962C8B-B14F-4D97-AF65-F5344CB8AC3E}">
        <p14:creationId xmlns:p14="http://schemas.microsoft.com/office/powerpoint/2010/main" val="31739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/>
      <p:bldP spid="14" grpId="0" build="p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Serving Users worldwide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"/>
          <a:stretch/>
        </p:blipFill>
        <p:spPr>
          <a:xfrm>
            <a:off x="228600" y="1703525"/>
            <a:ext cx="8534400" cy="439247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28649" y="990600"/>
            <a:ext cx="8051887" cy="4459981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kern="0" dirty="0" smtClean="0">
                <a:solidFill>
                  <a:schemeClr val="tx1"/>
                </a:solidFill>
              </a:rPr>
              <a:t>The </a:t>
            </a:r>
            <a:r>
              <a:rPr lang="en-US" b="1" kern="0" dirty="0" smtClean="0">
                <a:solidFill>
                  <a:schemeClr val="tx1"/>
                </a:solidFill>
              </a:rPr>
              <a:t>best nuclear scientists </a:t>
            </a:r>
            <a:r>
              <a:rPr lang="en-US" kern="0" dirty="0" smtClean="0">
                <a:solidFill>
                  <a:schemeClr val="tx1"/>
                </a:solidFill>
              </a:rPr>
              <a:t>on the planet come to NSCL because our lab is a </a:t>
            </a:r>
            <a:r>
              <a:rPr lang="en-US" b="1" kern="0" dirty="0" smtClean="0">
                <a:solidFill>
                  <a:schemeClr val="tx1"/>
                </a:solidFill>
              </a:rPr>
              <a:t>world class research facility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0" y="5432180"/>
            <a:ext cx="4345718" cy="598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FRIB/NSCL User Community August 2018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~1400 scientists, 50+ countries</a:t>
            </a:r>
          </a:p>
        </p:txBody>
      </p:sp>
    </p:spTree>
    <p:extLst>
      <p:ext uri="{BB962C8B-B14F-4D97-AF65-F5344CB8AC3E}">
        <p14:creationId xmlns:p14="http://schemas.microsoft.com/office/powerpoint/2010/main" val="25361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2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9CD9C89693C4BA4E310DBBA87C6B1" ma:contentTypeVersion="" ma:contentTypeDescription="Create a new document." ma:contentTypeScope="" ma:versionID="6050285cda2a0c67517c9403113a4233">
  <xsd:schema xmlns:xsd="http://www.w3.org/2001/XMLSchema" xmlns:xs="http://www.w3.org/2001/XMLSchema" xmlns:p="http://schemas.microsoft.com/office/2006/metadata/properties" xmlns:ns2="84FA14C0-B7D1-4566-A284-79A890D0FD95" targetNamespace="http://schemas.microsoft.com/office/2006/metadata/properties" ma:root="true" ma:fieldsID="d80a20630cd769371518b7288eedebc1" ns2:_="">
    <xsd:import namespace="84FA14C0-B7D1-4566-A284-79A890D0FD95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A14C0-B7D1-4566-A284-79A890D0FD95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84FA14C0-B7D1-4566-A284-79A890D0FD9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22B04D-F2E1-4EB5-8527-6CB1FC49B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A14C0-B7D1-4566-A284-79A890D0FD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84FA14C0-B7D1-4566-A284-79A890D0FD95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Presentation Template</Template>
  <TotalTime>1058</TotalTime>
  <Words>1481</Words>
  <Application>Microsoft Office PowerPoint</Application>
  <PresentationFormat>On-screen Show (4:3)</PresentationFormat>
  <Paragraphs>268</Paragraphs>
  <Slides>28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MS PGothic</vt:lpstr>
      <vt:lpstr>MS PGothic</vt:lpstr>
      <vt:lpstr>Aharoni</vt:lpstr>
      <vt:lpstr>Arial</vt:lpstr>
      <vt:lpstr>Arial Black</vt:lpstr>
      <vt:lpstr>Book Antiqua</vt:lpstr>
      <vt:lpstr>Calibri</vt:lpstr>
      <vt:lpstr>Century Gothic</vt:lpstr>
      <vt:lpstr>Comic Sans MS</vt:lpstr>
      <vt:lpstr>Garamond</vt:lpstr>
      <vt:lpstr>Gotham Book</vt:lpstr>
      <vt:lpstr>Helvetica</vt:lpstr>
      <vt:lpstr>Lucida Grande</vt:lpstr>
      <vt:lpstr>Times New Roman</vt:lpstr>
      <vt:lpstr>Univers LT Std 85 XBlk</vt:lpstr>
      <vt:lpstr>Wingdings</vt:lpstr>
      <vt:lpstr>ヒラギノ角ゴ Pro W3</vt:lpstr>
      <vt:lpstr>1_FRIB3</vt:lpstr>
      <vt:lpstr>FRIB3</vt:lpstr>
      <vt:lpstr>PowerPoint Presentation</vt:lpstr>
      <vt:lpstr>Useful Information</vt:lpstr>
      <vt:lpstr>Periodic Table of the Elements</vt:lpstr>
      <vt:lpstr>Isotopes: varieties of an element</vt:lpstr>
      <vt:lpstr>Our mission: study RARE isotopes</vt:lpstr>
      <vt:lpstr>How were the elements made?</vt:lpstr>
      <vt:lpstr>PowerPoint Presentation</vt:lpstr>
      <vt:lpstr>PowerPoint Presentation</vt:lpstr>
      <vt:lpstr>Serving Users worldwide</vt:lpstr>
      <vt:lpstr>PowerPoint Presentation</vt:lpstr>
      <vt:lpstr>Training the next generation</vt:lpstr>
      <vt:lpstr>How to break your nuclei</vt:lpstr>
      <vt:lpstr>Want to study radioactive nuclei?</vt:lpstr>
      <vt:lpstr>PowerPoint Presentation</vt:lpstr>
      <vt:lpstr>Radiation exposure and you</vt:lpstr>
      <vt:lpstr>Superconductivity is cool</vt:lpstr>
      <vt:lpstr>The NSCL Cyclotrons</vt:lpstr>
      <vt:lpstr>How to build your own cyclotron</vt:lpstr>
      <vt:lpstr>Problem: Making designer nuclei</vt:lpstr>
      <vt:lpstr>Fragment Separator: a filter for nuclei</vt:lpstr>
      <vt:lpstr>Problem: Selecting one rare isotope</vt:lpstr>
      <vt:lpstr>The A1900 Fragment Separator</vt:lpstr>
      <vt:lpstr>Detectors measure the invisible</vt:lpstr>
      <vt:lpstr>PowerPoint Presentation</vt:lpstr>
      <vt:lpstr>FRIB on the MSU campus</vt:lpstr>
      <vt:lpstr>Safety First</vt:lpstr>
      <vt:lpstr>PowerPoint Presentation</vt:lpstr>
      <vt:lpstr>National Superconducting Cyclotron Laboratory at MSU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Engwall, Hannah</dc:creator>
  <cp:lastModifiedBy>Constan, Zachary</cp:lastModifiedBy>
  <cp:revision>88</cp:revision>
  <cp:lastPrinted>2013-06-17T20:20:32Z</cp:lastPrinted>
  <dcterms:created xsi:type="dcterms:W3CDTF">2014-10-10T17:49:08Z</dcterms:created>
  <dcterms:modified xsi:type="dcterms:W3CDTF">2019-07-16T11:21:54Z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0x0101000659CD9C89693C4BA4E310DBBA87C6B1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