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4"/>
  </p:sldMasterIdLst>
  <p:notesMasterIdLst>
    <p:notesMasterId r:id="rId29"/>
  </p:notesMasterIdLst>
  <p:handoutMasterIdLst>
    <p:handoutMasterId r:id="rId30"/>
  </p:handoutMasterIdLst>
  <p:sldIdLst>
    <p:sldId id="257" r:id="rId5"/>
    <p:sldId id="262" r:id="rId6"/>
    <p:sldId id="258" r:id="rId7"/>
    <p:sldId id="272" r:id="rId8"/>
    <p:sldId id="273" r:id="rId9"/>
    <p:sldId id="274" r:id="rId10"/>
    <p:sldId id="275" r:id="rId11"/>
    <p:sldId id="260" r:id="rId12"/>
    <p:sldId id="277" r:id="rId13"/>
    <p:sldId id="278" r:id="rId14"/>
    <p:sldId id="279" r:id="rId15"/>
    <p:sldId id="280" r:id="rId16"/>
    <p:sldId id="281" r:id="rId17"/>
    <p:sldId id="267" r:id="rId18"/>
    <p:sldId id="261" r:id="rId19"/>
    <p:sldId id="283" r:id="rId20"/>
    <p:sldId id="284" r:id="rId21"/>
    <p:sldId id="285" r:id="rId22"/>
    <p:sldId id="264" r:id="rId23"/>
    <p:sldId id="286" r:id="rId24"/>
    <p:sldId id="265" r:id="rId25"/>
    <p:sldId id="268" r:id="rId26"/>
    <p:sldId id="269" r:id="rId27"/>
    <p:sldId id="282" r:id="rId28"/>
  </p:sldIdLst>
  <p:sldSz cx="9601200" cy="7315200"/>
  <p:notesSz cx="69977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02">
          <p15:clr>
            <a:srgbClr val="A4A3A4"/>
          </p15:clr>
        </p15:guide>
        <p15:guide id="3" pos="3024" userDrawn="1">
          <p15:clr>
            <a:srgbClr val="A4A3A4"/>
          </p15:clr>
        </p15:guide>
        <p15:guide id="5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165E0A"/>
    <a:srgbClr val="FF0000"/>
    <a:srgbClr val="006600"/>
    <a:srgbClr val="0F0C8F"/>
    <a:srgbClr val="A50021"/>
    <a:srgbClr val="E2F4E7"/>
    <a:srgbClr val="E1E9FB"/>
    <a:srgbClr val="F0E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6" autoAdjust="0"/>
    <p:restoredTop sz="87144" autoAdjust="0"/>
  </p:normalViewPr>
  <p:slideViewPr>
    <p:cSldViewPr>
      <p:cViewPr varScale="1">
        <p:scale>
          <a:sx n="103" d="100"/>
          <a:sy n="103" d="100"/>
        </p:scale>
        <p:origin x="72" y="132"/>
      </p:cViewPr>
      <p:guideLst>
        <p:guide orient="horz" pos="102"/>
        <p:guide pos="3024"/>
        <p:guide orient="horz"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478" y="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727450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Thomas Glasmacher - glasmach@msu.edu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26 Feb 2009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6050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Facility for Rare Isotope Beams Briefing for </a:t>
            </a:r>
            <a:br>
              <a:rPr lang="en-US"/>
            </a:br>
            <a:r>
              <a:rPr lang="en-US"/>
              <a:t>VP Finance &amp; Operations Direct Report Staff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63F027C-C3D1-498D-8471-890BDF6FF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388938"/>
            <a:ext cx="5078412" cy="38703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17816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4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6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1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3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62463"/>
            <a:ext cx="5597525" cy="36496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 smtClean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J. Belarge, 8/3/2016,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8E95D8DE-C440-4875-83CF-03443CCCE81E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J.K. Smith,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8/3/2016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064D5C3B-9613-4871-9D3A-1CF744AC19E2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019800" y="6848475"/>
            <a:ext cx="33924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</a:rPr>
              <a:t>O.Kester, IAP seminar, Frankfurt, Germany,</a:t>
            </a:r>
          </a:p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>
                <a:solidFill>
                  <a:srgbClr val="064308"/>
                </a:solidFill>
              </a:rPr>
              <a:t> 11/06/2009, </a:t>
            </a:r>
            <a:r>
              <a:rPr lang="en-US" sz="1100">
                <a:solidFill>
                  <a:srgbClr val="064308"/>
                </a:solidFill>
                <a:latin typeface="Arial" charset="0"/>
              </a:rPr>
              <a:t>Slide </a:t>
            </a:r>
            <a:fld id="{756F4887-8C11-4A13-AB18-0B396A4615A4}" type="slidenum">
              <a:rPr lang="en-US" sz="1100">
                <a:solidFill>
                  <a:srgbClr val="064308"/>
                </a:solidFill>
                <a:latin typeface="Arial" charset="0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>
              <a:solidFill>
                <a:srgbClr val="064308"/>
              </a:solidFill>
              <a:latin typeface="Arial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 l="3036" t="14900" r="51408" b="16333"/>
          <a:stretch>
            <a:fillRect/>
          </a:stretch>
        </p:blipFill>
        <p:spPr bwMode="auto">
          <a:xfrm>
            <a:off x="3976688" y="6643688"/>
            <a:ext cx="167481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FRIB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9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C.K. Gelbke,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8/3/2016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79D1F9AF-998A-4521-96EE-30C5E6C63D08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bkg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  <a:cs typeface="Arial" charset="0"/>
            </a:endParaRPr>
          </a:p>
        </p:txBody>
      </p:sp>
      <p:sp>
        <p:nvSpPr>
          <p:cNvPr id="7" name="Text Box 1032"/>
          <p:cNvSpPr txBox="1">
            <a:spLocks noChangeArrowheads="1"/>
          </p:cNvSpPr>
          <p:nvPr userDrawn="1"/>
        </p:nvSpPr>
        <p:spPr bwMode="auto">
          <a:xfrm>
            <a:off x="6721475" y="7000875"/>
            <a:ext cx="2640013" cy="153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C.K. Gelbke, </a:t>
            </a:r>
            <a:fld id="{58887C3C-49B1-4C25-BCBF-EC4A62B682E4}" type="datetime1">
              <a:rPr lang="en-US" sz="110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8/3/2016</a:t>
            </a:fld>
            <a:r>
              <a:rPr lang="en-US" sz="1100" dirty="0">
                <a:solidFill>
                  <a:srgbClr val="064308"/>
                </a:solidFill>
                <a:latin typeface="Helvetica" pitchFamily="-111" charset="0"/>
                <a:ea typeface="ヒラギノ角ゴ Pro W3" pitchFamily="-111" charset="-128"/>
                <a:cs typeface="+mn-cs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t>Slide </a:t>
            </a:r>
            <a:fld id="{0C3370AD-4EFF-4DEF-8A61-B4288CF60CF1}" type="slidenum">
              <a:rPr lang="en-US" sz="1100">
                <a:solidFill>
                  <a:srgbClr val="064308"/>
                </a:solidFill>
                <a:latin typeface="Arial" charset="0"/>
                <a:ea typeface="ヒラギノ角ゴ Pro W3" pitchFamily="-111" charset="-128"/>
                <a:cs typeface="+mn-cs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166" y="108374"/>
            <a:ext cx="6647498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090" y="130048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3982720"/>
            <a:ext cx="8161020" cy="2519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27" r:id="rId7"/>
    <p:sldLayoutId id="2147484328" r:id="rId8"/>
  </p:sldLayoutIdLst>
  <p:hf hdr="0" dt="0"/>
  <p:txStyles>
    <p:titleStyle>
      <a:lvl1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54075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83306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482600" indent="-180975" algn="l" defTabSz="854075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784225" indent="-180975" algn="l" defTabSz="854075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031"/>
            <a:ext cx="8686800" cy="508350"/>
          </a:xfrm>
        </p:spPr>
        <p:txBody>
          <a:bodyPr/>
          <a:lstStyle/>
          <a:p>
            <a:r>
              <a:rPr lang="en-US" dirty="0" smtClean="0"/>
              <a:t>Radiation and The Geiger-Müller Counter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533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064308"/>
                </a:solidFill>
                <a:latin typeface="+mn-lt"/>
              </a:rPr>
              <a:t>Joe Belarge</a:t>
            </a:r>
            <a:endParaRPr lang="en-US" sz="2100" dirty="0">
              <a:solidFill>
                <a:srgbClr val="064308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48" y="1386780"/>
            <a:ext cx="4434304" cy="43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</a:t>
            </a:r>
            <a:r>
              <a:rPr lang="en-US" kern="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emission.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</p:txBody>
      </p:sp>
    </p:spTree>
    <p:extLst>
      <p:ext uri="{BB962C8B-B14F-4D97-AF65-F5344CB8AC3E}">
        <p14:creationId xmlns:p14="http://schemas.microsoft.com/office/powerpoint/2010/main" val="1942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 will </a:t>
            </a:r>
            <a:r>
              <a:rPr lang="el-GR" sz="2200" kern="0" dirty="0" smtClean="0"/>
              <a:t>β</a:t>
            </a:r>
            <a:r>
              <a:rPr lang="en-US" sz="2200" kern="0" dirty="0" smtClean="0"/>
              <a:t>- decay to </a:t>
            </a:r>
            <a:r>
              <a:rPr lang="en-US" sz="2200" kern="0" baseline="30000" dirty="0" smtClean="0"/>
              <a:t>108,110</a:t>
            </a:r>
            <a:r>
              <a:rPr lang="en-US" sz="2200" kern="0" dirty="0" smtClean="0"/>
              <a:t>Cd</a:t>
            </a:r>
            <a:r>
              <a:rPr lang="en-US" sz="2200" kern="0" dirty="0"/>
              <a:t>*. </a:t>
            </a:r>
            <a:r>
              <a:rPr lang="en-US" sz="2200" kern="0"/>
              <a:t>Electrons are detected in the Geiger M</a:t>
            </a:r>
            <a:r>
              <a:rPr lang="en-US" sz="2200"/>
              <a:t>üller counter.</a:t>
            </a:r>
            <a:endParaRPr lang="en-US" sz="2200" kern="0"/>
          </a:p>
          <a:p>
            <a:pPr marL="0" indent="0">
              <a:buNone/>
            </a:pPr>
            <a:endParaRPr lang="en-US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28082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  <a:p>
            <a:r>
              <a:rPr lang="en-US" sz="2200" kern="0" baseline="30000" dirty="0" smtClean="0">
                <a:latin typeface="+mn-lt"/>
              </a:rPr>
              <a:t>13</a:t>
            </a:r>
            <a:r>
              <a:rPr lang="en-US" sz="2200" kern="0" dirty="0" smtClean="0">
                <a:latin typeface="+mn-lt"/>
              </a:rPr>
              <a:t>C* will de-excite through neutron emission.</a:t>
            </a:r>
          </a:p>
          <a:p>
            <a:r>
              <a:rPr lang="en-US" sz="2200" kern="0" dirty="0" smtClean="0">
                <a:latin typeface="+mn-lt"/>
              </a:rPr>
              <a:t>Neutron capture will happen on </a:t>
            </a:r>
            <a:r>
              <a:rPr lang="en-US" sz="2200" kern="0" baseline="30000" dirty="0" smtClean="0">
                <a:latin typeface="+mn-lt"/>
              </a:rPr>
              <a:t>107,109</a:t>
            </a:r>
            <a:r>
              <a:rPr lang="en-US" sz="2200" kern="0" dirty="0" smtClean="0">
                <a:latin typeface="+mn-lt"/>
              </a:rPr>
              <a:t>Ag, creating radioactive </a:t>
            </a:r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Ag.</a:t>
            </a:r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Ag will </a:t>
            </a:r>
            <a:r>
              <a:rPr lang="el-GR" sz="2200" kern="0" dirty="0" smtClean="0"/>
              <a:t>β</a:t>
            </a:r>
            <a:r>
              <a:rPr lang="en-US" sz="2200" kern="0" dirty="0" smtClean="0"/>
              <a:t>- decay to </a:t>
            </a:r>
            <a:r>
              <a:rPr lang="en-US" sz="2200" kern="0" baseline="30000" dirty="0" smtClean="0"/>
              <a:t>108,110</a:t>
            </a:r>
            <a:r>
              <a:rPr lang="en-US" sz="2200" kern="0" dirty="0" smtClean="0"/>
              <a:t>Cd</a:t>
            </a:r>
            <a:r>
              <a:rPr lang="en-US" sz="2200" kern="0" dirty="0" smtClean="0"/>
              <a:t>*. </a:t>
            </a:r>
            <a:r>
              <a:rPr lang="en-US" sz="2200" kern="0" dirty="0" smtClean="0"/>
              <a:t>Electrons are detected in the </a:t>
            </a:r>
            <a:r>
              <a:rPr lang="en-US" sz="2200" kern="0" dirty="0"/>
              <a:t>Geiger M</a:t>
            </a:r>
            <a:r>
              <a:rPr lang="en-US" sz="2200" dirty="0"/>
              <a:t>üller </a:t>
            </a:r>
            <a:r>
              <a:rPr lang="en-US" sz="2200" dirty="0" smtClean="0"/>
              <a:t>counter.</a:t>
            </a:r>
            <a:endParaRPr lang="en-US" sz="2200" kern="0" dirty="0" smtClean="0"/>
          </a:p>
          <a:p>
            <a:r>
              <a:rPr lang="en-US" sz="2200" kern="0" baseline="30000" dirty="0" smtClean="0">
                <a:latin typeface="+mn-lt"/>
              </a:rPr>
              <a:t>108,110</a:t>
            </a:r>
            <a:r>
              <a:rPr lang="en-US" sz="2200" kern="0" dirty="0" smtClean="0">
                <a:latin typeface="+mn-lt"/>
              </a:rPr>
              <a:t>Cd* will de-excite through </a:t>
            </a:r>
            <a:r>
              <a:rPr lang="el-GR" sz="2200" kern="0" dirty="0" smtClean="0">
                <a:latin typeface="+mn-lt"/>
              </a:rPr>
              <a:t>γ</a:t>
            </a:r>
            <a:r>
              <a:rPr lang="en-US" sz="2200" kern="0" dirty="0" smtClean="0">
                <a:latin typeface="+mn-lt"/>
              </a:rPr>
              <a:t>-ray emission, and the </a:t>
            </a:r>
            <a:r>
              <a:rPr lang="el-GR" sz="2200" kern="0" dirty="0"/>
              <a:t>γ</a:t>
            </a:r>
            <a:r>
              <a:rPr lang="en-US" sz="2200" kern="0" dirty="0" smtClean="0"/>
              <a:t>-rays will be detected in the Geiger M</a:t>
            </a:r>
            <a:r>
              <a:rPr lang="en-US" sz="2200" dirty="0" smtClean="0"/>
              <a:t>üller counter.</a:t>
            </a:r>
            <a:r>
              <a:rPr lang="en-US" sz="2200" kern="0" dirty="0" smtClean="0">
                <a:latin typeface="+mn-lt"/>
              </a:rPr>
              <a:t> </a:t>
            </a:r>
            <a:endParaRPr lang="en-US" sz="2200" kern="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41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44" y="1321972"/>
            <a:ext cx="2820156" cy="43098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04800" y="1338014"/>
                <a:ext cx="5867400" cy="5138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defTabSz="854075" rtl="0"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SzPct val="100000"/>
                  <a:buChar char="•"/>
                  <a:defRPr sz="2100">
                    <a:solidFill>
                      <a:srgbClr val="064308"/>
                    </a:solidFill>
                    <a:latin typeface="Arial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482600" indent="-180975" algn="l" defTabSz="854075" rtl="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SzPct val="100000"/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ＭＳ Ｐゴシック"/>
                  </a:defRPr>
                </a:lvl2pPr>
                <a:lvl3pPr marL="784225" indent="-180975" algn="l" defTabSz="854075" rtl="0" eaLnBrk="0" fontAlgn="base" hangingPunct="0">
                  <a:lnSpc>
                    <a:spcPct val="90000"/>
                  </a:lnSpc>
                  <a:spcBef>
                    <a:spcPct val="15000"/>
                  </a:spcBef>
                  <a:spcAft>
                    <a:spcPct val="0"/>
                  </a:spcAft>
                  <a:buSzPct val="100000"/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ヒラギノ角ゴ Pro W3" pitchFamily="-111" charset="-128"/>
                    <a:cs typeface="ヒラギノ角ゴ Pro W3" pitchFamily="-111" charset="-128"/>
                  </a:defRPr>
                </a:lvl3pPr>
                <a:lvl4pPr marL="1328738" indent="-24130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4pPr>
                <a:lvl5pPr marL="1866900" indent="-158750" algn="l" defTabSz="854075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ヒラギノ角ゴ Pro W3" pitchFamily="-111" charset="-128"/>
                    <a:cs typeface="ヒラギノ角ゴ Pro W3"/>
                  </a:defRPr>
                </a:lvl5pPr>
                <a:lvl6pPr marL="2351083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6pPr>
                <a:lvl7pPr marL="2834390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7pPr>
                <a:lvl8pPr marL="3317696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8pPr>
                <a:lvl9pPr marL="3801002" indent="-159424" algn="l" defTabSz="854177" rtl="0" eaLnBrk="0" fontAlgn="base" hangingPunct="0">
                  <a:lnSpc>
                    <a:spcPct val="90000"/>
                  </a:lnSpc>
                  <a:spcBef>
                    <a:spcPct val="10000"/>
                  </a:spcBef>
                  <a:spcAft>
                    <a:spcPct val="0"/>
                  </a:spcAft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Helvetica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200" kern="0" dirty="0" smtClean="0">
                    <a:latin typeface="+mn-lt"/>
                  </a:rPr>
                  <a:t>If a radioactive sample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kern="0" dirty="0" smtClean="0">
                    <a:latin typeface="+mn-lt"/>
                  </a:rPr>
                  <a:t> radioactive nuclei, the amount of nuclei at time t is given below, w</a:t>
                </a:r>
                <a:r>
                  <a:rPr lang="en-US" sz="2200" kern="0" dirty="0" smtClean="0"/>
                  <a:t>ith </a:t>
                </a:r>
                <a:r>
                  <a:rPr lang="el-GR" sz="2200" kern="0" dirty="0"/>
                  <a:t>λ</a:t>
                </a:r>
                <a:r>
                  <a:rPr lang="en-US" sz="2200" kern="0" dirty="0"/>
                  <a:t> defined as the decay </a:t>
                </a:r>
                <a:r>
                  <a:rPr lang="en-US" sz="2200" kern="0" dirty="0" smtClean="0"/>
                  <a:t>constant.</a:t>
                </a: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200" kern="0" dirty="0">
                  <a:latin typeface="+mn-lt"/>
                </a:endParaRPr>
              </a:p>
              <a:p>
                <a:r>
                  <a:rPr lang="en-US" sz="2200" kern="0" dirty="0" smtClean="0">
                    <a:latin typeface="+mn-lt"/>
                  </a:rPr>
                  <a:t>The Half-life of a radioisotope is determined by solving the above equation.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sz="22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2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sz="22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sup>
                      </m:sSup>
                    </m:oMath>
                  </m:oMathPara>
                </a14:m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:endParaRPr lang="en-US" sz="2200" kern="0" dirty="0" smtClean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kern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2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en-US" sz="22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22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kern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</a:rPr>
                            <m:t>⁡(2)</m:t>
                          </m:r>
                        </m:num>
                        <m:den>
                          <m:r>
                            <a:rPr lang="en-US" sz="22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2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38014"/>
                <a:ext cx="5867400" cy="5138986"/>
              </a:xfrm>
              <a:prstGeom prst="rect">
                <a:avLst/>
              </a:prstGeom>
              <a:blipFill rotWithShape="0">
                <a:blip r:embed="rId3"/>
                <a:stretch>
                  <a:fillRect l="-2700" t="-22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3048000" y="4419600"/>
            <a:ext cx="381000" cy="6787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the goal is always to collect charge carriers.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530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</a:t>
            </a:r>
            <a:r>
              <a:rPr lang="en-US" dirty="0"/>
              <a:t>but the goal is always to collect charge carriers.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the </a:t>
            </a:r>
            <a:r>
              <a:rPr lang="en-US" dirty="0"/>
              <a:t>goal is always to collect charge </a:t>
            </a:r>
            <a:r>
              <a:rPr lang="en-US" dirty="0" smtClean="0"/>
              <a:t>carriers.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4330" y="350816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0520" y="318229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61886" y="391473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875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it is very difficult to directly detect radiation. It is much easier to detect the ionization of atoms in a detector material that is caused by the radiation we are interested in.</a:t>
            </a:r>
          </a:p>
          <a:p>
            <a:r>
              <a:rPr lang="en-US" dirty="0" smtClean="0"/>
              <a:t>There are many ways to do this, but </a:t>
            </a:r>
            <a:r>
              <a:rPr lang="en-US" dirty="0"/>
              <a:t>the goal is always to collect charge </a:t>
            </a:r>
            <a:r>
              <a:rPr lang="en-US" dirty="0" smtClean="0"/>
              <a:t>carriers.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3124200"/>
            <a:ext cx="56388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71600" y="4038600"/>
            <a:ext cx="3733800" cy="1143000"/>
          </a:xfrm>
          <a:prstGeom prst="straightConnector1">
            <a:avLst/>
          </a:prstGeom>
          <a:ln w="66675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264855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6017648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1" name="Oval 10"/>
          <p:cNvSpPr/>
          <p:nvPr/>
        </p:nvSpPr>
        <p:spPr>
          <a:xfrm>
            <a:off x="2727170" y="4293669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8985" y="396776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639954" y="4701691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028173" y="4693922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1340" y="4164437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142" y="3728864"/>
            <a:ext cx="274320" cy="274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864330" y="350816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60520" y="3182293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761886" y="391473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225266" y="4548181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4181375" y="5012939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4611302" y="4074017"/>
            <a:ext cx="0" cy="7324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36200" y="4003184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06759" y="355758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960790" y="45349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07877" y="411158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0661" y="4534977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89587" y="3776965"/>
            <a:ext cx="312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452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Ion Chambers – Radiation passing through gas creates electron-ion pairs that are collected to create the signal.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6096000" cy="43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What is 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Decay is a spontaneous process in which a nucleus will decrease its energy by emitting electromagnetic radiation, or subatomic particle(s). In many cases the identity of the nucleus is changed through radioactive decay.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99808"/>
            <a:ext cx="5925377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Counters – Radiation creates electron-ion pairs, and the accelerated electrons create an avalanche of ionizations that are proportional to the original charge.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40" y="2286000"/>
            <a:ext cx="5143920" cy="40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Detecting Radiation – Gas Detectors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56" y="1600200"/>
            <a:ext cx="6301738" cy="43520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4438"/>
            <a:ext cx="2895600" cy="5033962"/>
          </a:xfrm>
        </p:spPr>
        <p:txBody>
          <a:bodyPr/>
          <a:lstStyle/>
          <a:p>
            <a:r>
              <a:rPr lang="en-US" dirty="0" smtClean="0"/>
              <a:t>Geiger Müller Counter – A higher electric field is applied than for proportional counter or ion chambers, resulting in many more avalanches. </a:t>
            </a:r>
          </a:p>
          <a:p>
            <a:r>
              <a:rPr lang="en-US" dirty="0" smtClean="0"/>
              <a:t>The end signal is independent of the original number of electron-ion pairs produced in the gas.</a:t>
            </a:r>
          </a:p>
          <a:p>
            <a:r>
              <a:rPr lang="en-US" dirty="0" smtClean="0"/>
              <a:t>No energy information! Only works for counting!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14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68796"/>
          </a:xfrm>
        </p:spPr>
        <p:txBody>
          <a:bodyPr/>
          <a:lstStyle/>
          <a:p>
            <a:r>
              <a:rPr lang="en-US" dirty="0" smtClean="0"/>
              <a:t>Todays Experiment – Measuring the Half-life of </a:t>
            </a:r>
            <a:r>
              <a:rPr lang="en-US" baseline="30000" dirty="0" smtClean="0"/>
              <a:t>108,110</a:t>
            </a:r>
            <a:r>
              <a:rPr lang="en-US" dirty="0" smtClean="0"/>
              <a:t>Ag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1046066"/>
            <a:ext cx="9601200" cy="452496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013" y="5571034"/>
            <a:ext cx="8639175" cy="929779"/>
          </a:xfrm>
        </p:spPr>
        <p:txBody>
          <a:bodyPr/>
          <a:lstStyle/>
          <a:p>
            <a:r>
              <a:rPr lang="en-US" dirty="0" smtClean="0"/>
              <a:t>Measure counts in the GM tube as a function of time.</a:t>
            </a:r>
          </a:p>
          <a:p>
            <a:r>
              <a:rPr lang="en-US" dirty="0" smtClean="0"/>
              <a:t>From the histogram calculate the lifetime of the Ag isotopes.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Todays Experiment – In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Physicists at NSCL use the same technique to measure the lifetime of unknown nuclear states using the </a:t>
            </a:r>
            <a:r>
              <a:rPr lang="en-US" dirty="0" err="1" smtClean="0"/>
              <a:t>Hodoscope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424609" cy="4319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927523" cy="249583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76531" y="5101841"/>
            <a:ext cx="5166059" cy="59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K. </a:t>
            </a:r>
            <a:r>
              <a:rPr lang="en-US" kern="0" dirty="0" err="1" smtClean="0"/>
              <a:t>Wimmer</a:t>
            </a:r>
            <a:r>
              <a:rPr lang="en-US" kern="0" dirty="0" smtClean="0"/>
              <a:t> et al., NIMA 769, 65-71 (2015)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00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39175" cy="3052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Thanks to everyone at PAN, NSCL, and BPS for making this possible, including:</a:t>
            </a:r>
          </a:p>
          <a:p>
            <a:pPr marL="0" indent="0">
              <a:buNone/>
            </a:pPr>
            <a:r>
              <a:rPr lang="en-US" dirty="0" smtClean="0"/>
              <a:t>P. C. Bender, S. Ayoub, C. Fry, K. Childers, Z. Constan, M. Olsen, S. Tessmer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Why Are Some Nuclei Radioactive?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3" y="1138239"/>
            <a:ext cx="8639175" cy="1452562"/>
          </a:xfrm>
        </p:spPr>
        <p:txBody>
          <a:bodyPr/>
          <a:lstStyle/>
          <a:p>
            <a:r>
              <a:rPr lang="en-US" dirty="0" smtClean="0"/>
              <a:t>Nature is lazy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It wants to be in the lowest energy state.</a:t>
            </a:r>
          </a:p>
          <a:p>
            <a:r>
              <a:rPr lang="en-US" dirty="0" smtClean="0"/>
              <a:t>Neon lights are analogous to nuclear radiation (and emit electro-magnetic (EM) radiation).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99067" y="4038600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898967" y="3238500"/>
            <a:ext cx="2514600" cy="2514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41767" y="2781300"/>
            <a:ext cx="3429000" cy="3429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241867" y="3581400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010909" y="2668446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2387761" y="5202628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1699067" y="3514652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2989837" y="5202628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276407" y="449580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2967797" y="358140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1024697" y="3638694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784667" y="4558737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161857" y="527304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2019107" y="5593080"/>
            <a:ext cx="274320" cy="2743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63500" dist="50800" dir="13500000">
              <a:schemeClr val="bg1">
                <a:alpha val="48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Arrow Connector 96"/>
          <p:cNvCxnSpPr>
            <a:stCxn id="86" idx="4"/>
            <a:endCxn id="82" idx="0"/>
          </p:cNvCxnSpPr>
          <p:nvPr/>
        </p:nvCxnSpPr>
        <p:spPr>
          <a:xfrm>
            <a:off x="2148069" y="2942766"/>
            <a:ext cx="8198" cy="295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2362007" y="2942766"/>
            <a:ext cx="1828800" cy="152406"/>
          </a:xfrm>
          <a:custGeom>
            <a:avLst/>
            <a:gdLst>
              <a:gd name="connsiteX0" fmla="*/ 0 w 4861367"/>
              <a:gd name="connsiteY0" fmla="*/ 516520 h 933222"/>
              <a:gd name="connsiteX1" fmla="*/ 416689 w 4861367"/>
              <a:gd name="connsiteY1" fmla="*/ 30384 h 933222"/>
              <a:gd name="connsiteX2" fmla="*/ 1307939 w 4861367"/>
              <a:gd name="connsiteY2" fmla="*/ 933209 h 933222"/>
              <a:gd name="connsiteX3" fmla="*/ 2164466 w 4861367"/>
              <a:gd name="connsiteY3" fmla="*/ 7234 h 933222"/>
              <a:gd name="connsiteX4" fmla="*/ 3125165 w 4861367"/>
              <a:gd name="connsiteY4" fmla="*/ 921634 h 933222"/>
              <a:gd name="connsiteX5" fmla="*/ 3854370 w 4861367"/>
              <a:gd name="connsiteY5" fmla="*/ 7234 h 933222"/>
              <a:gd name="connsiteX6" fmla="*/ 4537276 w 4861367"/>
              <a:gd name="connsiteY6" fmla="*/ 493371 h 933222"/>
              <a:gd name="connsiteX7" fmla="*/ 4861367 w 4861367"/>
              <a:gd name="connsiteY7" fmla="*/ 481796 h 93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367" h="933222">
                <a:moveTo>
                  <a:pt x="0" y="516520"/>
                </a:moveTo>
                <a:cubicBezTo>
                  <a:pt x="99349" y="238728"/>
                  <a:pt x="198699" y="-39064"/>
                  <a:pt x="416689" y="30384"/>
                </a:cubicBezTo>
                <a:cubicBezTo>
                  <a:pt x="634679" y="99832"/>
                  <a:pt x="1016643" y="937067"/>
                  <a:pt x="1307939" y="933209"/>
                </a:cubicBezTo>
                <a:cubicBezTo>
                  <a:pt x="1599235" y="929351"/>
                  <a:pt x="1861595" y="9163"/>
                  <a:pt x="2164466" y="7234"/>
                </a:cubicBezTo>
                <a:cubicBezTo>
                  <a:pt x="2467337" y="5305"/>
                  <a:pt x="2843514" y="921634"/>
                  <a:pt x="3125165" y="921634"/>
                </a:cubicBezTo>
                <a:cubicBezTo>
                  <a:pt x="3406816" y="921634"/>
                  <a:pt x="3619018" y="78611"/>
                  <a:pt x="3854370" y="7234"/>
                </a:cubicBezTo>
                <a:cubicBezTo>
                  <a:pt x="4089722" y="-64143"/>
                  <a:pt x="4369443" y="414277"/>
                  <a:pt x="4537276" y="493371"/>
                </a:cubicBezTo>
                <a:cubicBezTo>
                  <a:pt x="4705109" y="572465"/>
                  <a:pt x="4784203" y="483725"/>
                  <a:pt x="4861367" y="481796"/>
                </a:cubicBezTo>
              </a:path>
            </a:pathLst>
          </a:custGeom>
          <a:noFill/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54" y="2805606"/>
            <a:ext cx="5217686" cy="27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295400"/>
            <a:ext cx="6781800" cy="4813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26706" y="16002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68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98" y="1985961"/>
            <a:ext cx="7277003" cy="3080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77534" y="2160889"/>
            <a:ext cx="1446130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9914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99404" y="4226719"/>
            <a:ext cx="14675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76" y="1168073"/>
            <a:ext cx="6361648" cy="4808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249637" y="3222389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 smtClean="0"/>
              <a:t>Beta</a:t>
            </a: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11234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99404" y="4226719"/>
            <a:ext cx="13913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324600" y="4365214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kern="0" dirty="0" smtClean="0"/>
              <a:t>Beta</a:t>
            </a:r>
            <a:endParaRPr lang="en-US" sz="3600" b="1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13" y="1295400"/>
            <a:ext cx="6712773" cy="4654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848169" y="1576871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3457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28699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508350"/>
          </a:xfrm>
        </p:spPr>
        <p:txBody>
          <a:bodyPr/>
          <a:lstStyle/>
          <a:p>
            <a:r>
              <a:rPr lang="en-US" dirty="0" smtClean="0"/>
              <a:t>Types of 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25968" cy="2502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7" y="4495800"/>
            <a:ext cx="3857313" cy="163307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1119187" cy="53816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Alpha</a:t>
            </a:r>
            <a:endParaRPr lang="en-US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99404" y="4226719"/>
            <a:ext cx="1543796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Neutron</a:t>
            </a:r>
            <a:endParaRPr lang="en-US" sz="2800" b="1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06905"/>
            <a:ext cx="3456915" cy="2397080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85" y="3276600"/>
            <a:ext cx="4264976" cy="322369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324600" y="4557963"/>
            <a:ext cx="1101926" cy="69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Beta</a:t>
            </a:r>
            <a:endParaRPr lang="en-US" sz="2800" b="1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73711" y="1066800"/>
            <a:ext cx="1374889" cy="53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Gamma</a:t>
            </a:r>
            <a:endParaRPr lang="en-US" sz="28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1770162" y="1048752"/>
            <a:ext cx="6154637" cy="5199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981200" y="1143001"/>
            <a:ext cx="57944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defTabSz="854075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482600" indent="-180975" algn="l" defTabSz="854075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784225" indent="-180975" algn="l" defTabSz="854075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SzPct val="100000"/>
              <a:buChar char="»"/>
              <a:defRPr sz="17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1328738" indent="-24130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4pPr>
            <a:lvl5pPr marL="1866900" indent="-158750" algn="l" defTabSz="854075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ヒラギノ角ゴ Pro W3" pitchFamily="-111" charset="-128"/>
                <a:cs typeface="ヒラギノ角ゴ Pro W3"/>
              </a:defRPr>
            </a:lvl5pPr>
            <a:lvl6pPr marL="2351083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34390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17696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01002" indent="-159424" algn="l" defTabSz="854177" rtl="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200" kern="0" dirty="0" smtClean="0">
                <a:latin typeface="+mn-lt"/>
              </a:rPr>
              <a:t>The </a:t>
            </a:r>
            <a:r>
              <a:rPr lang="en-US" sz="2200" kern="0" baseline="30000" dirty="0" smtClean="0">
                <a:latin typeface="+mn-lt"/>
              </a:rPr>
              <a:t>241</a:t>
            </a:r>
            <a:r>
              <a:rPr lang="en-US" sz="2200" kern="0" dirty="0" smtClean="0">
                <a:latin typeface="+mn-lt"/>
              </a:rPr>
              <a:t>Am will </a:t>
            </a:r>
            <a:r>
              <a:rPr lang="el-GR" sz="2200" kern="0" dirty="0" smtClean="0">
                <a:latin typeface="+mn-lt"/>
              </a:rPr>
              <a:t>α</a:t>
            </a:r>
            <a:r>
              <a:rPr lang="en-US" sz="2200" kern="0" dirty="0" smtClean="0">
                <a:latin typeface="+mn-lt"/>
              </a:rPr>
              <a:t>-decay, and these </a:t>
            </a:r>
            <a:r>
              <a:rPr lang="el-GR" sz="2200" kern="0" dirty="0" smtClean="0"/>
              <a:t>α</a:t>
            </a:r>
            <a:r>
              <a:rPr lang="en-US" sz="2200" kern="0" dirty="0" smtClean="0"/>
              <a:t> particles will be captured by the </a:t>
            </a:r>
            <a:r>
              <a:rPr lang="en-US" sz="2200" kern="0" baseline="30000" dirty="0" smtClean="0"/>
              <a:t>9</a:t>
            </a:r>
            <a:r>
              <a:rPr lang="en-US" sz="2200" kern="0" dirty="0" smtClean="0"/>
              <a:t>Be in the </a:t>
            </a:r>
            <a:r>
              <a:rPr lang="en-US" sz="2200" kern="0" dirty="0" err="1" smtClean="0"/>
              <a:t>AmBe</a:t>
            </a:r>
            <a:r>
              <a:rPr lang="en-US" sz="2200" kern="0" dirty="0" smtClean="0"/>
              <a:t> source.</a:t>
            </a:r>
          </a:p>
        </p:txBody>
      </p:sp>
    </p:spTree>
    <p:extLst>
      <p:ext uri="{BB962C8B-B14F-4D97-AF65-F5344CB8AC3E}">
        <p14:creationId xmlns:p14="http://schemas.microsoft.com/office/powerpoint/2010/main" val="36856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9A41C97AA4240A809E54C96C8C657" ma:contentTypeVersion="0" ma:contentTypeDescription="Create a new document." ma:contentTypeScope="" ma:versionID="7368578e693ffb2d784f86fdb9aba6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BDD7563-2609-4D5A-A892-A27232C5F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BE8FE59-01DD-4B8A-B858-47D0AA5B52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6572E-332D-4CE3-91EC-53BD4A2D9364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16819</TotalTime>
  <Pages>23</Pages>
  <Words>853</Words>
  <Application>Microsoft Office PowerPoint</Application>
  <PresentationFormat>Custom</PresentationFormat>
  <Paragraphs>131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Cambria Math</vt:lpstr>
      <vt:lpstr>Helvetica</vt:lpstr>
      <vt:lpstr>Wingdings</vt:lpstr>
      <vt:lpstr>ヒラギノ角ゴ Pro W3</vt:lpstr>
      <vt:lpstr>10_CKG FRIB no-line h</vt:lpstr>
      <vt:lpstr>Radiation and The Geiger-Müller Counter</vt:lpstr>
      <vt:lpstr>What is Radioactive Decay</vt:lpstr>
      <vt:lpstr>Why Are Some Nuclei Radioactive?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Types of Radiation</vt:lpstr>
      <vt:lpstr>Radioactive Decay</vt:lpstr>
      <vt:lpstr>Detecting Radiation</vt:lpstr>
      <vt:lpstr>Detecting Radiation</vt:lpstr>
      <vt:lpstr>Detecting Radiation</vt:lpstr>
      <vt:lpstr>Detecting Radiation</vt:lpstr>
      <vt:lpstr>Detecting Radiation – Gas Detectors</vt:lpstr>
      <vt:lpstr>Detecting Radiation – Gas Detectors</vt:lpstr>
      <vt:lpstr>Detecting Radiation – Gas Detectors</vt:lpstr>
      <vt:lpstr>Todays Experiment – Measuring the Half-life of 108,110Ag</vt:lpstr>
      <vt:lpstr>Todays Experiment – In the Real World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Brief</dc:title>
  <dc:creator>Thomas Glasmacher</dc:creator>
  <cp:lastModifiedBy>bps1263-02</cp:lastModifiedBy>
  <cp:revision>822</cp:revision>
  <cp:lastPrinted>2003-05-09T03:33:16Z</cp:lastPrinted>
  <dcterms:created xsi:type="dcterms:W3CDTF">2009-03-16T12:53:08Z</dcterms:created>
  <dcterms:modified xsi:type="dcterms:W3CDTF">2016-08-03T14:51:16Z</dcterms:modified>
</cp:coreProperties>
</file>