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93" r:id="rId32"/>
    <p:sldId id="294" r:id="rId33"/>
    <p:sldId id="286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129" d="100"/>
          <a:sy n="129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13CB-6639-6148-9954-4E7134DFCC2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19A2-EBFC-4243-AEFF-99E404BB4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1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2363-8219-7F4C-88A3-BF12EE0E3DF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61FB-F3EF-E648-AE37-729056C50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1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E4E8-205B-7D4F-811C-401B369FDC29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 Kohley, PAN2014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78A-CEB8-F943-8AC9-02CFA0F50D05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4782-A578-404F-A4E9-E5AA9AE21A50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A6AC-7A0A-B245-BF81-DE8AAB8242B5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75B-171B-1841-BBAF-0F11D12D0FD4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4669-40E9-4C46-8B29-135107E88F1D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8B9C-039E-0E4E-977E-BC5CE43F4343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9E92-1B43-3F4D-9345-92CC15CA4CF0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3B17-E89D-8F46-A203-953E38789D33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D582-6489-6A46-84CE-592FA387BFB8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8AB2-4E2C-8942-BE00-EB1E348246DA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05E4-9F9A-6C40-A63A-73EC2383083C}" type="datetime4">
              <a:rPr lang="en-US" smtClean="0"/>
              <a:pPr/>
              <a:t>July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Artemis Spyrou, PAN2012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9E05-A6F1-A248-B3CE-E13F2946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ohley\Dropbox\Presentations_Posters\PAN\protonshoweroverchicago_lores.mpeg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gif"/><Relationship Id="rId7" Type="http://schemas.openxmlformats.org/officeDocument/2006/relationships/image" Target="../media/image61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gif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6" y="107093"/>
            <a:ext cx="8121516" cy="60070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600" y="2593075"/>
            <a:ext cx="26969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Zach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Kohley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0414"/>
          <a:stretch>
            <a:fillRect/>
          </a:stretch>
        </p:blipFill>
        <p:spPr>
          <a:xfrm>
            <a:off x="703023" y="-202877"/>
            <a:ext cx="7603756" cy="4454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450" y="3481717"/>
            <a:ext cx="595829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Amount of energy we need to give to the nucleus to remove one of its </a:t>
            </a:r>
            <a:r>
              <a:rPr lang="en-US" sz="2200" dirty="0" err="1" smtClean="0"/>
              <a:t>neutrons(protons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26384"/>
            <a:ext cx="8903368" cy="94840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38809" y="5299930"/>
            <a:ext cx="1335089" cy="791879"/>
            <a:chOff x="5238809" y="5299930"/>
            <a:chExt cx="1335089" cy="791879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5663866" y="5352397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5949946" y="5344381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38809" y="5614755"/>
              <a:ext cx="79941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baseline="30000" dirty="0" smtClean="0"/>
                <a:t>12</a:t>
              </a:r>
              <a:r>
                <a:rPr lang="en-US" sz="2500" i="1" dirty="0" smtClean="0"/>
                <a:t>Be</a:t>
              </a:r>
              <a:endParaRPr lang="en-US" sz="2500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4805" y="5601387"/>
              <a:ext cx="42909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 err="1" smtClean="0"/>
                <a:t>n</a:t>
              </a:r>
              <a:endParaRPr lang="en-US" sz="25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4170" y="5299023"/>
            <a:ext cx="1335089" cy="791879"/>
            <a:chOff x="5238809" y="5299930"/>
            <a:chExt cx="1335089" cy="791879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5663866" y="5352397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5949946" y="5344381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38809" y="5614755"/>
              <a:ext cx="79941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baseline="30000" dirty="0" smtClean="0"/>
                <a:t>14</a:t>
              </a:r>
              <a:r>
                <a:rPr lang="en-US" sz="2500" i="1" dirty="0" smtClean="0"/>
                <a:t>Be</a:t>
              </a:r>
              <a:endParaRPr lang="en-US" sz="25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4805" y="5601387"/>
              <a:ext cx="42909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 err="1" smtClean="0"/>
                <a:t>n</a:t>
              </a:r>
              <a:endParaRPr lang="en-US" sz="2500" i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83015" y="5299929"/>
            <a:ext cx="1495505" cy="1269722"/>
            <a:chOff x="5238809" y="5299930"/>
            <a:chExt cx="1495505" cy="527358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5663866" y="5352397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5949946" y="5344381"/>
              <a:ext cx="373649" cy="284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38809" y="5614755"/>
              <a:ext cx="799411" cy="19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i="1" baseline="30000" dirty="0" smtClean="0"/>
                <a:t>14</a:t>
              </a:r>
              <a:r>
                <a:rPr lang="en-US" sz="2500" i="1" dirty="0" smtClean="0"/>
                <a:t>Be</a:t>
              </a:r>
              <a:endParaRPr lang="en-US" sz="25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22989" y="5629151"/>
              <a:ext cx="711325" cy="19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i="1" dirty="0" smtClean="0"/>
                <a:t>2n</a:t>
              </a:r>
              <a:endParaRPr lang="en-US" sz="2500" i="1" dirty="0"/>
            </a:p>
          </p:txBody>
        </p:sp>
      </p:grpSp>
      <p:sp>
        <p:nvSpPr>
          <p:cNvPr id="3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5897" y="279548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= M</a:t>
            </a:r>
            <a:r>
              <a:rPr lang="en-US" sz="2800" baseline="-25000" dirty="0" smtClean="0"/>
              <a:t>12Be</a:t>
            </a:r>
            <a:r>
              <a:rPr lang="en-US" sz="2800" dirty="0" smtClean="0"/>
              <a:t> +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– M</a:t>
            </a:r>
            <a:r>
              <a:rPr lang="en-US" sz="2800" baseline="-25000" dirty="0" smtClean="0"/>
              <a:t>13Be</a:t>
            </a:r>
            <a:endParaRPr lang="en-US" sz="28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787857" y="1405719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 smtClean="0"/>
              <a:t>13</a:t>
            </a:r>
            <a:r>
              <a:rPr lang="en-US" sz="2500" dirty="0" smtClean="0"/>
              <a:t>Be</a:t>
            </a:r>
            <a:endParaRPr lang="en-US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034749" y="928665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 smtClean="0"/>
              <a:t>12</a:t>
            </a:r>
            <a:r>
              <a:rPr lang="en-US" sz="2500" dirty="0" smtClean="0"/>
              <a:t>Be</a:t>
            </a:r>
            <a:endParaRPr lang="en-US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8902" y="2809763"/>
            <a:ext cx="352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n</a:t>
            </a:r>
            <a:endParaRPr lang="en-US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218364" y="5586832"/>
            <a:ext cx="3111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Bound:	 </a:t>
            </a:r>
            <a:r>
              <a:rPr lang="en-US" sz="2500" dirty="0" err="1" smtClean="0"/>
              <a:t>S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 &gt; 0 </a:t>
            </a:r>
            <a:r>
              <a:rPr lang="en-US" sz="2500" dirty="0" err="1" smtClean="0"/>
              <a:t>MeV</a:t>
            </a:r>
            <a:endParaRPr lang="en-US" sz="2500" dirty="0" smtClean="0"/>
          </a:p>
          <a:p>
            <a:r>
              <a:rPr lang="en-US" sz="2500" dirty="0" smtClean="0"/>
              <a:t>Unbound:	 </a:t>
            </a:r>
            <a:r>
              <a:rPr lang="en-US" sz="2500" dirty="0" err="1" smtClean="0"/>
              <a:t>S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 &lt; 0 </a:t>
            </a:r>
            <a:r>
              <a:rPr lang="en-US" sz="2500" dirty="0" err="1" smtClean="0"/>
              <a:t>MeV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9389"/>
            <a:ext cx="51488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58" y="-347568"/>
            <a:ext cx="6200652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39" y="3415352"/>
            <a:ext cx="3368842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754" y="876300"/>
            <a:ext cx="3840892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83" y="1951789"/>
            <a:ext cx="7410782" cy="3657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871" y="2404123"/>
            <a:ext cx="2845441" cy="3931920"/>
          </a:xfrm>
          <a:prstGeom prst="rect">
            <a:avLst/>
          </a:prstGeom>
        </p:spPr>
      </p:pic>
      <p:sp>
        <p:nvSpPr>
          <p:cNvPr id="1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483" y="2404123"/>
            <a:ext cx="16546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Unbound</a:t>
            </a:r>
          </a:p>
          <a:p>
            <a:r>
              <a:rPr lang="en-US" sz="2500" dirty="0" err="1" smtClean="0"/>
              <a:t>S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 &lt; 0 </a:t>
            </a:r>
            <a:r>
              <a:rPr lang="en-US" sz="2500" dirty="0" err="1" smtClean="0"/>
              <a:t>MeV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81" y="-305558"/>
            <a:ext cx="7910235" cy="6949440"/>
          </a:xfrm>
          <a:prstGeom prst="rect">
            <a:avLst/>
          </a:prstGeom>
        </p:spPr>
      </p:pic>
      <p:sp>
        <p:nvSpPr>
          <p:cNvPr id="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1" y="-341563"/>
            <a:ext cx="8340553" cy="4572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rcRect l="10549" r="23508" b="53795"/>
          <a:stretch>
            <a:fillRect/>
          </a:stretch>
        </p:blipFill>
        <p:spPr>
          <a:xfrm>
            <a:off x="457199" y="2794000"/>
            <a:ext cx="4903537" cy="3676098"/>
          </a:xfrm>
          <a:prstGeom prst="rect">
            <a:avLst/>
          </a:prstGeom>
        </p:spPr>
      </p:pic>
      <p:sp>
        <p:nvSpPr>
          <p:cNvPr id="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28" y="-240854"/>
            <a:ext cx="8062287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5138057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Me</a:t>
            </a:r>
            <a:endParaRPr lang="en-US" sz="24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1" y="-387902"/>
            <a:ext cx="7385538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936" y="-384048"/>
            <a:ext cx="9223200" cy="6400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02000" y="2834105"/>
            <a:ext cx="104273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834105"/>
            <a:ext cx="3061368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52208" y="4505157"/>
            <a:ext cx="1187252" cy="94810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297945" y="3870161"/>
            <a:ext cx="401054" cy="307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02000" y="4331366"/>
            <a:ext cx="7486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936" y="-384048"/>
            <a:ext cx="9223200" cy="6400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02000" y="2834105"/>
            <a:ext cx="7486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06737" y="2834105"/>
            <a:ext cx="1446463" cy="15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92842" y="4732421"/>
            <a:ext cx="735263" cy="5481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060656" y="3713080"/>
            <a:ext cx="795424" cy="227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02000" y="4331366"/>
            <a:ext cx="7486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582738" y="2834105"/>
            <a:ext cx="53473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936" y="-384048"/>
            <a:ext cx="9223200" cy="6400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19116" y="3821781"/>
            <a:ext cx="80477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28632" y="3861885"/>
            <a:ext cx="387684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096212" y="3824957"/>
            <a:ext cx="3021263" cy="38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267360"/>
            <a:ext cx="8413058" cy="64008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65" y="642258"/>
            <a:ext cx="1046233" cy="143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8" y="-317307"/>
            <a:ext cx="8686800" cy="6787406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2" y="-147054"/>
            <a:ext cx="786337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3943684"/>
            <a:ext cx="4368128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Cosmic Rays for calibration</a:t>
            </a:r>
            <a:endParaRPr lang="en-US" sz="3000"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2" y="-307476"/>
            <a:ext cx="8342956" cy="658368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" y="4203510"/>
            <a:ext cx="3387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= 10,000 per m</a:t>
            </a:r>
            <a:r>
              <a:rPr lang="en-US" baseline="30000" dirty="0" smtClean="0"/>
              <a:t>2</a:t>
            </a:r>
            <a:r>
              <a:rPr lang="en-US" dirty="0" smtClean="0"/>
              <a:t> per second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TeV</a:t>
            </a:r>
            <a:r>
              <a:rPr lang="en-US" dirty="0" smtClean="0"/>
              <a:t> = 1 per m</a:t>
            </a:r>
            <a:r>
              <a:rPr lang="en-US" baseline="30000" dirty="0" smtClean="0"/>
              <a:t>2</a:t>
            </a:r>
            <a:r>
              <a:rPr lang="en-US" dirty="0" smtClean="0"/>
              <a:t> per second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-288620"/>
            <a:ext cx="7968343" cy="6858000"/>
          </a:xfrm>
          <a:prstGeom prst="rect">
            <a:avLst/>
          </a:prstGeom>
        </p:spPr>
      </p:pic>
      <p:pic>
        <p:nvPicPr>
          <p:cNvPr id="9" name="protonshoweroverchicago_lores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sp>
        <p:nvSpPr>
          <p:cNvPr id="1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398" y="688792"/>
            <a:ext cx="354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1TeV proton hitting the atmosphere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3" y="-387902"/>
            <a:ext cx="8695461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13" y="-374534"/>
            <a:ext cx="9030645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81" y="-354256"/>
            <a:ext cx="8925197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123" y="5808890"/>
            <a:ext cx="443753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11" y="1781115"/>
            <a:ext cx="7625377" cy="6400800"/>
          </a:xfrm>
          <a:prstGeom prst="rect">
            <a:avLst/>
          </a:prstGeom>
        </p:spPr>
      </p:pic>
      <p:sp>
        <p:nvSpPr>
          <p:cNvPr id="1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0489"/>
            <a:ext cx="7848600" cy="5795889"/>
          </a:xfrm>
          <a:prstGeom prst="rect">
            <a:avLst/>
          </a:prstGeom>
        </p:spPr>
      </p:pic>
      <p:cxnSp>
        <p:nvCxnSpPr>
          <p:cNvPr id="7" name="Straight Arrow Connector 49"/>
          <p:cNvCxnSpPr>
            <a:cxnSpLocks noChangeShapeType="1"/>
          </p:cNvCxnSpPr>
          <p:nvPr/>
        </p:nvCxnSpPr>
        <p:spPr bwMode="auto">
          <a:xfrm rot="10800000">
            <a:off x="6445920" y="4282778"/>
            <a:ext cx="2240880" cy="114212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TextBox 50"/>
          <p:cNvSpPr txBox="1">
            <a:spLocks noChangeArrowheads="1"/>
          </p:cNvSpPr>
          <p:nvPr/>
        </p:nvSpPr>
        <p:spPr bwMode="auto">
          <a:xfrm rot="1680868">
            <a:off x="7036195" y="4245497"/>
            <a:ext cx="12111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beam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971801" y="2682579"/>
            <a:ext cx="3351261" cy="1447801"/>
          </a:xfrm>
          <a:prstGeom prst="straightConnector1">
            <a:avLst/>
          </a:prstGeom>
          <a:ln w="666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730579" y="2682578"/>
            <a:ext cx="587424" cy="1444781"/>
          </a:xfrm>
          <a:custGeom>
            <a:avLst/>
            <a:gdLst>
              <a:gd name="connsiteX0" fmla="*/ 587424 w 587424"/>
              <a:gd name="connsiteY0" fmla="*/ 1444781 h 1444781"/>
              <a:gd name="connsiteX1" fmla="*/ 222269 w 587424"/>
              <a:gd name="connsiteY1" fmla="*/ 746206 h 1444781"/>
              <a:gd name="connsiteX2" fmla="*/ 0 w 587424"/>
              <a:gd name="connsiteY2" fmla="*/ 0 h 14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424" h="1444781">
                <a:moveTo>
                  <a:pt x="587424" y="1444781"/>
                </a:moveTo>
                <a:cubicBezTo>
                  <a:pt x="453798" y="1215892"/>
                  <a:pt x="320173" y="987003"/>
                  <a:pt x="222269" y="746206"/>
                </a:cubicBezTo>
                <a:cubicBezTo>
                  <a:pt x="124365" y="505409"/>
                  <a:pt x="0" y="0"/>
                  <a:pt x="0" y="0"/>
                </a:cubicBezTo>
              </a:path>
            </a:pathLst>
          </a:custGeom>
          <a:ln w="730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2225378"/>
            <a:ext cx="3016920" cy="1905000"/>
          </a:xfrm>
          <a:prstGeom prst="straightConnector1">
            <a:avLst/>
          </a:prstGeom>
          <a:ln w="666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1"/>
          <p:cNvGrpSpPr/>
          <p:nvPr/>
        </p:nvGrpSpPr>
        <p:grpSpPr>
          <a:xfrm>
            <a:off x="3717925" y="1763489"/>
            <a:ext cx="3003192" cy="1929543"/>
            <a:chOff x="3366466" y="1976511"/>
            <a:chExt cx="3003192" cy="1929543"/>
          </a:xfrm>
        </p:grpSpPr>
        <p:grpSp>
          <p:nvGrpSpPr>
            <p:cNvPr id="17" name="Group 48"/>
            <p:cNvGrpSpPr/>
            <p:nvPr/>
          </p:nvGrpSpPr>
          <p:grpSpPr>
            <a:xfrm>
              <a:off x="3915741" y="1976511"/>
              <a:ext cx="2453917" cy="1071489"/>
              <a:chOff x="3915741" y="1976511"/>
              <a:chExt cx="2453917" cy="107148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15741" y="2570946"/>
                <a:ext cx="36296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err="1" smtClean="0">
                    <a:solidFill>
                      <a:srgbClr val="008000"/>
                    </a:solidFill>
                  </a:rPr>
                  <a:t>n</a:t>
                </a:r>
                <a:endParaRPr lang="en-US" sz="25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53941" y="1976511"/>
                <a:ext cx="161571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accent1"/>
                    </a:solidFill>
                  </a:rPr>
                  <a:t>Charged fragment</a:t>
                </a:r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66466" y="3429000"/>
              <a:ext cx="36296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err="1" smtClean="0">
                  <a:solidFill>
                    <a:srgbClr val="008000"/>
                  </a:solidFill>
                </a:rPr>
                <a:t>n</a:t>
              </a:r>
              <a:endParaRPr lang="en-US" sz="25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748000" y="-138772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smtClean="0">
                <a:solidFill>
                  <a:srgbClr val="008000"/>
                </a:solidFill>
                <a:latin typeface="Imprint MT Shadow"/>
                <a:cs typeface="Imprint MT Shadow"/>
              </a:rPr>
              <a:t>Variations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8000" y="-138772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smtClean="0">
                <a:solidFill>
                  <a:srgbClr val="008000"/>
                </a:solidFill>
                <a:latin typeface="Imprint MT Shadow"/>
                <a:cs typeface="Imprint MT Shadow"/>
              </a:rPr>
              <a:t>Variations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pic>
        <p:nvPicPr>
          <p:cNvPr id="7" name="Picture 6" descr="N2_layout_caes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12" y="1026126"/>
            <a:ext cx="9201211" cy="5024153"/>
          </a:xfrm>
          <a:prstGeom prst="rect">
            <a:avLst/>
          </a:prstGeom>
        </p:spPr>
      </p:pic>
      <p:sp>
        <p:nvSpPr>
          <p:cNvPr id="8" name="TextBox 50"/>
          <p:cNvSpPr txBox="1">
            <a:spLocks noChangeArrowheads="1"/>
          </p:cNvSpPr>
          <p:nvPr/>
        </p:nvSpPr>
        <p:spPr bwMode="auto">
          <a:xfrm rot="795599">
            <a:off x="7396722" y="3251086"/>
            <a:ext cx="19499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400" baseline="30000" dirty="0" smtClean="0">
                <a:solidFill>
                  <a:srgbClr val="FF0000"/>
                </a:solidFill>
              </a:rPr>
              <a:t>29</a:t>
            </a:r>
            <a:r>
              <a:rPr lang="en-US" sz="3400" dirty="0" smtClean="0">
                <a:solidFill>
                  <a:srgbClr val="FF0000"/>
                </a:solidFill>
              </a:rPr>
              <a:t>N beam</a:t>
            </a:r>
            <a:endParaRPr lang="en-US" sz="3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49"/>
          <p:cNvCxnSpPr>
            <a:cxnSpLocks noChangeShapeType="1"/>
          </p:cNvCxnSpPr>
          <p:nvPr/>
        </p:nvCxnSpPr>
        <p:spPr bwMode="auto">
          <a:xfrm rot="10800000">
            <a:off x="6364688" y="3326078"/>
            <a:ext cx="2821813" cy="821711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14" name="Group 11"/>
          <p:cNvGrpSpPr/>
          <p:nvPr/>
        </p:nvGrpSpPr>
        <p:grpSpPr>
          <a:xfrm>
            <a:off x="147826" y="3115215"/>
            <a:ext cx="1939240" cy="2657826"/>
            <a:chOff x="144922" y="3579880"/>
            <a:chExt cx="1927182" cy="2608655"/>
          </a:xfrm>
        </p:grpSpPr>
        <p:sp>
          <p:nvSpPr>
            <p:cNvPr id="15" name="Rounded Rectangle 39"/>
            <p:cNvSpPr>
              <a:spLocks noChangeArrowheads="1"/>
            </p:cNvSpPr>
            <p:nvPr/>
          </p:nvSpPr>
          <p:spPr bwMode="auto">
            <a:xfrm>
              <a:off x="144922" y="3579880"/>
              <a:ext cx="1692023" cy="260865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26"/>
            <p:cNvSpPr txBox="1">
              <a:spLocks noChangeArrowheads="1"/>
            </p:cNvSpPr>
            <p:nvPr/>
          </p:nvSpPr>
          <p:spPr bwMode="auto">
            <a:xfrm>
              <a:off x="457199" y="3631030"/>
              <a:ext cx="1016000" cy="43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300" baseline="30000" dirty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48</a:t>
              </a:r>
              <a:r>
                <a:rPr lang="en-US" sz="2300" dirty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Ca</a:t>
              </a:r>
            </a:p>
          </p:txBody>
        </p:sp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490621" y="4374881"/>
              <a:ext cx="982579" cy="43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300" baseline="300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29</a:t>
              </a:r>
              <a:r>
                <a:rPr lang="en-US" sz="23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Ne</a:t>
              </a:r>
              <a:endParaRPr lang="en-US" sz="2300" dirty="0">
                <a:solidFill>
                  <a:srgbClr val="000000"/>
                </a:solidFill>
                <a:latin typeface="Gill Sans"/>
                <a:ea typeface="Century" charset="0"/>
                <a:cs typeface="Gill Sans"/>
              </a:endParaRPr>
            </a:p>
          </p:txBody>
        </p: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>
              <a:off x="524043" y="5044347"/>
              <a:ext cx="577927" cy="43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sz="2300" baseline="300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2</a:t>
              </a:r>
              <a:r>
                <a:rPr lang="en-US" sz="2300" baseline="300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8</a:t>
              </a:r>
              <a:r>
                <a:rPr lang="en-US" sz="2300" dirty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F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764657" y="5725437"/>
              <a:ext cx="1307447" cy="43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300" baseline="300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27</a:t>
              </a:r>
              <a:r>
                <a:rPr lang="en-US" sz="23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F(+</a:t>
              </a:r>
              <a:r>
                <a:rPr lang="el-GR" sz="2300" dirty="0" smtClean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γ)</a:t>
              </a:r>
              <a:endParaRPr lang="en-US" sz="2300" dirty="0">
                <a:solidFill>
                  <a:srgbClr val="000000"/>
                </a:solidFill>
                <a:latin typeface="Gill Sans"/>
                <a:ea typeface="Century" charset="0"/>
                <a:cs typeface="Gill Sans"/>
              </a:endParaRP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378400" y="5725437"/>
              <a:ext cx="328739" cy="43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rPr>
                <a:t>n</a:t>
              </a:r>
              <a:endParaRPr lang="en-US" sz="2300" dirty="0">
                <a:solidFill>
                  <a:srgbClr val="000000"/>
                </a:solidFill>
                <a:latin typeface="Gill Sans"/>
                <a:ea typeface="Century" charset="0"/>
                <a:cs typeface="Gill Sans"/>
              </a:endParaRPr>
            </a:p>
          </p:txBody>
        </p:sp>
        <p:cxnSp>
          <p:nvCxnSpPr>
            <p:cNvPr id="2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598525" y="4206296"/>
              <a:ext cx="334732" cy="2436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751939" y="5498869"/>
              <a:ext cx="334734" cy="169543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21258" y="5500088"/>
              <a:ext cx="334732" cy="167104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631946" y="4912956"/>
              <a:ext cx="334732" cy="2436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25" name="Straight Connector 24"/>
          <p:cNvCxnSpPr/>
          <p:nvPr/>
        </p:nvCxnSpPr>
        <p:spPr>
          <a:xfrm rot="10800000">
            <a:off x="3545285" y="2716475"/>
            <a:ext cx="2743200" cy="609600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4644216" y="2039520"/>
            <a:ext cx="1643209" cy="1198034"/>
          </a:xfrm>
          <a:custGeom>
            <a:avLst/>
            <a:gdLst>
              <a:gd name="connsiteX0" fmla="*/ 1714641 w 1714641"/>
              <a:gd name="connsiteY0" fmla="*/ 1254261 h 1254261"/>
              <a:gd name="connsiteX1" fmla="*/ 1016084 w 1714641"/>
              <a:gd name="connsiteY1" fmla="*/ 1111370 h 1254261"/>
              <a:gd name="connsiteX2" fmla="*/ 396907 w 1714641"/>
              <a:gd name="connsiteY2" fmla="*/ 555685 h 1254261"/>
              <a:gd name="connsiteX3" fmla="*/ 0 w 1714641"/>
              <a:gd name="connsiteY3" fmla="*/ 0 h 12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41" h="1254261">
                <a:moveTo>
                  <a:pt x="1714641" y="1254261"/>
                </a:moveTo>
                <a:cubicBezTo>
                  <a:pt x="1475173" y="1241030"/>
                  <a:pt x="1235706" y="1227799"/>
                  <a:pt x="1016084" y="1111370"/>
                </a:cubicBezTo>
                <a:cubicBezTo>
                  <a:pt x="796462" y="994941"/>
                  <a:pt x="566254" y="740913"/>
                  <a:pt x="396907" y="555685"/>
                </a:cubicBezTo>
                <a:cubicBezTo>
                  <a:pt x="227560" y="370457"/>
                  <a:pt x="0" y="0"/>
                  <a:pt x="0" y="0"/>
                </a:cubicBezTo>
              </a:path>
            </a:pathLst>
          </a:cu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916712" y="2804444"/>
            <a:ext cx="900787" cy="1042026"/>
            <a:chOff x="5876627" y="3010864"/>
            <a:chExt cx="939945" cy="1090931"/>
          </a:xfrm>
        </p:grpSpPr>
        <p:grpSp>
          <p:nvGrpSpPr>
            <p:cNvPr id="28" name="Group 48"/>
            <p:cNvGrpSpPr/>
            <p:nvPr/>
          </p:nvGrpSpPr>
          <p:grpSpPr>
            <a:xfrm rot="5807247">
              <a:off x="5860823" y="3666912"/>
              <a:ext cx="453505" cy="399042"/>
              <a:chOff x="7543800" y="4953000"/>
              <a:chExt cx="1447800" cy="990600"/>
            </a:xfrm>
          </p:grpSpPr>
          <p:cxnSp>
            <p:nvCxnSpPr>
              <p:cNvPr id="44" name="Curved Connector 43"/>
              <p:cNvCxnSpPr/>
              <p:nvPr/>
            </p:nvCxnSpPr>
            <p:spPr>
              <a:xfrm>
                <a:off x="7543800" y="49530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/>
              <p:cNvCxnSpPr/>
              <p:nvPr/>
            </p:nvCxnSpPr>
            <p:spPr>
              <a:xfrm>
                <a:off x="8001000" y="52578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/>
              <p:cNvCxnSpPr/>
              <p:nvPr/>
            </p:nvCxnSpPr>
            <p:spPr>
              <a:xfrm>
                <a:off x="8458200" y="55626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6200000" flipH="1">
                <a:off x="8915400" y="5867400"/>
                <a:ext cx="76200" cy="76200"/>
              </a:xfrm>
              <a:prstGeom prst="straightConnector1">
                <a:avLst/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9"/>
            <p:cNvGrpSpPr/>
            <p:nvPr/>
          </p:nvGrpSpPr>
          <p:grpSpPr>
            <a:xfrm rot="15377320">
              <a:off x="6345436" y="3038093"/>
              <a:ext cx="453505" cy="399042"/>
              <a:chOff x="7543800" y="4953000"/>
              <a:chExt cx="1447800" cy="990600"/>
            </a:xfrm>
          </p:grpSpPr>
          <p:cxnSp>
            <p:nvCxnSpPr>
              <p:cNvPr id="40" name="Curved Connector 39"/>
              <p:cNvCxnSpPr/>
              <p:nvPr/>
            </p:nvCxnSpPr>
            <p:spPr>
              <a:xfrm>
                <a:off x="7543800" y="49530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/>
              <p:cNvCxnSpPr/>
              <p:nvPr/>
            </p:nvCxnSpPr>
            <p:spPr>
              <a:xfrm>
                <a:off x="8001000" y="52578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/>
              <p:cNvCxnSpPr/>
              <p:nvPr/>
            </p:nvCxnSpPr>
            <p:spPr>
              <a:xfrm>
                <a:off x="8458200" y="55626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H="1">
                <a:off x="8915400" y="5867400"/>
                <a:ext cx="76200" cy="76200"/>
              </a:xfrm>
              <a:prstGeom prst="straightConnector1">
                <a:avLst/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54"/>
            <p:cNvGrpSpPr/>
            <p:nvPr/>
          </p:nvGrpSpPr>
          <p:grpSpPr>
            <a:xfrm rot="10636538">
              <a:off x="5876627" y="3058546"/>
              <a:ext cx="453505" cy="399042"/>
              <a:chOff x="7543800" y="4953000"/>
              <a:chExt cx="1447800" cy="990600"/>
            </a:xfrm>
          </p:grpSpPr>
          <p:cxnSp>
            <p:nvCxnSpPr>
              <p:cNvPr id="36" name="Curved Connector 35"/>
              <p:cNvCxnSpPr/>
              <p:nvPr/>
            </p:nvCxnSpPr>
            <p:spPr>
              <a:xfrm>
                <a:off x="7543800" y="49530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/>
              <p:cNvCxnSpPr/>
              <p:nvPr/>
            </p:nvCxnSpPr>
            <p:spPr>
              <a:xfrm>
                <a:off x="8001000" y="52578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/>
              <p:cNvCxnSpPr/>
              <p:nvPr/>
            </p:nvCxnSpPr>
            <p:spPr>
              <a:xfrm>
                <a:off x="8458200" y="55626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8915400" y="5867400"/>
                <a:ext cx="76200" cy="76200"/>
              </a:xfrm>
              <a:prstGeom prst="straightConnector1">
                <a:avLst/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59"/>
            <p:cNvGrpSpPr/>
            <p:nvPr/>
          </p:nvGrpSpPr>
          <p:grpSpPr>
            <a:xfrm rot="765568">
              <a:off x="6363066" y="3702761"/>
              <a:ext cx="453505" cy="399042"/>
              <a:chOff x="7543800" y="4953000"/>
              <a:chExt cx="1447800" cy="990600"/>
            </a:xfrm>
          </p:grpSpPr>
          <p:cxnSp>
            <p:nvCxnSpPr>
              <p:cNvPr id="32" name="Curved Connector 31"/>
              <p:cNvCxnSpPr/>
              <p:nvPr/>
            </p:nvCxnSpPr>
            <p:spPr>
              <a:xfrm>
                <a:off x="7543800" y="49530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/>
              <p:nvPr/>
            </p:nvCxnSpPr>
            <p:spPr>
              <a:xfrm>
                <a:off x="8001000" y="52578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urved Connector 33"/>
              <p:cNvCxnSpPr/>
              <p:nvPr/>
            </p:nvCxnSpPr>
            <p:spPr>
              <a:xfrm>
                <a:off x="8458200" y="5562600"/>
                <a:ext cx="457200" cy="304800"/>
              </a:xfrm>
              <a:prstGeom prst="curvedConnector3">
                <a:avLst>
                  <a:gd name="adj1" fmla="val 50000"/>
                </a:avLst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6200000" flipH="1">
                <a:off x="8915400" y="5867400"/>
                <a:ext cx="76200" cy="76200"/>
              </a:xfrm>
              <a:prstGeom prst="straightConnector1">
                <a:avLst/>
              </a:prstGeom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3697685" y="1478987"/>
            <a:ext cx="3268867" cy="2878927"/>
            <a:chOff x="3657600" y="1600200"/>
            <a:chExt cx="3410969" cy="3014043"/>
          </a:xfrm>
        </p:grpSpPr>
        <p:grpSp>
          <p:nvGrpSpPr>
            <p:cNvPr id="49" name="Group 65"/>
            <p:cNvGrpSpPr/>
            <p:nvPr/>
          </p:nvGrpSpPr>
          <p:grpSpPr>
            <a:xfrm>
              <a:off x="3657600" y="1600200"/>
              <a:ext cx="2592848" cy="1337643"/>
              <a:chOff x="3523231" y="2209800"/>
              <a:chExt cx="2592848" cy="133764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3523231" y="3048000"/>
                <a:ext cx="362969" cy="49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err="1" smtClean="0">
                    <a:solidFill>
                      <a:srgbClr val="008000"/>
                    </a:solidFill>
                  </a:rPr>
                  <a:t>n</a:t>
                </a:r>
                <a:endParaRPr lang="en-US" sz="25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666231" y="2209800"/>
                <a:ext cx="1449848" cy="90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accent1"/>
                    </a:solidFill>
                  </a:rPr>
                  <a:t>Charged </a:t>
                </a:r>
              </a:p>
              <a:p>
                <a:r>
                  <a:rPr lang="en-US" sz="2500" dirty="0" smtClean="0">
                    <a:solidFill>
                      <a:schemeClr val="accent1"/>
                    </a:solidFill>
                  </a:rPr>
                  <a:t>fragment</a:t>
                </a:r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486400" y="2743200"/>
              <a:ext cx="362969" cy="49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dirty="0" err="1" smtClean="0">
                  <a:solidFill>
                    <a:schemeClr val="tx2"/>
                  </a:solidFill>
                </a:rPr>
                <a:t>γ</a:t>
              </a:r>
              <a:endParaRPr lang="en-US" sz="250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05600" y="2667000"/>
              <a:ext cx="362969" cy="49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dirty="0" err="1" smtClean="0">
                  <a:solidFill>
                    <a:schemeClr val="tx2"/>
                  </a:solidFill>
                </a:rPr>
                <a:t>γ</a:t>
              </a:r>
              <a:endParaRPr lang="en-US" sz="2500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53200" y="4114800"/>
              <a:ext cx="362969" cy="49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dirty="0" err="1" smtClean="0">
                  <a:solidFill>
                    <a:schemeClr val="tx2"/>
                  </a:solidFill>
                </a:rPr>
                <a:t>γ</a:t>
              </a:r>
              <a:endParaRPr lang="en-US" sz="2500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800" y="3962401"/>
              <a:ext cx="362969" cy="49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dirty="0" err="1" smtClean="0">
                  <a:solidFill>
                    <a:schemeClr val="tx2"/>
                  </a:solidFill>
                </a:rPr>
                <a:t>γ</a:t>
              </a:r>
              <a:endParaRPr lang="en-US" sz="2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26085" y="4249673"/>
            <a:ext cx="3213121" cy="1819601"/>
            <a:chOff x="2286000" y="4419600"/>
            <a:chExt cx="3352800" cy="1905000"/>
          </a:xfrm>
        </p:grpSpPr>
        <p:grpSp>
          <p:nvGrpSpPr>
            <p:cNvPr id="57" name="Group 87"/>
            <p:cNvGrpSpPr/>
            <p:nvPr/>
          </p:nvGrpSpPr>
          <p:grpSpPr>
            <a:xfrm>
              <a:off x="2286000" y="4419600"/>
              <a:ext cx="3352800" cy="1905000"/>
              <a:chOff x="2286000" y="4419600"/>
              <a:chExt cx="3352800" cy="19050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286000" y="4419600"/>
                <a:ext cx="3352800" cy="19050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83"/>
              <p:cNvGrpSpPr/>
              <p:nvPr/>
            </p:nvGrpSpPr>
            <p:grpSpPr>
              <a:xfrm>
                <a:off x="2819400" y="4800600"/>
                <a:ext cx="2362200" cy="915988"/>
                <a:chOff x="2819400" y="4800600"/>
                <a:chExt cx="2362200" cy="915988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19400" y="5715000"/>
                  <a:ext cx="990600" cy="1588"/>
                </a:xfrm>
                <a:prstGeom prst="line">
                  <a:avLst/>
                </a:prstGeom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191000" y="4800600"/>
                  <a:ext cx="990600" cy="1588"/>
                </a:xfrm>
                <a:prstGeom prst="line">
                  <a:avLst/>
                </a:prstGeom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19400" y="5181600"/>
                  <a:ext cx="990600" cy="1588"/>
                </a:xfrm>
                <a:prstGeom prst="line">
                  <a:avLst/>
                </a:prstGeom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rot="5400000">
                  <a:off x="3543300" y="5067300"/>
                  <a:ext cx="914400" cy="381000"/>
                </a:xfrm>
                <a:prstGeom prst="straightConnector1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rot="5400000">
                  <a:off x="3733800" y="4800600"/>
                  <a:ext cx="381000" cy="381000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5400000">
                  <a:off x="3162300" y="5448300"/>
                  <a:ext cx="533400" cy="1588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29"/>
              <p:cNvSpPr txBox="1">
                <a:spLocks noChangeArrowheads="1"/>
              </p:cNvSpPr>
              <p:nvPr/>
            </p:nvSpPr>
            <p:spPr bwMode="auto">
              <a:xfrm>
                <a:off x="4343400" y="4953000"/>
                <a:ext cx="606824" cy="467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2300" baseline="30000" dirty="0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2</a:t>
                </a:r>
                <a:r>
                  <a:rPr lang="en-US" sz="2300" baseline="30000" dirty="0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8</a:t>
                </a:r>
                <a:r>
                  <a:rPr lang="en-US" sz="2300" dirty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F</a:t>
                </a:r>
              </a:p>
            </p:txBody>
          </p:sp>
          <p:sp>
            <p:nvSpPr>
              <p:cNvPr id="64" name="TextBox 29"/>
              <p:cNvSpPr txBox="1">
                <a:spLocks noChangeArrowheads="1"/>
              </p:cNvSpPr>
              <p:nvPr/>
            </p:nvSpPr>
            <p:spPr bwMode="auto">
              <a:xfrm>
                <a:off x="2819400" y="5791200"/>
                <a:ext cx="1066800" cy="467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2300" baseline="30000" dirty="0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27</a:t>
                </a:r>
                <a:r>
                  <a:rPr lang="en-US" sz="2300" dirty="0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F</a:t>
                </a:r>
                <a:r>
                  <a:rPr lang="el-GR" sz="2300" dirty="0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+</a:t>
                </a:r>
                <a:r>
                  <a:rPr lang="en-US" sz="2300" dirty="0" err="1" smtClean="0">
                    <a:solidFill>
                      <a:srgbClr val="000000"/>
                    </a:solidFill>
                    <a:latin typeface="Gill Sans"/>
                    <a:ea typeface="Century" charset="0"/>
                    <a:cs typeface="Gill Sans"/>
                  </a:rPr>
                  <a:t>n</a:t>
                </a:r>
                <a:endParaRPr lang="en-US" sz="2300" dirty="0">
                  <a:solidFill>
                    <a:srgbClr val="000000"/>
                  </a:solidFill>
                  <a:latin typeface="Gill Sans"/>
                  <a:ea typeface="Century" charset="0"/>
                  <a:cs typeface="Gill Sans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001828" y="5029200"/>
              <a:ext cx="341572" cy="45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FF0000"/>
                  </a:solidFill>
                </a:rPr>
                <a:t>n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81400" y="4572000"/>
              <a:ext cx="341572" cy="45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tx2"/>
                  </a:solidFill>
                </a:rPr>
                <a:t>n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16094" y="5212572"/>
              <a:ext cx="312906" cy="80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err="1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γ</a:t>
              </a:r>
              <a:endParaRPr lang="en-US" sz="2200" dirty="0">
                <a:solidFill>
                  <a:schemeClr val="tx2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9582" y="510120"/>
            <a:ext cx="3960489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/>
              <a:t>Include gamma ray detection</a:t>
            </a:r>
            <a:endParaRPr lang="en-US" sz="2500" dirty="0"/>
          </a:p>
        </p:txBody>
      </p:sp>
      <p:sp>
        <p:nvSpPr>
          <p:cNvPr id="7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5" y="-228600"/>
            <a:ext cx="8876985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15" y="3726898"/>
            <a:ext cx="328517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05" y="3357657"/>
            <a:ext cx="3766141" cy="3255331"/>
          </a:xfrm>
          <a:prstGeom prst="rect">
            <a:avLst/>
          </a:prstGeom>
        </p:spPr>
      </p:pic>
      <p:sp>
        <p:nvSpPr>
          <p:cNvPr id="16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Be-16_decay_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8" y="1493126"/>
            <a:ext cx="5715500" cy="4443801"/>
          </a:xfrm>
          <a:prstGeom prst="rect">
            <a:avLst/>
          </a:prstGeom>
        </p:spPr>
      </p:pic>
      <p:grpSp>
        <p:nvGrpSpPr>
          <p:cNvPr id="7" name="Group 23"/>
          <p:cNvGrpSpPr/>
          <p:nvPr/>
        </p:nvGrpSpPr>
        <p:grpSpPr>
          <a:xfrm>
            <a:off x="6019800" y="1364928"/>
            <a:ext cx="3124200" cy="2023557"/>
            <a:chOff x="3917043" y="1355428"/>
            <a:chExt cx="5956299" cy="26920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14800" y="3352800"/>
              <a:ext cx="1447800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43600" y="2209800"/>
              <a:ext cx="1447800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96200" y="1447800"/>
              <a:ext cx="1447800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162800" y="1676400"/>
              <a:ext cx="762000" cy="304800"/>
            </a:xfrm>
            <a:prstGeom prst="straightConnector1">
              <a:avLst/>
            </a:prstGeom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181600" y="2590800"/>
              <a:ext cx="1143000" cy="381000"/>
            </a:xfrm>
            <a:prstGeom prst="straightConnector1">
              <a:avLst/>
            </a:prstGeom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420726" y="1355428"/>
              <a:ext cx="1418759" cy="63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FF0000"/>
                  </a:solidFill>
                </a:rPr>
                <a:t>n</a:t>
              </a:r>
              <a:r>
                <a:rPr lang="en-US" sz="2500" baseline="-25000" dirty="0" smtClean="0">
                  <a:solidFill>
                    <a:srgbClr val="FF0000"/>
                  </a:solidFill>
                </a:rPr>
                <a:t>1</a:t>
              </a:r>
              <a:endParaRPr lang="en-US" sz="25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3998" y="2532201"/>
              <a:ext cx="1609603" cy="63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FF0000"/>
                  </a:solidFill>
                </a:rPr>
                <a:t>n</a:t>
              </a:r>
              <a:r>
                <a:rPr lang="en-US" sz="2500" baseline="-25000" dirty="0" smtClean="0">
                  <a:solidFill>
                    <a:srgbClr val="FF0000"/>
                  </a:solidFill>
                </a:rPr>
                <a:t>2</a:t>
              </a:r>
              <a:endParaRPr lang="en-US" sz="25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6390" y="1589445"/>
              <a:ext cx="2036952" cy="63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aseline="30000" dirty="0" smtClean="0">
                  <a:solidFill>
                    <a:schemeClr val="tx1"/>
                  </a:solidFill>
                </a:rPr>
                <a:t>16</a:t>
              </a:r>
              <a:r>
                <a:rPr lang="en-US" sz="2500" dirty="0" smtClean="0">
                  <a:solidFill>
                    <a:schemeClr val="tx1"/>
                  </a:solidFill>
                </a:rPr>
                <a:t>Be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5840" y="2328425"/>
              <a:ext cx="2986936" cy="63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aseline="30000" dirty="0" smtClean="0">
                  <a:solidFill>
                    <a:schemeClr val="tx1"/>
                  </a:solidFill>
                </a:rPr>
                <a:t>15</a:t>
              </a:r>
              <a:r>
                <a:rPr lang="en-US" sz="2500" dirty="0" smtClean="0">
                  <a:solidFill>
                    <a:schemeClr val="tx1"/>
                  </a:solidFill>
                </a:rPr>
                <a:t>Be+n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7043" y="3412827"/>
              <a:ext cx="3450330" cy="63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aseline="30000" dirty="0" smtClean="0">
                  <a:solidFill>
                    <a:schemeClr val="tx1"/>
                  </a:solidFill>
                </a:rPr>
                <a:t>14</a:t>
              </a:r>
              <a:r>
                <a:rPr lang="en-US" sz="2500" dirty="0" smtClean="0">
                  <a:solidFill>
                    <a:schemeClr val="tx1"/>
                  </a:solidFill>
                </a:rPr>
                <a:t>Be+2n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38"/>
          <p:cNvGrpSpPr/>
          <p:nvPr/>
        </p:nvGrpSpPr>
        <p:grpSpPr>
          <a:xfrm>
            <a:off x="5767688" y="3821830"/>
            <a:ext cx="3376313" cy="1796307"/>
            <a:chOff x="3170791" y="4038600"/>
            <a:chExt cx="6299396" cy="197133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750134" y="5334000"/>
              <a:ext cx="1447799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78933" y="4038600"/>
              <a:ext cx="1447799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31532" y="4572000"/>
              <a:ext cx="1447799" cy="1588"/>
            </a:xfrm>
            <a:prstGeom prst="line">
              <a:avLst/>
            </a:prstGeom>
            <a:ln w="508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5197933" y="4572000"/>
              <a:ext cx="2209800" cy="762000"/>
            </a:xfrm>
            <a:prstGeom prst="straightConnector1">
              <a:avLst/>
            </a:prstGeom>
            <a:ln w="317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28978" y="4495800"/>
              <a:ext cx="1697753" cy="52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FF0000"/>
                  </a:solidFill>
                </a:rPr>
                <a:t>n</a:t>
              </a:r>
              <a:r>
                <a:rPr lang="en-US" sz="2500" baseline="-25000" dirty="0" smtClean="0">
                  <a:solidFill>
                    <a:srgbClr val="FF0000"/>
                  </a:solidFill>
                </a:rPr>
                <a:t>1</a:t>
              </a:r>
              <a:endParaRPr lang="en-US" sz="25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2378" y="4343401"/>
              <a:ext cx="1251519" cy="52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FF0000"/>
                  </a:solidFill>
                </a:rPr>
                <a:t>n</a:t>
              </a:r>
              <a:r>
                <a:rPr lang="en-US" sz="2500" baseline="-25000" dirty="0" smtClean="0">
                  <a:solidFill>
                    <a:srgbClr val="FF0000"/>
                  </a:solidFill>
                </a:rPr>
                <a:t>2</a:t>
              </a:r>
              <a:endParaRPr lang="en-US" sz="25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59868" y="5029200"/>
              <a:ext cx="2210319" cy="52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aseline="30000" dirty="0" smtClean="0">
                  <a:solidFill>
                    <a:schemeClr val="tx1"/>
                  </a:solidFill>
                </a:rPr>
                <a:t>16</a:t>
              </a:r>
              <a:r>
                <a:rPr lang="en-US" sz="2500" dirty="0" smtClean="0">
                  <a:solidFill>
                    <a:schemeClr val="tx1"/>
                  </a:solidFill>
                </a:rPr>
                <a:t>Be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70791" y="5486399"/>
              <a:ext cx="3855940" cy="52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aseline="30000" dirty="0" smtClean="0">
                  <a:solidFill>
                    <a:schemeClr val="tx1"/>
                  </a:solidFill>
                </a:rPr>
                <a:t>14</a:t>
              </a:r>
              <a:r>
                <a:rPr lang="en-US" sz="2500" dirty="0" smtClean="0">
                  <a:solidFill>
                    <a:schemeClr val="tx1"/>
                  </a:solidFill>
                </a:rPr>
                <a:t>Be+2n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748000" y="0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err="1" smtClean="0">
                <a:solidFill>
                  <a:srgbClr val="008000"/>
                </a:solidFill>
                <a:latin typeface="Imprint MT Shadow"/>
                <a:cs typeface="Imprint MT Shadow"/>
              </a:rPr>
              <a:t>Dineutron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sp>
        <p:nvSpPr>
          <p:cNvPr id="3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-179080"/>
            <a:ext cx="6783456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254" y="3273703"/>
            <a:ext cx="2709325" cy="31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upload.wikimedia.org/wikipedia/commons/thumb/a/a0/2006_Quarter_Proof.png/220px-2006_Quarter_Proo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268" y="4585203"/>
            <a:ext cx="464456" cy="45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70098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48000" y="0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err="1" smtClean="0">
                <a:solidFill>
                  <a:srgbClr val="008000"/>
                </a:solidFill>
                <a:latin typeface="Imprint MT Shadow"/>
                <a:cs typeface="Imprint MT Shadow"/>
              </a:rPr>
              <a:t>Dineutron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1384" y="5666880"/>
            <a:ext cx="916538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Calibri"/>
                <a:cs typeface="Calibri"/>
              </a:rPr>
              <a:t> First observation of </a:t>
            </a:r>
            <a:r>
              <a:rPr lang="en-US" sz="1900" dirty="0" err="1" smtClean="0">
                <a:solidFill>
                  <a:schemeClr val="tx1"/>
                </a:solidFill>
                <a:latin typeface="Calibri"/>
                <a:cs typeface="Calibri"/>
              </a:rPr>
              <a:t>dineutron</a:t>
            </a:r>
            <a:r>
              <a:rPr lang="en-US" sz="1900" dirty="0" smtClean="0">
                <a:solidFill>
                  <a:schemeClr val="tx1"/>
                </a:solidFill>
                <a:latin typeface="Calibri"/>
                <a:cs typeface="Calibri"/>
              </a:rPr>
              <a:t> decay</a:t>
            </a:r>
          </a:p>
          <a:p>
            <a:pPr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Calibri"/>
                <a:cs typeface="Calibri"/>
              </a:rPr>
              <a:t> Further experimental and theoretical work to understand the strong n-n  interactions </a:t>
            </a:r>
            <a:endParaRPr lang="en-US" sz="19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2" name="Picture 41" descr="Graph_correletions.jpg"/>
          <p:cNvPicPr>
            <a:picLocks noChangeAspect="1"/>
          </p:cNvPicPr>
          <p:nvPr/>
        </p:nvPicPr>
        <p:blipFill>
          <a:blip r:embed="rId2" cstate="print"/>
          <a:srcRect l="2381" t="19008" r="2381" b="9147"/>
          <a:stretch>
            <a:fillRect/>
          </a:stretch>
        </p:blipFill>
        <p:spPr>
          <a:xfrm>
            <a:off x="664416" y="2291220"/>
            <a:ext cx="7763435" cy="3299460"/>
          </a:xfrm>
          <a:prstGeom prst="rect">
            <a:avLst/>
          </a:prstGeom>
        </p:spPr>
      </p:pic>
      <p:pic>
        <p:nvPicPr>
          <p:cNvPr id="43" name="Picture 42" descr="Be-16_decay_v1.png"/>
          <p:cNvPicPr>
            <a:picLocks noChangeAspect="1"/>
          </p:cNvPicPr>
          <p:nvPr/>
        </p:nvPicPr>
        <p:blipFill>
          <a:blip r:embed="rId3" cstate="print"/>
          <a:srcRect l="71372" t="72613"/>
          <a:stretch>
            <a:fillRect/>
          </a:stretch>
        </p:blipFill>
        <p:spPr>
          <a:xfrm>
            <a:off x="3837324" y="1171080"/>
            <a:ext cx="1475292" cy="1097280"/>
          </a:xfrm>
          <a:prstGeom prst="rect">
            <a:avLst/>
          </a:prstGeom>
        </p:spPr>
      </p:pic>
      <p:pic>
        <p:nvPicPr>
          <p:cNvPr id="44" name="Picture 43" descr="Be-16_decay_v1.png"/>
          <p:cNvPicPr>
            <a:picLocks noChangeAspect="1"/>
          </p:cNvPicPr>
          <p:nvPr/>
        </p:nvPicPr>
        <p:blipFill>
          <a:blip r:embed="rId3" cstate="print"/>
          <a:srcRect l="72059" t="9375" b="59375"/>
          <a:stretch>
            <a:fillRect/>
          </a:stretch>
        </p:blipFill>
        <p:spPr>
          <a:xfrm>
            <a:off x="359616" y="1171080"/>
            <a:ext cx="1261872" cy="10972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49474" y="747725"/>
            <a:ext cx="12747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Sequential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6" name="Picture 45" descr="Be-16_decay_v1.png"/>
          <p:cNvPicPr>
            <a:picLocks noChangeAspect="1"/>
          </p:cNvPicPr>
          <p:nvPr/>
        </p:nvPicPr>
        <p:blipFill>
          <a:blip r:embed="rId3" cstate="print"/>
          <a:srcRect l="72059" t="43750" b="27661"/>
          <a:stretch>
            <a:fillRect/>
          </a:stretch>
        </p:blipFill>
        <p:spPr>
          <a:xfrm>
            <a:off x="7141416" y="1171080"/>
            <a:ext cx="1379340" cy="1097280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944990" y="1093292"/>
            <a:ext cx="1447800" cy="158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92049" y="747725"/>
            <a:ext cx="88998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/>
                <a:cs typeface="Arial"/>
              </a:rPr>
              <a:t>3-body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164435" y="1093292"/>
            <a:ext cx="14478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36863" y="747725"/>
            <a:ext cx="11849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Dineutron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21816" y="2916755"/>
            <a:ext cx="1428125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l-GR" sz="25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n-US" sz="25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+n</a:t>
            </a:r>
            <a:r>
              <a:rPr lang="en-US" sz="25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2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41217" y="2916755"/>
            <a:ext cx="1277256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500" dirty="0" smtClean="0">
                <a:solidFill>
                  <a:schemeClr val="tx1"/>
                </a:solidFill>
                <a:latin typeface="Calibri"/>
                <a:cs typeface="Calibri"/>
              </a:rPr>
              <a:t>θ(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n-US" sz="25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+n</a:t>
            </a:r>
            <a:r>
              <a:rPr lang="en-US" sz="25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n-US" sz="25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2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70098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48000" y="0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smtClean="0">
                <a:solidFill>
                  <a:srgbClr val="008000"/>
                </a:solidFill>
                <a:latin typeface="Imprint MT Shadow"/>
                <a:cs typeface="Imprint MT Shadow"/>
              </a:rPr>
              <a:t>New Type of Radioactivity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66388"/>
            <a:ext cx="359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kinds of radioactivity:</a:t>
            </a:r>
            <a:endParaRPr lang="en-US" sz="2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Picture 2" descr="alpha 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" y="1731600"/>
            <a:ext cx="3035403" cy="155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ritium 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" y="3477577"/>
            <a:ext cx="3193189" cy="13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library.thinkquest.org/3471/gamma_deca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" y="5061699"/>
            <a:ext cx="3193189" cy="13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8983" y="2650924"/>
            <a:ext cx="3910199" cy="15525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652" y="820839"/>
            <a:ext cx="5661075" cy="137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10450" y="4987150"/>
            <a:ext cx="2190750" cy="1781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4010" y="4805159"/>
            <a:ext cx="4297783" cy="8424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3530" y="2785941"/>
            <a:ext cx="26765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70098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48000" y="0"/>
            <a:ext cx="7610324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noProof="0" dirty="0" smtClean="0">
                <a:solidFill>
                  <a:srgbClr val="008000"/>
                </a:solidFill>
                <a:latin typeface="Imprint MT Shadow"/>
                <a:cs typeface="Imprint MT Shadow"/>
              </a:rPr>
              <a:t>New Type of Radioactivity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Imprint MT Shadow"/>
              <a:ea typeface="+mj-ea"/>
              <a:cs typeface="Imprint MT Shadow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" y="1302936"/>
            <a:ext cx="4745591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0580" y="4468375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ncreased lifetime = reduced velocity neutrons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7657" y="85922"/>
            <a:ext cx="3396343" cy="61692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4110" y="4943788"/>
            <a:ext cx="2590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frag</a:t>
            </a:r>
            <a:endParaRPr lang="en-US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7657" y="136162"/>
            <a:ext cx="1867819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Gated on </a:t>
            </a:r>
            <a:r>
              <a:rPr lang="en-US" sz="1600" baseline="30000" dirty="0" smtClean="0">
                <a:solidFill>
                  <a:schemeClr val="tx2">
                    <a:lumMod val="75000"/>
                  </a:schemeClr>
                </a:solidFill>
              </a:rPr>
              <a:t>26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 G.S.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8092" y="6233607"/>
            <a:ext cx="386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Unbinned</a:t>
            </a:r>
            <a:r>
              <a:rPr lang="en-US" sz="1600" dirty="0" smtClean="0">
                <a:solidFill>
                  <a:schemeClr val="tx1"/>
                </a:solidFill>
              </a:rPr>
              <a:t> maximum likelihood technique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728" y="5853846"/>
            <a:ext cx="419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Lifetime: T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=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4.5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+1.1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(1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2" name="Frame 31"/>
          <p:cNvSpPr/>
          <p:nvPr/>
        </p:nvSpPr>
        <p:spPr>
          <a:xfrm>
            <a:off x="341859" y="5747657"/>
            <a:ext cx="4650567" cy="743578"/>
          </a:xfrm>
          <a:prstGeom prst="fram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859" y="710548"/>
            <a:ext cx="519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srgbClr val="000000"/>
                </a:solidFill>
                <a:latin typeface="Arial"/>
              </a:rPr>
              <a:t>Kohley et al., Phys. Rev.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Lett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. 110 (2012) 152501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3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9" y="-290137"/>
            <a:ext cx="8613321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404" y="2203534"/>
            <a:ext cx="3679926" cy="2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966" y="2008518"/>
            <a:ext cx="3940598" cy="27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72104" y="1676009"/>
            <a:ext cx="1" cy="3218214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85763" y="5096102"/>
            <a:ext cx="7364686" cy="33648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424" y="289261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Z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169" y="5170694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4736" y="2222273"/>
            <a:ext cx="173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3D7A00"/>
                </a:solidFill>
              </a:rPr>
              <a:t>Present Day</a:t>
            </a:r>
          </a:p>
          <a:p>
            <a:r>
              <a:rPr lang="en-US" sz="2200" dirty="0" smtClean="0">
                <a:solidFill>
                  <a:srgbClr val="3D7A00"/>
                </a:solidFill>
              </a:rPr>
              <a:t>~3000 </a:t>
            </a:r>
            <a:endParaRPr lang="en-US" sz="2200" dirty="0">
              <a:solidFill>
                <a:srgbClr val="3D7A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61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Radioactive beam </a:t>
            </a:r>
            <a:r>
              <a:rPr lang="en-US" sz="2800" dirty="0" err="1" smtClean="0">
                <a:solidFill>
                  <a:srgbClr val="006600"/>
                </a:solidFill>
              </a:rPr>
              <a:t>facilites</a:t>
            </a:r>
            <a:r>
              <a:rPr lang="en-US" sz="2800" dirty="0" smtClean="0">
                <a:solidFill>
                  <a:srgbClr val="006600"/>
                </a:solidFill>
              </a:rPr>
              <a:t> (such as the NSCL) greatly improved our understanding of nuclear matter.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61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Radioactive beam </a:t>
            </a:r>
            <a:r>
              <a:rPr lang="en-US" sz="2800" dirty="0" err="1" smtClean="0">
                <a:solidFill>
                  <a:srgbClr val="006600"/>
                </a:solidFill>
              </a:rPr>
              <a:t>facilites</a:t>
            </a:r>
            <a:r>
              <a:rPr lang="en-US" sz="2800" dirty="0" smtClean="0">
                <a:solidFill>
                  <a:srgbClr val="006600"/>
                </a:solidFill>
              </a:rPr>
              <a:t> (such as the NSCL) greatly improved our understanding of nuclear matter.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921" y="1845499"/>
            <a:ext cx="4909279" cy="37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393429" y="5630961"/>
            <a:ext cx="2922275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Erler</a:t>
            </a:r>
            <a:r>
              <a:rPr kumimoji="0" lang="en-US" sz="15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et al. Nature</a:t>
            </a:r>
            <a:r>
              <a:rPr kumimoji="0" lang="en-US" sz="15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486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en-US" sz="15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509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(2012)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</a:t>
            </a:r>
            <a:r>
              <a:rPr lang="en-US" dirty="0" err="1" smtClean="0">
                <a:solidFill>
                  <a:schemeClr val="bg1"/>
                </a:solidFill>
              </a:rPr>
              <a:t>Kohley</a:t>
            </a:r>
            <a:r>
              <a:rPr lang="en-US" dirty="0" smtClean="0">
                <a:solidFill>
                  <a:schemeClr val="bg1"/>
                </a:solidFill>
              </a:rPr>
              <a:t>, PAN2013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0722"/>
            <a:ext cx="5878967" cy="68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9" y="-291500"/>
            <a:ext cx="8892189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2" y="785818"/>
            <a:ext cx="7154608" cy="2298322"/>
          </a:xfrm>
          <a:prstGeom prst="rect">
            <a:avLst/>
          </a:prstGeom>
        </p:spPr>
      </p:pic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94" y="-260480"/>
            <a:ext cx="5049355" cy="1975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1" y="1949997"/>
            <a:ext cx="1116041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89" y="1644291"/>
            <a:ext cx="7059748" cy="173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4" y="4278313"/>
            <a:ext cx="8638391" cy="201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84" y="3169220"/>
            <a:ext cx="6987577" cy="715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921" y="1715355"/>
            <a:ext cx="1490005" cy="2617312"/>
          </a:xfrm>
          <a:prstGeom prst="rect">
            <a:avLst/>
          </a:prstGeom>
        </p:spPr>
      </p:pic>
      <p:sp>
        <p:nvSpPr>
          <p:cNvPr id="16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76" y="4517333"/>
            <a:ext cx="362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0.000000000000000000001 seconds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" y="-306502"/>
            <a:ext cx="8991558" cy="676656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293040"/>
            <a:ext cx="4535837" cy="431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1898"/>
            <a:ext cx="3772344" cy="258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74" y="-186096"/>
            <a:ext cx="3349010" cy="5264077"/>
          </a:xfrm>
          <a:prstGeom prst="rect">
            <a:avLst/>
          </a:prstGeom>
        </p:spPr>
      </p:pic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ns.ph.liv.ac.uk/~ajb/radiometrics/neutrons/images/beta_stability_vall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876" y="429880"/>
            <a:ext cx="6659207" cy="59436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9967" y="429880"/>
            <a:ext cx="44416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solidFill>
                  <a:srgbClr val="006600"/>
                </a:solidFill>
              </a:rPr>
              <a:t>Chart of nuclides</a:t>
            </a:r>
          </a:p>
          <a:p>
            <a:endParaRPr lang="en-US" sz="2400" dirty="0" smtClean="0">
              <a:solidFill>
                <a:srgbClr val="006600"/>
              </a:solidFill>
            </a:endParaRPr>
          </a:p>
          <a:p>
            <a:r>
              <a:rPr lang="en-US" sz="2400" dirty="0" smtClean="0">
                <a:solidFill>
                  <a:srgbClr val="006600"/>
                </a:solidFill>
              </a:rPr>
              <a:t>Height represents the “instability”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2540"/>
            <a:ext cx="9144000" cy="3933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70098"/>
            <a:ext cx="2133600" cy="365125"/>
          </a:xfrm>
        </p:spPr>
        <p:txBody>
          <a:bodyPr/>
          <a:lstStyle/>
          <a:p>
            <a:fld id="{7DEC52B1-7CBC-FC44-BA2D-C1872ED4811A}" type="datetime4">
              <a:rPr lang="en-US" smtClean="0">
                <a:solidFill>
                  <a:schemeClr val="bg1"/>
                </a:solidFill>
              </a:rPr>
              <a:pPr/>
              <a:t>July 25, 2014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0098"/>
            <a:ext cx="2133600" cy="365125"/>
          </a:xfrm>
        </p:spPr>
        <p:txBody>
          <a:bodyPr/>
          <a:lstStyle/>
          <a:p>
            <a:fld id="{C5919E05-A6F1-A248-B3CE-E13F2946F2D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6" y="-387902"/>
            <a:ext cx="8752584" cy="6858000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03600" y="650539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Zach Kohley, PAN2014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npg.york.ac.uk/images/structure_curr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1808" y="1514898"/>
            <a:ext cx="3684896" cy="35067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77465" y="5021691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Shape Coexistence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triumf.ca/sites/default/files/images/Halo_Nucle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40" y="750627"/>
            <a:ext cx="4323544" cy="271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482</Words>
  <Application>Microsoft Office PowerPoint</Application>
  <PresentationFormat>On-screen Show (4:3)</PresentationFormat>
  <Paragraphs>194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Andalus</vt:lpstr>
      <vt:lpstr>Arial</vt:lpstr>
      <vt:lpstr>Baskerville Old Face</vt:lpstr>
      <vt:lpstr>Calibri</vt:lpstr>
      <vt:lpstr>Century</vt:lpstr>
      <vt:lpstr>Gill Sans</vt:lpstr>
      <vt:lpstr>Imprint MT Shadow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Artemis Spyrou</dc:creator>
  <cp:lastModifiedBy>Constan, Zachary</cp:lastModifiedBy>
  <cp:revision>57</cp:revision>
  <dcterms:created xsi:type="dcterms:W3CDTF">2012-07-27T01:19:17Z</dcterms:created>
  <dcterms:modified xsi:type="dcterms:W3CDTF">2014-07-25T13:36:22Z</dcterms:modified>
</cp:coreProperties>
</file>