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43" r:id="rId3"/>
    <p:sldId id="347" r:id="rId4"/>
    <p:sldId id="344" r:id="rId5"/>
    <p:sldId id="345" r:id="rId6"/>
    <p:sldId id="34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68" autoAdjust="0"/>
  </p:normalViewPr>
  <p:slideViewPr>
    <p:cSldViewPr>
      <p:cViewPr>
        <p:scale>
          <a:sx n="66" d="100"/>
          <a:sy n="66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66583-94A0-414F-B223-DC47CEFE91DC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E4FAC-7CD4-4F62-85BB-439605D6AC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5625"/>
            <a:ext cx="7772400" cy="1470025"/>
          </a:xfrm>
        </p:spPr>
        <p:txBody>
          <a:bodyPr/>
          <a:lstStyle/>
          <a:p>
            <a:r>
              <a:rPr lang="en-US" dirty="0" smtClean="0"/>
              <a:t>Prototype AT-TPC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March 18, 2010</a:t>
            </a:r>
          </a:p>
          <a:p>
            <a:r>
              <a:rPr lang="en-US" dirty="0" smtClean="0"/>
              <a:t>Weekly Meeting</a:t>
            </a:r>
          </a:p>
          <a:p>
            <a:r>
              <a:rPr lang="en-US" dirty="0" smtClean="0"/>
              <a:t>Daisuke Suzuki, NSCL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suzuki\Desktop\Prototype_AT-TPC_v09.png"/>
          <p:cNvPicPr>
            <a:picLocks noChangeAspect="1" noChangeArrowheads="1"/>
          </p:cNvPicPr>
          <p:nvPr/>
        </p:nvPicPr>
        <p:blipFill>
          <a:blip r:embed="rId2" cstate="print"/>
          <a:srcRect l="5835" t="37238" r="24651" b="10023"/>
          <a:stretch>
            <a:fillRect/>
          </a:stretch>
        </p:blipFill>
        <p:spPr bwMode="auto">
          <a:xfrm>
            <a:off x="3733800" y="1066799"/>
            <a:ext cx="5410200" cy="290112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Field </a:t>
            </a:r>
            <a:r>
              <a:rPr lang="en-US" sz="4000" dirty="0" smtClean="0"/>
              <a:t>cage: Basic concepts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990600"/>
            <a:ext cx="388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Specifications</a:t>
            </a:r>
            <a:endParaRPr lang="en-US" sz="3200" u="sng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Gas tight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50 kV at maximum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1 kV/cm</a:t>
            </a:r>
            <a:endParaRPr lang="en-US" sz="32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381000" y="3733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Risk</a:t>
            </a:r>
            <a:endParaRPr lang="en-US" sz="3200" u="sng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Sparking between neighboring electrodes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smtClean="0"/>
              <a:t>Permanent damages</a:t>
            </a:r>
            <a:endParaRPr lang="en-US" sz="3200" dirty="0" smtClean="0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4191000" y="3276600"/>
            <a:ext cx="2895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562600" y="2819400"/>
            <a:ext cx="3593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E</a:t>
            </a:r>
            <a:endParaRPr lang="en-US" sz="2800" i="1" dirty="0"/>
          </a:p>
        </p:txBody>
      </p:sp>
      <p:sp>
        <p:nvSpPr>
          <p:cNvPr id="83" name="TextBox 82"/>
          <p:cNvSpPr txBox="1"/>
          <p:nvPr/>
        </p:nvSpPr>
        <p:spPr>
          <a:xfrm>
            <a:off x="6781800" y="3424535"/>
            <a:ext cx="973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-50 kV</a:t>
            </a:r>
            <a:endParaRPr lang="en-US" sz="2400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Field </a:t>
            </a:r>
            <a:r>
              <a:rPr lang="en-US" sz="4000" dirty="0" smtClean="0"/>
              <a:t>cage: Ideas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990600"/>
            <a:ext cx="5105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200" dirty="0" smtClean="0"/>
              <a:t> G10 + Ring </a:t>
            </a:r>
          </a:p>
          <a:p>
            <a:pPr>
              <a:buFontTx/>
              <a:buChar char="-"/>
            </a:pPr>
            <a:r>
              <a:rPr lang="en-US" sz="3200" dirty="0" smtClean="0"/>
              <a:t> G10 + Foil electrodes</a:t>
            </a:r>
          </a:p>
          <a:p>
            <a:pPr>
              <a:buFontTx/>
              <a:buChar char="-"/>
            </a:pPr>
            <a:r>
              <a:rPr lang="en-US" sz="3200" dirty="0" smtClean="0"/>
              <a:t> G10-Ring electrode stack</a:t>
            </a:r>
          </a:p>
          <a:p>
            <a:pPr>
              <a:buFontTx/>
              <a:buChar char="-"/>
            </a:pPr>
            <a:r>
              <a:rPr lang="en-US" sz="3200" dirty="0" smtClean="0"/>
              <a:t> Resistive glass </a:t>
            </a:r>
          </a:p>
        </p:txBody>
      </p:sp>
      <p:sp>
        <p:nvSpPr>
          <p:cNvPr id="6" name="Donut 5"/>
          <p:cNvSpPr/>
          <p:nvPr/>
        </p:nvSpPr>
        <p:spPr>
          <a:xfrm>
            <a:off x="2209800" y="51170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an 6"/>
          <p:cNvSpPr/>
          <p:nvPr/>
        </p:nvSpPr>
        <p:spPr>
          <a:xfrm>
            <a:off x="533400" y="3821668"/>
            <a:ext cx="1219200" cy="16764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202775" y="4145684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03930" y="4220297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03930" y="4294910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03930" y="4371110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205085" y="4452073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05085" y="4533036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03930" y="4609236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05085" y="4690199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205085" y="4771162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205085" y="4847362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206240" y="4928325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06240" y="5009288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03930" y="5090251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205085" y="5171214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205085" y="5252177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05085" y="5328377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06240" y="5409340"/>
            <a:ext cx="265176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03930" y="4066310"/>
            <a:ext cx="2651760" cy="1371600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191000" y="3761510"/>
            <a:ext cx="13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Circuit sheet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86400" y="3745468"/>
            <a:ext cx="1354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w/electrode</a:t>
            </a:r>
            <a:endParaRPr lang="en-US" b="1" dirty="0">
              <a:solidFill>
                <a:srgbClr val="92D05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>
            <a:off x="-380206" y="4659074"/>
            <a:ext cx="1371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 flipV="1">
            <a:off x="4190206" y="5525778"/>
            <a:ext cx="2667794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268" y="360473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 cm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13668" y="5574268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~90 cm</a:t>
            </a:r>
            <a:endParaRPr lang="en-US" dirty="0"/>
          </a:p>
        </p:txBody>
      </p:sp>
      <p:sp>
        <p:nvSpPr>
          <p:cNvPr id="53" name="Donut 52"/>
          <p:cNvSpPr/>
          <p:nvPr/>
        </p:nvSpPr>
        <p:spPr>
          <a:xfrm>
            <a:off x="2209800" y="48884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Donut 53"/>
          <p:cNvSpPr/>
          <p:nvPr/>
        </p:nvSpPr>
        <p:spPr>
          <a:xfrm>
            <a:off x="2209800" y="46598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Donut 54"/>
          <p:cNvSpPr/>
          <p:nvPr/>
        </p:nvSpPr>
        <p:spPr>
          <a:xfrm>
            <a:off x="2209800" y="44312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Donut 55"/>
          <p:cNvSpPr/>
          <p:nvPr/>
        </p:nvSpPr>
        <p:spPr>
          <a:xfrm>
            <a:off x="2209800" y="42026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7" name="Donut 56"/>
          <p:cNvSpPr/>
          <p:nvPr/>
        </p:nvSpPr>
        <p:spPr>
          <a:xfrm>
            <a:off x="2209800" y="39740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Donut 57"/>
          <p:cNvSpPr/>
          <p:nvPr/>
        </p:nvSpPr>
        <p:spPr>
          <a:xfrm>
            <a:off x="2209800" y="37454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0800000">
            <a:off x="524337" y="5678972"/>
            <a:ext cx="122826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61999" y="572666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28cm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828800" y="43550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+</a:t>
            </a:r>
            <a:endParaRPr lang="en-US" sz="2800" b="1" dirty="0"/>
          </a:p>
        </p:txBody>
      </p:sp>
      <p:sp>
        <p:nvSpPr>
          <p:cNvPr id="64" name="TextBox 63"/>
          <p:cNvSpPr txBox="1"/>
          <p:nvPr/>
        </p:nvSpPr>
        <p:spPr>
          <a:xfrm flipH="1">
            <a:off x="3657600" y="4431268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or</a:t>
            </a:r>
            <a:endParaRPr lang="en-US" sz="2800" b="1" dirty="0"/>
          </a:p>
        </p:txBody>
      </p:sp>
      <p:sp>
        <p:nvSpPr>
          <p:cNvPr id="65" name="Donut 64"/>
          <p:cNvSpPr/>
          <p:nvPr/>
        </p:nvSpPr>
        <p:spPr>
          <a:xfrm>
            <a:off x="7467600" y="5117068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Donut 65"/>
          <p:cNvSpPr/>
          <p:nvPr/>
        </p:nvSpPr>
        <p:spPr>
          <a:xfrm>
            <a:off x="7467600" y="4993696"/>
            <a:ext cx="1447800" cy="457200"/>
          </a:xfrm>
          <a:prstGeom prst="don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Donut 66"/>
          <p:cNvSpPr/>
          <p:nvPr/>
        </p:nvSpPr>
        <p:spPr>
          <a:xfrm>
            <a:off x="7467600" y="4870324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Donut 67"/>
          <p:cNvSpPr/>
          <p:nvPr/>
        </p:nvSpPr>
        <p:spPr>
          <a:xfrm>
            <a:off x="7467600" y="4732438"/>
            <a:ext cx="1447800" cy="457200"/>
          </a:xfrm>
          <a:prstGeom prst="don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9" name="Donut 68"/>
          <p:cNvSpPr/>
          <p:nvPr/>
        </p:nvSpPr>
        <p:spPr>
          <a:xfrm>
            <a:off x="7467600" y="4623580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0" name="Donut 69"/>
          <p:cNvSpPr/>
          <p:nvPr/>
        </p:nvSpPr>
        <p:spPr>
          <a:xfrm>
            <a:off x="7467600" y="4500208"/>
            <a:ext cx="1447800" cy="457200"/>
          </a:xfrm>
          <a:prstGeom prst="don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1" name="Donut 70"/>
          <p:cNvSpPr/>
          <p:nvPr/>
        </p:nvSpPr>
        <p:spPr>
          <a:xfrm>
            <a:off x="7467600" y="4376836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Donut 74"/>
          <p:cNvSpPr/>
          <p:nvPr/>
        </p:nvSpPr>
        <p:spPr>
          <a:xfrm>
            <a:off x="7467600" y="4253464"/>
            <a:ext cx="1447800" cy="457200"/>
          </a:xfrm>
          <a:prstGeom prst="don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6" name="Donut 75"/>
          <p:cNvSpPr/>
          <p:nvPr/>
        </p:nvSpPr>
        <p:spPr>
          <a:xfrm>
            <a:off x="7467600" y="4130092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Donut 76"/>
          <p:cNvSpPr/>
          <p:nvPr/>
        </p:nvSpPr>
        <p:spPr>
          <a:xfrm>
            <a:off x="7467600" y="4006726"/>
            <a:ext cx="1447800" cy="457200"/>
          </a:xfrm>
          <a:prstGeom prst="don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Donut 77"/>
          <p:cNvSpPr/>
          <p:nvPr/>
        </p:nvSpPr>
        <p:spPr>
          <a:xfrm>
            <a:off x="7467600" y="3883354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9" name="Donut 78"/>
          <p:cNvSpPr/>
          <p:nvPr/>
        </p:nvSpPr>
        <p:spPr>
          <a:xfrm>
            <a:off x="7467600" y="3759982"/>
            <a:ext cx="1447800" cy="457200"/>
          </a:xfrm>
          <a:prstGeom prst="don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0" name="Donut 79"/>
          <p:cNvSpPr/>
          <p:nvPr/>
        </p:nvSpPr>
        <p:spPr>
          <a:xfrm>
            <a:off x="7467600" y="3636610"/>
            <a:ext cx="1447800" cy="457200"/>
          </a:xfrm>
          <a:prstGeom prst="don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t="2322"/>
          <a:stretch>
            <a:fillRect/>
          </a:stretch>
        </p:blipFill>
        <p:spPr bwMode="auto">
          <a:xfrm>
            <a:off x="2389667" y="1295400"/>
            <a:ext cx="675433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Test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30480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Acrylic tube</a:t>
            </a:r>
          </a:p>
          <a:p>
            <a:r>
              <a:rPr lang="en-US" sz="3200" dirty="0" smtClean="0"/>
              <a:t> (10.5” O.D.)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0" y="762000"/>
            <a:ext cx="441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How to fabricate a ring?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 How to fix a ring?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uzuki\Desktop\ring_electrode_01.png"/>
          <p:cNvPicPr>
            <a:picLocks noChangeAspect="1" noChangeArrowheads="1"/>
          </p:cNvPicPr>
          <p:nvPr/>
        </p:nvPicPr>
        <p:blipFill>
          <a:blip r:embed="rId2" cstate="print"/>
          <a:srcRect l="12532" t="22066" r="24038" b="40647"/>
          <a:stretch>
            <a:fillRect/>
          </a:stretch>
        </p:blipFill>
        <p:spPr bwMode="auto">
          <a:xfrm>
            <a:off x="1721708" y="838200"/>
            <a:ext cx="6965092" cy="2895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Fixing jig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990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Screw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6576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Clip</a:t>
            </a:r>
          </a:p>
        </p:txBody>
      </p:sp>
      <p:sp>
        <p:nvSpPr>
          <p:cNvPr id="7" name="Oval 6"/>
          <p:cNvSpPr/>
          <p:nvPr/>
        </p:nvSpPr>
        <p:spPr>
          <a:xfrm>
            <a:off x="4267200" y="40386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33800" y="3733800"/>
            <a:ext cx="304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7200" y="52578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Parallel plates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0" y="4038600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ock Arc 10"/>
          <p:cNvSpPr/>
          <p:nvPr/>
        </p:nvSpPr>
        <p:spPr>
          <a:xfrm rot="5400000">
            <a:off x="3799116" y="3563256"/>
            <a:ext cx="762000" cy="1371600"/>
          </a:xfrm>
          <a:prstGeom prst="blockArc">
            <a:avLst>
              <a:gd name="adj1" fmla="val 10800000"/>
              <a:gd name="adj2" fmla="val 21128794"/>
              <a:gd name="adj3" fmla="val 1514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5638800"/>
            <a:ext cx="381000" cy="381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33800" y="5334000"/>
            <a:ext cx="304800" cy="1066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505200" y="5638800"/>
            <a:ext cx="762000" cy="381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038600" y="5486400"/>
            <a:ext cx="838200" cy="152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038600" y="6019800"/>
            <a:ext cx="838200" cy="152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67400" y="4953000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one is for the first attempt?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r="5634"/>
          <a:stretch>
            <a:fillRect/>
          </a:stretch>
        </p:blipFill>
        <p:spPr bwMode="auto">
          <a:xfrm>
            <a:off x="3962400" y="1576563"/>
            <a:ext cx="5181600" cy="52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Purchasing of a scroll pump</a:t>
            </a:r>
            <a:endParaRPr lang="en-US" sz="4000" dirty="0"/>
          </a:p>
        </p:txBody>
      </p:sp>
      <p:sp>
        <p:nvSpPr>
          <p:cNvPr id="59" name="TextBox 58"/>
          <p:cNvSpPr txBox="1"/>
          <p:nvPr/>
        </p:nvSpPr>
        <p:spPr>
          <a:xfrm>
            <a:off x="152400" y="762000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A part of the new gas handling system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It is nice to have one as soon as possible.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8381" t="10256" r="7807" b="10256"/>
          <a:stretch>
            <a:fillRect/>
          </a:stretch>
        </p:blipFill>
        <p:spPr bwMode="auto">
          <a:xfrm>
            <a:off x="228600" y="2286000"/>
            <a:ext cx="3048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7526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Edward XDS10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67600" y="1447800"/>
            <a:ext cx="838200" cy="541020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0" y="4724400"/>
            <a:ext cx="419505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Pump speed: 6.5 </a:t>
            </a:r>
            <a:r>
              <a:rPr lang="en-US" dirty="0" err="1" smtClean="0"/>
              <a:t>cfm</a:t>
            </a:r>
            <a:r>
              <a:rPr lang="en-US" dirty="0" smtClean="0"/>
              <a:t> = 184 L/min</a:t>
            </a:r>
          </a:p>
          <a:p>
            <a:r>
              <a:rPr lang="en-US" dirty="0" smtClean="0"/>
              <a:t>Ultimate pressure: 0.05 </a:t>
            </a:r>
            <a:r>
              <a:rPr lang="en-US" dirty="0" err="1" smtClean="0"/>
              <a:t>Torr</a:t>
            </a:r>
            <a:endParaRPr lang="en-US" dirty="0" smtClean="0"/>
          </a:p>
          <a:p>
            <a:r>
              <a:rPr lang="en-US" dirty="0" smtClean="0"/>
              <a:t>No lubricated bearings inside the vacuum</a:t>
            </a:r>
          </a:p>
          <a:p>
            <a:r>
              <a:rPr lang="en-US" dirty="0" smtClean="0"/>
              <a:t>3,950 USD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6396335"/>
            <a:ext cx="341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Chose by Ana &amp; Fernando</a:t>
            </a:r>
            <a:endParaRPr lang="en-US" sz="2400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5151</TotalTime>
  <Words>167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Prototype AT-TPC</vt:lpstr>
      <vt:lpstr>Field cage: Basic concepts</vt:lpstr>
      <vt:lpstr>Field cage: Ideas</vt:lpstr>
      <vt:lpstr>Test</vt:lpstr>
      <vt:lpstr>Fixing jig</vt:lpstr>
      <vt:lpstr>Purchasing of a scroll pump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AT-TPC</dc:title>
  <dc:creator/>
  <cp:lastModifiedBy>suzuki</cp:lastModifiedBy>
  <cp:revision>1019</cp:revision>
  <dcterms:created xsi:type="dcterms:W3CDTF">2006-08-16T00:00:00Z</dcterms:created>
  <dcterms:modified xsi:type="dcterms:W3CDTF">2010-03-18T13:03:53Z</dcterms:modified>
</cp:coreProperties>
</file>