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0" r:id="rId4"/>
    <p:sldId id="261" r:id="rId5"/>
    <p:sldId id="263" r:id="rId6"/>
    <p:sldId id="265" r:id="rId7"/>
    <p:sldId id="266" r:id="rId8"/>
    <p:sldId id="268" r:id="rId9"/>
    <p:sldId id="269" r:id="rId10"/>
    <p:sldId id="274" r:id="rId11"/>
    <p:sldId id="275" r:id="rId12"/>
    <p:sldId id="276" r:id="rId13"/>
    <p:sldId id="277" r:id="rId14"/>
    <p:sldId id="270" r:id="rId15"/>
    <p:sldId id="278" r:id="rId16"/>
    <p:sldId id="279" r:id="rId17"/>
    <p:sldId id="271" r:id="rId18"/>
    <p:sldId id="280" r:id="rId19"/>
    <p:sldId id="272" r:id="rId20"/>
    <p:sldId id="281" r:id="rId21"/>
    <p:sldId id="282" r:id="rId22"/>
    <p:sldId id="273" r:id="rId23"/>
    <p:sldId id="283" r:id="rId24"/>
    <p:sldId id="284" r:id="rId25"/>
    <p:sldId id="285" r:id="rId26"/>
    <p:sldId id="286" r:id="rId27"/>
    <p:sldId id="288" r:id="rId28"/>
    <p:sldId id="262" r:id="rId29"/>
    <p:sldId id="259" r:id="rId30"/>
    <p:sldId id="289" r:id="rId31"/>
    <p:sldId id="264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59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951E0-F418-4890-8BD1-08F518DC2F6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00B80-EDFB-4E2E-8B45-86DD24F71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Z.Meisel    12 Nov. '12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FC8B25B-D819-4015-B372-BB947C6C44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ttps://groups.nscl.msu.edu/tpc/wiki/lib/exe/fetch.php?cache=cache&amp;media=gashandlinglogoblack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7600" y="6135771"/>
            <a:ext cx="1828800" cy="72222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295400"/>
            <a:ext cx="5638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AT-TPC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Gas Handling System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Zach Meisel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5791200"/>
            <a:ext cx="23622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81800" y="5791200"/>
            <a:ext cx="23622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Up Arrow Callout 26"/>
          <p:cNvSpPr/>
          <p:nvPr/>
        </p:nvSpPr>
        <p:spPr>
          <a:xfrm>
            <a:off x="3712684" y="4505898"/>
            <a:ext cx="1421176" cy="1024568"/>
          </a:xfrm>
          <a:prstGeom prst="upArrowCallout">
            <a:avLst>
              <a:gd name="adj1" fmla="val 12903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Pressure Gauge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134" y="1002536"/>
            <a:ext cx="7705759" cy="754546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“Down-stream” control: Fix in-flow, adjust out-flow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217" y="0"/>
            <a:ext cx="8229600" cy="81603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Pressure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93196" y="2038120"/>
            <a:ext cx="2038119" cy="2743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Gas Volume</a:t>
            </a:r>
            <a:endParaRPr lang="en-US" sz="3600" dirty="0"/>
          </a:p>
        </p:txBody>
      </p:sp>
      <p:sp>
        <p:nvSpPr>
          <p:cNvPr id="23" name="Right Arrow 22"/>
          <p:cNvSpPr/>
          <p:nvPr/>
        </p:nvSpPr>
        <p:spPr>
          <a:xfrm>
            <a:off x="341523" y="2985572"/>
            <a:ext cx="1938969" cy="89236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Gas Source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2269475" y="3029638"/>
            <a:ext cx="1112703" cy="9364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Fixed</a:t>
            </a:r>
          </a:p>
          <a:p>
            <a:pPr algn="ctr"/>
            <a:r>
              <a:rPr lang="en-US" b="1" dirty="0" smtClean="0"/>
              <a:t>Flow</a:t>
            </a:r>
          </a:p>
          <a:p>
            <a:pPr algn="ctr"/>
            <a:r>
              <a:rPr lang="en-US" b="1" dirty="0" smtClean="0"/>
              <a:t>Restrictor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5418463" y="2994751"/>
            <a:ext cx="1246742" cy="9364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Adjustable</a:t>
            </a:r>
          </a:p>
          <a:p>
            <a:pPr algn="ctr"/>
            <a:r>
              <a:rPr lang="en-US" b="1" dirty="0" smtClean="0"/>
              <a:t>Flow</a:t>
            </a:r>
          </a:p>
          <a:p>
            <a:pPr algn="ctr"/>
            <a:r>
              <a:rPr lang="en-US" b="1" dirty="0" smtClean="0"/>
              <a:t>Restrictor</a:t>
            </a:r>
            <a:endParaRPr lang="en-US" b="1" dirty="0"/>
          </a:p>
        </p:txBody>
      </p:sp>
      <p:sp>
        <p:nvSpPr>
          <p:cNvPr id="26" name="Right Arrow 25"/>
          <p:cNvSpPr/>
          <p:nvPr/>
        </p:nvSpPr>
        <p:spPr>
          <a:xfrm>
            <a:off x="6663369" y="3027804"/>
            <a:ext cx="1938969" cy="89236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Pumping</a:t>
            </a:r>
            <a:endParaRPr lang="en-US" sz="2400" b="1" dirty="0"/>
          </a:p>
        </p:txBody>
      </p:sp>
      <p:sp>
        <p:nvSpPr>
          <p:cNvPr id="28" name="Bent-Up Arrow 27"/>
          <p:cNvSpPr/>
          <p:nvPr/>
        </p:nvSpPr>
        <p:spPr>
          <a:xfrm>
            <a:off x="5133861" y="3933023"/>
            <a:ext cx="1476259" cy="1377108"/>
          </a:xfrm>
          <a:prstGeom prst="bentUpArrow">
            <a:avLst>
              <a:gd name="adj1" fmla="val 25161"/>
              <a:gd name="adj2" fmla="val 25000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Feedback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11</a:t>
            </a:fld>
            <a:endParaRPr lang="en-US"/>
          </a:p>
        </p:txBody>
      </p:sp>
      <p:pic>
        <p:nvPicPr>
          <p:cNvPr id="30722" name="Picture 2" descr="pressurestabilitytestset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199" y="231355"/>
            <a:ext cx="7868553" cy="5779016"/>
          </a:xfrm>
          <a:prstGeom prst="rect">
            <a:avLst/>
          </a:prstGeom>
          <a:noFill/>
        </p:spPr>
      </p:pic>
      <p:pic>
        <p:nvPicPr>
          <p:cNvPr id="30724" name="Picture 4" descr=":labviewpressureandpositionupgradgesc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51" y="484742"/>
            <a:ext cx="9022349" cy="579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217" y="0"/>
            <a:ext cx="8229600" cy="81603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Pressure Control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HISTPvT200torr21hrPer0.3secJun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350" y="2115277"/>
            <a:ext cx="5883154" cy="3999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094" y="870334"/>
            <a:ext cx="8197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Monitor pressure stability around set-point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For gases: </a:t>
            </a:r>
            <a:r>
              <a:rPr lang="en-US" sz="2400" baseline="30000" dirty="0" smtClean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He, </a:t>
            </a:r>
            <a:r>
              <a:rPr lang="en-US" sz="2400" dirty="0" err="1" smtClean="0">
                <a:solidFill>
                  <a:schemeClr val="bg1"/>
                </a:solidFill>
              </a:rPr>
              <a:t>Ar</a:t>
            </a:r>
            <a:r>
              <a:rPr lang="en-US" sz="2400" dirty="0" smtClean="0">
                <a:solidFill>
                  <a:schemeClr val="bg1"/>
                </a:solidFill>
              </a:rPr>
              <a:t>, N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At pressures (</a:t>
            </a:r>
            <a:r>
              <a:rPr lang="en-US" sz="2400" dirty="0" err="1" smtClean="0">
                <a:solidFill>
                  <a:schemeClr val="bg1"/>
                </a:solidFill>
              </a:rPr>
              <a:t>Torr</a:t>
            </a:r>
            <a:r>
              <a:rPr lang="en-US" sz="2400" dirty="0" smtClean="0">
                <a:solidFill>
                  <a:schemeClr val="bg1"/>
                </a:solidFill>
              </a:rPr>
              <a:t>): 25, 40, 80, 200, 500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3" descr="PvsDppercentForN2andArAndH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611" y="377328"/>
            <a:ext cx="5791200" cy="3863919"/>
          </a:xfrm>
        </p:spPr>
      </p:pic>
      <p:cxnSp>
        <p:nvCxnSpPr>
          <p:cNvPr id="7" name="Straight Connector 6"/>
          <p:cNvCxnSpPr/>
          <p:nvPr/>
        </p:nvCxnSpPr>
        <p:spPr>
          <a:xfrm>
            <a:off x="1470211" y="2739528"/>
            <a:ext cx="6553200" cy="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4811" y="4339728"/>
            <a:ext cx="8915400" cy="2031325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ATTPC gas-handling requirements document: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“The pressure stability of the system in the active gas target chamber is also extremely important.  The expected range of operating pressure is from 5 to 760 </a:t>
            </a:r>
            <a:r>
              <a:rPr lang="en-US" dirty="0" err="1" smtClean="0">
                <a:solidFill>
                  <a:schemeClr val="bg1"/>
                </a:solidFill>
              </a:rPr>
              <a:t>torr</a:t>
            </a:r>
            <a:r>
              <a:rPr lang="en-US" dirty="0" smtClean="0">
                <a:solidFill>
                  <a:schemeClr val="bg1"/>
                </a:solidFill>
              </a:rPr>
              <a:t>.  Numerical simulations show that </a:t>
            </a:r>
            <a:r>
              <a:rPr lang="en-US" b="1" dirty="0" smtClean="0">
                <a:solidFill>
                  <a:srgbClr val="FF0000"/>
                </a:solidFill>
              </a:rPr>
              <a:t>the total pressure should be maintained </a:t>
            </a:r>
            <a:r>
              <a:rPr lang="en-US" b="1" i="1" dirty="0" smtClean="0">
                <a:solidFill>
                  <a:srgbClr val="FF0000"/>
                </a:solidFill>
              </a:rPr>
              <a:t>within 0.1% </a:t>
            </a:r>
            <a:r>
              <a:rPr lang="en-US" dirty="0" smtClean="0">
                <a:solidFill>
                  <a:schemeClr val="bg1"/>
                </a:solidFill>
              </a:rPr>
              <a:t>to obtain an uncertainty in the signal gain of 1% [Suzuki].  such uncertainty corresponds to the expected resolution of the </a:t>
            </a:r>
            <a:r>
              <a:rPr lang="en-US" dirty="0" err="1" smtClean="0">
                <a:solidFill>
                  <a:schemeClr val="bg1"/>
                </a:solidFill>
              </a:rPr>
              <a:t>micromegas</a:t>
            </a:r>
            <a:r>
              <a:rPr lang="en-US" dirty="0" smtClean="0">
                <a:solidFill>
                  <a:schemeClr val="bg1"/>
                </a:solidFill>
              </a:rPr>
              <a:t>.  Pressure and temperature control systems should be able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achieve this level of stability.”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7211" y="190132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Gas flow 5 liters per minute</a:t>
            </a:r>
          </a:p>
          <a:p>
            <a:r>
              <a:rPr lang="en-US" b="1" dirty="0" smtClean="0"/>
              <a:t>(±0.5 for N2 and </a:t>
            </a:r>
            <a:r>
              <a:rPr lang="en-US" b="1" dirty="0" err="1" smtClean="0"/>
              <a:t>Ar</a:t>
            </a:r>
            <a:r>
              <a:rPr lang="en-US" b="1" dirty="0" smtClean="0"/>
              <a:t>, ±1 for He)</a:t>
            </a:r>
            <a:endParaRPr lang="en-US" b="1" dirty="0"/>
          </a:p>
        </p:txBody>
      </p:sp>
      <p:sp>
        <p:nvSpPr>
          <p:cNvPr id="10" name="Freeform 9"/>
          <p:cNvSpPr/>
          <p:nvPr/>
        </p:nvSpPr>
        <p:spPr>
          <a:xfrm>
            <a:off x="8023411" y="2739529"/>
            <a:ext cx="1120589" cy="1622612"/>
          </a:xfrm>
          <a:custGeom>
            <a:avLst/>
            <a:gdLst>
              <a:gd name="connsiteX0" fmla="*/ 0 w 1125071"/>
              <a:gd name="connsiteY0" fmla="*/ 0 h 1326777"/>
              <a:gd name="connsiteX1" fmla="*/ 645458 w 1125071"/>
              <a:gd name="connsiteY1" fmla="*/ 170330 h 1326777"/>
              <a:gd name="connsiteX2" fmla="*/ 1066800 w 1125071"/>
              <a:gd name="connsiteY2" fmla="*/ 1021977 h 1326777"/>
              <a:gd name="connsiteX3" fmla="*/ 995082 w 1125071"/>
              <a:gd name="connsiteY3" fmla="*/ 1326777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071" h="1326777">
                <a:moveTo>
                  <a:pt x="0" y="0"/>
                </a:moveTo>
                <a:cubicBezTo>
                  <a:pt x="233829" y="0"/>
                  <a:pt x="467658" y="1"/>
                  <a:pt x="645458" y="170330"/>
                </a:cubicBezTo>
                <a:cubicBezTo>
                  <a:pt x="823258" y="340659"/>
                  <a:pt x="1008529" y="829236"/>
                  <a:pt x="1066800" y="1021977"/>
                </a:cubicBezTo>
                <a:cubicBezTo>
                  <a:pt x="1125071" y="1214718"/>
                  <a:pt x="1060076" y="1270747"/>
                  <a:pt x="995082" y="1326777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217" y="0"/>
            <a:ext cx="8229600" cy="816032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Pressure Control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98284" y="2555914"/>
            <a:ext cx="341523" cy="1244906"/>
          </a:xfrm>
          <a:prstGeom prst="ellipse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flipH="1">
            <a:off x="2049136" y="3822854"/>
            <a:ext cx="5618603" cy="2137272"/>
          </a:xfrm>
          <a:prstGeom prst="bentUpArrow">
            <a:avLst>
              <a:gd name="adj1" fmla="val 36340"/>
              <a:gd name="adj2" fmla="val 45103"/>
              <a:gd name="adj3" fmla="val 2190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Adequate pressure control down to 80Torr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Compression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35585" y="694062"/>
            <a:ext cx="7249099" cy="5420299"/>
            <a:chOff x="1035585" y="694062"/>
            <a:chExt cx="7249099" cy="54202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lum bright="50000" contrast="-76000"/>
            </a:blip>
            <a:srcRect/>
            <a:stretch>
              <a:fillRect/>
            </a:stretch>
          </p:blipFill>
          <p:spPr bwMode="auto">
            <a:xfrm>
              <a:off x="1035585" y="694062"/>
              <a:ext cx="7249099" cy="542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9697" y="4869456"/>
              <a:ext cx="2536431" cy="51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Compression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13550"/>
            <a:ext cx="875841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Primary Purpose: </a:t>
            </a:r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dirty="0" smtClean="0">
                <a:solidFill>
                  <a:schemeClr val="bg1"/>
                </a:solidFill>
              </a:rPr>
              <a:t>vercome flow-impedance from purifier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indent="517525"/>
            <a:endParaRPr lang="en-US" sz="1100" dirty="0" smtClean="0">
              <a:solidFill>
                <a:schemeClr val="bg1"/>
              </a:solidFill>
            </a:endParaRPr>
          </a:p>
          <a:p>
            <a:pPr indent="517525"/>
            <a:r>
              <a:rPr lang="en-US" sz="2400" dirty="0" smtClean="0">
                <a:solidFill>
                  <a:schemeClr val="bg1"/>
                </a:solidFill>
              </a:rPr>
              <a:t>….also remaining system conductance: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303" y="1654161"/>
            <a:ext cx="5493391" cy="364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93165" y="1938969"/>
            <a:ext cx="1663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15psig = 776Torr above atmospheric pressure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40 </a:t>
            </a:r>
            <a:r>
              <a:rPr lang="en-US" sz="1600" dirty="0" err="1" smtClean="0">
                <a:solidFill>
                  <a:schemeClr val="bg1"/>
                </a:solidFill>
              </a:rPr>
              <a:t>kPa</a:t>
            </a:r>
            <a:r>
              <a:rPr lang="en-US" sz="1600" dirty="0" smtClean="0">
                <a:solidFill>
                  <a:schemeClr val="bg1"/>
                </a:solidFill>
              </a:rPr>
              <a:t> = 300Torr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6930" y="787993"/>
            <a:ext cx="4146294" cy="3876349"/>
            <a:chOff x="1630496" y="1173584"/>
            <a:chExt cx="4340646" cy="3993328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1630496" y="1575412"/>
              <a:ext cx="4219461" cy="35915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5722" y="1173584"/>
              <a:ext cx="205420" cy="2521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6152" y="5277078"/>
            <a:ext cx="2784919" cy="7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332" y="1496745"/>
            <a:ext cx="4886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Compression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Test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350" y="2426493"/>
            <a:ext cx="8848431" cy="3070922"/>
            <a:chOff x="295569" y="1324807"/>
            <a:chExt cx="8848431" cy="3070922"/>
          </a:xfrm>
        </p:grpSpPr>
        <p:sp>
          <p:nvSpPr>
            <p:cNvPr id="17" name="Up Arrow Callout 16"/>
            <p:cNvSpPr/>
            <p:nvPr/>
          </p:nvSpPr>
          <p:spPr>
            <a:xfrm>
              <a:off x="8060623" y="2456761"/>
              <a:ext cx="1083377" cy="835446"/>
            </a:xfrm>
            <a:prstGeom prst="upArrowCallout">
              <a:avLst>
                <a:gd name="adj1" fmla="val 18030"/>
                <a:gd name="adj2" fmla="val 9015"/>
                <a:gd name="adj3" fmla="val 25000"/>
                <a:gd name="adj4" fmla="val 6497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Flow Meter</a:t>
              </a:r>
              <a:endParaRPr lang="en-US" sz="2000" b="1" dirty="0"/>
            </a:p>
          </p:txBody>
        </p:sp>
        <p:sp>
          <p:nvSpPr>
            <p:cNvPr id="7" name="Up Arrow Callout 6"/>
            <p:cNvSpPr/>
            <p:nvPr/>
          </p:nvSpPr>
          <p:spPr>
            <a:xfrm>
              <a:off x="2961650" y="3499757"/>
              <a:ext cx="1083377" cy="895972"/>
            </a:xfrm>
            <a:prstGeom prst="upArrowCallout">
              <a:avLst>
                <a:gd name="adj1" fmla="val 12903"/>
                <a:gd name="adj2" fmla="val 25000"/>
                <a:gd name="adj3" fmla="val 25000"/>
                <a:gd name="adj4" fmla="val 6497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Pressure Gauge</a:t>
              </a:r>
              <a:endParaRPr lang="en-US" sz="16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697246" y="1324807"/>
              <a:ext cx="1443209" cy="239889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Gas Volume</a:t>
              </a:r>
              <a:endParaRPr lang="en-US" sz="28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95569" y="2039955"/>
              <a:ext cx="1432192" cy="78036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Gas Source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0812" y="2056502"/>
              <a:ext cx="914400" cy="818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Fixed</a:t>
              </a:r>
            </a:p>
            <a:p>
              <a:pPr algn="ctr"/>
              <a:r>
                <a:rPr lang="en-US" sz="1400" b="1" dirty="0" smtClean="0"/>
                <a:t>Flow</a:t>
              </a:r>
            </a:p>
            <a:p>
              <a:pPr algn="ctr"/>
              <a:r>
                <a:rPr lang="en-US" sz="1400" b="1" dirty="0" smtClean="0"/>
                <a:t>Restrictor</a:t>
              </a:r>
              <a:endParaRPr lang="en-US" sz="1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49636" y="2065683"/>
              <a:ext cx="1037421" cy="818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Adjustable</a:t>
              </a:r>
            </a:p>
            <a:p>
              <a:pPr algn="ctr"/>
              <a:r>
                <a:rPr lang="en-US" sz="1400" b="1" dirty="0" smtClean="0"/>
                <a:t>Flow</a:t>
              </a:r>
            </a:p>
            <a:p>
              <a:pPr algn="ctr"/>
              <a:r>
                <a:rPr lang="en-US" sz="1400" b="1" dirty="0" smtClean="0"/>
                <a:t>Restrictor</a:t>
              </a:r>
              <a:endParaRPr lang="en-US" sz="1400" b="1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207255" y="2093204"/>
              <a:ext cx="938270" cy="78036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Pump</a:t>
              </a:r>
              <a:endParaRPr lang="en-US" b="1" dirty="0"/>
            </a:p>
          </p:txBody>
        </p:sp>
        <p:sp>
          <p:nvSpPr>
            <p:cNvPr id="13" name="Bent-Up Arrow 12"/>
            <p:cNvSpPr/>
            <p:nvPr/>
          </p:nvSpPr>
          <p:spPr>
            <a:xfrm>
              <a:off x="4052321" y="2908453"/>
              <a:ext cx="1189821" cy="1366093"/>
            </a:xfrm>
            <a:prstGeom prst="bentUpArrow">
              <a:avLst>
                <a:gd name="adj1" fmla="val 25161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Feedback</a:t>
              </a:r>
              <a:endParaRPr lang="en-US" sz="1600" b="1" dirty="0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6178572" y="2038121"/>
              <a:ext cx="1586431" cy="94745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Compressor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77718" y="2412692"/>
              <a:ext cx="1123720" cy="2533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Tube</a:t>
              </a:r>
              <a:endParaRPr lang="en-US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1123721"/>
            <a:ext cx="878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Obtain compression (i.e. post-compressor pressure) via Hagen-</a:t>
            </a:r>
            <a:r>
              <a:rPr lang="en-US" sz="2000" dirty="0" err="1" smtClean="0">
                <a:solidFill>
                  <a:schemeClr val="bg1"/>
                </a:solidFill>
              </a:rPr>
              <a:t>Pouiselle</a:t>
            </a:r>
            <a:r>
              <a:rPr lang="en-US" sz="2000" dirty="0" smtClean="0">
                <a:solidFill>
                  <a:schemeClr val="bg1"/>
                </a:solidFill>
              </a:rPr>
              <a:t> Equation: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Buffer Tank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35585" y="694062"/>
            <a:ext cx="7249099" cy="5420299"/>
            <a:chOff x="1035585" y="694062"/>
            <a:chExt cx="7249099" cy="542029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lum bright="50000" contrast="-76000"/>
            </a:blip>
            <a:srcRect/>
            <a:stretch>
              <a:fillRect/>
            </a:stretch>
          </p:blipFill>
          <p:spPr bwMode="auto">
            <a:xfrm>
              <a:off x="1035585" y="694062"/>
              <a:ext cx="7249099" cy="542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8921" y="3934524"/>
              <a:ext cx="1028700" cy="111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Buffer Tank Volume</a:t>
            </a:r>
          </a:p>
        </p:txBody>
      </p:sp>
      <p:pic>
        <p:nvPicPr>
          <p:cNvPr id="36866" name="Picture 2" descr="bufferthroughputcal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318" y="870333"/>
            <a:ext cx="3890756" cy="46280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481" y="5552500"/>
            <a:ext cx="54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Say </a:t>
            </a:r>
            <a:r>
              <a:rPr lang="en-US" dirty="0" err="1" smtClean="0">
                <a:solidFill>
                  <a:schemeClr val="bg1"/>
                </a:solidFill>
              </a:rPr>
              <a:t>dP</a:t>
            </a:r>
            <a:r>
              <a:rPr lang="en-US" dirty="0" smtClean="0">
                <a:solidFill>
                  <a:schemeClr val="bg1"/>
                </a:solidFill>
              </a:rPr>
              <a:t>=1%*550Torr, </a:t>
            </a:r>
            <a:r>
              <a:rPr lang="en-US" dirty="0" err="1" smtClean="0">
                <a:solidFill>
                  <a:schemeClr val="bg1"/>
                </a:solidFill>
              </a:rPr>
              <a:t>V</a:t>
            </a:r>
            <a:r>
              <a:rPr lang="en-US" baseline="-25000" dirty="0" err="1" smtClean="0">
                <a:solidFill>
                  <a:schemeClr val="bg1"/>
                </a:solidFill>
              </a:rPr>
              <a:t>syst</a:t>
            </a:r>
            <a:r>
              <a:rPr lang="en-US" dirty="0" smtClean="0">
                <a:solidFill>
                  <a:schemeClr val="bg1"/>
                </a:solidFill>
              </a:rPr>
              <a:t>=500LP</a:t>
            </a:r>
            <a:r>
              <a:rPr lang="en-US" baseline="-25000" dirty="0" smtClean="0">
                <a:solidFill>
                  <a:schemeClr val="bg1"/>
                </a:solidFill>
              </a:rPr>
              <a:t>buff</a:t>
            </a:r>
            <a:r>
              <a:rPr lang="en-US" dirty="0" smtClean="0">
                <a:solidFill>
                  <a:schemeClr val="bg1"/>
                </a:solidFill>
              </a:rPr>
              <a:t>=760torr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chemeClr val="bg1"/>
                </a:solidFill>
                <a:sym typeface="Wingdings" pitchFamily="2" charset="2"/>
              </a:rPr>
              <a:t>V</a:t>
            </a:r>
            <a:r>
              <a:rPr lang="en-US" b="1" baseline="-25000" dirty="0" err="1" smtClean="0">
                <a:solidFill>
                  <a:schemeClr val="bg1"/>
                </a:solidFill>
                <a:sym typeface="Wingdings" pitchFamily="2" charset="2"/>
              </a:rPr>
              <a:t>buff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=3.6L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sym typeface="Wingdings" pitchFamily="2" charset="2"/>
              </a:rPr>
              <a:t>(…more conservative (almost unreasonable) estimate gives 11L)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Purification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lum bright="50000" contrast="-76000"/>
          </a:blip>
          <a:srcRect/>
          <a:stretch>
            <a:fillRect/>
          </a:stretch>
        </p:blipFill>
        <p:spPr bwMode="auto">
          <a:xfrm>
            <a:off x="1035585" y="694062"/>
            <a:ext cx="7249099" cy="542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272" y="2363412"/>
            <a:ext cx="1150620" cy="17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Science to Address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168425" cy="23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32004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Rare </a:t>
            </a:r>
            <a:r>
              <a:rPr lang="en-US" sz="2800" dirty="0">
                <a:solidFill>
                  <a:schemeClr val="bg1"/>
                </a:solidFill>
              </a:rPr>
              <a:t>processes that require high detection efficiency </a:t>
            </a:r>
            <a:r>
              <a:rPr lang="en-US" sz="2800" dirty="0" smtClean="0">
                <a:solidFill>
                  <a:schemeClr val="bg1"/>
                </a:solidFill>
              </a:rPr>
              <a:t>and large acceptance</a:t>
            </a:r>
            <a:endParaRPr lang="en-US" sz="1100" dirty="0">
              <a:solidFill>
                <a:schemeClr val="bg1"/>
              </a:solidFill>
            </a:endParaRPr>
          </a:p>
          <a:p>
            <a:pPr marL="287338" indent="-28733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Low </a:t>
            </a:r>
            <a:r>
              <a:rPr lang="en-US" sz="2800" dirty="0">
                <a:solidFill>
                  <a:schemeClr val="bg1"/>
                </a:solidFill>
              </a:rPr>
              <a:t>energy processes that are traditionally difficult </a:t>
            </a:r>
            <a:r>
              <a:rPr lang="en-US" sz="2800" dirty="0" smtClean="0">
                <a:solidFill>
                  <a:schemeClr val="bg1"/>
                </a:solidFill>
              </a:rPr>
              <a:t>to measure </a:t>
            </a:r>
            <a:r>
              <a:rPr lang="en-US" sz="2800" dirty="0">
                <a:solidFill>
                  <a:schemeClr val="bg1"/>
                </a:solidFill>
              </a:rPr>
              <a:t>due </a:t>
            </a:r>
            <a:r>
              <a:rPr lang="en-US" sz="2800" dirty="0" smtClean="0">
                <a:solidFill>
                  <a:schemeClr val="bg1"/>
                </a:solidFill>
              </a:rPr>
              <a:t>to the </a:t>
            </a:r>
            <a:r>
              <a:rPr lang="en-US" sz="2800" dirty="0">
                <a:solidFill>
                  <a:schemeClr val="bg1"/>
                </a:solidFill>
              </a:rPr>
              <a:t>short range of the reaction products </a:t>
            </a:r>
            <a:r>
              <a:rPr lang="en-US" sz="2800" dirty="0" smtClean="0">
                <a:solidFill>
                  <a:schemeClr val="bg1"/>
                </a:solidFill>
              </a:rPr>
              <a:t>in matter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Several target-compositions desirable, many gaseous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13" y="1071390"/>
            <a:ext cx="8378327" cy="40404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Remove impurities via purifier/filter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Zeolite</a:t>
            </a:r>
            <a:r>
              <a:rPr lang="en-US" dirty="0" smtClean="0">
                <a:solidFill>
                  <a:schemeClr val="bg1"/>
                </a:solidFill>
              </a:rPr>
              <a:t> trap w/ a mesh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Purifier= remove via molecular selection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Filter = remove based on size via mesh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Remove purifier poisons via cold trap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E.g. </a:t>
            </a:r>
            <a:r>
              <a:rPr lang="en-US" baseline="30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He+CO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(target + quench gas)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Must remove old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and add new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each cycle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Heat gas back up via heat-exchanger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Purification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338" y="5629618"/>
            <a:ext cx="872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Quench Gas: Absorbs ions &amp; photons released in ionization process which would produce delayed e</a:t>
            </a:r>
            <a:r>
              <a:rPr lang="en-US" sz="1600" baseline="30000" dirty="0" smtClean="0">
                <a:solidFill>
                  <a:schemeClr val="bg1"/>
                </a:solidFill>
              </a:rPr>
              <a:t>-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366091" y="3093858"/>
            <a:ext cx="6328944" cy="2833215"/>
            <a:chOff x="292923" y="2355730"/>
            <a:chExt cx="5892800" cy="2540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969323" y="679330"/>
              <a:ext cx="2540000" cy="589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7137" y="2411274"/>
              <a:ext cx="3065929" cy="57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“Layout Grid”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Purification + Mass Flow Control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0253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Surface-Mount technology via Swagelok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Minimize volume necessary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High leak-tightness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Drawn via Swagelok IGC-II </a:t>
            </a:r>
            <a:r>
              <a:rPr lang="en-US" sz="2400" dirty="0" err="1" smtClean="0">
                <a:solidFill>
                  <a:schemeClr val="bg1"/>
                </a:solidFill>
              </a:rPr>
              <a:t>Configurator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Miscellaneous parts required &amp; instructions provided by Swagelok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Purity Analysis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lum bright="50000" contrast="-76000"/>
          </a:blip>
          <a:srcRect/>
          <a:stretch>
            <a:fillRect/>
          </a:stretch>
        </p:blipFill>
        <p:spPr bwMode="auto">
          <a:xfrm>
            <a:off x="1035585" y="694062"/>
            <a:ext cx="7249099" cy="542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849" y="955714"/>
            <a:ext cx="552602" cy="3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Purity Analysis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02536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Monitor target-quench gas concentration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Monitor contaminants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and 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 attenuate e</a:t>
            </a:r>
            <a:r>
              <a:rPr lang="en-US" sz="2400" baseline="300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 drift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Must be kept below 10-20ppm concentration for 1% </a:t>
            </a:r>
            <a:r>
              <a:rPr lang="el-GR" sz="2400" dirty="0" smtClean="0">
                <a:solidFill>
                  <a:schemeClr val="bg1"/>
                </a:solidFill>
              </a:rPr>
              <a:t>σ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Vdrift</a:t>
            </a:r>
            <a:endParaRPr lang="en-US" sz="2400" baseline="-250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ust be able to detect several gases from the 10’s of % to </a:t>
            </a:r>
            <a:r>
              <a:rPr lang="en-US" sz="2400" dirty="0" err="1" smtClean="0">
                <a:solidFill>
                  <a:schemeClr val="bg1"/>
                </a:solidFill>
              </a:rPr>
              <a:t>ppm</a:t>
            </a:r>
            <a:r>
              <a:rPr lang="en-US" sz="2400" dirty="0" smtClean="0">
                <a:solidFill>
                  <a:schemeClr val="bg1"/>
                </a:solidFill>
              </a:rPr>
              <a:t> level!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36" y="1702048"/>
            <a:ext cx="37528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:concentrationerrorvsf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304" y="1410158"/>
            <a:ext cx="3933022" cy="26928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30467" y="1685582"/>
            <a:ext cx="232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Always below required 0.03% fluctuation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2" descr="http://rockinvan.files.wordpress.com/2010/07/wizard.jpg"/>
          <p:cNvPicPr>
            <a:picLocks noChangeAspect="1" noChangeArrowheads="1"/>
          </p:cNvPicPr>
          <p:nvPr/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 bwMode="auto">
          <a:xfrm>
            <a:off x="1043848" y="2030776"/>
            <a:ext cx="4724400" cy="3543301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939448" y="1802176"/>
            <a:ext cx="4876800" cy="3657600"/>
            <a:chOff x="4038600" y="2209800"/>
            <a:chExt cx="4876800" cy="3657600"/>
          </a:xfrm>
        </p:grpSpPr>
        <p:sp>
          <p:nvSpPr>
            <p:cNvPr id="8" name="7-Point Star 7"/>
            <p:cNvSpPr/>
            <p:nvPr/>
          </p:nvSpPr>
          <p:spPr>
            <a:xfrm>
              <a:off x="4038600" y="2209800"/>
              <a:ext cx="4876800" cy="3657600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5051" y="3267419"/>
              <a:ext cx="38100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</a:rPr>
                <a:t>Quadrupole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 Mass Analyzer</a:t>
              </a:r>
            </a:p>
            <a:p>
              <a:endParaRPr lang="en-US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Purity Analysis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176" y="1035066"/>
            <a:ext cx="867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ust be able to detect several gases from the 10’s of % to </a:t>
            </a:r>
            <a:r>
              <a:rPr lang="en-US" sz="2400" dirty="0" err="1" smtClean="0">
                <a:solidFill>
                  <a:schemeClr val="bg1"/>
                </a:solidFill>
              </a:rPr>
              <a:t>ppm</a:t>
            </a:r>
            <a:r>
              <a:rPr lang="en-US" sz="2400" dirty="0" smtClean="0">
                <a:solidFill>
                  <a:schemeClr val="bg1"/>
                </a:solidFill>
              </a:rPr>
              <a:t> level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58153" y="209774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Van Wizard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48753" y="2402541"/>
            <a:ext cx="3810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217" y="0"/>
            <a:ext cx="8229600" cy="81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System Control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540" y="837281"/>
            <a:ext cx="86592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Must integrate I/O between several kinds of devices: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National Instruments Compact RIO controlled via </a:t>
            </a:r>
            <a:r>
              <a:rPr lang="en-US" sz="2400" dirty="0" err="1" smtClean="0">
                <a:solidFill>
                  <a:schemeClr val="bg1"/>
                </a:solidFill>
              </a:rPr>
              <a:t>LabView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41986" name="Picture 2" descr="http://www.ni.com/cms/images/devzone/tut/urkzsvwk5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339" y="1806783"/>
            <a:ext cx="5242692" cy="368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7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...still lots to be done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01141" y="661012"/>
            <a:ext cx="6927611" cy="5826774"/>
            <a:chOff x="-34204" y="0"/>
            <a:chExt cx="12213505" cy="9299686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79300" cy="91344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grpSp>
          <p:nvGrpSpPr>
            <p:cNvPr id="9" name="Group 441"/>
            <p:cNvGrpSpPr/>
            <p:nvPr/>
          </p:nvGrpSpPr>
          <p:grpSpPr>
            <a:xfrm>
              <a:off x="-34204" y="1"/>
              <a:ext cx="12213505" cy="9299685"/>
              <a:chOff x="-34204" y="1"/>
              <a:chExt cx="12213505" cy="9299685"/>
            </a:xfrm>
          </p:grpSpPr>
          <p:cxnSp>
            <p:nvCxnSpPr>
              <p:cNvPr id="10" name="Straight Connector 9"/>
              <p:cNvCxnSpPr>
                <a:stCxn id="178" idx="0"/>
              </p:cNvCxnSpPr>
              <p:nvPr/>
            </p:nvCxnSpPr>
            <p:spPr>
              <a:xfrm flipH="1">
                <a:off x="367307" y="1456432"/>
                <a:ext cx="38402" cy="25731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368"/>
              <p:cNvGrpSpPr/>
              <p:nvPr/>
            </p:nvGrpSpPr>
            <p:grpSpPr>
              <a:xfrm rot="10800000">
                <a:off x="1289025" y="4644048"/>
                <a:ext cx="409931" cy="582283"/>
                <a:chOff x="1327429" y="4023360"/>
                <a:chExt cx="409931" cy="582283"/>
              </a:xfrm>
              <a:scene3d>
                <a:camera prst="orthographicFront">
                  <a:rot lat="0" lon="10800000" rev="0"/>
                </a:camera>
                <a:lightRig rig="threePt" dir="t"/>
              </a:scene3d>
            </p:grpSpPr>
            <p:sp>
              <p:nvSpPr>
                <p:cNvPr id="365" name="Rounded Rectangle 366"/>
                <p:cNvSpPr/>
                <p:nvPr/>
              </p:nvSpPr>
              <p:spPr>
                <a:xfrm rot="5400000">
                  <a:off x="1231417" y="4240795"/>
                  <a:ext cx="460860" cy="2688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366" name="Straight Connector 365"/>
                <p:cNvCxnSpPr/>
                <p:nvPr/>
              </p:nvCxnSpPr>
              <p:spPr>
                <a:xfrm flipV="1">
                  <a:off x="1461847" y="4023360"/>
                  <a:ext cx="0" cy="4572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1463040" y="4298402"/>
                  <a:ext cx="2743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 flipH="1">
                <a:off x="6742535" y="8753382"/>
                <a:ext cx="42976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8"/>
              <p:cNvGrpSpPr/>
              <p:nvPr/>
            </p:nvGrpSpPr>
            <p:grpSpPr>
              <a:xfrm>
                <a:off x="4399029" y="2585007"/>
                <a:ext cx="2537355" cy="3856778"/>
                <a:chOff x="4800600" y="2438400"/>
                <a:chExt cx="1905000" cy="2895600"/>
              </a:xfrm>
            </p:grpSpPr>
            <p:grpSp>
              <p:nvGrpSpPr>
                <p:cNvPr id="360" name="Group 5"/>
                <p:cNvGrpSpPr/>
                <p:nvPr/>
              </p:nvGrpSpPr>
              <p:grpSpPr>
                <a:xfrm>
                  <a:off x="4800600" y="2438400"/>
                  <a:ext cx="1905000" cy="2895600"/>
                  <a:chOff x="4800600" y="2590800"/>
                  <a:chExt cx="1752600" cy="2743200"/>
                </a:xfrm>
              </p:grpSpPr>
              <p:sp>
                <p:nvSpPr>
                  <p:cNvPr id="363" name="Rounded Rectangle 3"/>
                  <p:cNvSpPr/>
                  <p:nvPr/>
                </p:nvSpPr>
                <p:spPr>
                  <a:xfrm>
                    <a:off x="4800600" y="2590800"/>
                    <a:ext cx="1752600" cy="2743200"/>
                  </a:xfrm>
                  <a:prstGeom prst="roundRect">
                    <a:avLst>
                      <a:gd name="adj" fmla="val 4271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364" name="Rounded Rectangle 4"/>
                  <p:cNvSpPr/>
                  <p:nvPr/>
                </p:nvSpPr>
                <p:spPr>
                  <a:xfrm>
                    <a:off x="5105400" y="3124200"/>
                    <a:ext cx="1143000" cy="1752600"/>
                  </a:xfrm>
                  <a:prstGeom prst="roundRect">
                    <a:avLst>
                      <a:gd name="adj" fmla="val 4271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sp>
              <p:nvSpPr>
                <p:cNvPr id="361" name="TextBox 6"/>
                <p:cNvSpPr txBox="1"/>
                <p:nvPr/>
              </p:nvSpPr>
              <p:spPr>
                <a:xfrm>
                  <a:off x="5435544" y="2657936"/>
                  <a:ext cx="1219200" cy="313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/>
                    <a:t>SGC</a:t>
                  </a:r>
                  <a:endParaRPr lang="en-US" sz="1050" dirty="0"/>
                </a:p>
              </p:txBody>
            </p:sp>
            <p:sp>
              <p:nvSpPr>
                <p:cNvPr id="362" name="TextBox 7"/>
                <p:cNvSpPr txBox="1"/>
                <p:nvPr/>
              </p:nvSpPr>
              <p:spPr>
                <a:xfrm>
                  <a:off x="5181600" y="3352799"/>
                  <a:ext cx="1066800" cy="313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/>
                    <a:t>ATGC</a:t>
                  </a:r>
                  <a:endParaRPr lang="en-US" sz="1050" dirty="0"/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3554921" y="880357"/>
                <a:ext cx="1" cy="13057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2517986" y="2224533"/>
                <a:ext cx="34564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442645" y="1494837"/>
                <a:ext cx="19202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28165" y="880358"/>
                <a:ext cx="0" cy="5577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4630261" y="7524422"/>
                <a:ext cx="1" cy="12801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865101" y="2877418"/>
                <a:ext cx="1" cy="21890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941911" y="5450553"/>
                <a:ext cx="0" cy="39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1865100" y="2221718"/>
                <a:ext cx="771542" cy="28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88291" y="6065033"/>
                <a:ext cx="0" cy="14209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779471" y="1033977"/>
                <a:ext cx="29187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974434" y="7486017"/>
                <a:ext cx="1727839" cy="417324"/>
              </a:xfrm>
              <a:prstGeom prst="rect">
                <a:avLst/>
              </a:prstGeom>
              <a:noFill/>
            </p:spPr>
            <p:txBody>
              <a:bodyPr wrap="square" lIns="121789" tIns="60894" rIns="121789" bIns="60894" rtlCol="0">
                <a:spAutoFit/>
              </a:bodyPr>
              <a:lstStyle/>
              <a:p>
                <a:r>
                  <a:rPr lang="en-US" sz="900" dirty="0" smtClean="0"/>
                  <a:t>SP1</a:t>
                </a:r>
                <a:endParaRPr lang="en-US" sz="900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5626711" y="5756513"/>
                <a:ext cx="0" cy="17392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055656" y="7486019"/>
                <a:ext cx="1728224" cy="384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551981" y="6449082"/>
                <a:ext cx="1483448" cy="466445"/>
              </a:xfrm>
              <a:prstGeom prst="rect">
                <a:avLst/>
              </a:prstGeom>
              <a:noFill/>
            </p:spPr>
            <p:txBody>
              <a:bodyPr wrap="square" lIns="121789" tIns="60894" rIns="121789" bIns="60894" rtlCol="0">
                <a:spAutoFit/>
              </a:bodyPr>
              <a:lstStyle/>
              <a:p>
                <a:pPr algn="ctr"/>
                <a:r>
                  <a:rPr lang="en-US" sz="1050" dirty="0" smtClean="0"/>
                  <a:t> </a:t>
                </a:r>
                <a:r>
                  <a:rPr lang="en-US" sz="900" dirty="0" smtClean="0"/>
                  <a:t>BV1</a:t>
                </a:r>
                <a:endParaRPr lang="en-US" sz="900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4899097" y="8714978"/>
                <a:ext cx="1106129" cy="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41"/>
              <p:cNvGrpSpPr/>
              <p:nvPr/>
            </p:nvGrpSpPr>
            <p:grpSpPr>
              <a:xfrm>
                <a:off x="6012841" y="8322523"/>
                <a:ext cx="811953" cy="811953"/>
                <a:chOff x="152400" y="2133600"/>
                <a:chExt cx="2209800" cy="2133600"/>
              </a:xfrm>
            </p:grpSpPr>
            <p:sp>
              <p:nvSpPr>
                <p:cNvPr id="358" name="Oval 357"/>
                <p:cNvSpPr/>
                <p:nvPr/>
              </p:nvSpPr>
              <p:spPr>
                <a:xfrm>
                  <a:off x="152400" y="2133600"/>
                  <a:ext cx="2209800" cy="2133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pic>
              <p:nvPicPr>
                <p:cNvPr id="359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533400" y="2514600"/>
                  <a:ext cx="1457325" cy="1409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6665726" y="8023687"/>
                <a:ext cx="729696" cy="417324"/>
              </a:xfrm>
              <a:prstGeom prst="rect">
                <a:avLst/>
              </a:prstGeom>
              <a:noFill/>
            </p:spPr>
            <p:txBody>
              <a:bodyPr wrap="square" lIns="121789" tIns="60894" rIns="121789" bIns="60894" rtlCol="0">
                <a:spAutoFit/>
              </a:bodyPr>
              <a:lstStyle/>
              <a:p>
                <a:r>
                  <a:rPr lang="en-US" sz="900" dirty="0" smtClean="0"/>
                  <a:t>SP2</a:t>
                </a:r>
                <a:endParaRPr lang="en-US" sz="900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V="1">
                <a:off x="4899095" y="6216895"/>
                <a:ext cx="11468" cy="24980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823755" y="6218652"/>
                <a:ext cx="1483448" cy="417324"/>
              </a:xfrm>
              <a:prstGeom prst="rect">
                <a:avLst/>
              </a:prstGeom>
              <a:noFill/>
            </p:spPr>
            <p:txBody>
              <a:bodyPr wrap="square" lIns="121789" tIns="60894" rIns="121789" bIns="60894" rtlCol="0">
                <a:spAutoFit/>
              </a:bodyPr>
              <a:lstStyle/>
              <a:p>
                <a:pPr algn="ctr"/>
                <a:r>
                  <a:rPr lang="en-US" sz="900" dirty="0" smtClean="0"/>
                  <a:t>BV2</a:t>
                </a:r>
                <a:endParaRPr lang="en-US" sz="7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702661" y="1"/>
                <a:ext cx="4363520" cy="491006"/>
              </a:xfrm>
              <a:prstGeom prst="rect">
                <a:avLst/>
              </a:prstGeom>
              <a:noFill/>
            </p:spPr>
            <p:txBody>
              <a:bodyPr wrap="square" lIns="121789" tIns="60894" rIns="121789" bIns="60894" rtlCol="0">
                <a:spAutoFit/>
              </a:bodyPr>
              <a:lstStyle/>
              <a:p>
                <a:r>
                  <a:rPr lang="en-US" sz="1200" b="1" dirty="0" smtClean="0"/>
                  <a:t>General Gas-handling Design</a:t>
                </a:r>
                <a:endParaRPr lang="en-US" sz="1200" b="1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5052715" y="7524422"/>
                <a:ext cx="768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69"/>
              <p:cNvGrpSpPr/>
              <p:nvPr/>
            </p:nvGrpSpPr>
            <p:grpSpPr>
              <a:xfrm rot="5400000">
                <a:off x="4886189" y="6269965"/>
                <a:ext cx="409225" cy="613840"/>
                <a:chOff x="846715" y="2929735"/>
                <a:chExt cx="307239" cy="460860"/>
              </a:xfrm>
            </p:grpSpPr>
            <p:grpSp>
              <p:nvGrpSpPr>
                <p:cNvPr id="352" name="Group 49"/>
                <p:cNvGrpSpPr/>
                <p:nvPr/>
              </p:nvGrpSpPr>
              <p:grpSpPr>
                <a:xfrm>
                  <a:off x="846715" y="3160165"/>
                  <a:ext cx="307239" cy="230430"/>
                  <a:chOff x="2114080" y="4389125"/>
                  <a:chExt cx="921720" cy="614480"/>
                </a:xfrm>
              </p:grpSpPr>
              <p:sp>
                <p:nvSpPr>
                  <p:cNvPr id="355" name="Rectangle 50"/>
                  <p:cNvSpPr/>
                  <p:nvPr/>
                </p:nvSpPr>
                <p:spPr>
                  <a:xfrm>
                    <a:off x="2114080" y="4389125"/>
                    <a:ext cx="921720" cy="61448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cxnSp>
                <p:nvCxnSpPr>
                  <p:cNvPr id="356" name="Straight Connector 355"/>
                  <p:cNvCxnSpPr/>
                  <p:nvPr/>
                </p:nvCxnSpPr>
                <p:spPr>
                  <a:xfrm>
                    <a:off x="2114080" y="4389125"/>
                    <a:ext cx="921720" cy="61448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7" name="Oval 356"/>
                  <p:cNvSpPr/>
                  <p:nvPr/>
                </p:nvSpPr>
                <p:spPr>
                  <a:xfrm>
                    <a:off x="2459725" y="4581150"/>
                    <a:ext cx="268835" cy="26883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sp>
              <p:nvSpPr>
                <p:cNvPr id="353" name="Oval 65"/>
                <p:cNvSpPr/>
                <p:nvPr/>
              </p:nvSpPr>
              <p:spPr>
                <a:xfrm>
                  <a:off x="923524" y="2929735"/>
                  <a:ext cx="153621" cy="1536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7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54" name="Straight Connector 67"/>
                <p:cNvCxnSpPr/>
                <p:nvPr/>
              </p:nvCxnSpPr>
              <p:spPr>
                <a:xfrm>
                  <a:off x="1000335" y="3083355"/>
                  <a:ext cx="0" cy="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72"/>
              <p:cNvGrpSpPr/>
              <p:nvPr/>
            </p:nvGrpSpPr>
            <p:grpSpPr>
              <a:xfrm rot="5400000">
                <a:off x="5577478" y="6423585"/>
                <a:ext cx="409225" cy="613840"/>
                <a:chOff x="846715" y="2929735"/>
                <a:chExt cx="307239" cy="460860"/>
              </a:xfrm>
            </p:grpSpPr>
            <p:grpSp>
              <p:nvGrpSpPr>
                <p:cNvPr id="346" name="Group 49"/>
                <p:cNvGrpSpPr/>
                <p:nvPr/>
              </p:nvGrpSpPr>
              <p:grpSpPr>
                <a:xfrm>
                  <a:off x="846715" y="3160165"/>
                  <a:ext cx="307239" cy="230430"/>
                  <a:chOff x="2114080" y="4389125"/>
                  <a:chExt cx="921720" cy="614480"/>
                </a:xfrm>
              </p:grpSpPr>
              <p:sp>
                <p:nvSpPr>
                  <p:cNvPr id="349" name="Rectangle 348"/>
                  <p:cNvSpPr/>
                  <p:nvPr/>
                </p:nvSpPr>
                <p:spPr>
                  <a:xfrm>
                    <a:off x="2114080" y="4389125"/>
                    <a:ext cx="921720" cy="61448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cxnSp>
                <p:nvCxnSpPr>
                  <p:cNvPr id="350" name="Straight Connector 77"/>
                  <p:cNvCxnSpPr/>
                  <p:nvPr/>
                </p:nvCxnSpPr>
                <p:spPr>
                  <a:xfrm>
                    <a:off x="2114080" y="4389125"/>
                    <a:ext cx="921720" cy="61448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1" name="Oval 350"/>
                  <p:cNvSpPr/>
                  <p:nvPr/>
                </p:nvSpPr>
                <p:spPr>
                  <a:xfrm>
                    <a:off x="2459725" y="4581150"/>
                    <a:ext cx="268835" cy="26883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sp>
              <p:nvSpPr>
                <p:cNvPr id="347" name="Oval 346"/>
                <p:cNvSpPr/>
                <p:nvPr/>
              </p:nvSpPr>
              <p:spPr>
                <a:xfrm>
                  <a:off x="923524" y="2929735"/>
                  <a:ext cx="153621" cy="1536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7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8" name="Straight Connector 347"/>
                <p:cNvCxnSpPr>
                  <a:stCxn id="347" idx="4"/>
                </p:cNvCxnSpPr>
                <p:nvPr/>
              </p:nvCxnSpPr>
              <p:spPr>
                <a:xfrm>
                  <a:off x="1000335" y="3083355"/>
                  <a:ext cx="0" cy="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85"/>
              <p:cNvGrpSpPr/>
              <p:nvPr/>
            </p:nvGrpSpPr>
            <p:grpSpPr>
              <a:xfrm rot="5400000">
                <a:off x="6661530" y="5224317"/>
                <a:ext cx="844910" cy="606091"/>
                <a:chOff x="1865099" y="4604886"/>
                <a:chExt cx="844910" cy="606091"/>
              </a:xfrm>
            </p:grpSpPr>
            <p:grpSp>
              <p:nvGrpSpPr>
                <p:cNvPr id="342" name="Group 81"/>
                <p:cNvGrpSpPr/>
                <p:nvPr/>
              </p:nvGrpSpPr>
              <p:grpSpPr>
                <a:xfrm>
                  <a:off x="1865099" y="4604886"/>
                  <a:ext cx="844910" cy="447658"/>
                  <a:chOff x="1865099" y="4604886"/>
                  <a:chExt cx="844910" cy="447658"/>
                </a:xfrm>
              </p:grpSpPr>
              <p:sp>
                <p:nvSpPr>
                  <p:cNvPr id="344" name="Oval 343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5" name="TextBox 344"/>
                  <p:cNvSpPr txBox="1"/>
                  <p:nvPr/>
                </p:nvSpPr>
                <p:spPr>
                  <a:xfrm>
                    <a:off x="1865099" y="4604886"/>
                    <a:ext cx="844910" cy="4476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/>
                      <a:t>PT</a:t>
                    </a:r>
                    <a:endParaRPr lang="en-US" sz="1000" dirty="0"/>
                  </a:p>
                </p:txBody>
              </p:sp>
            </p:grpSp>
            <p:cxnSp>
              <p:nvCxnSpPr>
                <p:cNvPr id="343" name="Straight Connector 83"/>
                <p:cNvCxnSpPr/>
                <p:nvPr/>
              </p:nvCxnSpPr>
              <p:spPr>
                <a:xfrm>
                  <a:off x="2095530" y="502809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86"/>
              <p:cNvGrpSpPr/>
              <p:nvPr/>
            </p:nvGrpSpPr>
            <p:grpSpPr>
              <a:xfrm rot="5400000">
                <a:off x="6277481" y="4648243"/>
                <a:ext cx="844910" cy="606091"/>
                <a:chOff x="1865099" y="4604886"/>
                <a:chExt cx="844910" cy="606091"/>
              </a:xfrm>
            </p:grpSpPr>
            <p:grpSp>
              <p:nvGrpSpPr>
                <p:cNvPr id="338" name="Group 81"/>
                <p:cNvGrpSpPr/>
                <p:nvPr/>
              </p:nvGrpSpPr>
              <p:grpSpPr>
                <a:xfrm>
                  <a:off x="1865099" y="4604886"/>
                  <a:ext cx="844910" cy="447658"/>
                  <a:chOff x="1865099" y="4604886"/>
                  <a:chExt cx="844910" cy="447658"/>
                </a:xfrm>
              </p:grpSpPr>
              <p:sp>
                <p:nvSpPr>
                  <p:cNvPr id="340" name="Oval 339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1" name="TextBox 340"/>
                  <p:cNvSpPr txBox="1"/>
                  <p:nvPr/>
                </p:nvSpPr>
                <p:spPr>
                  <a:xfrm>
                    <a:off x="1865099" y="4604886"/>
                    <a:ext cx="844910" cy="4476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/>
                      <a:t>PT</a:t>
                    </a:r>
                    <a:endParaRPr lang="en-US" sz="1000" dirty="0"/>
                  </a:p>
                </p:txBody>
              </p:sp>
            </p:grpSp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2095530" y="502809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97"/>
              <p:cNvGrpSpPr/>
              <p:nvPr/>
            </p:nvGrpSpPr>
            <p:grpSpPr>
              <a:xfrm>
                <a:off x="4438236" y="4413617"/>
                <a:ext cx="758958" cy="844910"/>
                <a:chOff x="1481050" y="4259995"/>
                <a:chExt cx="758958" cy="844910"/>
              </a:xfrm>
            </p:grpSpPr>
            <p:grpSp>
              <p:nvGrpSpPr>
                <p:cNvPr id="332" name="Group 91"/>
                <p:cNvGrpSpPr/>
                <p:nvPr/>
              </p:nvGrpSpPr>
              <p:grpSpPr>
                <a:xfrm rot="16200000">
                  <a:off x="1516986" y="4381883"/>
                  <a:ext cx="844910" cy="601134"/>
                  <a:chOff x="1826698" y="4609843"/>
                  <a:chExt cx="844910" cy="601134"/>
                </a:xfrm>
              </p:grpSpPr>
              <p:grpSp>
                <p:nvGrpSpPr>
                  <p:cNvPr id="334" name="Group 81"/>
                  <p:cNvGrpSpPr/>
                  <p:nvPr/>
                </p:nvGrpSpPr>
                <p:grpSpPr>
                  <a:xfrm>
                    <a:off x="1826698" y="4609843"/>
                    <a:ext cx="844910" cy="406961"/>
                    <a:chOff x="1826698" y="4609843"/>
                    <a:chExt cx="844910" cy="406961"/>
                  </a:xfrm>
                </p:grpSpPr>
                <p:sp>
                  <p:nvSpPr>
                    <p:cNvPr id="336" name="Oval 335"/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895978" y="4644046"/>
                      <a:ext cx="365761" cy="365760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TextBox 336"/>
                    <p:cNvSpPr txBox="1"/>
                    <p:nvPr/>
                  </p:nvSpPr>
                  <p:spPr>
                    <a:xfrm>
                      <a:off x="1826698" y="4609843"/>
                      <a:ext cx="844910" cy="406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dirty="0" smtClean="0"/>
                        <a:t>DPT</a:t>
                      </a:r>
                      <a:endParaRPr lang="en-US" sz="900" dirty="0"/>
                    </a:p>
                  </p:txBody>
                </p:sp>
              </p:grpSp>
              <p:cxnSp>
                <p:nvCxnSpPr>
                  <p:cNvPr id="335" name="Straight Connector 334"/>
                  <p:cNvCxnSpPr/>
                  <p:nvPr/>
                </p:nvCxnSpPr>
                <p:spPr>
                  <a:xfrm>
                    <a:off x="2095530" y="5028097"/>
                    <a:ext cx="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3" name="Straight Connector 332"/>
                <p:cNvCxnSpPr/>
                <p:nvPr/>
              </p:nvCxnSpPr>
              <p:spPr>
                <a:xfrm rot="16200000">
                  <a:off x="1572490" y="478303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6780941" y="5527362"/>
                <a:ext cx="921718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PT1</a:t>
                </a:r>
                <a:endParaRPr lang="en-US" sz="9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089649" y="4183187"/>
                <a:ext cx="130577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PT2</a:t>
                </a:r>
                <a:endParaRPr lang="en-US" sz="9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977373" y="4490427"/>
                <a:ext cx="130577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DPT1</a:t>
                </a:r>
                <a:endParaRPr lang="en-US" sz="900" dirty="0"/>
              </a:p>
            </p:txBody>
          </p:sp>
          <p:grpSp>
            <p:nvGrpSpPr>
              <p:cNvPr id="43" name="Group 106"/>
              <p:cNvGrpSpPr/>
              <p:nvPr/>
            </p:nvGrpSpPr>
            <p:grpSpPr>
              <a:xfrm>
                <a:off x="636142" y="1072383"/>
                <a:ext cx="422455" cy="1305770"/>
                <a:chOff x="1289025" y="2877417"/>
                <a:chExt cx="537670" cy="1574605"/>
              </a:xfrm>
            </p:grpSpPr>
            <p:sp>
              <p:nvSpPr>
                <p:cNvPr id="330" name="Round Same Side Corner Rectangle 329"/>
                <p:cNvSpPr/>
                <p:nvPr/>
              </p:nvSpPr>
              <p:spPr>
                <a:xfrm>
                  <a:off x="1289025" y="3107847"/>
                  <a:ext cx="537670" cy="1344175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331" name="Round Same Side Corner Rectangle 330"/>
                <p:cNvSpPr/>
                <p:nvPr/>
              </p:nvSpPr>
              <p:spPr>
                <a:xfrm>
                  <a:off x="1442645" y="2877417"/>
                  <a:ext cx="231650" cy="231650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44" name="Group 107"/>
              <p:cNvGrpSpPr/>
              <p:nvPr/>
            </p:nvGrpSpPr>
            <p:grpSpPr>
              <a:xfrm>
                <a:off x="499266" y="6986752"/>
                <a:ext cx="422455" cy="1305770"/>
                <a:chOff x="1289025" y="2877417"/>
                <a:chExt cx="537670" cy="1574605"/>
              </a:xfrm>
            </p:grpSpPr>
            <p:sp>
              <p:nvSpPr>
                <p:cNvPr id="328" name="Round Same Side Corner Rectangle 327"/>
                <p:cNvSpPr/>
                <p:nvPr/>
              </p:nvSpPr>
              <p:spPr>
                <a:xfrm>
                  <a:off x="1289025" y="3107847"/>
                  <a:ext cx="537670" cy="1344175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329" name="Round Same Side Corner Rectangle 328"/>
                <p:cNvSpPr/>
                <p:nvPr/>
              </p:nvSpPr>
              <p:spPr>
                <a:xfrm>
                  <a:off x="1442645" y="2877417"/>
                  <a:ext cx="231650" cy="231650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-1" y="8254118"/>
                <a:ext cx="153620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TGC2</a:t>
                </a:r>
                <a:endParaRPr lang="en-US" sz="9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28166" y="6525892"/>
                <a:ext cx="576077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MV2</a:t>
                </a:r>
                <a:endParaRPr lang="en-US" sz="9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36140" y="957165"/>
                <a:ext cx="1190556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MV1</a:t>
                </a:r>
                <a:endParaRPr lang="en-US" sz="900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H="1">
                <a:off x="691291" y="2762203"/>
                <a:ext cx="21660" cy="42062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112"/>
              <p:cNvGrpSpPr/>
              <p:nvPr/>
            </p:nvGrpSpPr>
            <p:grpSpPr>
              <a:xfrm rot="5400000">
                <a:off x="763839" y="867875"/>
                <a:ext cx="177677" cy="279453"/>
                <a:chOff x="2362200" y="3352800"/>
                <a:chExt cx="228600" cy="304800"/>
              </a:xfrm>
            </p:grpSpPr>
            <p:sp>
              <p:nvSpPr>
                <p:cNvPr id="326" name="Isosceles Triangle 325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327" name="Isosceles Triangle 326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50" name="Group 17"/>
              <p:cNvGrpSpPr/>
              <p:nvPr/>
            </p:nvGrpSpPr>
            <p:grpSpPr>
              <a:xfrm rot="5400000">
                <a:off x="626964" y="6667030"/>
                <a:ext cx="177677" cy="279453"/>
                <a:chOff x="2362200" y="3352800"/>
                <a:chExt cx="228600" cy="304800"/>
              </a:xfrm>
            </p:grpSpPr>
            <p:sp>
              <p:nvSpPr>
                <p:cNvPr id="324" name="Isosceles Triangle 323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325" name="Isosceles Triangle 324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828165" y="880357"/>
                <a:ext cx="24579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126"/>
              <p:cNvGrpSpPr/>
              <p:nvPr/>
            </p:nvGrpSpPr>
            <p:grpSpPr>
              <a:xfrm rot="16200000">
                <a:off x="-40869" y="6494158"/>
                <a:ext cx="844910" cy="601132"/>
                <a:chOff x="1826698" y="4609846"/>
                <a:chExt cx="844910" cy="601131"/>
              </a:xfrm>
            </p:grpSpPr>
            <p:grpSp>
              <p:nvGrpSpPr>
                <p:cNvPr id="320" name="Group 81"/>
                <p:cNvGrpSpPr/>
                <p:nvPr/>
              </p:nvGrpSpPr>
              <p:grpSpPr>
                <a:xfrm>
                  <a:off x="1826698" y="4609846"/>
                  <a:ext cx="844910" cy="406961"/>
                  <a:chOff x="1826698" y="4609846"/>
                  <a:chExt cx="844910" cy="406961"/>
                </a:xfrm>
              </p:grpSpPr>
              <p:sp>
                <p:nvSpPr>
                  <p:cNvPr id="322" name="Oval 321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3" name="TextBox 322"/>
                  <p:cNvSpPr txBox="1"/>
                  <p:nvPr/>
                </p:nvSpPr>
                <p:spPr>
                  <a:xfrm>
                    <a:off x="1826698" y="4609846"/>
                    <a:ext cx="844910" cy="40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 smtClean="0"/>
                      <a:t>Reg</a:t>
                    </a:r>
                    <a:endParaRPr lang="en-US" sz="900" dirty="0"/>
                  </a:p>
                </p:txBody>
              </p:sp>
            </p:grpSp>
            <p:cxnSp>
              <p:nvCxnSpPr>
                <p:cNvPr id="321" name="Straight Connector 128"/>
                <p:cNvCxnSpPr/>
                <p:nvPr/>
              </p:nvCxnSpPr>
              <p:spPr>
                <a:xfrm>
                  <a:off x="2095530" y="502809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98471" y="573117"/>
                <a:ext cx="823252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RG1</a:t>
                </a:r>
                <a:endParaRPr lang="en-US" sz="9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" y="6372271"/>
                <a:ext cx="712950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RG2</a:t>
                </a:r>
                <a:endParaRPr lang="en-US" sz="900" dirty="0"/>
              </a:p>
            </p:txBody>
          </p:sp>
          <p:grpSp>
            <p:nvGrpSpPr>
              <p:cNvPr id="55" name="Group 148"/>
              <p:cNvGrpSpPr/>
              <p:nvPr/>
            </p:nvGrpSpPr>
            <p:grpSpPr>
              <a:xfrm>
                <a:off x="2748415" y="381092"/>
                <a:ext cx="341348" cy="612015"/>
                <a:chOff x="4132827" y="2301342"/>
                <a:chExt cx="341348" cy="612015"/>
              </a:xfrm>
            </p:grpSpPr>
            <p:pic>
              <p:nvPicPr>
                <p:cNvPr id="314" name="Picture 313" descr="Valv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 rot="5400000">
                  <a:off x="4169400" y="2608582"/>
                  <a:ext cx="268202" cy="341348"/>
                </a:xfrm>
                <a:prstGeom prst="rect">
                  <a:avLst/>
                </a:prstGeom>
              </p:spPr>
            </p:pic>
            <p:cxnSp>
              <p:nvCxnSpPr>
                <p:cNvPr id="315" name="Straight Connector 314"/>
                <p:cNvCxnSpPr/>
                <p:nvPr/>
              </p:nvCxnSpPr>
              <p:spPr>
                <a:xfrm>
                  <a:off x="4284615" y="2493367"/>
                  <a:ext cx="0" cy="2743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6" name="Group 146"/>
                <p:cNvGrpSpPr/>
                <p:nvPr/>
              </p:nvGrpSpPr>
              <p:grpSpPr>
                <a:xfrm rot="2100000">
                  <a:off x="4198025" y="2437174"/>
                  <a:ext cx="228600" cy="171886"/>
                  <a:chOff x="4289541" y="3511038"/>
                  <a:chExt cx="228600" cy="138491"/>
                </a:xfrm>
              </p:grpSpPr>
              <p:cxnSp>
                <p:nvCxnSpPr>
                  <p:cNvPr id="318" name="Straight Connector 144"/>
                  <p:cNvCxnSpPr/>
                  <p:nvPr/>
                </p:nvCxnSpPr>
                <p:spPr>
                  <a:xfrm rot="2700000">
                    <a:off x="4403841" y="3535229"/>
                    <a:ext cx="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9" name="Rectangle 145"/>
                  <p:cNvSpPr/>
                  <p:nvPr/>
                </p:nvSpPr>
                <p:spPr>
                  <a:xfrm rot="18900000">
                    <a:off x="4472272" y="3511038"/>
                    <a:ext cx="45720" cy="11521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sp>
              <p:nvSpPr>
                <p:cNvPr id="317" name="Oval 316"/>
                <p:cNvSpPr/>
                <p:nvPr/>
              </p:nvSpPr>
              <p:spPr>
                <a:xfrm>
                  <a:off x="4178808" y="2301342"/>
                  <a:ext cx="204614" cy="20461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7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Group 149"/>
              <p:cNvGrpSpPr/>
              <p:nvPr/>
            </p:nvGrpSpPr>
            <p:grpSpPr>
              <a:xfrm>
                <a:off x="2748415" y="1725268"/>
                <a:ext cx="341348" cy="612015"/>
                <a:chOff x="4132827" y="2301342"/>
                <a:chExt cx="341348" cy="612015"/>
              </a:xfrm>
            </p:grpSpPr>
            <p:pic>
              <p:nvPicPr>
                <p:cNvPr id="308" name="Picture 307" descr="Valv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 rot="5400000">
                  <a:off x="4169400" y="2608582"/>
                  <a:ext cx="268202" cy="341348"/>
                </a:xfrm>
                <a:prstGeom prst="rect">
                  <a:avLst/>
                </a:prstGeom>
              </p:spPr>
            </p:pic>
            <p:cxnSp>
              <p:nvCxnSpPr>
                <p:cNvPr id="309" name="Straight Connector 308"/>
                <p:cNvCxnSpPr/>
                <p:nvPr/>
              </p:nvCxnSpPr>
              <p:spPr>
                <a:xfrm>
                  <a:off x="4284615" y="2493367"/>
                  <a:ext cx="0" cy="2743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0" name="Group 146"/>
                <p:cNvGrpSpPr/>
                <p:nvPr/>
              </p:nvGrpSpPr>
              <p:grpSpPr>
                <a:xfrm rot="2100000">
                  <a:off x="4198025" y="2437174"/>
                  <a:ext cx="228600" cy="171886"/>
                  <a:chOff x="4289541" y="3511038"/>
                  <a:chExt cx="228600" cy="138491"/>
                </a:xfrm>
              </p:grpSpPr>
              <p:cxnSp>
                <p:nvCxnSpPr>
                  <p:cNvPr id="312" name="Straight Connector 154"/>
                  <p:cNvCxnSpPr/>
                  <p:nvPr/>
                </p:nvCxnSpPr>
                <p:spPr>
                  <a:xfrm rot="2700000">
                    <a:off x="4403841" y="3535229"/>
                    <a:ext cx="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3" name="Rectangle 155"/>
                  <p:cNvSpPr/>
                  <p:nvPr/>
                </p:nvSpPr>
                <p:spPr>
                  <a:xfrm rot="18900000">
                    <a:off x="4472272" y="3511038"/>
                    <a:ext cx="45720" cy="11521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sp>
              <p:nvSpPr>
                <p:cNvPr id="311" name="Oval 153"/>
                <p:cNvSpPr/>
                <p:nvPr/>
              </p:nvSpPr>
              <p:spPr>
                <a:xfrm>
                  <a:off x="4178808" y="2301342"/>
                  <a:ext cx="204614" cy="20461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7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2018722" y="1110788"/>
                <a:ext cx="806505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MFC2</a:t>
                </a:r>
                <a:endParaRPr lang="en-US" sz="9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557862" y="227472"/>
                <a:ext cx="1344176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MFC1</a:t>
                </a:r>
                <a:endParaRPr lang="en-US" sz="9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170870" y="6180246"/>
                <a:ext cx="883314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GA1</a:t>
                </a:r>
                <a:endParaRPr lang="en-US" sz="900" dirty="0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H="1">
                <a:off x="3670137" y="6026627"/>
                <a:ext cx="19586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279"/>
              <p:cNvGrpSpPr/>
              <p:nvPr/>
            </p:nvGrpSpPr>
            <p:grpSpPr>
              <a:xfrm>
                <a:off x="3439705" y="5834603"/>
                <a:ext cx="384051" cy="307240"/>
                <a:chOff x="10122175" y="726737"/>
                <a:chExt cx="921720" cy="691290"/>
              </a:xfrm>
            </p:grpSpPr>
            <p:sp>
              <p:nvSpPr>
                <p:cNvPr id="306" name="Rectangle 305"/>
                <p:cNvSpPr/>
                <p:nvPr/>
              </p:nvSpPr>
              <p:spPr>
                <a:xfrm>
                  <a:off x="10122175" y="726737"/>
                  <a:ext cx="921720" cy="69129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307" name="Freeform 306"/>
                <p:cNvSpPr/>
                <p:nvPr/>
              </p:nvSpPr>
              <p:spPr>
                <a:xfrm>
                  <a:off x="10165278" y="843148"/>
                  <a:ext cx="831273" cy="320634"/>
                </a:xfrm>
                <a:custGeom>
                  <a:avLst/>
                  <a:gdLst>
                    <a:gd name="connsiteX0" fmla="*/ 0 w 831273"/>
                    <a:gd name="connsiteY0" fmla="*/ 320634 h 320634"/>
                    <a:gd name="connsiteX1" fmla="*/ 83127 w 831273"/>
                    <a:gd name="connsiteY1" fmla="*/ 225631 h 320634"/>
                    <a:gd name="connsiteX2" fmla="*/ 106878 w 831273"/>
                    <a:gd name="connsiteY2" fmla="*/ 190005 h 320634"/>
                    <a:gd name="connsiteX3" fmla="*/ 142504 w 831273"/>
                    <a:gd name="connsiteY3" fmla="*/ 178130 h 320634"/>
                    <a:gd name="connsiteX4" fmla="*/ 154379 w 831273"/>
                    <a:gd name="connsiteY4" fmla="*/ 225631 h 320634"/>
                    <a:gd name="connsiteX5" fmla="*/ 166254 w 831273"/>
                    <a:gd name="connsiteY5" fmla="*/ 285008 h 320634"/>
                    <a:gd name="connsiteX6" fmla="*/ 237506 w 831273"/>
                    <a:gd name="connsiteY6" fmla="*/ 273133 h 320634"/>
                    <a:gd name="connsiteX7" fmla="*/ 273132 w 831273"/>
                    <a:gd name="connsiteY7" fmla="*/ 201881 h 320634"/>
                    <a:gd name="connsiteX8" fmla="*/ 285008 w 831273"/>
                    <a:gd name="connsiteY8" fmla="*/ 249382 h 320634"/>
                    <a:gd name="connsiteX9" fmla="*/ 427512 w 831273"/>
                    <a:gd name="connsiteY9" fmla="*/ 261257 h 320634"/>
                    <a:gd name="connsiteX10" fmla="*/ 463138 w 831273"/>
                    <a:gd name="connsiteY10" fmla="*/ 237507 h 320634"/>
                    <a:gd name="connsiteX11" fmla="*/ 486888 w 831273"/>
                    <a:gd name="connsiteY11" fmla="*/ 166255 h 320634"/>
                    <a:gd name="connsiteX12" fmla="*/ 510639 w 831273"/>
                    <a:gd name="connsiteY12" fmla="*/ 249382 h 320634"/>
                    <a:gd name="connsiteX13" fmla="*/ 546265 w 831273"/>
                    <a:gd name="connsiteY13" fmla="*/ 273133 h 320634"/>
                    <a:gd name="connsiteX14" fmla="*/ 629392 w 831273"/>
                    <a:gd name="connsiteY14" fmla="*/ 225631 h 320634"/>
                    <a:gd name="connsiteX15" fmla="*/ 653143 w 831273"/>
                    <a:gd name="connsiteY15" fmla="*/ 154379 h 320634"/>
                    <a:gd name="connsiteX16" fmla="*/ 665018 w 831273"/>
                    <a:gd name="connsiteY16" fmla="*/ 118753 h 320634"/>
                    <a:gd name="connsiteX17" fmla="*/ 688769 w 831273"/>
                    <a:gd name="connsiteY17" fmla="*/ 201881 h 320634"/>
                    <a:gd name="connsiteX18" fmla="*/ 700644 w 831273"/>
                    <a:gd name="connsiteY18" fmla="*/ 249382 h 320634"/>
                    <a:gd name="connsiteX19" fmla="*/ 736270 w 831273"/>
                    <a:gd name="connsiteY19" fmla="*/ 273133 h 320634"/>
                    <a:gd name="connsiteX20" fmla="*/ 748145 w 831273"/>
                    <a:gd name="connsiteY20" fmla="*/ 142504 h 320634"/>
                    <a:gd name="connsiteX21" fmla="*/ 771896 w 831273"/>
                    <a:gd name="connsiteY21" fmla="*/ 0 h 320634"/>
                    <a:gd name="connsiteX22" fmla="*/ 795647 w 831273"/>
                    <a:gd name="connsiteY22" fmla="*/ 83127 h 320634"/>
                    <a:gd name="connsiteX23" fmla="*/ 831273 w 831273"/>
                    <a:gd name="connsiteY23" fmla="*/ 261257 h 3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31273" h="320634">
                      <a:moveTo>
                        <a:pt x="0" y="320634"/>
                      </a:moveTo>
                      <a:cubicBezTo>
                        <a:pt x="59377" y="281049"/>
                        <a:pt x="27708" y="308759"/>
                        <a:pt x="83127" y="225631"/>
                      </a:cubicBezTo>
                      <a:lnTo>
                        <a:pt x="106878" y="190005"/>
                      </a:lnTo>
                      <a:cubicBezTo>
                        <a:pt x="140453" y="55703"/>
                        <a:pt x="123408" y="73104"/>
                        <a:pt x="142504" y="178130"/>
                      </a:cubicBezTo>
                      <a:cubicBezTo>
                        <a:pt x="145424" y="194188"/>
                        <a:pt x="150839" y="209699"/>
                        <a:pt x="154379" y="225631"/>
                      </a:cubicBezTo>
                      <a:cubicBezTo>
                        <a:pt x="158757" y="245335"/>
                        <a:pt x="162296" y="265216"/>
                        <a:pt x="166254" y="285008"/>
                      </a:cubicBezTo>
                      <a:cubicBezTo>
                        <a:pt x="190005" y="281050"/>
                        <a:pt x="215970" y="283901"/>
                        <a:pt x="237506" y="273133"/>
                      </a:cubicBezTo>
                      <a:cubicBezTo>
                        <a:pt x="255923" y="263924"/>
                        <a:pt x="267512" y="218743"/>
                        <a:pt x="273132" y="201881"/>
                      </a:cubicBezTo>
                      <a:cubicBezTo>
                        <a:pt x="277091" y="217715"/>
                        <a:pt x="275955" y="235802"/>
                        <a:pt x="285008" y="249382"/>
                      </a:cubicBezTo>
                      <a:cubicBezTo>
                        <a:pt x="316606" y="296778"/>
                        <a:pt x="391471" y="265262"/>
                        <a:pt x="427512" y="261257"/>
                      </a:cubicBezTo>
                      <a:cubicBezTo>
                        <a:pt x="439387" y="253340"/>
                        <a:pt x="455574" y="249610"/>
                        <a:pt x="463138" y="237507"/>
                      </a:cubicBezTo>
                      <a:cubicBezTo>
                        <a:pt x="476407" y="216277"/>
                        <a:pt x="486888" y="166255"/>
                        <a:pt x="486888" y="166255"/>
                      </a:cubicBezTo>
                      <a:cubicBezTo>
                        <a:pt x="487663" y="169355"/>
                        <a:pt x="504446" y="241640"/>
                        <a:pt x="510639" y="249382"/>
                      </a:cubicBezTo>
                      <a:cubicBezTo>
                        <a:pt x="519555" y="260527"/>
                        <a:pt x="534390" y="265216"/>
                        <a:pt x="546265" y="273133"/>
                      </a:cubicBezTo>
                      <a:cubicBezTo>
                        <a:pt x="601555" y="262074"/>
                        <a:pt x="607230" y="275494"/>
                        <a:pt x="629392" y="225631"/>
                      </a:cubicBezTo>
                      <a:cubicBezTo>
                        <a:pt x="639560" y="202753"/>
                        <a:pt x="645226" y="178130"/>
                        <a:pt x="653143" y="154379"/>
                      </a:cubicBezTo>
                      <a:lnTo>
                        <a:pt x="665018" y="118753"/>
                      </a:lnTo>
                      <a:cubicBezTo>
                        <a:pt x="702138" y="267238"/>
                        <a:pt x="654698" y="82636"/>
                        <a:pt x="688769" y="201881"/>
                      </a:cubicBezTo>
                      <a:cubicBezTo>
                        <a:pt x="693253" y="217574"/>
                        <a:pt x="691591" y="235802"/>
                        <a:pt x="700644" y="249382"/>
                      </a:cubicBezTo>
                      <a:cubicBezTo>
                        <a:pt x="708561" y="261257"/>
                        <a:pt x="724395" y="265216"/>
                        <a:pt x="736270" y="273133"/>
                      </a:cubicBezTo>
                      <a:cubicBezTo>
                        <a:pt x="740228" y="229590"/>
                        <a:pt x="742490" y="185859"/>
                        <a:pt x="748145" y="142504"/>
                      </a:cubicBezTo>
                      <a:cubicBezTo>
                        <a:pt x="754374" y="94752"/>
                        <a:pt x="771896" y="0"/>
                        <a:pt x="771896" y="0"/>
                      </a:cubicBezTo>
                      <a:cubicBezTo>
                        <a:pt x="779574" y="23034"/>
                        <a:pt x="792937" y="60088"/>
                        <a:pt x="795647" y="83127"/>
                      </a:cubicBezTo>
                      <a:cubicBezTo>
                        <a:pt x="816022" y="256311"/>
                        <a:pt x="769368" y="199355"/>
                        <a:pt x="831273" y="261257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62" name="Group 184"/>
              <p:cNvGrpSpPr/>
              <p:nvPr/>
            </p:nvGrpSpPr>
            <p:grpSpPr>
              <a:xfrm>
                <a:off x="11053928" y="8469482"/>
                <a:ext cx="1125373" cy="830204"/>
                <a:chOff x="923525" y="3505810"/>
                <a:chExt cx="1267365" cy="671249"/>
              </a:xfrm>
            </p:grpSpPr>
            <p:sp>
              <p:nvSpPr>
                <p:cNvPr id="304" name="Right Arrow 303"/>
                <p:cNvSpPr/>
                <p:nvPr/>
              </p:nvSpPr>
              <p:spPr>
                <a:xfrm>
                  <a:off x="923525" y="3505810"/>
                  <a:ext cx="1190555" cy="537670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305" name="TextBox 186"/>
                <p:cNvSpPr txBox="1"/>
                <p:nvPr/>
              </p:nvSpPr>
              <p:spPr>
                <a:xfrm>
                  <a:off x="1000335" y="3621023"/>
                  <a:ext cx="1190555" cy="556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Exhaust</a:t>
                  </a:r>
                  <a:endParaRPr lang="en-US" sz="1050" dirty="0"/>
                </a:p>
              </p:txBody>
            </p:sp>
          </p:grpSp>
          <p:grpSp>
            <p:nvGrpSpPr>
              <p:cNvPr id="63" name="Group 187"/>
              <p:cNvGrpSpPr/>
              <p:nvPr/>
            </p:nvGrpSpPr>
            <p:grpSpPr>
              <a:xfrm rot="5400000">
                <a:off x="4088529" y="8273396"/>
                <a:ext cx="1057171" cy="664993"/>
                <a:chOff x="1000333" y="3505810"/>
                <a:chExt cx="1190557" cy="537670"/>
              </a:xfrm>
            </p:grpSpPr>
            <p:sp>
              <p:nvSpPr>
                <p:cNvPr id="302" name="Right Arrow 301"/>
                <p:cNvSpPr/>
                <p:nvPr/>
              </p:nvSpPr>
              <p:spPr>
                <a:xfrm>
                  <a:off x="1000335" y="3505810"/>
                  <a:ext cx="1190555" cy="537670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303" name="TextBox 302"/>
                <p:cNvSpPr txBox="1"/>
                <p:nvPr/>
              </p:nvSpPr>
              <p:spPr>
                <a:xfrm>
                  <a:off x="1000333" y="3590099"/>
                  <a:ext cx="1190553" cy="372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Exhaust</a:t>
                  </a:r>
                  <a:endParaRPr lang="en-US" sz="1050" dirty="0"/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3977373" y="7716447"/>
                <a:ext cx="576077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MV6</a:t>
                </a:r>
                <a:endParaRPr lang="en-US" sz="900" dirty="0"/>
              </a:p>
            </p:txBody>
          </p:sp>
          <p:grpSp>
            <p:nvGrpSpPr>
              <p:cNvPr id="65" name="Group 226"/>
              <p:cNvGrpSpPr/>
              <p:nvPr/>
            </p:nvGrpSpPr>
            <p:grpSpPr>
              <a:xfrm rot="16373955">
                <a:off x="3169271" y="7098877"/>
                <a:ext cx="844910" cy="406960"/>
                <a:chOff x="9085197" y="3803342"/>
                <a:chExt cx="844910" cy="406960"/>
              </a:xfrm>
            </p:grpSpPr>
            <p:grpSp>
              <p:nvGrpSpPr>
                <p:cNvPr id="298" name="Group 81"/>
                <p:cNvGrpSpPr/>
                <p:nvPr/>
              </p:nvGrpSpPr>
              <p:grpSpPr>
                <a:xfrm>
                  <a:off x="9085197" y="3803342"/>
                  <a:ext cx="844910" cy="406960"/>
                  <a:chOff x="1826653" y="4609845"/>
                  <a:chExt cx="844910" cy="406960"/>
                </a:xfrm>
              </p:grpSpPr>
              <p:sp>
                <p:nvSpPr>
                  <p:cNvPr id="300" name="Oval 299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1" name="TextBox 300"/>
                  <p:cNvSpPr txBox="1"/>
                  <p:nvPr/>
                </p:nvSpPr>
                <p:spPr>
                  <a:xfrm>
                    <a:off x="1826653" y="4609845"/>
                    <a:ext cx="844910" cy="40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900" dirty="0"/>
                  </a:p>
                </p:txBody>
              </p:sp>
            </p:grpSp>
            <p:sp>
              <p:nvSpPr>
                <p:cNvPr id="299" name="Isosceles Triangle 298"/>
                <p:cNvSpPr/>
                <p:nvPr/>
              </p:nvSpPr>
              <p:spPr>
                <a:xfrm>
                  <a:off x="9238860" y="3837541"/>
                  <a:ext cx="192025" cy="153621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3362895" y="6986751"/>
                <a:ext cx="53767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C1</a:t>
                </a:r>
                <a:endParaRPr lang="en-US" sz="9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41911" y="7716445"/>
                <a:ext cx="145939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MDV1</a:t>
                </a:r>
                <a:endParaRPr lang="en-US" sz="900" dirty="0"/>
              </a:p>
            </p:txBody>
          </p:sp>
          <p:grpSp>
            <p:nvGrpSpPr>
              <p:cNvPr id="68" name="Group 306"/>
              <p:cNvGrpSpPr/>
              <p:nvPr/>
            </p:nvGrpSpPr>
            <p:grpSpPr>
              <a:xfrm rot="16200000">
                <a:off x="1634671" y="6948347"/>
                <a:ext cx="307240" cy="230431"/>
                <a:chOff x="7549040" y="765142"/>
                <a:chExt cx="691290" cy="345645"/>
              </a:xfrm>
            </p:grpSpPr>
            <p:sp>
              <p:nvSpPr>
                <p:cNvPr id="296" name="Rectangle 295"/>
                <p:cNvSpPr/>
                <p:nvPr/>
              </p:nvSpPr>
              <p:spPr>
                <a:xfrm>
                  <a:off x="7549040" y="765142"/>
                  <a:ext cx="691290" cy="3456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7587445" y="803547"/>
                  <a:ext cx="652885" cy="2688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oval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/>
              <p:cNvSpPr txBox="1"/>
              <p:nvPr/>
            </p:nvSpPr>
            <p:spPr>
              <a:xfrm>
                <a:off x="1903505" y="6794725"/>
                <a:ext cx="960126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CV1</a:t>
                </a:r>
                <a:endParaRPr lang="en-US" sz="900" dirty="0"/>
              </a:p>
            </p:txBody>
          </p:sp>
          <p:grpSp>
            <p:nvGrpSpPr>
              <p:cNvPr id="70" name="Group 312"/>
              <p:cNvGrpSpPr/>
              <p:nvPr/>
            </p:nvGrpSpPr>
            <p:grpSpPr>
              <a:xfrm>
                <a:off x="1749885" y="3338278"/>
                <a:ext cx="268835" cy="307241"/>
                <a:chOff x="9046835" y="1456432"/>
                <a:chExt cx="345645" cy="384051"/>
              </a:xfrm>
            </p:grpSpPr>
            <p:sp>
              <p:nvSpPr>
                <p:cNvPr id="294" name="Rectangle 293"/>
                <p:cNvSpPr/>
                <p:nvPr/>
              </p:nvSpPr>
              <p:spPr>
                <a:xfrm>
                  <a:off x="9046835" y="1456433"/>
                  <a:ext cx="345645" cy="3840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95" name="Snip Same Side Corner Rectangle 294"/>
                <p:cNvSpPr/>
                <p:nvPr/>
              </p:nvSpPr>
              <p:spPr>
                <a:xfrm>
                  <a:off x="9046835" y="1456432"/>
                  <a:ext cx="345645" cy="38405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71" name="Group 315"/>
              <p:cNvGrpSpPr/>
              <p:nvPr/>
            </p:nvGrpSpPr>
            <p:grpSpPr>
              <a:xfrm>
                <a:off x="1673077" y="2915822"/>
                <a:ext cx="392441" cy="345645"/>
                <a:chOff x="9269076" y="611522"/>
                <a:chExt cx="392441" cy="345645"/>
              </a:xfrm>
            </p:grpSpPr>
            <p:sp>
              <p:nvSpPr>
                <p:cNvPr id="289" name="Rectangle 288"/>
                <p:cNvSpPr/>
                <p:nvPr/>
              </p:nvSpPr>
              <p:spPr>
                <a:xfrm>
                  <a:off x="9277266" y="611522"/>
                  <a:ext cx="384050" cy="3456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90" name="Isosceles Triangle 289"/>
                <p:cNvSpPr/>
                <p:nvPr/>
              </p:nvSpPr>
              <p:spPr>
                <a:xfrm rot="5400000">
                  <a:off x="9411882" y="498497"/>
                  <a:ext cx="115216" cy="38405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291" name="Straight Connector 290"/>
                <p:cNvCxnSpPr/>
                <p:nvPr/>
              </p:nvCxnSpPr>
              <p:spPr>
                <a:xfrm rot="240000">
                  <a:off x="9277466" y="778514"/>
                  <a:ext cx="384051" cy="1920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-720000">
                  <a:off x="9269076" y="860810"/>
                  <a:ext cx="38405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-120000">
                  <a:off x="9278605" y="905256"/>
                  <a:ext cx="382710" cy="3840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1"/>
              <p:cNvGrpSpPr/>
              <p:nvPr/>
            </p:nvGrpSpPr>
            <p:grpSpPr>
              <a:xfrm rot="16200000">
                <a:off x="9910949" y="937965"/>
                <a:ext cx="268835" cy="307241"/>
                <a:chOff x="9046835" y="1456432"/>
                <a:chExt cx="345645" cy="384051"/>
              </a:xfrm>
            </p:grpSpPr>
            <p:sp>
              <p:nvSpPr>
                <p:cNvPr id="287" name="Rectangle 286"/>
                <p:cNvSpPr/>
                <p:nvPr/>
              </p:nvSpPr>
              <p:spPr>
                <a:xfrm>
                  <a:off x="9046835" y="1456433"/>
                  <a:ext cx="345645" cy="3840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88" name="Snip Same Side Corner Rectangle 287"/>
                <p:cNvSpPr/>
                <p:nvPr/>
              </p:nvSpPr>
              <p:spPr>
                <a:xfrm>
                  <a:off x="9046835" y="1456432"/>
                  <a:ext cx="345645" cy="38405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73" name="Group 324"/>
              <p:cNvGrpSpPr/>
              <p:nvPr/>
            </p:nvGrpSpPr>
            <p:grpSpPr>
              <a:xfrm rot="16200000">
                <a:off x="9061844" y="865351"/>
                <a:ext cx="392441" cy="345645"/>
                <a:chOff x="9269076" y="611522"/>
                <a:chExt cx="392441" cy="345645"/>
              </a:xfrm>
            </p:grpSpPr>
            <p:sp>
              <p:nvSpPr>
                <p:cNvPr id="282" name="Rectangle 281"/>
                <p:cNvSpPr/>
                <p:nvPr/>
              </p:nvSpPr>
              <p:spPr>
                <a:xfrm>
                  <a:off x="9277266" y="611522"/>
                  <a:ext cx="384050" cy="3456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83" name="Isosceles Triangle 282"/>
                <p:cNvSpPr/>
                <p:nvPr/>
              </p:nvSpPr>
              <p:spPr>
                <a:xfrm rot="5400000">
                  <a:off x="9411882" y="498497"/>
                  <a:ext cx="115216" cy="38405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284" name="Straight Connector 283"/>
                <p:cNvCxnSpPr/>
                <p:nvPr/>
              </p:nvCxnSpPr>
              <p:spPr>
                <a:xfrm rot="240000">
                  <a:off x="9277466" y="778514"/>
                  <a:ext cx="384051" cy="1920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-720000">
                  <a:off x="9269076" y="860810"/>
                  <a:ext cx="38405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-120000">
                  <a:off x="9278605" y="905256"/>
                  <a:ext cx="382710" cy="3840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Box 73"/>
              <p:cNvSpPr txBox="1"/>
              <p:nvPr/>
            </p:nvSpPr>
            <p:spPr>
              <a:xfrm>
                <a:off x="1212215" y="2877417"/>
                <a:ext cx="576077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P1</a:t>
                </a:r>
                <a:endParaRPr lang="en-US" sz="9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662785" y="534711"/>
                <a:ext cx="1228959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P2</a:t>
                </a:r>
                <a:endParaRPr lang="en-US" sz="9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9469292" y="611522"/>
                <a:ext cx="1228959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F2</a:t>
                </a:r>
                <a:endParaRPr lang="en-US" sz="9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12215" y="3261466"/>
                <a:ext cx="53767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F1</a:t>
                </a:r>
                <a:endParaRPr lang="en-US" sz="900" dirty="0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flipH="1">
                <a:off x="6396890" y="1033978"/>
                <a:ext cx="1382580" cy="17282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Picture 78" descr="MassFlowController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09900" y="534712"/>
                <a:ext cx="359635" cy="658314"/>
              </a:xfrm>
              <a:prstGeom prst="rect">
                <a:avLst/>
              </a:prstGeom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7088180" y="611522"/>
                <a:ext cx="1190556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MFC4</a:t>
                </a:r>
                <a:endParaRPr lang="en-US" sz="9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594795" y="5680981"/>
                <a:ext cx="691292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PT3</a:t>
                </a:r>
                <a:endParaRPr lang="en-US" sz="900" dirty="0"/>
              </a:p>
            </p:txBody>
          </p:sp>
          <p:sp>
            <p:nvSpPr>
              <p:cNvPr id="82" name="Freeform 81"/>
              <p:cNvSpPr/>
              <p:nvPr/>
            </p:nvSpPr>
            <p:spPr>
              <a:xfrm rot="5400000">
                <a:off x="4886149" y="7422155"/>
                <a:ext cx="97124" cy="301660"/>
              </a:xfrm>
              <a:custGeom>
                <a:avLst/>
                <a:gdLst>
                  <a:gd name="connsiteX0" fmla="*/ 0 w 120732"/>
                  <a:gd name="connsiteY0" fmla="*/ 213755 h 213755"/>
                  <a:gd name="connsiteX1" fmla="*/ 118753 w 120732"/>
                  <a:gd name="connsiteY1" fmla="*/ 118753 h 213755"/>
                  <a:gd name="connsiteX2" fmla="*/ 11875 w 120732"/>
                  <a:gd name="connsiteY2" fmla="*/ 0 h 21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732" h="213755">
                    <a:moveTo>
                      <a:pt x="0" y="213755"/>
                    </a:moveTo>
                    <a:cubicBezTo>
                      <a:pt x="58387" y="184067"/>
                      <a:pt x="116774" y="154379"/>
                      <a:pt x="118753" y="118753"/>
                    </a:cubicBezTo>
                    <a:cubicBezTo>
                      <a:pt x="120732" y="83127"/>
                      <a:pt x="66303" y="41563"/>
                      <a:pt x="118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83" name="Group 13"/>
              <p:cNvGrpSpPr/>
              <p:nvPr/>
            </p:nvGrpSpPr>
            <p:grpSpPr>
              <a:xfrm>
                <a:off x="5283146" y="7025158"/>
                <a:ext cx="811953" cy="811953"/>
                <a:chOff x="152400" y="2133600"/>
                <a:chExt cx="2209800" cy="2133600"/>
              </a:xfrm>
            </p:grpSpPr>
            <p:sp>
              <p:nvSpPr>
                <p:cNvPr id="280" name="Oval 279"/>
                <p:cNvSpPr/>
                <p:nvPr/>
              </p:nvSpPr>
              <p:spPr>
                <a:xfrm>
                  <a:off x="152400" y="2133600"/>
                  <a:ext cx="2209800" cy="2133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pic>
              <p:nvPicPr>
                <p:cNvPr id="281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533400" y="2514600"/>
                  <a:ext cx="1457325" cy="1409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4" name="Picture 83" descr="GasCylinder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902035" y="7793467"/>
                <a:ext cx="463259" cy="1341009"/>
              </a:xfrm>
              <a:prstGeom prst="rect">
                <a:avLst/>
              </a:prstGeom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2172341" y="8330927"/>
                <a:ext cx="1152152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ST1</a:t>
                </a:r>
                <a:endParaRPr lang="en-US" sz="900" dirty="0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3094060" y="7486018"/>
                <a:ext cx="0" cy="3273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17"/>
              <p:cNvGrpSpPr/>
              <p:nvPr/>
            </p:nvGrpSpPr>
            <p:grpSpPr>
              <a:xfrm rot="5400000">
                <a:off x="3029735" y="7550345"/>
                <a:ext cx="177677" cy="279453"/>
                <a:chOff x="2362200" y="3352800"/>
                <a:chExt cx="228600" cy="304800"/>
              </a:xfrm>
            </p:grpSpPr>
            <p:sp>
              <p:nvSpPr>
                <p:cNvPr id="278" name="Isosceles Triangle 277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79" name="Isosceles Triangle 278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1788291" y="7486017"/>
                <a:ext cx="13460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271"/>
              <p:cNvGrpSpPr/>
              <p:nvPr/>
            </p:nvGrpSpPr>
            <p:grpSpPr>
              <a:xfrm rot="10800000">
                <a:off x="1711481" y="5834602"/>
                <a:ext cx="883315" cy="460860"/>
                <a:chOff x="8585975" y="2493368"/>
                <a:chExt cx="883315" cy="460860"/>
              </a:xfrm>
            </p:grpSpPr>
            <p:sp>
              <p:nvSpPr>
                <p:cNvPr id="273" name="Rectangle 272"/>
                <p:cNvSpPr/>
                <p:nvPr/>
              </p:nvSpPr>
              <p:spPr>
                <a:xfrm>
                  <a:off x="9277265" y="2646987"/>
                  <a:ext cx="192025" cy="19080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74" name="Rectangle 262"/>
                <p:cNvSpPr/>
                <p:nvPr/>
              </p:nvSpPr>
              <p:spPr>
                <a:xfrm>
                  <a:off x="8585975" y="2493368"/>
                  <a:ext cx="729695" cy="4608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9046835" y="2646987"/>
                  <a:ext cx="270055" cy="1920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9299448" y="2646987"/>
                  <a:ext cx="4572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9299448" y="2839012"/>
                  <a:ext cx="4572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0" name="Picture 89" descr="PressureTransducer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0800000">
                <a:off x="2479582" y="5911413"/>
                <a:ext cx="597359" cy="896038"/>
              </a:xfrm>
              <a:prstGeom prst="rect">
                <a:avLst/>
              </a:prstGeom>
            </p:spPr>
          </p:pic>
          <p:grpSp>
            <p:nvGrpSpPr>
              <p:cNvPr id="91" name="Group 368"/>
              <p:cNvGrpSpPr/>
              <p:nvPr/>
            </p:nvGrpSpPr>
            <p:grpSpPr>
              <a:xfrm rot="10800000">
                <a:off x="2057125" y="4644048"/>
                <a:ext cx="409931" cy="582283"/>
                <a:chOff x="1327429" y="4023360"/>
                <a:chExt cx="409931" cy="582283"/>
              </a:xfrm>
            </p:grpSpPr>
            <p:sp>
              <p:nvSpPr>
                <p:cNvPr id="270" name="Rounded Rectangle 269"/>
                <p:cNvSpPr/>
                <p:nvPr/>
              </p:nvSpPr>
              <p:spPr>
                <a:xfrm rot="5400000">
                  <a:off x="1231417" y="4240795"/>
                  <a:ext cx="460860" cy="2688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271" name="Straight Connector 270"/>
                <p:cNvCxnSpPr/>
                <p:nvPr/>
              </p:nvCxnSpPr>
              <p:spPr>
                <a:xfrm flipV="1">
                  <a:off x="1461847" y="4023360"/>
                  <a:ext cx="0" cy="4572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1463040" y="4298402"/>
                  <a:ext cx="2743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TextBox 91"/>
              <p:cNvSpPr txBox="1"/>
              <p:nvPr/>
            </p:nvSpPr>
            <p:spPr>
              <a:xfrm>
                <a:off x="2441175" y="4567236"/>
                <a:ext cx="691292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CT1</a:t>
                </a:r>
                <a:endParaRPr lang="en-US" sz="9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826696" y="4183187"/>
                <a:ext cx="652884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HE1</a:t>
                </a:r>
                <a:endParaRPr lang="en-US" sz="900" dirty="0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866571" y="5719387"/>
                <a:ext cx="10753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866571" y="3683923"/>
                <a:ext cx="0" cy="20354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866569" y="3683922"/>
                <a:ext cx="9985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Picture 96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380" y="5565768"/>
                <a:ext cx="268203" cy="341348"/>
              </a:xfrm>
              <a:prstGeom prst="rect">
                <a:avLst/>
              </a:prstGeom>
            </p:spPr>
          </p:pic>
          <p:grpSp>
            <p:nvGrpSpPr>
              <p:cNvPr id="98" name="Group 148"/>
              <p:cNvGrpSpPr/>
              <p:nvPr/>
            </p:nvGrpSpPr>
            <p:grpSpPr>
              <a:xfrm>
                <a:off x="2748415" y="995573"/>
                <a:ext cx="341348" cy="612015"/>
                <a:chOff x="4132827" y="2301342"/>
                <a:chExt cx="341348" cy="612015"/>
              </a:xfrm>
            </p:grpSpPr>
            <p:pic>
              <p:nvPicPr>
                <p:cNvPr id="264" name="Picture 263" descr="Valv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 rot="5400000">
                  <a:off x="4169400" y="2608582"/>
                  <a:ext cx="268202" cy="341348"/>
                </a:xfrm>
                <a:prstGeom prst="rect">
                  <a:avLst/>
                </a:prstGeom>
              </p:spPr>
            </p:pic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4284615" y="2493367"/>
                  <a:ext cx="0" cy="2743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6" name="Group 146"/>
                <p:cNvGrpSpPr/>
                <p:nvPr/>
              </p:nvGrpSpPr>
              <p:grpSpPr>
                <a:xfrm rot="2100000">
                  <a:off x="4198025" y="2437174"/>
                  <a:ext cx="228600" cy="171886"/>
                  <a:chOff x="4289541" y="3511038"/>
                  <a:chExt cx="228600" cy="138491"/>
                </a:xfrm>
              </p:grpSpPr>
              <p:cxnSp>
                <p:nvCxnSpPr>
                  <p:cNvPr id="268" name="Straight Connector 267"/>
                  <p:cNvCxnSpPr/>
                  <p:nvPr/>
                </p:nvCxnSpPr>
                <p:spPr>
                  <a:xfrm rot="2700000">
                    <a:off x="4403841" y="3535229"/>
                    <a:ext cx="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9" name="Rectangle 268"/>
                  <p:cNvSpPr/>
                  <p:nvPr/>
                </p:nvSpPr>
                <p:spPr>
                  <a:xfrm rot="18900000">
                    <a:off x="4472272" y="3511038"/>
                    <a:ext cx="45720" cy="11521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  <p:sp>
              <p:nvSpPr>
                <p:cNvPr id="267" name="Oval 266"/>
                <p:cNvSpPr/>
                <p:nvPr/>
              </p:nvSpPr>
              <p:spPr>
                <a:xfrm>
                  <a:off x="4178808" y="2301342"/>
                  <a:ext cx="204614" cy="20461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7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99" name="Straight Connector 98"/>
              <p:cNvCxnSpPr/>
              <p:nvPr/>
            </p:nvCxnSpPr>
            <p:spPr>
              <a:xfrm>
                <a:off x="712950" y="2762202"/>
                <a:ext cx="7296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442645" y="1494838"/>
                <a:ext cx="0" cy="12673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175282" y="2301341"/>
                <a:ext cx="1514540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TGC1</a:t>
                </a:r>
                <a:endParaRPr lang="en-US" sz="9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172342" y="2301341"/>
                <a:ext cx="1344176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MFC3</a:t>
                </a:r>
                <a:endParaRPr lang="en-US" sz="900" dirty="0"/>
              </a:p>
            </p:txBody>
          </p:sp>
          <p:pic>
            <p:nvPicPr>
              <p:cNvPr id="103" name="Picture 102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46209" y="7370803"/>
                <a:ext cx="268203" cy="341348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3900566" y="7025156"/>
                <a:ext cx="1036935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MV7</a:t>
                </a:r>
                <a:endParaRPr lang="en-US" sz="9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980315" y="5450552"/>
                <a:ext cx="691292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MV3</a:t>
                </a:r>
                <a:endParaRPr lang="en-US" sz="9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789761" y="5834602"/>
                <a:ext cx="614479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MV4</a:t>
                </a:r>
                <a:endParaRPr lang="en-US" sz="900" dirty="0"/>
              </a:p>
            </p:txBody>
          </p:sp>
          <p:cxnSp>
            <p:nvCxnSpPr>
              <p:cNvPr id="107" name="Straight Connector 106"/>
              <p:cNvCxnSpPr>
                <a:endCxn id="289" idx="0"/>
              </p:cNvCxnSpPr>
              <p:nvPr/>
            </p:nvCxnSpPr>
            <p:spPr>
              <a:xfrm>
                <a:off x="1865100" y="2224532"/>
                <a:ext cx="8191" cy="6912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3055656" y="880357"/>
                <a:ext cx="65288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3631731" y="880357"/>
                <a:ext cx="4992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3055657" y="2186128"/>
                <a:ext cx="49926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oup 449"/>
              <p:cNvGrpSpPr/>
              <p:nvPr/>
            </p:nvGrpSpPr>
            <p:grpSpPr>
              <a:xfrm>
                <a:off x="10391011" y="726738"/>
                <a:ext cx="1125373" cy="712872"/>
                <a:chOff x="10122174" y="1955690"/>
                <a:chExt cx="1125373" cy="712872"/>
              </a:xfrm>
            </p:grpSpPr>
            <p:grpSp>
              <p:nvGrpSpPr>
                <p:cNvPr id="260" name="Group 184"/>
                <p:cNvGrpSpPr/>
                <p:nvPr/>
              </p:nvGrpSpPr>
              <p:grpSpPr>
                <a:xfrm rot="10800000">
                  <a:off x="10122174" y="1955690"/>
                  <a:ext cx="1125373" cy="664994"/>
                  <a:chOff x="923525" y="3505810"/>
                  <a:chExt cx="1267364" cy="537670"/>
                </a:xfrm>
              </p:grpSpPr>
              <p:sp>
                <p:nvSpPr>
                  <p:cNvPr id="262" name="Right Arrow 261"/>
                  <p:cNvSpPr/>
                  <p:nvPr/>
                </p:nvSpPr>
                <p:spPr>
                  <a:xfrm>
                    <a:off x="923525" y="3505810"/>
                    <a:ext cx="1190555" cy="537670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1000335" y="3607756"/>
                    <a:ext cx="1190554" cy="3375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050" dirty="0"/>
                  </a:p>
                </p:txBody>
              </p:sp>
            </p:grpSp>
            <p:sp>
              <p:nvSpPr>
                <p:cNvPr id="261" name="TextBox 260"/>
                <p:cNvSpPr txBox="1"/>
                <p:nvPr/>
              </p:nvSpPr>
              <p:spPr>
                <a:xfrm>
                  <a:off x="10544630" y="2070912"/>
                  <a:ext cx="499265" cy="597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/>
                    <a:t>N</a:t>
                  </a:r>
                  <a:r>
                    <a:rPr lang="en-US" sz="1050" baseline="-25000" dirty="0" smtClean="0"/>
                    <a:t>2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112" name="Group 17"/>
              <p:cNvGrpSpPr/>
              <p:nvPr/>
            </p:nvGrpSpPr>
            <p:grpSpPr>
              <a:xfrm>
                <a:off x="2556391" y="7370803"/>
                <a:ext cx="177677" cy="279453"/>
                <a:chOff x="2362200" y="3352800"/>
                <a:chExt cx="228600" cy="304800"/>
              </a:xfrm>
            </p:grpSpPr>
            <p:sp>
              <p:nvSpPr>
                <p:cNvPr id="258" name="Isosceles Triangle 257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59" name="Isosceles Triangle 258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1980315" y="7025156"/>
                <a:ext cx="145939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MDV2</a:t>
                </a:r>
                <a:endParaRPr lang="en-US" sz="900" dirty="0"/>
              </a:p>
            </p:txBody>
          </p:sp>
          <p:grpSp>
            <p:nvGrpSpPr>
              <p:cNvPr id="114" name="Group 291"/>
              <p:cNvGrpSpPr/>
              <p:nvPr/>
            </p:nvGrpSpPr>
            <p:grpSpPr>
              <a:xfrm rot="5400000">
                <a:off x="1762370" y="3709844"/>
                <a:ext cx="177677" cy="279453"/>
                <a:chOff x="2362200" y="3352800"/>
                <a:chExt cx="228600" cy="304800"/>
              </a:xfrm>
            </p:grpSpPr>
            <p:sp>
              <p:nvSpPr>
                <p:cNvPr id="256" name="Isosceles Triangle 255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57" name="Isosceles Triangle 256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15" name="TextBox 114"/>
              <p:cNvSpPr txBox="1"/>
              <p:nvPr/>
            </p:nvSpPr>
            <p:spPr>
              <a:xfrm>
                <a:off x="1941911" y="3530302"/>
                <a:ext cx="614479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MV5</a:t>
                </a:r>
                <a:endParaRPr lang="en-US" sz="9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3505" y="3914352"/>
                <a:ext cx="614479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MS1</a:t>
                </a:r>
                <a:endParaRPr lang="en-US" sz="900" dirty="0"/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4630261" y="7562828"/>
                <a:ext cx="1" cy="499265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941911" y="5220123"/>
                <a:ext cx="0" cy="26883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865100" y="3914352"/>
                <a:ext cx="0" cy="1152150"/>
              </a:xfrm>
              <a:prstGeom prst="line">
                <a:avLst/>
              </a:prstGeom>
              <a:ln w="38100">
                <a:solidFill>
                  <a:srgbClr val="F808E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386"/>
              <p:cNvGrpSpPr/>
              <p:nvPr/>
            </p:nvGrpSpPr>
            <p:grpSpPr>
              <a:xfrm>
                <a:off x="1596266" y="4413618"/>
                <a:ext cx="460861" cy="384050"/>
                <a:chOff x="1634669" y="3991162"/>
                <a:chExt cx="460861" cy="384050"/>
              </a:xfrm>
            </p:grpSpPr>
            <p:sp>
              <p:nvSpPr>
                <p:cNvPr id="250" name="Oval 249"/>
                <p:cNvSpPr/>
                <p:nvPr/>
              </p:nvSpPr>
              <p:spPr>
                <a:xfrm>
                  <a:off x="1711480" y="3991162"/>
                  <a:ext cx="384050" cy="3840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grpSp>
              <p:nvGrpSpPr>
                <p:cNvPr id="251" name="Group 385"/>
                <p:cNvGrpSpPr/>
                <p:nvPr/>
              </p:nvGrpSpPr>
              <p:grpSpPr>
                <a:xfrm rot="5400000">
                  <a:off x="1692277" y="4010365"/>
                  <a:ext cx="230430" cy="345645"/>
                  <a:chOff x="2325960" y="4029567"/>
                  <a:chExt cx="230430" cy="422455"/>
                </a:xfrm>
              </p:grpSpPr>
              <p:cxnSp>
                <p:nvCxnSpPr>
                  <p:cNvPr id="252" name="Straight Connector 251"/>
                  <p:cNvCxnSpPr/>
                  <p:nvPr/>
                </p:nvCxnSpPr>
                <p:spPr>
                  <a:xfrm flipV="1">
                    <a:off x="2325960" y="4029567"/>
                    <a:ext cx="0" cy="42245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 flipV="1">
                    <a:off x="2556390" y="4029567"/>
                    <a:ext cx="0" cy="42245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/>
                  <p:cNvCxnSpPr/>
                  <p:nvPr/>
                </p:nvCxnSpPr>
                <p:spPr>
                  <a:xfrm flipH="1" flipV="1">
                    <a:off x="2325960" y="4029567"/>
                    <a:ext cx="115215" cy="1920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/>
                  <p:cNvCxnSpPr/>
                  <p:nvPr/>
                </p:nvCxnSpPr>
                <p:spPr>
                  <a:xfrm flipH="1">
                    <a:off x="2441177" y="4029567"/>
                    <a:ext cx="115213" cy="192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1" name="Group 420"/>
              <p:cNvGrpSpPr/>
              <p:nvPr/>
            </p:nvGrpSpPr>
            <p:grpSpPr>
              <a:xfrm>
                <a:off x="1749886" y="3991162"/>
                <a:ext cx="230431" cy="230430"/>
                <a:chOff x="5936030" y="342687"/>
                <a:chExt cx="230430" cy="230430"/>
              </a:xfrm>
            </p:grpSpPr>
            <p:sp>
              <p:nvSpPr>
                <p:cNvPr id="239" name="Rectangle 238"/>
                <p:cNvSpPr/>
                <p:nvPr/>
              </p:nvSpPr>
              <p:spPr>
                <a:xfrm>
                  <a:off x="5936030" y="342687"/>
                  <a:ext cx="230430" cy="2304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5936030" y="381092"/>
                  <a:ext cx="2304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5936030" y="419497"/>
                  <a:ext cx="2304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5936030" y="457902"/>
                  <a:ext cx="2304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5936030" y="496307"/>
                  <a:ext cx="2304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5936030" y="534712"/>
                  <a:ext cx="2304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6128055" y="342687"/>
                  <a:ext cx="0" cy="2304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V="1">
                  <a:off x="6089650" y="342687"/>
                  <a:ext cx="0" cy="2304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flipV="1">
                  <a:off x="6051245" y="342687"/>
                  <a:ext cx="0" cy="2304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6012840" y="342687"/>
                  <a:ext cx="0" cy="2304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V="1">
                  <a:off x="5974435" y="342687"/>
                  <a:ext cx="0" cy="2304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/>
              <p:cNvCxnSpPr/>
              <p:nvPr/>
            </p:nvCxnSpPr>
            <p:spPr>
              <a:xfrm>
                <a:off x="1941911" y="5220123"/>
                <a:ext cx="0" cy="268835"/>
              </a:xfrm>
              <a:prstGeom prst="line">
                <a:avLst/>
              </a:prstGeom>
              <a:ln w="38100">
                <a:solidFill>
                  <a:srgbClr val="F808E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291"/>
              <p:cNvGrpSpPr/>
              <p:nvPr/>
            </p:nvGrpSpPr>
            <p:grpSpPr>
              <a:xfrm rot="5400000">
                <a:off x="1839179" y="5438069"/>
                <a:ext cx="177677" cy="279453"/>
                <a:chOff x="2362200" y="3352800"/>
                <a:chExt cx="228600" cy="304800"/>
              </a:xfrm>
            </p:grpSpPr>
            <p:sp>
              <p:nvSpPr>
                <p:cNvPr id="237" name="Isosceles Triangle 236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38" name="Isosceles Triangle 237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pic>
            <p:nvPicPr>
              <p:cNvPr id="124" name="Picture 123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4513214" y="7718280"/>
                <a:ext cx="268202" cy="341348"/>
              </a:xfrm>
              <a:prstGeom prst="rect">
                <a:avLst/>
              </a:prstGeom>
            </p:spPr>
          </p:pic>
          <p:cxnSp>
            <p:nvCxnSpPr>
              <p:cNvPr id="125" name="Straight Connector 124"/>
              <p:cNvCxnSpPr/>
              <p:nvPr/>
            </p:nvCxnSpPr>
            <p:spPr>
              <a:xfrm>
                <a:off x="4246209" y="918763"/>
                <a:ext cx="3" cy="51078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4246212" y="918762"/>
                <a:ext cx="1" cy="5069460"/>
              </a:xfrm>
              <a:prstGeom prst="line">
                <a:avLst/>
              </a:prstGeom>
              <a:ln w="38100">
                <a:solidFill>
                  <a:srgbClr val="14F70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" name="Group 171"/>
              <p:cNvGrpSpPr/>
              <p:nvPr/>
            </p:nvGrpSpPr>
            <p:grpSpPr>
              <a:xfrm rot="5400000">
                <a:off x="3823756" y="688331"/>
                <a:ext cx="230430" cy="384051"/>
                <a:chOff x="3900565" y="5834602"/>
                <a:chExt cx="998530" cy="1267365"/>
              </a:xfrm>
            </p:grpSpPr>
            <p:sp>
              <p:nvSpPr>
                <p:cNvPr id="232" name="Rectangle 231"/>
                <p:cNvSpPr/>
                <p:nvPr/>
              </p:nvSpPr>
              <p:spPr>
                <a:xfrm>
                  <a:off x="3900565" y="5834602"/>
                  <a:ext cx="998530" cy="12673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3900565" y="6487487"/>
                  <a:ext cx="4224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4476640" y="6487487"/>
                  <a:ext cx="4224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4207805" y="6295462"/>
                  <a:ext cx="4224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4207805" y="6641107"/>
                  <a:ext cx="4224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TextBox 127"/>
              <p:cNvSpPr txBox="1"/>
              <p:nvPr/>
            </p:nvSpPr>
            <p:spPr>
              <a:xfrm>
                <a:off x="3593325" y="342689"/>
                <a:ext cx="614481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MB1</a:t>
                </a:r>
                <a:endParaRPr lang="en-US" sz="900" dirty="0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3362897" y="880357"/>
                <a:ext cx="1" cy="61448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130995" y="880357"/>
                <a:ext cx="13825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513575" y="880357"/>
                <a:ext cx="0" cy="24579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oup 450"/>
              <p:cNvGrpSpPr/>
              <p:nvPr/>
            </p:nvGrpSpPr>
            <p:grpSpPr>
              <a:xfrm>
                <a:off x="7933092" y="1648457"/>
                <a:ext cx="3938969" cy="5924543"/>
                <a:chOff x="7933090" y="1648457"/>
                <a:chExt cx="3938969" cy="5924543"/>
              </a:xfrm>
            </p:grpSpPr>
            <p:grpSp>
              <p:nvGrpSpPr>
                <p:cNvPr id="220" name="Group 444"/>
                <p:cNvGrpSpPr/>
                <p:nvPr/>
              </p:nvGrpSpPr>
              <p:grpSpPr>
                <a:xfrm>
                  <a:off x="7933090" y="1648457"/>
                  <a:ext cx="3938969" cy="5894635"/>
                  <a:chOff x="8240331" y="1955697"/>
                  <a:chExt cx="3938969" cy="5894635"/>
                </a:xfrm>
              </p:grpSpPr>
              <p:sp>
                <p:nvSpPr>
                  <p:cNvPr id="222" name="TextBox 221"/>
                  <p:cNvSpPr txBox="1"/>
                  <p:nvPr/>
                </p:nvSpPr>
                <p:spPr>
                  <a:xfrm>
                    <a:off x="8240331" y="1955697"/>
                    <a:ext cx="3938969" cy="58946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 smtClean="0"/>
                      <a:t>ATGC: Active Target Gas Cylinder</a:t>
                    </a:r>
                  </a:p>
                  <a:p>
                    <a:r>
                      <a:rPr lang="en-US" sz="900" dirty="0" smtClean="0"/>
                      <a:t>BT: Ballast/Buffer Tank</a:t>
                    </a:r>
                  </a:p>
                  <a:p>
                    <a:r>
                      <a:rPr lang="en-US" sz="900" dirty="0" smtClean="0"/>
                      <a:t>BV: Butterfly Valve</a:t>
                    </a:r>
                  </a:p>
                  <a:p>
                    <a:r>
                      <a:rPr lang="en-US" sz="900" dirty="0" smtClean="0"/>
                      <a:t>C: Compressor</a:t>
                    </a:r>
                  </a:p>
                  <a:p>
                    <a:r>
                      <a:rPr lang="en-US" sz="900" dirty="0" smtClean="0"/>
                      <a:t>CT: CO</a:t>
                    </a:r>
                    <a:r>
                      <a:rPr lang="en-US" sz="900" baseline="-25000" dirty="0" smtClean="0"/>
                      <a:t>2</a:t>
                    </a:r>
                    <a:r>
                      <a:rPr lang="en-US" sz="900" dirty="0" smtClean="0"/>
                      <a:t> Cold-Trap</a:t>
                    </a:r>
                  </a:p>
                  <a:p>
                    <a:r>
                      <a:rPr lang="en-US" sz="900" dirty="0" smtClean="0"/>
                      <a:t>CV: Check Valve</a:t>
                    </a:r>
                  </a:p>
                  <a:p>
                    <a:r>
                      <a:rPr lang="en-US" sz="900" dirty="0" smtClean="0"/>
                      <a:t>DPT: Differential Pressure Transducer</a:t>
                    </a:r>
                  </a:p>
                  <a:p>
                    <a:r>
                      <a:rPr lang="en-US" sz="900" dirty="0" smtClean="0"/>
                      <a:t>F: Filter</a:t>
                    </a:r>
                  </a:p>
                  <a:p>
                    <a:r>
                      <a:rPr lang="en-US" sz="900" dirty="0" smtClean="0"/>
                      <a:t>GA: Gas Analyzer</a:t>
                    </a:r>
                  </a:p>
                  <a:p>
                    <a:r>
                      <a:rPr lang="en-US" sz="900" dirty="0" smtClean="0"/>
                      <a:t>HE: Heat Exchanger</a:t>
                    </a:r>
                  </a:p>
                  <a:p>
                    <a:r>
                      <a:rPr lang="en-US" sz="900" dirty="0" smtClean="0"/>
                      <a:t>MB: Mixing Baffle</a:t>
                    </a:r>
                  </a:p>
                  <a:p>
                    <a:r>
                      <a:rPr lang="en-US" sz="900" dirty="0" smtClean="0"/>
                      <a:t>MDV: Motor-Driven Valve</a:t>
                    </a:r>
                  </a:p>
                  <a:p>
                    <a:r>
                      <a:rPr lang="en-US" sz="900" dirty="0" smtClean="0"/>
                      <a:t>MFC: Mass Flow Controller</a:t>
                    </a:r>
                  </a:p>
                  <a:p>
                    <a:r>
                      <a:rPr lang="en-US" sz="900" dirty="0" smtClean="0"/>
                      <a:t>MS: Molecular Sieve</a:t>
                    </a:r>
                  </a:p>
                  <a:p>
                    <a:r>
                      <a:rPr lang="en-US" sz="900" dirty="0" smtClean="0"/>
                      <a:t>MV: Manual Valve</a:t>
                    </a:r>
                  </a:p>
                  <a:p>
                    <a:r>
                      <a:rPr lang="en-US" sz="900" dirty="0" smtClean="0"/>
                      <a:t>P: Purifier</a:t>
                    </a:r>
                  </a:p>
                  <a:p>
                    <a:r>
                      <a:rPr lang="en-US" sz="900" dirty="0" smtClean="0"/>
                      <a:t>PT: Pressure Transducer</a:t>
                    </a:r>
                  </a:p>
                  <a:p>
                    <a:r>
                      <a:rPr lang="en-US" sz="900" dirty="0" smtClean="0"/>
                      <a:t>RG: Regulator</a:t>
                    </a:r>
                  </a:p>
                  <a:p>
                    <a:r>
                      <a:rPr lang="en-US" sz="900" dirty="0" smtClean="0"/>
                      <a:t>SGC: Shield Gas Cylinder</a:t>
                    </a:r>
                  </a:p>
                  <a:p>
                    <a:r>
                      <a:rPr lang="en-US" sz="900" dirty="0" smtClean="0"/>
                      <a:t>SP: Scroll Pump</a:t>
                    </a:r>
                  </a:p>
                  <a:p>
                    <a:r>
                      <a:rPr lang="en-US" sz="900" dirty="0" smtClean="0"/>
                      <a:t>ST: Storage Tank</a:t>
                    </a:r>
                  </a:p>
                  <a:p>
                    <a:r>
                      <a:rPr lang="en-US" sz="900" dirty="0" smtClean="0"/>
                      <a:t>TGC: Target Gas Cylinder </a:t>
                    </a:r>
                  </a:p>
                  <a:p>
                    <a:pPr>
                      <a:tabLst>
                        <a:tab pos="1033463" algn="l"/>
                      </a:tabLst>
                    </a:pPr>
                    <a:r>
                      <a:rPr lang="en-US" sz="900" dirty="0"/>
                      <a:t> </a:t>
                    </a:r>
                    <a:r>
                      <a:rPr lang="en-US" sz="900" dirty="0" smtClean="0"/>
                      <a:t>                     </a:t>
                    </a:r>
                    <a:r>
                      <a:rPr lang="en-US" sz="900" dirty="0" smtClean="0"/>
                      <a:t>Used </a:t>
                    </a:r>
                    <a:r>
                      <a:rPr lang="en-US" sz="900" dirty="0" smtClean="0"/>
                      <a:t>in CO</a:t>
                    </a:r>
                    <a:r>
                      <a:rPr lang="en-US" sz="900" baseline="-25000" dirty="0" smtClean="0"/>
                      <a:t>2</a:t>
                    </a:r>
                    <a:r>
                      <a:rPr lang="en-US" sz="900" dirty="0" smtClean="0"/>
                      <a:t> case</a:t>
                    </a:r>
                  </a:p>
                  <a:p>
                    <a:pPr>
                      <a:tabLst>
                        <a:tab pos="1033463" algn="l"/>
                      </a:tabLst>
                    </a:pPr>
                    <a:r>
                      <a:rPr lang="en-US" sz="900" dirty="0"/>
                      <a:t> </a:t>
                    </a:r>
                    <a:r>
                      <a:rPr lang="en-US" sz="900" dirty="0" smtClean="0"/>
                      <a:t>                     </a:t>
                    </a:r>
                    <a:r>
                      <a:rPr lang="en-US" sz="900" dirty="0" smtClean="0"/>
                      <a:t>Used </a:t>
                    </a:r>
                    <a:r>
                      <a:rPr lang="en-US" sz="900" dirty="0" smtClean="0"/>
                      <a:t>in non-circulating case</a:t>
                    </a:r>
                  </a:p>
                  <a:p>
                    <a:pPr>
                      <a:tabLst>
                        <a:tab pos="1033463" algn="l"/>
                      </a:tabLst>
                    </a:pPr>
                    <a:r>
                      <a:rPr lang="en-US" sz="900" dirty="0" smtClean="0"/>
                      <a:t>                      </a:t>
                    </a:r>
                    <a:r>
                      <a:rPr lang="en-US" sz="900" dirty="0" smtClean="0"/>
                      <a:t>Used </a:t>
                    </a:r>
                    <a:r>
                      <a:rPr lang="en-US" sz="900" dirty="0" smtClean="0"/>
                      <a:t>to check mixing directly</a:t>
                    </a:r>
                  </a:p>
                  <a:p>
                    <a:pPr>
                      <a:tabLst>
                        <a:tab pos="1033463" algn="l"/>
                      </a:tabLst>
                    </a:pPr>
                    <a:r>
                      <a:rPr lang="en-US" sz="900" dirty="0" smtClean="0"/>
                      <a:t>                     Break points for non-circulating</a:t>
                    </a:r>
                  </a:p>
                </p:txBody>
              </p:sp>
              <p:grpSp>
                <p:nvGrpSpPr>
                  <p:cNvPr id="223" name="Group 440"/>
                  <p:cNvGrpSpPr/>
                  <p:nvPr/>
                </p:nvGrpSpPr>
                <p:grpSpPr>
                  <a:xfrm>
                    <a:off x="8317142" y="7032092"/>
                    <a:ext cx="941584" cy="584279"/>
                    <a:chOff x="8317142" y="7032092"/>
                    <a:chExt cx="941584" cy="584279"/>
                  </a:xfrm>
                </p:grpSpPr>
                <p:cxnSp>
                  <p:nvCxnSpPr>
                    <p:cNvPr id="224" name="Straight Connector 223"/>
                    <p:cNvCxnSpPr/>
                    <p:nvPr/>
                  </p:nvCxnSpPr>
                  <p:spPr>
                    <a:xfrm>
                      <a:off x="8374969" y="7244937"/>
                      <a:ext cx="822961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5" name="Group 461"/>
                    <p:cNvGrpSpPr/>
                    <p:nvPr/>
                  </p:nvGrpSpPr>
                  <p:grpSpPr>
                    <a:xfrm>
                      <a:off x="8336123" y="7032092"/>
                      <a:ext cx="922603" cy="183856"/>
                      <a:chOff x="8758577" y="7025838"/>
                      <a:chExt cx="922603" cy="183856"/>
                    </a:xfrm>
                  </p:grpSpPr>
                  <p:cxnSp>
                    <p:nvCxnSpPr>
                      <p:cNvPr id="230" name="Straight Connector 229"/>
                      <p:cNvCxnSpPr/>
                      <p:nvPr/>
                    </p:nvCxnSpPr>
                    <p:spPr>
                      <a:xfrm>
                        <a:off x="8758577" y="7025838"/>
                        <a:ext cx="822959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" name="Straight Connector 230"/>
                      <p:cNvCxnSpPr/>
                      <p:nvPr/>
                    </p:nvCxnSpPr>
                    <p:spPr>
                      <a:xfrm>
                        <a:off x="8759460" y="7209694"/>
                        <a:ext cx="921720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F808ED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>
                      <a:off x="8337004" y="7244937"/>
                      <a:ext cx="921720" cy="0"/>
                    </a:xfrm>
                    <a:prstGeom prst="line">
                      <a:avLst/>
                    </a:prstGeom>
                    <a:ln w="38100">
                      <a:solidFill>
                        <a:srgbClr val="00B0F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7" name="Group 480"/>
                    <p:cNvGrpSpPr/>
                    <p:nvPr/>
                  </p:nvGrpSpPr>
                  <p:grpSpPr>
                    <a:xfrm>
                      <a:off x="8317142" y="7419382"/>
                      <a:ext cx="902741" cy="196989"/>
                      <a:chOff x="6435295" y="429672"/>
                      <a:chExt cx="706493" cy="196989"/>
                    </a:xfrm>
                  </p:grpSpPr>
                  <p:cxnSp>
                    <p:nvCxnSpPr>
                      <p:cNvPr id="228" name="Straight Connector 227"/>
                      <p:cNvCxnSpPr/>
                      <p:nvPr/>
                    </p:nvCxnSpPr>
                    <p:spPr>
                      <a:xfrm>
                        <a:off x="6435295" y="429672"/>
                        <a:ext cx="69129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9" name="Straight Connector 228"/>
                      <p:cNvCxnSpPr/>
                      <p:nvPr/>
                    </p:nvCxnSpPr>
                    <p:spPr>
                      <a:xfrm>
                        <a:off x="6450497" y="626661"/>
                        <a:ext cx="691291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14F703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21" name="Lightning Bolt 220"/>
                <p:cNvSpPr/>
                <p:nvPr/>
              </p:nvSpPr>
              <p:spPr>
                <a:xfrm>
                  <a:off x="8337005" y="7227355"/>
                  <a:ext cx="307239" cy="345645"/>
                </a:xfrm>
                <a:prstGeom prst="lightningBol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33" name="Lightning Bolt 132"/>
              <p:cNvSpPr/>
              <p:nvPr/>
            </p:nvSpPr>
            <p:spPr>
              <a:xfrm>
                <a:off x="3823755" y="7293992"/>
                <a:ext cx="307240" cy="345645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4" name="Lightning Bolt 133"/>
              <p:cNvSpPr/>
              <p:nvPr/>
            </p:nvSpPr>
            <p:spPr>
              <a:xfrm>
                <a:off x="3286085" y="1994102"/>
                <a:ext cx="307240" cy="345645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pic>
            <p:nvPicPr>
              <p:cNvPr id="135" name="Picture 134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3437874" y="1573480"/>
                <a:ext cx="268202" cy="341348"/>
              </a:xfrm>
              <a:prstGeom prst="rect">
                <a:avLst/>
              </a:prstGeom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3286085" y="1763673"/>
                <a:ext cx="1036935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MV8</a:t>
                </a:r>
                <a:endParaRPr lang="en-US" sz="900" dirty="0"/>
              </a:p>
            </p:txBody>
          </p:sp>
          <p:grpSp>
            <p:nvGrpSpPr>
              <p:cNvPr id="137" name="Group 97"/>
              <p:cNvGrpSpPr/>
              <p:nvPr/>
            </p:nvGrpSpPr>
            <p:grpSpPr>
              <a:xfrm>
                <a:off x="6550511" y="3107847"/>
                <a:ext cx="758957" cy="844910"/>
                <a:chOff x="1481050" y="4259995"/>
                <a:chExt cx="758957" cy="844910"/>
              </a:xfrm>
            </p:grpSpPr>
            <p:grpSp>
              <p:nvGrpSpPr>
                <p:cNvPr id="214" name="Group 91"/>
                <p:cNvGrpSpPr/>
                <p:nvPr/>
              </p:nvGrpSpPr>
              <p:grpSpPr>
                <a:xfrm rot="16200000">
                  <a:off x="1516985" y="4381882"/>
                  <a:ext cx="844910" cy="601135"/>
                  <a:chOff x="1826698" y="4609842"/>
                  <a:chExt cx="844910" cy="601135"/>
                </a:xfrm>
              </p:grpSpPr>
              <p:grpSp>
                <p:nvGrpSpPr>
                  <p:cNvPr id="216" name="Group 81"/>
                  <p:cNvGrpSpPr/>
                  <p:nvPr/>
                </p:nvGrpSpPr>
                <p:grpSpPr>
                  <a:xfrm>
                    <a:off x="1826698" y="4609842"/>
                    <a:ext cx="844910" cy="406961"/>
                    <a:chOff x="1826698" y="4609842"/>
                    <a:chExt cx="844910" cy="406961"/>
                  </a:xfrm>
                </p:grpSpPr>
                <p:sp>
                  <p:nvSpPr>
                    <p:cNvPr id="218" name="Oval 217"/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895978" y="4644046"/>
                      <a:ext cx="365761" cy="365760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9" name="TextBox 218"/>
                    <p:cNvSpPr txBox="1"/>
                    <p:nvPr/>
                  </p:nvSpPr>
                  <p:spPr>
                    <a:xfrm>
                      <a:off x="1826698" y="4609842"/>
                      <a:ext cx="844910" cy="406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dirty="0" smtClean="0"/>
                        <a:t>DPT</a:t>
                      </a:r>
                      <a:endParaRPr lang="en-US" sz="900" dirty="0"/>
                    </a:p>
                  </p:txBody>
                </p:sp>
              </p:grp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2095530" y="5028097"/>
                    <a:ext cx="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5" name="Straight Connector 214"/>
                <p:cNvCxnSpPr/>
                <p:nvPr/>
              </p:nvCxnSpPr>
              <p:spPr>
                <a:xfrm rot="16200000">
                  <a:off x="1572490" y="478303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TextBox 137"/>
              <p:cNvSpPr txBox="1"/>
              <p:nvPr/>
            </p:nvSpPr>
            <p:spPr>
              <a:xfrm>
                <a:off x="6550507" y="3107846"/>
                <a:ext cx="130577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DPT2</a:t>
                </a:r>
                <a:endParaRPr lang="en-US" sz="900" dirty="0"/>
              </a:p>
            </p:txBody>
          </p:sp>
          <p:pic>
            <p:nvPicPr>
              <p:cNvPr id="139" name="Picture 138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38969" y="5834602"/>
                <a:ext cx="268203" cy="341348"/>
              </a:xfrm>
              <a:prstGeom prst="rect">
                <a:avLst/>
              </a:prstGeom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3401300" y="5488955"/>
                <a:ext cx="1036935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MDV5</a:t>
                </a:r>
                <a:endParaRPr lang="en-US" sz="900" dirty="0"/>
              </a:p>
            </p:txBody>
          </p:sp>
          <p:pic>
            <p:nvPicPr>
              <p:cNvPr id="141" name="Picture 140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15045" y="726738"/>
                <a:ext cx="268203" cy="341348"/>
              </a:xfrm>
              <a:prstGeom prst="rect">
                <a:avLst/>
              </a:prstGeom>
            </p:spPr>
          </p:pic>
          <p:sp>
            <p:nvSpPr>
              <p:cNvPr id="142" name="TextBox 141"/>
              <p:cNvSpPr txBox="1"/>
              <p:nvPr/>
            </p:nvSpPr>
            <p:spPr>
              <a:xfrm>
                <a:off x="4092590" y="1033977"/>
                <a:ext cx="1036935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MV9</a:t>
                </a:r>
                <a:endParaRPr lang="en-US" sz="900" dirty="0"/>
              </a:p>
            </p:txBody>
          </p:sp>
          <p:pic>
            <p:nvPicPr>
              <p:cNvPr id="143" name="Picture 142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4129164" y="1381455"/>
                <a:ext cx="268202" cy="341348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4130996" y="1571647"/>
                <a:ext cx="1036935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MV10</a:t>
                </a:r>
                <a:endParaRPr lang="en-US" sz="900" dirty="0"/>
              </a:p>
            </p:txBody>
          </p:sp>
          <p:grpSp>
            <p:nvGrpSpPr>
              <p:cNvPr id="145" name="Group 347"/>
              <p:cNvGrpSpPr/>
              <p:nvPr/>
            </p:nvGrpSpPr>
            <p:grpSpPr>
              <a:xfrm>
                <a:off x="1435608" y="5056632"/>
                <a:ext cx="0" cy="182880"/>
                <a:chOff x="6204865" y="1341217"/>
                <a:chExt cx="0" cy="268835"/>
              </a:xfrm>
            </p:grpSpPr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rgbClr val="F808E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350"/>
              <p:cNvGrpSpPr/>
              <p:nvPr/>
            </p:nvGrpSpPr>
            <p:grpSpPr>
              <a:xfrm>
                <a:off x="2325960" y="5066502"/>
                <a:ext cx="0" cy="182880"/>
                <a:chOff x="6204865" y="1341217"/>
                <a:chExt cx="0" cy="268835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rgbClr val="F808E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354"/>
              <p:cNvGrpSpPr/>
              <p:nvPr/>
            </p:nvGrpSpPr>
            <p:grpSpPr>
              <a:xfrm rot="5400000">
                <a:off x="1807493" y="4816869"/>
                <a:ext cx="115215" cy="921720"/>
                <a:chOff x="6204865" y="1341217"/>
                <a:chExt cx="0" cy="268835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rgbClr val="F808E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389"/>
              <p:cNvGrpSpPr/>
              <p:nvPr/>
            </p:nvGrpSpPr>
            <p:grpSpPr>
              <a:xfrm>
                <a:off x="1596265" y="4951287"/>
                <a:ext cx="274320" cy="0"/>
                <a:chOff x="3017250" y="3760732"/>
                <a:chExt cx="274320" cy="0"/>
              </a:xfrm>
            </p:grpSpPr>
            <p:cxnSp>
              <p:nvCxnSpPr>
                <p:cNvPr id="206" name="Straight Connector 205"/>
                <p:cNvCxnSpPr/>
                <p:nvPr/>
              </p:nvCxnSpPr>
              <p:spPr>
                <a:xfrm rot="10800000">
                  <a:off x="3017250" y="3760732"/>
                  <a:ext cx="2743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10800000">
                  <a:off x="3017250" y="3760732"/>
                  <a:ext cx="274320" cy="0"/>
                </a:xfrm>
                <a:prstGeom prst="line">
                  <a:avLst/>
                </a:prstGeom>
                <a:ln w="28575">
                  <a:solidFill>
                    <a:srgbClr val="F808E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390"/>
              <p:cNvGrpSpPr/>
              <p:nvPr/>
            </p:nvGrpSpPr>
            <p:grpSpPr>
              <a:xfrm>
                <a:off x="1903505" y="4951287"/>
                <a:ext cx="274320" cy="0"/>
                <a:chOff x="3017250" y="3760732"/>
                <a:chExt cx="274320" cy="0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 rot="10800000">
                  <a:off x="3017250" y="3760732"/>
                  <a:ext cx="2743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10800000">
                  <a:off x="3017250" y="3760732"/>
                  <a:ext cx="274320" cy="0"/>
                </a:xfrm>
                <a:prstGeom prst="line">
                  <a:avLst/>
                </a:prstGeom>
                <a:ln w="28575">
                  <a:solidFill>
                    <a:srgbClr val="F808E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/>
              <p:cNvSpPr txBox="1"/>
              <p:nvPr/>
            </p:nvSpPr>
            <p:spPr>
              <a:xfrm>
                <a:off x="943379" y="4336806"/>
                <a:ext cx="691292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CT2</a:t>
                </a:r>
                <a:endParaRPr lang="en-US" sz="900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826694" y="5181715"/>
                <a:ext cx="145939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MDV3</a:t>
                </a:r>
                <a:endParaRPr lang="en-US" sz="900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82521" y="5181715"/>
                <a:ext cx="145939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MDV4</a:t>
                </a:r>
                <a:endParaRPr lang="en-US" sz="900" dirty="0"/>
              </a:p>
            </p:txBody>
          </p:sp>
          <p:pic>
            <p:nvPicPr>
              <p:cNvPr id="153" name="Picture 152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19455" y="5066502"/>
                <a:ext cx="268203" cy="341348"/>
              </a:xfrm>
              <a:prstGeom prst="rect">
                <a:avLst/>
              </a:prstGeom>
            </p:spPr>
          </p:pic>
          <p:pic>
            <p:nvPicPr>
              <p:cNvPr id="154" name="Picture 153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18720" y="5066502"/>
                <a:ext cx="268203" cy="341348"/>
              </a:xfrm>
              <a:prstGeom prst="rect">
                <a:avLst/>
              </a:prstGeom>
            </p:spPr>
          </p:pic>
          <p:sp>
            <p:nvSpPr>
              <p:cNvPr id="155" name="TextBox 154"/>
              <p:cNvSpPr txBox="1"/>
              <p:nvPr/>
            </p:nvSpPr>
            <p:spPr>
              <a:xfrm>
                <a:off x="1865101" y="5873006"/>
                <a:ext cx="729696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BT1</a:t>
                </a:r>
                <a:endParaRPr lang="en-US" sz="900" dirty="0"/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>
                <a:off x="1557860" y="6372272"/>
                <a:ext cx="0" cy="18221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106"/>
              <p:cNvGrpSpPr/>
              <p:nvPr/>
            </p:nvGrpSpPr>
            <p:grpSpPr>
              <a:xfrm>
                <a:off x="1365837" y="7828705"/>
                <a:ext cx="422455" cy="1305770"/>
                <a:chOff x="1289025" y="2877417"/>
                <a:chExt cx="537670" cy="1574605"/>
              </a:xfrm>
            </p:grpSpPr>
            <p:sp>
              <p:nvSpPr>
                <p:cNvPr id="202" name="Round Same Side Corner Rectangle 201"/>
                <p:cNvSpPr/>
                <p:nvPr/>
              </p:nvSpPr>
              <p:spPr>
                <a:xfrm>
                  <a:off x="1289025" y="3107847"/>
                  <a:ext cx="537670" cy="1344175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03" name="Round Same Side Corner Rectangle 202"/>
                <p:cNvSpPr/>
                <p:nvPr/>
              </p:nvSpPr>
              <p:spPr>
                <a:xfrm>
                  <a:off x="1442645" y="2877417"/>
                  <a:ext cx="231650" cy="231650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58" name="Group 112"/>
              <p:cNvGrpSpPr/>
              <p:nvPr/>
            </p:nvGrpSpPr>
            <p:grpSpPr>
              <a:xfrm rot="5400000">
                <a:off x="1493535" y="7624196"/>
                <a:ext cx="177677" cy="279453"/>
                <a:chOff x="2362200" y="3352800"/>
                <a:chExt cx="228600" cy="304800"/>
              </a:xfrm>
            </p:grpSpPr>
            <p:sp>
              <p:nvSpPr>
                <p:cNvPr id="200" name="Isosceles Triangle 199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59" name="Group 131"/>
              <p:cNvGrpSpPr/>
              <p:nvPr/>
            </p:nvGrpSpPr>
            <p:grpSpPr>
              <a:xfrm rot="16200000">
                <a:off x="787295" y="7336111"/>
                <a:ext cx="844910" cy="601135"/>
                <a:chOff x="1826698" y="4609842"/>
                <a:chExt cx="844910" cy="601135"/>
              </a:xfrm>
            </p:grpSpPr>
            <p:grpSp>
              <p:nvGrpSpPr>
                <p:cNvPr id="196" name="Group 81"/>
                <p:cNvGrpSpPr/>
                <p:nvPr/>
              </p:nvGrpSpPr>
              <p:grpSpPr>
                <a:xfrm>
                  <a:off x="1826698" y="4609842"/>
                  <a:ext cx="844910" cy="406961"/>
                  <a:chOff x="1826698" y="4609842"/>
                  <a:chExt cx="844910" cy="406961"/>
                </a:xfrm>
              </p:grpSpPr>
              <p:sp>
                <p:nvSpPr>
                  <p:cNvPr id="198" name="Oval 197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1826698" y="4609842"/>
                    <a:ext cx="844910" cy="40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 smtClean="0"/>
                      <a:t>Reg</a:t>
                    </a:r>
                    <a:endParaRPr lang="en-US" sz="900" dirty="0"/>
                  </a:p>
                </p:txBody>
              </p:sp>
            </p:grp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2095530" y="502809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0" name="Straight Connector 159"/>
              <p:cNvCxnSpPr/>
              <p:nvPr/>
            </p:nvCxnSpPr>
            <p:spPr>
              <a:xfrm flipV="1">
                <a:off x="674545" y="6372272"/>
                <a:ext cx="88331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1250621" y="8407735"/>
                <a:ext cx="1536201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TGC3</a:t>
                </a:r>
                <a:endParaRPr lang="en-US" sz="900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904974" y="7293991"/>
                <a:ext cx="712950" cy="36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RG3</a:t>
                </a:r>
                <a:endParaRPr lang="en-US" sz="900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1711479" y="7562824"/>
                <a:ext cx="691290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MV11</a:t>
                </a:r>
                <a:endParaRPr lang="en-US" sz="900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058594" y="189066"/>
                <a:ext cx="729696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MV12</a:t>
                </a:r>
                <a:endParaRPr lang="en-US" sz="900" dirty="0"/>
              </a:p>
            </p:txBody>
          </p:sp>
          <p:grpSp>
            <p:nvGrpSpPr>
              <p:cNvPr id="165" name="Group 106"/>
              <p:cNvGrpSpPr/>
              <p:nvPr/>
            </p:nvGrpSpPr>
            <p:grpSpPr>
              <a:xfrm>
                <a:off x="175280" y="3184657"/>
                <a:ext cx="422455" cy="1305770"/>
                <a:chOff x="1289025" y="2877417"/>
                <a:chExt cx="537670" cy="1574605"/>
              </a:xfrm>
            </p:grpSpPr>
            <p:sp>
              <p:nvSpPr>
                <p:cNvPr id="194" name="Round Same Side Corner Rectangle 193"/>
                <p:cNvSpPr/>
                <p:nvPr/>
              </p:nvSpPr>
              <p:spPr>
                <a:xfrm>
                  <a:off x="1289025" y="3107847"/>
                  <a:ext cx="537670" cy="1344175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5" name="Round Same Side Corner Rectangle 194"/>
                <p:cNvSpPr/>
                <p:nvPr/>
              </p:nvSpPr>
              <p:spPr>
                <a:xfrm>
                  <a:off x="1442645" y="2877417"/>
                  <a:ext cx="231650" cy="231650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66" name="Group 131"/>
              <p:cNvGrpSpPr/>
              <p:nvPr/>
            </p:nvGrpSpPr>
            <p:grpSpPr>
              <a:xfrm rot="16200000">
                <a:off x="-246063" y="2705228"/>
                <a:ext cx="844910" cy="421191"/>
                <a:chOff x="1826697" y="4609842"/>
                <a:chExt cx="844910" cy="421191"/>
              </a:xfrm>
            </p:grpSpPr>
            <p:grpSp>
              <p:nvGrpSpPr>
                <p:cNvPr id="190" name="Group 81"/>
                <p:cNvGrpSpPr/>
                <p:nvPr/>
              </p:nvGrpSpPr>
              <p:grpSpPr>
                <a:xfrm>
                  <a:off x="1826697" y="4609842"/>
                  <a:ext cx="844910" cy="406961"/>
                  <a:chOff x="1826697" y="4609842"/>
                  <a:chExt cx="844910" cy="406961"/>
                </a:xfrm>
              </p:grpSpPr>
              <p:sp>
                <p:nvSpPr>
                  <p:cNvPr id="192" name="Oval 191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1826697" y="4609842"/>
                    <a:ext cx="844910" cy="40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 smtClean="0"/>
                      <a:t>Reg</a:t>
                    </a:r>
                    <a:endParaRPr lang="en-US" sz="900" dirty="0"/>
                  </a:p>
                </p:txBody>
              </p:sp>
            </p:grpSp>
            <p:cxnSp>
              <p:nvCxnSpPr>
                <p:cNvPr id="191" name="Straight Connector 190"/>
                <p:cNvCxnSpPr>
                  <a:endCxn id="195" idx="3"/>
                </p:cNvCxnSpPr>
                <p:nvPr/>
              </p:nvCxnSpPr>
              <p:spPr>
                <a:xfrm rot="5400000" flipV="1">
                  <a:off x="2074860" y="5010361"/>
                  <a:ext cx="41342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TextBox 166"/>
              <p:cNvSpPr txBox="1"/>
              <p:nvPr/>
            </p:nvSpPr>
            <p:spPr>
              <a:xfrm>
                <a:off x="-1" y="2570177"/>
                <a:ext cx="614481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RG4</a:t>
                </a:r>
                <a:endParaRPr lang="en-US" sz="900" dirty="0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405710" y="342687"/>
                <a:ext cx="7296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1135405" y="342687"/>
                <a:ext cx="1220" cy="5772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69"/>
              <p:cNvSpPr txBox="1"/>
              <p:nvPr/>
            </p:nvSpPr>
            <p:spPr>
              <a:xfrm>
                <a:off x="-1" y="4528830"/>
                <a:ext cx="636139" cy="58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TGC4</a:t>
                </a:r>
                <a:endParaRPr lang="en-US" sz="900" dirty="0"/>
              </a:p>
            </p:txBody>
          </p:sp>
          <p:cxnSp>
            <p:nvCxnSpPr>
              <p:cNvPr id="171" name="Straight Connector 170"/>
              <p:cNvCxnSpPr>
                <a:stCxn id="178" idx="0"/>
              </p:cNvCxnSpPr>
              <p:nvPr/>
            </p:nvCxnSpPr>
            <p:spPr>
              <a:xfrm flipH="1">
                <a:off x="367305" y="1456432"/>
                <a:ext cx="38404" cy="1728225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" name="Group 131"/>
              <p:cNvGrpSpPr/>
              <p:nvPr/>
            </p:nvGrpSpPr>
            <p:grpSpPr>
              <a:xfrm rot="16200000">
                <a:off x="57600" y="579788"/>
                <a:ext cx="844910" cy="601136"/>
                <a:chOff x="1826698" y="4609841"/>
                <a:chExt cx="844910" cy="601136"/>
              </a:xfrm>
            </p:grpSpPr>
            <p:grpSp>
              <p:nvGrpSpPr>
                <p:cNvPr id="186" name="Group 81"/>
                <p:cNvGrpSpPr/>
                <p:nvPr/>
              </p:nvGrpSpPr>
              <p:grpSpPr>
                <a:xfrm>
                  <a:off x="1826698" y="4609841"/>
                  <a:ext cx="844910" cy="406961"/>
                  <a:chOff x="1826698" y="4609841"/>
                  <a:chExt cx="844910" cy="406961"/>
                </a:xfrm>
              </p:grpSpPr>
              <p:sp>
                <p:nvSpPr>
                  <p:cNvPr id="188" name="Oval 187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TextBox 188"/>
                  <p:cNvSpPr txBox="1"/>
                  <p:nvPr/>
                </p:nvSpPr>
                <p:spPr>
                  <a:xfrm>
                    <a:off x="1826698" y="4609841"/>
                    <a:ext cx="844910" cy="40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 smtClean="0"/>
                      <a:t>Reg</a:t>
                    </a:r>
                    <a:endParaRPr lang="en-US" sz="900" dirty="0"/>
                  </a:p>
                </p:txBody>
              </p:sp>
            </p:grpSp>
            <p:cxnSp>
              <p:nvCxnSpPr>
                <p:cNvPr id="187" name="Straight Connector 133"/>
                <p:cNvCxnSpPr/>
                <p:nvPr/>
              </p:nvCxnSpPr>
              <p:spPr>
                <a:xfrm>
                  <a:off x="2095530" y="502809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Straight Connector 172"/>
              <p:cNvCxnSpPr/>
              <p:nvPr/>
            </p:nvCxnSpPr>
            <p:spPr>
              <a:xfrm>
                <a:off x="1557860" y="6372272"/>
                <a:ext cx="1" cy="1497795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135405" y="342687"/>
                <a:ext cx="0" cy="499265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5" name="Group 112"/>
              <p:cNvGrpSpPr/>
              <p:nvPr/>
            </p:nvGrpSpPr>
            <p:grpSpPr>
              <a:xfrm rot="5400000">
                <a:off x="1032673" y="407014"/>
                <a:ext cx="177677" cy="279453"/>
                <a:chOff x="2362200" y="3352800"/>
                <a:chExt cx="228600" cy="304800"/>
              </a:xfrm>
            </p:grpSpPr>
            <p:sp>
              <p:nvSpPr>
                <p:cNvPr id="184" name="Isosceles Triangle 183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5" name="Isosceles Triangle 184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76" name="Group 508"/>
              <p:cNvGrpSpPr/>
              <p:nvPr/>
            </p:nvGrpSpPr>
            <p:grpSpPr>
              <a:xfrm>
                <a:off x="712950" y="6372271"/>
                <a:ext cx="844910" cy="153621"/>
                <a:chOff x="5897625" y="1648457"/>
                <a:chExt cx="921720" cy="0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5897625" y="1648457"/>
                  <a:ext cx="9217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5897625" y="1648457"/>
                  <a:ext cx="921720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509"/>
              <p:cNvGrpSpPr/>
              <p:nvPr/>
            </p:nvGrpSpPr>
            <p:grpSpPr>
              <a:xfrm>
                <a:off x="367305" y="342687"/>
                <a:ext cx="806505" cy="153620"/>
                <a:chOff x="5897625" y="1648457"/>
                <a:chExt cx="921720" cy="0"/>
              </a:xfrm>
            </p:grpSpPr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5897625" y="1648457"/>
                  <a:ext cx="9217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5897625" y="1648457"/>
                  <a:ext cx="921720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8" name="Freeform 177"/>
              <p:cNvSpPr/>
              <p:nvPr/>
            </p:nvSpPr>
            <p:spPr>
              <a:xfrm flipH="1">
                <a:off x="98469" y="342687"/>
                <a:ext cx="307240" cy="1113745"/>
              </a:xfrm>
              <a:custGeom>
                <a:avLst/>
                <a:gdLst>
                  <a:gd name="connsiteX0" fmla="*/ 0 w 120732"/>
                  <a:gd name="connsiteY0" fmla="*/ 213755 h 213755"/>
                  <a:gd name="connsiteX1" fmla="*/ 118753 w 120732"/>
                  <a:gd name="connsiteY1" fmla="*/ 118753 h 213755"/>
                  <a:gd name="connsiteX2" fmla="*/ 11875 w 120732"/>
                  <a:gd name="connsiteY2" fmla="*/ 0 h 21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732" h="213755">
                    <a:moveTo>
                      <a:pt x="0" y="213755"/>
                    </a:moveTo>
                    <a:cubicBezTo>
                      <a:pt x="58387" y="184067"/>
                      <a:pt x="116774" y="154379"/>
                      <a:pt x="118753" y="118753"/>
                    </a:cubicBezTo>
                    <a:cubicBezTo>
                      <a:pt x="120732" y="83127"/>
                      <a:pt x="66303" y="41563"/>
                      <a:pt x="118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79" name="Freeform 178"/>
              <p:cNvSpPr/>
              <p:nvPr/>
            </p:nvSpPr>
            <p:spPr>
              <a:xfrm flipH="1">
                <a:off x="98470" y="342687"/>
                <a:ext cx="307240" cy="1113745"/>
              </a:xfrm>
              <a:custGeom>
                <a:avLst/>
                <a:gdLst>
                  <a:gd name="connsiteX0" fmla="*/ 0 w 120732"/>
                  <a:gd name="connsiteY0" fmla="*/ 213755 h 213755"/>
                  <a:gd name="connsiteX1" fmla="*/ 118753 w 120732"/>
                  <a:gd name="connsiteY1" fmla="*/ 118753 h 213755"/>
                  <a:gd name="connsiteX2" fmla="*/ 11875 w 120732"/>
                  <a:gd name="connsiteY2" fmla="*/ 0 h 21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732" h="213755">
                    <a:moveTo>
                      <a:pt x="0" y="213755"/>
                    </a:moveTo>
                    <a:cubicBezTo>
                      <a:pt x="58387" y="184067"/>
                      <a:pt x="116774" y="154379"/>
                      <a:pt x="118753" y="118753"/>
                    </a:cubicBezTo>
                    <a:cubicBezTo>
                      <a:pt x="120732" y="83127"/>
                      <a:pt x="66303" y="41563"/>
                      <a:pt x="11875" y="0"/>
                    </a:cubicBezTo>
                  </a:path>
                </a:pathLst>
              </a:cu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Thanks to: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78" y="994271"/>
            <a:ext cx="8697819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AT-TPC Group   </a:t>
            </a:r>
            <a:r>
              <a:rPr lang="en-US" sz="1800" dirty="0" smtClean="0">
                <a:solidFill>
                  <a:schemeClr val="bg1"/>
                </a:solidFill>
              </a:rPr>
              <a:t>(…probably missing some people here)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Tan </a:t>
            </a:r>
            <a:r>
              <a:rPr lang="en-US" dirty="0" err="1" smtClean="0">
                <a:solidFill>
                  <a:schemeClr val="bg1"/>
                </a:solidFill>
              </a:rPr>
              <a:t>Ahn</a:t>
            </a:r>
            <a:r>
              <a:rPr lang="en-US" dirty="0" smtClean="0">
                <a:solidFill>
                  <a:schemeClr val="bg1"/>
                </a:solidFill>
              </a:rPr>
              <a:t>, Faisal Abu-</a:t>
            </a:r>
            <a:r>
              <a:rPr lang="en-US" dirty="0" err="1" smtClean="0">
                <a:solidFill>
                  <a:schemeClr val="bg1"/>
                </a:solidFill>
              </a:rPr>
              <a:t>Nimeh</a:t>
            </a:r>
            <a:r>
              <a:rPr lang="en-US" dirty="0" smtClean="0">
                <a:solidFill>
                  <a:schemeClr val="bg1"/>
                </a:solidFill>
              </a:rPr>
              <a:t>, Daniel Bazin,                Saul </a:t>
            </a:r>
            <a:r>
              <a:rPr lang="en-US" dirty="0" err="1" smtClean="0">
                <a:solidFill>
                  <a:schemeClr val="bg1"/>
                </a:solidFill>
              </a:rPr>
              <a:t>Beceiro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Novo, Abigail </a:t>
            </a:r>
            <a:r>
              <a:rPr lang="en-US" dirty="0" err="1" smtClean="0">
                <a:solidFill>
                  <a:schemeClr val="bg1"/>
                </a:solidFill>
              </a:rPr>
              <a:t>Bickley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Zbigniew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Chajecki</a:t>
            </a:r>
            <a:r>
              <a:rPr lang="en-US" dirty="0" smtClean="0">
                <a:solidFill>
                  <a:schemeClr val="bg1"/>
                </a:solidFill>
              </a:rPr>
              <a:t>, Adam Fritsch, Ian La Valley, Bill Lynch,             Wolfgang </a:t>
            </a:r>
            <a:r>
              <a:rPr lang="en-US" dirty="0" err="1" smtClean="0">
                <a:solidFill>
                  <a:schemeClr val="bg1"/>
                </a:solidFill>
              </a:rPr>
              <a:t>Mittig</a:t>
            </a:r>
            <a:r>
              <a:rPr lang="en-US" dirty="0" smtClean="0">
                <a:solidFill>
                  <a:schemeClr val="bg1"/>
                </a:solidFill>
              </a:rPr>
              <a:t>, Aimee Shore, Nathan Usher,       </a:t>
            </a:r>
            <a:r>
              <a:rPr lang="en-US" b="1" i="1" dirty="0" smtClean="0">
                <a:solidFill>
                  <a:schemeClr val="bg1"/>
                </a:solidFill>
              </a:rPr>
              <a:t>John Yurkon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Steve Bricker,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Fernando Montes</a:t>
            </a:r>
            <a:r>
              <a:rPr lang="en-US" dirty="0" smtClean="0">
                <a:solidFill>
                  <a:schemeClr val="bg1"/>
                </a:solidFill>
              </a:rPr>
              <a:t>, Pat Mussel,        Dave Sanderson, Hendrik Schatz, Andy </a:t>
            </a:r>
            <a:r>
              <a:rPr lang="en-US" dirty="0" err="1" smtClean="0">
                <a:solidFill>
                  <a:schemeClr val="bg1"/>
                </a:solidFill>
              </a:rPr>
              <a:t>Thulin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253" y="5420299"/>
            <a:ext cx="854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more, check-out the slightly out-of-date (but hopefully soon to be updated) wiki page: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https://groups.nscl.msu.edu/tpc/wiki/doku.php?id=gas_handling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SUPPLEMENTAL </a:t>
            </a:r>
            <a:br>
              <a:rPr lang="en-US" sz="8000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SLIDES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AT-TPC: General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groups.nscl.msu.edu/tpc/wiki/lib/exe/fetch.php?cache=cache&amp;media=sn124e50b6g05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992820" cy="3471673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521860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…what’s the optimal detector system?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144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Given:</a:t>
            </a:r>
          </a:p>
          <a:p>
            <a:pPr marL="744538" lvl="1" indent="-287338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Rare </a:t>
            </a:r>
            <a:r>
              <a:rPr lang="en-US" dirty="0">
                <a:solidFill>
                  <a:schemeClr val="bg1"/>
                </a:solidFill>
              </a:rPr>
              <a:t>processes that require high detection efficiency </a:t>
            </a:r>
            <a:r>
              <a:rPr lang="en-US" dirty="0" smtClean="0">
                <a:solidFill>
                  <a:schemeClr val="bg1"/>
                </a:solidFill>
              </a:rPr>
              <a:t>and large acceptance</a:t>
            </a:r>
            <a:endParaRPr lang="en-US" sz="900" dirty="0">
              <a:solidFill>
                <a:schemeClr val="bg1"/>
              </a:solidFill>
            </a:endParaRPr>
          </a:p>
          <a:p>
            <a:pPr marL="744538" lvl="1" indent="-287338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Low </a:t>
            </a:r>
            <a:r>
              <a:rPr lang="en-US" dirty="0">
                <a:solidFill>
                  <a:schemeClr val="bg1"/>
                </a:solidFill>
              </a:rPr>
              <a:t>energy processes that are traditionally difficult </a:t>
            </a:r>
            <a:r>
              <a:rPr lang="en-US" dirty="0" smtClean="0">
                <a:solidFill>
                  <a:schemeClr val="bg1"/>
                </a:solidFill>
              </a:rPr>
              <a:t>to measure </a:t>
            </a:r>
            <a:r>
              <a:rPr lang="en-US" dirty="0">
                <a:solidFill>
                  <a:schemeClr val="bg1"/>
                </a:solidFill>
              </a:rPr>
              <a:t>due </a:t>
            </a:r>
            <a:r>
              <a:rPr lang="en-US" dirty="0" smtClean="0">
                <a:solidFill>
                  <a:schemeClr val="bg1"/>
                </a:solidFill>
              </a:rPr>
              <a:t>to the </a:t>
            </a:r>
            <a:r>
              <a:rPr lang="en-US" dirty="0">
                <a:solidFill>
                  <a:schemeClr val="bg1"/>
                </a:solidFill>
              </a:rPr>
              <a:t>short range of the reaction products </a:t>
            </a:r>
            <a:r>
              <a:rPr lang="en-US" dirty="0" smtClean="0">
                <a:solidFill>
                  <a:schemeClr val="bg1"/>
                </a:solidFill>
              </a:rPr>
              <a:t>in matter</a:t>
            </a:r>
          </a:p>
          <a:p>
            <a:pPr marL="744538" lvl="1" indent="-287338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Several target-compositions desirable, many gaseous</a:t>
            </a:r>
          </a:p>
        </p:txBody>
      </p:sp>
      <p:pic>
        <p:nvPicPr>
          <p:cNvPr id="17410" name="Picture 2" descr="http://rockinvan.files.wordpress.com/2010/07/wizard.jpg"/>
          <p:cNvPicPr>
            <a:picLocks noChangeAspect="1" noChangeArrowheads="1"/>
          </p:cNvPicPr>
          <p:nvPr/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 bwMode="auto">
          <a:xfrm>
            <a:off x="1143000" y="2438400"/>
            <a:ext cx="4724400" cy="35433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038600" y="2209800"/>
            <a:ext cx="4876800" cy="3657600"/>
            <a:chOff x="4038600" y="2209800"/>
            <a:chExt cx="4876800" cy="3657600"/>
          </a:xfrm>
        </p:grpSpPr>
        <p:sp>
          <p:nvSpPr>
            <p:cNvPr id="6" name="7-Point Star 5"/>
            <p:cNvSpPr/>
            <p:nvPr/>
          </p:nvSpPr>
          <p:spPr>
            <a:xfrm>
              <a:off x="4038600" y="2209800"/>
              <a:ext cx="4876800" cy="3657600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3124200"/>
              <a:ext cx="38100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Active-Target</a:t>
              </a:r>
            </a:p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Time-Projection</a:t>
              </a:r>
            </a:p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Chamber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47800" y="243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Van Wizard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2743200"/>
            <a:ext cx="3810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3" y="0"/>
            <a:ext cx="8229600" cy="79587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MICROMEGAS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30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09" y="833276"/>
            <a:ext cx="8210781" cy="51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Bethe-Formula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233488"/>
            <a:ext cx="49053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152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Basic Layout:  3-Level Rack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514600" y="762000"/>
            <a:ext cx="4191000" cy="5791200"/>
            <a:chOff x="2438400" y="838200"/>
            <a:chExt cx="4191000" cy="5791200"/>
          </a:xfrm>
        </p:grpSpPr>
        <p:sp>
          <p:nvSpPr>
            <p:cNvPr id="9" name="Rectangle 8"/>
            <p:cNvSpPr/>
            <p:nvPr/>
          </p:nvSpPr>
          <p:spPr>
            <a:xfrm>
              <a:off x="2438400" y="838200"/>
              <a:ext cx="4191000" cy="5791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8400" y="4495800"/>
              <a:ext cx="4191000" cy="2133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8400" y="2590800"/>
              <a:ext cx="4191000" cy="1905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4600" y="990600"/>
              <a:ext cx="3962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Top Level: Surface-Mount Components</a:t>
              </a:r>
            </a:p>
            <a:p>
              <a:pPr marL="174625">
                <a:buFont typeface="Arial" pitchFamily="34" charset="0"/>
                <a:buChar char="•"/>
              </a:pPr>
              <a:r>
                <a:rPr lang="en-US" dirty="0" smtClean="0"/>
                <a:t> Mass Flow Controllers</a:t>
              </a:r>
            </a:p>
            <a:p>
              <a:pPr marL="174625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Purifier</a:t>
              </a:r>
            </a:p>
            <a:p>
              <a:pPr marL="174625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Heat-exchanger &amp; Cold-trap Ports</a:t>
              </a:r>
            </a:p>
            <a:p>
              <a:pPr marL="174625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Assorted Valves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4600" y="2743200"/>
              <a:ext cx="3962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Middle Level: Buffer Tanks</a:t>
              </a:r>
            </a:p>
            <a:p>
              <a:pPr marL="225425">
                <a:buFont typeface="Arial" pitchFamily="34" charset="0"/>
                <a:buChar char="•"/>
              </a:pPr>
              <a:r>
                <a:rPr lang="en-US" dirty="0" smtClean="0"/>
                <a:t> Small buffer tank for recirculation</a:t>
              </a:r>
            </a:p>
            <a:p>
              <a:pPr marL="225425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Large buffer tank for initial system   pressurization</a:t>
              </a:r>
            </a:p>
            <a:p>
              <a:pPr marL="225425">
                <a:buFont typeface="Arial" pitchFamily="34" charset="0"/>
                <a:buChar char="•"/>
              </a:pPr>
              <a:r>
                <a:rPr lang="en-US" dirty="0" smtClean="0"/>
                <a:t> Assorted Valves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4600" y="4648200"/>
              <a:ext cx="3962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Bottom Level: Pumping &amp; Compression</a:t>
              </a:r>
            </a:p>
            <a:p>
              <a:pPr marL="225425">
                <a:buFont typeface="Arial" pitchFamily="34" charset="0"/>
                <a:buChar char="•"/>
              </a:pPr>
              <a:r>
                <a:rPr lang="en-US" dirty="0" smtClean="0"/>
                <a:t> Port leading to storage tank</a:t>
              </a:r>
            </a:p>
            <a:p>
              <a:pPr marL="225425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Compressor</a:t>
              </a:r>
            </a:p>
            <a:p>
              <a:pPr marL="225425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Scroll-Pumps</a:t>
              </a:r>
            </a:p>
            <a:p>
              <a:pPr marL="225425">
                <a:buFont typeface="Arial" pitchFamily="34" charset="0"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Butterfly valves</a:t>
              </a:r>
            </a:p>
            <a:p>
              <a:pPr marL="225425">
                <a:buFont typeface="Arial" pitchFamily="34" charset="0"/>
                <a:buChar char="•"/>
              </a:pPr>
              <a:r>
                <a:rPr lang="en-US" dirty="0" smtClean="0"/>
                <a:t>Assorted Valves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3581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side: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Storage tank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Gas Cylinders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Purity Analyzer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AT-TPC: Basic Design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2286000"/>
            <a:ext cx="7034062" cy="3657600"/>
            <a:chOff x="1795613" y="1600200"/>
            <a:chExt cx="6653062" cy="339090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1600200"/>
              <a:ext cx="5476875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867686" y="3366294"/>
              <a:ext cx="1873888" cy="28257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20995658">
              <a:off x="1795613" y="2815277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</a:rPr>
                <a:t>Beam</a:t>
              </a:r>
              <a:endParaRPr lang="en-US" sz="3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838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Active Target = High(</a:t>
            </a:r>
            <a:r>
              <a:rPr lang="en-US" sz="2000" dirty="0" err="1" smtClean="0">
                <a:solidFill>
                  <a:schemeClr val="bg1"/>
                </a:solidFill>
              </a:rPr>
              <a:t>ish</a:t>
            </a:r>
            <a:r>
              <a:rPr lang="en-US" sz="2000" dirty="0" smtClean="0">
                <a:solidFill>
                  <a:schemeClr val="bg1"/>
                </a:solidFill>
              </a:rPr>
              <a:t>) Pressure Gas-Cell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Time-Projection Chamber = Gas-Cell w/ voltage gradient with e</a:t>
            </a:r>
            <a:r>
              <a:rPr lang="en-US" sz="2000" baseline="30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detectors at one end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Surround with Magnetic field to effectively extend chamber size &amp; aid with PID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20678673">
            <a:off x="2870763" y="885036"/>
            <a:ext cx="2051722" cy="57027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2893377" cy="8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AT-TPC: The Gas Matters!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915400" cy="4190999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Initial e</a:t>
            </a:r>
            <a:r>
              <a:rPr lang="en-US" sz="2400" baseline="300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 created proportional to energy loss (i.e.  Z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and E</a:t>
            </a:r>
            <a:r>
              <a:rPr lang="en-US" sz="2400" baseline="30000" dirty="0" smtClean="0">
                <a:solidFill>
                  <a:schemeClr val="bg1"/>
                </a:solidFill>
              </a:rPr>
              <a:t>-1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Secondary e</a:t>
            </a:r>
            <a:r>
              <a:rPr lang="en-US" sz="2400" baseline="300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 created due to acceleration voltage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Multiplication factor,  g,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where the Townsend coefficient, </a:t>
            </a:r>
            <a:r>
              <a:rPr lang="el-GR" sz="2000" dirty="0" smtClean="0">
                <a:solidFill>
                  <a:schemeClr val="bg1"/>
                </a:solidFill>
              </a:rPr>
              <a:t>α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</a:p>
          <a:p>
            <a:pPr lvl="1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and </a:t>
            </a:r>
            <a:r>
              <a:rPr lang="el-GR" i="1" dirty="0" smtClean="0">
                <a:solidFill>
                  <a:schemeClr val="bg1"/>
                </a:solidFill>
              </a:rPr>
              <a:t>ε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is the electric field, 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 is the pressure, and </a:t>
            </a:r>
            <a:r>
              <a:rPr lang="en-US" i="1" dirty="0" smtClean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  <a:r>
              <a:rPr lang="en-US" i="1" dirty="0" smtClean="0">
                <a:solidFill>
                  <a:schemeClr val="bg1"/>
                </a:solidFill>
              </a:rPr>
              <a:t>B</a:t>
            </a:r>
            <a:r>
              <a:rPr lang="en-US" sz="2000" dirty="0" smtClean="0">
                <a:solidFill>
                  <a:schemeClr val="bg1"/>
                </a:solidFill>
              </a:rPr>
              <a:t> are gas-specific constants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5</a:t>
            </a:fld>
            <a:endParaRPr lang="en-U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00400"/>
            <a:ext cx="403429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685800" y="4800600"/>
            <a:ext cx="7772400" cy="1295400"/>
            <a:chOff x="685800" y="4800600"/>
            <a:chExt cx="7772400" cy="1295400"/>
          </a:xfrm>
        </p:grpSpPr>
        <p:sp>
          <p:nvSpPr>
            <p:cNvPr id="13" name="Down Ribbon 12"/>
            <p:cNvSpPr/>
            <p:nvPr/>
          </p:nvSpPr>
          <p:spPr>
            <a:xfrm>
              <a:off x="685800" y="4800600"/>
              <a:ext cx="7772400" cy="1295400"/>
            </a:xfrm>
            <a:prstGeom prst="ribbon">
              <a:avLst>
                <a:gd name="adj1" fmla="val 10713"/>
                <a:gd name="adj2" fmla="val 7041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3600" y="4953000"/>
              <a:ext cx="4800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/>
                <a:t>Gain is very sensitive to gas properties!</a:t>
              </a:r>
              <a:endParaRPr lang="en-US" sz="32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Gas Handling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867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Must maintain gas composition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within 0.03% for gain variation of 1%!  (</a:t>
            </a:r>
            <a:r>
              <a:rPr lang="en-US" dirty="0" err="1" smtClean="0">
                <a:solidFill>
                  <a:schemeClr val="bg1"/>
                </a:solidFill>
              </a:rPr>
              <a:t>D.Suzuki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Must maintain gas pressure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within 0.1% for gain variation of 1%! (</a:t>
            </a:r>
            <a:r>
              <a:rPr lang="en-US" dirty="0" err="1" smtClean="0">
                <a:solidFill>
                  <a:schemeClr val="bg1"/>
                </a:solidFill>
              </a:rPr>
              <a:t>D.Suzuki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Must have low-rate of gas loss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Only have 100std.L of 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He and more is difficult to get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i.e. require high leak-tightness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791200" y="990600"/>
            <a:ext cx="1066800" cy="27432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715000" y="4114800"/>
            <a:ext cx="1143000" cy="1828800"/>
          </a:xfrm>
          <a:prstGeom prst="rightBrace">
            <a:avLst>
              <a:gd name="adj1" fmla="val 7369"/>
              <a:gd name="adj2" fmla="val 49398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5600" y="1828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Flow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gas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419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Circulate the gas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3.amazonaws.com/engrade-myfiles/4081878350296283/The_water_cycle.jpg"/>
          <p:cNvPicPr>
            <a:picLocks noChangeAspect="1" noChangeArrowheads="1"/>
          </p:cNvPicPr>
          <p:nvPr/>
        </p:nvPicPr>
        <p:blipFill>
          <a:blip r:embed="rId2" cstate="print">
            <a:lum bright="56000" contrast="72000"/>
          </a:blip>
          <a:srcRect/>
          <a:stretch>
            <a:fillRect/>
          </a:stretch>
        </p:blipFill>
        <p:spPr bwMode="auto">
          <a:xfrm>
            <a:off x="762000" y="990600"/>
            <a:ext cx="7698805" cy="51034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Gas Handling in a Nutshell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1066800"/>
            <a:ext cx="2209800" cy="1447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Target Volume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1295400" y="2438400"/>
            <a:ext cx="2133600" cy="1066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Compression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371600" y="3886200"/>
            <a:ext cx="2209800" cy="1066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Purification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2523" y="0"/>
            <a:ext cx="9146523" cy="6858000"/>
            <a:chOff x="-3330" y="0"/>
            <a:chExt cx="12182631" cy="913447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79300" cy="91344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3" name="Group 441"/>
            <p:cNvGrpSpPr/>
            <p:nvPr/>
          </p:nvGrpSpPr>
          <p:grpSpPr>
            <a:xfrm>
              <a:off x="-3330" y="1"/>
              <a:ext cx="12182631" cy="9134477"/>
              <a:chOff x="-3330" y="1"/>
              <a:chExt cx="12182631" cy="9134477"/>
            </a:xfrm>
          </p:grpSpPr>
          <p:cxnSp>
            <p:nvCxnSpPr>
              <p:cNvPr id="7" name="Straight Connector 6"/>
              <p:cNvCxnSpPr>
                <a:stCxn id="177" idx="0"/>
              </p:cNvCxnSpPr>
              <p:nvPr/>
            </p:nvCxnSpPr>
            <p:spPr>
              <a:xfrm flipH="1">
                <a:off x="367307" y="1456432"/>
                <a:ext cx="38402" cy="25731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68"/>
              <p:cNvGrpSpPr/>
              <p:nvPr/>
            </p:nvGrpSpPr>
            <p:grpSpPr>
              <a:xfrm rot="10800000">
                <a:off x="1289025" y="4644048"/>
                <a:ext cx="409931" cy="582283"/>
                <a:chOff x="1327429" y="4023360"/>
                <a:chExt cx="409931" cy="582283"/>
              </a:xfrm>
              <a:scene3d>
                <a:camera prst="orthographicFront">
                  <a:rot lat="0" lon="10800000" rev="0"/>
                </a:camera>
                <a:lightRig rig="threePt" dir="t"/>
              </a:scene3d>
            </p:grpSpPr>
            <p:sp>
              <p:nvSpPr>
                <p:cNvPr id="364" name="Rounded Rectangle 366"/>
                <p:cNvSpPr/>
                <p:nvPr/>
              </p:nvSpPr>
              <p:spPr>
                <a:xfrm rot="5400000">
                  <a:off x="1231417" y="4240795"/>
                  <a:ext cx="460860" cy="2688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365" name="Straight Connector 364"/>
                <p:cNvCxnSpPr/>
                <p:nvPr/>
              </p:nvCxnSpPr>
              <p:spPr>
                <a:xfrm flipV="1">
                  <a:off x="1461847" y="4023360"/>
                  <a:ext cx="0" cy="4572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1463040" y="4298402"/>
                  <a:ext cx="2743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/>
              <p:cNvCxnSpPr/>
              <p:nvPr/>
            </p:nvCxnSpPr>
            <p:spPr>
              <a:xfrm flipH="1">
                <a:off x="6742535" y="8753382"/>
                <a:ext cx="42976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8"/>
              <p:cNvGrpSpPr/>
              <p:nvPr/>
            </p:nvGrpSpPr>
            <p:grpSpPr>
              <a:xfrm>
                <a:off x="4399029" y="2585007"/>
                <a:ext cx="2537355" cy="3856778"/>
                <a:chOff x="4800600" y="2438400"/>
                <a:chExt cx="1905000" cy="2895600"/>
              </a:xfrm>
            </p:grpSpPr>
            <p:grpSp>
              <p:nvGrpSpPr>
                <p:cNvPr id="8" name="Group 5"/>
                <p:cNvGrpSpPr/>
                <p:nvPr/>
              </p:nvGrpSpPr>
              <p:grpSpPr>
                <a:xfrm>
                  <a:off x="4800600" y="2438400"/>
                  <a:ext cx="1905000" cy="2895600"/>
                  <a:chOff x="4800600" y="2590800"/>
                  <a:chExt cx="1752600" cy="2743200"/>
                </a:xfrm>
              </p:grpSpPr>
              <p:sp>
                <p:nvSpPr>
                  <p:cNvPr id="362" name="Rounded Rectangle 3"/>
                  <p:cNvSpPr/>
                  <p:nvPr/>
                </p:nvSpPr>
                <p:spPr>
                  <a:xfrm>
                    <a:off x="4800600" y="2590800"/>
                    <a:ext cx="1752600" cy="2743200"/>
                  </a:xfrm>
                  <a:prstGeom prst="roundRect">
                    <a:avLst>
                      <a:gd name="adj" fmla="val 4271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sp>
                <p:nvSpPr>
                  <p:cNvPr id="363" name="Rounded Rectangle 4"/>
                  <p:cNvSpPr/>
                  <p:nvPr/>
                </p:nvSpPr>
                <p:spPr>
                  <a:xfrm>
                    <a:off x="5105400" y="3124200"/>
                    <a:ext cx="1143000" cy="1752600"/>
                  </a:xfrm>
                  <a:prstGeom prst="roundRect">
                    <a:avLst>
                      <a:gd name="adj" fmla="val 4271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</p:grpSp>
            <p:sp>
              <p:nvSpPr>
                <p:cNvPr id="360" name="TextBox 6"/>
                <p:cNvSpPr txBox="1"/>
                <p:nvPr/>
              </p:nvSpPr>
              <p:spPr>
                <a:xfrm>
                  <a:off x="5435544" y="2657936"/>
                  <a:ext cx="1219200" cy="283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SGC</a:t>
                  </a:r>
                  <a:endParaRPr lang="en-US" sz="1200" dirty="0"/>
                </a:p>
              </p:txBody>
            </p:sp>
            <p:sp>
              <p:nvSpPr>
                <p:cNvPr id="361" name="TextBox 7"/>
                <p:cNvSpPr txBox="1"/>
                <p:nvPr/>
              </p:nvSpPr>
              <p:spPr>
                <a:xfrm>
                  <a:off x="5181600" y="3352799"/>
                  <a:ext cx="1066800" cy="283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ATGC</a:t>
                  </a:r>
                  <a:endParaRPr lang="en-US" sz="1200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3554921" y="880357"/>
                <a:ext cx="1" cy="130577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517986" y="2224533"/>
                <a:ext cx="34564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42645" y="1494837"/>
                <a:ext cx="19202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28165" y="880358"/>
                <a:ext cx="0" cy="5577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630261" y="7524422"/>
                <a:ext cx="1" cy="12801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65101" y="2877418"/>
                <a:ext cx="1" cy="21890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941911" y="5450553"/>
                <a:ext cx="0" cy="39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865100" y="2221718"/>
                <a:ext cx="771542" cy="28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88291" y="6065033"/>
                <a:ext cx="0" cy="14209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779471" y="1033977"/>
                <a:ext cx="29187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974434" y="7486017"/>
                <a:ext cx="1727839" cy="398113"/>
              </a:xfrm>
              <a:prstGeom prst="rect">
                <a:avLst/>
              </a:prstGeom>
              <a:noFill/>
            </p:spPr>
            <p:txBody>
              <a:bodyPr wrap="square" lIns="121789" tIns="60894" rIns="121789" bIns="60894" rtlCol="0">
                <a:spAutoFit/>
              </a:bodyPr>
              <a:lstStyle/>
              <a:p>
                <a:r>
                  <a:rPr lang="en-US" sz="1050" dirty="0" smtClean="0"/>
                  <a:t>SP1</a:t>
                </a:r>
                <a:endParaRPr lang="en-US" sz="105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5626711" y="5756513"/>
                <a:ext cx="0" cy="17392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3055656" y="7486019"/>
                <a:ext cx="1728224" cy="384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551981" y="6449082"/>
                <a:ext cx="1483447" cy="419076"/>
              </a:xfrm>
              <a:prstGeom prst="rect">
                <a:avLst/>
              </a:prstGeom>
              <a:noFill/>
            </p:spPr>
            <p:txBody>
              <a:bodyPr wrap="square" lIns="121789" tIns="60894" rIns="121789" bIns="60894" rtlCol="0">
                <a:spAutoFit/>
              </a:bodyPr>
              <a:lstStyle/>
              <a:p>
                <a:pPr algn="ctr"/>
                <a:r>
                  <a:rPr lang="en-US" sz="1200" dirty="0" smtClean="0"/>
                  <a:t> </a:t>
                </a:r>
                <a:r>
                  <a:rPr lang="en-US" sz="1050" dirty="0" smtClean="0"/>
                  <a:t>BV1</a:t>
                </a:r>
                <a:endParaRPr lang="en-US" sz="1050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4899097" y="8714978"/>
                <a:ext cx="1106129" cy="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41"/>
              <p:cNvGrpSpPr/>
              <p:nvPr/>
            </p:nvGrpSpPr>
            <p:grpSpPr>
              <a:xfrm>
                <a:off x="6012841" y="8322523"/>
                <a:ext cx="811953" cy="811953"/>
                <a:chOff x="152400" y="2133600"/>
                <a:chExt cx="2209800" cy="2133600"/>
              </a:xfrm>
            </p:grpSpPr>
            <p:sp>
              <p:nvSpPr>
                <p:cNvPr id="357" name="Oval 356"/>
                <p:cNvSpPr/>
                <p:nvPr/>
              </p:nvSpPr>
              <p:spPr>
                <a:xfrm>
                  <a:off x="152400" y="2133600"/>
                  <a:ext cx="2209800" cy="2133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pic>
              <p:nvPicPr>
                <p:cNvPr id="358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533400" y="2514600"/>
                  <a:ext cx="1457325" cy="1409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7" name="TextBox 26"/>
              <p:cNvSpPr txBox="1"/>
              <p:nvPr/>
            </p:nvSpPr>
            <p:spPr>
              <a:xfrm>
                <a:off x="6665726" y="8023687"/>
                <a:ext cx="729695" cy="398113"/>
              </a:xfrm>
              <a:prstGeom prst="rect">
                <a:avLst/>
              </a:prstGeom>
              <a:noFill/>
            </p:spPr>
            <p:txBody>
              <a:bodyPr wrap="square" lIns="121789" tIns="60894" rIns="121789" bIns="60894" rtlCol="0">
                <a:spAutoFit/>
              </a:bodyPr>
              <a:lstStyle/>
              <a:p>
                <a:r>
                  <a:rPr lang="en-US" sz="1050" dirty="0" smtClean="0"/>
                  <a:t>SP2</a:t>
                </a:r>
                <a:endParaRPr lang="en-US" sz="1050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V="1">
                <a:off x="4899095" y="6216895"/>
                <a:ext cx="11468" cy="24980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823755" y="6218652"/>
                <a:ext cx="1483447" cy="398113"/>
              </a:xfrm>
              <a:prstGeom prst="rect">
                <a:avLst/>
              </a:prstGeom>
              <a:noFill/>
            </p:spPr>
            <p:txBody>
              <a:bodyPr wrap="square" lIns="121789" tIns="60894" rIns="121789" bIns="60894" rtlCol="0">
                <a:spAutoFit/>
              </a:bodyPr>
              <a:lstStyle/>
              <a:p>
                <a:pPr algn="ctr"/>
                <a:r>
                  <a:rPr lang="en-US" sz="1050" dirty="0" smtClean="0"/>
                  <a:t>BV2</a:t>
                </a:r>
                <a:endParaRPr lang="en-US" sz="9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702660" y="1"/>
                <a:ext cx="4363519" cy="502929"/>
              </a:xfrm>
              <a:prstGeom prst="rect">
                <a:avLst/>
              </a:prstGeom>
              <a:noFill/>
            </p:spPr>
            <p:txBody>
              <a:bodyPr wrap="square" lIns="121789" tIns="60894" rIns="121789" bIns="60894" rtlCol="0">
                <a:spAutoFit/>
              </a:bodyPr>
              <a:lstStyle/>
              <a:p>
                <a:r>
                  <a:rPr lang="en-US" sz="1600" b="1" dirty="0" smtClean="0"/>
                  <a:t>General Gas-handling Design</a:t>
                </a:r>
                <a:endParaRPr lang="en-US" sz="1600" b="1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5052715" y="7524422"/>
                <a:ext cx="768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69"/>
              <p:cNvGrpSpPr/>
              <p:nvPr/>
            </p:nvGrpSpPr>
            <p:grpSpPr>
              <a:xfrm rot="5400000">
                <a:off x="4886189" y="6269965"/>
                <a:ext cx="409225" cy="613840"/>
                <a:chOff x="846715" y="2929735"/>
                <a:chExt cx="307239" cy="460860"/>
              </a:xfrm>
            </p:grpSpPr>
            <p:grpSp>
              <p:nvGrpSpPr>
                <p:cNvPr id="32" name="Group 49"/>
                <p:cNvGrpSpPr/>
                <p:nvPr/>
              </p:nvGrpSpPr>
              <p:grpSpPr>
                <a:xfrm>
                  <a:off x="846715" y="3160165"/>
                  <a:ext cx="307239" cy="230430"/>
                  <a:chOff x="2114080" y="4389125"/>
                  <a:chExt cx="921720" cy="614480"/>
                </a:xfrm>
              </p:grpSpPr>
              <p:sp>
                <p:nvSpPr>
                  <p:cNvPr id="354" name="Rectangle 50"/>
                  <p:cNvSpPr/>
                  <p:nvPr/>
                </p:nvSpPr>
                <p:spPr>
                  <a:xfrm>
                    <a:off x="2114080" y="4389125"/>
                    <a:ext cx="921720" cy="61448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cxnSp>
                <p:nvCxnSpPr>
                  <p:cNvPr id="355" name="Straight Connector 354"/>
                  <p:cNvCxnSpPr/>
                  <p:nvPr/>
                </p:nvCxnSpPr>
                <p:spPr>
                  <a:xfrm>
                    <a:off x="2114080" y="4389125"/>
                    <a:ext cx="921720" cy="61448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6" name="Oval 355"/>
                  <p:cNvSpPr/>
                  <p:nvPr/>
                </p:nvSpPr>
                <p:spPr>
                  <a:xfrm>
                    <a:off x="2459725" y="4581150"/>
                    <a:ext cx="268835" cy="26883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</p:grpSp>
            <p:sp>
              <p:nvSpPr>
                <p:cNvPr id="352" name="Oval 65"/>
                <p:cNvSpPr/>
                <p:nvPr/>
              </p:nvSpPr>
              <p:spPr>
                <a:xfrm>
                  <a:off x="923524" y="2929735"/>
                  <a:ext cx="153621" cy="1536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53" name="Straight Connector 67"/>
                <p:cNvCxnSpPr/>
                <p:nvPr/>
              </p:nvCxnSpPr>
              <p:spPr>
                <a:xfrm>
                  <a:off x="1000335" y="3083355"/>
                  <a:ext cx="0" cy="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72"/>
              <p:cNvGrpSpPr/>
              <p:nvPr/>
            </p:nvGrpSpPr>
            <p:grpSpPr>
              <a:xfrm rot="5400000">
                <a:off x="5577478" y="6423585"/>
                <a:ext cx="409225" cy="613840"/>
                <a:chOff x="846715" y="2929735"/>
                <a:chExt cx="307239" cy="460860"/>
              </a:xfrm>
            </p:grpSpPr>
            <p:grpSp>
              <p:nvGrpSpPr>
                <p:cNvPr id="34" name="Group 49"/>
                <p:cNvGrpSpPr/>
                <p:nvPr/>
              </p:nvGrpSpPr>
              <p:grpSpPr>
                <a:xfrm>
                  <a:off x="846715" y="3160165"/>
                  <a:ext cx="307239" cy="230430"/>
                  <a:chOff x="2114080" y="4389125"/>
                  <a:chExt cx="921720" cy="614480"/>
                </a:xfrm>
              </p:grpSpPr>
              <p:sp>
                <p:nvSpPr>
                  <p:cNvPr id="348" name="Rectangle 347"/>
                  <p:cNvSpPr/>
                  <p:nvPr/>
                </p:nvSpPr>
                <p:spPr>
                  <a:xfrm>
                    <a:off x="2114080" y="4389125"/>
                    <a:ext cx="921720" cy="61448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cxnSp>
                <p:nvCxnSpPr>
                  <p:cNvPr id="349" name="Straight Connector 77"/>
                  <p:cNvCxnSpPr/>
                  <p:nvPr/>
                </p:nvCxnSpPr>
                <p:spPr>
                  <a:xfrm>
                    <a:off x="2114080" y="4389125"/>
                    <a:ext cx="921720" cy="61448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0" name="Oval 349"/>
                  <p:cNvSpPr/>
                  <p:nvPr/>
                </p:nvSpPr>
                <p:spPr>
                  <a:xfrm>
                    <a:off x="2459725" y="4581150"/>
                    <a:ext cx="268835" cy="26883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</p:grpSp>
            <p:sp>
              <p:nvSpPr>
                <p:cNvPr id="346" name="Oval 345"/>
                <p:cNvSpPr/>
                <p:nvPr/>
              </p:nvSpPr>
              <p:spPr>
                <a:xfrm>
                  <a:off x="923524" y="2929735"/>
                  <a:ext cx="153621" cy="15362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7" name="Straight Connector 346"/>
                <p:cNvCxnSpPr>
                  <a:stCxn id="346" idx="4"/>
                </p:cNvCxnSpPr>
                <p:nvPr/>
              </p:nvCxnSpPr>
              <p:spPr>
                <a:xfrm>
                  <a:off x="1000335" y="3083355"/>
                  <a:ext cx="0" cy="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85"/>
              <p:cNvGrpSpPr/>
              <p:nvPr/>
            </p:nvGrpSpPr>
            <p:grpSpPr>
              <a:xfrm rot="5400000">
                <a:off x="6641950" y="5243895"/>
                <a:ext cx="844910" cy="566932"/>
                <a:chOff x="1865098" y="4644045"/>
                <a:chExt cx="844910" cy="566932"/>
              </a:xfrm>
            </p:grpSpPr>
            <p:grpSp>
              <p:nvGrpSpPr>
                <p:cNvPr id="36" name="Group 81"/>
                <p:cNvGrpSpPr/>
                <p:nvPr/>
              </p:nvGrpSpPr>
              <p:grpSpPr>
                <a:xfrm>
                  <a:off x="1865098" y="4644045"/>
                  <a:ext cx="844910" cy="365761"/>
                  <a:chOff x="1865098" y="4644045"/>
                  <a:chExt cx="844910" cy="365761"/>
                </a:xfrm>
              </p:grpSpPr>
              <p:sp>
                <p:nvSpPr>
                  <p:cNvPr id="343" name="Oval 342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TextBox 343"/>
                  <p:cNvSpPr txBox="1"/>
                  <p:nvPr/>
                </p:nvSpPr>
                <p:spPr>
                  <a:xfrm>
                    <a:off x="1865098" y="4656108"/>
                    <a:ext cx="844910" cy="345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 smtClean="0"/>
                      <a:t>PT</a:t>
                    </a:r>
                    <a:endParaRPr lang="en-US" sz="1100" dirty="0"/>
                  </a:p>
                </p:txBody>
              </p:sp>
            </p:grpSp>
            <p:cxnSp>
              <p:nvCxnSpPr>
                <p:cNvPr id="342" name="Straight Connector 83"/>
                <p:cNvCxnSpPr/>
                <p:nvPr/>
              </p:nvCxnSpPr>
              <p:spPr>
                <a:xfrm>
                  <a:off x="2095530" y="502809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86"/>
              <p:cNvGrpSpPr/>
              <p:nvPr/>
            </p:nvGrpSpPr>
            <p:grpSpPr>
              <a:xfrm rot="5400000">
                <a:off x="6257901" y="4667821"/>
                <a:ext cx="844910" cy="566932"/>
                <a:chOff x="1865098" y="4644045"/>
                <a:chExt cx="844910" cy="566932"/>
              </a:xfrm>
            </p:grpSpPr>
            <p:grpSp>
              <p:nvGrpSpPr>
                <p:cNvPr id="41" name="Group 81"/>
                <p:cNvGrpSpPr/>
                <p:nvPr/>
              </p:nvGrpSpPr>
              <p:grpSpPr>
                <a:xfrm>
                  <a:off x="1865098" y="4644045"/>
                  <a:ext cx="844910" cy="365761"/>
                  <a:chOff x="1865098" y="4644045"/>
                  <a:chExt cx="844910" cy="365761"/>
                </a:xfrm>
              </p:grpSpPr>
              <p:sp>
                <p:nvSpPr>
                  <p:cNvPr id="339" name="Oval 338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0" name="TextBox 339"/>
                  <p:cNvSpPr txBox="1"/>
                  <p:nvPr/>
                </p:nvSpPr>
                <p:spPr>
                  <a:xfrm>
                    <a:off x="1865098" y="4656108"/>
                    <a:ext cx="844910" cy="345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 smtClean="0"/>
                      <a:t>PT</a:t>
                    </a:r>
                    <a:endParaRPr lang="en-US" sz="1100" dirty="0"/>
                  </a:p>
                </p:txBody>
              </p:sp>
            </p:grpSp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2095530" y="502809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97"/>
              <p:cNvGrpSpPr/>
              <p:nvPr/>
            </p:nvGrpSpPr>
            <p:grpSpPr>
              <a:xfrm>
                <a:off x="4438236" y="4413616"/>
                <a:ext cx="758957" cy="844910"/>
                <a:chOff x="1481050" y="4259994"/>
                <a:chExt cx="758957" cy="844910"/>
              </a:xfrm>
            </p:grpSpPr>
            <p:grpSp>
              <p:nvGrpSpPr>
                <p:cNvPr id="47" name="Group 91"/>
                <p:cNvGrpSpPr/>
                <p:nvPr/>
              </p:nvGrpSpPr>
              <p:grpSpPr>
                <a:xfrm rot="16200000">
                  <a:off x="1532421" y="4397318"/>
                  <a:ext cx="844910" cy="570262"/>
                  <a:chOff x="1826698" y="4640715"/>
                  <a:chExt cx="844910" cy="570262"/>
                </a:xfrm>
              </p:grpSpPr>
              <p:grpSp>
                <p:nvGrpSpPr>
                  <p:cNvPr id="49" name="Group 81"/>
                  <p:cNvGrpSpPr/>
                  <p:nvPr/>
                </p:nvGrpSpPr>
                <p:grpSpPr>
                  <a:xfrm>
                    <a:off x="1826698" y="4640715"/>
                    <a:ext cx="844910" cy="369091"/>
                    <a:chOff x="1826698" y="4640715"/>
                    <a:chExt cx="844910" cy="369091"/>
                  </a:xfrm>
                </p:grpSpPr>
                <p:sp>
                  <p:nvSpPr>
                    <p:cNvPr id="335" name="Oval 334"/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895978" y="4644046"/>
                      <a:ext cx="365761" cy="365760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6" name="TextBox 335"/>
                    <p:cNvSpPr txBox="1"/>
                    <p:nvPr/>
                  </p:nvSpPr>
                  <p:spPr>
                    <a:xfrm>
                      <a:off x="1826698" y="4640715"/>
                      <a:ext cx="844910" cy="3452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dirty="0" smtClean="0"/>
                        <a:t>DPT</a:t>
                      </a:r>
                      <a:endParaRPr lang="en-US" sz="1050" dirty="0"/>
                    </a:p>
                  </p:txBody>
                </p:sp>
              </p:grpSp>
              <p:cxnSp>
                <p:nvCxnSpPr>
                  <p:cNvPr id="334" name="Straight Connector 333"/>
                  <p:cNvCxnSpPr/>
                  <p:nvPr/>
                </p:nvCxnSpPr>
                <p:spPr>
                  <a:xfrm>
                    <a:off x="2095530" y="5028097"/>
                    <a:ext cx="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2" name="Straight Connector 331"/>
                <p:cNvCxnSpPr/>
                <p:nvPr/>
              </p:nvCxnSpPr>
              <p:spPr>
                <a:xfrm rot="16200000">
                  <a:off x="1572490" y="478303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/>
              <p:cNvSpPr txBox="1"/>
              <p:nvPr/>
            </p:nvSpPr>
            <p:spPr>
              <a:xfrm>
                <a:off x="6780940" y="5527362"/>
                <a:ext cx="921719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PT1</a:t>
                </a:r>
                <a:endParaRPr 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89649" y="4183187"/>
                <a:ext cx="1305771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PT2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977374" y="4490427"/>
                <a:ext cx="1305771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DPT1</a:t>
                </a:r>
                <a:endParaRPr lang="en-US" sz="1050" dirty="0"/>
              </a:p>
            </p:txBody>
          </p:sp>
          <p:grpSp>
            <p:nvGrpSpPr>
              <p:cNvPr id="52" name="Group 106"/>
              <p:cNvGrpSpPr/>
              <p:nvPr/>
            </p:nvGrpSpPr>
            <p:grpSpPr>
              <a:xfrm>
                <a:off x="636142" y="1072383"/>
                <a:ext cx="422455" cy="1305770"/>
                <a:chOff x="1289025" y="2877417"/>
                <a:chExt cx="537670" cy="1574605"/>
              </a:xfrm>
            </p:grpSpPr>
            <p:sp>
              <p:nvSpPr>
                <p:cNvPr id="329" name="Round Same Side Corner Rectangle 328"/>
                <p:cNvSpPr/>
                <p:nvPr/>
              </p:nvSpPr>
              <p:spPr>
                <a:xfrm>
                  <a:off x="1289025" y="3107847"/>
                  <a:ext cx="537670" cy="1344175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30" name="Round Same Side Corner Rectangle 329"/>
                <p:cNvSpPr/>
                <p:nvPr/>
              </p:nvSpPr>
              <p:spPr>
                <a:xfrm>
                  <a:off x="1442645" y="2877417"/>
                  <a:ext cx="231650" cy="231650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53" name="Group 107"/>
              <p:cNvGrpSpPr/>
              <p:nvPr/>
            </p:nvGrpSpPr>
            <p:grpSpPr>
              <a:xfrm>
                <a:off x="499266" y="6986752"/>
                <a:ext cx="422455" cy="1305770"/>
                <a:chOff x="1289025" y="2877417"/>
                <a:chExt cx="537670" cy="1574605"/>
              </a:xfrm>
            </p:grpSpPr>
            <p:sp>
              <p:nvSpPr>
                <p:cNvPr id="327" name="Round Same Side Corner Rectangle 326"/>
                <p:cNvSpPr/>
                <p:nvPr/>
              </p:nvSpPr>
              <p:spPr>
                <a:xfrm>
                  <a:off x="1289025" y="3107847"/>
                  <a:ext cx="537670" cy="1344175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28" name="Round Same Side Corner Rectangle 327"/>
                <p:cNvSpPr/>
                <p:nvPr/>
              </p:nvSpPr>
              <p:spPr>
                <a:xfrm>
                  <a:off x="1442645" y="2877417"/>
                  <a:ext cx="231650" cy="231650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-1" y="8254117"/>
                <a:ext cx="1536200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TGC2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28165" y="6525892"/>
                <a:ext cx="576076" cy="58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MV2</a:t>
                </a:r>
                <a:endParaRPr lang="en-US" sz="105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6140" y="957166"/>
                <a:ext cx="119055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MV1</a:t>
                </a:r>
                <a:endParaRPr lang="en-US" sz="1050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flipH="1">
                <a:off x="691291" y="2762203"/>
                <a:ext cx="21660" cy="42062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112"/>
              <p:cNvGrpSpPr/>
              <p:nvPr/>
            </p:nvGrpSpPr>
            <p:grpSpPr>
              <a:xfrm rot="5400000">
                <a:off x="763839" y="867875"/>
                <a:ext cx="177677" cy="279453"/>
                <a:chOff x="2362200" y="3352800"/>
                <a:chExt cx="228600" cy="304800"/>
              </a:xfrm>
            </p:grpSpPr>
            <p:sp>
              <p:nvSpPr>
                <p:cNvPr id="325" name="Isosceles Triangle 324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26" name="Isosceles Triangle 325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59" name="Group 17"/>
              <p:cNvGrpSpPr/>
              <p:nvPr/>
            </p:nvGrpSpPr>
            <p:grpSpPr>
              <a:xfrm rot="5400000">
                <a:off x="626964" y="6667030"/>
                <a:ext cx="177677" cy="279453"/>
                <a:chOff x="2362200" y="3352800"/>
                <a:chExt cx="228600" cy="304800"/>
              </a:xfrm>
            </p:grpSpPr>
            <p:sp>
              <p:nvSpPr>
                <p:cNvPr id="323" name="Isosceles Triangle 322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24" name="Isosceles Triangle 323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828165" y="880357"/>
                <a:ext cx="24579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126"/>
              <p:cNvGrpSpPr/>
              <p:nvPr/>
            </p:nvGrpSpPr>
            <p:grpSpPr>
              <a:xfrm rot="16200000">
                <a:off x="-25433" y="6509596"/>
                <a:ext cx="844910" cy="570262"/>
                <a:chOff x="1826695" y="4640716"/>
                <a:chExt cx="844910" cy="570261"/>
              </a:xfrm>
            </p:grpSpPr>
            <p:grpSp>
              <p:nvGrpSpPr>
                <p:cNvPr id="62" name="Group 81"/>
                <p:cNvGrpSpPr/>
                <p:nvPr/>
              </p:nvGrpSpPr>
              <p:grpSpPr>
                <a:xfrm>
                  <a:off x="1826695" y="4640716"/>
                  <a:ext cx="844910" cy="369090"/>
                  <a:chOff x="1826695" y="4640716"/>
                  <a:chExt cx="844910" cy="369090"/>
                </a:xfrm>
              </p:grpSpPr>
              <p:sp>
                <p:nvSpPr>
                  <p:cNvPr id="321" name="Oval 320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2" name="TextBox 321"/>
                  <p:cNvSpPr txBox="1"/>
                  <p:nvPr/>
                </p:nvSpPr>
                <p:spPr>
                  <a:xfrm>
                    <a:off x="1826695" y="4640716"/>
                    <a:ext cx="844910" cy="345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 smtClean="0"/>
                      <a:t>Reg</a:t>
                    </a:r>
                    <a:endParaRPr lang="en-US" sz="1050" dirty="0"/>
                  </a:p>
                </p:txBody>
              </p:sp>
            </p:grpSp>
            <p:cxnSp>
              <p:nvCxnSpPr>
                <p:cNvPr id="320" name="Straight Connector 128"/>
                <p:cNvCxnSpPr/>
                <p:nvPr/>
              </p:nvCxnSpPr>
              <p:spPr>
                <a:xfrm>
                  <a:off x="2095530" y="502809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98470" y="573117"/>
                <a:ext cx="823252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RG1</a:t>
                </a:r>
                <a:endParaRPr lang="en-US" sz="105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" y="6372271"/>
                <a:ext cx="712951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RG2</a:t>
                </a:r>
                <a:endParaRPr lang="en-US" sz="1050" dirty="0"/>
              </a:p>
            </p:txBody>
          </p:sp>
          <p:grpSp>
            <p:nvGrpSpPr>
              <p:cNvPr id="65" name="Group 148"/>
              <p:cNvGrpSpPr/>
              <p:nvPr/>
            </p:nvGrpSpPr>
            <p:grpSpPr>
              <a:xfrm>
                <a:off x="2748415" y="381092"/>
                <a:ext cx="341348" cy="612015"/>
                <a:chOff x="4132827" y="2301342"/>
                <a:chExt cx="341348" cy="612015"/>
              </a:xfrm>
            </p:grpSpPr>
            <p:pic>
              <p:nvPicPr>
                <p:cNvPr id="313" name="Picture 312" descr="Valv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 rot="5400000">
                  <a:off x="4169400" y="2608582"/>
                  <a:ext cx="268202" cy="341348"/>
                </a:xfrm>
                <a:prstGeom prst="rect">
                  <a:avLst/>
                </a:prstGeom>
              </p:spPr>
            </p:pic>
            <p:cxnSp>
              <p:nvCxnSpPr>
                <p:cNvPr id="314" name="Straight Connector 313"/>
                <p:cNvCxnSpPr/>
                <p:nvPr/>
              </p:nvCxnSpPr>
              <p:spPr>
                <a:xfrm>
                  <a:off x="4284615" y="2493367"/>
                  <a:ext cx="0" cy="2743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146"/>
                <p:cNvGrpSpPr/>
                <p:nvPr/>
              </p:nvGrpSpPr>
              <p:grpSpPr>
                <a:xfrm rot="2100000">
                  <a:off x="4198025" y="2437174"/>
                  <a:ext cx="228600" cy="171886"/>
                  <a:chOff x="4289541" y="3511038"/>
                  <a:chExt cx="228600" cy="138491"/>
                </a:xfrm>
              </p:grpSpPr>
              <p:cxnSp>
                <p:nvCxnSpPr>
                  <p:cNvPr id="317" name="Straight Connector 144"/>
                  <p:cNvCxnSpPr/>
                  <p:nvPr/>
                </p:nvCxnSpPr>
                <p:spPr>
                  <a:xfrm rot="2700000">
                    <a:off x="4403841" y="3535229"/>
                    <a:ext cx="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8" name="Rectangle 145"/>
                  <p:cNvSpPr/>
                  <p:nvPr/>
                </p:nvSpPr>
                <p:spPr>
                  <a:xfrm rot="18900000">
                    <a:off x="4472272" y="3511038"/>
                    <a:ext cx="45720" cy="11521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</p:grpSp>
            <p:sp>
              <p:nvSpPr>
                <p:cNvPr id="316" name="Oval 315"/>
                <p:cNvSpPr/>
                <p:nvPr/>
              </p:nvSpPr>
              <p:spPr>
                <a:xfrm>
                  <a:off x="4178808" y="2301342"/>
                  <a:ext cx="204614" cy="20461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Group 149"/>
              <p:cNvGrpSpPr/>
              <p:nvPr/>
            </p:nvGrpSpPr>
            <p:grpSpPr>
              <a:xfrm>
                <a:off x="2748415" y="1725268"/>
                <a:ext cx="341348" cy="612015"/>
                <a:chOff x="4132827" y="2301342"/>
                <a:chExt cx="341348" cy="612015"/>
              </a:xfrm>
            </p:grpSpPr>
            <p:pic>
              <p:nvPicPr>
                <p:cNvPr id="307" name="Picture 306" descr="Valv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 rot="5400000">
                  <a:off x="4169400" y="2608582"/>
                  <a:ext cx="268202" cy="341348"/>
                </a:xfrm>
                <a:prstGeom prst="rect">
                  <a:avLst/>
                </a:prstGeom>
              </p:spPr>
            </p:pic>
            <p:cxnSp>
              <p:nvCxnSpPr>
                <p:cNvPr id="308" name="Straight Connector 307"/>
                <p:cNvCxnSpPr/>
                <p:nvPr/>
              </p:nvCxnSpPr>
              <p:spPr>
                <a:xfrm>
                  <a:off x="4284615" y="2493367"/>
                  <a:ext cx="0" cy="2743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up 146"/>
                <p:cNvGrpSpPr/>
                <p:nvPr/>
              </p:nvGrpSpPr>
              <p:grpSpPr>
                <a:xfrm rot="2100000">
                  <a:off x="4198025" y="2437174"/>
                  <a:ext cx="228600" cy="171886"/>
                  <a:chOff x="4289541" y="3511038"/>
                  <a:chExt cx="228600" cy="138491"/>
                </a:xfrm>
              </p:grpSpPr>
              <p:cxnSp>
                <p:nvCxnSpPr>
                  <p:cNvPr id="311" name="Straight Connector 154"/>
                  <p:cNvCxnSpPr/>
                  <p:nvPr/>
                </p:nvCxnSpPr>
                <p:spPr>
                  <a:xfrm rot="2700000">
                    <a:off x="4403841" y="3535229"/>
                    <a:ext cx="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2" name="Rectangle 155"/>
                  <p:cNvSpPr/>
                  <p:nvPr/>
                </p:nvSpPr>
                <p:spPr>
                  <a:xfrm rot="18900000">
                    <a:off x="4472272" y="3511038"/>
                    <a:ext cx="45720" cy="11521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</p:grpSp>
            <p:sp>
              <p:nvSpPr>
                <p:cNvPr id="310" name="Oval 153"/>
                <p:cNvSpPr/>
                <p:nvPr/>
              </p:nvSpPr>
              <p:spPr>
                <a:xfrm>
                  <a:off x="4178808" y="2301342"/>
                  <a:ext cx="204614" cy="20461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2018721" y="1110787"/>
                <a:ext cx="80650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MFC2</a:t>
                </a:r>
                <a:endParaRPr lang="en-US" sz="105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557861" y="227472"/>
                <a:ext cx="1344176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MFC1</a:t>
                </a:r>
                <a:endParaRPr lang="en-US" sz="105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170870" y="6180246"/>
                <a:ext cx="88331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GA1</a:t>
                </a:r>
                <a:endParaRPr lang="en-US" sz="1050" dirty="0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3670137" y="6026627"/>
                <a:ext cx="19586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279"/>
              <p:cNvGrpSpPr/>
              <p:nvPr/>
            </p:nvGrpSpPr>
            <p:grpSpPr>
              <a:xfrm>
                <a:off x="3439705" y="5834603"/>
                <a:ext cx="384051" cy="307240"/>
                <a:chOff x="10122175" y="726737"/>
                <a:chExt cx="921720" cy="691290"/>
              </a:xfrm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10122175" y="726737"/>
                  <a:ext cx="921720" cy="69129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06" name="Freeform 305"/>
                <p:cNvSpPr/>
                <p:nvPr/>
              </p:nvSpPr>
              <p:spPr>
                <a:xfrm>
                  <a:off x="10165278" y="843148"/>
                  <a:ext cx="831273" cy="320634"/>
                </a:xfrm>
                <a:custGeom>
                  <a:avLst/>
                  <a:gdLst>
                    <a:gd name="connsiteX0" fmla="*/ 0 w 831273"/>
                    <a:gd name="connsiteY0" fmla="*/ 320634 h 320634"/>
                    <a:gd name="connsiteX1" fmla="*/ 83127 w 831273"/>
                    <a:gd name="connsiteY1" fmla="*/ 225631 h 320634"/>
                    <a:gd name="connsiteX2" fmla="*/ 106878 w 831273"/>
                    <a:gd name="connsiteY2" fmla="*/ 190005 h 320634"/>
                    <a:gd name="connsiteX3" fmla="*/ 142504 w 831273"/>
                    <a:gd name="connsiteY3" fmla="*/ 178130 h 320634"/>
                    <a:gd name="connsiteX4" fmla="*/ 154379 w 831273"/>
                    <a:gd name="connsiteY4" fmla="*/ 225631 h 320634"/>
                    <a:gd name="connsiteX5" fmla="*/ 166254 w 831273"/>
                    <a:gd name="connsiteY5" fmla="*/ 285008 h 320634"/>
                    <a:gd name="connsiteX6" fmla="*/ 237506 w 831273"/>
                    <a:gd name="connsiteY6" fmla="*/ 273133 h 320634"/>
                    <a:gd name="connsiteX7" fmla="*/ 273132 w 831273"/>
                    <a:gd name="connsiteY7" fmla="*/ 201881 h 320634"/>
                    <a:gd name="connsiteX8" fmla="*/ 285008 w 831273"/>
                    <a:gd name="connsiteY8" fmla="*/ 249382 h 320634"/>
                    <a:gd name="connsiteX9" fmla="*/ 427512 w 831273"/>
                    <a:gd name="connsiteY9" fmla="*/ 261257 h 320634"/>
                    <a:gd name="connsiteX10" fmla="*/ 463138 w 831273"/>
                    <a:gd name="connsiteY10" fmla="*/ 237507 h 320634"/>
                    <a:gd name="connsiteX11" fmla="*/ 486888 w 831273"/>
                    <a:gd name="connsiteY11" fmla="*/ 166255 h 320634"/>
                    <a:gd name="connsiteX12" fmla="*/ 510639 w 831273"/>
                    <a:gd name="connsiteY12" fmla="*/ 249382 h 320634"/>
                    <a:gd name="connsiteX13" fmla="*/ 546265 w 831273"/>
                    <a:gd name="connsiteY13" fmla="*/ 273133 h 320634"/>
                    <a:gd name="connsiteX14" fmla="*/ 629392 w 831273"/>
                    <a:gd name="connsiteY14" fmla="*/ 225631 h 320634"/>
                    <a:gd name="connsiteX15" fmla="*/ 653143 w 831273"/>
                    <a:gd name="connsiteY15" fmla="*/ 154379 h 320634"/>
                    <a:gd name="connsiteX16" fmla="*/ 665018 w 831273"/>
                    <a:gd name="connsiteY16" fmla="*/ 118753 h 320634"/>
                    <a:gd name="connsiteX17" fmla="*/ 688769 w 831273"/>
                    <a:gd name="connsiteY17" fmla="*/ 201881 h 320634"/>
                    <a:gd name="connsiteX18" fmla="*/ 700644 w 831273"/>
                    <a:gd name="connsiteY18" fmla="*/ 249382 h 320634"/>
                    <a:gd name="connsiteX19" fmla="*/ 736270 w 831273"/>
                    <a:gd name="connsiteY19" fmla="*/ 273133 h 320634"/>
                    <a:gd name="connsiteX20" fmla="*/ 748145 w 831273"/>
                    <a:gd name="connsiteY20" fmla="*/ 142504 h 320634"/>
                    <a:gd name="connsiteX21" fmla="*/ 771896 w 831273"/>
                    <a:gd name="connsiteY21" fmla="*/ 0 h 320634"/>
                    <a:gd name="connsiteX22" fmla="*/ 795647 w 831273"/>
                    <a:gd name="connsiteY22" fmla="*/ 83127 h 320634"/>
                    <a:gd name="connsiteX23" fmla="*/ 831273 w 831273"/>
                    <a:gd name="connsiteY23" fmla="*/ 261257 h 3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31273" h="320634">
                      <a:moveTo>
                        <a:pt x="0" y="320634"/>
                      </a:moveTo>
                      <a:cubicBezTo>
                        <a:pt x="59377" y="281049"/>
                        <a:pt x="27708" y="308759"/>
                        <a:pt x="83127" y="225631"/>
                      </a:cubicBezTo>
                      <a:lnTo>
                        <a:pt x="106878" y="190005"/>
                      </a:lnTo>
                      <a:cubicBezTo>
                        <a:pt x="140453" y="55703"/>
                        <a:pt x="123408" y="73104"/>
                        <a:pt x="142504" y="178130"/>
                      </a:cubicBezTo>
                      <a:cubicBezTo>
                        <a:pt x="145424" y="194188"/>
                        <a:pt x="150839" y="209699"/>
                        <a:pt x="154379" y="225631"/>
                      </a:cubicBezTo>
                      <a:cubicBezTo>
                        <a:pt x="158757" y="245335"/>
                        <a:pt x="162296" y="265216"/>
                        <a:pt x="166254" y="285008"/>
                      </a:cubicBezTo>
                      <a:cubicBezTo>
                        <a:pt x="190005" y="281050"/>
                        <a:pt x="215970" y="283901"/>
                        <a:pt x="237506" y="273133"/>
                      </a:cubicBezTo>
                      <a:cubicBezTo>
                        <a:pt x="255923" y="263924"/>
                        <a:pt x="267512" y="218743"/>
                        <a:pt x="273132" y="201881"/>
                      </a:cubicBezTo>
                      <a:cubicBezTo>
                        <a:pt x="277091" y="217715"/>
                        <a:pt x="275955" y="235802"/>
                        <a:pt x="285008" y="249382"/>
                      </a:cubicBezTo>
                      <a:cubicBezTo>
                        <a:pt x="316606" y="296778"/>
                        <a:pt x="391471" y="265262"/>
                        <a:pt x="427512" y="261257"/>
                      </a:cubicBezTo>
                      <a:cubicBezTo>
                        <a:pt x="439387" y="253340"/>
                        <a:pt x="455574" y="249610"/>
                        <a:pt x="463138" y="237507"/>
                      </a:cubicBezTo>
                      <a:cubicBezTo>
                        <a:pt x="476407" y="216277"/>
                        <a:pt x="486888" y="166255"/>
                        <a:pt x="486888" y="166255"/>
                      </a:cubicBezTo>
                      <a:cubicBezTo>
                        <a:pt x="487663" y="169355"/>
                        <a:pt x="504446" y="241640"/>
                        <a:pt x="510639" y="249382"/>
                      </a:cubicBezTo>
                      <a:cubicBezTo>
                        <a:pt x="519555" y="260527"/>
                        <a:pt x="534390" y="265216"/>
                        <a:pt x="546265" y="273133"/>
                      </a:cubicBezTo>
                      <a:cubicBezTo>
                        <a:pt x="601555" y="262074"/>
                        <a:pt x="607230" y="275494"/>
                        <a:pt x="629392" y="225631"/>
                      </a:cubicBezTo>
                      <a:cubicBezTo>
                        <a:pt x="639560" y="202753"/>
                        <a:pt x="645226" y="178130"/>
                        <a:pt x="653143" y="154379"/>
                      </a:cubicBezTo>
                      <a:lnTo>
                        <a:pt x="665018" y="118753"/>
                      </a:lnTo>
                      <a:cubicBezTo>
                        <a:pt x="702138" y="267238"/>
                        <a:pt x="654698" y="82636"/>
                        <a:pt x="688769" y="201881"/>
                      </a:cubicBezTo>
                      <a:cubicBezTo>
                        <a:pt x="693253" y="217574"/>
                        <a:pt x="691591" y="235802"/>
                        <a:pt x="700644" y="249382"/>
                      </a:cubicBezTo>
                      <a:cubicBezTo>
                        <a:pt x="708561" y="261257"/>
                        <a:pt x="724395" y="265216"/>
                        <a:pt x="736270" y="273133"/>
                      </a:cubicBezTo>
                      <a:cubicBezTo>
                        <a:pt x="740228" y="229590"/>
                        <a:pt x="742490" y="185859"/>
                        <a:pt x="748145" y="142504"/>
                      </a:cubicBezTo>
                      <a:cubicBezTo>
                        <a:pt x="754374" y="94752"/>
                        <a:pt x="771896" y="0"/>
                        <a:pt x="771896" y="0"/>
                      </a:cubicBezTo>
                      <a:cubicBezTo>
                        <a:pt x="779574" y="23034"/>
                        <a:pt x="792937" y="60088"/>
                        <a:pt x="795647" y="83127"/>
                      </a:cubicBezTo>
                      <a:cubicBezTo>
                        <a:pt x="816022" y="256311"/>
                        <a:pt x="769368" y="199355"/>
                        <a:pt x="831273" y="261257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80" name="Group 184"/>
              <p:cNvGrpSpPr/>
              <p:nvPr/>
            </p:nvGrpSpPr>
            <p:grpSpPr>
              <a:xfrm>
                <a:off x="11053928" y="8469483"/>
                <a:ext cx="1125373" cy="664993"/>
                <a:chOff x="923525" y="3505810"/>
                <a:chExt cx="1267365" cy="537670"/>
              </a:xfrm>
            </p:grpSpPr>
            <p:sp>
              <p:nvSpPr>
                <p:cNvPr id="303" name="Right Arrow 302"/>
                <p:cNvSpPr/>
                <p:nvPr/>
              </p:nvSpPr>
              <p:spPr>
                <a:xfrm>
                  <a:off x="923525" y="3505810"/>
                  <a:ext cx="1190555" cy="537670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04" name="TextBox 186"/>
                <p:cNvSpPr txBox="1"/>
                <p:nvPr/>
              </p:nvSpPr>
              <p:spPr>
                <a:xfrm>
                  <a:off x="1000335" y="3621023"/>
                  <a:ext cx="1190555" cy="305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Exhaust</a:t>
                  </a:r>
                  <a:endParaRPr lang="en-US" sz="1200" dirty="0"/>
                </a:p>
              </p:txBody>
            </p:sp>
          </p:grpSp>
          <p:grpSp>
            <p:nvGrpSpPr>
              <p:cNvPr id="84" name="Group 187"/>
              <p:cNvGrpSpPr/>
              <p:nvPr/>
            </p:nvGrpSpPr>
            <p:grpSpPr>
              <a:xfrm rot="5400000">
                <a:off x="4088529" y="8273396"/>
                <a:ext cx="1057171" cy="664993"/>
                <a:chOff x="1000333" y="3505810"/>
                <a:chExt cx="1190557" cy="537670"/>
              </a:xfrm>
            </p:grpSpPr>
            <p:sp>
              <p:nvSpPr>
                <p:cNvPr id="301" name="Right Arrow 300"/>
                <p:cNvSpPr/>
                <p:nvPr/>
              </p:nvSpPr>
              <p:spPr>
                <a:xfrm>
                  <a:off x="1000335" y="3505810"/>
                  <a:ext cx="1190555" cy="537670"/>
                </a:xfrm>
                <a:prstGeom prst="rightArrow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02" name="TextBox 301"/>
                <p:cNvSpPr txBox="1"/>
                <p:nvPr/>
              </p:nvSpPr>
              <p:spPr>
                <a:xfrm>
                  <a:off x="1000333" y="3628788"/>
                  <a:ext cx="1190554" cy="2955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Exhaust</a:t>
                  </a:r>
                  <a:endParaRPr lang="en-US" sz="1200" dirty="0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3977374" y="7716447"/>
                <a:ext cx="576076" cy="58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MV6</a:t>
                </a:r>
                <a:endParaRPr lang="en-US" sz="1050" dirty="0"/>
              </a:p>
            </p:txBody>
          </p:sp>
          <p:grpSp>
            <p:nvGrpSpPr>
              <p:cNvPr id="86" name="Group 226"/>
              <p:cNvGrpSpPr/>
              <p:nvPr/>
            </p:nvGrpSpPr>
            <p:grpSpPr>
              <a:xfrm rot="16373955">
                <a:off x="3181193" y="7118358"/>
                <a:ext cx="844910" cy="369092"/>
                <a:chOff x="9085253" y="3834211"/>
                <a:chExt cx="844910" cy="369092"/>
              </a:xfrm>
            </p:grpSpPr>
            <p:grpSp>
              <p:nvGrpSpPr>
                <p:cNvPr id="88" name="Group 81"/>
                <p:cNvGrpSpPr/>
                <p:nvPr/>
              </p:nvGrpSpPr>
              <p:grpSpPr>
                <a:xfrm>
                  <a:off x="9085253" y="3834211"/>
                  <a:ext cx="844910" cy="369092"/>
                  <a:chOff x="1826709" y="4640714"/>
                  <a:chExt cx="844910" cy="369092"/>
                </a:xfrm>
              </p:grpSpPr>
              <p:sp>
                <p:nvSpPr>
                  <p:cNvPr id="299" name="Oval 298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0" name="TextBox 299"/>
                  <p:cNvSpPr txBox="1"/>
                  <p:nvPr/>
                </p:nvSpPr>
                <p:spPr>
                  <a:xfrm>
                    <a:off x="1826709" y="4640714"/>
                    <a:ext cx="844910" cy="345214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050" dirty="0"/>
                  </a:p>
                </p:txBody>
              </p:sp>
            </p:grpSp>
            <p:sp>
              <p:nvSpPr>
                <p:cNvPr id="298" name="Isosceles Triangle 297"/>
                <p:cNvSpPr/>
                <p:nvPr/>
              </p:nvSpPr>
              <p:spPr>
                <a:xfrm>
                  <a:off x="9238860" y="3837541"/>
                  <a:ext cx="192025" cy="153621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3362894" y="6986751"/>
                <a:ext cx="537671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C1</a:t>
                </a:r>
                <a:endParaRPr lang="en-US" sz="105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41910" y="7716445"/>
                <a:ext cx="1459392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MDV1</a:t>
                </a:r>
                <a:endParaRPr lang="en-US" sz="1050" dirty="0"/>
              </a:p>
            </p:txBody>
          </p:sp>
          <p:grpSp>
            <p:nvGrpSpPr>
              <p:cNvPr id="95" name="Group 306"/>
              <p:cNvGrpSpPr/>
              <p:nvPr/>
            </p:nvGrpSpPr>
            <p:grpSpPr>
              <a:xfrm rot="16200000">
                <a:off x="1634671" y="6948347"/>
                <a:ext cx="307240" cy="230431"/>
                <a:chOff x="7549040" y="765142"/>
                <a:chExt cx="691290" cy="345645"/>
              </a:xfrm>
            </p:grpSpPr>
            <p:sp>
              <p:nvSpPr>
                <p:cNvPr id="295" name="Rectangle 294"/>
                <p:cNvSpPr/>
                <p:nvPr/>
              </p:nvSpPr>
              <p:spPr>
                <a:xfrm>
                  <a:off x="7549040" y="765142"/>
                  <a:ext cx="691290" cy="3456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7587445" y="803547"/>
                  <a:ext cx="652885" cy="2688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oval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903505" y="6794726"/>
                <a:ext cx="960126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CV1</a:t>
                </a:r>
                <a:endParaRPr lang="en-US" sz="1050" dirty="0"/>
              </a:p>
            </p:txBody>
          </p:sp>
          <p:grpSp>
            <p:nvGrpSpPr>
              <p:cNvPr id="104" name="Group 312"/>
              <p:cNvGrpSpPr/>
              <p:nvPr/>
            </p:nvGrpSpPr>
            <p:grpSpPr>
              <a:xfrm>
                <a:off x="1749885" y="3338278"/>
                <a:ext cx="268835" cy="307241"/>
                <a:chOff x="9046835" y="1456432"/>
                <a:chExt cx="345645" cy="384051"/>
              </a:xfrm>
            </p:grpSpPr>
            <p:sp>
              <p:nvSpPr>
                <p:cNvPr id="293" name="Rectangle 292"/>
                <p:cNvSpPr/>
                <p:nvPr/>
              </p:nvSpPr>
              <p:spPr>
                <a:xfrm>
                  <a:off x="9046835" y="1456433"/>
                  <a:ext cx="345645" cy="3840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94" name="Snip Same Side Corner Rectangle 293"/>
                <p:cNvSpPr/>
                <p:nvPr/>
              </p:nvSpPr>
              <p:spPr>
                <a:xfrm>
                  <a:off x="9046835" y="1456432"/>
                  <a:ext cx="345645" cy="38405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109" name="Group 315"/>
              <p:cNvGrpSpPr/>
              <p:nvPr/>
            </p:nvGrpSpPr>
            <p:grpSpPr>
              <a:xfrm>
                <a:off x="1673077" y="2915822"/>
                <a:ext cx="392441" cy="345645"/>
                <a:chOff x="9269076" y="611522"/>
                <a:chExt cx="392441" cy="345645"/>
              </a:xfrm>
            </p:grpSpPr>
            <p:sp>
              <p:nvSpPr>
                <p:cNvPr id="288" name="Rectangle 287"/>
                <p:cNvSpPr/>
                <p:nvPr/>
              </p:nvSpPr>
              <p:spPr>
                <a:xfrm>
                  <a:off x="9277266" y="611522"/>
                  <a:ext cx="384050" cy="3456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89" name="Isosceles Triangle 288"/>
                <p:cNvSpPr/>
                <p:nvPr/>
              </p:nvSpPr>
              <p:spPr>
                <a:xfrm rot="5400000">
                  <a:off x="9411882" y="498497"/>
                  <a:ext cx="115216" cy="38405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290" name="Straight Connector 289"/>
                <p:cNvCxnSpPr/>
                <p:nvPr/>
              </p:nvCxnSpPr>
              <p:spPr>
                <a:xfrm rot="240000">
                  <a:off x="9277466" y="778514"/>
                  <a:ext cx="384051" cy="1920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rot="-720000">
                  <a:off x="9269076" y="860810"/>
                  <a:ext cx="38405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-120000">
                  <a:off x="9278605" y="905256"/>
                  <a:ext cx="382710" cy="3840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321"/>
              <p:cNvGrpSpPr/>
              <p:nvPr/>
            </p:nvGrpSpPr>
            <p:grpSpPr>
              <a:xfrm rot="16200000">
                <a:off x="9910949" y="937965"/>
                <a:ext cx="268835" cy="307241"/>
                <a:chOff x="9046835" y="1456432"/>
                <a:chExt cx="345645" cy="384051"/>
              </a:xfrm>
            </p:grpSpPr>
            <p:sp>
              <p:nvSpPr>
                <p:cNvPr id="286" name="Rectangle 285"/>
                <p:cNvSpPr/>
                <p:nvPr/>
              </p:nvSpPr>
              <p:spPr>
                <a:xfrm>
                  <a:off x="9046835" y="1456433"/>
                  <a:ext cx="345645" cy="3840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87" name="Snip Same Side Corner Rectangle 286"/>
                <p:cNvSpPr/>
                <p:nvPr/>
              </p:nvSpPr>
              <p:spPr>
                <a:xfrm>
                  <a:off x="9046835" y="1456432"/>
                  <a:ext cx="345645" cy="38405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112" name="Group 324"/>
              <p:cNvGrpSpPr/>
              <p:nvPr/>
            </p:nvGrpSpPr>
            <p:grpSpPr>
              <a:xfrm rot="16200000">
                <a:off x="9061844" y="865351"/>
                <a:ext cx="392441" cy="345645"/>
                <a:chOff x="9269076" y="611522"/>
                <a:chExt cx="392441" cy="345645"/>
              </a:xfrm>
            </p:grpSpPr>
            <p:sp>
              <p:nvSpPr>
                <p:cNvPr id="281" name="Rectangle 280"/>
                <p:cNvSpPr/>
                <p:nvPr/>
              </p:nvSpPr>
              <p:spPr>
                <a:xfrm>
                  <a:off x="9277266" y="611522"/>
                  <a:ext cx="384050" cy="3456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82" name="Isosceles Triangle 281"/>
                <p:cNvSpPr/>
                <p:nvPr/>
              </p:nvSpPr>
              <p:spPr>
                <a:xfrm rot="5400000">
                  <a:off x="9411882" y="498497"/>
                  <a:ext cx="115216" cy="38405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283" name="Straight Connector 282"/>
                <p:cNvCxnSpPr/>
                <p:nvPr/>
              </p:nvCxnSpPr>
              <p:spPr>
                <a:xfrm rot="240000">
                  <a:off x="9277466" y="778514"/>
                  <a:ext cx="384051" cy="1920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-720000">
                  <a:off x="9269076" y="860810"/>
                  <a:ext cx="38405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-120000">
                  <a:off x="9278605" y="905256"/>
                  <a:ext cx="382710" cy="3840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/>
              <p:cNvSpPr txBox="1"/>
              <p:nvPr/>
            </p:nvSpPr>
            <p:spPr>
              <a:xfrm>
                <a:off x="1212215" y="2877417"/>
                <a:ext cx="576076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P1</a:t>
                </a:r>
                <a:endParaRPr lang="en-US" sz="105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662785" y="534712"/>
                <a:ext cx="1228960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P2</a:t>
                </a:r>
                <a:endParaRPr lang="en-US" sz="105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469291" y="611522"/>
                <a:ext cx="1228960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F2</a:t>
                </a:r>
                <a:endParaRPr lang="en-US" sz="105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212215" y="3261466"/>
                <a:ext cx="537671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F1</a:t>
                </a:r>
                <a:endParaRPr lang="en-US" sz="1050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>
                <a:off x="6396890" y="1033978"/>
                <a:ext cx="1382580" cy="17282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6" name="Picture 75" descr="MassFlowController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09900" y="534712"/>
                <a:ext cx="359635" cy="658314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7088180" y="611522"/>
                <a:ext cx="119055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MFC4</a:t>
                </a:r>
                <a:endParaRPr lang="en-US" sz="105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594794" y="5680981"/>
                <a:ext cx="691292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PT3</a:t>
                </a:r>
                <a:endParaRPr lang="en-US" sz="1050" dirty="0"/>
              </a:p>
            </p:txBody>
          </p:sp>
          <p:sp>
            <p:nvSpPr>
              <p:cNvPr id="79" name="Freeform 78"/>
              <p:cNvSpPr/>
              <p:nvPr/>
            </p:nvSpPr>
            <p:spPr>
              <a:xfrm rot="5400000">
                <a:off x="4886149" y="7422155"/>
                <a:ext cx="97124" cy="301660"/>
              </a:xfrm>
              <a:custGeom>
                <a:avLst/>
                <a:gdLst>
                  <a:gd name="connsiteX0" fmla="*/ 0 w 120732"/>
                  <a:gd name="connsiteY0" fmla="*/ 213755 h 213755"/>
                  <a:gd name="connsiteX1" fmla="*/ 118753 w 120732"/>
                  <a:gd name="connsiteY1" fmla="*/ 118753 h 213755"/>
                  <a:gd name="connsiteX2" fmla="*/ 11875 w 120732"/>
                  <a:gd name="connsiteY2" fmla="*/ 0 h 21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732" h="213755">
                    <a:moveTo>
                      <a:pt x="0" y="213755"/>
                    </a:moveTo>
                    <a:cubicBezTo>
                      <a:pt x="58387" y="184067"/>
                      <a:pt x="116774" y="154379"/>
                      <a:pt x="118753" y="118753"/>
                    </a:cubicBezTo>
                    <a:cubicBezTo>
                      <a:pt x="120732" y="83127"/>
                      <a:pt x="66303" y="41563"/>
                      <a:pt x="118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113" name="Group 13"/>
              <p:cNvGrpSpPr/>
              <p:nvPr/>
            </p:nvGrpSpPr>
            <p:grpSpPr>
              <a:xfrm>
                <a:off x="5283146" y="7025158"/>
                <a:ext cx="811953" cy="811953"/>
                <a:chOff x="152400" y="2133600"/>
                <a:chExt cx="2209800" cy="2133600"/>
              </a:xfrm>
            </p:grpSpPr>
            <p:sp>
              <p:nvSpPr>
                <p:cNvPr id="279" name="Oval 278"/>
                <p:cNvSpPr/>
                <p:nvPr/>
              </p:nvSpPr>
              <p:spPr>
                <a:xfrm>
                  <a:off x="152400" y="2133600"/>
                  <a:ext cx="2209800" cy="2133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pic>
              <p:nvPicPr>
                <p:cNvPr id="28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533400" y="2514600"/>
                  <a:ext cx="1457325" cy="1409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1" name="Picture 80" descr="GasCylinder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902035" y="7793467"/>
                <a:ext cx="463259" cy="1341009"/>
              </a:xfrm>
              <a:prstGeom prst="rect">
                <a:avLst/>
              </a:prstGeom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2172340" y="8330926"/>
                <a:ext cx="1152151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ST1</a:t>
                </a:r>
                <a:endParaRPr lang="en-US" sz="1050" dirty="0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3094060" y="7486018"/>
                <a:ext cx="0" cy="3273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 17"/>
              <p:cNvGrpSpPr/>
              <p:nvPr/>
            </p:nvGrpSpPr>
            <p:grpSpPr>
              <a:xfrm rot="5400000">
                <a:off x="3029735" y="7550345"/>
                <a:ext cx="177677" cy="279453"/>
                <a:chOff x="2362200" y="3352800"/>
                <a:chExt cx="228600" cy="304800"/>
              </a:xfrm>
            </p:grpSpPr>
            <p:sp>
              <p:nvSpPr>
                <p:cNvPr id="277" name="Isosceles Triangle 276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78" name="Isosceles Triangle 277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cxnSp>
            <p:nvCxnSpPr>
              <p:cNvPr id="85" name="Straight Connector 84"/>
              <p:cNvCxnSpPr/>
              <p:nvPr/>
            </p:nvCxnSpPr>
            <p:spPr>
              <a:xfrm>
                <a:off x="1788291" y="7486017"/>
                <a:ext cx="13460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271"/>
              <p:cNvGrpSpPr/>
              <p:nvPr/>
            </p:nvGrpSpPr>
            <p:grpSpPr>
              <a:xfrm rot="10800000">
                <a:off x="1711481" y="5834602"/>
                <a:ext cx="883315" cy="460860"/>
                <a:chOff x="8585975" y="2493368"/>
                <a:chExt cx="883315" cy="460860"/>
              </a:xfrm>
            </p:grpSpPr>
            <p:sp>
              <p:nvSpPr>
                <p:cNvPr id="272" name="Rectangle 271"/>
                <p:cNvSpPr/>
                <p:nvPr/>
              </p:nvSpPr>
              <p:spPr>
                <a:xfrm>
                  <a:off x="9277265" y="2646987"/>
                  <a:ext cx="192025" cy="19080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73" name="Rectangle 262"/>
                <p:cNvSpPr/>
                <p:nvPr/>
              </p:nvSpPr>
              <p:spPr>
                <a:xfrm>
                  <a:off x="8585975" y="2493368"/>
                  <a:ext cx="729695" cy="4608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9046835" y="2646987"/>
                  <a:ext cx="270055" cy="1920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9299448" y="2646987"/>
                  <a:ext cx="4572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9299448" y="2839012"/>
                  <a:ext cx="4572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7" name="Picture 86" descr="PressureTransducer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0800000">
                <a:off x="2479582" y="5911413"/>
                <a:ext cx="597359" cy="896038"/>
              </a:xfrm>
              <a:prstGeom prst="rect">
                <a:avLst/>
              </a:prstGeom>
            </p:spPr>
          </p:pic>
          <p:grpSp>
            <p:nvGrpSpPr>
              <p:cNvPr id="122" name="Group 368"/>
              <p:cNvGrpSpPr/>
              <p:nvPr/>
            </p:nvGrpSpPr>
            <p:grpSpPr>
              <a:xfrm rot="10800000">
                <a:off x="2057125" y="4644048"/>
                <a:ext cx="409931" cy="582283"/>
                <a:chOff x="1327429" y="4023360"/>
                <a:chExt cx="409931" cy="582283"/>
              </a:xfrm>
            </p:grpSpPr>
            <p:sp>
              <p:nvSpPr>
                <p:cNvPr id="269" name="Rounded Rectangle 268"/>
                <p:cNvSpPr/>
                <p:nvPr/>
              </p:nvSpPr>
              <p:spPr>
                <a:xfrm rot="5400000">
                  <a:off x="1231417" y="4240795"/>
                  <a:ext cx="460860" cy="2688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270" name="Straight Connector 269"/>
                <p:cNvCxnSpPr/>
                <p:nvPr/>
              </p:nvCxnSpPr>
              <p:spPr>
                <a:xfrm flipV="1">
                  <a:off x="1461847" y="4023360"/>
                  <a:ext cx="0" cy="4572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1463040" y="4298402"/>
                  <a:ext cx="2743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TextBox 88"/>
              <p:cNvSpPr txBox="1"/>
              <p:nvPr/>
            </p:nvSpPr>
            <p:spPr>
              <a:xfrm>
                <a:off x="2441174" y="4567236"/>
                <a:ext cx="691292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CT1</a:t>
                </a:r>
                <a:endParaRPr lang="en-US" sz="105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826695" y="4183187"/>
                <a:ext cx="65288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HE1</a:t>
                </a:r>
                <a:endParaRPr lang="en-US" sz="1050" dirty="0"/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866571" y="5719387"/>
                <a:ext cx="10753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866571" y="3683923"/>
                <a:ext cx="0" cy="20354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866569" y="3683922"/>
                <a:ext cx="9985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4" name="Picture 93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380" y="5565768"/>
                <a:ext cx="268203" cy="341348"/>
              </a:xfrm>
              <a:prstGeom prst="rect">
                <a:avLst/>
              </a:prstGeom>
            </p:spPr>
          </p:pic>
          <p:grpSp>
            <p:nvGrpSpPr>
              <p:cNvPr id="126" name="Group 148"/>
              <p:cNvGrpSpPr/>
              <p:nvPr/>
            </p:nvGrpSpPr>
            <p:grpSpPr>
              <a:xfrm>
                <a:off x="2748415" y="995573"/>
                <a:ext cx="341348" cy="612015"/>
                <a:chOff x="4132827" y="2301342"/>
                <a:chExt cx="341348" cy="612015"/>
              </a:xfrm>
            </p:grpSpPr>
            <p:pic>
              <p:nvPicPr>
                <p:cNvPr id="263" name="Picture 262" descr="Valv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 rot="5400000">
                  <a:off x="4169400" y="2608582"/>
                  <a:ext cx="268202" cy="341348"/>
                </a:xfrm>
                <a:prstGeom prst="rect">
                  <a:avLst/>
                </a:prstGeom>
              </p:spPr>
            </p:pic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4284615" y="2493367"/>
                  <a:ext cx="0" cy="2743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1" name="Group 146"/>
                <p:cNvGrpSpPr/>
                <p:nvPr/>
              </p:nvGrpSpPr>
              <p:grpSpPr>
                <a:xfrm rot="2100000">
                  <a:off x="4198025" y="2437174"/>
                  <a:ext cx="228600" cy="171886"/>
                  <a:chOff x="4289541" y="3511038"/>
                  <a:chExt cx="228600" cy="138491"/>
                </a:xfrm>
              </p:grpSpPr>
              <p:cxnSp>
                <p:nvCxnSpPr>
                  <p:cNvPr id="267" name="Straight Connector 266"/>
                  <p:cNvCxnSpPr/>
                  <p:nvPr/>
                </p:nvCxnSpPr>
                <p:spPr>
                  <a:xfrm rot="2700000">
                    <a:off x="4403841" y="3535229"/>
                    <a:ext cx="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8" name="Rectangle 267"/>
                  <p:cNvSpPr/>
                  <p:nvPr/>
                </p:nvSpPr>
                <p:spPr>
                  <a:xfrm rot="18900000">
                    <a:off x="4472272" y="3511038"/>
                    <a:ext cx="45720" cy="11521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</p:grpSp>
            <p:sp>
              <p:nvSpPr>
                <p:cNvPr id="266" name="Oval 265"/>
                <p:cNvSpPr/>
                <p:nvPr/>
              </p:nvSpPr>
              <p:spPr>
                <a:xfrm>
                  <a:off x="4178808" y="2301342"/>
                  <a:ext cx="204614" cy="20461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>
                <a:off x="712950" y="2762202"/>
                <a:ext cx="7296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1442645" y="1494838"/>
                <a:ext cx="0" cy="12673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175281" y="2301341"/>
                <a:ext cx="1514540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TGC1</a:t>
                </a:r>
                <a:endParaRPr lang="en-US" sz="105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172342" y="2301341"/>
                <a:ext cx="1344176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MFC3</a:t>
                </a:r>
                <a:endParaRPr lang="en-US" sz="1050" dirty="0"/>
              </a:p>
            </p:txBody>
          </p:sp>
          <p:pic>
            <p:nvPicPr>
              <p:cNvPr id="100" name="Picture 99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46209" y="7370803"/>
                <a:ext cx="268203" cy="341348"/>
              </a:xfrm>
              <a:prstGeom prst="rect">
                <a:avLst/>
              </a:prstGeom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3900566" y="7025156"/>
                <a:ext cx="103693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MV7</a:t>
                </a:r>
                <a:endParaRPr lang="en-US" sz="105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980315" y="5450551"/>
                <a:ext cx="691292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MV3</a:t>
                </a:r>
                <a:endParaRPr lang="en-US" sz="105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89761" y="5834602"/>
                <a:ext cx="614479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MV4</a:t>
                </a:r>
                <a:endParaRPr lang="en-US" sz="1050" dirty="0"/>
              </a:p>
            </p:txBody>
          </p:sp>
          <p:cxnSp>
            <p:nvCxnSpPr>
              <p:cNvPr id="105" name="Straight Connector 104"/>
              <p:cNvCxnSpPr>
                <a:endCxn id="288" idx="0"/>
              </p:cNvCxnSpPr>
              <p:nvPr/>
            </p:nvCxnSpPr>
            <p:spPr>
              <a:xfrm>
                <a:off x="1865100" y="2224532"/>
                <a:ext cx="8191" cy="6912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3055656" y="880357"/>
                <a:ext cx="65288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631731" y="880357"/>
                <a:ext cx="4992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3055657" y="2186128"/>
                <a:ext cx="49926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449"/>
              <p:cNvGrpSpPr/>
              <p:nvPr/>
            </p:nvGrpSpPr>
            <p:grpSpPr>
              <a:xfrm>
                <a:off x="10391011" y="726738"/>
                <a:ext cx="1125373" cy="664994"/>
                <a:chOff x="10122174" y="1955690"/>
                <a:chExt cx="1125373" cy="664994"/>
              </a:xfrm>
            </p:grpSpPr>
            <p:grpSp>
              <p:nvGrpSpPr>
                <p:cNvPr id="144" name="Group 184"/>
                <p:cNvGrpSpPr/>
                <p:nvPr/>
              </p:nvGrpSpPr>
              <p:grpSpPr>
                <a:xfrm rot="10800000">
                  <a:off x="10122174" y="1955690"/>
                  <a:ext cx="1125373" cy="664994"/>
                  <a:chOff x="923525" y="3505810"/>
                  <a:chExt cx="1267364" cy="537670"/>
                </a:xfrm>
              </p:grpSpPr>
              <p:sp>
                <p:nvSpPr>
                  <p:cNvPr id="261" name="Right Arrow 260"/>
                  <p:cNvSpPr/>
                  <p:nvPr/>
                </p:nvSpPr>
                <p:spPr>
                  <a:xfrm>
                    <a:off x="923525" y="3505810"/>
                    <a:ext cx="1190555" cy="537670"/>
                  </a:xfrm>
                  <a:prstGeom prst="rightArrow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1000334" y="3624009"/>
                    <a:ext cx="1190555" cy="3050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200" dirty="0"/>
                  </a:p>
                </p:txBody>
              </p:sp>
            </p:grpSp>
            <p:sp>
              <p:nvSpPr>
                <p:cNvPr id="260" name="TextBox 259"/>
                <p:cNvSpPr txBox="1"/>
                <p:nvPr/>
              </p:nvSpPr>
              <p:spPr>
                <a:xfrm>
                  <a:off x="10544630" y="2070912"/>
                  <a:ext cx="499265" cy="377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N</a:t>
                  </a:r>
                  <a:r>
                    <a:rPr lang="en-US" sz="1200" baseline="-25000" dirty="0" smtClean="0"/>
                    <a:t>2</a:t>
                  </a:r>
                  <a:endParaRPr lang="en-US" sz="1200" baseline="-25000" dirty="0"/>
                </a:p>
              </p:txBody>
            </p:sp>
          </p:grpSp>
          <p:grpSp>
            <p:nvGrpSpPr>
              <p:cNvPr id="145" name="Group 17"/>
              <p:cNvGrpSpPr/>
              <p:nvPr/>
            </p:nvGrpSpPr>
            <p:grpSpPr>
              <a:xfrm>
                <a:off x="2556391" y="7370803"/>
                <a:ext cx="177677" cy="279453"/>
                <a:chOff x="2362200" y="3352800"/>
                <a:chExt cx="228600" cy="304800"/>
              </a:xfrm>
            </p:grpSpPr>
            <p:sp>
              <p:nvSpPr>
                <p:cNvPr id="257" name="Isosceles Triangle 256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58" name="Isosceles Triangle 257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1980315" y="7025156"/>
                <a:ext cx="1459392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MDV2</a:t>
                </a:r>
                <a:endParaRPr lang="en-US" sz="1050" dirty="0"/>
              </a:p>
            </p:txBody>
          </p:sp>
          <p:grpSp>
            <p:nvGrpSpPr>
              <p:cNvPr id="146" name="Group 291"/>
              <p:cNvGrpSpPr/>
              <p:nvPr/>
            </p:nvGrpSpPr>
            <p:grpSpPr>
              <a:xfrm rot="5400000">
                <a:off x="1762370" y="3709844"/>
                <a:ext cx="177677" cy="279453"/>
                <a:chOff x="2362200" y="3352800"/>
                <a:chExt cx="228600" cy="304800"/>
              </a:xfrm>
            </p:grpSpPr>
            <p:sp>
              <p:nvSpPr>
                <p:cNvPr id="255" name="Isosceles Triangle 254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56" name="Isosceles Triangle 255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1941910" y="3530302"/>
                <a:ext cx="614479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MV5</a:t>
                </a:r>
                <a:endParaRPr lang="en-US" sz="105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903505" y="3914352"/>
                <a:ext cx="614479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MS1</a:t>
                </a:r>
                <a:endParaRPr lang="en-US" sz="1050" dirty="0"/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4630261" y="7562828"/>
                <a:ext cx="1" cy="499265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941911" y="5220123"/>
                <a:ext cx="0" cy="26883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865100" y="3914352"/>
                <a:ext cx="0" cy="1152150"/>
              </a:xfrm>
              <a:prstGeom prst="line">
                <a:avLst/>
              </a:prstGeom>
              <a:ln w="38100">
                <a:solidFill>
                  <a:srgbClr val="F808E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" name="Group 386"/>
              <p:cNvGrpSpPr/>
              <p:nvPr/>
            </p:nvGrpSpPr>
            <p:grpSpPr>
              <a:xfrm>
                <a:off x="1596266" y="4413618"/>
                <a:ext cx="460861" cy="384050"/>
                <a:chOff x="1634669" y="3991162"/>
                <a:chExt cx="460861" cy="384050"/>
              </a:xfrm>
            </p:grpSpPr>
            <p:sp>
              <p:nvSpPr>
                <p:cNvPr id="249" name="Oval 248"/>
                <p:cNvSpPr/>
                <p:nvPr/>
              </p:nvSpPr>
              <p:spPr>
                <a:xfrm>
                  <a:off x="1711480" y="3991162"/>
                  <a:ext cx="384050" cy="3840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grpSp>
              <p:nvGrpSpPr>
                <p:cNvPr id="148" name="Group 385"/>
                <p:cNvGrpSpPr/>
                <p:nvPr/>
              </p:nvGrpSpPr>
              <p:grpSpPr>
                <a:xfrm rot="5400000">
                  <a:off x="1692277" y="4010365"/>
                  <a:ext cx="230430" cy="345645"/>
                  <a:chOff x="2325960" y="4029567"/>
                  <a:chExt cx="230430" cy="422455"/>
                </a:xfrm>
              </p:grpSpPr>
              <p:cxnSp>
                <p:nvCxnSpPr>
                  <p:cNvPr id="251" name="Straight Connector 250"/>
                  <p:cNvCxnSpPr/>
                  <p:nvPr/>
                </p:nvCxnSpPr>
                <p:spPr>
                  <a:xfrm flipV="1">
                    <a:off x="2325960" y="4029567"/>
                    <a:ext cx="0" cy="42245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/>
                  <p:cNvCxnSpPr/>
                  <p:nvPr/>
                </p:nvCxnSpPr>
                <p:spPr>
                  <a:xfrm flipV="1">
                    <a:off x="2556390" y="4029567"/>
                    <a:ext cx="0" cy="42245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 flipH="1" flipV="1">
                    <a:off x="2325960" y="4029567"/>
                    <a:ext cx="115215" cy="1920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/>
                  <p:cNvCxnSpPr/>
                  <p:nvPr/>
                </p:nvCxnSpPr>
                <p:spPr>
                  <a:xfrm flipH="1">
                    <a:off x="2441177" y="4029567"/>
                    <a:ext cx="115213" cy="192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420"/>
              <p:cNvGrpSpPr/>
              <p:nvPr/>
            </p:nvGrpSpPr>
            <p:grpSpPr>
              <a:xfrm>
                <a:off x="1749886" y="3991162"/>
                <a:ext cx="230431" cy="230430"/>
                <a:chOff x="5936030" y="342687"/>
                <a:chExt cx="230430" cy="230430"/>
              </a:xfrm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936030" y="342687"/>
                  <a:ext cx="230430" cy="2304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5936030" y="381092"/>
                  <a:ext cx="2304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5936030" y="419497"/>
                  <a:ext cx="2304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5936030" y="457902"/>
                  <a:ext cx="2304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5936030" y="496307"/>
                  <a:ext cx="2304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5936030" y="534712"/>
                  <a:ext cx="23043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flipV="1">
                  <a:off x="6128055" y="342687"/>
                  <a:ext cx="0" cy="2304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6089650" y="342687"/>
                  <a:ext cx="0" cy="2304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V="1">
                  <a:off x="6051245" y="342687"/>
                  <a:ext cx="0" cy="2304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flipV="1">
                  <a:off x="6012840" y="342687"/>
                  <a:ext cx="0" cy="2304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5974435" y="342687"/>
                  <a:ext cx="0" cy="2304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>
              <a:xfrm>
                <a:off x="1941911" y="5220123"/>
                <a:ext cx="0" cy="268835"/>
              </a:xfrm>
              <a:prstGeom prst="line">
                <a:avLst/>
              </a:prstGeom>
              <a:ln w="38100">
                <a:solidFill>
                  <a:srgbClr val="F808E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291"/>
              <p:cNvGrpSpPr/>
              <p:nvPr/>
            </p:nvGrpSpPr>
            <p:grpSpPr>
              <a:xfrm rot="5400000">
                <a:off x="1839179" y="5438069"/>
                <a:ext cx="177677" cy="279453"/>
                <a:chOff x="2362200" y="3352800"/>
                <a:chExt cx="228600" cy="304800"/>
              </a:xfrm>
            </p:grpSpPr>
            <p:sp>
              <p:nvSpPr>
                <p:cNvPr id="236" name="Isosceles Triangle 235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37" name="Isosceles Triangle 236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pic>
            <p:nvPicPr>
              <p:cNvPr id="123" name="Picture 122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4513214" y="7718280"/>
                <a:ext cx="268202" cy="341348"/>
              </a:xfrm>
              <a:prstGeom prst="rect">
                <a:avLst/>
              </a:prstGeom>
            </p:spPr>
          </p:pic>
          <p:cxnSp>
            <p:nvCxnSpPr>
              <p:cNvPr id="124" name="Straight Connector 123"/>
              <p:cNvCxnSpPr/>
              <p:nvPr/>
            </p:nvCxnSpPr>
            <p:spPr>
              <a:xfrm>
                <a:off x="4246209" y="918763"/>
                <a:ext cx="3" cy="51078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4246212" y="918762"/>
                <a:ext cx="1" cy="5069460"/>
              </a:xfrm>
              <a:prstGeom prst="line">
                <a:avLst/>
              </a:prstGeom>
              <a:ln w="38100">
                <a:solidFill>
                  <a:srgbClr val="14F70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8" name="Group 171"/>
              <p:cNvGrpSpPr/>
              <p:nvPr/>
            </p:nvGrpSpPr>
            <p:grpSpPr>
              <a:xfrm rot="5400000">
                <a:off x="3823756" y="688331"/>
                <a:ext cx="230430" cy="384051"/>
                <a:chOff x="3900565" y="5834602"/>
                <a:chExt cx="998530" cy="1267365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3900565" y="5834602"/>
                  <a:ext cx="998530" cy="12673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3900565" y="6487487"/>
                  <a:ext cx="4224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4476640" y="6487487"/>
                  <a:ext cx="4224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4207805" y="6295462"/>
                  <a:ext cx="4224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4207805" y="6641107"/>
                  <a:ext cx="4224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TextBox 126"/>
              <p:cNvSpPr txBox="1"/>
              <p:nvPr/>
            </p:nvSpPr>
            <p:spPr>
              <a:xfrm>
                <a:off x="3593324" y="342688"/>
                <a:ext cx="614481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MB1</a:t>
                </a:r>
                <a:endParaRPr lang="en-US" sz="1050" dirty="0"/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>
                <a:off x="3362897" y="880357"/>
                <a:ext cx="1" cy="61448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130995" y="880357"/>
                <a:ext cx="13825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513575" y="880357"/>
                <a:ext cx="0" cy="24579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" name="Group 450"/>
              <p:cNvGrpSpPr/>
              <p:nvPr/>
            </p:nvGrpSpPr>
            <p:grpSpPr>
              <a:xfrm>
                <a:off x="7933092" y="1648457"/>
                <a:ext cx="3938969" cy="5848652"/>
                <a:chOff x="7933090" y="1648457"/>
                <a:chExt cx="3938969" cy="5848652"/>
              </a:xfrm>
            </p:grpSpPr>
            <p:grpSp>
              <p:nvGrpSpPr>
                <p:cNvPr id="165" name="Group 444"/>
                <p:cNvGrpSpPr/>
                <p:nvPr/>
              </p:nvGrpSpPr>
              <p:grpSpPr>
                <a:xfrm>
                  <a:off x="7933090" y="1648457"/>
                  <a:ext cx="3938969" cy="5848652"/>
                  <a:chOff x="8240331" y="1955697"/>
                  <a:chExt cx="3938969" cy="5848652"/>
                </a:xfrm>
              </p:grpSpPr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8240331" y="1955697"/>
                    <a:ext cx="3938969" cy="5848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 smtClean="0"/>
                      <a:t>ATGC: Active Target Gas Cylinder</a:t>
                    </a:r>
                  </a:p>
                  <a:p>
                    <a:r>
                      <a:rPr lang="en-US" sz="1050" dirty="0" smtClean="0"/>
                      <a:t>BT: Ballast/Buffer Tank</a:t>
                    </a:r>
                  </a:p>
                  <a:p>
                    <a:r>
                      <a:rPr lang="en-US" sz="1050" dirty="0" smtClean="0"/>
                      <a:t>BV: Butterfly Valve</a:t>
                    </a:r>
                  </a:p>
                  <a:p>
                    <a:r>
                      <a:rPr lang="en-US" sz="1050" dirty="0" smtClean="0"/>
                      <a:t>C: Compressor</a:t>
                    </a:r>
                  </a:p>
                  <a:p>
                    <a:r>
                      <a:rPr lang="en-US" sz="1050" dirty="0" smtClean="0"/>
                      <a:t>CT: CO</a:t>
                    </a:r>
                    <a:r>
                      <a:rPr lang="en-US" sz="1050" baseline="-25000" dirty="0" smtClean="0"/>
                      <a:t>2</a:t>
                    </a:r>
                    <a:r>
                      <a:rPr lang="en-US" sz="1050" dirty="0" smtClean="0"/>
                      <a:t> Cold-Trap</a:t>
                    </a:r>
                  </a:p>
                  <a:p>
                    <a:r>
                      <a:rPr lang="en-US" sz="1050" dirty="0" smtClean="0"/>
                      <a:t>CV: Check Valve</a:t>
                    </a:r>
                  </a:p>
                  <a:p>
                    <a:r>
                      <a:rPr lang="en-US" sz="1050" dirty="0" smtClean="0"/>
                      <a:t>DPT: Differential Pressure Transducer</a:t>
                    </a:r>
                  </a:p>
                  <a:p>
                    <a:r>
                      <a:rPr lang="en-US" sz="1050" dirty="0" smtClean="0"/>
                      <a:t>F: Filter</a:t>
                    </a:r>
                  </a:p>
                  <a:p>
                    <a:r>
                      <a:rPr lang="en-US" sz="1050" dirty="0" smtClean="0"/>
                      <a:t>GA: Gas Analyzer</a:t>
                    </a:r>
                  </a:p>
                  <a:p>
                    <a:r>
                      <a:rPr lang="en-US" sz="1050" dirty="0" smtClean="0"/>
                      <a:t>HE: Heat Exchanger</a:t>
                    </a:r>
                  </a:p>
                  <a:p>
                    <a:r>
                      <a:rPr lang="en-US" sz="1050" dirty="0" smtClean="0"/>
                      <a:t>MB: Mixing Baffle</a:t>
                    </a:r>
                  </a:p>
                  <a:p>
                    <a:r>
                      <a:rPr lang="en-US" sz="1050" dirty="0" smtClean="0"/>
                      <a:t>MDV: Motor-Driven Valve</a:t>
                    </a:r>
                  </a:p>
                  <a:p>
                    <a:r>
                      <a:rPr lang="en-US" sz="1050" dirty="0" smtClean="0"/>
                      <a:t>MFC: Mass Flow Controller</a:t>
                    </a:r>
                  </a:p>
                  <a:p>
                    <a:r>
                      <a:rPr lang="en-US" sz="1050" dirty="0" smtClean="0"/>
                      <a:t>MS: Molecular Sieve</a:t>
                    </a:r>
                  </a:p>
                  <a:p>
                    <a:r>
                      <a:rPr lang="en-US" sz="1050" dirty="0" smtClean="0"/>
                      <a:t>MV: Manual Valve</a:t>
                    </a:r>
                  </a:p>
                  <a:p>
                    <a:r>
                      <a:rPr lang="en-US" sz="1050" dirty="0" smtClean="0"/>
                      <a:t>P: Purifier</a:t>
                    </a:r>
                  </a:p>
                  <a:p>
                    <a:r>
                      <a:rPr lang="en-US" sz="1050" dirty="0" smtClean="0"/>
                      <a:t>PT: Pressure Transducer</a:t>
                    </a:r>
                  </a:p>
                  <a:p>
                    <a:r>
                      <a:rPr lang="en-US" sz="1050" dirty="0" smtClean="0"/>
                      <a:t>RG: Regulator</a:t>
                    </a:r>
                  </a:p>
                  <a:p>
                    <a:r>
                      <a:rPr lang="en-US" sz="1050" dirty="0" smtClean="0"/>
                      <a:t>SGC: Shield Gas Cylinder</a:t>
                    </a:r>
                  </a:p>
                  <a:p>
                    <a:r>
                      <a:rPr lang="en-US" sz="1050" dirty="0" smtClean="0"/>
                      <a:t>SP: Scroll Pump</a:t>
                    </a:r>
                  </a:p>
                  <a:p>
                    <a:r>
                      <a:rPr lang="en-US" sz="1050" dirty="0" smtClean="0"/>
                      <a:t>ST: Storage Tank</a:t>
                    </a:r>
                  </a:p>
                  <a:p>
                    <a:r>
                      <a:rPr lang="en-US" sz="1050" dirty="0" smtClean="0"/>
                      <a:t>TGC: Target Gas Cylinder </a:t>
                    </a:r>
                  </a:p>
                  <a:p>
                    <a:pPr>
                      <a:tabLst>
                        <a:tab pos="1033463" algn="l"/>
                      </a:tabLst>
                    </a:pPr>
                    <a:r>
                      <a:rPr lang="en-US" sz="1050" dirty="0"/>
                      <a:t> </a:t>
                    </a:r>
                    <a:r>
                      <a:rPr lang="en-US" sz="1050" dirty="0" smtClean="0"/>
                      <a:t>                       </a:t>
                    </a:r>
                    <a:r>
                      <a:rPr lang="en-US" sz="1050" dirty="0" smtClean="0"/>
                      <a:t>Used </a:t>
                    </a:r>
                    <a:r>
                      <a:rPr lang="en-US" sz="1050" dirty="0" smtClean="0"/>
                      <a:t>in CO</a:t>
                    </a:r>
                    <a:r>
                      <a:rPr lang="en-US" sz="1050" baseline="-25000" dirty="0" smtClean="0"/>
                      <a:t>2</a:t>
                    </a:r>
                    <a:r>
                      <a:rPr lang="en-US" sz="1050" dirty="0" smtClean="0"/>
                      <a:t> case</a:t>
                    </a:r>
                  </a:p>
                  <a:p>
                    <a:pPr>
                      <a:tabLst>
                        <a:tab pos="1033463" algn="l"/>
                      </a:tabLst>
                    </a:pPr>
                    <a:r>
                      <a:rPr lang="en-US" sz="1050" dirty="0"/>
                      <a:t> </a:t>
                    </a:r>
                    <a:r>
                      <a:rPr lang="en-US" sz="1050" dirty="0" smtClean="0"/>
                      <a:t>                       </a:t>
                    </a:r>
                    <a:r>
                      <a:rPr lang="en-US" sz="1050" dirty="0" smtClean="0"/>
                      <a:t>Used </a:t>
                    </a:r>
                    <a:r>
                      <a:rPr lang="en-US" sz="1050" dirty="0" smtClean="0"/>
                      <a:t>in non-circulating case</a:t>
                    </a:r>
                  </a:p>
                  <a:p>
                    <a:pPr>
                      <a:tabLst>
                        <a:tab pos="1033463" algn="l"/>
                      </a:tabLst>
                    </a:pPr>
                    <a:r>
                      <a:rPr lang="en-US" sz="1050" dirty="0"/>
                      <a:t> </a:t>
                    </a:r>
                    <a:r>
                      <a:rPr lang="en-US" sz="1050" dirty="0" smtClean="0"/>
                      <a:t>                       </a:t>
                    </a:r>
                    <a:r>
                      <a:rPr lang="en-US" sz="1050" dirty="0" smtClean="0"/>
                      <a:t>Used </a:t>
                    </a:r>
                    <a:r>
                      <a:rPr lang="en-US" sz="1050" dirty="0" smtClean="0"/>
                      <a:t>to check mixing directly</a:t>
                    </a:r>
                  </a:p>
                  <a:p>
                    <a:pPr>
                      <a:tabLst>
                        <a:tab pos="1033463" algn="l"/>
                      </a:tabLst>
                    </a:pPr>
                    <a:r>
                      <a:rPr lang="en-US" sz="1050" dirty="0" smtClean="0"/>
                      <a:t>                     Break points for non-circulating</a:t>
                    </a:r>
                  </a:p>
                </p:txBody>
              </p:sp>
              <p:grpSp>
                <p:nvGrpSpPr>
                  <p:cNvPr id="171" name="Group 440"/>
                  <p:cNvGrpSpPr/>
                  <p:nvPr/>
                </p:nvGrpSpPr>
                <p:grpSpPr>
                  <a:xfrm>
                    <a:off x="8265353" y="6855231"/>
                    <a:ext cx="921726" cy="589229"/>
                    <a:chOff x="8265353" y="6855231"/>
                    <a:chExt cx="921726" cy="589229"/>
                  </a:xfrm>
                </p:grpSpPr>
                <p:cxnSp>
                  <p:nvCxnSpPr>
                    <p:cNvPr id="223" name="Straight Connector 222"/>
                    <p:cNvCxnSpPr/>
                    <p:nvPr/>
                  </p:nvCxnSpPr>
                  <p:spPr>
                    <a:xfrm>
                      <a:off x="8342162" y="7085660"/>
                      <a:ext cx="82296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4" name="Group 461"/>
                    <p:cNvGrpSpPr/>
                    <p:nvPr/>
                  </p:nvGrpSpPr>
                  <p:grpSpPr>
                    <a:xfrm>
                      <a:off x="8265353" y="6855231"/>
                      <a:ext cx="921720" cy="166774"/>
                      <a:chOff x="8687807" y="6848977"/>
                      <a:chExt cx="921720" cy="166774"/>
                    </a:xfrm>
                  </p:grpSpPr>
                  <p:cxnSp>
                    <p:nvCxnSpPr>
                      <p:cNvPr id="229" name="Straight Connector 228"/>
                      <p:cNvCxnSpPr/>
                      <p:nvPr/>
                    </p:nvCxnSpPr>
                    <p:spPr>
                      <a:xfrm>
                        <a:off x="8764617" y="6848977"/>
                        <a:ext cx="822961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Straight Connector 229"/>
                      <p:cNvCxnSpPr/>
                      <p:nvPr/>
                    </p:nvCxnSpPr>
                    <p:spPr>
                      <a:xfrm>
                        <a:off x="8687807" y="7015751"/>
                        <a:ext cx="921720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F808ED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25" name="Straight Connector 224"/>
                    <p:cNvCxnSpPr/>
                    <p:nvPr/>
                  </p:nvCxnSpPr>
                  <p:spPr>
                    <a:xfrm>
                      <a:off x="8265353" y="7085660"/>
                      <a:ext cx="921721" cy="0"/>
                    </a:xfrm>
                    <a:prstGeom prst="line">
                      <a:avLst/>
                    </a:prstGeom>
                    <a:ln w="38100">
                      <a:solidFill>
                        <a:srgbClr val="00B0F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5" name="Group 480"/>
                    <p:cNvGrpSpPr/>
                    <p:nvPr/>
                  </p:nvGrpSpPr>
                  <p:grpSpPr>
                    <a:xfrm>
                      <a:off x="8303759" y="7277686"/>
                      <a:ext cx="883320" cy="166774"/>
                      <a:chOff x="6424822" y="287976"/>
                      <a:chExt cx="691294" cy="166774"/>
                    </a:xfrm>
                  </p:grpSpPr>
                  <p:cxnSp>
                    <p:nvCxnSpPr>
                      <p:cNvPr id="227" name="Straight Connector 226"/>
                      <p:cNvCxnSpPr/>
                      <p:nvPr/>
                    </p:nvCxnSpPr>
                    <p:spPr>
                      <a:xfrm>
                        <a:off x="6424826" y="287976"/>
                        <a:ext cx="69129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8" name="Straight Connector 227"/>
                      <p:cNvCxnSpPr/>
                      <p:nvPr/>
                    </p:nvCxnSpPr>
                    <p:spPr>
                      <a:xfrm>
                        <a:off x="6424822" y="454750"/>
                        <a:ext cx="691291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14F703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20" name="Lightning Bolt 219"/>
                <p:cNvSpPr/>
                <p:nvPr/>
              </p:nvSpPr>
              <p:spPr>
                <a:xfrm>
                  <a:off x="8265352" y="7085660"/>
                  <a:ext cx="307240" cy="345645"/>
                </a:xfrm>
                <a:prstGeom prst="lightningBol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32" name="Lightning Bolt 131"/>
              <p:cNvSpPr/>
              <p:nvPr/>
            </p:nvSpPr>
            <p:spPr>
              <a:xfrm>
                <a:off x="3823755" y="7293992"/>
                <a:ext cx="307240" cy="345645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33" name="Lightning Bolt 132"/>
              <p:cNvSpPr/>
              <p:nvPr/>
            </p:nvSpPr>
            <p:spPr>
              <a:xfrm>
                <a:off x="3286085" y="1994102"/>
                <a:ext cx="307240" cy="345645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pic>
            <p:nvPicPr>
              <p:cNvPr id="134" name="Picture 133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3437874" y="1573480"/>
                <a:ext cx="268202" cy="341348"/>
              </a:xfrm>
              <a:prstGeom prst="rect">
                <a:avLst/>
              </a:prstGeom>
            </p:spPr>
          </p:pic>
          <p:sp>
            <p:nvSpPr>
              <p:cNvPr id="135" name="TextBox 134"/>
              <p:cNvSpPr txBox="1"/>
              <p:nvPr/>
            </p:nvSpPr>
            <p:spPr>
              <a:xfrm>
                <a:off x="3286085" y="1763672"/>
                <a:ext cx="103693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MV8</a:t>
                </a:r>
                <a:endParaRPr lang="en-US" sz="1050" dirty="0"/>
              </a:p>
            </p:txBody>
          </p:sp>
          <p:grpSp>
            <p:nvGrpSpPr>
              <p:cNvPr id="176" name="Group 97"/>
              <p:cNvGrpSpPr/>
              <p:nvPr/>
            </p:nvGrpSpPr>
            <p:grpSpPr>
              <a:xfrm>
                <a:off x="6550511" y="3107847"/>
                <a:ext cx="758957" cy="844910"/>
                <a:chOff x="1481050" y="4259995"/>
                <a:chExt cx="758957" cy="844910"/>
              </a:xfrm>
            </p:grpSpPr>
            <p:grpSp>
              <p:nvGrpSpPr>
                <p:cNvPr id="185" name="Group 91"/>
                <p:cNvGrpSpPr/>
                <p:nvPr/>
              </p:nvGrpSpPr>
              <p:grpSpPr>
                <a:xfrm rot="16200000">
                  <a:off x="1532421" y="4397319"/>
                  <a:ext cx="844910" cy="570262"/>
                  <a:chOff x="1826697" y="4640715"/>
                  <a:chExt cx="844910" cy="570262"/>
                </a:xfrm>
              </p:grpSpPr>
              <p:grpSp>
                <p:nvGrpSpPr>
                  <p:cNvPr id="189" name="Group 81"/>
                  <p:cNvGrpSpPr/>
                  <p:nvPr/>
                </p:nvGrpSpPr>
                <p:grpSpPr>
                  <a:xfrm>
                    <a:off x="1826697" y="4640715"/>
                    <a:ext cx="844910" cy="369091"/>
                    <a:chOff x="1826697" y="4640715"/>
                    <a:chExt cx="844910" cy="369091"/>
                  </a:xfrm>
                </p:grpSpPr>
                <p:sp>
                  <p:nvSpPr>
                    <p:cNvPr id="217" name="Oval 216"/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895978" y="4644046"/>
                      <a:ext cx="365761" cy="365760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8" name="TextBox 217"/>
                    <p:cNvSpPr txBox="1"/>
                    <p:nvPr/>
                  </p:nvSpPr>
                  <p:spPr>
                    <a:xfrm>
                      <a:off x="1826697" y="4640715"/>
                      <a:ext cx="844910" cy="3452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dirty="0" smtClean="0"/>
                        <a:t>DPT</a:t>
                      </a:r>
                      <a:endParaRPr lang="en-US" sz="1050" dirty="0"/>
                    </a:p>
                  </p:txBody>
                </p:sp>
              </p:grp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2095530" y="5028097"/>
                    <a:ext cx="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4" name="Straight Connector 213"/>
                <p:cNvCxnSpPr/>
                <p:nvPr/>
              </p:nvCxnSpPr>
              <p:spPr>
                <a:xfrm rot="16200000">
                  <a:off x="1572490" y="478303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TextBox 136"/>
              <p:cNvSpPr txBox="1"/>
              <p:nvPr/>
            </p:nvSpPr>
            <p:spPr>
              <a:xfrm>
                <a:off x="6550508" y="3107846"/>
                <a:ext cx="1305771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DPT2</a:t>
                </a:r>
                <a:endParaRPr lang="en-US" sz="1050" dirty="0"/>
              </a:p>
            </p:txBody>
          </p:sp>
          <p:pic>
            <p:nvPicPr>
              <p:cNvPr id="138" name="Picture 137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38969" y="5834602"/>
                <a:ext cx="268203" cy="341348"/>
              </a:xfrm>
              <a:prstGeom prst="rect">
                <a:avLst/>
              </a:prstGeom>
            </p:spPr>
          </p:pic>
          <p:sp>
            <p:nvSpPr>
              <p:cNvPr id="139" name="TextBox 138"/>
              <p:cNvSpPr txBox="1"/>
              <p:nvPr/>
            </p:nvSpPr>
            <p:spPr>
              <a:xfrm>
                <a:off x="3401299" y="5488956"/>
                <a:ext cx="103693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MDV5</a:t>
                </a:r>
                <a:endParaRPr lang="en-US" sz="1050" dirty="0"/>
              </a:p>
            </p:txBody>
          </p:sp>
          <p:pic>
            <p:nvPicPr>
              <p:cNvPr id="140" name="Picture 139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15045" y="726738"/>
                <a:ext cx="268203" cy="341348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4092590" y="1033977"/>
                <a:ext cx="103693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MV9</a:t>
                </a:r>
                <a:endParaRPr lang="en-US" sz="1050" dirty="0"/>
              </a:p>
            </p:txBody>
          </p:sp>
          <p:pic>
            <p:nvPicPr>
              <p:cNvPr id="142" name="Picture 141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4129164" y="1381455"/>
                <a:ext cx="268202" cy="341348"/>
              </a:xfrm>
              <a:prstGeom prst="rect">
                <a:avLst/>
              </a:prstGeom>
            </p:spPr>
          </p:pic>
          <p:sp>
            <p:nvSpPr>
              <p:cNvPr id="143" name="TextBox 142"/>
              <p:cNvSpPr txBox="1"/>
              <p:nvPr/>
            </p:nvSpPr>
            <p:spPr>
              <a:xfrm>
                <a:off x="4130996" y="1571647"/>
                <a:ext cx="103693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MV10</a:t>
                </a:r>
                <a:endParaRPr lang="en-US" sz="1050" dirty="0"/>
              </a:p>
            </p:txBody>
          </p:sp>
          <p:grpSp>
            <p:nvGrpSpPr>
              <p:cNvPr id="195" name="Group 347"/>
              <p:cNvGrpSpPr/>
              <p:nvPr/>
            </p:nvGrpSpPr>
            <p:grpSpPr>
              <a:xfrm>
                <a:off x="1435608" y="5056632"/>
                <a:ext cx="0" cy="182880"/>
                <a:chOff x="6204865" y="1341217"/>
                <a:chExt cx="0" cy="268835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rgbClr val="F808E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350"/>
              <p:cNvGrpSpPr/>
              <p:nvPr/>
            </p:nvGrpSpPr>
            <p:grpSpPr>
              <a:xfrm>
                <a:off x="2325960" y="5066502"/>
                <a:ext cx="0" cy="182880"/>
                <a:chOff x="6204865" y="1341217"/>
                <a:chExt cx="0" cy="268835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rgbClr val="F808E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354"/>
              <p:cNvGrpSpPr/>
              <p:nvPr/>
            </p:nvGrpSpPr>
            <p:grpSpPr>
              <a:xfrm rot="5400000">
                <a:off x="1807493" y="4816869"/>
                <a:ext cx="115215" cy="921720"/>
                <a:chOff x="6204865" y="1341217"/>
                <a:chExt cx="0" cy="268835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6204865" y="1341217"/>
                  <a:ext cx="0" cy="268835"/>
                </a:xfrm>
                <a:prstGeom prst="line">
                  <a:avLst/>
                </a:prstGeom>
                <a:ln w="38100">
                  <a:solidFill>
                    <a:srgbClr val="F808E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389"/>
              <p:cNvGrpSpPr/>
              <p:nvPr/>
            </p:nvGrpSpPr>
            <p:grpSpPr>
              <a:xfrm>
                <a:off x="1596265" y="4951287"/>
                <a:ext cx="274320" cy="0"/>
                <a:chOff x="3017250" y="3760732"/>
                <a:chExt cx="274320" cy="0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 rot="10800000">
                  <a:off x="3017250" y="3760732"/>
                  <a:ext cx="2743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0800000">
                  <a:off x="3017250" y="3760732"/>
                  <a:ext cx="274320" cy="0"/>
                </a:xfrm>
                <a:prstGeom prst="line">
                  <a:avLst/>
                </a:prstGeom>
                <a:ln w="28575">
                  <a:solidFill>
                    <a:srgbClr val="F808E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390"/>
              <p:cNvGrpSpPr/>
              <p:nvPr/>
            </p:nvGrpSpPr>
            <p:grpSpPr>
              <a:xfrm>
                <a:off x="1903505" y="4951287"/>
                <a:ext cx="274320" cy="0"/>
                <a:chOff x="3017250" y="3760732"/>
                <a:chExt cx="274320" cy="0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 rot="10800000">
                  <a:off x="3017250" y="3760732"/>
                  <a:ext cx="2743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10800000">
                  <a:off x="3017250" y="3760732"/>
                  <a:ext cx="274320" cy="0"/>
                </a:xfrm>
                <a:prstGeom prst="line">
                  <a:avLst/>
                </a:prstGeom>
                <a:ln w="28575">
                  <a:solidFill>
                    <a:srgbClr val="F808E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9" name="TextBox 148"/>
              <p:cNvSpPr txBox="1"/>
              <p:nvPr/>
            </p:nvSpPr>
            <p:spPr>
              <a:xfrm>
                <a:off x="943379" y="4336806"/>
                <a:ext cx="691292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CT2</a:t>
                </a:r>
                <a:endParaRPr lang="en-US" sz="1050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826694" y="5181715"/>
                <a:ext cx="1459392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MDV3</a:t>
                </a:r>
                <a:endParaRPr lang="en-US" sz="1050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482520" y="5181715"/>
                <a:ext cx="1459392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MDV4</a:t>
                </a:r>
                <a:endParaRPr lang="en-US" sz="1050" dirty="0"/>
              </a:p>
            </p:txBody>
          </p:sp>
          <p:pic>
            <p:nvPicPr>
              <p:cNvPr id="152" name="Picture 151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19455" y="5066502"/>
                <a:ext cx="268203" cy="341348"/>
              </a:xfrm>
              <a:prstGeom prst="rect">
                <a:avLst/>
              </a:prstGeom>
            </p:spPr>
          </p:pic>
          <p:pic>
            <p:nvPicPr>
              <p:cNvPr id="153" name="Picture 152" descr="Val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18720" y="5066502"/>
                <a:ext cx="268203" cy="341348"/>
              </a:xfrm>
              <a:prstGeom prst="rect">
                <a:avLst/>
              </a:prstGeom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1865101" y="5873006"/>
                <a:ext cx="72969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BT1</a:t>
                </a:r>
                <a:endParaRPr lang="en-US" sz="1050" dirty="0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>
                <a:off x="1557860" y="6372272"/>
                <a:ext cx="0" cy="18221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4" name="Group 106"/>
              <p:cNvGrpSpPr/>
              <p:nvPr/>
            </p:nvGrpSpPr>
            <p:grpSpPr>
              <a:xfrm>
                <a:off x="1365837" y="7828705"/>
                <a:ext cx="422455" cy="1305770"/>
                <a:chOff x="1289025" y="2877417"/>
                <a:chExt cx="537670" cy="1574605"/>
              </a:xfrm>
            </p:grpSpPr>
            <p:sp>
              <p:nvSpPr>
                <p:cNvPr id="201" name="Round Same Side Corner Rectangle 200"/>
                <p:cNvSpPr/>
                <p:nvPr/>
              </p:nvSpPr>
              <p:spPr>
                <a:xfrm>
                  <a:off x="1289025" y="3107847"/>
                  <a:ext cx="537670" cy="1344175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02" name="Round Same Side Corner Rectangle 201"/>
                <p:cNvSpPr/>
                <p:nvPr/>
              </p:nvSpPr>
              <p:spPr>
                <a:xfrm>
                  <a:off x="1442645" y="2877417"/>
                  <a:ext cx="231650" cy="231650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226" name="Group 112"/>
              <p:cNvGrpSpPr/>
              <p:nvPr/>
            </p:nvGrpSpPr>
            <p:grpSpPr>
              <a:xfrm rot="5400000">
                <a:off x="1493535" y="7624196"/>
                <a:ext cx="177677" cy="279453"/>
                <a:chOff x="2362200" y="3352800"/>
                <a:chExt cx="228600" cy="304800"/>
              </a:xfrm>
            </p:grpSpPr>
            <p:sp>
              <p:nvSpPr>
                <p:cNvPr id="199" name="Isosceles Triangle 198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00" name="Isosceles Triangle 199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250" name="Group 131"/>
              <p:cNvGrpSpPr/>
              <p:nvPr/>
            </p:nvGrpSpPr>
            <p:grpSpPr>
              <a:xfrm rot="16200000">
                <a:off x="802731" y="7351547"/>
                <a:ext cx="844910" cy="570262"/>
                <a:chOff x="1826698" y="4640715"/>
                <a:chExt cx="844910" cy="570262"/>
              </a:xfrm>
            </p:grpSpPr>
            <p:grpSp>
              <p:nvGrpSpPr>
                <p:cNvPr id="259" name="Group 81"/>
                <p:cNvGrpSpPr/>
                <p:nvPr/>
              </p:nvGrpSpPr>
              <p:grpSpPr>
                <a:xfrm>
                  <a:off x="1826698" y="4640715"/>
                  <a:ext cx="844910" cy="369091"/>
                  <a:chOff x="1826698" y="4640715"/>
                  <a:chExt cx="844910" cy="369091"/>
                </a:xfrm>
              </p:grpSpPr>
              <p:sp>
                <p:nvSpPr>
                  <p:cNvPr id="197" name="Oval 196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1826698" y="4640715"/>
                    <a:ext cx="844910" cy="345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 smtClean="0"/>
                      <a:t>Reg</a:t>
                    </a:r>
                    <a:endParaRPr lang="en-US" sz="1050" dirty="0"/>
                  </a:p>
                </p:txBody>
              </p:sp>
            </p:grp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2095530" y="502809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9" name="Straight Connector 158"/>
              <p:cNvCxnSpPr/>
              <p:nvPr/>
            </p:nvCxnSpPr>
            <p:spPr>
              <a:xfrm flipV="1">
                <a:off x="674545" y="6372272"/>
                <a:ext cx="88331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TextBox 159"/>
              <p:cNvSpPr txBox="1"/>
              <p:nvPr/>
            </p:nvSpPr>
            <p:spPr>
              <a:xfrm>
                <a:off x="1250620" y="8407736"/>
                <a:ext cx="1536200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TGC3</a:t>
                </a:r>
                <a:endParaRPr lang="en-US" sz="1050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904974" y="7293991"/>
                <a:ext cx="712951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RG3</a:t>
                </a:r>
                <a:endParaRPr lang="en-US" sz="1050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711479" y="7562825"/>
                <a:ext cx="691290" cy="34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MV11</a:t>
                </a:r>
                <a:endParaRPr lang="en-US" sz="1050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1058594" y="189067"/>
                <a:ext cx="729695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MV12</a:t>
                </a:r>
                <a:endParaRPr lang="en-US" sz="1050" dirty="0"/>
              </a:p>
            </p:txBody>
          </p:sp>
          <p:grpSp>
            <p:nvGrpSpPr>
              <p:cNvPr id="265" name="Group 106"/>
              <p:cNvGrpSpPr/>
              <p:nvPr/>
            </p:nvGrpSpPr>
            <p:grpSpPr>
              <a:xfrm>
                <a:off x="175280" y="3184657"/>
                <a:ext cx="422455" cy="1305770"/>
                <a:chOff x="1289025" y="2877417"/>
                <a:chExt cx="537670" cy="1574605"/>
              </a:xfrm>
            </p:grpSpPr>
            <p:sp>
              <p:nvSpPr>
                <p:cNvPr id="193" name="Round Same Side Corner Rectangle 192"/>
                <p:cNvSpPr/>
                <p:nvPr/>
              </p:nvSpPr>
              <p:spPr>
                <a:xfrm>
                  <a:off x="1289025" y="3107847"/>
                  <a:ext cx="537670" cy="1344175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94" name="Round Same Side Corner Rectangle 193"/>
                <p:cNvSpPr/>
                <p:nvPr/>
              </p:nvSpPr>
              <p:spPr>
                <a:xfrm>
                  <a:off x="1442645" y="2877417"/>
                  <a:ext cx="231650" cy="231650"/>
                </a:xfrm>
                <a:prstGeom prst="round2SameRect">
                  <a:avLst>
                    <a:gd name="adj1" fmla="val 45081"/>
                    <a:gd name="adj2" fmla="val 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297" name="Group 131"/>
              <p:cNvGrpSpPr/>
              <p:nvPr/>
            </p:nvGrpSpPr>
            <p:grpSpPr>
              <a:xfrm rot="16200000">
                <a:off x="-230626" y="2720665"/>
                <a:ext cx="844910" cy="390318"/>
                <a:chOff x="1826696" y="4640715"/>
                <a:chExt cx="844910" cy="390318"/>
              </a:xfrm>
            </p:grpSpPr>
            <p:grpSp>
              <p:nvGrpSpPr>
                <p:cNvPr id="309" name="Group 81"/>
                <p:cNvGrpSpPr/>
                <p:nvPr/>
              </p:nvGrpSpPr>
              <p:grpSpPr>
                <a:xfrm>
                  <a:off x="1826696" y="4640715"/>
                  <a:ext cx="844910" cy="369091"/>
                  <a:chOff x="1826696" y="4640715"/>
                  <a:chExt cx="844910" cy="369091"/>
                </a:xfrm>
              </p:grpSpPr>
              <p:sp>
                <p:nvSpPr>
                  <p:cNvPr id="191" name="Oval 190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826696" y="4640715"/>
                    <a:ext cx="844910" cy="345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 smtClean="0"/>
                      <a:t>Reg</a:t>
                    </a:r>
                    <a:endParaRPr lang="en-US" sz="1050" dirty="0"/>
                  </a:p>
                </p:txBody>
              </p:sp>
            </p:grpSp>
            <p:cxnSp>
              <p:nvCxnSpPr>
                <p:cNvPr id="190" name="Straight Connector 189"/>
                <p:cNvCxnSpPr>
                  <a:endCxn id="194" idx="3"/>
                </p:cNvCxnSpPr>
                <p:nvPr/>
              </p:nvCxnSpPr>
              <p:spPr>
                <a:xfrm rot="5400000" flipV="1">
                  <a:off x="2074860" y="5010361"/>
                  <a:ext cx="41342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6" name="TextBox 165"/>
              <p:cNvSpPr txBox="1"/>
              <p:nvPr/>
            </p:nvSpPr>
            <p:spPr>
              <a:xfrm>
                <a:off x="-1" y="2570177"/>
                <a:ext cx="614480" cy="35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RG4</a:t>
                </a:r>
                <a:endParaRPr lang="en-US" sz="1050" dirty="0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405710" y="342687"/>
                <a:ext cx="7296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135405" y="342687"/>
                <a:ext cx="1220" cy="5772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extBox 168"/>
              <p:cNvSpPr txBox="1"/>
              <p:nvPr/>
            </p:nvSpPr>
            <p:spPr>
              <a:xfrm>
                <a:off x="-1" y="4528831"/>
                <a:ext cx="636140" cy="34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TGC4</a:t>
                </a:r>
                <a:endParaRPr lang="en-US" sz="1050" dirty="0"/>
              </a:p>
            </p:txBody>
          </p:sp>
          <p:cxnSp>
            <p:nvCxnSpPr>
              <p:cNvPr id="170" name="Straight Connector 169"/>
              <p:cNvCxnSpPr>
                <a:stCxn id="177" idx="0"/>
              </p:cNvCxnSpPr>
              <p:nvPr/>
            </p:nvCxnSpPr>
            <p:spPr>
              <a:xfrm flipH="1">
                <a:off x="367305" y="1456432"/>
                <a:ext cx="38404" cy="1728225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5" name="Group 131"/>
              <p:cNvGrpSpPr/>
              <p:nvPr/>
            </p:nvGrpSpPr>
            <p:grpSpPr>
              <a:xfrm rot="16200000">
                <a:off x="73037" y="595225"/>
                <a:ext cx="844910" cy="570262"/>
                <a:chOff x="1826698" y="4640715"/>
                <a:chExt cx="844910" cy="570262"/>
              </a:xfrm>
            </p:grpSpPr>
            <p:grpSp>
              <p:nvGrpSpPr>
                <p:cNvPr id="319" name="Group 81"/>
                <p:cNvGrpSpPr/>
                <p:nvPr/>
              </p:nvGrpSpPr>
              <p:grpSpPr>
                <a:xfrm>
                  <a:off x="1826698" y="4640715"/>
                  <a:ext cx="844910" cy="369091"/>
                  <a:chOff x="1826698" y="4640715"/>
                  <a:chExt cx="844910" cy="369091"/>
                </a:xfrm>
              </p:grpSpPr>
              <p:sp>
                <p:nvSpPr>
                  <p:cNvPr id="187" name="Oval 186"/>
                  <p:cNvSpPr>
                    <a:spLocks noChangeAspect="1"/>
                  </p:cNvSpPr>
                  <p:nvPr/>
                </p:nvSpPr>
                <p:spPr>
                  <a:xfrm rot="5400000">
                    <a:off x="1895978" y="4644046"/>
                    <a:ext cx="365761" cy="36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1826698" y="4640715"/>
                    <a:ext cx="844910" cy="345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 smtClean="0"/>
                      <a:t>Reg</a:t>
                    </a:r>
                    <a:endParaRPr lang="en-US" sz="1050" dirty="0"/>
                  </a:p>
                </p:txBody>
              </p:sp>
            </p:grpSp>
            <p:cxnSp>
              <p:nvCxnSpPr>
                <p:cNvPr id="186" name="Straight Connector 133"/>
                <p:cNvCxnSpPr/>
                <p:nvPr/>
              </p:nvCxnSpPr>
              <p:spPr>
                <a:xfrm>
                  <a:off x="2095530" y="5028097"/>
                  <a:ext cx="0" cy="182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2" name="Straight Connector 171"/>
              <p:cNvCxnSpPr/>
              <p:nvPr/>
            </p:nvCxnSpPr>
            <p:spPr>
              <a:xfrm>
                <a:off x="1557860" y="6372272"/>
                <a:ext cx="1" cy="1497795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135405" y="342687"/>
                <a:ext cx="0" cy="499265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1" name="Group 112"/>
              <p:cNvGrpSpPr/>
              <p:nvPr/>
            </p:nvGrpSpPr>
            <p:grpSpPr>
              <a:xfrm rot="5400000">
                <a:off x="1032673" y="407014"/>
                <a:ext cx="177677" cy="279453"/>
                <a:chOff x="2362200" y="3352800"/>
                <a:chExt cx="228600" cy="304800"/>
              </a:xfrm>
            </p:grpSpPr>
            <p:sp>
              <p:nvSpPr>
                <p:cNvPr id="183" name="Isosceles Triangle 182"/>
                <p:cNvSpPr/>
                <p:nvPr/>
              </p:nvSpPr>
              <p:spPr>
                <a:xfrm>
                  <a:off x="2362200" y="35052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84" name="Isosceles Triangle 183"/>
                <p:cNvSpPr/>
                <p:nvPr/>
              </p:nvSpPr>
              <p:spPr>
                <a:xfrm rot="10800000">
                  <a:off x="2362200" y="3352800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33" name="Group 508"/>
              <p:cNvGrpSpPr/>
              <p:nvPr/>
            </p:nvGrpSpPr>
            <p:grpSpPr>
              <a:xfrm>
                <a:off x="712950" y="6372271"/>
                <a:ext cx="844910" cy="153621"/>
                <a:chOff x="5897625" y="1648457"/>
                <a:chExt cx="921720" cy="0"/>
              </a:xfrm>
            </p:grpSpPr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5897625" y="1648457"/>
                  <a:ext cx="9217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5897625" y="1648457"/>
                  <a:ext cx="921720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Group 509"/>
              <p:cNvGrpSpPr/>
              <p:nvPr/>
            </p:nvGrpSpPr>
            <p:grpSpPr>
              <a:xfrm>
                <a:off x="367305" y="342687"/>
                <a:ext cx="806505" cy="153620"/>
                <a:chOff x="5897625" y="1648457"/>
                <a:chExt cx="921720" cy="0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5897625" y="1648457"/>
                  <a:ext cx="9217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5897625" y="1648457"/>
                  <a:ext cx="921720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Freeform 176"/>
              <p:cNvSpPr/>
              <p:nvPr/>
            </p:nvSpPr>
            <p:spPr>
              <a:xfrm flipH="1">
                <a:off x="98469" y="342687"/>
                <a:ext cx="307240" cy="1113745"/>
              </a:xfrm>
              <a:custGeom>
                <a:avLst/>
                <a:gdLst>
                  <a:gd name="connsiteX0" fmla="*/ 0 w 120732"/>
                  <a:gd name="connsiteY0" fmla="*/ 213755 h 213755"/>
                  <a:gd name="connsiteX1" fmla="*/ 118753 w 120732"/>
                  <a:gd name="connsiteY1" fmla="*/ 118753 h 213755"/>
                  <a:gd name="connsiteX2" fmla="*/ 11875 w 120732"/>
                  <a:gd name="connsiteY2" fmla="*/ 0 h 21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732" h="213755">
                    <a:moveTo>
                      <a:pt x="0" y="213755"/>
                    </a:moveTo>
                    <a:cubicBezTo>
                      <a:pt x="58387" y="184067"/>
                      <a:pt x="116774" y="154379"/>
                      <a:pt x="118753" y="118753"/>
                    </a:cubicBezTo>
                    <a:cubicBezTo>
                      <a:pt x="120732" y="83127"/>
                      <a:pt x="66303" y="41563"/>
                      <a:pt x="11875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8" name="Freeform 177"/>
              <p:cNvSpPr/>
              <p:nvPr/>
            </p:nvSpPr>
            <p:spPr>
              <a:xfrm flipH="1">
                <a:off x="98470" y="342687"/>
                <a:ext cx="307240" cy="1113745"/>
              </a:xfrm>
              <a:custGeom>
                <a:avLst/>
                <a:gdLst>
                  <a:gd name="connsiteX0" fmla="*/ 0 w 120732"/>
                  <a:gd name="connsiteY0" fmla="*/ 213755 h 213755"/>
                  <a:gd name="connsiteX1" fmla="*/ 118753 w 120732"/>
                  <a:gd name="connsiteY1" fmla="*/ 118753 h 213755"/>
                  <a:gd name="connsiteX2" fmla="*/ 11875 w 120732"/>
                  <a:gd name="connsiteY2" fmla="*/ 0 h 21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732" h="213755">
                    <a:moveTo>
                      <a:pt x="0" y="213755"/>
                    </a:moveTo>
                    <a:cubicBezTo>
                      <a:pt x="58387" y="184067"/>
                      <a:pt x="116774" y="154379"/>
                      <a:pt x="118753" y="118753"/>
                    </a:cubicBezTo>
                    <a:cubicBezTo>
                      <a:pt x="120732" y="83127"/>
                      <a:pt x="66303" y="41563"/>
                      <a:pt x="11875" y="0"/>
                    </a:cubicBezTo>
                  </a:path>
                </a:pathLst>
              </a:custGeom>
              <a:ln w="381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sp>
        <p:nvSpPr>
          <p:cNvPr id="367" name="Rectangle 366"/>
          <p:cNvSpPr/>
          <p:nvPr/>
        </p:nvSpPr>
        <p:spPr>
          <a:xfrm>
            <a:off x="3352800" y="2590800"/>
            <a:ext cx="2209800" cy="1447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Target Volume</a:t>
            </a:r>
            <a:endParaRPr lang="en-US" sz="4000" b="1" dirty="0"/>
          </a:p>
        </p:txBody>
      </p:sp>
      <p:sp>
        <p:nvSpPr>
          <p:cNvPr id="368" name="Rectangle 367"/>
          <p:cNvSpPr/>
          <p:nvPr/>
        </p:nvSpPr>
        <p:spPr>
          <a:xfrm>
            <a:off x="1676400" y="4876800"/>
            <a:ext cx="2133600" cy="1066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Compression</a:t>
            </a:r>
            <a:endParaRPr lang="en-US" sz="2800" b="1" dirty="0"/>
          </a:p>
        </p:txBody>
      </p:sp>
      <p:sp>
        <p:nvSpPr>
          <p:cNvPr id="369" name="Rectangle 368"/>
          <p:cNvSpPr/>
          <p:nvPr/>
        </p:nvSpPr>
        <p:spPr>
          <a:xfrm>
            <a:off x="762000" y="2286000"/>
            <a:ext cx="2209800" cy="1066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Purification</a:t>
            </a:r>
            <a:endParaRPr lang="en-US" sz="3200" b="1" dirty="0"/>
          </a:p>
        </p:txBody>
      </p:sp>
      <p:sp>
        <p:nvSpPr>
          <p:cNvPr id="370" name="U-Turn Arrow 369"/>
          <p:cNvSpPr/>
          <p:nvPr/>
        </p:nvSpPr>
        <p:spPr>
          <a:xfrm>
            <a:off x="1676400" y="838200"/>
            <a:ext cx="3200400" cy="1371600"/>
          </a:xfrm>
          <a:prstGeom prst="uturnArrow">
            <a:avLst>
              <a:gd name="adj1" fmla="val 2741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3" name="Bent Arrow 372"/>
          <p:cNvSpPr/>
          <p:nvPr/>
        </p:nvSpPr>
        <p:spPr>
          <a:xfrm rot="10800000">
            <a:off x="3886200" y="4267200"/>
            <a:ext cx="1447800" cy="137160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5" name="Bent Arrow 374"/>
          <p:cNvSpPr/>
          <p:nvPr/>
        </p:nvSpPr>
        <p:spPr>
          <a:xfrm rot="17463901">
            <a:off x="404858" y="3512819"/>
            <a:ext cx="1447800" cy="137160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3" grpId="0" animBg="1"/>
      <p:bldP spid="373" grpId="1" animBg="1"/>
      <p:bldP spid="375" grpId="0" animBg="1"/>
      <p:bldP spid="37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Z.Meisel    12 Nov.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B25B-D819-4015-B372-BB947C6C4479}" type="slidenum">
              <a:rPr lang="en-US" smtClean="0"/>
              <a:t>9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8217" y="0"/>
            <a:ext cx="8229600" cy="81603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Pressure Control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35585" y="705079"/>
            <a:ext cx="7249099" cy="5420299"/>
            <a:chOff x="1024568" y="649995"/>
            <a:chExt cx="7249099" cy="5420299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lum bright="50000" contrast="-76000"/>
            </a:blip>
            <a:srcRect/>
            <a:stretch>
              <a:fillRect/>
            </a:stretch>
          </p:blipFill>
          <p:spPr bwMode="auto">
            <a:xfrm>
              <a:off x="1024568" y="649995"/>
              <a:ext cx="7249099" cy="542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8191" y="766870"/>
              <a:ext cx="2355947" cy="139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4568" y="2203484"/>
              <a:ext cx="484743" cy="218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5008" y="1016231"/>
              <a:ext cx="4343777" cy="439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60039" y="1309221"/>
              <a:ext cx="1946009" cy="476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72263" y="1045029"/>
              <a:ext cx="328574" cy="29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10130" y="5617969"/>
              <a:ext cx="2959978" cy="45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1486</Words>
  <Application>Microsoft Office PowerPoint</Application>
  <PresentationFormat>On-screen Show (4:3)</PresentationFormat>
  <Paragraphs>446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Science to Address</vt:lpstr>
      <vt:lpstr>…what’s the optimal detector system?</vt:lpstr>
      <vt:lpstr>AT-TPC: Basic Design</vt:lpstr>
      <vt:lpstr>AT-TPC: The Gas Matters!</vt:lpstr>
      <vt:lpstr>Gas Handling Requirements</vt:lpstr>
      <vt:lpstr>Gas Handling in a Nutshell</vt:lpstr>
      <vt:lpstr>Slide 8</vt:lpstr>
      <vt:lpstr>Pressure Control</vt:lpstr>
      <vt:lpstr>Pressure Control</vt:lpstr>
      <vt:lpstr>Slide 11</vt:lpstr>
      <vt:lpstr>Pressure Control Data</vt:lpstr>
      <vt:lpstr>Pressure Control Results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...still lots to be done</vt:lpstr>
      <vt:lpstr>Thanks to:</vt:lpstr>
      <vt:lpstr>SUPPLEMENTAL  SLIDES</vt:lpstr>
      <vt:lpstr>AT-TPC: General Design</vt:lpstr>
      <vt:lpstr>MICROMEGAS</vt:lpstr>
      <vt:lpstr>Bethe-Formula</vt:lpstr>
      <vt:lpstr>Slide 32</vt:lpstr>
    </vt:vector>
  </TitlesOfParts>
  <Company>NSCL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 meisel</dc:creator>
  <cp:lastModifiedBy>z meisel</cp:lastModifiedBy>
  <cp:revision>151</cp:revision>
  <dcterms:created xsi:type="dcterms:W3CDTF">2012-11-10T00:28:35Z</dcterms:created>
  <dcterms:modified xsi:type="dcterms:W3CDTF">2012-11-12T16:33:24Z</dcterms:modified>
</cp:coreProperties>
</file>