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85" r:id="rId3"/>
    <p:sldId id="286" r:id="rId4"/>
    <p:sldId id="292" r:id="rId5"/>
    <p:sldId id="258" r:id="rId6"/>
    <p:sldId id="287" r:id="rId7"/>
    <p:sldId id="268" r:id="rId8"/>
    <p:sldId id="259" r:id="rId9"/>
    <p:sldId id="291" r:id="rId10"/>
    <p:sldId id="264" r:id="rId11"/>
    <p:sldId id="265" r:id="rId12"/>
    <p:sldId id="266" r:id="rId13"/>
    <p:sldId id="269" r:id="rId14"/>
    <p:sldId id="270" r:id="rId15"/>
    <p:sldId id="271" r:id="rId16"/>
    <p:sldId id="288" r:id="rId17"/>
    <p:sldId id="273" r:id="rId18"/>
    <p:sldId id="289" r:id="rId19"/>
    <p:sldId id="278" r:id="rId20"/>
    <p:sldId id="279" r:id="rId21"/>
    <p:sldId id="293" r:id="rId22"/>
    <p:sldId id="280" r:id="rId23"/>
    <p:sldId id="281" r:id="rId24"/>
    <p:sldId id="282" r:id="rId25"/>
    <p:sldId id="283" r:id="rId26"/>
    <p:sldId id="28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6A16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4" d="100"/>
          <a:sy n="104" d="100"/>
        </p:scale>
        <p:origin x="10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E7F3F-DE2D-4940-AACF-77627230A111}" type="datetimeFigureOut">
              <a:rPr lang="en-US" smtClean="0"/>
              <a:t>1/19/2016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981D0-1CA8-4E15-B28C-BC0B126FCA48}" type="slidenum">
              <a:rPr lang="en-US" smtClean="0"/>
              <a:t>‹#›</a:t>
            </a:fld>
            <a:endParaRPr lang="en-US"/>
          </a:p>
        </p:txBody>
      </p:sp>
    </p:spTree>
    <p:extLst>
      <p:ext uri="{BB962C8B-B14F-4D97-AF65-F5344CB8AC3E}">
        <p14:creationId xmlns:p14="http://schemas.microsoft.com/office/powerpoint/2010/main" val="292739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735C21-B02B-46BE-93C2-5A30D2D63936}" type="slidenum">
              <a:rPr lang="en-US" altLang="en-US" smtClean="0"/>
              <a:pPr>
                <a:spcBef>
                  <a:spcPct val="0"/>
                </a:spcBef>
              </a:pPr>
              <a:t>2</a:t>
            </a:fld>
            <a:endParaRPr lang="en-US" alt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t>(Have audience identify parts of the atom)</a:t>
            </a:r>
            <a:r>
              <a:rPr lang="en-US" altLang="en-US" smtClean="0"/>
              <a:t> At NSCL, we study the nucleus of the atom. Specifically, we study nuclei that are rare, unstable. </a:t>
            </a:r>
          </a:p>
        </p:txBody>
      </p:sp>
    </p:spTree>
    <p:extLst>
      <p:ext uri="{BB962C8B-B14F-4D97-AF65-F5344CB8AC3E}">
        <p14:creationId xmlns:p14="http://schemas.microsoft.com/office/powerpoint/2010/main" val="2074041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9F4D6F-011B-4D0F-B6BC-B8E14A1356A7}" type="slidenum">
              <a:rPr lang="en-US" altLang="en-US" smtClean="0"/>
              <a:pPr>
                <a:spcBef>
                  <a:spcPct val="0"/>
                </a:spcBef>
              </a:pPr>
              <a:t>3</a:t>
            </a:fld>
            <a:endParaRPr lang="en-US" altLang="en-US"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The nucleus is really small, can’t see even with the most powerful microscopes.  It’s as small compared to you as you are compared to the ENTIRE SOLAR SYSTEM.</a:t>
            </a:r>
          </a:p>
        </p:txBody>
      </p:sp>
    </p:spTree>
    <p:extLst>
      <p:ext uri="{BB962C8B-B14F-4D97-AF65-F5344CB8AC3E}">
        <p14:creationId xmlns:p14="http://schemas.microsoft.com/office/powerpoint/2010/main" val="329711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BD0626E-0F1A-48FD-8E9F-781ECD58F0B6}" type="slidenum">
              <a:rPr lang="en-US" altLang="en-US" smtClean="0"/>
              <a:pPr>
                <a:spcBef>
                  <a:spcPct val="0"/>
                </a:spcBef>
              </a:pPr>
              <a:t>6</a:t>
            </a:fld>
            <a:endParaRPr lang="en-US" altLang="en-US"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Of course, we also do research because we’re curious.  One big mystery we’re trying to solve is where all the different elements came from.  H and He were created in the beginning of our universe, after the Big Bang, these were mostly created when stars fused hydrogen into heavier elements for fuel, these are man-made… but the vast majority of elements were made in a lot of strange and complicated ways!  One of which: supernovas (exploding stars) form unstable nuclei that later become these elements, so we study the unstable nuclei to understand how. </a:t>
            </a:r>
          </a:p>
        </p:txBody>
      </p:sp>
    </p:spTree>
    <p:extLst>
      <p:ext uri="{BB962C8B-B14F-4D97-AF65-F5344CB8AC3E}">
        <p14:creationId xmlns:p14="http://schemas.microsoft.com/office/powerpoint/2010/main" val="3402740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CDBCE17-AA5F-47D4-BAA9-774802576042}" type="slidenum">
              <a:rPr lang="en-US" altLang="en-US" smtClean="0"/>
              <a:pPr>
                <a:spcBef>
                  <a:spcPct val="0"/>
                </a:spcBef>
              </a:pPr>
              <a:t>11</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In our lab, we use 6-foot-thick concrete to stop radiation from escaping. We’re also very careful to scan for radioactivity and train people how to handle it safely. We checked the tour route to make sure that the radiation levels were safe for you. Radiation is not dangerous when you treat it with respect and know how to manage it. In fact, I walked around the tour route before you got here with a radiation detector to make sure it was safe.</a:t>
            </a:r>
          </a:p>
        </p:txBody>
      </p:sp>
    </p:spTree>
    <p:extLst>
      <p:ext uri="{BB962C8B-B14F-4D97-AF65-F5344CB8AC3E}">
        <p14:creationId xmlns:p14="http://schemas.microsoft.com/office/powerpoint/2010/main" val="152594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05C872-2F35-495A-A7B1-53B9750F7B33}" type="slidenum">
              <a:rPr lang="en-US" altLang="en-US" smtClean="0"/>
              <a:pPr>
                <a:spcBef>
                  <a:spcPct val="0"/>
                </a:spcBef>
              </a:pPr>
              <a:t>16</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A cyclotron uses a Magnetic field to steer the nuclei in a circle, and an Electric field to speed it up (that’s why it’s spiraling outward).  The K500 speeds nuclei up to 20% of the speed of light and sends them to the K1200, which accelerates them up to HALF the speed of light.  </a:t>
            </a:r>
            <a:r>
              <a:rPr lang="en-US" altLang="en-US" b="1" smtClean="0"/>
              <a:t>How far is that every second?</a:t>
            </a:r>
          </a:p>
        </p:txBody>
      </p:sp>
    </p:spTree>
    <p:extLst>
      <p:ext uri="{BB962C8B-B14F-4D97-AF65-F5344CB8AC3E}">
        <p14:creationId xmlns:p14="http://schemas.microsoft.com/office/powerpoint/2010/main" val="320839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635752-1D7C-4EFE-8AFB-9F1691E4F3BB}" type="slidenum">
              <a:rPr lang="en-US" altLang="en-US" smtClean="0"/>
              <a:pPr>
                <a:spcBef>
                  <a:spcPct val="0"/>
                </a:spcBef>
              </a:pPr>
              <a:t>20</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333C2B"/>
                </a:solidFill>
              </a:rPr>
              <a:t>400-yard linear accelerator will replace cyclotrons, producing nuclei with twice the energy and thousands of times more rare isotopes per second</a:t>
            </a:r>
          </a:p>
          <a:p>
            <a:pPr eaLnBrk="1" hangingPunct="1"/>
            <a:r>
              <a:rPr lang="en-US" altLang="en-US" smtClean="0">
                <a:solidFill>
                  <a:srgbClr val="333C2B"/>
                </a:solidFill>
              </a:rPr>
              <a:t>Many additions to the building for personnel, cryogenics, research area, etc.</a:t>
            </a:r>
          </a:p>
          <a:p>
            <a:pPr eaLnBrk="1" hangingPunct="1"/>
            <a:endParaRPr lang="en-US" altLang="en-US" smtClean="0"/>
          </a:p>
        </p:txBody>
      </p:sp>
    </p:spTree>
    <p:extLst>
      <p:ext uri="{BB962C8B-B14F-4D97-AF65-F5344CB8AC3E}">
        <p14:creationId xmlns:p14="http://schemas.microsoft.com/office/powerpoint/2010/main" val="2877220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2D9E65-39D5-4DF7-BDB7-73115AF6891D}" type="slidenum">
              <a:rPr lang="en-US" altLang="en-US" smtClean="0"/>
              <a:pPr>
                <a:spcBef>
                  <a:spcPct val="0"/>
                </a:spcBef>
              </a:pPr>
              <a:t>22</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4862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22EF7A-F3F1-4152-A203-93FC3D755560}" type="slidenum">
              <a:rPr lang="en-US" altLang="en-US" smtClean="0"/>
              <a:pPr>
                <a:spcBef>
                  <a:spcPct val="0"/>
                </a:spcBef>
              </a:pPr>
              <a:t>26</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4265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a:t>
            </a:r>
          </a:p>
          <a:p>
            <a:r>
              <a:rPr lang="en-US" dirty="0" smtClean="0"/>
              <a:t>[Presenter’s Title]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212826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26389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775607"/>
            <a:ext cx="3886200" cy="54013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75607"/>
            <a:ext cx="3886200" cy="54013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00291C4-B9CB-4B36-BA13-8AEDC9FA786F}"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313132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163286"/>
            <a:ext cx="7886700" cy="523196"/>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46936" y="771866"/>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681162"/>
            <a:ext cx="3868340" cy="4508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318776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B266EA-EDB3-41CF-9E77-76047EE3E9B7}" type="slidenum">
              <a:rPr lang="en-US"/>
              <a:pPr>
                <a:defRPr/>
              </a:pPr>
              <a:t>‹#›</a:t>
            </a:fld>
            <a:endParaRPr lang="en-US"/>
          </a:p>
        </p:txBody>
      </p:sp>
    </p:spTree>
    <p:extLst>
      <p:ext uri="{BB962C8B-B14F-4D97-AF65-F5344CB8AC3E}">
        <p14:creationId xmlns:p14="http://schemas.microsoft.com/office/powerpoint/2010/main" val="5396631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133600" y="152400"/>
            <a:ext cx="6934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33702E-69E2-404F-A046-D1A8D3983650}" type="slidenum">
              <a:rPr lang="en-US"/>
              <a:pPr>
                <a:defRPr/>
              </a:pPr>
              <a:t>‹#›</a:t>
            </a:fld>
            <a:endParaRPr lang="en-US"/>
          </a:p>
        </p:txBody>
      </p:sp>
    </p:spTree>
    <p:extLst>
      <p:ext uri="{BB962C8B-B14F-4D97-AF65-F5344CB8AC3E}">
        <p14:creationId xmlns:p14="http://schemas.microsoft.com/office/powerpoint/2010/main" val="21977635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2" name="Picture 2" descr="https://scontent-b-atl.xx.fbcdn.net/hphotos-frc3/321338_557915014237688_267063225_n.png"/>
          <p:cNvPicPr>
            <a:picLocks noChangeAspect="1" noChangeArrowheads="1"/>
          </p:cNvPicPr>
          <p:nvPr userDrawn="1"/>
        </p:nvPicPr>
        <p:blipFill>
          <a:blip r:embed="rId2"/>
          <a:srcRect/>
          <a:stretch>
            <a:fillRect/>
          </a:stretch>
        </p:blipFill>
        <p:spPr bwMode="auto">
          <a:xfrm>
            <a:off x="1837170" y="274638"/>
            <a:ext cx="4997739" cy="1849928"/>
          </a:xfrm>
          <a:prstGeom prst="rect">
            <a:avLst/>
          </a:prstGeom>
          <a:noFill/>
        </p:spPr>
      </p:pic>
    </p:spTree>
    <p:extLst>
      <p:ext uri="{BB962C8B-B14F-4D97-AF65-F5344CB8AC3E}">
        <p14:creationId xmlns:p14="http://schemas.microsoft.com/office/powerpoint/2010/main" val="879139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gif"/><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3288"/>
            <a:ext cx="7886700" cy="538843"/>
          </a:xfrm>
          <a:prstGeom prst="rect">
            <a:avLst/>
          </a:prstGeom>
        </p:spPr>
        <p:txBody>
          <a:bodyPr vert="horz" lIns="91440" tIns="45720" rIns="91440" bIns="45720" rtlCol="0" anchor="ctr">
            <a:noAutofit/>
          </a:bodyPr>
          <a:lstStyle/>
          <a:p>
            <a:r>
              <a:rPr lang="en-US" dirty="0" smtClean="0"/>
              <a:t>TITLE OF PAGE</a:t>
            </a:r>
            <a:endParaRPr lang="en-US" dirty="0"/>
          </a:p>
        </p:txBody>
      </p:sp>
      <p:sp>
        <p:nvSpPr>
          <p:cNvPr id="3" name="Text Placeholder 2"/>
          <p:cNvSpPr>
            <a:spLocks noGrp="1"/>
          </p:cNvSpPr>
          <p:nvPr>
            <p:ph type="body" idx="1"/>
          </p:nvPr>
        </p:nvSpPr>
        <p:spPr>
          <a:xfrm>
            <a:off x="628650" y="849086"/>
            <a:ext cx="7886700" cy="5543549"/>
          </a:xfrm>
          <a:prstGeom prst="rect">
            <a:avLst/>
          </a:prstGeom>
        </p:spPr>
        <p:txBody>
          <a:bodyPr vert="horz" lIns="91440" tIns="45720" rIns="91440" bIns="45720" rtlCol="0">
            <a:normAutofit/>
          </a:bodyPr>
          <a:lstStyle/>
          <a:p>
            <a:pPr lvl="0"/>
            <a:r>
              <a:rPr lang="en-US" dirty="0" smtClean="0"/>
              <a:t>SUBHEADING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28650" y="6429827"/>
            <a:ext cx="3086100" cy="247196"/>
          </a:xfrm>
          <a:prstGeom prst="rect">
            <a:avLst/>
          </a:prstGeom>
        </p:spPr>
        <p:txBody>
          <a:bodyPr vert="horz" lIns="91440" tIns="45720" rIns="91440" bIns="45720" rtlCol="0" anchor="ctr"/>
          <a:lstStyle>
            <a:lvl1pPr algn="l">
              <a:defRPr sz="1000">
                <a:solidFill>
                  <a:schemeClr val="tx1"/>
                </a:solidFill>
              </a:defRPr>
            </a:lvl1pPr>
          </a:lstStyle>
          <a:p>
            <a:r>
              <a:rPr lang="en-US" dirty="0" smtClean="0"/>
              <a:t>A. Presenter, Title of Presentation, Date</a:t>
            </a:r>
            <a:endParaRPr lang="en-US" dirty="0"/>
          </a:p>
        </p:txBody>
      </p:sp>
      <p:sp>
        <p:nvSpPr>
          <p:cNvPr id="6" name="Slide Number Placeholder 5"/>
          <p:cNvSpPr>
            <a:spLocks noGrp="1"/>
          </p:cNvSpPr>
          <p:nvPr>
            <p:ph type="sldNum" sz="quarter" idx="4"/>
          </p:nvPr>
        </p:nvSpPr>
        <p:spPr>
          <a:xfrm>
            <a:off x="8115300" y="6429827"/>
            <a:ext cx="400050" cy="309334"/>
          </a:xfrm>
          <a:prstGeom prst="rect">
            <a:avLst/>
          </a:prstGeom>
        </p:spPr>
        <p:txBody>
          <a:bodyPr vert="horz" lIns="91440" tIns="45720" rIns="91440" bIns="45720" rtlCol="0" anchor="ctr"/>
          <a:lstStyle>
            <a:lvl1pPr algn="r">
              <a:defRPr sz="1000">
                <a:solidFill>
                  <a:schemeClr val="tx1"/>
                </a:solidFill>
              </a:defRPr>
            </a:lvl1pPr>
          </a:lstStyle>
          <a:p>
            <a:fld id="{401A78CA-A366-463A-825D-27002063E753}" type="slidenum">
              <a:rPr lang="en-US" smtClean="0"/>
              <a:pPr/>
              <a:t>‹#›</a:t>
            </a:fld>
            <a:endParaRPr lang="en-US" dirty="0"/>
          </a:p>
        </p:txBody>
      </p:sp>
      <p:cxnSp>
        <p:nvCxnSpPr>
          <p:cNvPr id="10" name="Straight Connector 9"/>
          <p:cNvCxnSpPr/>
          <p:nvPr userDrawn="1"/>
        </p:nvCxnSpPr>
        <p:spPr>
          <a:xfrm>
            <a:off x="628650" y="155124"/>
            <a:ext cx="78867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628650" y="702131"/>
            <a:ext cx="78867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628650" y="6429827"/>
            <a:ext cx="7886700" cy="0"/>
          </a:xfrm>
          <a:prstGeom prst="line">
            <a:avLst/>
          </a:prstGeom>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813220" y="6467020"/>
            <a:ext cx="255762" cy="356886"/>
          </a:xfrm>
          <a:prstGeom prst="rect">
            <a:avLst/>
          </a:prstGeom>
        </p:spPr>
      </p:pic>
      <p:pic>
        <p:nvPicPr>
          <p:cNvPr id="14" name="Picture 1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65527" y="6472312"/>
            <a:ext cx="344227" cy="346301"/>
          </a:xfrm>
          <a:prstGeom prst="rect">
            <a:avLst/>
          </a:prstGeom>
        </p:spPr>
      </p:pic>
      <p:pic>
        <p:nvPicPr>
          <p:cNvPr id="15" name="Picture 1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115050" y="6430306"/>
            <a:ext cx="1261307" cy="420436"/>
          </a:xfrm>
          <a:prstGeom prst="rect">
            <a:avLst/>
          </a:prstGeom>
        </p:spPr>
      </p:pic>
    </p:spTree>
    <p:extLst>
      <p:ext uri="{BB962C8B-B14F-4D97-AF65-F5344CB8AC3E}">
        <p14:creationId xmlns:p14="http://schemas.microsoft.com/office/powerpoint/2010/main" val="461173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Lst>
  <p:txStyles>
    <p:titleStyle>
      <a:lvl1pPr algn="l" defTabSz="914400" rtl="0" eaLnBrk="1" latinLnBrk="0" hangingPunct="1">
        <a:lnSpc>
          <a:spcPct val="90000"/>
        </a:lnSpc>
        <a:spcBef>
          <a:spcPct val="0"/>
        </a:spcBef>
        <a:buNone/>
        <a:defRPr sz="3200" kern="1200" baseline="0">
          <a:solidFill>
            <a:schemeClr val="tx1"/>
          </a:solidFill>
          <a:latin typeface="Californian FB" panose="0207040306080B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intranet\files\projects\outreach\Tours\Tour%20presentation%20files\Walk%20through%20the%20CCF.avi" TargetMode="External"/><Relationship Id="rId1" Type="http://schemas.microsoft.com/office/2007/relationships/media" Target="file:///\\intranet\files\projects\outreach\Tours\Tour%20presentation%20files\Walk%20through%20the%20CCF.avi" TargetMode="External"/><Relationship Id="rId5" Type="http://schemas.openxmlformats.org/officeDocument/2006/relationships/image" Target="../media/image30.pn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intranet\files\projects\outreach\Tours\Tour%20presentation%20files\k500.avi" TargetMode="External"/><Relationship Id="rId1" Type="http://schemas.microsoft.com/office/2007/relationships/media" Target="file:///\\intranet\files\projects\outreach\Tours\Tour%20presentation%20files\k500.avi" TargetMode="External"/><Relationship Id="rId5" Type="http://schemas.openxmlformats.org/officeDocument/2006/relationships/image" Target="../media/image35.png"/><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42.png"/><Relationship Id="rId3" Type="http://schemas.microsoft.com/office/2007/relationships/hdphoto" Target="../media/hdphoto1.wdp"/><Relationship Id="rId7" Type="http://schemas.openxmlformats.org/officeDocument/2006/relationships/image" Target="../media/image39.png"/><Relationship Id="rId12" Type="http://schemas.microsoft.com/office/2007/relationships/hdphoto" Target="../media/hdphoto5.wdp"/><Relationship Id="rId17" Type="http://schemas.openxmlformats.org/officeDocument/2006/relationships/image" Target="../media/image34.png"/><Relationship Id="rId2" Type="http://schemas.openxmlformats.org/officeDocument/2006/relationships/image" Target="../media/image36.png"/><Relationship Id="rId16" Type="http://schemas.microsoft.com/office/2007/relationships/hdphoto" Target="../media/hdphoto7.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43.png"/><Relationship Id="rId10" Type="http://schemas.microsoft.com/office/2007/relationships/hdphoto" Target="../media/hdphoto4.wdp"/><Relationship Id="rId4" Type="http://schemas.openxmlformats.org/officeDocument/2006/relationships/image" Target="../media/image37.png"/><Relationship Id="rId9" Type="http://schemas.openxmlformats.org/officeDocument/2006/relationships/image" Target="../media/image40.png"/><Relationship Id="rId14" Type="http://schemas.microsoft.com/office/2007/relationships/hdphoto" Target="../media/hdphoto6.wdp"/></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10" Type="http://schemas.openxmlformats.org/officeDocument/2006/relationships/image" Target="../media/image34.png"/><Relationship Id="rId4" Type="http://schemas.openxmlformats.org/officeDocument/2006/relationships/image" Target="../media/image46.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54.jpe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jpeg"/></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8" Type="http://schemas.openxmlformats.org/officeDocument/2006/relationships/hyperlink" Target="shop.msu.edu" TargetMode="External"/><Relationship Id="rId3" Type="http://schemas.openxmlformats.org/officeDocument/2006/relationships/image" Target="../media/image65.jpeg"/><Relationship Id="rId7" Type="http://schemas.openxmlformats.org/officeDocument/2006/relationships/hyperlink" Target="http://msupress.org/books/book/?id=50-1D0-33F8#.VkOF-rerT0M" TargetMode="External"/><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hyperlink" Target="http://www.nscl.msu.edu/" TargetMode="External"/><Relationship Id="rId11" Type="http://schemas.openxmlformats.org/officeDocument/2006/relationships/image" Target="../media/image69.png"/><Relationship Id="rId5" Type="http://schemas.openxmlformats.org/officeDocument/2006/relationships/hyperlink" Target="mailto:visits@nscl.msu.edu" TargetMode="External"/><Relationship Id="rId10" Type="http://schemas.openxmlformats.org/officeDocument/2006/relationships/image" Target="../media/image68.png"/><Relationship Id="rId4" Type="http://schemas.openxmlformats.org/officeDocument/2006/relationships/image" Target="../media/image66.jpeg"/><Relationship Id="rId9" Type="http://schemas.openxmlformats.org/officeDocument/2006/relationships/image" Target="../media/image67.jpeg"/></Relationships>
</file>

<file path=ppt/slides/_rels/slide2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74.jpeg"/><Relationship Id="rId4" Type="http://schemas.openxmlformats.org/officeDocument/2006/relationships/image" Target="../media/image7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scl.msu.edu/public/education" TargetMode="External"/><Relationship Id="rId2" Type="http://schemas.openxmlformats.org/officeDocument/2006/relationships/image" Target="../media/image18.gif"/><Relationship Id="rId1" Type="http://schemas.openxmlformats.org/officeDocument/2006/relationships/slideLayout" Target="../slideLayouts/slideLayout2.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593306"/>
            <a:ext cx="5778500" cy="2528093"/>
          </a:xfrm>
          <a:prstGeom prst="rect">
            <a:avLst/>
          </a:prstGeom>
        </p:spPr>
      </p:pic>
      <p:sp>
        <p:nvSpPr>
          <p:cNvPr id="2" name="Title 1"/>
          <p:cNvSpPr>
            <a:spLocks noGrp="1"/>
          </p:cNvSpPr>
          <p:nvPr>
            <p:ph type="ctrTitle"/>
          </p:nvPr>
        </p:nvSpPr>
        <p:spPr>
          <a:xfrm>
            <a:off x="685800" y="876299"/>
            <a:ext cx="7772400" cy="1655763"/>
          </a:xfrm>
        </p:spPr>
        <p:txBody>
          <a:bodyPr/>
          <a:lstStyle/>
          <a:p>
            <a:r>
              <a:rPr lang="en-US" dirty="0" smtClean="0"/>
              <a:t>NSCL</a:t>
            </a:r>
            <a:br>
              <a:rPr lang="en-US" dirty="0" smtClean="0"/>
            </a:br>
            <a:r>
              <a:rPr lang="en-US" sz="4000" dirty="0" smtClean="0">
                <a:latin typeface="Century Gothic" panose="020B0502020202020204" pitchFamily="34" charset="0"/>
              </a:rPr>
              <a:t>Nuclear Research at MSU</a:t>
            </a:r>
            <a:endParaRPr lang="en-US" sz="4800" dirty="0">
              <a:latin typeface="Century Gothic" panose="020B0502020202020204" pitchFamily="34" charset="0"/>
            </a:endParaRPr>
          </a:p>
        </p:txBody>
      </p:sp>
      <p:sp>
        <p:nvSpPr>
          <p:cNvPr id="3" name="Subtitle 2"/>
          <p:cNvSpPr>
            <a:spLocks noGrp="1"/>
          </p:cNvSpPr>
          <p:nvPr>
            <p:ph type="subTitle" idx="1"/>
          </p:nvPr>
        </p:nvSpPr>
        <p:spPr>
          <a:xfrm>
            <a:off x="2032000" y="2636838"/>
            <a:ext cx="5435600" cy="995362"/>
          </a:xfrm>
        </p:spPr>
        <p:txBody>
          <a:bodyPr/>
          <a:lstStyle/>
          <a:p>
            <a:r>
              <a:rPr lang="en-US" dirty="0" smtClean="0"/>
              <a:t>A world-class facility for nuclear experimentation and theory</a:t>
            </a:r>
            <a:endParaRPr lang="en-US" dirty="0"/>
          </a:p>
        </p:txBody>
      </p:sp>
      <p:sp>
        <p:nvSpPr>
          <p:cNvPr id="5" name="TextBox 4"/>
          <p:cNvSpPr txBox="1"/>
          <p:nvPr/>
        </p:nvSpPr>
        <p:spPr>
          <a:xfrm>
            <a:off x="571500" y="6426200"/>
            <a:ext cx="4229100" cy="276999"/>
          </a:xfrm>
          <a:prstGeom prst="rect">
            <a:avLst/>
          </a:prstGeom>
          <a:noFill/>
        </p:spPr>
        <p:txBody>
          <a:bodyPr wrap="square" rtlCol="0">
            <a:spAutoFit/>
          </a:bodyPr>
          <a:lstStyle/>
          <a:p>
            <a:r>
              <a:rPr lang="en-US" sz="1200" dirty="0" smtClean="0">
                <a:latin typeface="Century Gothic" panose="020B0502020202020204" pitchFamily="34" charset="0"/>
              </a:rPr>
              <a:t>ISO 9001, ISO 14001, OHSAS 18001 registered</a:t>
            </a:r>
            <a:endParaRPr lang="en-US" sz="1200" dirty="0">
              <a:latin typeface="Century Gothic" panose="020B0502020202020204" pitchFamily="34" charset="0"/>
            </a:endParaRPr>
          </a:p>
        </p:txBody>
      </p:sp>
      <p:sp>
        <p:nvSpPr>
          <p:cNvPr id="6" name="TextBox 5"/>
          <p:cNvSpPr txBox="1"/>
          <p:nvPr/>
        </p:nvSpPr>
        <p:spPr>
          <a:xfrm>
            <a:off x="6553200" y="4921070"/>
            <a:ext cx="2400300" cy="1200329"/>
          </a:xfrm>
          <a:prstGeom prst="rect">
            <a:avLst/>
          </a:prstGeom>
          <a:noFill/>
        </p:spPr>
        <p:txBody>
          <a:bodyPr wrap="square" rtlCol="0">
            <a:spAutoFit/>
          </a:bodyPr>
          <a:lstStyle/>
          <a:p>
            <a:r>
              <a:rPr lang="en-US" b="1" dirty="0" smtClean="0">
                <a:solidFill>
                  <a:schemeClr val="accent6">
                    <a:lumMod val="75000"/>
                  </a:schemeClr>
                </a:solidFill>
              </a:rPr>
              <a:t>N</a:t>
            </a:r>
            <a:r>
              <a:rPr lang="en-US" dirty="0" smtClean="0"/>
              <a:t>ATIONAL</a:t>
            </a:r>
          </a:p>
          <a:p>
            <a:r>
              <a:rPr lang="en-US" b="1" dirty="0" smtClean="0">
                <a:solidFill>
                  <a:schemeClr val="accent6">
                    <a:lumMod val="75000"/>
                  </a:schemeClr>
                </a:solidFill>
              </a:rPr>
              <a:t>S</a:t>
            </a:r>
            <a:r>
              <a:rPr lang="en-US" dirty="0" smtClean="0"/>
              <a:t>UPERCONDUCTING</a:t>
            </a:r>
            <a:br>
              <a:rPr lang="en-US" dirty="0" smtClean="0"/>
            </a:br>
            <a:r>
              <a:rPr lang="en-US" b="1" dirty="0" smtClean="0">
                <a:solidFill>
                  <a:schemeClr val="accent6">
                    <a:lumMod val="75000"/>
                  </a:schemeClr>
                </a:solidFill>
              </a:rPr>
              <a:t>C</a:t>
            </a:r>
            <a:r>
              <a:rPr lang="en-US" dirty="0" smtClean="0"/>
              <a:t>YCLOTRON</a:t>
            </a:r>
            <a:br>
              <a:rPr lang="en-US" dirty="0" smtClean="0"/>
            </a:br>
            <a:r>
              <a:rPr lang="en-US" b="1" dirty="0" smtClean="0">
                <a:solidFill>
                  <a:schemeClr val="accent6">
                    <a:lumMod val="75000"/>
                  </a:schemeClr>
                </a:solidFill>
              </a:rPr>
              <a:t>L</a:t>
            </a:r>
            <a:r>
              <a:rPr lang="en-US" dirty="0" smtClean="0"/>
              <a:t>ABORATORY</a:t>
            </a:r>
            <a:endParaRPr lang="en-US" dirty="0"/>
          </a:p>
        </p:txBody>
      </p:sp>
    </p:spTree>
    <p:extLst>
      <p:ext uri="{BB962C8B-B14F-4D97-AF65-F5344CB8AC3E}">
        <p14:creationId xmlns:p14="http://schemas.microsoft.com/office/powerpoint/2010/main" val="2853051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z="3200" smtClean="0"/>
              <a:t>Radioactive, rare isotopes decay</a:t>
            </a:r>
          </a:p>
        </p:txBody>
      </p:sp>
      <p:sp>
        <p:nvSpPr>
          <p:cNvPr id="12291" name="Text Box 4"/>
          <p:cNvSpPr txBox="1">
            <a:spLocks noChangeArrowheads="1"/>
          </p:cNvSpPr>
          <p:nvPr/>
        </p:nvSpPr>
        <p:spPr bwMode="auto">
          <a:xfrm>
            <a:off x="457200" y="2701184"/>
            <a:ext cx="25908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800" dirty="0">
                <a:solidFill>
                  <a:schemeClr val="accent6">
                    <a:lumMod val="75000"/>
                  </a:schemeClr>
                </a:solidFill>
              </a:rPr>
              <a:t>Unstable nuclei are radioactive, meaning they will </a:t>
            </a:r>
            <a:r>
              <a:rPr lang="en-US" altLang="en-US" sz="2800" b="1" dirty="0">
                <a:solidFill>
                  <a:schemeClr val="accent6">
                    <a:lumMod val="75000"/>
                  </a:schemeClr>
                </a:solidFill>
              </a:rPr>
              <a:t>decay</a:t>
            </a:r>
            <a:r>
              <a:rPr lang="en-US" altLang="en-US" sz="2800" dirty="0">
                <a:solidFill>
                  <a:schemeClr val="accent6">
                    <a:lumMod val="75000"/>
                  </a:schemeClr>
                </a:solidFill>
              </a:rPr>
              <a:t> (come apart)…</a:t>
            </a:r>
          </a:p>
        </p:txBody>
      </p:sp>
      <p:pic>
        <p:nvPicPr>
          <p:cNvPr id="1229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620815" y="2146357"/>
            <a:ext cx="2065158" cy="184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6"/>
          <p:cNvGrpSpPr>
            <a:grpSpLocks/>
          </p:cNvGrpSpPr>
          <p:nvPr/>
        </p:nvGrpSpPr>
        <p:grpSpPr bwMode="auto">
          <a:xfrm>
            <a:off x="2806954" y="702131"/>
            <a:ext cx="6066157" cy="5450921"/>
            <a:chOff x="2184" y="808"/>
            <a:chExt cx="3096" cy="2782"/>
          </a:xfrm>
        </p:grpSpPr>
        <p:sp>
          <p:nvSpPr>
            <p:cNvPr id="12296" name="Text Box 23"/>
            <p:cNvSpPr txBox="1">
              <a:spLocks noChangeArrowheads="1"/>
            </p:cNvSpPr>
            <p:nvPr/>
          </p:nvSpPr>
          <p:spPr bwMode="auto">
            <a:xfrm>
              <a:off x="4272" y="1872"/>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Gamma ray</a:t>
              </a:r>
            </a:p>
          </p:txBody>
        </p:sp>
        <p:sp>
          <p:nvSpPr>
            <p:cNvPr id="12297" name="Text Box 6"/>
            <p:cNvSpPr txBox="1">
              <a:spLocks noChangeArrowheads="1"/>
            </p:cNvSpPr>
            <p:nvPr/>
          </p:nvSpPr>
          <p:spPr bwMode="auto">
            <a:xfrm>
              <a:off x="2184" y="2915"/>
              <a:ext cx="3024" cy="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800" dirty="0">
                  <a:solidFill>
                    <a:schemeClr val="accent6">
                      <a:lumMod val="75000"/>
                    </a:schemeClr>
                  </a:solidFill>
                </a:rPr>
                <a:t>…and give off </a:t>
              </a:r>
              <a:r>
                <a:rPr lang="en-US" altLang="en-US" sz="2800" b="1" dirty="0">
                  <a:solidFill>
                    <a:schemeClr val="accent6">
                      <a:lumMod val="75000"/>
                    </a:schemeClr>
                  </a:solidFill>
                </a:rPr>
                <a:t>radiation</a:t>
              </a:r>
              <a:r>
                <a:rPr lang="en-US" altLang="en-US" sz="2800" dirty="0">
                  <a:solidFill>
                    <a:schemeClr val="accent6">
                      <a:lumMod val="75000"/>
                    </a:schemeClr>
                  </a:solidFill>
                </a:rPr>
                <a:t> </a:t>
              </a:r>
              <a:endParaRPr lang="en-US" altLang="en-US" sz="2800" dirty="0" smtClean="0">
                <a:solidFill>
                  <a:schemeClr val="accent6">
                    <a:lumMod val="75000"/>
                  </a:schemeClr>
                </a:solidFill>
              </a:endParaRPr>
            </a:p>
            <a:p>
              <a:pPr algn="r" eaLnBrk="1" hangingPunct="1">
                <a:spcBef>
                  <a:spcPct val="0"/>
                </a:spcBef>
                <a:buFontTx/>
                <a:buNone/>
              </a:pPr>
              <a:r>
                <a:rPr lang="en-US" altLang="en-US" sz="2800" dirty="0" smtClean="0">
                  <a:solidFill>
                    <a:schemeClr val="accent6">
                      <a:lumMod val="75000"/>
                    </a:schemeClr>
                  </a:solidFill>
                </a:rPr>
                <a:t>of </a:t>
              </a:r>
              <a:r>
                <a:rPr lang="en-US" altLang="en-US" sz="2800" dirty="0">
                  <a:solidFill>
                    <a:schemeClr val="accent6">
                      <a:lumMod val="75000"/>
                    </a:schemeClr>
                  </a:solidFill>
                </a:rPr>
                <a:t>some kind!</a:t>
              </a:r>
            </a:p>
            <a:p>
              <a:pPr algn="r" eaLnBrk="1" hangingPunct="1">
                <a:spcBef>
                  <a:spcPct val="0"/>
                </a:spcBef>
                <a:buFontTx/>
                <a:buNone/>
              </a:pPr>
              <a:endParaRPr lang="en-US" altLang="en-US" sz="2400" dirty="0">
                <a:solidFill>
                  <a:schemeClr val="accent6">
                    <a:lumMod val="75000"/>
                  </a:schemeClr>
                </a:solidFill>
              </a:endParaRPr>
            </a:p>
          </p:txBody>
        </p:sp>
        <p:sp>
          <p:nvSpPr>
            <p:cNvPr id="12298" name="Rectangle 7"/>
            <p:cNvSpPr>
              <a:spLocks noChangeArrowheads="1"/>
            </p:cNvSpPr>
            <p:nvPr/>
          </p:nvSpPr>
          <p:spPr bwMode="auto">
            <a:xfrm>
              <a:off x="3144" y="994"/>
              <a:ext cx="1968" cy="1924"/>
            </a:xfrm>
            <a:prstGeom prst="rect">
              <a:avLst/>
            </a:prstGeom>
            <a:noFill/>
            <a:ln w="19050">
              <a:solidFill>
                <a:srgbClr val="D6A162"/>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pic>
          <p:nvPicPr>
            <p:cNvPr id="12299" name="Picture 1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96" y="2212"/>
              <a:ext cx="288"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368" y="808"/>
              <a:ext cx="947" cy="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504" y="2640"/>
              <a:ext cx="255" cy="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2" name="Picture 1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696" y="1540"/>
              <a:ext cx="288" cy="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3" name="Line 16"/>
            <p:cNvSpPr>
              <a:spLocks noChangeShapeType="1"/>
            </p:cNvSpPr>
            <p:nvPr/>
          </p:nvSpPr>
          <p:spPr bwMode="auto">
            <a:xfrm flipV="1">
              <a:off x="3024" y="1392"/>
              <a:ext cx="432" cy="240"/>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4" name="Line 17"/>
            <p:cNvSpPr>
              <a:spLocks noChangeShapeType="1"/>
            </p:cNvSpPr>
            <p:nvPr/>
          </p:nvSpPr>
          <p:spPr bwMode="auto">
            <a:xfrm flipV="1">
              <a:off x="3072" y="1728"/>
              <a:ext cx="528" cy="144"/>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5" name="Line 18"/>
            <p:cNvSpPr>
              <a:spLocks noChangeShapeType="1"/>
            </p:cNvSpPr>
            <p:nvPr/>
          </p:nvSpPr>
          <p:spPr bwMode="auto">
            <a:xfrm flipV="1">
              <a:off x="3072" y="2016"/>
              <a:ext cx="288" cy="0"/>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6" name="Line 19"/>
            <p:cNvSpPr>
              <a:spLocks noChangeShapeType="1"/>
            </p:cNvSpPr>
            <p:nvPr/>
          </p:nvSpPr>
          <p:spPr bwMode="auto">
            <a:xfrm>
              <a:off x="3024" y="2208"/>
              <a:ext cx="576" cy="96"/>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7" name="Line 20"/>
            <p:cNvSpPr>
              <a:spLocks noChangeShapeType="1"/>
            </p:cNvSpPr>
            <p:nvPr/>
          </p:nvSpPr>
          <p:spPr bwMode="auto">
            <a:xfrm>
              <a:off x="2976" y="2352"/>
              <a:ext cx="480" cy="336"/>
            </a:xfrm>
            <a:prstGeom prst="line">
              <a:avLst/>
            </a:prstGeom>
            <a:noFill/>
            <a:ln w="19050">
              <a:solidFill>
                <a:schemeClr val="accent6">
                  <a:lumMod val="75000"/>
                </a:schemeClr>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12308" name="Text Box 21"/>
            <p:cNvSpPr txBox="1">
              <a:spLocks noChangeArrowheads="1"/>
            </p:cNvSpPr>
            <p:nvPr/>
          </p:nvSpPr>
          <p:spPr bwMode="auto">
            <a:xfrm>
              <a:off x="3888" y="1056"/>
              <a:ext cx="1008"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Alpha particle (He nucleus)</a:t>
              </a:r>
            </a:p>
          </p:txBody>
        </p:sp>
        <p:sp>
          <p:nvSpPr>
            <p:cNvPr id="12309" name="Text Box 22"/>
            <p:cNvSpPr txBox="1">
              <a:spLocks noChangeArrowheads="1"/>
            </p:cNvSpPr>
            <p:nvPr/>
          </p:nvSpPr>
          <p:spPr bwMode="auto">
            <a:xfrm>
              <a:off x="4032" y="1536"/>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Proton</a:t>
              </a:r>
            </a:p>
          </p:txBody>
        </p:sp>
        <p:sp>
          <p:nvSpPr>
            <p:cNvPr id="12310" name="Text Box 24"/>
            <p:cNvSpPr txBox="1">
              <a:spLocks noChangeArrowheads="1"/>
            </p:cNvSpPr>
            <p:nvPr/>
          </p:nvSpPr>
          <p:spPr bwMode="auto">
            <a:xfrm>
              <a:off x="3984" y="2256"/>
              <a:ext cx="10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a:solidFill>
                    <a:schemeClr val="accent6">
                      <a:lumMod val="75000"/>
                    </a:schemeClr>
                  </a:solidFill>
                  <a:latin typeface="Times New Roman" panose="02020603050405020304" pitchFamily="18" charset="0"/>
                </a:rPr>
                <a:t>Neutron</a:t>
              </a:r>
            </a:p>
          </p:txBody>
        </p:sp>
        <p:sp>
          <p:nvSpPr>
            <p:cNvPr id="12311" name="Text Box 25"/>
            <p:cNvSpPr txBox="1">
              <a:spLocks noChangeArrowheads="1"/>
            </p:cNvSpPr>
            <p:nvPr/>
          </p:nvSpPr>
          <p:spPr bwMode="auto">
            <a:xfrm>
              <a:off x="3756" y="2635"/>
              <a:ext cx="120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dirty="0" smtClean="0">
                  <a:solidFill>
                    <a:schemeClr val="accent6">
                      <a:lumMod val="75000"/>
                    </a:schemeClr>
                  </a:solidFill>
                  <a:latin typeface="Times New Roman" panose="02020603050405020304" pitchFamily="18" charset="0"/>
                </a:rPr>
                <a:t>Electron (</a:t>
              </a:r>
              <a:r>
                <a:rPr lang="el-GR" altLang="en-US" sz="1600" dirty="0" smtClean="0">
                  <a:solidFill>
                    <a:schemeClr val="accent6">
                      <a:lumMod val="75000"/>
                    </a:schemeClr>
                  </a:solidFill>
                  <a:latin typeface="Times New Roman" panose="02020603050405020304" pitchFamily="18" charset="0"/>
                </a:rPr>
                <a:t>β</a:t>
              </a:r>
              <a:r>
                <a:rPr lang="en-US" altLang="en-US" sz="1600" baseline="30000" dirty="0" smtClean="0">
                  <a:solidFill>
                    <a:schemeClr val="accent6">
                      <a:lumMod val="75000"/>
                    </a:schemeClr>
                  </a:solidFill>
                  <a:latin typeface="Times New Roman" panose="02020603050405020304" pitchFamily="18" charset="0"/>
                </a:rPr>
                <a:t>-</a:t>
              </a:r>
              <a:r>
                <a:rPr lang="en-US" altLang="en-US" sz="1600" dirty="0" smtClean="0">
                  <a:solidFill>
                    <a:schemeClr val="accent6">
                      <a:lumMod val="75000"/>
                    </a:schemeClr>
                  </a:solidFill>
                  <a:latin typeface="Times New Roman" panose="02020603050405020304" pitchFamily="18" charset="0"/>
                </a:rPr>
                <a:t> particle)</a:t>
              </a:r>
              <a:endParaRPr lang="en-US" altLang="en-US" sz="1600" dirty="0">
                <a:solidFill>
                  <a:schemeClr val="accent6">
                    <a:lumMod val="75000"/>
                  </a:schemeClr>
                </a:solidFill>
                <a:latin typeface="Times New Roman" panose="02020603050405020304" pitchFamily="18" charset="0"/>
              </a:endParaRPr>
            </a:p>
          </p:txBody>
        </p:sp>
        <p:pic>
          <p:nvPicPr>
            <p:cNvPr id="12295" name="Picture 1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168" y="1728"/>
              <a:ext cx="1343" cy="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22"/>
          <p:cNvSpPr>
            <a:spLocks noChangeArrowheads="1"/>
          </p:cNvSpPr>
          <p:nvPr/>
        </p:nvSpPr>
        <p:spPr bwMode="auto">
          <a:xfrm>
            <a:off x="205099" y="5876211"/>
            <a:ext cx="86839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800" dirty="0">
                <a:solidFill>
                  <a:schemeClr val="accent6">
                    <a:lumMod val="75000"/>
                  </a:schemeClr>
                </a:solidFill>
              </a:rPr>
              <a:t>Isotopes studied at NSCL have </a:t>
            </a:r>
            <a:r>
              <a:rPr lang="en-US" altLang="en-US" sz="2800" b="1" dirty="0">
                <a:solidFill>
                  <a:schemeClr val="accent6">
                    <a:lumMod val="75000"/>
                  </a:schemeClr>
                </a:solidFill>
              </a:rPr>
              <a:t>short half-lives </a:t>
            </a:r>
            <a:r>
              <a:rPr lang="en-US" altLang="en-US" sz="2800" dirty="0">
                <a:solidFill>
                  <a:schemeClr val="accent6">
                    <a:lumMod val="75000"/>
                  </a:schemeClr>
                </a:solidFill>
              </a:rPr>
              <a:t>(&lt; 1 s)</a:t>
            </a:r>
          </a:p>
        </p:txBody>
      </p:sp>
    </p:spTree>
    <p:extLst>
      <p:ext uri="{BB962C8B-B14F-4D97-AF65-F5344CB8AC3E}">
        <p14:creationId xmlns:p14="http://schemas.microsoft.com/office/powerpoint/2010/main" val="3442498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nodeType="afterGroup">
                            <p:stCondLst>
                              <p:cond delay="1000"/>
                            </p:stCondLst>
                            <p:childTnLst>
                              <p:par>
                                <p:cTn id="9" presetID="22" presetClass="entr" presetSubtype="8" fill="hold" grpId="0" nodeType="afterEffect">
                                  <p:stCondLst>
                                    <p:cond delay="100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3581400" y="1053982"/>
            <a:ext cx="2505075" cy="3248025"/>
            <a:chOff x="2256" y="960"/>
            <a:chExt cx="1578" cy="2046"/>
          </a:xfrm>
        </p:grpSpPr>
        <p:pic>
          <p:nvPicPr>
            <p:cNvPr id="133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 y="960"/>
              <a:ext cx="1578"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 Box 6"/>
            <p:cNvSpPr txBox="1">
              <a:spLocks noChangeArrowheads="1"/>
            </p:cNvSpPr>
            <p:nvPr/>
          </p:nvSpPr>
          <p:spPr bwMode="auto">
            <a:xfrm>
              <a:off x="2448" y="2679"/>
              <a:ext cx="113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rPr>
                <a:t>Surveying</a:t>
              </a:r>
            </a:p>
          </p:txBody>
        </p:sp>
      </p:grpSp>
      <p:grpSp>
        <p:nvGrpSpPr>
          <p:cNvPr id="3" name="Group 13"/>
          <p:cNvGrpSpPr>
            <a:grpSpLocks/>
          </p:cNvGrpSpPr>
          <p:nvPr/>
        </p:nvGrpSpPr>
        <p:grpSpPr bwMode="auto">
          <a:xfrm>
            <a:off x="6475413" y="1053982"/>
            <a:ext cx="2325687" cy="3675063"/>
            <a:chOff x="4079" y="960"/>
            <a:chExt cx="1465" cy="2315"/>
          </a:xfrm>
        </p:grpSpPr>
        <p:pic>
          <p:nvPicPr>
            <p:cNvPr id="133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9" y="960"/>
              <a:ext cx="1445" cy="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Text Box 7"/>
            <p:cNvSpPr txBox="1">
              <a:spLocks noChangeArrowheads="1"/>
            </p:cNvSpPr>
            <p:nvPr/>
          </p:nvSpPr>
          <p:spPr bwMode="auto">
            <a:xfrm>
              <a:off x="4079" y="2679"/>
              <a:ext cx="1403" cy="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rPr>
                <a:t>Labeling</a:t>
              </a:r>
            </a:p>
            <a:p>
              <a:pPr algn="ctr" eaLnBrk="1" hangingPunct="1">
                <a:spcBef>
                  <a:spcPct val="0"/>
                </a:spcBef>
                <a:buFontTx/>
                <a:buNone/>
              </a:pPr>
              <a:r>
                <a:rPr lang="en-US" altLang="en-US" sz="2800" dirty="0">
                  <a:solidFill>
                    <a:schemeClr val="accent6">
                      <a:lumMod val="75000"/>
                    </a:schemeClr>
                  </a:solidFill>
                </a:rPr>
                <a:t>and Training</a:t>
              </a:r>
            </a:p>
          </p:txBody>
        </p:sp>
      </p:grpSp>
      <p:sp>
        <p:nvSpPr>
          <p:cNvPr id="225288" name="Text Box 8"/>
          <p:cNvSpPr txBox="1">
            <a:spLocks noChangeArrowheads="1"/>
          </p:cNvSpPr>
          <p:nvPr/>
        </p:nvSpPr>
        <p:spPr bwMode="auto">
          <a:xfrm>
            <a:off x="685800" y="4863982"/>
            <a:ext cx="7848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dirty="0">
                <a:solidFill>
                  <a:schemeClr val="accent6">
                    <a:lumMod val="75000"/>
                  </a:schemeClr>
                </a:solidFill>
              </a:rPr>
              <a:t>NSCL takes radiation safety seriously, </a:t>
            </a:r>
          </a:p>
          <a:p>
            <a:pPr algn="ctr" eaLnBrk="1" hangingPunct="1">
              <a:spcBef>
                <a:spcPct val="0"/>
              </a:spcBef>
              <a:buFontTx/>
              <a:buNone/>
            </a:pPr>
            <a:r>
              <a:rPr lang="en-US" altLang="en-US" sz="2000" dirty="0">
                <a:solidFill>
                  <a:schemeClr val="accent6">
                    <a:lumMod val="75000"/>
                  </a:schemeClr>
                </a:solidFill>
              </a:rPr>
              <a:t>and has met NRC license standards for over 50 years</a:t>
            </a:r>
          </a:p>
          <a:p>
            <a:pPr algn="ctr" eaLnBrk="1" hangingPunct="1">
              <a:spcBef>
                <a:spcPct val="0"/>
              </a:spcBef>
              <a:buFontTx/>
              <a:buNone/>
            </a:pPr>
            <a:endParaRPr lang="en-US" altLang="en-US" sz="2000" dirty="0">
              <a:solidFill>
                <a:schemeClr val="accent6">
                  <a:lumMod val="75000"/>
                </a:schemeClr>
              </a:solidFill>
            </a:endParaRPr>
          </a:p>
          <a:p>
            <a:pPr algn="ctr" eaLnBrk="1" hangingPunct="1">
              <a:spcBef>
                <a:spcPct val="0"/>
              </a:spcBef>
              <a:buFontTx/>
              <a:buNone/>
            </a:pPr>
            <a:r>
              <a:rPr lang="en-US" altLang="en-US" sz="2000" dirty="0">
                <a:solidFill>
                  <a:schemeClr val="accent6">
                    <a:lumMod val="75000"/>
                  </a:schemeClr>
                </a:solidFill>
              </a:rPr>
              <a:t>Fact: NSCL has fewer radioactive sources than a major hospital</a:t>
            </a:r>
          </a:p>
        </p:txBody>
      </p:sp>
      <p:grpSp>
        <p:nvGrpSpPr>
          <p:cNvPr id="4" name="Group 11"/>
          <p:cNvGrpSpPr>
            <a:grpSpLocks/>
          </p:cNvGrpSpPr>
          <p:nvPr/>
        </p:nvGrpSpPr>
        <p:grpSpPr bwMode="auto">
          <a:xfrm>
            <a:off x="685800" y="1053982"/>
            <a:ext cx="2543175" cy="3248025"/>
            <a:chOff x="432" y="960"/>
            <a:chExt cx="1602" cy="2046"/>
          </a:xfrm>
        </p:grpSpPr>
        <p:sp>
          <p:nvSpPr>
            <p:cNvPr id="13319" name="Text Box 5"/>
            <p:cNvSpPr txBox="1">
              <a:spLocks noChangeArrowheads="1"/>
            </p:cNvSpPr>
            <p:nvPr/>
          </p:nvSpPr>
          <p:spPr bwMode="auto">
            <a:xfrm>
              <a:off x="567" y="2679"/>
              <a:ext cx="105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rPr>
                <a:t>Shielding</a:t>
              </a:r>
            </a:p>
          </p:txBody>
        </p:sp>
        <p:pic>
          <p:nvPicPr>
            <p:cNvPr id="13320" name="Picture 9" descr="great-wall-of-china"/>
            <p:cNvPicPr>
              <a:picLocks noChangeAspect="1" noChangeArrowheads="1"/>
            </p:cNvPicPr>
            <p:nvPr/>
          </p:nvPicPr>
          <p:blipFill>
            <a:blip r:embed="rId5">
              <a:extLst>
                <a:ext uri="{28A0092B-C50C-407E-A947-70E740481C1C}">
                  <a14:useLocalDpi xmlns:a14="http://schemas.microsoft.com/office/drawing/2010/main" val="0"/>
                </a:ext>
              </a:extLst>
            </a:blip>
            <a:srcRect l="28268"/>
            <a:stretch>
              <a:fillRect/>
            </a:stretch>
          </p:blipFill>
          <p:spPr bwMode="auto">
            <a:xfrm>
              <a:off x="432" y="960"/>
              <a:ext cx="1602" cy="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8" name="Rectangle 10"/>
          <p:cNvSpPr>
            <a:spLocks noGrp="1" noChangeArrowheads="1"/>
          </p:cNvSpPr>
          <p:nvPr>
            <p:ph type="title"/>
          </p:nvPr>
        </p:nvSpPr>
        <p:spPr/>
        <p:txBody>
          <a:bodyPr/>
          <a:lstStyle/>
          <a:p>
            <a:pPr eaLnBrk="1" hangingPunct="1"/>
            <a:r>
              <a:rPr lang="en-US" altLang="en-US" dirty="0" smtClean="0"/>
              <a:t>Radiation Safety</a:t>
            </a:r>
          </a:p>
        </p:txBody>
      </p:sp>
    </p:spTree>
    <p:extLst>
      <p:ext uri="{BB962C8B-B14F-4D97-AF65-F5344CB8AC3E}">
        <p14:creationId xmlns:p14="http://schemas.microsoft.com/office/powerpoint/2010/main" val="62483552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nodeType="afterGroup">
                            <p:stCondLst>
                              <p:cond delay="6000"/>
                            </p:stCondLst>
                            <p:childTnLst>
                              <p:par>
                                <p:cTn id="17" presetID="2" presetClass="entr" presetSubtype="4" fill="hold" grpId="0" nodeType="afterEffect">
                                  <p:stCondLst>
                                    <p:cond delay="0"/>
                                  </p:stCondLst>
                                  <p:childTnLst>
                                    <p:set>
                                      <p:cBhvr>
                                        <p:cTn id="18" dur="1" fill="hold">
                                          <p:stCondLst>
                                            <p:cond delay="0"/>
                                          </p:stCondLst>
                                        </p:cTn>
                                        <p:tgtEl>
                                          <p:spTgt spid="225288"/>
                                        </p:tgtEl>
                                        <p:attrNameLst>
                                          <p:attrName>style.visibility</p:attrName>
                                        </p:attrNameLst>
                                      </p:cBhvr>
                                      <p:to>
                                        <p:strVal val="visible"/>
                                      </p:to>
                                    </p:set>
                                    <p:anim calcmode="lin" valueType="num">
                                      <p:cBhvr additive="base">
                                        <p:cTn id="19" dur="500" fill="hold"/>
                                        <p:tgtEl>
                                          <p:spTgt spid="225288"/>
                                        </p:tgtEl>
                                        <p:attrNameLst>
                                          <p:attrName>ppt_x</p:attrName>
                                        </p:attrNameLst>
                                      </p:cBhvr>
                                      <p:tavLst>
                                        <p:tav tm="0">
                                          <p:val>
                                            <p:strVal val="#ppt_x"/>
                                          </p:val>
                                        </p:tav>
                                        <p:tav tm="100000">
                                          <p:val>
                                            <p:strVal val="#ppt_x"/>
                                          </p:val>
                                        </p:tav>
                                      </p:tavLst>
                                    </p:anim>
                                    <p:anim calcmode="lin" valueType="num">
                                      <p:cBhvr additive="base">
                                        <p:cTn id="20" dur="500" fill="hold"/>
                                        <p:tgtEl>
                                          <p:spTgt spid="2252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4979" name="Group 3"/>
          <p:cNvGraphicFramePr>
            <a:graphicFrameLocks noGrp="1"/>
          </p:cNvGraphicFramePr>
          <p:nvPr>
            <p:ph idx="1"/>
            <p:extLst>
              <p:ext uri="{D42A27DB-BD31-4B8C-83A1-F6EECF244321}">
                <p14:modId xmlns:p14="http://schemas.microsoft.com/office/powerpoint/2010/main" val="693079034"/>
              </p:ext>
            </p:extLst>
          </p:nvPr>
        </p:nvGraphicFramePr>
        <p:xfrm>
          <a:off x="685800" y="1444783"/>
          <a:ext cx="7848600" cy="4168776"/>
        </p:xfrm>
        <a:graphic>
          <a:graphicData uri="http://schemas.openxmlformats.org/drawingml/2006/table">
            <a:tbl>
              <a:tblPr/>
              <a:tblGrid>
                <a:gridCol w="5029200"/>
                <a:gridCol w="2819400"/>
              </a:tblGrid>
              <a:tr h="4571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CC"/>
                          </a:solidFill>
                          <a:effectLst/>
                          <a:latin typeface="Book Antiqua" pitchFamily="18" charset="0"/>
                        </a:rPr>
                        <a:t>Radiation source</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CC"/>
                          </a:solidFill>
                          <a:effectLst/>
                          <a:latin typeface="Book Antiqua" pitchFamily="18" charset="0"/>
                        </a:rPr>
                        <a:t>Dose</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761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FFFF"/>
                          </a:solidFill>
                          <a:effectLst/>
                          <a:latin typeface="Book Antiqua" pitchFamily="18" charset="0"/>
                        </a:rPr>
                        <a:t>Average exposure for general public (natural + medical)</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00FFFF"/>
                          </a:solidFill>
                          <a:effectLst/>
                          <a:latin typeface="Book Antiqua" pitchFamily="18" charset="0"/>
                        </a:rPr>
                        <a:t>&gt; 300 </a:t>
                      </a:r>
                      <a:r>
                        <a:rPr kumimoji="0" lang="en-US" sz="2200" b="1" i="0" u="none" strike="noStrike" cap="none" normalizeH="0" baseline="0" dirty="0" err="1" smtClean="0">
                          <a:ln>
                            <a:noFill/>
                          </a:ln>
                          <a:solidFill>
                            <a:srgbClr val="00FFFF"/>
                          </a:solidFill>
                          <a:effectLst/>
                          <a:latin typeface="Book Antiqua" pitchFamily="18" charset="0"/>
                        </a:rPr>
                        <a:t>mRem</a:t>
                      </a:r>
                      <a:r>
                        <a:rPr kumimoji="0" lang="en-US" sz="2200" b="1" i="0" u="none" strike="noStrike" cap="none" normalizeH="0" baseline="0" dirty="0" smtClean="0">
                          <a:ln>
                            <a:noFill/>
                          </a:ln>
                          <a:solidFill>
                            <a:srgbClr val="00FFFF"/>
                          </a:solidFill>
                          <a:effectLst/>
                          <a:latin typeface="Book Antiqua" pitchFamily="18" charset="0"/>
                        </a:rPr>
                        <a:t>/yr</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7619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66FF33"/>
                          </a:solidFill>
                          <a:effectLst/>
                          <a:latin typeface="Book Antiqua" pitchFamily="18" charset="0"/>
                        </a:rPr>
                        <a:t>Government (NRC) exposure limit for lab visitors</a:t>
                      </a:r>
                      <a:endParaRPr kumimoji="0" lang="en-US" sz="2200" b="1" i="0" u="none" strike="noStrike" cap="none" normalizeH="0" baseline="0" dirty="0" smtClean="0">
                        <a:ln>
                          <a:noFill/>
                        </a:ln>
                        <a:solidFill>
                          <a:srgbClr val="66FF33"/>
                        </a:solidFill>
                        <a:effectLst/>
                        <a:latin typeface="Book Antiqua" pitchFamily="18"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66FF33"/>
                          </a:solidFill>
                          <a:effectLst/>
                          <a:latin typeface="Book Antiqua" pitchFamily="18" charset="0"/>
                        </a:rPr>
                        <a:t>100 </a:t>
                      </a:r>
                      <a:r>
                        <a:rPr kumimoji="0" lang="en-US" sz="2200" b="1" i="0" u="none" strike="noStrike" cap="none" normalizeH="0" baseline="0" dirty="0" err="1" smtClean="0">
                          <a:ln>
                            <a:noFill/>
                          </a:ln>
                          <a:solidFill>
                            <a:srgbClr val="66FF33"/>
                          </a:solidFill>
                          <a:effectLst/>
                          <a:latin typeface="Book Antiqua" pitchFamily="18" charset="0"/>
                        </a:rPr>
                        <a:t>mRem</a:t>
                      </a:r>
                      <a:r>
                        <a:rPr kumimoji="0" lang="en-US" sz="2200" b="1" i="0" u="none" strike="noStrike" cap="none" normalizeH="0" baseline="0" dirty="0" smtClean="0">
                          <a:ln>
                            <a:noFill/>
                          </a:ln>
                          <a:solidFill>
                            <a:srgbClr val="66FF33"/>
                          </a:solidFill>
                          <a:effectLst/>
                          <a:latin typeface="Book Antiqua" pitchFamily="18" charset="0"/>
                        </a:rPr>
                        <a:t>/yr</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4380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FF00"/>
                          </a:solidFill>
                          <a:effectLst/>
                          <a:latin typeface="Book Antiqua" pitchFamily="18" charset="0"/>
                        </a:rPr>
                        <a:t>NSCL/FRIB ALARA goal for visitors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rgbClr val="FFFF00"/>
                          </a:solidFill>
                          <a:effectLst/>
                          <a:latin typeface="Book Antiqua" pitchFamily="18" charset="0"/>
                        </a:rPr>
                        <a:t>10 mRem/yr</a:t>
                      </a:r>
                      <a:endParaRPr kumimoji="0" lang="en-US" sz="2200" b="1" i="0" u="none" strike="noStrike" cap="none" normalizeH="0" baseline="0" dirty="0" smtClean="0">
                        <a:ln>
                          <a:noFill/>
                        </a:ln>
                        <a:solidFill>
                          <a:srgbClr val="FFFF00"/>
                        </a:solidFill>
                        <a:effectLst/>
                        <a:latin typeface="Book Antiqua"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4396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9900"/>
                          </a:solidFill>
                          <a:effectLst/>
                          <a:latin typeface="Book Antiqua" pitchFamily="18" charset="0"/>
                        </a:rPr>
                        <a:t>Your visit today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9900"/>
                          </a:solidFill>
                          <a:effectLst/>
                          <a:latin typeface="Book Antiqua" pitchFamily="18" charset="0"/>
                        </a:rPr>
                        <a:t>&lt; 1 </a:t>
                      </a:r>
                      <a:r>
                        <a:rPr kumimoji="0" lang="en-US" sz="2200" b="1" i="0" u="none" strike="noStrike" cap="none" normalizeH="0" baseline="0" dirty="0" err="1" smtClean="0">
                          <a:ln>
                            <a:noFill/>
                          </a:ln>
                          <a:solidFill>
                            <a:srgbClr val="FF9900"/>
                          </a:solidFill>
                          <a:effectLst/>
                          <a:latin typeface="Book Antiqua" pitchFamily="18" charset="0"/>
                        </a:rPr>
                        <a:t>mRem</a:t>
                      </a:r>
                      <a:endParaRPr kumimoji="0" lang="en-US" sz="2200" b="1" i="0" u="none" strike="noStrike" cap="none" normalizeH="0" baseline="0" dirty="0" smtClean="0">
                        <a:ln>
                          <a:noFill/>
                        </a:ln>
                        <a:solidFill>
                          <a:srgbClr val="FF9900"/>
                        </a:solidFill>
                        <a:effectLst/>
                        <a:latin typeface="Book Antiqua"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4809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Dental x-ray</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1-2 </a:t>
                      </a:r>
                      <a:r>
                        <a:rPr kumimoji="0" lang="en-US" sz="2200" b="1" i="0" u="none" strike="noStrike" cap="none" normalizeH="0" baseline="0" dirty="0" err="1" smtClean="0">
                          <a:ln>
                            <a:noFill/>
                          </a:ln>
                          <a:solidFill>
                            <a:srgbClr val="FF66CC"/>
                          </a:solidFill>
                          <a:effectLst/>
                          <a:latin typeface="Book Antiqua" pitchFamily="18" charset="0"/>
                        </a:rPr>
                        <a:t>mRem</a:t>
                      </a:r>
                      <a:endParaRPr kumimoji="0" lang="en-US" sz="2200" b="1" i="0" u="none" strike="noStrike" cap="none" normalizeH="0" baseline="0" dirty="0" smtClean="0">
                        <a:ln>
                          <a:noFill/>
                        </a:ln>
                        <a:solidFill>
                          <a:srgbClr val="FF66CC"/>
                        </a:solidFill>
                        <a:effectLst/>
                        <a:latin typeface="Book Antiqua" pitchFamily="18"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r h="8290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CC66FF"/>
                          </a:solidFill>
                          <a:effectLst/>
                          <a:latin typeface="Book Antiqua" pitchFamily="18" charset="0"/>
                        </a:rPr>
                        <a:t>Smoking a pack of cigarettes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~2 </a:t>
                      </a:r>
                      <a:r>
                        <a:rPr kumimoji="0" lang="en-US" sz="2200" b="1" i="0" u="none" strike="noStrike" cap="none" normalizeH="0" baseline="0" dirty="0" err="1" smtClean="0">
                          <a:ln>
                            <a:noFill/>
                          </a:ln>
                          <a:solidFill>
                            <a:srgbClr val="FF66CC"/>
                          </a:solidFill>
                          <a:effectLst/>
                          <a:latin typeface="Book Antiqua" pitchFamily="18" charset="0"/>
                        </a:rPr>
                        <a:t>mRem</a:t>
                      </a:r>
                      <a:r>
                        <a:rPr kumimoji="0" lang="en-US" sz="2200" b="1" i="0" u="none" strike="noStrike" cap="none" normalizeH="0" baseline="0" dirty="0" smtClean="0">
                          <a:ln>
                            <a:noFill/>
                          </a:ln>
                          <a:solidFill>
                            <a:srgbClr val="FF66CC"/>
                          </a:solidFill>
                          <a:effectLst/>
                          <a:latin typeface="Book Antiqua"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rgbClr val="FF66CC"/>
                          </a:solidFill>
                          <a:effectLst/>
                          <a:latin typeface="Book Antiqua" pitchFamily="18" charset="0"/>
                        </a:rPr>
                        <a:t>(800 </a:t>
                      </a:r>
                      <a:r>
                        <a:rPr kumimoji="0" lang="en-US" sz="2200" b="1" i="0" u="none" strike="noStrike" cap="none" normalizeH="0" baseline="0" dirty="0" err="1" smtClean="0">
                          <a:ln>
                            <a:noFill/>
                          </a:ln>
                          <a:solidFill>
                            <a:srgbClr val="FF66CC"/>
                          </a:solidFill>
                          <a:effectLst/>
                          <a:latin typeface="Book Antiqua" pitchFamily="18" charset="0"/>
                        </a:rPr>
                        <a:t>mRem</a:t>
                      </a:r>
                      <a:r>
                        <a:rPr kumimoji="0" lang="en-US" sz="2200" b="1" i="0" u="none" strike="noStrike" cap="none" normalizeH="0" baseline="0" dirty="0" smtClean="0">
                          <a:ln>
                            <a:noFill/>
                          </a:ln>
                          <a:solidFill>
                            <a:srgbClr val="FF66CC"/>
                          </a:solidFill>
                          <a:effectLst/>
                          <a:latin typeface="Book Antiqua" pitchFamily="18" charset="0"/>
                        </a:rPr>
                        <a:t>/</a:t>
                      </a:r>
                      <a:r>
                        <a:rPr kumimoji="0" lang="en-US" sz="2200" b="1" i="0" u="none" strike="noStrike" cap="none" normalizeH="0" baseline="0" dirty="0" err="1" smtClean="0">
                          <a:ln>
                            <a:noFill/>
                          </a:ln>
                          <a:solidFill>
                            <a:srgbClr val="FF66CC"/>
                          </a:solidFill>
                          <a:effectLst/>
                          <a:latin typeface="Book Antiqua" pitchFamily="18" charset="0"/>
                        </a:rPr>
                        <a:t>yr</a:t>
                      </a:r>
                      <a:r>
                        <a:rPr kumimoji="0" lang="en-US" sz="2200" b="1" i="0" u="none" strike="noStrike" cap="none" normalizeH="0" baseline="0" dirty="0" smtClean="0">
                          <a:ln>
                            <a:noFill/>
                          </a:ln>
                          <a:solidFill>
                            <a:srgbClr val="FF66CC"/>
                          </a:solidFill>
                          <a:effectLst/>
                          <a:latin typeface="Book Antiqua" pitchFamily="18" charset="0"/>
                        </a:rPr>
                        <a:t>)</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990000">
                            <a:gamma/>
                            <a:shade val="51373"/>
                            <a:invGamma/>
                          </a:srgbClr>
                        </a:gs>
                        <a:gs pos="100000">
                          <a:srgbClr val="990000"/>
                        </a:gs>
                      </a:gsLst>
                      <a:lin ang="5400000" scaled="1"/>
                    </a:gradFill>
                  </a:tcPr>
                </a:tc>
              </a:tr>
            </a:tbl>
          </a:graphicData>
        </a:graphic>
      </p:graphicFrame>
      <p:sp>
        <p:nvSpPr>
          <p:cNvPr id="4" name="Rectangle 10"/>
          <p:cNvSpPr txBox="1">
            <a:spLocks noChangeArrowheads="1"/>
          </p:cNvSpPr>
          <p:nvPr/>
        </p:nvSpPr>
        <p:spPr>
          <a:xfrm>
            <a:off x="628650" y="163288"/>
            <a:ext cx="7886700" cy="5388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kern="1200" baseline="0">
                <a:solidFill>
                  <a:schemeClr val="tx1"/>
                </a:solidFill>
                <a:latin typeface="Californian FB" panose="0207040306080B030204" pitchFamily="18" charset="0"/>
                <a:ea typeface="+mj-ea"/>
                <a:cs typeface="+mj-cs"/>
              </a:defRPr>
            </a:lvl1pPr>
          </a:lstStyle>
          <a:p>
            <a:r>
              <a:rPr lang="en-US" altLang="en-US" dirty="0" smtClean="0"/>
              <a:t>Radiation Exposure and You</a:t>
            </a:r>
          </a:p>
        </p:txBody>
      </p:sp>
    </p:spTree>
    <p:extLst>
      <p:ext uri="{BB962C8B-B14F-4D97-AF65-F5344CB8AC3E}">
        <p14:creationId xmlns:p14="http://schemas.microsoft.com/office/powerpoint/2010/main" val="368852224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54979"/>
                                        </p:tgtEl>
                                        <p:attrNameLst>
                                          <p:attrName>style.visibility</p:attrName>
                                        </p:attrNameLst>
                                      </p:cBhvr>
                                      <p:to>
                                        <p:strVal val="visible"/>
                                      </p:to>
                                    </p:set>
                                    <p:animEffect transition="in" filter="wipe(up)">
                                      <p:cBhvr>
                                        <p:cTn id="7" dur="5000"/>
                                        <p:tgtEl>
                                          <p:spTgt spid="254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How to make unstable nuclei</a:t>
            </a:r>
          </a:p>
        </p:txBody>
      </p:sp>
      <p:sp>
        <p:nvSpPr>
          <p:cNvPr id="18435" name="Text Box 4"/>
          <p:cNvSpPr txBox="1">
            <a:spLocks noChangeArrowheads="1"/>
          </p:cNvSpPr>
          <p:nvPr/>
        </p:nvSpPr>
        <p:spPr bwMode="auto">
          <a:xfrm>
            <a:off x="249238" y="5810474"/>
            <a:ext cx="8589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Century Gothic" panose="020B0502020202020204" pitchFamily="34" charset="0"/>
              </a:rPr>
              <a:t>NSCL’s Coupled Cyclotron Facility</a:t>
            </a:r>
          </a:p>
        </p:txBody>
      </p:sp>
      <p:pic>
        <p:nvPicPr>
          <p:cNvPr id="184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00200"/>
            <a:ext cx="41910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Walk through the CCF.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914400" y="919386"/>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59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Superconductivity</a:t>
            </a:r>
          </a:p>
        </p:txBody>
      </p:sp>
      <p:sp>
        <p:nvSpPr>
          <p:cNvPr id="19459" name="Text Box 4"/>
          <p:cNvSpPr txBox="1">
            <a:spLocks noChangeArrowheads="1"/>
          </p:cNvSpPr>
          <p:nvPr/>
        </p:nvSpPr>
        <p:spPr bwMode="auto">
          <a:xfrm>
            <a:off x="228600" y="1289701"/>
            <a:ext cx="4343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dirty="0">
                <a:solidFill>
                  <a:schemeClr val="accent6">
                    <a:lumMod val="75000"/>
                  </a:schemeClr>
                </a:solidFill>
              </a:rPr>
              <a:t>NSCL cyclotrons use electromagnets made from </a:t>
            </a:r>
            <a:r>
              <a:rPr lang="en-US" altLang="en-US" sz="2400" b="1" dirty="0">
                <a:solidFill>
                  <a:srgbClr val="D6A162"/>
                </a:solidFill>
              </a:rPr>
              <a:t>niobium-titanium</a:t>
            </a:r>
            <a:r>
              <a:rPr lang="en-US" altLang="en-US" sz="2400" dirty="0"/>
              <a:t> </a:t>
            </a:r>
            <a:r>
              <a:rPr lang="en-US" altLang="en-US" sz="2400" dirty="0">
                <a:solidFill>
                  <a:schemeClr val="accent6">
                    <a:lumMod val="75000"/>
                  </a:schemeClr>
                </a:solidFill>
              </a:rPr>
              <a:t>wires. </a:t>
            </a:r>
          </a:p>
          <a:p>
            <a:pPr eaLnBrk="1" hangingPunct="1">
              <a:spcBef>
                <a:spcPct val="50000"/>
              </a:spcBef>
              <a:buFontTx/>
              <a:buNone/>
            </a:pPr>
            <a:r>
              <a:rPr lang="en-US" altLang="en-US" sz="2400" dirty="0">
                <a:solidFill>
                  <a:schemeClr val="accent6">
                    <a:lumMod val="75000"/>
                  </a:schemeClr>
                </a:solidFill>
              </a:rPr>
              <a:t>At liquid helium temperatures (-269 </a:t>
            </a:r>
            <a:r>
              <a:rPr lang="en-US" altLang="en-US" sz="2400" dirty="0">
                <a:solidFill>
                  <a:schemeClr val="accent6">
                    <a:lumMod val="75000"/>
                  </a:schemeClr>
                </a:solidFill>
                <a:cs typeface="Times New Roman" panose="02020603050405020304" pitchFamily="18" charset="0"/>
              </a:rPr>
              <a:t>°</a:t>
            </a:r>
            <a:r>
              <a:rPr lang="en-US" altLang="en-US" sz="2400" dirty="0">
                <a:solidFill>
                  <a:schemeClr val="accent6">
                    <a:lumMod val="75000"/>
                  </a:schemeClr>
                </a:solidFill>
              </a:rPr>
              <a:t>C , -450 </a:t>
            </a:r>
            <a:r>
              <a:rPr lang="en-US" altLang="en-US" sz="2400" dirty="0">
                <a:solidFill>
                  <a:schemeClr val="accent6">
                    <a:lumMod val="75000"/>
                  </a:schemeClr>
                </a:solidFill>
                <a:cs typeface="Times New Roman" panose="02020603050405020304" pitchFamily="18" charset="0"/>
              </a:rPr>
              <a:t>°</a:t>
            </a:r>
            <a:r>
              <a:rPr lang="en-US" altLang="en-US" sz="2400" dirty="0">
                <a:solidFill>
                  <a:schemeClr val="accent6">
                    <a:lumMod val="75000"/>
                  </a:schemeClr>
                </a:solidFill>
              </a:rPr>
              <a:t>F), these wires become </a:t>
            </a:r>
            <a:r>
              <a:rPr lang="en-US" altLang="en-US" sz="2400" b="1" dirty="0">
                <a:solidFill>
                  <a:srgbClr val="D6A162"/>
                </a:solidFill>
              </a:rPr>
              <a:t>superconducting</a:t>
            </a:r>
            <a:r>
              <a:rPr lang="en-US" altLang="en-US" sz="2400" dirty="0"/>
              <a:t>, </a:t>
            </a:r>
            <a:r>
              <a:rPr lang="en-US" altLang="en-US" sz="2400" dirty="0">
                <a:solidFill>
                  <a:schemeClr val="accent6">
                    <a:lumMod val="75000"/>
                  </a:schemeClr>
                </a:solidFill>
              </a:rPr>
              <a:t>which means they have </a:t>
            </a:r>
            <a:r>
              <a:rPr lang="en-US" altLang="en-US" sz="2400" b="1" dirty="0">
                <a:solidFill>
                  <a:srgbClr val="D6A162"/>
                </a:solidFill>
              </a:rPr>
              <a:t>zero electrical resistance</a:t>
            </a:r>
            <a:r>
              <a:rPr lang="en-US" altLang="en-US" sz="2400" dirty="0"/>
              <a:t>. </a:t>
            </a:r>
          </a:p>
          <a:p>
            <a:pPr eaLnBrk="1" hangingPunct="1">
              <a:spcBef>
                <a:spcPct val="50000"/>
              </a:spcBef>
              <a:buFontTx/>
              <a:buNone/>
            </a:pPr>
            <a:r>
              <a:rPr lang="en-US" altLang="en-US" sz="2400" dirty="0">
                <a:solidFill>
                  <a:schemeClr val="accent6">
                    <a:lumMod val="75000"/>
                  </a:schemeClr>
                </a:solidFill>
              </a:rPr>
              <a:t>This allows us to make small, powerful </a:t>
            </a:r>
            <a:r>
              <a:rPr lang="en-US" altLang="en-US" sz="2400" b="1" dirty="0">
                <a:solidFill>
                  <a:srgbClr val="D6A162"/>
                </a:solidFill>
              </a:rPr>
              <a:t>electromagnets used to direct and control nuclei</a:t>
            </a:r>
            <a:r>
              <a:rPr lang="en-US" altLang="en-US" sz="2400" dirty="0"/>
              <a:t>!</a:t>
            </a:r>
          </a:p>
        </p:txBody>
      </p:sp>
      <p:grpSp>
        <p:nvGrpSpPr>
          <p:cNvPr id="2" name="Group 12"/>
          <p:cNvGrpSpPr>
            <a:grpSpLocks/>
          </p:cNvGrpSpPr>
          <p:nvPr/>
        </p:nvGrpSpPr>
        <p:grpSpPr bwMode="auto">
          <a:xfrm>
            <a:off x="5105400" y="1257951"/>
            <a:ext cx="3657600" cy="4146550"/>
            <a:chOff x="3216" y="1180"/>
            <a:chExt cx="2304" cy="2612"/>
          </a:xfrm>
        </p:grpSpPr>
        <p:pic>
          <p:nvPicPr>
            <p:cNvPr id="19461" name="Picture 5" descr="lev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4" y="1766"/>
              <a:ext cx="2160" cy="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nvSpPr>
          <p:spPr bwMode="auto">
            <a:xfrm>
              <a:off x="3216" y="1180"/>
              <a:ext cx="230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dirty="0">
                  <a:solidFill>
                    <a:schemeClr val="accent6">
                      <a:lumMod val="75000"/>
                    </a:schemeClr>
                  </a:solidFill>
                </a:rPr>
                <a:t>Superconductors also repel magnetic fields</a:t>
              </a:r>
            </a:p>
          </p:txBody>
        </p:sp>
        <p:sp>
          <p:nvSpPr>
            <p:cNvPr id="19463" name="Text Box 7"/>
            <p:cNvSpPr txBox="1">
              <a:spLocks noChangeArrowheads="1"/>
            </p:cNvSpPr>
            <p:nvPr/>
          </p:nvSpPr>
          <p:spPr bwMode="auto">
            <a:xfrm>
              <a:off x="3708" y="1962"/>
              <a:ext cx="65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t>magnet</a:t>
              </a:r>
            </a:p>
          </p:txBody>
        </p:sp>
        <p:sp>
          <p:nvSpPr>
            <p:cNvPr id="19464" name="Text Box 8"/>
            <p:cNvSpPr txBox="1">
              <a:spLocks noChangeArrowheads="1"/>
            </p:cNvSpPr>
            <p:nvPr/>
          </p:nvSpPr>
          <p:spPr bwMode="auto">
            <a:xfrm>
              <a:off x="3738" y="2774"/>
              <a:ext cx="125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t>superconductor</a:t>
              </a:r>
            </a:p>
          </p:txBody>
        </p:sp>
        <p:sp>
          <p:nvSpPr>
            <p:cNvPr id="19465" name="Text Box 9"/>
            <p:cNvSpPr txBox="1">
              <a:spLocks noChangeArrowheads="1"/>
            </p:cNvSpPr>
            <p:nvPr/>
          </p:nvSpPr>
          <p:spPr bwMode="auto">
            <a:xfrm>
              <a:off x="3360" y="3350"/>
              <a:ext cx="192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dirty="0">
                  <a:solidFill>
                    <a:schemeClr val="accent6">
                      <a:lumMod val="75000"/>
                    </a:schemeClr>
                  </a:solidFill>
                </a:rPr>
                <a:t>liquid nitrogen used to cool the superconductor</a:t>
              </a:r>
            </a:p>
          </p:txBody>
        </p:sp>
        <p:sp>
          <p:nvSpPr>
            <p:cNvPr id="19466" name="Line 10"/>
            <p:cNvSpPr>
              <a:spLocks noChangeShapeType="1"/>
            </p:cNvSpPr>
            <p:nvPr/>
          </p:nvSpPr>
          <p:spPr bwMode="auto">
            <a:xfrm flipH="1" flipV="1">
              <a:off x="3504" y="3014"/>
              <a:ext cx="96" cy="336"/>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467" name="Line 11"/>
            <p:cNvSpPr>
              <a:spLocks noChangeShapeType="1"/>
            </p:cNvSpPr>
            <p:nvPr/>
          </p:nvSpPr>
          <p:spPr bwMode="auto">
            <a:xfrm flipV="1">
              <a:off x="4752" y="3110"/>
              <a:ext cx="144" cy="24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319444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The cyclotrons</a:t>
            </a:r>
          </a:p>
        </p:txBody>
      </p:sp>
      <p:grpSp>
        <p:nvGrpSpPr>
          <p:cNvPr id="2" name="Group 3"/>
          <p:cNvGrpSpPr>
            <a:grpSpLocks/>
          </p:cNvGrpSpPr>
          <p:nvPr/>
        </p:nvGrpSpPr>
        <p:grpSpPr bwMode="auto">
          <a:xfrm>
            <a:off x="747393" y="1567033"/>
            <a:ext cx="3526111" cy="4766466"/>
            <a:chOff x="336" y="816"/>
            <a:chExt cx="2496" cy="3374"/>
          </a:xfrm>
        </p:grpSpPr>
        <p:pic>
          <p:nvPicPr>
            <p:cNvPr id="20489" name="Picture 4" descr="cyclotr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816"/>
              <a:ext cx="2400" cy="2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 Box 5"/>
            <p:cNvSpPr txBox="1">
              <a:spLocks noChangeArrowheads="1"/>
            </p:cNvSpPr>
            <p:nvPr/>
          </p:nvSpPr>
          <p:spPr bwMode="auto">
            <a:xfrm>
              <a:off x="336" y="3253"/>
              <a:ext cx="2496"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pPr>
              <a:r>
                <a:rPr lang="en-US" altLang="en-US" sz="1600" dirty="0">
                  <a:solidFill>
                    <a:schemeClr val="accent6">
                      <a:lumMod val="75000"/>
                    </a:schemeClr>
                  </a:solidFill>
                </a:rPr>
                <a:t>Year completed: </a:t>
              </a:r>
              <a:r>
                <a:rPr lang="en-US" altLang="en-US" sz="1600" b="1" dirty="0">
                  <a:solidFill>
                    <a:schemeClr val="accent6">
                      <a:lumMod val="75000"/>
                    </a:schemeClr>
                  </a:solidFill>
                </a:rPr>
                <a:t>1982 </a:t>
              </a:r>
            </a:p>
            <a:p>
              <a:pPr eaLnBrk="1" hangingPunct="1">
                <a:spcBef>
                  <a:spcPct val="0"/>
                </a:spcBef>
              </a:pPr>
              <a:r>
                <a:rPr lang="en-US" altLang="en-US" sz="1600" dirty="0">
                  <a:solidFill>
                    <a:schemeClr val="accent6">
                      <a:lumMod val="75000"/>
                    </a:schemeClr>
                  </a:solidFill>
                </a:rPr>
                <a:t>Diameter: 10 </a:t>
              </a:r>
              <a:r>
                <a:rPr lang="en-US" altLang="en-US" sz="1600" dirty="0" err="1">
                  <a:solidFill>
                    <a:schemeClr val="accent6">
                      <a:lumMod val="75000"/>
                    </a:schemeClr>
                  </a:solidFill>
                </a:rPr>
                <a:t>ft</a:t>
              </a:r>
              <a:r>
                <a:rPr lang="en-US" altLang="en-US" sz="1600" dirty="0">
                  <a:solidFill>
                    <a:schemeClr val="accent6">
                      <a:lumMod val="75000"/>
                    </a:schemeClr>
                  </a:solidFill>
                </a:rPr>
                <a:t>  Weight: 100 tons</a:t>
              </a:r>
            </a:p>
            <a:p>
              <a:pPr eaLnBrk="1" hangingPunct="1">
                <a:spcBef>
                  <a:spcPct val="0"/>
                </a:spcBef>
              </a:pPr>
              <a:r>
                <a:rPr lang="en-US" altLang="en-US" sz="1600" dirty="0">
                  <a:solidFill>
                    <a:schemeClr val="accent6">
                      <a:lumMod val="75000"/>
                    </a:schemeClr>
                  </a:solidFill>
                </a:rPr>
                <a:t>Magnetic field: </a:t>
              </a:r>
              <a:r>
                <a:rPr lang="en-US" altLang="en-US" sz="1600" b="1" dirty="0">
                  <a:solidFill>
                    <a:schemeClr val="accent6">
                      <a:lumMod val="75000"/>
                    </a:schemeClr>
                  </a:solidFill>
                </a:rPr>
                <a:t>3-5 Tesla</a:t>
              </a:r>
            </a:p>
            <a:p>
              <a:pPr eaLnBrk="1" hangingPunct="1">
                <a:spcBef>
                  <a:spcPct val="0"/>
                </a:spcBef>
              </a:pPr>
              <a:r>
                <a:rPr lang="en-US" altLang="en-US" sz="1600" dirty="0">
                  <a:solidFill>
                    <a:schemeClr val="accent6">
                      <a:lumMod val="75000"/>
                    </a:schemeClr>
                  </a:solidFill>
                </a:rPr>
                <a:t>Maximum energy it can impart to a proton: </a:t>
              </a:r>
              <a:r>
                <a:rPr lang="en-US" altLang="en-US" sz="1600" b="1" dirty="0">
                  <a:solidFill>
                    <a:schemeClr val="accent6">
                      <a:lumMod val="75000"/>
                    </a:schemeClr>
                  </a:solidFill>
                </a:rPr>
                <a:t>500 MeV</a:t>
              </a:r>
            </a:p>
          </p:txBody>
        </p:sp>
        <p:sp>
          <p:nvSpPr>
            <p:cNvPr id="20491" name="Text Box 6"/>
            <p:cNvSpPr txBox="1">
              <a:spLocks noChangeArrowheads="1"/>
            </p:cNvSpPr>
            <p:nvPr/>
          </p:nvSpPr>
          <p:spPr bwMode="auto">
            <a:xfrm>
              <a:off x="1684" y="2784"/>
              <a:ext cx="939"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4400">
                  <a:latin typeface="Univers LT Std 85 XBlk"/>
                </a:rPr>
                <a:t>K500</a:t>
              </a:r>
              <a:endParaRPr lang="en-US" altLang="en-US" sz="2800">
                <a:latin typeface="Univers LT Std 85 XBlk"/>
              </a:endParaRPr>
            </a:p>
          </p:txBody>
        </p:sp>
        <p:sp>
          <p:nvSpPr>
            <p:cNvPr id="20492" name="Text Box 7"/>
            <p:cNvSpPr txBox="1">
              <a:spLocks noChangeArrowheads="1"/>
            </p:cNvSpPr>
            <p:nvPr/>
          </p:nvSpPr>
          <p:spPr bwMode="auto">
            <a:xfrm>
              <a:off x="576" y="844"/>
              <a:ext cx="2160"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800" b="1">
                  <a:latin typeface="Century Gothic" panose="020B0502020202020204" pitchFamily="34" charset="0"/>
                </a:rPr>
                <a:t>World’s </a:t>
              </a:r>
              <a:r>
                <a:rPr lang="en-US" altLang="en-US" sz="1800" b="1" i="1">
                  <a:latin typeface="Century Gothic" panose="020B0502020202020204" pitchFamily="34" charset="0"/>
                </a:rPr>
                <a:t>first </a:t>
              </a:r>
              <a:r>
                <a:rPr lang="en-US" altLang="en-US" sz="1800" b="1">
                  <a:latin typeface="Century Gothic" panose="020B0502020202020204" pitchFamily="34" charset="0"/>
                </a:rPr>
                <a:t>superconducting cyclotron</a:t>
              </a:r>
            </a:p>
          </p:txBody>
        </p:sp>
      </p:grpSp>
      <p:grpSp>
        <p:nvGrpSpPr>
          <p:cNvPr id="3" name="Group 8"/>
          <p:cNvGrpSpPr>
            <a:grpSpLocks/>
          </p:cNvGrpSpPr>
          <p:nvPr/>
        </p:nvGrpSpPr>
        <p:grpSpPr bwMode="auto">
          <a:xfrm>
            <a:off x="4920925" y="1567033"/>
            <a:ext cx="4000780" cy="4766466"/>
            <a:chOff x="2928" y="816"/>
            <a:chExt cx="2688" cy="3374"/>
          </a:xfrm>
        </p:grpSpPr>
        <p:pic>
          <p:nvPicPr>
            <p:cNvPr id="20485" name="Picture 9"/>
            <p:cNvPicPr>
              <a:picLocks noChangeAspect="1" noChangeArrowheads="1"/>
            </p:cNvPicPr>
            <p:nvPr/>
          </p:nvPicPr>
          <p:blipFill>
            <a:blip r:embed="rId3">
              <a:extLst>
                <a:ext uri="{28A0092B-C50C-407E-A947-70E740481C1C}">
                  <a14:useLocalDpi xmlns:a14="http://schemas.microsoft.com/office/drawing/2010/main" val="0"/>
                </a:ext>
              </a:extLst>
            </a:blip>
            <a:srcRect t="6779"/>
            <a:stretch>
              <a:fillRect/>
            </a:stretch>
          </p:blipFill>
          <p:spPr bwMode="auto">
            <a:xfrm>
              <a:off x="2976" y="816"/>
              <a:ext cx="2379"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10"/>
            <p:cNvSpPr txBox="1">
              <a:spLocks noChangeArrowheads="1"/>
            </p:cNvSpPr>
            <p:nvPr/>
          </p:nvSpPr>
          <p:spPr bwMode="auto">
            <a:xfrm>
              <a:off x="4139" y="2784"/>
              <a:ext cx="1077"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4400">
                  <a:solidFill>
                    <a:srgbClr val="006633"/>
                  </a:solidFill>
                  <a:latin typeface="Univers LT Std 85 XBlk"/>
                </a:rPr>
                <a:t>K1200</a:t>
              </a:r>
              <a:endParaRPr lang="en-US" altLang="en-US" sz="2800">
                <a:solidFill>
                  <a:srgbClr val="006633"/>
                </a:solidFill>
                <a:latin typeface="Univers LT Std 85 XBlk"/>
              </a:endParaRPr>
            </a:p>
          </p:txBody>
        </p:sp>
        <p:sp>
          <p:nvSpPr>
            <p:cNvPr id="20487" name="Text Box 11"/>
            <p:cNvSpPr txBox="1">
              <a:spLocks noChangeArrowheads="1"/>
            </p:cNvSpPr>
            <p:nvPr/>
          </p:nvSpPr>
          <p:spPr bwMode="auto">
            <a:xfrm>
              <a:off x="2928" y="3253"/>
              <a:ext cx="2688" cy="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pPr>
              <a:r>
                <a:rPr lang="en-US" altLang="en-US" sz="1600" dirty="0">
                  <a:solidFill>
                    <a:schemeClr val="accent6">
                      <a:lumMod val="75000"/>
                    </a:schemeClr>
                  </a:solidFill>
                </a:rPr>
                <a:t>Year completed: 1988 </a:t>
              </a:r>
            </a:p>
            <a:p>
              <a:pPr eaLnBrk="1" hangingPunct="1">
                <a:spcBef>
                  <a:spcPct val="0"/>
                </a:spcBef>
              </a:pPr>
              <a:r>
                <a:rPr lang="en-US" altLang="en-US" sz="1600" dirty="0">
                  <a:solidFill>
                    <a:schemeClr val="accent6">
                      <a:lumMod val="75000"/>
                    </a:schemeClr>
                  </a:solidFill>
                </a:rPr>
                <a:t>Length of superconducting wire: </a:t>
              </a:r>
              <a:r>
                <a:rPr lang="en-US" altLang="en-US" sz="1600" b="1" dirty="0">
                  <a:solidFill>
                    <a:schemeClr val="accent6">
                      <a:lumMod val="75000"/>
                    </a:schemeClr>
                  </a:solidFill>
                </a:rPr>
                <a:t>38 mi</a:t>
              </a:r>
            </a:p>
            <a:p>
              <a:pPr eaLnBrk="1" hangingPunct="1">
                <a:spcBef>
                  <a:spcPct val="0"/>
                </a:spcBef>
              </a:pPr>
              <a:r>
                <a:rPr lang="en-US" altLang="en-US" sz="1600" dirty="0">
                  <a:solidFill>
                    <a:schemeClr val="accent6">
                      <a:lumMod val="75000"/>
                    </a:schemeClr>
                  </a:solidFill>
                </a:rPr>
                <a:t>Time of acceleration: </a:t>
              </a:r>
              <a:r>
                <a:rPr lang="en-US" altLang="en-US" sz="1600" b="1" dirty="0">
                  <a:solidFill>
                    <a:schemeClr val="accent6">
                      <a:lumMod val="75000"/>
                    </a:schemeClr>
                  </a:solidFill>
                </a:rPr>
                <a:t>0.000035 seconds</a:t>
              </a:r>
            </a:p>
            <a:p>
              <a:pPr eaLnBrk="1" hangingPunct="1">
                <a:spcBef>
                  <a:spcPct val="0"/>
                </a:spcBef>
              </a:pPr>
              <a:r>
                <a:rPr lang="en-US" altLang="en-US" sz="1600" dirty="0">
                  <a:solidFill>
                    <a:schemeClr val="accent6">
                      <a:lumMod val="75000"/>
                    </a:schemeClr>
                  </a:solidFill>
                </a:rPr>
                <a:t>Distance a nucleus travels while inside: </a:t>
              </a:r>
              <a:r>
                <a:rPr lang="en-US" altLang="en-US" sz="1600" b="1" dirty="0">
                  <a:solidFill>
                    <a:schemeClr val="accent6">
                      <a:lumMod val="75000"/>
                    </a:schemeClr>
                  </a:solidFill>
                </a:rPr>
                <a:t>1.9 miles </a:t>
              </a:r>
              <a:r>
                <a:rPr lang="en-US" altLang="en-US" sz="1600" dirty="0">
                  <a:solidFill>
                    <a:schemeClr val="accent6">
                      <a:lumMod val="75000"/>
                    </a:schemeClr>
                  </a:solidFill>
                </a:rPr>
                <a:t>(700 revolutions)</a:t>
              </a:r>
            </a:p>
          </p:txBody>
        </p:sp>
        <p:sp>
          <p:nvSpPr>
            <p:cNvPr id="224268" name="Text Box 12"/>
            <p:cNvSpPr txBox="1">
              <a:spLocks noChangeArrowheads="1"/>
            </p:cNvSpPr>
            <p:nvPr/>
          </p:nvSpPr>
          <p:spPr bwMode="auto">
            <a:xfrm>
              <a:off x="2976" y="844"/>
              <a:ext cx="2352" cy="404"/>
            </a:xfrm>
            <a:prstGeom prst="rect">
              <a:avLst/>
            </a:prstGeom>
            <a:noFill/>
            <a:ln w="9525" algn="ctr">
              <a:noFill/>
              <a:miter lim="800000"/>
              <a:headEnd/>
              <a:tailEnd/>
            </a:ln>
            <a:effectLst/>
          </p:spPr>
          <p:txBody>
            <a:bodyPr>
              <a:spAutoFit/>
            </a:bodyPr>
            <a:lstStyle/>
            <a:p>
              <a:pPr algn="r" eaLnBrk="1" hangingPunct="1">
                <a:spcBef>
                  <a:spcPct val="50000"/>
                </a:spcBef>
                <a:defRPr/>
              </a:pPr>
              <a:r>
                <a:rPr lang="en-US" sz="1800" b="1" dirty="0">
                  <a:solidFill>
                    <a:srgbClr val="006633"/>
                  </a:solidFill>
                  <a:effectLst>
                    <a:outerShdw blurRad="38100" dist="38100" dir="2700000" algn="tl">
                      <a:srgbClr val="000000"/>
                    </a:outerShdw>
                  </a:effectLst>
                  <a:latin typeface="Century Gothic" pitchFamily="34" charset="0"/>
                  <a:cs typeface="+mn-cs"/>
                </a:rPr>
                <a:t>World’s </a:t>
              </a:r>
              <a:r>
                <a:rPr lang="en-US" sz="1800" b="1" i="1" dirty="0">
                  <a:solidFill>
                    <a:srgbClr val="006633"/>
                  </a:solidFill>
                  <a:effectLst>
                    <a:outerShdw blurRad="38100" dist="38100" dir="2700000" algn="tl">
                      <a:srgbClr val="000000"/>
                    </a:outerShdw>
                  </a:effectLst>
                  <a:latin typeface="Century Gothic" pitchFamily="34" charset="0"/>
                  <a:cs typeface="+mn-cs"/>
                </a:rPr>
                <a:t>second-highest-energy </a:t>
              </a:r>
              <a:r>
                <a:rPr lang="en-US" sz="1800" b="1" dirty="0">
                  <a:solidFill>
                    <a:srgbClr val="006633"/>
                  </a:solidFill>
                  <a:effectLst>
                    <a:outerShdw blurRad="38100" dist="38100" dir="2700000" algn="tl">
                      <a:srgbClr val="000000"/>
                    </a:outerShdw>
                  </a:effectLst>
                  <a:latin typeface="Century Gothic" pitchFamily="34" charset="0"/>
                  <a:cs typeface="+mn-cs"/>
                </a:rPr>
                <a:t>superconducting cyclotron</a:t>
              </a:r>
            </a:p>
          </p:txBody>
        </p:sp>
      </p:gr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5" name="Rectangle 4"/>
          <p:cNvSpPr/>
          <p:nvPr/>
        </p:nvSpPr>
        <p:spPr>
          <a:xfrm>
            <a:off x="4561114" y="413657"/>
            <a:ext cx="431254" cy="457200"/>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472541" y="849085"/>
            <a:ext cx="609601" cy="62048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9188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2000"/>
                                        <p:tgtEl>
                                          <p:spTgt spid="2"/>
                                        </p:tgtEl>
                                      </p:cBhvr>
                                    </p:animEffect>
                                  </p:childTnLst>
                                </p:cTn>
                              </p:par>
                            </p:childTnLst>
                          </p:cTn>
                        </p:par>
                        <p:par>
                          <p:cTn id="19" fill="hold" nodeType="afterGroup">
                            <p:stCondLst>
                              <p:cond delay="250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5791200" y="1752600"/>
            <a:ext cx="3124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dirty="0">
                <a:solidFill>
                  <a:schemeClr val="accent6">
                    <a:lumMod val="75000"/>
                  </a:schemeClr>
                </a:solidFill>
              </a:rPr>
              <a:t>When stable nuclei from the ion source enter a cyclotron,</a:t>
            </a:r>
          </a:p>
          <a:p>
            <a:pPr eaLnBrk="1" hangingPunct="1">
              <a:spcBef>
                <a:spcPct val="0"/>
              </a:spcBef>
              <a:buFontTx/>
              <a:buNone/>
            </a:pPr>
            <a:r>
              <a:rPr lang="en-US" altLang="en-US" sz="2400" dirty="0">
                <a:solidFill>
                  <a:schemeClr val="accent6">
                    <a:lumMod val="75000"/>
                  </a:schemeClr>
                </a:solidFill>
              </a:rPr>
              <a:t>a </a:t>
            </a:r>
            <a:r>
              <a:rPr lang="en-US" altLang="en-US" sz="2400" b="1" dirty="0">
                <a:solidFill>
                  <a:srgbClr val="D6A162"/>
                </a:solidFill>
              </a:rPr>
              <a:t>magnetic field</a:t>
            </a:r>
            <a:r>
              <a:rPr lang="en-US" altLang="en-US" sz="2400" dirty="0">
                <a:solidFill>
                  <a:srgbClr val="D6A162"/>
                </a:solidFill>
              </a:rPr>
              <a:t> </a:t>
            </a:r>
            <a:r>
              <a:rPr lang="en-US" altLang="en-US" sz="2400" b="1" dirty="0">
                <a:solidFill>
                  <a:srgbClr val="D6A162"/>
                </a:solidFill>
              </a:rPr>
              <a:t>bends</a:t>
            </a:r>
            <a:r>
              <a:rPr lang="en-US" altLang="en-US" sz="2400" dirty="0">
                <a:solidFill>
                  <a:srgbClr val="D6A162"/>
                </a:solidFill>
              </a:rPr>
              <a:t> </a:t>
            </a:r>
            <a:r>
              <a:rPr lang="en-US" altLang="en-US" sz="2400" b="1" dirty="0">
                <a:solidFill>
                  <a:srgbClr val="D6A162"/>
                </a:solidFill>
              </a:rPr>
              <a:t>their path</a:t>
            </a:r>
            <a:r>
              <a:rPr lang="en-US" altLang="en-US" sz="2400" dirty="0"/>
              <a:t> into </a:t>
            </a:r>
            <a:r>
              <a:rPr lang="en-US" altLang="en-US" sz="2400" dirty="0">
                <a:solidFill>
                  <a:schemeClr val="accent6">
                    <a:lumMod val="75000"/>
                  </a:schemeClr>
                </a:solidFill>
              </a:rPr>
              <a:t>a circular “orbit” while </a:t>
            </a:r>
            <a:r>
              <a:rPr lang="en-US" altLang="en-US" sz="2400" b="1" dirty="0">
                <a:solidFill>
                  <a:srgbClr val="D6A162"/>
                </a:solidFill>
              </a:rPr>
              <a:t>electric fields</a:t>
            </a:r>
            <a:r>
              <a:rPr lang="en-US" altLang="en-US" sz="2400" dirty="0">
                <a:solidFill>
                  <a:srgbClr val="D6A162"/>
                </a:solidFill>
              </a:rPr>
              <a:t> </a:t>
            </a:r>
            <a:r>
              <a:rPr lang="en-US" altLang="en-US" sz="2400" b="1" dirty="0">
                <a:solidFill>
                  <a:srgbClr val="D6A162"/>
                </a:solidFill>
              </a:rPr>
              <a:t>speed</a:t>
            </a:r>
            <a:r>
              <a:rPr lang="en-US" altLang="en-US" sz="2400" dirty="0">
                <a:solidFill>
                  <a:srgbClr val="D6A162"/>
                </a:solidFill>
              </a:rPr>
              <a:t> </a:t>
            </a:r>
            <a:r>
              <a:rPr lang="en-US" altLang="en-US" sz="2400" b="1" dirty="0">
                <a:solidFill>
                  <a:srgbClr val="D6A162"/>
                </a:solidFill>
              </a:rPr>
              <a:t>them up</a:t>
            </a:r>
            <a:r>
              <a:rPr lang="en-US" altLang="en-US" sz="2400" dirty="0">
                <a:solidFill>
                  <a:schemeClr val="accent6">
                    <a:lumMod val="75000"/>
                  </a:schemeClr>
                </a:solidFill>
              </a:rPr>
              <a:t>, so they </a:t>
            </a:r>
            <a:r>
              <a:rPr lang="en-US" altLang="en-US" sz="2400" i="1" dirty="0">
                <a:solidFill>
                  <a:schemeClr val="accent6">
                    <a:lumMod val="75000"/>
                  </a:schemeClr>
                </a:solidFill>
              </a:rPr>
              <a:t>spiral</a:t>
            </a:r>
            <a:r>
              <a:rPr lang="en-US" altLang="en-US" sz="2400" dirty="0">
                <a:solidFill>
                  <a:schemeClr val="accent6">
                    <a:lumMod val="75000"/>
                  </a:schemeClr>
                </a:solidFill>
              </a:rPr>
              <a:t> outward</a:t>
            </a:r>
          </a:p>
        </p:txBody>
      </p:sp>
      <p:sp>
        <p:nvSpPr>
          <p:cNvPr id="23555" name="Rectangle 6"/>
          <p:cNvSpPr>
            <a:spLocks noGrp="1" noChangeArrowheads="1"/>
          </p:cNvSpPr>
          <p:nvPr>
            <p:ph type="title"/>
          </p:nvPr>
        </p:nvSpPr>
        <p:spPr/>
        <p:txBody>
          <a:bodyPr/>
          <a:lstStyle/>
          <a:p>
            <a:pPr eaLnBrk="1" hangingPunct="1"/>
            <a:r>
              <a:rPr lang="en-US" altLang="en-US" smtClean="0"/>
              <a:t>How a cyclotron works</a:t>
            </a:r>
          </a:p>
        </p:txBody>
      </p:sp>
      <p:pic>
        <p:nvPicPr>
          <p:cNvPr id="8" name="k500.avi">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a:xfrm>
            <a:off x="381000" y="1752600"/>
            <a:ext cx="5372100" cy="3581400"/>
          </a:xfrm>
        </p:spPr>
      </p:pic>
    </p:spTree>
    <p:extLst>
      <p:ext uri="{BB962C8B-B14F-4D97-AF65-F5344CB8AC3E}">
        <p14:creationId xmlns:p14="http://schemas.microsoft.com/office/powerpoint/2010/main" val="70381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p:txBody>
          <a:bodyPr/>
          <a:lstStyle/>
          <a:p>
            <a:pPr eaLnBrk="1" hangingPunct="1"/>
            <a:r>
              <a:rPr lang="en-US" altLang="en-US" dirty="0" smtClean="0"/>
              <a:t>Fragmentation</a:t>
            </a:r>
          </a:p>
        </p:txBody>
      </p:sp>
      <p:sp>
        <p:nvSpPr>
          <p:cNvPr id="3084" name="Text Box 12"/>
          <p:cNvSpPr txBox="1">
            <a:spLocks noChangeArrowheads="1"/>
          </p:cNvSpPr>
          <p:nvPr/>
        </p:nvSpPr>
        <p:spPr bwMode="auto">
          <a:xfrm>
            <a:off x="6232525" y="5142969"/>
            <a:ext cx="2743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b="1" i="1" dirty="0">
                <a:solidFill>
                  <a:schemeClr val="accent6">
                    <a:lumMod val="75000"/>
                  </a:schemeClr>
                </a:solidFill>
              </a:rPr>
              <a:t>After</a:t>
            </a:r>
            <a:r>
              <a:rPr lang="en-US" altLang="en-US" sz="1800" dirty="0">
                <a:solidFill>
                  <a:schemeClr val="accent6">
                    <a:lumMod val="75000"/>
                  </a:schemeClr>
                </a:solidFill>
              </a:rPr>
              <a:t> the target, the beam contains </a:t>
            </a:r>
            <a:r>
              <a:rPr lang="en-US" altLang="en-US" sz="1800" b="1" i="1" dirty="0">
                <a:solidFill>
                  <a:schemeClr val="accent6">
                    <a:lumMod val="75000"/>
                  </a:schemeClr>
                </a:solidFill>
              </a:rPr>
              <a:t>many</a:t>
            </a:r>
            <a:r>
              <a:rPr lang="en-US" altLang="en-US" sz="1800" dirty="0">
                <a:solidFill>
                  <a:schemeClr val="accent6">
                    <a:lumMod val="75000"/>
                  </a:schemeClr>
                </a:solidFill>
              </a:rPr>
              <a:t> </a:t>
            </a:r>
            <a:r>
              <a:rPr lang="en-US" altLang="en-US" sz="1800" dirty="0" smtClean="0">
                <a:solidFill>
                  <a:schemeClr val="accent6">
                    <a:lumMod val="75000"/>
                  </a:schemeClr>
                </a:solidFill>
              </a:rPr>
              <a:t>new isotopes</a:t>
            </a:r>
            <a:r>
              <a:rPr lang="en-US" altLang="en-US" sz="1800" dirty="0">
                <a:solidFill>
                  <a:schemeClr val="accent6">
                    <a:lumMod val="75000"/>
                  </a:schemeClr>
                </a:solidFill>
              </a:rPr>
              <a:t> </a:t>
            </a:r>
            <a:r>
              <a:rPr lang="en-US" altLang="en-US" sz="1800" dirty="0" smtClean="0">
                <a:solidFill>
                  <a:schemeClr val="accent6">
                    <a:lumMod val="75000"/>
                  </a:schemeClr>
                </a:solidFill>
              </a:rPr>
              <a:t>(</a:t>
            </a:r>
            <a:r>
              <a:rPr lang="en-US" altLang="en-US" sz="1800" i="1" dirty="0" smtClean="0">
                <a:solidFill>
                  <a:schemeClr val="accent6">
                    <a:lumMod val="75000"/>
                  </a:schemeClr>
                </a:solidFill>
              </a:rPr>
              <a:t>sometimes &lt;1 desired nucleus/second)</a:t>
            </a:r>
          </a:p>
        </p:txBody>
      </p:sp>
      <p:sp>
        <p:nvSpPr>
          <p:cNvPr id="20" name="Text Box 5"/>
          <p:cNvSpPr txBox="1">
            <a:spLocks noChangeArrowheads="1"/>
          </p:cNvSpPr>
          <p:nvPr/>
        </p:nvSpPr>
        <p:spPr bwMode="auto">
          <a:xfrm>
            <a:off x="212725" y="1602740"/>
            <a:ext cx="1981200" cy="369888"/>
          </a:xfrm>
          <a:prstGeom prst="rect">
            <a:avLst/>
          </a:prstGeom>
          <a:noFill/>
          <a:ln w="9525">
            <a:noFill/>
            <a:miter lim="800000"/>
            <a:headEnd/>
            <a:tailEnd/>
          </a:ln>
        </p:spPr>
        <p:txBody>
          <a:bodyPr>
            <a:spAutoFit/>
          </a:bodyPr>
          <a:lstStyle/>
          <a:p>
            <a:pPr eaLnBrk="1" hangingPunct="1">
              <a:defRPr/>
            </a:pPr>
            <a:r>
              <a:rPr lang="en-US" sz="1800" b="1" i="1" dirty="0">
                <a:solidFill>
                  <a:schemeClr val="accent6">
                    <a:lumMod val="75000"/>
                  </a:schemeClr>
                </a:solidFill>
                <a:latin typeface="+mj-lt"/>
                <a:cs typeface="+mn-cs"/>
              </a:rPr>
              <a:t>BEAM at &lt; 0.5 c</a:t>
            </a:r>
            <a:endParaRPr lang="en-US" sz="1800" dirty="0">
              <a:solidFill>
                <a:schemeClr val="accent6">
                  <a:lumMod val="75000"/>
                </a:schemeClr>
              </a:solidFill>
              <a:latin typeface="+mj-lt"/>
              <a:cs typeface="+mn-cs"/>
            </a:endParaRPr>
          </a:p>
        </p:txBody>
      </p:sp>
      <p:sp>
        <p:nvSpPr>
          <p:cNvPr id="24" name="Text Box 5"/>
          <p:cNvSpPr txBox="1">
            <a:spLocks noChangeArrowheads="1"/>
          </p:cNvSpPr>
          <p:nvPr/>
        </p:nvSpPr>
        <p:spPr bwMode="auto">
          <a:xfrm>
            <a:off x="3184525" y="1602740"/>
            <a:ext cx="2301875" cy="369888"/>
          </a:xfrm>
          <a:prstGeom prst="rect">
            <a:avLst/>
          </a:prstGeom>
          <a:noFill/>
          <a:ln w="9525">
            <a:noFill/>
            <a:miter lim="800000"/>
            <a:headEnd/>
            <a:tailEnd/>
          </a:ln>
        </p:spPr>
        <p:txBody>
          <a:bodyPr>
            <a:spAutoFit/>
          </a:bodyPr>
          <a:lstStyle/>
          <a:p>
            <a:pPr eaLnBrk="1" hangingPunct="1">
              <a:defRPr/>
            </a:pPr>
            <a:r>
              <a:rPr lang="en-US" sz="1800" b="1" i="1" dirty="0">
                <a:solidFill>
                  <a:schemeClr val="accent6">
                    <a:lumMod val="75000"/>
                  </a:schemeClr>
                </a:solidFill>
                <a:latin typeface="+mj-lt"/>
                <a:cs typeface="+mn-cs"/>
              </a:rPr>
              <a:t>strikes foil TARGET</a:t>
            </a:r>
            <a:endParaRPr lang="en-US" sz="1800" dirty="0">
              <a:solidFill>
                <a:schemeClr val="accent6">
                  <a:lumMod val="75000"/>
                </a:schemeClr>
              </a:solidFill>
              <a:latin typeface="+mj-lt"/>
              <a:cs typeface="+mn-cs"/>
            </a:endParaRPr>
          </a:p>
        </p:txBody>
      </p:sp>
      <p:sp>
        <p:nvSpPr>
          <p:cNvPr id="25" name="Text Box 5"/>
          <p:cNvSpPr txBox="1">
            <a:spLocks noChangeArrowheads="1"/>
          </p:cNvSpPr>
          <p:nvPr/>
        </p:nvSpPr>
        <p:spPr bwMode="auto">
          <a:xfrm>
            <a:off x="6156325" y="1602740"/>
            <a:ext cx="2590800" cy="369888"/>
          </a:xfrm>
          <a:prstGeom prst="rect">
            <a:avLst/>
          </a:prstGeom>
          <a:noFill/>
          <a:ln w="9525">
            <a:noFill/>
            <a:miter lim="800000"/>
            <a:headEnd/>
            <a:tailEnd/>
          </a:ln>
        </p:spPr>
        <p:txBody>
          <a:bodyPr>
            <a:spAutoFit/>
          </a:bodyPr>
          <a:lstStyle/>
          <a:p>
            <a:pPr eaLnBrk="1" hangingPunct="1">
              <a:defRPr/>
            </a:pPr>
            <a:r>
              <a:rPr lang="en-US" sz="1800" b="1" i="1" dirty="0">
                <a:solidFill>
                  <a:schemeClr val="accent6">
                    <a:lumMod val="75000"/>
                  </a:schemeClr>
                </a:solidFill>
                <a:latin typeface="+mj-lt"/>
                <a:cs typeface="+mn-cs"/>
              </a:rPr>
              <a:t>exits with FRAGMENTS</a:t>
            </a:r>
            <a:endParaRPr lang="en-US" sz="1800" dirty="0">
              <a:solidFill>
                <a:schemeClr val="accent6">
                  <a:lumMod val="75000"/>
                </a:schemeClr>
              </a:solidFill>
              <a:latin typeface="+mj-lt"/>
              <a:cs typeface="+mn-cs"/>
            </a:endParaRPr>
          </a:p>
        </p:txBody>
      </p:sp>
      <p:sp>
        <p:nvSpPr>
          <p:cNvPr id="22535" name="Rectangle 46"/>
          <p:cNvSpPr>
            <a:spLocks noChangeArrowheads="1"/>
          </p:cNvSpPr>
          <p:nvPr/>
        </p:nvSpPr>
        <p:spPr bwMode="auto">
          <a:xfrm>
            <a:off x="288925" y="1983740"/>
            <a:ext cx="2362200" cy="2362200"/>
          </a:xfrm>
          <a:prstGeom prst="rect">
            <a:avLst/>
          </a:prstGeom>
          <a:noFill/>
          <a:ln w="9525" algn="ctr">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2536" name="Rectangle 48"/>
          <p:cNvSpPr>
            <a:spLocks noChangeArrowheads="1"/>
          </p:cNvSpPr>
          <p:nvPr/>
        </p:nvSpPr>
        <p:spPr bwMode="auto">
          <a:xfrm>
            <a:off x="3260725" y="1983740"/>
            <a:ext cx="2362200" cy="2362200"/>
          </a:xfrm>
          <a:prstGeom prst="rect">
            <a:avLst/>
          </a:prstGeom>
          <a:noFill/>
          <a:ln w="9525" algn="ctr">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2537" name="Rectangle 49"/>
          <p:cNvSpPr>
            <a:spLocks noChangeArrowheads="1"/>
          </p:cNvSpPr>
          <p:nvPr/>
        </p:nvSpPr>
        <p:spPr bwMode="auto">
          <a:xfrm>
            <a:off x="6232525" y="1983741"/>
            <a:ext cx="2362200" cy="3130566"/>
          </a:xfrm>
          <a:prstGeom prst="rect">
            <a:avLst/>
          </a:prstGeom>
          <a:noFill/>
          <a:ln w="9525" algn="ctr">
            <a:solidFill>
              <a:schemeClr val="accent6">
                <a:lumMod val="75000"/>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nvGrpSpPr>
          <p:cNvPr id="2" name="Group 122"/>
          <p:cNvGrpSpPr>
            <a:grpSpLocks/>
          </p:cNvGrpSpPr>
          <p:nvPr/>
        </p:nvGrpSpPr>
        <p:grpSpPr bwMode="auto">
          <a:xfrm>
            <a:off x="228600" y="2178265"/>
            <a:ext cx="2590800" cy="3721086"/>
            <a:chOff x="228600" y="1870927"/>
            <a:chExt cx="2590800" cy="3721277"/>
          </a:xfrm>
        </p:grpSpPr>
        <p:sp>
          <p:nvSpPr>
            <p:cNvPr id="22580" name="Text Box 5"/>
            <p:cNvSpPr txBox="1">
              <a:spLocks noChangeArrowheads="1"/>
            </p:cNvSpPr>
            <p:nvPr/>
          </p:nvSpPr>
          <p:spPr bwMode="auto">
            <a:xfrm>
              <a:off x="228600" y="4114800"/>
              <a:ext cx="2590800" cy="147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The accelerated beam consists of the </a:t>
              </a:r>
              <a:r>
                <a:rPr lang="en-US" altLang="en-US" sz="1800" b="1" i="1" dirty="0">
                  <a:solidFill>
                    <a:schemeClr val="accent6">
                      <a:lumMod val="75000"/>
                    </a:schemeClr>
                  </a:solidFill>
                </a:rPr>
                <a:t>one</a:t>
              </a:r>
              <a:r>
                <a:rPr lang="en-US" altLang="en-US" sz="1800" dirty="0">
                  <a:solidFill>
                    <a:schemeClr val="accent6">
                      <a:lumMod val="75000"/>
                    </a:schemeClr>
                  </a:solidFill>
                </a:rPr>
                <a:t> stable isotope provided by the ion </a:t>
              </a:r>
              <a:r>
                <a:rPr lang="en-US" altLang="en-US" sz="1800" dirty="0" smtClean="0">
                  <a:solidFill>
                    <a:schemeClr val="accent6">
                      <a:lumMod val="75000"/>
                    </a:schemeClr>
                  </a:solidFill>
                </a:rPr>
                <a:t>source</a:t>
              </a:r>
            </a:p>
            <a:p>
              <a:pPr eaLnBrk="1" hangingPunct="1">
                <a:spcBef>
                  <a:spcPct val="0"/>
                </a:spcBef>
                <a:buFontTx/>
                <a:buNone/>
              </a:pPr>
              <a:r>
                <a:rPr lang="en-US" altLang="en-US" sz="1800" i="1" dirty="0" smtClean="0">
                  <a:solidFill>
                    <a:schemeClr val="accent6">
                      <a:lumMod val="75000"/>
                    </a:schemeClr>
                  </a:solidFill>
                </a:rPr>
                <a:t>(&gt;1 billion nuclei/second)</a:t>
              </a:r>
              <a:endParaRPr lang="en-US" altLang="en-US" sz="1800" i="1" dirty="0">
                <a:solidFill>
                  <a:schemeClr val="accent6">
                    <a:lumMod val="75000"/>
                  </a:schemeClr>
                </a:solidFill>
              </a:endParaRPr>
            </a:p>
          </p:txBody>
        </p:sp>
        <p:pic>
          <p:nvPicPr>
            <p:cNvPr id="22581" name="Picture 14"/>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441325" y="1870927"/>
              <a:ext cx="609600" cy="5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2" name="Picture 15"/>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1050925" y="2461131"/>
              <a:ext cx="609600" cy="5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83" name="Picture 16"/>
            <p:cNvPicPr>
              <a:picLocks noChangeAspect="1"/>
            </p:cNvPicPr>
            <p:nvPr/>
          </p:nvPicPr>
          <p:blipFill>
            <a:blip r:embed="rId4"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1660525" y="3070731"/>
              <a:ext cx="609600" cy="5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99"/>
          <p:cNvGrpSpPr>
            <a:grpSpLocks/>
          </p:cNvGrpSpPr>
          <p:nvPr/>
        </p:nvGrpSpPr>
        <p:grpSpPr bwMode="auto">
          <a:xfrm>
            <a:off x="1050925" y="2440940"/>
            <a:ext cx="1463675" cy="1211368"/>
            <a:chOff x="990600" y="2209800"/>
            <a:chExt cx="1463675" cy="1211368"/>
          </a:xfrm>
        </p:grpSpPr>
        <p:cxnSp>
          <p:nvCxnSpPr>
            <p:cNvPr id="22" name="Straight Arrow Connector 21"/>
            <p:cNvCxnSpPr/>
            <p:nvPr/>
          </p:nvCxnSpPr>
          <p:spPr bwMode="auto">
            <a:xfrm>
              <a:off x="2225675" y="3411470"/>
              <a:ext cx="228600" cy="969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60" name="Straight Arrow Connector 59"/>
            <p:cNvCxnSpPr/>
            <p:nvPr/>
          </p:nvCxnSpPr>
          <p:spPr bwMode="auto">
            <a:xfrm>
              <a:off x="1600200" y="2819400"/>
              <a:ext cx="8382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62" name="Straight Arrow Connector 61"/>
            <p:cNvCxnSpPr/>
            <p:nvPr/>
          </p:nvCxnSpPr>
          <p:spPr bwMode="auto">
            <a:xfrm>
              <a:off x="990600" y="2209800"/>
              <a:ext cx="14478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grpSp>
      <p:grpSp>
        <p:nvGrpSpPr>
          <p:cNvPr id="22567" name="Group 100"/>
          <p:cNvGrpSpPr>
            <a:grpSpLocks/>
          </p:cNvGrpSpPr>
          <p:nvPr/>
        </p:nvGrpSpPr>
        <p:grpSpPr bwMode="auto">
          <a:xfrm>
            <a:off x="6384925" y="2178281"/>
            <a:ext cx="2078298" cy="1748559"/>
            <a:chOff x="6324600" y="1947141"/>
            <a:chExt cx="2078298" cy="1748559"/>
          </a:xfrm>
        </p:grpSpPr>
        <p:pic>
          <p:nvPicPr>
            <p:cNvPr id="22569" name="Picture 29"/>
            <p:cNvPicPr>
              <a:picLocks noChangeAspect="1"/>
            </p:cNvPicPr>
            <p:nvPr/>
          </p:nvPicPr>
          <p:blipFill>
            <a:blip r:embed="rId5" cstate="print">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7848600" y="3200400"/>
              <a:ext cx="55429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0" name="Picture 41"/>
            <p:cNvPicPr>
              <a:picLocks noChangeAspect="1"/>
            </p:cNvPicPr>
            <p:nvPr/>
          </p:nvPicPr>
          <p:blipFill>
            <a:blip r:embed="rId4"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6553200" y="1947141"/>
              <a:ext cx="609600" cy="54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71" name="Picture 42"/>
            <p:cNvPicPr>
              <a:picLocks noChangeAspect="1"/>
            </p:cNvPicPr>
            <p:nvPr/>
          </p:nvPicPr>
          <p:blipFill>
            <a:blip r:embed="rId4"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7162800" y="2556741"/>
              <a:ext cx="609600" cy="544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4" name="Straight Arrow Connector 53"/>
            <p:cNvCxnSpPr/>
            <p:nvPr/>
          </p:nvCxnSpPr>
          <p:spPr bwMode="auto">
            <a:xfrm>
              <a:off x="6324600" y="3429000"/>
              <a:ext cx="15240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87" name="Straight Arrow Connector 86"/>
            <p:cNvCxnSpPr/>
            <p:nvPr/>
          </p:nvCxnSpPr>
          <p:spPr bwMode="auto">
            <a:xfrm>
              <a:off x="6324600" y="2819400"/>
              <a:ext cx="8382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88" name="Straight Arrow Connector 87"/>
            <p:cNvCxnSpPr/>
            <p:nvPr/>
          </p:nvCxnSpPr>
          <p:spPr bwMode="auto">
            <a:xfrm>
              <a:off x="6324600" y="2209800"/>
              <a:ext cx="228600" cy="969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grpSp>
      <p:grpSp>
        <p:nvGrpSpPr>
          <p:cNvPr id="6" name="Group 121"/>
          <p:cNvGrpSpPr>
            <a:grpSpLocks/>
          </p:cNvGrpSpPr>
          <p:nvPr/>
        </p:nvGrpSpPr>
        <p:grpSpPr bwMode="auto">
          <a:xfrm>
            <a:off x="7881274" y="3812539"/>
            <a:ext cx="729326" cy="1209695"/>
            <a:chOff x="7881274" y="3505200"/>
            <a:chExt cx="729326" cy="1209977"/>
          </a:xfrm>
        </p:grpSpPr>
        <p:pic>
          <p:nvPicPr>
            <p:cNvPr id="22560" name="Picture 109"/>
            <p:cNvPicPr>
              <a:picLocks noChangeAspect="1"/>
            </p:cNvPicPr>
            <p:nvPr/>
          </p:nvPicPr>
          <p:blipFill>
            <a:blip r:embed="rId7" cstate="print">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7947080" y="3721207"/>
              <a:ext cx="477988" cy="427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61" name="Picture 112"/>
            <p:cNvPicPr>
              <a:picLocks noChangeAspect="1"/>
            </p:cNvPicPr>
            <p:nvPr/>
          </p:nvPicPr>
          <p:blipFill>
            <a:blip r:embed="rId9" cstate="print">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7881274" y="4170336"/>
              <a:ext cx="609600" cy="544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Text Box 5"/>
            <p:cNvSpPr txBox="1">
              <a:spLocks noChangeArrowheads="1"/>
            </p:cNvSpPr>
            <p:nvPr/>
          </p:nvSpPr>
          <p:spPr bwMode="auto">
            <a:xfrm>
              <a:off x="7924800" y="3505200"/>
              <a:ext cx="685800" cy="338217"/>
            </a:xfrm>
            <a:prstGeom prst="rect">
              <a:avLst/>
            </a:prstGeom>
            <a:noFill/>
            <a:ln w="9525">
              <a:noFill/>
              <a:miter lim="800000"/>
              <a:headEnd/>
              <a:tailEnd/>
            </a:ln>
          </p:spPr>
          <p:txBody>
            <a:bodyPr>
              <a:spAutoFit/>
            </a:bodyPr>
            <a:lstStyle/>
            <a:p>
              <a:pPr eaLnBrk="1" hangingPunct="1">
                <a:defRPr/>
              </a:pPr>
              <a:r>
                <a:rPr lang="en-US" sz="1600" b="1" dirty="0">
                  <a:solidFill>
                    <a:srgbClr val="FFFFCC"/>
                  </a:solidFill>
                  <a:latin typeface="+mj-lt"/>
                  <a:cs typeface="+mn-cs"/>
                </a:rPr>
                <a:t>or</a:t>
              </a:r>
              <a:endParaRPr lang="en-US" sz="1600" dirty="0">
                <a:solidFill>
                  <a:srgbClr val="FFFFCC"/>
                </a:solidFill>
                <a:latin typeface="+mj-lt"/>
                <a:cs typeface="+mn-cs"/>
              </a:endParaRPr>
            </a:p>
          </p:txBody>
        </p:sp>
      </p:grpSp>
      <p:grpSp>
        <p:nvGrpSpPr>
          <p:cNvPr id="9" name="Group 123"/>
          <p:cNvGrpSpPr>
            <a:grpSpLocks/>
          </p:cNvGrpSpPr>
          <p:nvPr/>
        </p:nvGrpSpPr>
        <p:grpSpPr bwMode="auto">
          <a:xfrm>
            <a:off x="3200400" y="2262909"/>
            <a:ext cx="2819400" cy="3359381"/>
            <a:chOff x="3200400" y="1955140"/>
            <a:chExt cx="2819400" cy="3359989"/>
          </a:xfrm>
        </p:grpSpPr>
        <p:sp>
          <p:nvSpPr>
            <p:cNvPr id="22544" name="Parallelogram 25"/>
            <p:cNvSpPr>
              <a:spLocks noChangeArrowheads="1"/>
            </p:cNvSpPr>
            <p:nvPr/>
          </p:nvSpPr>
          <p:spPr bwMode="auto">
            <a:xfrm rot="808511" flipH="1">
              <a:off x="3570693" y="1955140"/>
              <a:ext cx="1852217" cy="1754465"/>
            </a:xfrm>
            <a:prstGeom prst="parallelogram">
              <a:avLst>
                <a:gd name="adj" fmla="val 25000"/>
              </a:avLst>
            </a:prstGeom>
            <a:solidFill>
              <a:schemeClr val="accent2">
                <a:lumMod val="75000"/>
                <a:alpha val="33000"/>
              </a:schemeClr>
            </a:solidFill>
            <a:ln w="38100" algn="ctr">
              <a:solidFill>
                <a:srgbClr val="D6A162"/>
              </a:solidFill>
              <a:round/>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cxnSp>
          <p:nvCxnSpPr>
            <p:cNvPr id="22545" name="Straight Connector 72"/>
            <p:cNvCxnSpPr>
              <a:cxnSpLocks noChangeShapeType="1"/>
            </p:cNvCxnSpPr>
            <p:nvPr/>
          </p:nvCxnSpPr>
          <p:spPr bwMode="auto">
            <a:xfrm rot="16200000" flipH="1">
              <a:off x="4277731" y="2971828"/>
              <a:ext cx="1814089" cy="20516"/>
            </a:xfrm>
            <a:prstGeom prst="line">
              <a:avLst/>
            </a:prstGeom>
            <a:noFill/>
            <a:ln w="38100" algn="ctr">
              <a:solidFill>
                <a:srgbClr val="D6A162"/>
              </a:solidFill>
              <a:round/>
              <a:headEnd/>
              <a:tailEnd/>
            </a:ln>
            <a:extLst>
              <a:ext uri="{909E8E84-426E-40DD-AFC4-6F175D3DCCD1}">
                <a14:hiddenFill xmlns:a14="http://schemas.microsoft.com/office/drawing/2010/main">
                  <a:noFill/>
                </a14:hiddenFill>
              </a:ext>
            </a:extLst>
          </p:spPr>
        </p:cxnSp>
        <p:sp>
          <p:nvSpPr>
            <p:cNvPr id="22546" name="Text Box 5"/>
            <p:cNvSpPr txBox="1">
              <a:spLocks noChangeArrowheads="1"/>
            </p:cNvSpPr>
            <p:nvPr/>
          </p:nvSpPr>
          <p:spPr bwMode="auto">
            <a:xfrm>
              <a:off x="3200400" y="4114800"/>
              <a:ext cx="281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Very few beam nuclei hit a nucleus in the target and break, becoming a </a:t>
              </a:r>
              <a:r>
                <a:rPr lang="en-US" altLang="en-US" sz="1800" b="1" dirty="0">
                  <a:solidFill>
                    <a:schemeClr val="accent6">
                      <a:lumMod val="75000"/>
                    </a:schemeClr>
                  </a:solidFill>
                </a:rPr>
                <a:t>new element/isotope</a:t>
              </a:r>
            </a:p>
          </p:txBody>
        </p:sp>
        <p:pic>
          <p:nvPicPr>
            <p:cNvPr id="78" name="Picture 77"/>
            <p:cNvPicPr>
              <a:picLocks noChangeAspect="1"/>
            </p:cNvPicPr>
            <p:nvPr/>
          </p:nvPicPr>
          <p:blipFill>
            <a:blip r:embed="rId11" cstate="print">
              <a:extLst>
                <a:ext uri="{BEBA8EAE-BF5A-486C-A8C5-ECC9F3942E4B}">
                  <a14:imgProps xmlns:a14="http://schemas.microsoft.com/office/drawing/2010/main">
                    <a14:imgLayer r:embed="rId12">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708576" y="3352800"/>
              <a:ext cx="567082" cy="506815"/>
            </a:xfrm>
            <a:prstGeom prst="rect">
              <a:avLst/>
            </a:prstGeom>
            <a:effectLst>
              <a:glow rad="63500">
                <a:schemeClr val="accent3">
                  <a:satMod val="175000"/>
                  <a:alpha val="40000"/>
                </a:schemeClr>
              </a:glow>
            </a:effectLst>
          </p:spPr>
        </p:pic>
      </p:grpSp>
      <p:grpSp>
        <p:nvGrpSpPr>
          <p:cNvPr id="7" name="Group 58"/>
          <p:cNvGrpSpPr>
            <a:grpSpLocks/>
          </p:cNvGrpSpPr>
          <p:nvPr/>
        </p:nvGrpSpPr>
        <p:grpSpPr bwMode="auto">
          <a:xfrm>
            <a:off x="3413125" y="2440940"/>
            <a:ext cx="2170113" cy="1793006"/>
            <a:chOff x="3413125" y="2133600"/>
            <a:chExt cx="2170113" cy="1793006"/>
          </a:xfrm>
        </p:grpSpPr>
        <p:grpSp>
          <p:nvGrpSpPr>
            <p:cNvPr id="22549" name="Group 98"/>
            <p:cNvGrpSpPr>
              <a:grpSpLocks/>
            </p:cNvGrpSpPr>
            <p:nvPr/>
          </p:nvGrpSpPr>
          <p:grpSpPr bwMode="auto">
            <a:xfrm>
              <a:off x="3413125" y="2133600"/>
              <a:ext cx="2170113" cy="1793006"/>
              <a:chOff x="3352800" y="2209800"/>
              <a:chExt cx="2170497" cy="1793602"/>
            </a:xfrm>
          </p:grpSpPr>
          <p:pic>
            <p:nvPicPr>
              <p:cNvPr id="22551" name="Picture 96"/>
              <p:cNvPicPr>
                <a:picLocks noChangeAspect="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5181600" y="3209209"/>
                <a:ext cx="189297" cy="1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95"/>
              <p:cNvPicPr>
                <a:picLocks noChangeAspect="1"/>
              </p:cNvPicPr>
              <p:nvPr/>
            </p:nvPicPr>
            <p:blipFill>
              <a:blip r:embed="rId15" cstate="print">
                <a:extLst>
                  <a:ext uri="{BEBA8EAE-BF5A-486C-A8C5-ECC9F3942E4B}">
                    <a14:imgProps xmlns:a14="http://schemas.microsoft.com/office/drawing/2010/main">
                      <a14:imgLayer r:embed="rId16">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5190351" y="3626385"/>
                <a:ext cx="213848" cy="20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76"/>
              <p:cNvPicPr>
                <a:picLocks noChangeAspect="1"/>
              </p:cNvPicPr>
              <p:nvPr/>
            </p:nvPicPr>
            <p:blipFill>
              <a:blip r:embed="rId4"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4343400" y="3166298"/>
                <a:ext cx="609600" cy="544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7" name="Straight Arrow Connector 36"/>
              <p:cNvCxnSpPr/>
              <p:nvPr/>
            </p:nvCxnSpPr>
            <p:spPr bwMode="auto">
              <a:xfrm>
                <a:off x="3352800" y="3429000"/>
                <a:ext cx="9144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pic>
            <p:nvPicPr>
              <p:cNvPr id="22555" name="Picture 40"/>
              <p:cNvPicPr>
                <a:picLocks noChangeAspect="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5334000" y="3818809"/>
                <a:ext cx="189297" cy="18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5" name="Straight Arrow Connector 64"/>
              <p:cNvCxnSpPr/>
              <p:nvPr/>
            </p:nvCxnSpPr>
            <p:spPr bwMode="auto">
              <a:xfrm>
                <a:off x="3352800" y="2819400"/>
                <a:ext cx="21336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66" name="Straight Arrow Connector 65"/>
              <p:cNvCxnSpPr/>
              <p:nvPr/>
            </p:nvCxnSpPr>
            <p:spPr bwMode="auto">
              <a:xfrm>
                <a:off x="3352800" y="2209800"/>
                <a:ext cx="21336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cxnSp>
            <p:nvCxnSpPr>
              <p:cNvPr id="91" name="Straight Arrow Connector 90"/>
              <p:cNvCxnSpPr/>
              <p:nvPr/>
            </p:nvCxnSpPr>
            <p:spPr bwMode="auto">
              <a:xfrm>
                <a:off x="5029200" y="3429000"/>
                <a:ext cx="457200" cy="1588"/>
              </a:xfrm>
              <a:prstGeom prst="straightConnector1">
                <a:avLst/>
              </a:prstGeom>
              <a:noFill/>
              <a:ln w="38100" cap="flat" cmpd="sng" algn="ctr">
                <a:solidFill>
                  <a:schemeClr val="accent1">
                    <a:lumMod val="75000"/>
                  </a:schemeClr>
                </a:solidFill>
                <a:prstDash val="solid"/>
                <a:round/>
                <a:headEnd type="none" w="med" len="med"/>
                <a:tailEnd type="arrow"/>
              </a:ln>
              <a:effectLst>
                <a:glow rad="63500">
                  <a:schemeClr val="accent3">
                    <a:satMod val="175000"/>
                    <a:alpha val="40000"/>
                  </a:schemeClr>
                </a:glow>
              </a:effectLst>
            </p:spPr>
          </p:cxnSp>
        </p:grpSp>
        <p:sp>
          <p:nvSpPr>
            <p:cNvPr id="22550" name="Explosion 2 57"/>
            <p:cNvSpPr>
              <a:spLocks noChangeArrowheads="1"/>
            </p:cNvSpPr>
            <p:nvPr/>
          </p:nvSpPr>
          <p:spPr bwMode="auto">
            <a:xfrm>
              <a:off x="4267200" y="2895600"/>
              <a:ext cx="914400" cy="914400"/>
            </a:xfrm>
            <a:prstGeom prst="irregularSeal2">
              <a:avLst/>
            </a:prstGeom>
            <a:noFill/>
            <a:ln w="190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pic>
        <p:nvPicPr>
          <p:cNvPr id="59" name="Picture 5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61" name="Rectangle 60"/>
          <p:cNvSpPr/>
          <p:nvPr/>
        </p:nvSpPr>
        <p:spPr>
          <a:xfrm>
            <a:off x="3951514" y="986250"/>
            <a:ext cx="315686" cy="282091"/>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267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2000"/>
                                        <p:tgtEl>
                                          <p:spTgt spid="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childTnLst>
                          </p:cTn>
                        </p:par>
                        <p:par>
                          <p:cTn id="24" fill="hold" nodeType="afterGroup">
                            <p:stCondLst>
                              <p:cond delay="1000"/>
                            </p:stCondLst>
                            <p:childTnLst>
                              <p:par>
                                <p:cTn id="25" presetID="2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20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84"/>
                                        </p:tgtEl>
                                        <p:attrNameLst>
                                          <p:attrName>style.visibility</p:attrName>
                                        </p:attrNameLst>
                                      </p:cBhvr>
                                      <p:to>
                                        <p:strVal val="visible"/>
                                      </p:to>
                                    </p:set>
                                    <p:animEffect transition="in" filter="fade">
                                      <p:cBhvr>
                                        <p:cTn id="32" dur="500"/>
                                        <p:tgtEl>
                                          <p:spTgt spid="3084"/>
                                        </p:tgtEl>
                                      </p:cBhvr>
                                    </p:animEffect>
                                  </p:childTnLst>
                                </p:cTn>
                              </p:par>
                              <p:par>
                                <p:cTn id="33" presetID="22" presetClass="entr" presetSubtype="8" fill="hold" nodeType="withEffect">
                                  <p:stCondLst>
                                    <p:cond delay="0"/>
                                  </p:stCondLst>
                                  <p:childTnLst>
                                    <p:set>
                                      <p:cBhvr>
                                        <p:cTn id="34" dur="1" fill="hold">
                                          <p:stCondLst>
                                            <p:cond delay="0"/>
                                          </p:stCondLst>
                                        </p:cTn>
                                        <p:tgtEl>
                                          <p:spTgt spid="22567"/>
                                        </p:tgtEl>
                                        <p:attrNameLst>
                                          <p:attrName>style.visibility</p:attrName>
                                        </p:attrNameLst>
                                      </p:cBhvr>
                                      <p:to>
                                        <p:strVal val="visible"/>
                                      </p:to>
                                    </p:set>
                                    <p:animEffect transition="in" filter="wipe(left)">
                                      <p:cBhvr>
                                        <p:cTn id="35" dur="2000"/>
                                        <p:tgtEl>
                                          <p:spTgt spid="22567"/>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6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1900-transparent"/>
          <p:cNvPicPr>
            <a:picLocks noChangeAspect="1" noChangeArrowheads="1"/>
          </p:cNvPicPr>
          <p:nvPr/>
        </p:nvPicPr>
        <p:blipFill>
          <a:blip r:embed="rId2">
            <a:extLst>
              <a:ext uri="{28A0092B-C50C-407E-A947-70E740481C1C}">
                <a14:useLocalDpi xmlns:a14="http://schemas.microsoft.com/office/drawing/2010/main" val="0"/>
              </a:ext>
            </a:extLst>
          </a:blip>
          <a:srcRect l="9459" r="10811"/>
          <a:stretch>
            <a:fillRect/>
          </a:stretch>
        </p:blipFill>
        <p:spPr bwMode="auto">
          <a:xfrm>
            <a:off x="3126056" y="2323172"/>
            <a:ext cx="44958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8" name="Group 31"/>
          <p:cNvGrpSpPr>
            <a:grpSpLocks/>
          </p:cNvGrpSpPr>
          <p:nvPr/>
        </p:nvGrpSpPr>
        <p:grpSpPr bwMode="auto">
          <a:xfrm>
            <a:off x="1297256" y="3847172"/>
            <a:ext cx="4114800" cy="1852613"/>
            <a:chOff x="1066800" y="4724400"/>
            <a:chExt cx="4114800" cy="1852613"/>
          </a:xfrm>
        </p:grpSpPr>
        <p:grpSp>
          <p:nvGrpSpPr>
            <p:cNvPr id="26643" name="Group 28"/>
            <p:cNvGrpSpPr>
              <a:grpSpLocks/>
            </p:cNvGrpSpPr>
            <p:nvPr/>
          </p:nvGrpSpPr>
          <p:grpSpPr bwMode="auto">
            <a:xfrm>
              <a:off x="1066800" y="5638800"/>
              <a:ext cx="4114800" cy="938213"/>
              <a:chOff x="1066800" y="5638800"/>
              <a:chExt cx="4114800" cy="938213"/>
            </a:xfrm>
          </p:grpSpPr>
          <p:pic>
            <p:nvPicPr>
              <p:cNvPr id="26645" name="Picture 5"/>
              <p:cNvPicPr>
                <a:picLocks noChangeAspect="1" noChangeArrowheads="1"/>
              </p:cNvPicPr>
              <p:nvPr/>
            </p:nvPicPr>
            <p:blipFill>
              <a:blip r:embed="rId3">
                <a:extLst>
                  <a:ext uri="{28A0092B-C50C-407E-A947-70E740481C1C}">
                    <a14:useLocalDpi xmlns:a14="http://schemas.microsoft.com/office/drawing/2010/main" val="0"/>
                  </a:ext>
                </a:extLst>
              </a:blip>
              <a:srcRect l="19048" t="16080" r="19048" b="19598"/>
              <a:stretch>
                <a:fillRect/>
              </a:stretch>
            </p:blipFill>
            <p:spPr bwMode="auto">
              <a:xfrm>
                <a:off x="3657600" y="5638800"/>
                <a:ext cx="1524000"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6" name="Text Box 6"/>
              <p:cNvSpPr txBox="1">
                <a:spLocks noChangeArrowheads="1"/>
              </p:cNvSpPr>
              <p:nvPr/>
            </p:nvSpPr>
            <p:spPr bwMode="auto">
              <a:xfrm>
                <a:off x="1066800" y="5638800"/>
                <a:ext cx="2590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1800" dirty="0">
                    <a:solidFill>
                      <a:schemeClr val="accent6">
                        <a:lumMod val="75000"/>
                      </a:schemeClr>
                    </a:solidFill>
                  </a:rPr>
                  <a:t>Wedge-shaped</a:t>
                </a:r>
                <a:r>
                  <a:rPr lang="en-US" altLang="en-US" sz="1800" dirty="0"/>
                  <a:t> </a:t>
                </a:r>
                <a:r>
                  <a:rPr lang="en-US" altLang="en-US" sz="1800" i="1" dirty="0">
                    <a:solidFill>
                      <a:srgbClr val="D6A162"/>
                    </a:solidFill>
                  </a:rPr>
                  <a:t>dipole magnets</a:t>
                </a:r>
                <a:r>
                  <a:rPr lang="en-US" altLang="en-US" sz="1800" dirty="0"/>
                  <a:t> </a:t>
                </a:r>
                <a:r>
                  <a:rPr lang="en-US" altLang="en-US" sz="1800" dirty="0">
                    <a:solidFill>
                      <a:schemeClr val="accent6">
                        <a:lumMod val="75000"/>
                      </a:schemeClr>
                    </a:solidFill>
                  </a:rPr>
                  <a:t>act like </a:t>
                </a:r>
                <a:r>
                  <a:rPr lang="en-US" altLang="en-US" sz="1800" dirty="0">
                    <a:solidFill>
                      <a:srgbClr val="D6A162"/>
                    </a:solidFill>
                  </a:rPr>
                  <a:t>prisms</a:t>
                </a:r>
                <a:r>
                  <a:rPr lang="en-US" altLang="en-US" sz="1800" dirty="0"/>
                  <a:t> </a:t>
                </a:r>
                <a:r>
                  <a:rPr lang="en-US" altLang="en-US" sz="1800" dirty="0">
                    <a:solidFill>
                      <a:schemeClr val="accent6">
                        <a:lumMod val="75000"/>
                      </a:schemeClr>
                    </a:solidFill>
                  </a:rPr>
                  <a:t>that separate nuclei</a:t>
                </a:r>
              </a:p>
            </p:txBody>
          </p:sp>
        </p:grpSp>
        <p:sp>
          <p:nvSpPr>
            <p:cNvPr id="26644" name="Line 7"/>
            <p:cNvSpPr>
              <a:spLocks noChangeShapeType="1"/>
            </p:cNvSpPr>
            <p:nvPr/>
          </p:nvSpPr>
          <p:spPr bwMode="auto">
            <a:xfrm flipV="1">
              <a:off x="3733800" y="4724400"/>
              <a:ext cx="685800" cy="990599"/>
            </a:xfrm>
            <a:prstGeom prst="line">
              <a:avLst/>
            </a:prstGeom>
            <a:noFill/>
            <a:ln w="19050">
              <a:solidFill>
                <a:srgbClr val="00B050"/>
              </a:solidFill>
              <a:round/>
              <a:headEnd type="oval"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grpSp>
        <p:nvGrpSpPr>
          <p:cNvPr id="4" name="Group 35"/>
          <p:cNvGrpSpPr>
            <a:grpSpLocks/>
          </p:cNvGrpSpPr>
          <p:nvPr/>
        </p:nvGrpSpPr>
        <p:grpSpPr bwMode="auto">
          <a:xfrm>
            <a:off x="306656" y="1408771"/>
            <a:ext cx="2819400" cy="1804383"/>
            <a:chOff x="288" y="2678"/>
            <a:chExt cx="2448" cy="1478"/>
          </a:xfrm>
        </p:grpSpPr>
        <p:pic>
          <p:nvPicPr>
            <p:cNvPr id="26637" name="Picture 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8" y="3523"/>
              <a:ext cx="747"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Picture 2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41" y="3486"/>
              <a:ext cx="795" cy="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2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029" y="3523"/>
              <a:ext cx="747" cy="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Picture 2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912" y="3947"/>
              <a:ext cx="18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1" name="Picture 2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776" y="3566"/>
              <a:ext cx="23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Text Box 27"/>
            <p:cNvSpPr txBox="1">
              <a:spLocks noChangeArrowheads="1"/>
            </p:cNvSpPr>
            <p:nvPr/>
          </p:nvSpPr>
          <p:spPr bwMode="auto">
            <a:xfrm>
              <a:off x="363" y="2678"/>
              <a:ext cx="2373"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b="1" dirty="0">
                  <a:solidFill>
                    <a:srgbClr val="D6A162"/>
                  </a:solidFill>
                </a:rPr>
                <a:t>Wide variety</a:t>
              </a:r>
              <a:r>
                <a:rPr lang="en-US" altLang="en-US" sz="1800" b="1" dirty="0"/>
                <a:t> </a:t>
              </a:r>
              <a:r>
                <a:rPr lang="en-US" altLang="en-US" sz="1800" b="1" dirty="0">
                  <a:solidFill>
                    <a:schemeClr val="accent6">
                      <a:lumMod val="75000"/>
                    </a:schemeClr>
                  </a:solidFill>
                </a:rPr>
                <a:t>of nuclei from collisions with the target enter…</a:t>
              </a:r>
            </a:p>
          </p:txBody>
        </p:sp>
      </p:grpSp>
      <p:grpSp>
        <p:nvGrpSpPr>
          <p:cNvPr id="5" name="Group 30"/>
          <p:cNvGrpSpPr>
            <a:grpSpLocks/>
          </p:cNvGrpSpPr>
          <p:nvPr/>
        </p:nvGrpSpPr>
        <p:grpSpPr bwMode="auto">
          <a:xfrm>
            <a:off x="5869256" y="1484972"/>
            <a:ext cx="2971800" cy="1676400"/>
            <a:chOff x="6172200" y="2362200"/>
            <a:chExt cx="2971800" cy="1676400"/>
          </a:xfrm>
        </p:grpSpPr>
        <p:sp>
          <p:nvSpPr>
            <p:cNvPr id="26635" name="Text Box 29"/>
            <p:cNvSpPr txBox="1">
              <a:spLocks noChangeArrowheads="1"/>
            </p:cNvSpPr>
            <p:nvPr/>
          </p:nvSpPr>
          <p:spPr bwMode="auto">
            <a:xfrm>
              <a:off x="6172200" y="2362200"/>
              <a:ext cx="2971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b="1" dirty="0">
                  <a:solidFill>
                    <a:schemeClr val="accent6">
                      <a:lumMod val="75000"/>
                    </a:schemeClr>
                  </a:solidFill>
                </a:rPr>
                <a:t>The A1900</a:t>
              </a:r>
              <a:r>
                <a:rPr lang="en-US" altLang="en-US" sz="1800" b="1" i="1" dirty="0">
                  <a:solidFill>
                    <a:schemeClr val="accent6">
                      <a:lumMod val="75000"/>
                    </a:schemeClr>
                  </a:solidFill>
                </a:rPr>
                <a:t> </a:t>
              </a:r>
              <a:r>
                <a:rPr lang="en-US" altLang="en-US" sz="1800" b="1" i="1" dirty="0">
                  <a:solidFill>
                    <a:srgbClr val="D6A162"/>
                  </a:solidFill>
                </a:rPr>
                <a:t>filters</a:t>
              </a:r>
              <a:r>
                <a:rPr lang="en-US" altLang="en-US" sz="1800" b="1" dirty="0"/>
                <a:t> </a:t>
              </a:r>
              <a:r>
                <a:rPr lang="en-US" altLang="en-US" sz="1800" b="1" dirty="0">
                  <a:solidFill>
                    <a:schemeClr val="accent6">
                      <a:lumMod val="75000"/>
                    </a:schemeClr>
                  </a:solidFill>
                </a:rPr>
                <a:t>out all but the </a:t>
              </a:r>
              <a:r>
                <a:rPr lang="en-US" altLang="en-US" sz="1800" b="1" i="1" dirty="0">
                  <a:solidFill>
                    <a:schemeClr val="accent6">
                      <a:lumMod val="75000"/>
                    </a:schemeClr>
                  </a:solidFill>
                </a:rPr>
                <a:t>one</a:t>
              </a:r>
              <a:r>
                <a:rPr lang="en-US" altLang="en-US" sz="1800" b="1" dirty="0">
                  <a:solidFill>
                    <a:schemeClr val="accent6">
                      <a:lumMod val="75000"/>
                    </a:schemeClr>
                  </a:solidFill>
                </a:rPr>
                <a:t> (or more) unstable </a:t>
              </a:r>
              <a:r>
                <a:rPr lang="en-US" altLang="en-US" sz="1800" b="1" dirty="0">
                  <a:solidFill>
                    <a:srgbClr val="D6A162"/>
                  </a:solidFill>
                </a:rPr>
                <a:t>nucleus for study</a:t>
              </a:r>
            </a:p>
          </p:txBody>
        </p:sp>
        <p:pic>
          <p:nvPicPr>
            <p:cNvPr id="26636" name="Picture 3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8153713" y="3276600"/>
              <a:ext cx="85276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29"/>
          <p:cNvGrpSpPr>
            <a:grpSpLocks/>
          </p:cNvGrpSpPr>
          <p:nvPr/>
        </p:nvGrpSpPr>
        <p:grpSpPr bwMode="auto">
          <a:xfrm>
            <a:off x="3735656" y="3085172"/>
            <a:ext cx="3352800" cy="914400"/>
            <a:chOff x="3505200" y="3962400"/>
            <a:chExt cx="3352800" cy="914400"/>
          </a:xfrm>
        </p:grpSpPr>
        <p:sp>
          <p:nvSpPr>
            <p:cNvPr id="26632" name="Line 19"/>
            <p:cNvSpPr>
              <a:spLocks noChangeShapeType="1"/>
            </p:cNvSpPr>
            <p:nvPr/>
          </p:nvSpPr>
          <p:spPr bwMode="auto">
            <a:xfrm>
              <a:off x="4605337" y="4876800"/>
              <a:ext cx="1295400" cy="0"/>
            </a:xfrm>
            <a:prstGeom prst="line">
              <a:avLst/>
            </a:prstGeom>
            <a:noFill/>
            <a:ln w="44450">
              <a:solidFill>
                <a:srgbClr val="D6A16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3" name="Line 19"/>
            <p:cNvSpPr>
              <a:spLocks noChangeShapeType="1"/>
            </p:cNvSpPr>
            <p:nvPr/>
          </p:nvSpPr>
          <p:spPr bwMode="auto">
            <a:xfrm>
              <a:off x="3505200" y="4038600"/>
              <a:ext cx="685800" cy="609600"/>
            </a:xfrm>
            <a:prstGeom prst="line">
              <a:avLst/>
            </a:prstGeom>
            <a:noFill/>
            <a:ln w="44450">
              <a:solidFill>
                <a:srgbClr val="D6A16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34" name="Line 19"/>
            <p:cNvSpPr>
              <a:spLocks noChangeShapeType="1"/>
            </p:cNvSpPr>
            <p:nvPr/>
          </p:nvSpPr>
          <p:spPr bwMode="auto">
            <a:xfrm flipV="1">
              <a:off x="6248400" y="3962400"/>
              <a:ext cx="609600" cy="609600"/>
            </a:xfrm>
            <a:prstGeom prst="line">
              <a:avLst/>
            </a:prstGeom>
            <a:noFill/>
            <a:ln w="44450">
              <a:solidFill>
                <a:srgbClr val="D6A16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pic>
        <p:nvPicPr>
          <p:cNvPr id="23" name="Picture 2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24" name="Rectangle 23"/>
          <p:cNvSpPr/>
          <p:nvPr/>
        </p:nvSpPr>
        <p:spPr>
          <a:xfrm>
            <a:off x="4229099" y="857251"/>
            <a:ext cx="1714501" cy="62048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3"/>
          <p:cNvSpPr>
            <a:spLocks noGrp="1" noChangeArrowheads="1"/>
          </p:cNvSpPr>
          <p:nvPr>
            <p:ph type="title"/>
          </p:nvPr>
        </p:nvSpPr>
        <p:spPr>
          <a:xfrm>
            <a:off x="628650" y="163288"/>
            <a:ext cx="7886700" cy="538843"/>
          </a:xfrm>
        </p:spPr>
        <p:txBody>
          <a:bodyPr/>
          <a:lstStyle/>
          <a:p>
            <a:pPr eaLnBrk="1" hangingPunct="1"/>
            <a:r>
              <a:rPr lang="en-US" altLang="en-US" dirty="0" smtClean="0"/>
              <a:t>Fragment separator</a:t>
            </a:r>
          </a:p>
        </p:txBody>
      </p:sp>
    </p:spTree>
    <p:extLst>
      <p:ext uri="{BB962C8B-B14F-4D97-AF65-F5344CB8AC3E}">
        <p14:creationId xmlns:p14="http://schemas.microsoft.com/office/powerpoint/2010/main" val="2230467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2000" fill="hold"/>
                                        <p:tgtEl>
                                          <p:spTgt spid="4"/>
                                        </p:tgtEl>
                                        <p:attrNameLst>
                                          <p:attrName>ppt_x</p:attrName>
                                        </p:attrNameLst>
                                      </p:cBhvr>
                                      <p:tavLst>
                                        <p:tav tm="0">
                                          <p:val>
                                            <p:strVal val="0-#ppt_w/2"/>
                                          </p:val>
                                        </p:tav>
                                        <p:tav tm="100000">
                                          <p:val>
                                            <p:strVal val="#ppt_x"/>
                                          </p:val>
                                        </p:tav>
                                      </p:tavLst>
                                    </p:anim>
                                    <p:anim calcmode="lin" valueType="num">
                                      <p:cBhvr additive="base">
                                        <p:cTn id="15"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2000"/>
                                        <p:tgtEl>
                                          <p:spTgt spid="6"/>
                                        </p:tgtEl>
                                      </p:cBhvr>
                                    </p:animEffect>
                                  </p:childTnLst>
                                </p:cTn>
                              </p:par>
                            </p:childTnLst>
                          </p:cTn>
                        </p:par>
                        <p:par>
                          <p:cTn id="21" fill="hold" nodeType="afterGroup">
                            <p:stCondLst>
                              <p:cond delay="2000"/>
                            </p:stCondLst>
                            <p:childTnLst>
                              <p:par>
                                <p:cTn id="22" presetID="10"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childTnLst>
                                </p:cTn>
                              </p:par>
                              <p:par>
                                <p:cTn id="25" presetID="63" presetClass="path" presetSubtype="0" accel="50000" decel="50000" fill="hold" nodeType="withEffect">
                                  <p:stCondLst>
                                    <p:cond delay="0"/>
                                  </p:stCondLst>
                                  <p:childTnLst>
                                    <p:animMotion origin="layout" path="M -0.05417 -2.81749E-6 L 0.04583 -2.81749E-6 " pathEditMode="relative" rAng="0" ptsTypes="AA">
                                      <p:cBhvr>
                                        <p:cTn id="26" dur="2000" fill="hold"/>
                                        <p:tgtEl>
                                          <p:spTgt spid="5"/>
                                        </p:tgtEl>
                                        <p:attrNameLst>
                                          <p:attrName>ppt_x</p:attrName>
                                          <p:attrName>ppt_y</p:attrName>
                                        </p:attrNameLst>
                                      </p:cBhvr>
                                      <p:rCtr x="50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2800" dirty="0" smtClean="0"/>
              <a:t>Detectors</a:t>
            </a:r>
          </a:p>
        </p:txBody>
      </p:sp>
      <p:grpSp>
        <p:nvGrpSpPr>
          <p:cNvPr id="2" name="Group 3"/>
          <p:cNvGrpSpPr>
            <a:grpSpLocks/>
          </p:cNvGrpSpPr>
          <p:nvPr/>
        </p:nvGrpSpPr>
        <p:grpSpPr bwMode="auto">
          <a:xfrm>
            <a:off x="822036" y="1149580"/>
            <a:ext cx="3196375" cy="2176035"/>
            <a:chOff x="192" y="864"/>
            <a:chExt cx="2448" cy="1669"/>
          </a:xfrm>
        </p:grpSpPr>
        <p:grpSp>
          <p:nvGrpSpPr>
            <p:cNvPr id="28684" name="Group 4"/>
            <p:cNvGrpSpPr>
              <a:grpSpLocks/>
            </p:cNvGrpSpPr>
            <p:nvPr/>
          </p:nvGrpSpPr>
          <p:grpSpPr bwMode="auto">
            <a:xfrm>
              <a:off x="192" y="864"/>
              <a:ext cx="2448" cy="1669"/>
              <a:chOff x="192" y="864"/>
              <a:chExt cx="2448" cy="1669"/>
            </a:xfrm>
          </p:grpSpPr>
          <p:pic>
            <p:nvPicPr>
              <p:cNvPr id="28686" name="Picture 5"/>
              <p:cNvPicPr>
                <a:picLocks noChangeAspect="1" noChangeArrowheads="1"/>
              </p:cNvPicPr>
              <p:nvPr/>
            </p:nvPicPr>
            <p:blipFill>
              <a:blip r:embed="rId2">
                <a:extLst>
                  <a:ext uri="{28A0092B-C50C-407E-A947-70E740481C1C}">
                    <a14:useLocalDpi xmlns:a14="http://schemas.microsoft.com/office/drawing/2010/main" val="0"/>
                  </a:ext>
                </a:extLst>
              </a:blip>
              <a:srcRect r="4295" b="16667"/>
              <a:stretch>
                <a:fillRect/>
              </a:stretch>
            </p:blipFill>
            <p:spPr bwMode="auto">
              <a:xfrm>
                <a:off x="192" y="864"/>
                <a:ext cx="2448" cy="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Text Box 6"/>
              <p:cNvSpPr txBox="1">
                <a:spLocks noChangeArrowheads="1"/>
              </p:cNvSpPr>
              <p:nvPr/>
            </p:nvSpPr>
            <p:spPr bwMode="auto">
              <a:xfrm>
                <a:off x="720" y="1626"/>
                <a:ext cx="124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a:t>“</a:t>
                </a:r>
                <a:r>
                  <a:rPr lang="en-US" altLang="en-US" sz="1800">
                    <a:solidFill>
                      <a:srgbClr val="D6A162"/>
                    </a:solidFill>
                  </a:rPr>
                  <a:t>Halo nuclei</a:t>
                </a:r>
                <a:r>
                  <a:rPr lang="en-US" altLang="en-US" sz="1800"/>
                  <a:t>” and neutron-rich isotopes</a:t>
                </a:r>
                <a:endParaRPr lang="en-US" altLang="en-US" sz="1800">
                  <a:solidFill>
                    <a:srgbClr val="D6A162"/>
                  </a:solidFill>
                </a:endParaRPr>
              </a:p>
            </p:txBody>
          </p:sp>
        </p:grpSp>
        <p:sp>
          <p:nvSpPr>
            <p:cNvPr id="28685" name="Text Box 7"/>
            <p:cNvSpPr txBox="1">
              <a:spLocks noChangeArrowheads="1"/>
            </p:cNvSpPr>
            <p:nvPr/>
          </p:nvSpPr>
          <p:spPr bwMode="auto">
            <a:xfrm>
              <a:off x="672" y="1290"/>
              <a:ext cx="11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3600" b="1"/>
                <a:t>MoNA  </a:t>
              </a:r>
            </a:p>
          </p:txBody>
        </p:sp>
      </p:grpSp>
      <p:grpSp>
        <p:nvGrpSpPr>
          <p:cNvPr id="4" name="Group 12"/>
          <p:cNvGrpSpPr>
            <a:grpSpLocks/>
          </p:cNvGrpSpPr>
          <p:nvPr/>
        </p:nvGrpSpPr>
        <p:grpSpPr bwMode="auto">
          <a:xfrm>
            <a:off x="4811066" y="1796673"/>
            <a:ext cx="2974793" cy="4070160"/>
            <a:chOff x="1275" y="768"/>
            <a:chExt cx="2512" cy="3442"/>
          </a:xfrm>
        </p:grpSpPr>
        <p:pic>
          <p:nvPicPr>
            <p:cNvPr id="28681" name="Picture 13"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768"/>
              <a:ext cx="2469" cy="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14"/>
            <p:cNvSpPr txBox="1">
              <a:spLocks noChangeArrowheads="1"/>
            </p:cNvSpPr>
            <p:nvPr/>
          </p:nvSpPr>
          <p:spPr bwMode="auto">
            <a:xfrm rot="5400000">
              <a:off x="1993" y="2138"/>
              <a:ext cx="309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b="1" dirty="0"/>
                <a:t>S800 Spectrograph</a:t>
              </a:r>
            </a:p>
          </p:txBody>
        </p:sp>
        <p:sp>
          <p:nvSpPr>
            <p:cNvPr id="28683" name="Text Box 15"/>
            <p:cNvSpPr txBox="1">
              <a:spLocks noChangeArrowheads="1"/>
            </p:cNvSpPr>
            <p:nvPr/>
          </p:nvSpPr>
          <p:spPr bwMode="auto">
            <a:xfrm>
              <a:off x="1367" y="3711"/>
              <a:ext cx="225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dirty="0"/>
                <a:t>Nuclei found in </a:t>
              </a:r>
              <a:r>
                <a:rPr lang="en-US" altLang="en-US" sz="1800" dirty="0">
                  <a:solidFill>
                    <a:srgbClr val="D6A162"/>
                  </a:solidFill>
                </a:rPr>
                <a:t>stellar reactions</a:t>
              </a:r>
            </a:p>
          </p:txBody>
        </p:sp>
      </p:grpSp>
      <p:grpSp>
        <p:nvGrpSpPr>
          <p:cNvPr id="5" name="Group 20"/>
          <p:cNvGrpSpPr>
            <a:grpSpLocks/>
          </p:cNvGrpSpPr>
          <p:nvPr/>
        </p:nvGrpSpPr>
        <p:grpSpPr bwMode="auto">
          <a:xfrm>
            <a:off x="822036" y="3671243"/>
            <a:ext cx="3196375" cy="2230793"/>
            <a:chOff x="192" y="2284"/>
            <a:chExt cx="2448" cy="1711"/>
          </a:xfrm>
        </p:grpSpPr>
        <p:pic>
          <p:nvPicPr>
            <p:cNvPr id="28678" name="Picture 21" descr="Hira-beautiful"/>
            <p:cNvPicPr>
              <a:picLocks noChangeAspect="1" noChangeArrowheads="1"/>
            </p:cNvPicPr>
            <p:nvPr/>
          </p:nvPicPr>
          <p:blipFill>
            <a:blip r:embed="rId4">
              <a:extLst>
                <a:ext uri="{28A0092B-C50C-407E-A947-70E740481C1C}">
                  <a14:useLocalDpi xmlns:a14="http://schemas.microsoft.com/office/drawing/2010/main" val="0"/>
                </a:ext>
              </a:extLst>
            </a:blip>
            <a:srcRect t="6824"/>
            <a:stretch>
              <a:fillRect/>
            </a:stretch>
          </p:blipFill>
          <p:spPr bwMode="auto">
            <a:xfrm>
              <a:off x="192" y="2284"/>
              <a:ext cx="2448" cy="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22"/>
            <p:cNvSpPr txBox="1">
              <a:spLocks noChangeArrowheads="1"/>
            </p:cNvSpPr>
            <p:nvPr/>
          </p:nvSpPr>
          <p:spPr bwMode="auto">
            <a:xfrm>
              <a:off x="240" y="2592"/>
              <a:ext cx="18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dirty="0">
                  <a:solidFill>
                    <a:srgbClr val="D6A162"/>
                  </a:solidFill>
                </a:rPr>
                <a:t>Nuclear states</a:t>
              </a:r>
              <a:r>
                <a:rPr lang="en-US" altLang="en-US" sz="1800" dirty="0"/>
                <a:t> from particles freed in collisions</a:t>
              </a:r>
              <a:endParaRPr lang="en-US" altLang="en-US" sz="1800" dirty="0">
                <a:solidFill>
                  <a:srgbClr val="D6A162"/>
                </a:solidFill>
              </a:endParaRPr>
            </a:p>
          </p:txBody>
        </p:sp>
        <p:sp>
          <p:nvSpPr>
            <p:cNvPr id="28680" name="Text Box 23"/>
            <p:cNvSpPr txBox="1">
              <a:spLocks noChangeArrowheads="1"/>
            </p:cNvSpPr>
            <p:nvPr/>
          </p:nvSpPr>
          <p:spPr bwMode="auto">
            <a:xfrm>
              <a:off x="1670" y="3564"/>
              <a:ext cx="8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3600" b="1" dirty="0" err="1"/>
                <a:t>HiRA</a:t>
              </a:r>
              <a:endParaRPr lang="en-US" altLang="en-US" sz="3600" b="1" dirty="0"/>
            </a:p>
          </p:txBody>
        </p:sp>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17" name="Rectangle 16"/>
          <p:cNvSpPr/>
          <p:nvPr/>
        </p:nvSpPr>
        <p:spPr>
          <a:xfrm>
            <a:off x="5932714" y="214659"/>
            <a:ext cx="2988991" cy="135619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23"/>
          <p:cNvSpPr txBox="1">
            <a:spLocks noChangeArrowheads="1"/>
          </p:cNvSpPr>
          <p:nvPr/>
        </p:nvSpPr>
        <p:spPr bwMode="auto">
          <a:xfrm>
            <a:off x="628650" y="5902036"/>
            <a:ext cx="79303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800" b="1" dirty="0" smtClean="0">
                <a:solidFill>
                  <a:schemeClr val="accent6">
                    <a:lumMod val="75000"/>
                  </a:schemeClr>
                </a:solidFill>
              </a:rPr>
              <a:t>How do you measure something you can’t see? </a:t>
            </a:r>
            <a:endParaRPr lang="en-US" altLang="en-US" sz="2800" b="1" dirty="0">
              <a:solidFill>
                <a:schemeClr val="accent6">
                  <a:lumMod val="75000"/>
                </a:schemeClr>
              </a:solidFill>
            </a:endParaRPr>
          </a:p>
        </p:txBody>
      </p:sp>
    </p:spTree>
    <p:extLst>
      <p:ext uri="{BB962C8B-B14F-4D97-AF65-F5344CB8AC3E}">
        <p14:creationId xmlns:p14="http://schemas.microsoft.com/office/powerpoint/2010/main" val="2361599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par>
                          <p:cTn id="18" fill="hold" nodeType="afterGroup">
                            <p:stCondLst>
                              <p:cond delay="2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elium-ani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2098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4"/>
          <p:cNvSpPr>
            <a:spLocks noChangeArrowheads="1"/>
          </p:cNvSpPr>
          <p:nvPr/>
        </p:nvSpPr>
        <p:spPr bwMode="auto">
          <a:xfrm>
            <a:off x="2667000" y="1524000"/>
            <a:ext cx="3962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i="1" u="sng" dirty="0">
                <a:solidFill>
                  <a:schemeClr val="accent6">
                    <a:lumMod val="75000"/>
                  </a:schemeClr>
                </a:solidFill>
              </a:rPr>
              <a:t>Example: A Helium Atom</a:t>
            </a:r>
            <a:endParaRPr lang="en-US" altLang="en-US" sz="2400" b="1" i="1" dirty="0">
              <a:solidFill>
                <a:schemeClr val="accent6">
                  <a:lumMod val="75000"/>
                </a:schemeClr>
              </a:solidFill>
            </a:endParaRPr>
          </a:p>
          <a:p>
            <a:pPr>
              <a:spcBef>
                <a:spcPct val="0"/>
              </a:spcBef>
              <a:buFontTx/>
              <a:buNone/>
            </a:pPr>
            <a:endParaRPr lang="en-US" altLang="en-US" sz="2400" b="1" i="1" dirty="0"/>
          </a:p>
        </p:txBody>
      </p:sp>
      <p:grpSp>
        <p:nvGrpSpPr>
          <p:cNvPr id="2" name="Group 5"/>
          <p:cNvGrpSpPr>
            <a:grpSpLocks/>
          </p:cNvGrpSpPr>
          <p:nvPr/>
        </p:nvGrpSpPr>
        <p:grpSpPr bwMode="auto">
          <a:xfrm>
            <a:off x="381000" y="2209800"/>
            <a:ext cx="8763000" cy="2728913"/>
            <a:chOff x="240" y="1392"/>
            <a:chExt cx="5520" cy="1719"/>
          </a:xfrm>
        </p:grpSpPr>
        <p:grpSp>
          <p:nvGrpSpPr>
            <p:cNvPr id="5131" name="Group 6"/>
            <p:cNvGrpSpPr>
              <a:grpSpLocks/>
            </p:cNvGrpSpPr>
            <p:nvPr/>
          </p:nvGrpSpPr>
          <p:grpSpPr bwMode="auto">
            <a:xfrm>
              <a:off x="240" y="1392"/>
              <a:ext cx="1776" cy="336"/>
              <a:chOff x="1152" y="1200"/>
              <a:chExt cx="1776" cy="336"/>
            </a:xfrm>
          </p:grpSpPr>
          <p:sp>
            <p:nvSpPr>
              <p:cNvPr id="5138" name="Text Box 7"/>
              <p:cNvSpPr txBox="1">
                <a:spLocks noChangeArrowheads="1"/>
              </p:cNvSpPr>
              <p:nvPr/>
            </p:nvSpPr>
            <p:spPr bwMode="auto">
              <a:xfrm>
                <a:off x="1152" y="1200"/>
                <a:ext cx="15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800">
                    <a:solidFill>
                      <a:srgbClr val="D6A162"/>
                    </a:solidFill>
                  </a:rPr>
                  <a:t>Electron</a:t>
                </a:r>
              </a:p>
            </p:txBody>
          </p:sp>
          <p:sp>
            <p:nvSpPr>
              <p:cNvPr id="5139" name="Line 8"/>
              <p:cNvSpPr>
                <a:spLocks noChangeShapeType="1"/>
              </p:cNvSpPr>
              <p:nvPr/>
            </p:nvSpPr>
            <p:spPr bwMode="auto">
              <a:xfrm>
                <a:off x="2064" y="1392"/>
                <a:ext cx="864" cy="144"/>
              </a:xfrm>
              <a:prstGeom prst="line">
                <a:avLst/>
              </a:prstGeom>
              <a:noFill/>
              <a:ln w="25400">
                <a:solidFill>
                  <a:srgbClr val="D6A16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132" name="Group 9"/>
            <p:cNvGrpSpPr>
              <a:grpSpLocks/>
            </p:cNvGrpSpPr>
            <p:nvPr/>
          </p:nvGrpSpPr>
          <p:grpSpPr bwMode="auto">
            <a:xfrm>
              <a:off x="1104" y="2400"/>
              <a:ext cx="2208" cy="711"/>
              <a:chOff x="1008" y="2688"/>
              <a:chExt cx="2208" cy="711"/>
            </a:xfrm>
          </p:grpSpPr>
          <p:sp>
            <p:nvSpPr>
              <p:cNvPr id="5136" name="Text Box 10"/>
              <p:cNvSpPr txBox="1">
                <a:spLocks noChangeArrowheads="1"/>
              </p:cNvSpPr>
              <p:nvPr/>
            </p:nvSpPr>
            <p:spPr bwMode="auto">
              <a:xfrm>
                <a:off x="1008" y="3072"/>
                <a:ext cx="220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800">
                    <a:solidFill>
                      <a:srgbClr val="D6A162"/>
                    </a:solidFill>
                  </a:rPr>
                  <a:t>Neutron</a:t>
                </a:r>
              </a:p>
            </p:txBody>
          </p:sp>
          <p:sp>
            <p:nvSpPr>
              <p:cNvPr id="5137" name="Line 11"/>
              <p:cNvSpPr>
                <a:spLocks noChangeShapeType="1"/>
              </p:cNvSpPr>
              <p:nvPr/>
            </p:nvSpPr>
            <p:spPr bwMode="auto">
              <a:xfrm flipV="1">
                <a:off x="1632" y="2688"/>
                <a:ext cx="1056" cy="432"/>
              </a:xfrm>
              <a:prstGeom prst="line">
                <a:avLst/>
              </a:prstGeom>
              <a:noFill/>
              <a:ln w="25400">
                <a:solidFill>
                  <a:srgbClr val="D6A16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5133" name="Group 12"/>
            <p:cNvGrpSpPr>
              <a:grpSpLocks/>
            </p:cNvGrpSpPr>
            <p:nvPr/>
          </p:nvGrpSpPr>
          <p:grpSpPr bwMode="auto">
            <a:xfrm>
              <a:off x="3072" y="2064"/>
              <a:ext cx="2688" cy="327"/>
              <a:chOff x="3072" y="2304"/>
              <a:chExt cx="2688" cy="327"/>
            </a:xfrm>
          </p:grpSpPr>
          <p:sp>
            <p:nvSpPr>
              <p:cNvPr id="5134" name="Text Box 13"/>
              <p:cNvSpPr txBox="1">
                <a:spLocks noChangeArrowheads="1"/>
              </p:cNvSpPr>
              <p:nvPr/>
            </p:nvSpPr>
            <p:spPr bwMode="auto">
              <a:xfrm>
                <a:off x="3840" y="2304"/>
                <a:ext cx="192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800"/>
                  <a:t>  </a:t>
                </a:r>
                <a:r>
                  <a:rPr lang="en-US" altLang="en-US" sz="2800">
                    <a:solidFill>
                      <a:srgbClr val="D6A162"/>
                    </a:solidFill>
                  </a:rPr>
                  <a:t>Proton</a:t>
                </a:r>
              </a:p>
            </p:txBody>
          </p:sp>
          <p:sp>
            <p:nvSpPr>
              <p:cNvPr id="5135" name="Line 14"/>
              <p:cNvSpPr>
                <a:spLocks noChangeShapeType="1"/>
              </p:cNvSpPr>
              <p:nvPr/>
            </p:nvSpPr>
            <p:spPr bwMode="auto">
              <a:xfrm flipH="1">
                <a:off x="3072" y="2496"/>
                <a:ext cx="768" cy="96"/>
              </a:xfrm>
              <a:prstGeom prst="line">
                <a:avLst/>
              </a:prstGeom>
              <a:noFill/>
              <a:ln w="25400">
                <a:solidFill>
                  <a:srgbClr val="D6A16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grpSp>
        <p:nvGrpSpPr>
          <p:cNvPr id="6" name="Group 15"/>
          <p:cNvGrpSpPr>
            <a:grpSpLocks/>
          </p:cNvGrpSpPr>
          <p:nvPr/>
        </p:nvGrpSpPr>
        <p:grpSpPr bwMode="auto">
          <a:xfrm>
            <a:off x="3200400" y="3429000"/>
            <a:ext cx="5410200" cy="2819400"/>
            <a:chOff x="2016" y="2160"/>
            <a:chExt cx="3408" cy="1776"/>
          </a:xfrm>
        </p:grpSpPr>
        <p:grpSp>
          <p:nvGrpSpPr>
            <p:cNvPr id="5127" name="Group 16"/>
            <p:cNvGrpSpPr>
              <a:grpSpLocks/>
            </p:cNvGrpSpPr>
            <p:nvPr/>
          </p:nvGrpSpPr>
          <p:grpSpPr bwMode="auto">
            <a:xfrm>
              <a:off x="2016" y="2736"/>
              <a:ext cx="3408" cy="1200"/>
              <a:chOff x="2016" y="2736"/>
              <a:chExt cx="3408" cy="1200"/>
            </a:xfrm>
          </p:grpSpPr>
          <p:sp>
            <p:nvSpPr>
              <p:cNvPr id="5129" name="Text Box 17"/>
              <p:cNvSpPr txBox="1">
                <a:spLocks noChangeArrowheads="1"/>
              </p:cNvSpPr>
              <p:nvPr/>
            </p:nvSpPr>
            <p:spPr bwMode="auto">
              <a:xfrm>
                <a:off x="2016" y="3648"/>
                <a:ext cx="34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i="1" dirty="0">
                    <a:solidFill>
                      <a:schemeClr val="accent6">
                        <a:lumMod val="75000"/>
                      </a:schemeClr>
                    </a:solidFill>
                  </a:rPr>
                  <a:t>NSCL scientists study the atomic nucleus</a:t>
                </a:r>
              </a:p>
            </p:txBody>
          </p:sp>
          <p:sp>
            <p:nvSpPr>
              <p:cNvPr id="5130" name="Line 18"/>
              <p:cNvSpPr>
                <a:spLocks noChangeShapeType="1"/>
              </p:cNvSpPr>
              <p:nvPr/>
            </p:nvSpPr>
            <p:spPr bwMode="auto">
              <a:xfrm flipH="1" flipV="1">
                <a:off x="3072" y="2736"/>
                <a:ext cx="432" cy="912"/>
              </a:xfrm>
              <a:prstGeom prst="line">
                <a:avLst/>
              </a:prstGeom>
              <a:noFill/>
              <a:ln w="25400">
                <a:solidFill>
                  <a:srgbClr val="D6A16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5128" name="Oval 19"/>
            <p:cNvSpPr>
              <a:spLocks noChangeArrowheads="1"/>
            </p:cNvSpPr>
            <p:nvPr/>
          </p:nvSpPr>
          <p:spPr bwMode="auto">
            <a:xfrm>
              <a:off x="2592" y="2160"/>
              <a:ext cx="604" cy="624"/>
            </a:xfrm>
            <a:prstGeom prst="ellipse">
              <a:avLst/>
            </a:prstGeom>
            <a:noFill/>
            <a:ln w="25400">
              <a:solidFill>
                <a:srgbClr val="D6A16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sp>
        <p:nvSpPr>
          <p:cNvPr id="5126" name="Rectangle 20"/>
          <p:cNvSpPr>
            <a:spLocks noGrp="1" noChangeArrowheads="1"/>
          </p:cNvSpPr>
          <p:nvPr>
            <p:ph type="title"/>
          </p:nvPr>
        </p:nvSpPr>
        <p:spPr/>
        <p:txBody>
          <a:bodyPr/>
          <a:lstStyle/>
          <a:p>
            <a:pPr eaLnBrk="1" hangingPunct="1"/>
            <a:r>
              <a:rPr lang="en-US" altLang="en-US" smtClean="0"/>
              <a:t>We study the atomic nucleus</a:t>
            </a:r>
          </a:p>
        </p:txBody>
      </p:sp>
    </p:spTree>
    <p:extLst>
      <p:ext uri="{BB962C8B-B14F-4D97-AF65-F5344CB8AC3E}">
        <p14:creationId xmlns:p14="http://schemas.microsoft.com/office/powerpoint/2010/main" val="265681683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beam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957941"/>
            <a:ext cx="464820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lstStyle/>
          <a:p>
            <a:pPr eaLnBrk="1" hangingPunct="1"/>
            <a:r>
              <a:rPr lang="en-US" altLang="en-US" sz="2800" smtClean="0"/>
              <a:t>FRIB: Facility for Rare Isotope Beams</a:t>
            </a:r>
          </a:p>
        </p:txBody>
      </p:sp>
      <p:sp>
        <p:nvSpPr>
          <p:cNvPr id="29700" name="Rectangle 4"/>
          <p:cNvSpPr>
            <a:spLocks noChangeArrowheads="1"/>
          </p:cNvSpPr>
          <p:nvPr/>
        </p:nvSpPr>
        <p:spPr bwMode="auto">
          <a:xfrm>
            <a:off x="6400800" y="805541"/>
            <a:ext cx="2514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buFontTx/>
              <a:buNone/>
            </a:pPr>
            <a:r>
              <a:rPr lang="en-US" altLang="en-US" sz="1800" dirty="0">
                <a:solidFill>
                  <a:schemeClr val="accent6">
                    <a:lumMod val="75000"/>
                  </a:schemeClr>
                </a:solidFill>
              </a:rPr>
              <a:t>MSU has been chosen as the site for FRIB: a </a:t>
            </a:r>
            <a:r>
              <a:rPr lang="en-US" altLang="en-US" sz="1800" dirty="0">
                <a:solidFill>
                  <a:srgbClr val="D6A162"/>
                </a:solidFill>
              </a:rPr>
              <a:t>$730 </a:t>
            </a:r>
            <a:r>
              <a:rPr lang="en-US" altLang="en-US" sz="1800" dirty="0">
                <a:solidFill>
                  <a:schemeClr val="accent6">
                    <a:lumMod val="75000"/>
                  </a:schemeClr>
                </a:solidFill>
              </a:rPr>
              <a:t>million US Department of Energy project to design and establish a </a:t>
            </a:r>
            <a:r>
              <a:rPr lang="en-US" altLang="en-US" sz="1800" dirty="0">
                <a:solidFill>
                  <a:srgbClr val="D6A162"/>
                </a:solidFill>
              </a:rPr>
              <a:t>world-leading laboratory</a:t>
            </a:r>
            <a:r>
              <a:rPr lang="en-US" altLang="en-US" sz="1800" dirty="0"/>
              <a:t> </a:t>
            </a:r>
            <a:r>
              <a:rPr lang="en-US" altLang="en-US" sz="1800" dirty="0">
                <a:solidFill>
                  <a:schemeClr val="accent6">
                    <a:lumMod val="75000"/>
                  </a:schemeClr>
                </a:solidFill>
              </a:rPr>
              <a:t>over the next decade. Civil construction </a:t>
            </a:r>
            <a:r>
              <a:rPr lang="en-US" altLang="en-US" sz="1800" dirty="0" smtClean="0">
                <a:solidFill>
                  <a:schemeClr val="accent6">
                    <a:lumMod val="75000"/>
                  </a:schemeClr>
                </a:solidFill>
              </a:rPr>
              <a:t>is ongoing, </a:t>
            </a:r>
            <a:r>
              <a:rPr lang="en-US" altLang="en-US" sz="1800" dirty="0">
                <a:solidFill>
                  <a:srgbClr val="D6A162"/>
                </a:solidFill>
              </a:rPr>
              <a:t>completion by 2022 at the latest</a:t>
            </a:r>
            <a:r>
              <a:rPr lang="en-US" altLang="en-US" sz="1800" dirty="0"/>
              <a:t>.</a:t>
            </a:r>
          </a:p>
        </p:txBody>
      </p:sp>
      <p:sp>
        <p:nvSpPr>
          <p:cNvPr id="29701" name="Text Box 5"/>
          <p:cNvSpPr txBox="1">
            <a:spLocks noChangeArrowheads="1"/>
          </p:cNvSpPr>
          <p:nvPr/>
        </p:nvSpPr>
        <p:spPr bwMode="auto">
          <a:xfrm>
            <a:off x="533400" y="1029379"/>
            <a:ext cx="1905000" cy="46196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a:solidFill>
                  <a:srgbClr val="333C2B"/>
                </a:solidFill>
              </a:rPr>
              <a:t>NSCL today</a:t>
            </a:r>
          </a:p>
        </p:txBody>
      </p:sp>
      <p:grpSp>
        <p:nvGrpSpPr>
          <p:cNvPr id="2" name="Group 11"/>
          <p:cNvGrpSpPr>
            <a:grpSpLocks/>
          </p:cNvGrpSpPr>
          <p:nvPr/>
        </p:nvGrpSpPr>
        <p:grpSpPr bwMode="auto">
          <a:xfrm>
            <a:off x="355600" y="805541"/>
            <a:ext cx="5892800" cy="5383213"/>
            <a:chOff x="644348" y="1676400"/>
            <a:chExt cx="5999163" cy="5429250"/>
          </a:xfrm>
        </p:grpSpPr>
        <p:pic>
          <p:nvPicPr>
            <p:cNvPr id="29705" name="Picture 6" descr="FRIB_layou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48" y="1676400"/>
              <a:ext cx="5999163"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62328" y="1767662"/>
              <a:ext cx="1903829" cy="461110"/>
            </a:xfrm>
            <a:prstGeom prst="rect">
              <a:avLst/>
            </a:prstGeom>
            <a:solidFill>
              <a:srgbClr val="FFFFFF">
                <a:alpha val="50196"/>
              </a:srgbClr>
            </a:solidFill>
          </p:spPr>
          <p:txBody>
            <a:bodyPr>
              <a:spAutoFit/>
            </a:bodyPr>
            <a:lstStyle/>
            <a:p>
              <a:pPr eaLnBrk="1" hangingPunct="1">
                <a:defRPr/>
              </a:pPr>
              <a:r>
                <a:rPr lang="en-US" sz="2400" dirty="0">
                  <a:solidFill>
                    <a:srgbClr val="333C2B"/>
                  </a:solidFill>
                  <a:latin typeface="+mn-lt"/>
                </a:rPr>
                <a:t>FRIB design</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rcRect l="5354" t="11111" r="9647" b="11111"/>
          <a:stretch>
            <a:fillRect/>
          </a:stretch>
        </p:blipFill>
        <p:spPr bwMode="auto">
          <a:xfrm>
            <a:off x="6329363" y="4310741"/>
            <a:ext cx="265588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descr="SClogo_text.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600" y="3361416"/>
            <a:ext cx="13716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2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9702"/>
                                        </p:tgtEl>
                                        <p:attrNameLst>
                                          <p:attrName>style.visibility</p:attrName>
                                        </p:attrNameLst>
                                      </p:cBhvr>
                                      <p:to>
                                        <p:strVal val="visible"/>
                                      </p:to>
                                    </p:set>
                                    <p:animEffect transition="in" filter="fade">
                                      <p:cBhvr>
                                        <p:cTn id="11" dur="500"/>
                                        <p:tgtEl>
                                          <p:spTgt spid="29702"/>
                                        </p:tgtEl>
                                      </p:cBhvr>
                                    </p:animEffect>
                                  </p:childTnLst>
                                </p:cTn>
                              </p:par>
                            </p:childTnLst>
                          </p:cTn>
                        </p:par>
                        <p:par>
                          <p:cTn id="12" fill="hold" nodeType="afterGroup">
                            <p:stCondLst>
                              <p:cond delay="2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suscfe-PowerPoint-Cov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54835" cy="6941127"/>
          </a:xfrm>
          <a:prstGeom prst="rect">
            <a:avLst/>
          </a:prstGeom>
        </p:spPr>
      </p:pic>
      <p:sp>
        <p:nvSpPr>
          <p:cNvPr id="2" name="TextBox 1"/>
          <p:cNvSpPr txBox="1"/>
          <p:nvPr/>
        </p:nvSpPr>
        <p:spPr>
          <a:xfrm>
            <a:off x="3016815" y="5144494"/>
            <a:ext cx="3221203" cy="461665"/>
          </a:xfrm>
          <a:prstGeom prst="rect">
            <a:avLst/>
          </a:prstGeom>
          <a:noFill/>
        </p:spPr>
        <p:txBody>
          <a:bodyPr wrap="none" rtlCol="0">
            <a:spAutoFit/>
          </a:bodyPr>
          <a:lstStyle/>
          <a:p>
            <a:r>
              <a:rPr lang="en-US" sz="2400" b="1" dirty="0" smtClean="0">
                <a:solidFill>
                  <a:srgbClr val="390C5D"/>
                </a:solidFill>
              </a:rPr>
              <a:t>sciencefestival.msu.edu</a:t>
            </a:r>
            <a:endParaRPr lang="en-US" sz="2400" b="1" dirty="0">
              <a:solidFill>
                <a:srgbClr val="390C5D"/>
              </a:solidFill>
            </a:endParaRPr>
          </a:p>
        </p:txBody>
      </p:sp>
      <p:sp>
        <p:nvSpPr>
          <p:cNvPr id="3" name="TextBox 2"/>
          <p:cNvSpPr txBox="1"/>
          <p:nvPr/>
        </p:nvSpPr>
        <p:spPr>
          <a:xfrm>
            <a:off x="3016815" y="4836889"/>
            <a:ext cx="3221203" cy="800219"/>
          </a:xfrm>
          <a:prstGeom prst="rect">
            <a:avLst/>
          </a:prstGeom>
          <a:solidFill>
            <a:srgbClr val="BE5ECC"/>
          </a:solidFill>
          <a:ln w="12700">
            <a:solidFill>
              <a:schemeClr val="bg1"/>
            </a:solidFill>
          </a:ln>
        </p:spPr>
        <p:txBody>
          <a:bodyPr wrap="square" rtlCol="0">
            <a:spAutoFit/>
          </a:bodyPr>
          <a:lstStyle/>
          <a:p>
            <a:pPr algn="ctr"/>
            <a:r>
              <a:rPr lang="en-US" sz="2800" dirty="0" smtClean="0">
                <a:latin typeface="Gotham Bold" pitchFamily="50" charset="0"/>
              </a:rPr>
              <a:t>April 12-17, 2016</a:t>
            </a:r>
          </a:p>
          <a:p>
            <a:pPr algn="ctr"/>
            <a:r>
              <a:rPr lang="en-US" dirty="0" smtClean="0">
                <a:latin typeface="Gotham Bold" pitchFamily="50" charset="0"/>
              </a:rPr>
              <a:t>sciencefestival.msu.edu</a:t>
            </a:r>
            <a:endParaRPr lang="en-US" dirty="0">
              <a:latin typeface="Gotham Bold" pitchFamily="50" charset="0"/>
            </a:endParaRPr>
          </a:p>
        </p:txBody>
      </p:sp>
    </p:spTree>
    <p:extLst>
      <p:ext uri="{BB962C8B-B14F-4D97-AF65-F5344CB8AC3E}">
        <p14:creationId xmlns:p14="http://schemas.microsoft.com/office/powerpoint/2010/main" val="14283538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012371"/>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145971"/>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145971"/>
            <a:ext cx="28194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Text Box 6"/>
          <p:cNvSpPr txBox="1">
            <a:spLocks noChangeArrowheads="1"/>
          </p:cNvSpPr>
          <p:nvPr/>
        </p:nvSpPr>
        <p:spPr bwMode="auto">
          <a:xfrm>
            <a:off x="152400" y="859971"/>
            <a:ext cx="1828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400" dirty="0">
                <a:solidFill>
                  <a:schemeClr val="accent6">
                    <a:lumMod val="75000"/>
                  </a:schemeClr>
                </a:solidFill>
              </a:rPr>
              <a:t>No eating, drinking, smoking, chewing gum</a:t>
            </a:r>
          </a:p>
        </p:txBody>
      </p:sp>
      <p:sp>
        <p:nvSpPr>
          <p:cNvPr id="191495" name="Text Box 7"/>
          <p:cNvSpPr txBox="1">
            <a:spLocks noChangeArrowheads="1"/>
          </p:cNvSpPr>
          <p:nvPr/>
        </p:nvSpPr>
        <p:spPr bwMode="auto">
          <a:xfrm>
            <a:off x="76200" y="3041196"/>
            <a:ext cx="190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400">
                <a:solidFill>
                  <a:schemeClr val="accent6">
                    <a:lumMod val="75000"/>
                  </a:schemeClr>
                </a:solidFill>
              </a:rPr>
              <a:t>Pacemaker? Beware magnetic fields</a:t>
            </a:r>
          </a:p>
        </p:txBody>
      </p:sp>
      <p:sp>
        <p:nvSpPr>
          <p:cNvPr id="191496" name="Text Box 8"/>
          <p:cNvSpPr txBox="1">
            <a:spLocks noChangeArrowheads="1"/>
          </p:cNvSpPr>
          <p:nvPr/>
        </p:nvSpPr>
        <p:spPr bwMode="auto">
          <a:xfrm>
            <a:off x="7086600" y="936171"/>
            <a:ext cx="2057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a:solidFill>
                  <a:schemeClr val="accent6">
                    <a:lumMod val="75000"/>
                  </a:schemeClr>
                </a:solidFill>
              </a:rPr>
              <a:t>Watch your head and step, don’t sit or lean on things</a:t>
            </a:r>
          </a:p>
        </p:txBody>
      </p:sp>
      <p:sp>
        <p:nvSpPr>
          <p:cNvPr id="191497" name="Text Box 9"/>
          <p:cNvSpPr txBox="1">
            <a:spLocks noChangeArrowheads="1"/>
          </p:cNvSpPr>
          <p:nvPr/>
        </p:nvSpPr>
        <p:spPr bwMode="auto">
          <a:xfrm>
            <a:off x="7086600" y="3069771"/>
            <a:ext cx="1981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a:solidFill>
                  <a:schemeClr val="accent6">
                    <a:lumMod val="75000"/>
                  </a:schemeClr>
                </a:solidFill>
              </a:rPr>
              <a:t>Stay with your guide, follow instructions and don’t touch</a:t>
            </a:r>
          </a:p>
        </p:txBody>
      </p:sp>
      <p:pic>
        <p:nvPicPr>
          <p:cNvPr id="3175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010784"/>
            <a:ext cx="28194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9" name="Text Box 11"/>
          <p:cNvSpPr txBox="1">
            <a:spLocks noChangeArrowheads="1"/>
          </p:cNvSpPr>
          <p:nvPr/>
        </p:nvSpPr>
        <p:spPr bwMode="auto">
          <a:xfrm>
            <a:off x="228600" y="5355771"/>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2400" dirty="0">
                <a:solidFill>
                  <a:schemeClr val="accent6">
                    <a:lumMod val="75000"/>
                  </a:schemeClr>
                </a:solidFill>
              </a:rPr>
              <a:t>If you become separated from the tour, </a:t>
            </a:r>
            <a:r>
              <a:rPr lang="en-US" altLang="en-US" sz="2400" b="1" dirty="0">
                <a:solidFill>
                  <a:schemeClr val="accent6">
                    <a:lumMod val="75000"/>
                  </a:schemeClr>
                </a:solidFill>
              </a:rPr>
              <a:t>dial “0” from any lab phone</a:t>
            </a:r>
            <a:r>
              <a:rPr lang="en-US" altLang="en-US" sz="2400" dirty="0">
                <a:solidFill>
                  <a:schemeClr val="accent6">
                    <a:lumMod val="75000"/>
                  </a:schemeClr>
                </a:solidFill>
              </a:rPr>
              <a:t> (“305” after hours) and the receptionist will assist you</a:t>
            </a:r>
          </a:p>
        </p:txBody>
      </p:sp>
      <p:sp>
        <p:nvSpPr>
          <p:cNvPr id="31755" name="Rectangle 12"/>
          <p:cNvSpPr>
            <a:spLocks noGrp="1" noChangeArrowheads="1"/>
          </p:cNvSpPr>
          <p:nvPr>
            <p:ph type="title"/>
          </p:nvPr>
        </p:nvSpPr>
        <p:spPr/>
        <p:txBody>
          <a:bodyPr/>
          <a:lstStyle/>
          <a:p>
            <a:pPr eaLnBrk="1" hangingPunct="1"/>
            <a:r>
              <a:rPr lang="en-US" altLang="en-US" smtClean="0"/>
              <a:t>Safety First</a:t>
            </a:r>
          </a:p>
        </p:txBody>
      </p:sp>
    </p:spTree>
    <p:extLst>
      <p:ext uri="{BB962C8B-B14F-4D97-AF65-F5344CB8AC3E}">
        <p14:creationId xmlns:p14="http://schemas.microsoft.com/office/powerpoint/2010/main" val="24290738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1494"/>
                                        </p:tgtEl>
                                        <p:attrNameLst>
                                          <p:attrName>style.visibility</p:attrName>
                                        </p:attrNameLst>
                                      </p:cBhvr>
                                      <p:to>
                                        <p:strVal val="visible"/>
                                      </p:to>
                                    </p:set>
                                    <p:anim calcmode="lin" valueType="num">
                                      <p:cBhvr additive="base">
                                        <p:cTn id="7" dur="500" fill="hold"/>
                                        <p:tgtEl>
                                          <p:spTgt spid="191494"/>
                                        </p:tgtEl>
                                        <p:attrNameLst>
                                          <p:attrName>ppt_x</p:attrName>
                                        </p:attrNameLst>
                                      </p:cBhvr>
                                      <p:tavLst>
                                        <p:tav tm="0">
                                          <p:val>
                                            <p:strVal val="0-#ppt_w/2"/>
                                          </p:val>
                                        </p:tav>
                                        <p:tav tm="100000">
                                          <p:val>
                                            <p:strVal val="#ppt_x"/>
                                          </p:val>
                                        </p:tav>
                                      </p:tavLst>
                                    </p:anim>
                                    <p:anim calcmode="lin" valueType="num">
                                      <p:cBhvr additive="base">
                                        <p:cTn id="8" dur="500" fill="hold"/>
                                        <p:tgtEl>
                                          <p:spTgt spid="1914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1495"/>
                                        </p:tgtEl>
                                        <p:attrNameLst>
                                          <p:attrName>style.visibility</p:attrName>
                                        </p:attrNameLst>
                                      </p:cBhvr>
                                      <p:to>
                                        <p:strVal val="visible"/>
                                      </p:to>
                                    </p:set>
                                    <p:anim calcmode="lin" valueType="num">
                                      <p:cBhvr additive="base">
                                        <p:cTn id="12" dur="500" fill="hold"/>
                                        <p:tgtEl>
                                          <p:spTgt spid="191495"/>
                                        </p:tgtEl>
                                        <p:attrNameLst>
                                          <p:attrName>ppt_x</p:attrName>
                                        </p:attrNameLst>
                                      </p:cBhvr>
                                      <p:tavLst>
                                        <p:tav tm="0">
                                          <p:val>
                                            <p:strVal val="0-#ppt_w/2"/>
                                          </p:val>
                                        </p:tav>
                                        <p:tav tm="100000">
                                          <p:val>
                                            <p:strVal val="#ppt_x"/>
                                          </p:val>
                                        </p:tav>
                                      </p:tavLst>
                                    </p:anim>
                                    <p:anim calcmode="lin" valueType="num">
                                      <p:cBhvr additive="base">
                                        <p:cTn id="13" dur="500" fill="hold"/>
                                        <p:tgtEl>
                                          <p:spTgt spid="19149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91496"/>
                                        </p:tgtEl>
                                        <p:attrNameLst>
                                          <p:attrName>style.visibility</p:attrName>
                                        </p:attrNameLst>
                                      </p:cBhvr>
                                      <p:to>
                                        <p:strVal val="visible"/>
                                      </p:to>
                                    </p:set>
                                    <p:anim calcmode="lin" valueType="num">
                                      <p:cBhvr additive="base">
                                        <p:cTn id="17" dur="500" fill="hold"/>
                                        <p:tgtEl>
                                          <p:spTgt spid="191496"/>
                                        </p:tgtEl>
                                        <p:attrNameLst>
                                          <p:attrName>ppt_x</p:attrName>
                                        </p:attrNameLst>
                                      </p:cBhvr>
                                      <p:tavLst>
                                        <p:tav tm="0">
                                          <p:val>
                                            <p:strVal val="1+#ppt_w/2"/>
                                          </p:val>
                                        </p:tav>
                                        <p:tav tm="100000">
                                          <p:val>
                                            <p:strVal val="#ppt_x"/>
                                          </p:val>
                                        </p:tav>
                                      </p:tavLst>
                                    </p:anim>
                                    <p:anim calcmode="lin" valueType="num">
                                      <p:cBhvr additive="base">
                                        <p:cTn id="18" dur="500" fill="hold"/>
                                        <p:tgtEl>
                                          <p:spTgt spid="19149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91497"/>
                                        </p:tgtEl>
                                        <p:attrNameLst>
                                          <p:attrName>style.visibility</p:attrName>
                                        </p:attrNameLst>
                                      </p:cBhvr>
                                      <p:to>
                                        <p:strVal val="visible"/>
                                      </p:to>
                                    </p:set>
                                    <p:anim calcmode="lin" valueType="num">
                                      <p:cBhvr additive="base">
                                        <p:cTn id="22" dur="500" fill="hold"/>
                                        <p:tgtEl>
                                          <p:spTgt spid="191497"/>
                                        </p:tgtEl>
                                        <p:attrNameLst>
                                          <p:attrName>ppt_x</p:attrName>
                                        </p:attrNameLst>
                                      </p:cBhvr>
                                      <p:tavLst>
                                        <p:tav tm="0">
                                          <p:val>
                                            <p:strVal val="1+#ppt_w/2"/>
                                          </p:val>
                                        </p:tav>
                                        <p:tav tm="100000">
                                          <p:val>
                                            <p:strVal val="#ppt_x"/>
                                          </p:val>
                                        </p:tav>
                                      </p:tavLst>
                                    </p:anim>
                                    <p:anim calcmode="lin" valueType="num">
                                      <p:cBhvr additive="base">
                                        <p:cTn id="23" dur="500" fill="hold"/>
                                        <p:tgtEl>
                                          <p:spTgt spid="191497"/>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1499"/>
                                        </p:tgtEl>
                                        <p:attrNameLst>
                                          <p:attrName>style.visibility</p:attrName>
                                        </p:attrNameLst>
                                      </p:cBhvr>
                                      <p:to>
                                        <p:strVal val="visible"/>
                                      </p:to>
                                    </p:set>
                                    <p:anim calcmode="lin" valueType="num">
                                      <p:cBhvr additive="base">
                                        <p:cTn id="28" dur="500" fill="hold"/>
                                        <p:tgtEl>
                                          <p:spTgt spid="191499"/>
                                        </p:tgtEl>
                                        <p:attrNameLst>
                                          <p:attrName>ppt_x</p:attrName>
                                        </p:attrNameLst>
                                      </p:cBhvr>
                                      <p:tavLst>
                                        <p:tav tm="0">
                                          <p:val>
                                            <p:strVal val="#ppt_x"/>
                                          </p:val>
                                        </p:tav>
                                        <p:tav tm="100000">
                                          <p:val>
                                            <p:strVal val="#ppt_x"/>
                                          </p:val>
                                        </p:tav>
                                      </p:tavLst>
                                    </p:anim>
                                    <p:anim calcmode="lin" valueType="num">
                                      <p:cBhvr additive="base">
                                        <p:cTn id="29" dur="500" fill="hold"/>
                                        <p:tgtEl>
                                          <p:spTgt spid="191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p:bldP spid="191495" grpId="0"/>
      <p:bldP spid="191496" grpId="0"/>
      <p:bldP spid="191497" grpId="0"/>
      <p:bldP spid="19149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altLang="en-US" sz="2000" smtClean="0"/>
              <a:t>National Superconducting Cyclotron Laboratory</a:t>
            </a:r>
            <a:br>
              <a:rPr lang="en-US" altLang="en-US" sz="2000" smtClean="0"/>
            </a:br>
            <a:r>
              <a:rPr lang="en-US" altLang="en-US" sz="2000" smtClean="0"/>
              <a:t>at Michigan State University</a:t>
            </a:r>
          </a:p>
        </p:txBody>
      </p:sp>
      <p:pic>
        <p:nvPicPr>
          <p:cNvPr id="33798" name="Picture 12" descr="96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91200"/>
            <a:ext cx="709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5761906" y="3341255"/>
            <a:ext cx="2657475" cy="2971800"/>
            <a:chOff x="6172198" y="3205575"/>
            <a:chExt cx="2657475" cy="2971800"/>
          </a:xfrm>
        </p:grpSpPr>
        <p:pic>
          <p:nvPicPr>
            <p:cNvPr id="33801" name="Picture 11" descr="http://a248.e.akamai.net/origin-cdn.volusion.com/pwkny.vbtqj/v/vspfiles/photos/NSCL-0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198" y="3205575"/>
              <a:ext cx="26574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3" descr="http://a248.e.akamai.net/origin-cdn.volusion.com/pwkny.vbtqj/v/vspfiles/photos/NSCL-0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920075"/>
              <a:ext cx="1573213" cy="1104901"/>
            </a:xfrm>
            <a:prstGeom prst="rect">
              <a:avLst/>
            </a:prstGeom>
            <a:noFill/>
            <a:ln w="9525">
              <a:solidFill>
                <a:srgbClr val="333C2B"/>
              </a:solidFill>
              <a:miter lim="800000"/>
              <a:headEnd/>
              <a:tailEnd/>
            </a:ln>
            <a:extLst>
              <a:ext uri="{909E8E84-426E-40DD-AFC4-6F175D3DCCD1}">
                <a14:hiddenFill xmlns:a14="http://schemas.microsoft.com/office/drawing/2010/main">
                  <a:solidFill>
                    <a:srgbClr val="FFFFFF"/>
                  </a:solidFill>
                </a14:hiddenFill>
              </a:ext>
            </a:extLst>
          </p:spPr>
        </p:pic>
        <p:sp>
          <p:nvSpPr>
            <p:cNvPr id="33803" name="Curved Left Arrow 11"/>
            <p:cNvSpPr>
              <a:spLocks noChangeArrowheads="1"/>
            </p:cNvSpPr>
            <p:nvPr/>
          </p:nvSpPr>
          <p:spPr bwMode="auto">
            <a:xfrm>
              <a:off x="8305800" y="4691475"/>
              <a:ext cx="304800" cy="609600"/>
            </a:xfrm>
            <a:prstGeom prst="curvedLeftArrow">
              <a:avLst>
                <a:gd name="adj1" fmla="val 25000"/>
                <a:gd name="adj2" fmla="val 50000"/>
                <a:gd name="adj3" fmla="val 25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sp>
        <p:nvSpPr>
          <p:cNvPr id="33795" name="Text Box 6"/>
          <p:cNvSpPr txBox="1">
            <a:spLocks noChangeArrowheads="1"/>
          </p:cNvSpPr>
          <p:nvPr/>
        </p:nvSpPr>
        <p:spPr bwMode="auto">
          <a:xfrm>
            <a:off x="628650" y="815230"/>
            <a:ext cx="4091132"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000" dirty="0">
                <a:solidFill>
                  <a:schemeClr val="accent6">
                    <a:lumMod val="75000"/>
                  </a:schemeClr>
                </a:solidFill>
              </a:rPr>
              <a:t>For more information about our lab and outreach programs, contact </a:t>
            </a:r>
            <a:r>
              <a:rPr lang="en-US" altLang="en-US" sz="2000" dirty="0">
                <a:hlinkClick r:id="rId5"/>
              </a:rPr>
              <a:t>visits@nscl.msu.edu</a:t>
            </a:r>
            <a:r>
              <a:rPr lang="en-US" altLang="en-US" sz="2000" dirty="0"/>
              <a:t> </a:t>
            </a:r>
            <a:r>
              <a:rPr lang="en-US" altLang="en-US" sz="2000" dirty="0">
                <a:solidFill>
                  <a:schemeClr val="accent6">
                    <a:lumMod val="75000"/>
                  </a:schemeClr>
                </a:solidFill>
              </a:rPr>
              <a:t>or go to </a:t>
            </a:r>
            <a:r>
              <a:rPr lang="en-US" altLang="en-US" sz="2000" dirty="0" smtClean="0">
                <a:hlinkClick r:id="rId6"/>
              </a:rPr>
              <a:t>www.nscl.msu.edu</a:t>
            </a:r>
            <a:endParaRPr lang="en-US" altLang="en-US" sz="2000" dirty="0" smtClean="0"/>
          </a:p>
          <a:p>
            <a:pPr eaLnBrk="1" hangingPunct="1">
              <a:spcBef>
                <a:spcPct val="50000"/>
              </a:spcBef>
              <a:buFontTx/>
              <a:buNone/>
            </a:pPr>
            <a:r>
              <a:rPr lang="en-US" altLang="en-US" sz="2000" dirty="0" smtClean="0">
                <a:solidFill>
                  <a:srgbClr val="548235"/>
                </a:solidFill>
              </a:rPr>
              <a:t>OR get the just-published history </a:t>
            </a:r>
            <a:r>
              <a:rPr lang="en-US" altLang="en-US" sz="2000" b="1" i="1" dirty="0" smtClean="0">
                <a:solidFill>
                  <a:srgbClr val="D6A162"/>
                </a:solidFill>
              </a:rPr>
              <a:t>Up From Nothing </a:t>
            </a:r>
            <a:r>
              <a:rPr lang="en-US" altLang="en-US" sz="2000" dirty="0" smtClean="0">
                <a:solidFill>
                  <a:srgbClr val="548235"/>
                </a:solidFill>
              </a:rPr>
              <a:t>from MSU Press (</a:t>
            </a:r>
            <a:r>
              <a:rPr lang="en-US" altLang="en-US" sz="2000" dirty="0" smtClean="0">
                <a:solidFill>
                  <a:srgbClr val="548235"/>
                </a:solidFill>
                <a:hlinkClick r:id="rId7"/>
              </a:rPr>
              <a:t>msupress.org</a:t>
            </a:r>
            <a:r>
              <a:rPr lang="en-US" altLang="en-US" sz="2000" dirty="0" smtClean="0">
                <a:solidFill>
                  <a:srgbClr val="548235"/>
                </a:solidFill>
              </a:rPr>
              <a:t>)</a:t>
            </a:r>
            <a:endParaRPr lang="en-US" altLang="en-US" sz="2000" dirty="0">
              <a:solidFill>
                <a:srgbClr val="548235"/>
              </a:solidFill>
            </a:endParaRPr>
          </a:p>
          <a:p>
            <a:pPr eaLnBrk="1" hangingPunct="1">
              <a:spcBef>
                <a:spcPct val="50000"/>
              </a:spcBef>
              <a:buFontTx/>
              <a:buNone/>
            </a:pPr>
            <a:r>
              <a:rPr lang="en-US" altLang="en-US" sz="2000" dirty="0" smtClean="0">
                <a:solidFill>
                  <a:schemeClr val="accent6">
                    <a:lumMod val="75000"/>
                  </a:schemeClr>
                </a:solidFill>
              </a:rPr>
              <a:t>OR download the iPad game </a:t>
            </a:r>
            <a:r>
              <a:rPr lang="en-US" altLang="en-US" sz="2000" b="1" i="1" dirty="0" err="1" smtClean="0">
                <a:solidFill>
                  <a:srgbClr val="D6A162"/>
                </a:solidFill>
              </a:rPr>
              <a:t>Isotopolis</a:t>
            </a:r>
            <a:r>
              <a:rPr lang="en-US" altLang="en-US" sz="2000" dirty="0" smtClean="0">
                <a:solidFill>
                  <a:schemeClr val="accent6">
                    <a:lumMod val="75000"/>
                  </a:schemeClr>
                </a:solidFill>
              </a:rPr>
              <a:t> for free! (More platforms coming soon)</a:t>
            </a:r>
          </a:p>
          <a:p>
            <a:pPr eaLnBrk="1" hangingPunct="1">
              <a:spcBef>
                <a:spcPct val="50000"/>
              </a:spcBef>
              <a:buFontTx/>
              <a:buNone/>
            </a:pPr>
            <a:r>
              <a:rPr lang="en-US" altLang="en-US" sz="2000" dirty="0" smtClean="0">
                <a:solidFill>
                  <a:schemeClr val="accent6">
                    <a:lumMod val="75000"/>
                  </a:schemeClr>
                </a:solidFill>
              </a:rPr>
              <a:t>Visit </a:t>
            </a:r>
            <a:r>
              <a:rPr lang="en-US" altLang="en-US" sz="2000" dirty="0">
                <a:solidFill>
                  <a:schemeClr val="accent6">
                    <a:lumMod val="75000"/>
                  </a:schemeClr>
                </a:solidFill>
              </a:rPr>
              <a:t>the “NSCL Gift Shop” online! Go to </a:t>
            </a:r>
            <a:r>
              <a:rPr lang="en-US" altLang="en-US" sz="2000" dirty="0">
                <a:hlinkClick r:id="rId8" action="ppaction://hlinkfile"/>
              </a:rPr>
              <a:t>shop.msu.edu</a:t>
            </a:r>
            <a:r>
              <a:rPr lang="en-US" altLang="en-US" sz="2000" dirty="0"/>
              <a:t> </a:t>
            </a:r>
            <a:r>
              <a:rPr lang="en-US" altLang="en-US" sz="2000" dirty="0">
                <a:solidFill>
                  <a:schemeClr val="accent6">
                    <a:lumMod val="75000"/>
                  </a:schemeClr>
                </a:solidFill>
              </a:rPr>
              <a:t>and click on </a:t>
            </a:r>
            <a:r>
              <a:rPr lang="en-US" altLang="en-US" sz="2000" dirty="0">
                <a:solidFill>
                  <a:srgbClr val="D6A162"/>
                </a:solidFill>
              </a:rPr>
              <a:t>“</a:t>
            </a:r>
            <a:r>
              <a:rPr lang="en-US" altLang="en-US" sz="2000" dirty="0" smtClean="0">
                <a:solidFill>
                  <a:srgbClr val="D6A162"/>
                </a:solidFill>
              </a:rPr>
              <a:t>NSCL/FRIB”</a:t>
            </a:r>
            <a:r>
              <a:rPr lang="en-US" altLang="en-US" sz="2000" dirty="0" smtClean="0"/>
              <a:t> </a:t>
            </a:r>
            <a:r>
              <a:rPr lang="en-US" altLang="en-US" sz="2000" dirty="0">
                <a:solidFill>
                  <a:schemeClr val="accent6">
                    <a:lumMod val="75000"/>
                  </a:schemeClr>
                </a:solidFill>
              </a:rPr>
              <a:t>under </a:t>
            </a:r>
            <a:r>
              <a:rPr lang="en-US" altLang="en-US" sz="2000" dirty="0">
                <a:solidFill>
                  <a:srgbClr val="D6A162"/>
                </a:solidFill>
              </a:rPr>
              <a:t>“Specialty Stores</a:t>
            </a:r>
            <a:r>
              <a:rPr lang="en-US" altLang="en-US" sz="2000" dirty="0" smtClean="0">
                <a:solidFill>
                  <a:srgbClr val="D6A162"/>
                </a:solidFill>
              </a:rPr>
              <a:t>”</a:t>
            </a:r>
            <a:endParaRPr lang="en-US" altLang="en-US" sz="2000" dirty="0">
              <a:solidFill>
                <a:srgbClr val="D6A162"/>
              </a:solidFill>
            </a:endParaRPr>
          </a:p>
        </p:txBody>
      </p:sp>
      <p:pic>
        <p:nvPicPr>
          <p:cNvPr id="1026" name="Picture 2" descr="Up from Nothing cov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23908" y="815229"/>
            <a:ext cx="1895473" cy="21321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14238" y="2213945"/>
            <a:ext cx="2236345" cy="1619146"/>
          </a:xfrm>
          <a:prstGeom prst="rect">
            <a:avLst/>
          </a:prstGeom>
        </p:spPr>
      </p:pic>
      <p:pic>
        <p:nvPicPr>
          <p:cNvPr id="4" name="Picture 3"/>
          <p:cNvPicPr>
            <a:picLocks noChangeAspect="1"/>
          </p:cNvPicPr>
          <p:nvPr/>
        </p:nvPicPr>
        <p:blipFill rotWithShape="1">
          <a:blip r:embed="rId11" cstate="print">
            <a:extLst>
              <a:ext uri="{28A0092B-C50C-407E-A947-70E740481C1C}">
                <a14:useLocalDpi xmlns:a14="http://schemas.microsoft.com/office/drawing/2010/main" val="0"/>
              </a:ext>
            </a:extLst>
          </a:blip>
          <a:srcRect l="70137" t="28013" r="13367" b="64445"/>
          <a:stretch/>
        </p:blipFill>
        <p:spPr>
          <a:xfrm>
            <a:off x="5761905" y="2225387"/>
            <a:ext cx="1188677" cy="419964"/>
          </a:xfrm>
          <a:prstGeom prst="rect">
            <a:avLst/>
          </a:prstGeom>
        </p:spPr>
      </p:pic>
    </p:spTree>
    <p:extLst>
      <p:ext uri="{BB962C8B-B14F-4D97-AF65-F5344CB8AC3E}">
        <p14:creationId xmlns:p14="http://schemas.microsoft.com/office/powerpoint/2010/main" val="339896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FRIB on the MSU campus</a:t>
            </a:r>
          </a:p>
        </p:txBody>
      </p:sp>
      <p:pic>
        <p:nvPicPr>
          <p:cNvPr id="34819" name="Picture 2" descr="FRIB_render_0_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23697"/>
            <a:ext cx="70104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55507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Sources of radiation</a:t>
            </a:r>
          </a:p>
        </p:txBody>
      </p:sp>
      <p:sp>
        <p:nvSpPr>
          <p:cNvPr id="35843" name="Rectangle 3"/>
          <p:cNvSpPr>
            <a:spLocks noGrp="1" noChangeArrowheads="1"/>
          </p:cNvSpPr>
          <p:nvPr>
            <p:ph type="body" idx="1"/>
          </p:nvPr>
        </p:nvSpPr>
        <p:spPr/>
        <p:txBody>
          <a:bodyPr/>
          <a:lstStyle/>
          <a:p>
            <a:pPr eaLnBrk="1" hangingPunct="1"/>
            <a:endParaRPr lang="en-US" altLang="en-US" smtClean="0"/>
          </a:p>
        </p:txBody>
      </p:sp>
      <p:pic>
        <p:nvPicPr>
          <p:cNvPr id="35844" name="Picture 4" descr="radioactive_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80430"/>
            <a:ext cx="70104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89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90966"/>
            <a:ext cx="37338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090966"/>
            <a:ext cx="3352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681766"/>
            <a:ext cx="7620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9"/>
          <p:cNvSpPr txBox="1">
            <a:spLocks noChangeArrowheads="1"/>
          </p:cNvSpPr>
          <p:nvPr/>
        </p:nvSpPr>
        <p:spPr bwMode="auto">
          <a:xfrm>
            <a:off x="457200" y="13195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1982</a:t>
            </a:r>
          </a:p>
        </p:txBody>
      </p:sp>
      <p:sp>
        <p:nvSpPr>
          <p:cNvPr id="36870" name="Text Box 10"/>
          <p:cNvSpPr txBox="1">
            <a:spLocks noChangeArrowheads="1"/>
          </p:cNvSpPr>
          <p:nvPr/>
        </p:nvSpPr>
        <p:spPr bwMode="auto">
          <a:xfrm>
            <a:off x="7696200" y="11671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1997</a:t>
            </a:r>
          </a:p>
        </p:txBody>
      </p:sp>
      <p:sp>
        <p:nvSpPr>
          <p:cNvPr id="36871" name="Text Box 11"/>
          <p:cNvSpPr txBox="1">
            <a:spLocks noChangeArrowheads="1"/>
          </p:cNvSpPr>
          <p:nvPr/>
        </p:nvSpPr>
        <p:spPr bwMode="auto">
          <a:xfrm>
            <a:off x="7467600" y="55867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2003</a:t>
            </a:r>
          </a:p>
        </p:txBody>
      </p:sp>
      <p:sp>
        <p:nvSpPr>
          <p:cNvPr id="36872" name="Rectangle 12"/>
          <p:cNvSpPr>
            <a:spLocks noGrp="1" noChangeArrowheads="1"/>
          </p:cNvSpPr>
          <p:nvPr>
            <p:ph type="title"/>
          </p:nvPr>
        </p:nvSpPr>
        <p:spPr/>
        <p:txBody>
          <a:bodyPr/>
          <a:lstStyle/>
          <a:p>
            <a:pPr eaLnBrk="1" hangingPunct="1"/>
            <a:r>
              <a:rPr lang="en-US" altLang="en-US" smtClean="0"/>
              <a:t>The Control Room</a:t>
            </a:r>
          </a:p>
        </p:txBody>
      </p:sp>
    </p:spTree>
    <p:extLst>
      <p:ext uri="{BB962C8B-B14F-4D97-AF65-F5344CB8AC3E}">
        <p14:creationId xmlns:p14="http://schemas.microsoft.com/office/powerpoint/2010/main" val="20815388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114800" y="2401230"/>
            <a:ext cx="1120775" cy="220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5"/>
          <p:cNvSpPr>
            <a:spLocks noChangeArrowheads="1"/>
          </p:cNvSpPr>
          <p:nvPr/>
        </p:nvSpPr>
        <p:spPr bwMode="auto">
          <a:xfrm>
            <a:off x="762000" y="1258230"/>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i="1" dirty="0">
                <a:solidFill>
                  <a:schemeClr val="accent6">
                    <a:lumMod val="75000"/>
                  </a:schemeClr>
                </a:solidFill>
              </a:rPr>
              <a:t>An atomic nucleus is as small compared to you…</a:t>
            </a:r>
          </a:p>
        </p:txBody>
      </p:sp>
      <p:grpSp>
        <p:nvGrpSpPr>
          <p:cNvPr id="7172" name="Group 10"/>
          <p:cNvGrpSpPr>
            <a:grpSpLocks/>
          </p:cNvGrpSpPr>
          <p:nvPr/>
        </p:nvGrpSpPr>
        <p:grpSpPr bwMode="auto">
          <a:xfrm>
            <a:off x="533400" y="2401230"/>
            <a:ext cx="3733800" cy="2362200"/>
            <a:chOff x="144" y="1920"/>
            <a:chExt cx="2352" cy="1488"/>
          </a:xfrm>
        </p:grpSpPr>
        <p:sp>
          <p:nvSpPr>
            <p:cNvPr id="7183" name="Oval 11"/>
            <p:cNvSpPr>
              <a:spLocks noChangeArrowheads="1"/>
            </p:cNvSpPr>
            <p:nvPr/>
          </p:nvSpPr>
          <p:spPr bwMode="auto">
            <a:xfrm>
              <a:off x="144" y="1920"/>
              <a:ext cx="1488" cy="1488"/>
            </a:xfrm>
            <a:prstGeom prst="ellipse">
              <a:avLst/>
            </a:prstGeom>
            <a:noFill/>
            <a:ln w="25400">
              <a:solidFill>
                <a:srgbClr val="D6A16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7184" name="Line 12"/>
            <p:cNvSpPr>
              <a:spLocks noChangeShapeType="1"/>
            </p:cNvSpPr>
            <p:nvPr/>
          </p:nvSpPr>
          <p:spPr bwMode="auto">
            <a:xfrm>
              <a:off x="1152" y="1968"/>
              <a:ext cx="1344" cy="672"/>
            </a:xfrm>
            <a:prstGeom prst="line">
              <a:avLst/>
            </a:prstGeom>
            <a:noFill/>
            <a:ln w="25400">
              <a:solidFill>
                <a:srgbClr val="D6A16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5" name="Line 13"/>
            <p:cNvSpPr>
              <a:spLocks noChangeShapeType="1"/>
            </p:cNvSpPr>
            <p:nvPr/>
          </p:nvSpPr>
          <p:spPr bwMode="auto">
            <a:xfrm flipH="1">
              <a:off x="1248" y="2640"/>
              <a:ext cx="1248" cy="672"/>
            </a:xfrm>
            <a:prstGeom prst="line">
              <a:avLst/>
            </a:prstGeom>
            <a:noFill/>
            <a:ln w="25400">
              <a:solidFill>
                <a:srgbClr val="D6A16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 name="Group 18"/>
          <p:cNvGrpSpPr>
            <a:grpSpLocks/>
          </p:cNvGrpSpPr>
          <p:nvPr/>
        </p:nvGrpSpPr>
        <p:grpSpPr bwMode="auto">
          <a:xfrm>
            <a:off x="3505200" y="1258230"/>
            <a:ext cx="5105400" cy="3429000"/>
            <a:chOff x="2208" y="1200"/>
            <a:chExt cx="3216" cy="2160"/>
          </a:xfrm>
        </p:grpSpPr>
        <p:pic>
          <p:nvPicPr>
            <p:cNvPr id="717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40" y="2016"/>
              <a:ext cx="1584" cy="1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78" name="Group 6"/>
            <p:cNvGrpSpPr>
              <a:grpSpLocks/>
            </p:cNvGrpSpPr>
            <p:nvPr/>
          </p:nvGrpSpPr>
          <p:grpSpPr bwMode="auto">
            <a:xfrm>
              <a:off x="2208" y="1872"/>
              <a:ext cx="2352" cy="1488"/>
              <a:chOff x="144" y="1920"/>
              <a:chExt cx="2352" cy="1488"/>
            </a:xfrm>
          </p:grpSpPr>
          <p:sp>
            <p:nvSpPr>
              <p:cNvPr id="7180" name="Oval 7"/>
              <p:cNvSpPr>
                <a:spLocks noChangeArrowheads="1"/>
              </p:cNvSpPr>
              <p:nvPr/>
            </p:nvSpPr>
            <p:spPr bwMode="auto">
              <a:xfrm>
                <a:off x="144" y="1920"/>
                <a:ext cx="1488" cy="1488"/>
              </a:xfrm>
              <a:prstGeom prst="ellipse">
                <a:avLst/>
              </a:prstGeom>
              <a:noFill/>
              <a:ln w="25400">
                <a:solidFill>
                  <a:srgbClr val="D6A16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7181" name="Line 8"/>
              <p:cNvSpPr>
                <a:spLocks noChangeShapeType="1"/>
              </p:cNvSpPr>
              <p:nvPr/>
            </p:nvSpPr>
            <p:spPr bwMode="auto">
              <a:xfrm>
                <a:off x="1152" y="1968"/>
                <a:ext cx="1344" cy="672"/>
              </a:xfrm>
              <a:prstGeom prst="line">
                <a:avLst/>
              </a:prstGeom>
              <a:noFill/>
              <a:ln w="25400">
                <a:solidFill>
                  <a:srgbClr val="D6A16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182" name="Line 9"/>
              <p:cNvSpPr>
                <a:spLocks noChangeShapeType="1"/>
              </p:cNvSpPr>
              <p:nvPr/>
            </p:nvSpPr>
            <p:spPr bwMode="auto">
              <a:xfrm flipH="1">
                <a:off x="1248" y="2640"/>
                <a:ext cx="1248" cy="672"/>
              </a:xfrm>
              <a:prstGeom prst="line">
                <a:avLst/>
              </a:prstGeom>
              <a:noFill/>
              <a:ln w="25400">
                <a:solidFill>
                  <a:srgbClr val="D6A16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7179" name="Rectangle 14"/>
            <p:cNvSpPr>
              <a:spLocks noChangeArrowheads="1"/>
            </p:cNvSpPr>
            <p:nvPr/>
          </p:nvSpPr>
          <p:spPr bwMode="auto">
            <a:xfrm>
              <a:off x="3072" y="1200"/>
              <a:ext cx="2304"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i="1" dirty="0">
                  <a:solidFill>
                    <a:schemeClr val="accent6">
                      <a:lumMod val="75000"/>
                    </a:schemeClr>
                  </a:solidFill>
                </a:rPr>
                <a:t>…as you are compared to our ENTIRE solar system</a:t>
              </a:r>
            </a:p>
          </p:txBody>
        </p:sp>
      </p:grpSp>
      <p:sp>
        <p:nvSpPr>
          <p:cNvPr id="223247" name="Text Box 15"/>
          <p:cNvSpPr txBox="1">
            <a:spLocks noChangeArrowheads="1"/>
          </p:cNvSpPr>
          <p:nvPr/>
        </p:nvSpPr>
        <p:spPr bwMode="auto">
          <a:xfrm>
            <a:off x="685800" y="5266668"/>
            <a:ext cx="7848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lnSpc>
                <a:spcPct val="50000"/>
              </a:lnSpc>
              <a:spcBef>
                <a:spcPct val="50000"/>
              </a:spcBef>
              <a:buFontTx/>
              <a:buNone/>
            </a:pPr>
            <a:r>
              <a:rPr lang="en-US" altLang="en-US" sz="2400" dirty="0">
                <a:solidFill>
                  <a:schemeClr val="accent6">
                    <a:lumMod val="75000"/>
                  </a:schemeClr>
                </a:solidFill>
              </a:rPr>
              <a:t>We can’t </a:t>
            </a:r>
            <a:r>
              <a:rPr lang="en-US" altLang="en-US" sz="2400" i="1" dirty="0">
                <a:solidFill>
                  <a:schemeClr val="accent6">
                    <a:lumMod val="75000"/>
                  </a:schemeClr>
                </a:solidFill>
              </a:rPr>
              <a:t>see</a:t>
            </a:r>
            <a:r>
              <a:rPr lang="en-US" altLang="en-US" sz="2400" dirty="0">
                <a:solidFill>
                  <a:schemeClr val="accent6">
                    <a:lumMod val="75000"/>
                  </a:schemeClr>
                </a:solidFill>
              </a:rPr>
              <a:t> the nucleus, so it’s hard to work with.  </a:t>
            </a:r>
          </a:p>
          <a:p>
            <a:pPr algn="ctr" eaLnBrk="1" hangingPunct="1">
              <a:lnSpc>
                <a:spcPct val="50000"/>
              </a:lnSpc>
              <a:spcBef>
                <a:spcPct val="50000"/>
              </a:spcBef>
              <a:buFontTx/>
              <a:buNone/>
            </a:pPr>
            <a:r>
              <a:rPr lang="en-US" altLang="en-US" sz="2400" dirty="0">
                <a:solidFill>
                  <a:schemeClr val="accent6">
                    <a:lumMod val="75000"/>
                  </a:schemeClr>
                </a:solidFill>
              </a:rPr>
              <a:t>But we’ve still found clever ways to control and study it!</a:t>
            </a:r>
          </a:p>
        </p:txBody>
      </p:sp>
      <p:sp>
        <p:nvSpPr>
          <p:cNvPr id="7175" name="Rectangle 17"/>
          <p:cNvSpPr>
            <a:spLocks noGrp="1" noChangeArrowheads="1"/>
          </p:cNvSpPr>
          <p:nvPr>
            <p:ph type="title"/>
          </p:nvPr>
        </p:nvSpPr>
        <p:spPr/>
        <p:txBody>
          <a:bodyPr/>
          <a:lstStyle/>
          <a:p>
            <a:pPr eaLnBrk="1" hangingPunct="1"/>
            <a:r>
              <a:rPr lang="en-US" altLang="en-US" smtClean="0"/>
              <a:t>The nucleus is </a:t>
            </a:r>
            <a:r>
              <a:rPr lang="en-US" altLang="en-US" sz="2000" smtClean="0"/>
              <a:t>SMALL</a:t>
            </a:r>
          </a:p>
        </p:txBody>
      </p:sp>
      <p:pic>
        <p:nvPicPr>
          <p:cNvPr id="7176" name="Picture 1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85800" y="2726280"/>
            <a:ext cx="1910492" cy="170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173860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nodeType="afterGroup">
                            <p:stCondLst>
                              <p:cond delay="500"/>
                            </p:stCondLst>
                            <p:childTnLst>
                              <p:par>
                                <p:cTn id="9" presetID="10" presetClass="entr" presetSubtype="0" fill="hold" grpId="0" nodeType="afterEffect">
                                  <p:stCondLst>
                                    <p:cond delay="3000"/>
                                  </p:stCondLst>
                                  <p:childTnLst>
                                    <p:set>
                                      <p:cBhvr>
                                        <p:cTn id="10" dur="1" fill="hold">
                                          <p:stCondLst>
                                            <p:cond delay="0"/>
                                          </p:stCondLst>
                                        </p:cTn>
                                        <p:tgtEl>
                                          <p:spTgt spid="223247"/>
                                        </p:tgtEl>
                                        <p:attrNameLst>
                                          <p:attrName>style.visibility</p:attrName>
                                        </p:attrNameLst>
                                      </p:cBhvr>
                                      <p:to>
                                        <p:strVal val="visible"/>
                                      </p:to>
                                    </p:set>
                                    <p:animEffect transition="in" filter="fade">
                                      <p:cBhvr>
                                        <p:cTn id="11" dur="2000"/>
                                        <p:tgtEl>
                                          <p:spTgt spid="223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7916" r="10973"/>
          <a:stretch/>
        </p:blipFill>
        <p:spPr>
          <a:xfrm>
            <a:off x="1152293" y="759478"/>
            <a:ext cx="6861717" cy="5634971"/>
          </a:xfrm>
          <a:prstGeom prst="rect">
            <a:avLst/>
          </a:prstGeom>
        </p:spPr>
      </p:pic>
      <p:sp>
        <p:nvSpPr>
          <p:cNvPr id="2" name="Title 1"/>
          <p:cNvSpPr>
            <a:spLocks noGrp="1"/>
          </p:cNvSpPr>
          <p:nvPr>
            <p:ph type="title"/>
          </p:nvPr>
        </p:nvSpPr>
        <p:spPr/>
        <p:txBody>
          <a:bodyPr/>
          <a:lstStyle/>
          <a:p>
            <a:r>
              <a:rPr lang="en-US" sz="2800" dirty="0" smtClean="0"/>
              <a:t>LEADING SCIENTIFIC ADVANCEMENT</a:t>
            </a:r>
            <a:endParaRPr lang="en-US" sz="2800" dirty="0"/>
          </a:p>
        </p:txBody>
      </p:sp>
      <p:sp>
        <p:nvSpPr>
          <p:cNvPr id="3" name="Content Placeholder 2"/>
          <p:cNvSpPr>
            <a:spLocks noGrp="1"/>
          </p:cNvSpPr>
          <p:nvPr>
            <p:ph idx="1"/>
          </p:nvPr>
        </p:nvSpPr>
        <p:spPr/>
        <p:txBody>
          <a:bodyPr/>
          <a:lstStyle/>
          <a:p>
            <a:pPr marL="0" indent="0">
              <a:buNone/>
            </a:pPr>
            <a:r>
              <a:rPr lang="en-US" dirty="0" smtClean="0"/>
              <a:t>Coupled cyclotron facility and experimental beam lines</a:t>
            </a:r>
            <a:endParaRPr lang="en-US" dirty="0"/>
          </a:p>
        </p:txBody>
      </p:sp>
      <p:grpSp>
        <p:nvGrpSpPr>
          <p:cNvPr id="5" name="Group 19"/>
          <p:cNvGrpSpPr>
            <a:grpSpLocks/>
          </p:cNvGrpSpPr>
          <p:nvPr/>
        </p:nvGrpSpPr>
        <p:grpSpPr bwMode="auto">
          <a:xfrm>
            <a:off x="702400" y="5234731"/>
            <a:ext cx="952500" cy="923330"/>
            <a:chOff x="701111" y="5235909"/>
            <a:chExt cx="952806" cy="921942"/>
          </a:xfrm>
          <a:solidFill>
            <a:schemeClr val="accent6">
              <a:lumMod val="50000"/>
            </a:schemeClr>
          </a:solidFill>
        </p:grpSpPr>
        <p:sp>
          <p:nvSpPr>
            <p:cNvPr id="6" name="Left-Right Arrow 16"/>
            <p:cNvSpPr>
              <a:spLocks noChangeArrowheads="1"/>
            </p:cNvSpPr>
            <p:nvPr/>
          </p:nvSpPr>
          <p:spPr bwMode="auto">
            <a:xfrm rot="5400000">
              <a:off x="1198030" y="5632577"/>
              <a:ext cx="803141" cy="108633"/>
            </a:xfrm>
            <a:prstGeom prst="leftRightArrow">
              <a:avLst>
                <a:gd name="adj1" fmla="val 50000"/>
                <a:gd name="adj2" fmla="val 49996"/>
              </a:avLst>
            </a:prstGeom>
            <a:grpFill/>
            <a:ln w="9525" algn="ctr">
              <a:solidFill>
                <a:srgbClr val="FFFFCC"/>
              </a:solidFill>
              <a:round/>
              <a:headEnd/>
              <a:tailEnd/>
            </a:ln>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7" name="TextBox 6"/>
            <p:cNvSpPr txBox="1"/>
            <p:nvPr/>
          </p:nvSpPr>
          <p:spPr>
            <a:xfrm>
              <a:off x="701111" y="5235909"/>
              <a:ext cx="844173" cy="921942"/>
            </a:xfrm>
            <a:prstGeom prst="rect">
              <a:avLst/>
            </a:prstGeom>
            <a:noFill/>
          </p:spPr>
          <p:txBody>
            <a:bodyPr wrap="square">
              <a:spAutoFit/>
            </a:bodyPr>
            <a:lstStyle/>
            <a:p>
              <a:pPr algn="r" eaLnBrk="1" hangingPunct="1">
                <a:defRPr/>
              </a:pPr>
              <a:r>
                <a:rPr lang="en-US" sz="1800" dirty="0" smtClean="0">
                  <a:solidFill>
                    <a:schemeClr val="accent6">
                      <a:lumMod val="75000"/>
                    </a:schemeClr>
                  </a:solidFill>
                  <a:latin typeface="+mn-lt"/>
                </a:rPr>
                <a:t>Five stories tall</a:t>
              </a:r>
              <a:endParaRPr lang="en-US" sz="1800" dirty="0">
                <a:solidFill>
                  <a:schemeClr val="accent6">
                    <a:lumMod val="75000"/>
                  </a:schemeClr>
                </a:solidFill>
                <a:latin typeface="+mn-lt"/>
              </a:endParaRPr>
            </a:p>
          </p:txBody>
        </p:sp>
      </p:grpSp>
      <p:sp>
        <p:nvSpPr>
          <p:cNvPr id="8" name="Left-Right Arrow 16"/>
          <p:cNvSpPr>
            <a:spLocks noChangeArrowheads="1"/>
          </p:cNvSpPr>
          <p:nvPr/>
        </p:nvSpPr>
        <p:spPr bwMode="auto">
          <a:xfrm rot="8920329">
            <a:off x="1056772" y="4208924"/>
            <a:ext cx="8159692" cy="107461"/>
          </a:xfrm>
          <a:prstGeom prst="leftRightArrow">
            <a:avLst>
              <a:gd name="adj1" fmla="val 50000"/>
              <a:gd name="adj2" fmla="val 49996"/>
            </a:avLst>
          </a:prstGeom>
          <a:solidFill>
            <a:schemeClr val="accent6">
              <a:lumMod val="50000"/>
            </a:schemeClr>
          </a:solidFill>
          <a:ln w="9525" algn="ctr">
            <a:solidFill>
              <a:srgbClr val="FFFFCC"/>
            </a:solidFill>
            <a:round/>
            <a:headEnd/>
            <a:tailEnd/>
          </a:ln>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9" name="TextBox 8"/>
          <p:cNvSpPr txBox="1"/>
          <p:nvPr/>
        </p:nvSpPr>
        <p:spPr bwMode="auto">
          <a:xfrm rot="19727635">
            <a:off x="3411100" y="4510037"/>
            <a:ext cx="2803521" cy="369332"/>
          </a:xfrm>
          <a:prstGeom prst="rect">
            <a:avLst/>
          </a:prstGeom>
          <a:noFill/>
        </p:spPr>
        <p:txBody>
          <a:bodyPr wrap="square">
            <a:spAutoFit/>
          </a:bodyPr>
          <a:lstStyle/>
          <a:p>
            <a:pPr algn="r" eaLnBrk="1" hangingPunct="1">
              <a:defRPr/>
            </a:pPr>
            <a:r>
              <a:rPr lang="en-US" sz="1800" dirty="0" smtClean="0">
                <a:solidFill>
                  <a:schemeClr val="accent6">
                    <a:lumMod val="75000"/>
                  </a:schemeClr>
                </a:solidFill>
                <a:latin typeface="+mn-lt"/>
              </a:rPr>
              <a:t>~140 meters (450 feet) long</a:t>
            </a:r>
            <a:endParaRPr lang="en-US" sz="1800" dirty="0">
              <a:solidFill>
                <a:schemeClr val="accent6">
                  <a:lumMod val="75000"/>
                </a:schemeClr>
              </a:solidFill>
              <a:latin typeface="+mn-lt"/>
            </a:endParaRPr>
          </a:p>
        </p:txBody>
      </p:sp>
      <p:grpSp>
        <p:nvGrpSpPr>
          <p:cNvPr id="12" name="Group 11"/>
          <p:cNvGrpSpPr/>
          <p:nvPr/>
        </p:nvGrpSpPr>
        <p:grpSpPr>
          <a:xfrm>
            <a:off x="2038765" y="3810479"/>
            <a:ext cx="1038971" cy="1217892"/>
            <a:chOff x="2038765" y="3810479"/>
            <a:chExt cx="1038971" cy="1217892"/>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441" y="4888455"/>
              <a:ext cx="61563" cy="139916"/>
            </a:xfrm>
            <a:prstGeom prst="rect">
              <a:avLst/>
            </a:prstGeom>
          </p:spPr>
        </p:pic>
        <p:sp>
          <p:nvSpPr>
            <p:cNvPr id="11" name="TextBox 10"/>
            <p:cNvSpPr txBox="1"/>
            <p:nvPr/>
          </p:nvSpPr>
          <p:spPr bwMode="auto">
            <a:xfrm>
              <a:off x="2038765" y="3810479"/>
              <a:ext cx="1038971" cy="369332"/>
            </a:xfrm>
            <a:prstGeom prst="rect">
              <a:avLst/>
            </a:prstGeom>
            <a:noFill/>
          </p:spPr>
          <p:txBody>
            <a:bodyPr wrap="square">
              <a:spAutoFit/>
            </a:bodyPr>
            <a:lstStyle/>
            <a:p>
              <a:pPr algn="r" eaLnBrk="1" hangingPunct="1">
                <a:defRPr/>
              </a:pPr>
              <a:r>
                <a:rPr lang="en-US" sz="1800" dirty="0" smtClean="0">
                  <a:latin typeface="+mn-lt"/>
                </a:rPr>
                <a:t>A person</a:t>
              </a:r>
              <a:endParaRPr lang="en-US" sz="1800" dirty="0">
                <a:latin typeface="+mn-lt"/>
              </a:endParaRPr>
            </a:p>
          </p:txBody>
        </p:sp>
        <p:cxnSp>
          <p:nvCxnSpPr>
            <p:cNvPr id="13" name="Straight Arrow Connector 12"/>
            <p:cNvCxnSpPr>
              <a:stCxn id="11" idx="2"/>
            </p:cNvCxnSpPr>
            <p:nvPr/>
          </p:nvCxnSpPr>
          <p:spPr>
            <a:xfrm flipH="1">
              <a:off x="2460702" y="4179811"/>
              <a:ext cx="97549" cy="6523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9166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000"/>
                                        <p:tgtEl>
                                          <p:spTgt spid="5"/>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USERS</a:t>
            </a:r>
            <a:endParaRPr lang="en-US" dirty="0"/>
          </a:p>
        </p:txBody>
      </p:sp>
      <p:sp>
        <p:nvSpPr>
          <p:cNvPr id="3" name="Content Placeholder 2"/>
          <p:cNvSpPr>
            <a:spLocks noGrp="1"/>
          </p:cNvSpPr>
          <p:nvPr>
            <p:ph idx="1"/>
          </p:nvPr>
        </p:nvSpPr>
        <p:spPr/>
        <p:txBody>
          <a:bodyPr/>
          <a:lstStyle/>
          <a:p>
            <a:pPr marL="0" indent="0">
              <a:buNone/>
            </a:pPr>
            <a:r>
              <a:rPr lang="en-US" dirty="0" smtClean="0"/>
              <a:t>NSCL is a </a:t>
            </a:r>
            <a:r>
              <a:rPr lang="en-US" b="1" dirty="0" smtClean="0"/>
              <a:t>world class research facility</a:t>
            </a:r>
            <a:r>
              <a:rPr lang="en-US" dirty="0" smtClean="0"/>
              <a:t>, supported by the National Science Foundation (NSF), that hosts the best nuclear scientists from the US and the world.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0" y="1865847"/>
            <a:ext cx="9144000" cy="4539488"/>
          </a:xfrm>
          <a:prstGeom prst="rect">
            <a:avLst/>
          </a:prstGeom>
        </p:spPr>
      </p:pic>
      <p:sp>
        <p:nvSpPr>
          <p:cNvPr id="6" name="Content Placeholder 2"/>
          <p:cNvSpPr txBox="1">
            <a:spLocks/>
          </p:cNvSpPr>
          <p:nvPr/>
        </p:nvSpPr>
        <p:spPr>
          <a:xfrm>
            <a:off x="2872377" y="5567241"/>
            <a:ext cx="4133333" cy="8253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NSCL User Community</a:t>
            </a:r>
          </a:p>
          <a:p>
            <a:pPr marL="0" indent="0">
              <a:buFont typeface="Arial" panose="020B0604020202020204" pitchFamily="34" charset="0"/>
              <a:buNone/>
            </a:pPr>
            <a:r>
              <a:rPr lang="en-US" dirty="0" smtClean="0"/>
              <a:t>April 2013 (&gt;1300 scientists)</a:t>
            </a:r>
          </a:p>
        </p:txBody>
      </p:sp>
    </p:spTree>
    <p:extLst>
      <p:ext uri="{BB962C8B-B14F-4D97-AF65-F5344CB8AC3E}">
        <p14:creationId xmlns:p14="http://schemas.microsoft.com/office/powerpoint/2010/main" val="3560381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266" name="Picture 2" descr="PeriodicTable"/>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10985"/>
          <a:stretch>
            <a:fillRect/>
          </a:stretch>
        </p:blipFill>
        <p:spPr bwMode="auto">
          <a:xfrm>
            <a:off x="501650" y="1704282"/>
            <a:ext cx="79248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p:cNvGrpSpPr>
            <a:grpSpLocks/>
          </p:cNvGrpSpPr>
          <p:nvPr/>
        </p:nvGrpSpPr>
        <p:grpSpPr bwMode="auto">
          <a:xfrm>
            <a:off x="458788" y="1853507"/>
            <a:ext cx="8228012" cy="466725"/>
            <a:chOff x="278" y="1104"/>
            <a:chExt cx="5183" cy="294"/>
          </a:xfrm>
        </p:grpSpPr>
        <p:grpSp>
          <p:nvGrpSpPr>
            <p:cNvPr id="11290" name="Group 4"/>
            <p:cNvGrpSpPr>
              <a:grpSpLocks/>
            </p:cNvGrpSpPr>
            <p:nvPr/>
          </p:nvGrpSpPr>
          <p:grpSpPr bwMode="auto">
            <a:xfrm>
              <a:off x="384" y="1104"/>
              <a:ext cx="4848" cy="288"/>
              <a:chOff x="384" y="1104"/>
              <a:chExt cx="4848" cy="288"/>
            </a:xfrm>
          </p:grpSpPr>
          <p:sp>
            <p:nvSpPr>
              <p:cNvPr id="11293" name="Rectangle 5"/>
              <p:cNvSpPr>
                <a:spLocks noChangeArrowheads="1"/>
              </p:cNvSpPr>
              <p:nvPr/>
            </p:nvSpPr>
            <p:spPr bwMode="auto">
              <a:xfrm>
                <a:off x="384" y="1104"/>
                <a:ext cx="240" cy="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94" name="Rectangle 6"/>
              <p:cNvSpPr>
                <a:spLocks noChangeArrowheads="1"/>
              </p:cNvSpPr>
              <p:nvPr/>
            </p:nvSpPr>
            <p:spPr bwMode="auto">
              <a:xfrm>
                <a:off x="4992" y="1104"/>
                <a:ext cx="240" cy="2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grpSp>
        <p:sp>
          <p:nvSpPr>
            <p:cNvPr id="11291" name="Text Box 7"/>
            <p:cNvSpPr txBox="1">
              <a:spLocks noChangeArrowheads="1"/>
            </p:cNvSpPr>
            <p:nvPr/>
          </p:nvSpPr>
          <p:spPr bwMode="auto">
            <a:xfrm>
              <a:off x="278" y="1105"/>
              <a:ext cx="47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solidFill>
                    <a:srgbClr val="FF5757"/>
                  </a:solidFill>
                </a:rPr>
                <a:t>BIG</a:t>
              </a:r>
            </a:p>
          </p:txBody>
        </p:sp>
        <p:sp>
          <p:nvSpPr>
            <p:cNvPr id="11292" name="Text Box 8"/>
            <p:cNvSpPr txBox="1">
              <a:spLocks noChangeArrowheads="1"/>
            </p:cNvSpPr>
            <p:nvPr/>
          </p:nvSpPr>
          <p:spPr bwMode="auto">
            <a:xfrm>
              <a:off x="4748" y="1110"/>
              <a:ext cx="71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solidFill>
                    <a:srgbClr val="FF5757"/>
                  </a:solidFill>
                </a:rPr>
                <a:t>BANG</a:t>
              </a:r>
            </a:p>
          </p:txBody>
        </p:sp>
      </p:grpSp>
      <p:grpSp>
        <p:nvGrpSpPr>
          <p:cNvPr id="4" name="Group 21"/>
          <p:cNvGrpSpPr>
            <a:grpSpLocks/>
          </p:cNvGrpSpPr>
          <p:nvPr/>
        </p:nvGrpSpPr>
        <p:grpSpPr bwMode="auto">
          <a:xfrm>
            <a:off x="627063" y="3148907"/>
            <a:ext cx="7696200" cy="3032126"/>
            <a:chOff x="384" y="1920"/>
            <a:chExt cx="4848" cy="1910"/>
          </a:xfrm>
        </p:grpSpPr>
        <p:sp>
          <p:nvSpPr>
            <p:cNvPr id="11283" name="Rectangle 22"/>
            <p:cNvSpPr>
              <a:spLocks noChangeArrowheads="1"/>
            </p:cNvSpPr>
            <p:nvPr/>
          </p:nvSpPr>
          <p:spPr bwMode="auto">
            <a:xfrm>
              <a:off x="2533" y="1920"/>
              <a:ext cx="2688" cy="76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4" name="Rectangle 23"/>
            <p:cNvSpPr>
              <a:spLocks noChangeArrowheads="1"/>
            </p:cNvSpPr>
            <p:nvPr/>
          </p:nvSpPr>
          <p:spPr bwMode="auto">
            <a:xfrm>
              <a:off x="384" y="2160"/>
              <a:ext cx="2160" cy="52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b="1">
                <a:solidFill>
                  <a:schemeClr val="tx2"/>
                </a:solidFill>
              </a:endParaRPr>
            </a:p>
          </p:txBody>
        </p:sp>
        <p:sp>
          <p:nvSpPr>
            <p:cNvPr id="11285" name="Rectangle 24"/>
            <p:cNvSpPr>
              <a:spLocks noChangeArrowheads="1"/>
            </p:cNvSpPr>
            <p:nvPr/>
          </p:nvSpPr>
          <p:spPr bwMode="auto">
            <a:xfrm>
              <a:off x="384" y="2400"/>
              <a:ext cx="816" cy="578"/>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6" name="Rectangle 25"/>
            <p:cNvSpPr>
              <a:spLocks noChangeArrowheads="1"/>
            </p:cNvSpPr>
            <p:nvPr/>
          </p:nvSpPr>
          <p:spPr bwMode="auto">
            <a:xfrm>
              <a:off x="1141" y="3266"/>
              <a:ext cx="1115" cy="564"/>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7" name="Rectangle 26"/>
            <p:cNvSpPr>
              <a:spLocks noChangeArrowheads="1"/>
            </p:cNvSpPr>
            <p:nvPr/>
          </p:nvSpPr>
          <p:spPr bwMode="auto">
            <a:xfrm>
              <a:off x="2256" y="3266"/>
              <a:ext cx="2976" cy="286"/>
            </a:xfrm>
            <a:prstGeom prst="rect">
              <a:avLst/>
            </a:prstGeom>
            <a:solidFill>
              <a:schemeClr val="bg1">
                <a:lumMod val="9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2400" b="1">
                <a:solidFill>
                  <a:schemeClr val="tx2"/>
                </a:solidFill>
              </a:endParaRPr>
            </a:p>
          </p:txBody>
        </p:sp>
        <p:sp>
          <p:nvSpPr>
            <p:cNvPr id="11288" name="Text Box 27"/>
            <p:cNvSpPr txBox="1">
              <a:spLocks noChangeArrowheads="1"/>
            </p:cNvSpPr>
            <p:nvPr/>
          </p:nvSpPr>
          <p:spPr bwMode="auto">
            <a:xfrm>
              <a:off x="812" y="2162"/>
              <a:ext cx="407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rgbClr val="339933"/>
                  </a:solidFill>
                </a:rPr>
                <a:t>MANY CREATED BY EXPLODING STARS </a:t>
              </a:r>
            </a:p>
            <a:p>
              <a:pPr algn="ctr" eaLnBrk="1" hangingPunct="1">
                <a:spcBef>
                  <a:spcPct val="0"/>
                </a:spcBef>
                <a:buFontTx/>
                <a:buNone/>
              </a:pPr>
              <a:r>
                <a:rPr lang="en-US" altLang="en-US" sz="2400" b="1" dirty="0">
                  <a:solidFill>
                    <a:srgbClr val="339933"/>
                  </a:solidFill>
                </a:rPr>
                <a:t>MAKING UNSTABLE NUCLEI </a:t>
              </a:r>
            </a:p>
          </p:txBody>
        </p:sp>
        <p:sp>
          <p:nvSpPr>
            <p:cNvPr id="11289" name="Text Box 28"/>
            <p:cNvSpPr txBox="1">
              <a:spLocks noChangeArrowheads="1"/>
            </p:cNvSpPr>
            <p:nvPr/>
          </p:nvSpPr>
          <p:spPr bwMode="auto">
            <a:xfrm>
              <a:off x="1771" y="3265"/>
              <a:ext cx="116"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2400" b="1">
                <a:solidFill>
                  <a:srgbClr val="339933"/>
                </a:solidFill>
              </a:endParaRPr>
            </a:p>
          </p:txBody>
        </p:sp>
      </p:grpSp>
      <p:grpSp>
        <p:nvGrpSpPr>
          <p:cNvPr id="5" name="Group 9"/>
          <p:cNvGrpSpPr>
            <a:grpSpLocks/>
          </p:cNvGrpSpPr>
          <p:nvPr/>
        </p:nvGrpSpPr>
        <p:grpSpPr bwMode="auto">
          <a:xfrm>
            <a:off x="627063" y="2310707"/>
            <a:ext cx="7696200" cy="1220788"/>
            <a:chOff x="384" y="1392"/>
            <a:chExt cx="4848" cy="769"/>
          </a:xfrm>
        </p:grpSpPr>
        <p:grpSp>
          <p:nvGrpSpPr>
            <p:cNvPr id="11277" name="Group 10"/>
            <p:cNvGrpSpPr>
              <a:grpSpLocks/>
            </p:cNvGrpSpPr>
            <p:nvPr/>
          </p:nvGrpSpPr>
          <p:grpSpPr bwMode="auto">
            <a:xfrm>
              <a:off x="384" y="1392"/>
              <a:ext cx="4848" cy="768"/>
              <a:chOff x="384" y="1392"/>
              <a:chExt cx="4848" cy="768"/>
            </a:xfrm>
          </p:grpSpPr>
          <p:sp>
            <p:nvSpPr>
              <p:cNvPr id="11280" name="Rectangle 11"/>
              <p:cNvSpPr>
                <a:spLocks noChangeArrowheads="1"/>
              </p:cNvSpPr>
              <p:nvPr/>
            </p:nvSpPr>
            <p:spPr bwMode="auto">
              <a:xfrm>
                <a:off x="384" y="1392"/>
                <a:ext cx="528" cy="52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1" name="Rectangle 12"/>
              <p:cNvSpPr>
                <a:spLocks noChangeArrowheads="1"/>
              </p:cNvSpPr>
              <p:nvPr/>
            </p:nvSpPr>
            <p:spPr bwMode="auto">
              <a:xfrm>
                <a:off x="3610" y="1392"/>
                <a:ext cx="1622" cy="528"/>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82" name="Rectangle 13"/>
              <p:cNvSpPr>
                <a:spLocks noChangeArrowheads="1"/>
              </p:cNvSpPr>
              <p:nvPr/>
            </p:nvSpPr>
            <p:spPr bwMode="auto">
              <a:xfrm>
                <a:off x="384" y="1920"/>
                <a:ext cx="3493" cy="24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grpSp>
        <p:sp>
          <p:nvSpPr>
            <p:cNvPr id="11278" name="Text Box 14"/>
            <p:cNvSpPr txBox="1">
              <a:spLocks noChangeArrowheads="1"/>
            </p:cNvSpPr>
            <p:nvPr/>
          </p:nvSpPr>
          <p:spPr bwMode="auto">
            <a:xfrm>
              <a:off x="493" y="1873"/>
              <a:ext cx="178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solidFill>
                    <a:schemeClr val="tx2"/>
                  </a:solidFill>
                </a:rPr>
                <a:t>STARS BURNING</a:t>
              </a:r>
            </a:p>
          </p:txBody>
        </p:sp>
        <p:sp>
          <p:nvSpPr>
            <p:cNvPr id="11279" name="Text Box 15"/>
            <p:cNvSpPr txBox="1">
              <a:spLocks noChangeArrowheads="1"/>
            </p:cNvSpPr>
            <p:nvPr/>
          </p:nvSpPr>
          <p:spPr bwMode="auto">
            <a:xfrm>
              <a:off x="3821" y="1393"/>
              <a:ext cx="1135"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solidFill>
                    <a:schemeClr val="tx2"/>
                  </a:solidFill>
                </a:rPr>
                <a:t>STARS</a:t>
              </a:r>
            </a:p>
            <a:p>
              <a:pPr algn="ctr" eaLnBrk="1" hangingPunct="1">
                <a:spcBef>
                  <a:spcPct val="0"/>
                </a:spcBef>
                <a:buFontTx/>
                <a:buNone/>
              </a:pPr>
              <a:r>
                <a:rPr lang="en-US" altLang="en-US" sz="2400" b="1">
                  <a:solidFill>
                    <a:schemeClr val="tx2"/>
                  </a:solidFill>
                </a:rPr>
                <a:t> BURNING</a:t>
              </a:r>
            </a:p>
          </p:txBody>
        </p:sp>
      </p:grpSp>
      <p:grpSp>
        <p:nvGrpSpPr>
          <p:cNvPr id="7" name="Group 16"/>
          <p:cNvGrpSpPr>
            <a:grpSpLocks/>
          </p:cNvGrpSpPr>
          <p:nvPr/>
        </p:nvGrpSpPr>
        <p:grpSpPr bwMode="auto">
          <a:xfrm>
            <a:off x="1922463" y="4368110"/>
            <a:ext cx="6400800" cy="1812926"/>
            <a:chOff x="1211" y="2878"/>
            <a:chExt cx="4032" cy="1142"/>
          </a:xfrm>
        </p:grpSpPr>
        <p:sp>
          <p:nvSpPr>
            <p:cNvPr id="11273" name="Rectangle 17"/>
            <p:cNvSpPr>
              <a:spLocks noChangeArrowheads="1"/>
            </p:cNvSpPr>
            <p:nvPr/>
          </p:nvSpPr>
          <p:spPr bwMode="auto">
            <a:xfrm>
              <a:off x="1211" y="2878"/>
              <a:ext cx="4021" cy="290"/>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74" name="Rectangle 18"/>
            <p:cNvSpPr>
              <a:spLocks noChangeArrowheads="1"/>
            </p:cNvSpPr>
            <p:nvPr/>
          </p:nvSpPr>
          <p:spPr bwMode="auto">
            <a:xfrm>
              <a:off x="2267" y="3742"/>
              <a:ext cx="2976" cy="278"/>
            </a:xfrm>
            <a:prstGeom prst="rect">
              <a:avLst/>
            </a:prstGeom>
            <a:solidFill>
              <a:srgbClr val="0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75" name="Text Box 19"/>
            <p:cNvSpPr txBox="1">
              <a:spLocks noChangeArrowheads="1"/>
            </p:cNvSpPr>
            <p:nvPr/>
          </p:nvSpPr>
          <p:spPr bwMode="auto">
            <a:xfrm>
              <a:off x="1843" y="2880"/>
              <a:ext cx="1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rgbClr val="000000"/>
                  </a:solidFill>
                </a:rPr>
                <a:t>HUMAN-MADE</a:t>
              </a:r>
            </a:p>
          </p:txBody>
        </p:sp>
        <p:sp>
          <p:nvSpPr>
            <p:cNvPr id="11276" name="Text Box 20"/>
            <p:cNvSpPr txBox="1">
              <a:spLocks noChangeArrowheads="1"/>
            </p:cNvSpPr>
            <p:nvPr/>
          </p:nvSpPr>
          <p:spPr bwMode="auto">
            <a:xfrm>
              <a:off x="2971" y="3730"/>
              <a:ext cx="160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rgbClr val="000000"/>
                  </a:solidFill>
                </a:rPr>
                <a:t>HUMAN-MADE</a:t>
              </a:r>
            </a:p>
          </p:txBody>
        </p:sp>
      </p:grpSp>
      <p:sp>
        <p:nvSpPr>
          <p:cNvPr id="241693" name="Text Box 29"/>
          <p:cNvSpPr txBox="1">
            <a:spLocks noChangeArrowheads="1"/>
          </p:cNvSpPr>
          <p:nvPr/>
        </p:nvSpPr>
        <p:spPr bwMode="auto">
          <a:xfrm>
            <a:off x="2342800" y="920554"/>
            <a:ext cx="4458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4400" dirty="0">
                <a:solidFill>
                  <a:schemeClr val="accent6">
                    <a:lumMod val="75000"/>
                  </a:schemeClr>
                </a:solidFill>
                <a:latin typeface="Times New Roman" panose="02020603050405020304" pitchFamily="18" charset="0"/>
              </a:rPr>
              <a:t>The Periodic Table</a:t>
            </a:r>
          </a:p>
        </p:txBody>
      </p:sp>
      <p:sp>
        <p:nvSpPr>
          <p:cNvPr id="11272" name="Rectangle 30"/>
          <p:cNvSpPr>
            <a:spLocks noGrp="1" noChangeArrowheads="1"/>
          </p:cNvSpPr>
          <p:nvPr>
            <p:ph type="title"/>
          </p:nvPr>
        </p:nvSpPr>
        <p:spPr/>
        <p:txBody>
          <a:bodyPr/>
          <a:lstStyle/>
          <a:p>
            <a:pPr eaLnBrk="1" hangingPunct="1"/>
            <a:r>
              <a:rPr lang="en-US" altLang="en-US" sz="3200" smtClean="0"/>
              <a:t>How were the elements made?</a:t>
            </a:r>
          </a:p>
        </p:txBody>
      </p:sp>
      <p:sp>
        <p:nvSpPr>
          <p:cNvPr id="3" name="Rectangle 2"/>
          <p:cNvSpPr/>
          <p:nvPr/>
        </p:nvSpPr>
        <p:spPr>
          <a:xfrm>
            <a:off x="2509869" y="5277418"/>
            <a:ext cx="4612160" cy="461665"/>
          </a:xfrm>
          <a:prstGeom prst="rect">
            <a:avLst/>
          </a:prstGeom>
        </p:spPr>
        <p:txBody>
          <a:bodyPr wrap="none">
            <a:spAutoFit/>
          </a:bodyPr>
          <a:lstStyle/>
          <a:p>
            <a:pPr algn="ctr">
              <a:spcBef>
                <a:spcPct val="0"/>
              </a:spcBef>
            </a:pPr>
            <a:r>
              <a:rPr lang="en-US" altLang="en-US" sz="2400" b="1" dirty="0">
                <a:solidFill>
                  <a:srgbClr val="339933"/>
                </a:solidFill>
                <a:latin typeface="Book Antiqua" panose="02040602050305030304" pitchFamily="18" charset="0"/>
              </a:rPr>
              <a:t>(OUR BEST THEORY SO FAR)</a:t>
            </a:r>
          </a:p>
        </p:txBody>
      </p:sp>
    </p:spTree>
    <p:extLst>
      <p:ext uri="{BB962C8B-B14F-4D97-AF65-F5344CB8AC3E}">
        <p14:creationId xmlns:p14="http://schemas.microsoft.com/office/powerpoint/2010/main" val="20852696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1693"/>
                                        </p:tgtEl>
                                        <p:attrNameLst>
                                          <p:attrName>style.visibility</p:attrName>
                                        </p:attrNameLst>
                                      </p:cBhvr>
                                      <p:to>
                                        <p:strVal val="visible"/>
                                      </p:to>
                                    </p:set>
                                    <p:anim calcmode="lin" valueType="num">
                                      <p:cBhvr additive="base">
                                        <p:cTn id="7" dur="500" fill="hold"/>
                                        <p:tgtEl>
                                          <p:spTgt spid="241693"/>
                                        </p:tgtEl>
                                        <p:attrNameLst>
                                          <p:attrName>ppt_x</p:attrName>
                                        </p:attrNameLst>
                                      </p:cBhvr>
                                      <p:tavLst>
                                        <p:tav tm="0">
                                          <p:val>
                                            <p:strVal val="1+#ppt_w/2"/>
                                          </p:val>
                                        </p:tav>
                                        <p:tav tm="100000">
                                          <p:val>
                                            <p:strVal val="#ppt_x"/>
                                          </p:val>
                                        </p:tav>
                                      </p:tavLst>
                                    </p:anim>
                                    <p:anim calcmode="lin" valueType="num">
                                      <p:cBhvr additive="base">
                                        <p:cTn id="8" dur="500" fill="hold"/>
                                        <p:tgtEl>
                                          <p:spTgt spid="24169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dissolve">
                                      <p:cBhvr>
                                        <p:cTn id="18" dur="500"/>
                                        <p:tgtEl>
                                          <p:spTgt spid="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dissolve">
                                      <p:cBhvr>
                                        <p:cTn id="28" dur="500"/>
                                        <p:tgtEl>
                                          <p:spTgt spid="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93" grpId="0" autoUpdateAnimBg="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t>Why study rare isotopes?</a:t>
            </a:r>
          </a:p>
        </p:txBody>
      </p:sp>
      <p:grpSp>
        <p:nvGrpSpPr>
          <p:cNvPr id="2" name="Group 3"/>
          <p:cNvGrpSpPr>
            <a:grpSpLocks/>
          </p:cNvGrpSpPr>
          <p:nvPr/>
        </p:nvGrpSpPr>
        <p:grpSpPr bwMode="auto">
          <a:xfrm>
            <a:off x="215900" y="1063239"/>
            <a:ext cx="2832100" cy="2438400"/>
            <a:chOff x="136" y="912"/>
            <a:chExt cx="1784" cy="1536"/>
          </a:xfrm>
        </p:grpSpPr>
        <p:pic>
          <p:nvPicPr>
            <p:cNvPr id="17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 y="912"/>
              <a:ext cx="1728" cy="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Rectangle 5"/>
            <p:cNvSpPr>
              <a:spLocks noChangeArrowheads="1"/>
            </p:cNvSpPr>
            <p:nvPr/>
          </p:nvSpPr>
          <p:spPr bwMode="auto">
            <a:xfrm>
              <a:off x="136" y="2160"/>
              <a:ext cx="16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chemeClr val="accent6">
                      <a:lumMod val="75000"/>
                    </a:schemeClr>
                  </a:solidFill>
                </a:rPr>
                <a:t>Nuclear Medicine</a:t>
              </a:r>
            </a:p>
          </p:txBody>
        </p:sp>
      </p:grpSp>
      <p:grpSp>
        <p:nvGrpSpPr>
          <p:cNvPr id="3" name="Group 6"/>
          <p:cNvGrpSpPr>
            <a:grpSpLocks/>
          </p:cNvGrpSpPr>
          <p:nvPr/>
        </p:nvGrpSpPr>
        <p:grpSpPr bwMode="auto">
          <a:xfrm>
            <a:off x="3124200" y="1520439"/>
            <a:ext cx="2971800" cy="2378075"/>
            <a:chOff x="1968" y="1200"/>
            <a:chExt cx="1872" cy="1498"/>
          </a:xfrm>
        </p:grpSpPr>
        <p:pic>
          <p:nvPicPr>
            <p:cNvPr id="174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 y="1200"/>
              <a:ext cx="1728" cy="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8" name="Rectangle 8"/>
            <p:cNvSpPr>
              <a:spLocks noChangeArrowheads="1"/>
            </p:cNvSpPr>
            <p:nvPr/>
          </p:nvSpPr>
          <p:spPr bwMode="auto">
            <a:xfrm>
              <a:off x="1968" y="2448"/>
              <a:ext cx="187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dirty="0">
                  <a:solidFill>
                    <a:schemeClr val="accent6">
                      <a:lumMod val="75000"/>
                    </a:schemeClr>
                  </a:solidFill>
                </a:rPr>
                <a:t>Archeology/Geophysics</a:t>
              </a:r>
            </a:p>
          </p:txBody>
        </p:sp>
      </p:grpSp>
      <p:grpSp>
        <p:nvGrpSpPr>
          <p:cNvPr id="4" name="Group 9"/>
          <p:cNvGrpSpPr>
            <a:grpSpLocks/>
          </p:cNvGrpSpPr>
          <p:nvPr/>
        </p:nvGrpSpPr>
        <p:grpSpPr bwMode="auto">
          <a:xfrm>
            <a:off x="6019800" y="2130039"/>
            <a:ext cx="2616200" cy="2366963"/>
            <a:chOff x="3792" y="1584"/>
            <a:chExt cx="1648" cy="1491"/>
          </a:xfrm>
        </p:grpSpPr>
        <p:pic>
          <p:nvPicPr>
            <p:cNvPr id="17415" name="Picture 10"/>
            <p:cNvPicPr>
              <a:picLocks noChangeAspect="1" noChangeArrowheads="1"/>
            </p:cNvPicPr>
            <p:nvPr/>
          </p:nvPicPr>
          <p:blipFill>
            <a:blip r:embed="rId4">
              <a:extLst>
                <a:ext uri="{28A0092B-C50C-407E-A947-70E740481C1C}">
                  <a14:useLocalDpi xmlns:a14="http://schemas.microsoft.com/office/drawing/2010/main" val="0"/>
                </a:ext>
              </a:extLst>
            </a:blip>
            <a:srcRect t="31807"/>
            <a:stretch>
              <a:fillRect/>
            </a:stretch>
          </p:blipFill>
          <p:spPr bwMode="auto">
            <a:xfrm>
              <a:off x="3840" y="1584"/>
              <a:ext cx="1600"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11"/>
            <p:cNvSpPr>
              <a:spLocks noChangeArrowheads="1"/>
            </p:cNvSpPr>
            <p:nvPr/>
          </p:nvSpPr>
          <p:spPr bwMode="auto">
            <a:xfrm>
              <a:off x="3792" y="2784"/>
              <a:ext cx="142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dirty="0">
                  <a:solidFill>
                    <a:schemeClr val="accent6">
                      <a:lumMod val="75000"/>
                    </a:schemeClr>
                  </a:solidFill>
                </a:rPr>
                <a:t>Nuclear Power</a:t>
              </a:r>
            </a:p>
          </p:txBody>
        </p:sp>
      </p:grpSp>
      <p:sp>
        <p:nvSpPr>
          <p:cNvPr id="240652" name="Text Box 12"/>
          <p:cNvSpPr txBox="1">
            <a:spLocks noChangeArrowheads="1"/>
          </p:cNvSpPr>
          <p:nvPr/>
        </p:nvSpPr>
        <p:spPr bwMode="auto">
          <a:xfrm>
            <a:off x="228600" y="4797039"/>
            <a:ext cx="8610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800" dirty="0">
                <a:solidFill>
                  <a:schemeClr val="accent6">
                    <a:lumMod val="75000"/>
                  </a:schemeClr>
                </a:solidFill>
              </a:rPr>
              <a:t>What we learn about the nucleus can generate new ideas and technologies in the fields of </a:t>
            </a:r>
            <a:r>
              <a:rPr lang="en-US" altLang="en-US" sz="2800" dirty="0">
                <a:solidFill>
                  <a:srgbClr val="D6A162"/>
                </a:solidFill>
              </a:rPr>
              <a:t>space science, airport security, biology/ecology</a:t>
            </a:r>
            <a:r>
              <a:rPr lang="en-US" altLang="en-US" sz="2800" dirty="0">
                <a:solidFill>
                  <a:schemeClr val="accent6">
                    <a:lumMod val="75000"/>
                  </a:schemeClr>
                </a:solidFill>
              </a:rPr>
              <a:t>, etc.</a:t>
            </a:r>
            <a:endParaRPr lang="en-US" altLang="en-US" sz="2800" dirty="0">
              <a:solidFill>
                <a:schemeClr val="accent6">
                  <a:lumMod val="75000"/>
                </a:schemeClr>
              </a:solidFill>
              <a:latin typeface="Times New Roman" panose="02020603050405020304" pitchFamily="18" charset="0"/>
            </a:endParaRPr>
          </a:p>
        </p:txBody>
      </p:sp>
    </p:spTree>
    <p:extLst>
      <p:ext uri="{BB962C8B-B14F-4D97-AF65-F5344CB8AC3E}">
        <p14:creationId xmlns:p14="http://schemas.microsoft.com/office/powerpoint/2010/main" val="1457488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40652"/>
                                        </p:tgtEl>
                                        <p:attrNameLst>
                                          <p:attrName>style.visibility</p:attrName>
                                        </p:attrNameLst>
                                      </p:cBhvr>
                                      <p:to>
                                        <p:strVal val="visible"/>
                                      </p:to>
                                    </p:set>
                                    <p:animEffect transition="in" filter="fade">
                                      <p:cBhvr>
                                        <p:cTn id="19" dur="2000"/>
                                        <p:tgtEl>
                                          <p:spTgt spid="240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5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NSCL?</a:t>
            </a:r>
            <a:endParaRPr lang="en-US" dirty="0"/>
          </a:p>
        </p:txBody>
      </p:sp>
      <p:sp>
        <p:nvSpPr>
          <p:cNvPr id="3" name="Content Placeholder 2"/>
          <p:cNvSpPr>
            <a:spLocks noGrp="1"/>
          </p:cNvSpPr>
          <p:nvPr>
            <p:ph idx="1"/>
          </p:nvPr>
        </p:nvSpPr>
        <p:spPr>
          <a:xfrm>
            <a:off x="631901" y="1124319"/>
            <a:ext cx="7980092" cy="4584700"/>
          </a:xfrm>
        </p:spPr>
        <p:txBody>
          <a:bodyPr>
            <a:normAutofit/>
          </a:bodyPr>
          <a:lstStyle/>
          <a:p>
            <a:pPr marL="0" indent="0" algn="ctr">
              <a:buNone/>
            </a:pPr>
            <a:r>
              <a:rPr lang="en-US" sz="3600" dirty="0" smtClean="0">
                <a:latin typeface="Gotham Black" panose="02000604040000020004" pitchFamily="50" charset="0"/>
              </a:rPr>
              <a:t>700</a:t>
            </a:r>
            <a:r>
              <a:rPr lang="en-US" sz="3600" dirty="0" smtClean="0">
                <a:latin typeface="Gotham Black" panose="02000604040000020004" pitchFamily="50" charset="0"/>
              </a:rPr>
              <a:t>+ employees</a:t>
            </a:r>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a:p>
            <a:pPr marL="457200" lvl="1" indent="0">
              <a:buNone/>
            </a:pPr>
            <a:endParaRPr lang="en-US" sz="1600" dirty="0" smtClean="0"/>
          </a:p>
          <a:p>
            <a:pPr marL="457200" lvl="1" indent="0">
              <a:buNone/>
            </a:pPr>
            <a:endParaRPr lang="en-US" sz="1600" dirty="0" smtClean="0"/>
          </a:p>
          <a:p>
            <a:pPr marL="457200" lvl="1" indent="0">
              <a:buNone/>
            </a:pPr>
            <a:r>
              <a:rPr lang="en-US" sz="1600" dirty="0" smtClean="0"/>
              <a:t>Our employees have backgrounds in nuclear science, physics, chemistry, all types of engineering, computing, mathematics, etc. We represent most fields of </a:t>
            </a:r>
            <a:r>
              <a:rPr lang="en-US" sz="1600" dirty="0" smtClean="0">
                <a:solidFill>
                  <a:schemeClr val="accent6">
                    <a:lumMod val="75000"/>
                  </a:schemeClr>
                </a:solidFill>
              </a:rPr>
              <a:t>Science, Technology, Engineering and Math (STEM).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8650" y="2871569"/>
            <a:ext cx="7990258" cy="930148"/>
          </a:xfrm>
          <a:prstGeom prst="rect">
            <a:avLst/>
          </a:prstGeom>
        </p:spPr>
      </p:pic>
      <p:sp>
        <p:nvSpPr>
          <p:cNvPr id="5" name="TextBox 4"/>
          <p:cNvSpPr txBox="1"/>
          <p:nvPr/>
        </p:nvSpPr>
        <p:spPr>
          <a:xfrm>
            <a:off x="5766487" y="2183379"/>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Faculty researchers</a:t>
            </a:r>
            <a:endParaRPr lang="en-US" sz="1400" dirty="0">
              <a:latin typeface="Californian FB" panose="0207040306080B030204" pitchFamily="18" charset="0"/>
            </a:endParaRPr>
          </a:p>
        </p:txBody>
      </p:sp>
      <p:sp>
        <p:nvSpPr>
          <p:cNvPr id="6" name="TextBox 5"/>
          <p:cNvSpPr txBox="1"/>
          <p:nvPr/>
        </p:nvSpPr>
        <p:spPr>
          <a:xfrm>
            <a:off x="2953265" y="3974925"/>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Graduate</a:t>
            </a:r>
          </a:p>
          <a:p>
            <a:pPr algn="ctr"/>
            <a:r>
              <a:rPr lang="en-US" sz="1400" dirty="0" smtClean="0">
                <a:latin typeface="Californian FB" panose="0207040306080B030204" pitchFamily="18" charset="0"/>
              </a:rPr>
              <a:t>students</a:t>
            </a:r>
            <a:endParaRPr lang="en-US" sz="1400" dirty="0">
              <a:latin typeface="Californian FB" panose="0207040306080B030204" pitchFamily="18" charset="0"/>
            </a:endParaRPr>
          </a:p>
        </p:txBody>
      </p:sp>
      <p:sp>
        <p:nvSpPr>
          <p:cNvPr id="7" name="TextBox 6"/>
          <p:cNvSpPr txBox="1"/>
          <p:nvPr/>
        </p:nvSpPr>
        <p:spPr>
          <a:xfrm>
            <a:off x="7562115" y="2183379"/>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Facility operators</a:t>
            </a:r>
            <a:endParaRPr lang="en-US" sz="1400" dirty="0">
              <a:latin typeface="Californian FB" panose="0207040306080B030204" pitchFamily="18" charset="0"/>
            </a:endParaRPr>
          </a:p>
        </p:txBody>
      </p:sp>
      <p:sp>
        <p:nvSpPr>
          <p:cNvPr id="8" name="TextBox 7"/>
          <p:cNvSpPr txBox="1"/>
          <p:nvPr/>
        </p:nvSpPr>
        <p:spPr>
          <a:xfrm>
            <a:off x="4676518" y="3974925"/>
            <a:ext cx="1243914" cy="738664"/>
          </a:xfrm>
          <a:prstGeom prst="rect">
            <a:avLst/>
          </a:prstGeom>
          <a:noFill/>
        </p:spPr>
        <p:txBody>
          <a:bodyPr wrap="square" rtlCol="0">
            <a:spAutoFit/>
          </a:bodyPr>
          <a:lstStyle/>
          <a:p>
            <a:pPr algn="ctr"/>
            <a:r>
              <a:rPr lang="en-US" sz="1400" dirty="0" smtClean="0">
                <a:latin typeface="Californian FB" panose="0207040306080B030204" pitchFamily="18" charset="0"/>
              </a:rPr>
              <a:t>Technicians, engineers &amp; machinists</a:t>
            </a:r>
            <a:endParaRPr lang="en-US" sz="1400" dirty="0">
              <a:latin typeface="Californian FB" panose="0207040306080B030204" pitchFamily="18" charset="0"/>
            </a:endParaRPr>
          </a:p>
        </p:txBody>
      </p:sp>
      <p:sp>
        <p:nvSpPr>
          <p:cNvPr id="9" name="TextBox 8"/>
          <p:cNvSpPr txBox="1"/>
          <p:nvPr/>
        </p:nvSpPr>
        <p:spPr>
          <a:xfrm>
            <a:off x="1977081" y="1967935"/>
            <a:ext cx="1643448" cy="738664"/>
          </a:xfrm>
          <a:prstGeom prst="rect">
            <a:avLst/>
          </a:prstGeom>
          <a:noFill/>
        </p:spPr>
        <p:txBody>
          <a:bodyPr wrap="square" rtlCol="0">
            <a:spAutoFit/>
          </a:bodyPr>
          <a:lstStyle/>
          <a:p>
            <a:pPr algn="ctr"/>
            <a:r>
              <a:rPr lang="en-US" sz="1400" dirty="0" smtClean="0">
                <a:latin typeface="Californian FB" panose="0207040306080B030204" pitchFamily="18" charset="0"/>
              </a:rPr>
              <a:t>Research and development scientists/engineers</a:t>
            </a:r>
            <a:endParaRPr lang="en-US" sz="1400" dirty="0">
              <a:latin typeface="Californian FB" panose="0207040306080B030204" pitchFamily="18" charset="0"/>
            </a:endParaRPr>
          </a:p>
        </p:txBody>
      </p:sp>
      <p:sp>
        <p:nvSpPr>
          <p:cNvPr id="10" name="TextBox 9"/>
          <p:cNvSpPr txBox="1"/>
          <p:nvPr/>
        </p:nvSpPr>
        <p:spPr>
          <a:xfrm>
            <a:off x="1107989" y="3974925"/>
            <a:ext cx="1243914" cy="523220"/>
          </a:xfrm>
          <a:prstGeom prst="rect">
            <a:avLst/>
          </a:prstGeom>
          <a:noFill/>
        </p:spPr>
        <p:txBody>
          <a:bodyPr wrap="square" rtlCol="0">
            <a:spAutoFit/>
          </a:bodyPr>
          <a:lstStyle/>
          <a:p>
            <a:pPr algn="ctr"/>
            <a:r>
              <a:rPr lang="en-US" sz="1400" dirty="0" smtClean="0">
                <a:latin typeface="Californian FB" panose="0207040306080B030204" pitchFamily="18" charset="0"/>
              </a:rPr>
              <a:t>Undergrad students</a:t>
            </a:r>
            <a:endParaRPr lang="en-US" sz="1400" dirty="0">
              <a:latin typeface="Californian FB" panose="0207040306080B030204" pitchFamily="18" charset="0"/>
            </a:endParaRPr>
          </a:p>
        </p:txBody>
      </p:sp>
      <p:cxnSp>
        <p:nvCxnSpPr>
          <p:cNvPr id="18" name="Straight Connector 17"/>
          <p:cNvCxnSpPr/>
          <p:nvPr/>
        </p:nvCxnSpPr>
        <p:spPr>
          <a:xfrm>
            <a:off x="2500184" y="2679912"/>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1845276" y="3643373"/>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a:off x="3369276" y="3660169"/>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1" name="Straight Connector 20"/>
          <p:cNvCxnSpPr/>
          <p:nvPr/>
        </p:nvCxnSpPr>
        <p:spPr>
          <a:xfrm>
            <a:off x="6046573" y="2695085"/>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a:off x="8394357" y="2673968"/>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4934465" y="3643372"/>
            <a:ext cx="0" cy="316687"/>
          </a:xfrm>
          <a:prstGeom prst="line">
            <a:avLst/>
          </a:prstGeom>
          <a:effectLst>
            <a:outerShdw blurRad="50800" dist="38100" dir="5400000" algn="t" rotWithShape="0">
              <a:prstClr val="black">
                <a:alpha val="40000"/>
              </a:prstClr>
            </a:outerShdw>
          </a:effectLst>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2704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AND OUTREACH</a:t>
            </a:r>
            <a:endParaRPr lang="en-US" dirty="0"/>
          </a:p>
        </p:txBody>
      </p:sp>
      <p:sp>
        <p:nvSpPr>
          <p:cNvPr id="3" name="Content Placeholder 2"/>
          <p:cNvSpPr>
            <a:spLocks noGrp="1"/>
          </p:cNvSpPr>
          <p:nvPr>
            <p:ph idx="1"/>
          </p:nvPr>
        </p:nvSpPr>
        <p:spPr>
          <a:xfrm>
            <a:off x="628650" y="849086"/>
            <a:ext cx="4489450" cy="2605315"/>
          </a:xfrm>
        </p:spPr>
        <p:txBody>
          <a:bodyPr>
            <a:normAutofit/>
          </a:bodyPr>
          <a:lstStyle/>
          <a:p>
            <a:pPr marL="0" indent="0" algn="ctr">
              <a:buNone/>
            </a:pPr>
            <a:r>
              <a:rPr lang="en-US" dirty="0"/>
              <a:t>NSCL has the </a:t>
            </a:r>
            <a:endParaRPr lang="en-US" dirty="0" smtClean="0"/>
          </a:p>
          <a:p>
            <a:pPr marL="0" indent="0" algn="ctr">
              <a:buNone/>
            </a:pPr>
            <a:r>
              <a:rPr lang="en-US" sz="3200" b="1" dirty="0" smtClean="0">
                <a:latin typeface="Gotham Black" panose="02000604040000020004" pitchFamily="50" charset="0"/>
              </a:rPr>
              <a:t>#</a:t>
            </a:r>
            <a:r>
              <a:rPr lang="en-US" sz="3200" b="1" dirty="0">
                <a:latin typeface="Gotham Black" panose="02000604040000020004" pitchFamily="50" charset="0"/>
              </a:rPr>
              <a:t>1 ranked nuclear science program </a:t>
            </a:r>
            <a:endParaRPr lang="en-US" sz="3200" b="1" dirty="0" smtClean="0">
              <a:latin typeface="Gotham Black" panose="02000604040000020004" pitchFamily="50" charset="0"/>
            </a:endParaRPr>
          </a:p>
          <a:p>
            <a:pPr marL="0" indent="0" algn="ctr">
              <a:buNone/>
            </a:pPr>
            <a:r>
              <a:rPr lang="en-US" dirty="0" smtClean="0"/>
              <a:t>among </a:t>
            </a:r>
            <a:r>
              <a:rPr lang="en-US" dirty="0"/>
              <a:t>US graduate </a:t>
            </a:r>
            <a:r>
              <a:rPr lang="en-US" dirty="0" smtClean="0"/>
              <a:t>schools</a:t>
            </a:r>
          </a:p>
          <a:p>
            <a:pPr marL="0" indent="0" algn="ctr">
              <a:buNone/>
            </a:pPr>
            <a:r>
              <a:rPr lang="en-US" sz="1200" i="1" dirty="0" smtClean="0"/>
              <a:t>(U.S. News &amp; World Report, 2014)</a:t>
            </a:r>
            <a:endParaRPr lang="en-US" sz="1200" i="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7450" y="849087"/>
            <a:ext cx="3541203" cy="2605314"/>
          </a:xfrm>
          <a:prstGeom prst="rect">
            <a:avLst/>
          </a:prstGeom>
        </p:spPr>
      </p:pic>
      <p:sp>
        <p:nvSpPr>
          <p:cNvPr id="5" name="Content Placeholder 2"/>
          <p:cNvSpPr txBox="1">
            <a:spLocks/>
          </p:cNvSpPr>
          <p:nvPr/>
        </p:nvSpPr>
        <p:spPr>
          <a:xfrm>
            <a:off x="4932901" y="3683000"/>
            <a:ext cx="3841644" cy="24765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t>NSCL Outreach offers:</a:t>
            </a:r>
          </a:p>
          <a:p>
            <a:r>
              <a:rPr lang="en-US" sz="1800" b="1" dirty="0" smtClean="0"/>
              <a:t>Tours</a:t>
            </a:r>
            <a:r>
              <a:rPr lang="en-US" sz="1800" dirty="0" smtClean="0"/>
              <a:t> for the general public</a:t>
            </a:r>
          </a:p>
          <a:p>
            <a:r>
              <a:rPr lang="en-US" sz="1800" b="1" dirty="0" smtClean="0"/>
              <a:t>Summer research programs </a:t>
            </a:r>
            <a:r>
              <a:rPr lang="en-US" sz="1800" dirty="0" smtClean="0"/>
              <a:t>for middle &amp; high school students</a:t>
            </a:r>
          </a:p>
          <a:p>
            <a:r>
              <a:rPr lang="en-US" sz="1800" dirty="0" smtClean="0"/>
              <a:t>Nuclear science experiments and </a:t>
            </a:r>
            <a:r>
              <a:rPr lang="en-US" sz="1800" b="1" dirty="0" smtClean="0"/>
              <a:t>lessons for teachers </a:t>
            </a:r>
            <a:r>
              <a:rPr lang="en-US" sz="1800" dirty="0" smtClean="0"/>
              <a:t>to use</a:t>
            </a:r>
          </a:p>
          <a:p>
            <a:r>
              <a:rPr lang="en-US" sz="1800" dirty="0" smtClean="0"/>
              <a:t>For more information online: </a:t>
            </a:r>
            <a:r>
              <a:rPr lang="en-US" sz="1800" dirty="0" smtClean="0">
                <a:solidFill>
                  <a:schemeClr val="tx1"/>
                </a:solidFill>
                <a:hlinkClick r:id="rId3"/>
              </a:rPr>
              <a:t>www.nscl.msu.edu/public/education</a:t>
            </a:r>
            <a:r>
              <a:rPr lang="en-US" sz="1800" dirty="0" smtClean="0">
                <a:solidFill>
                  <a:schemeClr val="tx1"/>
                </a:solidFill>
              </a:rPr>
              <a:t>   </a:t>
            </a:r>
            <a:endParaRPr lang="en-US" sz="1800" dirty="0">
              <a:solidFill>
                <a:schemeClr val="tx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825" y="3601356"/>
            <a:ext cx="3538037" cy="2655886"/>
          </a:xfrm>
          <a:prstGeom prst="rect">
            <a:avLst/>
          </a:prstGeom>
        </p:spPr>
      </p:pic>
    </p:spTree>
    <p:extLst>
      <p:ext uri="{BB962C8B-B14F-4D97-AF65-F5344CB8AC3E}">
        <p14:creationId xmlns:p14="http://schemas.microsoft.com/office/powerpoint/2010/main" val="57277361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16668</TotalTime>
  <Words>1394</Words>
  <Application>Microsoft Office PowerPoint</Application>
  <PresentationFormat>On-screen Show (4:3)</PresentationFormat>
  <Paragraphs>193</Paragraphs>
  <Slides>26</Slides>
  <Notes>8</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26</vt:i4>
      </vt:variant>
    </vt:vector>
  </HeadingPairs>
  <TitlesOfParts>
    <vt:vector size="37" baseType="lpstr">
      <vt:lpstr>Arial</vt:lpstr>
      <vt:lpstr>Book Antiqua</vt:lpstr>
      <vt:lpstr>Calibri</vt:lpstr>
      <vt:lpstr>Calibri Light</vt:lpstr>
      <vt:lpstr>Californian FB</vt:lpstr>
      <vt:lpstr>Century Gothic</vt:lpstr>
      <vt:lpstr>Gotham Black</vt:lpstr>
      <vt:lpstr>Gotham Bold</vt:lpstr>
      <vt:lpstr>Times New Roman</vt:lpstr>
      <vt:lpstr>Univers LT Std 85 XBlk</vt:lpstr>
      <vt:lpstr>Office Theme</vt:lpstr>
      <vt:lpstr>NSCL Nuclear Research at MSU</vt:lpstr>
      <vt:lpstr>We study the atomic nucleus</vt:lpstr>
      <vt:lpstr>The nucleus is SMALL</vt:lpstr>
      <vt:lpstr>LEADING SCIENTIFIC ADVANCEMENT</vt:lpstr>
      <vt:lpstr>SERVING USERS</vt:lpstr>
      <vt:lpstr>How were the elements made?</vt:lpstr>
      <vt:lpstr>Why study rare isotopes?</vt:lpstr>
      <vt:lpstr>WHO IS NSCL?</vt:lpstr>
      <vt:lpstr>EDUCATION AND OUTREACH</vt:lpstr>
      <vt:lpstr>Radioactive, rare isotopes decay</vt:lpstr>
      <vt:lpstr>Radiation Safety</vt:lpstr>
      <vt:lpstr>PowerPoint Presentation</vt:lpstr>
      <vt:lpstr>How to make unstable nuclei</vt:lpstr>
      <vt:lpstr>Superconductivity</vt:lpstr>
      <vt:lpstr>The cyclotrons</vt:lpstr>
      <vt:lpstr>How a cyclotron works</vt:lpstr>
      <vt:lpstr>Fragmentation</vt:lpstr>
      <vt:lpstr>Fragment separator</vt:lpstr>
      <vt:lpstr>Detectors</vt:lpstr>
      <vt:lpstr>FRIB: Facility for Rare Isotope Beams</vt:lpstr>
      <vt:lpstr>PowerPoint Presentation</vt:lpstr>
      <vt:lpstr>Safety First</vt:lpstr>
      <vt:lpstr>National Superconducting Cyclotron Laboratory at Michigan State University</vt:lpstr>
      <vt:lpstr>FRIB on the MSU campus</vt:lpstr>
      <vt:lpstr>Sources of radiation</vt:lpstr>
      <vt:lpstr>The Control Room</vt:lpstr>
    </vt:vector>
  </TitlesOfParts>
  <Company>NSCL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O'Donnell, Erin</dc:creator>
  <cp:lastModifiedBy>Constan, Zachary</cp:lastModifiedBy>
  <cp:revision>64</cp:revision>
  <dcterms:created xsi:type="dcterms:W3CDTF">2014-01-23T18:55:41Z</dcterms:created>
  <dcterms:modified xsi:type="dcterms:W3CDTF">2016-01-19T15:20:18Z</dcterms:modified>
</cp:coreProperties>
</file>