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3" r:id="rId4"/>
  </p:sldMasterIdLst>
  <p:notesMasterIdLst>
    <p:notesMasterId r:id="rId25"/>
  </p:notesMasterIdLst>
  <p:handoutMasterIdLst>
    <p:handoutMasterId r:id="rId26"/>
  </p:handoutMasterIdLst>
  <p:sldIdLst>
    <p:sldId id="358" r:id="rId5"/>
    <p:sldId id="321" r:id="rId6"/>
    <p:sldId id="312" r:id="rId7"/>
    <p:sldId id="337" r:id="rId8"/>
    <p:sldId id="305" r:id="rId9"/>
    <p:sldId id="303" r:id="rId10"/>
    <p:sldId id="275" r:id="rId11"/>
    <p:sldId id="304" r:id="rId12"/>
    <p:sldId id="338" r:id="rId13"/>
    <p:sldId id="353" r:id="rId14"/>
    <p:sldId id="340" r:id="rId15"/>
    <p:sldId id="313" r:id="rId16"/>
    <p:sldId id="356" r:id="rId17"/>
    <p:sldId id="343" r:id="rId18"/>
    <p:sldId id="355" r:id="rId19"/>
    <p:sldId id="354" r:id="rId20"/>
    <p:sldId id="330" r:id="rId21"/>
    <p:sldId id="357" r:id="rId22"/>
    <p:sldId id="351" r:id="rId23"/>
    <p:sldId id="352" r:id="rId24"/>
  </p:sldIdLst>
  <p:sldSz cx="12192000" cy="6858000"/>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342D2D"/>
    <a:srgbClr val="332C2C"/>
    <a:srgbClr val="000000"/>
    <a:srgbClr val="67B14B"/>
    <a:srgbClr val="064308"/>
    <a:srgbClr val="E6E8DC"/>
    <a:srgbClr val="B7B58A"/>
    <a:srgbClr val="0F0C8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714" autoAdjust="0"/>
    <p:restoredTop sz="94660"/>
  </p:normalViewPr>
  <p:slideViewPr>
    <p:cSldViewPr snapToObjects="1">
      <p:cViewPr varScale="1">
        <p:scale>
          <a:sx n="96" d="100"/>
          <a:sy n="96" d="100"/>
        </p:scale>
        <p:origin x="78" y="498"/>
      </p:cViewPr>
      <p:guideLst>
        <p:guide orient="horz" pos="2160"/>
        <p:guide pos="384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11/8/2023</a:t>
            </a:fld>
            <a:endParaRPr lang="en-US"/>
          </a:p>
        </p:txBody>
      </p:sp>
      <p:sp>
        <p:nvSpPr>
          <p:cNvPr id="4" name="Slide Image Placeholder 3"/>
          <p:cNvSpPr>
            <a:spLocks noGrp="1" noRot="1" noChangeAspect="1"/>
          </p:cNvSpPr>
          <p:nvPr>
            <p:ph type="sldImg" idx="2"/>
          </p:nvPr>
        </p:nvSpPr>
        <p:spPr>
          <a:xfrm>
            <a:off x="409575" y="695325"/>
            <a:ext cx="617855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00503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936423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32314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2182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80138"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754759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xfrm>
            <a:off x="409575" y="695325"/>
            <a:ext cx="6178550" cy="3476625"/>
          </a:xfrm>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685401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409575" y="695325"/>
            <a:ext cx="6180138"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3649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704" y="1238251"/>
            <a:ext cx="9986635" cy="33554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4835" tIns="32417" rIns="64835" bIns="32417">
            <a:spAutoFit/>
          </a:bodyPr>
          <a:lstStyle/>
          <a:p>
            <a:pPr defTabSz="342780" eaLnBrk="0" hangingPunct="0">
              <a:lnSpc>
                <a:spcPct val="90000"/>
              </a:lnSpc>
              <a:defRPr/>
            </a:pPr>
            <a:endParaRPr lang="en-US" sz="195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2032000" y="4071938"/>
            <a:ext cx="8128000" cy="1143000"/>
          </a:xfrm>
        </p:spPr>
        <p:txBody>
          <a:bodyPr/>
          <a:lstStyle>
            <a:lvl1pPr marL="0" indent="0" algn="ctr">
              <a:buNone/>
              <a:defRPr/>
            </a:lvl1pPr>
            <a:lvl2pPr marL="324208" indent="0" algn="ctr">
              <a:buNone/>
              <a:defRPr/>
            </a:lvl2pPr>
            <a:lvl3pPr marL="648413" indent="0" algn="ctr">
              <a:buNone/>
              <a:defRPr/>
            </a:lvl3pPr>
            <a:lvl4pPr marL="972620" indent="0" algn="ctr">
              <a:buNone/>
              <a:defRPr/>
            </a:lvl4pPr>
            <a:lvl5pPr marL="1296828" indent="0" algn="ctr">
              <a:buNone/>
              <a:defRPr/>
            </a:lvl5pPr>
            <a:lvl6pPr marL="1621034" indent="0" algn="ctr">
              <a:buNone/>
              <a:defRPr/>
            </a:lvl6pPr>
            <a:lvl7pPr marL="1945241" indent="0" algn="ctr">
              <a:buNone/>
              <a:defRPr/>
            </a:lvl7pPr>
            <a:lvl8pPr marL="2269447" indent="0" algn="ctr">
              <a:buNone/>
              <a:defRPr/>
            </a:lvl8pPr>
            <a:lvl9pPr marL="259365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95256" y="3201434"/>
            <a:ext cx="12001499" cy="370313"/>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0" y="6387155"/>
            <a:ext cx="12192000" cy="319413"/>
          </a:xfrm>
          <a:prstGeom prst="rect">
            <a:avLst/>
          </a:prstGeom>
          <a:noFill/>
        </p:spPr>
        <p:txBody>
          <a:bodyPr wrap="square" lIns="64865" tIns="32432" rIns="64865" bIns="32432" rtlCol="0">
            <a:spAutoFit/>
          </a:bodyPr>
          <a:lstStyle/>
          <a:p>
            <a:pPr algn="ctr"/>
            <a:r>
              <a:rPr lang="en-US" sz="825" kern="1200" dirty="0" smtClean="0">
                <a:solidFill>
                  <a:schemeClr val="tx1"/>
                </a:solidFill>
                <a:latin typeface="+mn-lt"/>
                <a:ea typeface="ヒラギノ角ゴ Pro W3"/>
                <a:cs typeface="ヒラギノ角ゴ Pro W3"/>
              </a:rPr>
              <a:t>This material is based upon work supported by the U.S. Department of Energy, Office of Science, Office of Nuclear Physics and used resources of</a:t>
            </a:r>
          </a:p>
          <a:p>
            <a:pPr algn="ctr"/>
            <a:r>
              <a:rPr lang="en-US" sz="825" kern="1200" dirty="0" smtClean="0">
                <a:solidFill>
                  <a:schemeClr val="tx1"/>
                </a:solidFill>
                <a:latin typeface="+mn-lt"/>
                <a:ea typeface="ヒラギノ角ゴ Pro W3"/>
                <a:cs typeface="ヒラギノ角ゴ Pro W3"/>
              </a:rPr>
              <a:t>the</a:t>
            </a:r>
            <a:r>
              <a:rPr lang="en-US" sz="825" kern="1200" baseline="0" dirty="0" smtClean="0">
                <a:solidFill>
                  <a:schemeClr val="tx1"/>
                </a:solidFill>
                <a:latin typeface="+mn-lt"/>
                <a:ea typeface="ヒラギノ角ゴ Pro W3"/>
                <a:cs typeface="ヒラギノ角ゴ Pro W3"/>
              </a:rPr>
              <a:t> </a:t>
            </a:r>
            <a:r>
              <a:rPr lang="en-US" sz="825" kern="1200" dirty="0" smtClean="0">
                <a:solidFill>
                  <a:schemeClr val="tx1"/>
                </a:solidFill>
                <a:latin typeface="+mn-lt"/>
                <a:ea typeface="ヒラギノ角ゴ Pro W3"/>
                <a:cs typeface="ヒラギノ角ゴ Pro W3"/>
              </a:rPr>
              <a:t>Facility for Rare Isotope Beams (FRIB) Operations, which is a DOE Office of Science User Facility under Award Number DE-SC0023633.</a:t>
            </a:r>
          </a:p>
        </p:txBody>
      </p:sp>
      <p:sp>
        <p:nvSpPr>
          <p:cNvPr id="10" name="Rectangle 9"/>
          <p:cNvSpPr/>
          <p:nvPr userDrawn="1"/>
        </p:nvSpPr>
        <p:spPr>
          <a:xfrm>
            <a:off x="4015216" y="415247"/>
            <a:ext cx="3657600" cy="20999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5900" y="546592"/>
            <a:ext cx="1600200" cy="2043892"/>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19800" y="5642530"/>
            <a:ext cx="3200400" cy="701322"/>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44083" y="5642963"/>
            <a:ext cx="2651760" cy="627065"/>
          </a:xfrm>
          <a:prstGeom prst="rect">
            <a:avLst/>
          </a:prstGeom>
        </p:spPr>
      </p:pic>
    </p:spTree>
    <p:extLst>
      <p:ext uri="{BB962C8B-B14F-4D97-AF65-F5344CB8AC3E}">
        <p14:creationId xmlns:p14="http://schemas.microsoft.com/office/powerpoint/2010/main" val="12724586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850699" y="1238250"/>
            <a:ext cx="9986635"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838200" y="842745"/>
            <a:ext cx="10515600" cy="370325"/>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867188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1"/>
            <a:ext cx="12214971"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893037" y="1320108"/>
            <a:ext cx="10486572"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06"/>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54610385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285145159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a:xfrm>
            <a:off x="6096002" y="6356450"/>
            <a:ext cx="5080007" cy="364628"/>
          </a:xfrm>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2" name="TextBox 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mn-cs"/>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mn-cs"/>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mn-cs"/>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mn-cs"/>
              </a:rPr>
              <a:t>frib.msu.edu</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Tree>
    <p:extLst>
      <p:ext uri="{BB962C8B-B14F-4D97-AF65-F5344CB8AC3E}">
        <p14:creationId xmlns:p14="http://schemas.microsoft.com/office/powerpoint/2010/main" val="7433941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sp>
        <p:nvSpPr>
          <p:cNvPr id="23" name="Rectangle 22"/>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7"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266900"/>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sz="900"/>
            </a:lvl1pPr>
          </a:lstStyle>
          <a:p>
            <a:pPr>
              <a:defRPr/>
            </a:pPr>
            <a:r>
              <a:rPr lang="en-US" dirty="0" smtClean="0"/>
              <a:t>, Slide </a:t>
            </a:r>
            <a:fld id="{35AD4620-7552-4207-8973-898801ED212B}" type="slidenum">
              <a:rPr lang="en-US" smtClean="0"/>
              <a:pPr>
                <a:defRPr/>
              </a:pPr>
              <a:t>‹#›</a:t>
            </a:fld>
            <a:endParaRPr lang="en-US" dirty="0"/>
          </a:p>
        </p:txBody>
      </p:sp>
      <p:sp>
        <p:nvSpPr>
          <p:cNvPr id="11" name="Rectangle 8"/>
          <p:cNvSpPr>
            <a:spLocks noChangeArrowheads="1"/>
          </p:cNvSpPr>
          <p:nvPr userDrawn="1"/>
        </p:nvSpPr>
        <p:spPr bwMode="auto">
          <a:xfrm>
            <a:off x="0" y="5410200"/>
            <a:ext cx="12192000" cy="685800"/>
          </a:xfrm>
          <a:prstGeom prst="rect">
            <a:avLst/>
          </a:prstGeom>
          <a:solidFill>
            <a:schemeClr val="bg2">
              <a:lumMod val="90000"/>
            </a:schemeClr>
          </a:solidFill>
          <a:ln w="9525">
            <a:noFill/>
            <a:miter lim="800000"/>
            <a:headEnd/>
            <a:tailEnd/>
          </a:ln>
        </p:spPr>
        <p:txBody>
          <a:bodyPr wrap="none" lIns="68549" tIns="34275" rIns="68549" bIns="34275" anchor="ctr"/>
          <a:lstStyle/>
          <a:p>
            <a:endParaRPr lang="en-US" dirty="0"/>
          </a:p>
        </p:txBody>
      </p:sp>
      <p:sp>
        <p:nvSpPr>
          <p:cNvPr id="12" name="Rectangle 9"/>
          <p:cNvSpPr>
            <a:spLocks noChangeArrowheads="1"/>
          </p:cNvSpPr>
          <p:nvPr userDrawn="1"/>
        </p:nvSpPr>
        <p:spPr bwMode="auto">
          <a:xfrm>
            <a:off x="0" y="6007095"/>
            <a:ext cx="12192000" cy="76200"/>
          </a:xfrm>
          <a:prstGeom prst="rect">
            <a:avLst/>
          </a:prstGeom>
          <a:solidFill>
            <a:srgbClr val="006633"/>
          </a:solidFill>
          <a:ln w="9525">
            <a:noFill/>
            <a:miter lim="800000"/>
            <a:headEnd/>
            <a:tailEnd/>
          </a:ln>
          <a:effectLst/>
        </p:spPr>
        <p:txBody>
          <a:bodyPr wrap="none" lIns="68549" tIns="34275" rIns="68549" bIns="34275" anchor="ctr"/>
          <a:lstStyle/>
          <a:p>
            <a:endParaRPr lang="en-US" dirty="0"/>
          </a:p>
        </p:txBody>
      </p:sp>
      <p:sp>
        <p:nvSpPr>
          <p:cNvPr id="14" name="Text Placeholder 21"/>
          <p:cNvSpPr>
            <a:spLocks noGrp="1"/>
          </p:cNvSpPr>
          <p:nvPr>
            <p:ph type="body" sz="quarter" idx="12" hasCustomPrompt="1"/>
          </p:nvPr>
        </p:nvSpPr>
        <p:spPr>
          <a:xfrm>
            <a:off x="1" y="5410200"/>
            <a:ext cx="12089496" cy="584200"/>
          </a:xfrm>
        </p:spPr>
        <p:txBody>
          <a:bodyPr anchor="ctr"/>
          <a:lstStyle>
            <a:lvl1pPr marL="102834" indent="0">
              <a:spcBef>
                <a:spcPts val="0"/>
              </a:spcBef>
              <a:buNone/>
              <a:defRPr b="1" baseline="0"/>
            </a:lvl1pPr>
          </a:lstStyle>
          <a:p>
            <a:pPr lvl="0"/>
            <a:r>
              <a:rPr lang="en-US" dirty="0" smtClean="0"/>
              <a:t>Add takeaway message</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sp>
        <p:nvSpPr>
          <p:cNvPr id="15" name="TextBox 14"/>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5622227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sp>
        <p:nvSpPr>
          <p:cNvPr id="17" name="Rectangle 16"/>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0"/>
            <a:ext cx="5897640"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6192767" y="1071570"/>
            <a:ext cx="589763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4F88C639-55E7-4D97-AC8D-4B42A67367B5}"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10074178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sp>
        <p:nvSpPr>
          <p:cNvPr id="16" name="Rectangle 15"/>
          <p:cNvSpPr/>
          <p:nvPr userDrawn="1"/>
        </p:nvSpPr>
        <p:spPr>
          <a:xfrm>
            <a:off x="-16079" y="6063452"/>
            <a:ext cx="12208080"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7"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3" y="1067107"/>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101603" y="3581409"/>
            <a:ext cx="11988805"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6"/>
          <p:cNvSpPr>
            <a:spLocks noGrp="1"/>
          </p:cNvSpPr>
          <p:nvPr>
            <p:ph type="ftr" sz="quarter" idx="11"/>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dirty="0"/>
              <a:t>, Slide </a:t>
            </a:r>
            <a:fld id="{BCDB990A-6268-4898-A641-7F04AAB15EE6}" type="slidenum">
              <a:rPr lang="en-US"/>
              <a:pPr>
                <a:defRPr/>
              </a:pPr>
              <a:t>‹#›</a:t>
            </a:fld>
            <a:endParaRPr lang="en-US" dirty="0"/>
          </a:p>
        </p:txBody>
      </p:sp>
      <p:sp>
        <p:nvSpPr>
          <p:cNvPr id="13" name="TextBox 12"/>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1706732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sp>
        <p:nvSpPr>
          <p:cNvPr id="22" name="Rectangle 21"/>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9"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7" y="339907"/>
            <a:ext cx="11988797" cy="370325"/>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01601" y="1067107"/>
            <a:ext cx="5892800"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p:cNvSpPr>
            <a:spLocks noGrp="1"/>
          </p:cNvSpPr>
          <p:nvPr>
            <p:ph idx="11"/>
          </p:nvPr>
        </p:nvSpPr>
        <p:spPr>
          <a:xfrm>
            <a:off x="6167381" y="1067107"/>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101614" y="3581409"/>
            <a:ext cx="5892799"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2"/>
          <p:cNvSpPr>
            <a:spLocks noGrp="1"/>
          </p:cNvSpPr>
          <p:nvPr>
            <p:ph idx="13"/>
          </p:nvPr>
        </p:nvSpPr>
        <p:spPr>
          <a:xfrm>
            <a:off x="6167381" y="3581409"/>
            <a:ext cx="5923033" cy="2433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6"/>
          <p:cNvSpPr>
            <a:spLocks noGrp="1"/>
          </p:cNvSpPr>
          <p:nvPr>
            <p:ph type="ftr" sz="quarter" idx="14"/>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dirty="0"/>
              <a:t>, Slide </a:t>
            </a:r>
            <a:fld id="{74887700-F8AD-4E75-9DA6-99EB4D2760D1}" type="slidenum">
              <a:rPr lang="en-US"/>
              <a:pPr>
                <a:defRPr/>
              </a:pPr>
              <a:t>‹#›</a:t>
            </a:fld>
            <a:endParaRPr lang="en-US" dirty="0"/>
          </a:p>
        </p:txBody>
      </p:sp>
      <p:sp>
        <p:nvSpPr>
          <p:cNvPr id="16" name="TextBox 15"/>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268042116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3" name="Rectangle 12"/>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dirty="0"/>
              <a:t>, Slide </a:t>
            </a:r>
            <a:fld id="{CF988859-7953-4624-98C4-717249B46A15}" type="slidenum">
              <a:rPr lang="en-US"/>
              <a:pPr>
                <a:defRPr/>
              </a:pPr>
              <a:t>‹#›</a:t>
            </a:fld>
            <a:endParaRPr lang="en-US" dirty="0"/>
          </a:p>
        </p:txBody>
      </p:sp>
      <p:sp>
        <p:nvSpPr>
          <p:cNvPr id="11" name="TextBox 10"/>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84723346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2"/>
            <a:ext cx="12192000" cy="1003102"/>
          </a:xfrm>
          <a:prstGeom prst="rect">
            <a:avLst/>
          </a:prstGeom>
          <a:noFill/>
          <a:ln w="9525">
            <a:noFill/>
            <a:miter lim="800000"/>
            <a:headEnd/>
            <a:tailEnd/>
          </a:ln>
        </p:spPr>
      </p:pic>
      <p:sp>
        <p:nvSpPr>
          <p:cNvPr id="5"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101600" y="339907"/>
            <a:ext cx="11988800" cy="370325"/>
          </a:xfrm>
        </p:spPr>
        <p:txBody>
          <a:bodyPr/>
          <a:lstStyle/>
          <a:p>
            <a:r>
              <a:rPr lang="en-US" smtClean="0"/>
              <a:t>Click to edit Master title style</a:t>
            </a:r>
            <a:endParaRPr lang="en-US" dirty="0"/>
          </a:p>
        </p:txBody>
      </p:sp>
      <p:sp>
        <p:nvSpPr>
          <p:cNvPr id="9" name="Rectangle 8"/>
          <p:cNvSpPr/>
          <p:nvPr userDrawn="1"/>
        </p:nvSpPr>
        <p:spPr>
          <a:xfrm>
            <a:off x="-16079" y="6063452"/>
            <a:ext cx="12192000" cy="8229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291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19" name="Rectangle 18"/>
          <p:cNvSpPr/>
          <p:nvPr userDrawn="1"/>
        </p:nvSpPr>
        <p:spPr>
          <a:xfrm>
            <a:off x="-16080" y="6063452"/>
            <a:ext cx="12208079" cy="822960"/>
          </a:xfrm>
          <a:prstGeom prst="rect">
            <a:avLst/>
          </a:prstGeom>
          <a:solidFill>
            <a:srgbClr val="E7E9D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3429" y="6063452"/>
            <a:ext cx="621425" cy="731520"/>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2"/>
            <a:ext cx="12192000" cy="1003102"/>
          </a:xfrm>
          <a:prstGeom prst="rect">
            <a:avLst/>
          </a:prstGeom>
          <a:noFill/>
          <a:ln w="9525">
            <a:noFill/>
            <a:miter lim="800000"/>
            <a:headEnd/>
            <a:tailEnd/>
          </a:ln>
        </p:spPr>
      </p:pic>
      <p:sp>
        <p:nvSpPr>
          <p:cNvPr id="6" name="Text Box 5"/>
          <p:cNvSpPr txBox="1">
            <a:spLocks noChangeArrowheads="1"/>
          </p:cNvSpPr>
          <p:nvPr/>
        </p:nvSpPr>
        <p:spPr bwMode="auto">
          <a:xfrm>
            <a:off x="893039" y="1320110"/>
            <a:ext cx="10486572" cy="3184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87207" y="3009313"/>
            <a:ext cx="12192000" cy="346198"/>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68531" tIns="34265" rIns="68531" bIns="34265">
            <a:spAutoFit/>
          </a:bodyPr>
          <a:lstStyle/>
          <a:p>
            <a:pPr defTabSz="34278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5027414"/>
          </a:xfrm>
        </p:spPr>
        <p:txBody>
          <a:bodyPr/>
          <a:lstStyle>
            <a:lvl3pPr>
              <a:defRPr sz="1350"/>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101600" y="343487"/>
            <a:ext cx="11988800" cy="370325"/>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dirty="0"/>
              <a:t>, Slide </a:t>
            </a:r>
            <a:fld id="{35AD4620-7552-4207-8973-898801ED212B}" type="slidenum">
              <a:rPr lang="en-US"/>
              <a:pPr>
                <a:defRPr/>
              </a:pPr>
              <a:t>‹#›</a:t>
            </a:fld>
            <a:endParaRPr lang="en-US" dirty="0"/>
          </a:p>
        </p:txBody>
      </p:sp>
      <p:sp>
        <p:nvSpPr>
          <p:cNvPr id="12" name="TextBox 11"/>
          <p:cNvSpPr txBox="1"/>
          <p:nvPr userDrawn="1"/>
        </p:nvSpPr>
        <p:spPr>
          <a:xfrm>
            <a:off x="838202" y="6095341"/>
            <a:ext cx="5486399" cy="605294"/>
          </a:xfrm>
          <a:prstGeom prst="rect">
            <a:avLst/>
          </a:prstGeom>
          <a:noFill/>
        </p:spPr>
        <p:txBody>
          <a:bodyPr wrap="square" rtlCol="0">
            <a:spAutoFit/>
          </a:bodyPr>
          <a:lstStyle/>
          <a:p>
            <a:pPr>
              <a:lnSpc>
                <a:spcPts val="975"/>
              </a:lnSpc>
            </a:pPr>
            <a:r>
              <a:rPr lang="en-US" sz="900" b="0" kern="1200" dirty="0" smtClean="0">
                <a:solidFill>
                  <a:schemeClr val="tx1"/>
                </a:solidFill>
                <a:latin typeface="Arial" pitchFamily="34" charset="0"/>
                <a:ea typeface="ヒラギノ角ゴ Pro W3" charset="-128"/>
                <a:cs typeface="ヒラギノ角ゴ Pro W3"/>
              </a:rPr>
              <a:t>Facility for Rare Isotope Beams</a:t>
            </a:r>
          </a:p>
          <a:p>
            <a:pPr>
              <a:lnSpc>
                <a:spcPts val="975"/>
              </a:lnSpc>
            </a:pPr>
            <a:r>
              <a:rPr lang="en-US" sz="900" kern="1200" dirty="0" smtClean="0">
                <a:solidFill>
                  <a:schemeClr val="tx1"/>
                </a:solidFill>
                <a:latin typeface="Arial" pitchFamily="34" charset="0"/>
                <a:ea typeface="ヒラギノ角ゴ Pro W3" charset="-128"/>
                <a:cs typeface="ヒラギノ角ゴ Pro W3"/>
              </a:rPr>
              <a:t>U.S. Department of Energy Office of Science | Michigan State University</a:t>
            </a:r>
          </a:p>
          <a:p>
            <a:pPr>
              <a:lnSpc>
                <a:spcPts val="975"/>
              </a:lnSpc>
            </a:pPr>
            <a:r>
              <a:rPr lang="en-US" sz="900" kern="1200" dirty="0" smtClean="0">
                <a:solidFill>
                  <a:schemeClr val="tx1"/>
                </a:solidFill>
                <a:latin typeface="Arial" pitchFamily="34" charset="0"/>
                <a:ea typeface="ヒラギノ角ゴ Pro W3" charset="-128"/>
                <a:cs typeface="ヒラギノ角ゴ Pro W3"/>
              </a:rPr>
              <a:t>640 South Shaw Lane • East Lansing, MI 48824, USA</a:t>
            </a:r>
          </a:p>
          <a:p>
            <a:pPr>
              <a:lnSpc>
                <a:spcPts val="975"/>
              </a:lnSpc>
            </a:pPr>
            <a:r>
              <a:rPr lang="en-US" sz="900" kern="1200" dirty="0" smtClean="0">
                <a:solidFill>
                  <a:schemeClr val="tx1"/>
                </a:solidFill>
                <a:latin typeface="Arial" pitchFamily="34" charset="0"/>
                <a:ea typeface="ヒラギノ角ゴ Pro W3" charset="-128"/>
                <a:cs typeface="ヒラギノ角ゴ Pro W3"/>
              </a:rPr>
              <a:t>frib.msu.edu</a:t>
            </a:r>
          </a:p>
        </p:txBody>
      </p:sp>
    </p:spTree>
    <p:extLst>
      <p:ext uri="{BB962C8B-B14F-4D97-AF65-F5344CB8AC3E}">
        <p14:creationId xmlns:p14="http://schemas.microsoft.com/office/powerpoint/2010/main" val="332434149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0799" y="134077"/>
            <a:ext cx="11990413" cy="370325"/>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100799" y="1067100"/>
            <a:ext cx="11990413"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Footer Placeholder 6"/>
          <p:cNvSpPr>
            <a:spLocks noGrp="1"/>
          </p:cNvSpPr>
          <p:nvPr>
            <p:ph type="ftr" sz="quarter" idx="3"/>
          </p:nvPr>
        </p:nvSpPr>
        <p:spPr>
          <a:xfrm>
            <a:off x="5520914" y="6356450"/>
            <a:ext cx="5655095" cy="364628"/>
          </a:xfrm>
          <a:prstGeom prst="rect">
            <a:avLst/>
          </a:prstGeom>
        </p:spPr>
        <p:txBody>
          <a:bodyPr lIns="0" tIns="45712" rIns="0" bIns="45712" anchor="b"/>
          <a:lstStyle>
            <a:lvl1pPr algn="r" eaLnBrk="0" hangingPunct="0">
              <a:lnSpc>
                <a:spcPct val="90000"/>
              </a:lnSpc>
              <a:defRPr sz="900" smtClean="0">
                <a:solidFill>
                  <a:srgbClr val="064308"/>
                </a:solidFill>
                <a:latin typeface="Arial"/>
                <a:ea typeface="+mn-ea"/>
                <a:cs typeface="Arial"/>
              </a:defRPr>
            </a:lvl1pPr>
          </a:lstStyle>
          <a:p>
            <a:pPr>
              <a:defRPr/>
            </a:pPr>
            <a:r>
              <a:rPr lang="en-US" dirty="0" smtClean="0"/>
              <a:t>A. Presenter, 12 Month 2023</a:t>
            </a:r>
            <a:endParaRPr lang="en-US" dirty="0"/>
          </a:p>
        </p:txBody>
      </p:sp>
      <p:sp>
        <p:nvSpPr>
          <p:cNvPr id="9" name="Slide Number Placeholder 4"/>
          <p:cNvSpPr>
            <a:spLocks noGrp="1"/>
          </p:cNvSpPr>
          <p:nvPr>
            <p:ph type="sldNum" sz="quarter" idx="4"/>
          </p:nvPr>
        </p:nvSpPr>
        <p:spPr>
          <a:xfrm>
            <a:off x="11176000" y="6356450"/>
            <a:ext cx="1016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900">
                <a:solidFill>
                  <a:srgbClr val="064308"/>
                </a:solidFill>
                <a:ea typeface="ヒラギノ角ゴ Pro W3" charset="-128"/>
                <a:cs typeface="+mn-cs"/>
              </a:defRPr>
            </a:lvl1pPr>
          </a:lstStyle>
          <a:p>
            <a:pPr>
              <a:defRPr/>
            </a:pPr>
            <a:r>
              <a:rPr lang="en-US" dirty="0" smtClean="0"/>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4024979514"/>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Lst>
  <p:timing>
    <p:tnLst>
      <p:par>
        <p:cTn id="1" dur="indefinite" restart="never" nodeType="tmRoot"/>
      </p:par>
    </p:tnLst>
  </p:timing>
  <p:hf hdr="0" dt="0"/>
  <p:txStyles>
    <p:titleStyle>
      <a:lvl1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1pPr>
      <a:lvl2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2pPr>
      <a:lvl3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3pPr>
      <a:lvl4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4pPr>
      <a:lvl5pPr algn="ctr" defTabSz="602528" rtl="0" eaLnBrk="1" fontAlgn="base" hangingPunct="1">
        <a:lnSpc>
          <a:spcPct val="88000"/>
        </a:lnSpc>
        <a:spcBef>
          <a:spcPct val="0"/>
        </a:spcBef>
        <a:spcAft>
          <a:spcPct val="0"/>
        </a:spcAft>
        <a:defRPr sz="2400" b="1">
          <a:solidFill>
            <a:srgbClr val="064308"/>
          </a:solidFill>
          <a:latin typeface="Arial" charset="0"/>
          <a:ea typeface="ＭＳ Ｐゴシック" pitchFamily="-65" charset="-128"/>
          <a:cs typeface="ＭＳ Ｐゴシック" pitchFamily="-65" charset="-128"/>
        </a:defRPr>
      </a:lvl5pPr>
      <a:lvl6pPr marL="342810"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6pPr>
      <a:lvl7pPr marL="68562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7pPr>
      <a:lvl8pPr marL="1028431"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8pPr>
      <a:lvl9pPr marL="1371242" algn="ctr" defTabSz="605871" rtl="0" eaLnBrk="1" fontAlgn="base" hangingPunct="1">
        <a:lnSpc>
          <a:spcPct val="88000"/>
        </a:lnSpc>
        <a:spcBef>
          <a:spcPct val="0"/>
        </a:spcBef>
        <a:spcAft>
          <a:spcPct val="0"/>
        </a:spcAft>
        <a:defRPr sz="2400" b="1">
          <a:solidFill>
            <a:srgbClr val="064308"/>
          </a:solidFill>
          <a:latin typeface="Arial" charset="0"/>
          <a:ea typeface="Arial" charset="0"/>
          <a:cs typeface="Arial" charset="0"/>
        </a:defRPr>
      </a:lvl9pPr>
    </p:titleStyle>
    <p:bodyStyle>
      <a:lvl1pPr marL="135146" indent="-135146" algn="l" defTabSz="602528" rtl="0" eaLnBrk="1" fontAlgn="base" hangingPunct="1">
        <a:lnSpc>
          <a:spcPct val="90000"/>
        </a:lnSpc>
        <a:spcBef>
          <a:spcPts val="905"/>
        </a:spcBef>
        <a:spcAft>
          <a:spcPct val="0"/>
        </a:spcAft>
        <a:buSzPct val="100000"/>
        <a:buFont typeface="Wingdings" pitchFamily="2" charset="2"/>
        <a:buChar char="§"/>
        <a:defRPr sz="1650">
          <a:solidFill>
            <a:srgbClr val="064308"/>
          </a:solidFill>
          <a:latin typeface="Arial" charset="0"/>
          <a:ea typeface="ＭＳ Ｐゴシック" pitchFamily="-65" charset="-128"/>
          <a:cs typeface="ＭＳ Ｐゴシック" pitchFamily="-65" charset="-128"/>
        </a:defRPr>
      </a:lvl1pPr>
      <a:lvl2pPr marL="272546" indent="-113749" algn="l" defTabSz="602528" rtl="0" eaLnBrk="1" fontAlgn="base" hangingPunct="1">
        <a:lnSpc>
          <a:spcPct val="90000"/>
        </a:lnSpc>
        <a:spcBef>
          <a:spcPts val="151"/>
        </a:spcBef>
        <a:spcAft>
          <a:spcPct val="0"/>
        </a:spcAft>
        <a:buSzPct val="100000"/>
        <a:buFont typeface="Arial" pitchFamily="34" charset="0"/>
        <a:buChar char="•"/>
        <a:defRPr sz="1500">
          <a:solidFill>
            <a:schemeClr val="tx1"/>
          </a:solidFill>
          <a:latin typeface="Arial" charset="0"/>
          <a:ea typeface="ＭＳ Ｐゴシック" charset="-128"/>
          <a:cs typeface="ＭＳ Ｐゴシック"/>
        </a:defRPr>
      </a:lvl2pPr>
      <a:lvl3pPr marL="443731" indent="-120505" algn="l" defTabSz="602528" rtl="0" eaLnBrk="1" fontAlgn="base" hangingPunct="1">
        <a:lnSpc>
          <a:spcPct val="90000"/>
        </a:lnSpc>
        <a:spcBef>
          <a:spcPts val="15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546218" indent="-100234" algn="l" defTabSz="602528" rtl="0" eaLnBrk="1" fontAlgn="base" hangingPunct="1">
        <a:lnSpc>
          <a:spcPct val="90000"/>
        </a:lnSpc>
        <a:spcBef>
          <a:spcPts val="151"/>
        </a:spcBef>
        <a:spcAft>
          <a:spcPct val="0"/>
        </a:spcAft>
        <a:buClr>
          <a:srgbClr val="999999"/>
        </a:buClr>
        <a:buSzPct val="100000"/>
        <a:buFont typeface="Arial" pitchFamily="34" charset="0"/>
        <a:buChar char="•"/>
        <a:defRPr sz="1200">
          <a:solidFill>
            <a:schemeClr val="tx1"/>
          </a:solidFill>
          <a:latin typeface="+mn-lt"/>
          <a:ea typeface="ヒラギノ角ゴ Pro W3" pitchFamily="-111" charset="-128"/>
          <a:cs typeface="ヒラギノ角ゴ Pro W3"/>
        </a:defRPr>
      </a:lvl4pPr>
      <a:lvl5pPr marL="752315" indent="-135146" algn="l" defTabSz="602528" rtl="0" eaLnBrk="1" fontAlgn="base" hangingPunct="1">
        <a:lnSpc>
          <a:spcPct val="90000"/>
        </a:lnSpc>
        <a:spcBef>
          <a:spcPts val="151"/>
        </a:spcBef>
        <a:spcAft>
          <a:spcPct val="0"/>
        </a:spcAft>
        <a:buClr>
          <a:srgbClr val="999999"/>
        </a:buClr>
        <a:buSzPct val="100000"/>
        <a:buFont typeface="Lucida Grande" charset="0"/>
        <a:buChar char="»"/>
        <a:defRPr sz="1050">
          <a:solidFill>
            <a:schemeClr val="tx1"/>
          </a:solidFill>
          <a:latin typeface="+mn-lt"/>
          <a:ea typeface="ヒラギノ角ゴ Pro W3" pitchFamily="-111" charset="-128"/>
          <a:cs typeface="ヒラギノ角ゴ Pro W3"/>
        </a:defRPr>
      </a:lvl5pPr>
      <a:lvl6pPr marL="1667630"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6pPr>
      <a:lvl7pPr marL="2010443"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7pPr>
      <a:lvl8pPr marL="235325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8pPr>
      <a:lvl9pPr marL="2696064" indent="-113080" algn="l" defTabSz="605871" rtl="0" eaLnBrk="1" fontAlgn="base" hangingPunct="1">
        <a:lnSpc>
          <a:spcPct val="90000"/>
        </a:lnSpc>
        <a:spcBef>
          <a:spcPct val="10000"/>
        </a:spcBef>
        <a:spcAft>
          <a:spcPct val="0"/>
        </a:spcAft>
        <a:buSzPct val="100000"/>
        <a:buChar char="–"/>
        <a:defRPr sz="975">
          <a:solidFill>
            <a:schemeClr val="tx1"/>
          </a:solidFill>
          <a:latin typeface="Helvetica" charset="0"/>
          <a:ea typeface="+mn-ea"/>
          <a:cs typeface="+mn-cs"/>
        </a:defRPr>
      </a:lvl9pPr>
    </p:bodyStyle>
    <p:otherStyle>
      <a:defPPr>
        <a:defRPr lang="en-US"/>
      </a:defPPr>
      <a:lvl1pPr marL="0" algn="l" defTabSz="685622" rtl="0" eaLnBrk="1" latinLnBrk="0" hangingPunct="1">
        <a:defRPr sz="1350" kern="1200">
          <a:solidFill>
            <a:schemeClr val="tx1"/>
          </a:solidFill>
          <a:latin typeface="+mn-lt"/>
          <a:ea typeface="+mn-ea"/>
          <a:cs typeface="+mn-cs"/>
        </a:defRPr>
      </a:lvl1pPr>
      <a:lvl2pPr marL="342810" algn="l" defTabSz="685622" rtl="0" eaLnBrk="1" latinLnBrk="0" hangingPunct="1">
        <a:defRPr sz="1350" kern="1200">
          <a:solidFill>
            <a:schemeClr val="tx1"/>
          </a:solidFill>
          <a:latin typeface="+mn-lt"/>
          <a:ea typeface="+mn-ea"/>
          <a:cs typeface="+mn-cs"/>
        </a:defRPr>
      </a:lvl2pPr>
      <a:lvl3pPr marL="685622" algn="l" defTabSz="685622" rtl="0" eaLnBrk="1" latinLnBrk="0" hangingPunct="1">
        <a:defRPr sz="1350" kern="1200">
          <a:solidFill>
            <a:schemeClr val="tx1"/>
          </a:solidFill>
          <a:latin typeface="+mn-lt"/>
          <a:ea typeface="+mn-ea"/>
          <a:cs typeface="+mn-cs"/>
        </a:defRPr>
      </a:lvl3pPr>
      <a:lvl4pPr marL="1028431" algn="l" defTabSz="685622" rtl="0" eaLnBrk="1" latinLnBrk="0" hangingPunct="1">
        <a:defRPr sz="1350" kern="1200">
          <a:solidFill>
            <a:schemeClr val="tx1"/>
          </a:solidFill>
          <a:latin typeface="+mn-lt"/>
          <a:ea typeface="+mn-ea"/>
          <a:cs typeface="+mn-cs"/>
        </a:defRPr>
      </a:lvl4pPr>
      <a:lvl5pPr marL="1371242" algn="l" defTabSz="685622" rtl="0" eaLnBrk="1" latinLnBrk="0" hangingPunct="1">
        <a:defRPr sz="1350" kern="1200">
          <a:solidFill>
            <a:schemeClr val="tx1"/>
          </a:solidFill>
          <a:latin typeface="+mn-lt"/>
          <a:ea typeface="+mn-ea"/>
          <a:cs typeface="+mn-cs"/>
        </a:defRPr>
      </a:lvl5pPr>
      <a:lvl6pPr marL="1714055" algn="l" defTabSz="685622" rtl="0" eaLnBrk="1" latinLnBrk="0" hangingPunct="1">
        <a:defRPr sz="1350" kern="1200">
          <a:solidFill>
            <a:schemeClr val="tx1"/>
          </a:solidFill>
          <a:latin typeface="+mn-lt"/>
          <a:ea typeface="+mn-ea"/>
          <a:cs typeface="+mn-cs"/>
        </a:defRPr>
      </a:lvl6pPr>
      <a:lvl7pPr marL="2056865" algn="l" defTabSz="685622" rtl="0" eaLnBrk="1" latinLnBrk="0" hangingPunct="1">
        <a:defRPr sz="1350" kern="1200">
          <a:solidFill>
            <a:schemeClr val="tx1"/>
          </a:solidFill>
          <a:latin typeface="+mn-lt"/>
          <a:ea typeface="+mn-ea"/>
          <a:cs typeface="+mn-cs"/>
        </a:defRPr>
      </a:lvl7pPr>
      <a:lvl8pPr marL="2399675" algn="l" defTabSz="685622" rtl="0" eaLnBrk="1" latinLnBrk="0" hangingPunct="1">
        <a:defRPr sz="1350" kern="1200">
          <a:solidFill>
            <a:schemeClr val="tx1"/>
          </a:solidFill>
          <a:latin typeface="+mn-lt"/>
          <a:ea typeface="+mn-ea"/>
          <a:cs typeface="+mn-cs"/>
        </a:defRPr>
      </a:lvl8pPr>
      <a:lvl9pPr marL="2742485" algn="l" defTabSz="68562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projects\outreach\Tours\Tour%20presentation%20files\constan_tour_v5.mp4" TargetMode="External"/><Relationship Id="rId1" Type="http://schemas.microsoft.com/office/2007/relationships/media" Target="file:///I:\projects\outreach\Tours\Tour%20presentation%20files\constan_tour_v5.mp4" TargetMode="External"/><Relationship Id="rId5" Type="http://schemas.openxmlformats.org/officeDocument/2006/relationships/image" Target="../media/image3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hyperlink" Target="mailto:visits@frib.msu.edu" TargetMode="External"/><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hyperlink" Target="shop.msu.edu" TargetMode="Externa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hyperlink" Target="http://www.nscl.msu.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W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1.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685800" y="3027635"/>
            <a:ext cx="108204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marL="0" marR="0" lvl="0" indent="0" algn="ctr" defTabSz="803293" rtl="0" eaLnBrk="1" fontAlgn="base" latinLnBrk="0" hangingPunct="1">
              <a:lnSpc>
                <a:spcPct val="75000"/>
              </a:lnSpc>
              <a:spcBef>
                <a:spcPct val="30000"/>
              </a:spcBef>
              <a:spcAft>
                <a:spcPct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Arial" charset="0"/>
                <a:ea typeface="ＭＳ Ｐゴシック" pitchFamily="-65" charset="-128"/>
              </a:rPr>
              <a:t>WHO WILL </a:t>
            </a:r>
            <a:r>
              <a:rPr kumimoji="0" lang="en-US" sz="4400" b="1" i="0" u="none" strike="noStrike" kern="1200" cap="none" spc="0" normalizeH="0" baseline="0" noProof="0" dirty="0" smtClean="0">
                <a:ln>
                  <a:noFill/>
                </a:ln>
                <a:solidFill>
                  <a:prstClr val="black"/>
                </a:solidFill>
                <a:effectLst>
                  <a:outerShdw blurRad="38100" dist="38100" dir="2700000" algn="tl">
                    <a:srgbClr val="000000"/>
                  </a:outerShdw>
                </a:effectLst>
                <a:uLnTx/>
                <a:uFillTx/>
                <a:latin typeface="Arial" charset="0"/>
                <a:ea typeface="ＭＳ Ｐゴシック" pitchFamily="-65" charset="-128"/>
              </a:rPr>
              <a:t>DISCOVER OUR </a:t>
            </a:r>
            <a:r>
              <a:rPr kumimoji="0" lang="en-US" sz="4400" b="1" i="0" u="none" strike="noStrike" kern="1200" cap="none" spc="0" normalizeH="0" baseline="0" noProof="0" dirty="0">
                <a:ln>
                  <a:noFill/>
                </a:ln>
                <a:solidFill>
                  <a:prstClr val="black"/>
                </a:solidFill>
                <a:effectLst>
                  <a:outerShdw blurRad="38100" dist="38100" dir="2700000" algn="tl">
                    <a:srgbClr val="000000"/>
                  </a:outerShdw>
                </a:effectLst>
                <a:uLnTx/>
                <a:uFillTx/>
                <a:latin typeface="Arial" charset="0"/>
                <a:ea typeface="ＭＳ Ｐゴシック" pitchFamily="-65" charset="-128"/>
              </a:rPr>
              <a:t>FUTURE?</a:t>
            </a:r>
          </a:p>
          <a:p>
            <a:pPr marL="0" marR="0" lvl="0" indent="0" algn="ctr" defTabSz="803293" rtl="0" eaLnBrk="1" fontAlgn="base" latinLnBrk="0" hangingPunct="1">
              <a:lnSpc>
                <a:spcPct val="75000"/>
              </a:lnSpc>
              <a:spcBef>
                <a:spcPct val="30000"/>
              </a:spcBef>
              <a:spcAft>
                <a:spcPct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charset="0"/>
                <a:ea typeface="ＭＳ Ｐゴシック" pitchFamily="-65" charset="-128"/>
              </a:rPr>
              <a:t>World-class nuclear experimentation and theory at </a:t>
            </a:r>
            <a:r>
              <a:rPr kumimoji="0" lang="en-US" sz="2000" b="1" i="1" u="none" strike="noStrike" kern="1200" cap="none" spc="0" normalizeH="0" baseline="0" noProof="0" dirty="0">
                <a:ln>
                  <a:noFill/>
                </a:ln>
                <a:solidFill>
                  <a:srgbClr val="4E8542"/>
                </a:solidFill>
                <a:effectLst/>
                <a:uLnTx/>
                <a:uFillTx/>
                <a:latin typeface="Arial" charset="0"/>
                <a:ea typeface="ＭＳ Ｐゴシック" pitchFamily="-65" charset="-128"/>
              </a:rPr>
              <a:t>MSU</a:t>
            </a:r>
          </a:p>
        </p:txBody>
      </p:sp>
      <p:sp>
        <p:nvSpPr>
          <p:cNvPr id="6" name="Subtitle 6"/>
          <p:cNvSpPr txBox="1">
            <a:spLocks/>
          </p:cNvSpPr>
          <p:nvPr/>
        </p:nvSpPr>
        <p:spPr>
          <a:xfrm>
            <a:off x="1652289" y="43434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Dr. Zach Constan</a:t>
            </a:r>
          </a:p>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Outreach Coordinator</a:t>
            </a:r>
          </a:p>
          <a:p>
            <a:pPr marL="0" marR="0" lvl="0" indent="0" algn="ctr" defTabSz="803293" rtl="0" eaLnBrk="1" fontAlgn="base" latinLnBrk="0" hangingPunct="1">
              <a:lnSpc>
                <a:spcPct val="90000"/>
              </a:lnSpc>
              <a:spcBef>
                <a:spcPts val="600"/>
              </a:spcBef>
              <a:spcAft>
                <a:spcPct val="0"/>
              </a:spcAft>
              <a:buClrTx/>
              <a:buSzPct val="100000"/>
              <a:buFont typeface="Wingdings" pitchFamily="2" charset="2"/>
              <a:buNone/>
              <a:tabLst/>
              <a:defRPr/>
            </a:pPr>
            <a:r>
              <a:rPr kumimoji="0" lang="en-US" sz="1800" b="0" i="0" u="none" strike="noStrike" kern="0" cap="none" spc="0" normalizeH="0" baseline="0" noProof="0" dirty="0">
                <a:ln>
                  <a:noFill/>
                </a:ln>
                <a:solidFill>
                  <a:prstClr val="black"/>
                </a:solidFill>
                <a:effectLst/>
                <a:uLnTx/>
                <a:uFillTx/>
                <a:latin typeface="Arial" pitchFamily="34" charset="0"/>
                <a:ea typeface="ＭＳ Ｐゴシック"/>
                <a:cs typeface="ＭＳ Ｐゴシック"/>
              </a:rPr>
              <a:t>Facility for Rare Isotope Beams (FRIB)</a:t>
            </a: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endParaRPr kumimoji="0" lang="en-US" sz="1800" b="0" i="0" u="none" strike="noStrike" kern="0" cap="none" spc="0" normalizeH="0" baseline="0" noProof="0" dirty="0">
              <a:ln>
                <a:noFill/>
              </a:ln>
              <a:solidFill>
                <a:srgbClr val="064308"/>
              </a:solidFill>
              <a:effectLst/>
              <a:uLnTx/>
              <a:uFillTx/>
              <a:latin typeface="Arial" charset="0"/>
              <a:ea typeface="ＭＳ Ｐゴシック"/>
              <a:cs typeface="ＭＳ Ｐゴシック"/>
            </a:endParaRPr>
          </a:p>
          <a:p>
            <a:pPr marL="0" marR="0" lvl="0" indent="0" algn="ctr" defTabSz="803293" rtl="0" eaLnBrk="1" fontAlgn="base" latinLnBrk="0" hangingPunct="1">
              <a:lnSpc>
                <a:spcPct val="90000"/>
              </a:lnSpc>
              <a:spcBef>
                <a:spcPts val="1206"/>
              </a:spcBef>
              <a:spcAft>
                <a:spcPct val="0"/>
              </a:spcAft>
              <a:buClrTx/>
              <a:buSzPct val="100000"/>
              <a:buFont typeface="Wingdings" pitchFamily="2" charset="2"/>
              <a:buNone/>
              <a:tabLst/>
              <a:defRPr/>
            </a:pPr>
            <a:endParaRPr kumimoji="0" lang="en-US" sz="1800" b="0" i="0" u="none" strike="noStrike" kern="0" cap="none" spc="0" normalizeH="0" baseline="0" noProof="0" dirty="0">
              <a:ln>
                <a:noFill/>
              </a:ln>
              <a:solidFill>
                <a:srgbClr val="064308"/>
              </a:solidFill>
              <a:effectLst/>
              <a:uLnTx/>
              <a:uFillTx/>
              <a:latin typeface="Arial" pitchFamily="34" charset="0"/>
              <a:ea typeface="ＭＳ Ｐゴシック"/>
              <a:cs typeface="ＭＳ Ｐゴシック"/>
            </a:endParaRPr>
          </a:p>
        </p:txBody>
      </p:sp>
      <p:sp>
        <p:nvSpPr>
          <p:cNvPr id="5" name="Oval 4"/>
          <p:cNvSpPr/>
          <p:nvPr/>
        </p:nvSpPr>
        <p:spPr>
          <a:xfrm>
            <a:off x="5257800" y="4191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163999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Behind the Scenes at FRIB</a:t>
            </a:r>
            <a:endParaRPr lang="en-US" sz="4000" dirty="0"/>
          </a:p>
        </p:txBody>
      </p:sp>
      <p:pic>
        <p:nvPicPr>
          <p:cNvPr id="8" name="constan_tour_v5">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752600" y="1081086"/>
            <a:ext cx="8686800" cy="4886325"/>
          </a:xfrm>
          <a:prstGeom prst="rect">
            <a:avLst/>
          </a:prstGeom>
        </p:spPr>
      </p:pic>
    </p:spTree>
    <p:extLst>
      <p:ext uri="{BB962C8B-B14F-4D97-AF65-F5344CB8AC3E}">
        <p14:creationId xmlns:p14="http://schemas.microsoft.com/office/powerpoint/2010/main" val="741710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mute="1">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a:prstGeom prst="rect">
            <a:avLst/>
          </a:prstGeom>
        </p:spPr>
        <p:txBody>
          <a:bodyPr/>
          <a:lstStyle/>
          <a:p>
            <a:r>
              <a:rPr lang="en-US" sz="4000" dirty="0"/>
              <a:t>Want to find the shape of the nucleus?</a:t>
            </a:r>
            <a:endParaRPr lang="en-US" sz="4000" dirty="0"/>
          </a:p>
        </p:txBody>
      </p:sp>
      <p:sp>
        <p:nvSpPr>
          <p:cNvPr id="3" name="Content Placeholder 2"/>
          <p:cNvSpPr txBox="1">
            <a:spLocks/>
          </p:cNvSpPr>
          <p:nvPr/>
        </p:nvSpPr>
        <p:spPr>
          <a:xfrm>
            <a:off x="2209800" y="1630363"/>
            <a:ext cx="3657600" cy="3581400"/>
          </a:xfr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a:buNone/>
              <a:defRPr/>
            </a:pPr>
            <a:r>
              <a:rPr lang="en-US" altLang="en-US" sz="3200" kern="0" dirty="0">
                <a:solidFill>
                  <a:srgbClr val="000000"/>
                </a:solidFill>
              </a:rPr>
              <a:t>Congratulations, you’ve made rare nuclei.</a:t>
            </a:r>
          </a:p>
          <a:p>
            <a:pPr marL="0">
              <a:buNone/>
              <a:defRPr/>
            </a:pPr>
            <a:endParaRPr lang="en-US" altLang="en-US" sz="3200" kern="0" dirty="0"/>
          </a:p>
          <a:p>
            <a:pPr marL="0">
              <a:buNone/>
              <a:defRPr/>
            </a:pPr>
            <a:r>
              <a:rPr lang="en-US" altLang="en-US" sz="3200" b="1" kern="0" dirty="0">
                <a:solidFill>
                  <a:srgbClr val="FF0000"/>
                </a:solidFill>
              </a:rPr>
              <a:t>Problem</a:t>
            </a:r>
            <a:r>
              <a:rPr lang="en-US" altLang="en-US" sz="3200" kern="0" dirty="0">
                <a:solidFill>
                  <a:srgbClr val="000000"/>
                </a:solidFill>
              </a:rPr>
              <a:t>: you still can’t see them! So how can you measure anything?</a:t>
            </a:r>
          </a:p>
        </p:txBody>
      </p:sp>
      <p:pic>
        <p:nvPicPr>
          <p:cNvPr id="4" name="Picture 2" descr="http://dclips.fundraw.com/pngmax/TheresaKnott_Microscop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quot;No&quot; Symbol 4"/>
          <p:cNvSpPr/>
          <p:nvPr/>
        </p:nvSpPr>
        <p:spPr bwMode="auto">
          <a:xfrm rot="5400000">
            <a:off x="6324600" y="2108197"/>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a:defRPr/>
            </a:pPr>
            <a:endParaRPr lang="en-US">
              <a:solidFill>
                <a:prstClr val="black"/>
              </a:solidFill>
              <a:cs typeface="+mn-cs"/>
            </a:endParaRPr>
          </a:p>
        </p:txBody>
      </p:sp>
      <p:sp>
        <p:nvSpPr>
          <p:cNvPr id="6" name="TextBox 5"/>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endParaRPr lang="en-US" sz="3200" dirty="0">
              <a:solidFill>
                <a:srgbClr val="FF0000"/>
              </a:solidFill>
              <a:latin typeface="Impact" panose="020B0806030902050204" pitchFamily="34" charset="0"/>
            </a:endParaRPr>
          </a:p>
        </p:txBody>
      </p:sp>
    </p:spTree>
    <p:extLst>
      <p:ext uri="{BB962C8B-B14F-4D97-AF65-F5344CB8AC3E}">
        <p14:creationId xmlns:p14="http://schemas.microsoft.com/office/powerpoint/2010/main" val="35679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900" decel="100000" fill="hold"/>
                                        <p:tgtEl>
                                          <p:spTgt spid="6"/>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1600" y="231576"/>
            <a:ext cx="11988800" cy="586987"/>
          </a:xfrm>
          <a:prstGeom prst="rect">
            <a:avLst/>
          </a:prstGeom>
        </p:spPr>
        <p:txBody>
          <a:bodyPr/>
          <a:lstStyle/>
          <a:p>
            <a:r>
              <a:rPr lang="en-US" sz="4000" dirty="0"/>
              <a:t>Measuring the invisible</a:t>
            </a:r>
            <a:endParaRPr lang="en-US" sz="4000" dirty="0"/>
          </a:p>
        </p:txBody>
      </p:sp>
      <p:pic>
        <p:nvPicPr>
          <p:cNvPr id="3" name="Picture 2" descr="http://www.funnyaccidents.org/wp-content/uploads/2009/09/FunnySportsAcciden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3451" y="1143000"/>
            <a:ext cx="3374949" cy="2438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8"/>
          <p:cNvSpPr txBox="1">
            <a:spLocks noChangeArrowheads="1"/>
          </p:cNvSpPr>
          <p:nvPr/>
        </p:nvSpPr>
        <p:spPr bwMode="auto">
          <a:xfrm>
            <a:off x="2224314" y="4004607"/>
            <a:ext cx="417648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These tools </a:t>
            </a:r>
            <a:r>
              <a:rPr lang="en-US" altLang="en-US" sz="2000" dirty="0">
                <a:solidFill>
                  <a:schemeClr val="tx1"/>
                </a:solidFill>
                <a:latin typeface="Arial" panose="020B0604020202020204" pitchFamily="34" charset="0"/>
                <a:cs typeface="Arial" panose="020B0604020202020204" pitchFamily="34" charset="0"/>
              </a:rPr>
              <a:t>must be </a:t>
            </a:r>
            <a:r>
              <a:rPr lang="en-US" altLang="en-US" sz="2000" i="1" dirty="0">
                <a:solidFill>
                  <a:schemeClr val="tx1"/>
                </a:solidFill>
                <a:latin typeface="Arial" panose="020B0604020202020204" pitchFamily="34" charset="0"/>
                <a:cs typeface="Arial" panose="020B0604020202020204" pitchFamily="34" charset="0"/>
              </a:rPr>
              <a:t>created</a:t>
            </a:r>
            <a:r>
              <a:rPr lang="en-US" altLang="en-US" sz="2000" dirty="0">
                <a:solidFill>
                  <a:schemeClr val="tx1"/>
                </a:solidFill>
                <a:latin typeface="Arial" panose="020B0604020202020204" pitchFamily="34" charset="0"/>
                <a:cs typeface="Arial" panose="020B0604020202020204" pitchFamily="34" charset="0"/>
              </a:rPr>
              <a:t> by </a:t>
            </a:r>
            <a:r>
              <a:rPr lang="en-US" altLang="en-US" sz="2000" b="1" dirty="0">
                <a:solidFill>
                  <a:schemeClr val="tx1"/>
                </a:solidFill>
                <a:latin typeface="Arial" panose="020B0604020202020204" pitchFamily="34" charset="0"/>
                <a:cs typeface="Arial" panose="020B0604020202020204" pitchFamily="34" charset="0"/>
              </a:rPr>
              <a:t>detector physicists, mechanical designers, chemists, machinists, technicians…</a:t>
            </a:r>
          </a:p>
          <a:p>
            <a:pP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 </a:t>
            </a:r>
            <a:r>
              <a:rPr lang="en-US" altLang="en-US" sz="20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2000" dirty="0">
                <a:solidFill>
                  <a:schemeClr val="tx1"/>
                </a:solidFill>
                <a:latin typeface="Arial" panose="020B0604020202020204" pitchFamily="34" charset="0"/>
                <a:cs typeface="Arial" panose="020B0604020202020204" pitchFamily="34" charset="0"/>
              </a:rPr>
              <a:t>someday!</a:t>
            </a:r>
            <a:endParaRPr lang="en-US" altLang="en-US" sz="2000" dirty="0">
              <a:solidFill>
                <a:schemeClr val="tx1"/>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2224314" y="1143000"/>
            <a:ext cx="4176486" cy="24384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b="1" dirty="0">
                <a:solidFill>
                  <a:srgbClr val="67B14B"/>
                </a:solidFill>
              </a:rPr>
              <a:t>Solution: </a:t>
            </a:r>
          </a:p>
          <a:p>
            <a:pPr>
              <a:defRPr/>
            </a:pPr>
            <a:r>
              <a:rPr lang="en-US" b="1" dirty="0">
                <a:solidFill>
                  <a:schemeClr val="tx1"/>
                </a:solidFill>
              </a:rPr>
              <a:t>throw stuff </a:t>
            </a:r>
            <a:r>
              <a:rPr lang="en-US" dirty="0">
                <a:solidFill>
                  <a:schemeClr val="tx1"/>
                </a:solidFill>
              </a:rPr>
              <a:t>at the nucleus, see where it bounces off…</a:t>
            </a:r>
          </a:p>
          <a:p>
            <a:pPr>
              <a:defRPr/>
            </a:pPr>
            <a:r>
              <a:rPr lang="en-US" i="1" dirty="0">
                <a:solidFill>
                  <a:schemeClr val="tx1"/>
                </a:solidFill>
              </a:rPr>
              <a:t>or</a:t>
            </a:r>
            <a:r>
              <a:rPr lang="en-US" dirty="0">
                <a:solidFill>
                  <a:schemeClr val="tx1"/>
                </a:solidFill>
              </a:rPr>
              <a:t> </a:t>
            </a:r>
            <a:r>
              <a:rPr lang="en-US" b="1" dirty="0">
                <a:solidFill>
                  <a:schemeClr val="tx1"/>
                </a:solidFill>
              </a:rPr>
              <a:t>throw the nucleus </a:t>
            </a:r>
            <a:r>
              <a:rPr lang="en-US" dirty="0">
                <a:solidFill>
                  <a:schemeClr val="tx1"/>
                </a:solidFill>
              </a:rPr>
              <a:t>at the stuff, it works exactly the same way!</a:t>
            </a:r>
            <a:endParaRPr lang="en-US" dirty="0">
              <a:solidFill>
                <a:schemeClr val="tx1"/>
              </a:solidFill>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3451" y="3722346"/>
            <a:ext cx="3374949" cy="2245973"/>
          </a:xfrm>
          <a:prstGeom prst="rect">
            <a:avLst/>
          </a:prstGeom>
        </p:spPr>
      </p:pic>
    </p:spTree>
    <p:extLst>
      <p:ext uri="{BB962C8B-B14F-4D97-AF65-F5344CB8AC3E}">
        <p14:creationId xmlns:p14="http://schemas.microsoft.com/office/powerpoint/2010/main" val="9364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sz="4000" dirty="0">
                <a:solidFill>
                  <a:schemeClr val="tx1"/>
                </a:solidFill>
              </a:rPr>
              <a:t>Who works at FRIB? Users</a:t>
            </a:r>
            <a:endParaRPr lang="en-US" sz="4000" dirty="0">
              <a:solidFill>
                <a:schemeClr val="tx1"/>
              </a:solidFill>
            </a:endParaRPr>
          </a:p>
        </p:txBody>
      </p:sp>
      <p:sp>
        <p:nvSpPr>
          <p:cNvPr id="4" name="Content Placeholder 2"/>
          <p:cNvSpPr txBox="1">
            <a:spLocks/>
          </p:cNvSpPr>
          <p:nvPr/>
        </p:nvSpPr>
        <p:spPr>
          <a:xfrm>
            <a:off x="8282179" y="1551079"/>
            <a:ext cx="2209800" cy="9144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0"/>
              </a:spcBef>
              <a:buNone/>
              <a:defRPr/>
            </a:pPr>
            <a:r>
              <a:rPr lang="en-US" kern="0" dirty="0">
                <a:solidFill>
                  <a:prstClr val="black"/>
                </a:solidFill>
              </a:rPr>
              <a:t>The </a:t>
            </a:r>
            <a:r>
              <a:rPr lang="en-US" b="1" kern="0" dirty="0">
                <a:solidFill>
                  <a:prstClr val="black"/>
                </a:solidFill>
              </a:rPr>
              <a:t>best nuclear scientists </a:t>
            </a:r>
          </a:p>
          <a:p>
            <a:pPr marL="0" indent="0">
              <a:lnSpc>
                <a:spcPct val="100000"/>
              </a:lnSpc>
              <a:spcBef>
                <a:spcPts val="0"/>
              </a:spcBef>
              <a:buNone/>
              <a:defRPr/>
            </a:pPr>
            <a:r>
              <a:rPr lang="en-US" kern="0" dirty="0">
                <a:solidFill>
                  <a:prstClr val="black"/>
                </a:solidFill>
              </a:rPr>
              <a:t>on the planet come to FRIB because our laboratory is a </a:t>
            </a:r>
            <a:r>
              <a:rPr lang="en-US" b="1" kern="0" dirty="0">
                <a:solidFill>
                  <a:prstClr val="black"/>
                </a:solidFill>
              </a:rPr>
              <a:t>world class research facility</a:t>
            </a:r>
          </a:p>
        </p:txBody>
      </p:sp>
      <p:sp>
        <p:nvSpPr>
          <p:cNvPr id="10" name="TextBox 9"/>
          <p:cNvSpPr txBox="1"/>
          <p:nvPr/>
        </p:nvSpPr>
        <p:spPr>
          <a:xfrm>
            <a:off x="2286000" y="3175260"/>
            <a:ext cx="1922144" cy="1077218"/>
          </a:xfrm>
          <a:prstGeom prst="rect">
            <a:avLst/>
          </a:prstGeom>
          <a:noFill/>
        </p:spPr>
        <p:txBody>
          <a:bodyPr wrap="square" rtlCol="0">
            <a:spAutoFit/>
          </a:bodyPr>
          <a:lstStyle/>
          <a:p>
            <a:pPr>
              <a:defRPr/>
            </a:pPr>
            <a:r>
              <a:rPr lang="en-US" sz="4000" dirty="0">
                <a:solidFill>
                  <a:prstClr val="black"/>
                </a:solidFill>
                <a:latin typeface="Arial Black" panose="020B0A04020102020204" pitchFamily="34" charset="0"/>
              </a:rPr>
              <a:t>~1500</a:t>
            </a:r>
          </a:p>
          <a:p>
            <a:pPr>
              <a:defRPr/>
            </a:pPr>
            <a:r>
              <a:rPr lang="en-US" sz="2400" b="1" dirty="0">
                <a:solidFill>
                  <a:prstClr val="black"/>
                </a:solidFill>
              </a:rPr>
              <a:t>researchers</a:t>
            </a:r>
            <a:endParaRPr lang="en-US" b="1"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041" y="1551080"/>
            <a:ext cx="6367000" cy="3983457"/>
          </a:xfrm>
          <a:prstGeom prst="rect">
            <a:avLst/>
          </a:prstGeom>
        </p:spPr>
      </p:pic>
    </p:spTree>
    <p:extLst>
      <p:ext uri="{BB962C8B-B14F-4D97-AF65-F5344CB8AC3E}">
        <p14:creationId xmlns:p14="http://schemas.microsoft.com/office/powerpoint/2010/main" val="32463567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defRPr/>
            </a:pPr>
            <a:r>
              <a:rPr lang="en-US" sz="4000" b="1" dirty="0">
                <a:solidFill>
                  <a:prstClr val="black"/>
                </a:solidFill>
              </a:rPr>
              <a:t>Who works at FRIB? Staff</a:t>
            </a:r>
            <a:endParaRPr lang="en-US" sz="4000" b="1" dirty="0">
              <a:solidFill>
                <a:prstClr val="black"/>
              </a:solidFill>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2650" y="1776049"/>
            <a:ext cx="7990258" cy="930148"/>
          </a:xfrm>
          <a:prstGeom prst="rect">
            <a:avLst/>
          </a:prstGeom>
        </p:spPr>
      </p:pic>
      <p:sp>
        <p:nvSpPr>
          <p:cNvPr id="5" name="TextBox 4"/>
          <p:cNvSpPr txBox="1"/>
          <p:nvPr/>
        </p:nvSpPr>
        <p:spPr>
          <a:xfrm>
            <a:off x="6999131" y="1087859"/>
            <a:ext cx="1569027"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Theorists and Experimenters</a:t>
            </a:r>
            <a:endParaRPr lang="en-US" sz="1400" b="1" dirty="0">
              <a:solidFill>
                <a:prstClr val="black"/>
              </a:solidFill>
              <a:cs typeface="Arial" panose="020B0604020202020204" pitchFamily="34" charset="0"/>
            </a:endParaRPr>
          </a:p>
        </p:txBody>
      </p:sp>
      <p:sp>
        <p:nvSpPr>
          <p:cNvPr id="6" name="TextBox 5"/>
          <p:cNvSpPr txBox="1"/>
          <p:nvPr/>
        </p:nvSpPr>
        <p:spPr>
          <a:xfrm>
            <a:off x="4114801" y="2879405"/>
            <a:ext cx="1606379" cy="738664"/>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Undergraduate and Graduate</a:t>
            </a:r>
          </a:p>
          <a:p>
            <a:pPr algn="ctr">
              <a:defRPr/>
            </a:pPr>
            <a:r>
              <a:rPr lang="en-US" sz="1400" b="1" dirty="0">
                <a:solidFill>
                  <a:prstClr val="black"/>
                </a:solidFill>
                <a:cs typeface="Arial" panose="020B0604020202020204" pitchFamily="34" charset="0"/>
              </a:rPr>
              <a:t>students</a:t>
            </a:r>
            <a:endParaRPr lang="en-US" sz="1400" b="1" dirty="0">
              <a:solidFill>
                <a:prstClr val="black"/>
              </a:solidFill>
              <a:cs typeface="Arial" panose="020B0604020202020204" pitchFamily="34" charset="0"/>
            </a:endParaRPr>
          </a:p>
        </p:txBody>
      </p:sp>
      <p:sp>
        <p:nvSpPr>
          <p:cNvPr id="7" name="TextBox 6"/>
          <p:cNvSpPr txBox="1"/>
          <p:nvPr/>
        </p:nvSpPr>
        <p:spPr>
          <a:xfrm>
            <a:off x="9086115" y="1087859"/>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Facility operators</a:t>
            </a:r>
            <a:endParaRPr lang="en-US" sz="1400" b="1" dirty="0">
              <a:solidFill>
                <a:prstClr val="black"/>
              </a:solidFill>
              <a:cs typeface="Arial" panose="020B0604020202020204" pitchFamily="34" charset="0"/>
            </a:endParaRPr>
          </a:p>
        </p:txBody>
      </p:sp>
      <p:sp>
        <p:nvSpPr>
          <p:cNvPr id="8" name="TextBox 7"/>
          <p:cNvSpPr txBox="1"/>
          <p:nvPr/>
        </p:nvSpPr>
        <p:spPr>
          <a:xfrm>
            <a:off x="6200518" y="2879405"/>
            <a:ext cx="1370055"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Technicians &amp; machinists</a:t>
            </a:r>
            <a:endParaRPr lang="en-US" sz="1400" b="1" dirty="0">
              <a:solidFill>
                <a:prstClr val="black"/>
              </a:solidFill>
              <a:cs typeface="Arial" panose="020B0604020202020204" pitchFamily="34" charset="0"/>
            </a:endParaRPr>
          </a:p>
        </p:txBody>
      </p:sp>
      <p:sp>
        <p:nvSpPr>
          <p:cNvPr id="9" name="TextBox 8"/>
          <p:cNvSpPr txBox="1"/>
          <p:nvPr/>
        </p:nvSpPr>
        <p:spPr>
          <a:xfrm>
            <a:off x="3484148" y="1066800"/>
            <a:ext cx="1643448"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Research and Development</a:t>
            </a:r>
            <a:endParaRPr lang="en-US" sz="1400" b="1" dirty="0">
              <a:solidFill>
                <a:prstClr val="black"/>
              </a:solidFill>
              <a:cs typeface="Arial" panose="020B0604020202020204" pitchFamily="34" charset="0"/>
            </a:endParaRPr>
          </a:p>
        </p:txBody>
      </p:sp>
      <p:sp>
        <p:nvSpPr>
          <p:cNvPr id="10" name="TextBox 9"/>
          <p:cNvSpPr txBox="1"/>
          <p:nvPr/>
        </p:nvSpPr>
        <p:spPr>
          <a:xfrm>
            <a:off x="2631989" y="2879405"/>
            <a:ext cx="1243914" cy="523220"/>
          </a:xfrm>
          <a:prstGeom prst="rect">
            <a:avLst/>
          </a:prstGeom>
          <a:noFill/>
        </p:spPr>
        <p:txBody>
          <a:bodyPr wrap="square" rtlCol="0">
            <a:spAutoFit/>
          </a:bodyPr>
          <a:lstStyle/>
          <a:p>
            <a:pPr algn="ctr">
              <a:defRPr/>
            </a:pPr>
            <a:r>
              <a:rPr lang="en-US" sz="1400" b="1" dirty="0">
                <a:solidFill>
                  <a:prstClr val="black"/>
                </a:solidFill>
                <a:cs typeface="Arial" panose="020B0604020202020204" pitchFamily="34" charset="0"/>
              </a:rPr>
              <a:t>Designers &amp; engineers</a:t>
            </a:r>
            <a:endParaRPr lang="en-US" sz="1400" b="1" dirty="0">
              <a:solidFill>
                <a:prstClr val="black"/>
              </a:solidFill>
              <a:cs typeface="Arial" panose="020B0604020202020204" pitchFamily="34" charset="0"/>
            </a:endParaRPr>
          </a:p>
        </p:txBody>
      </p:sp>
      <p:cxnSp>
        <p:nvCxnSpPr>
          <p:cNvPr id="11" name="Straight Connector 10"/>
          <p:cNvCxnSpPr/>
          <p:nvPr/>
        </p:nvCxnSpPr>
        <p:spPr>
          <a:xfrm>
            <a:off x="4024184" y="158439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3369276" y="254785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4893276" y="256465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7570573" y="159956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9918357" y="157844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6458465" y="254785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1905000" y="3669936"/>
            <a:ext cx="8610600" cy="2185214"/>
          </a:xfrm>
          <a:prstGeom prst="rect">
            <a:avLst/>
          </a:prstGeom>
        </p:spPr>
        <p:txBody>
          <a:bodyPr wrap="square">
            <a:spAutoFit/>
          </a:bodyPr>
          <a:lstStyle/>
          <a:p>
            <a:pPr>
              <a:defRPr/>
            </a:pPr>
            <a:r>
              <a:rPr lang="en-US" dirty="0">
                <a:solidFill>
                  <a:prstClr val="black"/>
                </a:solidFill>
                <a:cs typeface="Arial" panose="020B0604020202020204" pitchFamily="34" charset="0"/>
              </a:rPr>
              <a:t>Our </a:t>
            </a:r>
            <a:r>
              <a:rPr lang="en-US" sz="2800" b="1" dirty="0">
                <a:solidFill>
                  <a:prstClr val="black"/>
                </a:solidFill>
                <a:cs typeface="Arial" panose="020B0604020202020204" pitchFamily="34" charset="0"/>
              </a:rPr>
              <a:t>800+ faculty, staff, and students </a:t>
            </a:r>
            <a:r>
              <a:rPr lang="en-US" dirty="0">
                <a:solidFill>
                  <a:prstClr val="black"/>
                </a:solidFill>
                <a:cs typeface="Arial" panose="020B0604020202020204" pitchFamily="34" charset="0"/>
              </a:rPr>
              <a:t>learned useful skills in:</a:t>
            </a:r>
          </a:p>
          <a:p>
            <a:pPr>
              <a:defRPr/>
            </a:pPr>
            <a:r>
              <a:rPr lang="en-US" b="1" dirty="0">
                <a:solidFill>
                  <a:prstClr val="black"/>
                </a:solidFill>
                <a:cs typeface="Arial" panose="020B0604020202020204" pitchFamily="34" charset="0"/>
              </a:rPr>
              <a:t>nuclear science </a:t>
            </a:r>
            <a:r>
              <a:rPr lang="en-US" b="1" dirty="0">
                <a:solidFill>
                  <a:prstClr val="black"/>
                </a:solidFill>
                <a:cs typeface="Arial" panose="020B0604020202020204" pitchFamily="34" charset="0"/>
              </a:rPr>
              <a:t>▪ physics ▪ chemistry ▪ all types of engineering ▪ mathematics ▪ </a:t>
            </a:r>
            <a:r>
              <a:rPr lang="en-US" b="1" dirty="0">
                <a:solidFill>
                  <a:prstClr val="black"/>
                </a:solidFill>
                <a:cs typeface="Arial" panose="020B0604020202020204" pitchFamily="34" charset="0"/>
              </a:rPr>
              <a:t>computer </a:t>
            </a:r>
            <a:r>
              <a:rPr lang="en-US" b="1" dirty="0">
                <a:solidFill>
                  <a:prstClr val="black"/>
                </a:solidFill>
                <a:cs typeface="Arial" panose="020B0604020202020204" pitchFamily="34" charset="0"/>
              </a:rPr>
              <a:t>science </a:t>
            </a:r>
            <a:r>
              <a:rPr lang="en-US" b="1" dirty="0">
                <a:solidFill>
                  <a:prstClr val="black"/>
                </a:solidFill>
                <a:cs typeface="Arial" panose="020B0604020202020204" pitchFamily="34" charset="0"/>
              </a:rPr>
              <a:t>▪ welding </a:t>
            </a:r>
            <a:r>
              <a:rPr lang="en-US" b="1" dirty="0">
                <a:solidFill>
                  <a:prstClr val="black"/>
                </a:solidFill>
                <a:cs typeface="Arial" panose="020B0604020202020204" pitchFamily="34" charset="0"/>
              </a:rPr>
              <a:t>▪ machining ▪ </a:t>
            </a:r>
            <a:r>
              <a:rPr lang="en-US" b="1" dirty="0">
                <a:solidFill>
                  <a:prstClr val="black"/>
                </a:solidFill>
                <a:cs typeface="Arial" panose="020B0604020202020204" pitchFamily="34" charset="0"/>
              </a:rPr>
              <a:t>pipefitting</a:t>
            </a:r>
            <a:r>
              <a:rPr lang="en-US" b="1" dirty="0">
                <a:solidFill>
                  <a:prstClr val="black"/>
                </a:solidFill>
                <a:cs typeface="Arial" panose="020B0604020202020204" pitchFamily="34" charset="0"/>
              </a:rPr>
              <a:t> ▪</a:t>
            </a:r>
            <a:r>
              <a:rPr lang="en-US" dirty="0">
                <a:solidFill>
                  <a:prstClr val="black"/>
                </a:solidFill>
                <a:cs typeface="Arial" panose="020B0604020202020204" pitchFamily="34" charset="0"/>
              </a:rPr>
              <a:t> </a:t>
            </a:r>
            <a:r>
              <a:rPr lang="en-US" dirty="0">
                <a:solidFill>
                  <a:prstClr val="black"/>
                </a:solidFill>
                <a:cs typeface="Arial" panose="020B0604020202020204" pitchFamily="34" charset="0"/>
              </a:rPr>
              <a:t>and so on… </a:t>
            </a:r>
          </a:p>
          <a:p>
            <a:pPr>
              <a:defRPr/>
            </a:pPr>
            <a:endParaRPr lang="en-US" dirty="0">
              <a:solidFill>
                <a:srgbClr val="C19859">
                  <a:lumMod val="75000"/>
                </a:srgbClr>
              </a:solidFill>
              <a:cs typeface="Arial" panose="020B0604020202020204" pitchFamily="34" charset="0"/>
            </a:endParaRPr>
          </a:p>
          <a:p>
            <a:pPr>
              <a:defRPr/>
            </a:pPr>
            <a:r>
              <a:rPr lang="en-US" dirty="0">
                <a:solidFill>
                  <a:prstClr val="black"/>
                </a:solidFill>
                <a:cs typeface="Arial" panose="020B0604020202020204" pitchFamily="34" charset="0"/>
              </a:rPr>
              <a:t>And had jobs in </a:t>
            </a:r>
            <a:r>
              <a:rPr lang="en-US" b="1" dirty="0">
                <a:solidFill>
                  <a:prstClr val="black"/>
                </a:solidFill>
                <a:cs typeface="Arial" panose="020B0604020202020204" pitchFamily="34" charset="0"/>
              </a:rPr>
              <a:t>quality control, building cars, construction, farming</a:t>
            </a:r>
            <a:r>
              <a:rPr lang="en-US" dirty="0">
                <a:solidFill>
                  <a:prstClr val="black"/>
                </a:solidFill>
                <a:cs typeface="Arial" panose="020B0604020202020204" pitchFamily="34" charset="0"/>
              </a:rPr>
              <a:t>, etc…</a:t>
            </a:r>
          </a:p>
          <a:p>
            <a:pPr>
              <a:defRPr/>
            </a:pPr>
            <a:endParaRPr lang="en-US" dirty="0">
              <a:solidFill>
                <a:prstClr val="black"/>
              </a:solidFill>
              <a:cs typeface="Arial" panose="020B0604020202020204" pitchFamily="34" charset="0"/>
            </a:endParaRPr>
          </a:p>
          <a:p>
            <a:pPr>
              <a:defRPr/>
            </a:pPr>
            <a:r>
              <a:rPr lang="en-US" dirty="0">
                <a:solidFill>
                  <a:prstClr val="black"/>
                </a:solidFill>
                <a:cs typeface="Arial" panose="020B0604020202020204" pitchFamily="34" charset="0"/>
              </a:rPr>
              <a:t>If you like </a:t>
            </a:r>
            <a:r>
              <a:rPr lang="en-US" dirty="0">
                <a:solidFill>
                  <a:srgbClr val="67B14B"/>
                </a:solidFill>
                <a:cs typeface="Arial" panose="020B0604020202020204" pitchFamily="34" charset="0"/>
              </a:rPr>
              <a:t>Science, Technology, Engineering, and Math (STEM)</a:t>
            </a:r>
            <a:r>
              <a:rPr lang="en-US" dirty="0">
                <a:solidFill>
                  <a:prstClr val="black"/>
                </a:solidFill>
                <a:cs typeface="Arial" panose="020B0604020202020204" pitchFamily="34" charset="0"/>
              </a:rPr>
              <a:t>, that’s what we do!</a:t>
            </a:r>
            <a:endParaRPr lang="en-US" dirty="0">
              <a:solidFill>
                <a:prstClr val="black"/>
              </a:solidFill>
              <a:cs typeface="Arial" panose="020B0604020202020204" pitchFamily="34" charset="0"/>
            </a:endParaRPr>
          </a:p>
        </p:txBody>
      </p:sp>
      <p:sp>
        <p:nvSpPr>
          <p:cNvPr id="3" name="TextBox 2"/>
          <p:cNvSpPr txBox="1"/>
          <p:nvPr/>
        </p:nvSpPr>
        <p:spPr>
          <a:xfrm>
            <a:off x="6096000" y="5715000"/>
            <a:ext cx="2198038" cy="369332"/>
          </a:xfrm>
          <a:prstGeom prst="rect">
            <a:avLst/>
          </a:prstGeom>
          <a:noFill/>
        </p:spPr>
        <p:txBody>
          <a:bodyPr wrap="none" rtlCol="0">
            <a:spAutoFit/>
          </a:bodyPr>
          <a:lstStyle/>
          <a:p>
            <a:pPr>
              <a:defRPr/>
            </a:pPr>
            <a:r>
              <a:rPr lang="en-US" i="1" dirty="0">
                <a:solidFill>
                  <a:prstClr val="black"/>
                </a:solidFill>
              </a:rPr>
              <a:t>(and skilled trades!)</a:t>
            </a:r>
            <a:endParaRPr lang="en-US" i="1" dirty="0">
              <a:solidFill>
                <a:prstClr val="black"/>
              </a:solidFill>
            </a:endParaRPr>
          </a:p>
        </p:txBody>
      </p:sp>
    </p:spTree>
    <p:extLst>
      <p:ext uri="{BB962C8B-B14F-4D97-AF65-F5344CB8AC3E}">
        <p14:creationId xmlns:p14="http://schemas.microsoft.com/office/powerpoint/2010/main" val="123749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5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Who works at FRIB? Students</a:t>
            </a:r>
            <a:endParaRPr lang="en-US" sz="4000" dirty="0"/>
          </a:p>
        </p:txBody>
      </p:sp>
      <p:sp>
        <p:nvSpPr>
          <p:cNvPr id="3" name="Content Placeholder 2"/>
          <p:cNvSpPr txBox="1">
            <a:spLocks/>
          </p:cNvSpPr>
          <p:nvPr/>
        </p:nvSpPr>
        <p:spPr>
          <a:xfrm>
            <a:off x="1998036" y="1295401"/>
            <a:ext cx="8232232" cy="2407461"/>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None/>
              <a:defRPr/>
            </a:pPr>
            <a:r>
              <a:rPr lang="en-US" kern="0" dirty="0">
                <a:solidFill>
                  <a:prstClr val="black"/>
                </a:solidFill>
              </a:rPr>
              <a:t>For 30+ years, NSCL &amp; FRIB has been the home of a </a:t>
            </a:r>
          </a:p>
          <a:p>
            <a:pPr marL="0" indent="0" algn="ctr">
              <a:buNone/>
              <a:defRPr/>
            </a:pPr>
            <a:r>
              <a:rPr lang="en-US" sz="3200" b="1" kern="0" dirty="0">
                <a:solidFill>
                  <a:srgbClr val="67B14B"/>
                </a:solidFill>
                <a:latin typeface="Arial Black" panose="020B0A04020102020204" pitchFamily="34" charset="0"/>
              </a:rPr>
              <a:t>top-ranked nuclear science school</a:t>
            </a:r>
          </a:p>
          <a:p>
            <a:pPr marL="0" indent="0" algn="ctr">
              <a:buNone/>
              <a:defRPr/>
            </a:pPr>
            <a:r>
              <a:rPr lang="en-US" kern="0" dirty="0">
                <a:solidFill>
                  <a:prstClr val="black"/>
                </a:solidFill>
              </a:rPr>
              <a:t>among U.S. universities</a:t>
            </a:r>
          </a:p>
          <a:p>
            <a:pPr marL="0" indent="0" algn="ctr">
              <a:buNone/>
              <a:defRPr/>
            </a:pPr>
            <a:r>
              <a:rPr lang="en-US" sz="1200" i="1" kern="0" dirty="0">
                <a:solidFill>
                  <a:prstClr val="black"/>
                </a:solidFill>
              </a:rPr>
              <a:t>(U.S. News &amp; World Report, 2018)</a:t>
            </a:r>
            <a:endParaRPr lang="en-US" sz="1200" i="1" kern="0" dirty="0">
              <a:solidFill>
                <a:prstClr val="black"/>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996" y="3420207"/>
            <a:ext cx="3356354" cy="2469318"/>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21424"/>
          <a:stretch/>
        </p:blipFill>
        <p:spPr>
          <a:xfrm>
            <a:off x="2152650" y="3420207"/>
            <a:ext cx="4186385" cy="2469319"/>
          </a:xfrm>
          <a:prstGeom prst="rect">
            <a:avLst/>
          </a:prstGeom>
        </p:spPr>
      </p:pic>
    </p:spTree>
    <p:extLst>
      <p:ext uri="{BB962C8B-B14F-4D97-AF65-F5344CB8AC3E}">
        <p14:creationId xmlns:p14="http://schemas.microsoft.com/office/powerpoint/2010/main" val="1347410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t="12500" b="8750"/>
          <a:stretch/>
        </p:blipFill>
        <p:spPr>
          <a:xfrm>
            <a:off x="1524000" y="1143000"/>
            <a:ext cx="9144000" cy="4800600"/>
          </a:xfrm>
          <a:prstGeom prst="rect">
            <a:avLst/>
          </a:prstGeom>
        </p:spPr>
      </p:pic>
      <p:sp>
        <p:nvSpPr>
          <p:cNvPr id="2" name="Title 1"/>
          <p:cNvSpPr>
            <a:spLocks noGrp="1"/>
          </p:cNvSpPr>
          <p:nvPr>
            <p:ph type="title"/>
          </p:nvPr>
        </p:nvSpPr>
        <p:spPr/>
        <p:txBody>
          <a:bodyPr/>
          <a:lstStyle/>
          <a:p>
            <a:r>
              <a:rPr lang="en-US" sz="4000" dirty="0"/>
              <a:t>FRIB on the MSU campus</a:t>
            </a:r>
            <a:endParaRPr lang="en-US" sz="4000" dirty="0"/>
          </a:p>
        </p:txBody>
      </p:sp>
      <p:sp>
        <p:nvSpPr>
          <p:cNvPr id="4" name="TextBox 3"/>
          <p:cNvSpPr txBox="1"/>
          <p:nvPr/>
        </p:nvSpPr>
        <p:spPr>
          <a:xfrm>
            <a:off x="3815261" y="2487912"/>
            <a:ext cx="3025508"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Detectors &amp; Experiments</a:t>
            </a:r>
            <a:endParaRPr lang="en-US" dirty="0">
              <a:solidFill>
                <a:prstClr val="black"/>
              </a:solidFill>
            </a:endParaRPr>
          </a:p>
        </p:txBody>
      </p:sp>
      <p:sp>
        <p:nvSpPr>
          <p:cNvPr id="5" name="TextBox 4"/>
          <p:cNvSpPr txBox="1"/>
          <p:nvPr/>
        </p:nvSpPr>
        <p:spPr>
          <a:xfrm>
            <a:off x="2618480" y="3160084"/>
            <a:ext cx="1095172" cy="584775"/>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Target</a:t>
            </a:r>
          </a:p>
          <a:p>
            <a:pPr>
              <a:defRPr/>
            </a:pPr>
            <a:r>
              <a:rPr lang="en-US" dirty="0" err="1">
                <a:solidFill>
                  <a:prstClr val="black"/>
                </a:solidFill>
              </a:rPr>
              <a:t>Highbay</a:t>
            </a:r>
            <a:endParaRPr lang="en-US" dirty="0">
              <a:solidFill>
                <a:prstClr val="black"/>
              </a:solidFill>
            </a:endParaRPr>
          </a:p>
        </p:txBody>
      </p:sp>
      <p:sp>
        <p:nvSpPr>
          <p:cNvPr id="6" name="TextBox 5"/>
          <p:cNvSpPr txBox="1"/>
          <p:nvPr/>
        </p:nvSpPr>
        <p:spPr>
          <a:xfrm>
            <a:off x="3915839" y="3948159"/>
            <a:ext cx="43202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a:t>
            </a:r>
            <a:r>
              <a:rPr lang="en-US" dirty="0">
                <a:solidFill>
                  <a:prstClr val="black"/>
                </a:solidFill>
              </a:rPr>
              <a:t>Support </a:t>
            </a:r>
            <a:r>
              <a:rPr lang="en-US" dirty="0">
                <a:solidFill>
                  <a:prstClr val="black"/>
                </a:solidFill>
              </a:rPr>
              <a:t>(power, cooling)</a:t>
            </a:r>
            <a:endParaRPr lang="en-US" dirty="0">
              <a:solidFill>
                <a:prstClr val="black"/>
              </a:solidFill>
            </a:endParaRPr>
          </a:p>
        </p:txBody>
      </p:sp>
      <p:sp>
        <p:nvSpPr>
          <p:cNvPr id="7" name="TextBox 6"/>
          <p:cNvSpPr txBox="1"/>
          <p:nvPr/>
        </p:nvSpPr>
        <p:spPr>
          <a:xfrm>
            <a:off x="8001001" y="3155565"/>
            <a:ext cx="240373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Accelerator Testing</a:t>
            </a:r>
            <a:endParaRPr lang="en-US" dirty="0">
              <a:solidFill>
                <a:prstClr val="black"/>
              </a:solidFill>
            </a:endParaRPr>
          </a:p>
        </p:txBody>
      </p:sp>
      <p:sp>
        <p:nvSpPr>
          <p:cNvPr id="8" name="TextBox 7"/>
          <p:cNvSpPr txBox="1"/>
          <p:nvPr/>
        </p:nvSpPr>
        <p:spPr>
          <a:xfrm>
            <a:off x="7772401" y="3547646"/>
            <a:ext cx="1518685"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Ion Sources</a:t>
            </a:r>
          </a:p>
        </p:txBody>
      </p:sp>
      <p:sp>
        <p:nvSpPr>
          <p:cNvPr id="9" name="TextBox 8"/>
          <p:cNvSpPr txBox="1"/>
          <p:nvPr/>
        </p:nvSpPr>
        <p:spPr>
          <a:xfrm>
            <a:off x="5993030" y="1774185"/>
            <a:ext cx="1569725"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SHAW LANE</a:t>
            </a:r>
          </a:p>
        </p:txBody>
      </p:sp>
      <p:sp>
        <p:nvSpPr>
          <p:cNvPr id="10" name="TextBox 9"/>
          <p:cNvSpPr txBox="1"/>
          <p:nvPr/>
        </p:nvSpPr>
        <p:spPr>
          <a:xfrm>
            <a:off x="7500410" y="4431268"/>
            <a:ext cx="1851789" cy="369332"/>
          </a:xfrm>
          <a:prstGeom prst="rect">
            <a:avLst/>
          </a:prstGeom>
          <a:noFill/>
        </p:spPr>
        <p:txBody>
          <a:bodyPr wrap="none" rtlCol="0">
            <a:spAutoFit/>
          </a:bodyPr>
          <a:lstStyle/>
          <a:p>
            <a:pPr>
              <a:defRPr/>
            </a:pPr>
            <a:r>
              <a:rPr lang="en-US" b="1" dirty="0">
                <a:solidFill>
                  <a:prstClr val="white"/>
                </a:solidFill>
                <a:effectLst>
                  <a:outerShdw blurRad="38100" dist="38100" dir="2700000" algn="tl">
                    <a:srgbClr val="000000">
                      <a:alpha val="43137"/>
                    </a:srgbClr>
                  </a:outerShdw>
                </a:effectLst>
              </a:rPr>
              <a:t>WILSON ROAD</a:t>
            </a:r>
          </a:p>
        </p:txBody>
      </p:sp>
      <p:sp>
        <p:nvSpPr>
          <p:cNvPr id="12" name="TextBox 11"/>
          <p:cNvSpPr txBox="1"/>
          <p:nvPr/>
        </p:nvSpPr>
        <p:spPr>
          <a:xfrm>
            <a:off x="9237984" y="2059345"/>
            <a:ext cx="1385957" cy="1138773"/>
          </a:xfrm>
          <a:prstGeom prst="rect">
            <a:avLst/>
          </a:prstGeom>
          <a:noFill/>
        </p:spPr>
        <p:txBody>
          <a:bodyPr wrap="none" rtlCol="0">
            <a:spAutoFit/>
          </a:bodyPr>
          <a:lstStyle/>
          <a:p>
            <a:pPr algn="r">
              <a:defRPr/>
            </a:pPr>
            <a:r>
              <a:rPr lang="en-US" b="1" dirty="0">
                <a:solidFill>
                  <a:prstClr val="white"/>
                </a:solidFill>
                <a:effectLst>
                  <a:outerShdw blurRad="38100" dist="38100" dir="2700000" algn="tl">
                    <a:srgbClr val="000000">
                      <a:alpha val="43137"/>
                    </a:srgbClr>
                  </a:outerShdw>
                </a:effectLst>
              </a:rPr>
              <a:t>WHARTON</a:t>
            </a:r>
          </a:p>
          <a:p>
            <a:pPr algn="r">
              <a:defRPr/>
            </a:pPr>
            <a:r>
              <a:rPr lang="en-US" b="1" dirty="0">
                <a:solidFill>
                  <a:prstClr val="white"/>
                </a:solidFill>
                <a:effectLst>
                  <a:outerShdw blurRad="38100" dist="38100" dir="2700000" algn="tl">
                    <a:srgbClr val="000000">
                      <a:alpha val="43137"/>
                    </a:srgbClr>
                  </a:outerShdw>
                </a:effectLst>
              </a:rPr>
              <a:t>CENTER</a:t>
            </a:r>
          </a:p>
          <a:p>
            <a:pPr algn="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1600" b="1" dirty="0">
              <a:solidFill>
                <a:prstClr val="white"/>
              </a:solidFill>
              <a:effectLst>
                <a:outerShdw blurRad="38100" dist="38100" dir="2700000" algn="tl">
                  <a:srgbClr val="000000">
                    <a:alpha val="43137"/>
                  </a:srgbClr>
                </a:outerShdw>
              </a:effectLst>
            </a:endParaRPr>
          </a:p>
        </p:txBody>
      </p:sp>
      <p:sp>
        <p:nvSpPr>
          <p:cNvPr id="13" name="TextBox 12"/>
          <p:cNvSpPr txBox="1"/>
          <p:nvPr/>
        </p:nvSpPr>
        <p:spPr>
          <a:xfrm>
            <a:off x="1565635" y="3184030"/>
            <a:ext cx="975588" cy="1692771"/>
          </a:xfrm>
          <a:prstGeom prst="rect">
            <a:avLst/>
          </a:prstGeom>
          <a:noFill/>
        </p:spPr>
        <p:txBody>
          <a:bodyPr wrap="none" rtlCol="0">
            <a:spAutoFit/>
          </a:bodyPr>
          <a:lstStyle/>
          <a:p>
            <a:pPr>
              <a:defRPr/>
            </a:pPr>
            <a:r>
              <a:rPr lang="en-US" sz="3200" b="1" dirty="0">
                <a:solidFill>
                  <a:prstClr val="white"/>
                </a:solidFill>
                <a:effectLst>
                  <a:outerShdw blurRad="38100" dist="38100" dir="2700000" algn="tl">
                    <a:srgbClr val="000000">
                      <a:alpha val="43137"/>
                    </a:srgbClr>
                  </a:outerShdw>
                </a:effectLst>
                <a:sym typeface="Wingdings" panose="05000000000000000000" pitchFamily="2" charset="2"/>
              </a:rPr>
              <a:t></a:t>
            </a:r>
            <a:endParaRPr lang="en-US" sz="3200" b="1" dirty="0">
              <a:solidFill>
                <a:prstClr val="white"/>
              </a:solidFill>
              <a:effectLst>
                <a:outerShdw blurRad="38100" dist="38100" dir="2700000" algn="tl">
                  <a:srgbClr val="000000">
                    <a:alpha val="43137"/>
                  </a:srgbClr>
                </a:outerShdw>
              </a:effectLst>
            </a:endParaRPr>
          </a:p>
          <a:p>
            <a:pPr>
              <a:defRPr/>
            </a:pPr>
            <a:r>
              <a:rPr lang="en-US" b="1" dirty="0">
                <a:solidFill>
                  <a:prstClr val="white"/>
                </a:solidFill>
                <a:effectLst>
                  <a:outerShdw blurRad="38100" dist="38100" dir="2700000" algn="tl">
                    <a:srgbClr val="000000">
                      <a:alpha val="43137"/>
                    </a:srgbClr>
                  </a:outerShdw>
                </a:effectLst>
              </a:rPr>
              <a:t>DAIRY</a:t>
            </a:r>
            <a:br>
              <a:rPr lang="en-US" b="1" dirty="0">
                <a:solidFill>
                  <a:prstClr val="white"/>
                </a:solidFill>
                <a:effectLst>
                  <a:outerShdw blurRad="38100" dist="38100" dir="2700000" algn="tl">
                    <a:srgbClr val="000000">
                      <a:alpha val="43137"/>
                    </a:srgbClr>
                  </a:outerShdw>
                </a:effectLst>
              </a:rPr>
            </a:br>
            <a:r>
              <a:rPr lang="en-US" b="1" dirty="0">
                <a:solidFill>
                  <a:prstClr val="white"/>
                </a:solidFill>
                <a:effectLst>
                  <a:outerShdw blurRad="38100" dist="38100" dir="2700000" algn="tl">
                    <a:srgbClr val="000000">
                      <a:alpha val="43137"/>
                    </a:srgbClr>
                  </a:outerShdw>
                </a:effectLst>
              </a:rPr>
              <a:t>STORE</a:t>
            </a:r>
          </a:p>
          <a:p>
            <a:pPr>
              <a:defRPr/>
            </a:pPr>
            <a:r>
              <a:rPr lang="en-US" b="1" dirty="0">
                <a:solidFill>
                  <a:prstClr val="white"/>
                </a:solidFill>
                <a:effectLst>
                  <a:outerShdw blurRad="38100" dist="38100" dir="2700000" algn="tl">
                    <a:srgbClr val="000000">
                      <a:alpha val="43137"/>
                    </a:srgbClr>
                  </a:outerShdw>
                </a:effectLst>
              </a:rPr>
              <a:t>(one</a:t>
            </a:r>
          </a:p>
          <a:p>
            <a:pPr>
              <a:defRPr/>
            </a:pPr>
            <a:r>
              <a:rPr lang="en-US" b="1" dirty="0">
                <a:solidFill>
                  <a:prstClr val="white"/>
                </a:solidFill>
                <a:effectLst>
                  <a:outerShdw blurRad="38100" dist="38100" dir="2700000" algn="tl">
                    <a:srgbClr val="000000">
                      <a:alpha val="43137"/>
                    </a:srgbClr>
                  </a:outerShdw>
                </a:effectLst>
              </a:rPr>
              <a:t>block)</a:t>
            </a:r>
          </a:p>
        </p:txBody>
      </p:sp>
      <p:sp>
        <p:nvSpPr>
          <p:cNvPr id="14" name="TextBox 13"/>
          <p:cNvSpPr txBox="1"/>
          <p:nvPr/>
        </p:nvSpPr>
        <p:spPr>
          <a:xfrm rot="19579171">
            <a:off x="1609074" y="2081042"/>
            <a:ext cx="85670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Lobby</a:t>
            </a:r>
            <a:endParaRPr lang="en-US" dirty="0">
              <a:solidFill>
                <a:prstClr val="black"/>
              </a:solidFill>
            </a:endParaRPr>
          </a:p>
        </p:txBody>
      </p:sp>
      <p:sp>
        <p:nvSpPr>
          <p:cNvPr id="15" name="TextBox 14"/>
          <p:cNvSpPr txBox="1"/>
          <p:nvPr/>
        </p:nvSpPr>
        <p:spPr>
          <a:xfrm>
            <a:off x="3276601" y="1974240"/>
            <a:ext cx="1844479"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Offices &amp; Labs</a:t>
            </a:r>
            <a:endParaRPr lang="en-US" dirty="0">
              <a:solidFill>
                <a:prstClr val="black"/>
              </a:solidFill>
            </a:endParaRPr>
          </a:p>
        </p:txBody>
      </p:sp>
      <p:sp>
        <p:nvSpPr>
          <p:cNvPr id="18" name="TextBox 17"/>
          <p:cNvSpPr txBox="1"/>
          <p:nvPr/>
        </p:nvSpPr>
        <p:spPr>
          <a:xfrm>
            <a:off x="3897712" y="3056089"/>
            <a:ext cx="3156633" cy="338554"/>
          </a:xfrm>
          <a:prstGeom prst="rect">
            <a:avLst/>
          </a:prstGeom>
          <a:solidFill>
            <a:srgbClr val="FFFFFF">
              <a:alpha val="50196"/>
            </a:srgbClr>
          </a:solidFill>
        </p:spPr>
        <p:txBody>
          <a:bodyPr wrap="none" rtlCol="0">
            <a:spAutoFit/>
          </a:bodyPr>
          <a:lstStyle>
            <a:defPPr>
              <a:defRPr lang="en-US"/>
            </a:defPPr>
            <a:lvl1pPr>
              <a:defRPr sz="1600">
                <a:latin typeface="Arial Black" panose="020B0A04020102020204" pitchFamily="34" charset="0"/>
              </a:defRPr>
            </a:lvl1pPr>
          </a:lstStyle>
          <a:p>
            <a:pPr>
              <a:defRPr/>
            </a:pPr>
            <a:r>
              <a:rPr lang="en-US" dirty="0">
                <a:solidFill>
                  <a:prstClr val="black"/>
                </a:solidFill>
              </a:rPr>
              <a:t>Machine Shop &amp; Assembly</a:t>
            </a:r>
            <a:endParaRPr lang="en-US" dirty="0">
              <a:solidFill>
                <a:prstClr val="black"/>
              </a:solidFill>
            </a:endParaRPr>
          </a:p>
        </p:txBody>
      </p:sp>
    </p:spTree>
    <p:extLst>
      <p:ext uri="{BB962C8B-B14F-4D97-AF65-F5344CB8AC3E}">
        <p14:creationId xmlns:p14="http://schemas.microsoft.com/office/powerpoint/2010/main" val="40913792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1980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1904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obey posted signs</a:t>
            </a:r>
          </a:p>
          <a:p>
            <a:pPr algn="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8382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a:solidFill>
                  <a:schemeClr val="tx1"/>
                </a:solidFill>
                <a:latin typeface="Calibri" panose="020F0502020204030204"/>
                <a:ea typeface="+mn-ea"/>
                <a:cs typeface="+mn-cs"/>
              </a:rPr>
              <a:t>step </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8382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a:t>
            </a:r>
            <a:r>
              <a:rPr lang="en-US" altLang="en-US" sz="2400" dirty="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a:solidFill>
                  <a:schemeClr val="tx1"/>
                </a:solidFill>
                <a:latin typeface="Calibri" panose="020F0502020204030204"/>
                <a:ea typeface="+mn-ea"/>
                <a:cs typeface="+mn-cs"/>
              </a:rPr>
              <a:t>guide</a:t>
            </a:r>
          </a:p>
          <a:p>
            <a:pPr defTabSz="914400" fontAlgn="auto">
              <a:spcBef>
                <a:spcPct val="0"/>
              </a:spcBef>
              <a:spcAft>
                <a:spcPts val="0"/>
              </a:spcAft>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None/>
            </a:pPr>
            <a:r>
              <a:rPr lang="en-US" altLang="en-US" sz="2400" b="1" dirty="0">
                <a:solidFill>
                  <a:schemeClr val="tx1"/>
                </a:solidFill>
                <a:latin typeface="Calibri" panose="020F0502020204030204"/>
                <a:ea typeface="+mn-ea"/>
                <a:cs typeface="+mn-cs"/>
              </a:rPr>
              <a:t>DON’T</a:t>
            </a:r>
            <a:r>
              <a:rPr lang="en-US" altLang="en-US" sz="2400" dirty="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1752600" y="5334001"/>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None/>
            </a:pPr>
            <a:r>
              <a:rPr lang="en-US" altLang="en-US" sz="2400" dirty="0">
                <a:solidFill>
                  <a:schemeClr val="tx1"/>
                </a:solidFill>
                <a:latin typeface="Calibri" panose="020F0502020204030204"/>
                <a:ea typeface="+mn-ea"/>
                <a:cs typeface="+mn-cs"/>
              </a:rPr>
              <a:t>If you </a:t>
            </a:r>
            <a:r>
              <a:rPr lang="en-US" altLang="en-US" sz="2400" dirty="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a:solidFill>
                  <a:schemeClr val="tx1"/>
                </a:solidFill>
                <a:latin typeface="Calibri" panose="020F0502020204030204"/>
                <a:ea typeface="+mn-ea"/>
                <a:cs typeface="+mn-cs"/>
              </a:rPr>
              <a:t>hours)</a:t>
            </a:r>
          </a:p>
          <a:p>
            <a:pPr algn="ctr" defTabSz="914400" fontAlgn="auto">
              <a:spcBef>
                <a:spcPts val="0"/>
              </a:spcBef>
              <a:spcAft>
                <a:spcPts val="0"/>
              </a:spcAft>
              <a:buNone/>
            </a:pPr>
            <a:r>
              <a:rPr lang="en-US" altLang="en-US" sz="2400" b="1" dirty="0">
                <a:solidFill>
                  <a:schemeClr val="tx1"/>
                </a:solidFill>
                <a:latin typeface="Calibri" panose="020F0502020204030204"/>
                <a:ea typeface="+mn-ea"/>
                <a:cs typeface="+mn-cs"/>
              </a:rPr>
              <a:t>DO </a:t>
            </a:r>
            <a:r>
              <a:rPr lang="en-US" altLang="en-US" sz="2400" dirty="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751" y="3206093"/>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6273350" y="1089363"/>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6293850" y="3206093"/>
            <a:ext cx="1836598" cy="2077899"/>
          </a:xfrm>
          <a:prstGeom prst="rect">
            <a:avLst/>
          </a:prstGeom>
        </p:spPr>
      </p:pic>
    </p:spTree>
    <p:extLst>
      <p:ext uri="{BB962C8B-B14F-4D97-AF65-F5344CB8AC3E}">
        <p14:creationId xmlns:p14="http://schemas.microsoft.com/office/powerpoint/2010/main" val="374151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2112645" y="1133647"/>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50000"/>
              </a:spcBef>
              <a:buNone/>
              <a:defRPr/>
            </a:pPr>
            <a:r>
              <a:rPr lang="en-US" altLang="en-US" sz="2200" dirty="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a:solidFill>
                  <a:srgbClr val="000000"/>
                </a:solidFill>
                <a:latin typeface="Arial Black" panose="020B0A04020102020204" pitchFamily="34" charset="0"/>
                <a:cs typeface="Aharoni" panose="02010803020104030203" pitchFamily="2" charset="-79"/>
              </a:rPr>
              <a:t>programs</a:t>
            </a:r>
            <a:endParaRPr lang="en-US" altLang="en-US" sz="2200" b="1" dirty="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1924565" y="1677483"/>
            <a:ext cx="2149551" cy="1354217"/>
          </a:xfrm>
          <a:prstGeom prst="rect">
            <a:avLst/>
          </a:prstGeom>
        </p:spPr>
        <p:txBody>
          <a:bodyPr wrap="square">
            <a:spAutoFit/>
          </a:bodyPr>
          <a:lstStyle/>
          <a:p>
            <a:pPr algn="r">
              <a:spcBef>
                <a:spcPct val="50000"/>
              </a:spcBef>
              <a:defRPr/>
            </a:pPr>
            <a:r>
              <a:rPr lang="en-US" altLang="en-US" sz="1600" dirty="0">
                <a:solidFill>
                  <a:srgbClr val="000000"/>
                </a:solidFill>
              </a:rPr>
              <a:t>Visit the FRIB exhibit at </a:t>
            </a:r>
            <a:r>
              <a:rPr lang="en-US" altLang="en-US" sz="1600" b="1" dirty="0">
                <a:solidFill>
                  <a:srgbClr val="000000"/>
                </a:solidFill>
              </a:rPr>
              <a:t>Impression 5 Science Center </a:t>
            </a:r>
            <a:r>
              <a:rPr lang="en-US" altLang="en-US" sz="1600" dirty="0">
                <a:solidFill>
                  <a:srgbClr val="000000"/>
                </a:solidFill>
              </a:rPr>
              <a:t>in downtown Lansing!</a:t>
            </a:r>
          </a:p>
          <a:p>
            <a:pPr algn="r">
              <a:spcBef>
                <a:spcPts val="0"/>
              </a:spcBef>
              <a:defRPr/>
            </a:pPr>
            <a:r>
              <a:rPr lang="en-US" altLang="en-US" sz="1600" u="sng" dirty="0">
                <a:solidFill>
                  <a:srgbClr val="67B14B"/>
                </a:solidFill>
              </a:rPr>
              <a:t>impression5.org</a:t>
            </a:r>
          </a:p>
        </p:txBody>
      </p:sp>
      <p:sp>
        <p:nvSpPr>
          <p:cNvPr id="7" name="Rectangle 6"/>
          <p:cNvSpPr/>
          <p:nvPr/>
        </p:nvSpPr>
        <p:spPr>
          <a:xfrm>
            <a:off x="7848600" y="3802743"/>
            <a:ext cx="2667000" cy="830997"/>
          </a:xfrm>
          <a:prstGeom prst="rect">
            <a:avLst/>
          </a:prstGeom>
        </p:spPr>
        <p:txBody>
          <a:bodyPr wrap="square">
            <a:spAutoFit/>
          </a:bodyPr>
          <a:lstStyle/>
          <a:p>
            <a:pPr>
              <a:spcBef>
                <a:spcPct val="50000"/>
              </a:spcBef>
              <a:defRPr/>
            </a:pPr>
            <a:r>
              <a:rPr lang="en-US" altLang="en-US" sz="1600" dirty="0">
                <a:solidFill>
                  <a:prstClr val="black"/>
                </a:solidFill>
              </a:rPr>
              <a:t>Visit </a:t>
            </a:r>
            <a:r>
              <a:rPr lang="en-US" altLang="en-US" sz="1600" dirty="0">
                <a:solidFill>
                  <a:prstClr val="black"/>
                </a:solidFill>
              </a:rPr>
              <a:t>our </a:t>
            </a:r>
            <a:r>
              <a:rPr lang="en-US" altLang="en-US" sz="1600" b="1" dirty="0">
                <a:solidFill>
                  <a:prstClr val="black"/>
                </a:solidFill>
              </a:rPr>
              <a:t>Gift Shop </a:t>
            </a:r>
            <a:r>
              <a:rPr lang="en-US" altLang="en-US" sz="1600" dirty="0">
                <a:solidFill>
                  <a:prstClr val="black"/>
                </a:solidFill>
              </a:rPr>
              <a:t>on </a:t>
            </a:r>
            <a:r>
              <a:rPr lang="en-US" altLang="en-US" sz="1600" dirty="0">
                <a:solidFill>
                  <a:prstClr val="black"/>
                </a:solidFill>
                <a:hlinkClick r:id="rId2" action="ppaction://hlinkfile"/>
              </a:rPr>
              <a:t>shop.msu.edu</a:t>
            </a:r>
            <a:r>
              <a:rPr lang="en-US" altLang="en-US" sz="1600" dirty="0">
                <a:solidFill>
                  <a:prstClr val="black"/>
                </a:solidFill>
              </a:rPr>
              <a:t> (click “FRIB” </a:t>
            </a:r>
            <a:r>
              <a:rPr lang="en-US" altLang="en-US" sz="1600" dirty="0">
                <a:solidFill>
                  <a:prstClr val="black"/>
                </a:solidFill>
              </a:rPr>
              <a:t>under “Specialty Shops</a:t>
            </a:r>
            <a:r>
              <a:rPr lang="en-US" altLang="en-US" sz="1600" dirty="0">
                <a:solidFill>
                  <a:prstClr val="black"/>
                </a:solidFill>
              </a:rPr>
              <a:t>”)</a:t>
            </a:r>
            <a:endParaRPr lang="en-US" altLang="en-US" sz="1600" dirty="0">
              <a:solidFill>
                <a:prstClr val="black"/>
              </a:solidFill>
            </a:endParaRPr>
          </a:p>
        </p:txBody>
      </p:sp>
      <p:sp>
        <p:nvSpPr>
          <p:cNvPr id="8" name="Rectangle 7"/>
          <p:cNvSpPr/>
          <p:nvPr/>
        </p:nvSpPr>
        <p:spPr>
          <a:xfrm>
            <a:off x="7850372" y="1677482"/>
            <a:ext cx="2464146" cy="1077218"/>
          </a:xfrm>
          <a:prstGeom prst="rect">
            <a:avLst/>
          </a:prstGeom>
        </p:spPr>
        <p:txBody>
          <a:bodyPr wrap="square">
            <a:spAutoFit/>
          </a:bodyPr>
          <a:lstStyle/>
          <a:p>
            <a:pPr>
              <a:spcBef>
                <a:spcPct val="50000"/>
              </a:spcBef>
              <a:defRPr/>
            </a:pPr>
            <a:r>
              <a:rPr lang="en-US" altLang="en-US" sz="1600" dirty="0">
                <a:solidFill>
                  <a:srgbClr val="000000"/>
                </a:solidFill>
              </a:rPr>
              <a:t>Find</a:t>
            </a:r>
            <a:r>
              <a:rPr lang="en-US" altLang="en-US" sz="1600" dirty="0">
                <a:solidFill>
                  <a:srgbClr val="C19859">
                    <a:lumMod val="75000"/>
                  </a:srgbClr>
                </a:solidFill>
              </a:rPr>
              <a:t> </a:t>
            </a:r>
            <a:r>
              <a:rPr lang="en-US" altLang="en-US" sz="1600" b="1" dirty="0">
                <a:solidFill>
                  <a:prstClr val="black"/>
                </a:solidFill>
              </a:rPr>
              <a:t>camps and programs </a:t>
            </a:r>
            <a:r>
              <a:rPr lang="en-US" altLang="en-US" sz="1600" dirty="0">
                <a:solidFill>
                  <a:srgbClr val="000000"/>
                </a:solidFill>
              </a:rPr>
              <a:t>at </a:t>
            </a:r>
            <a:r>
              <a:rPr lang="en-US" altLang="en-US" sz="1600" dirty="0">
                <a:solidFill>
                  <a:srgbClr val="000000"/>
                </a:solidFill>
              </a:rPr>
              <a:t>MSU for </a:t>
            </a:r>
          </a:p>
          <a:p>
            <a:pPr>
              <a:defRPr/>
            </a:pPr>
            <a:r>
              <a:rPr lang="en-US" altLang="en-US" sz="1600" dirty="0" err="1">
                <a:solidFill>
                  <a:srgbClr val="000000"/>
                </a:solidFill>
              </a:rPr>
              <a:t>pre-college</a:t>
            </a:r>
            <a:r>
              <a:rPr lang="en-US" altLang="en-US" sz="1600" dirty="0">
                <a:solidFill>
                  <a:srgbClr val="000000"/>
                </a:solidFill>
              </a:rPr>
              <a:t> students: </a:t>
            </a:r>
            <a:r>
              <a:rPr lang="en-US" altLang="en-US" sz="1600" u="sng" dirty="0">
                <a:solidFill>
                  <a:srgbClr val="67B14B"/>
                </a:solidFill>
              </a:rPr>
              <a:t>spartanyouth.msu.edu</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3788" y="1677483"/>
            <a:ext cx="1728486" cy="2024881"/>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7955" y="3802742"/>
            <a:ext cx="1380150" cy="1311220"/>
          </a:xfrm>
          <a:prstGeom prst="rect">
            <a:avLst/>
          </a:prstGeom>
        </p:spPr>
      </p:pic>
      <p:sp>
        <p:nvSpPr>
          <p:cNvPr id="14" name="TextBox 13"/>
          <p:cNvSpPr txBox="1"/>
          <p:nvPr/>
        </p:nvSpPr>
        <p:spPr>
          <a:xfrm>
            <a:off x="6132002" y="4704304"/>
            <a:ext cx="1716252" cy="400110"/>
          </a:xfrm>
          <a:prstGeom prst="rect">
            <a:avLst/>
          </a:prstGeom>
          <a:noFill/>
        </p:spPr>
        <p:txBody>
          <a:bodyPr wrap="square" rtlCol="0">
            <a:spAutoFit/>
          </a:bodyPr>
          <a:lstStyle/>
          <a:p>
            <a:pPr>
              <a:defRPr/>
            </a:pPr>
            <a:r>
              <a:rPr lang="en-US" sz="2000" b="1" dirty="0">
                <a:solidFill>
                  <a:srgbClr val="C19859">
                    <a:lumMod val="75000"/>
                  </a:srgbClr>
                </a:solidFill>
                <a:cs typeface="Arial" panose="020B0604020202020204" pitchFamily="34" charset="0"/>
              </a:rPr>
              <a:t>GIFT SHOP</a:t>
            </a:r>
            <a:endParaRPr lang="en-US" sz="2000" b="1" dirty="0">
              <a:solidFill>
                <a:srgbClr val="C19859">
                  <a:lumMod val="75000"/>
                </a:srgbClr>
              </a:solidFill>
              <a:cs typeface="Arial" panose="020B0604020202020204" pitchFamily="34" charset="0"/>
            </a:endParaRPr>
          </a:p>
        </p:txBody>
      </p:sp>
      <p:sp>
        <p:nvSpPr>
          <p:cNvPr id="15" name="Rectangle 14"/>
          <p:cNvSpPr/>
          <p:nvPr/>
        </p:nvSpPr>
        <p:spPr>
          <a:xfrm>
            <a:off x="1924564" y="3956129"/>
            <a:ext cx="2155898" cy="830997"/>
          </a:xfrm>
          <a:prstGeom prst="rect">
            <a:avLst/>
          </a:prstGeom>
        </p:spPr>
        <p:txBody>
          <a:bodyPr wrap="square">
            <a:spAutoFit/>
          </a:bodyPr>
          <a:lstStyle/>
          <a:p>
            <a:pPr algn="r">
              <a:spcBef>
                <a:spcPct val="50000"/>
              </a:spcBef>
              <a:defRPr/>
            </a:pPr>
            <a:r>
              <a:rPr lang="en-US" altLang="en-US" sz="1600" dirty="0">
                <a:solidFill>
                  <a:srgbClr val="000000"/>
                </a:solidFill>
              </a:rPr>
              <a:t>Get the Android/ iPhone/iPad </a:t>
            </a:r>
            <a:r>
              <a:rPr lang="en-US" altLang="en-US" sz="1600" dirty="0">
                <a:solidFill>
                  <a:srgbClr val="000000"/>
                </a:solidFill>
              </a:rPr>
              <a:t>game </a:t>
            </a:r>
            <a:r>
              <a:rPr lang="en-US" altLang="en-US" sz="1600" b="1" i="1" dirty="0" err="1">
                <a:solidFill>
                  <a:prstClr val="black"/>
                </a:solidFill>
              </a:rPr>
              <a:t>Isotopolis</a:t>
            </a:r>
            <a:r>
              <a:rPr lang="en-US" altLang="en-US" sz="1600" dirty="0">
                <a:solidFill>
                  <a:srgbClr val="C19859">
                    <a:lumMod val="75000"/>
                  </a:srgbClr>
                </a:solidFill>
              </a:rPr>
              <a:t> </a:t>
            </a:r>
            <a:r>
              <a:rPr lang="en-US" altLang="en-US" sz="1600" dirty="0">
                <a:solidFill>
                  <a:srgbClr val="000000"/>
                </a:solidFill>
              </a:rPr>
              <a:t>for free! </a:t>
            </a:r>
          </a:p>
        </p:txBody>
      </p:sp>
      <p:sp>
        <p:nvSpPr>
          <p:cNvPr id="18" name="TextBox 17"/>
          <p:cNvSpPr txBox="1"/>
          <p:nvPr/>
        </p:nvSpPr>
        <p:spPr>
          <a:xfrm>
            <a:off x="6059904" y="1707845"/>
            <a:ext cx="1716252" cy="523220"/>
          </a:xfrm>
          <a:prstGeom prst="rect">
            <a:avLst/>
          </a:prstGeom>
          <a:noFill/>
        </p:spPr>
        <p:txBody>
          <a:bodyPr wrap="square" rtlCol="0">
            <a:spAutoFit/>
          </a:bodyPr>
          <a:lstStyle/>
          <a:p>
            <a:pPr>
              <a:defRPr/>
            </a:pPr>
            <a:r>
              <a:rPr lang="en-US" sz="1400" b="1" dirty="0">
                <a:solidFill>
                  <a:srgbClr val="C19859">
                    <a:lumMod val="75000"/>
                  </a:srgbClr>
                </a:solidFill>
                <a:cs typeface="Arial" panose="020B0604020202020204" pitchFamily="34" charset="0"/>
              </a:rPr>
              <a:t>SPARTAN YOUTH PROGRAMS</a:t>
            </a:r>
            <a:endParaRPr lang="en-US" sz="1400" b="1" dirty="0">
              <a:solidFill>
                <a:srgbClr val="C19859">
                  <a:lumMod val="75000"/>
                </a:srgbClr>
              </a:solidFill>
              <a:cs typeface="Arial" panose="020B0604020202020204" pitchFamily="34" charset="0"/>
            </a:endParaRPr>
          </a:p>
        </p:txBody>
      </p:sp>
      <p:grpSp>
        <p:nvGrpSpPr>
          <p:cNvPr id="6" name="Group 5"/>
          <p:cNvGrpSpPr/>
          <p:nvPr/>
        </p:nvGrpSpPr>
        <p:grpSpPr>
          <a:xfrm>
            <a:off x="4165025" y="3956128"/>
            <a:ext cx="1797853" cy="1301672"/>
            <a:chOff x="4714238" y="2213945"/>
            <a:chExt cx="2236345" cy="1619146"/>
          </a:xfrm>
        </p:grpSpPr>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152528" y="1677483"/>
            <a:ext cx="1810760" cy="1207173"/>
          </a:xfrm>
          <a:prstGeom prst="rect">
            <a:avLst/>
          </a:prstGeom>
        </p:spPr>
      </p:pic>
      <p:sp>
        <p:nvSpPr>
          <p:cNvPr id="20" name="Rectangle 2"/>
          <p:cNvSpPr txBox="1">
            <a:spLocks noChangeArrowheads="1"/>
          </p:cNvSpPr>
          <p:nvPr/>
        </p:nvSpPr>
        <p:spPr>
          <a:xfrm>
            <a:off x="1524000" y="219150"/>
            <a:ext cx="9144000" cy="1304851"/>
          </a:xfrm>
          <a:prstGeom prst="rect">
            <a:avLst/>
          </a:prstGeom>
        </p:spPr>
        <p:txBody>
          <a:bodyPr/>
          <a:lst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defRPr/>
            </a:pPr>
            <a:r>
              <a:rPr lang="en-US" altLang="en-US" sz="4400" kern="0">
                <a:solidFill>
                  <a:schemeClr val="tx1"/>
                </a:solidFill>
              </a:rPr>
              <a:t>Explore FRIB at MSU</a:t>
            </a:r>
            <a:endParaRPr lang="en-US" altLang="en-US" sz="4400" kern="0" dirty="0">
              <a:solidFill>
                <a:schemeClr val="tx1"/>
              </a:solidFill>
            </a:endParaRPr>
          </a:p>
        </p:txBody>
      </p:sp>
      <p:sp>
        <p:nvSpPr>
          <p:cNvPr id="21" name="Rectangle 20"/>
          <p:cNvSpPr/>
          <p:nvPr/>
        </p:nvSpPr>
        <p:spPr>
          <a:xfrm>
            <a:off x="1524000" y="5289372"/>
            <a:ext cx="9144000" cy="425629"/>
          </a:xfrm>
          <a:prstGeom prst="rect">
            <a:avLst/>
          </a:prstGeom>
        </p:spPr>
        <p:txBody>
          <a:bodyPr wrap="square">
            <a:spAutoFit/>
          </a:bodyPr>
          <a:lstStyle/>
          <a:p>
            <a:pPr algn="ctr" defTabSz="450056">
              <a:defRPr/>
            </a:pPr>
            <a:r>
              <a:rPr lang="en-US" altLang="en-US" sz="2166" dirty="0">
                <a:solidFill>
                  <a:srgbClr val="000000"/>
                </a:solidFill>
                <a:latin typeface="Arial Black" panose="020B0A04020102020204" pitchFamily="34" charset="0"/>
                <a:cs typeface="Aharoni" panose="02010803020104030203" pitchFamily="2" charset="-79"/>
              </a:rPr>
              <a:t>contact</a:t>
            </a:r>
            <a:r>
              <a:rPr lang="en-US" altLang="en-US" sz="2166" dirty="0">
                <a:solidFill>
                  <a:srgbClr val="C19859">
                    <a:lumMod val="75000"/>
                  </a:srgbClr>
                </a:solidFill>
                <a:latin typeface="Arial Black" panose="020B0A04020102020204" pitchFamily="34" charset="0"/>
                <a:cs typeface="Aharoni" panose="02010803020104030203" pitchFamily="2" charset="-79"/>
              </a:rPr>
              <a:t> </a:t>
            </a:r>
            <a:r>
              <a:rPr lang="en-US" altLang="en-US" sz="2166" dirty="0">
                <a:solidFill>
                  <a:prstClr val="black"/>
                </a:solidFill>
                <a:latin typeface="Arial Black" panose="020B0A04020102020204" pitchFamily="34" charset="0"/>
                <a:cs typeface="Aharoni" panose="02010803020104030203" pitchFamily="2" charset="-79"/>
                <a:hlinkClick r:id="rId8"/>
              </a:rPr>
              <a:t>visits@frib.msu.edu</a:t>
            </a:r>
            <a:r>
              <a:rPr lang="en-US" altLang="en-US" sz="2166" dirty="0">
                <a:solidFill>
                  <a:prstClr val="black"/>
                </a:solidFill>
                <a:latin typeface="Arial Black" panose="020B0A04020102020204" pitchFamily="34" charset="0"/>
                <a:cs typeface="Aharoni" panose="02010803020104030203" pitchFamily="2" charset="-79"/>
              </a:rPr>
              <a:t> </a:t>
            </a:r>
            <a:r>
              <a:rPr lang="en-US" altLang="en-US" sz="2166" dirty="0">
                <a:solidFill>
                  <a:srgbClr val="000000"/>
                </a:solidFill>
                <a:latin typeface="Arial Black" panose="020B0A04020102020204" pitchFamily="34" charset="0"/>
                <a:cs typeface="Aharoni" panose="02010803020104030203" pitchFamily="2" charset="-79"/>
              </a:rPr>
              <a:t>or </a:t>
            </a:r>
            <a:r>
              <a:rPr lang="en-US" altLang="en-US" sz="2166" dirty="0">
                <a:solidFill>
                  <a:srgbClr val="000000"/>
                </a:solidFill>
                <a:latin typeface="Arial Black" panose="020B0A04020102020204" pitchFamily="34" charset="0"/>
                <a:cs typeface="Aharoni" panose="02010803020104030203" pitchFamily="2" charset="-79"/>
              </a:rPr>
              <a:t>go to </a:t>
            </a:r>
            <a:r>
              <a:rPr lang="en-US" altLang="en-US" sz="2166" dirty="0">
                <a:solidFill>
                  <a:srgbClr val="6B9F25"/>
                </a:solidFill>
                <a:latin typeface="Arial Black" panose="020B0A04020102020204" pitchFamily="34" charset="0"/>
                <a:cs typeface="Aharoni" panose="02010803020104030203" pitchFamily="2" charset="-79"/>
                <a:hlinkClick r:id="rId9"/>
              </a:rPr>
              <a:t>frib.msu.edu</a:t>
            </a:r>
            <a:r>
              <a:rPr lang="en-US" altLang="en-US" sz="2166" u="sng" dirty="0">
                <a:solidFill>
                  <a:srgbClr val="6B9F25"/>
                </a:solidFill>
                <a:latin typeface="Arial Black" panose="020B0A04020102020204" pitchFamily="34" charset="0"/>
                <a:cs typeface="Aharoni" panose="02010803020104030203" pitchFamily="2" charset="-79"/>
              </a:rPr>
              <a:t>/public</a:t>
            </a:r>
            <a:endParaRPr lang="en-US" sz="2166" u="sng" dirty="0">
              <a:solidFill>
                <a:srgbClr val="6B9F25"/>
              </a:solidFill>
              <a:latin typeface="Arial Black" panose="020B0A04020102020204" pitchFamily="34" charset="0"/>
              <a:cs typeface="Aharoni" panose="02010803020104030203" pitchFamily="2" charset="-79"/>
            </a:endParaRPr>
          </a:p>
        </p:txBody>
      </p:sp>
      <p:sp>
        <p:nvSpPr>
          <p:cNvPr id="23" name="Rectangle 22"/>
          <p:cNvSpPr/>
          <p:nvPr/>
        </p:nvSpPr>
        <p:spPr>
          <a:xfrm>
            <a:off x="8984753" y="5638800"/>
            <a:ext cx="1302247" cy="395365"/>
          </a:xfrm>
          <a:prstGeom prst="rect">
            <a:avLst/>
          </a:prstGeom>
        </p:spPr>
        <p:txBody>
          <a:bodyPr wrap="square">
            <a:spAutoFit/>
          </a:bodyPr>
          <a:lstStyle/>
          <a:p>
            <a:pPr defTabSz="450056">
              <a:defRPr/>
            </a:pPr>
            <a:r>
              <a:rPr lang="en-US" altLang="en-US" sz="1969" dirty="0">
                <a:solidFill>
                  <a:srgbClr val="1DA1F2"/>
                </a:solidFill>
                <a:cs typeface="Aharoni" panose="02010803020104030203" pitchFamily="2" charset="-79"/>
              </a:rPr>
              <a:t>@</a:t>
            </a:r>
            <a:r>
              <a:rPr lang="en-US" altLang="en-US" sz="1969" dirty="0" err="1">
                <a:solidFill>
                  <a:srgbClr val="1DA1F2"/>
                </a:solidFill>
                <a:cs typeface="Aharoni" panose="02010803020104030203" pitchFamily="2" charset="-79"/>
              </a:rPr>
              <a:t>friblab</a:t>
            </a:r>
            <a:endParaRPr lang="en-US" sz="1969" dirty="0">
              <a:solidFill>
                <a:srgbClr val="1DA1F2"/>
              </a:solidFill>
              <a:cs typeface="Aharoni" panose="02010803020104030203" pitchFamily="2" charset="-79"/>
            </a:endParaRPr>
          </a:p>
        </p:txBody>
      </p:sp>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48118"/>
          <a:stretch/>
        </p:blipFill>
        <p:spPr>
          <a:xfrm>
            <a:off x="4152528" y="3048000"/>
            <a:ext cx="1810760" cy="872530"/>
          </a:xfrm>
          <a:prstGeom prst="rect">
            <a:avLst/>
          </a:prstGeom>
        </p:spPr>
      </p:pic>
      <p:sp>
        <p:nvSpPr>
          <p:cNvPr id="24" name="Rectangle 23"/>
          <p:cNvSpPr/>
          <p:nvPr/>
        </p:nvSpPr>
        <p:spPr>
          <a:xfrm>
            <a:off x="1659487" y="3048001"/>
            <a:ext cx="2420565" cy="830997"/>
          </a:xfrm>
          <a:prstGeom prst="rect">
            <a:avLst/>
          </a:prstGeom>
        </p:spPr>
        <p:txBody>
          <a:bodyPr wrap="square">
            <a:spAutoFit/>
          </a:bodyPr>
          <a:lstStyle/>
          <a:p>
            <a:pPr algn="r">
              <a:spcBef>
                <a:spcPct val="50000"/>
              </a:spcBef>
              <a:defRPr/>
            </a:pPr>
            <a:r>
              <a:rPr lang="en-US" altLang="en-US" sz="1600" dirty="0">
                <a:solidFill>
                  <a:srgbClr val="000000"/>
                </a:solidFill>
              </a:rPr>
              <a:t>Each April, explore the </a:t>
            </a:r>
            <a:r>
              <a:rPr lang="en-US" altLang="en-US" sz="1600" b="1" dirty="0">
                <a:solidFill>
                  <a:srgbClr val="000000"/>
                </a:solidFill>
              </a:rPr>
              <a:t>MSU Science Festival</a:t>
            </a:r>
            <a:r>
              <a:rPr lang="en-US" altLang="en-US" sz="1600" dirty="0">
                <a:solidFill>
                  <a:srgbClr val="000000"/>
                </a:solidFill>
              </a:rPr>
              <a:t>!</a:t>
            </a:r>
          </a:p>
          <a:p>
            <a:pPr algn="r">
              <a:spcBef>
                <a:spcPts val="0"/>
              </a:spcBef>
              <a:defRPr/>
            </a:pPr>
            <a:r>
              <a:rPr lang="en-US" altLang="en-US" sz="1600" u="sng" dirty="0">
                <a:solidFill>
                  <a:srgbClr val="67B14B"/>
                </a:solidFill>
              </a:rPr>
              <a:t>sciencefestival.msu.edu</a:t>
            </a:r>
            <a:r>
              <a:rPr lang="en-US" altLang="en-US" sz="1600" dirty="0">
                <a:solidFill>
                  <a:srgbClr val="000000"/>
                </a:solidFill>
              </a:rPr>
              <a:t> </a:t>
            </a:r>
            <a:endParaRPr lang="en-US" altLang="en-US" sz="1600" dirty="0">
              <a:solidFill>
                <a:srgbClr val="000000"/>
              </a:solidFill>
            </a:endParaRPr>
          </a:p>
        </p:txBody>
      </p:sp>
    </p:spTree>
    <p:extLst>
      <p:ext uri="{BB962C8B-B14F-4D97-AF65-F5344CB8AC3E}">
        <p14:creationId xmlns:p14="http://schemas.microsoft.com/office/powerpoint/2010/main" val="3558429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5842000" y="1"/>
            <a:ext cx="4826000" cy="6868824"/>
          </a:xfrm>
          <a:prstGeom prst="rect">
            <a:avLst/>
          </a:prstGeom>
        </p:spPr>
      </p:pic>
      <p:sp>
        <p:nvSpPr>
          <p:cNvPr id="2" name="TextBox 1"/>
          <p:cNvSpPr txBox="1"/>
          <p:nvPr/>
        </p:nvSpPr>
        <p:spPr>
          <a:xfrm>
            <a:off x="4540816" y="5144495"/>
            <a:ext cx="184731" cy="461665"/>
          </a:xfrm>
          <a:prstGeom prst="rect">
            <a:avLst/>
          </a:prstGeom>
          <a:noFill/>
        </p:spPr>
        <p:txBody>
          <a:bodyPr wrap="none" rtlCol="0">
            <a:spAutoFit/>
          </a:bodyPr>
          <a:lstStyle/>
          <a:p>
            <a:pPr>
              <a:defRPr/>
            </a:pPr>
            <a:endParaRPr lang="en-US" sz="2400" b="1" dirty="0">
              <a:solidFill>
                <a:srgbClr val="390C5D"/>
              </a:solidFill>
            </a:endParaRPr>
          </a:p>
        </p:txBody>
      </p:sp>
      <p:sp>
        <p:nvSpPr>
          <p:cNvPr id="3" name="TextBox 2"/>
          <p:cNvSpPr txBox="1"/>
          <p:nvPr/>
        </p:nvSpPr>
        <p:spPr>
          <a:xfrm>
            <a:off x="6566012" y="4762382"/>
            <a:ext cx="3536220" cy="800219"/>
          </a:xfrm>
          <a:prstGeom prst="rect">
            <a:avLst/>
          </a:prstGeom>
          <a:solidFill>
            <a:srgbClr val="BE5ECC"/>
          </a:solidFill>
          <a:ln w="12700">
            <a:solidFill>
              <a:schemeClr val="bg1"/>
            </a:solidFill>
          </a:ln>
        </p:spPr>
        <p:txBody>
          <a:bodyPr wrap="square" rtlCol="0">
            <a:spAutoFit/>
          </a:bodyPr>
          <a:lstStyle/>
          <a:p>
            <a:pPr algn="ctr">
              <a:defRPr/>
            </a:pPr>
            <a:r>
              <a:rPr lang="en-US" sz="2800" dirty="0">
                <a:solidFill>
                  <a:prstClr val="black"/>
                </a:solidFill>
                <a:latin typeface="Arial Black" panose="020B0A04020102020204" pitchFamily="34" charset="0"/>
              </a:rPr>
              <a:t>Annually in April</a:t>
            </a:r>
          </a:p>
          <a:p>
            <a:pPr algn="ctr">
              <a:defRPr/>
            </a:pPr>
            <a:r>
              <a:rPr lang="en-US" dirty="0">
                <a:solidFill>
                  <a:prstClr val="black"/>
                </a:solidFill>
                <a:latin typeface="Arial Black" panose="020B0A04020102020204" pitchFamily="34" charset="0"/>
              </a:rPr>
              <a:t>sciencefestival.msu.edu</a:t>
            </a:r>
            <a:endParaRPr lang="en-US" dirty="0">
              <a:solidFill>
                <a:prstClr val="black"/>
              </a:solidFill>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1524000" y="0"/>
            <a:ext cx="4318000" cy="6858000"/>
          </a:xfrm>
          <a:prstGeom prst="rect">
            <a:avLst/>
          </a:prstGeom>
        </p:spPr>
      </p:pic>
      <p:sp>
        <p:nvSpPr>
          <p:cNvPr id="5" name="TextBox 4"/>
          <p:cNvSpPr txBox="1"/>
          <p:nvPr/>
        </p:nvSpPr>
        <p:spPr>
          <a:xfrm>
            <a:off x="1637102" y="5867401"/>
            <a:ext cx="2249098" cy="830997"/>
          </a:xfrm>
          <a:prstGeom prst="rect">
            <a:avLst/>
          </a:prstGeom>
          <a:noFill/>
        </p:spPr>
        <p:txBody>
          <a:bodyPr wrap="square" rtlCol="0">
            <a:spAutoFit/>
          </a:bodyPr>
          <a:lstStyle/>
          <a:p>
            <a:pPr>
              <a:defRPr/>
            </a:pPr>
            <a:r>
              <a:rPr lang="en-US" sz="1600" b="1" dirty="0">
                <a:solidFill>
                  <a:prstClr val="black"/>
                </a:solidFill>
              </a:rPr>
              <a:t>Followed by workshops, tours, and demonstrations!</a:t>
            </a:r>
            <a:endParaRPr lang="en-US" sz="1600" b="1" dirty="0">
              <a:solidFill>
                <a:prstClr val="black"/>
              </a:solidFill>
            </a:endParaRPr>
          </a:p>
        </p:txBody>
      </p:sp>
      <p:sp>
        <p:nvSpPr>
          <p:cNvPr id="8" name="Rectangle 7"/>
          <p:cNvSpPr/>
          <p:nvPr/>
        </p:nvSpPr>
        <p:spPr>
          <a:xfrm>
            <a:off x="4114800" y="4642450"/>
            <a:ext cx="762000" cy="234351"/>
          </a:xfrm>
          <a:prstGeom prst="rect">
            <a:avLst/>
          </a:prstGeom>
          <a:solidFill>
            <a:srgbClr val="342D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endParaRPr>
          </a:p>
        </p:txBody>
      </p:sp>
      <p:sp>
        <p:nvSpPr>
          <p:cNvPr id="7" name="TextBox 6"/>
          <p:cNvSpPr txBox="1"/>
          <p:nvPr/>
        </p:nvSpPr>
        <p:spPr>
          <a:xfrm>
            <a:off x="4114801" y="4623208"/>
            <a:ext cx="846827" cy="307777"/>
          </a:xfrm>
          <a:prstGeom prst="rect">
            <a:avLst/>
          </a:prstGeom>
          <a:noFill/>
        </p:spPr>
        <p:txBody>
          <a:bodyPr wrap="square" rtlCol="0">
            <a:spAutoFit/>
          </a:bodyPr>
          <a:lstStyle/>
          <a:p>
            <a:pPr>
              <a:defRPr/>
            </a:pPr>
            <a:r>
              <a:rPr lang="en-US" sz="1400" dirty="0">
                <a:solidFill>
                  <a:prstClr val="white"/>
                </a:solidFill>
                <a:latin typeface="Trebuchet MS" panose="020B0603020202020204" pitchFamily="34" charset="0"/>
              </a:rPr>
              <a:t>NOV 6</a:t>
            </a:r>
            <a:r>
              <a:rPr lang="en-US" sz="1400" baseline="30000" dirty="0">
                <a:solidFill>
                  <a:prstClr val="white"/>
                </a:solidFill>
                <a:latin typeface="Trebuchet MS" panose="020B0603020202020204" pitchFamily="34" charset="0"/>
              </a:rPr>
              <a:t>TH</a:t>
            </a:r>
            <a:endParaRPr lang="en-US" sz="1400" baseline="30000" dirty="0">
              <a:solidFill>
                <a:prstClr val="white"/>
              </a:solidFill>
              <a:latin typeface="Trebuchet MS" panose="020B0603020202020204" pitchFamily="34" charset="0"/>
            </a:endParaRPr>
          </a:p>
        </p:txBody>
      </p:sp>
      <p:sp>
        <p:nvSpPr>
          <p:cNvPr id="9" name="Title 8"/>
          <p:cNvSpPr>
            <a:spLocks noGrp="1"/>
          </p:cNvSpPr>
          <p:nvPr>
            <p:ph type="title"/>
          </p:nvPr>
        </p:nvSpPr>
        <p:spPr/>
        <p:txBody>
          <a:bodyPr/>
          <a:lstStyle/>
          <a:p>
            <a:endParaRPr lang="en-US"/>
          </a:p>
        </p:txBody>
      </p:sp>
    </p:spTree>
    <p:extLst>
      <p:ext uri="{BB962C8B-B14F-4D97-AF65-F5344CB8AC3E}">
        <p14:creationId xmlns:p14="http://schemas.microsoft.com/office/powerpoint/2010/main" val="2056077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Useful Information</a:t>
            </a:r>
            <a:endParaRPr lang="en-US" sz="4000" dirty="0"/>
          </a:p>
        </p:txBody>
      </p:sp>
      <p:sp>
        <p:nvSpPr>
          <p:cNvPr id="5" name="Content Placeholder 2"/>
          <p:cNvSpPr txBox="1">
            <a:spLocks/>
          </p:cNvSpPr>
          <p:nvPr/>
        </p:nvSpPr>
        <p:spPr>
          <a:xfrm>
            <a:off x="1752600" y="1151166"/>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a:solidFill>
                  <a:schemeClr val="tx1"/>
                </a:solidFill>
              </a:rPr>
              <a:t>Location of </a:t>
            </a:r>
            <a:r>
              <a:rPr lang="en-US" b="1" kern="0" dirty="0">
                <a:solidFill>
                  <a:schemeClr val="tx1"/>
                </a:solidFill>
              </a:rPr>
              <a:t>bathrooms</a:t>
            </a:r>
            <a:r>
              <a:rPr lang="en-US" kern="0" dirty="0">
                <a:solidFill>
                  <a:schemeClr val="tx1"/>
                </a:solidFill>
              </a:rPr>
              <a:t>!</a:t>
            </a:r>
          </a:p>
          <a:p>
            <a:r>
              <a:rPr lang="en-US" kern="0" dirty="0">
                <a:solidFill>
                  <a:schemeClr val="tx1"/>
                </a:solidFill>
              </a:rPr>
              <a:t>If you have minors in your group, your leader must submit a </a:t>
            </a:r>
            <a:r>
              <a:rPr lang="en-US" b="1" kern="0" dirty="0">
                <a:solidFill>
                  <a:schemeClr val="tx1"/>
                </a:solidFill>
              </a:rPr>
              <a:t>permission form</a:t>
            </a:r>
            <a:r>
              <a:rPr lang="en-US" kern="0" dirty="0">
                <a:solidFill>
                  <a:schemeClr val="tx1"/>
                </a:solidFill>
              </a:rPr>
              <a:t>.</a:t>
            </a:r>
          </a:p>
          <a:p>
            <a:r>
              <a:rPr lang="en-US" kern="0" dirty="0">
                <a:solidFill>
                  <a:schemeClr val="tx1"/>
                </a:solidFill>
              </a:rPr>
              <a:t>Photography is not allowed on the tour, but we have a designated </a:t>
            </a:r>
            <a:r>
              <a:rPr lang="en-US" b="1" kern="0" dirty="0">
                <a:solidFill>
                  <a:schemeClr val="tx1"/>
                </a:solidFill>
              </a:rPr>
              <a:t>location for a group photo </a:t>
            </a:r>
            <a:r>
              <a:rPr lang="en-US" kern="0" dirty="0">
                <a:solidFill>
                  <a:schemeClr val="tx1"/>
                </a:solidFill>
              </a:rPr>
              <a:t>if you want.</a:t>
            </a:r>
          </a:p>
          <a:p>
            <a:r>
              <a:rPr lang="en-US" kern="0" dirty="0">
                <a:solidFill>
                  <a:schemeClr val="tx1"/>
                </a:solidFill>
              </a:rPr>
              <a:t>You are not expected to know or understand everything! It’s OK.</a:t>
            </a:r>
          </a:p>
          <a:p>
            <a:r>
              <a:rPr lang="en-US" kern="0" dirty="0">
                <a:solidFill>
                  <a:schemeClr val="tx1"/>
                </a:solidFill>
              </a:rPr>
              <a:t>Stopping us to </a:t>
            </a:r>
            <a:r>
              <a:rPr lang="en-US" b="1" kern="0" dirty="0">
                <a:solidFill>
                  <a:schemeClr val="tx1"/>
                </a:solidFill>
              </a:rPr>
              <a:t>ask questions </a:t>
            </a:r>
            <a:r>
              <a:rPr lang="en-US" kern="0" dirty="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5516610" y="1182795"/>
            <a:ext cx="2326257" cy="4637314"/>
          </a:xfrm>
          <a:prstGeom prst="rect">
            <a:avLst/>
          </a:prstGeom>
        </p:spPr>
      </p:pic>
      <p:sp>
        <p:nvSpPr>
          <p:cNvPr id="7" name="TextBox 6"/>
          <p:cNvSpPr txBox="1"/>
          <p:nvPr/>
        </p:nvSpPr>
        <p:spPr>
          <a:xfrm>
            <a:off x="7815925" y="1146962"/>
            <a:ext cx="2667000" cy="4708981"/>
          </a:xfrm>
          <a:prstGeom prst="rect">
            <a:avLst/>
          </a:prstGeom>
          <a:noFill/>
        </p:spPr>
        <p:txBody>
          <a:bodyPr wrap="square" rtlCol="0">
            <a:spAutoFit/>
          </a:bodyPr>
          <a:lstStyle/>
          <a:p>
            <a:r>
              <a:rPr lang="en-US" sz="1200" b="1" dirty="0"/>
              <a:t>LAND ACKNOWLEDGEMENT</a:t>
            </a:r>
          </a:p>
          <a:p>
            <a:r>
              <a:rPr lang="en-US" sz="1200" dirty="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83743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vert="horz" wrap="square" lIns="85711" tIns="42844" rIns="85711" bIns="42844" numCol="1" anchor="t" anchorCtr="0" compatLnSpc="1">
            <a:prstTxWarp prst="textNoShape">
              <a:avLst/>
            </a:prstTxWarp>
            <a:noAutofit/>
          </a:bodyPr>
          <a:lstStyle/>
          <a:p>
            <a:r>
              <a:rPr lang="en-US" sz="3000"/>
              <a:t>Special COVID-19 Considerations</a:t>
            </a:r>
            <a:endParaRPr sz="3000"/>
          </a:p>
        </p:txBody>
      </p:sp>
      <p:sp>
        <p:nvSpPr>
          <p:cNvPr id="197" name="Google Shape;197;p26"/>
          <p:cNvSpPr txBox="1"/>
          <p:nvPr/>
        </p:nvSpPr>
        <p:spPr>
          <a:xfrm>
            <a:off x="2012007" y="1357313"/>
            <a:ext cx="3714750" cy="4000500"/>
          </a:xfrm>
          <a:prstGeom prst="rect">
            <a:avLst/>
          </a:prstGeom>
          <a:noFill/>
          <a:ln>
            <a:noFill/>
          </a:ln>
        </p:spPr>
        <p:txBody>
          <a:bodyPr spcFirstLastPara="1" wrap="square" lIns="85711" tIns="42844" rIns="85711" bIns="42844" anchor="t" anchorCtr="0">
            <a:noAutofit/>
          </a:bodyPr>
          <a:lstStyle/>
          <a:p>
            <a:pPr defTabSz="857250" fontAlgn="auto">
              <a:lnSpc>
                <a:spcPct val="90000"/>
              </a:lnSpc>
              <a:spcBef>
                <a:spcPts val="0"/>
              </a:spcBef>
              <a:spcAft>
                <a:spcPts val="0"/>
              </a:spcAft>
              <a:buClr>
                <a:srgbClr val="064308"/>
              </a:buClr>
              <a:buSzPts val="2400"/>
              <a:defRPr/>
            </a:pPr>
            <a:r>
              <a:rPr lang="en-US" sz="2250" kern="0" dirty="0">
                <a:solidFill>
                  <a:srgbClr val="064308"/>
                </a:solidFill>
                <a:latin typeface="Arial"/>
                <a:ea typeface="Arial"/>
                <a:cs typeface="Arial"/>
                <a:sym typeface="Arial"/>
              </a:rPr>
              <a:t>Thanks for helping us  alleviate COVID risk by:</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Not attending </a:t>
            </a:r>
            <a:r>
              <a:rPr lang="en-US" sz="2250" kern="0" dirty="0">
                <a:solidFill>
                  <a:srgbClr val="064308"/>
                </a:solidFill>
                <a:latin typeface="Arial"/>
                <a:ea typeface="Arial"/>
                <a:cs typeface="Arial"/>
                <a:sym typeface="Arial"/>
              </a:rPr>
              <a:t>the tour if you feel sick</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Wearing </a:t>
            </a:r>
            <a:r>
              <a:rPr lang="en-US" sz="2250" kern="0" dirty="0">
                <a:solidFill>
                  <a:srgbClr val="064308"/>
                </a:solidFill>
                <a:latin typeface="Arial"/>
                <a:ea typeface="Arial"/>
                <a:cs typeface="Arial"/>
                <a:sym typeface="Arial"/>
              </a:rPr>
              <a:t>a mask over nose and mouth</a:t>
            </a:r>
            <a:endParaRPr sz="1313" kern="0" dirty="0">
              <a:solidFill>
                <a:srgbClr val="000000"/>
              </a:solidFill>
              <a:latin typeface="Arial"/>
              <a:cs typeface="Arial"/>
              <a:sym typeface="Arial"/>
            </a:endParaRPr>
          </a:p>
          <a:p>
            <a:pPr marL="177363" indent="-177363" defTabSz="857250" fontAlgn="auto">
              <a:lnSpc>
                <a:spcPct val="90000"/>
              </a:lnSpc>
              <a:spcBef>
                <a:spcPts val="1187"/>
              </a:spcBef>
              <a:spcAft>
                <a:spcPts val="0"/>
              </a:spcAft>
              <a:buClr>
                <a:srgbClr val="064308"/>
              </a:buClr>
              <a:buSzPts val="2400"/>
              <a:buFont typeface="Noto Sans Symbols"/>
              <a:buChar char="▪"/>
              <a:defRPr/>
            </a:pPr>
            <a:r>
              <a:rPr lang="en-US" sz="2250" kern="0" dirty="0">
                <a:solidFill>
                  <a:srgbClr val="064308"/>
                </a:solidFill>
                <a:latin typeface="Arial"/>
                <a:ea typeface="Arial"/>
                <a:cs typeface="Arial"/>
                <a:sym typeface="Arial"/>
              </a:rPr>
              <a:t>Maintaining </a:t>
            </a:r>
            <a:r>
              <a:rPr lang="en-US" sz="2250" kern="0" dirty="0">
                <a:solidFill>
                  <a:srgbClr val="064308"/>
                </a:solidFill>
                <a:latin typeface="Arial"/>
                <a:ea typeface="Arial"/>
                <a:cs typeface="Arial"/>
                <a:sym typeface="Arial"/>
              </a:rPr>
              <a:t>6-foot separation when possible</a:t>
            </a: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a:p>
            <a:pPr marL="177363" indent="-34488" defTabSz="857250" fontAlgn="auto">
              <a:lnSpc>
                <a:spcPct val="90000"/>
              </a:lnSpc>
              <a:spcBef>
                <a:spcPts val="1187"/>
              </a:spcBef>
              <a:spcAft>
                <a:spcPts val="0"/>
              </a:spcAft>
              <a:buClr>
                <a:srgbClr val="064308"/>
              </a:buClr>
              <a:buSzPts val="2400"/>
              <a:defRPr/>
            </a:pPr>
            <a:endParaRPr sz="2250" kern="0"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4">
            <a:alphaModFix/>
          </a:blip>
          <a:srcRect r="21111"/>
          <a:stretch/>
        </p:blipFill>
        <p:spPr>
          <a:xfrm>
            <a:off x="5810250" y="1357313"/>
            <a:ext cx="4512618" cy="2574098"/>
          </a:xfrm>
          <a:prstGeom prst="rect">
            <a:avLst/>
          </a:prstGeom>
          <a:noFill/>
          <a:ln>
            <a:noFill/>
          </a:ln>
        </p:spPr>
      </p:pic>
    </p:spTree>
    <p:extLst>
      <p:ext uri="{BB962C8B-B14F-4D97-AF65-F5344CB8AC3E}">
        <p14:creationId xmlns:p14="http://schemas.microsoft.com/office/powerpoint/2010/main" val="4260867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2" descr="helium-ani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0334" y="3657600"/>
            <a:ext cx="2371005" cy="237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0" y="191869"/>
            <a:ext cx="9144000" cy="707886"/>
          </a:xfrm>
          <a:prstGeom prst="rect">
            <a:avLst/>
          </a:prstGeom>
        </p:spPr>
        <p:txBody>
          <a:bodyPr wrap="square">
            <a:spAutoFit/>
          </a:bodyPr>
          <a:lstStyle/>
          <a:p>
            <a:pPr algn="ctr"/>
            <a:r>
              <a:rPr lang="en-US" sz="4000" b="1" dirty="0">
                <a:solidFill>
                  <a:srgbClr val="67B14B"/>
                </a:solidFill>
              </a:rPr>
              <a:t>Science</a:t>
            </a:r>
            <a:r>
              <a:rPr lang="en-US" sz="4000" b="1" dirty="0"/>
              <a:t> is the study of our universe</a:t>
            </a:r>
            <a:endParaRPr lang="en-US" sz="4000" b="1" dirty="0"/>
          </a:p>
        </p:txBody>
      </p:sp>
      <p:sp>
        <p:nvSpPr>
          <p:cNvPr id="3" name="Content Placeholder 2"/>
          <p:cNvSpPr txBox="1">
            <a:spLocks/>
          </p:cNvSpPr>
          <p:nvPr/>
        </p:nvSpPr>
        <p:spPr>
          <a:xfrm>
            <a:off x="1912437" y="1118388"/>
            <a:ext cx="6157586" cy="4114800"/>
          </a:xfrm>
          <a:prstGeom prst="rect">
            <a:avLst/>
          </a:prstGeom>
        </p:spPr>
        <p:txBody>
          <a:bodyPr>
            <a:no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buFontTx/>
              <a:buNone/>
            </a:pPr>
            <a:r>
              <a:rPr lang="en-US" altLang="en-US" sz="2800" b="1" kern="0" dirty="0">
                <a:solidFill>
                  <a:schemeClr val="tx1"/>
                </a:solidFill>
              </a:rPr>
              <a:t>What are you made of?</a:t>
            </a:r>
          </a:p>
          <a:p>
            <a:pPr>
              <a:buFont typeface="Wingdings" pitchFamily="2" charset="2"/>
              <a:buChar char=""/>
            </a:pPr>
            <a:r>
              <a:rPr lang="en-US" altLang="en-US" sz="2800" kern="0" dirty="0">
                <a:solidFill>
                  <a:schemeClr val="tx1"/>
                </a:solidFill>
              </a:rPr>
              <a:t>Organs (medicine)</a:t>
            </a:r>
          </a:p>
          <a:p>
            <a:pPr lvl="1">
              <a:buFont typeface="Wingdings" panose="05000000000000000000" pitchFamily="2" charset="2"/>
              <a:buChar char=""/>
            </a:pPr>
            <a:r>
              <a:rPr lang="en-US" altLang="en-US" sz="2800" kern="0" dirty="0"/>
              <a:t>Cells (microbiology)</a:t>
            </a:r>
          </a:p>
          <a:p>
            <a:pPr lvl="2">
              <a:buFont typeface="Wingdings" panose="05000000000000000000" pitchFamily="2" charset="2"/>
              <a:buChar char=""/>
            </a:pPr>
            <a:r>
              <a:rPr lang="en-US" altLang="en-US" sz="2400" kern="0" dirty="0"/>
              <a:t>Molecules (chemistry)</a:t>
            </a:r>
          </a:p>
          <a:p>
            <a:pPr lvl="3">
              <a:buFont typeface="Wingdings" panose="05000000000000000000" pitchFamily="2" charset="2"/>
              <a:buChar char=""/>
            </a:pPr>
            <a:r>
              <a:rPr lang="en-US" altLang="en-US" sz="2400" kern="0" dirty="0"/>
              <a:t>Atoms (physics)</a:t>
            </a:r>
          </a:p>
          <a:p>
            <a:pPr lvl="4">
              <a:buFont typeface="Wingdings" panose="05000000000000000000" pitchFamily="2" charset="2"/>
              <a:buChar char=""/>
            </a:pPr>
            <a:r>
              <a:rPr lang="en-US" altLang="en-US" sz="2400" kern="0" dirty="0"/>
              <a:t>Nuclei (nuclear science)</a:t>
            </a:r>
          </a:p>
          <a:p>
            <a:pPr lvl="5">
              <a:buFont typeface="Wingdings" panose="05000000000000000000" pitchFamily="2" charset="2"/>
              <a:buChar char=""/>
            </a:pPr>
            <a:r>
              <a:rPr lang="en-US" altLang="en-US" sz="2400" kern="0" dirty="0"/>
              <a:t>Protons and Neutrons (high energy physics)</a:t>
            </a:r>
          </a:p>
          <a:p>
            <a:pPr lvl="6">
              <a:buFont typeface="Wingdings" panose="05000000000000000000" pitchFamily="2" charset="2"/>
              <a:buChar char=""/>
            </a:pPr>
            <a:r>
              <a:rPr lang="en-US" altLang="en-US" sz="2000" kern="0" dirty="0"/>
              <a:t>Quarks (high energy physics)</a:t>
            </a:r>
          </a:p>
          <a:p>
            <a:pPr lvl="7">
              <a:buFont typeface="Wingdings" panose="05000000000000000000" pitchFamily="2" charset="2"/>
              <a:buChar char=""/>
            </a:pPr>
            <a:r>
              <a:rPr lang="en-US" altLang="en-US" sz="2000" kern="0" dirty="0"/>
              <a:t>??? (???)</a:t>
            </a:r>
          </a:p>
        </p:txBody>
      </p:sp>
      <p:pic>
        <p:nvPicPr>
          <p:cNvPr id="4"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7937695" y="1122545"/>
            <a:ext cx="2313340" cy="45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18"/>
          <p:cNvSpPr>
            <a:spLocks noChangeArrowheads="1"/>
          </p:cNvSpPr>
          <p:nvPr/>
        </p:nvSpPr>
        <p:spPr bwMode="auto">
          <a:xfrm>
            <a:off x="2672130" y="4530873"/>
            <a:ext cx="629870" cy="650727"/>
          </a:xfrm>
          <a:prstGeom prst="ellipse">
            <a:avLst/>
          </a:prstGeom>
          <a:noFill/>
          <a:ln w="25400">
            <a:solidFill>
              <a:srgbClr val="D6A16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endParaRPr lang="en-US" altLang="en-US" sz="3600">
              <a:solidFill>
                <a:schemeClr val="bg1"/>
              </a:solidFill>
              <a:latin typeface="Century Gothic" panose="020B0502020202020204" pitchFamily="34" charset="0"/>
            </a:endParaRPr>
          </a:p>
        </p:txBody>
      </p:sp>
      <p:sp>
        <p:nvSpPr>
          <p:cNvPr id="7" name="Line 13"/>
          <p:cNvSpPr>
            <a:spLocks noChangeShapeType="1"/>
          </p:cNvSpPr>
          <p:nvPr/>
        </p:nvSpPr>
        <p:spPr bwMode="auto">
          <a:xfrm flipH="1">
            <a:off x="3116761" y="3505200"/>
            <a:ext cx="464638" cy="1025673"/>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3"/>
          <p:cNvSpPr>
            <a:spLocks noChangeShapeType="1"/>
          </p:cNvSpPr>
          <p:nvPr/>
        </p:nvSpPr>
        <p:spPr bwMode="auto">
          <a:xfrm flipH="1">
            <a:off x="2963331" y="3124201"/>
            <a:ext cx="0" cy="990600"/>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Line 13"/>
          <p:cNvSpPr>
            <a:spLocks noChangeShapeType="1"/>
          </p:cNvSpPr>
          <p:nvPr/>
        </p:nvSpPr>
        <p:spPr bwMode="auto">
          <a:xfrm flipH="1">
            <a:off x="3208864" y="3887414"/>
            <a:ext cx="1074578" cy="1065586"/>
          </a:xfrm>
          <a:prstGeom prst="line">
            <a:avLst/>
          </a:prstGeom>
          <a:noFill/>
          <a:ln w="25400">
            <a:solidFill>
              <a:srgbClr val="D6A16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 name="TextBox 9"/>
          <p:cNvSpPr txBox="1"/>
          <p:nvPr/>
        </p:nvSpPr>
        <p:spPr>
          <a:xfrm>
            <a:off x="4007658" y="5638800"/>
            <a:ext cx="1723549" cy="369332"/>
          </a:xfrm>
          <a:prstGeom prst="rect">
            <a:avLst/>
          </a:prstGeom>
          <a:noFill/>
        </p:spPr>
        <p:txBody>
          <a:bodyPr wrap="none" rtlCol="0">
            <a:spAutoFit/>
          </a:bodyPr>
          <a:lstStyle/>
          <a:p>
            <a:r>
              <a:rPr lang="en-US" dirty="0" smtClean="0"/>
              <a:t>(and electrons)</a:t>
            </a:r>
            <a:endParaRPr lang="en-US" dirty="0"/>
          </a:p>
        </p:txBody>
      </p:sp>
    </p:spTree>
    <p:extLst>
      <p:ext uri="{BB962C8B-B14F-4D97-AF65-F5344CB8AC3E}">
        <p14:creationId xmlns:p14="http://schemas.microsoft.com/office/powerpoint/2010/main" val="973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left)">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left)">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left)">
                                      <p:cBhvr>
                                        <p:cTn id="31" dur="500"/>
                                        <p:tgtEl>
                                          <p:spTgt spid="3">
                                            <p:txEl>
                                              <p:pRg st="4" end="4"/>
                                            </p:txEl>
                                          </p:spTgt>
                                        </p:tgtEl>
                                      </p:cBhvr>
                                    </p:animEffect>
                                  </p:childTnLst>
                                </p:cTn>
                              </p:par>
                            </p:childTnLst>
                          </p:cTn>
                        </p:par>
                        <p:par>
                          <p:cTn id="32" fill="hold">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wipe(left)">
                                      <p:cBhvr>
                                        <p:cTn id="43" dur="500"/>
                                        <p:tgtEl>
                                          <p:spTgt spid="3">
                                            <p:txEl>
                                              <p:pRg st="5" end="5"/>
                                            </p:txEl>
                                          </p:spTgt>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up)">
                                      <p:cBhvr>
                                        <p:cTn id="47" dur="500"/>
                                        <p:tgtEl>
                                          <p:spTgt spid="7"/>
                                        </p:tgtEl>
                                      </p:cBhvr>
                                    </p:animEffect>
                                  </p:childTnLst>
                                </p:cTn>
                              </p:par>
                            </p:childTnLst>
                          </p:cTn>
                        </p:par>
                        <p:par>
                          <p:cTn id="48" fill="hold">
                            <p:stCondLst>
                              <p:cond delay="1000"/>
                            </p:stCondLst>
                            <p:childTnLst>
                              <p:par>
                                <p:cTn id="49" presetID="1"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wipe(left)">
                                      <p:cBhvr>
                                        <p:cTn id="55" dur="500"/>
                                        <p:tgtEl>
                                          <p:spTgt spid="3">
                                            <p:txEl>
                                              <p:pRg st="6" end="6"/>
                                            </p:txEl>
                                          </p:spTgt>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up)">
                                      <p:cBhvr>
                                        <p:cTn id="59" dur="500"/>
                                        <p:tgtEl>
                                          <p:spTgt spid="9"/>
                                        </p:tgtEl>
                                      </p:cBhvr>
                                    </p:animEffect>
                                  </p:childTnLst>
                                </p:cTn>
                              </p:par>
                            </p:childTnLst>
                          </p:cTn>
                        </p:par>
                        <p:par>
                          <p:cTn id="60" fill="hold">
                            <p:stCondLst>
                              <p:cond delay="1000"/>
                            </p:stCondLst>
                            <p:childTnLst>
                              <p:par>
                                <p:cTn id="61" presetID="1"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wipe(left)">
                                      <p:cBhvr>
                                        <p:cTn id="67" dur="500"/>
                                        <p:tgtEl>
                                          <p:spTgt spid="3">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wipe(left)">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5" end="5"/>
                                            </p:txEl>
                                          </p:spTgt>
                                        </p:tgtEl>
                                        <p:attrNameLst>
                                          <p:attrName>style.color</p:attrName>
                                        </p:attrNameLst>
                                      </p:cBhvr>
                                      <p:to>
                                        <a:schemeClr val="accent2"/>
                                      </p:to>
                                    </p:animClr>
                                  </p:childTnLst>
                                </p:cTn>
                              </p:par>
                              <p:par>
                                <p:cTn id="77" presetID="15" presetClass="emph" presetSubtype="0" nodeType="withEffect">
                                  <p:stCondLst>
                                    <p:cond delay="0"/>
                                  </p:stCondLst>
                                  <p:childTnLst>
                                    <p:set>
                                      <p:cBhvr override="childStyle">
                                        <p:cTn id="78" dur="indefinite"/>
                                        <p:tgtEl>
                                          <p:spTgt spid="3">
                                            <p:txEl>
                                              <p:pRg st="5" end="5"/>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P spid="6" grpId="0" uiExpand="1" animBg="1"/>
      <p:bldP spid="7" grpId="0" uiExpand="1" animBg="1"/>
      <p:bldP spid="8" grpId="0" uiExpand="1" animBg="1"/>
      <p:bldP spid="9" grpId="0" uiExpand="1" animBg="1"/>
      <p:bldP spid="10" grpId="0" uiExpan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0" y="191869"/>
            <a:ext cx="9144000" cy="707886"/>
          </a:xfrm>
          <a:prstGeom prst="rect">
            <a:avLst/>
          </a:prstGeom>
        </p:spPr>
        <p:txBody>
          <a:bodyPr wrap="square">
            <a:spAutoFit/>
          </a:bodyPr>
          <a:lstStyle/>
          <a:p>
            <a:pPr algn="ctr">
              <a:defRPr/>
            </a:pPr>
            <a:r>
              <a:rPr lang="en-US" sz="4000" b="1" dirty="0">
                <a:solidFill>
                  <a:prstClr val="black"/>
                </a:solidFill>
              </a:rPr>
              <a:t>Why are nuclei interesting?</a:t>
            </a:r>
            <a:endParaRPr lang="en-US" sz="4000" b="1" dirty="0">
              <a:solidFill>
                <a:prstClr val="black"/>
              </a:solidFill>
            </a:endParaRPr>
          </a:p>
        </p:txBody>
      </p:sp>
      <p:grpSp>
        <p:nvGrpSpPr>
          <p:cNvPr id="25" name="Group 42"/>
          <p:cNvGrpSpPr>
            <a:grpSpLocks/>
          </p:cNvGrpSpPr>
          <p:nvPr/>
        </p:nvGrpSpPr>
        <p:grpSpPr bwMode="auto">
          <a:xfrm>
            <a:off x="2258498" y="1142499"/>
            <a:ext cx="7952302" cy="1360939"/>
            <a:chOff x="374314" y="1194715"/>
            <a:chExt cx="9918105" cy="1697789"/>
          </a:xfrm>
        </p:grpSpPr>
        <p:pic>
          <p:nvPicPr>
            <p:cNvPr id="26" name="Picture 33"/>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rot="16200000">
              <a:off x="1787124" y="-218095"/>
              <a:ext cx="1697789" cy="45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36"/>
            <p:cNvSpPr txBox="1">
              <a:spLocks noChangeArrowheads="1"/>
            </p:cNvSpPr>
            <p:nvPr/>
          </p:nvSpPr>
          <p:spPr bwMode="auto">
            <a:xfrm>
              <a:off x="4897724" y="1362103"/>
              <a:ext cx="5394695" cy="1190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2800" b="1" dirty="0">
                  <a:solidFill>
                    <a:prstClr val="black"/>
                  </a:solidFill>
                  <a:latin typeface="Arial" panose="020B0604020202020204" pitchFamily="34" charset="0"/>
                  <a:cs typeface="Arial" panose="020B0604020202020204" pitchFamily="34" charset="0"/>
                </a:rPr>
                <a:t>YOU &amp; THE UNIVERSE ARE MADE OF THEM</a:t>
              </a:r>
              <a:endParaRPr lang="en-US" altLang="en-US" sz="2800" b="1" dirty="0">
                <a:solidFill>
                  <a:prstClr val="black"/>
                </a:solidFill>
                <a:latin typeface="Arial" panose="020B0604020202020204" pitchFamily="34" charset="0"/>
                <a:cs typeface="Arial" panose="020B0604020202020204" pitchFamily="34" charset="0"/>
              </a:endParaRPr>
            </a:p>
          </p:txBody>
        </p:sp>
      </p:grpSp>
      <p:grpSp>
        <p:nvGrpSpPr>
          <p:cNvPr id="28" name="Group 46"/>
          <p:cNvGrpSpPr>
            <a:grpSpLocks/>
          </p:cNvGrpSpPr>
          <p:nvPr/>
        </p:nvGrpSpPr>
        <p:grpSpPr bwMode="auto">
          <a:xfrm>
            <a:off x="8160910" y="2449308"/>
            <a:ext cx="2278490" cy="1472232"/>
            <a:chOff x="6553200" y="2743200"/>
            <a:chExt cx="2362200" cy="1525760"/>
          </a:xfrm>
        </p:grpSpPr>
        <p:pic>
          <p:nvPicPr>
            <p:cNvPr id="29" name="Picture 32" descr="I:\projects\outreach\Marble Nuclei\Illustrations\Lithium 11 halo.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29400" y="2743200"/>
              <a:ext cx="2286000" cy="1154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37"/>
            <p:cNvSpPr txBox="1">
              <a:spLocks noChangeArrowheads="1"/>
            </p:cNvSpPr>
            <p:nvPr/>
          </p:nvSpPr>
          <p:spPr bwMode="auto">
            <a:xfrm>
              <a:off x="6553200" y="3886200"/>
              <a:ext cx="2362200" cy="38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a:solidFill>
                    <a:prstClr val="black"/>
                  </a:solidFill>
                  <a:latin typeface="Arial" panose="020B0604020202020204" pitchFamily="34" charset="0"/>
                  <a:cs typeface="Arial" panose="020B0604020202020204" pitchFamily="34" charset="0"/>
                </a:rPr>
                <a:t>How big are they?</a:t>
              </a:r>
            </a:p>
          </p:txBody>
        </p:sp>
      </p:grpSp>
      <p:grpSp>
        <p:nvGrpSpPr>
          <p:cNvPr id="31" name="Group 43"/>
          <p:cNvGrpSpPr>
            <a:grpSpLocks/>
          </p:cNvGrpSpPr>
          <p:nvPr/>
        </p:nvGrpSpPr>
        <p:grpSpPr bwMode="auto">
          <a:xfrm>
            <a:off x="1979276" y="2573020"/>
            <a:ext cx="6038534" cy="646331"/>
            <a:chOff x="1498947" y="1491322"/>
            <a:chExt cx="6575603" cy="703445"/>
          </a:xfrm>
        </p:grpSpPr>
        <p:pic>
          <p:nvPicPr>
            <p:cNvPr id="32" name="Picture 36" descr="I:\projects\outreach\Marble Nuclei\Illustrations\Beryllium-Isotope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96150" y="1492056"/>
              <a:ext cx="4978400" cy="6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8"/>
            <p:cNvSpPr txBox="1">
              <a:spLocks noChangeArrowheads="1"/>
            </p:cNvSpPr>
            <p:nvPr/>
          </p:nvSpPr>
          <p:spPr bwMode="auto">
            <a:xfrm>
              <a:off x="1498947" y="1491322"/>
              <a:ext cx="1625164" cy="70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How many </a:t>
              </a:r>
              <a:r>
                <a:rPr lang="en-US" altLang="en-US" sz="1800" dirty="0">
                  <a:solidFill>
                    <a:prstClr val="black"/>
                  </a:solidFill>
                  <a:latin typeface="Arial" panose="020B0604020202020204" pitchFamily="34" charset="0"/>
                  <a:cs typeface="Arial" panose="020B0604020202020204" pitchFamily="34" charset="0"/>
                </a:rPr>
                <a:t>kinds </a:t>
              </a:r>
              <a:r>
                <a:rPr lang="en-US" altLang="en-US" sz="1800" dirty="0">
                  <a:solidFill>
                    <a:prstClr val="black"/>
                  </a:solidFill>
                  <a:latin typeface="Arial" panose="020B0604020202020204" pitchFamily="34" charset="0"/>
                  <a:cs typeface="Arial" panose="020B0604020202020204" pitchFamily="34" charset="0"/>
                </a:rPr>
                <a:t>exist?</a:t>
              </a:r>
            </a:p>
          </p:txBody>
        </p:sp>
      </p:grpSp>
      <p:grpSp>
        <p:nvGrpSpPr>
          <p:cNvPr id="34" name="Group 44"/>
          <p:cNvGrpSpPr>
            <a:grpSpLocks/>
          </p:cNvGrpSpPr>
          <p:nvPr/>
        </p:nvGrpSpPr>
        <p:grpSpPr bwMode="auto">
          <a:xfrm>
            <a:off x="4198760" y="3276600"/>
            <a:ext cx="3889674" cy="2730206"/>
            <a:chOff x="-442872" y="3923487"/>
            <a:chExt cx="4031895" cy="2829138"/>
          </a:xfrm>
        </p:grpSpPr>
        <p:pic>
          <p:nvPicPr>
            <p:cNvPr id="35" name="Picture 3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2872" y="3923487"/>
              <a:ext cx="2829138" cy="28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9"/>
            <p:cNvSpPr txBox="1">
              <a:spLocks noChangeArrowheads="1"/>
            </p:cNvSpPr>
            <p:nvPr/>
          </p:nvSpPr>
          <p:spPr bwMode="auto">
            <a:xfrm>
              <a:off x="2362083" y="3923487"/>
              <a:ext cx="1226940" cy="1530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Where did the elements come from?</a:t>
              </a:r>
            </a:p>
          </p:txBody>
        </p:sp>
      </p:grpSp>
      <p:grpSp>
        <p:nvGrpSpPr>
          <p:cNvPr id="37" name="Group 47"/>
          <p:cNvGrpSpPr>
            <a:grpSpLocks/>
          </p:cNvGrpSpPr>
          <p:nvPr/>
        </p:nvGrpSpPr>
        <p:grpSpPr bwMode="auto">
          <a:xfrm>
            <a:off x="7801136" y="4064039"/>
            <a:ext cx="2943066" cy="1777544"/>
            <a:chOff x="5075116" y="4495800"/>
            <a:chExt cx="3987754" cy="2404625"/>
          </a:xfrm>
        </p:grpSpPr>
        <p:pic>
          <p:nvPicPr>
            <p:cNvPr id="38" name="Picture 35" descr="I:\projects\outreach\Marble Nuclei\Illustrations\fusion-mass-differenc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638800" y="4495800"/>
              <a:ext cx="2785486"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40"/>
            <p:cNvSpPr txBox="1">
              <a:spLocks noChangeArrowheads="1"/>
            </p:cNvSpPr>
            <p:nvPr/>
          </p:nvSpPr>
          <p:spPr bwMode="auto">
            <a:xfrm>
              <a:off x="5075116" y="6400800"/>
              <a:ext cx="3987754" cy="49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How much do they weigh?</a:t>
              </a:r>
            </a:p>
          </p:txBody>
        </p:sp>
      </p:grpSp>
      <p:grpSp>
        <p:nvGrpSpPr>
          <p:cNvPr id="40" name="Group 45"/>
          <p:cNvGrpSpPr>
            <a:grpSpLocks/>
          </p:cNvGrpSpPr>
          <p:nvPr/>
        </p:nvGrpSpPr>
        <p:grpSpPr bwMode="auto">
          <a:xfrm>
            <a:off x="1979277" y="3268205"/>
            <a:ext cx="2079423" cy="2611337"/>
            <a:chOff x="2476365" y="2682054"/>
            <a:chExt cx="2564010" cy="3221741"/>
          </a:xfrm>
        </p:grpSpPr>
        <p:pic>
          <p:nvPicPr>
            <p:cNvPr id="41" name="Picture 31" descr="I:\projects\outreach\Marble Nuclei\Illustrations\Beta minus decay.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95106" y="2682054"/>
              <a:ext cx="1541485" cy="20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2476365" y="4764635"/>
              <a:ext cx="2564010" cy="113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defRPr/>
              </a:pPr>
              <a:r>
                <a:rPr lang="en-US" altLang="en-US" sz="1800" dirty="0">
                  <a:solidFill>
                    <a:prstClr val="black"/>
                  </a:solidFill>
                  <a:latin typeface="Arial" panose="020B0604020202020204" pitchFamily="34" charset="0"/>
                  <a:cs typeface="Arial" panose="020B0604020202020204" pitchFamily="34" charset="0"/>
                </a:rPr>
                <a:t>Why are some radioactive </a:t>
              </a:r>
              <a:r>
                <a:rPr lang="en-US" altLang="en-US" sz="1800" dirty="0">
                  <a:solidFill>
                    <a:prstClr val="black"/>
                  </a:solidFill>
                  <a:latin typeface="Arial" panose="020B0604020202020204" pitchFamily="34" charset="0"/>
                  <a:cs typeface="Arial" panose="020B0604020202020204" pitchFamily="34" charset="0"/>
                </a:rPr>
                <a:t>&amp; </a:t>
              </a:r>
              <a:r>
                <a:rPr lang="en-US" altLang="en-US" sz="1800" dirty="0">
                  <a:solidFill>
                    <a:prstClr val="black"/>
                  </a:solidFill>
                  <a:latin typeface="Arial" panose="020B0604020202020204" pitchFamily="34" charset="0"/>
                  <a:cs typeface="Arial" panose="020B0604020202020204" pitchFamily="34" charset="0"/>
                </a:rPr>
                <a:t>how long do they last?</a:t>
              </a:r>
            </a:p>
          </p:txBody>
        </p:sp>
      </p:grpSp>
    </p:spTree>
    <p:extLst>
      <p:ext uri="{BB962C8B-B14F-4D97-AF65-F5344CB8AC3E}">
        <p14:creationId xmlns:p14="http://schemas.microsoft.com/office/powerpoint/2010/main" val="22452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000"/>
                                        <p:tgtEl>
                                          <p:spTgt spid="28"/>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2000"/>
                                        <p:tgtEl>
                                          <p:spTgt spid="31"/>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2000"/>
                                        <p:tgtEl>
                                          <p:spTgt spid="37"/>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000"/>
                                        <p:tgtEl>
                                          <p:spTgt spid="40"/>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70"/>
            <a:ext cx="9144000" cy="707886"/>
          </a:xfrm>
          <a:prstGeom prst="rect">
            <a:avLst/>
          </a:prstGeom>
        </p:spPr>
        <p:txBody>
          <a:bodyPr wrap="square">
            <a:spAutoFit/>
          </a:bodyPr>
          <a:lstStyle/>
          <a:p>
            <a:pPr algn="ctr"/>
            <a:r>
              <a:rPr lang="en-US" altLang="en-US" sz="4000" b="1" dirty="0"/>
              <a:t>What is the </a:t>
            </a:r>
            <a:r>
              <a:rPr lang="en-US" altLang="en-US" sz="4000" b="1" dirty="0">
                <a:solidFill>
                  <a:srgbClr val="67B14B"/>
                </a:solidFill>
              </a:rPr>
              <a:t>value</a:t>
            </a:r>
            <a:r>
              <a:rPr lang="en-US" altLang="en-US" sz="4000" b="1" dirty="0"/>
              <a:t>? </a:t>
            </a:r>
            <a:r>
              <a:rPr lang="en-US" altLang="en-US" sz="4000" b="1" dirty="0"/>
              <a:t>(“Who </a:t>
            </a:r>
            <a:r>
              <a:rPr lang="en-US" altLang="en-US" sz="4000" b="1" dirty="0"/>
              <a:t>cares?”)</a:t>
            </a:r>
            <a:endParaRPr lang="en-US" sz="4000" b="1" dirty="0"/>
          </a:p>
        </p:txBody>
      </p:sp>
      <p:grpSp>
        <p:nvGrpSpPr>
          <p:cNvPr id="3" name="Group 3"/>
          <p:cNvGrpSpPr>
            <a:grpSpLocks/>
          </p:cNvGrpSpPr>
          <p:nvPr/>
        </p:nvGrpSpPr>
        <p:grpSpPr bwMode="auto">
          <a:xfrm>
            <a:off x="1828800" y="1295399"/>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333" y="2170"/>
              <a:ext cx="144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Keeping us healthy</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4610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Explaining our world</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7620001" y="1295399"/>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3873" y="2842"/>
              <a:ext cx="154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a:solidFill>
                    <a:schemeClr val="tx1"/>
                  </a:solidFill>
                  <a:latin typeface="Arial" panose="020B0604020202020204" pitchFamily="34" charset="0"/>
                  <a:cs typeface="Arial" panose="020B0604020202020204" pitchFamily="34" charset="0"/>
                </a:rPr>
                <a:t>Making us electricity</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714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1785851" y="436125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1755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…plus: </a:t>
            </a:r>
            <a:r>
              <a:rPr lang="en-US" altLang="en-US" sz="1800" b="1" dirty="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6329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How big is the nucleus?</a:t>
            </a:r>
            <a:endParaRPr lang="en-US" sz="4000" dirty="0"/>
          </a:p>
        </p:txBody>
      </p:sp>
      <p:sp>
        <p:nvSpPr>
          <p:cNvPr id="3" name="TextBox 2"/>
          <p:cNvSpPr txBox="1"/>
          <p:nvPr/>
        </p:nvSpPr>
        <p:spPr>
          <a:xfrm>
            <a:off x="1991439" y="1110484"/>
            <a:ext cx="7325887" cy="861774"/>
          </a:xfrm>
          <a:prstGeom prst="rect">
            <a:avLst/>
          </a:prstGeom>
          <a:noFill/>
        </p:spPr>
        <p:txBody>
          <a:bodyPr wrap="square" rtlCol="0">
            <a:spAutoFit/>
          </a:bodyPr>
          <a:lstStyle/>
          <a:p>
            <a:r>
              <a:rPr lang="en-US" dirty="0" smtClean="0"/>
              <a:t>If nuclei were really as big as a bunch of marbles (4 cm across)…</a:t>
            </a:r>
          </a:p>
          <a:p>
            <a:r>
              <a:rPr lang="en-US" sz="3200" dirty="0"/>
              <a:t>How big should the </a:t>
            </a:r>
            <a:r>
              <a:rPr lang="en-US" sz="3200" i="1" dirty="0"/>
              <a:t>whole </a:t>
            </a:r>
            <a:r>
              <a:rPr lang="en-US" sz="3200" dirty="0"/>
              <a:t>atom be?</a:t>
            </a:r>
          </a:p>
        </p:txBody>
      </p:sp>
      <p:grpSp>
        <p:nvGrpSpPr>
          <p:cNvPr id="16" name="Group 15"/>
          <p:cNvGrpSpPr/>
          <p:nvPr/>
        </p:nvGrpSpPr>
        <p:grpSpPr>
          <a:xfrm>
            <a:off x="2033007" y="2075219"/>
            <a:ext cx="4821409" cy="3785652"/>
            <a:chOff x="509006" y="1744978"/>
            <a:chExt cx="4821409" cy="3785652"/>
          </a:xfrm>
        </p:grpSpPr>
        <p:sp>
          <p:nvSpPr>
            <p:cNvPr id="4" name="TextBox 3"/>
            <p:cNvSpPr txBox="1"/>
            <p:nvPr/>
          </p:nvSpPr>
          <p:spPr>
            <a:xfrm>
              <a:off x="1534504" y="1744978"/>
              <a:ext cx="3795911" cy="3785652"/>
            </a:xfrm>
            <a:prstGeom prst="rect">
              <a:avLst/>
            </a:prstGeom>
            <a:noFill/>
          </p:spPr>
          <p:txBody>
            <a:bodyPr wrap="none" rtlCol="0">
              <a:spAutoFit/>
            </a:bodyPr>
            <a:lstStyle/>
            <a:p>
              <a:pPr marL="285750" indent="-285750">
                <a:buFont typeface="Arial" panose="020B0604020202020204" pitchFamily="34" charset="0"/>
                <a:buChar char="•"/>
              </a:pPr>
              <a:r>
                <a:rPr lang="en-US" sz="4800" dirty="0"/>
                <a:t>A baseball</a:t>
              </a:r>
            </a:p>
            <a:p>
              <a:pPr marL="285750" indent="-285750">
                <a:buFont typeface="Arial" panose="020B0604020202020204" pitchFamily="34" charset="0"/>
                <a:buChar char="•"/>
              </a:pPr>
              <a:r>
                <a:rPr lang="en-US" sz="4800" dirty="0"/>
                <a:t>A basketball</a:t>
              </a:r>
            </a:p>
            <a:p>
              <a:pPr marL="285750" indent="-285750">
                <a:buFont typeface="Arial" panose="020B0604020202020204" pitchFamily="34" charset="0"/>
                <a:buChar char="•"/>
              </a:pPr>
              <a:r>
                <a:rPr lang="en-US" sz="4800" dirty="0"/>
                <a:t>A car</a:t>
              </a:r>
            </a:p>
            <a:p>
              <a:pPr marL="285750" indent="-285750">
                <a:buFont typeface="Arial" panose="020B0604020202020204" pitchFamily="34" charset="0"/>
                <a:buChar char="•"/>
              </a:pPr>
              <a:r>
                <a:rPr lang="en-US" sz="4800" dirty="0"/>
                <a:t>A stadium</a:t>
              </a:r>
            </a:p>
            <a:p>
              <a:pPr marL="285750" indent="-285750">
                <a:buFont typeface="Arial" panose="020B0604020202020204" pitchFamily="34" charset="0"/>
                <a:buChar char="•"/>
              </a:pPr>
              <a:r>
                <a:rPr lang="en-US" sz="4800" dirty="0"/>
                <a:t>Crazy big</a:t>
              </a:r>
              <a:endParaRPr lang="en-US" sz="48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557" y="2608102"/>
              <a:ext cx="570785" cy="579477"/>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006" y="3245335"/>
              <a:ext cx="1068110" cy="693529"/>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650" y="3964500"/>
              <a:ext cx="984647" cy="689253"/>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331" y="1838981"/>
              <a:ext cx="667173" cy="66383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9952" y="4715841"/>
              <a:ext cx="1066356" cy="707033"/>
            </a:xfrm>
            <a:prstGeom prst="rect">
              <a:avLst/>
            </a:prstGeom>
          </p:spPr>
        </p:pic>
      </p:grpSp>
      <p:pic>
        <p:nvPicPr>
          <p:cNvPr id="15" name="Picture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63914" y="1100533"/>
            <a:ext cx="1175570" cy="881677"/>
          </a:xfrm>
          <a:prstGeom prst="rect">
            <a:avLst/>
          </a:prstGeom>
        </p:spPr>
      </p:pic>
      <p:sp>
        <p:nvSpPr>
          <p:cNvPr id="17" name="Oval 16"/>
          <p:cNvSpPr/>
          <p:nvPr/>
        </p:nvSpPr>
        <p:spPr>
          <a:xfrm>
            <a:off x="3127579" y="4275858"/>
            <a:ext cx="3221765" cy="79801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899782" y="2098579"/>
            <a:ext cx="8139569" cy="2132949"/>
            <a:chOff x="375781" y="1805915"/>
            <a:chExt cx="8139569" cy="2132949"/>
          </a:xfrm>
          <a:solidFill>
            <a:schemeClr val="bg1"/>
          </a:solidFill>
        </p:grpSpPr>
        <p:sp>
          <p:nvSpPr>
            <p:cNvPr id="7" name="Rectangle 6"/>
            <p:cNvSpPr/>
            <p:nvPr/>
          </p:nvSpPr>
          <p:spPr>
            <a:xfrm>
              <a:off x="375781" y="1805915"/>
              <a:ext cx="8139569" cy="21329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67438" y="1856400"/>
              <a:ext cx="7965175" cy="2038581"/>
            </a:xfrm>
            <a:prstGeom prst="rect">
              <a:avLst/>
            </a:prstGeom>
            <a:grpFill/>
            <a:ln>
              <a:noFill/>
            </a:ln>
          </p:spPr>
        </p:pic>
      </p:grpSp>
      <p:grpSp>
        <p:nvGrpSpPr>
          <p:cNvPr id="12" name="Group 11"/>
          <p:cNvGrpSpPr/>
          <p:nvPr/>
        </p:nvGrpSpPr>
        <p:grpSpPr>
          <a:xfrm>
            <a:off x="1991438" y="5046082"/>
            <a:ext cx="4180762" cy="973718"/>
            <a:chOff x="467438" y="4841101"/>
            <a:chExt cx="3810363" cy="973718"/>
          </a:xfrm>
        </p:grpSpPr>
        <p:sp>
          <p:nvSpPr>
            <p:cNvPr id="8" name="Rectangle 7"/>
            <p:cNvSpPr/>
            <p:nvPr/>
          </p:nvSpPr>
          <p:spPr>
            <a:xfrm>
              <a:off x="467438" y="4841101"/>
              <a:ext cx="1448826"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835162" y="4930981"/>
              <a:ext cx="2442639" cy="8838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1177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10" presetClass="entr" presetSubtype="0" fill="hold" nodeType="afterEffect">
                                  <p:stCondLst>
                                    <p:cond delay="10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524000" y="191869"/>
            <a:ext cx="9144000" cy="707886"/>
          </a:xfrm>
          <a:prstGeom prst="rect">
            <a:avLst/>
          </a:prstGeom>
        </p:spPr>
        <p:txBody>
          <a:bodyPr wrap="square">
            <a:spAutoFit/>
          </a:bodyPr>
          <a:lstStyle/>
          <a:p>
            <a:pPr algn="ctr"/>
            <a:r>
              <a:rPr lang="en-US" altLang="en-US" sz="4000" b="1" dirty="0"/>
              <a:t>The </a:t>
            </a:r>
            <a:r>
              <a:rPr lang="en-US" altLang="en-US" sz="4000" b="1" dirty="0">
                <a:solidFill>
                  <a:srgbClr val="C00000"/>
                </a:solidFill>
              </a:rPr>
              <a:t>Problem(s)</a:t>
            </a:r>
            <a:endParaRPr lang="en-US" sz="4000" b="1" dirty="0"/>
          </a:p>
        </p:txBody>
      </p:sp>
      <p:sp>
        <p:nvSpPr>
          <p:cNvPr id="22" name="Content Placeholder 2"/>
          <p:cNvSpPr txBox="1">
            <a:spLocks/>
          </p:cNvSpPr>
          <p:nvPr/>
        </p:nvSpPr>
        <p:spPr>
          <a:xfrm>
            <a:off x="1678081" y="2431661"/>
            <a:ext cx="2538609" cy="2791000"/>
          </a:xfrm>
          <a:prstGeom prst="rect">
            <a:avLst/>
          </a:prstGeom>
        </p:spPr>
        <p:txBody>
          <a:bodyPr>
            <a:normAutofit lnSpcReduction="10000"/>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lnSpc>
                <a:spcPct val="110000"/>
              </a:lnSpc>
              <a:buFontTx/>
              <a:buNone/>
            </a:pPr>
            <a:r>
              <a:rPr lang="en-US" altLang="en-US" sz="3200" kern="0" dirty="0">
                <a:solidFill>
                  <a:schemeClr val="tx1"/>
                </a:solidFill>
                <a:latin typeface="Arial Black" panose="020B0A04020102020204" pitchFamily="34" charset="0"/>
              </a:rPr>
              <a:t>Nuclei are too </a:t>
            </a:r>
            <a:r>
              <a:rPr lang="en-US" altLang="en-US" sz="2000" kern="0" dirty="0">
                <a:solidFill>
                  <a:srgbClr val="FF0000"/>
                </a:solidFill>
                <a:latin typeface="Copperplate Gothic Bold" panose="020E0705020206020404" pitchFamily="34" charset="0"/>
              </a:rPr>
              <a:t>small</a:t>
            </a:r>
            <a:r>
              <a:rPr lang="en-US" altLang="en-US" sz="2000" kern="0" dirty="0">
                <a:solidFill>
                  <a:schemeClr val="tx1"/>
                </a:solidFill>
              </a:rPr>
              <a:t> </a:t>
            </a:r>
          </a:p>
          <a:p>
            <a:pPr marL="0" algn="ctr">
              <a:lnSpc>
                <a:spcPct val="110000"/>
              </a:lnSpc>
              <a:spcBef>
                <a:spcPts val="0"/>
              </a:spcBef>
              <a:buNone/>
            </a:pPr>
            <a:r>
              <a:rPr lang="en-US" altLang="en-US" sz="3200" kern="0" dirty="0">
                <a:solidFill>
                  <a:schemeClr val="tx1"/>
                </a:solidFill>
                <a:latin typeface="Arial Black" panose="020B0A04020102020204" pitchFamily="34" charset="0"/>
              </a:rPr>
              <a:t>to see </a:t>
            </a:r>
          </a:p>
          <a:p>
            <a:pPr algn="ctr">
              <a:lnSpc>
                <a:spcPct val="110000"/>
              </a:lnSpc>
              <a:spcBef>
                <a:spcPts val="0"/>
              </a:spcBef>
              <a:buNone/>
            </a:pPr>
            <a:r>
              <a:rPr lang="en-US" altLang="en-US" i="1" kern="0" dirty="0">
                <a:solidFill>
                  <a:schemeClr val="tx1"/>
                </a:solidFill>
                <a:latin typeface="+mj-lt"/>
              </a:rPr>
              <a:t>(even with </a:t>
            </a:r>
          </a:p>
          <a:p>
            <a:pPr algn="ctr">
              <a:lnSpc>
                <a:spcPct val="110000"/>
              </a:lnSpc>
              <a:spcBef>
                <a:spcPts val="0"/>
              </a:spcBef>
              <a:buNone/>
            </a:pPr>
            <a:r>
              <a:rPr lang="en-US" altLang="en-US" i="1" kern="0" dirty="0">
                <a:solidFill>
                  <a:schemeClr val="tx1"/>
                </a:solidFill>
                <a:latin typeface="+mj-lt"/>
              </a:rPr>
              <a:t>the best microscopes!)</a:t>
            </a:r>
            <a:endParaRPr lang="en-US" altLang="en-US" sz="1600" i="1" kern="0" dirty="0">
              <a:solidFill>
                <a:schemeClr val="tx1"/>
              </a:solidFill>
              <a:latin typeface="+mj-lt"/>
            </a:endParaRPr>
          </a:p>
        </p:txBody>
      </p:sp>
      <p:sp>
        <p:nvSpPr>
          <p:cNvPr id="23" name="TextBox 22"/>
          <p:cNvSpPr txBox="1"/>
          <p:nvPr/>
        </p:nvSpPr>
        <p:spPr>
          <a:xfrm>
            <a:off x="7789782" y="2431661"/>
            <a:ext cx="2727499" cy="2677656"/>
          </a:xfrm>
          <a:prstGeom prst="rect">
            <a:avLst/>
          </a:prstGeom>
          <a:noFill/>
        </p:spPr>
        <p:txBody>
          <a:bodyPr wrap="square">
            <a:spAutoFit/>
          </a:bodyPr>
          <a:lstStyle/>
          <a:p>
            <a:pPr algn="ctr" eaLnBrk="1" hangingPunct="1">
              <a:defRPr/>
            </a:pPr>
            <a:r>
              <a:rPr lang="en-US" sz="2400" dirty="0">
                <a:cs typeface="Arial" charset="0"/>
              </a:rPr>
              <a:t>To make it even more interesting: FRIB studies </a:t>
            </a:r>
          </a:p>
          <a:p>
            <a:pPr algn="ctr" eaLnBrk="1" hangingPunct="1">
              <a:defRPr/>
            </a:pPr>
            <a:r>
              <a:rPr lang="en-US" sz="2400" dirty="0">
                <a:cs typeface="Arial" charset="0"/>
              </a:rPr>
              <a:t>nuclei that are </a:t>
            </a:r>
          </a:p>
          <a:p>
            <a:pPr algn="ctr" eaLnBrk="1" hangingPunct="1">
              <a:defRPr/>
            </a:pPr>
            <a:r>
              <a:rPr lang="en-US" sz="2400" dirty="0">
                <a:solidFill>
                  <a:srgbClr val="FF0000"/>
                </a:solidFill>
                <a:cs typeface="Arial" charset="0"/>
              </a:rPr>
              <a:t>radioactive</a:t>
            </a:r>
            <a:r>
              <a:rPr lang="en-US" sz="2400" dirty="0">
                <a:cs typeface="Arial" charset="0"/>
              </a:rPr>
              <a:t>, </a:t>
            </a:r>
          </a:p>
          <a:p>
            <a:pPr algn="ctr" eaLnBrk="1" hangingPunct="1">
              <a:defRPr/>
            </a:pPr>
            <a:r>
              <a:rPr lang="en-US" sz="2400" dirty="0">
                <a:solidFill>
                  <a:srgbClr val="FF0000"/>
                </a:solidFill>
                <a:cs typeface="Arial" charset="0"/>
              </a:rPr>
              <a:t>short-lived</a:t>
            </a:r>
            <a:r>
              <a:rPr lang="en-US" sz="2400" dirty="0">
                <a:cs typeface="Arial" charset="0"/>
              </a:rPr>
              <a:t>, and </a:t>
            </a:r>
          </a:p>
          <a:p>
            <a:pPr algn="ctr" eaLnBrk="1" hangingPunct="1">
              <a:defRPr/>
            </a:pPr>
            <a:r>
              <a:rPr lang="en-US" sz="2400" dirty="0">
                <a:solidFill>
                  <a:srgbClr val="FF0000"/>
                </a:solidFill>
                <a:cs typeface="Arial" charset="0"/>
              </a:rPr>
              <a:t>not found on Earth</a:t>
            </a:r>
            <a:endParaRPr lang="en-US" sz="2400" dirty="0">
              <a:cs typeface="Arial" charset="0"/>
            </a:endParaRPr>
          </a:p>
        </p:txBody>
      </p:sp>
      <p:pic>
        <p:nvPicPr>
          <p:cNvPr id="24" name="Picture 2" descr="http://dclips.fundraw.com/pngmax/TheresaKnott_Microscop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0089" y="1066800"/>
            <a:ext cx="3130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quot;No&quot; Symbol 24"/>
          <p:cNvSpPr/>
          <p:nvPr/>
        </p:nvSpPr>
        <p:spPr bwMode="auto">
          <a:xfrm rot="5400000">
            <a:off x="4216689" y="2057400"/>
            <a:ext cx="3505200" cy="3505200"/>
          </a:xfrm>
          <a:prstGeom prst="noSmoking">
            <a:avLst/>
          </a:prstGeom>
          <a:solidFill>
            <a:srgbClr val="FF0000">
              <a:alpha val="47000"/>
            </a:srgbClr>
          </a:solidFill>
          <a:ln w="3175" cap="flat" cmpd="sng" algn="ctr">
            <a:solidFill>
              <a:srgbClr val="FF0000"/>
            </a:solidFill>
            <a:prstDash val="solid"/>
            <a:round/>
            <a:headEnd type="none" w="med" len="med"/>
            <a:tailEnd type="none" w="med" len="med"/>
          </a:ln>
          <a:effectLst/>
        </p:spPr>
        <p:txBody>
          <a:bodyPr anchor="ctr"/>
          <a:lstStyle/>
          <a:p>
            <a:pPr algn="r" eaLnBrk="1" hangingPunct="1">
              <a:defRPr/>
            </a:pPr>
            <a:endParaRPr lang="en-US">
              <a:cs typeface="+mn-cs"/>
            </a:endParaRPr>
          </a:p>
        </p:txBody>
      </p:sp>
    </p:spTree>
    <p:extLst>
      <p:ext uri="{BB962C8B-B14F-4D97-AF65-F5344CB8AC3E}">
        <p14:creationId xmlns:p14="http://schemas.microsoft.com/office/powerpoint/2010/main" val="43149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10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1000"/>
                            </p:stCondLst>
                            <p:childTnLst>
                              <p:par>
                                <p:cTn id="17" presetID="53" presetClass="entr" presetSubtype="16" fill="hold" nodeType="afterEffect">
                                  <p:stCondLst>
                                    <p:cond delay="1000"/>
                                  </p:stCondLst>
                                  <p:childTnLst>
                                    <p:set>
                                      <p:cBhvr>
                                        <p:cTn id="18" dur="1" fill="hold">
                                          <p:stCondLst>
                                            <p:cond delay="0"/>
                                          </p:stCondLst>
                                        </p:cTn>
                                        <p:tgtEl>
                                          <p:spTgt spid="25"/>
                                        </p:tgtEl>
                                        <p:attrNameLst>
                                          <p:attrName>style.visibility</p:attrName>
                                        </p:attrNameLst>
                                      </p:cBhvr>
                                      <p:to>
                                        <p:strVal val="visible"/>
                                      </p:to>
                                    </p:set>
                                    <p:anim calcmode="lin" valueType="num">
                                      <p:cBhvr>
                                        <p:cTn id="19" dur="1000" fill="hold"/>
                                        <p:tgtEl>
                                          <p:spTgt spid="25"/>
                                        </p:tgtEl>
                                        <p:attrNameLst>
                                          <p:attrName>ppt_w</p:attrName>
                                        </p:attrNameLst>
                                      </p:cBhvr>
                                      <p:tavLst>
                                        <p:tav tm="0">
                                          <p:val>
                                            <p:fltVal val="0"/>
                                          </p:val>
                                        </p:tav>
                                        <p:tav tm="100000">
                                          <p:val>
                                            <p:strVal val="#ppt_w"/>
                                          </p:val>
                                        </p:tav>
                                      </p:tavLst>
                                    </p:anim>
                                    <p:anim calcmode="lin" valueType="num">
                                      <p:cBhvr>
                                        <p:cTn id="20" dur="1000" fill="hold"/>
                                        <p:tgtEl>
                                          <p:spTgt spid="25"/>
                                        </p:tgtEl>
                                        <p:attrNameLst>
                                          <p:attrName>ppt_h</p:attrName>
                                        </p:attrNameLst>
                                      </p:cBhvr>
                                      <p:tavLst>
                                        <p:tav tm="0">
                                          <p:val>
                                            <p:fltVal val="0"/>
                                          </p:val>
                                        </p:tav>
                                        <p:tav tm="100000">
                                          <p:val>
                                            <p:strVal val="#ppt_h"/>
                                          </p:val>
                                        </p:tav>
                                      </p:tavLst>
                                    </p:anim>
                                    <p:animEffect transition="in" filter="fade">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xplosion 2 2"/>
          <p:cNvSpPr/>
          <p:nvPr/>
        </p:nvSpPr>
        <p:spPr>
          <a:xfrm rot="767446">
            <a:off x="4279605" y="1433383"/>
            <a:ext cx="4164329" cy="2351392"/>
          </a:xfrm>
          <a:prstGeom prst="irregularSeal2">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Title 1"/>
          <p:cNvSpPr>
            <a:spLocks noGrp="1"/>
          </p:cNvSpPr>
          <p:nvPr>
            <p:ph type="title"/>
          </p:nvPr>
        </p:nvSpPr>
        <p:spPr/>
        <p:txBody>
          <a:bodyPr/>
          <a:lstStyle/>
          <a:p>
            <a:r>
              <a:rPr lang="en-US" altLang="en-US" sz="4000" dirty="0"/>
              <a:t>Want to study </a:t>
            </a:r>
            <a:r>
              <a:rPr lang="en-US" altLang="en-US" sz="4000" i="1" dirty="0"/>
              <a:t>rare</a:t>
            </a:r>
            <a:r>
              <a:rPr lang="en-US" altLang="en-US" sz="4000" dirty="0"/>
              <a:t> nuclei?</a:t>
            </a:r>
          </a:p>
        </p:txBody>
      </p:sp>
      <p:sp>
        <p:nvSpPr>
          <p:cNvPr id="14339" name="Content Placeholder 2"/>
          <p:cNvSpPr>
            <a:spLocks noGrp="1"/>
          </p:cNvSpPr>
          <p:nvPr>
            <p:ph idx="4294967295"/>
          </p:nvPr>
        </p:nvSpPr>
        <p:spPr>
          <a:xfrm>
            <a:off x="2185868" y="1213927"/>
            <a:ext cx="7886700" cy="758825"/>
          </a:xfrm>
        </p:spPr>
        <p:txBody>
          <a:bodyPr>
            <a:normAutofit/>
          </a:bodyPr>
          <a:lstStyle/>
          <a:p>
            <a:pPr algn="ctr">
              <a:buFontTx/>
              <a:buNone/>
            </a:pPr>
            <a:r>
              <a:rPr lang="en-US" altLang="en-US" sz="2800" b="1" dirty="0">
                <a:solidFill>
                  <a:srgbClr val="67B14B"/>
                </a:solidFill>
                <a:latin typeface="+mn-lt"/>
              </a:rPr>
              <a:t>Solution</a:t>
            </a:r>
            <a:r>
              <a:rPr lang="en-US" altLang="en-US" sz="2800" dirty="0">
                <a:solidFill>
                  <a:schemeClr val="tx1"/>
                </a:solidFill>
                <a:latin typeface="+mn-lt"/>
              </a:rPr>
              <a:t>: a great way to learn about nuclei is to</a:t>
            </a:r>
          </a:p>
        </p:txBody>
      </p:sp>
      <p:pic>
        <p:nvPicPr>
          <p:cNvPr id="14340" name="Picture 3" descr="I:\projects\outreach\Marble Nuclei\Illustrations\Making-rare-isotop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85868" y="4058327"/>
            <a:ext cx="7853483" cy="196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47435" y="2307580"/>
            <a:ext cx="7429776" cy="1692771"/>
          </a:xfrm>
          <a:prstGeom prst="rect">
            <a:avLst/>
          </a:prstGeom>
        </p:spPr>
        <p:txBody>
          <a:bodyPr wrap="square">
            <a:spAutoFit/>
          </a:bodyPr>
          <a:lstStyle/>
          <a:p>
            <a:pPr algn="ctr">
              <a:buFontTx/>
              <a:buNone/>
            </a:pPr>
            <a:r>
              <a:rPr lang="en-US" altLang="en-US" sz="2800" b="1" dirty="0"/>
              <a:t>SMASH THEM HARD </a:t>
            </a:r>
            <a:endParaRPr lang="en-US" altLang="en-US" sz="2800" b="1" dirty="0"/>
          </a:p>
          <a:p>
            <a:pPr algn="ctr">
              <a:buFontTx/>
              <a:buNone/>
            </a:pPr>
            <a:endParaRPr lang="en-US" altLang="en-US" sz="2000" b="1" dirty="0">
              <a:solidFill>
                <a:schemeClr val="accent6">
                  <a:lumMod val="75000"/>
                </a:schemeClr>
              </a:solidFill>
            </a:endParaRPr>
          </a:p>
          <a:p>
            <a:pPr algn="ctr">
              <a:buFontTx/>
              <a:buNone/>
            </a:pPr>
            <a:endParaRPr lang="en-US" altLang="en-US" sz="2800" dirty="0">
              <a:solidFill>
                <a:schemeClr val="accent6">
                  <a:lumMod val="75000"/>
                </a:schemeClr>
              </a:solidFill>
            </a:endParaRPr>
          </a:p>
          <a:p>
            <a:pPr algn="ctr">
              <a:buFontTx/>
              <a:buNone/>
            </a:pPr>
            <a:r>
              <a:rPr lang="en-US" altLang="en-US" sz="2800" dirty="0"/>
              <a:t>and study </a:t>
            </a:r>
            <a:r>
              <a:rPr lang="en-US" altLang="en-US" sz="2800" dirty="0"/>
              <a:t>what’s left </a:t>
            </a:r>
            <a:r>
              <a:rPr lang="en-US" altLang="en-US" sz="2800" dirty="0"/>
              <a:t>over.</a:t>
            </a:r>
          </a:p>
        </p:txBody>
      </p:sp>
      <p:sp>
        <p:nvSpPr>
          <p:cNvPr id="7" name="TextBox 6"/>
          <p:cNvSpPr txBox="1"/>
          <p:nvPr/>
        </p:nvSpPr>
        <p:spPr>
          <a:xfrm>
            <a:off x="6934201" y="6180357"/>
            <a:ext cx="3018775" cy="584775"/>
          </a:xfrm>
          <a:prstGeom prst="rect">
            <a:avLst/>
          </a:prstGeom>
          <a:noFill/>
        </p:spPr>
        <p:txBody>
          <a:bodyPr wrap="none" rtlCol="0">
            <a:spAutoFit/>
          </a:bodyPr>
          <a:lstStyle/>
          <a:p>
            <a:pPr>
              <a:defRPr/>
            </a:pPr>
            <a:r>
              <a:rPr lang="en-US" sz="3200" dirty="0">
                <a:solidFill>
                  <a:srgbClr val="FF0000"/>
                </a:solidFill>
                <a:latin typeface="Impact" panose="020B0806030902050204" pitchFamily="34" charset="0"/>
              </a:rPr>
              <a:t>TIME FOR A DEMO!</a:t>
            </a:r>
            <a:endParaRPr lang="en-US" sz="3200" dirty="0">
              <a:solidFill>
                <a:srgbClr val="FF0000"/>
              </a:solidFill>
              <a:latin typeface="Impact" panose="020B0806030902050204" pitchFamily="34" charset="0"/>
            </a:endParaRPr>
          </a:p>
        </p:txBody>
      </p:sp>
    </p:spTree>
    <p:extLst>
      <p:ext uri="{BB962C8B-B14F-4D97-AF65-F5344CB8AC3E}">
        <p14:creationId xmlns:p14="http://schemas.microsoft.com/office/powerpoint/2010/main" val="119133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wipe(left)">
                                      <p:cBhvr>
                                        <p:cTn id="17" dur="2000"/>
                                        <p:tgtEl>
                                          <p:spTgt spid="14340"/>
                                        </p:tgtEl>
                                      </p:cBhvr>
                                    </p:animEffect>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900" decel="100000" fill="hold"/>
                                        <p:tgtEl>
                                          <p:spTgt spid="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0" y="206514"/>
            <a:ext cx="12191999" cy="707886"/>
          </a:xfrm>
          <a:prstGeom prst="rect">
            <a:avLst/>
          </a:prstGeom>
        </p:spPr>
        <p:txBody>
          <a:bodyPr wrap="square">
            <a:spAutoFit/>
          </a:bodyPr>
          <a:lstStyle/>
          <a:p>
            <a:pPr algn="ctr" defTabSz="450056">
              <a:buClr>
                <a:srgbClr val="000000"/>
              </a:buClr>
              <a:defRPr/>
            </a:pPr>
            <a:r>
              <a:rPr lang="en-US" sz="4000" b="1" kern="0" dirty="0">
                <a:solidFill>
                  <a:srgbClr val="000000"/>
                </a:solidFill>
                <a:latin typeface="Arial"/>
                <a:cs typeface="Arial"/>
                <a:sym typeface="Arial"/>
              </a:rPr>
              <a:t>Making rare nuclei with a particle accelerator</a:t>
            </a:r>
            <a:endParaRPr lang="en-US" sz="4000" b="1" kern="0" dirty="0">
              <a:solidFill>
                <a:prstClr val="black"/>
              </a:solidFill>
              <a:cs typeface="Arial"/>
              <a:sym typeface="Arial"/>
            </a:endParaRP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988505" y="1199033"/>
            <a:ext cx="4339438" cy="327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026010" y="1269355"/>
            <a:ext cx="2489023" cy="455959"/>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450056">
              <a:spcBef>
                <a:spcPct val="50000"/>
              </a:spcBef>
              <a:buNone/>
              <a:defRPr/>
            </a:pPr>
            <a:r>
              <a:rPr lang="en-US" altLang="en-US" sz="2363" kern="0" dirty="0">
                <a:solidFill>
                  <a:srgbClr val="333C2B"/>
                </a:solidFill>
                <a:latin typeface="Arial" panose="020B0604020202020204" pitchFamily="34" charset="0"/>
                <a:cs typeface="Arial" panose="020B0604020202020204" pitchFamily="34" charset="0"/>
                <a:sym typeface="Arial"/>
              </a:rPr>
              <a:t>What NSCL was</a:t>
            </a:r>
            <a:endParaRPr lang="en-US" altLang="en-US" sz="2363" dirty="0">
              <a:solidFill>
                <a:srgbClr val="333C2B"/>
              </a:solidFill>
              <a:latin typeface="Arial" panose="020B0604020202020204" pitchFamily="34" charset="0"/>
              <a:cs typeface="Arial" panose="020B0604020202020204" pitchFamily="34" charset="0"/>
              <a:sym typeface="Arial"/>
            </a:endParaRPr>
          </a:p>
        </p:txBody>
      </p:sp>
      <p:sp>
        <p:nvSpPr>
          <p:cNvPr id="9" name="Left-Right Arrow 8"/>
          <p:cNvSpPr/>
          <p:nvPr/>
        </p:nvSpPr>
        <p:spPr>
          <a:xfrm>
            <a:off x="2345532" y="3253977"/>
            <a:ext cx="3982412" cy="225028"/>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dirty="0">
              <a:solidFill>
                <a:prstClr val="white"/>
              </a:solidFill>
              <a:latin typeface="Arial"/>
              <a:sym typeface="Arial"/>
            </a:endParaRPr>
          </a:p>
        </p:txBody>
      </p:sp>
      <p:sp>
        <p:nvSpPr>
          <p:cNvPr id="10" name="TextBox 9"/>
          <p:cNvSpPr txBox="1"/>
          <p:nvPr/>
        </p:nvSpPr>
        <p:spPr>
          <a:xfrm>
            <a:off x="3006099" y="3415481"/>
            <a:ext cx="2900153" cy="365036"/>
          </a:xfrm>
          <a:prstGeom prst="rect">
            <a:avLst/>
          </a:prstGeom>
          <a:noFill/>
        </p:spPr>
        <p:txBody>
          <a:bodyPr wrap="none" rtlCol="0">
            <a:spAutoFit/>
          </a:bodyPr>
          <a:lstStyle/>
          <a:p>
            <a:pPr defTabSz="450056">
              <a:defRPr/>
            </a:pPr>
            <a:r>
              <a:rPr lang="en-US" sz="1772" dirty="0">
                <a:solidFill>
                  <a:prstClr val="black"/>
                </a:solidFill>
                <a:cs typeface="Arial"/>
                <a:sym typeface="Arial"/>
              </a:rPr>
              <a:t>Research Space (450 feet)</a:t>
            </a:r>
          </a:p>
        </p:txBody>
      </p:sp>
      <p:grpSp>
        <p:nvGrpSpPr>
          <p:cNvPr id="5" name="Group 11"/>
          <p:cNvGrpSpPr>
            <a:grpSpLocks/>
          </p:cNvGrpSpPr>
          <p:nvPr/>
        </p:nvGrpSpPr>
        <p:grpSpPr bwMode="auto">
          <a:xfrm>
            <a:off x="1954464" y="1178720"/>
            <a:ext cx="6022543" cy="4689045"/>
            <a:chOff x="740769" y="1773926"/>
            <a:chExt cx="6643004" cy="5090582"/>
          </a:xfrm>
        </p:grpSpPr>
        <p:pic>
          <p:nvPicPr>
            <p:cNvPr id="6"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740769" y="1773926"/>
              <a:ext cx="6643004" cy="509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6" y="1773926"/>
              <a:ext cx="2726437" cy="495004"/>
            </a:xfrm>
            <a:prstGeom prst="rect">
              <a:avLst/>
            </a:prstGeom>
            <a:solidFill>
              <a:srgbClr val="FFFFFF">
                <a:alpha val="50196"/>
              </a:srgbClr>
            </a:solidFill>
          </p:spPr>
          <p:txBody>
            <a:bodyPr wrap="square">
              <a:spAutoFit/>
            </a:bodyPr>
            <a:lstStyle/>
            <a:p>
              <a:pPr defTabSz="450056">
                <a:defRPr/>
              </a:pPr>
              <a:r>
                <a:rPr lang="en-US" sz="2363" dirty="0">
                  <a:solidFill>
                    <a:srgbClr val="333C2B"/>
                  </a:solidFill>
                  <a:cs typeface="Arial"/>
                  <a:sym typeface="Arial"/>
                </a:rPr>
                <a:t>The</a:t>
              </a:r>
              <a:r>
                <a:rPr lang="en-US" sz="2363" b="1" dirty="0">
                  <a:solidFill>
                    <a:srgbClr val="333C2B"/>
                  </a:solidFill>
                  <a:cs typeface="Arial"/>
                  <a:sym typeface="Arial"/>
                </a:rPr>
                <a:t> FRIB</a:t>
              </a:r>
              <a:r>
                <a:rPr lang="en-US" sz="2363" dirty="0">
                  <a:solidFill>
                    <a:srgbClr val="333C2B"/>
                  </a:solidFill>
                  <a:cs typeface="Arial"/>
                  <a:sym typeface="Arial"/>
                </a:rPr>
                <a:t> future</a:t>
              </a:r>
            </a:p>
          </p:txBody>
        </p:sp>
      </p:grpSp>
      <p:sp>
        <p:nvSpPr>
          <p:cNvPr id="8" name="Content Placeholder 2"/>
          <p:cNvSpPr txBox="1">
            <a:spLocks/>
          </p:cNvSpPr>
          <p:nvPr/>
        </p:nvSpPr>
        <p:spPr bwMode="auto">
          <a:xfrm>
            <a:off x="8046244" y="1363760"/>
            <a:ext cx="2400300" cy="3800510"/>
          </a:xfrm>
          <a:prstGeom prst="rect">
            <a:avLst/>
          </a:prstGeom>
          <a:solidFill>
            <a:schemeClr val="bg1"/>
          </a:solidFill>
          <a:ln w="9525">
            <a:noFill/>
            <a:miter lim="800000"/>
            <a:headEnd/>
            <a:tailEnd/>
          </a:ln>
        </p:spPr>
        <p:txBody>
          <a:bodyPr/>
          <a:lstStyle/>
          <a:p>
            <a:pPr defTabSz="857250" fontAlgn="auto">
              <a:spcBef>
                <a:spcPct val="20000"/>
              </a:spcBef>
              <a:spcAft>
                <a:spcPts val="0"/>
              </a:spcAft>
              <a:buClr>
                <a:srgbClr val="000000"/>
              </a:buClr>
              <a:defRPr/>
            </a:pPr>
            <a:r>
              <a:rPr lang="en-US" sz="1969" i="1" kern="0" dirty="0">
                <a:solidFill>
                  <a:srgbClr val="000000"/>
                </a:solidFill>
                <a:latin typeface="Arial"/>
                <a:cs typeface="Arial"/>
                <a:sym typeface="Arial"/>
              </a:rPr>
              <a:t>To discover something new: </a:t>
            </a:r>
            <a:r>
              <a:rPr lang="en-US" sz="1969" kern="0" dirty="0">
                <a:solidFill>
                  <a:prstClr val="black"/>
                </a:solidFill>
                <a:latin typeface="Arial"/>
                <a:cs typeface="Arial"/>
                <a:sym typeface="Arial"/>
              </a:rPr>
              <a:t>speed up and </a:t>
            </a:r>
            <a:r>
              <a:rPr lang="en-US" sz="1969" b="1" kern="0" dirty="0">
                <a:solidFill>
                  <a:prstClr val="black"/>
                </a:solidFill>
                <a:latin typeface="Arial"/>
                <a:cs typeface="Arial"/>
                <a:sym typeface="Arial"/>
              </a:rPr>
              <a:t>BREAK MORE NUCLEI</a:t>
            </a:r>
            <a:r>
              <a:rPr lang="en-US" sz="1969" kern="0" dirty="0">
                <a:solidFill>
                  <a:prstClr val="black"/>
                </a:solidFill>
                <a:latin typeface="Arial"/>
                <a:cs typeface="Arial"/>
                <a:sym typeface="Arial"/>
              </a:rPr>
              <a:t> with our next-generation</a:t>
            </a:r>
          </a:p>
          <a:p>
            <a:pPr defTabSz="857250" fontAlgn="auto">
              <a:spcBef>
                <a:spcPct val="20000"/>
              </a:spcBef>
              <a:spcAft>
                <a:spcPts val="0"/>
              </a:spcAft>
              <a:buClr>
                <a:srgbClr val="000000"/>
              </a:buClr>
              <a:defRPr/>
            </a:pPr>
            <a:r>
              <a:rPr lang="en-US" sz="1969" b="1" kern="0" dirty="0">
                <a:solidFill>
                  <a:srgbClr val="67B14B"/>
                </a:solidFill>
                <a:latin typeface="Arial"/>
                <a:cs typeface="Arial"/>
                <a:sym typeface="Arial"/>
              </a:rPr>
              <a:t>Facility for Rare Isotope Beams (FRIB)</a:t>
            </a:r>
            <a:endParaRPr lang="en-US" sz="1969" kern="0" dirty="0">
              <a:solidFill>
                <a:prstClr val="black"/>
              </a:solidFill>
              <a:latin typeface="Arial"/>
              <a:cs typeface="Arial"/>
              <a:sym typeface="Arial"/>
            </a:endParaRPr>
          </a:p>
          <a:p>
            <a:pPr defTabSz="857250" fontAlgn="auto">
              <a:spcBef>
                <a:spcPct val="20000"/>
              </a:spcBef>
              <a:spcAft>
                <a:spcPts val="0"/>
              </a:spcAft>
              <a:buClr>
                <a:srgbClr val="000000"/>
              </a:buClr>
              <a:defRPr/>
            </a:pPr>
            <a:r>
              <a:rPr lang="en-US" sz="1969" kern="0" dirty="0">
                <a:solidFill>
                  <a:prstClr val="black"/>
                </a:solidFill>
                <a:latin typeface="Arial"/>
                <a:cs typeface="Arial"/>
                <a:sym typeface="Arial"/>
              </a:rPr>
              <a:t>the $730 million discovery machine that we imagined, designed, </a:t>
            </a:r>
            <a:r>
              <a:rPr lang="en-US" sz="1969" kern="0" dirty="0">
                <a:solidFill>
                  <a:prstClr val="black"/>
                </a:solidFill>
                <a:latin typeface="Arial"/>
                <a:cs typeface="Arial"/>
                <a:sym typeface="Arial"/>
              </a:rPr>
              <a:t>built, and </a:t>
            </a:r>
            <a:r>
              <a:rPr lang="en-US" sz="1969" b="1" kern="0" dirty="0">
                <a:solidFill>
                  <a:prstClr val="black"/>
                </a:solidFill>
                <a:latin typeface="Arial"/>
                <a:cs typeface="Arial"/>
                <a:sym typeface="Arial"/>
              </a:rPr>
              <a:t>is now operational</a:t>
            </a:r>
            <a:endParaRPr lang="en-US" sz="1969" b="1" kern="0" dirty="0">
              <a:solidFill>
                <a:prstClr val="black"/>
              </a:solidFill>
              <a:latin typeface="Arial"/>
              <a:cs typeface="Arial"/>
              <a:sym typeface="Arial"/>
            </a:endParaRPr>
          </a:p>
        </p:txBody>
      </p:sp>
      <p:sp>
        <p:nvSpPr>
          <p:cNvPr id="13" name="Left Arrow 12"/>
          <p:cNvSpPr/>
          <p:nvPr/>
        </p:nvSpPr>
        <p:spPr>
          <a:xfrm>
            <a:off x="3708202" y="5172967"/>
            <a:ext cx="3225404" cy="150019"/>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4" name="Curved Right Arrow 13"/>
          <p:cNvSpPr/>
          <p:nvPr/>
        </p:nvSpPr>
        <p:spPr>
          <a:xfrm>
            <a:off x="3320655" y="5227834"/>
            <a:ext cx="375046" cy="20141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15" name="Left Arrow 14"/>
          <p:cNvSpPr/>
          <p:nvPr/>
        </p:nvSpPr>
        <p:spPr>
          <a:xfrm rot="10800000">
            <a:off x="3708200" y="5304234"/>
            <a:ext cx="3225404" cy="150019"/>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6" name="Curved Right Arrow 15"/>
          <p:cNvSpPr/>
          <p:nvPr/>
        </p:nvSpPr>
        <p:spPr>
          <a:xfrm rot="10800000">
            <a:off x="6946103" y="5054203"/>
            <a:ext cx="200029" cy="350738"/>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17" name="Left Arrow 16"/>
          <p:cNvSpPr/>
          <p:nvPr/>
        </p:nvSpPr>
        <p:spPr>
          <a:xfrm>
            <a:off x="3626364" y="5025238"/>
            <a:ext cx="3319739" cy="148426"/>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19" name="Explosion 1 18"/>
          <p:cNvSpPr/>
          <p:nvPr/>
        </p:nvSpPr>
        <p:spPr>
          <a:xfrm>
            <a:off x="2856079" y="4224921"/>
            <a:ext cx="464574" cy="495067"/>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22" name="Bent Arrow 21"/>
          <p:cNvSpPr/>
          <p:nvPr/>
        </p:nvSpPr>
        <p:spPr>
          <a:xfrm rot="20245728">
            <a:off x="2760580" y="3217847"/>
            <a:ext cx="398794" cy="919944"/>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white"/>
              </a:solidFill>
              <a:latin typeface="Arial"/>
              <a:sym typeface="Arial"/>
            </a:endParaRPr>
          </a:p>
        </p:txBody>
      </p:sp>
      <p:sp>
        <p:nvSpPr>
          <p:cNvPr id="23" name="Bent Arrow 22"/>
          <p:cNvSpPr/>
          <p:nvPr/>
        </p:nvSpPr>
        <p:spPr>
          <a:xfrm rot="16200000">
            <a:off x="3201680" y="4721798"/>
            <a:ext cx="386814" cy="450054"/>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0056">
              <a:defRPr/>
            </a:pPr>
            <a:endParaRPr lang="en-US" sz="1772">
              <a:solidFill>
                <a:prstClr val="black"/>
              </a:solidFill>
              <a:latin typeface="Arial"/>
              <a:sym typeface="Arial"/>
            </a:endParaRPr>
          </a:p>
        </p:txBody>
      </p:sp>
      <p:sp>
        <p:nvSpPr>
          <p:cNvPr id="24" name="TextBox 23"/>
          <p:cNvSpPr txBox="1"/>
          <p:nvPr/>
        </p:nvSpPr>
        <p:spPr>
          <a:xfrm>
            <a:off x="3758117" y="4554143"/>
            <a:ext cx="3640740" cy="334707"/>
          </a:xfrm>
          <a:prstGeom prst="rect">
            <a:avLst/>
          </a:prstGeom>
          <a:noFill/>
        </p:spPr>
        <p:txBody>
          <a:bodyPr wrap="none" rtlCol="0">
            <a:spAutoFit/>
          </a:bodyPr>
          <a:lstStyle/>
          <a:p>
            <a:pPr defTabSz="450056">
              <a:defRPr/>
            </a:pPr>
            <a:r>
              <a:rPr lang="en-US" sz="1575" i="1" dirty="0">
                <a:solidFill>
                  <a:prstClr val="black"/>
                </a:solidFill>
                <a:cs typeface="Arial"/>
                <a:sym typeface="Arial"/>
              </a:rPr>
              <a:t>400-yard-long folded linear accelerator</a:t>
            </a:r>
          </a:p>
        </p:txBody>
      </p:sp>
      <p:sp>
        <p:nvSpPr>
          <p:cNvPr id="25" name="TextBox 24"/>
          <p:cNvSpPr txBox="1"/>
          <p:nvPr/>
        </p:nvSpPr>
        <p:spPr>
          <a:xfrm>
            <a:off x="3770134" y="5529265"/>
            <a:ext cx="4130683" cy="334707"/>
          </a:xfrm>
          <a:prstGeom prst="rect">
            <a:avLst/>
          </a:prstGeom>
          <a:noFill/>
        </p:spPr>
        <p:txBody>
          <a:bodyPr wrap="none" rtlCol="0">
            <a:spAutoFit/>
          </a:bodyPr>
          <a:lstStyle/>
          <a:p>
            <a:pPr defTabSz="450056">
              <a:defRPr/>
            </a:pPr>
            <a:r>
              <a:rPr lang="en-US" sz="1575" i="1" dirty="0">
                <a:solidFill>
                  <a:prstClr val="black"/>
                </a:solidFill>
                <a:cs typeface="Arial"/>
                <a:sym typeface="Arial"/>
              </a:rPr>
              <a:t>Double energy, up to </a:t>
            </a:r>
            <a:r>
              <a:rPr lang="en-US" sz="1575" b="1" i="1" dirty="0">
                <a:solidFill>
                  <a:prstClr val="black"/>
                </a:solidFill>
                <a:cs typeface="Arial"/>
                <a:sym typeface="Arial"/>
              </a:rPr>
              <a:t>400x more nuclei/sec</a:t>
            </a:r>
          </a:p>
        </p:txBody>
      </p:sp>
      <p:sp>
        <p:nvSpPr>
          <p:cNvPr id="21" name="TextBox 20"/>
          <p:cNvSpPr txBox="1"/>
          <p:nvPr/>
        </p:nvSpPr>
        <p:spPr>
          <a:xfrm>
            <a:off x="1704419" y="4559320"/>
            <a:ext cx="1539947" cy="1061829"/>
          </a:xfrm>
          <a:prstGeom prst="rect">
            <a:avLst/>
          </a:prstGeom>
          <a:noFill/>
        </p:spPr>
        <p:txBody>
          <a:bodyPr wrap="square" rtlCol="0">
            <a:spAutoFit/>
          </a:bodyPr>
          <a:lstStyle/>
          <a:p>
            <a:pPr defTabSz="450056">
              <a:defRPr/>
            </a:pPr>
            <a:r>
              <a:rPr lang="en-US" sz="1575" i="1" dirty="0">
                <a:solidFill>
                  <a:prstClr val="black"/>
                </a:solidFill>
                <a:cs typeface="Arial"/>
                <a:sym typeface="Arial"/>
              </a:rPr>
              <a:t>Collides w/ target </a:t>
            </a:r>
            <a:r>
              <a:rPr lang="en-US" sz="1575" i="1" kern="0" dirty="0">
                <a:solidFill>
                  <a:prstClr val="black"/>
                </a:solidFill>
                <a:cs typeface="Arial"/>
                <a:sym typeface="Arial"/>
              </a:rPr>
              <a:t>at </a:t>
            </a:r>
            <a:r>
              <a:rPr lang="en-US" sz="1575" b="1" i="1" kern="0" dirty="0">
                <a:solidFill>
                  <a:prstClr val="black"/>
                </a:solidFill>
                <a:cs typeface="Arial"/>
                <a:sym typeface="Arial"/>
              </a:rPr>
              <a:t>half the speed of light</a:t>
            </a:r>
            <a:endParaRPr lang="en-US" sz="1575" b="1" i="1" dirty="0">
              <a:solidFill>
                <a:prstClr val="black"/>
              </a:solidFill>
              <a:cs typeface="Arial"/>
              <a:sym typeface="Arial"/>
            </a:endParaRPr>
          </a:p>
        </p:txBody>
      </p:sp>
      <p:sp>
        <p:nvSpPr>
          <p:cNvPr id="26" name="TextBox 25"/>
          <p:cNvSpPr txBox="1"/>
          <p:nvPr/>
        </p:nvSpPr>
        <p:spPr>
          <a:xfrm>
            <a:off x="2464843" y="2953274"/>
            <a:ext cx="4262271" cy="334707"/>
          </a:xfrm>
          <a:prstGeom prst="rect">
            <a:avLst/>
          </a:prstGeom>
          <a:noFill/>
        </p:spPr>
        <p:txBody>
          <a:bodyPr wrap="square" rtlCol="0">
            <a:spAutoFit/>
          </a:bodyPr>
          <a:lstStyle/>
          <a:p>
            <a:pPr defTabSz="450056">
              <a:defRPr/>
            </a:pPr>
            <a:r>
              <a:rPr lang="en-US" sz="1575" i="1" kern="0" dirty="0">
                <a:solidFill>
                  <a:prstClr val="black"/>
                </a:solidFill>
                <a:cs typeface="Arial"/>
                <a:sym typeface="Arial"/>
              </a:rPr>
              <a:t>Connects with experimental systems in place</a:t>
            </a:r>
            <a:endParaRPr lang="en-US" sz="1575" b="1" i="1" dirty="0">
              <a:solidFill>
                <a:prstClr val="black"/>
              </a:solidFill>
              <a:cs typeface="Arial"/>
              <a:sym typeface="Arial"/>
            </a:endParaRPr>
          </a:p>
        </p:txBody>
      </p:sp>
    </p:spTree>
    <p:extLst>
      <p:ext uri="{BB962C8B-B14F-4D97-AF65-F5344CB8AC3E}">
        <p14:creationId xmlns:p14="http://schemas.microsoft.com/office/powerpoint/2010/main" val="346940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par>
                          <p:cTn id="13" fill="hold">
                            <p:stCondLst>
                              <p:cond delay="2000"/>
                            </p:stCondLst>
                            <p:childTnLst>
                              <p:par>
                                <p:cTn id="14" presetID="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ppt_x"/>
                                          </p:val>
                                        </p:tav>
                                        <p:tav tm="100000">
                                          <p:val>
                                            <p:strVal val="#ppt_x"/>
                                          </p:val>
                                        </p:tav>
                                      </p:tavLst>
                                    </p:anim>
                                    <p:anim calcmode="lin" valueType="num">
                                      <p:cBhvr additive="base">
                                        <p:cTn id="2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2000"/>
                                        <p:tgtEl>
                                          <p:spTgt spid="13"/>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1000"/>
                                        <p:tgtEl>
                                          <p:spTgt spid="14"/>
                                        </p:tgtEl>
                                      </p:cBhvr>
                                    </p:animEffect>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1500"/>
                                        <p:tgtEl>
                                          <p:spTgt spid="15"/>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1000"/>
                                        <p:tgtEl>
                                          <p:spTgt spid="16"/>
                                        </p:tgtEl>
                                      </p:cBhvr>
                                    </p:animEffect>
                                  </p:childTnLst>
                                </p:cTn>
                              </p:par>
                            </p:childTnLst>
                          </p:cTn>
                        </p:par>
                        <p:par>
                          <p:cTn id="40" fill="hold">
                            <p:stCondLst>
                              <p:cond delay="5500"/>
                            </p:stCondLst>
                            <p:childTnLst>
                              <p:par>
                                <p:cTn id="41" presetID="22" presetClass="entr" presetSubtype="2"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right)">
                                      <p:cBhvr>
                                        <p:cTn id="43" dur="1000"/>
                                        <p:tgtEl>
                                          <p:spTgt spid="17"/>
                                        </p:tgtEl>
                                      </p:cBhvr>
                                    </p:animEffect>
                                  </p:childTnLst>
                                </p:cTn>
                              </p:par>
                            </p:childTnLst>
                          </p:cTn>
                        </p:par>
                        <p:par>
                          <p:cTn id="44" fill="hold">
                            <p:stCondLst>
                              <p:cond delay="6500"/>
                            </p:stCondLst>
                            <p:childTnLst>
                              <p:par>
                                <p:cTn id="45" presetID="22" presetClass="entr" presetSubtype="2"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right)">
                                      <p:cBhvr>
                                        <p:cTn id="47" dur="500"/>
                                        <p:tgtEl>
                                          <p:spTgt spid="23"/>
                                        </p:tgtEl>
                                      </p:cBhvr>
                                    </p:animEffect>
                                  </p:childTnLst>
                                </p:cTn>
                              </p:par>
                            </p:childTnLst>
                          </p:cTn>
                        </p:par>
                        <p:par>
                          <p:cTn id="48" fill="hold">
                            <p:stCondLst>
                              <p:cond delay="7000"/>
                            </p:stCondLst>
                            <p:childTnLst>
                              <p:par>
                                <p:cTn id="49" presetID="53" presetClass="entr" presetSubtype="16" fill="hold" grpId="0" nodeType="after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par>
                          <p:cTn id="54" fill="hold">
                            <p:stCondLst>
                              <p:cond delay="7500"/>
                            </p:stCondLst>
                            <p:childTnLst>
                              <p:par>
                                <p:cTn id="55" presetID="2" presetClass="entr" presetSubtype="8"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0-#ppt_w/2"/>
                                          </p:val>
                                        </p:tav>
                                        <p:tav tm="100000">
                                          <p:val>
                                            <p:strVal val="#ppt_x"/>
                                          </p:val>
                                        </p:tav>
                                      </p:tavLst>
                                    </p:anim>
                                    <p:anim calcmode="lin" valueType="num">
                                      <p:cBhvr additive="base">
                                        <p:cTn id="5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down)">
                                      <p:cBhvr>
                                        <p:cTn id="63" dur="500"/>
                                        <p:tgtEl>
                                          <p:spTgt spid="22"/>
                                        </p:tgtEl>
                                      </p:cBhvr>
                                    </p:animEffec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P spid="21" grpId="0"/>
      <p:bldP spid="26" grpId="0"/>
    </p:bld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PowerPoint-Template-16x9-v5" id="{386E0BD5-C86C-4D62-9771-31771216E89C}" vid="{4ACF4385-ADC6-4C4F-9B7B-D66EF0FAE7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schemas.openxmlformats.org/package/2006/metadata/core-properties"/>
    <ds:schemaRef ds:uri="http://purl.org/dc/dcmitype/"/>
    <ds:schemaRef ds:uri="http://schemas.microsoft.com/office/2006/documentManagement/types"/>
    <ds:schemaRef ds:uri="http://www.w3.org/XML/1998/namespace"/>
    <ds:schemaRef ds:uri="http://purl.org/dc/terms/"/>
    <ds:schemaRef ds:uri="84FA14C0-B7D1-4566-A284-79A890D0FD95"/>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1529</TotalTime>
  <Words>1096</Words>
  <Application>Microsoft Office PowerPoint</Application>
  <PresentationFormat>Widescreen</PresentationFormat>
  <Paragraphs>167</Paragraphs>
  <Slides>20</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20</vt:i4>
      </vt:variant>
    </vt:vector>
  </HeadingPairs>
  <TitlesOfParts>
    <vt:vector size="36" baseType="lpstr">
      <vt:lpstr>ＭＳ Ｐゴシック</vt:lpstr>
      <vt:lpstr>ＭＳ Ｐゴシック</vt:lpstr>
      <vt:lpstr>Aharoni</vt:lpstr>
      <vt:lpstr>Arial</vt:lpstr>
      <vt:lpstr>Arial Black</vt:lpstr>
      <vt:lpstr>Calibri</vt:lpstr>
      <vt:lpstr>Century Gothic</vt:lpstr>
      <vt:lpstr>Copperplate Gothic Bold</vt:lpstr>
      <vt:lpstr>Helvetica</vt:lpstr>
      <vt:lpstr>Impact</vt:lpstr>
      <vt:lpstr>Lucida Grande</vt:lpstr>
      <vt:lpstr>Noto Sans Symbols</vt:lpstr>
      <vt:lpstr>Trebuchet MS</vt:lpstr>
      <vt:lpstr>Wingdings</vt:lpstr>
      <vt:lpstr>ヒラギノ角ゴ Pro W3</vt:lpstr>
      <vt:lpstr>3_FRIB3</vt:lpstr>
      <vt:lpstr>PowerPoint Presentation</vt:lpstr>
      <vt:lpstr>Useful Information</vt:lpstr>
      <vt:lpstr>PowerPoint Presentation</vt:lpstr>
      <vt:lpstr>PowerPoint Presentation</vt:lpstr>
      <vt:lpstr>PowerPoint Presentation</vt:lpstr>
      <vt:lpstr>How big is the nucleus?</vt:lpstr>
      <vt:lpstr>PowerPoint Presentation</vt:lpstr>
      <vt:lpstr>Want to study rare nuclei?</vt:lpstr>
      <vt:lpstr>PowerPoint Presentation</vt:lpstr>
      <vt:lpstr>Behind the Scenes at FRIB</vt:lpstr>
      <vt:lpstr>Want to find the shape of the nucleus?</vt:lpstr>
      <vt:lpstr>Measuring the invisible</vt:lpstr>
      <vt:lpstr>Who works at FRIB? Users</vt:lpstr>
      <vt:lpstr>PowerPoint Presentation</vt:lpstr>
      <vt:lpstr>Who works at FRIB? Students</vt:lpstr>
      <vt:lpstr>FRIB on the MSU campus</vt:lpstr>
      <vt:lpstr>Safety First</vt:lpstr>
      <vt:lpstr>PowerPoint Presentation</vt:lpstr>
      <vt:lpstr>PowerPoint Presentation</vt:lpstr>
      <vt:lpstr>Special COVID-19 Considerations</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103</cp:revision>
  <cp:lastPrinted>2013-06-17T20:20:32Z</cp:lastPrinted>
  <dcterms:created xsi:type="dcterms:W3CDTF">2014-10-10T17:49:08Z</dcterms:created>
  <dcterms:modified xsi:type="dcterms:W3CDTF">2023-11-08T20:31:08Z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