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31"/>
  </p:notesMasterIdLst>
  <p:handoutMasterIdLst>
    <p:handoutMasterId r:id="rId32"/>
  </p:handoutMasterIdLst>
  <p:sldIdLst>
    <p:sldId id="338" r:id="rId6"/>
    <p:sldId id="303" r:id="rId7"/>
    <p:sldId id="304" r:id="rId8"/>
    <p:sldId id="340" r:id="rId9"/>
    <p:sldId id="341" r:id="rId10"/>
    <p:sldId id="308" r:id="rId11"/>
    <p:sldId id="353" r:id="rId12"/>
    <p:sldId id="339" r:id="rId13"/>
    <p:sldId id="312" r:id="rId14"/>
    <p:sldId id="342" r:id="rId15"/>
    <p:sldId id="343" r:id="rId16"/>
    <p:sldId id="344" r:id="rId17"/>
    <p:sldId id="345" r:id="rId18"/>
    <p:sldId id="318" r:id="rId19"/>
    <p:sldId id="320" r:id="rId20"/>
    <p:sldId id="354" r:id="rId21"/>
    <p:sldId id="360" r:id="rId22"/>
    <p:sldId id="357" r:id="rId23"/>
    <p:sldId id="358" r:id="rId24"/>
    <p:sldId id="350" r:id="rId25"/>
    <p:sldId id="351" r:id="rId26"/>
    <p:sldId id="326" r:id="rId27"/>
    <p:sldId id="325" r:id="rId28"/>
    <p:sldId id="335" r:id="rId29"/>
    <p:sldId id="355" r:id="rId30"/>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643" autoAdjust="0"/>
    <p:restoredTop sz="94660"/>
  </p:normalViewPr>
  <p:slideViewPr>
    <p:cSldViewPr snapToObjects="1">
      <p:cViewPr varScale="1">
        <p:scale>
          <a:sx n="131" d="100"/>
          <a:sy n="131" d="100"/>
        </p:scale>
        <p:origin x="666" y="126"/>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1/13/2023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14434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endParaRPr lang="en-US" dirty="0"/>
          </a:p>
        </p:txBody>
      </p:sp>
      <p:sp>
        <p:nvSpPr>
          <p:cNvPr id="8" name="Slide Number Placeholder 4"/>
          <p:cNvSpPr>
            <a:spLocks noGrp="1"/>
          </p:cNvSpPr>
          <p:nvPr>
            <p:ph type="sldNum" sz="quarter" idx="11"/>
          </p:nvPr>
        </p:nvSpPr>
        <p:spPr/>
        <p:txBody>
          <a:bodyPr/>
          <a:lstStyle>
            <a:lvl1pPr>
              <a:defRPr/>
            </a:lvl1pPr>
          </a:lstStyle>
          <a:p>
            <a:pPr>
              <a:defRPr/>
            </a:pP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
        <p:nvSpPr>
          <p:cNvPr id="10" name="Title 9"/>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3459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946141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4013" r:id="rId1"/>
    <p:sldLayoutId id="2147483993" r:id="rId2"/>
    <p:sldLayoutId id="2147483994" r:id="rId3"/>
    <p:sldLayoutId id="2147483996" r:id="rId4"/>
    <p:sldLayoutId id="2147484014"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image" Target="../media/image9.png"/><Relationship Id="rId16"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1.png"/><Relationship Id="rId1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shop.msu.edu" TargetMode="Externa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66.jpg"/><Relationship Id="rId11" Type="http://schemas.openxmlformats.org/officeDocument/2006/relationships/hyperlink" Target="http://www.nscl.msu.edu/" TargetMode="External"/><Relationship Id="rId5" Type="http://schemas.openxmlformats.org/officeDocument/2006/relationships/image" Target="../media/image65.jpeg"/><Relationship Id="rId10" Type="http://schemas.openxmlformats.org/officeDocument/2006/relationships/hyperlink" Target="mailto:visits@frib.msu.edu" TargetMode="External"/><Relationship Id="rId4" Type="http://schemas.openxmlformats.org/officeDocument/2006/relationships/image" Target="../media/image6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Arial" pitchFamily="34" charset="0"/>
                <a:ea typeface="ヒラギノ角ゴ Pro W3"/>
              </a:rPr>
              <a:t>The Problem(s)</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80178" marR="0" lvl="0" indent="-180178" algn="ctr" defTabSz="803293" rtl="0" eaLnBrk="1" fontAlgn="base" latinLnBrk="0" hangingPunct="1">
              <a:lnSpc>
                <a:spcPct val="11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Nuclei are too </a:t>
            </a:r>
            <a:r>
              <a:rPr kumimoji="0" lang="en-US" altLang="en-US" sz="2000" b="0" i="0" u="none" strike="noStrike" kern="0" cap="none" spc="0" normalizeH="0" baseline="0" noProof="0" dirty="0" smtClean="0">
                <a:ln>
                  <a:noFill/>
                </a:ln>
                <a:solidFill>
                  <a:srgbClr val="FF0000"/>
                </a:solidFill>
                <a:effectLst/>
                <a:uLnTx/>
                <a:uFillTx/>
                <a:latin typeface="Arial Black" panose="020B0A04020102020204" pitchFamily="34" charset="0"/>
                <a:ea typeface="ＭＳ Ｐゴシック" pitchFamily="-65" charset="-128"/>
              </a:rPr>
              <a:t>small</a:t>
            </a:r>
            <a:r>
              <a:rPr kumimoji="0" lang="en-US" altLang="en-US" sz="20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 </a:t>
            </a:r>
          </a:p>
          <a:p>
            <a:pPr marL="0"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to see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(even with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the best microscopes!)</a:t>
            </a:r>
            <a:endParaRPr kumimoji="0" lang="en-US" altLang="en-US" sz="1600" b="0" i="1" u="none" strike="noStrike" kern="0" cap="none" spc="0" normalizeH="0" baseline="0" noProof="0" dirty="0" smtClean="0">
              <a:ln>
                <a:noFill/>
              </a:ln>
              <a:solidFill>
                <a:prstClr val="black"/>
              </a:solidFill>
              <a:effectLst/>
              <a:uLnTx/>
              <a:uFillTx/>
              <a:latin typeface="Arial" charset="0"/>
              <a:ea typeface="ＭＳ Ｐゴシック" pitchFamily="-65" charset="-128"/>
            </a:endParaRPr>
          </a:p>
        </p:txBody>
      </p:sp>
      <p:sp>
        <p:nvSpPr>
          <p:cNvPr id="23" name="TextBox 22"/>
          <p:cNvSpPr txBox="1"/>
          <p:nvPr/>
        </p:nvSpPr>
        <p:spPr>
          <a:xfrm>
            <a:off x="6265781" y="2431661"/>
            <a:ext cx="2727499" cy="2462213"/>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To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make it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even more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interesting: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FRIB studies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nuclei that are </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itchFamily="34" charset="0"/>
                <a:ea typeface="ヒラギノ角ゴ Pro W3"/>
                <a:cs typeface="Arial" charset="0"/>
              </a:rPr>
              <a:t>radioactive</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short-lived</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and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not found on Earth</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today</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330978"/>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t>
            </a:r>
            <a:r>
              <a:rPr kumimoji="0" lang="en-US" sz="2000" b="0" i="0" u="none" strike="noStrike" kern="0" cap="none" spc="0" normalizeH="0" baseline="0" noProof="0" dirty="0" smtClean="0">
                <a:ln>
                  <a:noFill/>
                </a:ln>
                <a:solidFill>
                  <a:prstClr val="black"/>
                </a:solidFill>
                <a:effectLst/>
                <a:uLnTx/>
                <a:uFillTx/>
                <a:latin typeface="Arial" pitchFamily="34" charset="0"/>
                <a:ea typeface="ヒラギノ角ゴ Pro W3"/>
              </a:rPr>
              <a:t>built, and is </a:t>
            </a:r>
            <a:r>
              <a:rPr kumimoji="0" lang="en-US" sz="2000" b="1" i="0" u="none" strike="noStrike" kern="0" cap="none" spc="0" normalizeH="0" baseline="0" noProof="0" dirty="0" smtClean="0">
                <a:ln>
                  <a:noFill/>
                </a:ln>
                <a:solidFill>
                  <a:prstClr val="black"/>
                </a:solidFill>
                <a:effectLst/>
                <a:uLnTx/>
                <a:uFillTx/>
                <a:latin typeface="Arial" pitchFamily="34" charset="0"/>
                <a:ea typeface="ヒラギノ角ゴ Pro W3"/>
              </a:rPr>
              <a:t>now operational</a:t>
            </a:r>
            <a:endPar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7" name="TextBox 2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0728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900" decel="100000" fill="hold"/>
                                        <p:tgtEl>
                                          <p:spTgt spid="2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330 high-voltage accelerating cavities produce</a:t>
            </a:r>
            <a:r>
              <a:rPr kumimoji="0" lang="en-US" sz="1800" b="0" i="1" u="none" strike="noStrike" kern="1200" cap="none" spc="0" normalizeH="0" noProof="0" dirty="0" smtClean="0">
                <a:ln>
                  <a:noFill/>
                </a:ln>
                <a:solidFill>
                  <a:prstClr val="black"/>
                </a:solidFill>
                <a:effectLst/>
                <a:uLnTx/>
                <a:uFillTx/>
                <a:latin typeface="Arial" pitchFamily="34" charset="0"/>
                <a:ea typeface="ヒラギノ角ゴ Pro W3"/>
              </a:rPr>
              <a:t>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a:t>
            </a:r>
            <a:r>
              <a:rPr kumimoji="0" lang="en-US" sz="2000" b="0" i="0" u="none" strike="noStrike" kern="1200" cap="none" spc="0" normalizeH="0" noProof="0" dirty="0" smtClean="0">
                <a:ln>
                  <a:noFill/>
                </a:ln>
                <a:solidFill>
                  <a:prstClr val="black"/>
                </a:solidFill>
                <a:effectLst/>
                <a:uLnTx/>
                <a:uFillTx/>
                <a:latin typeface="Arial" pitchFamily="34" charset="0"/>
                <a:ea typeface="ヒラギノ角ゴ Pro W3"/>
              </a:rPr>
              <a:t> </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7" name="TextBox 16"/>
          <p:cNvSpPr txBox="1"/>
          <p:nvPr/>
        </p:nvSpPr>
        <p:spPr>
          <a:xfrm>
            <a:off x="5410200" y="6180356"/>
            <a:ext cx="328929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HOW</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FAST IS THAT?</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38385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18983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pic>
        <p:nvPicPr>
          <p:cNvPr id="6" name="FRIB animation only clip for talk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66800"/>
            <a:ext cx="8686800" cy="4886325"/>
          </a:xfrm>
          <a:prstGeom prst="rect">
            <a:avLst/>
          </a:prstGeom>
        </p:spPr>
      </p:pic>
    </p:spTree>
    <p:extLst>
      <p:ext uri="{BB962C8B-B14F-4D97-AF65-F5344CB8AC3E}">
        <p14:creationId xmlns:p14="http://schemas.microsoft.com/office/powerpoint/2010/main" val="454121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remove"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304800"/>
            <a:ext cx="7886700" cy="1325563"/>
          </a:xfrm>
        </p:spPr>
        <p:txBody>
          <a:bodyPr/>
          <a:lstStyle/>
          <a:p>
            <a:pPr eaLnBrk="1" hangingPunct="1"/>
            <a:r>
              <a:rPr lang="en-US" altLang="en-US" dirty="0" smtClean="0">
                <a:solidFill>
                  <a:srgbClr val="FF0000"/>
                </a:solidFill>
              </a:rPr>
              <a:t>Problem:</a:t>
            </a:r>
            <a:r>
              <a:rPr lang="en-US" altLang="en-US" dirty="0" smtClean="0"/>
              <a:t> Making designer nuclei</a:t>
            </a:r>
          </a:p>
        </p:txBody>
      </p:sp>
      <p:sp>
        <p:nvSpPr>
          <p:cNvPr id="3084" name="Text Box 12"/>
          <p:cNvSpPr txBox="1">
            <a:spLocks noChangeArrowheads="1"/>
          </p:cNvSpPr>
          <p:nvPr/>
        </p:nvSpPr>
        <p:spPr bwMode="auto">
          <a:xfrm>
            <a:off x="5867400" y="4750730"/>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a:t>
            </a:r>
            <a:r>
              <a:rPr lang="en-US" altLang="en-US" sz="1600" dirty="0" smtClean="0">
                <a:solidFill>
                  <a:schemeClr val="tx1"/>
                </a:solidFill>
                <a:latin typeface="Arial" panose="020B0604020202020204" pitchFamily="34" charset="0"/>
                <a:cs typeface="Arial" panose="020B0604020202020204" pitchFamily="34" charset="0"/>
              </a:rPr>
              <a:t>the beam is: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mostly</a:t>
            </a:r>
            <a:r>
              <a:rPr lang="en-US" altLang="en-US" sz="1600" dirty="0" smtClean="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many</a:t>
            </a:r>
            <a:r>
              <a:rPr lang="en-US" altLang="en-US" sz="1600" dirty="0" smtClean="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a:t>
            </a:r>
            <a:r>
              <a:rPr lang="en-US" altLang="en-US" sz="1600" dirty="0" smtClean="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few</a:t>
            </a:r>
            <a:r>
              <a:rPr lang="en-US" altLang="en-US" sz="1600" dirty="0" smtClean="0">
                <a:solidFill>
                  <a:schemeClr val="tx1"/>
                </a:solidFill>
                <a:latin typeface="Arial" panose="020B0604020202020204" pitchFamily="34" charset="0"/>
                <a:cs typeface="Arial" panose="020B0604020202020204" pitchFamily="34" charset="0"/>
              </a:rPr>
              <a:t> of the desired isotope </a:t>
            </a:r>
            <a:r>
              <a:rPr lang="en-US" altLang="en-US" sz="1600" i="1" dirty="0" smtClean="0">
                <a:solidFill>
                  <a:schemeClr val="tx1"/>
                </a:solidFill>
                <a:latin typeface="Arial" panose="020B0604020202020204" pitchFamily="34" charset="0"/>
                <a:cs typeface="Arial" panose="020B0604020202020204" pitchFamily="34" charset="0"/>
              </a:rPr>
              <a:t>(maybe &lt;1 nucleus/second)</a:t>
            </a:r>
            <a:endParaRPr lang="en-US" altLang="en-US" sz="16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212725" y="1219200"/>
            <a:ext cx="1981200" cy="369888"/>
          </a:xfrm>
          <a:prstGeom prst="rect">
            <a:avLst/>
          </a:prstGeom>
          <a:noFill/>
          <a:ln w="9525">
            <a:noFill/>
            <a:miter lim="800000"/>
            <a:headEnd/>
            <a:tailEnd/>
          </a:ln>
        </p:spPr>
        <p:txBody>
          <a:bodyPr>
            <a:spAutoFit/>
          </a:bodyPr>
          <a:lstStyle/>
          <a:p>
            <a:pPr eaLnBrk="1" hangingPunct="1">
              <a:defRPr/>
            </a:pPr>
            <a:r>
              <a:rPr lang="en-US" sz="1800" b="1" i="1" dirty="0">
                <a:solidFill>
                  <a:srgbClr val="67B14B"/>
                </a:solidFill>
                <a:cs typeface="Arial" panose="020B0604020202020204" pitchFamily="34" charset="0"/>
              </a:rPr>
              <a:t>BEAM at </a:t>
            </a:r>
            <a:r>
              <a:rPr lang="en-US" sz="1800" b="1" i="1" dirty="0" smtClean="0">
                <a:solidFill>
                  <a:srgbClr val="67B14B"/>
                </a:solidFill>
                <a:cs typeface="Arial" panose="020B0604020202020204" pitchFamily="34" charset="0"/>
              </a:rPr>
              <a:t>~0.5 </a:t>
            </a:r>
            <a:r>
              <a:rPr lang="en-US" sz="1800" b="1" i="1" dirty="0">
                <a:solidFill>
                  <a:srgbClr val="67B14B"/>
                </a:solidFill>
                <a:cs typeface="Arial" panose="020B0604020202020204" pitchFamily="34" charset="0"/>
              </a:rPr>
              <a:t>c</a:t>
            </a:r>
            <a:endParaRPr lang="en-US" sz="1800"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2971800" y="121920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strikes </a:t>
            </a:r>
            <a:r>
              <a:rPr lang="en-US" sz="1800" b="1" i="1" dirty="0" smtClean="0">
                <a:solidFill>
                  <a:srgbClr val="67B14B"/>
                </a:solidFill>
                <a:cs typeface="Arial" panose="020B0604020202020204" pitchFamily="34" charset="0"/>
              </a:rPr>
              <a:t>a TARGET</a:t>
            </a:r>
            <a:endParaRPr lang="en-US" sz="1800"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5791200" y="1219200"/>
            <a:ext cx="277495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exits with FRAGMENTS</a:t>
            </a:r>
            <a:endParaRPr lang="en-US" sz="1800" dirty="0">
              <a:solidFill>
                <a:srgbClr val="67B14B"/>
              </a:solidFill>
              <a:cs typeface="Arial" panose="020B0604020202020204" pitchFamily="34" charset="0"/>
            </a:endParaRPr>
          </a:p>
        </p:txBody>
      </p:sp>
      <p:sp>
        <p:nvSpPr>
          <p:cNvPr id="22535" name="Rectangle 46"/>
          <p:cNvSpPr>
            <a:spLocks noChangeArrowheads="1"/>
          </p:cNvSpPr>
          <p:nvPr/>
        </p:nvSpPr>
        <p:spPr bwMode="auto">
          <a:xfrm>
            <a:off x="288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3048000"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5867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228599" y="1794725"/>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a:t>
              </a:r>
              <a:r>
                <a:rPr lang="en-US" altLang="en-US" sz="1600" dirty="0" smtClean="0">
                  <a:solidFill>
                    <a:schemeClr val="tx1"/>
                  </a:solidFill>
                  <a:latin typeface="Arial" panose="020B0604020202020204" pitchFamily="34" charset="0"/>
                  <a:cs typeface="Arial" panose="020B0604020202020204" pitchFamily="34" charset="0"/>
                </a:rPr>
                <a:t>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a:t>
              </a:r>
              <a:r>
                <a:rPr lang="en-US" altLang="en-US" sz="1600" dirty="0" smtClean="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600" i="1" dirty="0" smtClean="0">
                  <a:solidFill>
                    <a:schemeClr val="tx1"/>
                  </a:solidFill>
                  <a:latin typeface="Arial" panose="020B0604020202020204" pitchFamily="34" charset="0"/>
                  <a:cs typeface="Arial" panose="020B0604020202020204" pitchFamily="34" charset="0"/>
                </a:rPr>
                <a:t>(~400 </a:t>
              </a:r>
              <a:r>
                <a:rPr lang="en-US" altLang="en-US" sz="1600" i="1" dirty="0">
                  <a:solidFill>
                    <a:schemeClr val="tx1"/>
                  </a:solidFill>
                  <a:latin typeface="Arial" panose="020B0604020202020204" pitchFamily="34" charset="0"/>
                  <a:cs typeface="Arial" panose="020B0604020202020204" pitchFamily="34" charset="0"/>
                </a:rPr>
                <a:t>billion nuclei/second</a:t>
              </a:r>
              <a:r>
                <a:rPr lang="en-US" altLang="en-US" sz="1600" i="1" dirty="0" smtClean="0">
                  <a:solidFill>
                    <a:schemeClr val="tx1"/>
                  </a:solidFill>
                  <a:latin typeface="Arial" panose="020B0604020202020204" pitchFamily="34" charset="0"/>
                  <a:cs typeface="Arial" panose="020B0604020202020204" pitchFamily="34" charset="0"/>
                </a:rPr>
                <a:t>)</a:t>
              </a:r>
              <a:endParaRPr lang="en-US" altLang="en-US" sz="16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1050925"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019800" y="1794741"/>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7483475"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17</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2987675" y="1879369"/>
            <a:ext cx="2819400" cy="3482708"/>
            <a:chOff x="3200400" y="1955140"/>
            <a:chExt cx="2819400" cy="3483338"/>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a:t>
              </a:r>
              <a:r>
                <a:rPr lang="en-US" altLang="en-US" sz="1600" dirty="0" smtClean="0">
                  <a:solidFill>
                    <a:schemeClr val="tx1"/>
                  </a:solidFill>
                  <a:latin typeface="Arial" panose="020B0604020202020204" pitchFamily="34" charset="0"/>
                  <a:cs typeface="Arial" panose="020B0604020202020204" pitchFamily="34" charset="0"/>
                </a:rPr>
                <a:t>(&lt;1%) actually hit </a:t>
              </a:r>
              <a:r>
                <a:rPr lang="en-US" altLang="en-US" sz="1600" dirty="0">
                  <a:solidFill>
                    <a:schemeClr val="tx1"/>
                  </a:solidFill>
                  <a:latin typeface="Arial" panose="020B0604020202020204" pitchFamily="34" charset="0"/>
                  <a:cs typeface="Arial" panose="020B0604020202020204" pitchFamily="34" charset="0"/>
                </a:rPr>
                <a:t>a nucleus in the target and </a:t>
              </a:r>
              <a:r>
                <a:rPr lang="en-US" altLang="en-US" sz="1600" dirty="0" smtClean="0">
                  <a:solidFill>
                    <a:schemeClr val="tx1"/>
                  </a:solidFill>
                  <a:latin typeface="Arial" panose="020B0604020202020204" pitchFamily="34" charset="0"/>
                  <a:cs typeface="Arial" panose="020B0604020202020204" pitchFamily="34" charset="0"/>
                </a:rPr>
                <a:t>break (fragment), </a:t>
              </a:r>
              <a:r>
                <a:rPr lang="en-US" altLang="en-US" sz="1600" dirty="0">
                  <a:solidFill>
                    <a:schemeClr val="tx1"/>
                  </a:solidFill>
                  <a:latin typeface="Arial" panose="020B0604020202020204" pitchFamily="34" charset="0"/>
                  <a:cs typeface="Arial" panose="020B0604020202020204" pitchFamily="34" charset="0"/>
                </a:rPr>
                <a:t>becoming a </a:t>
              </a:r>
              <a:r>
                <a:rPr lang="en-US" altLang="en-US" sz="1600" b="1" dirty="0" smtClean="0">
                  <a:solidFill>
                    <a:schemeClr val="tx1"/>
                  </a:solidFill>
                  <a:latin typeface="Arial" panose="020B0604020202020204" pitchFamily="34" charset="0"/>
                  <a:cs typeface="Arial" panose="020B0604020202020204" pitchFamily="34" charset="0"/>
                </a:rPr>
                <a:t>different element and/or isotope</a:t>
              </a:r>
              <a:endParaRPr lang="en-US" altLang="en-US" sz="1600" b="1" dirty="0">
                <a:solidFill>
                  <a:schemeClr val="tx1"/>
                </a:solidFill>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smtClean="0">
                  <a:cs typeface="Arial" panose="020B0604020202020204" pitchFamily="34" charset="0"/>
                </a:rPr>
                <a:t>12</a:t>
              </a:r>
              <a:r>
                <a:rPr lang="en-US" sz="1400" b="1" dirty="0" smtClean="0">
                  <a:cs typeface="Arial" panose="020B0604020202020204" pitchFamily="34" charset="0"/>
                </a:rPr>
                <a:t>C</a:t>
              </a:r>
              <a:endParaRPr lang="en-US" sz="1600" dirty="0">
                <a:cs typeface="Arial" panose="020B0604020202020204" pitchFamily="34" charset="0"/>
              </a:endParaRPr>
            </a:p>
          </p:txBody>
        </p:sp>
      </p:grpSp>
      <p:grpSp>
        <p:nvGrpSpPr>
          <p:cNvPr id="7" name="Group 58"/>
          <p:cNvGrpSpPr>
            <a:grpSpLocks/>
          </p:cNvGrpSpPr>
          <p:nvPr/>
        </p:nvGrpSpPr>
        <p:grpSpPr bwMode="auto">
          <a:xfrm>
            <a:off x="3200400"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8037718"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8037718" y="4163874"/>
            <a:ext cx="685801" cy="338138"/>
          </a:xfrm>
          <a:prstGeom prst="rect">
            <a:avLst/>
          </a:prstGeom>
          <a:noFill/>
          <a:ln w="9525">
            <a:noFill/>
            <a:miter lim="800000"/>
            <a:headEnd/>
            <a:tailEnd/>
          </a:ln>
        </p:spPr>
        <p:txBody>
          <a:bodyPr>
            <a:spAutoFit/>
          </a:bodyPr>
          <a:lstStyle/>
          <a:p>
            <a:pPr eaLnBrk="1" hangingPunct="1">
              <a:defRPr/>
            </a:pPr>
            <a:r>
              <a:rPr lang="en-US" sz="1600" b="1" dirty="0" smtClean="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20960" y="1106966"/>
            <a:ext cx="8875059" cy="3810000"/>
          </a:xfrm>
          <a:prstGeom prst="rect">
            <a:avLst/>
          </a:prstGeom>
        </p:spPr>
      </p:pic>
      <p:sp>
        <p:nvSpPr>
          <p:cNvPr id="25" name="Rectangle 24"/>
          <p:cNvSpPr/>
          <p:nvPr/>
        </p:nvSpPr>
        <p:spPr>
          <a:xfrm>
            <a:off x="228600" y="3200400"/>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88291" y="1106966"/>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28600"/>
            <a:ext cx="7886700" cy="1325563"/>
          </a:xfrm>
        </p:spPr>
        <p:txBody>
          <a:bodyPr/>
          <a:lstStyle/>
          <a:p>
            <a:r>
              <a:rPr lang="en-US" dirty="0" smtClean="0">
                <a:solidFill>
                  <a:srgbClr val="FF0000"/>
                </a:solidFill>
              </a:rPr>
              <a:t>Problem: </a:t>
            </a:r>
            <a:r>
              <a:rPr lang="en-US" dirty="0" smtClean="0"/>
              <a:t>Selecting one rare isotope</a:t>
            </a:r>
            <a:endParaRPr lang="en-US" dirty="0"/>
          </a:p>
        </p:txBody>
      </p:sp>
      <p:grpSp>
        <p:nvGrpSpPr>
          <p:cNvPr id="3" name="Group 3"/>
          <p:cNvGrpSpPr>
            <a:grpSpLocks/>
          </p:cNvGrpSpPr>
          <p:nvPr/>
        </p:nvGrpSpPr>
        <p:grpSpPr bwMode="auto">
          <a:xfrm>
            <a:off x="304800" y="1554654"/>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1607392"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365494" y="2862620"/>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2159312" y="2628488"/>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a:t>
              </a:r>
              <a:r>
                <a:rPr lang="en-US" altLang="en-US" sz="1800" dirty="0" smtClean="0">
                  <a:solidFill>
                    <a:schemeClr val="tx1"/>
                  </a:solidFill>
                  <a:latin typeface="Arial" panose="020B0604020202020204" pitchFamily="34" charset="0"/>
                  <a:cs typeface="Arial" panose="020B0604020202020204" pitchFamily="34" charset="0"/>
                </a:rPr>
                <a:t>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a:t>
              </a:r>
              <a:r>
                <a:rPr lang="en-US" altLang="en-US" sz="1800" dirty="0" smtClean="0">
                  <a:solidFill>
                    <a:schemeClr val="tx1"/>
                  </a:solidFill>
                  <a:latin typeface="Arial" panose="020B0604020202020204" pitchFamily="34" charset="0"/>
                  <a:cs typeface="Arial" panose="020B0604020202020204" pitchFamily="34" charset="0"/>
                </a:rPr>
                <a:t>chosen </a:t>
              </a:r>
              <a:r>
                <a:rPr lang="en-US" altLang="en-US" sz="1800" dirty="0">
                  <a:solidFill>
                    <a:schemeClr val="tx1"/>
                  </a:solidFill>
                  <a:latin typeface="Arial" panose="020B0604020202020204" pitchFamily="34" charset="0"/>
                  <a:cs typeface="Arial" panose="020B0604020202020204" pitchFamily="34" charset="0"/>
                </a:rPr>
                <a:t>isotope through!</a:t>
              </a:r>
            </a:p>
          </p:txBody>
        </p:sp>
      </p:grpSp>
      <p:grpSp>
        <p:nvGrpSpPr>
          <p:cNvPr id="14" name="Group 14"/>
          <p:cNvGrpSpPr>
            <a:grpSpLocks/>
          </p:cNvGrpSpPr>
          <p:nvPr/>
        </p:nvGrpSpPr>
        <p:grpSpPr bwMode="auto">
          <a:xfrm>
            <a:off x="1201430" y="3300808"/>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3710316" y="3843876"/>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5945085" y="3169384"/>
            <a:ext cx="3059335" cy="1631216"/>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smtClean="0">
                <a:solidFill>
                  <a:srgbClr val="67B14B"/>
                </a:solidFill>
                <a:latin typeface="Arial" panose="020B0604020202020204" pitchFamily="34" charset="0"/>
                <a:cs typeface="Arial" panose="020B0604020202020204" pitchFamily="34" charset="0"/>
              </a:rPr>
              <a:t>Solution</a:t>
            </a:r>
            <a:r>
              <a:rPr lang="en-US" altLang="en-US" sz="2000" dirty="0" smtClean="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smtClean="0">
                <a:solidFill>
                  <a:schemeClr val="tx1"/>
                </a:solidFill>
                <a:latin typeface="Arial" panose="020B0604020202020204" pitchFamily="34" charset="0"/>
                <a:cs typeface="Arial" panose="020B0604020202020204" pitchFamily="34" charset="0"/>
              </a:rPr>
              <a:t>A fragment separator (mass spectrometer</a:t>
            </a:r>
            <a:r>
              <a:rPr lang="en-US" altLang="en-US" sz="2000" dirty="0">
                <a:solidFill>
                  <a:schemeClr val="tx1"/>
                </a:solidFill>
                <a:latin typeface="Arial" panose="020B0604020202020204" pitchFamily="34" charset="0"/>
                <a:cs typeface="Arial" panose="020B0604020202020204" pitchFamily="34" charset="0"/>
              </a:rPr>
              <a:t>) made of superconducting </a:t>
            </a:r>
            <a:r>
              <a:rPr lang="en-US" altLang="en-US" sz="2000" dirty="0" smtClean="0">
                <a:solidFill>
                  <a:schemeClr val="tx1"/>
                </a:solidFill>
                <a:latin typeface="Arial" panose="020B0604020202020204" pitchFamily="34" charset="0"/>
                <a:cs typeface="Arial" panose="020B0604020202020204" pitchFamily="34" charset="0"/>
              </a:rPr>
              <a:t>electromagnets</a:t>
            </a:r>
            <a:endParaRPr lang="en-US"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sp>
        <p:nvSpPr>
          <p:cNvPr id="19"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1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294695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Users</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3782133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ea typeface="ヒラギノ角ゴ Pro W3"/>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is the home of the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#1 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Want to keep discovering? Upgrade!</a:t>
            </a:r>
            <a:endPar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4" name="Text Box 5"/>
          <p:cNvSpPr txBox="1">
            <a:spLocks noChangeArrowheads="1"/>
          </p:cNvSpPr>
          <p:nvPr/>
        </p:nvSpPr>
        <p:spPr bwMode="auto">
          <a:xfrm>
            <a:off x="5562600" y="1448653"/>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Decades of pushing discovery with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NSCL</a:t>
            </a: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 and the future is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FRIB</a:t>
            </a:r>
            <a:endParaRPr kumimoji="0" lang="en-US" altLang="en-US" sz="2400" b="1"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274384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1961335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smtClean="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smtClean="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smtClean="0">
                <a:solidFill>
                  <a:srgbClr val="000000"/>
                </a:solidFill>
                <a:latin typeface="Arial Black" panose="020B0A04020102020204" pitchFamily="34" charset="0"/>
                <a:cs typeface="Aharoni" panose="02010803020104030203" pitchFamily="2" charset="-79"/>
              </a:rPr>
              <a:t>programs</a:t>
            </a:r>
            <a:endParaRPr lang="en-US" altLang="en-US" sz="2200" b="1" dirty="0" smtClean="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00564" y="1677482"/>
            <a:ext cx="2149551" cy="2031325"/>
          </a:xfrm>
          <a:prstGeom prst="rect">
            <a:avLst/>
          </a:prstGeom>
        </p:spPr>
        <p:txBody>
          <a:bodyPr wrap="square">
            <a:spAutoFit/>
          </a:bodyPr>
          <a:lstStyle/>
          <a:p>
            <a:pPr algn="r">
              <a:spcBef>
                <a:spcPct val="50000"/>
              </a:spcBef>
            </a:pPr>
            <a:r>
              <a:rPr lang="en-US" altLang="en-US" dirty="0" smtClean="0">
                <a:solidFill>
                  <a:srgbClr val="000000"/>
                </a:solidFill>
              </a:rPr>
              <a:t>Visit the FRIB-inspired nuclear science exhibit at </a:t>
            </a:r>
            <a:r>
              <a:rPr lang="en-US" altLang="en-US" b="1" dirty="0" smtClean="0">
                <a:solidFill>
                  <a:srgbClr val="000000"/>
                </a:solidFill>
              </a:rPr>
              <a:t>Impression 5 Science Center </a:t>
            </a:r>
            <a:r>
              <a:rPr lang="en-US" altLang="en-US" dirty="0" smtClean="0">
                <a:solidFill>
                  <a:srgbClr val="000000"/>
                </a:solidFill>
              </a:rPr>
              <a:t>in downtown Lansing!</a:t>
            </a:r>
          </a:p>
          <a:p>
            <a:pPr algn="r">
              <a:spcBef>
                <a:spcPts val="0"/>
              </a:spcBef>
            </a:pPr>
            <a:r>
              <a:rPr lang="en-US" altLang="en-US" u="sng" dirty="0">
                <a:solidFill>
                  <a:srgbClr val="67B14B"/>
                </a:solidFill>
              </a:rPr>
              <a:t>impression5.org</a:t>
            </a:r>
          </a:p>
        </p:txBody>
      </p:sp>
      <p:sp>
        <p:nvSpPr>
          <p:cNvPr id="7" name="Rectangle 6"/>
          <p:cNvSpPr/>
          <p:nvPr/>
        </p:nvSpPr>
        <p:spPr>
          <a:xfrm>
            <a:off x="6324600" y="3802742"/>
            <a:ext cx="2540346" cy="1200329"/>
          </a:xfrm>
          <a:prstGeom prst="rect">
            <a:avLst/>
          </a:prstGeom>
        </p:spPr>
        <p:txBody>
          <a:bodyPr wrap="square">
            <a:spAutoFit/>
          </a:bodyPr>
          <a:lstStyle/>
          <a:p>
            <a:pPr>
              <a:spcBef>
                <a:spcPct val="50000"/>
              </a:spcBef>
            </a:pPr>
            <a:r>
              <a:rPr lang="en-US" altLang="en-US" dirty="0"/>
              <a:t>Visit </a:t>
            </a:r>
            <a:r>
              <a:rPr lang="en-US" altLang="en-US" dirty="0" smtClean="0"/>
              <a:t>our </a:t>
            </a:r>
            <a:r>
              <a:rPr lang="en-US" altLang="en-US" b="1" i="1" dirty="0" smtClean="0"/>
              <a:t>Gift Shop </a:t>
            </a:r>
            <a:r>
              <a:rPr lang="en-US" altLang="en-US" dirty="0" smtClean="0"/>
              <a:t>on </a:t>
            </a:r>
            <a:r>
              <a:rPr lang="en-US" altLang="en-US" dirty="0" smtClean="0">
                <a:hlinkClick r:id="rId3" action="ppaction://hlinkfile"/>
              </a:rPr>
              <a:t>shop.msu.edu</a:t>
            </a:r>
            <a:r>
              <a:rPr lang="en-US" altLang="en-US" dirty="0" smtClean="0"/>
              <a:t> (click </a:t>
            </a:r>
            <a:r>
              <a:rPr lang="en-US" altLang="en-US" dirty="0"/>
              <a:t>on </a:t>
            </a:r>
            <a:r>
              <a:rPr lang="en-US" altLang="en-US" dirty="0" smtClean="0"/>
              <a:t>“</a:t>
            </a:r>
            <a:r>
              <a:rPr lang="en-US" altLang="en-US" dirty="0" smtClean="0"/>
              <a:t>FRIB” </a:t>
            </a:r>
            <a:r>
              <a:rPr lang="en-US" altLang="en-US" dirty="0"/>
              <a:t>under “Specialty Shops</a:t>
            </a:r>
            <a:r>
              <a:rPr lang="en-US" altLang="en-US" dirty="0" smtClean="0"/>
              <a:t>”)</a:t>
            </a:r>
            <a:endParaRPr lang="en-US" altLang="en-US" dirty="0"/>
          </a:p>
        </p:txBody>
      </p:sp>
      <p:sp>
        <p:nvSpPr>
          <p:cNvPr id="8" name="Rectangle 7"/>
          <p:cNvSpPr/>
          <p:nvPr/>
        </p:nvSpPr>
        <p:spPr>
          <a:xfrm>
            <a:off x="6326372" y="1677482"/>
            <a:ext cx="2464146" cy="1200329"/>
          </a:xfrm>
          <a:prstGeom prst="rect">
            <a:avLst/>
          </a:prstGeom>
        </p:spPr>
        <p:txBody>
          <a:bodyPr wrap="square">
            <a:spAutoFit/>
          </a:bodyPr>
          <a:lstStyle/>
          <a:p>
            <a:pPr>
              <a:spcBef>
                <a:spcPct val="50000"/>
              </a:spcBef>
            </a:pPr>
            <a:r>
              <a:rPr lang="en-US" altLang="en-US" dirty="0" smtClean="0">
                <a:solidFill>
                  <a:srgbClr val="000000"/>
                </a:solidFill>
              </a:rPr>
              <a:t>Find</a:t>
            </a:r>
            <a:r>
              <a:rPr lang="en-US" altLang="en-US" dirty="0" smtClean="0">
                <a:solidFill>
                  <a:schemeClr val="accent6">
                    <a:lumMod val="75000"/>
                  </a:schemeClr>
                </a:solidFill>
              </a:rPr>
              <a:t> </a:t>
            </a:r>
            <a:r>
              <a:rPr lang="en-US" altLang="en-US" b="1" i="1" dirty="0" smtClean="0"/>
              <a:t>camps </a:t>
            </a:r>
            <a:r>
              <a:rPr lang="en-US" altLang="en-US" b="1" i="1" dirty="0"/>
              <a:t>and programs</a:t>
            </a:r>
            <a:r>
              <a:rPr lang="en-US" altLang="en-US" dirty="0"/>
              <a:t> </a:t>
            </a:r>
            <a:r>
              <a:rPr lang="en-US" altLang="en-US" dirty="0">
                <a:solidFill>
                  <a:srgbClr val="000000"/>
                </a:solidFill>
              </a:rPr>
              <a:t>at </a:t>
            </a:r>
            <a:r>
              <a:rPr lang="en-US" altLang="en-US" dirty="0" smtClean="0">
                <a:solidFill>
                  <a:srgbClr val="000000"/>
                </a:solidFill>
              </a:rPr>
              <a:t>MSU for </a:t>
            </a:r>
          </a:p>
          <a:p>
            <a:r>
              <a:rPr lang="en-US" altLang="en-US" dirty="0" err="1" smtClean="0">
                <a:solidFill>
                  <a:srgbClr val="000000"/>
                </a:solidFill>
              </a:rPr>
              <a:t>pre-college</a:t>
            </a:r>
            <a:r>
              <a:rPr lang="en-US" altLang="en-US" dirty="0" smtClean="0">
                <a:solidFill>
                  <a:srgbClr val="000000"/>
                </a:solidFill>
              </a:rPr>
              <a:t> students: </a:t>
            </a:r>
            <a:r>
              <a:rPr lang="en-US" altLang="en-US" u="sng" dirty="0">
                <a:solidFill>
                  <a:srgbClr val="67B14B"/>
                </a:solidFill>
              </a:rPr>
              <a:t>spartanyouth.msu.edu</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00564" y="3797595"/>
            <a:ext cx="2155898" cy="923330"/>
          </a:xfrm>
          <a:prstGeom prst="rect">
            <a:avLst/>
          </a:prstGeom>
        </p:spPr>
        <p:txBody>
          <a:bodyPr wrap="square">
            <a:spAutoFit/>
          </a:bodyPr>
          <a:lstStyle/>
          <a:p>
            <a:pPr algn="r">
              <a:spcBef>
                <a:spcPct val="50000"/>
              </a:spcBef>
            </a:pPr>
            <a:r>
              <a:rPr lang="en-US" altLang="en-US" dirty="0" smtClean="0">
                <a:solidFill>
                  <a:srgbClr val="000000"/>
                </a:solidFill>
              </a:rPr>
              <a:t>Get the Android/ iPhone/iPad </a:t>
            </a:r>
            <a:r>
              <a:rPr lang="en-US" altLang="en-US" dirty="0">
                <a:solidFill>
                  <a:srgbClr val="000000"/>
                </a:solidFill>
              </a:rPr>
              <a:t>game </a:t>
            </a:r>
            <a:r>
              <a:rPr lang="en-US" altLang="en-US" b="1" i="1" dirty="0" err="1"/>
              <a:t>Isotopolis</a:t>
            </a:r>
            <a:r>
              <a:rPr lang="en-US" altLang="en-US" dirty="0">
                <a:solidFill>
                  <a:schemeClr val="accent6">
                    <a:lumMod val="75000"/>
                  </a:schemeClr>
                </a:solidFill>
              </a:rPr>
              <a:t> </a:t>
            </a:r>
            <a:r>
              <a:rPr lang="en-US" altLang="en-US" dirty="0">
                <a:solidFill>
                  <a:srgbClr val="000000"/>
                </a:solidFill>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2830" b="10190"/>
          <a:stretch/>
        </p:blipFill>
        <p:spPr>
          <a:xfrm>
            <a:off x="2652415" y="2787962"/>
            <a:ext cx="1781768" cy="914401"/>
          </a:xfrm>
          <a:prstGeom prst="rect">
            <a:avLst/>
          </a:prstGeom>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8528" y="1677482"/>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altLang="en-US" sz="4400" kern="0" smtClean="0"/>
              <a:t>Explore FRIB at MSU</a:t>
            </a:r>
            <a:endParaRPr lang="en-US" altLang="en-US" sz="4400" kern="0" dirty="0"/>
          </a:p>
        </p:txBody>
      </p:sp>
      <p:sp>
        <p:nvSpPr>
          <p:cNvPr id="21" name="Rectangle 20"/>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10"/>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11"/>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23" name="Rectangle 22"/>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spTree>
    <p:extLst>
      <p:ext uri="{BB962C8B-B14F-4D97-AF65-F5344CB8AC3E}">
        <p14:creationId xmlns:p14="http://schemas.microsoft.com/office/powerpoint/2010/main" val="315761016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358415340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494761"/>
            <a:ext cx="889987" cy="400110"/>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rPr>
              <a:t>LOBBY</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000" dirty="0" smtClean="0">
                <a:solidFill>
                  <a:prstClr val="white"/>
                </a:solidFill>
              </a:rPr>
              <a:t>ENTRANCE</a:t>
            </a:r>
            <a:endParaRPr kumimoji="0" lang="en-US" sz="1000" b="0" i="0" u="none" strike="noStrike" kern="1200" cap="none" spc="0" normalizeH="0" baseline="0" noProof="0" dirty="0">
              <a:ln>
                <a:noFill/>
              </a:ln>
              <a:solidFill>
                <a:prstClr val="white"/>
              </a:solidFill>
              <a:effectLst/>
              <a:uLnTx/>
              <a:uFillTx/>
            </a:endParaRPr>
          </a:p>
        </p:txBody>
      </p:sp>
      <p:sp>
        <p:nvSpPr>
          <p:cNvPr id="26" name="TextBox 25"/>
          <p:cNvSpPr txBox="1"/>
          <p:nvPr/>
        </p:nvSpPr>
        <p:spPr>
          <a:xfrm>
            <a:off x="2015121" y="3937449"/>
            <a:ext cx="1627112" cy="307777"/>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noProof="0" dirty="0" smtClean="0">
                <a:solidFill>
                  <a:prstClr val="white"/>
                </a:solidFill>
              </a:rPr>
              <a:t>Linear Accelerator</a:t>
            </a:r>
            <a:endParaRPr kumimoji="0" lang="en-US" sz="1400" b="0" i="0" u="none" strike="noStrike" kern="1200" cap="none" spc="0" normalizeH="0" baseline="0" noProof="0" dirty="0">
              <a:ln>
                <a:noFill/>
              </a:ln>
              <a:solidFill>
                <a:prstClr val="white"/>
              </a:solidFill>
              <a:effectLst/>
              <a:uLnTx/>
              <a:uFillTx/>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
        <p:nvSpPr>
          <p:cNvPr id="31" name="TextBox 30"/>
          <p:cNvSpPr txBox="1"/>
          <p:nvPr/>
        </p:nvSpPr>
        <p:spPr>
          <a:xfrm>
            <a:off x="1633858" y="3003824"/>
            <a:ext cx="1996059" cy="307777"/>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smtClean="0">
                <a:solidFill>
                  <a:prstClr val="white"/>
                </a:solidFill>
              </a:rPr>
              <a:t>Detectors/Experiments</a:t>
            </a:r>
            <a:endParaRPr kumimoji="0" lang="en-US" sz="14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What is the </a:t>
            </a:r>
            <a:r>
              <a:rPr kumimoji="0" lang="en-US" altLang="en-US" sz="3600" b="1" i="0" u="none" strike="noStrike" kern="1200" cap="none" spc="0" normalizeH="0" baseline="0" noProof="0" dirty="0">
                <a:ln>
                  <a:noFill/>
                </a:ln>
                <a:solidFill>
                  <a:srgbClr val="67B14B"/>
                </a:solidFill>
                <a:effectLst/>
                <a:uLnTx/>
                <a:uFillTx/>
                <a:latin typeface="Arial" pitchFamily="34" charset="0"/>
                <a:ea typeface="ヒラギノ角ゴ Pro W3"/>
              </a:rPr>
              <a:t>value</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 </a:t>
            </a:r>
            <a:r>
              <a:rPr kumimoji="0" lang="en-US" altLang="en-US" sz="3600" b="1" i="0" u="none" strike="noStrike" kern="1200" cap="none" spc="0" normalizeH="0" baseline="0" noProof="0" dirty="0" smtClean="0">
                <a:ln>
                  <a:noFill/>
                </a:ln>
                <a:solidFill>
                  <a:prstClr val="black"/>
                </a:solidFill>
                <a:effectLst/>
                <a:uLnTx/>
                <a:uFillTx/>
                <a:latin typeface="Arial" pitchFamily="34" charset="0"/>
                <a:ea typeface="ヒラギノ角ゴ Pro W3"/>
              </a:rPr>
              <a:t>(“Who </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cares?”)</a:t>
            </a:r>
            <a:endParaRPr kumimoji="0" lang="en-US" sz="3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Keeping us healthy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Explaining our world</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Making electricity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Jobs like </a:t>
            </a: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medical physicist, radiation safety </a:t>
            </a:r>
            <a:r>
              <a:rPr kumimoji="0" lang="en-US" altLang="en-US"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ヒラギノ角ゴ Pro W3"/>
              </a:rPr>
              <a:t>officer, geophysicist</a:t>
            </a:r>
            <a:endPar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What we learn about the nucleus can </a:t>
            </a: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67B14B"/>
                </a:solidFill>
                <a:effectLst/>
                <a:uLnTx/>
                <a:uFillTx/>
                <a:latin typeface="Arial Black" panose="020B0A04020102020204" pitchFamily="34" charset="0"/>
                <a:ea typeface="ヒラギノ角ゴ Pro W3"/>
              </a:rPr>
              <a:t>save lives and change the world!</a:t>
            </a:r>
            <a:endParaRPr kumimoji="0" lang="en-US" altLang="en-US" sz="2800" b="0" i="0" u="none" strike="noStrike" kern="1200" cap="none" spc="0" normalizeH="0" baseline="0" noProof="0" dirty="0">
              <a:ln>
                <a:noFill/>
              </a:ln>
              <a:solidFill>
                <a:srgbClr val="67B14B"/>
              </a:solidFill>
              <a:effectLst/>
              <a:uLnTx/>
              <a:uFillTx/>
              <a:latin typeface="Arial Black" panose="020B0A04020102020204" pitchFamily="34" charset="0"/>
              <a:ea typeface="ヒラギノ角ゴ Pro W3"/>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…plus: </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smoke detectors, smartphones, safer food,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etc</a:t>
            </a:r>
            <a:r>
              <a:rPr kumimoji="0" lang="en-US" altLang="en-US" sz="1800" b="0"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Periodic Table of the Elements</a:t>
            </a: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25" y="18700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600201" y="1143000"/>
            <a:ext cx="5381631" cy="1641475"/>
            <a:chOff x="1008" y="790"/>
            <a:chExt cx="339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1008" y="790"/>
              <a:ext cx="3232"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a:t>
              </a:r>
              <a:r>
                <a:rPr lang="en-US" altLang="en-US" sz="2200" dirty="0" smtClean="0">
                  <a:solidFill>
                    <a:schemeClr val="tx1"/>
                  </a:solidFill>
                </a:rPr>
                <a:t>varieties known as </a:t>
              </a:r>
              <a:r>
                <a:rPr lang="en-US" altLang="en-US" sz="2200" b="1" dirty="0" smtClean="0">
                  <a:solidFill>
                    <a:schemeClr val="tx1"/>
                  </a:solidFill>
                </a:rPr>
                <a:t>isotopes</a:t>
              </a:r>
              <a:r>
                <a:rPr lang="en-US" altLang="en-US" sz="2200" dirty="0" smtClean="0">
                  <a:solidFill>
                    <a:schemeClr val="tx1"/>
                  </a:solidFill>
                </a:rPr>
                <a:t>, </a:t>
              </a:r>
              <a:r>
                <a:rPr lang="en-US" altLang="en-US" sz="2200" dirty="0">
                  <a:solidFill>
                    <a:schemeClr val="tx1"/>
                  </a:solidFill>
                </a:rPr>
                <a:t>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latin typeface="Arial" panose="020B0604020202020204" pitchFamily="34" charset="0"/>
                <a:cs typeface="Arial" panose="020B0604020202020204" pitchFamily="34" charset="0"/>
              </a:rPr>
              <a:t>Isotopes: varieties of an element</a:t>
            </a:r>
            <a:endParaRPr lang="en-US" sz="3600" dirty="0">
              <a:latin typeface="Arial" panose="020B0604020202020204" pitchFamily="34" charset="0"/>
              <a:cs typeface="Arial" panose="020B0604020202020204" pitchFamily="34" charset="0"/>
            </a:endParaRP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844551" y="1674297"/>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979905" y="2625812"/>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323232"/>
                </a:solidFill>
                <a:effectLst/>
                <a:uLnTx/>
                <a:uFillTx/>
                <a:latin typeface="Arial" panose="020B0604020202020204" pitchFamily="34" charset="0"/>
                <a:ea typeface="ヒラギノ角ゴ Pro W3"/>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All </a:t>
              </a:r>
              <a:r>
                <a:rPr kumimoji="0" lang="en-US" altLang="en-US" sz="1600" b="0" i="0"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of these </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carbon isotopes are </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chemically identical</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2345868" y="990600"/>
            <a:ext cx="2756488" cy="721812"/>
            <a:chOff x="5601" y="926"/>
            <a:chExt cx="3572" cy="940"/>
          </a:xfrm>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4155320" y="1527630"/>
            <a:ext cx="1146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Carbon-12</a:t>
            </a:r>
          </a:p>
        </p:txBody>
      </p:sp>
      <p:sp>
        <p:nvSpPr>
          <p:cNvPr id="17" name="Text Box 16"/>
          <p:cNvSpPr txBox="1">
            <a:spLocks noChangeArrowheads="1"/>
          </p:cNvSpPr>
          <p:nvPr/>
        </p:nvSpPr>
        <p:spPr bwMode="auto">
          <a:xfrm>
            <a:off x="3292282" y="1527629"/>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Carbon-11</a:t>
            </a:r>
          </a:p>
        </p:txBody>
      </p:sp>
      <p:sp>
        <p:nvSpPr>
          <p:cNvPr id="18" name="Text Box 17"/>
          <p:cNvSpPr txBox="1">
            <a:spLocks noChangeArrowheads="1"/>
          </p:cNvSpPr>
          <p:nvPr/>
        </p:nvSpPr>
        <p:spPr bwMode="auto">
          <a:xfrm>
            <a:off x="2229030" y="1527630"/>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Carbon-10</a:t>
            </a:r>
          </a:p>
        </p:txBody>
      </p:sp>
      <p:cxnSp>
        <p:nvCxnSpPr>
          <p:cNvPr id="19" name="Straight Arrow Connector 18"/>
          <p:cNvCxnSpPr/>
          <p:nvPr/>
        </p:nvCxnSpPr>
        <p:spPr>
          <a:xfrm flipH="1">
            <a:off x="4405449" y="1728458"/>
            <a:ext cx="413584"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50996" y="1728458"/>
            <a:ext cx="180780" cy="1009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99425" y="1728458"/>
            <a:ext cx="678292"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95248" y="1189976"/>
            <a:ext cx="3913632"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The Chart of Nuclides</a:t>
            </a:r>
            <a:endPar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r>
              <a:rPr lang="en-US" sz="3600" dirty="0" smtClean="0"/>
              <a:t>FRIB mission: study RARE isotopes</a:t>
            </a:r>
            <a:endParaRPr lang="en-US" sz="36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066800"/>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1067513"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1157260"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365501" y="50948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796375" y="56597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841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Black 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Stable, common isotopes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&lt;300 known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25" name="Group 16"/>
          <p:cNvGrpSpPr>
            <a:grpSpLocks/>
          </p:cNvGrpSpPr>
          <p:nvPr/>
        </p:nvGrpSpPr>
        <p:grpSpPr bwMode="auto">
          <a:xfrm>
            <a:off x="2895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E68EC8"/>
                  </a:solidFill>
                  <a:effectLst/>
                  <a:uLnTx/>
                  <a:uFillTx/>
                  <a:latin typeface="Arial" panose="020B0604020202020204" pitchFamily="34" charset="0"/>
                  <a:cs typeface="Arial" panose="020B0604020202020204" pitchFamily="34" charset="0"/>
                </a:rPr>
                <a:t>Colored</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smtClean="0">
                  <a:ln>
                    <a:noFill/>
                  </a:ln>
                  <a:solidFill>
                    <a:srgbClr val="66C3DC"/>
                  </a:solidFill>
                  <a:effectLst/>
                  <a:uLnTx/>
                  <a:uFillTx/>
                  <a:latin typeface="Arial" panose="020B0604020202020204" pitchFamily="34" charset="0"/>
                  <a:cs typeface="Arial" panose="020B0604020202020204" pitchFamily="34" charset="0"/>
                </a:rPr>
                <a:t>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Unstable, radioactive, rare isotopes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&gt;3000 known and growing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31" name="Group 30"/>
          <p:cNvGrpSpPr/>
          <p:nvPr/>
        </p:nvGrpSpPr>
        <p:grpSpPr>
          <a:xfrm>
            <a:off x="1062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gr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1098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1143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628650" y="228600"/>
            <a:ext cx="7886700" cy="1325563"/>
          </a:xfrm>
        </p:spPr>
        <p:txBody>
          <a:bodyPr/>
          <a:lstStyle/>
          <a:p>
            <a:r>
              <a:rPr lang="en-US" sz="4000" dirty="0" smtClean="0"/>
              <a:t>How were the elements made?</a:t>
            </a:r>
            <a:endParaRPr lang="en-US" sz="4000" dirty="0"/>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5096495" y="1782763"/>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5181600"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5621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6061696"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6121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4829616" y="1768002"/>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505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5880512" y="3786854"/>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smtClean="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768191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7915274"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7829550" y="5583793"/>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7915275"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24725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533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566738" y="424180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592110" y="5600418"/>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1181229" y="1071617"/>
            <a:ext cx="2351430" cy="1569660"/>
          </a:xfrm>
          <a:prstGeom prst="rect">
            <a:avLst/>
          </a:prstGeom>
          <a:noFill/>
        </p:spPr>
        <p:txBody>
          <a:bodyPr wrap="square" rtlCol="0">
            <a:spAutoFit/>
          </a:bodyPr>
          <a:lstStyle/>
          <a:p>
            <a:r>
              <a:rPr lang="en-US" sz="1200" dirty="0" smtClean="0">
                <a:latin typeface="Book Antiqua" panose="02040602050305030304" pitchFamily="18" charset="0"/>
              </a:rPr>
              <a:t>The Joint Institute for Nuclear Astrophysics (JINA) presents</a:t>
            </a:r>
          </a:p>
          <a:p>
            <a:r>
              <a:rPr lang="en-US" sz="2400" b="1" dirty="0" smtClean="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08" y="1088240"/>
            <a:ext cx="722721" cy="797903"/>
          </a:xfrm>
          <a:prstGeom prst="rect">
            <a:avLst/>
          </a:prstGeom>
        </p:spPr>
      </p:pic>
      <p:sp>
        <p:nvSpPr>
          <p:cNvPr id="138" name="Text Box 49"/>
          <p:cNvSpPr txBox="1">
            <a:spLocks noChangeArrowheads="1"/>
          </p:cNvSpPr>
          <p:nvPr/>
        </p:nvSpPr>
        <p:spPr bwMode="auto">
          <a:xfrm>
            <a:off x="2882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unstable 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smtClean="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3352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3545488" y="2362200"/>
            <a:ext cx="2169512" cy="691203"/>
            <a:chOff x="3486196" y="2514600"/>
            <a:chExt cx="2169512" cy="691203"/>
          </a:xfrm>
        </p:grpSpPr>
        <p:grpSp>
          <p:nvGrpSpPr>
            <p:cNvPr id="140" name="Group 23"/>
            <p:cNvGrpSpPr>
              <a:grpSpLocks/>
            </p:cNvGrpSpPr>
            <p:nvPr/>
          </p:nvGrpSpPr>
          <p:grpSpPr bwMode="auto">
            <a:xfrm>
              <a:off x="4120062" y="2743200"/>
              <a:ext cx="1377008" cy="462603"/>
              <a:chOff x="2350" y="2443"/>
              <a:chExt cx="1196" cy="385"/>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3321023"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3551015"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1635</TotalTime>
  <Words>1423</Words>
  <Application>Microsoft Office PowerPoint</Application>
  <PresentationFormat>On-screen Show (4:3)</PresentationFormat>
  <Paragraphs>239</Paragraphs>
  <Slides>25</Slides>
  <Notes>8</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25</vt:i4>
      </vt:variant>
    </vt:vector>
  </HeadingPairs>
  <TitlesOfParts>
    <vt:vector size="46" baseType="lpstr">
      <vt:lpstr>ＭＳ Ｐゴシック</vt:lpstr>
      <vt:lpstr>ＭＳ Ｐゴシック</vt:lpstr>
      <vt:lpstr>Aharoni</vt:lpstr>
      <vt:lpstr>Arial</vt:lpstr>
      <vt:lpstr>Arial Black</vt:lpstr>
      <vt:lpstr>Book Antiqua</vt:lpstr>
      <vt:lpstr>Calibri</vt:lpstr>
      <vt:lpstr>Century Gothic</vt:lpstr>
      <vt:lpstr>Comic Sans MS</vt:lpstr>
      <vt:lpstr>Garamond</vt:lpstr>
      <vt:lpstr>Gotham Book</vt:lpstr>
      <vt:lpstr>Helvetica</vt:lpstr>
      <vt:lpstr>Impact</vt:lpstr>
      <vt:lpstr>Lucida Grande</vt:lpstr>
      <vt:lpstr>Noto Sans Symbols</vt:lpstr>
      <vt:lpstr>Times New Roman</vt:lpstr>
      <vt:lpstr>Trebuchet MS</vt:lpstr>
      <vt:lpstr>Wingdings</vt:lpstr>
      <vt:lpstr>ヒラギノ角ゴ Pro W3</vt:lpstr>
      <vt:lpstr>1_FRIB3</vt:lpstr>
      <vt:lpstr>FRIB3</vt:lpstr>
      <vt:lpstr>Special COVID-19 Considerations</vt:lpstr>
      <vt:lpstr>PowerPoint Presentation</vt:lpstr>
      <vt:lpstr>Useful Information</vt:lpstr>
      <vt:lpstr>At FRIB, it’s all about the nuclei</vt:lpstr>
      <vt:lpstr>PowerPoint Presentation</vt:lpstr>
      <vt:lpstr>Periodic Table of the Elements</vt:lpstr>
      <vt:lpstr>Isotopes: varieties of an element</vt:lpstr>
      <vt:lpstr>FRIB mission: study RARE isotopes</vt:lpstr>
      <vt:lpstr>How were the elements made?</vt:lpstr>
      <vt:lpstr>PowerPoint Presentation</vt:lpstr>
      <vt:lpstr>PowerPoint Presentation</vt:lpstr>
      <vt:lpstr>PowerPoint Presentation</vt:lpstr>
      <vt:lpstr>How to break your nuclei</vt:lpstr>
      <vt:lpstr>Problem: Making designer nuclei</vt:lpstr>
      <vt:lpstr>Problem: Selecting one rare isotope</vt:lpstr>
      <vt:lpstr>Detectors measure the invisible</vt:lpstr>
      <vt:lpstr>Who works at FRIB? Users</vt:lpstr>
      <vt:lpstr>PowerPoint Presentation</vt:lpstr>
      <vt:lpstr>Who works at FRIB? Students</vt:lpstr>
      <vt:lpstr>PowerPoint Presentation</vt:lpstr>
      <vt:lpstr>FRIB on the MSU campus</vt:lpstr>
      <vt:lpstr>PowerPoint Presentation</vt:lpstr>
      <vt:lpstr>Safety First</vt:lpstr>
      <vt:lpstr>PowerPoint Presentation</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139</cp:revision>
  <cp:lastPrinted>2013-06-17T20:20:32Z</cp:lastPrinted>
  <dcterms:created xsi:type="dcterms:W3CDTF">2014-10-10T17:49:08Z</dcterms:created>
  <dcterms:modified xsi:type="dcterms:W3CDTF">2023-01-13T13:35:23Z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