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 id="2147484015" r:id="rId6"/>
  </p:sldMasterIdLst>
  <p:notesMasterIdLst>
    <p:notesMasterId r:id="rId33"/>
  </p:notesMasterIdLst>
  <p:handoutMasterIdLst>
    <p:handoutMasterId r:id="rId34"/>
  </p:handoutMasterIdLst>
  <p:sldIdLst>
    <p:sldId id="303" r:id="rId7"/>
    <p:sldId id="304" r:id="rId8"/>
    <p:sldId id="340" r:id="rId9"/>
    <p:sldId id="341" r:id="rId10"/>
    <p:sldId id="308" r:id="rId11"/>
    <p:sldId id="353" r:id="rId12"/>
    <p:sldId id="339" r:id="rId13"/>
    <p:sldId id="312" r:id="rId14"/>
    <p:sldId id="342" r:id="rId15"/>
    <p:sldId id="343" r:id="rId16"/>
    <p:sldId id="344" r:id="rId17"/>
    <p:sldId id="345" r:id="rId18"/>
    <p:sldId id="318" r:id="rId19"/>
    <p:sldId id="320" r:id="rId20"/>
    <p:sldId id="354" r:id="rId21"/>
    <p:sldId id="362" r:id="rId22"/>
    <p:sldId id="357" r:id="rId23"/>
    <p:sldId id="358" r:id="rId24"/>
    <p:sldId id="350" r:id="rId25"/>
    <p:sldId id="361" r:id="rId26"/>
    <p:sldId id="326" r:id="rId27"/>
    <p:sldId id="325" r:id="rId28"/>
    <p:sldId id="335" r:id="rId29"/>
    <p:sldId id="355" r:id="rId30"/>
    <p:sldId id="351" r:id="rId31"/>
    <p:sldId id="338" r:id="rId32"/>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E68EC8"/>
    <a:srgbClr val="66C3DC"/>
    <a:srgbClr val="67B14B"/>
    <a:srgbClr val="000000"/>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643" autoAdjust="0"/>
    <p:restoredTop sz="94660"/>
  </p:normalViewPr>
  <p:slideViewPr>
    <p:cSldViewPr snapToObjects="1">
      <p:cViewPr varScale="1">
        <p:scale>
          <a:sx n="69" d="100"/>
          <a:sy n="69" d="100"/>
        </p:scale>
        <p:origin x="520" y="40"/>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5/10/2023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smtClean="0">
                <a:ea typeface="ヒラギノ角ゴ Pro W3"/>
                <a:cs typeface="ヒラギノ角ゴ Pro W3"/>
              </a:rPr>
              <a:t>Other Points</a:t>
            </a:r>
            <a:r>
              <a:rPr lang="en-US" u="sng" baseline="0" dirty="0" smtClean="0">
                <a:ea typeface="ヒラギノ角ゴ Pro W3"/>
                <a:cs typeface="ヒラギノ角ゴ Pro W3"/>
              </a:rPr>
              <a:t> to Mention</a:t>
            </a:r>
            <a:r>
              <a:rPr lang="en-US" baseline="0" dirty="0" smtClean="0">
                <a:ea typeface="ヒラギノ角ゴ Pro W3"/>
                <a:cs typeface="ヒラギノ角ゴ Pro W3"/>
              </a:rPr>
              <a:t>:</a:t>
            </a:r>
          </a:p>
          <a:p>
            <a:endParaRPr lang="en-US" dirty="0" smtClean="0">
              <a:ea typeface="ヒラギノ角ゴ Pro W3"/>
              <a:cs typeface="ヒラギノ角ゴ Pro W3"/>
            </a:endParaRPr>
          </a:p>
          <a:p>
            <a:pPr marL="171450" indent="-171450">
              <a:buFont typeface="Arial" panose="020B0604020202020204" pitchFamily="34" charset="0"/>
              <a:buChar char="•"/>
            </a:pPr>
            <a:r>
              <a:rPr lang="en-US" dirty="0" smtClean="0">
                <a:ea typeface="ヒラギノ角ゴ Pro W3"/>
                <a:cs typeface="ヒラギノ角ゴ Pro W3"/>
              </a:rPr>
              <a:t>FRIB enables</a:t>
            </a:r>
            <a:r>
              <a:rPr lang="en-US" baseline="0" dirty="0" smtClean="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smtClean="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smtClean="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smtClean="0">
              <a:ea typeface="ヒラギノ角ゴ Pro W3"/>
              <a:cs typeface="ヒラギノ角ゴ Pro W3"/>
            </a:endParaRPr>
          </a:p>
        </p:txBody>
      </p:sp>
    </p:spTree>
    <p:extLst>
      <p:ext uri="{BB962C8B-B14F-4D97-AF65-F5344CB8AC3E}">
        <p14:creationId xmlns:p14="http://schemas.microsoft.com/office/powerpoint/2010/main" val="3287256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4082326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94207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14434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38678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283768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843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4" descr="FRIB_ppt_bottom.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133208"/>
            <a:ext cx="9144000" cy="724793"/>
          </a:xfrm>
          <a:prstGeom prst="rect">
            <a:avLst/>
          </a:prstGeom>
          <a:noFill/>
          <a:ln w="9525">
            <a:noFill/>
            <a:miter lim="800000"/>
            <a:headEnd/>
            <a:tailEnd/>
          </a:ln>
        </p:spPr>
      </p:pic>
      <p:sp>
        <p:nvSpPr>
          <p:cNvPr id="5" name="Text Box 5"/>
          <p:cNvSpPr txBox="1">
            <a:spLocks noChangeArrowheads="1"/>
          </p:cNvSpPr>
          <p:nvPr/>
        </p:nvSpPr>
        <p:spPr bwMode="auto">
          <a:xfrm>
            <a:off x="669776" y="1320107"/>
            <a:ext cx="7864929" cy="48104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eaLnBrk="0" fontAlgn="base" hangingPunct="0">
              <a:lnSpc>
                <a:spcPct val="90000"/>
              </a:lnSpc>
              <a:spcBef>
                <a:spcPct val="0"/>
              </a:spcBef>
              <a:spcAft>
                <a:spcPct val="0"/>
              </a:spcAft>
              <a:defRPr/>
            </a:pPr>
            <a:endParaRPr lang="en-US" sz="2813" dirty="0">
              <a:solidFill>
                <a:srgbClr val="B81414"/>
              </a:solidFill>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52433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571" tIns="45285" rIns="90571" bIns="45285">
            <a:spAutoFit/>
          </a:bodyPr>
          <a:lstStyle/>
          <a:p>
            <a:pPr defTabSz="452978" fontAlgn="base">
              <a:spcBef>
                <a:spcPct val="0"/>
              </a:spcBef>
              <a:spcAft>
                <a:spcPct val="0"/>
              </a:spcAft>
              <a:defRPr/>
            </a:pPr>
            <a:endParaRPr lang="en-US" sz="2813" dirty="0">
              <a:solidFill>
                <a:srgbClr val="B81414"/>
              </a:solidFill>
              <a:latin typeface="Arial" charset="0"/>
              <a:ea typeface="ヒラギノ角ゴ Pro W3" pitchFamily="-107" charset="-128"/>
              <a:cs typeface="Arial" charset="0"/>
            </a:endParaRPr>
          </a:p>
        </p:txBody>
      </p:sp>
      <p:sp>
        <p:nvSpPr>
          <p:cNvPr id="7" name="Footer Placeholder 6"/>
          <p:cNvSpPr>
            <a:spLocks noGrp="1"/>
          </p:cNvSpPr>
          <p:nvPr>
            <p:ph type="ftr" sz="quarter" idx="10"/>
          </p:nvPr>
        </p:nvSpPr>
        <p:spPr/>
        <p:txBody>
          <a:bodyPr/>
          <a:lstStyle>
            <a:lvl1pPr algn="r" eaLnBrk="0" hangingPunct="0">
              <a:lnSpc>
                <a:spcPct val="90000"/>
              </a:lnSpc>
              <a:defRPr sz="1031" smtClean="0">
                <a:solidFill>
                  <a:srgbClr val="064308"/>
                </a:solidFill>
                <a:latin typeface="Arial"/>
                <a:ea typeface="+mn-ea"/>
                <a:cs typeface="Arial"/>
              </a:defRPr>
            </a:lvl1pPr>
          </a:lstStyle>
          <a:p>
            <a:pPr>
              <a:defRPr/>
            </a:pPr>
            <a:endParaRPr lang="en-US" dirty="0"/>
          </a:p>
        </p:txBody>
      </p:sp>
      <p:sp>
        <p:nvSpPr>
          <p:cNvPr id="8" name="Slide Number Placeholder 4"/>
          <p:cNvSpPr>
            <a:spLocks noGrp="1"/>
          </p:cNvSpPr>
          <p:nvPr>
            <p:ph type="sldNum" sz="quarter" idx="11"/>
          </p:nvPr>
        </p:nvSpPr>
        <p:spPr/>
        <p:txBody>
          <a:bodyPr/>
          <a:lstStyle>
            <a:lvl1pPr>
              <a:defRPr/>
            </a:lvl1pPr>
          </a:lstStyle>
          <a:p>
            <a:pPr>
              <a:defRPr/>
            </a:pPr>
            <a:endParaRPr lang="en-US"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
        <p:nvSpPr>
          <p:cNvPr id="10" name="Title 9"/>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34592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1"/>
            <a:ext cx="7489976" cy="440383"/>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5096" tIns="42548" rIns="85096" bIns="42548">
            <a:spAutoFit/>
          </a:bodyPr>
          <a:lstStyle/>
          <a:p>
            <a:pPr defTabSz="449856" eaLnBrk="0" hangingPunct="0">
              <a:lnSpc>
                <a:spcPct val="90000"/>
              </a:lnSpc>
              <a:defRPr/>
            </a:pPr>
            <a:endParaRPr lang="en-US" sz="2559"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1"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145509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10" name="Slide Number Placeholder 4"/>
          <p:cNvSpPr>
            <a:spLocks noGrp="1"/>
          </p:cNvSpPr>
          <p:nvPr>
            <p:ph type="sldNum" sz="quarter" idx="11"/>
          </p:nvPr>
        </p:nvSpPr>
        <p:spPr/>
        <p:txBody>
          <a:bodyPr/>
          <a:lstStyle>
            <a:lvl1pPr>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3946141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381230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222130248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282902466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4013" r:id="rId1"/>
    <p:sldLayoutId id="2147483993" r:id="rId2"/>
    <p:sldLayoutId id="2147483994" r:id="rId3"/>
    <p:sldLayoutId id="2147483996" r:id="rId4"/>
    <p:sldLayoutId id="2147484014" r:id="rId5"/>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1831846631"/>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eg"/><Relationship Id="rId5" Type="http://schemas.microsoft.com/office/2007/relationships/hdphoto" Target="../media/hdphoto1.wdp"/><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1.png"/><Relationship Id="rId12" Type="http://schemas.microsoft.com/office/2007/relationships/hdphoto" Target="../media/hdphoto6.wdp"/><Relationship Id="rId2" Type="http://schemas.openxmlformats.org/officeDocument/2006/relationships/image" Target="../media/image11.png"/><Relationship Id="rId16" Type="http://schemas.microsoft.com/office/2007/relationships/hdphoto" Target="../media/hdphoto8.wdp"/><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45.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2.png"/><Relationship Id="rId1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shop.msu.edu" TargetMode="External"/><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67.jpg"/><Relationship Id="rId11" Type="http://schemas.openxmlformats.org/officeDocument/2006/relationships/hyperlink" Target="http://www.nscl.msu.edu/" TargetMode="External"/><Relationship Id="rId5" Type="http://schemas.openxmlformats.org/officeDocument/2006/relationships/image" Target="../media/image66.jpeg"/><Relationship Id="rId10" Type="http://schemas.openxmlformats.org/officeDocument/2006/relationships/hyperlink" Target="mailto:visits@frib.msu.edu" TargetMode="External"/><Relationship Id="rId4" Type="http://schemas.openxmlformats.org/officeDocument/2006/relationships/image" Target="../media/image65.pn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Facility for Rare Isotope Beams (FRIB)</a:t>
            </a: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657" y="191869"/>
            <a:ext cx="9144000"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itchFamily="34" charset="0"/>
                <a:ea typeface="ヒラギノ角ゴ Pro W3"/>
              </a:rPr>
              <a:t>Rare isotopes from a particle accelerator</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99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37405" y="1235074"/>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What NSCL was</a:t>
            </a:r>
            <a:endParaRPr kumimoji="0" lang="en-US" altLang="en-US" sz="2400" b="0"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endParaRPr>
          </a:p>
        </p:txBody>
      </p:sp>
      <p:sp>
        <p:nvSpPr>
          <p:cNvPr id="9" name="Left-Right Arrow 8"/>
          <p:cNvSpPr/>
          <p:nvPr/>
        </p:nvSpPr>
        <p:spPr>
          <a:xfrm>
            <a:off x="762000"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0" name="TextBox 9"/>
          <p:cNvSpPr txBox="1"/>
          <p:nvPr/>
        </p:nvSpPr>
        <p:spPr>
          <a:xfrm>
            <a:off x="1433051" y="3415267"/>
            <a:ext cx="29418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Research Space (450 feet)</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5" name="Group 11"/>
          <p:cNvGrpSpPr>
            <a:grpSpLocks/>
          </p:cNvGrpSpPr>
          <p:nvPr/>
        </p:nvGrpSpPr>
        <p:grpSpPr bwMode="auto">
          <a:xfrm>
            <a:off x="364723"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333C2B"/>
                  </a:solidFill>
                  <a:effectLst/>
                  <a:uLnTx/>
                  <a:uFillTx/>
                  <a:latin typeface="Arial" pitchFamily="34" charset="0"/>
                  <a:ea typeface="ヒラギノ角ゴ Pro W3"/>
                </a:rPr>
                <a:t>FRIB</a:t>
              </a:r>
              <a:r>
                <a:rPr kumimoji="0" lang="en-US" sz="2400" b="0" i="0" u="none" strike="noStrike" kern="1200" cap="none" spc="0" normalizeH="0" baseline="0" noProof="0" dirty="0" smtClean="0">
                  <a:ln>
                    <a:noFill/>
                  </a:ln>
                  <a:solidFill>
                    <a:srgbClr val="333C2B"/>
                  </a:solidFill>
                  <a:effectLst/>
                  <a:uLnTx/>
                  <a:uFillTx/>
                  <a:latin typeface="Arial" pitchFamily="34" charset="0"/>
                  <a:ea typeface="ヒラギノ角ゴ Pro W3"/>
                </a:rPr>
                <a:t> today</a:t>
              </a:r>
              <a:endParaRPr kumimoji="0" lang="en-US" sz="2400" b="0" i="0" u="none" strike="noStrike" kern="1200" cap="none" spc="0" normalizeH="0" baseline="0" noProof="0" dirty="0">
                <a:ln>
                  <a:noFill/>
                </a:ln>
                <a:solidFill>
                  <a:srgbClr val="333C2B"/>
                </a:solidFill>
                <a:effectLst/>
                <a:uLnTx/>
                <a:uFillTx/>
                <a:latin typeface="Arial" pitchFamily="34" charset="0"/>
                <a:ea typeface="ヒラギノ角ゴ Pro W3"/>
              </a:endParaRPr>
            </a:p>
          </p:txBody>
        </p:sp>
      </p:grpSp>
      <p:sp>
        <p:nvSpPr>
          <p:cNvPr id="8" name="Content Placeholder 2"/>
          <p:cNvSpPr txBox="1">
            <a:spLocks/>
          </p:cNvSpPr>
          <p:nvPr/>
        </p:nvSpPr>
        <p:spPr bwMode="auto">
          <a:xfrm>
            <a:off x="6553200" y="1330978"/>
            <a:ext cx="2438400" cy="3860835"/>
          </a:xfrm>
          <a:prstGeom prst="rect">
            <a:avLst/>
          </a:prstGeom>
          <a:solidFill>
            <a:schemeClr val="bg1"/>
          </a:solidFill>
          <a:ln w="9525">
            <a:noFill/>
            <a:miter lim="800000"/>
            <a:headEnd/>
            <a:tailEnd/>
          </a:ln>
        </p:spPr>
        <p:txBody>
          <a:body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0" i="1" u="none" strike="noStrike" kern="0" cap="none" spc="0" normalizeH="0" baseline="0" noProof="0" dirty="0">
                <a:ln>
                  <a:noFill/>
                </a:ln>
                <a:solidFill>
                  <a:srgbClr val="000000"/>
                </a:solidFill>
                <a:effectLst/>
                <a:uLnTx/>
                <a:uFillTx/>
                <a:latin typeface="Arial" pitchFamily="34" charset="0"/>
                <a:ea typeface="ヒラギノ角ゴ Pro W3"/>
              </a:rPr>
              <a:t>To discover something new: </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speed up and </a:t>
            </a:r>
            <a:r>
              <a:rPr kumimoji="0" lang="en-US" sz="2000" b="1" i="0" u="none" strike="noStrike" kern="0" cap="none" spc="0" normalizeH="0" baseline="0" noProof="0" dirty="0">
                <a:ln>
                  <a:noFill/>
                </a:ln>
                <a:solidFill>
                  <a:prstClr val="black"/>
                </a:solidFill>
                <a:effectLst/>
                <a:uLnTx/>
                <a:uFillTx/>
                <a:latin typeface="Arial" pitchFamily="34" charset="0"/>
                <a:ea typeface="ヒラギノ角ゴ Pro W3"/>
              </a:rPr>
              <a:t>BREAK MORE NUCLEI</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 with our next-generation</a:t>
            </a: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67B14B"/>
                </a:solidFill>
                <a:effectLst/>
                <a:uLnTx/>
                <a:uFillTx/>
                <a:latin typeface="Arial" pitchFamily="34" charset="0"/>
                <a:ea typeface="ヒラギノ角ゴ Pro W3"/>
              </a:rPr>
              <a:t>Facility for Rare Isotope Beams (FRIB)</a:t>
            </a:r>
            <a:endPar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the $730 million discovery machine that we imagined, designed, </a:t>
            </a:r>
            <a:r>
              <a:rPr kumimoji="0" lang="en-US" sz="2000" b="0" i="0" u="none" strike="noStrike" kern="0" cap="none" spc="0" normalizeH="0" baseline="0" noProof="0" dirty="0" smtClean="0">
                <a:ln>
                  <a:noFill/>
                </a:ln>
                <a:solidFill>
                  <a:prstClr val="black"/>
                </a:solidFill>
                <a:effectLst/>
                <a:uLnTx/>
                <a:uFillTx/>
                <a:latin typeface="Arial" pitchFamily="34" charset="0"/>
                <a:ea typeface="ヒラギノ角ゴ Pro W3"/>
              </a:rPr>
              <a:t>built, and is </a:t>
            </a:r>
            <a:r>
              <a:rPr kumimoji="0" lang="en-US" sz="2000" b="1" i="0" u="none" strike="noStrike" kern="0" cap="none" spc="0" normalizeH="0" baseline="0" noProof="0" dirty="0" smtClean="0">
                <a:ln>
                  <a:noFill/>
                </a:ln>
                <a:solidFill>
                  <a:prstClr val="black"/>
                </a:solidFill>
                <a:effectLst/>
                <a:uLnTx/>
                <a:uFillTx/>
                <a:latin typeface="Arial" pitchFamily="34" charset="0"/>
                <a:ea typeface="ヒラギノ角ゴ Pro W3"/>
              </a:rPr>
              <a:t>now operational</a:t>
            </a:r>
            <a:endParaRPr kumimoji="0" lang="en-US" sz="2000" b="1" i="0" u="none" strike="noStrike" kern="0" cap="none" spc="0" normalizeH="0" baseline="0" noProof="0" dirty="0">
              <a:ln>
                <a:noFill/>
              </a:ln>
              <a:solidFill>
                <a:prstClr val="black"/>
              </a:solidFill>
              <a:effectLst/>
              <a:uLnTx/>
              <a:uFillTx/>
              <a:latin typeface="Arial" pitchFamily="34" charset="0"/>
              <a:ea typeface="ヒラギノ角ゴ Pro W3"/>
            </a:endParaRPr>
          </a:p>
        </p:txBody>
      </p:sp>
      <p:sp>
        <p:nvSpPr>
          <p:cNvPr id="13" name="Left Arrow 12"/>
          <p:cNvSpPr/>
          <p:nvPr/>
        </p:nvSpPr>
        <p:spPr>
          <a:xfrm>
            <a:off x="2146299"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Curved Right Arrow 13"/>
          <p:cNvSpPr/>
          <p:nvPr/>
        </p:nvSpPr>
        <p:spPr>
          <a:xfrm>
            <a:off x="1752600" y="5256386"/>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5" name="Left Arrow 14"/>
          <p:cNvSpPr/>
          <p:nvPr/>
        </p:nvSpPr>
        <p:spPr>
          <a:xfrm rot="10800000">
            <a:off x="2146298"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6" name="Curved Right Arrow 15"/>
          <p:cNvSpPr/>
          <p:nvPr/>
        </p:nvSpPr>
        <p:spPr>
          <a:xfrm rot="10800000">
            <a:off x="5435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7" name="Left Arrow 16"/>
          <p:cNvSpPr/>
          <p:nvPr/>
        </p:nvSpPr>
        <p:spPr>
          <a:xfrm>
            <a:off x="2063162"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Explosion 1 18"/>
          <p:cNvSpPr/>
          <p:nvPr/>
        </p:nvSpPr>
        <p:spPr>
          <a:xfrm>
            <a:off x="1280651" y="4237553"/>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2" name="Bent Arrow 21"/>
          <p:cNvSpPr/>
          <p:nvPr/>
        </p:nvSpPr>
        <p:spPr>
          <a:xfrm rot="20245728">
            <a:off x="1183637" y="3214495"/>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Bent Arrow 22"/>
          <p:cNvSpPr/>
          <p:nvPr/>
        </p:nvSpPr>
        <p:spPr>
          <a:xfrm rot="16200000">
            <a:off x="1631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24" name="TextBox 23"/>
          <p:cNvSpPr txBox="1"/>
          <p:nvPr/>
        </p:nvSpPr>
        <p:spPr>
          <a:xfrm>
            <a:off x="2197007" y="4572000"/>
            <a:ext cx="3695242"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400-yard-long folded linear accelerator</a:t>
            </a:r>
            <a:endParaRPr kumimoji="0" lang="en-US" sz="16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2209214" y="5562600"/>
            <a:ext cx="4196149"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Double energy, up to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400x more nuclei/sec</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1" name="TextBox 20"/>
          <p:cNvSpPr txBox="1"/>
          <p:nvPr/>
        </p:nvSpPr>
        <p:spPr>
          <a:xfrm>
            <a:off x="110711" y="4577260"/>
            <a:ext cx="1564390"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Collides w/ target at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half the speed of light</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6" name="TextBox 25"/>
          <p:cNvSpPr txBox="1"/>
          <p:nvPr/>
        </p:nvSpPr>
        <p:spPr>
          <a:xfrm>
            <a:off x="883205" y="2945721"/>
            <a:ext cx="4329926"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Connects with experimental systems in place</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7" name="TextBox 2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10728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900" decel="100000" fill="hold"/>
                                        <p:tgtEl>
                                          <p:spTgt spid="27"/>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04240"/>
            <a:ext cx="6047234" cy="4915560"/>
          </a:xfrm>
          <a:prstGeom prst="rect">
            <a:avLst/>
          </a:prstGeom>
        </p:spPr>
      </p:pic>
      <p:sp>
        <p:nvSpPr>
          <p:cNvPr id="3" name="Title 1"/>
          <p:cNvSpPr txBox="1">
            <a:spLocks/>
          </p:cNvSpPr>
          <p:nvPr/>
        </p:nvSpPr>
        <p:spPr>
          <a:xfrm>
            <a:off x="0" y="228600"/>
            <a:ext cx="9144000" cy="1325563"/>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88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Linear Accelerator: one </a:t>
            </a:r>
            <a:r>
              <a:rPr kumimoji="0" lang="en-US" sz="3200" b="1" i="0" u="none" strike="noStrike" kern="0" cap="none" spc="0" normalizeH="0" baseline="0" noProof="0" dirty="0" err="1" smtClean="0">
                <a:ln>
                  <a:noFill/>
                </a:ln>
                <a:solidFill>
                  <a:prstClr val="black"/>
                </a:solidFill>
                <a:effectLst/>
                <a:uLnTx/>
                <a:uFillTx/>
                <a:latin typeface="Arial" charset="0"/>
                <a:ea typeface="ＭＳ Ｐゴシック" pitchFamily="-65" charset="-128"/>
              </a:rPr>
              <a:t>cryomodule</a:t>
            </a: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 at a time</a:t>
            </a:r>
            <a:endParaRPr kumimoji="0" lang="en-US" sz="3200" b="1" i="0"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r="9582"/>
          <a:stretch/>
        </p:blipFill>
        <p:spPr>
          <a:xfrm flipH="1">
            <a:off x="6172199" y="3078335"/>
            <a:ext cx="2736842" cy="1995409"/>
          </a:xfrm>
          <a:prstGeom prst="rect">
            <a:avLst/>
          </a:prstGeom>
          <a:ln w="12700">
            <a:solidFill>
              <a:schemeClr val="tx1"/>
            </a:solidFill>
          </a:ln>
        </p:spPr>
      </p:pic>
      <p:sp>
        <p:nvSpPr>
          <p:cNvPr id="5" name="Bent Arrow 4"/>
          <p:cNvSpPr/>
          <p:nvPr/>
        </p:nvSpPr>
        <p:spPr>
          <a:xfrm flipH="1">
            <a:off x="2819400" y="2590800"/>
            <a:ext cx="4648200" cy="609600"/>
          </a:xfrm>
          <a:prstGeom prst="bentArrow">
            <a:avLst>
              <a:gd name="adj1" fmla="val 25000"/>
              <a:gd name="adj2" fmla="val 20500"/>
              <a:gd name="adj3" fmla="val 25000"/>
              <a:gd name="adj4" fmla="val 437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6" name="TextBox 5"/>
          <p:cNvSpPr txBox="1"/>
          <p:nvPr/>
        </p:nvSpPr>
        <p:spPr>
          <a:xfrm>
            <a:off x="6275834" y="5144869"/>
            <a:ext cx="2633208"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ヒラギノ角ゴ Pro W3"/>
              </a:rPr>
              <a:t>330 high-voltage accelerating cavities produce</a:t>
            </a:r>
            <a:r>
              <a:rPr kumimoji="0" lang="en-US" sz="1800" b="0" i="1" u="none" strike="noStrike" kern="1200" cap="none" spc="0" normalizeH="0" noProof="0" dirty="0" smtClean="0">
                <a:ln>
                  <a:noFill/>
                </a:ln>
                <a:solidFill>
                  <a:prstClr val="black"/>
                </a:solidFill>
                <a:effectLst/>
                <a:uLnTx/>
                <a:uFillTx/>
                <a:latin typeface="Arial" pitchFamily="34" charset="0"/>
                <a:ea typeface="ヒラギノ角ゴ Pro W3"/>
              </a:rPr>
              <a:t> beam @ ~0.5c</a:t>
            </a:r>
            <a:endParaRPr kumimoji="0" lang="en-US" sz="18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cxnSp>
        <p:nvCxnSpPr>
          <p:cNvPr id="8" name="Straight Arrow Connector 7"/>
          <p:cNvCxnSpPr/>
          <p:nvPr/>
        </p:nvCxnSpPr>
        <p:spPr>
          <a:xfrm flipV="1">
            <a:off x="6553200" y="3758836"/>
            <a:ext cx="3048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6629400" y="3758836"/>
            <a:ext cx="963038"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705600" y="3758836"/>
            <a:ext cx="13716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82192" y="1104240"/>
            <a:ext cx="2709408" cy="132343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Arial" pitchFamily="34" charset="0"/>
                <a:ea typeface="ヒラギノ角ゴ Pro W3"/>
              </a:rPr>
              <a:t>Cryomodule</a:t>
            </a:r>
            <a:r>
              <a:rPr kumimoji="0" lang="en-US" sz="2000" b="0" i="0" u="none" strike="noStrike" kern="1200" cap="none" spc="0" normalizeH="0" baseline="0" noProof="0" dirty="0" smtClean="0">
                <a:ln>
                  <a:noFill/>
                </a:ln>
                <a:solidFill>
                  <a:prstClr val="black"/>
                </a:solidFill>
                <a:effectLst/>
                <a:uLnTx/>
                <a:uFillTx/>
                <a:latin typeface="Arial" pitchFamily="34" charset="0"/>
                <a:ea typeface="ヒラギノ角ゴ Pro W3"/>
              </a:rPr>
              <a:t>: a box to keep</a:t>
            </a:r>
            <a:r>
              <a:rPr kumimoji="0" lang="en-US" sz="2000" b="0" i="0" u="none" strike="noStrike" kern="1200" cap="none" spc="0" normalizeH="0" noProof="0" dirty="0" smtClean="0">
                <a:ln>
                  <a:noFill/>
                </a:ln>
                <a:solidFill>
                  <a:prstClr val="black"/>
                </a:solidFill>
                <a:effectLst/>
                <a:uLnTx/>
                <a:uFillTx/>
                <a:latin typeface="Arial" pitchFamily="34" charset="0"/>
                <a:ea typeface="ヒラギノ角ゴ Pro W3"/>
              </a:rPr>
              <a:t> </a:t>
            </a:r>
            <a:r>
              <a:rPr kumimoji="0" lang="en-US" sz="2000" b="0" i="0" u="none" strike="noStrike" kern="1200" cap="none" spc="0" normalizeH="0" baseline="0" noProof="0" dirty="0" smtClean="0">
                <a:ln>
                  <a:noFill/>
                </a:ln>
                <a:solidFill>
                  <a:prstClr val="black"/>
                </a:solidFill>
                <a:effectLst/>
                <a:uLnTx/>
                <a:uFillTx/>
                <a:latin typeface="Arial" pitchFamily="34" charset="0"/>
                <a:ea typeface="ヒラギノ角ゴ Pro W3"/>
              </a:rPr>
              <a:t>superconducting accelerator parts cold (below -450ºF / 4K)</a:t>
            </a:r>
            <a:endParaRPr kumimoji="0" lang="en-US" sz="20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17" name="TextBox 16"/>
          <p:cNvSpPr txBox="1"/>
          <p:nvPr/>
        </p:nvSpPr>
        <p:spPr>
          <a:xfrm>
            <a:off x="5410200" y="6180356"/>
            <a:ext cx="3289298"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HOW</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FAST IS THAT?</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
        <p:nvSpPr>
          <p:cNvPr id="18" name="TextBox 17"/>
          <p:cNvSpPr txBox="1"/>
          <p:nvPr/>
        </p:nvSpPr>
        <p:spPr>
          <a:xfrm>
            <a:off x="1143000" y="4953000"/>
            <a:ext cx="3124200" cy="58477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8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19" name="TextBox 18"/>
          <p:cNvSpPr txBox="1"/>
          <p:nvPr/>
        </p:nvSpPr>
        <p:spPr>
          <a:xfrm>
            <a:off x="3810000" y="4419600"/>
            <a:ext cx="3124200" cy="338554"/>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05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20" name="TextBox 19"/>
          <p:cNvSpPr txBox="1"/>
          <p:nvPr/>
        </p:nvSpPr>
        <p:spPr>
          <a:xfrm>
            <a:off x="5181600" y="3838545"/>
            <a:ext cx="3124200" cy="20005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3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Tree>
    <p:extLst>
      <p:ext uri="{BB962C8B-B14F-4D97-AF65-F5344CB8AC3E}">
        <p14:creationId xmlns:p14="http://schemas.microsoft.com/office/powerpoint/2010/main" val="189837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How to break your nuclei</a:t>
            </a:r>
            <a:endParaRPr lang="en-US" sz="4000" dirty="0"/>
          </a:p>
        </p:txBody>
      </p:sp>
      <p:pic>
        <p:nvPicPr>
          <p:cNvPr id="6" name="FRIB animation only clip for talk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066800"/>
            <a:ext cx="8686800" cy="4886325"/>
          </a:xfrm>
          <a:prstGeom prst="rect">
            <a:avLst/>
          </a:prstGeom>
        </p:spPr>
      </p:pic>
    </p:spTree>
    <p:extLst>
      <p:ext uri="{BB962C8B-B14F-4D97-AF65-F5344CB8AC3E}">
        <p14:creationId xmlns:p14="http://schemas.microsoft.com/office/powerpoint/2010/main" val="454121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remove"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628650" y="304800"/>
            <a:ext cx="7886700" cy="1325563"/>
          </a:xfrm>
        </p:spPr>
        <p:txBody>
          <a:bodyPr/>
          <a:lstStyle/>
          <a:p>
            <a:pPr eaLnBrk="1" hangingPunct="1"/>
            <a:r>
              <a:rPr lang="en-US" altLang="en-US" dirty="0" smtClean="0">
                <a:solidFill>
                  <a:srgbClr val="FF0000"/>
                </a:solidFill>
              </a:rPr>
              <a:t>Problem:</a:t>
            </a:r>
            <a:r>
              <a:rPr lang="en-US" altLang="en-US" dirty="0" smtClean="0"/>
              <a:t> Making designer nuclei</a:t>
            </a:r>
          </a:p>
        </p:txBody>
      </p:sp>
      <p:sp>
        <p:nvSpPr>
          <p:cNvPr id="3084" name="Text Box 12"/>
          <p:cNvSpPr txBox="1">
            <a:spLocks noChangeArrowheads="1"/>
          </p:cNvSpPr>
          <p:nvPr/>
        </p:nvSpPr>
        <p:spPr bwMode="auto">
          <a:xfrm>
            <a:off x="5867400" y="4750730"/>
            <a:ext cx="32004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b="1" dirty="0">
                <a:solidFill>
                  <a:schemeClr val="tx1"/>
                </a:solidFill>
                <a:latin typeface="Arial" panose="020B0604020202020204" pitchFamily="34" charset="0"/>
                <a:cs typeface="Arial" panose="020B0604020202020204" pitchFamily="34" charset="0"/>
              </a:rPr>
              <a:t>After</a:t>
            </a:r>
            <a:r>
              <a:rPr lang="en-US" altLang="en-US" sz="1600" dirty="0">
                <a:solidFill>
                  <a:schemeClr val="tx1"/>
                </a:solidFill>
                <a:latin typeface="Arial" panose="020B0604020202020204" pitchFamily="34" charset="0"/>
                <a:cs typeface="Arial" panose="020B0604020202020204" pitchFamily="34" charset="0"/>
              </a:rPr>
              <a:t> the target, </a:t>
            </a:r>
            <a:r>
              <a:rPr lang="en-US" altLang="en-US" sz="1600" dirty="0" smtClean="0">
                <a:solidFill>
                  <a:schemeClr val="tx1"/>
                </a:solidFill>
                <a:latin typeface="Arial" panose="020B0604020202020204" pitchFamily="34" charset="0"/>
                <a:cs typeface="Arial" panose="020B0604020202020204" pitchFamily="34" charset="0"/>
              </a:rPr>
              <a:t>the beam is: </a:t>
            </a:r>
          </a:p>
          <a:p>
            <a:pPr marL="285750" indent="-285750">
              <a:spcBef>
                <a:spcPts val="0"/>
              </a:spcBef>
            </a:pPr>
            <a:r>
              <a:rPr lang="en-US" altLang="en-US" sz="1600" b="1" dirty="0" smtClean="0">
                <a:solidFill>
                  <a:schemeClr val="tx1"/>
                </a:solidFill>
                <a:latin typeface="Arial" panose="020B0604020202020204" pitchFamily="34" charset="0"/>
                <a:cs typeface="Arial" panose="020B0604020202020204" pitchFamily="34" charset="0"/>
              </a:rPr>
              <a:t>mostly</a:t>
            </a:r>
            <a:r>
              <a:rPr lang="en-US" altLang="en-US" sz="1600" dirty="0" smtClean="0">
                <a:solidFill>
                  <a:schemeClr val="tx1"/>
                </a:solidFill>
                <a:latin typeface="Arial" panose="020B0604020202020204" pitchFamily="34" charset="0"/>
                <a:cs typeface="Arial" panose="020B0604020202020204" pitchFamily="34" charset="0"/>
              </a:rPr>
              <a:t> original stable isotope </a:t>
            </a:r>
          </a:p>
          <a:p>
            <a:pPr marL="285750" indent="-285750">
              <a:spcBef>
                <a:spcPts val="0"/>
              </a:spcBef>
            </a:pPr>
            <a:r>
              <a:rPr lang="en-US" altLang="en-US" sz="1600" b="1" dirty="0" smtClean="0">
                <a:solidFill>
                  <a:schemeClr val="tx1"/>
                </a:solidFill>
                <a:latin typeface="Arial" panose="020B0604020202020204" pitchFamily="34" charset="0"/>
                <a:cs typeface="Arial" panose="020B0604020202020204" pitchFamily="34" charset="0"/>
              </a:rPr>
              <a:t>many</a:t>
            </a:r>
            <a:r>
              <a:rPr lang="en-US" altLang="en-US" sz="1600" dirty="0" smtClean="0">
                <a:solidFill>
                  <a:schemeClr val="tx1"/>
                </a:solidFill>
                <a:latin typeface="Arial" panose="020B0604020202020204" pitchFamily="34" charset="0"/>
                <a:cs typeface="Arial" panose="020B0604020202020204" pitchFamily="34" charset="0"/>
              </a:rPr>
              <a:t> new isotopes</a:t>
            </a:r>
          </a:p>
          <a:p>
            <a:pPr marL="285750" indent="-285750">
              <a:spcBef>
                <a:spcPts val="0"/>
              </a:spcBef>
            </a:pPr>
            <a:r>
              <a:rPr lang="en-US" altLang="en-US" sz="1600" dirty="0">
                <a:solidFill>
                  <a:schemeClr val="tx1"/>
                </a:solidFill>
                <a:latin typeface="Arial" panose="020B0604020202020204" pitchFamily="34" charset="0"/>
                <a:cs typeface="Arial" panose="020B0604020202020204" pitchFamily="34" charset="0"/>
              </a:rPr>
              <a:t>a</a:t>
            </a:r>
            <a:r>
              <a:rPr lang="en-US" altLang="en-US" sz="1600" dirty="0" smtClean="0">
                <a:solidFill>
                  <a:schemeClr val="tx1"/>
                </a:solidFill>
                <a:latin typeface="Arial" panose="020B0604020202020204" pitchFamily="34" charset="0"/>
                <a:cs typeface="Arial" panose="020B0604020202020204" pitchFamily="34" charset="0"/>
              </a:rPr>
              <a:t> </a:t>
            </a:r>
            <a:r>
              <a:rPr lang="en-US" altLang="en-US" sz="1600" b="1" dirty="0" smtClean="0">
                <a:solidFill>
                  <a:schemeClr val="tx1"/>
                </a:solidFill>
                <a:latin typeface="Arial" panose="020B0604020202020204" pitchFamily="34" charset="0"/>
                <a:cs typeface="Arial" panose="020B0604020202020204" pitchFamily="34" charset="0"/>
              </a:rPr>
              <a:t>few</a:t>
            </a:r>
            <a:r>
              <a:rPr lang="en-US" altLang="en-US" sz="1600" dirty="0" smtClean="0">
                <a:solidFill>
                  <a:schemeClr val="tx1"/>
                </a:solidFill>
                <a:latin typeface="Arial" panose="020B0604020202020204" pitchFamily="34" charset="0"/>
                <a:cs typeface="Arial" panose="020B0604020202020204" pitchFamily="34" charset="0"/>
              </a:rPr>
              <a:t> of the desired isotope </a:t>
            </a:r>
            <a:r>
              <a:rPr lang="en-US" altLang="en-US" sz="1600" i="1" dirty="0" smtClean="0">
                <a:solidFill>
                  <a:schemeClr val="tx1"/>
                </a:solidFill>
                <a:latin typeface="Arial" panose="020B0604020202020204" pitchFamily="34" charset="0"/>
                <a:cs typeface="Arial" panose="020B0604020202020204" pitchFamily="34" charset="0"/>
              </a:rPr>
              <a:t>(maybe &lt;1 nucleus/second)</a:t>
            </a:r>
            <a:endParaRPr lang="en-US" altLang="en-US" sz="1600" i="1" dirty="0">
              <a:solidFill>
                <a:schemeClr val="tx1"/>
              </a:solidFill>
              <a:latin typeface="Arial" panose="020B0604020202020204" pitchFamily="34" charset="0"/>
              <a:cs typeface="Arial" panose="020B0604020202020204" pitchFamily="34" charset="0"/>
            </a:endParaRPr>
          </a:p>
        </p:txBody>
      </p:sp>
      <p:sp>
        <p:nvSpPr>
          <p:cNvPr id="20" name="Text Box 5"/>
          <p:cNvSpPr txBox="1">
            <a:spLocks noChangeArrowheads="1"/>
          </p:cNvSpPr>
          <p:nvPr/>
        </p:nvSpPr>
        <p:spPr bwMode="auto">
          <a:xfrm>
            <a:off x="212725" y="1219200"/>
            <a:ext cx="1981200" cy="369888"/>
          </a:xfrm>
          <a:prstGeom prst="rect">
            <a:avLst/>
          </a:prstGeom>
          <a:noFill/>
          <a:ln w="9525">
            <a:noFill/>
            <a:miter lim="800000"/>
            <a:headEnd/>
            <a:tailEnd/>
          </a:ln>
        </p:spPr>
        <p:txBody>
          <a:bodyPr>
            <a:spAutoFit/>
          </a:bodyPr>
          <a:lstStyle/>
          <a:p>
            <a:pPr eaLnBrk="1" hangingPunct="1">
              <a:defRPr/>
            </a:pPr>
            <a:r>
              <a:rPr lang="en-US" sz="1800" b="1" i="1" dirty="0">
                <a:solidFill>
                  <a:srgbClr val="67B14B"/>
                </a:solidFill>
                <a:cs typeface="Arial" panose="020B0604020202020204" pitchFamily="34" charset="0"/>
              </a:rPr>
              <a:t>BEAM at </a:t>
            </a:r>
            <a:r>
              <a:rPr lang="en-US" sz="1800" b="1" i="1" dirty="0" smtClean="0">
                <a:solidFill>
                  <a:srgbClr val="67B14B"/>
                </a:solidFill>
                <a:cs typeface="Arial" panose="020B0604020202020204" pitchFamily="34" charset="0"/>
              </a:rPr>
              <a:t>~0.5 </a:t>
            </a:r>
            <a:r>
              <a:rPr lang="en-US" sz="1800" b="1" i="1" dirty="0">
                <a:solidFill>
                  <a:srgbClr val="67B14B"/>
                </a:solidFill>
                <a:cs typeface="Arial" panose="020B0604020202020204" pitchFamily="34" charset="0"/>
              </a:rPr>
              <a:t>c</a:t>
            </a:r>
            <a:endParaRPr lang="en-US" sz="1800" dirty="0">
              <a:solidFill>
                <a:srgbClr val="67B14B"/>
              </a:solidFill>
              <a:cs typeface="Arial" panose="020B0604020202020204" pitchFamily="34" charset="0"/>
            </a:endParaRPr>
          </a:p>
        </p:txBody>
      </p:sp>
      <p:sp>
        <p:nvSpPr>
          <p:cNvPr id="24" name="Text Box 5"/>
          <p:cNvSpPr txBox="1">
            <a:spLocks noChangeArrowheads="1"/>
          </p:cNvSpPr>
          <p:nvPr/>
        </p:nvSpPr>
        <p:spPr bwMode="auto">
          <a:xfrm>
            <a:off x="2971800" y="1219200"/>
            <a:ext cx="2438400" cy="369332"/>
          </a:xfrm>
          <a:prstGeom prst="rect">
            <a:avLst/>
          </a:prstGeom>
          <a:noFill/>
          <a:ln w="9525">
            <a:noFill/>
            <a:miter lim="800000"/>
            <a:headEnd/>
            <a:tailEnd/>
          </a:ln>
        </p:spPr>
        <p:txBody>
          <a:bodyPr wrap="square">
            <a:spAutoFit/>
          </a:bodyPr>
          <a:lstStyle/>
          <a:p>
            <a:pPr eaLnBrk="1" hangingPunct="1">
              <a:defRPr/>
            </a:pPr>
            <a:r>
              <a:rPr lang="en-US" sz="1800" b="1" i="1" dirty="0">
                <a:solidFill>
                  <a:srgbClr val="67B14B"/>
                </a:solidFill>
                <a:cs typeface="Arial" panose="020B0604020202020204" pitchFamily="34" charset="0"/>
              </a:rPr>
              <a:t>strikes </a:t>
            </a:r>
            <a:r>
              <a:rPr lang="en-US" sz="1800" b="1" i="1" dirty="0" smtClean="0">
                <a:solidFill>
                  <a:srgbClr val="67B14B"/>
                </a:solidFill>
                <a:cs typeface="Arial" panose="020B0604020202020204" pitchFamily="34" charset="0"/>
              </a:rPr>
              <a:t>a TARGET</a:t>
            </a:r>
            <a:endParaRPr lang="en-US" sz="1800" dirty="0">
              <a:solidFill>
                <a:srgbClr val="67B14B"/>
              </a:solidFill>
              <a:cs typeface="Arial" panose="020B0604020202020204" pitchFamily="34" charset="0"/>
            </a:endParaRPr>
          </a:p>
        </p:txBody>
      </p:sp>
      <p:sp>
        <p:nvSpPr>
          <p:cNvPr id="25" name="Text Box 5"/>
          <p:cNvSpPr txBox="1">
            <a:spLocks noChangeArrowheads="1"/>
          </p:cNvSpPr>
          <p:nvPr/>
        </p:nvSpPr>
        <p:spPr bwMode="auto">
          <a:xfrm>
            <a:off x="5791200" y="1219200"/>
            <a:ext cx="2774950" cy="369332"/>
          </a:xfrm>
          <a:prstGeom prst="rect">
            <a:avLst/>
          </a:prstGeom>
          <a:noFill/>
          <a:ln w="9525">
            <a:noFill/>
            <a:miter lim="800000"/>
            <a:headEnd/>
            <a:tailEnd/>
          </a:ln>
        </p:spPr>
        <p:txBody>
          <a:bodyPr wrap="square">
            <a:spAutoFit/>
          </a:bodyPr>
          <a:lstStyle/>
          <a:p>
            <a:pPr eaLnBrk="1" hangingPunct="1">
              <a:defRPr/>
            </a:pPr>
            <a:r>
              <a:rPr lang="en-US" sz="1800" b="1" i="1" dirty="0">
                <a:solidFill>
                  <a:srgbClr val="67B14B"/>
                </a:solidFill>
                <a:cs typeface="Arial" panose="020B0604020202020204" pitchFamily="34" charset="0"/>
              </a:rPr>
              <a:t>exits with FRAGMENTS</a:t>
            </a:r>
            <a:endParaRPr lang="en-US" sz="1800" dirty="0">
              <a:solidFill>
                <a:srgbClr val="67B14B"/>
              </a:solidFill>
              <a:cs typeface="Arial" panose="020B0604020202020204" pitchFamily="34" charset="0"/>
            </a:endParaRPr>
          </a:p>
        </p:txBody>
      </p:sp>
      <p:sp>
        <p:nvSpPr>
          <p:cNvPr id="22535" name="Rectangle 46"/>
          <p:cNvSpPr>
            <a:spLocks noChangeArrowheads="1"/>
          </p:cNvSpPr>
          <p:nvPr/>
        </p:nvSpPr>
        <p:spPr bwMode="auto">
          <a:xfrm>
            <a:off x="288925" y="160020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6" name="Rectangle 48"/>
          <p:cNvSpPr>
            <a:spLocks noChangeArrowheads="1"/>
          </p:cNvSpPr>
          <p:nvPr/>
        </p:nvSpPr>
        <p:spPr bwMode="auto">
          <a:xfrm>
            <a:off x="3048000" y="1600200"/>
            <a:ext cx="2362201"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7" name="Rectangle 49"/>
          <p:cNvSpPr>
            <a:spLocks noChangeArrowheads="1"/>
          </p:cNvSpPr>
          <p:nvPr/>
        </p:nvSpPr>
        <p:spPr bwMode="auto">
          <a:xfrm>
            <a:off x="5867400" y="1600201"/>
            <a:ext cx="269875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2" name="Group 122"/>
          <p:cNvGrpSpPr>
            <a:grpSpLocks/>
          </p:cNvGrpSpPr>
          <p:nvPr/>
        </p:nvGrpSpPr>
        <p:grpSpPr bwMode="auto">
          <a:xfrm>
            <a:off x="228599" y="1794725"/>
            <a:ext cx="2754107" cy="3567197"/>
            <a:chOff x="228599" y="1870927"/>
            <a:chExt cx="2754107" cy="3567380"/>
          </a:xfrm>
        </p:grpSpPr>
        <p:sp>
          <p:nvSpPr>
            <p:cNvPr id="22580" name="Text Box 5"/>
            <p:cNvSpPr txBox="1">
              <a:spLocks noChangeArrowheads="1"/>
            </p:cNvSpPr>
            <p:nvPr/>
          </p:nvSpPr>
          <p:spPr bwMode="auto">
            <a:xfrm>
              <a:off x="228599" y="4114800"/>
              <a:ext cx="2754107" cy="132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pPr>
              <a:r>
                <a:rPr lang="en-US" altLang="en-US" sz="1600" dirty="0">
                  <a:solidFill>
                    <a:schemeClr val="tx1"/>
                  </a:solidFill>
                  <a:latin typeface="Arial" panose="020B0604020202020204" pitchFamily="34" charset="0"/>
                  <a:cs typeface="Arial" panose="020B0604020202020204" pitchFamily="34" charset="0"/>
                </a:rPr>
                <a:t>The accelerated beam </a:t>
              </a:r>
              <a:r>
                <a:rPr lang="en-US" altLang="en-US" sz="1600" dirty="0" smtClean="0">
                  <a:solidFill>
                    <a:schemeClr val="tx1"/>
                  </a:solidFill>
                  <a:latin typeface="Arial" panose="020B0604020202020204" pitchFamily="34" charset="0"/>
                  <a:cs typeface="Arial" panose="020B0604020202020204" pitchFamily="34" charset="0"/>
                </a:rPr>
                <a:t>contains the </a:t>
              </a:r>
              <a:r>
                <a:rPr lang="en-US" altLang="en-US" sz="1600" b="1" dirty="0">
                  <a:solidFill>
                    <a:schemeClr val="tx1"/>
                  </a:solidFill>
                  <a:latin typeface="Arial" panose="020B0604020202020204" pitchFamily="34" charset="0"/>
                  <a:cs typeface="Arial" panose="020B0604020202020204" pitchFamily="34" charset="0"/>
                </a:rPr>
                <a:t>one</a:t>
              </a:r>
              <a:r>
                <a:rPr lang="en-US" altLang="en-US" sz="1600" dirty="0">
                  <a:solidFill>
                    <a:schemeClr val="tx1"/>
                  </a:solidFill>
                  <a:latin typeface="Arial" panose="020B0604020202020204" pitchFamily="34" charset="0"/>
                  <a:cs typeface="Arial" panose="020B0604020202020204" pitchFamily="34" charset="0"/>
                </a:rPr>
                <a:t> </a:t>
              </a:r>
              <a:r>
                <a:rPr lang="en-US" altLang="en-US" sz="1600" b="1" dirty="0" smtClean="0">
                  <a:solidFill>
                    <a:schemeClr val="tx1"/>
                  </a:solidFill>
                  <a:latin typeface="Arial" panose="020B0604020202020204" pitchFamily="34" charset="0"/>
                  <a:cs typeface="Arial" panose="020B0604020202020204" pitchFamily="34" charset="0"/>
                </a:rPr>
                <a:t>or two stable isotopes </a:t>
              </a:r>
              <a:r>
                <a:rPr lang="en-US" altLang="en-US" sz="1600" dirty="0">
                  <a:solidFill>
                    <a:schemeClr val="tx1"/>
                  </a:solidFill>
                  <a:latin typeface="Arial" panose="020B0604020202020204" pitchFamily="34" charset="0"/>
                  <a:cs typeface="Arial" panose="020B0604020202020204" pitchFamily="34" charset="0"/>
                </a:rPr>
                <a:t>provided by the ion </a:t>
              </a:r>
              <a:r>
                <a:rPr lang="en-US" altLang="en-US" sz="1600" dirty="0" smtClean="0">
                  <a:solidFill>
                    <a:schemeClr val="tx1"/>
                  </a:solidFill>
                  <a:latin typeface="Arial" panose="020B0604020202020204" pitchFamily="34" charset="0"/>
                  <a:cs typeface="Arial" panose="020B0604020202020204" pitchFamily="34" charset="0"/>
                </a:rPr>
                <a:t>source </a:t>
              </a:r>
            </a:p>
            <a:p>
              <a:pPr>
                <a:spcBef>
                  <a:spcPct val="0"/>
                </a:spcBef>
                <a:buNone/>
              </a:pPr>
              <a:r>
                <a:rPr lang="en-US" altLang="en-US" sz="1600" i="1" dirty="0" smtClean="0">
                  <a:solidFill>
                    <a:schemeClr val="tx1"/>
                  </a:solidFill>
                  <a:latin typeface="Arial" panose="020B0604020202020204" pitchFamily="34" charset="0"/>
                  <a:cs typeface="Arial" panose="020B0604020202020204" pitchFamily="34" charset="0"/>
                </a:rPr>
                <a:t>(~400 </a:t>
              </a:r>
              <a:r>
                <a:rPr lang="en-US" altLang="en-US" sz="1600" i="1" dirty="0">
                  <a:solidFill>
                    <a:schemeClr val="tx1"/>
                  </a:solidFill>
                  <a:latin typeface="Arial" panose="020B0604020202020204" pitchFamily="34" charset="0"/>
                  <a:cs typeface="Arial" panose="020B0604020202020204" pitchFamily="34" charset="0"/>
                </a:rPr>
                <a:t>billion nuclei/second</a:t>
              </a:r>
              <a:r>
                <a:rPr lang="en-US" altLang="en-US" sz="1600" i="1" dirty="0" smtClean="0">
                  <a:solidFill>
                    <a:schemeClr val="tx1"/>
                  </a:solidFill>
                  <a:latin typeface="Arial" panose="020B0604020202020204" pitchFamily="34" charset="0"/>
                  <a:cs typeface="Arial" panose="020B0604020202020204" pitchFamily="34" charset="0"/>
                </a:rPr>
                <a:t>)</a:t>
              </a:r>
              <a:endParaRPr lang="en-US" altLang="en-US" sz="1600" i="1" dirty="0">
                <a:solidFill>
                  <a:schemeClr val="tx1"/>
                </a:solidFill>
                <a:latin typeface="Arial" panose="020B0604020202020204" pitchFamily="34" charset="0"/>
                <a:cs typeface="Arial" panose="020B0604020202020204" pitchFamily="34" charset="0"/>
              </a:endParaRPr>
            </a:p>
          </p:txBody>
        </p:sp>
        <p:pic>
          <p:nvPicPr>
            <p:cNvPr id="22581" name="Picture 1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5"/>
            <p:cNvSpPr txBox="1">
              <a:spLocks noChangeArrowheads="1"/>
            </p:cNvSpPr>
            <p:nvPr/>
          </p:nvSpPr>
          <p:spPr bwMode="auto">
            <a:xfrm>
              <a:off x="485415" y="1981208"/>
              <a:ext cx="554851" cy="307793"/>
            </a:xfrm>
            <a:prstGeom prst="rect">
              <a:avLst/>
            </a:prstGeom>
            <a:noFill/>
            <a:ln w="9525">
              <a:noFill/>
              <a:miter lim="800000"/>
              <a:headEnd/>
              <a:tailEnd/>
            </a:ln>
          </p:spPr>
          <p:txBody>
            <a:bodyPr wrap="square">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56" name="Text Box 5"/>
            <p:cNvSpPr txBox="1">
              <a:spLocks noChangeArrowheads="1"/>
            </p:cNvSpPr>
            <p:nvPr/>
          </p:nvSpPr>
          <p:spPr bwMode="auto">
            <a:xfrm>
              <a:off x="1050925" y="2590839"/>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57" name="Text Box 5"/>
            <p:cNvSpPr txBox="1">
              <a:spLocks noChangeArrowheads="1"/>
            </p:cNvSpPr>
            <p:nvPr/>
          </p:nvSpPr>
          <p:spPr bwMode="auto">
            <a:xfrm>
              <a:off x="1660525" y="3200470"/>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grpSp>
      <p:grpSp>
        <p:nvGrpSpPr>
          <p:cNvPr id="3" name="Group 99"/>
          <p:cNvGrpSpPr>
            <a:grpSpLocks/>
          </p:cNvGrpSpPr>
          <p:nvPr/>
        </p:nvGrpSpPr>
        <p:grpSpPr bwMode="auto">
          <a:xfrm>
            <a:off x="1050925" y="205740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4" name="Group 101"/>
          <p:cNvGrpSpPr>
            <a:grpSpLocks/>
          </p:cNvGrpSpPr>
          <p:nvPr/>
        </p:nvGrpSpPr>
        <p:grpSpPr bwMode="auto">
          <a:xfrm>
            <a:off x="6019800" y="1794741"/>
            <a:ext cx="2251563" cy="1748559"/>
            <a:chOff x="6324600" y="1947141"/>
            <a:chExt cx="2251563" cy="1748559"/>
          </a:xfrm>
        </p:grpSpPr>
        <p:grpSp>
          <p:nvGrpSpPr>
            <p:cNvPr id="22567" name="Group 100"/>
            <p:cNvGrpSpPr>
              <a:grpSpLocks/>
            </p:cNvGrpSpPr>
            <p:nvPr/>
          </p:nvGrpSpPr>
          <p:grpSpPr bwMode="auto">
            <a:xfrm>
              <a:off x="6324600" y="1947141"/>
              <a:ext cx="2078298" cy="1748559"/>
              <a:chOff x="6324600" y="1947141"/>
              <a:chExt cx="2078298" cy="1748559"/>
            </a:xfrm>
          </p:grpSpPr>
          <p:pic>
            <p:nvPicPr>
              <p:cNvPr id="22569" name="Picture 29"/>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89" name="Text Box 5"/>
              <p:cNvSpPr txBox="1">
                <a:spLocks noChangeArrowheads="1"/>
              </p:cNvSpPr>
              <p:nvPr/>
            </p:nvSpPr>
            <p:spPr bwMode="auto">
              <a:xfrm>
                <a:off x="6553200" y="20574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90" name="Text Box 5"/>
              <p:cNvSpPr txBox="1">
                <a:spLocks noChangeArrowheads="1"/>
              </p:cNvSpPr>
              <p:nvPr/>
            </p:nvSpPr>
            <p:spPr bwMode="auto">
              <a:xfrm>
                <a:off x="7162800" y="26670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grpSp>
        <p:sp>
          <p:nvSpPr>
            <p:cNvPr id="93" name="Text Box 5"/>
            <p:cNvSpPr txBox="1">
              <a:spLocks noChangeArrowheads="1"/>
            </p:cNvSpPr>
            <p:nvPr/>
          </p:nvSpPr>
          <p:spPr bwMode="auto">
            <a:xfrm>
              <a:off x="7890363" y="3294161"/>
              <a:ext cx="685800" cy="307777"/>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16</a:t>
              </a:r>
              <a:r>
                <a:rPr lang="en-US" sz="1400" b="1" dirty="0">
                  <a:cs typeface="Arial" panose="020B0604020202020204" pitchFamily="34" charset="0"/>
                </a:rPr>
                <a:t>C</a:t>
              </a:r>
              <a:endParaRPr lang="en-US" sz="1600" dirty="0">
                <a:cs typeface="Arial" panose="020B0604020202020204" pitchFamily="34" charset="0"/>
              </a:endParaRPr>
            </a:p>
          </p:txBody>
        </p:sp>
      </p:grpSp>
      <p:grpSp>
        <p:nvGrpSpPr>
          <p:cNvPr id="6" name="Group 121"/>
          <p:cNvGrpSpPr>
            <a:grpSpLocks/>
          </p:cNvGrpSpPr>
          <p:nvPr/>
        </p:nvGrpSpPr>
        <p:grpSpPr bwMode="auto">
          <a:xfrm>
            <a:off x="7483475" y="3128356"/>
            <a:ext cx="1240043" cy="1459780"/>
            <a:chOff x="7848600" y="3204486"/>
            <a:chExt cx="1240043" cy="1460120"/>
          </a:xfrm>
        </p:grpSpPr>
        <p:pic>
          <p:nvPicPr>
            <p:cNvPr id="22560" name="Picture 109"/>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924855" y="3690328"/>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4119765"/>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5"/>
            <p:cNvSpPr txBox="1">
              <a:spLocks noChangeArrowheads="1"/>
            </p:cNvSpPr>
            <p:nvPr/>
          </p:nvSpPr>
          <p:spPr bwMode="auto">
            <a:xfrm>
              <a:off x="7848600" y="4251499"/>
              <a:ext cx="685800" cy="307849"/>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17</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107" name="Text Box 5"/>
            <p:cNvSpPr txBox="1">
              <a:spLocks noChangeArrowheads="1"/>
            </p:cNvSpPr>
            <p:nvPr/>
          </p:nvSpPr>
          <p:spPr bwMode="auto">
            <a:xfrm>
              <a:off x="7924800" y="3673278"/>
              <a:ext cx="685800" cy="307849"/>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11</a:t>
              </a:r>
              <a:r>
                <a:rPr lang="en-US" sz="1400" b="1" dirty="0">
                  <a:cs typeface="Arial" panose="020B0604020202020204" pitchFamily="34" charset="0"/>
                </a:rPr>
                <a:t>B</a:t>
              </a:r>
              <a:endParaRPr lang="en-US" sz="1400" dirty="0">
                <a:cs typeface="Arial" panose="020B0604020202020204" pitchFamily="34" charset="0"/>
              </a:endParaRPr>
            </a:p>
          </p:txBody>
        </p:sp>
        <p:sp>
          <p:nvSpPr>
            <p:cNvPr id="114" name="Text Box 5"/>
            <p:cNvSpPr txBox="1">
              <a:spLocks noChangeArrowheads="1"/>
            </p:cNvSpPr>
            <p:nvPr/>
          </p:nvSpPr>
          <p:spPr bwMode="auto">
            <a:xfrm>
              <a:off x="8402843" y="3204486"/>
              <a:ext cx="685800" cy="338217"/>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grpSp>
      <p:grpSp>
        <p:nvGrpSpPr>
          <p:cNvPr id="9" name="Group 123"/>
          <p:cNvGrpSpPr>
            <a:grpSpLocks/>
          </p:cNvGrpSpPr>
          <p:nvPr/>
        </p:nvGrpSpPr>
        <p:grpSpPr bwMode="auto">
          <a:xfrm>
            <a:off x="2987675" y="1879369"/>
            <a:ext cx="2819400" cy="3482708"/>
            <a:chOff x="3200400" y="1955140"/>
            <a:chExt cx="2819400" cy="3483338"/>
          </a:xfrm>
        </p:grpSpPr>
        <p:sp>
          <p:nvSpPr>
            <p:cNvPr id="22544" name="Parallelogram 25"/>
            <p:cNvSpPr>
              <a:spLocks noChangeArrowheads="1"/>
            </p:cNvSpPr>
            <p:nvPr/>
          </p:nvSpPr>
          <p:spPr bwMode="auto">
            <a:xfrm rot="808511" flipH="1">
              <a:off x="3570693" y="1955140"/>
              <a:ext cx="1852217" cy="1754465"/>
            </a:xfrm>
            <a:prstGeom prst="parallelogram">
              <a:avLst>
                <a:gd name="adj" fmla="val 25000"/>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cxnSp>
          <p:nvCxnSpPr>
            <p:cNvPr id="22545" name="Straight Connector 72"/>
            <p:cNvCxnSpPr>
              <a:cxnSpLocks noChangeShapeType="1"/>
            </p:cNvCxnSpPr>
            <p:nvPr/>
          </p:nvCxnSpPr>
          <p:spPr bwMode="auto">
            <a:xfrm rot="16200000" flipH="1">
              <a:off x="4277731" y="2971828"/>
              <a:ext cx="1814089" cy="20516"/>
            </a:xfrm>
            <a:prstGeom prst="line">
              <a:avLst/>
            </a:prstGeom>
            <a:noFill/>
            <a:ln w="38100" algn="ctr">
              <a:solidFill>
                <a:srgbClr val="D6A162"/>
              </a:solidFill>
              <a:round/>
              <a:headEnd/>
              <a:tailEnd/>
            </a:ln>
            <a:extLst>
              <a:ext uri="{909E8E84-426E-40DD-AFC4-6F175D3DCCD1}">
                <a14:hiddenFill xmlns:a14="http://schemas.microsoft.com/office/drawing/2010/main">
                  <a:noFill/>
                </a14:hiddenFill>
              </a:ext>
            </a:extLst>
          </p:spPr>
        </p:cxnSp>
        <p:sp>
          <p:nvSpPr>
            <p:cNvPr id="22546" name="Text Box 5"/>
            <p:cNvSpPr txBox="1">
              <a:spLocks noChangeArrowheads="1"/>
            </p:cNvSpPr>
            <p:nvPr/>
          </p:nvSpPr>
          <p:spPr bwMode="auto">
            <a:xfrm>
              <a:off x="3200400" y="4114800"/>
              <a:ext cx="2819400" cy="132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a:solidFill>
                    <a:schemeClr val="tx1"/>
                  </a:solidFill>
                  <a:latin typeface="Arial" panose="020B0604020202020204" pitchFamily="34" charset="0"/>
                  <a:cs typeface="Arial" panose="020B0604020202020204" pitchFamily="34" charset="0"/>
                </a:rPr>
                <a:t>Very few beam nuclei </a:t>
              </a:r>
              <a:r>
                <a:rPr lang="en-US" altLang="en-US" sz="1600" dirty="0" smtClean="0">
                  <a:solidFill>
                    <a:schemeClr val="tx1"/>
                  </a:solidFill>
                  <a:latin typeface="Arial" panose="020B0604020202020204" pitchFamily="34" charset="0"/>
                  <a:cs typeface="Arial" panose="020B0604020202020204" pitchFamily="34" charset="0"/>
                </a:rPr>
                <a:t>(&lt;1%) actually hit </a:t>
              </a:r>
              <a:r>
                <a:rPr lang="en-US" altLang="en-US" sz="1600" dirty="0">
                  <a:solidFill>
                    <a:schemeClr val="tx1"/>
                  </a:solidFill>
                  <a:latin typeface="Arial" panose="020B0604020202020204" pitchFamily="34" charset="0"/>
                  <a:cs typeface="Arial" panose="020B0604020202020204" pitchFamily="34" charset="0"/>
                </a:rPr>
                <a:t>a nucleus in the target and </a:t>
              </a:r>
              <a:r>
                <a:rPr lang="en-US" altLang="en-US" sz="1600" dirty="0" smtClean="0">
                  <a:solidFill>
                    <a:schemeClr val="tx1"/>
                  </a:solidFill>
                  <a:latin typeface="Arial" panose="020B0604020202020204" pitchFamily="34" charset="0"/>
                  <a:cs typeface="Arial" panose="020B0604020202020204" pitchFamily="34" charset="0"/>
                </a:rPr>
                <a:t>break (fragment), </a:t>
              </a:r>
              <a:r>
                <a:rPr lang="en-US" altLang="en-US" sz="1600" dirty="0">
                  <a:solidFill>
                    <a:schemeClr val="tx1"/>
                  </a:solidFill>
                  <a:latin typeface="Arial" panose="020B0604020202020204" pitchFamily="34" charset="0"/>
                  <a:cs typeface="Arial" panose="020B0604020202020204" pitchFamily="34" charset="0"/>
                </a:rPr>
                <a:t>becoming a </a:t>
              </a:r>
              <a:r>
                <a:rPr lang="en-US" altLang="en-US" sz="1600" b="1" dirty="0" smtClean="0">
                  <a:solidFill>
                    <a:schemeClr val="tx1"/>
                  </a:solidFill>
                  <a:latin typeface="Arial" panose="020B0604020202020204" pitchFamily="34" charset="0"/>
                  <a:cs typeface="Arial" panose="020B0604020202020204" pitchFamily="34" charset="0"/>
                </a:rPr>
                <a:t>different element and/or isotope</a:t>
              </a:r>
              <a:endParaRPr lang="en-US" altLang="en-US" sz="1600" b="1" dirty="0">
                <a:solidFill>
                  <a:schemeClr val="tx1"/>
                </a:solidFill>
                <a:latin typeface="Arial" panose="020B0604020202020204" pitchFamily="34" charset="0"/>
                <a:cs typeface="Arial" panose="020B0604020202020204" pitchFamily="34" charset="0"/>
              </a:endParaRPr>
            </a:p>
          </p:txBody>
        </p:sp>
        <p:pic>
          <p:nvPicPr>
            <p:cNvPr id="78" name="Picture 77"/>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sp>
          <p:nvSpPr>
            <p:cNvPr id="95" name="Text Box 5"/>
            <p:cNvSpPr txBox="1">
              <a:spLocks noChangeArrowheads="1"/>
            </p:cNvSpPr>
            <p:nvPr/>
          </p:nvSpPr>
          <p:spPr bwMode="auto">
            <a:xfrm>
              <a:off x="4836003" y="3489485"/>
              <a:ext cx="571174" cy="307833"/>
            </a:xfrm>
            <a:prstGeom prst="rect">
              <a:avLst/>
            </a:prstGeom>
            <a:noFill/>
            <a:ln w="9525">
              <a:noFill/>
              <a:miter lim="800000"/>
              <a:headEnd/>
              <a:tailEnd/>
            </a:ln>
          </p:spPr>
          <p:txBody>
            <a:bodyPr wrap="square">
              <a:spAutoFit/>
            </a:bodyPr>
            <a:lstStyle/>
            <a:p>
              <a:pPr eaLnBrk="1" hangingPunct="1">
                <a:defRPr/>
              </a:pPr>
              <a:r>
                <a:rPr lang="en-US" sz="1400" b="1" baseline="30000" dirty="0" smtClean="0">
                  <a:cs typeface="Arial" panose="020B0604020202020204" pitchFamily="34" charset="0"/>
                </a:rPr>
                <a:t>12</a:t>
              </a:r>
              <a:r>
                <a:rPr lang="en-US" sz="1400" b="1" dirty="0" smtClean="0">
                  <a:cs typeface="Arial" panose="020B0604020202020204" pitchFamily="34" charset="0"/>
                </a:rPr>
                <a:t>C</a:t>
              </a:r>
              <a:endParaRPr lang="en-US" sz="1600" dirty="0">
                <a:cs typeface="Arial" panose="020B0604020202020204" pitchFamily="34" charset="0"/>
              </a:endParaRPr>
            </a:p>
          </p:txBody>
        </p:sp>
      </p:grpSp>
      <p:grpSp>
        <p:nvGrpSpPr>
          <p:cNvPr id="7" name="Group 58"/>
          <p:cNvGrpSpPr>
            <a:grpSpLocks/>
          </p:cNvGrpSpPr>
          <p:nvPr/>
        </p:nvGrpSpPr>
        <p:grpSpPr bwMode="auto">
          <a:xfrm>
            <a:off x="3200400" y="2057400"/>
            <a:ext cx="2170113" cy="1793006"/>
            <a:chOff x="3413125" y="2133600"/>
            <a:chExt cx="2170113" cy="1793006"/>
          </a:xfrm>
        </p:grpSpPr>
        <p:grpSp>
          <p:nvGrpSpPr>
            <p:cNvPr id="22549" name="Group 98"/>
            <p:cNvGrpSpPr>
              <a:grpSpLocks/>
            </p:cNvGrpSpPr>
            <p:nvPr/>
          </p:nvGrpSpPr>
          <p:grpSpPr bwMode="auto">
            <a:xfrm>
              <a:off x="3413125" y="2133600"/>
              <a:ext cx="2170113" cy="1793006"/>
              <a:chOff x="3352800" y="2209800"/>
              <a:chExt cx="2170497" cy="1793602"/>
            </a:xfrm>
          </p:grpSpPr>
          <p:pic>
            <p:nvPicPr>
              <p:cNvPr id="22551" name="Picture 96"/>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81600" y="32092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90351"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94" name="Text Box 5"/>
              <p:cNvSpPr txBox="1">
                <a:spLocks noChangeArrowheads="1"/>
              </p:cNvSpPr>
              <p:nvPr/>
            </p:nvSpPr>
            <p:spPr bwMode="auto">
              <a:xfrm>
                <a:off x="4343575" y="3276955"/>
                <a:ext cx="685921" cy="307879"/>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600" dirty="0">
                  <a:cs typeface="Arial" panose="020B0604020202020204" pitchFamily="34" charset="0"/>
                </a:endParaRPr>
              </a:p>
            </p:txBody>
          </p: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sp>
        <p:nvSpPr>
          <p:cNvPr id="58" name="Text Box 5"/>
          <p:cNvSpPr txBox="1">
            <a:spLocks noChangeArrowheads="1"/>
          </p:cNvSpPr>
          <p:nvPr/>
        </p:nvSpPr>
        <p:spPr bwMode="auto">
          <a:xfrm>
            <a:off x="8037718" y="3589071"/>
            <a:ext cx="685801" cy="338138"/>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sp>
        <p:nvSpPr>
          <p:cNvPr id="59" name="Text Box 5"/>
          <p:cNvSpPr txBox="1">
            <a:spLocks noChangeArrowheads="1"/>
          </p:cNvSpPr>
          <p:nvPr/>
        </p:nvSpPr>
        <p:spPr bwMode="auto">
          <a:xfrm>
            <a:off x="8037718" y="4163874"/>
            <a:ext cx="685801" cy="338138"/>
          </a:xfrm>
          <a:prstGeom prst="rect">
            <a:avLst/>
          </a:prstGeom>
          <a:noFill/>
          <a:ln w="9525">
            <a:noFill/>
            <a:miter lim="800000"/>
            <a:headEnd/>
            <a:tailEnd/>
          </a:ln>
        </p:spPr>
        <p:txBody>
          <a:bodyPr>
            <a:spAutoFit/>
          </a:bodyPr>
          <a:lstStyle/>
          <a:p>
            <a:pPr eaLnBrk="1" hangingPunct="1">
              <a:defRPr/>
            </a:pPr>
            <a:r>
              <a:rPr lang="en-US" sz="1600" b="1" dirty="0" smtClean="0">
                <a:cs typeface="Arial" panose="020B0604020202020204" pitchFamily="34" charset="0"/>
              </a:rPr>
              <a:t>or…</a:t>
            </a:r>
            <a:endParaRPr lang="en-US" sz="1600" dirty="0">
              <a:cs typeface="Arial" panose="020B0604020202020204" pitchFamily="34" charset="0"/>
            </a:endParaRPr>
          </a:p>
        </p:txBody>
      </p:sp>
    </p:spTree>
    <p:extLst>
      <p:ext uri="{BB962C8B-B14F-4D97-AF65-F5344CB8AC3E}">
        <p14:creationId xmlns:p14="http://schemas.microsoft.com/office/powerpoint/2010/main" val="320447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2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500"/>
                                        <p:tgtEl>
                                          <p:spTgt spid="3084"/>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2000"/>
                                        <p:tgtEl>
                                          <p:spTgt spid="4"/>
                                        </p:tgtEl>
                                      </p:cBhvr>
                                    </p:animEffect>
                                  </p:childTnLst>
                                </p:cTn>
                              </p:par>
                            </p:childTnLst>
                          </p:cTn>
                        </p:par>
                        <p:par>
                          <p:cTn id="30" fill="hold" nodeType="afterGroup">
                            <p:stCondLst>
                              <p:cond delay="2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58" grpId="0"/>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t="33333" b="11111"/>
          <a:stretch/>
        </p:blipFill>
        <p:spPr>
          <a:xfrm>
            <a:off x="120960" y="1106966"/>
            <a:ext cx="8875059" cy="3810000"/>
          </a:xfrm>
          <a:prstGeom prst="rect">
            <a:avLst/>
          </a:prstGeom>
        </p:spPr>
      </p:pic>
      <p:sp>
        <p:nvSpPr>
          <p:cNvPr id="25" name="Rectangle 24"/>
          <p:cNvSpPr/>
          <p:nvPr/>
        </p:nvSpPr>
        <p:spPr>
          <a:xfrm>
            <a:off x="228600" y="3200400"/>
            <a:ext cx="8767419"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88291" y="1106966"/>
            <a:ext cx="5220520" cy="4876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28600"/>
            <a:ext cx="7886700" cy="1325563"/>
          </a:xfrm>
        </p:spPr>
        <p:txBody>
          <a:bodyPr/>
          <a:lstStyle/>
          <a:p>
            <a:r>
              <a:rPr lang="en-US" dirty="0" smtClean="0">
                <a:solidFill>
                  <a:srgbClr val="FF0000"/>
                </a:solidFill>
              </a:rPr>
              <a:t>Problem: </a:t>
            </a:r>
            <a:r>
              <a:rPr lang="en-US" dirty="0" smtClean="0"/>
              <a:t>Selecting one rare isotope</a:t>
            </a:r>
            <a:endParaRPr lang="en-US" dirty="0"/>
          </a:p>
        </p:txBody>
      </p:sp>
      <p:grpSp>
        <p:nvGrpSpPr>
          <p:cNvPr id="3" name="Group 3"/>
          <p:cNvGrpSpPr>
            <a:grpSpLocks/>
          </p:cNvGrpSpPr>
          <p:nvPr/>
        </p:nvGrpSpPr>
        <p:grpSpPr bwMode="auto">
          <a:xfrm>
            <a:off x="304800" y="1554654"/>
            <a:ext cx="5584828" cy="4541346"/>
            <a:chOff x="187" y="1084"/>
            <a:chExt cx="3907" cy="3177"/>
          </a:xfrm>
        </p:grpSpPr>
        <p:pic>
          <p:nvPicPr>
            <p:cNvPr id="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687" r="11650" b="16312"/>
            <a:stretch/>
          </p:blipFill>
          <p:spPr bwMode="auto">
            <a:xfrm>
              <a:off x="187" y="1375"/>
              <a:ext cx="3907"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flipV="1">
              <a:off x="3800" y="1170"/>
              <a:ext cx="270" cy="1400"/>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6"/>
            <p:cNvSpPr>
              <a:spLocks noChangeShapeType="1"/>
            </p:cNvSpPr>
            <p:nvPr/>
          </p:nvSpPr>
          <p:spPr bwMode="auto">
            <a:xfrm flipV="1">
              <a:off x="1152" y="1084"/>
              <a:ext cx="2767" cy="385"/>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507" y="3965"/>
              <a:ext cx="1728"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Arial Black" panose="020B0A04020102020204" pitchFamily="34" charset="0"/>
                </a:rPr>
                <a:t>A dipole magnet</a:t>
              </a:r>
            </a:p>
          </p:txBody>
        </p:sp>
      </p:grpSp>
      <p:sp>
        <p:nvSpPr>
          <p:cNvPr id="8" name="Freeform 8"/>
          <p:cNvSpPr>
            <a:spLocks/>
          </p:cNvSpPr>
          <p:nvPr/>
        </p:nvSpPr>
        <p:spPr bwMode="auto">
          <a:xfrm>
            <a:off x="1607392" y="3366274"/>
            <a:ext cx="3510708" cy="1658152"/>
          </a:xfrm>
          <a:custGeom>
            <a:avLst/>
            <a:gdLst>
              <a:gd name="T0" fmla="*/ 0 w 2456"/>
              <a:gd name="T1" fmla="*/ 0 h 1160"/>
              <a:gd name="T2" fmla="*/ 2147483646 w 2456"/>
              <a:gd name="T3" fmla="*/ 2147483646 h 1160"/>
              <a:gd name="T4" fmla="*/ 2147483646 w 2456"/>
              <a:gd name="T5" fmla="*/ 2147483646 h 1160"/>
              <a:gd name="T6" fmla="*/ 2147483646 w 2456"/>
              <a:gd name="T7" fmla="*/ 2147483646 h 1160"/>
              <a:gd name="T8" fmla="*/ 0 60000 65536"/>
              <a:gd name="T9" fmla="*/ 0 60000 65536"/>
              <a:gd name="T10" fmla="*/ 0 60000 65536"/>
              <a:gd name="T11" fmla="*/ 0 60000 65536"/>
              <a:gd name="T12" fmla="*/ 0 w 2456"/>
              <a:gd name="T13" fmla="*/ 0 h 1160"/>
              <a:gd name="T14" fmla="*/ 2456 w 2456"/>
              <a:gd name="T15" fmla="*/ 1160 h 1160"/>
            </a:gdLst>
            <a:ahLst/>
            <a:cxnLst>
              <a:cxn ang="T8">
                <a:pos x="T0" y="T1"/>
              </a:cxn>
              <a:cxn ang="T9">
                <a:pos x="T2" y="T3"/>
              </a:cxn>
              <a:cxn ang="T10">
                <a:pos x="T4" y="T5"/>
              </a:cxn>
              <a:cxn ang="T11">
                <a:pos x="T6" y="T7"/>
              </a:cxn>
            </a:cxnLst>
            <a:rect l="T12" t="T13" r="T14" b="T15"/>
            <a:pathLst>
              <a:path w="2456" h="1160">
                <a:moveTo>
                  <a:pt x="0" y="0"/>
                </a:moveTo>
                <a:cubicBezTo>
                  <a:pt x="388" y="12"/>
                  <a:pt x="776" y="24"/>
                  <a:pt x="1152" y="192"/>
                </a:cubicBezTo>
                <a:cubicBezTo>
                  <a:pt x="1528" y="360"/>
                  <a:pt x="2056" y="856"/>
                  <a:pt x="2256" y="1008"/>
                </a:cubicBezTo>
                <a:cubicBezTo>
                  <a:pt x="2456" y="1160"/>
                  <a:pt x="2328" y="1080"/>
                  <a:pt x="2352" y="11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cs typeface="Arial" panose="020B0604020202020204" pitchFamily="34" charset="0"/>
            </a:endParaRPr>
          </a:p>
        </p:txBody>
      </p:sp>
      <p:sp>
        <p:nvSpPr>
          <p:cNvPr id="9" name="AutoShape 9"/>
          <p:cNvSpPr>
            <a:spLocks noChangeArrowheads="1"/>
          </p:cNvSpPr>
          <p:nvPr/>
        </p:nvSpPr>
        <p:spPr bwMode="auto">
          <a:xfrm>
            <a:off x="365494" y="2862620"/>
            <a:ext cx="548905" cy="548905"/>
          </a:xfrm>
          <a:prstGeom prst="irregularSeal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10" name="Group 10"/>
          <p:cNvGrpSpPr>
            <a:grpSpLocks/>
          </p:cNvGrpSpPr>
          <p:nvPr/>
        </p:nvGrpSpPr>
        <p:grpSpPr bwMode="auto">
          <a:xfrm>
            <a:off x="2159312" y="2628488"/>
            <a:ext cx="6837018" cy="3450673"/>
            <a:chOff x="1140" y="2025"/>
            <a:chExt cx="4783" cy="2414"/>
          </a:xfrm>
        </p:grpSpPr>
        <p:sp>
          <p:nvSpPr>
            <p:cNvPr id="11" name="Text Box 11"/>
            <p:cNvSpPr txBox="1">
              <a:spLocks noChangeArrowheads="1"/>
            </p:cNvSpPr>
            <p:nvPr/>
          </p:nvSpPr>
          <p:spPr bwMode="auto">
            <a:xfrm>
              <a:off x="2268" y="2025"/>
              <a:ext cx="1248"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little</a:t>
              </a:r>
            </a:p>
          </p:txBody>
        </p:sp>
        <p:sp>
          <p:nvSpPr>
            <p:cNvPr id="12" name="Text Box 12"/>
            <p:cNvSpPr txBox="1">
              <a:spLocks noChangeArrowheads="1"/>
            </p:cNvSpPr>
            <p:nvPr/>
          </p:nvSpPr>
          <p:spPr bwMode="auto">
            <a:xfrm>
              <a:off x="1140" y="3497"/>
              <a:ext cx="1240"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much</a:t>
              </a:r>
            </a:p>
          </p:txBody>
        </p:sp>
        <p:sp>
          <p:nvSpPr>
            <p:cNvPr id="13" name="Text Box 13"/>
            <p:cNvSpPr txBox="1">
              <a:spLocks noChangeArrowheads="1"/>
            </p:cNvSpPr>
            <p:nvPr/>
          </p:nvSpPr>
          <p:spPr bwMode="auto">
            <a:xfrm>
              <a:off x="3788" y="3793"/>
              <a:ext cx="2135" cy="646"/>
            </a:xfrm>
            <a:prstGeom prst="rect">
              <a:avLst/>
            </a:prstGeom>
            <a:solidFill>
              <a:schemeClr val="bg1">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The magnetic field </a:t>
              </a:r>
              <a:r>
                <a:rPr lang="en-US" altLang="en-US" sz="1800" dirty="0" smtClean="0">
                  <a:solidFill>
                    <a:schemeClr val="tx1"/>
                  </a:solidFill>
                  <a:latin typeface="Arial" panose="020B0604020202020204" pitchFamily="34" charset="0"/>
                  <a:cs typeface="Arial" panose="020B0604020202020204" pitchFamily="34" charset="0"/>
                </a:rPr>
                <a:t>is set </a:t>
              </a:r>
              <a:r>
                <a:rPr lang="en-US" altLang="en-US" sz="1800" b="1" i="1" dirty="0">
                  <a:solidFill>
                    <a:schemeClr val="tx1"/>
                  </a:solidFill>
                  <a:latin typeface="Arial" panose="020B0604020202020204" pitchFamily="34" charset="0"/>
                  <a:cs typeface="Arial" panose="020B0604020202020204" pitchFamily="34" charset="0"/>
                </a:rPr>
                <a:t>just right</a:t>
              </a:r>
              <a:r>
                <a:rPr lang="en-US" altLang="en-US" sz="1800" dirty="0">
                  <a:solidFill>
                    <a:schemeClr val="tx1"/>
                  </a:solidFill>
                  <a:latin typeface="Arial" panose="020B0604020202020204" pitchFamily="34" charset="0"/>
                  <a:cs typeface="Arial" panose="020B0604020202020204" pitchFamily="34" charset="0"/>
                </a:rPr>
                <a:t> to steer nuclei of the </a:t>
              </a:r>
              <a:r>
                <a:rPr lang="en-US" altLang="en-US" sz="1800" dirty="0" smtClean="0">
                  <a:solidFill>
                    <a:schemeClr val="tx1"/>
                  </a:solidFill>
                  <a:latin typeface="Arial" panose="020B0604020202020204" pitchFamily="34" charset="0"/>
                  <a:cs typeface="Arial" panose="020B0604020202020204" pitchFamily="34" charset="0"/>
                </a:rPr>
                <a:t>chosen </a:t>
              </a:r>
              <a:r>
                <a:rPr lang="en-US" altLang="en-US" sz="1800" dirty="0">
                  <a:solidFill>
                    <a:schemeClr val="tx1"/>
                  </a:solidFill>
                  <a:latin typeface="Arial" panose="020B0604020202020204" pitchFamily="34" charset="0"/>
                  <a:cs typeface="Arial" panose="020B0604020202020204" pitchFamily="34" charset="0"/>
                </a:rPr>
                <a:t>isotope through!</a:t>
              </a:r>
            </a:p>
          </p:txBody>
        </p:sp>
      </p:grpSp>
      <p:grpSp>
        <p:nvGrpSpPr>
          <p:cNvPr id="14" name="Group 14"/>
          <p:cNvGrpSpPr>
            <a:grpSpLocks/>
          </p:cNvGrpSpPr>
          <p:nvPr/>
        </p:nvGrpSpPr>
        <p:grpSpPr bwMode="auto">
          <a:xfrm>
            <a:off x="1201430" y="3300808"/>
            <a:ext cx="4322631" cy="2292824"/>
            <a:chOff x="624" y="2476"/>
            <a:chExt cx="3024" cy="1604"/>
          </a:xfrm>
        </p:grpSpPr>
        <p:sp>
          <p:nvSpPr>
            <p:cNvPr id="15" name="Freeform 15"/>
            <p:cNvSpPr>
              <a:spLocks/>
            </p:cNvSpPr>
            <p:nvPr/>
          </p:nvSpPr>
          <p:spPr bwMode="auto">
            <a:xfrm>
              <a:off x="624" y="2544"/>
              <a:ext cx="3024" cy="1536"/>
            </a:xfrm>
            <a:custGeom>
              <a:avLst/>
              <a:gdLst>
                <a:gd name="T0" fmla="*/ 0 w 2640"/>
                <a:gd name="T1" fmla="*/ 0 h 1104"/>
                <a:gd name="T2" fmla="*/ 49185 w 2640"/>
                <a:gd name="T3" fmla="*/ 1287154 h 1104"/>
                <a:gd name="T4" fmla="*/ 90151 w 2640"/>
                <a:gd name="T5" fmla="*/ 5913773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1750">
              <a:solidFill>
                <a:srgbClr val="FFC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6" name="Freeform 16"/>
            <p:cNvSpPr>
              <a:spLocks/>
            </p:cNvSpPr>
            <p:nvPr/>
          </p:nvSpPr>
          <p:spPr bwMode="auto">
            <a:xfrm>
              <a:off x="624" y="2544"/>
              <a:ext cx="2224" cy="203"/>
            </a:xfrm>
            <a:custGeom>
              <a:avLst/>
              <a:gdLst>
                <a:gd name="T0" fmla="*/ 0 w 2640"/>
                <a:gd name="T1" fmla="*/ 0 h 1104"/>
                <a:gd name="T2" fmla="*/ 17 w 2640"/>
                <a:gd name="T3" fmla="*/ 0 h 1104"/>
                <a:gd name="T4" fmla="*/ 30 w 2640"/>
                <a:gd name="T5" fmla="*/ 0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C00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7" name="Freeform 17"/>
            <p:cNvSpPr>
              <a:spLocks/>
            </p:cNvSpPr>
            <p:nvPr/>
          </p:nvSpPr>
          <p:spPr bwMode="auto">
            <a:xfrm>
              <a:off x="624" y="2544"/>
              <a:ext cx="1680" cy="912"/>
            </a:xfrm>
            <a:custGeom>
              <a:avLst/>
              <a:gdLst>
                <a:gd name="T0" fmla="*/ 0 w 2640"/>
                <a:gd name="T1" fmla="*/ 0 h 1104"/>
                <a:gd name="T2" fmla="*/ 1 w 2640"/>
                <a:gd name="T3" fmla="*/ 2 h 1104"/>
                <a:gd name="T4" fmla="*/ 1 w 2640"/>
                <a:gd name="T5" fmla="*/ 8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00206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pic>
          <p:nvPicPr>
            <p:cNvPr id="18" name="Picture 1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496" y="2976"/>
              <a:ext cx="432"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24" y="2476"/>
              <a:ext cx="407"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920" y="3072"/>
              <a:ext cx="41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 Box 5"/>
          <p:cNvSpPr txBox="1">
            <a:spLocks noChangeArrowheads="1"/>
          </p:cNvSpPr>
          <p:nvPr/>
        </p:nvSpPr>
        <p:spPr bwMode="auto">
          <a:xfrm>
            <a:off x="3710316" y="3843876"/>
            <a:ext cx="617519" cy="338554"/>
          </a:xfrm>
          <a:prstGeom prst="rect">
            <a:avLst/>
          </a:prstGeom>
          <a:noFill/>
          <a:ln w="9525">
            <a:noFill/>
            <a:miter lim="800000"/>
            <a:headEnd/>
            <a:tailEnd/>
          </a:ln>
        </p:spPr>
        <p:txBody>
          <a:bodyPr wrap="square">
            <a:spAutoFit/>
          </a:bodyPr>
          <a:lstStyle/>
          <a:p>
            <a:pPr eaLnBrk="1" hangingPunct="1">
              <a:defRPr/>
            </a:pPr>
            <a:r>
              <a:rPr lang="en-US" sz="1600" b="1" baseline="30000" dirty="0">
                <a:latin typeface="Arial Black" panose="020B0A04020102020204" pitchFamily="34" charset="0"/>
                <a:cs typeface="Arial" panose="020B0604020202020204" pitchFamily="34" charset="0"/>
              </a:rPr>
              <a:t>16</a:t>
            </a:r>
            <a:r>
              <a:rPr lang="en-US" sz="1600" b="1" dirty="0">
                <a:latin typeface="Arial Black" panose="020B0A04020102020204" pitchFamily="34" charset="0"/>
                <a:cs typeface="Arial" panose="020B0604020202020204" pitchFamily="34" charset="0"/>
              </a:rPr>
              <a:t>C</a:t>
            </a:r>
            <a:endParaRPr lang="en-US" dirty="0">
              <a:latin typeface="Arial Black" panose="020B0A04020102020204" pitchFamily="34" charset="0"/>
              <a:cs typeface="Arial" panose="020B0604020202020204" pitchFamily="34" charset="0"/>
            </a:endParaRPr>
          </a:p>
        </p:txBody>
      </p:sp>
      <p:sp>
        <p:nvSpPr>
          <p:cNvPr id="23" name="Text Box 7"/>
          <p:cNvSpPr txBox="1">
            <a:spLocks noChangeArrowheads="1"/>
          </p:cNvSpPr>
          <p:nvPr/>
        </p:nvSpPr>
        <p:spPr bwMode="auto">
          <a:xfrm>
            <a:off x="5945085" y="3169384"/>
            <a:ext cx="3059335" cy="1631216"/>
          </a:xfrm>
          <a:prstGeom prst="rect">
            <a:avLst/>
          </a:prstGeom>
          <a:solidFill>
            <a:schemeClr val="bg1"/>
          </a:solidFill>
          <a:ln>
            <a:noFill/>
          </a:ln>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b="1" dirty="0" smtClean="0">
                <a:solidFill>
                  <a:srgbClr val="67B14B"/>
                </a:solidFill>
                <a:latin typeface="Arial" panose="020B0604020202020204" pitchFamily="34" charset="0"/>
                <a:cs typeface="Arial" panose="020B0604020202020204" pitchFamily="34" charset="0"/>
              </a:rPr>
              <a:t>Solution</a:t>
            </a:r>
            <a:r>
              <a:rPr lang="en-US" altLang="en-US" sz="2000" dirty="0" smtClean="0">
                <a:solidFill>
                  <a:schemeClr val="tx1"/>
                </a:solidFill>
                <a:latin typeface="Arial" panose="020B0604020202020204" pitchFamily="34" charset="0"/>
                <a:cs typeface="Arial" panose="020B0604020202020204" pitchFamily="34" charset="0"/>
              </a:rPr>
              <a:t>: </a:t>
            </a:r>
          </a:p>
          <a:p>
            <a:pPr>
              <a:spcBef>
                <a:spcPct val="0"/>
              </a:spcBef>
              <a:buNone/>
            </a:pPr>
            <a:r>
              <a:rPr lang="en-US" altLang="en-US" sz="2000" dirty="0" smtClean="0">
                <a:solidFill>
                  <a:schemeClr val="tx1"/>
                </a:solidFill>
                <a:latin typeface="Arial" panose="020B0604020202020204" pitchFamily="34" charset="0"/>
                <a:cs typeface="Arial" panose="020B0604020202020204" pitchFamily="34" charset="0"/>
              </a:rPr>
              <a:t>A fragment separator (mass spectrometer</a:t>
            </a:r>
            <a:r>
              <a:rPr lang="en-US" altLang="en-US" sz="2000" dirty="0">
                <a:solidFill>
                  <a:schemeClr val="tx1"/>
                </a:solidFill>
                <a:latin typeface="Arial" panose="020B0604020202020204" pitchFamily="34" charset="0"/>
                <a:cs typeface="Arial" panose="020B0604020202020204" pitchFamily="34" charset="0"/>
              </a:rPr>
              <a:t>) made of superconducting </a:t>
            </a:r>
            <a:r>
              <a:rPr lang="en-US" altLang="en-US" sz="2000" dirty="0" smtClean="0">
                <a:solidFill>
                  <a:schemeClr val="tx1"/>
                </a:solidFill>
                <a:latin typeface="Arial" panose="020B0604020202020204" pitchFamily="34" charset="0"/>
                <a:cs typeface="Arial" panose="020B0604020202020204" pitchFamily="34" charset="0"/>
              </a:rPr>
              <a:t>electromagnets</a:t>
            </a:r>
            <a:endParaRPr lang="en-US" alt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7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0"/>
                                        <p:tgtEl>
                                          <p:spTgt spid="14"/>
                                        </p:tgtEl>
                                      </p:cBhvr>
                                    </p:animEffect>
                                  </p:childTnLst>
                                </p:cTn>
                              </p:par>
                            </p:childTnLst>
                          </p:cTn>
                        </p:par>
                        <p:par>
                          <p:cTn id="20" fill="hold">
                            <p:stCondLst>
                              <p:cond delay="5000"/>
                            </p:stCondLst>
                            <p:childTnLst>
                              <p:par>
                                <p:cTn id="21" presetID="1" presetClass="entr" presetSubtype="0" fill="hold" nodeType="afterEffect">
                                  <p:stCondLst>
                                    <p:cond delay="1000"/>
                                  </p:stCondLst>
                                  <p:childTnLst>
                                    <p:set>
                                      <p:cBhvr>
                                        <p:cTn id="22" dur="1" fill="hold">
                                          <p:stCondLst>
                                            <p:cond delay="0"/>
                                          </p:stCondLst>
                                        </p:cTn>
                                        <p:tgtEl>
                                          <p:spTgt spid="10"/>
                                        </p:tgtEl>
                                        <p:attrNameLst>
                                          <p:attrName>style.visibility</p:attrName>
                                        </p:attrNameLst>
                                      </p:cBhvr>
                                      <p:to>
                                        <p:strVal val="visible"/>
                                      </p:to>
                                    </p:set>
                                  </p:child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28650" y="258842"/>
            <a:ext cx="7886700" cy="1325563"/>
          </a:xfrm>
        </p:spPr>
        <p:txBody>
          <a:bodyPr/>
          <a:lstStyle/>
          <a:p>
            <a:pPr eaLnBrk="1" hangingPunct="1"/>
            <a:r>
              <a:rPr lang="en-US" altLang="en-US" sz="3600" dirty="0" smtClean="0"/>
              <a:t>Detectors measure the invisible</a:t>
            </a:r>
          </a:p>
        </p:txBody>
      </p:sp>
      <p:grpSp>
        <p:nvGrpSpPr>
          <p:cNvPr id="2" name="Group 3"/>
          <p:cNvGrpSpPr>
            <a:grpSpLocks/>
          </p:cNvGrpSpPr>
          <p:nvPr/>
        </p:nvGrpSpPr>
        <p:grpSpPr bwMode="auto">
          <a:xfrm>
            <a:off x="428929" y="1323790"/>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“Halo nuclei”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MoNA</a:t>
              </a:r>
              <a:r>
                <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  </a:t>
              </a:r>
            </a:p>
          </p:txBody>
        </p:sp>
      </p:grpSp>
      <p:grpSp>
        <p:nvGrpSpPr>
          <p:cNvPr id="4" name="Group 12"/>
          <p:cNvGrpSpPr>
            <a:grpSpLocks/>
          </p:cNvGrpSpPr>
          <p:nvPr/>
        </p:nvGrpSpPr>
        <p:grpSpPr bwMode="auto">
          <a:xfrm>
            <a:off x="5791200"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solidFill>
                      <a:prstClr val="black"/>
                    </a:solidFill>
                  </a:ln>
                  <a:solidFill>
                    <a:srgbClr val="00B050"/>
                  </a:solidFill>
                  <a:effectLst/>
                  <a:uLnTx/>
                  <a:uFillTx/>
                  <a:latin typeface="Arial Black" panose="020B0A04020102020204" pitchFamily="34" charset="0"/>
                  <a:ea typeface="ヒラギノ角ゴ Pro W3"/>
                </a:rPr>
                <a:t>S800 </a:t>
              </a:r>
              <a:r>
                <a:rPr kumimoji="0" lang="en-US" altLang="en-US" sz="28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Nuclei found in </a:t>
              </a:r>
              <a:endPar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rPr>
                <a:t>stellar </a:t>
              </a:r>
              <a:r>
                <a:rPr kumimoji="0" lang="en-US" altLang="en-US" sz="1800" b="1" i="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reactions</a:t>
              </a:r>
            </a:p>
          </p:txBody>
        </p:sp>
      </p:grpSp>
      <p:sp>
        <p:nvSpPr>
          <p:cNvPr id="19" name="TextBox 8"/>
          <p:cNvSpPr txBox="1">
            <a:spLocks noChangeArrowheads="1"/>
          </p:cNvSpPr>
          <p:nvPr/>
        </p:nvSpPr>
        <p:spPr bwMode="auto">
          <a:xfrm>
            <a:off x="3654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Rare isotopes are delivered to various</a:t>
            </a:r>
            <a:r>
              <a:rPr kumimoji="0" lang="en-US" altLang="en-US" sz="1400" b="0" i="0" u="none" strike="noStrike" kern="1200" cap="none" spc="0" normalizeH="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detectors which can measure mass, size, shape, half-life, etc.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These tools must be </a:t>
            </a:r>
            <a:r>
              <a:rPr kumimoji="0" lang="en-US" altLang="en-US" sz="14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created</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by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team of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detector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physicists, mechanical designers, chemists, machinists, technicians…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and who knows how else we might use those tools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someday!</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nvGrpSpPr>
          <p:cNvPr id="20" name="Group 20"/>
          <p:cNvGrpSpPr>
            <a:grpSpLocks/>
          </p:cNvGrpSpPr>
          <p:nvPr/>
        </p:nvGrpSpPr>
        <p:grpSpPr bwMode="auto">
          <a:xfrm>
            <a:off x="437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Nuclear </a:t>
              </a:r>
              <a:r>
                <a:rPr kumimoji="0" lang="en-US" altLang="en-US" sz="1800" b="1" i="1" u="none" strike="noStrike" kern="1200" cap="none" spc="0" normalizeH="0" baseline="0" noProof="0" dirty="0" smtClean="0">
                  <a:ln>
                    <a:noFill/>
                  </a:ln>
                  <a:solidFill>
                    <a:prstClr val="white"/>
                  </a:solidFill>
                  <a:effectLst/>
                  <a:uLnTx/>
                  <a:uFillTx/>
                  <a:latin typeface="Arial" panose="020B0604020202020204" pitchFamily="34" charset="0"/>
                  <a:ea typeface="ヒラギノ角ゴ Pro W3"/>
                  <a:cs typeface="Arial" panose="020B0604020202020204" pitchFamily="34" charset="0"/>
                </a:rPr>
                <a:t>energy states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HiRA</a:t>
              </a:r>
              <a:endPar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endParaRPr>
            </a:p>
          </p:txBody>
        </p:sp>
      </p:grpSp>
      <p:sp>
        <p:nvSpPr>
          <p:cNvPr id="17" name="TextBox 16"/>
          <p:cNvSpPr txBox="1"/>
          <p:nvPr/>
        </p:nvSpPr>
        <p:spPr>
          <a:xfrm>
            <a:off x="5410200" y="6180356"/>
            <a:ext cx="3018775" cy="58477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Impact" panose="020B0806030902050204" pitchFamily="34" charset="0"/>
                <a:ea typeface="ヒラギノ角ゴ Pro W3"/>
              </a:rPr>
              <a:t>TIME FOR A</a:t>
            </a:r>
            <a:r>
              <a:rPr kumimoji="0" lang="en-US" sz="3200" b="0" i="0" u="none" strike="noStrike" kern="1200" cap="none" spc="0" normalizeH="0" noProof="0" dirty="0" smtClean="0">
                <a:ln>
                  <a:noFill/>
                </a:ln>
                <a:solidFill>
                  <a:srgbClr val="FF0000"/>
                </a:solidFill>
                <a:effectLst/>
                <a:uLnTx/>
                <a:uFillTx/>
                <a:latin typeface="Impact" panose="020B0806030902050204" pitchFamily="34" charset="0"/>
                <a:ea typeface="ヒラギノ角ゴ Pro W3"/>
              </a:rPr>
              <a:t> DEMO!</a:t>
            </a:r>
            <a:endParaRPr kumimoji="0" lang="en-US" sz="3200" b="0" i="0" u="none" strike="noStrike" kern="1200" cap="none" spc="0" normalizeH="0" baseline="0" noProof="0" dirty="0">
              <a:ln>
                <a:noFill/>
              </a:ln>
              <a:solidFill>
                <a:srgbClr val="FF0000"/>
              </a:solidFill>
              <a:effectLst/>
              <a:uLnTx/>
              <a:uFillTx/>
              <a:latin typeface="Impact" panose="020B0806030902050204" pitchFamily="34" charset="0"/>
              <a:ea typeface="ヒラギノ角ゴ Pro W3"/>
            </a:endParaRPr>
          </a:p>
        </p:txBody>
      </p:sp>
    </p:spTree>
    <p:extLst>
      <p:ext uri="{BB962C8B-B14F-4D97-AF65-F5344CB8AC3E}">
        <p14:creationId xmlns:p14="http://schemas.microsoft.com/office/powerpoint/2010/main" val="2946958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900" decel="100000" fill="hold"/>
                                        <p:tgtEl>
                                          <p:spTgt spid="1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1325563"/>
          </a:xfrm>
          <a:prstGeom prst="rect">
            <a:avLst/>
          </a:prstGeom>
        </p:spPr>
        <p:txBody>
          <a:bodyPr/>
          <a:lstStyle/>
          <a:p>
            <a:r>
              <a:rPr lang="en-US" sz="4000" dirty="0" smtClean="0">
                <a:solidFill>
                  <a:schemeClr val="tx1"/>
                </a:solidFill>
              </a:rPr>
              <a:t>Who works at FRIB? Users</a:t>
            </a:r>
            <a:endParaRPr lang="en-US" sz="4000" dirty="0">
              <a:solidFill>
                <a:schemeClr val="tx1"/>
              </a:solidFill>
            </a:endParaRPr>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algn="l"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FRIB 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~1500</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ヒラギノ角ゴ Pro W3"/>
              </a:rPr>
              <a:t>researchers</a:t>
            </a:r>
            <a:endPar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41" y="1551079"/>
            <a:ext cx="6367000" cy="3983457"/>
          </a:xfrm>
          <a:prstGeom prst="rect">
            <a:avLst/>
          </a:prstGeom>
        </p:spPr>
      </p:pic>
    </p:spTree>
    <p:extLst>
      <p:ext uri="{BB962C8B-B14F-4D97-AF65-F5344CB8AC3E}">
        <p14:creationId xmlns:p14="http://schemas.microsoft.com/office/powerpoint/2010/main" val="2404225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Arial" pitchFamily="34" charset="0"/>
                <a:ea typeface="ヒラギノ角ゴ Pro W3"/>
              </a:rPr>
              <a:t>Who works at FRIB? Staff</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1776049"/>
            <a:ext cx="7990258" cy="930148"/>
          </a:xfrm>
          <a:prstGeom prst="rect">
            <a:avLst/>
          </a:prstGeom>
        </p:spPr>
      </p:pic>
      <p:sp>
        <p:nvSpPr>
          <p:cNvPr id="5" name="TextBox 4"/>
          <p:cNvSpPr txBox="1"/>
          <p:nvPr/>
        </p:nvSpPr>
        <p:spPr>
          <a:xfrm>
            <a:off x="5475130" y="1087859"/>
            <a:ext cx="1569027"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Theorists and Experimenters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6" name="TextBox 5"/>
          <p:cNvSpPr txBox="1"/>
          <p:nvPr/>
        </p:nvSpPr>
        <p:spPr>
          <a:xfrm>
            <a:off x="2590800" y="2879405"/>
            <a:ext cx="1606379"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Undergraduate and Graduate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students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7" name="TextBox 6"/>
          <p:cNvSpPr txBox="1"/>
          <p:nvPr/>
        </p:nvSpPr>
        <p:spPr>
          <a:xfrm>
            <a:off x="7562115" y="1087859"/>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Facility operators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8" name="TextBox 7"/>
          <p:cNvSpPr txBox="1"/>
          <p:nvPr/>
        </p:nvSpPr>
        <p:spPr>
          <a:xfrm>
            <a:off x="4676517" y="2879405"/>
            <a:ext cx="137005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Technicians &amp; machinists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9" name="TextBox 8"/>
          <p:cNvSpPr txBox="1"/>
          <p:nvPr/>
        </p:nvSpPr>
        <p:spPr>
          <a:xfrm>
            <a:off x="1960148" y="1066800"/>
            <a:ext cx="1643448"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Research and Development</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10" name="TextBox 9"/>
          <p:cNvSpPr txBox="1"/>
          <p:nvPr/>
        </p:nvSpPr>
        <p:spPr>
          <a:xfrm>
            <a:off x="1107989" y="2879405"/>
            <a:ext cx="1243914"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Designers &amp; engineers</a:t>
            </a:r>
            <a:endParaRPr kumimoji="0" lang="en-US" sz="14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cxnSp>
        <p:nvCxnSpPr>
          <p:cNvPr id="11" name="Straight Connector 10"/>
          <p:cNvCxnSpPr/>
          <p:nvPr/>
        </p:nvCxnSpPr>
        <p:spPr>
          <a:xfrm>
            <a:off x="2500184" y="158439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25646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1599565"/>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1578448"/>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2547852"/>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3669936"/>
            <a:ext cx="8610600" cy="2185214"/>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Our </a:t>
            </a:r>
            <a:r>
              <a:rPr kumimoji="0" lang="en-US" sz="2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800+ faculty, staff, and students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learned useful skills in: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nuclear science </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physics ▪ chemistry ▪ all types of engineering ▪ mathematics ▪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computer </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science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 welding </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machining ▪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pipefitting</a:t>
            </a:r>
            <a:r>
              <a:rPr kumimoji="0" lang="en-US" sz="1800" b="1"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and so on…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C19859">
                  <a:lumMod val="75000"/>
                </a:srgbClr>
              </a:solidFill>
              <a:effectLst/>
              <a:uLnTx/>
              <a:uFillTx/>
              <a:latin typeface="Arial"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And had jobs in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quality control, building cars, construction, farming</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 etc…</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If you like </a:t>
            </a:r>
            <a:r>
              <a:rPr kumimoji="0" lang="en-US" sz="1800" b="0" i="0" u="none" strike="noStrike" kern="1200" cap="none" spc="0" normalizeH="0" baseline="0" noProof="0" dirty="0" smtClean="0">
                <a:ln>
                  <a:noFill/>
                </a:ln>
                <a:solidFill>
                  <a:srgbClr val="67B14B"/>
                </a:solidFill>
                <a:effectLst/>
                <a:uLnTx/>
                <a:uFillTx/>
                <a:latin typeface="Arial" pitchFamily="34" charset="0"/>
                <a:ea typeface="ヒラギノ角ゴ Pro W3"/>
                <a:cs typeface="Arial" panose="020B0604020202020204" pitchFamily="34" charset="0"/>
              </a:rPr>
              <a:t>Science, Technology, Engineering, and Math (STEM)</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panose="020B0604020202020204" pitchFamily="34" charset="0"/>
              </a:rPr>
              <a:t>, that’s what we do!</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cs typeface="Arial" panose="020B0604020202020204" pitchFamily="34" charset="0"/>
            </a:endParaRPr>
          </a:p>
        </p:txBody>
      </p:sp>
      <p:sp>
        <p:nvSpPr>
          <p:cNvPr id="3" name="TextBox 2"/>
          <p:cNvSpPr txBox="1"/>
          <p:nvPr/>
        </p:nvSpPr>
        <p:spPr>
          <a:xfrm>
            <a:off x="4572000" y="5715000"/>
            <a:ext cx="2198038"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ヒラギノ角ゴ Pro W3"/>
              </a:rPr>
              <a:t>(and skilled trades!)</a:t>
            </a:r>
            <a:endParaRPr kumimoji="0" lang="en-US" sz="18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Tree>
    <p:extLst>
      <p:ext uri="{BB962C8B-B14F-4D97-AF65-F5344CB8AC3E}">
        <p14:creationId xmlns:p14="http://schemas.microsoft.com/office/powerpoint/2010/main" val="370647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Who works at FRIB? Students</a:t>
            </a:r>
            <a:endParaRPr lang="en-US" sz="4000" dirty="0"/>
          </a:p>
        </p:txBody>
      </p:sp>
      <p:sp>
        <p:nvSpPr>
          <p:cNvPr id="3" name="Content Placeholder 2"/>
          <p:cNvSpPr txBox="1">
            <a:spLocks/>
          </p:cNvSpPr>
          <p:nvPr/>
        </p:nvSpPr>
        <p:spPr>
          <a:xfrm>
            <a:off x="474036" y="1295400"/>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For 30+ years, </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NSCL &amp;</a:t>
            </a:r>
            <a:r>
              <a:rPr kumimoji="0" lang="en-US" sz="2200" b="0" i="0" u="none" strike="noStrike" kern="0" cap="none" spc="0" normalizeH="0" noProof="0" dirty="0" smtClean="0">
                <a:ln>
                  <a:noFill/>
                </a:ln>
                <a:solidFill>
                  <a:prstClr val="black"/>
                </a:solidFill>
                <a:effectLst/>
                <a:uLnTx/>
                <a:uFillTx/>
                <a:latin typeface="Arial" charset="0"/>
                <a:ea typeface="ＭＳ Ｐゴシック" pitchFamily="-65" charset="-128"/>
              </a:rPr>
              <a:t> </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FRIB </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has</a:t>
            </a:r>
            <a:r>
              <a:rPr kumimoji="0" lang="en-US" sz="2200" b="0" i="0" u="none" strike="noStrike" kern="0" cap="none" spc="0" normalizeH="0" noProof="0" dirty="0" smtClean="0">
                <a:ln>
                  <a:noFill/>
                </a:ln>
                <a:solidFill>
                  <a:prstClr val="black"/>
                </a:solidFill>
                <a:effectLst/>
                <a:uLnTx/>
                <a:uFillTx/>
                <a:latin typeface="Arial" charset="0"/>
                <a:ea typeface="ＭＳ Ｐゴシック" pitchFamily="-65" charset="-128"/>
              </a:rPr>
              <a:t> been</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 the home of a </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lang="en-US" sz="3200" b="1" kern="0" dirty="0" smtClean="0">
                <a:solidFill>
                  <a:srgbClr val="67B14B"/>
                </a:solidFill>
                <a:latin typeface="Arial Black" panose="020B0A04020102020204" pitchFamily="34" charset="0"/>
              </a:rPr>
              <a:t>top-</a:t>
            </a:r>
            <a:r>
              <a:rPr kumimoji="0" lang="en-US" sz="3200" b="1" i="0" u="none" strike="noStrike" kern="0" cap="none" spc="0" normalizeH="0" baseline="0" noProof="0" dirty="0" smtClean="0">
                <a:ln>
                  <a:noFill/>
                </a:ln>
                <a:solidFill>
                  <a:srgbClr val="67B14B"/>
                </a:solidFill>
                <a:effectLst/>
                <a:uLnTx/>
                <a:uFillTx/>
                <a:latin typeface="Arial Black" panose="020B0A04020102020204" pitchFamily="34" charset="0"/>
                <a:ea typeface="ＭＳ Ｐゴシック" pitchFamily="-65" charset="-128"/>
              </a:rPr>
              <a:t>ranked nuclear science school</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among U.S. universities</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r>
              <a:rPr kumimoji="0" lang="en-US" sz="1200" b="0" i="1" u="none" strike="noStrike" kern="0" cap="none" spc="0" normalizeH="0" baseline="0" noProof="0" dirty="0" smtClean="0">
                <a:ln>
                  <a:noFill/>
                </a:ln>
                <a:solidFill>
                  <a:prstClr val="black"/>
                </a:solidFill>
                <a:effectLst/>
                <a:uLnTx/>
                <a:uFillTx/>
                <a:latin typeface="Arial" charset="0"/>
                <a:ea typeface="ＭＳ Ｐゴシック" pitchFamily="-65" charset="-128"/>
              </a:rPr>
              <a:t>(U.S. News &amp; World Report, 2018)</a:t>
            </a:r>
            <a:endParaRPr kumimoji="0" lang="en-US" sz="1200" b="0" i="1"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628649" y="3420206"/>
            <a:ext cx="4186385" cy="2469319"/>
          </a:xfrm>
          <a:prstGeom prst="rect">
            <a:avLst/>
          </a:prstGeom>
        </p:spPr>
      </p:pic>
    </p:spTree>
    <p:extLst>
      <p:ext uri="{BB962C8B-B14F-4D97-AF65-F5344CB8AC3E}">
        <p14:creationId xmlns:p14="http://schemas.microsoft.com/office/powerpoint/2010/main" val="2325955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066800"/>
            <a:ext cx="6276991" cy="4757281"/>
          </a:xfrm>
          <a:prstGeom prst="rect">
            <a:avLst/>
          </a:prstGeom>
        </p:spPr>
      </p:pic>
      <p:sp>
        <p:nvSpPr>
          <p:cNvPr id="2" name="Rectangle 1"/>
          <p:cNvSpPr/>
          <p:nvPr/>
        </p:nvSpPr>
        <p:spPr>
          <a:xfrm>
            <a:off x="32657" y="191869"/>
            <a:ext cx="9144000"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pitchFamily="34" charset="0"/>
                <a:ea typeface="ヒラギノ角ゴ Pro W3"/>
              </a:rPr>
              <a:t>Want to keep discovering? Upgrade!</a:t>
            </a:r>
            <a:endParaRPr kumimoji="0" lang="en-US" sz="3200" b="1" i="0" u="none" strike="noStrike" kern="0" cap="none" spc="0" normalizeH="0" baseline="0" noProof="0" dirty="0">
              <a:ln>
                <a:noFill/>
              </a:ln>
              <a:solidFill>
                <a:prstClr val="black"/>
              </a:solidFill>
              <a:effectLst/>
              <a:uLnTx/>
              <a:uFillTx/>
              <a:latin typeface="Arial" pitchFamily="34" charset="0"/>
              <a:ea typeface="ヒラギノ角ゴ Pro W3"/>
            </a:endParaRPr>
          </a:p>
        </p:txBody>
      </p:sp>
      <p:sp>
        <p:nvSpPr>
          <p:cNvPr id="4" name="Text Box 5"/>
          <p:cNvSpPr txBox="1">
            <a:spLocks noChangeArrowheads="1"/>
          </p:cNvSpPr>
          <p:nvPr/>
        </p:nvSpPr>
        <p:spPr bwMode="auto">
          <a:xfrm>
            <a:off x="5562600" y="1448653"/>
            <a:ext cx="3372594" cy="120032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Decades of pushing discovery with </a:t>
            </a:r>
            <a:r>
              <a:rPr kumimoji="0" lang="en-US" altLang="en-US" sz="2400" b="1"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NSCL</a:t>
            </a: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 and the future is </a:t>
            </a:r>
            <a:r>
              <a:rPr kumimoji="0" lang="en-US" altLang="en-US" sz="2400" b="1"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FRIB</a:t>
            </a:r>
            <a:endParaRPr kumimoji="0" lang="en-US" altLang="en-US" sz="2400" b="1"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12743842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Useful Information</a:t>
            </a:r>
            <a:endParaRPr lang="en-US" sz="4000" dirty="0"/>
          </a:p>
        </p:txBody>
      </p:sp>
      <p:sp>
        <p:nvSpPr>
          <p:cNvPr id="5" name="Content Placeholder 2"/>
          <p:cNvSpPr txBox="1">
            <a:spLocks/>
          </p:cNvSpPr>
          <p:nvPr/>
        </p:nvSpPr>
        <p:spPr>
          <a:xfrm>
            <a:off x="228600" y="12273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258995"/>
            <a:ext cx="2326257" cy="4637314"/>
          </a:xfrm>
          <a:prstGeom prst="rect">
            <a:avLst/>
          </a:prstGeom>
        </p:spPr>
      </p:pic>
      <p:sp>
        <p:nvSpPr>
          <p:cNvPr id="7" name="TextBox 6"/>
          <p:cNvSpPr txBox="1"/>
          <p:nvPr/>
        </p:nvSpPr>
        <p:spPr>
          <a:xfrm>
            <a:off x="6291925" y="12231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0" y="1143000"/>
            <a:ext cx="9144000" cy="4800600"/>
          </a:xfrm>
          <a:prstGeom prst="rect">
            <a:avLst/>
          </a:prstGeom>
        </p:spPr>
      </p:pic>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sp>
        <p:nvSpPr>
          <p:cNvPr id="4" name="TextBox 3"/>
          <p:cNvSpPr txBox="1"/>
          <p:nvPr/>
        </p:nvSpPr>
        <p:spPr>
          <a:xfrm>
            <a:off x="2291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Detectors &amp; 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5" name="TextBox 4"/>
          <p:cNvSpPr txBox="1"/>
          <p:nvPr/>
        </p:nvSpPr>
        <p:spPr>
          <a:xfrm>
            <a:off x="1094480" y="316008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6" name="TextBox 5"/>
          <p:cNvSpPr txBox="1"/>
          <p:nvPr/>
        </p:nvSpPr>
        <p:spPr>
          <a:xfrm>
            <a:off x="2391838"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Support </a:t>
            </a: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(power, cooling)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7" name="TextBox 6"/>
          <p:cNvSpPr txBox="1"/>
          <p:nvPr/>
        </p:nvSpPr>
        <p:spPr>
          <a:xfrm>
            <a:off x="6477000"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Accelerator Testing</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8" name="TextBox 7"/>
          <p:cNvSpPr txBox="1"/>
          <p:nvPr/>
        </p:nvSpPr>
        <p:spPr>
          <a:xfrm>
            <a:off x="6248400"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Ion Sources</a:t>
            </a:r>
          </a:p>
        </p:txBody>
      </p:sp>
      <p:sp>
        <p:nvSpPr>
          <p:cNvPr id="9" name="TextBox 8"/>
          <p:cNvSpPr txBox="1"/>
          <p:nvPr/>
        </p:nvSpPr>
        <p:spPr>
          <a:xfrm>
            <a:off x="4469029" y="1774185"/>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SHAW LANE</a:t>
            </a:r>
          </a:p>
        </p:txBody>
      </p:sp>
      <p:sp>
        <p:nvSpPr>
          <p:cNvPr id="10" name="TextBox 9"/>
          <p:cNvSpPr txBox="1"/>
          <p:nvPr/>
        </p:nvSpPr>
        <p:spPr>
          <a:xfrm>
            <a:off x="5976409" y="4431268"/>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WILSON ROAD</a:t>
            </a:r>
          </a:p>
        </p:txBody>
      </p:sp>
      <p:sp>
        <p:nvSpPr>
          <p:cNvPr id="12" name="TextBox 11"/>
          <p:cNvSpPr txBox="1"/>
          <p:nvPr/>
        </p:nvSpPr>
        <p:spPr>
          <a:xfrm>
            <a:off x="7876978" y="2059344"/>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p:txBody>
      </p:sp>
      <p:sp>
        <p:nvSpPr>
          <p:cNvPr id="13" name="TextBox 12"/>
          <p:cNvSpPr txBox="1"/>
          <p:nvPr/>
        </p:nvSpPr>
        <p:spPr>
          <a:xfrm>
            <a:off x="41635" y="3184029"/>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block)</a:t>
            </a:r>
          </a:p>
        </p:txBody>
      </p:sp>
      <p:sp>
        <p:nvSpPr>
          <p:cNvPr id="14" name="TextBox 13"/>
          <p:cNvSpPr txBox="1"/>
          <p:nvPr/>
        </p:nvSpPr>
        <p:spPr>
          <a:xfrm rot="19579171">
            <a:off x="85073"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5" name="TextBox 14"/>
          <p:cNvSpPr txBox="1"/>
          <p:nvPr/>
        </p:nvSpPr>
        <p:spPr>
          <a:xfrm>
            <a:off x="1752600"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Offices &amp; Labs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8" name="TextBox 17"/>
          <p:cNvSpPr txBox="1"/>
          <p:nvPr/>
        </p:nvSpPr>
        <p:spPr>
          <a:xfrm>
            <a:off x="2373711"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Machine Shop &amp; Assembly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29280204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93617911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7564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588645" y="1133646"/>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200" dirty="0" smtClean="0">
                <a:solidFill>
                  <a:srgbClr val="000000"/>
                </a:solidFill>
                <a:latin typeface="Arial Black" panose="020B0A04020102020204" pitchFamily="34" charset="0"/>
                <a:cs typeface="Aharoni" panose="02010803020104030203" pitchFamily="2" charset="-79"/>
              </a:rPr>
              <a:t>Learn more about </a:t>
            </a:r>
            <a:r>
              <a:rPr lang="en-US" altLang="en-US" sz="2200" dirty="0">
                <a:solidFill>
                  <a:srgbClr val="000000"/>
                </a:solidFill>
                <a:latin typeface="Arial Black" panose="020B0A04020102020204" pitchFamily="34" charset="0"/>
                <a:cs typeface="Aharoni" panose="02010803020104030203" pitchFamily="2" charset="-79"/>
              </a:rPr>
              <a:t>our </a:t>
            </a:r>
            <a:r>
              <a:rPr lang="en-US" altLang="en-US" sz="2200" dirty="0" smtClean="0">
                <a:solidFill>
                  <a:srgbClr val="000000"/>
                </a:solidFill>
                <a:latin typeface="Arial Black" panose="020B0A04020102020204" pitchFamily="34" charset="0"/>
                <a:cs typeface="Aharoni" panose="02010803020104030203" pitchFamily="2" charset="-79"/>
              </a:rPr>
              <a:t>Lab </a:t>
            </a:r>
            <a:r>
              <a:rPr lang="en-US" altLang="en-US" sz="2200" dirty="0">
                <a:solidFill>
                  <a:srgbClr val="000000"/>
                </a:solidFill>
                <a:latin typeface="Arial Black" panose="020B0A04020102020204" pitchFamily="34" charset="0"/>
                <a:cs typeface="Aharoni" panose="02010803020104030203" pitchFamily="2" charset="-79"/>
              </a:rPr>
              <a:t>and outreach </a:t>
            </a:r>
            <a:r>
              <a:rPr lang="en-US" altLang="en-US" sz="2200" dirty="0" smtClean="0">
                <a:solidFill>
                  <a:srgbClr val="000000"/>
                </a:solidFill>
                <a:latin typeface="Arial Black" panose="020B0A04020102020204" pitchFamily="34" charset="0"/>
                <a:cs typeface="Aharoni" panose="02010803020104030203" pitchFamily="2" charset="-79"/>
              </a:rPr>
              <a:t>programs</a:t>
            </a:r>
            <a:endParaRPr lang="en-US" altLang="en-US" sz="2200" b="1" dirty="0" smtClean="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400564" y="1677482"/>
            <a:ext cx="2149551" cy="2031325"/>
          </a:xfrm>
          <a:prstGeom prst="rect">
            <a:avLst/>
          </a:prstGeom>
        </p:spPr>
        <p:txBody>
          <a:bodyPr wrap="square">
            <a:spAutoFit/>
          </a:bodyPr>
          <a:lstStyle/>
          <a:p>
            <a:pPr algn="r">
              <a:spcBef>
                <a:spcPct val="50000"/>
              </a:spcBef>
            </a:pPr>
            <a:r>
              <a:rPr lang="en-US" altLang="en-US" dirty="0" smtClean="0">
                <a:solidFill>
                  <a:srgbClr val="000000"/>
                </a:solidFill>
              </a:rPr>
              <a:t>Visit the FRIB-inspired nuclear science exhibit at </a:t>
            </a:r>
            <a:r>
              <a:rPr lang="en-US" altLang="en-US" b="1" dirty="0" smtClean="0">
                <a:solidFill>
                  <a:srgbClr val="000000"/>
                </a:solidFill>
              </a:rPr>
              <a:t>Impression 5 Science Center </a:t>
            </a:r>
            <a:r>
              <a:rPr lang="en-US" altLang="en-US" dirty="0" smtClean="0">
                <a:solidFill>
                  <a:srgbClr val="000000"/>
                </a:solidFill>
              </a:rPr>
              <a:t>in downtown Lansing!</a:t>
            </a:r>
          </a:p>
          <a:p>
            <a:pPr algn="r">
              <a:spcBef>
                <a:spcPts val="0"/>
              </a:spcBef>
            </a:pPr>
            <a:r>
              <a:rPr lang="en-US" altLang="en-US" u="sng" dirty="0">
                <a:solidFill>
                  <a:srgbClr val="67B14B"/>
                </a:solidFill>
              </a:rPr>
              <a:t>impression5.org</a:t>
            </a:r>
          </a:p>
        </p:txBody>
      </p:sp>
      <p:sp>
        <p:nvSpPr>
          <p:cNvPr id="7" name="Rectangle 6"/>
          <p:cNvSpPr/>
          <p:nvPr/>
        </p:nvSpPr>
        <p:spPr>
          <a:xfrm>
            <a:off x="6324600" y="3802742"/>
            <a:ext cx="2540346" cy="1200329"/>
          </a:xfrm>
          <a:prstGeom prst="rect">
            <a:avLst/>
          </a:prstGeom>
        </p:spPr>
        <p:txBody>
          <a:bodyPr wrap="square">
            <a:spAutoFit/>
          </a:bodyPr>
          <a:lstStyle/>
          <a:p>
            <a:pPr>
              <a:spcBef>
                <a:spcPct val="50000"/>
              </a:spcBef>
            </a:pPr>
            <a:r>
              <a:rPr lang="en-US" altLang="en-US" dirty="0"/>
              <a:t>Visit </a:t>
            </a:r>
            <a:r>
              <a:rPr lang="en-US" altLang="en-US" dirty="0" smtClean="0"/>
              <a:t>our </a:t>
            </a:r>
            <a:r>
              <a:rPr lang="en-US" altLang="en-US" b="1" i="1" dirty="0" smtClean="0"/>
              <a:t>Gift Shop </a:t>
            </a:r>
            <a:r>
              <a:rPr lang="en-US" altLang="en-US" dirty="0" smtClean="0"/>
              <a:t>on </a:t>
            </a:r>
            <a:r>
              <a:rPr lang="en-US" altLang="en-US" dirty="0" smtClean="0">
                <a:hlinkClick r:id="rId3" action="ppaction://hlinkfile"/>
              </a:rPr>
              <a:t>shop.msu.edu</a:t>
            </a:r>
            <a:r>
              <a:rPr lang="en-US" altLang="en-US" dirty="0" smtClean="0"/>
              <a:t> (click </a:t>
            </a:r>
            <a:r>
              <a:rPr lang="en-US" altLang="en-US" dirty="0"/>
              <a:t>on </a:t>
            </a:r>
            <a:r>
              <a:rPr lang="en-US" altLang="en-US" dirty="0" smtClean="0"/>
              <a:t>“FRIB” </a:t>
            </a:r>
            <a:r>
              <a:rPr lang="en-US" altLang="en-US" dirty="0"/>
              <a:t>under “Specialty Shops</a:t>
            </a:r>
            <a:r>
              <a:rPr lang="en-US" altLang="en-US" dirty="0" smtClean="0"/>
              <a:t>”)</a:t>
            </a:r>
            <a:endParaRPr lang="en-US" altLang="en-US" dirty="0"/>
          </a:p>
        </p:txBody>
      </p:sp>
      <p:sp>
        <p:nvSpPr>
          <p:cNvPr id="8" name="Rectangle 7"/>
          <p:cNvSpPr/>
          <p:nvPr/>
        </p:nvSpPr>
        <p:spPr>
          <a:xfrm>
            <a:off x="6326372" y="1677482"/>
            <a:ext cx="2464146" cy="1200329"/>
          </a:xfrm>
          <a:prstGeom prst="rect">
            <a:avLst/>
          </a:prstGeom>
        </p:spPr>
        <p:txBody>
          <a:bodyPr wrap="square">
            <a:spAutoFit/>
          </a:bodyPr>
          <a:lstStyle/>
          <a:p>
            <a:pPr>
              <a:spcBef>
                <a:spcPct val="50000"/>
              </a:spcBef>
            </a:pPr>
            <a:r>
              <a:rPr lang="en-US" altLang="en-US" dirty="0" smtClean="0">
                <a:solidFill>
                  <a:srgbClr val="000000"/>
                </a:solidFill>
              </a:rPr>
              <a:t>Find</a:t>
            </a:r>
            <a:r>
              <a:rPr lang="en-US" altLang="en-US" dirty="0" smtClean="0">
                <a:solidFill>
                  <a:schemeClr val="accent6">
                    <a:lumMod val="75000"/>
                  </a:schemeClr>
                </a:solidFill>
              </a:rPr>
              <a:t> </a:t>
            </a:r>
            <a:r>
              <a:rPr lang="en-US" altLang="en-US" b="1" i="1" dirty="0" smtClean="0"/>
              <a:t>camps </a:t>
            </a:r>
            <a:r>
              <a:rPr lang="en-US" altLang="en-US" b="1" i="1" dirty="0"/>
              <a:t>and programs</a:t>
            </a:r>
            <a:r>
              <a:rPr lang="en-US" altLang="en-US" dirty="0"/>
              <a:t> </a:t>
            </a:r>
            <a:r>
              <a:rPr lang="en-US" altLang="en-US" dirty="0">
                <a:solidFill>
                  <a:srgbClr val="000000"/>
                </a:solidFill>
              </a:rPr>
              <a:t>at </a:t>
            </a:r>
            <a:r>
              <a:rPr lang="en-US" altLang="en-US" dirty="0" smtClean="0">
                <a:solidFill>
                  <a:srgbClr val="000000"/>
                </a:solidFill>
              </a:rPr>
              <a:t>MSU for </a:t>
            </a:r>
          </a:p>
          <a:p>
            <a:r>
              <a:rPr lang="en-US" altLang="en-US" dirty="0" err="1" smtClean="0">
                <a:solidFill>
                  <a:srgbClr val="000000"/>
                </a:solidFill>
              </a:rPr>
              <a:t>pre-college</a:t>
            </a:r>
            <a:r>
              <a:rPr lang="en-US" altLang="en-US" dirty="0" smtClean="0">
                <a:solidFill>
                  <a:srgbClr val="000000"/>
                </a:solidFill>
              </a:rPr>
              <a:t> students: </a:t>
            </a:r>
            <a:r>
              <a:rPr lang="en-US" altLang="en-US" u="sng" dirty="0">
                <a:solidFill>
                  <a:srgbClr val="67B14B"/>
                </a:solidFill>
              </a:rPr>
              <a:t>spartanyouth.msu.edu</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29788" y="1677482"/>
            <a:ext cx="1728486" cy="2024881"/>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3955" y="3802742"/>
            <a:ext cx="1380150" cy="1311220"/>
          </a:xfrm>
          <a:prstGeom prst="rect">
            <a:avLst/>
          </a:prstGeom>
        </p:spPr>
      </p:pic>
      <p:sp>
        <p:nvSpPr>
          <p:cNvPr id="14" name="TextBox 13"/>
          <p:cNvSpPr txBox="1"/>
          <p:nvPr/>
        </p:nvSpPr>
        <p:spPr>
          <a:xfrm>
            <a:off x="4608002" y="4704304"/>
            <a:ext cx="1716252" cy="400110"/>
          </a:xfrm>
          <a:prstGeom prst="rect">
            <a:avLst/>
          </a:prstGeom>
          <a:noFill/>
        </p:spPr>
        <p:txBody>
          <a:bodyPr wrap="square" rtlCol="0">
            <a:spAutoFit/>
          </a:bodyPr>
          <a:lstStyle/>
          <a:p>
            <a:r>
              <a:rPr lang="en-US" sz="2000" b="1" dirty="0" smtClean="0">
                <a:solidFill>
                  <a:schemeClr val="accent6">
                    <a:lumMod val="75000"/>
                  </a:schemeClr>
                </a:solidFill>
                <a:latin typeface="Arial" panose="020B0604020202020204" pitchFamily="34" charset="0"/>
                <a:cs typeface="Arial" panose="020B0604020202020204" pitchFamily="34" charset="0"/>
              </a:rPr>
              <a:t>GIFT SHOP</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400564" y="3797595"/>
            <a:ext cx="2155898" cy="923330"/>
          </a:xfrm>
          <a:prstGeom prst="rect">
            <a:avLst/>
          </a:prstGeom>
        </p:spPr>
        <p:txBody>
          <a:bodyPr wrap="square">
            <a:spAutoFit/>
          </a:bodyPr>
          <a:lstStyle/>
          <a:p>
            <a:pPr algn="r">
              <a:spcBef>
                <a:spcPct val="50000"/>
              </a:spcBef>
            </a:pPr>
            <a:r>
              <a:rPr lang="en-US" altLang="en-US" dirty="0" smtClean="0">
                <a:solidFill>
                  <a:srgbClr val="000000"/>
                </a:solidFill>
              </a:rPr>
              <a:t>Get the Android/ iPhone/iPad </a:t>
            </a:r>
            <a:r>
              <a:rPr lang="en-US" altLang="en-US" dirty="0">
                <a:solidFill>
                  <a:srgbClr val="000000"/>
                </a:solidFill>
              </a:rPr>
              <a:t>game </a:t>
            </a:r>
            <a:r>
              <a:rPr lang="en-US" altLang="en-US" b="1" i="1" dirty="0" err="1"/>
              <a:t>Isotopolis</a:t>
            </a:r>
            <a:r>
              <a:rPr lang="en-US" altLang="en-US" dirty="0">
                <a:solidFill>
                  <a:schemeClr val="accent6">
                    <a:lumMod val="75000"/>
                  </a:schemeClr>
                </a:solidFill>
              </a:rPr>
              <a:t> </a:t>
            </a:r>
            <a:r>
              <a:rPr lang="en-US" altLang="en-US" dirty="0">
                <a:solidFill>
                  <a:srgbClr val="000000"/>
                </a:solidFill>
              </a:rPr>
              <a:t>for free! </a:t>
            </a:r>
          </a:p>
        </p:txBody>
      </p:sp>
      <p:sp>
        <p:nvSpPr>
          <p:cNvPr id="18" name="TextBox 17"/>
          <p:cNvSpPr txBox="1"/>
          <p:nvPr/>
        </p:nvSpPr>
        <p:spPr>
          <a:xfrm>
            <a:off x="4535904" y="1707845"/>
            <a:ext cx="1716252" cy="523220"/>
          </a:xfrm>
          <a:prstGeom prst="rect">
            <a:avLst/>
          </a:prstGeom>
          <a:noFill/>
        </p:spPr>
        <p:txBody>
          <a:bodyPr wrap="square" rtlCol="0">
            <a:spAutoFit/>
          </a:bodyPr>
          <a:lstStyle/>
          <a:p>
            <a:r>
              <a:rPr lang="en-US" sz="1400" b="1" dirty="0" smtClean="0">
                <a:solidFill>
                  <a:schemeClr val="accent6">
                    <a:lumMod val="75000"/>
                  </a:schemeClr>
                </a:solidFill>
                <a:latin typeface="Arial" panose="020B0604020202020204" pitchFamily="34" charset="0"/>
                <a:cs typeface="Arial" panose="020B0604020202020204" pitchFamily="34" charset="0"/>
              </a:rPr>
              <a:t>SPARTAN YOUTH PROGRAMS</a:t>
            </a:r>
            <a:endParaRPr lang="en-US" sz="1400" b="1" dirty="0">
              <a:solidFill>
                <a:schemeClr val="accent6">
                  <a:lumMod val="75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12830" b="10190"/>
          <a:stretch/>
        </p:blipFill>
        <p:spPr>
          <a:xfrm>
            <a:off x="2652415" y="2787962"/>
            <a:ext cx="1781768" cy="914401"/>
          </a:xfrm>
          <a:prstGeom prst="rect">
            <a:avLst/>
          </a:prstGeom>
        </p:spPr>
      </p:pic>
      <p:grpSp>
        <p:nvGrpSpPr>
          <p:cNvPr id="6" name="Group 5"/>
          <p:cNvGrpSpPr/>
          <p:nvPr/>
        </p:nvGrpSpPr>
        <p:grpSpPr>
          <a:xfrm>
            <a:off x="2641024" y="3802742"/>
            <a:ext cx="1797853" cy="1301672"/>
            <a:chOff x="4714238" y="2213945"/>
            <a:chExt cx="2236345" cy="1619146"/>
          </a:xfrm>
        </p:grpSpPr>
        <p:pic>
          <p:nvPicPr>
            <p:cNvPr id="3" name="Picture 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28528" y="1677482"/>
            <a:ext cx="1810760" cy="1207173"/>
          </a:xfrm>
          <a:prstGeom prst="rect">
            <a:avLst/>
          </a:prstGeom>
        </p:spPr>
      </p:pic>
      <p:sp>
        <p:nvSpPr>
          <p:cNvPr id="20" name="Rectangle 2"/>
          <p:cNvSpPr txBox="1">
            <a:spLocks noChangeArrowheads="1"/>
          </p:cNvSpPr>
          <p:nvPr/>
        </p:nvSpPr>
        <p:spPr>
          <a:xfrm>
            <a:off x="0" y="219149"/>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r>
              <a:rPr lang="en-US" altLang="en-US" sz="4400" kern="0" smtClean="0"/>
              <a:t>Explore FRIB at MSU</a:t>
            </a:r>
            <a:endParaRPr lang="en-US" altLang="en-US" sz="4400" kern="0" dirty="0"/>
          </a:p>
        </p:txBody>
      </p:sp>
      <p:sp>
        <p:nvSpPr>
          <p:cNvPr id="21" name="Rectangle 20"/>
          <p:cNvSpPr/>
          <p:nvPr/>
        </p:nvSpPr>
        <p:spPr>
          <a:xfrm>
            <a:off x="0" y="5151297"/>
            <a:ext cx="9144000" cy="425629"/>
          </a:xfrm>
          <a:prstGeom prst="rect">
            <a:avLst/>
          </a:prstGeom>
        </p:spPr>
        <p:txBody>
          <a:bodyPr wrap="square">
            <a:spAutoFit/>
          </a:bodyPr>
          <a:lstStyle/>
          <a:p>
            <a:pPr algn="ctr" defTabSz="450056"/>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smtClean="0">
                <a:solidFill>
                  <a:prstClr val="black"/>
                </a:solidFill>
                <a:latin typeface="Arial Black" panose="020B0A04020102020204" pitchFamily="34" charset="0"/>
                <a:cs typeface="Aharoni" panose="02010803020104030203" pitchFamily="2" charset="-79"/>
                <a:hlinkClick r:id="rId10"/>
              </a:rPr>
              <a:t>visits@frib.msu.edu</a:t>
            </a:r>
            <a:r>
              <a:rPr lang="en-US" altLang="en-US" sz="2166" dirty="0" smtClean="0">
                <a:solidFill>
                  <a:prstClr val="black"/>
                </a:solidFill>
                <a:latin typeface="Arial Black" panose="020B0A04020102020204" pitchFamily="34" charset="0"/>
                <a:cs typeface="Aharoni" panose="02010803020104030203" pitchFamily="2" charset="-79"/>
              </a:rPr>
              <a:t> </a:t>
            </a:r>
            <a:r>
              <a:rPr lang="en-US" altLang="en-US" sz="2166" dirty="0" smtClean="0">
                <a:solidFill>
                  <a:srgbClr val="000000"/>
                </a:solidFill>
                <a:latin typeface="Arial Black" panose="020B0A04020102020204" pitchFamily="34" charset="0"/>
                <a:cs typeface="Aharoni" panose="02010803020104030203" pitchFamily="2" charset="-79"/>
              </a:rPr>
              <a:t>or </a:t>
            </a:r>
            <a:r>
              <a:rPr lang="en-US" altLang="en-US" sz="2166" dirty="0">
                <a:solidFill>
                  <a:srgbClr val="000000"/>
                </a:solidFill>
                <a:latin typeface="Arial Black" panose="020B0A04020102020204" pitchFamily="34" charset="0"/>
                <a:cs typeface="Aharoni" panose="02010803020104030203" pitchFamily="2" charset="-79"/>
              </a:rPr>
              <a:t>go to </a:t>
            </a:r>
            <a:r>
              <a:rPr lang="en-US" altLang="en-US" sz="2166" dirty="0" smtClean="0">
                <a:solidFill>
                  <a:srgbClr val="6B9F25"/>
                </a:solidFill>
                <a:latin typeface="Arial Black" panose="020B0A04020102020204" pitchFamily="34" charset="0"/>
                <a:cs typeface="Aharoni" panose="02010803020104030203" pitchFamily="2" charset="-79"/>
                <a:hlinkClick r:id="rId11"/>
              </a:rPr>
              <a:t>frib.msu.edu</a:t>
            </a:r>
            <a:r>
              <a:rPr lang="en-US" altLang="en-US" sz="2166" u="sng" dirty="0" smtClean="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pic>
        <p:nvPicPr>
          <p:cNvPr id="22" name="Picture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88919" y="5653487"/>
            <a:ext cx="433438" cy="352388"/>
          </a:xfrm>
          <a:prstGeom prst="rect">
            <a:avLst/>
          </a:prstGeom>
        </p:spPr>
      </p:pic>
      <p:sp>
        <p:nvSpPr>
          <p:cNvPr id="23" name="Rectangle 22"/>
          <p:cNvSpPr/>
          <p:nvPr/>
        </p:nvSpPr>
        <p:spPr>
          <a:xfrm>
            <a:off x="7422356" y="5638800"/>
            <a:ext cx="1302247" cy="395365"/>
          </a:xfrm>
          <a:prstGeom prst="rect">
            <a:avLst/>
          </a:prstGeom>
        </p:spPr>
        <p:txBody>
          <a:bodyPr wrap="square">
            <a:spAutoFit/>
          </a:bodyPr>
          <a:lstStyle/>
          <a:p>
            <a:pPr defTabSz="450056"/>
            <a:r>
              <a:rPr lang="en-US" altLang="en-US" sz="1969" dirty="0" smtClean="0">
                <a:solidFill>
                  <a:srgbClr val="1DA1F2"/>
                </a:solidFill>
                <a:cs typeface="Aharoni" panose="02010803020104030203" pitchFamily="2" charset="-79"/>
              </a:rPr>
              <a:t>@</a:t>
            </a:r>
            <a:r>
              <a:rPr lang="en-US" altLang="en-US" sz="1969" dirty="0" err="1" smtClean="0">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spTree>
    <p:extLst>
      <p:ext uri="{BB962C8B-B14F-4D97-AF65-F5344CB8AC3E}">
        <p14:creationId xmlns:p14="http://schemas.microsoft.com/office/powerpoint/2010/main" val="315761016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ndParaRPr>
          </a:p>
        </p:txBody>
      </p:sp>
      <p:sp>
        <p:nvSpPr>
          <p:cNvPr id="8" name="Rectangle 7"/>
          <p:cNvSpPr/>
          <p:nvPr/>
        </p:nvSpPr>
        <p:spPr>
          <a:xfrm>
            <a:off x="2590800" y="4642449"/>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2590800" y="4623207"/>
            <a:ext cx="846827"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rPr>
              <a:t>NOV 6</a:t>
            </a:r>
            <a:r>
              <a:rPr kumimoji="0" lang="en-US" sz="1400" b="0" i="0" u="none" strike="noStrike" kern="1200" cap="none" spc="0" normalizeH="0" baseline="30000" noProof="0" dirty="0" smtClean="0">
                <a:ln>
                  <a:noFill/>
                </a:ln>
                <a:solidFill>
                  <a:prstClr val="white"/>
                </a:solidFill>
                <a:effectLst/>
                <a:uLnTx/>
                <a:uFillTx/>
                <a:latin typeface="Trebuchet MS" panose="020B0603020202020204" pitchFamily="34" charset="0"/>
              </a:rPr>
              <a:t>TH</a:t>
            </a:r>
            <a:endParaRPr kumimoji="0" lang="en-US" sz="1400" b="0" i="0" u="none" strike="noStrike" kern="1200" cap="none" spc="0" normalizeH="0" baseline="30000" noProof="0" dirty="0">
              <a:ln>
                <a:noFill/>
              </a:ln>
              <a:solidFill>
                <a:prstClr val="white"/>
              </a:solidFill>
              <a:effectLst/>
              <a:uLnTx/>
              <a:uFillTx/>
              <a:latin typeface="Trebuchet MS" panose="020B0603020202020204" pitchFamily="34" charset="0"/>
            </a:endParaRPr>
          </a:p>
        </p:txBody>
      </p:sp>
    </p:spTree>
    <p:extLst>
      <p:ext uri="{BB962C8B-B14F-4D97-AF65-F5344CB8AC3E}">
        <p14:creationId xmlns:p14="http://schemas.microsoft.com/office/powerpoint/2010/main" val="358415340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2400" y="1066800"/>
            <a:ext cx="880652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75262" y="2463919"/>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Detectors/Experiments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5" name="TextBox 4"/>
          <p:cNvSpPr txBox="1"/>
          <p:nvPr/>
        </p:nvSpPr>
        <p:spPr>
          <a:xfrm>
            <a:off x="2127676" y="325455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6" name="TextBox 5"/>
          <p:cNvSpPr txBox="1"/>
          <p:nvPr/>
        </p:nvSpPr>
        <p:spPr>
          <a:xfrm>
            <a:off x="2675262" y="4078689"/>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ea typeface="ヒラギノ角ゴ Pro W3"/>
              </a:rPr>
              <a:t>Linac</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 Support Building</a:t>
            </a:r>
          </a:p>
        </p:txBody>
      </p:sp>
      <p:sp>
        <p:nvSpPr>
          <p:cNvPr id="7" name="TextBox 6"/>
          <p:cNvSpPr txBox="1"/>
          <p:nvPr/>
        </p:nvSpPr>
        <p:spPr>
          <a:xfrm>
            <a:off x="5477984" y="3081674"/>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SRF Assembly</a:t>
            </a:r>
          </a:p>
        </p:txBody>
      </p:sp>
      <p:sp>
        <p:nvSpPr>
          <p:cNvPr id="8" name="TextBox 7"/>
          <p:cNvSpPr txBox="1"/>
          <p:nvPr/>
        </p:nvSpPr>
        <p:spPr>
          <a:xfrm>
            <a:off x="5331541" y="3839328"/>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rPr>
              <a:t>Ion Sources</a:t>
            </a:r>
          </a:p>
        </p:txBody>
      </p:sp>
      <p:sp>
        <p:nvSpPr>
          <p:cNvPr id="9" name="TextBox 8"/>
          <p:cNvSpPr txBox="1"/>
          <p:nvPr/>
        </p:nvSpPr>
        <p:spPr>
          <a:xfrm>
            <a:off x="4244813" y="1583547"/>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SHAW LANE</a:t>
            </a:r>
          </a:p>
        </p:txBody>
      </p:sp>
      <p:sp>
        <p:nvSpPr>
          <p:cNvPr id="10" name="TextBox 9"/>
          <p:cNvSpPr txBox="1"/>
          <p:nvPr/>
        </p:nvSpPr>
        <p:spPr>
          <a:xfrm>
            <a:off x="4117951" y="4794494"/>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WILSON ROAD</a:t>
            </a:r>
          </a:p>
        </p:txBody>
      </p:sp>
      <p:sp>
        <p:nvSpPr>
          <p:cNvPr id="11" name="TextBox 10"/>
          <p:cNvSpPr txBox="1"/>
          <p:nvPr/>
        </p:nvSpPr>
        <p:spPr>
          <a:xfrm rot="2912043">
            <a:off x="5475050" y="1586911"/>
            <a:ext cx="162191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BOGUE STREET</a:t>
            </a:r>
          </a:p>
        </p:txBody>
      </p:sp>
      <p:sp>
        <p:nvSpPr>
          <p:cNvPr id="12" name="TextBox 11"/>
          <p:cNvSpPr txBox="1"/>
          <p:nvPr/>
        </p:nvSpPr>
        <p:spPr>
          <a:xfrm>
            <a:off x="7178703" y="1822976"/>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p:txBody>
      </p:sp>
      <p:sp>
        <p:nvSpPr>
          <p:cNvPr id="13" name="TextBox 12"/>
          <p:cNvSpPr txBox="1"/>
          <p:nvPr/>
        </p:nvSpPr>
        <p:spPr>
          <a:xfrm>
            <a:off x="617378" y="1274548"/>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a typeface="ヒラギノ角ゴ Pro W3"/>
              </a:rPr>
              <a:t>block)</a:t>
            </a:r>
          </a:p>
        </p:txBody>
      </p:sp>
      <p:sp>
        <p:nvSpPr>
          <p:cNvPr id="14" name="TextBox 13"/>
          <p:cNvSpPr txBox="1"/>
          <p:nvPr/>
        </p:nvSpPr>
        <p:spPr>
          <a:xfrm rot="19579171">
            <a:off x="1688129" y="197505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
        <p:nvSpPr>
          <p:cNvPr id="15" name="TextBox 14"/>
          <p:cNvSpPr txBox="1"/>
          <p:nvPr/>
        </p:nvSpPr>
        <p:spPr>
          <a:xfrm>
            <a:off x="2630700" y="1886004"/>
            <a:ext cx="1581587"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Offices/Labs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19613355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marL="0" marR="0" lvl="0" indent="0" algn="l" defTabSz="857250" rtl="0" eaLnBrk="1" fontAlgn="auto" latinLnBrk="0" hangingPunct="1">
              <a:lnSpc>
                <a:spcPct val="90000"/>
              </a:lnSpc>
              <a:spcBef>
                <a:spcPts val="0"/>
              </a:spcBef>
              <a:spcAft>
                <a:spcPts val="0"/>
              </a:spcAft>
              <a:buClr>
                <a:srgbClr val="064308"/>
              </a:buClr>
              <a:buSzPts val="2400"/>
              <a:buFontTx/>
              <a:buNone/>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Thanks for helping us  alleviate COVID risk by:</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Not attending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the tour if you feel sick</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Wearing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a mask over nose and mouth</a:t>
            </a:r>
            <a:endParaRPr kumimoji="0" sz="1313" b="0" i="0" u="none" strike="noStrike" kern="0" cap="none" spc="0" normalizeH="0" baseline="0" noProof="0" dirty="0">
              <a:ln>
                <a:noFill/>
              </a:ln>
              <a:solidFill>
                <a:srgbClr val="000000"/>
              </a:solidFill>
              <a:effectLst/>
              <a:uLnTx/>
              <a:uFillTx/>
              <a:latin typeface="Arial"/>
              <a:ea typeface="ヒラギノ角ゴ Pro W3"/>
              <a:cs typeface="Arial"/>
              <a:sym typeface="Arial"/>
            </a:endParaRPr>
          </a:p>
          <a:p>
            <a:pPr marL="177363" marR="0" lvl="0" indent="-177363" algn="l" defTabSz="857250" rtl="0" eaLnBrk="1" fontAlgn="auto" latinLnBrk="0" hangingPunct="1">
              <a:lnSpc>
                <a:spcPct val="90000"/>
              </a:lnSpc>
              <a:spcBef>
                <a:spcPts val="1187"/>
              </a:spcBef>
              <a:spcAft>
                <a:spcPts val="0"/>
              </a:spcAft>
              <a:buClr>
                <a:srgbClr val="064308"/>
              </a:buClr>
              <a:buSzPts val="2400"/>
              <a:buFont typeface="Noto Sans Symbols"/>
              <a:buChar char="▪"/>
              <a:tabLst/>
              <a:defRPr/>
            </a:pPr>
            <a:r>
              <a:rPr kumimoji="0" lang="en-US" sz="2250" b="0" i="0" u="none" strike="noStrike" kern="0" cap="none" spc="0" normalizeH="0" baseline="0" noProof="0" dirty="0" smtClean="0">
                <a:ln>
                  <a:noFill/>
                </a:ln>
                <a:solidFill>
                  <a:srgbClr val="064308"/>
                </a:solidFill>
                <a:effectLst/>
                <a:uLnTx/>
                <a:uFillTx/>
                <a:latin typeface="Arial"/>
                <a:ea typeface="Arial"/>
                <a:cs typeface="Arial"/>
                <a:sym typeface="Arial"/>
              </a:rPr>
              <a:t>Maintaining </a:t>
            </a:r>
            <a:r>
              <a:rPr kumimoji="0" lang="en-US" sz="2250" b="0" i="0" u="none" strike="noStrike" kern="0" cap="none" spc="0" normalizeH="0" baseline="0" noProof="0" dirty="0">
                <a:ln>
                  <a:noFill/>
                </a:ln>
                <a:solidFill>
                  <a:srgbClr val="064308"/>
                </a:solidFill>
                <a:effectLst/>
                <a:uLnTx/>
                <a:uFillTx/>
                <a:latin typeface="Arial"/>
                <a:ea typeface="Arial"/>
                <a:cs typeface="Arial"/>
                <a:sym typeface="Arial"/>
              </a:rPr>
              <a:t>6-foot separation when possible</a:t>
            </a: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a:p>
            <a:pPr marL="177363" marR="0" lvl="0" indent="-34488" algn="l" defTabSz="857250" rtl="0" eaLnBrk="1" fontAlgn="auto" latinLnBrk="0" hangingPunct="1">
              <a:lnSpc>
                <a:spcPct val="90000"/>
              </a:lnSpc>
              <a:spcBef>
                <a:spcPts val="1187"/>
              </a:spcBef>
              <a:spcAft>
                <a:spcPts val="0"/>
              </a:spcAft>
              <a:buClr>
                <a:srgbClr val="064308"/>
              </a:buClr>
              <a:buSzPts val="2400"/>
              <a:buFontTx/>
              <a:buNone/>
              <a:tabLst/>
              <a:defRPr/>
            </a:pPr>
            <a:endParaRPr kumimoji="0" sz="2250" b="0" i="0" u="none" strike="noStrike" kern="0" cap="none" spc="0" normalizeH="0" baseline="0" noProof="0" dirty="0">
              <a:ln>
                <a:noFill/>
              </a:ln>
              <a:solidFill>
                <a:srgbClr val="064308"/>
              </a:solidFill>
              <a:effectLst/>
              <a:uLnTx/>
              <a:uFillTx/>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1845244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a:xfrm>
            <a:off x="76200" y="228600"/>
            <a:ext cx="8991600" cy="485775"/>
          </a:xfrm>
        </p:spPr>
        <p:txBody>
          <a:bodyPr/>
          <a:lstStyle/>
          <a:p>
            <a:r>
              <a:rPr lang="en-US" sz="4000" dirty="0" smtClean="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5872397" y="1228411"/>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a:t>
            </a:r>
            <a:r>
              <a:rPr kumimoji="0" lang="en-US" altLang="en-US" sz="2400" b="1" i="1" u="sng"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Helium </a:t>
            </a: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Atom</a:t>
            </a:r>
            <a:endPar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nvGrpSpPr>
          <p:cNvPr id="9" name="Group 14"/>
          <p:cNvGrpSpPr>
            <a:grpSpLocks/>
          </p:cNvGrpSpPr>
          <p:nvPr/>
        </p:nvGrpSpPr>
        <p:grpSpPr bwMode="auto">
          <a:xfrm>
            <a:off x="5792666"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FRIB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scientists study </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prstClr val="white"/>
                </a:solidFill>
                <a:effectLst/>
                <a:uLnTx/>
                <a:uFillTx/>
                <a:latin typeface="Arial" panose="020B0604020202020204" pitchFamily="34" charset="0"/>
                <a:ea typeface="ヒラギノ角ゴ Pro W3"/>
                <a:cs typeface="Arial" panose="020B0604020202020204" pitchFamily="34" charset="0"/>
              </a:endParaRPr>
            </a:p>
          </p:txBody>
        </p:sp>
      </p:grpSp>
      <p:grpSp>
        <p:nvGrpSpPr>
          <p:cNvPr id="15" name="Group 4"/>
          <p:cNvGrpSpPr>
            <a:grpSpLocks/>
          </p:cNvGrpSpPr>
          <p:nvPr/>
        </p:nvGrpSpPr>
        <p:grpSpPr bwMode="auto">
          <a:xfrm>
            <a:off x="5620124"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73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551510" y="5196809"/>
            <a:ext cx="4807344"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The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rPr>
              <a:t>Facility for Rare Isotope Beams </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(FRIB)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at Michigan State University</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551510" y="2494761"/>
            <a:ext cx="889987" cy="400110"/>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rPr>
              <a:t>LOBBY</a:t>
            </a:r>
          </a:p>
          <a:p>
            <a:pPr marL="0" marR="0" lvl="0" indent="0" algn="l" defTabSz="457200" rtl="0" eaLnBrk="1" fontAlgn="base" latinLnBrk="0" hangingPunct="1">
              <a:lnSpc>
                <a:spcPct val="100000"/>
              </a:lnSpc>
              <a:spcBef>
                <a:spcPct val="0"/>
              </a:spcBef>
              <a:spcAft>
                <a:spcPct val="0"/>
              </a:spcAft>
              <a:buClrTx/>
              <a:buSzTx/>
              <a:buFontTx/>
              <a:buNone/>
              <a:tabLst/>
              <a:defRPr/>
            </a:pPr>
            <a:r>
              <a:rPr lang="en-US" sz="1000" dirty="0" smtClean="0">
                <a:solidFill>
                  <a:prstClr val="white"/>
                </a:solidFill>
              </a:rPr>
              <a:t>ENTRANCE</a:t>
            </a:r>
            <a:endParaRPr kumimoji="0" lang="en-US" sz="1000" b="0" i="0" u="none" strike="noStrike" kern="1200" cap="none" spc="0" normalizeH="0" baseline="0" noProof="0" dirty="0">
              <a:ln>
                <a:noFill/>
              </a:ln>
              <a:solidFill>
                <a:prstClr val="white"/>
              </a:solidFill>
              <a:effectLst/>
              <a:uLnTx/>
              <a:uFillTx/>
            </a:endParaRPr>
          </a:p>
        </p:txBody>
      </p:sp>
      <p:sp>
        <p:nvSpPr>
          <p:cNvPr id="26" name="TextBox 25"/>
          <p:cNvSpPr txBox="1"/>
          <p:nvPr/>
        </p:nvSpPr>
        <p:spPr>
          <a:xfrm>
            <a:off x="2015121" y="3937449"/>
            <a:ext cx="1627112" cy="307777"/>
          </a:xfrm>
          <a:prstGeom prst="rect">
            <a:avLst/>
          </a:prstGeom>
          <a:solidFill>
            <a:srgbClr val="000000">
              <a:alpha val="50196"/>
            </a:srgb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noProof="0" dirty="0" smtClean="0">
                <a:solidFill>
                  <a:prstClr val="white"/>
                </a:solidFill>
              </a:rPr>
              <a:t>Linear Accelerator</a:t>
            </a:r>
            <a:endParaRPr kumimoji="0" lang="en-US" sz="1400" b="0" i="0" u="none" strike="noStrike" kern="1200" cap="none" spc="0" normalizeH="0" baseline="0" noProof="0" dirty="0">
              <a:ln>
                <a:noFill/>
              </a:ln>
              <a:solidFill>
                <a:prstClr val="white"/>
              </a:solidFill>
              <a:effectLst/>
              <a:uLnTx/>
              <a:uFillTx/>
            </a:endParaRPr>
          </a:p>
        </p:txBody>
      </p:sp>
      <p:grpSp>
        <p:nvGrpSpPr>
          <p:cNvPr id="2" name="Group 1"/>
          <p:cNvGrpSpPr/>
          <p:nvPr/>
        </p:nvGrpSpPr>
        <p:grpSpPr>
          <a:xfrm>
            <a:off x="6477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grpSp>
      <p:sp>
        <p:nvSpPr>
          <p:cNvPr id="31" name="TextBox 30"/>
          <p:cNvSpPr txBox="1"/>
          <p:nvPr/>
        </p:nvSpPr>
        <p:spPr>
          <a:xfrm>
            <a:off x="1633858" y="3003824"/>
            <a:ext cx="1996059" cy="307777"/>
          </a:xfrm>
          <a:prstGeom prst="rect">
            <a:avLst/>
          </a:prstGeom>
          <a:solidFill>
            <a:srgbClr val="000000">
              <a:alpha val="50196"/>
            </a:srgb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400" dirty="0" smtClean="0">
                <a:solidFill>
                  <a:prstClr val="white"/>
                </a:solidFill>
              </a:rPr>
              <a:t>Detectors/Experiments</a:t>
            </a:r>
            <a:endParaRPr kumimoji="0" lang="en-US" sz="1400" b="0"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83670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Arial" pitchFamily="34" charset="0"/>
                <a:ea typeface="ヒラギノ角ゴ Pro W3"/>
              </a:rPr>
              <a:t>What is the </a:t>
            </a:r>
            <a:r>
              <a:rPr kumimoji="0" lang="en-US" altLang="en-US" sz="3600" b="1" i="0" u="none" strike="noStrike" kern="1200" cap="none" spc="0" normalizeH="0" baseline="0" noProof="0" dirty="0">
                <a:ln>
                  <a:noFill/>
                </a:ln>
                <a:solidFill>
                  <a:srgbClr val="67B14B"/>
                </a:solidFill>
                <a:effectLst/>
                <a:uLnTx/>
                <a:uFillTx/>
                <a:latin typeface="Arial" pitchFamily="34" charset="0"/>
                <a:ea typeface="ヒラギノ角ゴ Pro W3"/>
              </a:rPr>
              <a:t>value</a:t>
            </a:r>
            <a:r>
              <a:rPr kumimoji="0" lang="en-US" altLang="en-US" sz="3600" b="1" i="0" u="none" strike="noStrike" kern="1200" cap="none" spc="0" normalizeH="0" baseline="0" noProof="0" dirty="0">
                <a:ln>
                  <a:noFill/>
                </a:ln>
                <a:solidFill>
                  <a:prstClr val="black"/>
                </a:solidFill>
                <a:effectLst/>
                <a:uLnTx/>
                <a:uFillTx/>
                <a:latin typeface="Arial" pitchFamily="34" charset="0"/>
                <a:ea typeface="ヒラギノ角ゴ Pro W3"/>
              </a:rPr>
              <a:t>? </a:t>
            </a:r>
            <a:r>
              <a:rPr kumimoji="0" lang="en-US" altLang="en-US" sz="3600" b="1" i="0" u="none" strike="noStrike" kern="1200" cap="none" spc="0" normalizeH="0" baseline="0" noProof="0" dirty="0" smtClean="0">
                <a:ln>
                  <a:noFill/>
                </a:ln>
                <a:solidFill>
                  <a:prstClr val="black"/>
                </a:solidFill>
                <a:effectLst/>
                <a:uLnTx/>
                <a:uFillTx/>
                <a:latin typeface="Arial" pitchFamily="34" charset="0"/>
                <a:ea typeface="ヒラギノ角ゴ Pro W3"/>
              </a:rPr>
              <a:t>(“Who </a:t>
            </a:r>
            <a:r>
              <a:rPr kumimoji="0" lang="en-US" altLang="en-US" sz="3600" b="1" i="0" u="none" strike="noStrike" kern="1200" cap="none" spc="0" normalizeH="0" baseline="0" noProof="0" dirty="0">
                <a:ln>
                  <a:noFill/>
                </a:ln>
                <a:solidFill>
                  <a:prstClr val="black"/>
                </a:solidFill>
                <a:effectLst/>
                <a:uLnTx/>
                <a:uFillTx/>
                <a:latin typeface="Arial" pitchFamily="34" charset="0"/>
                <a:ea typeface="ヒラギノ角ゴ Pro W3"/>
              </a:rPr>
              <a:t>cares?”)</a:t>
            </a:r>
            <a:endParaRPr kumimoji="0" lang="en-US" sz="36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Keeping us healthy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Explaining our world</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Making electricity</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entury Gothic" panose="020B0502020202020204" pitchFamily="34" charset="0"/>
                <a:ea typeface="ヒラギノ角ゴ Pro W3"/>
              </a:rPr>
              <a:t>Jobs like </a:t>
            </a:r>
            <a:r>
              <a:rPr kumimoji="0" lang="en-US"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ヒラギノ角ゴ Pro W3"/>
              </a:rPr>
              <a:t>medical physicist, radiation safety </a:t>
            </a:r>
            <a:r>
              <a:rPr kumimoji="0" lang="en-US" altLang="en-US" sz="2000" b="1" i="0" u="none" strike="noStrike" kern="1200" cap="none" spc="0" normalizeH="0" baseline="0" noProof="0" dirty="0" smtClean="0">
                <a:ln>
                  <a:noFill/>
                </a:ln>
                <a:solidFill>
                  <a:prstClr val="black"/>
                </a:solidFill>
                <a:effectLst/>
                <a:uLnTx/>
                <a:uFillTx/>
                <a:latin typeface="Century Gothic" panose="020B0502020202020204" pitchFamily="34" charset="0"/>
                <a:ea typeface="ヒラギノ角ゴ Pro W3"/>
              </a:rPr>
              <a:t>officer, geophysicist</a:t>
            </a:r>
            <a:endParaRPr kumimoji="0" lang="en-US" altLang="en-US" sz="2000" b="1" i="0" u="none" strike="noStrike" kern="1200" cap="none" spc="0" normalizeH="0" baseline="0" noProof="0" dirty="0">
              <a:ln>
                <a:noFill/>
              </a:ln>
              <a:solidFill>
                <a:prstClr val="black"/>
              </a:solidFill>
              <a:effectLst/>
              <a:uLnTx/>
              <a:uFillTx/>
              <a:latin typeface="Century Gothic" panose="020B0502020202020204" pitchFamily="34" charset="0"/>
              <a:ea typeface="ヒラギノ角ゴ Pro W3"/>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What we learn about the nucleus can </a:t>
            </a:r>
            <a:endPar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67B14B"/>
                </a:solidFill>
                <a:effectLst/>
                <a:uLnTx/>
                <a:uFillTx/>
                <a:latin typeface="Arial Black" panose="020B0A04020102020204" pitchFamily="34" charset="0"/>
                <a:ea typeface="ヒラギノ角ゴ Pro W3"/>
              </a:rPr>
              <a:t>save lives and change the world!</a:t>
            </a:r>
            <a:endParaRPr kumimoji="0" lang="en-US" altLang="en-US" sz="2800" b="0" i="0" u="none" strike="noStrike" kern="1200" cap="none" spc="0" normalizeH="0" baseline="0" noProof="0" dirty="0">
              <a:ln>
                <a:noFill/>
              </a:ln>
              <a:solidFill>
                <a:srgbClr val="67B14B"/>
              </a:solidFill>
              <a:effectLst/>
              <a:uLnTx/>
              <a:uFillTx/>
              <a:latin typeface="Arial Black" panose="020B0A04020102020204" pitchFamily="34" charset="0"/>
              <a:ea typeface="ヒラギノ角ゴ Pro W3"/>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…plus: </a:t>
            </a: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smoke detectors, smartphones, safer food,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etc</a:t>
            </a:r>
            <a:r>
              <a:rPr kumimoji="0" lang="en-US" altLang="en-US" sz="1800" b="0" i="0" u="none" strike="noStrike" kern="1200" cap="none" spc="0" normalizeH="0" baseline="0" noProof="0" dirty="0">
                <a:ln>
                  <a:noFill/>
                </a:ln>
                <a:solidFill>
                  <a:srgbClr val="C19859">
                    <a:lumMod val="75000"/>
                  </a:srgbClr>
                </a:solidFill>
                <a:effectLst/>
                <a:uLnTx/>
                <a:uFillTx/>
                <a:latin typeface="Arial" panose="020B0604020202020204" pitchFamily="34" charset="0"/>
                <a:ea typeface="ヒラギノ角ゴ Pro W3"/>
                <a:cs typeface="Arial" panose="020B0604020202020204" pitchFamily="34" charset="0"/>
              </a:rPr>
              <a:t>.</a:t>
            </a:r>
          </a:p>
        </p:txBody>
      </p:sp>
    </p:spTree>
    <p:extLst>
      <p:ext uri="{BB962C8B-B14F-4D97-AF65-F5344CB8AC3E}">
        <p14:creationId xmlns:p14="http://schemas.microsoft.com/office/powerpoint/2010/main" val="36655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dirty="0" smtClean="0"/>
              <a:t>Periodic Table of the Elements</a:t>
            </a:r>
            <a:endParaRPr lang="en-US"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925" y="1870075"/>
            <a:ext cx="8730475" cy="424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1600201" y="1143000"/>
            <a:ext cx="5381631" cy="1641475"/>
            <a:chOff x="1008" y="790"/>
            <a:chExt cx="3390" cy="1034"/>
          </a:xfrm>
        </p:grpSpPr>
        <p:sp>
          <p:nvSpPr>
            <p:cNvPr id="5" name="Rectangle 5"/>
            <p:cNvSpPr>
              <a:spLocks noChangeArrowheads="1"/>
            </p:cNvSpPr>
            <p:nvPr/>
          </p:nvSpPr>
          <p:spPr bwMode="auto">
            <a:xfrm>
              <a:off x="4110" y="1558"/>
              <a:ext cx="288" cy="266"/>
            </a:xfrm>
            <a:prstGeom prst="rect">
              <a:avLst/>
            </a:prstGeom>
            <a:noFill/>
            <a:ln w="38100">
              <a:pattFill prst="wdUpDiag">
                <a:fgClr>
                  <a:srgbClr val="FF33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6" name="Line 6"/>
            <p:cNvSpPr>
              <a:spLocks noChangeShapeType="1"/>
            </p:cNvSpPr>
            <p:nvPr/>
          </p:nvSpPr>
          <p:spPr bwMode="auto">
            <a:xfrm>
              <a:off x="3678" y="1233"/>
              <a:ext cx="432" cy="362"/>
            </a:xfrm>
            <a:prstGeom prst="line">
              <a:avLst/>
            </a:prstGeom>
            <a:noFill/>
            <a:ln w="25400">
              <a:pattFill prst="wdUpDiag">
                <a:fgClr>
                  <a:srgbClr val="FF3300"/>
                </a:fgClr>
                <a:bgClr>
                  <a:srgbClr val="FFFF00"/>
                </a:bgClr>
              </a:patt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1008" y="790"/>
              <a:ext cx="3232"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200" dirty="0">
                  <a:solidFill>
                    <a:schemeClr val="tx1"/>
                  </a:solidFill>
                </a:rPr>
                <a:t>Each element (such as carbon) comes in </a:t>
              </a:r>
            </a:p>
            <a:p>
              <a:pPr eaLnBrk="1" hangingPunct="1">
                <a:spcBef>
                  <a:spcPct val="0"/>
                </a:spcBef>
                <a:buFontTx/>
                <a:buNone/>
              </a:pPr>
              <a:r>
                <a:rPr lang="en-US" altLang="en-US" sz="2200" dirty="0">
                  <a:solidFill>
                    <a:schemeClr val="tx1"/>
                  </a:solidFill>
                </a:rPr>
                <a:t>many </a:t>
              </a:r>
              <a:r>
                <a:rPr lang="en-US" altLang="en-US" sz="2200" dirty="0" smtClean="0">
                  <a:solidFill>
                    <a:schemeClr val="tx1"/>
                  </a:solidFill>
                </a:rPr>
                <a:t>varieties known as </a:t>
              </a:r>
              <a:r>
                <a:rPr lang="en-US" altLang="en-US" sz="2200" b="1" dirty="0" smtClean="0">
                  <a:solidFill>
                    <a:schemeClr val="tx1"/>
                  </a:solidFill>
                </a:rPr>
                <a:t>isotopes</a:t>
              </a:r>
              <a:r>
                <a:rPr lang="en-US" altLang="en-US" sz="2200" dirty="0" smtClean="0">
                  <a:solidFill>
                    <a:schemeClr val="tx1"/>
                  </a:solidFill>
                </a:rPr>
                <a:t>, </a:t>
              </a:r>
              <a:r>
                <a:rPr lang="en-US" altLang="en-US" sz="2200" dirty="0">
                  <a:solidFill>
                    <a:schemeClr val="tx1"/>
                  </a:solidFill>
                </a:rPr>
                <a:t>some common, some rare</a:t>
              </a:r>
            </a:p>
          </p:txBody>
        </p:sp>
      </p:grpSp>
    </p:spTree>
    <p:extLst>
      <p:ext uri="{BB962C8B-B14F-4D97-AF65-F5344CB8AC3E}">
        <p14:creationId xmlns:p14="http://schemas.microsoft.com/office/powerpoint/2010/main" val="40694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3600" dirty="0" smtClean="0">
                <a:latin typeface="Arial" panose="020B0604020202020204" pitchFamily="34" charset="0"/>
                <a:cs typeface="Arial" panose="020B0604020202020204" pitchFamily="34" charset="0"/>
              </a:rPr>
              <a:t>Isotopes: varieties of an element</a:t>
            </a:r>
            <a:endParaRPr lang="en-US" sz="3600" dirty="0">
              <a:latin typeface="Arial" panose="020B0604020202020204" pitchFamily="34" charset="0"/>
              <a:cs typeface="Arial" panose="020B0604020202020204" pitchFamily="34" charset="0"/>
            </a:endParaRPr>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337" y="1719608"/>
            <a:ext cx="5980663" cy="40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7068" t="17010" b="11273"/>
          <a:stretch>
            <a:fillRect/>
          </a:stretch>
        </p:blipFill>
        <p:spPr bwMode="auto">
          <a:xfrm>
            <a:off x="844551" y="1674297"/>
            <a:ext cx="7766050" cy="40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979905" y="2625812"/>
            <a:ext cx="5562808" cy="1501243"/>
            <a:chOff x="1680" y="2452"/>
            <a:chExt cx="3661" cy="988"/>
          </a:xfrm>
        </p:grpSpPr>
        <p:sp>
          <p:nvSpPr>
            <p:cNvPr id="6" name="Rectangle 5"/>
            <p:cNvSpPr>
              <a:spLocks noChangeArrowheads="1"/>
            </p:cNvSpPr>
            <p:nvPr/>
          </p:nvSpPr>
          <p:spPr bwMode="auto">
            <a:xfrm>
              <a:off x="1680" y="2452"/>
              <a:ext cx="3661" cy="259"/>
            </a:xfrm>
            <a:prstGeom prst="rect">
              <a:avLst/>
            </a:prstGeom>
            <a:noFill/>
            <a:ln w="38100">
              <a:pattFill prst="wdDnDiag">
                <a:fgClr>
                  <a:srgbClr val="FF00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323232"/>
                </a:solidFill>
                <a:effectLst/>
                <a:uLnTx/>
                <a:uFillTx/>
                <a:latin typeface="Arial" panose="020B0604020202020204" pitchFamily="34" charset="0"/>
                <a:ea typeface="ヒラギノ角ゴ Pro W3"/>
                <a:cs typeface="Arial" panose="020B0604020202020204" pitchFamily="34" charset="0"/>
              </a:endParaRPr>
            </a:p>
          </p:txBody>
        </p:sp>
        <p:sp>
          <p:nvSpPr>
            <p:cNvPr id="7" name="Text Box 6"/>
            <p:cNvSpPr txBox="1">
              <a:spLocks noChangeArrowheads="1"/>
            </p:cNvSpPr>
            <p:nvPr/>
          </p:nvSpPr>
          <p:spPr bwMode="auto">
            <a:xfrm>
              <a:off x="1680" y="2731"/>
              <a:ext cx="2201" cy="709"/>
            </a:xfrm>
            <a:prstGeom prst="rect">
              <a:avLst/>
            </a:prstGeom>
            <a:solidFill>
              <a:schemeClr val="tx1">
                <a:lumMod val="95000"/>
                <a:lumOff val="5000"/>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All </a:t>
              </a:r>
              <a:r>
                <a:rPr kumimoji="0" lang="en-US" altLang="en-US" sz="1600" b="0" i="0" u="none" strike="noStrike" kern="1200" cap="none" spc="0" normalizeH="0" baseline="0" noProof="0" dirty="0" smtClean="0">
                  <a:ln>
                    <a:noFill/>
                  </a:ln>
                  <a:solidFill>
                    <a:prstClr val="white"/>
                  </a:solidFill>
                  <a:effectLst/>
                  <a:uLnTx/>
                  <a:uFillTx/>
                  <a:latin typeface="Arial" panose="020B0604020202020204" pitchFamily="34" charset="0"/>
                  <a:ea typeface="ヒラギノ角ゴ Pro W3"/>
                  <a:cs typeface="Arial" panose="020B0604020202020204" pitchFamily="34" charset="0"/>
                </a:rPr>
                <a:t>of these </a:t>
              </a:r>
              <a:r>
                <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carbon isotopes are </a:t>
              </a:r>
              <a:r>
                <a:rPr kumimoji="0" lang="en-US" altLang="en-US" sz="16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chemically identical</a:t>
              </a:r>
              <a:r>
                <a:rPr kumimoji="0" lang="en-US" altLang="en-US" sz="1600" b="0"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 but different numbers of neutrons gives them diverse nuclear properties</a:t>
              </a:r>
            </a:p>
          </p:txBody>
        </p:sp>
      </p:grpSp>
      <p:sp>
        <p:nvSpPr>
          <p:cNvPr id="8" name="Text Box 7"/>
          <p:cNvSpPr txBox="1">
            <a:spLocks noChangeArrowheads="1"/>
          </p:cNvSpPr>
          <p:nvPr/>
        </p:nvSpPr>
        <p:spPr bwMode="auto">
          <a:xfrm rot="-5400000">
            <a:off x="-1067513" y="34152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Protons (Elements)</a:t>
            </a:r>
          </a:p>
        </p:txBody>
      </p:sp>
      <p:sp>
        <p:nvSpPr>
          <p:cNvPr id="9" name="Text Box 8"/>
          <p:cNvSpPr txBox="1">
            <a:spLocks noChangeArrowheads="1"/>
          </p:cNvSpPr>
          <p:nvPr/>
        </p:nvSpPr>
        <p:spPr bwMode="auto">
          <a:xfrm>
            <a:off x="1157260" y="57691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 Neutrons (Isotopes)</a:t>
            </a:r>
          </a:p>
        </p:txBody>
      </p:sp>
      <p:pic>
        <p:nvPicPr>
          <p:cNvPr id="10"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82" t="39745" r="11308" b="11307"/>
          <a:stretch/>
        </p:blipFill>
        <p:spPr bwMode="auto">
          <a:xfrm>
            <a:off x="365501" y="5171086"/>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86" t="-1562" r="40748" b="62654"/>
          <a:stretch/>
        </p:blipFill>
        <p:spPr bwMode="auto">
          <a:xfrm>
            <a:off x="796375" y="5735945"/>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2345868" y="990600"/>
            <a:ext cx="2756488" cy="721812"/>
            <a:chOff x="5601" y="926"/>
            <a:chExt cx="3572" cy="940"/>
          </a:xfrm>
        </p:grpSpPr>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191" y="969"/>
              <a:ext cx="982" cy="882"/>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96" y="941"/>
              <a:ext cx="1030" cy="925"/>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601" y="926"/>
              <a:ext cx="1030" cy="925"/>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6" name="Text Box 15"/>
          <p:cNvSpPr txBox="1">
            <a:spLocks noChangeArrowheads="1"/>
          </p:cNvSpPr>
          <p:nvPr/>
        </p:nvSpPr>
        <p:spPr bwMode="auto">
          <a:xfrm>
            <a:off x="4155320" y="1527630"/>
            <a:ext cx="1146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Carbon-12</a:t>
            </a:r>
          </a:p>
        </p:txBody>
      </p:sp>
      <p:sp>
        <p:nvSpPr>
          <p:cNvPr id="17" name="Text Box 16"/>
          <p:cNvSpPr txBox="1">
            <a:spLocks noChangeArrowheads="1"/>
          </p:cNvSpPr>
          <p:nvPr/>
        </p:nvSpPr>
        <p:spPr bwMode="auto">
          <a:xfrm>
            <a:off x="3292282" y="1527629"/>
            <a:ext cx="989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Carbon-11</a:t>
            </a:r>
          </a:p>
        </p:txBody>
      </p:sp>
      <p:sp>
        <p:nvSpPr>
          <p:cNvPr id="18" name="Text Box 17"/>
          <p:cNvSpPr txBox="1">
            <a:spLocks noChangeArrowheads="1"/>
          </p:cNvSpPr>
          <p:nvPr/>
        </p:nvSpPr>
        <p:spPr bwMode="auto">
          <a:xfrm>
            <a:off x="2229030" y="1527630"/>
            <a:ext cx="989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Carbon-10</a:t>
            </a:r>
          </a:p>
        </p:txBody>
      </p:sp>
      <p:cxnSp>
        <p:nvCxnSpPr>
          <p:cNvPr id="19" name="Straight Arrow Connector 18"/>
          <p:cNvCxnSpPr/>
          <p:nvPr/>
        </p:nvCxnSpPr>
        <p:spPr>
          <a:xfrm flipH="1">
            <a:off x="4405449" y="1728458"/>
            <a:ext cx="413584" cy="985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850996" y="1728458"/>
            <a:ext cx="180780" cy="10091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99425" y="1728458"/>
            <a:ext cx="678292" cy="9859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95248" y="1189976"/>
            <a:ext cx="3913632"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Black" panose="020B0A04020102020204" pitchFamily="34" charset="0"/>
                <a:ea typeface="ヒラギノ角ゴ Pro W3"/>
              </a:rPr>
              <a:t>The Chart of Nuclides</a:t>
            </a:r>
            <a:endParaRPr kumimoji="0" lang="en-US" sz="2400" b="0" i="0" u="none" strike="noStrike" kern="1200" cap="none" spc="0" normalizeH="0" baseline="0" noProof="0" dirty="0">
              <a:ln>
                <a:noFill/>
              </a:ln>
              <a:solidFill>
                <a:prstClr val="black"/>
              </a:solidFill>
              <a:effectLst/>
              <a:uLnTx/>
              <a:uFillTx/>
              <a:latin typeface="Arial Black" panose="020B0A04020102020204" pitchFamily="34" charset="0"/>
              <a:ea typeface="ヒラギノ角ゴ Pro W3"/>
            </a:endParaRPr>
          </a:p>
        </p:txBody>
      </p:sp>
    </p:spTree>
    <p:extLst>
      <p:ext uri="{BB962C8B-B14F-4D97-AF65-F5344CB8AC3E}">
        <p14:creationId xmlns:p14="http://schemas.microsoft.com/office/powerpoint/2010/main" val="27807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0.0162 L 0.96666 -0.78843 " pathEditMode="relative" rAng="0" ptsTypes="AA">
                                      <p:cBhvr>
                                        <p:cTn id="6" dur="2000" fill="hold"/>
                                        <p:tgtEl>
                                          <p:spTgt spid="3"/>
                                        </p:tgtEl>
                                        <p:attrNameLst>
                                          <p:attrName>ppt_x</p:attrName>
                                          <p:attrName>ppt_y</p:attrName>
                                        </p:attrNameLst>
                                      </p:cBhvr>
                                      <p:rCtr x="48333" y="-38611"/>
                                    </p:animMotion>
                                  </p:childTnLst>
                                </p:cTn>
                              </p:par>
                              <p:par>
                                <p:cTn id="7" presetID="6" presetClass="emph" presetSubtype="0" accel="50000" fill="hold" nodeType="withEffect">
                                  <p:stCondLst>
                                    <p:cond delay="0"/>
                                  </p:stCondLst>
                                  <p:childTnLst>
                                    <p:animScale>
                                      <p:cBhvr>
                                        <p:cTn id="8" dur="2000" fill="hold"/>
                                        <p:tgtEl>
                                          <p:spTgt spid="3"/>
                                        </p:tgtEl>
                                      </p:cBhvr>
                                      <p:by x="400000" y="400000"/>
                                    </p:animScale>
                                  </p:childTnLst>
                                </p:cTn>
                              </p:par>
                              <p:par>
                                <p:cTn id="9" presetID="10" presetClass="exit" presetSubtype="0" fill="hold" nodeType="withEffect">
                                  <p:stCondLst>
                                    <p:cond delay="0"/>
                                  </p:stCondLst>
                                  <p:childTnLst>
                                    <p:animEffect transition="out" filter="fade">
                                      <p:cBhvr>
                                        <p:cTn id="10" dur="3000"/>
                                        <p:tgtEl>
                                          <p:spTgt spid="3"/>
                                        </p:tgtEl>
                                      </p:cBhvr>
                                    </p:animEffect>
                                    <p:set>
                                      <p:cBhvr>
                                        <p:cTn id="11" dur="1" fill="hold">
                                          <p:stCondLst>
                                            <p:cond delay="2999"/>
                                          </p:stCondLst>
                                        </p:cTn>
                                        <p:tgtEl>
                                          <p:spTgt spid="3"/>
                                        </p:tgtEl>
                                        <p:attrNameLst>
                                          <p:attrName>style.visibility</p:attrName>
                                        </p:attrNameLst>
                                      </p:cBhvr>
                                      <p:to>
                                        <p:strVal val="hidden"/>
                                      </p:to>
                                    </p:set>
                                  </p:childTnLst>
                                </p:cTn>
                              </p:par>
                              <p:par>
                                <p:cTn id="12" presetID="23" presetClass="entr" presetSubtype="16" fill="hold" nodeType="with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25563"/>
          </a:xfrm>
        </p:spPr>
        <p:txBody>
          <a:bodyPr/>
          <a:lstStyle/>
          <a:p>
            <a:r>
              <a:rPr lang="en-US" sz="3600" dirty="0" smtClean="0"/>
              <a:t>FRIB mission: study RARE isotopes</a:t>
            </a:r>
            <a:endParaRPr lang="en-US" sz="3600" dirty="0"/>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337" y="1066800"/>
            <a:ext cx="6872772" cy="464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rot="-5400000">
            <a:off x="-1067513" y="33390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Protons (Elements)</a:t>
            </a:r>
          </a:p>
        </p:txBody>
      </p:sp>
      <p:sp>
        <p:nvSpPr>
          <p:cNvPr id="9" name="Text Box 8"/>
          <p:cNvSpPr txBox="1">
            <a:spLocks noChangeArrowheads="1"/>
          </p:cNvSpPr>
          <p:nvPr/>
        </p:nvSpPr>
        <p:spPr bwMode="auto">
          <a:xfrm>
            <a:off x="1157260" y="56929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Neutrons (Isotopes)</a:t>
            </a:r>
          </a:p>
        </p:txBody>
      </p:sp>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82" t="39745" r="11308" b="11307"/>
          <a:stretch/>
        </p:blipFill>
        <p:spPr bwMode="auto">
          <a:xfrm>
            <a:off x="365501" y="5094886"/>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86" t="-1562" r="40748" b="62654"/>
          <a:stretch/>
        </p:blipFill>
        <p:spPr bwMode="auto">
          <a:xfrm>
            <a:off x="796375" y="5659745"/>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5"/>
          <p:cNvGrpSpPr>
            <a:grpSpLocks/>
          </p:cNvGrpSpPr>
          <p:nvPr/>
        </p:nvGrpSpPr>
        <p:grpSpPr bwMode="auto">
          <a:xfrm>
            <a:off x="841438" y="1296109"/>
            <a:ext cx="2843214" cy="2425700"/>
            <a:chOff x="1053" y="625"/>
            <a:chExt cx="1791" cy="1528"/>
          </a:xfrm>
        </p:grpSpPr>
        <p:sp>
          <p:nvSpPr>
            <p:cNvPr id="23" name="Text Box 5"/>
            <p:cNvSpPr txBox="1">
              <a:spLocks noChangeArrowheads="1"/>
            </p:cNvSpPr>
            <p:nvPr/>
          </p:nvSpPr>
          <p:spPr bwMode="auto">
            <a:xfrm>
              <a:off x="1053" y="625"/>
              <a:ext cx="1791" cy="582"/>
            </a:xfrm>
            <a:prstGeom prst="rect">
              <a:avLst/>
            </a:prstGeom>
            <a:noFill/>
            <a:ln w="38100">
              <a:pattFill prst="wdDnDiag">
                <a:fgClr>
                  <a:schemeClr val="folHlink"/>
                </a:fgClr>
                <a:bgClr>
                  <a:schemeClr val="tx1"/>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Black squares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Stable, common isotopes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&lt;300 known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Line 12"/>
            <p:cNvSpPr>
              <a:spLocks noChangeShapeType="1"/>
            </p:cNvSpPr>
            <p:nvPr/>
          </p:nvSpPr>
          <p:spPr bwMode="auto">
            <a:xfrm>
              <a:off x="2400" y="1215"/>
              <a:ext cx="335" cy="938"/>
            </a:xfrm>
            <a:prstGeom prst="line">
              <a:avLst/>
            </a:prstGeom>
            <a:noFill/>
            <a:ln w="38100">
              <a:pattFill prst="wdDnDiag">
                <a:fgClr>
                  <a:schemeClr val="folHlink"/>
                </a:fgClr>
                <a:bgClr>
                  <a:schemeClr val="tx1"/>
                </a:bgClr>
              </a:patt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ndParaRPr>
            </a:p>
          </p:txBody>
        </p:sp>
      </p:grpSp>
      <p:grpSp>
        <p:nvGrpSpPr>
          <p:cNvPr id="25" name="Group 16"/>
          <p:cNvGrpSpPr>
            <a:grpSpLocks/>
          </p:cNvGrpSpPr>
          <p:nvPr/>
        </p:nvGrpSpPr>
        <p:grpSpPr bwMode="auto">
          <a:xfrm>
            <a:off x="2895600" y="4313620"/>
            <a:ext cx="5410200" cy="923926"/>
            <a:chOff x="2161" y="3162"/>
            <a:chExt cx="3408" cy="582"/>
          </a:xfrm>
        </p:grpSpPr>
        <p:sp>
          <p:nvSpPr>
            <p:cNvPr id="26" name="Text Box 6"/>
            <p:cNvSpPr txBox="1">
              <a:spLocks noChangeArrowheads="1"/>
            </p:cNvSpPr>
            <p:nvPr/>
          </p:nvSpPr>
          <p:spPr bwMode="auto">
            <a:xfrm>
              <a:off x="3169" y="3162"/>
              <a:ext cx="2400" cy="582"/>
            </a:xfrm>
            <a:prstGeom prst="rect">
              <a:avLst/>
            </a:prstGeom>
            <a:noFill/>
            <a:ln w="38100">
              <a:pattFill prst="wdDnDiag">
                <a:fgClr>
                  <a:srgbClr val="3366FF"/>
                </a:fgClr>
                <a:bgClr>
                  <a:srgbClr val="FF3300"/>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E68EC8"/>
                  </a:solidFill>
                  <a:effectLst/>
                  <a:uLnTx/>
                  <a:uFillTx/>
                  <a:latin typeface="Arial" panose="020B0604020202020204" pitchFamily="34" charset="0"/>
                  <a:cs typeface="Arial" panose="020B0604020202020204" pitchFamily="34" charset="0"/>
                </a:rPr>
                <a:t>Colored</a:t>
              </a: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en-US" altLang="en-US" sz="1800" b="1" i="0" u="none" strike="noStrike" kern="1200" cap="none" spc="0" normalizeH="0" baseline="0" noProof="0" dirty="0" smtClean="0">
                  <a:ln>
                    <a:noFill/>
                  </a:ln>
                  <a:solidFill>
                    <a:srgbClr val="66C3DC"/>
                  </a:solidFill>
                  <a:effectLst/>
                  <a:uLnTx/>
                  <a:uFillTx/>
                  <a:latin typeface="Arial" panose="020B0604020202020204" pitchFamily="34" charset="0"/>
                  <a:cs typeface="Arial" panose="020B0604020202020204" pitchFamily="34" charset="0"/>
                </a:rPr>
                <a:t>squares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Unstable, radioactive, rare isotopes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&gt;3000 known and growing</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8" name="Line 11"/>
            <p:cNvSpPr>
              <a:spLocks noChangeShapeType="1"/>
            </p:cNvSpPr>
            <p:nvPr/>
          </p:nvSpPr>
          <p:spPr bwMode="auto">
            <a:xfrm flipH="1" flipV="1">
              <a:off x="2161" y="3210"/>
              <a:ext cx="1008" cy="219"/>
            </a:xfrm>
            <a:prstGeom prst="line">
              <a:avLst/>
            </a:prstGeom>
            <a:noFill/>
            <a:ln w="38100">
              <a:pattFill prst="wdUpDiag">
                <a:fgClr>
                  <a:schemeClr val="accent2"/>
                </a:fgClr>
                <a:bgClr>
                  <a:srgbClr val="FF3300"/>
                </a:bgClr>
              </a:patt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ndParaRPr>
            </a:p>
          </p:txBody>
        </p:sp>
      </p:grpSp>
      <p:grpSp>
        <p:nvGrpSpPr>
          <p:cNvPr id="31" name="Group 30"/>
          <p:cNvGrpSpPr/>
          <p:nvPr/>
        </p:nvGrpSpPr>
        <p:grpSpPr>
          <a:xfrm>
            <a:off x="1062152" y="2748780"/>
            <a:ext cx="5453508" cy="1600548"/>
            <a:chOff x="964333" y="2920369"/>
            <a:chExt cx="5453508" cy="1600548"/>
          </a:xfrm>
        </p:grpSpPr>
        <p:sp>
          <p:nvSpPr>
            <p:cNvPr id="29" name="TextBox 28"/>
            <p:cNvSpPr txBox="1"/>
            <p:nvPr/>
          </p:nvSpPr>
          <p:spPr>
            <a:xfrm rot="19804706">
              <a:off x="964333" y="2920369"/>
              <a:ext cx="4703931" cy="369332"/>
            </a:xfrm>
            <a:prstGeom prst="rect">
              <a:avLst/>
            </a:prstGeom>
            <a:noFill/>
          </p:spPr>
          <p:txBody>
            <a:bodyPr wrap="none" rtlCol="0">
              <a:prstTxWarp prst="textChevron">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rPr>
                <a:t>Undiscovered Territory</a:t>
              </a:r>
              <a:endParaRPr kumimoji="0" lang="en-US" sz="1800" b="1" i="0" u="none" strike="noStrike" kern="1200" cap="none" spc="0" normalizeH="0" baseline="0" noProof="0" dirty="0">
                <a:ln>
                  <a:noFill/>
                </a:ln>
                <a:solidFill>
                  <a:prstClr val="black"/>
                </a:solidFill>
                <a:effectLst/>
                <a:uLnTx/>
                <a:uFillTx/>
                <a:latin typeface="Arial" pitchFamily="34" charset="0"/>
              </a:endParaRPr>
            </a:p>
          </p:txBody>
        </p:sp>
        <p:sp>
          <p:nvSpPr>
            <p:cNvPr id="30" name="TextBox 29"/>
            <p:cNvSpPr txBox="1"/>
            <p:nvPr/>
          </p:nvSpPr>
          <p:spPr>
            <a:xfrm rot="19659361">
              <a:off x="1490290" y="4151585"/>
              <a:ext cx="4927551" cy="369332"/>
            </a:xfrm>
            <a:prstGeom prst="rect">
              <a:avLst/>
            </a:prstGeom>
            <a:noFill/>
          </p:spPr>
          <p:txBody>
            <a:bodyPr wrap="none" rtlCol="0">
              <a:prstTxWarp prst="textChevronInverted">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rPr>
                <a:t>Undiscovered Territory</a:t>
              </a:r>
              <a:endParaRPr kumimoji="0" lang="en-US" sz="1800" b="1" i="0" u="none" strike="noStrike" kern="1200" cap="none" spc="0" normalizeH="0" baseline="0" noProof="0" dirty="0">
                <a:ln>
                  <a:noFill/>
                </a:ln>
                <a:solidFill>
                  <a:prstClr val="black"/>
                </a:solidFill>
                <a:effectLst/>
                <a:uLnTx/>
                <a:uFillTx/>
                <a:latin typeface="Arial" pitchFamily="34" charset="0"/>
              </a:endParaRPr>
            </a:p>
          </p:txBody>
        </p:sp>
      </p:grpSp>
    </p:spTree>
    <p:extLst>
      <p:ext uri="{BB962C8B-B14F-4D97-AF65-F5344CB8AC3E}">
        <p14:creationId xmlns:p14="http://schemas.microsoft.com/office/powerpoint/2010/main" val="9834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6" name="Line 3"/>
          <p:cNvSpPr>
            <a:spLocks noChangeShapeType="1"/>
          </p:cNvSpPr>
          <p:nvPr/>
        </p:nvSpPr>
        <p:spPr bwMode="auto">
          <a:xfrm>
            <a:off x="1098550" y="4368800"/>
            <a:ext cx="6826250" cy="1905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4"/>
          <p:cNvSpPr>
            <a:spLocks noChangeShapeType="1"/>
          </p:cNvSpPr>
          <p:nvPr/>
        </p:nvSpPr>
        <p:spPr bwMode="auto">
          <a:xfrm>
            <a:off x="1143000" y="2755900"/>
            <a:ext cx="6781800" cy="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a:xfrm>
            <a:off x="628650" y="228600"/>
            <a:ext cx="7886700" cy="1325563"/>
          </a:xfrm>
        </p:spPr>
        <p:txBody>
          <a:bodyPr/>
          <a:lstStyle/>
          <a:p>
            <a:r>
              <a:rPr lang="en-US" sz="4000" dirty="0" smtClean="0"/>
              <a:t>How were the elements made?</a:t>
            </a:r>
            <a:endParaRPr lang="en-US" sz="4000" dirty="0"/>
          </a:p>
        </p:txBody>
      </p:sp>
      <p:pic>
        <p:nvPicPr>
          <p:cNvPr id="108" name="Picture 121" descr="newbell3"/>
          <p:cNvPicPr>
            <a:picLocks noChangeAspect="1" noChangeArrowheads="1"/>
          </p:cNvPicPr>
          <p:nvPr/>
        </p:nvPicPr>
        <p:blipFill>
          <a:blip r:embed="rId3">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1828800" y="13716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 Box 6"/>
          <p:cNvSpPr txBox="1">
            <a:spLocks noChangeArrowheads="1"/>
          </p:cNvSpPr>
          <p:nvPr/>
        </p:nvSpPr>
        <p:spPr bwMode="auto">
          <a:xfrm>
            <a:off x="4953000" y="1189038"/>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7030A0"/>
                </a:solidFill>
                <a:latin typeface="Century Gothic" panose="020B0502020202020204" pitchFamily="34" charset="0"/>
              </a:rPr>
              <a:t>A spectacular explosion of energy in </a:t>
            </a:r>
            <a:r>
              <a:rPr lang="en-US" altLang="en-US" sz="1200" b="1" dirty="0" smtClean="0">
                <a:solidFill>
                  <a:srgbClr val="7030A0"/>
                </a:solidFill>
                <a:latin typeface="Century Gothic" panose="020B0502020202020204" pitchFamily="34" charset="0"/>
              </a:rPr>
              <a:t>a growing </a:t>
            </a:r>
            <a:r>
              <a:rPr lang="en-US" altLang="en-US" sz="1200" b="1" dirty="0">
                <a:solidFill>
                  <a:srgbClr val="7030A0"/>
                </a:solidFill>
                <a:latin typeface="Century Gothic" panose="020B0502020202020204" pitchFamily="34" charset="0"/>
              </a:rPr>
              <a:t>universe… the Big Bang !!</a:t>
            </a:r>
          </a:p>
        </p:txBody>
      </p:sp>
      <p:sp>
        <p:nvSpPr>
          <p:cNvPr id="111" name="Text Box 8"/>
          <p:cNvSpPr txBox="1">
            <a:spLocks noChangeArrowheads="1"/>
          </p:cNvSpPr>
          <p:nvPr/>
        </p:nvSpPr>
        <p:spPr bwMode="auto">
          <a:xfrm>
            <a:off x="5096495" y="1782763"/>
            <a:ext cx="78678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a:solidFill>
                  <a:srgbClr val="FF9933"/>
                </a:solidFill>
                <a:latin typeface="Century Gothic" panose="020B0502020202020204" pitchFamily="34" charset="0"/>
              </a:rPr>
              <a:t>Inflation</a:t>
            </a:r>
          </a:p>
        </p:txBody>
      </p:sp>
      <p:grpSp>
        <p:nvGrpSpPr>
          <p:cNvPr id="112" name="Group 12"/>
          <p:cNvGrpSpPr>
            <a:grpSpLocks/>
          </p:cNvGrpSpPr>
          <p:nvPr/>
        </p:nvGrpSpPr>
        <p:grpSpPr bwMode="auto">
          <a:xfrm rot="179025">
            <a:off x="5181600" y="2154113"/>
            <a:ext cx="854075" cy="2532062"/>
            <a:chOff x="3127" y="1013"/>
            <a:chExt cx="636" cy="1886"/>
          </a:xfrm>
        </p:grpSpPr>
        <p:sp>
          <p:nvSpPr>
            <p:cNvPr id="113" name="Arc 13"/>
            <p:cNvSpPr>
              <a:spLocks/>
            </p:cNvSpPr>
            <p:nvPr/>
          </p:nvSpPr>
          <p:spPr bwMode="auto">
            <a:xfrm rot="15915948" flipV="1">
              <a:off x="2449" y="1691"/>
              <a:ext cx="1886" cy="529"/>
            </a:xfrm>
            <a:custGeom>
              <a:avLst/>
              <a:gdLst>
                <a:gd name="T0" fmla="*/ 0 w 21520"/>
                <a:gd name="T1" fmla="*/ 0 h 21427"/>
                <a:gd name="T2" fmla="*/ 0 w 21520"/>
                <a:gd name="T3" fmla="*/ 0 h 21427"/>
                <a:gd name="T4" fmla="*/ 0 w 21520"/>
                <a:gd name="T5" fmla="*/ 0 h 21427"/>
                <a:gd name="T6" fmla="*/ 0 60000 65536"/>
                <a:gd name="T7" fmla="*/ 0 60000 65536"/>
                <a:gd name="T8" fmla="*/ 0 60000 65536"/>
                <a:gd name="T9" fmla="*/ 0 w 21520"/>
                <a:gd name="T10" fmla="*/ 0 h 21427"/>
                <a:gd name="T11" fmla="*/ 21520 w 21520"/>
                <a:gd name="T12" fmla="*/ 21427 h 21427"/>
              </a:gdLst>
              <a:ahLst/>
              <a:cxnLst>
                <a:cxn ang="T6">
                  <a:pos x="T0" y="T1"/>
                </a:cxn>
                <a:cxn ang="T7">
                  <a:pos x="T2" y="T3"/>
                </a:cxn>
                <a:cxn ang="T8">
                  <a:pos x="T4" y="T5"/>
                </a:cxn>
              </a:cxnLst>
              <a:rect l="T9" t="T10" r="T11" b="T12"/>
              <a:pathLst>
                <a:path w="21520" h="21427" fill="none" extrusionOk="0">
                  <a:moveTo>
                    <a:pt x="2726" y="-1"/>
                  </a:moveTo>
                  <a:cubicBezTo>
                    <a:pt x="12819" y="1283"/>
                    <a:pt x="20648" y="9437"/>
                    <a:pt x="21520" y="19574"/>
                  </a:cubicBezTo>
                </a:path>
                <a:path w="21520" h="21427" stroke="0" extrusionOk="0">
                  <a:moveTo>
                    <a:pt x="2726" y="-1"/>
                  </a:moveTo>
                  <a:cubicBezTo>
                    <a:pt x="12819" y="1283"/>
                    <a:pt x="20648" y="9437"/>
                    <a:pt x="21520" y="19574"/>
                  </a:cubicBezTo>
                  <a:lnTo>
                    <a:pt x="0" y="21427"/>
                  </a:lnTo>
                  <a:lnTo>
                    <a:pt x="2726" y="-1"/>
                  </a:lnTo>
                  <a:close/>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 name="Freeform 14"/>
            <p:cNvSpPr>
              <a:spLocks/>
            </p:cNvSpPr>
            <p:nvPr/>
          </p:nvSpPr>
          <p:spPr bwMode="auto">
            <a:xfrm rot="4777456">
              <a:off x="3685" y="254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5" name="Text Box 15"/>
          <p:cNvSpPr txBox="1">
            <a:spLocks noChangeArrowheads="1"/>
          </p:cNvSpPr>
          <p:nvPr/>
        </p:nvSpPr>
        <p:spPr bwMode="auto">
          <a:xfrm>
            <a:off x="5621311" y="2301293"/>
            <a:ext cx="100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D60093"/>
                </a:solidFill>
                <a:latin typeface="Century Gothic" panose="020B0502020202020204" pitchFamily="34" charset="0"/>
              </a:rPr>
              <a:t>Slowing expansion</a:t>
            </a:r>
          </a:p>
        </p:txBody>
      </p:sp>
      <p:grpSp>
        <p:nvGrpSpPr>
          <p:cNvPr id="116" name="Group 16"/>
          <p:cNvGrpSpPr>
            <a:grpSpLocks/>
          </p:cNvGrpSpPr>
          <p:nvPr/>
        </p:nvGrpSpPr>
        <p:grpSpPr bwMode="auto">
          <a:xfrm rot="108441">
            <a:off x="6061696" y="4170651"/>
            <a:ext cx="955675" cy="819150"/>
            <a:chOff x="4075" y="2956"/>
            <a:chExt cx="712" cy="611"/>
          </a:xfrm>
        </p:grpSpPr>
        <p:sp>
          <p:nvSpPr>
            <p:cNvPr id="117" name="Arc 17"/>
            <p:cNvSpPr>
              <a:spLocks/>
            </p:cNvSpPr>
            <p:nvPr/>
          </p:nvSpPr>
          <p:spPr bwMode="auto">
            <a:xfrm rot="3080490" flipV="1">
              <a:off x="4155" y="2876"/>
              <a:ext cx="551" cy="712"/>
            </a:xfrm>
            <a:custGeom>
              <a:avLst/>
              <a:gdLst>
                <a:gd name="T0" fmla="*/ 0 w 19276"/>
                <a:gd name="T1" fmla="*/ 0 h 21600"/>
                <a:gd name="T2" fmla="*/ 0 w 19276"/>
                <a:gd name="T3" fmla="*/ 0 h 21600"/>
                <a:gd name="T4" fmla="*/ 0 w 19276"/>
                <a:gd name="T5" fmla="*/ 0 h 21600"/>
                <a:gd name="T6" fmla="*/ 0 60000 65536"/>
                <a:gd name="T7" fmla="*/ 0 60000 65536"/>
                <a:gd name="T8" fmla="*/ 0 60000 65536"/>
                <a:gd name="T9" fmla="*/ 0 w 19276"/>
                <a:gd name="T10" fmla="*/ 0 h 21600"/>
                <a:gd name="T11" fmla="*/ 19276 w 19276"/>
                <a:gd name="T12" fmla="*/ 21600 h 21600"/>
              </a:gdLst>
              <a:ahLst/>
              <a:cxnLst>
                <a:cxn ang="T6">
                  <a:pos x="T0" y="T1"/>
                </a:cxn>
                <a:cxn ang="T7">
                  <a:pos x="T2" y="T3"/>
                </a:cxn>
                <a:cxn ang="T8">
                  <a:pos x="T4" y="T5"/>
                </a:cxn>
              </a:cxnLst>
              <a:rect l="T9" t="T10" r="T11" b="T12"/>
              <a:pathLst>
                <a:path w="19276" h="21600" fill="none" extrusionOk="0">
                  <a:moveTo>
                    <a:pt x="0" y="320"/>
                  </a:moveTo>
                  <a:cubicBezTo>
                    <a:pt x="1223" y="107"/>
                    <a:pt x="2463" y="-1"/>
                    <a:pt x="3706" y="0"/>
                  </a:cubicBezTo>
                  <a:cubicBezTo>
                    <a:pt x="9581" y="0"/>
                    <a:pt x="15203" y="2393"/>
                    <a:pt x="19276" y="6628"/>
                  </a:cubicBezTo>
                </a:path>
                <a:path w="19276" h="21600" stroke="0" extrusionOk="0">
                  <a:moveTo>
                    <a:pt x="0" y="320"/>
                  </a:moveTo>
                  <a:cubicBezTo>
                    <a:pt x="1223" y="107"/>
                    <a:pt x="2463" y="-1"/>
                    <a:pt x="3706" y="0"/>
                  </a:cubicBezTo>
                  <a:cubicBezTo>
                    <a:pt x="9581" y="0"/>
                    <a:pt x="15203" y="2393"/>
                    <a:pt x="19276" y="6628"/>
                  </a:cubicBezTo>
                  <a:lnTo>
                    <a:pt x="3706" y="21600"/>
                  </a:lnTo>
                  <a:lnTo>
                    <a:pt x="0" y="320"/>
                  </a:lnTo>
                  <a:close/>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8" name="Freeform 18"/>
            <p:cNvSpPr>
              <a:spLocks/>
            </p:cNvSpPr>
            <p:nvPr/>
          </p:nvSpPr>
          <p:spPr bwMode="auto">
            <a:xfrm rot="-534416">
              <a:off x="4465" y="3489"/>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9" name="Text Box 19"/>
          <p:cNvSpPr txBox="1">
            <a:spLocks noChangeArrowheads="1"/>
          </p:cNvSpPr>
          <p:nvPr/>
        </p:nvSpPr>
        <p:spPr bwMode="auto">
          <a:xfrm>
            <a:off x="6121202" y="440874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0099FF"/>
                </a:solidFill>
                <a:latin typeface="Century Gothic" panose="020B0502020202020204" pitchFamily="34" charset="0"/>
              </a:rPr>
              <a:t>Accelerating expansion</a:t>
            </a:r>
          </a:p>
        </p:txBody>
      </p:sp>
      <p:grpSp>
        <p:nvGrpSpPr>
          <p:cNvPr id="120" name="Group 9"/>
          <p:cNvGrpSpPr>
            <a:grpSpLocks/>
          </p:cNvGrpSpPr>
          <p:nvPr/>
        </p:nvGrpSpPr>
        <p:grpSpPr bwMode="auto">
          <a:xfrm rot="170938">
            <a:off x="4829616" y="1768002"/>
            <a:ext cx="299108" cy="334151"/>
            <a:chOff x="2923" y="774"/>
            <a:chExt cx="282" cy="315"/>
          </a:xfrm>
        </p:grpSpPr>
        <p:sp>
          <p:nvSpPr>
            <p:cNvPr id="121" name="Arc 10"/>
            <p:cNvSpPr>
              <a:spLocks/>
            </p:cNvSpPr>
            <p:nvPr/>
          </p:nvSpPr>
          <p:spPr bwMode="auto">
            <a:xfrm rot="4513039" flipV="1">
              <a:off x="2914" y="783"/>
              <a:ext cx="300" cy="282"/>
            </a:xfrm>
            <a:custGeom>
              <a:avLst/>
              <a:gdLst>
                <a:gd name="T0" fmla="*/ 0 w 24139"/>
                <a:gd name="T1" fmla="*/ 0 h 21600"/>
                <a:gd name="T2" fmla="*/ 0 w 24139"/>
                <a:gd name="T3" fmla="*/ 0 h 21600"/>
                <a:gd name="T4" fmla="*/ 0 w 24139"/>
                <a:gd name="T5" fmla="*/ 0 h 21600"/>
                <a:gd name="T6" fmla="*/ 0 60000 65536"/>
                <a:gd name="T7" fmla="*/ 0 60000 65536"/>
                <a:gd name="T8" fmla="*/ 0 60000 65536"/>
                <a:gd name="T9" fmla="*/ 0 w 24139"/>
                <a:gd name="T10" fmla="*/ 0 h 21600"/>
                <a:gd name="T11" fmla="*/ 24139 w 24139"/>
                <a:gd name="T12" fmla="*/ 21600 h 21600"/>
              </a:gdLst>
              <a:ahLst/>
              <a:cxnLst>
                <a:cxn ang="T6">
                  <a:pos x="T0" y="T1"/>
                </a:cxn>
                <a:cxn ang="T7">
                  <a:pos x="T2" y="T3"/>
                </a:cxn>
                <a:cxn ang="T8">
                  <a:pos x="T4" y="T5"/>
                </a:cxn>
              </a:cxnLst>
              <a:rect l="T9" t="T10" r="T11" b="T12"/>
              <a:pathLst>
                <a:path w="24139" h="21600" fill="none" extrusionOk="0">
                  <a:moveTo>
                    <a:pt x="0" y="320"/>
                  </a:moveTo>
                  <a:cubicBezTo>
                    <a:pt x="1223" y="107"/>
                    <a:pt x="2463" y="-1"/>
                    <a:pt x="3706" y="0"/>
                  </a:cubicBezTo>
                  <a:cubicBezTo>
                    <a:pt x="12935" y="0"/>
                    <a:pt x="21145" y="5864"/>
                    <a:pt x="24138" y="14595"/>
                  </a:cubicBezTo>
                </a:path>
                <a:path w="24139" h="21600" stroke="0" extrusionOk="0">
                  <a:moveTo>
                    <a:pt x="0" y="320"/>
                  </a:moveTo>
                  <a:cubicBezTo>
                    <a:pt x="1223" y="107"/>
                    <a:pt x="2463" y="-1"/>
                    <a:pt x="3706" y="0"/>
                  </a:cubicBezTo>
                  <a:cubicBezTo>
                    <a:pt x="12935" y="0"/>
                    <a:pt x="21145" y="5864"/>
                    <a:pt x="24138" y="14595"/>
                  </a:cubicBezTo>
                  <a:lnTo>
                    <a:pt x="3706" y="21600"/>
                  </a:lnTo>
                  <a:lnTo>
                    <a:pt x="0" y="320"/>
                  </a:ln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 name="Freeform 11"/>
            <p:cNvSpPr>
              <a:spLocks/>
            </p:cNvSpPr>
            <p:nvPr/>
          </p:nvSpPr>
          <p:spPr bwMode="auto">
            <a:xfrm rot="-534416">
              <a:off x="3127" y="101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09" name="Picture 122" descr="explosion_test"/>
          <p:cNvPicPr>
            <a:picLocks noChangeAspect="1" noChangeArrowheads="1"/>
          </p:cNvPicPr>
          <p:nvPr/>
        </p:nvPicPr>
        <p:blipFill>
          <a:blip r:embed="rId4">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3505200" y="857250"/>
            <a:ext cx="1905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Text Box 52"/>
          <p:cNvSpPr txBox="1">
            <a:spLocks noChangeArrowheads="1"/>
          </p:cNvSpPr>
          <p:nvPr/>
        </p:nvSpPr>
        <p:spPr bwMode="auto">
          <a:xfrm>
            <a:off x="5880512" y="3786854"/>
            <a:ext cx="1308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FF99FF"/>
                </a:solidFill>
                <a:latin typeface="Century Gothic" panose="020B0502020202020204" pitchFamily="34" charset="0"/>
              </a:rPr>
              <a:t>Formation of </a:t>
            </a:r>
            <a:r>
              <a:rPr lang="en-US" altLang="en-US" sz="1200" b="1" dirty="0" smtClean="0">
                <a:solidFill>
                  <a:srgbClr val="FF99FF"/>
                </a:solidFill>
                <a:latin typeface="Century Gothic" panose="020B0502020202020204" pitchFamily="34" charset="0"/>
              </a:rPr>
              <a:t>the </a:t>
            </a:r>
            <a:r>
              <a:rPr lang="en-US" altLang="en-US" sz="1200" b="1" dirty="0">
                <a:solidFill>
                  <a:srgbClr val="FF99FF"/>
                </a:solidFill>
                <a:latin typeface="Century Gothic" panose="020B0502020202020204" pitchFamily="34" charset="0"/>
              </a:rPr>
              <a:t>first stars</a:t>
            </a:r>
          </a:p>
        </p:txBody>
      </p:sp>
      <p:sp>
        <p:nvSpPr>
          <p:cNvPr id="128" name="AutoShape 20"/>
          <p:cNvSpPr>
            <a:spLocks noChangeArrowheads="1"/>
          </p:cNvSpPr>
          <p:nvPr/>
        </p:nvSpPr>
        <p:spPr bwMode="auto">
          <a:xfrm>
            <a:off x="7681912" y="1902766"/>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29" name="Text Box 21"/>
          <p:cNvSpPr txBox="1">
            <a:spLocks noChangeArrowheads="1"/>
          </p:cNvSpPr>
          <p:nvPr/>
        </p:nvSpPr>
        <p:spPr bwMode="auto">
          <a:xfrm>
            <a:off x="7915274" y="2438400"/>
            <a:ext cx="6410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4 min after Big Bang</a:t>
            </a:r>
          </a:p>
        </p:txBody>
      </p:sp>
      <p:sp>
        <p:nvSpPr>
          <p:cNvPr id="130" name="Text Box 53"/>
          <p:cNvSpPr txBox="1">
            <a:spLocks noChangeArrowheads="1"/>
          </p:cNvSpPr>
          <p:nvPr/>
        </p:nvSpPr>
        <p:spPr bwMode="auto">
          <a:xfrm>
            <a:off x="7829550" y="5583793"/>
            <a:ext cx="609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400" b="1" dirty="0">
                <a:solidFill>
                  <a:srgbClr val="D6A162"/>
                </a:solidFill>
                <a:latin typeface="Century Gothic" panose="020B0502020202020204" pitchFamily="34" charset="0"/>
              </a:rPr>
              <a:t>Now</a:t>
            </a:r>
          </a:p>
        </p:txBody>
      </p:sp>
      <p:sp>
        <p:nvSpPr>
          <p:cNvPr id="131" name="Text Box 118"/>
          <p:cNvSpPr txBox="1">
            <a:spLocks noChangeArrowheads="1"/>
          </p:cNvSpPr>
          <p:nvPr/>
        </p:nvSpPr>
        <p:spPr bwMode="auto">
          <a:xfrm>
            <a:off x="7915275" y="3886200"/>
            <a:ext cx="6410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One billion years after Big Bang</a:t>
            </a:r>
          </a:p>
        </p:txBody>
      </p:sp>
      <p:sp>
        <p:nvSpPr>
          <p:cNvPr id="132" name="AutoShape 20"/>
          <p:cNvSpPr>
            <a:spLocks noChangeArrowheads="1"/>
          </p:cNvSpPr>
          <p:nvPr/>
        </p:nvSpPr>
        <p:spPr bwMode="auto">
          <a:xfrm>
            <a:off x="247252" y="1902766"/>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33" name="Text Box 48"/>
          <p:cNvSpPr txBox="1">
            <a:spLocks noChangeArrowheads="1"/>
          </p:cNvSpPr>
          <p:nvPr/>
        </p:nvSpPr>
        <p:spPr bwMode="auto">
          <a:xfrm>
            <a:off x="533400" y="2540293"/>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1.8 Billion ºF</a:t>
            </a:r>
          </a:p>
        </p:txBody>
      </p:sp>
      <p:sp>
        <p:nvSpPr>
          <p:cNvPr id="134" name="Text Box 51"/>
          <p:cNvSpPr txBox="1">
            <a:spLocks noChangeArrowheads="1"/>
          </p:cNvSpPr>
          <p:nvPr/>
        </p:nvSpPr>
        <p:spPr bwMode="auto">
          <a:xfrm>
            <a:off x="566738" y="4241800"/>
            <a:ext cx="5191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440 ºF</a:t>
            </a:r>
          </a:p>
        </p:txBody>
      </p:sp>
      <p:sp>
        <p:nvSpPr>
          <p:cNvPr id="135" name="Text Box 54"/>
          <p:cNvSpPr txBox="1">
            <a:spLocks noChangeArrowheads="1"/>
          </p:cNvSpPr>
          <p:nvPr/>
        </p:nvSpPr>
        <p:spPr bwMode="auto">
          <a:xfrm>
            <a:off x="592110" y="5600418"/>
            <a:ext cx="609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-450 ºF</a:t>
            </a:r>
          </a:p>
        </p:txBody>
      </p:sp>
      <p:sp>
        <p:nvSpPr>
          <p:cNvPr id="136" name="TextBox 135"/>
          <p:cNvSpPr txBox="1"/>
          <p:nvPr/>
        </p:nvSpPr>
        <p:spPr>
          <a:xfrm>
            <a:off x="1181229" y="1071617"/>
            <a:ext cx="2351430" cy="1569660"/>
          </a:xfrm>
          <a:prstGeom prst="rect">
            <a:avLst/>
          </a:prstGeom>
          <a:noFill/>
        </p:spPr>
        <p:txBody>
          <a:bodyPr wrap="square" rtlCol="0">
            <a:spAutoFit/>
          </a:bodyPr>
          <a:lstStyle/>
          <a:p>
            <a:r>
              <a:rPr lang="en-US" sz="1200" dirty="0" smtClean="0">
                <a:latin typeface="Book Antiqua" panose="02040602050305030304" pitchFamily="18" charset="0"/>
              </a:rPr>
              <a:t>The Joint Institute for Nuclear Astrophysics (JINA) presents</a:t>
            </a:r>
          </a:p>
          <a:p>
            <a:r>
              <a:rPr lang="en-US" sz="2400" b="1" dirty="0" smtClean="0">
                <a:latin typeface="Arial Black" panose="020B0A04020102020204" pitchFamily="34" charset="0"/>
              </a:rPr>
              <a:t>A Short History of the Universe</a:t>
            </a:r>
          </a:p>
        </p:txBody>
      </p:sp>
      <p:pic>
        <p:nvPicPr>
          <p:cNvPr id="137" name="Picture 1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508" y="1088240"/>
            <a:ext cx="722721" cy="797903"/>
          </a:xfrm>
          <a:prstGeom prst="rect">
            <a:avLst/>
          </a:prstGeom>
        </p:spPr>
      </p:pic>
      <p:sp>
        <p:nvSpPr>
          <p:cNvPr id="138" name="Text Box 49"/>
          <p:cNvSpPr txBox="1">
            <a:spLocks noChangeArrowheads="1"/>
          </p:cNvSpPr>
          <p:nvPr/>
        </p:nvSpPr>
        <p:spPr bwMode="auto">
          <a:xfrm>
            <a:off x="2882383" y="5249108"/>
            <a:ext cx="32931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400" b="1" dirty="0" smtClean="0">
                <a:solidFill>
                  <a:srgbClr val="FF0000"/>
                </a:solidFill>
                <a:effectLst>
                  <a:outerShdw blurRad="38100" dist="38100" dir="2700000" algn="tl">
                    <a:srgbClr val="000000">
                      <a:alpha val="43137"/>
                    </a:srgbClr>
                  </a:outerShdw>
                </a:effectLst>
                <a:latin typeface="Century Gothic" panose="020B0502020202020204" pitchFamily="34" charset="0"/>
              </a:rPr>
              <a:t>Neutron-star mergers &amp; supernovae  may create </a:t>
            </a:r>
            <a:r>
              <a:rPr lang="en-US" altLang="en-US" sz="1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rare </a:t>
            </a:r>
            <a:r>
              <a:rPr lang="en-US" altLang="en-US" sz="1400" b="1" dirty="0">
                <a:solidFill>
                  <a:schemeClr val="bg1"/>
                </a:solidFill>
                <a:effectLst>
                  <a:outerShdw blurRad="38100" dist="38100" dir="2700000" algn="tl">
                    <a:srgbClr val="000000">
                      <a:alpha val="43137"/>
                    </a:srgbClr>
                  </a:outerShdw>
                </a:effectLst>
                <a:latin typeface="Century Gothic" panose="020B0502020202020204" pitchFamily="34" charset="0"/>
              </a:rPr>
              <a:t>isotopes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that will </a:t>
            </a:r>
            <a:r>
              <a:rPr lang="en-US" altLang="en-US" sz="1400" b="1" i="1" dirty="0" smtClean="0">
                <a:solidFill>
                  <a:srgbClr val="FF0000"/>
                </a:solidFill>
                <a:effectLst>
                  <a:outerShdw blurRad="38100" dist="38100" dir="2700000" algn="tl">
                    <a:srgbClr val="000000">
                      <a:alpha val="43137"/>
                    </a:srgbClr>
                  </a:outerShdw>
                </a:effectLst>
                <a:latin typeface="Century Gothic" panose="020B0502020202020204" pitchFamily="34" charset="0"/>
              </a:rPr>
              <a:t>decay</a:t>
            </a:r>
            <a:r>
              <a:rPr lang="en-US" altLang="en-US" sz="1400" b="1" dirty="0" smtClean="0">
                <a:solidFill>
                  <a:srgbClr val="FF0000"/>
                </a:solidFill>
                <a:effectLst>
                  <a:outerShdw blurRad="38100" dist="38100" dir="2700000" algn="tl">
                    <a:srgbClr val="000000">
                      <a:alpha val="43137"/>
                    </a:srgbClr>
                  </a:outerShdw>
                </a:effectLst>
                <a:latin typeface="Century Gothic" panose="020B0502020202020204" pitchFamily="34" charset="0"/>
              </a:rPr>
              <a:t>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into heavier elements!</a:t>
            </a:r>
          </a:p>
        </p:txBody>
      </p:sp>
      <p:sp>
        <p:nvSpPr>
          <p:cNvPr id="139" name="Text Box 22"/>
          <p:cNvSpPr txBox="1">
            <a:spLocks noChangeArrowheads="1"/>
          </p:cNvSpPr>
          <p:nvPr/>
        </p:nvSpPr>
        <p:spPr bwMode="auto">
          <a:xfrm>
            <a:off x="3352800" y="2895600"/>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67B14B"/>
                </a:solidFill>
                <a:latin typeface="Century Gothic" panose="020B0502020202020204" pitchFamily="34" charset="0"/>
              </a:rPr>
              <a:t>The first nuclei are made: Hydrogen and Helium</a:t>
            </a:r>
          </a:p>
        </p:txBody>
      </p:sp>
      <p:grpSp>
        <p:nvGrpSpPr>
          <p:cNvPr id="169" name="Group 168"/>
          <p:cNvGrpSpPr/>
          <p:nvPr/>
        </p:nvGrpSpPr>
        <p:grpSpPr>
          <a:xfrm>
            <a:off x="3545488" y="2362200"/>
            <a:ext cx="2169512" cy="691203"/>
            <a:chOff x="3486196" y="2514600"/>
            <a:chExt cx="2169512" cy="691203"/>
          </a:xfrm>
        </p:grpSpPr>
        <p:grpSp>
          <p:nvGrpSpPr>
            <p:cNvPr id="140" name="Group 23"/>
            <p:cNvGrpSpPr>
              <a:grpSpLocks/>
            </p:cNvGrpSpPr>
            <p:nvPr/>
          </p:nvGrpSpPr>
          <p:grpSpPr bwMode="auto">
            <a:xfrm>
              <a:off x="4120062" y="2743200"/>
              <a:ext cx="1377008" cy="462603"/>
              <a:chOff x="2350" y="2443"/>
              <a:chExt cx="1196" cy="385"/>
            </a:xfrm>
          </p:grpSpPr>
          <p:sp>
            <p:nvSpPr>
              <p:cNvPr id="141" name="AutoShape 29"/>
              <p:cNvSpPr>
                <a:spLocks noChangeArrowheads="1"/>
              </p:cNvSpPr>
              <p:nvPr/>
            </p:nvSpPr>
            <p:spPr bwMode="auto">
              <a:xfrm>
                <a:off x="2350" y="2448"/>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2" name="AutoShape 36"/>
              <p:cNvSpPr>
                <a:spLocks noChangeArrowheads="1"/>
              </p:cNvSpPr>
              <p:nvPr/>
            </p:nvSpPr>
            <p:spPr bwMode="auto">
              <a:xfrm>
                <a:off x="2970" y="2443"/>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3" name="Text Box 46"/>
              <p:cNvSpPr txBox="1">
                <a:spLocks noChangeArrowheads="1"/>
              </p:cNvSpPr>
              <p:nvPr/>
            </p:nvSpPr>
            <p:spPr bwMode="auto">
              <a:xfrm>
                <a:off x="3354" y="2448"/>
                <a:ext cx="192"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endParaRPr lang="en-US" altLang="en-US" sz="2400" b="1">
                  <a:solidFill>
                    <a:srgbClr val="66FFCC"/>
                  </a:solidFill>
                  <a:latin typeface="Comic Sans MS" panose="030F0702030302020204" pitchFamily="66" charset="0"/>
                </a:endParaRPr>
              </a:p>
            </p:txBody>
          </p:sp>
        </p:grpSp>
        <p:sp>
          <p:nvSpPr>
            <p:cNvPr id="144" name="Line 70"/>
            <p:cNvSpPr>
              <a:spLocks noChangeShapeType="1"/>
            </p:cNvSpPr>
            <p:nvPr/>
          </p:nvSpPr>
          <p:spPr bwMode="auto">
            <a:xfrm flipV="1">
              <a:off x="3678844" y="2887646"/>
              <a:ext cx="102200" cy="6722"/>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5" name="Line 70"/>
            <p:cNvSpPr>
              <a:spLocks noChangeShapeType="1"/>
            </p:cNvSpPr>
            <p:nvPr/>
          </p:nvSpPr>
          <p:spPr bwMode="auto">
            <a:xfrm flipH="1" flipV="1">
              <a:off x="3807806" y="2889456"/>
              <a:ext cx="114145" cy="1869"/>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6" name="Line 70"/>
            <p:cNvSpPr>
              <a:spLocks noChangeShapeType="1"/>
            </p:cNvSpPr>
            <p:nvPr/>
          </p:nvSpPr>
          <p:spPr bwMode="auto">
            <a:xfrm flipH="1" flipV="1">
              <a:off x="4579820" y="2916431"/>
              <a:ext cx="93009" cy="69581"/>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pic>
          <p:nvPicPr>
            <p:cNvPr id="147" name="Picture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6196" y="2792368"/>
              <a:ext cx="243735" cy="217792"/>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6279" y="2797538"/>
              <a:ext cx="236129" cy="210995"/>
            </a:xfrm>
            <a:prstGeom prst="rect">
              <a:avLst/>
            </a:prstGeom>
          </p:spPr>
        </p:pic>
        <p:pic>
          <p:nvPicPr>
            <p:cNvPr id="149" name="Picture 1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7369" y="2732114"/>
              <a:ext cx="243735" cy="217792"/>
            </a:xfrm>
            <a:prstGeom prst="rect">
              <a:avLst/>
            </a:prstGeom>
          </p:spPr>
        </p:pic>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1495" y="2925660"/>
              <a:ext cx="243735" cy="217792"/>
            </a:xfrm>
            <a:prstGeom prst="rect">
              <a:avLst/>
            </a:prstGeom>
          </p:spPr>
        </p:pic>
        <p:pic>
          <p:nvPicPr>
            <p:cNvPr id="151" name="Picture 1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6042" y="2846537"/>
              <a:ext cx="236129" cy="210995"/>
            </a:xfrm>
            <a:prstGeom prst="rect">
              <a:avLst/>
            </a:prstGeom>
          </p:spPr>
        </p:pic>
        <p:pic>
          <p:nvPicPr>
            <p:cNvPr id="152" name="Picture 1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0855" y="2514600"/>
              <a:ext cx="724853" cy="647700"/>
            </a:xfrm>
            <a:prstGeom prst="rect">
              <a:avLst/>
            </a:prstGeom>
          </p:spPr>
        </p:pic>
      </p:grpSp>
      <p:sp>
        <p:nvSpPr>
          <p:cNvPr id="153" name="Text Box 50"/>
          <p:cNvSpPr txBox="1">
            <a:spLocks noChangeArrowheads="1"/>
          </p:cNvSpPr>
          <p:nvPr/>
        </p:nvSpPr>
        <p:spPr bwMode="auto">
          <a:xfrm>
            <a:off x="3321023" y="4343400"/>
            <a:ext cx="25699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FFFF00"/>
                </a:solidFill>
                <a:latin typeface="Century Gothic" panose="020B0502020202020204" pitchFamily="34" charset="0"/>
              </a:rPr>
              <a:t>Stars fuse light elements into heavy ones, up to iron</a:t>
            </a:r>
          </a:p>
        </p:txBody>
      </p:sp>
      <p:grpSp>
        <p:nvGrpSpPr>
          <p:cNvPr id="170" name="Group 169"/>
          <p:cNvGrpSpPr/>
          <p:nvPr/>
        </p:nvGrpSpPr>
        <p:grpSpPr>
          <a:xfrm>
            <a:off x="3551015" y="3505200"/>
            <a:ext cx="2011585" cy="883466"/>
            <a:chOff x="3551015" y="3657600"/>
            <a:chExt cx="2011585" cy="883466"/>
          </a:xfrm>
        </p:grpSpPr>
        <p:grpSp>
          <p:nvGrpSpPr>
            <p:cNvPr id="154" name="Group 55"/>
            <p:cNvGrpSpPr>
              <a:grpSpLocks/>
            </p:cNvGrpSpPr>
            <p:nvPr/>
          </p:nvGrpSpPr>
          <p:grpSpPr bwMode="auto">
            <a:xfrm>
              <a:off x="3739707" y="3933214"/>
              <a:ext cx="326770" cy="381784"/>
              <a:chOff x="2368" y="2302"/>
              <a:chExt cx="243" cy="284"/>
            </a:xfrm>
          </p:grpSpPr>
          <p:sp>
            <p:nvSpPr>
              <p:cNvPr id="155" name="AutoShape 57"/>
              <p:cNvSpPr>
                <a:spLocks noChangeArrowheads="1"/>
              </p:cNvSpPr>
              <p:nvPr/>
            </p:nvSpPr>
            <p:spPr bwMode="auto">
              <a:xfrm>
                <a:off x="2479" y="2302"/>
                <a:ext cx="132" cy="218"/>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56" name="Line 59"/>
              <p:cNvSpPr>
                <a:spLocks noChangeShapeType="1"/>
              </p:cNvSpPr>
              <p:nvPr/>
            </p:nvSpPr>
            <p:spPr bwMode="auto">
              <a:xfrm rot="2277478" flipV="1">
                <a:off x="2381" y="2349"/>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7" name="Line 70"/>
              <p:cNvSpPr>
                <a:spLocks noChangeShapeType="1"/>
              </p:cNvSpPr>
              <p:nvPr/>
            </p:nvSpPr>
            <p:spPr bwMode="auto">
              <a:xfrm flipV="1">
                <a:off x="2368" y="2413"/>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8" name="Line 74"/>
              <p:cNvSpPr>
                <a:spLocks noChangeShapeType="1"/>
              </p:cNvSpPr>
              <p:nvPr/>
            </p:nvSpPr>
            <p:spPr bwMode="auto">
              <a:xfrm rot="20069346" flipV="1">
                <a:off x="2371" y="2486"/>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9" name="Line 78"/>
              <p:cNvSpPr>
                <a:spLocks noChangeShapeType="1"/>
              </p:cNvSpPr>
              <p:nvPr/>
            </p:nvSpPr>
            <p:spPr bwMode="auto">
              <a:xfrm rot="17360105" flipV="1">
                <a:off x="2408" y="2545"/>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160" name="Text Box 80"/>
            <p:cNvSpPr txBox="1">
              <a:spLocks noChangeArrowheads="1"/>
            </p:cNvSpPr>
            <p:nvPr/>
          </p:nvSpPr>
          <p:spPr bwMode="auto">
            <a:xfrm>
              <a:off x="4548096" y="3945303"/>
              <a:ext cx="385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000" b="1">
                  <a:solidFill>
                    <a:srgbClr val="99FFCC"/>
                  </a:solidFill>
                  <a:latin typeface="Comic Sans MS" panose="030F0702030302020204" pitchFamily="66" charset="0"/>
                </a:rPr>
                <a:t>…</a:t>
              </a:r>
            </a:p>
          </p:txBody>
        </p:sp>
        <p:sp>
          <p:nvSpPr>
            <p:cNvPr id="161" name="Text Box 81"/>
            <p:cNvSpPr txBox="1">
              <a:spLocks noChangeArrowheads="1"/>
            </p:cNvSpPr>
            <p:nvPr/>
          </p:nvSpPr>
          <p:spPr bwMode="auto">
            <a:xfrm>
              <a:off x="4022633" y="4266429"/>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99FFCC"/>
                  </a:solidFill>
                  <a:latin typeface="Century Gothic" panose="020B0502020202020204" pitchFamily="34" charset="0"/>
                </a:rPr>
                <a:t>helium           iron</a:t>
              </a:r>
            </a:p>
          </p:txBody>
        </p:sp>
        <p:pic>
          <p:nvPicPr>
            <p:cNvPr id="162" name="Picture 1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267" y="3819450"/>
              <a:ext cx="243735" cy="217792"/>
            </a:xfrm>
            <a:prstGeom prst="rect">
              <a:avLst/>
            </a:prstGeom>
          </p:spPr>
        </p:pic>
        <p:pic>
          <p:nvPicPr>
            <p:cNvPr id="163" name="Picture 1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1015" y="3987467"/>
              <a:ext cx="243735" cy="217792"/>
            </a:xfrm>
            <a:prstGeom prst="rect">
              <a:avLst/>
            </a:prstGeom>
          </p:spPr>
        </p:pic>
        <p:pic>
          <p:nvPicPr>
            <p:cNvPr id="164" name="Picture 1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2587" y="4154346"/>
              <a:ext cx="243735" cy="217792"/>
            </a:xfrm>
            <a:prstGeom prst="rect">
              <a:avLst/>
            </a:prstGeom>
          </p:spPr>
        </p:pic>
        <p:pic>
          <p:nvPicPr>
            <p:cNvPr id="165" name="Picture 1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438" y="4283929"/>
              <a:ext cx="243735" cy="217792"/>
            </a:xfrm>
            <a:prstGeom prst="rect">
              <a:avLst/>
            </a:prstGeom>
          </p:spPr>
        </p:pic>
        <p:pic>
          <p:nvPicPr>
            <p:cNvPr id="166" name="Picture 1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5988" y="3657600"/>
              <a:ext cx="724853" cy="647700"/>
            </a:xfrm>
            <a:prstGeom prst="rect">
              <a:avLst/>
            </a:prstGeom>
          </p:spPr>
        </p:pic>
        <p:pic>
          <p:nvPicPr>
            <p:cNvPr id="167" name="Picture 1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4572" y="4028722"/>
              <a:ext cx="236129" cy="210995"/>
            </a:xfrm>
            <a:prstGeom prst="rect">
              <a:avLst/>
            </a:prstGeom>
          </p:spPr>
        </p:pic>
        <p:pic>
          <p:nvPicPr>
            <p:cNvPr id="168" name="Picture 1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249" y="3675629"/>
              <a:ext cx="729351" cy="651720"/>
            </a:xfrm>
            <a:prstGeom prst="rect">
              <a:avLst/>
            </a:prstGeom>
          </p:spPr>
        </p:pic>
      </p:grpSp>
    </p:spTree>
    <p:extLst>
      <p:ext uri="{BB962C8B-B14F-4D97-AF65-F5344CB8AC3E}">
        <p14:creationId xmlns:p14="http://schemas.microsoft.com/office/powerpoint/2010/main" val="173412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9"/>
                                        </p:tgtEl>
                                        <p:attrNameLst>
                                          <p:attrName>style.visibility</p:attrName>
                                        </p:attrNameLst>
                                      </p:cBhvr>
                                      <p:to>
                                        <p:strVal val="visible"/>
                                      </p:to>
                                    </p:set>
                                    <p:anim calcmode="lin" valueType="num">
                                      <p:cBhvr>
                                        <p:cTn id="13" dur="500" fill="hold"/>
                                        <p:tgtEl>
                                          <p:spTgt spid="139"/>
                                        </p:tgtEl>
                                        <p:attrNameLst>
                                          <p:attrName>ppt_w</p:attrName>
                                        </p:attrNameLst>
                                      </p:cBhvr>
                                      <p:tavLst>
                                        <p:tav tm="0">
                                          <p:val>
                                            <p:fltVal val="0"/>
                                          </p:val>
                                        </p:tav>
                                        <p:tav tm="100000">
                                          <p:val>
                                            <p:strVal val="#ppt_w"/>
                                          </p:val>
                                        </p:tav>
                                      </p:tavLst>
                                    </p:anim>
                                    <p:anim calcmode="lin" valueType="num">
                                      <p:cBhvr>
                                        <p:cTn id="14" dur="500" fill="hold"/>
                                        <p:tgtEl>
                                          <p:spTgt spid="139"/>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39"/>
                                        </p:tgtEl>
                                        <p:attrNameLst>
                                          <p:attrName>ppt_c</p:attrName>
                                        </p:attrNameLst>
                                      </p:cBhvr>
                                      <p:to>
                                        <a:schemeClr val="folHlink"/>
                                      </p:to>
                                    </p:animClr>
                                  </p:subTnLst>
                                </p:cTn>
                              </p:par>
                              <p:par>
                                <p:cTn id="15" presetID="1" presetClass="entr" presetSubtype="0" fill="hold" nodeType="with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p:cTn id="21" dur="500" fill="hold"/>
                                        <p:tgtEl>
                                          <p:spTgt spid="153"/>
                                        </p:tgtEl>
                                        <p:attrNameLst>
                                          <p:attrName>ppt_w</p:attrName>
                                        </p:attrNameLst>
                                      </p:cBhvr>
                                      <p:tavLst>
                                        <p:tav tm="0">
                                          <p:val>
                                            <p:fltVal val="0"/>
                                          </p:val>
                                        </p:tav>
                                        <p:tav tm="100000">
                                          <p:val>
                                            <p:strVal val="#ppt_w"/>
                                          </p:val>
                                        </p:tav>
                                      </p:tavLst>
                                    </p:anim>
                                    <p:anim calcmode="lin" valueType="num">
                                      <p:cBhvr>
                                        <p:cTn id="22" dur="500" fill="hold"/>
                                        <p:tgtEl>
                                          <p:spTgt spid="153"/>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
                                        </p:tgtEl>
                                        <p:attrNameLst>
                                          <p:attrName>ppt_c</p:attrName>
                                        </p:attrNameLst>
                                      </p:cBhvr>
                                      <p:to>
                                        <a:schemeClr val="folHlink"/>
                                      </p:to>
                                    </p:animClr>
                                  </p:subTnLst>
                                </p:cTn>
                              </p:par>
                              <p:par>
                                <p:cTn id="23" presetID="1"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500" fill="hold"/>
                                        <p:tgtEl>
                                          <p:spTgt spid="138"/>
                                        </p:tgtEl>
                                        <p:attrNameLst>
                                          <p:attrName>ppt_w</p:attrName>
                                        </p:attrNameLst>
                                      </p:cBhvr>
                                      <p:tavLst>
                                        <p:tav tm="0">
                                          <p:val>
                                            <p:fltVal val="0"/>
                                          </p:val>
                                        </p:tav>
                                        <p:tav tm="100000">
                                          <p:val>
                                            <p:strVal val="#ppt_w"/>
                                          </p:val>
                                        </p:tav>
                                      </p:tavLst>
                                    </p:anim>
                                    <p:anim calcmode="lin" valueType="num">
                                      <p:cBhvr>
                                        <p:cTn id="30" dur="500" fill="hold"/>
                                        <p:tgtEl>
                                          <p:spTgt spid="1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utoUpdateAnimBg="0"/>
      <p:bldP spid="139" grpId="0" autoUpdateAnimBg="0"/>
      <p:bldP spid="15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Arial" pitchFamily="34" charset="0"/>
                <a:ea typeface="ヒラギノ角ゴ Pro W3"/>
              </a:rPr>
              <a:t>The Problem(s)</a:t>
            </a:r>
            <a:endParaRPr kumimoji="0" lang="en-US" sz="4000" b="1"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180178" marR="0" lvl="0" indent="-180178" algn="ctr" defTabSz="803293" rtl="0" eaLnBrk="1" fontAlgn="base" latinLnBrk="0" hangingPunct="1">
              <a:lnSpc>
                <a:spcPct val="110000"/>
              </a:lnSpc>
              <a:spcBef>
                <a:spcPts val="1206"/>
              </a:spcBef>
              <a:spcAft>
                <a:spcPct val="0"/>
              </a:spcAft>
              <a:buClrTx/>
              <a:buSzPct val="100000"/>
              <a:buFontTx/>
              <a:buNone/>
              <a:tabLst/>
              <a:defRPr/>
            </a:pPr>
            <a:r>
              <a:rPr kumimoji="0" lang="en-US" altLang="en-US" sz="3200" b="0" i="0" u="none" strike="noStrike" kern="0" cap="none" spc="0" normalizeH="0" baseline="0" noProof="0" dirty="0" smtClean="0">
                <a:ln>
                  <a:noFill/>
                </a:ln>
                <a:solidFill>
                  <a:prstClr val="black"/>
                </a:solidFill>
                <a:effectLst/>
                <a:uLnTx/>
                <a:uFillTx/>
                <a:latin typeface="Arial Black" panose="020B0A04020102020204" pitchFamily="34" charset="0"/>
                <a:ea typeface="ＭＳ Ｐゴシック" pitchFamily="-65" charset="-128"/>
              </a:rPr>
              <a:t>Nuclei are too </a:t>
            </a:r>
            <a:r>
              <a:rPr kumimoji="0" lang="en-US" altLang="en-US" sz="2000" b="0" i="0" u="none" strike="noStrike" kern="0" cap="none" spc="0" normalizeH="0" baseline="0" noProof="0" dirty="0" smtClean="0">
                <a:ln>
                  <a:noFill/>
                </a:ln>
                <a:solidFill>
                  <a:srgbClr val="FF0000"/>
                </a:solidFill>
                <a:effectLst/>
                <a:uLnTx/>
                <a:uFillTx/>
                <a:latin typeface="Arial Black" panose="020B0A04020102020204" pitchFamily="34" charset="0"/>
                <a:ea typeface="ＭＳ Ｐゴシック" pitchFamily="-65" charset="-128"/>
              </a:rPr>
              <a:t>small</a:t>
            </a:r>
            <a:r>
              <a:rPr kumimoji="0" lang="en-US" altLang="en-US" sz="2000" b="0" i="0" u="none" strike="noStrike" kern="0" cap="none" spc="0" normalizeH="0" baseline="0" noProof="0" dirty="0" smtClean="0">
                <a:ln>
                  <a:noFill/>
                </a:ln>
                <a:solidFill>
                  <a:prstClr val="black"/>
                </a:solidFill>
                <a:effectLst/>
                <a:uLnTx/>
                <a:uFillTx/>
                <a:latin typeface="Arial Black" panose="020B0A04020102020204" pitchFamily="34" charset="0"/>
                <a:ea typeface="ＭＳ Ｐゴシック" pitchFamily="-65" charset="-128"/>
              </a:rPr>
              <a:t> </a:t>
            </a:r>
          </a:p>
          <a:p>
            <a:pPr marL="0" marR="0" lvl="0" indent="-180178" algn="ctr" defTabSz="803293" rtl="0" eaLnBrk="1" fontAlgn="base" latinLnBrk="0" hangingPunct="1">
              <a:lnSpc>
                <a:spcPct val="110000"/>
              </a:lnSpc>
              <a:spcBef>
                <a:spcPts val="0"/>
              </a:spcBef>
              <a:spcAft>
                <a:spcPct val="0"/>
              </a:spcAft>
              <a:buClrTx/>
              <a:buSzPct val="100000"/>
              <a:buFontTx/>
              <a:buNone/>
              <a:tabLst/>
              <a:defRPr/>
            </a:pPr>
            <a:r>
              <a:rPr kumimoji="0" lang="en-US" altLang="en-US" sz="3200" b="0" i="0" u="none" strike="noStrike" kern="0" cap="none" spc="0" normalizeH="0" baseline="0" noProof="0" dirty="0" smtClean="0">
                <a:ln>
                  <a:noFill/>
                </a:ln>
                <a:solidFill>
                  <a:prstClr val="black"/>
                </a:solidFill>
                <a:effectLst/>
                <a:uLnTx/>
                <a:uFillTx/>
                <a:latin typeface="Arial Black" panose="020B0A04020102020204" pitchFamily="34" charset="0"/>
                <a:ea typeface="ＭＳ Ｐゴシック" pitchFamily="-65" charset="-128"/>
              </a:rPr>
              <a:t>to see </a:t>
            </a:r>
          </a:p>
          <a:p>
            <a:pPr marL="180178" marR="0" lvl="0" indent="-180178" algn="ctr" defTabSz="803293" rtl="0" eaLnBrk="1" fontAlgn="base" latinLnBrk="0" hangingPunct="1">
              <a:lnSpc>
                <a:spcPct val="110000"/>
              </a:lnSpc>
              <a:spcBef>
                <a:spcPts val="0"/>
              </a:spcBef>
              <a:spcAft>
                <a:spcPct val="0"/>
              </a:spcAft>
              <a:buClrTx/>
              <a:buSzPct val="100000"/>
              <a:buFontTx/>
              <a:buNone/>
              <a:tabLst/>
              <a:defRPr/>
            </a:pPr>
            <a:r>
              <a:rPr kumimoji="0" lang="en-US" altLang="en-US" sz="2200" b="0" i="1" u="none" strike="noStrike" kern="0" cap="none" spc="0" normalizeH="0" baseline="0" noProof="0" dirty="0" smtClean="0">
                <a:ln>
                  <a:noFill/>
                </a:ln>
                <a:solidFill>
                  <a:prstClr val="black"/>
                </a:solidFill>
                <a:effectLst/>
                <a:uLnTx/>
                <a:uFillTx/>
                <a:latin typeface="Arial" charset="0"/>
                <a:ea typeface="ＭＳ Ｐゴシック" pitchFamily="-65" charset="-128"/>
              </a:rPr>
              <a:t>(even with </a:t>
            </a:r>
          </a:p>
          <a:p>
            <a:pPr marL="180178" marR="0" lvl="0" indent="-180178" algn="ctr" defTabSz="803293" rtl="0" eaLnBrk="1" fontAlgn="base" latinLnBrk="0" hangingPunct="1">
              <a:lnSpc>
                <a:spcPct val="110000"/>
              </a:lnSpc>
              <a:spcBef>
                <a:spcPts val="0"/>
              </a:spcBef>
              <a:spcAft>
                <a:spcPct val="0"/>
              </a:spcAft>
              <a:buClrTx/>
              <a:buSzPct val="100000"/>
              <a:buFontTx/>
              <a:buNone/>
              <a:tabLst/>
              <a:defRPr/>
            </a:pPr>
            <a:r>
              <a:rPr kumimoji="0" lang="en-US" altLang="en-US" sz="2200" b="0" i="1" u="none" strike="noStrike" kern="0" cap="none" spc="0" normalizeH="0" baseline="0" noProof="0" dirty="0" smtClean="0">
                <a:ln>
                  <a:noFill/>
                </a:ln>
                <a:solidFill>
                  <a:prstClr val="black"/>
                </a:solidFill>
                <a:effectLst/>
                <a:uLnTx/>
                <a:uFillTx/>
                <a:latin typeface="Arial" charset="0"/>
                <a:ea typeface="ＭＳ Ｐゴシック" pitchFamily="-65" charset="-128"/>
              </a:rPr>
              <a:t>the best microscopes!)</a:t>
            </a:r>
            <a:endParaRPr kumimoji="0" lang="en-US" altLang="en-US" sz="1600" b="0" i="1" u="none" strike="noStrike" kern="0" cap="none" spc="0" normalizeH="0" baseline="0" noProof="0" dirty="0" smtClean="0">
              <a:ln>
                <a:noFill/>
              </a:ln>
              <a:solidFill>
                <a:prstClr val="black"/>
              </a:solidFill>
              <a:effectLst/>
              <a:uLnTx/>
              <a:uFillTx/>
              <a:latin typeface="Arial" charset="0"/>
              <a:ea typeface="ＭＳ Ｐゴシック" pitchFamily="-65" charset="-128"/>
            </a:endParaRPr>
          </a:p>
        </p:txBody>
      </p:sp>
      <p:sp>
        <p:nvSpPr>
          <p:cNvPr id="23" name="TextBox 22"/>
          <p:cNvSpPr txBox="1"/>
          <p:nvPr/>
        </p:nvSpPr>
        <p:spPr>
          <a:xfrm>
            <a:off x="6265781" y="2431661"/>
            <a:ext cx="2727499" cy="2462213"/>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To </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make it </a:t>
            </a: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even more </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interesting: </a:t>
            </a: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FRIB studies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rPr>
              <a:t>nuclei that are </a:t>
            </a:r>
            <a:endPar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Arial" pitchFamily="34" charset="0"/>
                <a:ea typeface="ヒラギノ角ゴ Pro W3"/>
                <a:cs typeface="Arial" charset="0"/>
              </a:rPr>
              <a:t>radioactive</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 </a:t>
            </a:r>
            <a:endPar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srgbClr val="FF0000"/>
                </a:solidFill>
                <a:effectLst/>
                <a:uLnTx/>
                <a:uFillTx/>
                <a:latin typeface="Arial" pitchFamily="34" charset="0"/>
                <a:ea typeface="ヒラギノ角ゴ Pro W3"/>
                <a:cs typeface="Arial" charset="0"/>
              </a:rPr>
              <a:t>short-lived</a:t>
            </a:r>
            <a:r>
              <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rPr>
              <a:t>, and </a:t>
            </a:r>
            <a:endParaRPr kumimoji="0" lang="en-US" sz="2200" b="0" i="0" u="none" strike="noStrike" kern="1200" cap="none" spc="0" normalizeH="0" baseline="0" noProof="0" dirty="0" smtClean="0">
              <a:ln>
                <a:noFill/>
              </a:ln>
              <a:solidFill>
                <a:prstClr val="black"/>
              </a:solidFill>
              <a:effectLst/>
              <a:uLnTx/>
              <a:uFillTx/>
              <a:latin typeface="Arial" pitchFamily="34" charset="0"/>
              <a:ea typeface="ヒラギノ角ゴ Pro W3"/>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smtClean="0">
                <a:ln>
                  <a:noFill/>
                </a:ln>
                <a:solidFill>
                  <a:srgbClr val="FF0000"/>
                </a:solidFill>
                <a:effectLst/>
                <a:uLnTx/>
                <a:uFillTx/>
                <a:latin typeface="Arial" pitchFamily="34" charset="0"/>
                <a:ea typeface="ヒラギノ角ゴ Pro W3"/>
                <a:cs typeface="Arial" charset="0"/>
              </a:rPr>
              <a:t>not found on Earth</a:t>
            </a:r>
            <a:endParaRPr kumimoji="0" lang="en-US" sz="2200" b="0" i="0" u="none" strike="noStrike" kern="1200" cap="none" spc="0" normalizeH="0" baseline="0" noProof="0" dirty="0">
              <a:ln>
                <a:noFill/>
              </a:ln>
              <a:solidFill>
                <a:prstClr val="black"/>
              </a:solidFill>
              <a:effectLst/>
              <a:uLnTx/>
              <a:uFillTx/>
              <a:latin typeface="Arial" pitchFamily="34" charset="0"/>
              <a:ea typeface="ヒラギノ角ゴ Pro W3"/>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mn-cs"/>
            </a:endParaRPr>
          </a:p>
        </p:txBody>
      </p:sp>
    </p:spTree>
    <p:extLst>
      <p:ext uri="{BB962C8B-B14F-4D97-AF65-F5344CB8AC3E}">
        <p14:creationId xmlns:p14="http://schemas.microsoft.com/office/powerpoint/2010/main" val="18129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2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BA702D-F6E6-4314-8945-369A109C75F9}">
  <ds:schemaRefs>
    <ds:schemaRef ds:uri="http://purl.org/dc/dcmitype/"/>
    <ds:schemaRef ds:uri="http://purl.org/dc/elements/1.1/"/>
    <ds:schemaRef ds:uri="http://schemas.microsoft.com/office/2006/documentManagement/types"/>
    <ds:schemaRef ds:uri="http://www.w3.org/XML/1998/namespace"/>
    <ds:schemaRef ds:uri="84FA14C0-B7D1-4566-A284-79A890D0FD95"/>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1672</TotalTime>
  <Words>1474</Words>
  <Application>Microsoft Office PowerPoint</Application>
  <PresentationFormat>On-screen Show (4:3)</PresentationFormat>
  <Paragraphs>259</Paragraphs>
  <Slides>26</Slides>
  <Notes>8</Notes>
  <HiddenSlides>0</HiddenSlides>
  <MMClips>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26</vt:i4>
      </vt:variant>
    </vt:vector>
  </HeadingPairs>
  <TitlesOfParts>
    <vt:vector size="48" baseType="lpstr">
      <vt:lpstr>ＭＳ Ｐゴシック</vt:lpstr>
      <vt:lpstr>ＭＳ Ｐゴシック</vt:lpstr>
      <vt:lpstr>Aharoni</vt:lpstr>
      <vt:lpstr>Arial</vt:lpstr>
      <vt:lpstr>Arial Black</vt:lpstr>
      <vt:lpstr>Book Antiqua</vt:lpstr>
      <vt:lpstr>Calibri</vt:lpstr>
      <vt:lpstr>Century Gothic</vt:lpstr>
      <vt:lpstr>Comic Sans MS</vt:lpstr>
      <vt:lpstr>Garamond</vt:lpstr>
      <vt:lpstr>Gotham Book</vt:lpstr>
      <vt:lpstr>Helvetica</vt:lpstr>
      <vt:lpstr>Impact</vt:lpstr>
      <vt:lpstr>Lucida Grande</vt:lpstr>
      <vt:lpstr>Noto Sans Symbols</vt:lpstr>
      <vt:lpstr>Times New Roman</vt:lpstr>
      <vt:lpstr>Trebuchet MS</vt:lpstr>
      <vt:lpstr>Wingdings</vt:lpstr>
      <vt:lpstr>ヒラギノ角ゴ Pro W3</vt:lpstr>
      <vt:lpstr>1_FRIB3</vt:lpstr>
      <vt:lpstr>FRIB3</vt:lpstr>
      <vt:lpstr>2_FRIB3</vt:lpstr>
      <vt:lpstr>PowerPoint Presentation</vt:lpstr>
      <vt:lpstr>Useful Information</vt:lpstr>
      <vt:lpstr>At FRIB, it’s all about the nuclei</vt:lpstr>
      <vt:lpstr>PowerPoint Presentation</vt:lpstr>
      <vt:lpstr>Periodic Table of the Elements</vt:lpstr>
      <vt:lpstr>Isotopes: varieties of an element</vt:lpstr>
      <vt:lpstr>FRIB mission: study RARE isotopes</vt:lpstr>
      <vt:lpstr>How were the elements made?</vt:lpstr>
      <vt:lpstr>PowerPoint Presentation</vt:lpstr>
      <vt:lpstr>PowerPoint Presentation</vt:lpstr>
      <vt:lpstr>PowerPoint Presentation</vt:lpstr>
      <vt:lpstr>How to break your nuclei</vt:lpstr>
      <vt:lpstr>Problem: Making designer nuclei</vt:lpstr>
      <vt:lpstr>Problem: Selecting one rare isotope</vt:lpstr>
      <vt:lpstr>Detectors measure the invisible</vt:lpstr>
      <vt:lpstr>Who works at FRIB? Users</vt:lpstr>
      <vt:lpstr>PowerPoint Presentation</vt:lpstr>
      <vt:lpstr>Who works at FRIB? Students</vt:lpstr>
      <vt:lpstr>PowerPoint Presentation</vt:lpstr>
      <vt:lpstr>FRIB on the MSU campus</vt:lpstr>
      <vt:lpstr>PowerPoint Presentation</vt:lpstr>
      <vt:lpstr>Safety First</vt:lpstr>
      <vt:lpstr>PowerPoint Presentation</vt:lpstr>
      <vt:lpstr>PowerPoint Presentation</vt:lpstr>
      <vt:lpstr>FRIB on the MSU campus</vt:lpstr>
      <vt:lpstr>Special COVID-19 Considerations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145</cp:revision>
  <cp:lastPrinted>2013-06-17T20:20:32Z</cp:lastPrinted>
  <dcterms:created xsi:type="dcterms:W3CDTF">2014-10-10T17:49:08Z</dcterms:created>
  <dcterms:modified xsi:type="dcterms:W3CDTF">2023-05-10T15:55:37Z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