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7" r:id="rId4"/>
    <p:sldMasterId id="2147483750" r:id="rId5"/>
  </p:sldMasterIdLst>
  <p:notesMasterIdLst>
    <p:notesMasterId r:id="rId45"/>
  </p:notesMasterIdLst>
  <p:handoutMasterIdLst>
    <p:handoutMasterId r:id="rId46"/>
  </p:handoutMasterIdLst>
  <p:sldIdLst>
    <p:sldId id="290" r:id="rId6"/>
    <p:sldId id="272" r:id="rId7"/>
    <p:sldId id="275" r:id="rId8"/>
    <p:sldId id="263" r:id="rId9"/>
    <p:sldId id="276" r:id="rId10"/>
    <p:sldId id="277" r:id="rId11"/>
    <p:sldId id="298" r:id="rId12"/>
    <p:sldId id="257" r:id="rId13"/>
    <p:sldId id="262" r:id="rId14"/>
    <p:sldId id="300" r:id="rId15"/>
    <p:sldId id="278" r:id="rId16"/>
    <p:sldId id="286" r:id="rId17"/>
    <p:sldId id="296" r:id="rId18"/>
    <p:sldId id="295" r:id="rId19"/>
    <p:sldId id="279" r:id="rId20"/>
    <p:sldId id="301" r:id="rId21"/>
    <p:sldId id="299" r:id="rId22"/>
    <p:sldId id="297" r:id="rId23"/>
    <p:sldId id="303" r:id="rId24"/>
    <p:sldId id="288" r:id="rId25"/>
    <p:sldId id="305" r:id="rId26"/>
    <p:sldId id="289" r:id="rId27"/>
    <p:sldId id="271" r:id="rId28"/>
    <p:sldId id="302" r:id="rId29"/>
    <p:sldId id="280" r:id="rId30"/>
    <p:sldId id="281" r:id="rId31"/>
    <p:sldId id="282" r:id="rId32"/>
    <p:sldId id="283" r:id="rId33"/>
    <p:sldId id="284" r:id="rId34"/>
    <p:sldId id="285" r:id="rId35"/>
    <p:sldId id="294" r:id="rId36"/>
    <p:sldId id="287" r:id="rId37"/>
    <p:sldId id="291" r:id="rId38"/>
    <p:sldId id="273" r:id="rId39"/>
    <p:sldId id="274" r:id="rId40"/>
    <p:sldId id="306" r:id="rId41"/>
    <p:sldId id="307" r:id="rId42"/>
    <p:sldId id="308" r:id="rId43"/>
    <p:sldId id="268" r:id="rId44"/>
  </p:sldIdLst>
  <p:sldSz cx="9601200" cy="7315200"/>
  <p:notesSz cx="6997700" cy="9271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1pPr>
    <a:lvl2pPr marL="482600" indent="-25400"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2pPr>
    <a:lvl3pPr marL="965200" indent="-50800"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3pPr>
    <a:lvl4pPr marL="1449388" indent="-77788"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4pPr>
    <a:lvl5pPr marL="1931988" indent="-103188"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5pPr>
    <a:lvl6pPr marL="2286000" algn="l" defTabSz="914400" rtl="0" eaLnBrk="1" latinLnBrk="0" hangingPunct="1">
      <a:defRPr sz="3000" kern="1200">
        <a:solidFill>
          <a:srgbClr val="B81414"/>
        </a:solidFill>
        <a:latin typeface="Helvetica" pitchFamily="34" charset="0"/>
        <a:ea typeface="ヒラギノ角ゴ Pro W3" pitchFamily="-111" charset="-128"/>
        <a:cs typeface="+mn-cs"/>
      </a:defRPr>
    </a:lvl6pPr>
    <a:lvl7pPr marL="2743200" algn="l" defTabSz="914400" rtl="0" eaLnBrk="1" latinLnBrk="0" hangingPunct="1">
      <a:defRPr sz="3000" kern="1200">
        <a:solidFill>
          <a:srgbClr val="B81414"/>
        </a:solidFill>
        <a:latin typeface="Helvetica" pitchFamily="34" charset="0"/>
        <a:ea typeface="ヒラギノ角ゴ Pro W3" pitchFamily="-111" charset="-128"/>
        <a:cs typeface="+mn-cs"/>
      </a:defRPr>
    </a:lvl7pPr>
    <a:lvl8pPr marL="3200400" algn="l" defTabSz="914400" rtl="0" eaLnBrk="1" latinLnBrk="0" hangingPunct="1">
      <a:defRPr sz="3000" kern="1200">
        <a:solidFill>
          <a:srgbClr val="B81414"/>
        </a:solidFill>
        <a:latin typeface="Helvetica" pitchFamily="34" charset="0"/>
        <a:ea typeface="ヒラギノ角ゴ Pro W3" pitchFamily="-111" charset="-128"/>
        <a:cs typeface="+mn-cs"/>
      </a:defRPr>
    </a:lvl8pPr>
    <a:lvl9pPr marL="3657600" algn="l" defTabSz="914400" rtl="0" eaLnBrk="1" latinLnBrk="0" hangingPunct="1">
      <a:defRPr sz="3000" kern="1200">
        <a:solidFill>
          <a:srgbClr val="B81414"/>
        </a:solidFill>
        <a:latin typeface="Helvetica" pitchFamily="34" charset="0"/>
        <a:ea typeface="ヒラギノ角ゴ Pro W3" pitchFamily="-111" charset="-128"/>
        <a:cs typeface="+mn-cs"/>
      </a:defRPr>
    </a:lvl9pPr>
  </p:defaultTextStyle>
  <p:extLst>
    <p:ext uri="{EFAFB233-063F-42B5-8137-9DF3F51BA10A}">
      <p15:sldGuideLst xmlns:p15="http://schemas.microsoft.com/office/powerpoint/2012/main">
        <p15:guide id="1" orient="horz" pos="96">
          <p15:clr>
            <a:srgbClr val="A4A3A4"/>
          </p15:clr>
        </p15:guide>
        <p15:guide id="2" pos="302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a:srgbClr val="064308"/>
    <a:srgbClr val="E1E9FB"/>
    <a:srgbClr val="0066FF"/>
    <a:srgbClr val="0080FF"/>
    <a:srgbClr val="E2F4E7"/>
    <a:srgbClr val="F0EAD5"/>
    <a:srgbClr val="FFAE1A"/>
    <a:srgbClr val="0F0C8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9" autoAdjust="0"/>
    <p:restoredTop sz="94118" autoAdjust="0"/>
  </p:normalViewPr>
  <p:slideViewPr>
    <p:cSldViewPr showGuides="1">
      <p:cViewPr varScale="1">
        <p:scale>
          <a:sx n="61" d="100"/>
          <a:sy n="61" d="100"/>
        </p:scale>
        <p:origin x="1272" y="78"/>
      </p:cViewPr>
      <p:guideLst>
        <p:guide orient="horz" pos="96"/>
        <p:guide pos="3024"/>
      </p:guideLst>
    </p:cSldViewPr>
  </p:slideViewPr>
  <p:outlineViewPr>
    <p:cViewPr>
      <p:scale>
        <a:sx n="33" d="100"/>
        <a:sy n="33" d="100"/>
      </p:scale>
      <p:origin x="48" y="2031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1" d="100"/>
          <a:sy n="71" d="100"/>
        </p:scale>
        <p:origin x="-2640" y="-9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intranet.nscl.msu.edu\files\projects\outreach\Tours\Tours%20given.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intranet.nscl.msu.edu\files\projects\outreach\Tours\Tours%20give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'Annual stats'!$A$14</c:f>
              <c:strCache>
                <c:ptCount val="1"/>
                <c:pt idx="0">
                  <c:v>Total</c:v>
                </c:pt>
              </c:strCache>
            </c:strRef>
          </c:tx>
          <c:spPr>
            <a:solidFill>
              <a:schemeClr val="accent1"/>
            </a:solidFill>
            <a:ln>
              <a:noFill/>
            </a:ln>
            <a:effectLst/>
          </c:spPr>
          <c:invertIfNegative val="0"/>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stats'!$B$14:$O$14</c:f>
              <c:numCache>
                <c:formatCode>General</c:formatCode>
                <c:ptCount val="14"/>
                <c:pt idx="0">
                  <c:v>2452</c:v>
                </c:pt>
                <c:pt idx="1">
                  <c:v>3942</c:v>
                </c:pt>
                <c:pt idx="2">
                  <c:v>4308</c:v>
                </c:pt>
                <c:pt idx="3">
                  <c:v>4209</c:v>
                </c:pt>
                <c:pt idx="4">
                  <c:v>3479</c:v>
                </c:pt>
                <c:pt idx="5">
                  <c:v>3651</c:v>
                </c:pt>
                <c:pt idx="6">
                  <c:v>3627</c:v>
                </c:pt>
                <c:pt idx="7">
                  <c:v>3534</c:v>
                </c:pt>
                <c:pt idx="8">
                  <c:v>3081</c:v>
                </c:pt>
                <c:pt idx="9">
                  <c:v>3550</c:v>
                </c:pt>
                <c:pt idx="10">
                  <c:v>3518</c:v>
                </c:pt>
                <c:pt idx="11">
                  <c:v>3076</c:v>
                </c:pt>
                <c:pt idx="12">
                  <c:v>3779</c:v>
                </c:pt>
                <c:pt idx="13">
                  <c:v>4151</c:v>
                </c:pt>
              </c:numCache>
            </c:numRef>
          </c:val>
          <c:extLst>
            <c:ext xmlns:c16="http://schemas.microsoft.com/office/drawing/2014/chart" uri="{C3380CC4-5D6E-409C-BE32-E72D297353CC}">
              <c16:uniqueId val="{00000000-040B-4FB0-9E75-38227A488A83}"/>
            </c:ext>
          </c:extLst>
        </c:ser>
        <c:dLbls>
          <c:showLegendKey val="0"/>
          <c:showVal val="0"/>
          <c:showCatName val="0"/>
          <c:showSerName val="0"/>
          <c:showPercent val="0"/>
          <c:showBubbleSize val="0"/>
        </c:dLbls>
        <c:gapWidth val="219"/>
        <c:axId val="1724196431"/>
        <c:axId val="1724182703"/>
      </c:barChart>
      <c:lineChart>
        <c:grouping val="standard"/>
        <c:varyColors val="0"/>
        <c:ser>
          <c:idx val="1"/>
          <c:order val="1"/>
          <c:tx>
            <c:strRef>
              <c:f>'Annual stats'!$A$15</c:f>
              <c:strCache>
                <c:ptCount val="1"/>
                <c:pt idx="0">
                  <c:v># active guides</c:v>
                </c:pt>
              </c:strCache>
            </c:strRef>
          </c:tx>
          <c:spPr>
            <a:ln w="28575" cap="rnd">
              <a:solidFill>
                <a:schemeClr val="accent2"/>
              </a:solidFill>
              <a:round/>
            </a:ln>
            <a:effectLst/>
          </c:spPr>
          <c:marker>
            <c:symbol val="none"/>
          </c:marker>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stats'!$B$15:$O$15</c:f>
              <c:numCache>
                <c:formatCode>General</c:formatCode>
                <c:ptCount val="14"/>
                <c:pt idx="0">
                  <c:v>1</c:v>
                </c:pt>
                <c:pt idx="1">
                  <c:v>14</c:v>
                </c:pt>
                <c:pt idx="2">
                  <c:v>23</c:v>
                </c:pt>
                <c:pt idx="3">
                  <c:v>19</c:v>
                </c:pt>
                <c:pt idx="4">
                  <c:v>17</c:v>
                </c:pt>
                <c:pt idx="5">
                  <c:v>20</c:v>
                </c:pt>
                <c:pt idx="6">
                  <c:v>21</c:v>
                </c:pt>
                <c:pt idx="7">
                  <c:v>17</c:v>
                </c:pt>
                <c:pt idx="8">
                  <c:v>13</c:v>
                </c:pt>
                <c:pt idx="9">
                  <c:v>14</c:v>
                </c:pt>
                <c:pt idx="10">
                  <c:v>13</c:v>
                </c:pt>
                <c:pt idx="11">
                  <c:v>10</c:v>
                </c:pt>
                <c:pt idx="12">
                  <c:v>7</c:v>
                </c:pt>
                <c:pt idx="13">
                  <c:v>13</c:v>
                </c:pt>
              </c:numCache>
            </c:numRef>
          </c:val>
          <c:smooth val="0"/>
          <c:extLst>
            <c:ext xmlns:c16="http://schemas.microsoft.com/office/drawing/2014/chart" uri="{C3380CC4-5D6E-409C-BE32-E72D297353CC}">
              <c16:uniqueId val="{00000001-040B-4FB0-9E75-38227A488A83}"/>
            </c:ext>
          </c:extLst>
        </c:ser>
        <c:dLbls>
          <c:showLegendKey val="0"/>
          <c:showVal val="0"/>
          <c:showCatName val="0"/>
          <c:showSerName val="0"/>
          <c:showPercent val="0"/>
          <c:showBubbleSize val="0"/>
        </c:dLbls>
        <c:marker val="1"/>
        <c:smooth val="0"/>
        <c:axId val="1577773663"/>
        <c:axId val="1577771167"/>
      </c:lineChart>
      <c:catAx>
        <c:axId val="172419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82703"/>
        <c:crosses val="autoZero"/>
        <c:auto val="1"/>
        <c:lblAlgn val="ctr"/>
        <c:lblOffset val="100"/>
        <c:noMultiLvlLbl val="0"/>
      </c:catAx>
      <c:valAx>
        <c:axId val="172418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96431"/>
        <c:crosses val="autoZero"/>
        <c:crossBetween val="between"/>
      </c:valAx>
      <c:valAx>
        <c:axId val="157777116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773663"/>
        <c:crosses val="max"/>
        <c:crossBetween val="between"/>
      </c:valAx>
      <c:catAx>
        <c:axId val="1577773663"/>
        <c:scaling>
          <c:orientation val="minMax"/>
        </c:scaling>
        <c:delete val="1"/>
        <c:axPos val="b"/>
        <c:numFmt formatCode="General" sourceLinked="1"/>
        <c:majorTickMark val="out"/>
        <c:minorTickMark val="none"/>
        <c:tickLblPos val="nextTo"/>
        <c:crossAx val="157777116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586206896551796E-2"/>
          <c:y val="3.3734939759036145E-2"/>
          <c:w val="0.82183908045977083"/>
          <c:h val="0.85783132530120487"/>
        </c:manualLayout>
      </c:layout>
      <c:barChart>
        <c:barDir val="col"/>
        <c:grouping val="stacked"/>
        <c:varyColors val="0"/>
        <c:ser>
          <c:idx val="0"/>
          <c:order val="0"/>
          <c:tx>
            <c:strRef>
              <c:f>'Annual stats'!$A$2</c:f>
              <c:strCache>
                <c:ptCount val="1"/>
                <c:pt idx="0">
                  <c:v>Jan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stats'!$B$2:$P$2</c:f>
              <c:numCache>
                <c:formatCode>General</c:formatCode>
                <c:ptCount val="15"/>
                <c:pt idx="1">
                  <c:v>106</c:v>
                </c:pt>
                <c:pt idx="2">
                  <c:v>183</c:v>
                </c:pt>
                <c:pt idx="3">
                  <c:v>425</c:v>
                </c:pt>
                <c:pt idx="4">
                  <c:v>210</c:v>
                </c:pt>
                <c:pt idx="5">
                  <c:v>149</c:v>
                </c:pt>
                <c:pt idx="6">
                  <c:v>326</c:v>
                </c:pt>
                <c:pt idx="7">
                  <c:v>127</c:v>
                </c:pt>
                <c:pt idx="8">
                  <c:v>56</c:v>
                </c:pt>
                <c:pt idx="9">
                  <c:v>150</c:v>
                </c:pt>
                <c:pt idx="10">
                  <c:v>216</c:v>
                </c:pt>
                <c:pt idx="11">
                  <c:v>336</c:v>
                </c:pt>
                <c:pt idx="12">
                  <c:v>212</c:v>
                </c:pt>
                <c:pt idx="13">
                  <c:v>264</c:v>
                </c:pt>
                <c:pt idx="14">
                  <c:v>182</c:v>
                </c:pt>
              </c:numCache>
            </c:numRef>
          </c:val>
          <c:extLst>
            <c:ext xmlns:c16="http://schemas.microsoft.com/office/drawing/2014/chart" uri="{C3380CC4-5D6E-409C-BE32-E72D297353CC}">
              <c16:uniqueId val="{00000000-38B9-4479-AEF6-3BC846258FF7}"/>
            </c:ext>
          </c:extLst>
        </c:ser>
        <c:ser>
          <c:idx val="1"/>
          <c:order val="1"/>
          <c:tx>
            <c:strRef>
              <c:f>'Annual stats'!$A$3</c:f>
              <c:strCache>
                <c:ptCount val="1"/>
                <c:pt idx="0">
                  <c:v>Feb</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stats'!$B$3:$P$3</c:f>
              <c:numCache>
                <c:formatCode>General</c:formatCode>
                <c:ptCount val="15"/>
                <c:pt idx="1">
                  <c:v>173</c:v>
                </c:pt>
                <c:pt idx="2">
                  <c:v>201</c:v>
                </c:pt>
                <c:pt idx="3">
                  <c:v>267</c:v>
                </c:pt>
                <c:pt idx="4">
                  <c:v>291</c:v>
                </c:pt>
                <c:pt idx="5">
                  <c:v>322</c:v>
                </c:pt>
                <c:pt idx="6">
                  <c:v>335</c:v>
                </c:pt>
                <c:pt idx="7">
                  <c:v>317</c:v>
                </c:pt>
                <c:pt idx="8">
                  <c:v>290</c:v>
                </c:pt>
                <c:pt idx="9">
                  <c:v>199</c:v>
                </c:pt>
                <c:pt idx="10">
                  <c:v>166</c:v>
                </c:pt>
                <c:pt idx="11">
                  <c:v>364</c:v>
                </c:pt>
                <c:pt idx="12">
                  <c:v>217</c:v>
                </c:pt>
                <c:pt idx="13">
                  <c:v>238</c:v>
                </c:pt>
                <c:pt idx="14">
                  <c:v>424</c:v>
                </c:pt>
              </c:numCache>
            </c:numRef>
          </c:val>
          <c:extLst>
            <c:ext xmlns:c16="http://schemas.microsoft.com/office/drawing/2014/chart" uri="{C3380CC4-5D6E-409C-BE32-E72D297353CC}">
              <c16:uniqueId val="{00000001-38B9-4479-AEF6-3BC846258FF7}"/>
            </c:ext>
          </c:extLst>
        </c:ser>
        <c:ser>
          <c:idx val="2"/>
          <c:order val="2"/>
          <c:tx>
            <c:strRef>
              <c:f>'Annual stats'!$A$4</c:f>
              <c:strCache>
                <c:ptCount val="1"/>
                <c:pt idx="0">
                  <c:v>Mar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stats'!$B$4:$P$4</c:f>
              <c:numCache>
                <c:formatCode>General</c:formatCode>
                <c:ptCount val="15"/>
                <c:pt idx="0">
                  <c:v>138</c:v>
                </c:pt>
                <c:pt idx="1">
                  <c:v>331</c:v>
                </c:pt>
                <c:pt idx="2">
                  <c:v>312</c:v>
                </c:pt>
                <c:pt idx="3">
                  <c:v>393</c:v>
                </c:pt>
                <c:pt idx="4">
                  <c:v>334</c:v>
                </c:pt>
                <c:pt idx="5">
                  <c:v>271</c:v>
                </c:pt>
                <c:pt idx="6">
                  <c:v>239</c:v>
                </c:pt>
                <c:pt idx="7">
                  <c:v>154</c:v>
                </c:pt>
                <c:pt idx="8">
                  <c:v>305</c:v>
                </c:pt>
                <c:pt idx="9">
                  <c:v>404</c:v>
                </c:pt>
                <c:pt idx="10">
                  <c:v>292</c:v>
                </c:pt>
                <c:pt idx="11">
                  <c:v>194</c:v>
                </c:pt>
                <c:pt idx="12">
                  <c:v>324</c:v>
                </c:pt>
                <c:pt idx="13">
                  <c:v>367</c:v>
                </c:pt>
                <c:pt idx="14">
                  <c:v>172</c:v>
                </c:pt>
              </c:numCache>
            </c:numRef>
          </c:val>
          <c:extLst>
            <c:ext xmlns:c16="http://schemas.microsoft.com/office/drawing/2014/chart" uri="{C3380CC4-5D6E-409C-BE32-E72D297353CC}">
              <c16:uniqueId val="{00000002-38B9-4479-AEF6-3BC846258FF7}"/>
            </c:ext>
          </c:extLst>
        </c:ser>
        <c:ser>
          <c:idx val="3"/>
          <c:order val="3"/>
          <c:tx>
            <c:strRef>
              <c:f>'Annual stats'!$A$5</c:f>
              <c:strCache>
                <c:ptCount val="1"/>
                <c:pt idx="0">
                  <c:v>Apr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stats'!$B$5:$P$5</c:f>
              <c:numCache>
                <c:formatCode>General</c:formatCode>
                <c:ptCount val="15"/>
                <c:pt idx="0">
                  <c:v>264</c:v>
                </c:pt>
                <c:pt idx="1">
                  <c:v>378</c:v>
                </c:pt>
                <c:pt idx="2">
                  <c:v>622</c:v>
                </c:pt>
                <c:pt idx="3">
                  <c:v>440</c:v>
                </c:pt>
                <c:pt idx="4">
                  <c:v>478</c:v>
                </c:pt>
                <c:pt idx="5">
                  <c:v>327</c:v>
                </c:pt>
                <c:pt idx="6">
                  <c:v>420</c:v>
                </c:pt>
                <c:pt idx="7">
                  <c:v>427</c:v>
                </c:pt>
                <c:pt idx="8">
                  <c:v>409</c:v>
                </c:pt>
                <c:pt idx="9">
                  <c:v>470</c:v>
                </c:pt>
                <c:pt idx="10">
                  <c:v>456</c:v>
                </c:pt>
                <c:pt idx="11">
                  <c:v>272</c:v>
                </c:pt>
                <c:pt idx="12">
                  <c:v>354</c:v>
                </c:pt>
                <c:pt idx="13">
                  <c:v>497</c:v>
                </c:pt>
              </c:numCache>
            </c:numRef>
          </c:val>
          <c:extLst>
            <c:ext xmlns:c16="http://schemas.microsoft.com/office/drawing/2014/chart" uri="{C3380CC4-5D6E-409C-BE32-E72D297353CC}">
              <c16:uniqueId val="{00000003-38B9-4479-AEF6-3BC846258FF7}"/>
            </c:ext>
          </c:extLst>
        </c:ser>
        <c:ser>
          <c:idx val="4"/>
          <c:order val="4"/>
          <c:tx>
            <c:strRef>
              <c:f>'Annual stats'!$A$6</c:f>
              <c:strCache>
                <c:ptCount val="1"/>
                <c:pt idx="0">
                  <c:v>May</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stats'!$B$6:$P$6</c:f>
              <c:numCache>
                <c:formatCode>General</c:formatCode>
                <c:ptCount val="15"/>
                <c:pt idx="0">
                  <c:v>119</c:v>
                </c:pt>
                <c:pt idx="1">
                  <c:v>536</c:v>
                </c:pt>
                <c:pt idx="2">
                  <c:v>861</c:v>
                </c:pt>
                <c:pt idx="3">
                  <c:v>550</c:v>
                </c:pt>
                <c:pt idx="4">
                  <c:v>351</c:v>
                </c:pt>
                <c:pt idx="5">
                  <c:v>342</c:v>
                </c:pt>
                <c:pt idx="6">
                  <c:v>387</c:v>
                </c:pt>
                <c:pt idx="7">
                  <c:v>451</c:v>
                </c:pt>
                <c:pt idx="8">
                  <c:v>336</c:v>
                </c:pt>
                <c:pt idx="9">
                  <c:v>551</c:v>
                </c:pt>
                <c:pt idx="10">
                  <c:v>360</c:v>
                </c:pt>
                <c:pt idx="11">
                  <c:v>338</c:v>
                </c:pt>
                <c:pt idx="12">
                  <c:v>264</c:v>
                </c:pt>
                <c:pt idx="13">
                  <c:v>575</c:v>
                </c:pt>
              </c:numCache>
            </c:numRef>
          </c:val>
          <c:extLst>
            <c:ext xmlns:c16="http://schemas.microsoft.com/office/drawing/2014/chart" uri="{C3380CC4-5D6E-409C-BE32-E72D297353CC}">
              <c16:uniqueId val="{00000004-38B9-4479-AEF6-3BC846258FF7}"/>
            </c:ext>
          </c:extLst>
        </c:ser>
        <c:ser>
          <c:idx val="5"/>
          <c:order val="5"/>
          <c:tx>
            <c:strRef>
              <c:f>'Annual stats'!$A$7</c:f>
              <c:strCache>
                <c:ptCount val="1"/>
                <c:pt idx="0">
                  <c:v>Jun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stats'!$B$7:$P$7</c:f>
              <c:numCache>
                <c:formatCode>General</c:formatCode>
                <c:ptCount val="15"/>
                <c:pt idx="0">
                  <c:v>100</c:v>
                </c:pt>
                <c:pt idx="1">
                  <c:v>658</c:v>
                </c:pt>
                <c:pt idx="2">
                  <c:v>437</c:v>
                </c:pt>
                <c:pt idx="3">
                  <c:v>216</c:v>
                </c:pt>
                <c:pt idx="4">
                  <c:v>297</c:v>
                </c:pt>
                <c:pt idx="5">
                  <c:v>528</c:v>
                </c:pt>
                <c:pt idx="6">
                  <c:v>537</c:v>
                </c:pt>
                <c:pt idx="7">
                  <c:v>623</c:v>
                </c:pt>
                <c:pt idx="8">
                  <c:v>356</c:v>
                </c:pt>
                <c:pt idx="9">
                  <c:v>290</c:v>
                </c:pt>
                <c:pt idx="10">
                  <c:v>449</c:v>
                </c:pt>
                <c:pt idx="11">
                  <c:v>387</c:v>
                </c:pt>
                <c:pt idx="12">
                  <c:v>384</c:v>
                </c:pt>
                <c:pt idx="13">
                  <c:v>417</c:v>
                </c:pt>
              </c:numCache>
            </c:numRef>
          </c:val>
          <c:extLst>
            <c:ext xmlns:c16="http://schemas.microsoft.com/office/drawing/2014/chart" uri="{C3380CC4-5D6E-409C-BE32-E72D297353CC}">
              <c16:uniqueId val="{00000005-38B9-4479-AEF6-3BC846258FF7}"/>
            </c:ext>
          </c:extLst>
        </c:ser>
        <c:ser>
          <c:idx val="6"/>
          <c:order val="6"/>
          <c:tx>
            <c:strRef>
              <c:f>'Annual stats'!$A$8</c:f>
              <c:strCache>
                <c:ptCount val="1"/>
                <c:pt idx="0">
                  <c:v>Jul</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stats'!$B$8:$P$8</c:f>
              <c:numCache>
                <c:formatCode>General</c:formatCode>
                <c:ptCount val="15"/>
                <c:pt idx="0">
                  <c:v>358</c:v>
                </c:pt>
                <c:pt idx="1">
                  <c:v>696</c:v>
                </c:pt>
                <c:pt idx="2">
                  <c:v>448</c:v>
                </c:pt>
                <c:pt idx="3">
                  <c:v>472</c:v>
                </c:pt>
                <c:pt idx="4">
                  <c:v>399</c:v>
                </c:pt>
                <c:pt idx="5">
                  <c:v>384</c:v>
                </c:pt>
                <c:pt idx="6">
                  <c:v>271</c:v>
                </c:pt>
                <c:pt idx="7">
                  <c:v>248</c:v>
                </c:pt>
                <c:pt idx="8">
                  <c:v>242</c:v>
                </c:pt>
                <c:pt idx="9">
                  <c:v>197</c:v>
                </c:pt>
                <c:pt idx="10">
                  <c:v>230</c:v>
                </c:pt>
                <c:pt idx="11">
                  <c:v>214</c:v>
                </c:pt>
                <c:pt idx="12">
                  <c:v>441</c:v>
                </c:pt>
                <c:pt idx="13">
                  <c:v>236</c:v>
                </c:pt>
              </c:numCache>
            </c:numRef>
          </c:val>
          <c:extLst>
            <c:ext xmlns:c16="http://schemas.microsoft.com/office/drawing/2014/chart" uri="{C3380CC4-5D6E-409C-BE32-E72D297353CC}">
              <c16:uniqueId val="{00000006-38B9-4479-AEF6-3BC846258FF7}"/>
            </c:ext>
          </c:extLst>
        </c:ser>
        <c:ser>
          <c:idx val="7"/>
          <c:order val="7"/>
          <c:tx>
            <c:strRef>
              <c:f>'Annual stats'!$A$9</c:f>
              <c:strCache>
                <c:ptCount val="1"/>
                <c:pt idx="0">
                  <c:v>Aug</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stats'!$B$9:$P$9</c:f>
              <c:numCache>
                <c:formatCode>General</c:formatCode>
                <c:ptCount val="15"/>
                <c:pt idx="0">
                  <c:v>137</c:v>
                </c:pt>
                <c:pt idx="1">
                  <c:v>90</c:v>
                </c:pt>
                <c:pt idx="2">
                  <c:v>150</c:v>
                </c:pt>
                <c:pt idx="3">
                  <c:v>151</c:v>
                </c:pt>
                <c:pt idx="4">
                  <c:v>200</c:v>
                </c:pt>
                <c:pt idx="5">
                  <c:v>306</c:v>
                </c:pt>
                <c:pt idx="6">
                  <c:v>175</c:v>
                </c:pt>
                <c:pt idx="7">
                  <c:v>92</c:v>
                </c:pt>
                <c:pt idx="8">
                  <c:v>211</c:v>
                </c:pt>
                <c:pt idx="9">
                  <c:v>254</c:v>
                </c:pt>
                <c:pt idx="10">
                  <c:v>266</c:v>
                </c:pt>
                <c:pt idx="11">
                  <c:v>248</c:v>
                </c:pt>
                <c:pt idx="12">
                  <c:v>342</c:v>
                </c:pt>
                <c:pt idx="13">
                  <c:v>191</c:v>
                </c:pt>
              </c:numCache>
            </c:numRef>
          </c:val>
          <c:extLst>
            <c:ext xmlns:c16="http://schemas.microsoft.com/office/drawing/2014/chart" uri="{C3380CC4-5D6E-409C-BE32-E72D297353CC}">
              <c16:uniqueId val="{00000007-38B9-4479-AEF6-3BC846258FF7}"/>
            </c:ext>
          </c:extLst>
        </c:ser>
        <c:ser>
          <c:idx val="8"/>
          <c:order val="8"/>
          <c:tx>
            <c:strRef>
              <c:f>'Annual stats'!$A$10</c:f>
              <c:strCache>
                <c:ptCount val="1"/>
                <c:pt idx="0">
                  <c:v>Sep</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stats'!$B$10:$P$10</c:f>
              <c:numCache>
                <c:formatCode>General</c:formatCode>
                <c:ptCount val="15"/>
                <c:pt idx="0">
                  <c:v>222</c:v>
                </c:pt>
                <c:pt idx="1">
                  <c:v>122</c:v>
                </c:pt>
                <c:pt idx="2">
                  <c:v>135</c:v>
                </c:pt>
                <c:pt idx="3">
                  <c:v>212</c:v>
                </c:pt>
                <c:pt idx="4">
                  <c:v>259</c:v>
                </c:pt>
                <c:pt idx="5">
                  <c:v>87</c:v>
                </c:pt>
                <c:pt idx="6">
                  <c:v>173</c:v>
                </c:pt>
                <c:pt idx="7">
                  <c:v>132</c:v>
                </c:pt>
                <c:pt idx="8">
                  <c:v>117</c:v>
                </c:pt>
                <c:pt idx="9">
                  <c:v>106</c:v>
                </c:pt>
                <c:pt idx="10">
                  <c:v>240</c:v>
                </c:pt>
                <c:pt idx="11">
                  <c:v>58</c:v>
                </c:pt>
                <c:pt idx="12">
                  <c:v>261</c:v>
                </c:pt>
                <c:pt idx="13">
                  <c:v>417</c:v>
                </c:pt>
              </c:numCache>
            </c:numRef>
          </c:val>
          <c:extLst>
            <c:ext xmlns:c16="http://schemas.microsoft.com/office/drawing/2014/chart" uri="{C3380CC4-5D6E-409C-BE32-E72D297353CC}">
              <c16:uniqueId val="{00000008-38B9-4479-AEF6-3BC846258FF7}"/>
            </c:ext>
          </c:extLst>
        </c:ser>
        <c:ser>
          <c:idx val="9"/>
          <c:order val="9"/>
          <c:tx>
            <c:strRef>
              <c:f>'Annual stats'!$A$11</c:f>
              <c:strCache>
                <c:ptCount val="1"/>
                <c:pt idx="0">
                  <c:v>Oct</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stats'!$B$11:$P$11</c:f>
              <c:numCache>
                <c:formatCode>General</c:formatCode>
                <c:ptCount val="15"/>
                <c:pt idx="0">
                  <c:v>147</c:v>
                </c:pt>
                <c:pt idx="1">
                  <c:v>296</c:v>
                </c:pt>
                <c:pt idx="2">
                  <c:v>433</c:v>
                </c:pt>
                <c:pt idx="3">
                  <c:v>455</c:v>
                </c:pt>
                <c:pt idx="4">
                  <c:v>292</c:v>
                </c:pt>
                <c:pt idx="5">
                  <c:v>439</c:v>
                </c:pt>
                <c:pt idx="6">
                  <c:v>349</c:v>
                </c:pt>
                <c:pt idx="7">
                  <c:v>432</c:v>
                </c:pt>
                <c:pt idx="8">
                  <c:v>254</c:v>
                </c:pt>
                <c:pt idx="9">
                  <c:v>360</c:v>
                </c:pt>
                <c:pt idx="10">
                  <c:v>369</c:v>
                </c:pt>
                <c:pt idx="11">
                  <c:v>260</c:v>
                </c:pt>
                <c:pt idx="12">
                  <c:v>400</c:v>
                </c:pt>
                <c:pt idx="13">
                  <c:v>444</c:v>
                </c:pt>
              </c:numCache>
            </c:numRef>
          </c:val>
          <c:extLst>
            <c:ext xmlns:c16="http://schemas.microsoft.com/office/drawing/2014/chart" uri="{C3380CC4-5D6E-409C-BE32-E72D297353CC}">
              <c16:uniqueId val="{00000009-38B9-4479-AEF6-3BC846258FF7}"/>
            </c:ext>
          </c:extLst>
        </c:ser>
        <c:ser>
          <c:idx val="10"/>
          <c:order val="10"/>
          <c:tx>
            <c:strRef>
              <c:f>'Annual stats'!$A$12</c:f>
              <c:strCache>
                <c:ptCount val="1"/>
                <c:pt idx="0">
                  <c:v>Nov</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stats'!$B$12:$P$12</c:f>
              <c:numCache>
                <c:formatCode>General</c:formatCode>
                <c:ptCount val="15"/>
                <c:pt idx="0">
                  <c:v>787</c:v>
                </c:pt>
                <c:pt idx="1">
                  <c:v>516</c:v>
                </c:pt>
                <c:pt idx="2">
                  <c:v>376</c:v>
                </c:pt>
                <c:pt idx="3">
                  <c:v>416</c:v>
                </c:pt>
                <c:pt idx="4">
                  <c:v>260</c:v>
                </c:pt>
                <c:pt idx="5">
                  <c:v>138</c:v>
                </c:pt>
                <c:pt idx="6">
                  <c:v>82</c:v>
                </c:pt>
                <c:pt idx="7">
                  <c:v>231</c:v>
                </c:pt>
                <c:pt idx="8">
                  <c:v>279</c:v>
                </c:pt>
                <c:pt idx="9">
                  <c:v>308</c:v>
                </c:pt>
                <c:pt idx="10">
                  <c:v>234</c:v>
                </c:pt>
                <c:pt idx="11">
                  <c:v>291</c:v>
                </c:pt>
                <c:pt idx="12">
                  <c:v>354</c:v>
                </c:pt>
                <c:pt idx="13">
                  <c:v>257</c:v>
                </c:pt>
              </c:numCache>
            </c:numRef>
          </c:val>
          <c:extLst>
            <c:ext xmlns:c16="http://schemas.microsoft.com/office/drawing/2014/chart" uri="{C3380CC4-5D6E-409C-BE32-E72D297353CC}">
              <c16:uniqueId val="{0000000A-38B9-4479-AEF6-3BC846258FF7}"/>
            </c:ext>
          </c:extLst>
        </c:ser>
        <c:ser>
          <c:idx val="11"/>
          <c:order val="11"/>
          <c:tx>
            <c:strRef>
              <c:f>'Annual stats'!$A$13</c:f>
              <c:strCache>
                <c:ptCount val="1"/>
                <c:pt idx="0">
                  <c:v>Dec</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stats'!$B$13:$P$13</c:f>
              <c:numCache>
                <c:formatCode>General</c:formatCode>
                <c:ptCount val="15"/>
                <c:pt idx="0">
                  <c:v>180</c:v>
                </c:pt>
                <c:pt idx="1">
                  <c:v>40</c:v>
                </c:pt>
                <c:pt idx="2">
                  <c:v>150</c:v>
                </c:pt>
                <c:pt idx="3">
                  <c:v>212</c:v>
                </c:pt>
                <c:pt idx="4">
                  <c:v>108</c:v>
                </c:pt>
                <c:pt idx="5">
                  <c:v>358</c:v>
                </c:pt>
                <c:pt idx="6">
                  <c:v>333</c:v>
                </c:pt>
                <c:pt idx="7">
                  <c:v>300</c:v>
                </c:pt>
                <c:pt idx="8">
                  <c:v>226</c:v>
                </c:pt>
                <c:pt idx="9">
                  <c:v>261</c:v>
                </c:pt>
                <c:pt idx="10">
                  <c:v>240</c:v>
                </c:pt>
                <c:pt idx="11">
                  <c:v>114</c:v>
                </c:pt>
                <c:pt idx="12">
                  <c:v>204</c:v>
                </c:pt>
                <c:pt idx="13">
                  <c:v>248</c:v>
                </c:pt>
              </c:numCache>
            </c:numRef>
          </c:val>
          <c:extLst>
            <c:ext xmlns:c16="http://schemas.microsoft.com/office/drawing/2014/chart" uri="{C3380CC4-5D6E-409C-BE32-E72D297353CC}">
              <c16:uniqueId val="{0000000B-38B9-4479-AEF6-3BC846258FF7}"/>
            </c:ext>
          </c:extLst>
        </c:ser>
        <c:dLbls>
          <c:showLegendKey val="0"/>
          <c:showVal val="0"/>
          <c:showCatName val="0"/>
          <c:showSerName val="0"/>
          <c:showPercent val="0"/>
          <c:showBubbleSize val="0"/>
        </c:dLbls>
        <c:gapWidth val="150"/>
        <c:overlap val="100"/>
        <c:axId val="1571002159"/>
        <c:axId val="1"/>
      </c:barChart>
      <c:catAx>
        <c:axId val="1571002159"/>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71002159"/>
        <c:crosses val="autoZero"/>
        <c:crossBetween val="between"/>
      </c:valAx>
    </c:plotArea>
    <c:legend>
      <c:legendPos val="r"/>
      <c:layout>
        <c:manualLayout>
          <c:xMode val="edge"/>
          <c:yMode val="edge"/>
          <c:x val="0.9029388389505687"/>
          <c:y val="0.15842516534932685"/>
          <c:w val="8.8673284503122882E-2"/>
          <c:h val="0.74123026699469752"/>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2"/>
          </p:nvPr>
        </p:nvSpPr>
        <p:spPr>
          <a:xfrm>
            <a:off x="0" y="8805863"/>
            <a:ext cx="3727450" cy="463550"/>
          </a:xfrm>
          <a:prstGeom prst="rect">
            <a:avLst/>
          </a:prstGeom>
        </p:spPr>
        <p:txBody>
          <a:bodyPr vert="horz" wrap="square" lIns="91440" tIns="45720" rIns="91440" bIns="45720" numCol="1" anchor="b" anchorCtr="0" compatLnSpc="1">
            <a:prstTxWarp prst="textNoShape">
              <a:avLst/>
            </a:prstTxWarp>
          </a:bodyPr>
          <a:lstStyle>
            <a:lvl1pPr eaLnBrk="0" hangingPunct="0">
              <a:lnSpc>
                <a:spcPct val="90000"/>
              </a:lnSpc>
              <a:defRPr sz="1200" smtClean="0">
                <a:solidFill>
                  <a:schemeClr val="tx1"/>
                </a:solidFill>
                <a:latin typeface="Helvetica" pitchFamily="-111" charset="0"/>
              </a:defRPr>
            </a:lvl1pPr>
          </a:lstStyle>
          <a:p>
            <a:pPr>
              <a:defRPr/>
            </a:pPr>
            <a:r>
              <a:rPr lang="en-US" dirty="0"/>
              <a:t>Thomas Glasmacher - glasmach@msu.edu</a:t>
            </a:r>
          </a:p>
        </p:txBody>
      </p:sp>
      <p:sp>
        <p:nvSpPr>
          <p:cNvPr id="4" name="Date Placeholder 3"/>
          <p:cNvSpPr>
            <a:spLocks noGrp="1"/>
          </p:cNvSpPr>
          <p:nvPr>
            <p:ph type="dt" sz="quarter" idx="1"/>
          </p:nvPr>
        </p:nvSpPr>
        <p:spPr>
          <a:xfrm>
            <a:off x="3963988" y="0"/>
            <a:ext cx="3032125" cy="461963"/>
          </a:xfrm>
          <a:prstGeom prst="rect">
            <a:avLst/>
          </a:prstGeom>
        </p:spPr>
        <p:txBody>
          <a:bodyPr vert="horz" wrap="square" lIns="91440" tIns="45720" rIns="91440" bIns="45720" numCol="1" anchor="t" anchorCtr="0" compatLnSpc="1">
            <a:prstTxWarp prst="textNoShape">
              <a:avLst/>
            </a:prstTxWarp>
          </a:bodyPr>
          <a:lstStyle>
            <a:lvl1pPr algn="r" eaLnBrk="0" hangingPunct="0">
              <a:lnSpc>
                <a:spcPct val="90000"/>
              </a:lnSpc>
              <a:defRPr sz="1200" smtClean="0">
                <a:solidFill>
                  <a:schemeClr val="tx1"/>
                </a:solidFill>
                <a:latin typeface="Helvetica" pitchFamily="-111" charset="0"/>
              </a:defRPr>
            </a:lvl1pPr>
          </a:lstStyle>
          <a:p>
            <a:pPr>
              <a:defRPr/>
            </a:pPr>
            <a:r>
              <a:rPr lang="en-US" dirty="0"/>
              <a:t>26 Feb 2009</a:t>
            </a:r>
          </a:p>
        </p:txBody>
      </p:sp>
      <p:sp>
        <p:nvSpPr>
          <p:cNvPr id="5" name="Header Placeholder 4"/>
          <p:cNvSpPr>
            <a:spLocks noGrp="1"/>
          </p:cNvSpPr>
          <p:nvPr>
            <p:ph type="hdr" sz="quarter"/>
          </p:nvPr>
        </p:nvSpPr>
        <p:spPr>
          <a:xfrm>
            <a:off x="0" y="0"/>
            <a:ext cx="3956050" cy="461963"/>
          </a:xfrm>
          <a:prstGeom prst="rect">
            <a:avLst/>
          </a:prstGeom>
        </p:spPr>
        <p:txBody>
          <a:bodyPr vert="horz" wrap="square" lIns="91440" tIns="45720" rIns="91440" bIns="45720" numCol="1" anchor="t" anchorCtr="0" compatLnSpc="1">
            <a:prstTxWarp prst="textNoShape">
              <a:avLst/>
            </a:prstTxWarp>
          </a:bodyPr>
          <a:lstStyle>
            <a:lvl1pPr eaLnBrk="0" hangingPunct="0">
              <a:lnSpc>
                <a:spcPct val="90000"/>
              </a:lnSpc>
              <a:defRPr sz="1200" smtClean="0">
                <a:solidFill>
                  <a:schemeClr val="tx1"/>
                </a:solidFill>
                <a:latin typeface="Helvetica" pitchFamily="-111" charset="0"/>
              </a:defRPr>
            </a:lvl1pPr>
          </a:lstStyle>
          <a:p>
            <a:pPr>
              <a:defRPr/>
            </a:pPr>
            <a:r>
              <a:rPr lang="en-US" dirty="0"/>
              <a:t>Facility for Rare Isotope Beams Briefing for </a:t>
            </a:r>
            <a:br>
              <a:rPr lang="en-US" dirty="0"/>
            </a:br>
            <a:r>
              <a:rPr lang="en-US" dirty="0"/>
              <a:t>VP Finance &amp; Operations Direct Report Staff Meeting</a:t>
            </a:r>
          </a:p>
        </p:txBody>
      </p:sp>
      <p:sp>
        <p:nvSpPr>
          <p:cNvPr id="6" name="Slide Number Placeholder 5"/>
          <p:cNvSpPr>
            <a:spLocks noGrp="1"/>
          </p:cNvSpPr>
          <p:nvPr>
            <p:ph type="sldNum" sz="quarter" idx="3"/>
          </p:nvPr>
        </p:nvSpPr>
        <p:spPr>
          <a:xfrm>
            <a:off x="3963988" y="8805863"/>
            <a:ext cx="3032125" cy="463550"/>
          </a:xfrm>
          <a:prstGeom prst="rect">
            <a:avLst/>
          </a:prstGeom>
        </p:spPr>
        <p:txBody>
          <a:bodyPr vert="horz" wrap="square" lIns="91440" tIns="45720" rIns="91440" bIns="45720" numCol="1" anchor="b" anchorCtr="0" compatLnSpc="1">
            <a:prstTxWarp prst="textNoShape">
              <a:avLst/>
            </a:prstTxWarp>
          </a:bodyPr>
          <a:lstStyle>
            <a:lvl1pPr algn="r" eaLnBrk="0" hangingPunct="0">
              <a:lnSpc>
                <a:spcPct val="90000"/>
              </a:lnSpc>
              <a:defRPr sz="1200" smtClean="0">
                <a:solidFill>
                  <a:schemeClr val="tx1"/>
                </a:solidFill>
                <a:latin typeface="Helvetica" pitchFamily="-111" charset="0"/>
              </a:defRPr>
            </a:lvl1pPr>
          </a:lstStyle>
          <a:p>
            <a:pPr>
              <a:defRPr/>
            </a:pPr>
            <a:r>
              <a:rPr lang="en-US" dirty="0"/>
              <a:t>Page </a:t>
            </a:r>
            <a:fld id="{E922B088-E496-4D7C-89B1-A9E97FD6D7DB}" type="slidenum">
              <a:rPr lang="en-US"/>
              <a:pPr>
                <a:defRPr/>
              </a:pPr>
              <a:t>‹#›</a:t>
            </a:fld>
            <a:endParaRPr lang="en-US" dirty="0"/>
          </a:p>
        </p:txBody>
      </p:sp>
    </p:spTree>
    <p:extLst>
      <p:ext uri="{BB962C8B-B14F-4D97-AF65-F5344CB8AC3E}">
        <p14:creationId xmlns:p14="http://schemas.microsoft.com/office/powerpoint/2010/main" val="4110452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idx="2"/>
          </p:nvPr>
        </p:nvSpPr>
        <p:spPr bwMode="auto">
          <a:xfrm>
            <a:off x="960438" y="388938"/>
            <a:ext cx="5078412" cy="3870325"/>
          </a:xfrm>
          <a:prstGeom prst="rect">
            <a:avLst/>
          </a:prstGeom>
          <a:noFill/>
          <a:ln w="3175">
            <a:solidFill>
              <a:schemeClr val="tx1"/>
            </a:solidFill>
            <a:miter lim="800000"/>
            <a:headEnd/>
            <a:tailEnd/>
          </a:ln>
        </p:spPr>
      </p:sp>
    </p:spTree>
    <p:extLst>
      <p:ext uri="{BB962C8B-B14F-4D97-AF65-F5344CB8AC3E}">
        <p14:creationId xmlns:p14="http://schemas.microsoft.com/office/powerpoint/2010/main" val="282829166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ヒラギノ角ゴ Pro W3" pitchFamily="-111" charset="-128"/>
      </a:defRPr>
    </a:lvl1pPr>
    <a:lvl2pPr marL="482600" indent="-25400"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2pPr>
    <a:lvl3pPr marL="965200" indent="-50800"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3pPr>
    <a:lvl4pPr marL="1449388" indent="-77788"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4pPr>
    <a:lvl5pPr marL="1931988" indent="-103188"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19608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 can’t do everything, so at least do what your boss or organization wants.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Calibri" panose="020F0502020204030204" pitchFamily="34" charset="0"/>
              </a:defRPr>
            </a:lvl1pPr>
            <a:lvl2pPr marL="742950" indent="-285750" defTabSz="930275">
              <a:defRPr>
                <a:solidFill>
                  <a:schemeClr val="tx1"/>
                </a:solidFill>
                <a:latin typeface="Calibri" panose="020F0502020204030204" pitchFamily="34" charset="0"/>
              </a:defRPr>
            </a:lvl2pPr>
            <a:lvl3pPr marL="1143000" indent="-228600" defTabSz="930275">
              <a:defRPr>
                <a:solidFill>
                  <a:schemeClr val="tx1"/>
                </a:solidFill>
                <a:latin typeface="Calibri" panose="020F0502020204030204" pitchFamily="34" charset="0"/>
              </a:defRPr>
            </a:lvl3pPr>
            <a:lvl4pPr marL="1600200" indent="-228600" defTabSz="930275">
              <a:defRPr>
                <a:solidFill>
                  <a:schemeClr val="tx1"/>
                </a:solidFill>
                <a:latin typeface="Calibri" panose="020F0502020204030204" pitchFamily="34" charset="0"/>
              </a:defRPr>
            </a:lvl4pPr>
            <a:lvl5pPr marL="2057400" indent="-228600" defTabSz="930275">
              <a:defRPr>
                <a:solidFill>
                  <a:schemeClr val="tx1"/>
                </a:solidFill>
                <a:latin typeface="Calibri" panose="020F0502020204030204" pitchFamily="34" charset="0"/>
              </a:defRPr>
            </a:lvl5pPr>
            <a:lvl6pPr marL="2514600" indent="-228600" defTabSz="930275" eaLnBrk="0" fontAlgn="base" hangingPunct="0">
              <a:spcBef>
                <a:spcPct val="0"/>
              </a:spcBef>
              <a:spcAft>
                <a:spcPct val="0"/>
              </a:spcAft>
              <a:defRPr>
                <a:solidFill>
                  <a:schemeClr val="tx1"/>
                </a:solidFill>
                <a:latin typeface="Calibri" panose="020F0502020204030204" pitchFamily="34" charset="0"/>
              </a:defRPr>
            </a:lvl6pPr>
            <a:lvl7pPr marL="2971800" indent="-228600" defTabSz="930275" eaLnBrk="0" fontAlgn="base" hangingPunct="0">
              <a:spcBef>
                <a:spcPct val="0"/>
              </a:spcBef>
              <a:spcAft>
                <a:spcPct val="0"/>
              </a:spcAft>
              <a:defRPr>
                <a:solidFill>
                  <a:schemeClr val="tx1"/>
                </a:solidFill>
                <a:latin typeface="Calibri" panose="020F0502020204030204" pitchFamily="34" charset="0"/>
              </a:defRPr>
            </a:lvl7pPr>
            <a:lvl8pPr marL="3429000" indent="-228600" defTabSz="930275" eaLnBrk="0" fontAlgn="base" hangingPunct="0">
              <a:spcBef>
                <a:spcPct val="0"/>
              </a:spcBef>
              <a:spcAft>
                <a:spcPct val="0"/>
              </a:spcAft>
              <a:defRPr>
                <a:solidFill>
                  <a:schemeClr val="tx1"/>
                </a:solidFill>
                <a:latin typeface="Calibri" panose="020F0502020204030204" pitchFamily="34" charset="0"/>
              </a:defRPr>
            </a:lvl8pPr>
            <a:lvl9pPr marL="3886200" indent="-228600" defTabSz="9302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F71039-F9B7-464B-8B9D-AA1EF2C75D94}" type="slidenum">
              <a:rPr lang="en-US" altLang="en-US" smtClean="0">
                <a:latin typeface="Times New Roman" panose="02020603050405020304" pitchFamily="18" charset="0"/>
              </a:rPr>
              <a:pPr fontAlgn="base">
                <a:spcBef>
                  <a:spcPct val="0"/>
                </a:spcBef>
                <a:spcAft>
                  <a:spcPct val="0"/>
                </a:spcAft>
              </a:pPr>
              <a:t>3</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7120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330996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316767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58372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126139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Adapt – different groups have different backgrounds AND interests!</a:t>
            </a:r>
          </a:p>
          <a:p>
            <a:pPr eaLnBrk="1" hangingPunct="1"/>
            <a:r>
              <a:rPr lang="en-US" altLang="en-US" smtClean="0"/>
              <a:t>Flexible – Have a lot of options in case things don’t go as planned, and adjust your activity based on the looks in the audience</a:t>
            </a:r>
          </a:p>
          <a:p>
            <a:pPr eaLnBrk="1" hangingPunct="1"/>
            <a:r>
              <a:rPr lang="en-US" altLang="en-US" smtClean="0"/>
              <a:t>Differentiate – They’re used to classrooms</a:t>
            </a:r>
          </a:p>
          <a:p>
            <a:pPr eaLnBrk="1" hangingPunct="1"/>
            <a:r>
              <a:rPr lang="en-US" altLang="en-US" smtClean="0"/>
              <a:t>Complement – latch onto any connection with their recent learning (or the news!)</a:t>
            </a:r>
          </a:p>
          <a:p>
            <a:pPr eaLnBrk="1" hangingPunct="1"/>
            <a:r>
              <a:rPr lang="en-US" altLang="en-US" smtClean="0"/>
              <a:t>Partner – don’t reinvent the wheel. Someone else may be able to do it better and faster. MSU has lots of resources and audiences for you!</a:t>
            </a:r>
          </a:p>
          <a:p>
            <a:pPr eaLnBrk="1" hangingPunct="1"/>
            <a:r>
              <a:rPr lang="en-US" altLang="en-US" smtClean="0"/>
              <a:t>Leverage – make sure to incorporate what makes your program special</a:t>
            </a:r>
          </a:p>
          <a:p>
            <a:pPr eaLnBrk="1" hangingPunct="1"/>
            <a:r>
              <a:rPr lang="en-US" altLang="en-US" smtClean="0"/>
              <a:t>Say Yes – this is a service industry</a:t>
            </a:r>
          </a:p>
          <a:p>
            <a:pPr eaLnBrk="1" hangingPunct="1"/>
            <a:r>
              <a:rPr lang="en-US" altLang="en-US" smtClean="0"/>
              <a:t>Word – the reward for a job well done is more jobs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Calibri" panose="020F0502020204030204" pitchFamily="34" charset="0"/>
              </a:defRPr>
            </a:lvl1pPr>
            <a:lvl2pPr marL="742950" indent="-285750" defTabSz="930275">
              <a:defRPr>
                <a:solidFill>
                  <a:schemeClr val="tx1"/>
                </a:solidFill>
                <a:latin typeface="Calibri" panose="020F0502020204030204" pitchFamily="34" charset="0"/>
              </a:defRPr>
            </a:lvl2pPr>
            <a:lvl3pPr marL="1143000" indent="-228600" defTabSz="930275">
              <a:defRPr>
                <a:solidFill>
                  <a:schemeClr val="tx1"/>
                </a:solidFill>
                <a:latin typeface="Calibri" panose="020F0502020204030204" pitchFamily="34" charset="0"/>
              </a:defRPr>
            </a:lvl3pPr>
            <a:lvl4pPr marL="1600200" indent="-228600" defTabSz="930275">
              <a:defRPr>
                <a:solidFill>
                  <a:schemeClr val="tx1"/>
                </a:solidFill>
                <a:latin typeface="Calibri" panose="020F0502020204030204" pitchFamily="34" charset="0"/>
              </a:defRPr>
            </a:lvl4pPr>
            <a:lvl5pPr marL="2057400" indent="-228600" defTabSz="930275">
              <a:defRPr>
                <a:solidFill>
                  <a:schemeClr val="tx1"/>
                </a:solidFill>
                <a:latin typeface="Calibri" panose="020F0502020204030204" pitchFamily="34" charset="0"/>
              </a:defRPr>
            </a:lvl5pPr>
            <a:lvl6pPr marL="2514600" indent="-228600" defTabSz="930275" eaLnBrk="0" fontAlgn="base" hangingPunct="0">
              <a:spcBef>
                <a:spcPct val="0"/>
              </a:spcBef>
              <a:spcAft>
                <a:spcPct val="0"/>
              </a:spcAft>
              <a:defRPr>
                <a:solidFill>
                  <a:schemeClr val="tx1"/>
                </a:solidFill>
                <a:latin typeface="Calibri" panose="020F0502020204030204" pitchFamily="34" charset="0"/>
              </a:defRPr>
            </a:lvl6pPr>
            <a:lvl7pPr marL="2971800" indent="-228600" defTabSz="930275" eaLnBrk="0" fontAlgn="base" hangingPunct="0">
              <a:spcBef>
                <a:spcPct val="0"/>
              </a:spcBef>
              <a:spcAft>
                <a:spcPct val="0"/>
              </a:spcAft>
              <a:defRPr>
                <a:solidFill>
                  <a:schemeClr val="tx1"/>
                </a:solidFill>
                <a:latin typeface="Calibri" panose="020F0502020204030204" pitchFamily="34" charset="0"/>
              </a:defRPr>
            </a:lvl7pPr>
            <a:lvl8pPr marL="3429000" indent="-228600" defTabSz="930275" eaLnBrk="0" fontAlgn="base" hangingPunct="0">
              <a:spcBef>
                <a:spcPct val="0"/>
              </a:spcBef>
              <a:spcAft>
                <a:spcPct val="0"/>
              </a:spcAft>
              <a:defRPr>
                <a:solidFill>
                  <a:schemeClr val="tx1"/>
                </a:solidFill>
                <a:latin typeface="Calibri" panose="020F0502020204030204" pitchFamily="34" charset="0"/>
              </a:defRPr>
            </a:lvl8pPr>
            <a:lvl9pPr marL="3886200" indent="-228600" defTabSz="9302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5F53C0-1908-4BF6-ADC7-336FBEAA1FBD}" type="slidenum">
              <a:rPr lang="en-US" altLang="en-US" smtClean="0">
                <a:latin typeface="Times New Roman" panose="02020603050405020304" pitchFamily="18" charset="0"/>
              </a:rPr>
              <a:pPr fontAlgn="base">
                <a:spcBef>
                  <a:spcPct val="0"/>
                </a:spcBef>
                <a:spcAft>
                  <a:spcPct val="0"/>
                </a:spcAft>
              </a:pPr>
              <a:t>22</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7909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239950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56984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out_header">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69925" y="1320801"/>
            <a:ext cx="7864475" cy="46977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69" tIns="45384" rIns="90769" bIns="45384">
            <a:spAutoFit/>
          </a:bodyPr>
          <a:lstStyle/>
          <a:p>
            <a:pPr defTabSz="479846" eaLnBrk="0" hangingPunct="0">
              <a:lnSpc>
                <a:spcPct val="90000"/>
              </a:lnSpc>
              <a:defRPr/>
            </a:pPr>
            <a:endParaRPr lang="en-US" sz="2730" dirty="0">
              <a:latin typeface="Helvetica" pitchFamily="-107" charset="0"/>
              <a:ea typeface="ヒラギノ角ゴ Pro W3" pitchFamily="-107" charset="-128"/>
              <a:cs typeface="Arial" charset="0"/>
            </a:endParaRPr>
          </a:p>
        </p:txBody>
      </p:sp>
      <p:sp>
        <p:nvSpPr>
          <p:cNvPr id="2" name="Title 1"/>
          <p:cNvSpPr>
            <a:spLocks noGrp="1"/>
          </p:cNvSpPr>
          <p:nvPr>
            <p:ph type="title"/>
          </p:nvPr>
        </p:nvSpPr>
        <p:spPr>
          <a:xfrm>
            <a:off x="660083" y="389467"/>
            <a:ext cx="8281035" cy="1413934"/>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83451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_header">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69925" y="1320801"/>
            <a:ext cx="7864475" cy="46977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69" tIns="45384" rIns="90769" bIns="45384">
            <a:spAutoFit/>
          </a:bodyPr>
          <a:lstStyle/>
          <a:p>
            <a:pPr defTabSz="479846" eaLnBrk="0" hangingPunct="0">
              <a:lnSpc>
                <a:spcPct val="90000"/>
              </a:lnSpc>
              <a:defRPr/>
            </a:pPr>
            <a:endParaRPr lang="en-US" sz="2730" dirty="0">
              <a:latin typeface="Helvetica" pitchFamily="-107" charset="0"/>
              <a:ea typeface="ヒラギノ角ゴ Pro W3" pitchFamily="-107" charset="-128"/>
              <a:cs typeface="Arial" charset="0"/>
            </a:endParaRPr>
          </a:p>
        </p:txBody>
      </p:sp>
      <p:sp>
        <p:nvSpPr>
          <p:cNvPr id="2" name="Title 1"/>
          <p:cNvSpPr>
            <a:spLocks noGrp="1"/>
          </p:cNvSpPr>
          <p:nvPr>
            <p:ph type="title"/>
          </p:nvPr>
        </p:nvSpPr>
        <p:spPr>
          <a:xfrm>
            <a:off x="660083" y="389467"/>
            <a:ext cx="8281035" cy="1413934"/>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38441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7734" y="6896947"/>
            <a:ext cx="326708" cy="38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1B6EECC-7FAF-4061-9DD1-640D29BDFD40}" type="slidenum">
              <a:rPr lang="en-US"/>
              <a:pPr>
                <a:defRPr/>
              </a:pPr>
              <a:t>‹#›</a:t>
            </a:fld>
            <a:endParaRPr lang="en-US"/>
          </a:p>
        </p:txBody>
      </p:sp>
    </p:spTree>
    <p:extLst>
      <p:ext uri="{BB962C8B-B14F-4D97-AF65-F5344CB8AC3E}">
        <p14:creationId xmlns:p14="http://schemas.microsoft.com/office/powerpoint/2010/main" val="110496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0455" y="6554673"/>
            <a:ext cx="2320290" cy="78570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10963" y="5935089"/>
            <a:ext cx="2071449" cy="701443"/>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0030" y="6045286"/>
            <a:ext cx="2833320" cy="481047"/>
          </a:xfrm>
          <a:prstGeom prst="rect">
            <a:avLst/>
          </a:prstGeom>
        </p:spPr>
      </p:pic>
      <p:grpSp>
        <p:nvGrpSpPr>
          <p:cNvPr id="14" name="Group 13">
            <a:extLst>
              <a:ext uri="{FF2B5EF4-FFF2-40B4-BE49-F238E27FC236}">
                <a16:creationId xmlns:a16="http://schemas.microsoft.com/office/drawing/2014/main" id="{8E79C30C-015D-6A43-AF98-91BD37A04167}"/>
              </a:ext>
            </a:extLst>
          </p:cNvPr>
          <p:cNvGrpSpPr/>
          <p:nvPr userDrawn="1"/>
        </p:nvGrpSpPr>
        <p:grpSpPr>
          <a:xfrm>
            <a:off x="5960466" y="5952292"/>
            <a:ext cx="3508401" cy="667031"/>
            <a:chOff x="6170991" y="3667486"/>
            <a:chExt cx="3678934" cy="688525"/>
          </a:xfrm>
        </p:grpSpPr>
        <p:sp>
          <p:nvSpPr>
            <p:cNvPr id="15" name="TextBox 14">
              <a:extLst>
                <a:ext uri="{FF2B5EF4-FFF2-40B4-BE49-F238E27FC236}">
                  <a16:creationId xmlns:a16="http://schemas.microsoft.com/office/drawing/2014/main" id="{21C30339-BC84-9C41-9282-2640A0E55648}"/>
                </a:ext>
              </a:extLst>
            </p:cNvPr>
            <p:cNvSpPr txBox="1"/>
            <p:nvPr/>
          </p:nvSpPr>
          <p:spPr>
            <a:xfrm>
              <a:off x="6800527" y="3811693"/>
              <a:ext cx="3049398" cy="395529"/>
            </a:xfrm>
            <a:prstGeom prst="rect">
              <a:avLst/>
            </a:prstGeom>
            <a:noFill/>
          </p:spPr>
          <p:txBody>
            <a:bodyPr wrap="square" rtlCol="0">
              <a:spAutoFit/>
            </a:bodyPr>
            <a:lstStyle/>
            <a:p>
              <a:pPr algn="l"/>
              <a:r>
                <a:rPr lang="en-US" sz="1890" dirty="0">
                  <a:latin typeface="Garamond" panose="02020404030301010803" pitchFamily="18" charset="0"/>
                </a:rPr>
                <a:t>National Science Foundation</a:t>
              </a:r>
            </a:p>
          </p:txBody>
        </p:sp>
        <p:pic>
          <p:nvPicPr>
            <p:cNvPr id="16" name="Picture 15">
              <a:extLst>
                <a:ext uri="{FF2B5EF4-FFF2-40B4-BE49-F238E27FC236}">
                  <a16:creationId xmlns:a16="http://schemas.microsoft.com/office/drawing/2014/main" id="{87E4AE37-7BCD-3241-BBAB-24D48E19DA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0991" y="3667486"/>
              <a:ext cx="684402" cy="688525"/>
            </a:xfrm>
            <a:prstGeom prst="rect">
              <a:avLst/>
            </a:prstGeom>
          </p:spPr>
        </p:pic>
      </p:grpSp>
    </p:spTree>
    <p:extLst>
      <p:ext uri="{BB962C8B-B14F-4D97-AF65-F5344CB8AC3E}">
        <p14:creationId xmlns:p14="http://schemas.microsoft.com/office/powerpoint/2010/main" val="705869603"/>
      </p:ext>
    </p:extLst>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dt="0"/>
  <p:txStyles>
    <p:titleStyle>
      <a:lvl1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p:titleStyle>
    <p:body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p:bodyStyle>
    <p:otherStyle>
      <a:defPPr>
        <a:defRPr lang="en-US"/>
      </a:defPPr>
      <a:lvl1pPr marL="0" algn="l" defTabSz="959778" rtl="0" eaLnBrk="1" latinLnBrk="0" hangingPunct="1">
        <a:defRPr sz="1890" kern="1200">
          <a:solidFill>
            <a:schemeClr val="tx1"/>
          </a:solidFill>
          <a:latin typeface="+mn-lt"/>
          <a:ea typeface="+mn-ea"/>
          <a:cs typeface="+mn-cs"/>
        </a:defRPr>
      </a:lvl1pPr>
      <a:lvl2pPr marL="479888" algn="l" defTabSz="959778" rtl="0" eaLnBrk="1" latinLnBrk="0" hangingPunct="1">
        <a:defRPr sz="1890" kern="1200">
          <a:solidFill>
            <a:schemeClr val="tx1"/>
          </a:solidFill>
          <a:latin typeface="+mn-lt"/>
          <a:ea typeface="+mn-ea"/>
          <a:cs typeface="+mn-cs"/>
        </a:defRPr>
      </a:lvl2pPr>
      <a:lvl3pPr marL="959778" algn="l" defTabSz="959778" rtl="0" eaLnBrk="1" latinLnBrk="0" hangingPunct="1">
        <a:defRPr sz="1890" kern="1200">
          <a:solidFill>
            <a:schemeClr val="tx1"/>
          </a:solidFill>
          <a:latin typeface="+mn-lt"/>
          <a:ea typeface="+mn-ea"/>
          <a:cs typeface="+mn-cs"/>
        </a:defRPr>
      </a:lvl3pPr>
      <a:lvl4pPr marL="1439664" algn="l" defTabSz="959778" rtl="0" eaLnBrk="1" latinLnBrk="0" hangingPunct="1">
        <a:defRPr sz="1890" kern="1200">
          <a:solidFill>
            <a:schemeClr val="tx1"/>
          </a:solidFill>
          <a:latin typeface="+mn-lt"/>
          <a:ea typeface="+mn-ea"/>
          <a:cs typeface="+mn-cs"/>
        </a:defRPr>
      </a:lvl4pPr>
      <a:lvl5pPr marL="1919555" algn="l" defTabSz="959778" rtl="0" eaLnBrk="1" latinLnBrk="0" hangingPunct="1">
        <a:defRPr sz="1890" kern="1200">
          <a:solidFill>
            <a:schemeClr val="tx1"/>
          </a:solidFill>
          <a:latin typeface="+mn-lt"/>
          <a:ea typeface="+mn-ea"/>
          <a:cs typeface="+mn-cs"/>
        </a:defRPr>
      </a:lvl5pPr>
      <a:lvl6pPr marL="2399445" algn="l" defTabSz="959778" rtl="0" eaLnBrk="1" latinLnBrk="0" hangingPunct="1">
        <a:defRPr sz="1890" kern="1200">
          <a:solidFill>
            <a:schemeClr val="tx1"/>
          </a:solidFill>
          <a:latin typeface="+mn-lt"/>
          <a:ea typeface="+mn-ea"/>
          <a:cs typeface="+mn-cs"/>
        </a:defRPr>
      </a:lvl6pPr>
      <a:lvl7pPr marL="2879335" algn="l" defTabSz="959778" rtl="0" eaLnBrk="1" latinLnBrk="0" hangingPunct="1">
        <a:defRPr sz="1890" kern="1200">
          <a:solidFill>
            <a:schemeClr val="tx1"/>
          </a:solidFill>
          <a:latin typeface="+mn-lt"/>
          <a:ea typeface="+mn-ea"/>
          <a:cs typeface="+mn-cs"/>
        </a:defRPr>
      </a:lvl7pPr>
      <a:lvl8pPr marL="3359223" algn="l" defTabSz="959778" rtl="0" eaLnBrk="1" latinLnBrk="0" hangingPunct="1">
        <a:defRPr sz="1890" kern="1200">
          <a:solidFill>
            <a:schemeClr val="tx1"/>
          </a:solidFill>
          <a:latin typeface="+mn-lt"/>
          <a:ea typeface="+mn-ea"/>
          <a:cs typeface="+mn-cs"/>
        </a:defRPr>
      </a:lvl8pPr>
      <a:lvl9pPr marL="3839111" algn="l" defTabSz="959778"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6567268"/>
            <a:ext cx="9601200" cy="773113"/>
          </a:xfrm>
          <a:prstGeom prst="rect">
            <a:avLst/>
          </a:prstGeom>
          <a:solidFill>
            <a:srgbClr val="E6E8DC"/>
          </a:solidFill>
          <a:ln w="9525" cap="flat" cmpd="sng" algn="ctr">
            <a:noFill/>
            <a:prstDash val="solid"/>
            <a:round/>
            <a:headEnd type="none" w="med" len="med"/>
            <a:tailEnd type="none" w="med" len="med"/>
          </a:ln>
          <a:effectLst/>
        </p:spPr>
        <p:txBody>
          <a:bodyPr vert="horz" wrap="square" lIns="208967" tIns="104483" rIns="208967" bIns="104483" numCol="1" rtlCol="0" anchor="t" anchorCtr="0" compatLnSpc="1">
            <a:prstTxWarp prst="textNoShape">
              <a:avLst/>
            </a:prstTxWarp>
          </a:bodyPr>
          <a:lstStyle/>
          <a:p>
            <a:pPr marL="0" marR="0" indent="0" algn="l" defTabSz="10031293" rtl="0" eaLnBrk="1" fontAlgn="base" latinLnBrk="0" hangingPunct="1">
              <a:lnSpc>
                <a:spcPct val="100000"/>
              </a:lnSpc>
              <a:spcBef>
                <a:spcPct val="0"/>
              </a:spcBef>
              <a:spcAft>
                <a:spcPct val="0"/>
              </a:spcAft>
              <a:buClrTx/>
              <a:buSzTx/>
              <a:buFontTx/>
              <a:buNone/>
              <a:tabLst/>
            </a:pPr>
            <a:endParaRPr kumimoji="0" lang="en-US" sz="19654" b="0" i="0" u="none" strike="noStrike" cap="none" normalizeH="0" baseline="0">
              <a:ln>
                <a:noFill/>
              </a:ln>
              <a:solidFill>
                <a:schemeClr val="tx1"/>
              </a:solidFill>
              <a:effectLst/>
              <a:latin typeface="Arial" charset="0"/>
              <a:ea typeface="MS PGothic" pitchFamily="34" charset="-128"/>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21" y="6608241"/>
            <a:ext cx="608316" cy="70179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0100" y="6644244"/>
            <a:ext cx="487082" cy="619158"/>
          </a:xfrm>
          <a:prstGeom prst="rect">
            <a:avLst/>
          </a:prstGeom>
        </p:spPr>
      </p:pic>
      <p:sp>
        <p:nvSpPr>
          <p:cNvPr id="2" name="TextBox 1"/>
          <p:cNvSpPr txBox="1"/>
          <p:nvPr userDrawn="1"/>
        </p:nvSpPr>
        <p:spPr>
          <a:xfrm>
            <a:off x="1360170" y="6644243"/>
            <a:ext cx="3360420" cy="528606"/>
          </a:xfrm>
          <a:prstGeom prst="rect">
            <a:avLst/>
          </a:prstGeom>
          <a:noFill/>
        </p:spPr>
        <p:txBody>
          <a:bodyPr wrap="square" rtlCol="0">
            <a:spAutoFit/>
          </a:bodyPr>
          <a:lstStyle/>
          <a:p>
            <a:r>
              <a:rPr lang="en-US" sz="945" dirty="0" smtClean="0">
                <a:solidFill>
                  <a:schemeClr val="tx2">
                    <a:lumMod val="75000"/>
                    <a:lumOff val="25000"/>
                  </a:schemeClr>
                </a:solidFill>
                <a:latin typeface="Gotham Book" pitchFamily="50" charset="0"/>
                <a:cs typeface="Gotham Book" pitchFamily="50" charset="0"/>
              </a:rPr>
              <a:t>U.S.</a:t>
            </a:r>
            <a:r>
              <a:rPr lang="en-US" sz="945" baseline="0" dirty="0" smtClean="0">
                <a:solidFill>
                  <a:schemeClr val="tx2">
                    <a:lumMod val="75000"/>
                    <a:lumOff val="25000"/>
                  </a:schemeClr>
                </a:solidFill>
                <a:latin typeface="Gotham Book" pitchFamily="50" charset="0"/>
                <a:cs typeface="Gotham Book" pitchFamily="50" charset="0"/>
              </a:rPr>
              <a:t> Department of Energy Office of Science</a:t>
            </a:r>
          </a:p>
          <a:p>
            <a:r>
              <a:rPr lang="en-US" sz="945" baseline="0" dirty="0" smtClean="0">
                <a:solidFill>
                  <a:schemeClr val="tx2">
                    <a:lumMod val="75000"/>
                    <a:lumOff val="25000"/>
                  </a:schemeClr>
                </a:solidFill>
                <a:latin typeface="Gotham Book" pitchFamily="50" charset="0"/>
                <a:cs typeface="Gotham Book" pitchFamily="50" charset="0"/>
              </a:rPr>
              <a:t>National Science Foundation</a:t>
            </a:r>
          </a:p>
          <a:p>
            <a:r>
              <a:rPr lang="en-US" sz="945" baseline="0" dirty="0" smtClean="0">
                <a:solidFill>
                  <a:schemeClr val="tx2">
                    <a:lumMod val="75000"/>
                    <a:lumOff val="25000"/>
                  </a:schemeClr>
                </a:solidFill>
                <a:latin typeface="Gotham Book" pitchFamily="50" charset="0"/>
                <a:cs typeface="Gotham Book" pitchFamily="50" charset="0"/>
              </a:rPr>
              <a:t>Michigan State University</a:t>
            </a:r>
            <a:endParaRPr lang="en-US" sz="945" dirty="0">
              <a:solidFill>
                <a:schemeClr val="tx2">
                  <a:lumMod val="75000"/>
                  <a:lumOff val="25000"/>
                </a:schemeClr>
              </a:solidFill>
              <a:latin typeface="Gotham Book" pitchFamily="50" charset="0"/>
              <a:cs typeface="Gotham Book" pitchFamily="50" charset="0"/>
            </a:endParaRPr>
          </a:p>
        </p:txBody>
      </p:sp>
      <p:sp>
        <p:nvSpPr>
          <p:cNvPr id="6" name="Rectangle 5"/>
          <p:cNvSpPr/>
          <p:nvPr userDrawn="1"/>
        </p:nvSpPr>
        <p:spPr bwMode="auto">
          <a:xfrm>
            <a:off x="0" y="0"/>
            <a:ext cx="9619289" cy="1069977"/>
          </a:xfrm>
          <a:prstGeom prst="rect">
            <a:avLst/>
          </a:prstGeom>
          <a:solidFill>
            <a:srgbClr val="E6E8DC"/>
          </a:solidFill>
          <a:ln w="9525" cap="flat" cmpd="sng" algn="ctr">
            <a:noFill/>
            <a:prstDash val="solid"/>
            <a:round/>
            <a:headEnd type="none" w="med" len="med"/>
            <a:tailEnd type="none" w="med" len="med"/>
          </a:ln>
          <a:effectLst/>
        </p:spPr>
        <p:txBody>
          <a:bodyPr vert="horz" wrap="square" lIns="208967" tIns="104483" rIns="208967" bIns="104483" numCol="1" rtlCol="0" anchor="t" anchorCtr="0" compatLnSpc="1">
            <a:prstTxWarp prst="textNoShape">
              <a:avLst/>
            </a:prstTxWarp>
          </a:bodyPr>
          <a:lstStyle/>
          <a:p>
            <a:pPr marL="0" marR="0" indent="0" algn="l" defTabSz="10031293" rtl="0" eaLnBrk="1" fontAlgn="base" latinLnBrk="0" hangingPunct="1">
              <a:lnSpc>
                <a:spcPct val="100000"/>
              </a:lnSpc>
              <a:spcBef>
                <a:spcPct val="0"/>
              </a:spcBef>
              <a:spcAft>
                <a:spcPct val="0"/>
              </a:spcAft>
              <a:buClrTx/>
              <a:buSzTx/>
              <a:buFontTx/>
              <a:buNone/>
              <a:tabLst/>
            </a:pPr>
            <a:endParaRPr kumimoji="0" lang="en-US" sz="19654" b="0"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1703648726"/>
      </p:ext>
    </p:extLst>
  </p:cSld>
  <p:clrMap bg1="lt1" tx1="dk1" bg2="lt2" tx2="dk2" accent1="accent1" accent2="accent2" accent3="accent3" accent4="accent4" accent5="accent5" accent6="accent6" hlink="hlink" folHlink="folHlink"/>
  <p:sldLayoutIdLst>
    <p:sldLayoutId id="2147483751" r:id="rId1"/>
    <p:sldLayoutId id="2147483752" r:id="rId2"/>
  </p:sldLayoutIdLst>
  <p:timing>
    <p:tnLst>
      <p:par>
        <p:cTn id="1" dur="indefinite" restart="never" nodeType="tmRoot"/>
      </p:par>
    </p:tnLst>
  </p:timing>
  <p:hf hdr="0" dt="0"/>
  <p:txStyles>
    <p:titleStyle>
      <a:lvl1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p:titleStyle>
    <p:body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p:bodyStyle>
    <p:otherStyle>
      <a:defPPr>
        <a:defRPr lang="en-US"/>
      </a:defPPr>
      <a:lvl1pPr marL="0" algn="l" defTabSz="959778" rtl="0" eaLnBrk="1" latinLnBrk="0" hangingPunct="1">
        <a:defRPr sz="1890" kern="1200">
          <a:solidFill>
            <a:schemeClr val="tx1"/>
          </a:solidFill>
          <a:latin typeface="+mn-lt"/>
          <a:ea typeface="+mn-ea"/>
          <a:cs typeface="+mn-cs"/>
        </a:defRPr>
      </a:lvl1pPr>
      <a:lvl2pPr marL="479888" algn="l" defTabSz="959778" rtl="0" eaLnBrk="1" latinLnBrk="0" hangingPunct="1">
        <a:defRPr sz="1890" kern="1200">
          <a:solidFill>
            <a:schemeClr val="tx1"/>
          </a:solidFill>
          <a:latin typeface="+mn-lt"/>
          <a:ea typeface="+mn-ea"/>
          <a:cs typeface="+mn-cs"/>
        </a:defRPr>
      </a:lvl2pPr>
      <a:lvl3pPr marL="959778" algn="l" defTabSz="959778" rtl="0" eaLnBrk="1" latinLnBrk="0" hangingPunct="1">
        <a:defRPr sz="1890" kern="1200">
          <a:solidFill>
            <a:schemeClr val="tx1"/>
          </a:solidFill>
          <a:latin typeface="+mn-lt"/>
          <a:ea typeface="+mn-ea"/>
          <a:cs typeface="+mn-cs"/>
        </a:defRPr>
      </a:lvl3pPr>
      <a:lvl4pPr marL="1439664" algn="l" defTabSz="959778" rtl="0" eaLnBrk="1" latinLnBrk="0" hangingPunct="1">
        <a:defRPr sz="1890" kern="1200">
          <a:solidFill>
            <a:schemeClr val="tx1"/>
          </a:solidFill>
          <a:latin typeface="+mn-lt"/>
          <a:ea typeface="+mn-ea"/>
          <a:cs typeface="+mn-cs"/>
        </a:defRPr>
      </a:lvl4pPr>
      <a:lvl5pPr marL="1919555" algn="l" defTabSz="959778" rtl="0" eaLnBrk="1" latinLnBrk="0" hangingPunct="1">
        <a:defRPr sz="1890" kern="1200">
          <a:solidFill>
            <a:schemeClr val="tx1"/>
          </a:solidFill>
          <a:latin typeface="+mn-lt"/>
          <a:ea typeface="+mn-ea"/>
          <a:cs typeface="+mn-cs"/>
        </a:defRPr>
      </a:lvl5pPr>
      <a:lvl6pPr marL="2399445" algn="l" defTabSz="959778" rtl="0" eaLnBrk="1" latinLnBrk="0" hangingPunct="1">
        <a:defRPr sz="1890" kern="1200">
          <a:solidFill>
            <a:schemeClr val="tx1"/>
          </a:solidFill>
          <a:latin typeface="+mn-lt"/>
          <a:ea typeface="+mn-ea"/>
          <a:cs typeface="+mn-cs"/>
        </a:defRPr>
      </a:lvl6pPr>
      <a:lvl7pPr marL="2879335" algn="l" defTabSz="959778" rtl="0" eaLnBrk="1" latinLnBrk="0" hangingPunct="1">
        <a:defRPr sz="1890" kern="1200">
          <a:solidFill>
            <a:schemeClr val="tx1"/>
          </a:solidFill>
          <a:latin typeface="+mn-lt"/>
          <a:ea typeface="+mn-ea"/>
          <a:cs typeface="+mn-cs"/>
        </a:defRPr>
      </a:lvl7pPr>
      <a:lvl8pPr marL="3359223" algn="l" defTabSz="959778" rtl="0" eaLnBrk="1" latinLnBrk="0" hangingPunct="1">
        <a:defRPr sz="1890" kern="1200">
          <a:solidFill>
            <a:schemeClr val="tx1"/>
          </a:solidFill>
          <a:latin typeface="+mn-lt"/>
          <a:ea typeface="+mn-ea"/>
          <a:cs typeface="+mn-cs"/>
        </a:defRPr>
      </a:lvl8pPr>
      <a:lvl9pPr marL="3839111" algn="l" defTabSz="959778"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r.msu.edu/ua/hiring/documents/BackgroundCheckAuth_YouthProg.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onstan@nscl.msu.ed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0" y="1295400"/>
            <a:ext cx="9601200" cy="1642965"/>
          </a:xfrm>
          <a:prstGeom prst="rect">
            <a:avLst/>
          </a:prstGeom>
        </p:spPr>
        <p:txBody>
          <a:bodyPr/>
          <a:lstStyle>
            <a:lvl1pPr algn="ctr" defTabSz="803293" rtl="0" eaLnBrk="1" fontAlgn="base" hangingPunct="1">
              <a:lnSpc>
                <a:spcPct val="88000"/>
              </a:lnSpc>
              <a:spcBef>
                <a:spcPct val="0"/>
              </a:spcBef>
              <a:spcAft>
                <a:spcPct val="0"/>
              </a:spcAft>
              <a:defRPr sz="3200" b="1">
                <a:solidFill>
                  <a:schemeClr val="tx1"/>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a:lstStyle>
          <a:p>
            <a:pPr marL="0" marR="0" lvl="0" indent="0" algn="ctr" defTabSz="843458" rtl="0" eaLnBrk="1" fontAlgn="base" latinLnBrk="0" hangingPunct="1">
              <a:lnSpc>
                <a:spcPct val="75000"/>
              </a:lnSpc>
              <a:spcBef>
                <a:spcPct val="30000"/>
              </a:spcBef>
              <a:spcAft>
                <a:spcPct val="0"/>
              </a:spcAft>
              <a:buClrTx/>
              <a:buSzTx/>
              <a:buFontTx/>
              <a:buNone/>
              <a:tabLst/>
              <a:defRPr/>
            </a:pPr>
            <a:r>
              <a:rPr lang="en-US" sz="5400" noProof="0" dirty="0" smtClean="0">
                <a:solidFill>
                  <a:prstClr val="black"/>
                </a:solidFill>
                <a:effectLst>
                  <a:outerShdw blurRad="38100" dist="38100" dir="2700000" algn="tl">
                    <a:srgbClr val="000000"/>
                  </a:outerShdw>
                </a:effectLst>
              </a:rPr>
              <a:t>The NSCL</a:t>
            </a:r>
          </a:p>
          <a:p>
            <a:pPr marL="0" marR="0" lvl="0" indent="0" algn="ctr" defTabSz="843458" rtl="0" eaLnBrk="1" fontAlgn="base" latinLnBrk="0" hangingPunct="1">
              <a:lnSpc>
                <a:spcPct val="75000"/>
              </a:lnSpc>
              <a:spcBef>
                <a:spcPct val="30000"/>
              </a:spcBef>
              <a:spcAft>
                <a:spcPct val="0"/>
              </a:spcAft>
              <a:buClrTx/>
              <a:buSzTx/>
              <a:buFontTx/>
              <a:buNone/>
              <a:tabLst/>
              <a:defRPr/>
            </a:pPr>
            <a:r>
              <a:rPr lang="en-US" sz="5400" noProof="0" dirty="0" smtClean="0">
                <a:solidFill>
                  <a:prstClr val="black"/>
                </a:solidFill>
                <a:effectLst>
                  <a:outerShdw blurRad="38100" dist="38100" dir="2700000" algn="tl">
                    <a:srgbClr val="000000"/>
                  </a:outerShdw>
                </a:effectLst>
              </a:rPr>
              <a:t>Training Workshop</a:t>
            </a:r>
          </a:p>
          <a:p>
            <a:pPr marL="0" marR="0" lvl="0" indent="0" algn="ctr" defTabSz="843458" rtl="0" eaLnBrk="1" fontAlgn="base" latinLnBrk="0" hangingPunct="1">
              <a:lnSpc>
                <a:spcPct val="75000"/>
              </a:lnSpc>
              <a:spcBef>
                <a:spcPct val="30000"/>
              </a:spcBef>
              <a:spcAft>
                <a:spcPct val="0"/>
              </a:spcAft>
              <a:buClrTx/>
              <a:buSzTx/>
              <a:buFontTx/>
              <a:buNone/>
              <a:tabLst/>
              <a:defRPr/>
            </a:pPr>
            <a:r>
              <a:rPr kumimoji="0" lang="en-US" sz="5400" b="1" u="none" strike="noStrike" kern="1200" cap="none" spc="0" normalizeH="0" baseline="0" dirty="0" smtClean="0">
                <a:ln>
                  <a:noFill/>
                </a:ln>
                <a:solidFill>
                  <a:prstClr val="black"/>
                </a:solidFill>
                <a:effectLst>
                  <a:outerShdw blurRad="38100" dist="38100" dir="2700000" algn="tl">
                    <a:srgbClr val="000000"/>
                  </a:outerShdw>
                </a:effectLst>
                <a:uLnTx/>
                <a:uFillTx/>
                <a:latin typeface="Arial" charset="0"/>
                <a:ea typeface="ＭＳ Ｐゴシック" pitchFamily="-65" charset="-128"/>
              </a:rPr>
              <a:t>for New Tour Guides</a:t>
            </a:r>
            <a:endParaRPr kumimoji="0" lang="en-US" sz="2100" b="1" u="none" strike="noStrike" kern="1200" cap="none" spc="0" normalizeH="0" baseline="0" noProof="0" dirty="0">
              <a:ln>
                <a:noFill/>
              </a:ln>
              <a:solidFill>
                <a:srgbClr val="4E8542"/>
              </a:solidFill>
              <a:effectLst/>
              <a:uLnTx/>
              <a:uFillTx/>
              <a:latin typeface="Arial" charset="0"/>
              <a:ea typeface="ＭＳ Ｐゴシック" pitchFamily="-65" charset="-128"/>
            </a:endParaRPr>
          </a:p>
        </p:txBody>
      </p:sp>
      <p:sp>
        <p:nvSpPr>
          <p:cNvPr id="6" name="Subtitle 6"/>
          <p:cNvSpPr txBox="1">
            <a:spLocks/>
          </p:cNvSpPr>
          <p:nvPr/>
        </p:nvSpPr>
        <p:spPr>
          <a:xfrm>
            <a:off x="134703" y="4282440"/>
            <a:ext cx="9601200" cy="1280160"/>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marR="0" lvl="0" indent="0" algn="ctr" defTabSz="843458" rtl="0" eaLnBrk="1" fontAlgn="base" latinLnBrk="0" hangingPunct="1">
              <a:lnSpc>
                <a:spcPct val="90000"/>
              </a:lnSpc>
              <a:spcBef>
                <a:spcPts val="630"/>
              </a:spcBef>
              <a:spcAft>
                <a:spcPct val="0"/>
              </a:spcAft>
              <a:buClrTx/>
              <a:buSzPct val="100000"/>
              <a:buFont typeface="Wingdings" pitchFamily="2" charset="2"/>
              <a:buNone/>
              <a:tabLst/>
              <a:defRPr/>
            </a:pPr>
            <a:r>
              <a:rPr kumimoji="0" lang="en-US" sz="1890" b="0" i="0" u="none" strike="noStrike" kern="0" cap="none" spc="0" normalizeH="0" baseline="0" noProof="0" dirty="0">
                <a:ln>
                  <a:noFill/>
                </a:ln>
                <a:solidFill>
                  <a:prstClr val="black"/>
                </a:solidFill>
                <a:effectLst/>
                <a:uLnTx/>
                <a:uFillTx/>
                <a:latin typeface="Arial" pitchFamily="34" charset="0"/>
                <a:ea typeface="ＭＳ Ｐゴシック"/>
                <a:cs typeface="ＭＳ Ｐゴシック"/>
              </a:rPr>
              <a:t>Dr. Zach Constan</a:t>
            </a:r>
          </a:p>
          <a:p>
            <a:pPr marL="0" marR="0" lvl="0" indent="0" algn="ctr" defTabSz="843458" rtl="0" eaLnBrk="1" fontAlgn="base" latinLnBrk="0" hangingPunct="1">
              <a:lnSpc>
                <a:spcPct val="90000"/>
              </a:lnSpc>
              <a:spcBef>
                <a:spcPts val="630"/>
              </a:spcBef>
              <a:spcAft>
                <a:spcPct val="0"/>
              </a:spcAft>
              <a:buClrTx/>
              <a:buSzPct val="100000"/>
              <a:buFont typeface="Wingdings" pitchFamily="2" charset="2"/>
              <a:buNone/>
              <a:tabLst/>
              <a:defRPr/>
            </a:pPr>
            <a:r>
              <a:rPr kumimoji="0" lang="en-US" sz="1890" b="0" i="0" u="none" strike="noStrike" kern="0" cap="none" spc="0" normalizeH="0" baseline="0" noProof="0" dirty="0">
                <a:ln>
                  <a:noFill/>
                </a:ln>
                <a:solidFill>
                  <a:prstClr val="black"/>
                </a:solidFill>
                <a:effectLst/>
                <a:uLnTx/>
                <a:uFillTx/>
                <a:latin typeface="Arial" pitchFamily="34" charset="0"/>
                <a:ea typeface="ＭＳ Ｐゴシック"/>
                <a:cs typeface="ＭＳ Ｐゴシック"/>
              </a:rPr>
              <a:t>Outreach Coordinator</a:t>
            </a:r>
          </a:p>
          <a:p>
            <a:pPr marL="0" marR="0" lvl="0" indent="0" algn="ctr" defTabSz="843458" rtl="0" eaLnBrk="1" fontAlgn="base" latinLnBrk="0" hangingPunct="1">
              <a:lnSpc>
                <a:spcPct val="90000"/>
              </a:lnSpc>
              <a:spcBef>
                <a:spcPts val="630"/>
              </a:spcBef>
              <a:spcAft>
                <a:spcPct val="0"/>
              </a:spcAft>
              <a:buClrTx/>
              <a:buSzPct val="100000"/>
              <a:buFont typeface="Wingdings" pitchFamily="2" charset="2"/>
              <a:buNone/>
              <a:tabLst/>
              <a:defRPr/>
            </a:pPr>
            <a:r>
              <a:rPr kumimoji="0" lang="en-US" sz="1890" b="0" i="0" u="none" strike="noStrike" kern="0" cap="none" spc="0" normalizeH="0" baseline="0" noProof="0" dirty="0">
                <a:ln>
                  <a:noFill/>
                </a:ln>
                <a:solidFill>
                  <a:prstClr val="black"/>
                </a:solidFill>
                <a:effectLst/>
                <a:uLnTx/>
                <a:uFillTx/>
                <a:latin typeface="Arial" pitchFamily="34" charset="0"/>
                <a:ea typeface="ＭＳ Ｐゴシック"/>
                <a:cs typeface="ＭＳ Ｐゴシック"/>
              </a:rPr>
              <a:t>National Superconducting Cyclotron Laboratory (NSCL)</a:t>
            </a:r>
          </a:p>
          <a:p>
            <a:pPr marL="0" marR="0" lvl="0" indent="0" algn="ctr" defTabSz="843458" rtl="0" eaLnBrk="1" fontAlgn="base" latinLnBrk="0" hangingPunct="1">
              <a:lnSpc>
                <a:spcPct val="90000"/>
              </a:lnSpc>
              <a:spcBef>
                <a:spcPts val="1266"/>
              </a:spcBef>
              <a:spcAft>
                <a:spcPct val="0"/>
              </a:spcAft>
              <a:buClrTx/>
              <a:buSzPct val="100000"/>
              <a:buFont typeface="Wingdings" pitchFamily="2" charset="2"/>
              <a:buNone/>
              <a:tabLst/>
              <a:defRPr/>
            </a:pPr>
            <a:endParaRPr kumimoji="0" lang="en-US" sz="1890" b="0" i="0" u="none" strike="noStrike" kern="0" cap="none" spc="0" normalizeH="0" baseline="0" noProof="0" dirty="0">
              <a:ln>
                <a:noFill/>
              </a:ln>
              <a:solidFill>
                <a:srgbClr val="064308"/>
              </a:solidFill>
              <a:effectLst/>
              <a:uLnTx/>
              <a:uFillTx/>
              <a:latin typeface="Arial" charset="0"/>
              <a:ea typeface="ＭＳ Ｐゴシック"/>
              <a:cs typeface="ＭＳ Ｐゴシック"/>
            </a:endParaRPr>
          </a:p>
          <a:p>
            <a:pPr marL="0" marR="0" lvl="0" indent="0" algn="ctr" defTabSz="843458" rtl="0" eaLnBrk="1" fontAlgn="base" latinLnBrk="0" hangingPunct="1">
              <a:lnSpc>
                <a:spcPct val="90000"/>
              </a:lnSpc>
              <a:spcBef>
                <a:spcPts val="1266"/>
              </a:spcBef>
              <a:spcAft>
                <a:spcPct val="0"/>
              </a:spcAft>
              <a:buClrTx/>
              <a:buSzPct val="100000"/>
              <a:buFont typeface="Wingdings" pitchFamily="2" charset="2"/>
              <a:buNone/>
              <a:tabLst/>
              <a:defRPr/>
            </a:pPr>
            <a:endParaRPr kumimoji="0" lang="en-US" sz="1890" b="0" i="0" u="none" strike="noStrike" kern="0" cap="none" spc="0" normalizeH="0" baseline="0" noProof="0" dirty="0">
              <a:ln>
                <a:noFill/>
              </a:ln>
              <a:solidFill>
                <a:srgbClr val="064308"/>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2482601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69346"/>
            <a:ext cx="8941118" cy="1413934"/>
          </a:xfrm>
        </p:spPr>
        <p:txBody>
          <a:bodyPr/>
          <a:lstStyle/>
          <a:p>
            <a:r>
              <a:rPr lang="en-US" altLang="en-US" sz="4000" dirty="0" smtClean="0"/>
              <a:t>Room for improvement</a:t>
            </a:r>
          </a:p>
        </p:txBody>
      </p:sp>
      <p:sp>
        <p:nvSpPr>
          <p:cNvPr id="4" name="Rectangle 3"/>
          <p:cNvSpPr txBox="1">
            <a:spLocks noChangeArrowheads="1"/>
          </p:cNvSpPr>
          <p:nvPr/>
        </p:nvSpPr>
        <p:spPr>
          <a:xfrm>
            <a:off x="4157663" y="1295400"/>
            <a:ext cx="4833937"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sz="1800" kern="0" dirty="0" smtClean="0"/>
              <a:t>11/7/08 </a:t>
            </a:r>
            <a:r>
              <a:rPr lang="en-US" altLang="en-US" sz="1800" kern="0" dirty="0" smtClean="0">
                <a:solidFill>
                  <a:schemeClr val="tx1"/>
                </a:solidFill>
              </a:rPr>
              <a:t>“From the group members that went on the tour, I received feedback that they were very impressed with the quality of the [introductory] presentation… and found that to be very enjoyable, but then thought that the tour guides were…” </a:t>
            </a:r>
          </a:p>
          <a:p>
            <a:r>
              <a:rPr lang="en-US" altLang="en-US" sz="1800" b="1" kern="0" dirty="0" smtClean="0"/>
              <a:t>unprepared </a:t>
            </a:r>
            <a:r>
              <a:rPr lang="en-US" altLang="en-US" sz="1800" kern="0" dirty="0" smtClean="0"/>
              <a:t>(use wiki, shadow tours, ask for help)</a:t>
            </a:r>
          </a:p>
          <a:p>
            <a:r>
              <a:rPr lang="en-US" altLang="en-US" sz="1800" b="1" kern="0" dirty="0" smtClean="0"/>
              <a:t>hard to hear</a:t>
            </a:r>
            <a:r>
              <a:rPr lang="en-US" altLang="en-US" sz="1800" kern="0" dirty="0" smtClean="0"/>
              <a:t> (ask people to move closer, speak loudly, use speaker system)</a:t>
            </a:r>
          </a:p>
          <a:p>
            <a:r>
              <a:rPr lang="en-US" altLang="en-US" sz="1800" b="1" kern="0" dirty="0" smtClean="0"/>
              <a:t>hard to understand</a:t>
            </a:r>
            <a:r>
              <a:rPr lang="en-US" altLang="en-US" sz="1800" kern="0" dirty="0" smtClean="0"/>
              <a:t> (speak clearly, watch terminology)</a:t>
            </a:r>
          </a:p>
          <a:p>
            <a:r>
              <a:rPr lang="en-US" altLang="en-US" sz="1800" b="1" kern="0" dirty="0" smtClean="0"/>
              <a:t>unable to answer questions</a:t>
            </a:r>
            <a:r>
              <a:rPr lang="en-US" altLang="en-US" sz="1800" kern="0" dirty="0" smtClean="0"/>
              <a:t> (read wiki FAQ, forward questions to Zach, but it’s OK to say “I don’t know”!)</a:t>
            </a:r>
          </a:p>
          <a:p>
            <a:r>
              <a:rPr lang="en-US" altLang="en-US" sz="1800" kern="0" dirty="0" smtClean="0"/>
              <a:t>For every potential problem, guides have a solution (see resources, previous slide)!</a:t>
            </a:r>
          </a:p>
        </p:txBody>
      </p:sp>
      <p:sp>
        <p:nvSpPr>
          <p:cNvPr id="5" name="TextBox 1"/>
          <p:cNvSpPr txBox="1">
            <a:spLocks noChangeArrowheads="1"/>
          </p:cNvSpPr>
          <p:nvPr/>
        </p:nvSpPr>
        <p:spPr bwMode="auto">
          <a:xfrm>
            <a:off x="669925" y="1295400"/>
            <a:ext cx="3487738"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a:t>7/2/18 </a:t>
            </a:r>
            <a:r>
              <a:rPr lang="en-US" altLang="en-US" sz="1800" dirty="0">
                <a:solidFill>
                  <a:schemeClr val="tx1"/>
                </a:solidFill>
              </a:rPr>
              <a:t>“It's difficult to hear the tour guides when out in the large 'factory' style areas… the students seemed to lose interest when they can't stay engaged.”</a:t>
            </a:r>
          </a:p>
          <a:p>
            <a:pPr eaLnBrk="1" hangingPunct="1"/>
            <a:r>
              <a:rPr lang="en-US" altLang="en-US" sz="1800" dirty="0"/>
              <a:t>11/8/18 </a:t>
            </a:r>
            <a:r>
              <a:rPr lang="en-US" altLang="en-US" sz="1800" dirty="0">
                <a:solidFill>
                  <a:schemeClr val="tx1"/>
                </a:solidFill>
              </a:rPr>
              <a:t>“[The tour guides] started at too high a level of understanding in their remarks”</a:t>
            </a:r>
          </a:p>
          <a:p>
            <a:pPr eaLnBrk="1" hangingPunct="1"/>
            <a:r>
              <a:rPr lang="en-US" altLang="en-US" sz="1800" dirty="0"/>
              <a:t>2/9/19 </a:t>
            </a:r>
            <a:r>
              <a:rPr lang="en-US" altLang="en-US" sz="1800" dirty="0">
                <a:solidFill>
                  <a:schemeClr val="tx1"/>
                </a:solidFill>
              </a:rPr>
              <a:t>“The cyclotron tour was sub-par… most people didn’t care much about, it was also hard to hear so the long-winded talking by the tour guide was tough.”</a:t>
            </a:r>
          </a:p>
        </p:txBody>
      </p:sp>
    </p:spTree>
    <p:extLst>
      <p:ext uri="{BB962C8B-B14F-4D97-AF65-F5344CB8AC3E}">
        <p14:creationId xmlns:p14="http://schemas.microsoft.com/office/powerpoint/2010/main" val="148404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660083" y="228600"/>
            <a:ext cx="8281035" cy="1413934"/>
          </a:xfrm>
        </p:spPr>
        <p:txBody>
          <a:bodyPr/>
          <a:lstStyle/>
          <a:p>
            <a:r>
              <a:rPr lang="en-US" altLang="en-US" sz="4400" dirty="0"/>
              <a:t>The Challenges</a:t>
            </a:r>
            <a:endParaRPr lang="en-US" altLang="en-US" sz="4400" dirty="0" smtClean="0"/>
          </a:p>
        </p:txBody>
      </p:sp>
      <p:sp>
        <p:nvSpPr>
          <p:cNvPr id="5" name="Rectangle 3"/>
          <p:cNvSpPr txBox="1">
            <a:spLocks noChangeArrowheads="1"/>
          </p:cNvSpPr>
          <p:nvPr/>
        </p:nvSpPr>
        <p:spPr>
          <a:xfrm>
            <a:off x="310992" y="1316568"/>
            <a:ext cx="6629400" cy="4114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800" kern="0" dirty="0" smtClean="0"/>
              <a:t>Undefined terminology</a:t>
            </a:r>
          </a:p>
          <a:p>
            <a:pPr lvl="1">
              <a:lnSpc>
                <a:spcPct val="80000"/>
              </a:lnSpc>
            </a:pPr>
            <a:r>
              <a:rPr lang="en-US" altLang="en-US" kern="0" dirty="0" smtClean="0">
                <a:cs typeface="Times New Roman" panose="02020603050405020304" pitchFamily="18" charset="0"/>
              </a:rPr>
              <a:t>nucleus, </a:t>
            </a:r>
            <a:r>
              <a:rPr lang="en-US" altLang="en-US" i="1" kern="0" dirty="0" smtClean="0">
                <a:cs typeface="Times New Roman" panose="02020603050405020304" pitchFamily="18" charset="0"/>
              </a:rPr>
              <a:t>particle</a:t>
            </a:r>
            <a:r>
              <a:rPr lang="en-US" altLang="en-US" kern="0" dirty="0" smtClean="0">
                <a:cs typeface="Times New Roman" panose="02020603050405020304" pitchFamily="18" charset="0"/>
              </a:rPr>
              <a:t> accelerator, nuclides, unstable, isotope, radioactive decay, electric repulsion</a:t>
            </a:r>
            <a:r>
              <a:rPr lang="en-US" altLang="en-US" kern="0" dirty="0" smtClean="0"/>
              <a:t> </a:t>
            </a:r>
          </a:p>
          <a:p>
            <a:pPr>
              <a:lnSpc>
                <a:spcPct val="80000"/>
              </a:lnSpc>
            </a:pPr>
            <a:r>
              <a:rPr lang="en-US" altLang="en-US" sz="2800" kern="0" dirty="0" smtClean="0"/>
              <a:t>Disconnected audience</a:t>
            </a:r>
          </a:p>
          <a:p>
            <a:pPr>
              <a:lnSpc>
                <a:spcPct val="80000"/>
              </a:lnSpc>
            </a:pPr>
            <a:r>
              <a:rPr lang="en-US" altLang="en-US" sz="2800" kern="0" dirty="0" smtClean="0"/>
              <a:t>Overwhelming information/fast pace</a:t>
            </a:r>
          </a:p>
          <a:p>
            <a:pPr>
              <a:lnSpc>
                <a:spcPct val="80000"/>
              </a:lnSpc>
            </a:pPr>
            <a:r>
              <a:rPr lang="en-US" altLang="en-US" sz="2800" kern="0" dirty="0" smtClean="0"/>
              <a:t>The NSCL is LOUD and disorienting</a:t>
            </a:r>
          </a:p>
          <a:p>
            <a:pPr>
              <a:lnSpc>
                <a:spcPct val="80000"/>
              </a:lnSpc>
            </a:pPr>
            <a:r>
              <a:rPr lang="en-US" altLang="en-US" sz="2800" kern="0" dirty="0" smtClean="0"/>
              <a:t>Limited in what we can see</a:t>
            </a:r>
          </a:p>
          <a:p>
            <a:pPr lvl="1">
              <a:lnSpc>
                <a:spcPct val="80000"/>
              </a:lnSpc>
            </a:pPr>
            <a:r>
              <a:rPr lang="en-US" altLang="en-US" kern="0" dirty="0" smtClean="0"/>
              <a:t>Experiments close vaults</a:t>
            </a:r>
          </a:p>
          <a:p>
            <a:pPr lvl="1">
              <a:lnSpc>
                <a:spcPct val="80000"/>
              </a:lnSpc>
            </a:pPr>
            <a:r>
              <a:rPr lang="en-US" altLang="en-US" kern="0" dirty="0" smtClean="0"/>
              <a:t>Equipment isn’t interesting from the outside</a:t>
            </a:r>
          </a:p>
          <a:p>
            <a:pPr lvl="1">
              <a:lnSpc>
                <a:spcPct val="80000"/>
              </a:lnSpc>
            </a:pPr>
            <a:r>
              <a:rPr lang="en-US" altLang="en-US" kern="0" dirty="0" smtClean="0"/>
              <a:t>People visiting “the cyclotron” expect to see one</a:t>
            </a:r>
          </a:p>
          <a:p>
            <a:pPr>
              <a:lnSpc>
                <a:spcPct val="80000"/>
              </a:lnSpc>
            </a:pPr>
            <a:r>
              <a:rPr lang="en-US" altLang="en-US" sz="2800" kern="0" dirty="0" smtClean="0"/>
              <a:t>Our own incomplete understanding!</a:t>
            </a:r>
          </a:p>
          <a:p>
            <a:pPr>
              <a:lnSpc>
                <a:spcPct val="80000"/>
              </a:lnSpc>
            </a:pPr>
            <a:r>
              <a:rPr lang="en-US" altLang="en-US" sz="2800" kern="0" dirty="0" smtClean="0"/>
              <a:t>And many more…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4655"/>
          <a:stretch/>
        </p:blipFill>
        <p:spPr>
          <a:xfrm rot="16200000">
            <a:off x="5823110" y="2269067"/>
            <a:ext cx="4419598" cy="2514600"/>
          </a:xfrm>
          <a:prstGeom prst="rect">
            <a:avLst/>
          </a:prstGeom>
        </p:spPr>
      </p:pic>
    </p:spTree>
    <p:extLst>
      <p:ext uri="{BB962C8B-B14F-4D97-AF65-F5344CB8AC3E}">
        <p14:creationId xmlns:p14="http://schemas.microsoft.com/office/powerpoint/2010/main" val="3965895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660083" y="228600"/>
            <a:ext cx="8281035" cy="1413934"/>
          </a:xfrm>
        </p:spPr>
        <p:txBody>
          <a:bodyPr/>
          <a:lstStyle/>
          <a:p>
            <a:pPr eaLnBrk="1" hangingPunct="1"/>
            <a:r>
              <a:rPr lang="en-US" altLang="en-US" sz="4400" dirty="0" smtClean="0"/>
              <a:t>Your Resources</a:t>
            </a:r>
          </a:p>
        </p:txBody>
      </p:sp>
      <p:sp>
        <p:nvSpPr>
          <p:cNvPr id="5" name="Rectangle 3"/>
          <p:cNvSpPr txBox="1">
            <a:spLocks noChangeArrowheads="1"/>
          </p:cNvSpPr>
          <p:nvPr/>
        </p:nvSpPr>
        <p:spPr>
          <a:xfrm>
            <a:off x="228602" y="1219200"/>
            <a:ext cx="4637088" cy="51054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1800" b="1" kern="0" dirty="0" smtClean="0">
                <a:solidFill>
                  <a:srgbClr val="467946"/>
                </a:solidFill>
              </a:rPr>
              <a:t>The “Tour wiki”: bookmark it, explore it, use it, love it. </a:t>
            </a:r>
          </a:p>
          <a:p>
            <a:pPr lvl="1">
              <a:lnSpc>
                <a:spcPct val="80000"/>
              </a:lnSpc>
            </a:pPr>
            <a:r>
              <a:rPr lang="en-US" altLang="en-US" sz="1600" kern="0" dirty="0" err="1" smtClean="0">
                <a:solidFill>
                  <a:srgbClr val="467946"/>
                </a:solidFill>
              </a:rPr>
              <a:t>IntraEnterprise</a:t>
            </a:r>
            <a:r>
              <a:rPr lang="en-US" altLang="en-US" sz="1600" kern="0" dirty="0" smtClean="0">
                <a:solidFill>
                  <a:srgbClr val="467946"/>
                </a:solidFill>
              </a:rPr>
              <a:t> &gt; Employee Information &gt; Resources for Tour Guides</a:t>
            </a:r>
          </a:p>
          <a:p>
            <a:pPr lvl="1">
              <a:lnSpc>
                <a:spcPct val="80000"/>
              </a:lnSpc>
            </a:pPr>
            <a:r>
              <a:rPr lang="en-US" altLang="en-US" sz="1600" kern="0" dirty="0" smtClean="0">
                <a:solidFill>
                  <a:srgbClr val="467946"/>
                </a:solidFill>
              </a:rPr>
              <a:t>Tour Introduction slideshow &amp; script</a:t>
            </a:r>
          </a:p>
          <a:p>
            <a:pPr lvl="1">
              <a:lnSpc>
                <a:spcPct val="80000"/>
              </a:lnSpc>
            </a:pPr>
            <a:r>
              <a:rPr lang="en-US" altLang="en-US" sz="1600" kern="0" dirty="0" smtClean="0">
                <a:solidFill>
                  <a:srgbClr val="467946"/>
                </a:solidFill>
              </a:rPr>
              <a:t>The Tour location script</a:t>
            </a:r>
          </a:p>
          <a:p>
            <a:pPr lvl="1">
              <a:lnSpc>
                <a:spcPct val="80000"/>
              </a:lnSpc>
            </a:pPr>
            <a:r>
              <a:rPr lang="en-US" altLang="en-US" sz="1600" kern="0" dirty="0" smtClean="0">
                <a:solidFill>
                  <a:srgbClr val="467946"/>
                </a:solidFill>
              </a:rPr>
              <a:t>Frequently Asked Questions: learn more about NSCL than you ever wanted to know. Several updates include interesting questions from visitors and guides!</a:t>
            </a:r>
          </a:p>
          <a:p>
            <a:pPr>
              <a:lnSpc>
                <a:spcPct val="80000"/>
              </a:lnSpc>
            </a:pPr>
            <a:r>
              <a:rPr lang="en-US" altLang="en-US" sz="1800" b="1" kern="0" dirty="0" smtClean="0">
                <a:solidFill>
                  <a:srgbClr val="467946"/>
                </a:solidFill>
              </a:rPr>
              <a:t>NSCL Outreach website:</a:t>
            </a:r>
            <a:r>
              <a:rPr lang="en-US" altLang="en-US" sz="1800" kern="0" dirty="0" smtClean="0">
                <a:solidFill>
                  <a:srgbClr val="467946"/>
                </a:solidFill>
              </a:rPr>
              <a:t> </a:t>
            </a:r>
            <a:r>
              <a:rPr lang="en-US" altLang="en-US" sz="1800" b="1" kern="0" dirty="0" smtClean="0">
                <a:solidFill>
                  <a:srgbClr val="467946"/>
                </a:solidFill>
              </a:rPr>
              <a:t>www.nscl.msu.edu/public/education</a:t>
            </a:r>
          </a:p>
          <a:p>
            <a:pPr lvl="1">
              <a:lnSpc>
                <a:spcPct val="80000"/>
              </a:lnSpc>
            </a:pPr>
            <a:r>
              <a:rPr lang="en-US" altLang="en-US" sz="1600" kern="0" dirty="0" smtClean="0">
                <a:solidFill>
                  <a:srgbClr val="467946"/>
                </a:solidFill>
              </a:rPr>
              <a:t>Links to downloads, our YouTube channel, the NSCL Gift Shop, etc.</a:t>
            </a:r>
          </a:p>
          <a:p>
            <a:pPr>
              <a:lnSpc>
                <a:spcPct val="80000"/>
              </a:lnSpc>
            </a:pPr>
            <a:r>
              <a:rPr lang="en-US" altLang="en-US" sz="1800" kern="0" dirty="0" smtClean="0">
                <a:solidFill>
                  <a:srgbClr val="467946"/>
                </a:solidFill>
              </a:rPr>
              <a:t>Demonstration materials</a:t>
            </a:r>
          </a:p>
          <a:p>
            <a:pPr>
              <a:lnSpc>
                <a:spcPct val="80000"/>
              </a:lnSpc>
            </a:pPr>
            <a:r>
              <a:rPr lang="en-US" altLang="en-US" sz="1800" kern="0" dirty="0" smtClean="0">
                <a:solidFill>
                  <a:srgbClr val="467946"/>
                </a:solidFill>
              </a:rPr>
              <a:t>Laminated maps and speaker systems</a:t>
            </a:r>
          </a:p>
          <a:p>
            <a:pPr>
              <a:lnSpc>
                <a:spcPct val="80000"/>
              </a:lnSpc>
            </a:pPr>
            <a:r>
              <a:rPr lang="en-US" altLang="en-US" sz="1800" kern="0" dirty="0" smtClean="0">
                <a:solidFill>
                  <a:srgbClr val="467946"/>
                </a:solidFill>
              </a:rPr>
              <a:t>Shadow fellow tour guides &amp; Zach </a:t>
            </a:r>
          </a:p>
          <a:p>
            <a:pPr>
              <a:lnSpc>
                <a:spcPct val="80000"/>
              </a:lnSpc>
            </a:pPr>
            <a:r>
              <a:rPr lang="en-US" altLang="en-US" sz="1800" kern="0" dirty="0" smtClean="0">
                <a:solidFill>
                  <a:srgbClr val="467946"/>
                </a:solidFill>
              </a:rPr>
              <a:t>Posters in hallways</a:t>
            </a:r>
          </a:p>
          <a:p>
            <a:pPr>
              <a:lnSpc>
                <a:spcPct val="80000"/>
              </a:lnSpc>
            </a:pPr>
            <a:r>
              <a:rPr lang="en-US" altLang="en-US" sz="1800" b="1" kern="0" dirty="0" smtClean="0">
                <a:solidFill>
                  <a:srgbClr val="467946"/>
                </a:solidFill>
              </a:rPr>
              <a:t>Small Matter of Big Science (YouTube)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6032"/>
          <a:stretch/>
        </p:blipFill>
        <p:spPr>
          <a:xfrm>
            <a:off x="4850754" y="1219200"/>
            <a:ext cx="4521845" cy="4876800"/>
          </a:xfrm>
          <a:prstGeom prst="rect">
            <a:avLst/>
          </a:prstGeom>
        </p:spPr>
      </p:pic>
    </p:spTree>
    <p:extLst>
      <p:ext uri="{BB962C8B-B14F-4D97-AF65-F5344CB8AC3E}">
        <p14:creationId xmlns:p14="http://schemas.microsoft.com/office/powerpoint/2010/main" val="425594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81035" cy="1413934"/>
          </a:xfrm>
        </p:spPr>
        <p:txBody>
          <a:bodyPr/>
          <a:lstStyle/>
          <a:p>
            <a:r>
              <a:rPr lang="en-US" sz="4000" dirty="0" smtClean="0"/>
              <a:t>Tour location script</a:t>
            </a:r>
            <a:endParaRPr lang="en-US" sz="4000" dirty="0"/>
          </a:p>
        </p:txBody>
      </p:sp>
      <p:sp>
        <p:nvSpPr>
          <p:cNvPr id="4" name="Rectangle 3"/>
          <p:cNvSpPr txBox="1">
            <a:spLocks noChangeArrowheads="1"/>
          </p:cNvSpPr>
          <p:nvPr/>
        </p:nvSpPr>
        <p:spPr>
          <a:xfrm>
            <a:off x="628650" y="1447800"/>
            <a:ext cx="4476750" cy="4876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000" b="1" kern="0" dirty="0" smtClean="0"/>
              <a:t>Approved</a:t>
            </a:r>
            <a:r>
              <a:rPr lang="en-US" altLang="en-US" sz="2000" kern="0" dirty="0" smtClean="0"/>
              <a:t> by each vault coordinator</a:t>
            </a:r>
          </a:p>
          <a:p>
            <a:pPr>
              <a:lnSpc>
                <a:spcPct val="80000"/>
              </a:lnSpc>
            </a:pPr>
            <a:r>
              <a:rPr lang="en-US" altLang="en-US" sz="2000" kern="0" dirty="0" smtClean="0"/>
              <a:t>Contains correct information and prudent language regarding equipment</a:t>
            </a:r>
          </a:p>
          <a:p>
            <a:pPr>
              <a:lnSpc>
                <a:spcPct val="80000"/>
              </a:lnSpc>
            </a:pPr>
            <a:r>
              <a:rPr lang="en-US" altLang="en-US" sz="2000" kern="0" dirty="0" smtClean="0"/>
              <a:t>Be </a:t>
            </a:r>
            <a:r>
              <a:rPr lang="en-US" altLang="en-US" sz="2000" i="1" kern="0" dirty="0" smtClean="0"/>
              <a:t>very careful</a:t>
            </a:r>
            <a:r>
              <a:rPr lang="en-US" altLang="en-US" sz="2000" kern="0" dirty="0" smtClean="0"/>
              <a:t> with any deviations from the script – our message must be accurate and consistent. NSCL (and DOE) is particular about public communication.</a:t>
            </a:r>
          </a:p>
          <a:p>
            <a:pPr lvl="1">
              <a:lnSpc>
                <a:spcPct val="80000"/>
              </a:lnSpc>
            </a:pPr>
            <a:r>
              <a:rPr lang="en-US" altLang="en-US" sz="1800" kern="0" dirty="0" smtClean="0"/>
              <a:t>Use your judgment. We want to give a positive impression of the lab, so don’t share anything that detracts from that.</a:t>
            </a:r>
          </a:p>
          <a:p>
            <a:pPr lvl="1">
              <a:lnSpc>
                <a:spcPct val="80000"/>
              </a:lnSpc>
            </a:pPr>
            <a:r>
              <a:rPr lang="en-US" altLang="en-US" sz="1800" kern="0" dirty="0" smtClean="0"/>
              <a:t>You can say anything you know is factual and is not a sensitive subject</a:t>
            </a:r>
          </a:p>
          <a:p>
            <a:pPr lvl="1">
              <a:lnSpc>
                <a:spcPct val="80000"/>
              </a:lnSpc>
            </a:pPr>
            <a:r>
              <a:rPr lang="en-US" altLang="en-US" sz="1800" b="1" kern="0" dirty="0" smtClean="0"/>
              <a:t>Explain things from a positive stance</a:t>
            </a:r>
          </a:p>
          <a:p>
            <a:pPr lvl="1">
              <a:lnSpc>
                <a:spcPct val="80000"/>
              </a:lnSpc>
            </a:pPr>
            <a:r>
              <a:rPr lang="en-US" altLang="en-US" sz="1800" kern="0" dirty="0" smtClean="0"/>
              <a:t>As always, when in doubt, don’t be afraid to say “I don’t know”</a:t>
            </a:r>
          </a:p>
        </p:txBody>
      </p:sp>
      <p:pic>
        <p:nvPicPr>
          <p:cNvPr id="5" name="Picture 5" descr="100_0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635" y="1449917"/>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61635" y="4267200"/>
            <a:ext cx="3429000" cy="1495425"/>
          </a:xfrm>
          <a:prstGeom prst="rect">
            <a:avLst/>
          </a:prstGeom>
        </p:spPr>
        <p:txBody>
          <a:bodyPr>
            <a:spAutoFit/>
          </a:bodyPr>
          <a:lstStyle/>
          <a:p>
            <a:pPr eaLnBrk="1" hangingPunct="1">
              <a:lnSpc>
                <a:spcPct val="80000"/>
              </a:lnSpc>
              <a:defRPr/>
            </a:pPr>
            <a:r>
              <a:rPr lang="en-US" sz="1600" dirty="0"/>
              <a:t>Note: all approved information on FRIB is given in the intro! </a:t>
            </a:r>
          </a:p>
          <a:p>
            <a:pPr marL="171450" indent="-171450" eaLnBrk="1" hangingPunct="1">
              <a:lnSpc>
                <a:spcPct val="80000"/>
              </a:lnSpc>
              <a:buFont typeface="Arial" pitchFamily="34" charset="0"/>
              <a:buChar char="•"/>
              <a:defRPr/>
            </a:pPr>
            <a:r>
              <a:rPr lang="en-US" sz="1600" dirty="0"/>
              <a:t>DOE, $730 mil, ~10-year project</a:t>
            </a:r>
          </a:p>
          <a:p>
            <a:pPr marL="171450" indent="-171450" eaLnBrk="1" hangingPunct="1">
              <a:lnSpc>
                <a:spcPct val="80000"/>
              </a:lnSpc>
              <a:buFont typeface="Arial" pitchFamily="34" charset="0"/>
              <a:buChar char="•"/>
              <a:defRPr/>
            </a:pPr>
            <a:r>
              <a:rPr lang="en-US" sz="1600" dirty="0"/>
              <a:t>new SRF linear accelerator will be underground</a:t>
            </a:r>
          </a:p>
          <a:p>
            <a:pPr marL="171450" indent="-171450" eaLnBrk="1" hangingPunct="1">
              <a:lnSpc>
                <a:spcPct val="80000"/>
              </a:lnSpc>
              <a:buFont typeface="Arial" pitchFamily="34" charset="0"/>
              <a:buChar char="•"/>
              <a:defRPr/>
            </a:pPr>
            <a:r>
              <a:rPr lang="en-US" sz="1600" dirty="0"/>
              <a:t>ReA3 technology is related to the final accelerator</a:t>
            </a:r>
          </a:p>
        </p:txBody>
      </p:sp>
    </p:spTree>
    <p:extLst>
      <p:ext uri="{BB962C8B-B14F-4D97-AF65-F5344CB8AC3E}">
        <p14:creationId xmlns:p14="http://schemas.microsoft.com/office/powerpoint/2010/main" val="161337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81035" cy="1413934"/>
          </a:xfrm>
        </p:spPr>
        <p:txBody>
          <a:bodyPr/>
          <a:lstStyle/>
          <a:p>
            <a:r>
              <a:rPr lang="en-US" dirty="0" smtClean="0"/>
              <a:t>In the vaults: tour language and info</a:t>
            </a:r>
            <a:endParaRPr lang="en-US" dirty="0"/>
          </a:p>
        </p:txBody>
      </p:sp>
      <p:sp>
        <p:nvSpPr>
          <p:cNvPr id="6" name="Rectangle 3"/>
          <p:cNvSpPr txBox="1">
            <a:spLocks noChangeArrowheads="1"/>
          </p:cNvSpPr>
          <p:nvPr/>
        </p:nvSpPr>
        <p:spPr>
          <a:xfrm>
            <a:off x="394970" y="1358900"/>
            <a:ext cx="5775008" cy="4495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000" kern="0" dirty="0" smtClean="0"/>
              <a:t>Know your audience! See the tour script for breakdown by group type.</a:t>
            </a:r>
          </a:p>
          <a:p>
            <a:pPr lvl="1">
              <a:lnSpc>
                <a:spcPct val="80000"/>
              </a:lnSpc>
            </a:pPr>
            <a:r>
              <a:rPr lang="en-US" altLang="en-US" sz="1600" kern="0" dirty="0" smtClean="0"/>
              <a:t>General Public</a:t>
            </a:r>
          </a:p>
          <a:p>
            <a:pPr lvl="1">
              <a:lnSpc>
                <a:spcPct val="80000"/>
              </a:lnSpc>
            </a:pPr>
            <a:r>
              <a:rPr lang="en-US" altLang="en-US" sz="1600" kern="0" dirty="0" smtClean="0"/>
              <a:t>High school science class/undergrads</a:t>
            </a:r>
          </a:p>
          <a:p>
            <a:pPr lvl="1">
              <a:lnSpc>
                <a:spcPct val="80000"/>
              </a:lnSpc>
            </a:pPr>
            <a:r>
              <a:rPr lang="en-US" altLang="en-US" sz="1600" kern="0" dirty="0" smtClean="0"/>
              <a:t>Younger students</a:t>
            </a:r>
          </a:p>
          <a:p>
            <a:pPr>
              <a:lnSpc>
                <a:spcPct val="80000"/>
              </a:lnSpc>
            </a:pPr>
            <a:r>
              <a:rPr lang="en-US" altLang="en-US" sz="2000" kern="0" dirty="0" smtClean="0"/>
              <a:t>Lower-level audiences: focus on interesting and impressive facts about our facility. Help them relate to our work through analogies</a:t>
            </a:r>
          </a:p>
          <a:p>
            <a:pPr>
              <a:lnSpc>
                <a:spcPct val="80000"/>
              </a:lnSpc>
            </a:pPr>
            <a:r>
              <a:rPr lang="en-US" altLang="en-US" sz="2000" kern="0" dirty="0" smtClean="0"/>
              <a:t>Higher-level audiences: deal more with the physics and techniques, to the level you are comfortable</a:t>
            </a:r>
          </a:p>
          <a:p>
            <a:pPr>
              <a:lnSpc>
                <a:spcPct val="80000"/>
              </a:lnSpc>
            </a:pPr>
            <a:r>
              <a:rPr lang="en-US" altLang="en-US" sz="2000" b="1" kern="0" dirty="0" smtClean="0"/>
              <a:t>Be understandable and audible – use the speaker system if necessary</a:t>
            </a:r>
          </a:p>
          <a:p>
            <a:pPr>
              <a:lnSpc>
                <a:spcPct val="80000"/>
              </a:lnSpc>
            </a:pPr>
            <a:r>
              <a:rPr lang="en-US" altLang="en-US" sz="2000" kern="0" dirty="0" smtClean="0"/>
              <a:t>Ask visitors to ask about terms they don’t know</a:t>
            </a:r>
          </a:p>
          <a:p>
            <a:pPr>
              <a:lnSpc>
                <a:spcPct val="80000"/>
              </a:lnSpc>
            </a:pPr>
            <a:r>
              <a:rPr lang="en-US" altLang="en-US" sz="2000" b="1" kern="0" dirty="0" smtClean="0"/>
              <a:t>Carry a tour map to show location</a:t>
            </a:r>
          </a:p>
          <a:p>
            <a:pPr>
              <a:lnSpc>
                <a:spcPct val="80000"/>
              </a:lnSpc>
            </a:pPr>
            <a:r>
              <a:rPr lang="en-US" altLang="en-US" sz="2000" b="1" kern="0" dirty="0" smtClean="0"/>
              <a:t>Carry the “Tour location script” if you like!</a:t>
            </a:r>
          </a:p>
        </p:txBody>
      </p:sp>
      <p:pic>
        <p:nvPicPr>
          <p:cNvPr id="7" name="Picture 4" descr="IMG_12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978" y="1358900"/>
            <a:ext cx="2935287"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22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304800"/>
            <a:ext cx="9601200" cy="762000"/>
          </a:xfrm>
        </p:spPr>
        <p:txBody>
          <a:bodyPr/>
          <a:lstStyle/>
          <a:p>
            <a:pPr eaLnBrk="1" hangingPunct="1"/>
            <a:r>
              <a:rPr lang="en-US" altLang="en-US" dirty="0" smtClean="0"/>
              <a:t>The right message for the right audience</a:t>
            </a:r>
          </a:p>
        </p:txBody>
      </p:sp>
      <p:sp>
        <p:nvSpPr>
          <p:cNvPr id="4" name="Rectangle 3"/>
          <p:cNvSpPr txBox="1">
            <a:spLocks noChangeArrowheads="1"/>
          </p:cNvSpPr>
          <p:nvPr/>
        </p:nvSpPr>
        <p:spPr>
          <a:xfrm>
            <a:off x="838201" y="1219200"/>
            <a:ext cx="7924800" cy="39624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Get groups involved, don’t just lecture</a:t>
            </a:r>
          </a:p>
          <a:p>
            <a:pPr lvl="1"/>
            <a:r>
              <a:rPr lang="en-US" altLang="en-US" sz="2000" kern="0" dirty="0" smtClean="0"/>
              <a:t>Ask THEM questions, get their predictions</a:t>
            </a:r>
          </a:p>
          <a:p>
            <a:pPr lvl="1"/>
            <a:r>
              <a:rPr lang="en-US" altLang="en-US" sz="2000" kern="0" dirty="0" smtClean="0"/>
              <a:t>Offer result A or B, take a vote</a:t>
            </a:r>
          </a:p>
          <a:p>
            <a:pPr lvl="1"/>
            <a:r>
              <a:rPr lang="en-US" altLang="en-US" sz="2000" kern="0" dirty="0" smtClean="0"/>
              <a:t>Get instant feedback by asking about things you said</a:t>
            </a:r>
          </a:p>
          <a:p>
            <a:pPr lvl="1"/>
            <a:r>
              <a:rPr lang="en-US" altLang="en-US" sz="2000" kern="0" dirty="0" smtClean="0"/>
              <a:t>Poll about their past experience: who’s had dry ice?</a:t>
            </a:r>
          </a:p>
          <a:p>
            <a:r>
              <a:rPr lang="en-US" altLang="en-US" kern="0" dirty="0" smtClean="0"/>
              <a:t>Talk about how you relate to the equipment/place</a:t>
            </a:r>
          </a:p>
          <a:p>
            <a:pPr lvl="1"/>
            <a:r>
              <a:rPr lang="en-US" altLang="en-US" sz="2000" kern="0" dirty="0" smtClean="0"/>
              <a:t>Have you worked on an experiment there? </a:t>
            </a:r>
            <a:endParaRPr lang="en-US" altLang="en-US" sz="2000" kern="0" dirty="0"/>
          </a:p>
          <a:p>
            <a:pPr lvl="1"/>
            <a:r>
              <a:rPr lang="en-US" altLang="en-US" sz="2000" kern="0" dirty="0" smtClean="0"/>
              <a:t>Did you have a particular challenge?</a:t>
            </a:r>
          </a:p>
          <a:p>
            <a:pPr lvl="1"/>
            <a:r>
              <a:rPr lang="en-US" altLang="en-US" sz="2000" kern="0" dirty="0" smtClean="0"/>
              <a:t>Tell your story!</a:t>
            </a:r>
          </a:p>
          <a:p>
            <a:r>
              <a:rPr lang="en-US" altLang="en-US" kern="0" dirty="0" smtClean="0"/>
              <a:t>Relate abstract/difficult concepts to common knowledge or shared experiences! </a:t>
            </a:r>
          </a:p>
          <a:p>
            <a:pPr lvl="1"/>
            <a:r>
              <a:rPr lang="en-US" altLang="en-US" sz="2000" kern="0" dirty="0" smtClean="0"/>
              <a:t>dipole magnet : different isotopes :: prism : different colors</a:t>
            </a:r>
          </a:p>
          <a:p>
            <a:r>
              <a:rPr lang="en-US" altLang="en-US" b="1" kern="0" dirty="0" smtClean="0"/>
              <a:t>Remember that you will generally know FAR more about the lab than your audience – be confident!</a:t>
            </a:r>
          </a:p>
        </p:txBody>
      </p:sp>
    </p:spTree>
    <p:extLst>
      <p:ext uri="{BB962C8B-B14F-4D97-AF65-F5344CB8AC3E}">
        <p14:creationId xmlns:p14="http://schemas.microsoft.com/office/powerpoint/2010/main" val="367290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673579" y="228600"/>
            <a:ext cx="8281035" cy="1413934"/>
          </a:xfrm>
        </p:spPr>
        <p:txBody>
          <a:bodyPr/>
          <a:lstStyle/>
          <a:p>
            <a:r>
              <a:rPr lang="en-US" altLang="en-US" sz="4000" dirty="0" smtClean="0"/>
              <a:t>Do’s and Don’ts</a:t>
            </a:r>
          </a:p>
        </p:txBody>
      </p:sp>
      <p:sp>
        <p:nvSpPr>
          <p:cNvPr id="6" name="Rectangle 3"/>
          <p:cNvSpPr txBox="1">
            <a:spLocks noChangeArrowheads="1"/>
          </p:cNvSpPr>
          <p:nvPr/>
        </p:nvSpPr>
        <p:spPr>
          <a:xfrm>
            <a:off x="4960937" y="1219200"/>
            <a:ext cx="3827463" cy="3221037"/>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sz="2000" kern="0" dirty="0" smtClean="0">
                <a:solidFill>
                  <a:srgbClr val="006600"/>
                </a:solidFill>
              </a:rPr>
              <a:t>DO</a:t>
            </a:r>
            <a:r>
              <a:rPr lang="en-US" altLang="en-US" sz="2000" kern="0" dirty="0" smtClean="0"/>
              <a:t> </a:t>
            </a:r>
            <a:r>
              <a:rPr lang="en-US" altLang="en-US" sz="2000" kern="0" dirty="0" smtClean="0">
                <a:solidFill>
                  <a:schemeClr val="tx1"/>
                </a:solidFill>
              </a:rPr>
              <a:t>keep the groups </a:t>
            </a:r>
            <a:r>
              <a:rPr lang="en-US" altLang="en-US" sz="2000" i="1" kern="0" dirty="0" smtClean="0">
                <a:solidFill>
                  <a:schemeClr val="tx1"/>
                </a:solidFill>
              </a:rPr>
              <a:t>small</a:t>
            </a:r>
            <a:r>
              <a:rPr lang="en-US" altLang="en-US" sz="2000" kern="0" dirty="0" smtClean="0">
                <a:solidFill>
                  <a:schemeClr val="tx1"/>
                </a:solidFill>
              </a:rPr>
              <a:t>, continually encourage them to </a:t>
            </a:r>
            <a:r>
              <a:rPr lang="en-US" altLang="en-US" sz="2000" i="1" kern="0" dirty="0" smtClean="0">
                <a:solidFill>
                  <a:schemeClr val="tx1"/>
                </a:solidFill>
              </a:rPr>
              <a:t>move closer</a:t>
            </a:r>
            <a:r>
              <a:rPr lang="en-US" altLang="en-US" sz="2000" kern="0" dirty="0" smtClean="0">
                <a:solidFill>
                  <a:schemeClr val="tx1"/>
                </a:solidFill>
              </a:rPr>
              <a:t>, and talk </a:t>
            </a:r>
            <a:r>
              <a:rPr lang="en-US" altLang="en-US" sz="2000" i="1" kern="0" dirty="0" smtClean="0">
                <a:solidFill>
                  <a:schemeClr val="tx1"/>
                </a:solidFill>
              </a:rPr>
              <a:t>loudly and clearly</a:t>
            </a:r>
            <a:r>
              <a:rPr lang="en-US" altLang="en-US" sz="2000" kern="0" dirty="0" smtClean="0">
                <a:solidFill>
                  <a:schemeClr val="tx1"/>
                </a:solidFill>
              </a:rPr>
              <a:t> in the vaults </a:t>
            </a:r>
          </a:p>
          <a:p>
            <a:r>
              <a:rPr lang="en-US" altLang="en-US" sz="2000" kern="0" dirty="0" smtClean="0">
                <a:solidFill>
                  <a:srgbClr val="006600"/>
                </a:solidFill>
              </a:rPr>
              <a:t>DO </a:t>
            </a:r>
            <a:r>
              <a:rPr lang="en-US" altLang="en-US" sz="2000" kern="0" dirty="0" smtClean="0">
                <a:solidFill>
                  <a:schemeClr val="tx1"/>
                </a:solidFill>
              </a:rPr>
              <a:t>encourage questions</a:t>
            </a:r>
          </a:p>
          <a:p>
            <a:r>
              <a:rPr lang="en-US" altLang="en-US" sz="2000" kern="0" dirty="0" smtClean="0">
                <a:solidFill>
                  <a:srgbClr val="006600"/>
                </a:solidFill>
              </a:rPr>
              <a:t>DO</a:t>
            </a:r>
            <a:r>
              <a:rPr lang="en-US" altLang="en-US" sz="2000" kern="0" dirty="0" smtClean="0"/>
              <a:t> </a:t>
            </a:r>
            <a:r>
              <a:rPr lang="en-US" altLang="en-US" sz="2000" kern="0" dirty="0" smtClean="0">
                <a:solidFill>
                  <a:schemeClr val="tx1"/>
                </a:solidFill>
              </a:rPr>
              <a:t>make it clear how the current vault relates to the things they’ve seen so far</a:t>
            </a:r>
          </a:p>
          <a:p>
            <a:r>
              <a:rPr lang="en-US" altLang="en-US" sz="2000" kern="0" dirty="0" smtClean="0">
                <a:solidFill>
                  <a:srgbClr val="006600"/>
                </a:solidFill>
              </a:rPr>
              <a:t>DO</a:t>
            </a:r>
            <a:r>
              <a:rPr lang="en-US" altLang="en-US" sz="2000" kern="0" dirty="0" smtClean="0"/>
              <a:t> </a:t>
            </a:r>
            <a:r>
              <a:rPr lang="en-US" altLang="en-US" sz="2000" kern="0" dirty="0" smtClean="0">
                <a:solidFill>
                  <a:schemeClr val="tx1"/>
                </a:solidFill>
              </a:rPr>
              <a:t>be enthusiastic: NSCL is amazing!</a:t>
            </a:r>
          </a:p>
        </p:txBody>
      </p:sp>
      <p:sp>
        <p:nvSpPr>
          <p:cNvPr id="7" name="Text Box 5"/>
          <p:cNvSpPr txBox="1">
            <a:spLocks noChangeArrowheads="1"/>
          </p:cNvSpPr>
          <p:nvPr/>
        </p:nvSpPr>
        <p:spPr bwMode="auto">
          <a:xfrm>
            <a:off x="914400" y="1228725"/>
            <a:ext cx="3843337" cy="291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189187" indent="-189187" defTabSz="843458">
              <a:spcBef>
                <a:spcPts val="1266"/>
              </a:spcBef>
              <a:buSzPct val="100000"/>
              <a:buFont typeface="Wingdings" pitchFamily="2" charset="2"/>
              <a:buChar char="§"/>
            </a:pPr>
            <a:r>
              <a:rPr lang="en-US" altLang="en-US" sz="2000" kern="0" dirty="0">
                <a:solidFill>
                  <a:srgbClr val="FF0000"/>
                </a:solidFill>
                <a:latin typeface="Arial" charset="0"/>
                <a:ea typeface="ＭＳ Ｐゴシック" pitchFamily="-65" charset="-128"/>
                <a:cs typeface="ＭＳ Ｐゴシック" pitchFamily="-65" charset="-128"/>
              </a:rPr>
              <a:t>DON’T</a:t>
            </a:r>
            <a:r>
              <a:rPr lang="en-US" altLang="en-US" sz="2000" kern="0" dirty="0">
                <a:solidFill>
                  <a:schemeClr val="tx1"/>
                </a:solidFill>
                <a:latin typeface="Arial" charset="0"/>
                <a:ea typeface="ＭＳ Ｐゴシック" pitchFamily="-65" charset="-128"/>
                <a:cs typeface="ＭＳ Ｐゴシック" pitchFamily="-65" charset="-128"/>
              </a:rPr>
              <a:t> go over their heads with complex science or terminology</a:t>
            </a:r>
          </a:p>
          <a:p>
            <a:pPr marL="189187" indent="-189187" defTabSz="843458">
              <a:spcBef>
                <a:spcPts val="1266"/>
              </a:spcBef>
              <a:buSzPct val="100000"/>
              <a:buFont typeface="Wingdings" pitchFamily="2" charset="2"/>
              <a:buChar char="§"/>
            </a:pPr>
            <a:r>
              <a:rPr lang="en-US" altLang="en-US" sz="2000" kern="0" dirty="0">
                <a:solidFill>
                  <a:srgbClr val="FF0000"/>
                </a:solidFill>
                <a:latin typeface="Arial" charset="0"/>
                <a:ea typeface="ＭＳ Ｐゴシック" pitchFamily="-65" charset="-128"/>
                <a:cs typeface="ＭＳ Ｐゴシック" pitchFamily="-65" charset="-128"/>
              </a:rPr>
              <a:t>DON’T</a:t>
            </a:r>
            <a:r>
              <a:rPr lang="en-US" altLang="en-US" sz="2000" kern="0" dirty="0">
                <a:solidFill>
                  <a:schemeClr val="tx1"/>
                </a:solidFill>
                <a:latin typeface="Arial" charset="0"/>
                <a:ea typeface="ＭＳ Ｐゴシック" pitchFamily="-65" charset="-128"/>
                <a:cs typeface="ＭＳ Ｐゴシック" pitchFamily="-65" charset="-128"/>
              </a:rPr>
              <a:t> fail to engage your audience – ask questions, keep them moving, mix it up!</a:t>
            </a:r>
          </a:p>
          <a:p>
            <a:pPr marL="189187" indent="-189187" defTabSz="843458">
              <a:spcBef>
                <a:spcPts val="1266"/>
              </a:spcBef>
              <a:buSzPct val="100000"/>
              <a:buFont typeface="Wingdings" pitchFamily="2" charset="2"/>
              <a:buChar char="§"/>
            </a:pPr>
            <a:r>
              <a:rPr lang="en-US" altLang="en-US" sz="2000" kern="0" dirty="0">
                <a:solidFill>
                  <a:srgbClr val="FF0000"/>
                </a:solidFill>
                <a:latin typeface="Arial" charset="0"/>
                <a:ea typeface="ＭＳ Ｐゴシック" pitchFamily="-65" charset="-128"/>
                <a:cs typeface="ＭＳ Ｐゴシック" pitchFamily="-65" charset="-128"/>
              </a:rPr>
              <a:t>DON’T</a:t>
            </a:r>
            <a:r>
              <a:rPr lang="en-US" altLang="en-US" sz="2000" kern="0" dirty="0">
                <a:solidFill>
                  <a:schemeClr val="tx1"/>
                </a:solidFill>
                <a:latin typeface="Arial" charset="0"/>
                <a:ea typeface="ＭＳ Ｐゴシック" pitchFamily="-65" charset="-128"/>
                <a:cs typeface="ＭＳ Ｐゴシック" pitchFamily="-65" charset="-128"/>
              </a:rPr>
              <a:t> give answers you’re unsure of… be comfortable saying “I don’t know”</a:t>
            </a:r>
          </a:p>
        </p:txBody>
      </p:sp>
      <p:pic>
        <p:nvPicPr>
          <p:cNvPr id="9" name="Picture 4" descr="crv15"/>
          <p:cNvPicPr>
            <a:picLocks noChangeAspect="1" noChangeArrowheads="1"/>
          </p:cNvPicPr>
          <p:nvPr/>
        </p:nvPicPr>
        <p:blipFill rotWithShape="1">
          <a:blip r:embed="rId3">
            <a:extLst>
              <a:ext uri="{28A0092B-C50C-407E-A947-70E740481C1C}">
                <a14:useLocalDpi xmlns:a14="http://schemas.microsoft.com/office/drawing/2010/main" val="0"/>
              </a:ext>
            </a:extLst>
          </a:blip>
          <a:srcRect t="5423" b="59410"/>
          <a:stretch/>
        </p:blipFill>
        <p:spPr bwMode="auto">
          <a:xfrm>
            <a:off x="1516858" y="4632324"/>
            <a:ext cx="65944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28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81035" cy="1413934"/>
          </a:xfrm>
        </p:spPr>
        <p:txBody>
          <a:bodyPr/>
          <a:lstStyle/>
          <a:p>
            <a:r>
              <a:rPr lang="en-US" sz="4000" dirty="0" smtClean="0"/>
              <a:t>An important “Don’t”</a:t>
            </a:r>
            <a:endParaRPr lang="en-US" sz="4000" dirty="0"/>
          </a:p>
        </p:txBody>
      </p:sp>
      <p:sp>
        <p:nvSpPr>
          <p:cNvPr id="7" name="Content Placeholder 2"/>
          <p:cNvSpPr txBox="1">
            <a:spLocks/>
          </p:cNvSpPr>
          <p:nvPr/>
        </p:nvSpPr>
        <p:spPr>
          <a:xfrm>
            <a:off x="628650" y="1238250"/>
            <a:ext cx="4113213"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buFont typeface="Arial" panose="020B0604020202020204" pitchFamily="34" charset="0"/>
              <a:buNone/>
              <a:defRPr/>
            </a:pPr>
            <a:r>
              <a:rPr lang="en-US" b="1" kern="0" smtClean="0"/>
              <a:t>Tour guides should never change the state of a vault. </a:t>
            </a:r>
          </a:p>
          <a:p>
            <a:pPr marL="0" indent="0">
              <a:buFont typeface="Arial" panose="020B0604020202020204" pitchFamily="34" charset="0"/>
              <a:buNone/>
              <a:defRPr/>
            </a:pPr>
            <a:r>
              <a:rPr lang="en-US" kern="0" smtClean="0"/>
              <a:t>This includes:</a:t>
            </a:r>
          </a:p>
          <a:p>
            <a:pPr>
              <a:defRPr/>
            </a:pPr>
            <a:r>
              <a:rPr lang="en-US" kern="0" smtClean="0"/>
              <a:t>Opening or closing a vault door</a:t>
            </a:r>
          </a:p>
          <a:p>
            <a:pPr>
              <a:defRPr/>
            </a:pPr>
            <a:r>
              <a:rPr lang="en-US" kern="0" smtClean="0"/>
              <a:t>Moving equipment</a:t>
            </a:r>
          </a:p>
          <a:p>
            <a:pPr>
              <a:defRPr/>
            </a:pPr>
            <a:r>
              <a:rPr lang="en-US" kern="0" smtClean="0"/>
              <a:t>Leaving something inside or taking something away from a vault</a:t>
            </a:r>
          </a:p>
          <a:p>
            <a:pPr marL="0" indent="0">
              <a:buFont typeface="Arial" panose="020B0604020202020204" pitchFamily="34" charset="0"/>
              <a:buNone/>
              <a:defRPr/>
            </a:pPr>
            <a:r>
              <a:rPr lang="en-US" kern="0" smtClean="0"/>
              <a:t>Tours should leave no trace of their passing!</a:t>
            </a:r>
            <a:endParaRPr lang="en-US" kern="0" dirty="0"/>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1238250"/>
            <a:ext cx="36957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33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81035" cy="1413934"/>
          </a:xfrm>
        </p:spPr>
        <p:txBody>
          <a:bodyPr/>
          <a:lstStyle/>
          <a:p>
            <a:r>
              <a:rPr lang="en-US" sz="4400" dirty="0" smtClean="0"/>
              <a:t>After the tour</a:t>
            </a:r>
            <a:endParaRPr lang="en-US" sz="4400" dirty="0"/>
          </a:p>
        </p:txBody>
      </p:sp>
      <p:sp>
        <p:nvSpPr>
          <p:cNvPr id="5" name="Rectangle 3"/>
          <p:cNvSpPr txBox="1">
            <a:spLocks noChangeArrowheads="1"/>
          </p:cNvSpPr>
          <p:nvPr/>
        </p:nvSpPr>
        <p:spPr>
          <a:xfrm>
            <a:off x="290829" y="1301750"/>
            <a:ext cx="5380356" cy="4114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defRPr/>
            </a:pPr>
            <a:r>
              <a:rPr lang="en-US" altLang="en-US" sz="2000" kern="0" dirty="0" smtClean="0"/>
              <a:t>Watch the clock, </a:t>
            </a:r>
            <a:r>
              <a:rPr lang="en-US" altLang="en-US" sz="2000" b="1" kern="0" dirty="0" smtClean="0"/>
              <a:t>get them back on time </a:t>
            </a:r>
            <a:r>
              <a:rPr lang="en-US" altLang="en-US" sz="2000" kern="0" dirty="0" smtClean="0"/>
              <a:t>(usually ~45 minutes after starting) </a:t>
            </a:r>
          </a:p>
          <a:p>
            <a:pPr lvl="1">
              <a:lnSpc>
                <a:spcPct val="80000"/>
              </a:lnSpc>
              <a:defRPr/>
            </a:pPr>
            <a:r>
              <a:rPr lang="en-US" altLang="en-US" sz="1800" kern="0" dirty="0" smtClean="0"/>
              <a:t>skip locations if necessary, make sure you visit high-priority sites (CCF, </a:t>
            </a:r>
            <a:r>
              <a:rPr lang="en-US" altLang="en-US" sz="1800" kern="0" dirty="0" err="1" smtClean="0"/>
              <a:t>Cycstopper</a:t>
            </a:r>
            <a:r>
              <a:rPr lang="en-US" altLang="en-US" sz="1800" kern="0" dirty="0" smtClean="0"/>
              <a:t>, S800, ReA3)</a:t>
            </a:r>
          </a:p>
          <a:p>
            <a:pPr>
              <a:lnSpc>
                <a:spcPct val="80000"/>
              </a:lnSpc>
              <a:defRPr/>
            </a:pPr>
            <a:r>
              <a:rPr lang="en-US" altLang="en-US" sz="2000" kern="0" dirty="0" smtClean="0"/>
              <a:t>Take the group back to the room where you got them (unless time is an issue, then return them to the lobby), stay with them until tour leader takes over</a:t>
            </a:r>
          </a:p>
          <a:p>
            <a:pPr>
              <a:lnSpc>
                <a:spcPct val="80000"/>
              </a:lnSpc>
              <a:defRPr/>
            </a:pPr>
            <a:r>
              <a:rPr lang="en-US" altLang="en-US" sz="2000" kern="0" dirty="0" smtClean="0"/>
              <a:t>Make sure the room where the intro was done is clean</a:t>
            </a:r>
          </a:p>
          <a:p>
            <a:pPr>
              <a:lnSpc>
                <a:spcPct val="80000"/>
              </a:lnSpc>
              <a:defRPr/>
            </a:pPr>
            <a:r>
              <a:rPr lang="en-US" altLang="en-US" sz="2000" kern="0" dirty="0" smtClean="0"/>
              <a:t>Fill out a </a:t>
            </a:r>
            <a:r>
              <a:rPr lang="en-US" altLang="en-US" sz="2000" kern="0" dirty="0" err="1" smtClean="0"/>
              <a:t>payslip</a:t>
            </a:r>
            <a:r>
              <a:rPr lang="en-US" altLang="en-US" sz="2000" kern="0" dirty="0" smtClean="0"/>
              <a:t> (found under “files” on wiki, or in Zach’s mailbox) and give it to Zach</a:t>
            </a:r>
          </a:p>
          <a:p>
            <a:pPr>
              <a:lnSpc>
                <a:spcPct val="80000"/>
              </a:lnSpc>
              <a:defRPr/>
            </a:pPr>
            <a:r>
              <a:rPr lang="en-US" altLang="en-US" sz="2000" kern="0" dirty="0" smtClean="0"/>
              <a:t>Submit any questions you couldn’t answer or ones you thought were interesting for the wiki FAQ</a:t>
            </a:r>
          </a:p>
          <a:p>
            <a:pPr marL="457200" indent="-457200">
              <a:lnSpc>
                <a:spcPct val="80000"/>
              </a:lnSpc>
              <a:defRPr/>
            </a:pPr>
            <a:endParaRPr lang="en-US" altLang="en-US" kern="0" dirty="0" smtClean="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1320800"/>
            <a:ext cx="329565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73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81035" cy="1413934"/>
          </a:xfrm>
        </p:spPr>
        <p:txBody>
          <a:bodyPr/>
          <a:lstStyle/>
          <a:p>
            <a:r>
              <a:rPr lang="en-US" sz="4000" dirty="0" smtClean="0"/>
              <a:t>Part II: Safety</a:t>
            </a:r>
            <a:endParaRPr lang="en-US" sz="4000" dirty="0"/>
          </a:p>
        </p:txBody>
      </p:sp>
      <p:sp>
        <p:nvSpPr>
          <p:cNvPr id="5" name="Rectangle 3"/>
          <p:cNvSpPr txBox="1">
            <a:spLocks noChangeArrowheads="1"/>
          </p:cNvSpPr>
          <p:nvPr/>
        </p:nvSpPr>
        <p:spPr>
          <a:xfrm>
            <a:off x="628650" y="1304925"/>
            <a:ext cx="4311650" cy="4114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lnSpc>
                <a:spcPct val="80000"/>
              </a:lnSpc>
              <a:buFont typeface="Arial" panose="020B0604020202020204" pitchFamily="34" charset="0"/>
              <a:buNone/>
              <a:defRPr/>
            </a:pPr>
            <a:r>
              <a:rPr lang="en-US" altLang="en-US" sz="2800" b="1" kern="0" smtClean="0"/>
              <a:t>SAFETY IS YOUR </a:t>
            </a:r>
            <a:r>
              <a:rPr lang="en-US" altLang="en-US" sz="2800" b="1" i="1" kern="0" smtClean="0"/>
              <a:t>FIRST</a:t>
            </a:r>
            <a:r>
              <a:rPr lang="en-US" altLang="en-US" sz="2800" b="1" kern="0" smtClean="0"/>
              <a:t> RESPONSIBILITY </a:t>
            </a:r>
          </a:p>
          <a:p>
            <a:pPr marL="457200" indent="-457200">
              <a:lnSpc>
                <a:spcPct val="80000"/>
              </a:lnSpc>
              <a:defRPr/>
            </a:pPr>
            <a:r>
              <a:rPr lang="en-US" altLang="en-US" kern="0" smtClean="0"/>
              <a:t>Safety is more vital than entertaining or educating</a:t>
            </a:r>
          </a:p>
          <a:p>
            <a:pPr marL="457200" indent="-457200">
              <a:lnSpc>
                <a:spcPct val="80000"/>
              </a:lnSpc>
              <a:defRPr/>
            </a:pPr>
            <a:r>
              <a:rPr lang="en-US" altLang="en-US" kern="0" smtClean="0"/>
              <a:t>Our excellent safety record is no accident – literally, it takes planning and effort</a:t>
            </a:r>
          </a:p>
          <a:p>
            <a:pPr marL="457200" indent="-457200">
              <a:lnSpc>
                <a:spcPct val="80000"/>
              </a:lnSpc>
              <a:defRPr/>
            </a:pPr>
            <a:r>
              <a:rPr lang="en-US" altLang="en-US" kern="0" smtClean="0"/>
              <a:t>YOU are responsible for the safety of people in your tour group</a:t>
            </a:r>
          </a:p>
          <a:p>
            <a:pPr marL="457200" indent="-457200">
              <a:lnSpc>
                <a:spcPct val="80000"/>
              </a:lnSpc>
              <a:defRPr/>
            </a:pPr>
            <a:r>
              <a:rPr lang="en-US" altLang="en-US" kern="0" smtClean="0"/>
              <a:t>At NSCL, we don’t take chances… just ONE accident is too many</a:t>
            </a:r>
            <a:endParaRPr lang="en-US" altLang="en-US"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304925"/>
            <a:ext cx="3509407" cy="5019675"/>
          </a:xfrm>
          <a:prstGeom prst="rect">
            <a:avLst/>
          </a:prstGeom>
        </p:spPr>
      </p:pic>
    </p:spTree>
    <p:extLst>
      <p:ext uri="{BB962C8B-B14F-4D97-AF65-F5344CB8AC3E}">
        <p14:creationId xmlns:p14="http://schemas.microsoft.com/office/powerpoint/2010/main" val="38923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Why do Science Outreach?</a:t>
            </a:r>
          </a:p>
        </p:txBody>
      </p:sp>
      <p:sp>
        <p:nvSpPr>
          <p:cNvPr id="3" name="Content Placeholder 2"/>
          <p:cNvSpPr>
            <a:spLocks noGrp="1"/>
          </p:cNvSpPr>
          <p:nvPr>
            <p:ph idx="4294967295"/>
          </p:nvPr>
        </p:nvSpPr>
        <p:spPr>
          <a:xfrm>
            <a:off x="660083" y="1366887"/>
            <a:ext cx="3878263" cy="4714875"/>
          </a:xfrm>
          <a:prstGeom prst="rect">
            <a:avLst/>
          </a:prstGeom>
        </p:spPr>
        <p:txBody>
          <a:bodyPr rtlCol="0">
            <a:normAutofit/>
          </a:bodyPr>
          <a:lstStyle/>
          <a:p>
            <a:pPr marL="0" indent="0">
              <a:buNone/>
              <a:defRPr/>
            </a:pPr>
            <a:r>
              <a:rPr lang="en-US" b="1" dirty="0"/>
              <a:t>What is the </a:t>
            </a:r>
            <a:r>
              <a:rPr lang="en-US" b="1" i="1" dirty="0"/>
              <a:t>value</a:t>
            </a:r>
            <a:r>
              <a:rPr lang="en-US" b="1" dirty="0"/>
              <a:t>?</a:t>
            </a:r>
          </a:p>
          <a:p>
            <a:pPr>
              <a:defRPr/>
            </a:pPr>
            <a:r>
              <a:rPr lang="en-US" dirty="0"/>
              <a:t>An opportunity to share why your work is important</a:t>
            </a:r>
          </a:p>
          <a:p>
            <a:pPr>
              <a:defRPr/>
            </a:pPr>
            <a:r>
              <a:rPr lang="en-US" dirty="0"/>
              <a:t>Spreading the excitement for science (and maybe rekindling your own)</a:t>
            </a:r>
          </a:p>
          <a:p>
            <a:pPr>
              <a:defRPr/>
            </a:pPr>
            <a:r>
              <a:rPr lang="en-US" dirty="0"/>
              <a:t>Satisfaction of knowing you have made a difference</a:t>
            </a:r>
          </a:p>
          <a:p>
            <a:pPr>
              <a:defRPr/>
            </a:pPr>
            <a:r>
              <a:rPr lang="en-US" dirty="0"/>
              <a:t>A brighter future for humanity</a:t>
            </a:r>
          </a:p>
        </p:txBody>
      </p:sp>
      <p:pic>
        <p:nvPicPr>
          <p:cNvPr id="8196" name="Picture 3"/>
          <p:cNvPicPr>
            <a:picLocks noChangeAspect="1"/>
          </p:cNvPicPr>
          <p:nvPr/>
        </p:nvPicPr>
        <p:blipFill>
          <a:blip r:embed="rId3" cstate="print">
            <a:extLst>
              <a:ext uri="{28A0092B-C50C-407E-A947-70E740481C1C}">
                <a14:useLocalDpi xmlns:a14="http://schemas.microsoft.com/office/drawing/2010/main" val="0"/>
              </a:ext>
            </a:extLst>
          </a:blip>
          <a:srcRect l="31483"/>
          <a:stretch>
            <a:fillRect/>
          </a:stretch>
        </p:blipFill>
        <p:spPr bwMode="auto">
          <a:xfrm>
            <a:off x="4922599" y="1371600"/>
            <a:ext cx="4018519" cy="439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0083" y="5901178"/>
            <a:ext cx="8281035" cy="461665"/>
          </a:xfrm>
          <a:prstGeom prst="rect">
            <a:avLst/>
          </a:prstGeom>
        </p:spPr>
        <p:txBody>
          <a:bodyPr>
            <a:spAutoFit/>
          </a:bodyPr>
          <a:lstStyle/>
          <a:p>
            <a:pPr algn="ctr" fontAlgn="auto">
              <a:spcAft>
                <a:spcPts val="0"/>
              </a:spcAft>
              <a:defRPr/>
            </a:pPr>
            <a:r>
              <a:rPr lang="en-US" sz="2000" b="1" i="1" dirty="0">
                <a:solidFill>
                  <a:srgbClr val="064308"/>
                </a:solidFill>
                <a:latin typeface="+mn-lt"/>
                <a:ea typeface="ＭＳ Ｐゴシック" pitchFamily="-65" charset="-128"/>
                <a:cs typeface="ＭＳ Ｐゴシック" pitchFamily="-65" charset="-128"/>
              </a:rPr>
              <a:t>Outreach</a:t>
            </a:r>
            <a:r>
              <a:rPr lang="en-US" sz="2400" i="1" dirty="0">
                <a:solidFill>
                  <a:schemeClr val="tx1"/>
                </a:solidFill>
                <a:latin typeface="Arial" panose="020B0604020202020204" pitchFamily="34" charset="0"/>
                <a:cs typeface="Arial" panose="020B0604020202020204" pitchFamily="34" charset="0"/>
              </a:rPr>
              <a:t> </a:t>
            </a:r>
            <a:r>
              <a:rPr lang="en-US" sz="2000" b="1" i="1" dirty="0">
                <a:solidFill>
                  <a:srgbClr val="064308"/>
                </a:solidFill>
                <a:latin typeface="+mn-lt"/>
                <a:ea typeface="ＭＳ Ｐゴシック" pitchFamily="-65" charset="-128"/>
                <a:cs typeface="ＭＳ Ｐゴシック" pitchFamily="-65" charset="-128"/>
              </a:rPr>
              <a:t>benefits volunteers as much as the community!</a:t>
            </a:r>
          </a:p>
        </p:txBody>
      </p:sp>
    </p:spTree>
    <p:extLst>
      <p:ext uri="{BB962C8B-B14F-4D97-AF65-F5344CB8AC3E}">
        <p14:creationId xmlns:p14="http://schemas.microsoft.com/office/powerpoint/2010/main" val="885474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660083" y="304800"/>
            <a:ext cx="8281035" cy="1413934"/>
          </a:xfrm>
        </p:spPr>
        <p:txBody>
          <a:bodyPr/>
          <a:lstStyle/>
          <a:p>
            <a:pPr eaLnBrk="1" hangingPunct="1"/>
            <a:r>
              <a:rPr lang="en-US" altLang="en-US" sz="4000" dirty="0" smtClean="0"/>
              <a:t>The (current) Tour Route</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l="16206" t="1115" r="21481" b="51563"/>
          <a:stretch>
            <a:fillRect/>
          </a:stretch>
        </p:blipFill>
        <p:spPr bwMode="auto">
          <a:xfrm>
            <a:off x="609600" y="1219200"/>
            <a:ext cx="811212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609600" y="5248275"/>
            <a:ext cx="8541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dirty="0">
                <a:solidFill>
                  <a:schemeClr val="tx1"/>
                </a:solidFill>
                <a:latin typeface="Times New Roman" panose="02020603050405020304" pitchFamily="18" charset="0"/>
              </a:rPr>
              <a:t>       Public Areas</a:t>
            </a:r>
          </a:p>
          <a:p>
            <a:pPr>
              <a:lnSpc>
                <a:spcPct val="100000"/>
              </a:lnSpc>
              <a:spcBef>
                <a:spcPct val="0"/>
              </a:spcBef>
              <a:buFontTx/>
              <a:buNone/>
            </a:pPr>
            <a:endParaRPr lang="en-US" altLang="en-US" sz="1800" dirty="0">
              <a:solidFill>
                <a:schemeClr val="tx1"/>
              </a:solidFill>
              <a:latin typeface="Times New Roman" panose="02020603050405020304" pitchFamily="18" charset="0"/>
            </a:endParaRPr>
          </a:p>
          <a:p>
            <a:pPr>
              <a:lnSpc>
                <a:spcPct val="100000"/>
              </a:lnSpc>
              <a:spcBef>
                <a:spcPct val="0"/>
              </a:spcBef>
              <a:buFontTx/>
              <a:buNone/>
            </a:pPr>
            <a:r>
              <a:rPr lang="en-US" altLang="en-US" sz="1800" dirty="0" smtClean="0">
                <a:solidFill>
                  <a:schemeClr val="tx1"/>
                </a:solidFill>
                <a:latin typeface="Times New Roman" panose="02020603050405020304" pitchFamily="18" charset="0"/>
              </a:rPr>
              <a:t>Public tours (for outreach, not business) are </a:t>
            </a:r>
            <a:r>
              <a:rPr lang="en-US" altLang="en-US" sz="1800" b="1" dirty="0" smtClean="0">
                <a:solidFill>
                  <a:schemeClr val="tx1"/>
                </a:solidFill>
                <a:latin typeface="Times New Roman" panose="02020603050405020304" pitchFamily="18" charset="0"/>
              </a:rPr>
              <a:t>restricted to the shaded public areas </a:t>
            </a:r>
            <a:r>
              <a:rPr lang="en-US" altLang="en-US" sz="1800" dirty="0" smtClean="0">
                <a:solidFill>
                  <a:schemeClr val="tx1"/>
                </a:solidFill>
                <a:latin typeface="Times New Roman" panose="02020603050405020304" pitchFamily="18" charset="0"/>
              </a:rPr>
              <a:t>above.</a:t>
            </a:r>
          </a:p>
          <a:p>
            <a:pPr>
              <a:lnSpc>
                <a:spcPct val="100000"/>
              </a:lnSpc>
              <a:spcBef>
                <a:spcPct val="0"/>
              </a:spcBef>
              <a:buFontTx/>
              <a:buNone/>
            </a:pPr>
            <a:r>
              <a:rPr lang="en-US" altLang="en-US" sz="1800" dirty="0" smtClean="0">
                <a:solidFill>
                  <a:schemeClr val="tx1"/>
                </a:solidFill>
                <a:latin typeface="Times New Roman" panose="02020603050405020304" pitchFamily="18" charset="0"/>
              </a:rPr>
              <a:t>All </a:t>
            </a:r>
            <a:r>
              <a:rPr lang="en-US" altLang="en-US" sz="1800" dirty="0">
                <a:solidFill>
                  <a:schemeClr val="tx1"/>
                </a:solidFill>
                <a:latin typeface="Times New Roman" panose="02020603050405020304" pitchFamily="18" charset="0"/>
              </a:rPr>
              <a:t>other areas are for visitors with a specific interest who complete </a:t>
            </a:r>
            <a:r>
              <a:rPr lang="en-US" altLang="en-US" sz="1800" b="1" dirty="0">
                <a:solidFill>
                  <a:schemeClr val="tx1"/>
                </a:solidFill>
                <a:latin typeface="Times New Roman" panose="02020603050405020304" pitchFamily="18" charset="0"/>
              </a:rPr>
              <a:t>export control forms</a:t>
            </a:r>
          </a:p>
        </p:txBody>
      </p:sp>
      <p:sp>
        <p:nvSpPr>
          <p:cNvPr id="7" name="Rectangle 6"/>
          <p:cNvSpPr/>
          <p:nvPr/>
        </p:nvSpPr>
        <p:spPr>
          <a:xfrm>
            <a:off x="719138" y="5248275"/>
            <a:ext cx="304800" cy="323850"/>
          </a:xfrm>
          <a:prstGeom prst="rect">
            <a:avLst/>
          </a:prstGeom>
          <a:solidFill>
            <a:srgbClr val="EEEDC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8577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722" y="1219200"/>
            <a:ext cx="3297382" cy="4267200"/>
          </a:xfrm>
          <a:prstGeom prst="rect">
            <a:avLst/>
          </a:prstGeom>
        </p:spPr>
      </p:pic>
      <p:sp>
        <p:nvSpPr>
          <p:cNvPr id="2" name="Title 1"/>
          <p:cNvSpPr>
            <a:spLocks noGrp="1"/>
          </p:cNvSpPr>
          <p:nvPr>
            <p:ph type="title"/>
          </p:nvPr>
        </p:nvSpPr>
        <p:spPr>
          <a:xfrm>
            <a:off x="685800" y="304800"/>
            <a:ext cx="8281035" cy="1413934"/>
          </a:xfrm>
        </p:spPr>
        <p:txBody>
          <a:bodyPr/>
          <a:lstStyle/>
          <a:p>
            <a:r>
              <a:rPr lang="en-US" sz="3600" dirty="0" smtClean="0"/>
              <a:t>Before the tour: Safety Survey</a:t>
            </a:r>
            <a:endParaRPr lang="en-US" sz="3600" dirty="0"/>
          </a:p>
        </p:txBody>
      </p:sp>
      <p:sp>
        <p:nvSpPr>
          <p:cNvPr id="7" name="Rectangle 4"/>
          <p:cNvSpPr txBox="1">
            <a:spLocks noChangeArrowheads="1"/>
          </p:cNvSpPr>
          <p:nvPr/>
        </p:nvSpPr>
        <p:spPr>
          <a:xfrm>
            <a:off x="457200" y="1219200"/>
            <a:ext cx="5715000" cy="4495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1800" kern="0" dirty="0" smtClean="0"/>
              <a:t>Tour “leader” will walk the route beforehand (dependent on current vault restrictions) with an ion chamber and safety survey (on), looking for:</a:t>
            </a:r>
          </a:p>
          <a:p>
            <a:pPr marL="457200" lvl="1">
              <a:lnSpc>
                <a:spcPct val="80000"/>
              </a:lnSpc>
              <a:buFontTx/>
              <a:buChar char="•"/>
            </a:pPr>
            <a:r>
              <a:rPr lang="en-US" altLang="en-US" sz="1600" kern="0" dirty="0" smtClean="0"/>
              <a:t>Ambient conditions – temp, light, ventilation</a:t>
            </a:r>
          </a:p>
          <a:p>
            <a:pPr marL="457200" lvl="1">
              <a:lnSpc>
                <a:spcPct val="80000"/>
              </a:lnSpc>
              <a:buFontTx/>
              <a:buChar char="•"/>
            </a:pPr>
            <a:r>
              <a:rPr lang="en-US" altLang="en-US" sz="1600" kern="0" dirty="0" smtClean="0"/>
              <a:t>Material Handling – operating crane/forklift, storage</a:t>
            </a:r>
          </a:p>
          <a:p>
            <a:pPr marL="457200" lvl="1">
              <a:lnSpc>
                <a:spcPct val="80000"/>
              </a:lnSpc>
              <a:buFontTx/>
              <a:buChar char="•"/>
            </a:pPr>
            <a:r>
              <a:rPr lang="en-US" altLang="en-US" sz="1600" kern="0" dirty="0" smtClean="0"/>
              <a:t>Electrical Safety – open cabinets, extension cords</a:t>
            </a:r>
          </a:p>
          <a:p>
            <a:pPr marL="457200" lvl="1">
              <a:lnSpc>
                <a:spcPct val="80000"/>
              </a:lnSpc>
              <a:buFontTx/>
              <a:buChar char="•"/>
            </a:pPr>
            <a:r>
              <a:rPr lang="en-US" altLang="en-US" sz="1600" kern="0" dirty="0" smtClean="0"/>
              <a:t>Housekeeping – trip hazards, unobstructed path</a:t>
            </a:r>
          </a:p>
          <a:p>
            <a:pPr marL="457200" lvl="1">
              <a:lnSpc>
                <a:spcPct val="80000"/>
              </a:lnSpc>
              <a:buFontTx/>
              <a:buChar char="•"/>
            </a:pPr>
            <a:r>
              <a:rPr lang="en-US" altLang="en-US" sz="1600" kern="0" dirty="0" smtClean="0"/>
              <a:t>Physical Hazards – construction, exposed machines</a:t>
            </a:r>
          </a:p>
          <a:p>
            <a:pPr marL="457200" lvl="1">
              <a:lnSpc>
                <a:spcPct val="80000"/>
              </a:lnSpc>
              <a:buFontTx/>
              <a:buChar char="•"/>
            </a:pPr>
            <a:r>
              <a:rPr lang="en-US" altLang="en-US" sz="1600" kern="0" dirty="0" smtClean="0"/>
              <a:t>Fall protection – guardrails, dropped items</a:t>
            </a:r>
          </a:p>
          <a:p>
            <a:pPr marL="457200" lvl="1">
              <a:lnSpc>
                <a:spcPct val="80000"/>
              </a:lnSpc>
              <a:buFontTx/>
              <a:buChar char="•"/>
            </a:pPr>
            <a:r>
              <a:rPr lang="en-US" altLang="en-US" sz="1600" kern="0" dirty="0" smtClean="0"/>
              <a:t>Chemical Safety – open containers, warning signs</a:t>
            </a:r>
          </a:p>
          <a:p>
            <a:pPr marL="457200" lvl="1">
              <a:lnSpc>
                <a:spcPct val="80000"/>
              </a:lnSpc>
              <a:buFontTx/>
              <a:buChar char="•"/>
            </a:pPr>
            <a:r>
              <a:rPr lang="en-US" altLang="en-US" sz="1600" kern="0" dirty="0" smtClean="0"/>
              <a:t>Radiation Safety – ion chamber reads &lt; 2 </a:t>
            </a:r>
            <a:r>
              <a:rPr lang="en-US" altLang="en-US" sz="1600" kern="0" dirty="0" err="1" smtClean="0"/>
              <a:t>mR</a:t>
            </a:r>
            <a:r>
              <a:rPr lang="en-US" altLang="en-US" sz="1600" kern="0" dirty="0" smtClean="0"/>
              <a:t>/</a:t>
            </a:r>
            <a:r>
              <a:rPr lang="en-US" altLang="en-US" sz="1600" kern="0" dirty="0" err="1" smtClean="0"/>
              <a:t>hr</a:t>
            </a:r>
            <a:endParaRPr lang="en-US" altLang="en-US" sz="1600" kern="0" dirty="0" smtClean="0"/>
          </a:p>
          <a:p>
            <a:pPr marL="457200" lvl="1">
              <a:lnSpc>
                <a:spcPct val="80000"/>
              </a:lnSpc>
            </a:pPr>
            <a:r>
              <a:rPr lang="en-US" altLang="en-US" sz="1600" kern="0" dirty="0" smtClean="0"/>
              <a:t>(Survey copies are on clipboard in Zach’s office or room 1305 by tower III elevators, ion chamber is in cabinet in level II area near control room)</a:t>
            </a:r>
          </a:p>
          <a:p>
            <a:pPr>
              <a:lnSpc>
                <a:spcPct val="80000"/>
              </a:lnSpc>
            </a:pPr>
            <a:r>
              <a:rPr lang="en-US" altLang="en-US" sz="1800" kern="0" dirty="0" smtClean="0"/>
              <a:t>Tour “leader” will inform other guides of route and its conditions, making SURE everyone knows where they can go (look for circled tour stops) by providing copies of the safety survey! </a:t>
            </a:r>
            <a:r>
              <a:rPr lang="en-US" altLang="en-US" sz="1800" b="1" kern="0" dirty="0" smtClean="0"/>
              <a:t>NEVER guide a tour if you haven’t seen the safety survey.</a:t>
            </a:r>
            <a:r>
              <a:rPr lang="en-US" altLang="en-US" sz="1800" kern="0" dirty="0" smtClean="0"/>
              <a:t> </a:t>
            </a:r>
          </a:p>
          <a:p>
            <a:pPr>
              <a:lnSpc>
                <a:spcPct val="80000"/>
              </a:lnSpc>
            </a:pPr>
            <a:r>
              <a:rPr lang="en-US" altLang="en-US" sz="1800" kern="0" dirty="0" smtClean="0"/>
              <a:t>If </a:t>
            </a:r>
            <a:r>
              <a:rPr lang="en-US" altLang="en-US" sz="1800" kern="0" dirty="0" smtClean="0"/>
              <a:t>you ever find </a:t>
            </a:r>
            <a:r>
              <a:rPr lang="en-US" altLang="en-US" sz="1800" kern="0" dirty="0" smtClean="0"/>
              <a:t>safety issues that make you concerned about taking a tour through, inform safety office or control room right away!</a:t>
            </a:r>
          </a:p>
        </p:txBody>
      </p:sp>
      <p:sp>
        <p:nvSpPr>
          <p:cNvPr id="9" name="Rectangle 8"/>
          <p:cNvSpPr/>
          <p:nvPr/>
        </p:nvSpPr>
        <p:spPr>
          <a:xfrm>
            <a:off x="6172200" y="5520559"/>
            <a:ext cx="3248526" cy="880241"/>
          </a:xfrm>
          <a:prstGeom prst="rect">
            <a:avLst/>
          </a:prstGeom>
        </p:spPr>
        <p:txBody>
          <a:bodyPr wrap="square">
            <a:spAutoFit/>
          </a:bodyPr>
          <a:lstStyle/>
          <a:p>
            <a:pPr eaLnBrk="1" hangingPunct="1">
              <a:lnSpc>
                <a:spcPct val="80000"/>
              </a:lnSpc>
              <a:defRPr/>
            </a:pPr>
            <a:r>
              <a:rPr lang="en-US" sz="1600" dirty="0" smtClean="0"/>
              <a:t>Exception: while some non-public areas may be circled because they were surveyed, </a:t>
            </a:r>
            <a:r>
              <a:rPr lang="en-US" sz="1600" b="1" dirty="0" smtClean="0"/>
              <a:t>limit your tour to the public areas!</a:t>
            </a:r>
            <a:endParaRPr lang="en-US" sz="1600" b="1" dirty="0"/>
          </a:p>
        </p:txBody>
      </p:sp>
    </p:spTree>
    <p:extLst>
      <p:ext uri="{BB962C8B-B14F-4D97-AF65-F5344CB8AC3E}">
        <p14:creationId xmlns:p14="http://schemas.microsoft.com/office/powerpoint/2010/main" val="83198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228600"/>
            <a:ext cx="8281035" cy="1413934"/>
          </a:xfrm>
        </p:spPr>
        <p:txBody>
          <a:bodyPr/>
          <a:lstStyle/>
          <a:p>
            <a:pPr eaLnBrk="1" hangingPunct="1"/>
            <a:r>
              <a:rPr lang="en-US" altLang="en-US" sz="4000" dirty="0" smtClean="0"/>
              <a:t>Communicating safety to visitors</a:t>
            </a:r>
          </a:p>
        </p:txBody>
      </p:sp>
      <p:sp>
        <p:nvSpPr>
          <p:cNvPr id="5" name="Rectangle 3"/>
          <p:cNvSpPr txBox="1">
            <a:spLocks noChangeArrowheads="1"/>
          </p:cNvSpPr>
          <p:nvPr/>
        </p:nvSpPr>
        <p:spPr>
          <a:xfrm>
            <a:off x="666750" y="1219200"/>
            <a:ext cx="5103813" cy="4876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lnSpc>
                <a:spcPct val="80000"/>
              </a:lnSpc>
              <a:buFont typeface="Arial" panose="020B0604020202020204" pitchFamily="34" charset="0"/>
              <a:buNone/>
            </a:pPr>
            <a:r>
              <a:rPr lang="en-US" altLang="en-US" kern="0" dirty="0" smtClean="0"/>
              <a:t>Before starting the tour (usually in the intro), the visitors should be told:</a:t>
            </a:r>
          </a:p>
          <a:p>
            <a:pPr marL="838200" lvl="1" indent="-381000">
              <a:lnSpc>
                <a:spcPct val="80000"/>
              </a:lnSpc>
            </a:pPr>
            <a:r>
              <a:rPr lang="en-US" altLang="en-US" sz="1800" kern="0" dirty="0" smtClean="0"/>
              <a:t>NO food, drink, gum, or smoking.</a:t>
            </a:r>
          </a:p>
          <a:p>
            <a:pPr marL="838200" lvl="1" indent="-381000">
              <a:lnSpc>
                <a:spcPct val="80000"/>
              </a:lnSpc>
            </a:pPr>
            <a:r>
              <a:rPr lang="en-US" altLang="en-US" sz="1800" kern="0" dirty="0" smtClean="0"/>
              <a:t>High magnetic fields may be present.</a:t>
            </a:r>
          </a:p>
          <a:p>
            <a:pPr marL="838200" lvl="1" indent="-381000">
              <a:lnSpc>
                <a:spcPct val="80000"/>
              </a:lnSpc>
            </a:pPr>
            <a:r>
              <a:rPr lang="en-US" altLang="en-US" sz="1800" kern="0" dirty="0" smtClean="0"/>
              <a:t>Stay together and follow all instructions. </a:t>
            </a:r>
          </a:p>
          <a:p>
            <a:pPr marL="838200" lvl="1" indent="-381000">
              <a:lnSpc>
                <a:spcPct val="80000"/>
              </a:lnSpc>
            </a:pPr>
            <a:r>
              <a:rPr lang="en-US" altLang="en-US" sz="1800" kern="0" dirty="0" smtClean="0"/>
              <a:t>Follow signage; sorry, no photography.</a:t>
            </a:r>
          </a:p>
          <a:p>
            <a:pPr marL="838200" lvl="1" indent="-381000">
              <a:lnSpc>
                <a:spcPct val="80000"/>
              </a:lnSpc>
            </a:pPr>
            <a:r>
              <a:rPr lang="en-US" altLang="en-US" sz="1800" kern="0" dirty="0" smtClean="0"/>
              <a:t>Keep children close, prevent horseplay. </a:t>
            </a:r>
          </a:p>
          <a:p>
            <a:pPr marL="838200" lvl="1" indent="-381000">
              <a:lnSpc>
                <a:spcPct val="80000"/>
              </a:lnSpc>
            </a:pPr>
            <a:r>
              <a:rPr lang="en-US" altLang="en-US" sz="1800" kern="0" dirty="0" smtClean="0"/>
              <a:t>Do not touch equipment or controls. </a:t>
            </a:r>
          </a:p>
          <a:p>
            <a:pPr marL="838200" lvl="1" indent="-381000">
              <a:lnSpc>
                <a:spcPct val="80000"/>
              </a:lnSpc>
            </a:pPr>
            <a:r>
              <a:rPr lang="en-US" altLang="en-US" sz="1800" kern="0" dirty="0" smtClean="0"/>
              <a:t>No sitting, leaning, climbing, or going beyond safety barriers. </a:t>
            </a:r>
          </a:p>
          <a:p>
            <a:pPr marL="838200" lvl="1" indent="-381000">
              <a:lnSpc>
                <a:spcPct val="80000"/>
              </a:lnSpc>
            </a:pPr>
            <a:r>
              <a:rPr lang="en-US" altLang="en-US" sz="1800" kern="0" dirty="0" smtClean="0"/>
              <a:t>Stay aware of your surroundings (e.g., stairs, trip hazards). </a:t>
            </a:r>
          </a:p>
          <a:p>
            <a:pPr marL="838200" lvl="1" indent="-381000">
              <a:lnSpc>
                <a:spcPct val="80000"/>
              </a:lnSpc>
            </a:pPr>
            <a:r>
              <a:rPr lang="en-US" altLang="en-US" sz="1800" kern="0" dirty="0" smtClean="0"/>
              <a:t>Dial “0” on any NSCL telephone if separated from the tour group, or x305 after hours (or, after hours during a shutdown, x143 for the paging system).</a:t>
            </a:r>
          </a:p>
          <a:p>
            <a:pPr marL="838200" lvl="1" indent="-381000">
              <a:lnSpc>
                <a:spcPct val="80000"/>
              </a:lnSpc>
            </a:pPr>
            <a:r>
              <a:rPr lang="en-US" altLang="en-US" sz="1800" kern="0" dirty="0" smtClean="0"/>
              <a:t>For groups younger than high school, each guide should be accompanied by one of their chaperones as the “trailer” bringing up the rear to ensure that no one is left behind.</a:t>
            </a:r>
          </a:p>
        </p:txBody>
      </p:sp>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l="17792" r="14645"/>
          <a:stretch>
            <a:fillRect/>
          </a:stretch>
        </p:blipFill>
        <p:spPr bwMode="auto">
          <a:xfrm>
            <a:off x="5789613" y="1219200"/>
            <a:ext cx="3568699" cy="39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446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81035" cy="1413934"/>
          </a:xfrm>
        </p:spPr>
        <p:txBody>
          <a:bodyPr/>
          <a:lstStyle/>
          <a:p>
            <a:r>
              <a:rPr lang="en-US" sz="4000" dirty="0" smtClean="0"/>
              <a:t>General safety issues on the tour</a:t>
            </a:r>
            <a:endParaRPr lang="en-US" sz="4000" dirty="0"/>
          </a:p>
        </p:txBody>
      </p:sp>
      <p:sp>
        <p:nvSpPr>
          <p:cNvPr id="10" name="Rectangle 3"/>
          <p:cNvSpPr txBox="1">
            <a:spLocks noChangeArrowheads="1"/>
          </p:cNvSpPr>
          <p:nvPr/>
        </p:nvSpPr>
        <p:spPr>
          <a:xfrm>
            <a:off x="796448" y="1219200"/>
            <a:ext cx="7907338" cy="5257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spcBef>
                <a:spcPts val="600"/>
              </a:spcBef>
              <a:defRPr/>
            </a:pPr>
            <a:r>
              <a:rPr lang="en-US" sz="1800" kern="0" dirty="0" smtClean="0"/>
              <a:t>Groups </a:t>
            </a:r>
            <a:r>
              <a:rPr lang="en-US" sz="1800" kern="0" dirty="0" smtClean="0">
                <a:cs typeface="Times New Roman" pitchFamily="18" charset="0"/>
              </a:rPr>
              <a:t>≤ 12, adult chaperone “trailer” with each group of young students </a:t>
            </a:r>
          </a:p>
          <a:p>
            <a:pPr>
              <a:spcBef>
                <a:spcPts val="600"/>
              </a:spcBef>
              <a:defRPr/>
            </a:pPr>
            <a:r>
              <a:rPr lang="en-US" sz="1800" b="1" kern="0" dirty="0" smtClean="0"/>
              <a:t>NSCL Medical Emergency Policy</a:t>
            </a:r>
          </a:p>
          <a:p>
            <a:pPr marL="628650" lvl="1">
              <a:spcBef>
                <a:spcPts val="600"/>
              </a:spcBef>
              <a:defRPr/>
            </a:pPr>
            <a:r>
              <a:rPr lang="en-US" sz="1600" kern="0" dirty="0" smtClean="0"/>
              <a:t>Overview the scene to ascertain risks.</a:t>
            </a:r>
          </a:p>
          <a:p>
            <a:pPr marL="628650" lvl="1">
              <a:spcBef>
                <a:spcPts val="600"/>
              </a:spcBef>
              <a:defRPr/>
            </a:pPr>
            <a:r>
              <a:rPr lang="en-US" sz="1600" kern="0" dirty="0" smtClean="0"/>
              <a:t>Dial 911 (or have a staff member do so) and summon professional rescuers.</a:t>
            </a:r>
          </a:p>
          <a:p>
            <a:pPr marL="628650" lvl="1">
              <a:spcBef>
                <a:spcPts val="600"/>
              </a:spcBef>
              <a:defRPr/>
            </a:pPr>
            <a:r>
              <a:rPr lang="en-US" sz="1600" kern="0" dirty="0" smtClean="0"/>
              <a:t>Dial 143 (or have a staff member do so) and announce “Medical emergency, (location).” Do not broadcast the victim’s name.</a:t>
            </a:r>
          </a:p>
          <a:p>
            <a:pPr marL="628650" lvl="1">
              <a:spcBef>
                <a:spcPts val="600"/>
              </a:spcBef>
              <a:defRPr/>
            </a:pPr>
            <a:r>
              <a:rPr lang="en-US" sz="1600" kern="0" dirty="0" smtClean="0"/>
              <a:t>Provide care commensurate with your level of training and comfort level.</a:t>
            </a:r>
          </a:p>
          <a:p>
            <a:pPr>
              <a:spcBef>
                <a:spcPts val="600"/>
              </a:spcBef>
              <a:defRPr/>
            </a:pPr>
            <a:r>
              <a:rPr lang="en-US" sz="1800" kern="0" dirty="0" smtClean="0"/>
              <a:t>Never take visitors past safety barriers (Oxygen Deficiency Hazard, exclusion zones, etc.)</a:t>
            </a:r>
          </a:p>
          <a:p>
            <a:pPr>
              <a:spcBef>
                <a:spcPts val="600"/>
              </a:spcBef>
              <a:defRPr/>
            </a:pPr>
            <a:r>
              <a:rPr lang="en-US" sz="1800" kern="0" dirty="0" smtClean="0"/>
              <a:t>Point out steps and obstructions to visitors </a:t>
            </a:r>
          </a:p>
          <a:p>
            <a:pPr>
              <a:spcBef>
                <a:spcPts val="600"/>
              </a:spcBef>
              <a:defRPr/>
            </a:pPr>
            <a:r>
              <a:rPr lang="en-US" sz="1800" kern="0" dirty="0" smtClean="0"/>
              <a:t>Don’t leave anyone behind</a:t>
            </a:r>
          </a:p>
          <a:p>
            <a:pPr>
              <a:spcBef>
                <a:spcPts val="600"/>
              </a:spcBef>
              <a:defRPr/>
            </a:pPr>
            <a:r>
              <a:rPr lang="en-US" sz="1800" b="1" kern="0" dirty="0" smtClean="0"/>
              <a:t>When in doubt, don’t go there</a:t>
            </a:r>
          </a:p>
          <a:p>
            <a:pPr marL="231775" indent="-231775">
              <a:lnSpc>
                <a:spcPct val="80000"/>
              </a:lnSpc>
              <a:spcBef>
                <a:spcPts val="600"/>
              </a:spcBef>
              <a:defRPr/>
            </a:pPr>
            <a:r>
              <a:rPr lang="en-US" sz="1800" kern="0" dirty="0" smtClean="0"/>
              <a:t>It’s OK to demonstrate the interlock button in some locations, but inform workers there first that it is a demonstration</a:t>
            </a:r>
          </a:p>
          <a:p>
            <a:pPr marL="231775" indent="-231775">
              <a:lnSpc>
                <a:spcPct val="80000"/>
              </a:lnSpc>
              <a:spcBef>
                <a:spcPts val="600"/>
              </a:spcBef>
              <a:defRPr/>
            </a:pPr>
            <a:r>
              <a:rPr lang="en-US" sz="1800" kern="0" dirty="0" smtClean="0"/>
              <a:t>If guests are doing too much horseplay or other unsafe activities, warn them that you will escort the group out if it does not stop. </a:t>
            </a:r>
          </a:p>
          <a:p>
            <a:pPr marL="688975" lvl="1" indent="-231775">
              <a:lnSpc>
                <a:spcPct val="80000"/>
              </a:lnSpc>
              <a:spcBef>
                <a:spcPts val="600"/>
              </a:spcBef>
              <a:defRPr/>
            </a:pPr>
            <a:r>
              <a:rPr lang="en-US" sz="1600" kern="0" dirty="0" smtClean="0"/>
              <a:t>If the problem persists, guide them back to the lobby and explain that you can’t continue the tour for their own safety.</a:t>
            </a:r>
          </a:p>
          <a:p>
            <a:pPr marL="231775" indent="-231775">
              <a:spcBef>
                <a:spcPts val="600"/>
              </a:spcBef>
              <a:defRPr/>
            </a:pPr>
            <a:endParaRPr lang="en-US" sz="1800" kern="0" dirty="0" smtClean="0"/>
          </a:p>
          <a:p>
            <a:pPr>
              <a:spcBef>
                <a:spcPts val="600"/>
              </a:spcBef>
              <a:defRPr/>
            </a:pPr>
            <a:endParaRPr lang="en-US" sz="1800" kern="0" dirty="0" smtClean="0"/>
          </a:p>
        </p:txBody>
      </p:sp>
    </p:spTree>
    <p:extLst>
      <p:ext uri="{BB962C8B-B14F-4D97-AF65-F5344CB8AC3E}">
        <p14:creationId xmlns:p14="http://schemas.microsoft.com/office/powerpoint/2010/main" val="1214042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609600" y="304800"/>
            <a:ext cx="8281035" cy="1413934"/>
          </a:xfrm>
        </p:spPr>
        <p:txBody>
          <a:bodyPr/>
          <a:lstStyle>
            <a:lvl1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a:lstStyle>
          <a:p>
            <a:r>
              <a:rPr lang="en-US" sz="4000" kern="0" dirty="0" smtClean="0"/>
              <a:t>Specific safety issues on the tour</a:t>
            </a:r>
            <a:endParaRPr lang="en-US" sz="4000" kern="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24111" b="36486"/>
          <a:stretch/>
        </p:blipFill>
        <p:spPr>
          <a:xfrm>
            <a:off x="609600" y="1219200"/>
            <a:ext cx="8382000" cy="5123118"/>
          </a:xfrm>
          <a:prstGeom prst="rect">
            <a:avLst/>
          </a:prstGeom>
        </p:spPr>
      </p:pic>
    </p:spTree>
    <p:extLst>
      <p:ext uri="{BB962C8B-B14F-4D97-AF65-F5344CB8AC3E}">
        <p14:creationId xmlns:p14="http://schemas.microsoft.com/office/powerpoint/2010/main" val="423960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1413934"/>
          </a:xfrm>
        </p:spPr>
        <p:txBody>
          <a:bodyPr/>
          <a:lstStyle/>
          <a:p>
            <a:pPr eaLnBrk="1" hangingPunct="1"/>
            <a:r>
              <a:rPr lang="en-US" altLang="en-US" sz="3200" dirty="0" smtClean="0"/>
              <a:t>Export Compliance Considerations</a:t>
            </a:r>
          </a:p>
        </p:txBody>
      </p:sp>
      <p:sp>
        <p:nvSpPr>
          <p:cNvPr id="5" name="Content Placeholder 2"/>
          <p:cNvSpPr txBox="1">
            <a:spLocks/>
          </p:cNvSpPr>
          <p:nvPr/>
        </p:nvSpPr>
        <p:spPr>
          <a:xfrm>
            <a:off x="914400" y="1295400"/>
            <a:ext cx="5543550" cy="4267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sz="2000" kern="0" smtClean="0"/>
              <a:t>Export Control regulations restrict access to controlled items by citizens of specifically-identified countries</a:t>
            </a:r>
          </a:p>
          <a:p>
            <a:r>
              <a:rPr lang="en-US" altLang="en-US" sz="2000" kern="0" smtClean="0"/>
              <a:t>Public tours (open without selection of participants beyond capacity and safety) are </a:t>
            </a:r>
            <a:r>
              <a:rPr lang="en-US" altLang="en-US" sz="2000" b="1" kern="0" smtClean="0"/>
              <a:t>restricted to Public Tour Areas on the map</a:t>
            </a:r>
            <a:endParaRPr lang="en-US" altLang="en-US" sz="2000" b="1" u="sng" kern="0" smtClean="0">
              <a:solidFill>
                <a:srgbClr val="0000FF"/>
              </a:solidFill>
            </a:endParaRPr>
          </a:p>
          <a:p>
            <a:r>
              <a:rPr lang="en-US" altLang="en-US" sz="2000" kern="0" smtClean="0"/>
              <a:t>Non-public tours or tours not following the standard route will require the outside group organizer to complete the FRIB/NSCL Tour Certification form before the tour will proceed. The Outreach Coordinator will retain the completed form.</a:t>
            </a:r>
          </a:p>
          <a:p>
            <a:r>
              <a:rPr lang="en-US" altLang="en-US" sz="2000" kern="0" smtClean="0"/>
              <a:t>Citizens of </a:t>
            </a:r>
            <a:r>
              <a:rPr lang="en-US" altLang="en-US" sz="2000" b="1" kern="0" smtClean="0"/>
              <a:t>Cuba</a:t>
            </a:r>
            <a:r>
              <a:rPr lang="en-US" altLang="en-US" sz="2000" kern="0" smtClean="0"/>
              <a:t>, </a:t>
            </a:r>
            <a:r>
              <a:rPr lang="en-US" altLang="en-US" sz="2000" b="1" kern="0" smtClean="0"/>
              <a:t>Iran</a:t>
            </a:r>
            <a:r>
              <a:rPr lang="en-US" altLang="en-US" sz="2000" kern="0" smtClean="0"/>
              <a:t>, </a:t>
            </a:r>
            <a:r>
              <a:rPr lang="en-US" altLang="en-US" sz="2000" b="1" kern="0" smtClean="0"/>
              <a:t>N. Korea</a:t>
            </a:r>
            <a:r>
              <a:rPr lang="en-US" altLang="en-US" sz="2000" kern="0" smtClean="0"/>
              <a:t>, </a:t>
            </a:r>
            <a:r>
              <a:rPr lang="en-US" altLang="en-US" sz="2000" b="1" kern="0" smtClean="0"/>
              <a:t>Sudan</a:t>
            </a:r>
            <a:r>
              <a:rPr lang="en-US" altLang="en-US" sz="2000" kern="0" smtClean="0"/>
              <a:t> or </a:t>
            </a:r>
            <a:r>
              <a:rPr lang="en-US" altLang="en-US" sz="2000" b="1" kern="0" smtClean="0"/>
              <a:t>Syria</a:t>
            </a:r>
            <a:r>
              <a:rPr lang="en-US" altLang="en-US" sz="2000" kern="0" smtClean="0"/>
              <a:t> may not participate in non-public tours. </a:t>
            </a:r>
          </a:p>
          <a:p>
            <a:r>
              <a:rPr lang="en-US" altLang="en-US" sz="2000" kern="0" smtClean="0"/>
              <a:t>Questions related to export compliance can be directed to </a:t>
            </a:r>
            <a:r>
              <a:rPr lang="en-US" altLang="en-US" sz="2000" u="sng" kern="0" smtClean="0">
                <a:solidFill>
                  <a:srgbClr val="0000FF"/>
                </a:solidFill>
              </a:rPr>
              <a:t>export@frib.msu.edu</a:t>
            </a:r>
          </a:p>
          <a:p>
            <a:endParaRPr lang="en-US" altLang="en-US" sz="2000" kern="0" smtClean="0"/>
          </a:p>
          <a:p>
            <a:endParaRPr lang="en-US" altLang="en-US" sz="2000" kern="0" dirty="0" smtClean="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l="47964" r="30995" b="41875"/>
          <a:stretch>
            <a:fillRect/>
          </a:stretch>
        </p:blipFill>
        <p:spPr bwMode="auto">
          <a:xfrm>
            <a:off x="6756559" y="1295400"/>
            <a:ext cx="23431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299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304800"/>
            <a:ext cx="9093518" cy="1413934"/>
          </a:xfrm>
          <a:prstGeom prst="rect">
            <a:avLst/>
          </a:prstGeom>
        </p:spPr>
        <p:txBody>
          <a:bodyPr/>
          <a:lstStyle>
            <a:lvl1pPr algn="ctr" defTabSz="843458" rtl="0" eaLnBrk="1" fontAlgn="base" hangingPunct="1">
              <a:lnSpc>
                <a:spcPct val="88000"/>
              </a:lnSpc>
              <a:spcBef>
                <a:spcPct val="0"/>
              </a:spcBef>
              <a:spcAft>
                <a:spcPct val="0"/>
              </a:spcAft>
              <a:defRPr sz="3360" b="1">
                <a:solidFill>
                  <a:schemeClr val="tx1"/>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a:lstStyle>
          <a:p>
            <a:r>
              <a:rPr lang="en-US" altLang="en-US" sz="3200" kern="0" dirty="0" smtClean="0"/>
              <a:t>Part III: How to be a Guide</a:t>
            </a:r>
          </a:p>
        </p:txBody>
      </p:sp>
      <p:sp>
        <p:nvSpPr>
          <p:cNvPr id="5" name="Rectangle 3"/>
          <p:cNvSpPr txBox="1">
            <a:spLocks noChangeArrowheads="1"/>
          </p:cNvSpPr>
          <p:nvPr/>
        </p:nvSpPr>
        <p:spPr>
          <a:xfrm>
            <a:off x="901859" y="1295400"/>
            <a:ext cx="7899400" cy="4953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lnSpc>
                <a:spcPct val="80000"/>
              </a:lnSpc>
              <a:buFont typeface="Arial" panose="020B0604020202020204" pitchFamily="34" charset="0"/>
              <a:buNone/>
            </a:pPr>
            <a:r>
              <a:rPr lang="en-US" altLang="en-US" sz="2000" kern="0" dirty="0" smtClean="0"/>
              <a:t>Prior to giving their first tour, new tour guides must:</a:t>
            </a:r>
          </a:p>
          <a:p>
            <a:pPr lvl="1">
              <a:lnSpc>
                <a:spcPct val="80000"/>
              </a:lnSpc>
            </a:pPr>
            <a:r>
              <a:rPr lang="en-US" altLang="en-US" sz="1800" kern="0" dirty="0" smtClean="0"/>
              <a:t>Have worked at NSCL for (nearly) a full school year as a graduate assistant or regular employee.</a:t>
            </a:r>
          </a:p>
          <a:p>
            <a:pPr lvl="1">
              <a:lnSpc>
                <a:spcPct val="80000"/>
              </a:lnSpc>
            </a:pPr>
            <a:r>
              <a:rPr lang="en-US" altLang="en-US" sz="1800" kern="0" dirty="0" smtClean="0"/>
              <a:t>Maintain training for access to Radiation Restricted Areas.</a:t>
            </a:r>
          </a:p>
          <a:p>
            <a:pPr lvl="1">
              <a:lnSpc>
                <a:spcPct val="80000"/>
              </a:lnSpc>
            </a:pPr>
            <a:r>
              <a:rPr lang="en-US" altLang="en-US" sz="1800" kern="0" dirty="0" smtClean="0"/>
              <a:t>NOTE: </a:t>
            </a:r>
            <a:r>
              <a:rPr lang="en-US" altLang="en-US" sz="1800" b="1" kern="0" dirty="0" smtClean="0"/>
              <a:t>if you are on a visa, the lab cannot pay you </a:t>
            </a:r>
            <a:r>
              <a:rPr lang="en-US" altLang="en-US" sz="1800" kern="0" dirty="0" smtClean="0"/>
              <a:t>the hourly rate we offer for tours during fall/spring semesters - sorry. If you are still interested in giving tours unpaid, you are most welcome!</a:t>
            </a:r>
          </a:p>
          <a:p>
            <a:pPr lvl="1">
              <a:lnSpc>
                <a:spcPct val="80000"/>
              </a:lnSpc>
            </a:pPr>
            <a:r>
              <a:rPr lang="en-US" altLang="en-US" sz="1800" b="1" kern="0" dirty="0" smtClean="0"/>
              <a:t>Shadow at least one safety survey, introduction, and tour</a:t>
            </a:r>
            <a:r>
              <a:rPr lang="en-US" altLang="en-US" sz="1800" kern="0" dirty="0" smtClean="0"/>
              <a:t>. </a:t>
            </a:r>
          </a:p>
          <a:p>
            <a:pPr lvl="2">
              <a:lnSpc>
                <a:spcPct val="80000"/>
              </a:lnSpc>
            </a:pPr>
            <a:r>
              <a:rPr lang="en-US" altLang="en-US" sz="1600" kern="0" dirty="0" smtClean="0"/>
              <a:t>See “Upcoming tours” on </a:t>
            </a:r>
            <a:r>
              <a:rPr lang="en-US" altLang="en-US" sz="1600" i="1" kern="0" dirty="0" err="1" smtClean="0"/>
              <a:t>IntraEnterprise</a:t>
            </a:r>
            <a:r>
              <a:rPr lang="en-US" altLang="en-US" sz="1600" i="1" kern="0" dirty="0" smtClean="0"/>
              <a:t> </a:t>
            </a:r>
            <a:r>
              <a:rPr lang="en-US" altLang="en-US" sz="1600" kern="0" dirty="0" smtClean="0"/>
              <a:t>to find a tour you might join, and inform Zach in advance.</a:t>
            </a:r>
          </a:p>
          <a:p>
            <a:pPr lvl="2">
              <a:lnSpc>
                <a:spcPct val="80000"/>
              </a:lnSpc>
            </a:pPr>
            <a:r>
              <a:rPr lang="en-US" altLang="en-US" sz="1600" kern="0" dirty="0" smtClean="0"/>
              <a:t>Shadow Zach or any other current guides, as much as you like!</a:t>
            </a:r>
          </a:p>
          <a:p>
            <a:pPr lvl="1">
              <a:lnSpc>
                <a:spcPct val="80000"/>
              </a:lnSpc>
            </a:pPr>
            <a:r>
              <a:rPr lang="en-US" altLang="en-US" sz="1800" b="1" kern="0" dirty="0" smtClean="0"/>
              <a:t>MSU Youth Programs Policy </a:t>
            </a:r>
            <a:r>
              <a:rPr lang="en-US" altLang="en-US" sz="1800" kern="0" dirty="0" smtClean="0"/>
              <a:t>requires a </a:t>
            </a:r>
            <a:r>
              <a:rPr lang="en-US" altLang="en-US" sz="1800" b="1" u="sng" kern="0" dirty="0" smtClean="0">
                <a:hlinkClick r:id="rId3"/>
              </a:rPr>
              <a:t>background check authorization form</a:t>
            </a:r>
            <a:r>
              <a:rPr lang="en-US" altLang="en-US" sz="1800" kern="0" dirty="0" smtClean="0"/>
              <a:t>. I have pre-filled section 1; complete </a:t>
            </a:r>
            <a:r>
              <a:rPr lang="en-US" altLang="en-US" sz="1800" kern="0" dirty="0"/>
              <a:t>section 2 and sign </a:t>
            </a:r>
            <a:r>
              <a:rPr lang="en-US" altLang="en-US" sz="1800" kern="0" dirty="0" smtClean="0"/>
              <a:t>(you can type in the PDF!), then </a:t>
            </a:r>
            <a:r>
              <a:rPr lang="en-US" altLang="en-US" sz="1800" b="1" kern="0" dirty="0" smtClean="0"/>
              <a:t>email me a copy. </a:t>
            </a:r>
            <a:r>
              <a:rPr lang="en-US" altLang="en-US" sz="1800" kern="0" dirty="0" smtClean="0"/>
              <a:t>I will send them to HR.</a:t>
            </a:r>
          </a:p>
          <a:p>
            <a:pPr lvl="1">
              <a:lnSpc>
                <a:spcPct val="80000"/>
              </a:lnSpc>
            </a:pPr>
            <a:r>
              <a:rPr lang="en-US" altLang="en-US" sz="1800" kern="0" dirty="0" smtClean="0"/>
              <a:t>Review the necessary files (scripts, </a:t>
            </a:r>
            <a:r>
              <a:rPr lang="en-US" altLang="en-US" sz="1800" kern="0" dirty="0" err="1" smtClean="0"/>
              <a:t>powerpoints</a:t>
            </a:r>
            <a:r>
              <a:rPr lang="en-US" altLang="en-US" sz="1800" kern="0" dirty="0" smtClean="0"/>
              <a:t>, FAQ) and other resources to prepare to speak with a tour group – keep up with changes! You can print and carry a copy of the script if it helps.</a:t>
            </a:r>
          </a:p>
          <a:p>
            <a:pPr lvl="1">
              <a:lnSpc>
                <a:spcPct val="80000"/>
              </a:lnSpc>
            </a:pPr>
            <a:r>
              <a:rPr lang="en-US" altLang="en-US" sz="1800" kern="0" dirty="0" smtClean="0"/>
              <a:t>If it would make you more comfortable, consider having Zach or other guides tag along on your first tour (or more, if desired)!</a:t>
            </a:r>
          </a:p>
          <a:p>
            <a:pPr lvl="1">
              <a:lnSpc>
                <a:spcPct val="80000"/>
              </a:lnSpc>
            </a:pPr>
            <a:r>
              <a:rPr lang="en-US" altLang="en-US" sz="1800" kern="0" dirty="0" smtClean="0"/>
              <a:t>Attend a tour guide refresher workshop each fall.</a:t>
            </a:r>
          </a:p>
        </p:txBody>
      </p:sp>
    </p:spTree>
    <p:extLst>
      <p:ext uri="{BB962C8B-B14F-4D97-AF65-F5344CB8AC3E}">
        <p14:creationId xmlns:p14="http://schemas.microsoft.com/office/powerpoint/2010/main" val="197022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1413934"/>
          </a:xfrm>
        </p:spPr>
        <p:txBody>
          <a:bodyPr/>
          <a:lstStyle/>
          <a:p>
            <a:pPr eaLnBrk="1" hangingPunct="1"/>
            <a:r>
              <a:rPr lang="en-US" altLang="en-US" sz="4000" dirty="0" smtClean="0"/>
              <a:t>Getting on a Tour</a:t>
            </a:r>
          </a:p>
        </p:txBody>
      </p:sp>
      <p:sp>
        <p:nvSpPr>
          <p:cNvPr id="6" name="Rectangle 3"/>
          <p:cNvSpPr txBox="1">
            <a:spLocks noChangeArrowheads="1"/>
          </p:cNvSpPr>
          <p:nvPr/>
        </p:nvSpPr>
        <p:spPr>
          <a:xfrm>
            <a:off x="381000" y="1219200"/>
            <a:ext cx="8991600" cy="4953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342900" indent="-342900">
              <a:lnSpc>
                <a:spcPct val="80000"/>
              </a:lnSpc>
              <a:buFont typeface="+mj-lt"/>
              <a:buAutoNum type="arabicParenR"/>
            </a:pPr>
            <a:r>
              <a:rPr lang="en-US" altLang="en-US" sz="1800" kern="0" dirty="0" smtClean="0"/>
              <a:t>Qualified tour guides are added to the tour announcement email list</a:t>
            </a:r>
          </a:p>
          <a:p>
            <a:pPr marL="342900" indent="-342900">
              <a:lnSpc>
                <a:spcPct val="80000"/>
              </a:lnSpc>
              <a:buFont typeface="+mj-lt"/>
              <a:buAutoNum type="arabicParenR"/>
            </a:pPr>
            <a:r>
              <a:rPr lang="en-US" altLang="en-US" sz="1800" kern="0" dirty="0" smtClean="0"/>
              <a:t>Zach will email all tour guides when a new tour is available, noting number and type of visitors, date, time, number of guides/leaders needed</a:t>
            </a:r>
          </a:p>
          <a:p>
            <a:pPr lvl="1">
              <a:lnSpc>
                <a:spcPct val="80000"/>
              </a:lnSpc>
            </a:pPr>
            <a:r>
              <a:rPr lang="en-US" altLang="en-US" sz="1600" b="1" kern="0" dirty="0" smtClean="0"/>
              <a:t>For tours after hours </a:t>
            </a:r>
            <a:r>
              <a:rPr lang="en-US" altLang="en-US" sz="1600" kern="0" dirty="0" smtClean="0"/>
              <a:t>(Minimum 20 visitors)</a:t>
            </a:r>
            <a:r>
              <a:rPr lang="en-US" altLang="en-US" sz="1600" b="1" kern="0" dirty="0" smtClean="0"/>
              <a:t>:</a:t>
            </a:r>
            <a:r>
              <a:rPr lang="en-US" altLang="en-US" sz="1600" kern="0" dirty="0" smtClean="0"/>
              <a:t> there will be TWO tour leaders; one will conduct the safety survey and stand by the lobby door to let in guests for 15 minutes before and after their planned arrival time, while the other will prepare and give the introduction.</a:t>
            </a:r>
          </a:p>
          <a:p>
            <a:pPr lvl="1">
              <a:lnSpc>
                <a:spcPct val="80000"/>
              </a:lnSpc>
            </a:pPr>
            <a:r>
              <a:rPr lang="en-US" altLang="en-US" sz="1600" b="1" kern="0" dirty="0" smtClean="0"/>
              <a:t>For RARE tours &gt; 50 visitors </a:t>
            </a:r>
            <a:r>
              <a:rPr lang="en-US" altLang="en-US" sz="1600" kern="0" dirty="0" smtClean="0"/>
              <a:t>Zach will generally not accept the tour until enough guides have been confirmed, no matter how far in advance. </a:t>
            </a:r>
            <a:endParaRPr lang="en-US" altLang="en-US" sz="1600" b="1" kern="0" dirty="0" smtClean="0"/>
          </a:p>
          <a:p>
            <a:pPr marL="342900" indent="-342900">
              <a:lnSpc>
                <a:spcPct val="80000"/>
              </a:lnSpc>
              <a:buFont typeface="+mj-lt"/>
              <a:buAutoNum type="arabicParenR"/>
            </a:pPr>
            <a:r>
              <a:rPr lang="en-US" altLang="en-US" sz="1800" kern="0" dirty="0" smtClean="0"/>
              <a:t>Email Zach (</a:t>
            </a:r>
            <a:r>
              <a:rPr lang="en-US" altLang="en-US" sz="1800" kern="0" dirty="0" smtClean="0">
                <a:hlinkClick r:id="rId3"/>
              </a:rPr>
              <a:t>constan@nscl.msu.edu</a:t>
            </a:r>
            <a:r>
              <a:rPr lang="en-US" altLang="en-US" sz="1800" kern="0" dirty="0" smtClean="0"/>
              <a:t>) to volunteer</a:t>
            </a:r>
          </a:p>
          <a:p>
            <a:pPr marL="342900" indent="-342900">
              <a:lnSpc>
                <a:spcPct val="80000"/>
              </a:lnSpc>
              <a:buFont typeface="+mj-lt"/>
              <a:buAutoNum type="arabicParenR"/>
            </a:pPr>
            <a:r>
              <a:rPr lang="en-US" altLang="en-US" sz="1800" kern="0" dirty="0" smtClean="0"/>
              <a:t>If selected to guide that tour, you will receive an automated email and Outlook calendar event specifying the time and place to arrive </a:t>
            </a:r>
          </a:p>
          <a:p>
            <a:pPr lvl="1">
              <a:lnSpc>
                <a:spcPct val="80000"/>
              </a:lnSpc>
            </a:pPr>
            <a:r>
              <a:rPr lang="en-US" altLang="en-US" sz="1600" kern="0" dirty="0" smtClean="0"/>
              <a:t>If there are more volunteers than necessary, you may not be assigned and won’t get an email</a:t>
            </a:r>
          </a:p>
          <a:p>
            <a:pPr marL="342900" indent="-342900">
              <a:lnSpc>
                <a:spcPct val="80000"/>
              </a:lnSpc>
              <a:buFont typeface="+mj-lt"/>
              <a:buAutoNum type="arabicParenR"/>
            </a:pPr>
            <a:r>
              <a:rPr lang="en-US" altLang="en-US" sz="1800" kern="0" dirty="0" smtClean="0"/>
              <a:t>Show up at the right place/time to lead up to 12 guests through vaults</a:t>
            </a:r>
          </a:p>
          <a:p>
            <a:pPr marL="342900" indent="-342900">
              <a:lnSpc>
                <a:spcPct val="80000"/>
              </a:lnSpc>
              <a:buFont typeface="+mj-lt"/>
              <a:buAutoNum type="arabicParenR"/>
            </a:pPr>
            <a:r>
              <a:rPr lang="en-US" altLang="en-US" sz="1800" kern="0" dirty="0" smtClean="0"/>
              <a:t>Make sure you get a safety survey and know where to go/if there are any issues! Do not lead a tour without seeing the safety survey!</a:t>
            </a:r>
          </a:p>
          <a:p>
            <a:pPr marL="342900" indent="-342900">
              <a:lnSpc>
                <a:spcPct val="80000"/>
              </a:lnSpc>
              <a:buFont typeface="+mj-lt"/>
              <a:buAutoNum type="arabicParenR"/>
            </a:pPr>
            <a:r>
              <a:rPr lang="en-US" altLang="en-US" sz="1800" kern="0" dirty="0" smtClean="0"/>
              <a:t>If necessary, double-check where to leave your guests at the end of the tour, and don’t leave them until the tour leader takes over (unless they exit the lab)</a:t>
            </a:r>
          </a:p>
          <a:p>
            <a:pPr marL="342900" indent="-342900">
              <a:lnSpc>
                <a:spcPct val="80000"/>
              </a:lnSpc>
              <a:buFont typeface="+mj-lt"/>
              <a:buAutoNum type="arabicParenR"/>
            </a:pPr>
            <a:r>
              <a:rPr lang="en-US" altLang="en-US" sz="1800" kern="0" dirty="0" smtClean="0"/>
              <a:t>Complete a </a:t>
            </a:r>
            <a:r>
              <a:rPr lang="en-US" altLang="en-US" sz="1800" kern="0" dirty="0" err="1" smtClean="0"/>
              <a:t>payslip</a:t>
            </a:r>
            <a:r>
              <a:rPr lang="en-US" altLang="en-US" sz="1800" kern="0" dirty="0" smtClean="0"/>
              <a:t> (on wiki and in Zach’s mailbox)</a:t>
            </a:r>
          </a:p>
        </p:txBody>
      </p:sp>
    </p:spTree>
    <p:extLst>
      <p:ext uri="{BB962C8B-B14F-4D97-AF65-F5344CB8AC3E}">
        <p14:creationId xmlns:p14="http://schemas.microsoft.com/office/powerpoint/2010/main" val="2033600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609600"/>
          </a:xfrm>
        </p:spPr>
        <p:txBody>
          <a:bodyPr/>
          <a:lstStyle/>
          <a:p>
            <a:pPr eaLnBrk="1" hangingPunct="1"/>
            <a:r>
              <a:rPr lang="en-US" altLang="en-US" sz="4000" dirty="0" smtClean="0"/>
              <a:t>Being a professional tour guide</a:t>
            </a:r>
          </a:p>
        </p:txBody>
      </p:sp>
      <p:sp>
        <p:nvSpPr>
          <p:cNvPr id="6" name="Rectangle 3"/>
          <p:cNvSpPr txBox="1">
            <a:spLocks noChangeArrowheads="1"/>
          </p:cNvSpPr>
          <p:nvPr/>
        </p:nvSpPr>
        <p:spPr>
          <a:xfrm>
            <a:off x="171450" y="1143000"/>
            <a:ext cx="7067550"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defRPr/>
            </a:pPr>
            <a:r>
              <a:rPr lang="en-US" altLang="en-US" sz="1800" kern="0" dirty="0" smtClean="0"/>
              <a:t>Tour guides are well-paid because you are highly trained in nuclear science </a:t>
            </a:r>
            <a:r>
              <a:rPr lang="en-US" altLang="en-US" sz="1800" i="1" kern="0" dirty="0" smtClean="0"/>
              <a:t>and</a:t>
            </a:r>
            <a:r>
              <a:rPr lang="en-US" altLang="en-US" sz="1800" kern="0" dirty="0" smtClean="0"/>
              <a:t> safety.</a:t>
            </a:r>
          </a:p>
          <a:p>
            <a:pPr>
              <a:lnSpc>
                <a:spcPct val="80000"/>
              </a:lnSpc>
              <a:defRPr/>
            </a:pPr>
            <a:r>
              <a:rPr lang="en-US" altLang="en-US" sz="1800" kern="0" dirty="0" smtClean="0"/>
              <a:t>You are expected to be </a:t>
            </a:r>
            <a:r>
              <a:rPr lang="en-US" altLang="en-US" sz="1800" b="1" i="1" kern="0" dirty="0" smtClean="0"/>
              <a:t>professional</a:t>
            </a:r>
            <a:r>
              <a:rPr lang="en-US" altLang="en-US" sz="1800" kern="0" dirty="0" smtClean="0"/>
              <a:t>, which means the following:</a:t>
            </a:r>
          </a:p>
          <a:p>
            <a:pPr lvl="1">
              <a:lnSpc>
                <a:spcPct val="80000"/>
              </a:lnSpc>
              <a:defRPr/>
            </a:pPr>
            <a:r>
              <a:rPr lang="en-US" altLang="en-US" sz="1800" kern="0" dirty="0" smtClean="0"/>
              <a:t>Being present on time</a:t>
            </a:r>
          </a:p>
          <a:p>
            <a:pPr lvl="1">
              <a:lnSpc>
                <a:spcPct val="80000"/>
              </a:lnSpc>
              <a:defRPr/>
            </a:pPr>
            <a:r>
              <a:rPr lang="en-US" altLang="en-US" sz="1800" kern="0" dirty="0" smtClean="0"/>
              <a:t>Considering the needs of visitors first</a:t>
            </a:r>
          </a:p>
          <a:p>
            <a:pPr lvl="1">
              <a:lnSpc>
                <a:spcPct val="80000"/>
              </a:lnSpc>
              <a:defRPr/>
            </a:pPr>
            <a:r>
              <a:rPr lang="en-US" altLang="en-US" sz="1800" kern="0" dirty="0" smtClean="0"/>
              <a:t>Keeping visitors safe</a:t>
            </a:r>
          </a:p>
          <a:p>
            <a:pPr lvl="1">
              <a:lnSpc>
                <a:spcPct val="80000"/>
              </a:lnSpc>
              <a:defRPr/>
            </a:pPr>
            <a:r>
              <a:rPr lang="en-US" altLang="en-US" sz="1800" kern="0" dirty="0" smtClean="0"/>
              <a:t>Taking the time to anticipate problems before they occur</a:t>
            </a:r>
          </a:p>
          <a:p>
            <a:pPr>
              <a:lnSpc>
                <a:spcPct val="80000"/>
              </a:lnSpc>
              <a:defRPr/>
            </a:pPr>
            <a:r>
              <a:rPr lang="en-US" altLang="en-US" sz="1800" kern="0" dirty="0" smtClean="0"/>
              <a:t>If you are scheduled to guide a tour and learn in advance that you can’t, you will recruit your own replacement and email Zach.</a:t>
            </a:r>
          </a:p>
          <a:p>
            <a:pPr>
              <a:lnSpc>
                <a:spcPct val="80000"/>
              </a:lnSpc>
              <a:defRPr/>
            </a:pPr>
            <a:r>
              <a:rPr lang="en-US" altLang="en-US" sz="1800" kern="0" dirty="0" smtClean="0"/>
              <a:t>If you are scheduled to guide a tour and miss it entirely, you will get a warning. If it happens a second time, your tour guide status will be revoked for the current year.</a:t>
            </a:r>
          </a:p>
          <a:p>
            <a:pPr>
              <a:lnSpc>
                <a:spcPct val="80000"/>
              </a:lnSpc>
              <a:defRPr/>
            </a:pPr>
            <a:r>
              <a:rPr lang="en-US" altLang="en-US" sz="1800" b="1" kern="0" dirty="0" smtClean="0"/>
              <a:t>Practice makes perfect – the best way to learn is to JUST DO IT</a:t>
            </a:r>
            <a:r>
              <a:rPr lang="en-US" altLang="en-US" sz="1800" b="1" i="1" kern="0" dirty="0" smtClean="0"/>
              <a:t>. </a:t>
            </a:r>
            <a:r>
              <a:rPr lang="en-US" altLang="en-US" sz="1800" i="1" kern="0" dirty="0"/>
              <a:t>G</a:t>
            </a:r>
            <a:r>
              <a:rPr lang="en-US" altLang="en-US" sz="1800" kern="0" dirty="0" smtClean="0"/>
              <a:t>ive tours (and shadow as necessary) to maintain your skills and keep yourself updated!</a:t>
            </a:r>
          </a:p>
          <a:p>
            <a:pPr marL="0" indent="0">
              <a:lnSpc>
                <a:spcPct val="80000"/>
              </a:lnSpc>
              <a:buFont typeface="Arial" panose="020B0604020202020204" pitchFamily="34" charset="0"/>
              <a:buNone/>
              <a:defRPr/>
            </a:pPr>
            <a:r>
              <a:rPr lang="en-US" altLang="en-US" sz="1800" b="1" i="1" kern="0" dirty="0" smtClean="0"/>
              <a:t>If you aspire to be a tour leader and/or use the demonstrations</a:t>
            </a:r>
            <a:r>
              <a:rPr lang="en-US" altLang="en-US" sz="1800" kern="0" dirty="0" smtClean="0"/>
              <a:t>, you must be trained to use the demo equipment (by appointment), study Appendix A, and shadow 1+ extra tour introductions.</a:t>
            </a:r>
          </a:p>
          <a:p>
            <a:pPr marL="0" indent="0">
              <a:lnSpc>
                <a:spcPct val="80000"/>
              </a:lnSpc>
              <a:buFont typeface="Arial" panose="020B0604020202020204" pitchFamily="34" charset="0"/>
              <a:buNone/>
              <a:defRPr/>
            </a:pPr>
            <a:r>
              <a:rPr lang="en-US" altLang="en-US" sz="1800" i="1" kern="0" dirty="0" smtClean="0"/>
              <a:t>Tour leaders earn 5 hours of pay for ~2.5 hours of work.</a:t>
            </a:r>
          </a:p>
          <a:p>
            <a:pPr lvl="1">
              <a:lnSpc>
                <a:spcPct val="80000"/>
              </a:lnSpc>
              <a:defRPr/>
            </a:pPr>
            <a:endParaRPr lang="en-US" altLang="en-US" sz="2000" kern="0" dirty="0" smtClean="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2699" r="5555"/>
          <a:stretch/>
        </p:blipFill>
        <p:spPr>
          <a:xfrm>
            <a:off x="7338202" y="1504950"/>
            <a:ext cx="2040063" cy="4819650"/>
          </a:xfrm>
          <a:prstGeom prst="rect">
            <a:avLst/>
          </a:prstGeom>
        </p:spPr>
      </p:pic>
    </p:spTree>
    <p:extLst>
      <p:ext uri="{BB962C8B-B14F-4D97-AF65-F5344CB8AC3E}">
        <p14:creationId xmlns:p14="http://schemas.microsoft.com/office/powerpoint/2010/main" val="1882387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685800"/>
          </a:xfrm>
        </p:spPr>
        <p:txBody>
          <a:bodyPr/>
          <a:lstStyle/>
          <a:p>
            <a:pPr eaLnBrk="1" hangingPunct="1"/>
            <a:r>
              <a:rPr lang="en-US" altLang="en-US" sz="3200" dirty="0" smtClean="0"/>
              <a:t>Recent questions from guides</a:t>
            </a:r>
          </a:p>
        </p:txBody>
      </p:sp>
      <p:sp>
        <p:nvSpPr>
          <p:cNvPr id="6" name="Content Placeholder 2"/>
          <p:cNvSpPr txBox="1">
            <a:spLocks/>
          </p:cNvSpPr>
          <p:nvPr/>
        </p:nvSpPr>
        <p:spPr>
          <a:xfrm>
            <a:off x="908209" y="1219200"/>
            <a:ext cx="7886700"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What if one visitor asks to leave before the tour ends?</a:t>
            </a:r>
          </a:p>
          <a:p>
            <a:pPr lvl="1"/>
            <a:r>
              <a:rPr lang="en-US" altLang="en-US" kern="0" dirty="0" smtClean="0"/>
              <a:t>Visitors shouldn’t be unaccompanied in the lab, and especially not in level II areas! Take the whole group with you to escort them to an outside door.</a:t>
            </a:r>
          </a:p>
          <a:p>
            <a:r>
              <a:rPr lang="en-US" altLang="en-US" kern="0" dirty="0" smtClean="0"/>
              <a:t>What if a visitor says “this is all over my head”</a:t>
            </a:r>
          </a:p>
          <a:p>
            <a:pPr lvl="1"/>
            <a:r>
              <a:rPr lang="en-US" altLang="en-US" kern="0" dirty="0" smtClean="0"/>
              <a:t>Touring NSCL can be overwhelming, confusing, etc. </a:t>
            </a:r>
            <a:r>
              <a:rPr lang="en-US" altLang="en-US" i="1" kern="0" dirty="0" smtClean="0"/>
              <a:t>This doesn’t mean you’re not communicating well.</a:t>
            </a:r>
          </a:p>
          <a:p>
            <a:pPr lvl="1"/>
            <a:r>
              <a:rPr lang="en-US" altLang="en-US" kern="0" dirty="0" smtClean="0"/>
              <a:t>Possible responses:</a:t>
            </a:r>
          </a:p>
          <a:p>
            <a:pPr lvl="2"/>
            <a:r>
              <a:rPr lang="en-US" altLang="en-US" sz="1800" kern="0" dirty="0" smtClean="0"/>
              <a:t>“It’s a lot to process at once! But remember, it has taken decades to get to this point.”</a:t>
            </a:r>
          </a:p>
          <a:p>
            <a:pPr lvl="2"/>
            <a:r>
              <a:rPr lang="en-US" altLang="en-US" sz="1800" kern="0" dirty="0" smtClean="0"/>
              <a:t>“No one here can understand it all either, that’s why we have 800+ people working together,”</a:t>
            </a:r>
          </a:p>
          <a:p>
            <a:pPr lvl="2"/>
            <a:r>
              <a:rPr lang="en-US" altLang="en-US" sz="1800" kern="0" dirty="0" smtClean="0"/>
              <a:t>“The excitement of not knowing is what drives us.”</a:t>
            </a:r>
          </a:p>
          <a:p>
            <a:pPr lvl="2"/>
            <a:r>
              <a:rPr lang="en-US" altLang="en-US" sz="1800" kern="0" dirty="0" smtClean="0"/>
              <a:t>“Research is full of big problems that sometimes seem incomprehensible. They’re solved by teams who work for years and don’t give up.”</a:t>
            </a:r>
          </a:p>
        </p:txBody>
      </p:sp>
    </p:spTree>
    <p:extLst>
      <p:ext uri="{BB962C8B-B14F-4D97-AF65-F5344CB8AC3E}">
        <p14:creationId xmlns:p14="http://schemas.microsoft.com/office/powerpoint/2010/main" val="417328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NSCL/JINA Goals</a:t>
            </a:r>
          </a:p>
        </p:txBody>
      </p:sp>
      <p:sp>
        <p:nvSpPr>
          <p:cNvPr id="6147" name="Rectangle 3"/>
          <p:cNvSpPr>
            <a:spLocks noGrp="1" noChangeArrowheads="1"/>
          </p:cNvSpPr>
          <p:nvPr>
            <p:ph type="body" idx="4294967295"/>
          </p:nvPr>
        </p:nvSpPr>
        <p:spPr>
          <a:xfrm>
            <a:off x="660083" y="1371600"/>
            <a:ext cx="4369117" cy="4699000"/>
          </a:xfrm>
          <a:prstGeom prst="rect">
            <a:avLst/>
          </a:prstGeom>
        </p:spPr>
        <p:txBody>
          <a:bodyPr rtlCol="0">
            <a:noAutofit/>
          </a:bodyPr>
          <a:lstStyle/>
          <a:p>
            <a:pPr>
              <a:defRPr/>
            </a:pPr>
            <a:r>
              <a:rPr lang="en-US" altLang="en-US" sz="2400" dirty="0">
                <a:solidFill>
                  <a:schemeClr val="tx1"/>
                </a:solidFill>
              </a:rPr>
              <a:t>Fulfill </a:t>
            </a:r>
            <a:r>
              <a:rPr lang="en-US" altLang="en-US" sz="2400" dirty="0" smtClean="0">
                <a:solidFill>
                  <a:schemeClr val="tx1"/>
                </a:solidFill>
              </a:rPr>
              <a:t>National Science Foundation </a:t>
            </a:r>
            <a:r>
              <a:rPr lang="en-US" altLang="en-US" sz="2400" dirty="0">
                <a:solidFill>
                  <a:schemeClr val="tx1"/>
                </a:solidFill>
              </a:rPr>
              <a:t>Broader Impact </a:t>
            </a:r>
            <a:r>
              <a:rPr lang="en-US" altLang="en-US" sz="2400" dirty="0" smtClean="0">
                <a:solidFill>
                  <a:schemeClr val="tx1"/>
                </a:solidFill>
              </a:rPr>
              <a:t>Criteria for our grant</a:t>
            </a:r>
            <a:endParaRPr lang="en-US" altLang="en-US" sz="2400" dirty="0">
              <a:solidFill>
                <a:schemeClr val="tx1"/>
              </a:solidFill>
            </a:endParaRPr>
          </a:p>
          <a:p>
            <a:pPr>
              <a:defRPr/>
            </a:pPr>
            <a:r>
              <a:rPr lang="en-US" altLang="en-US" sz="2400" dirty="0">
                <a:solidFill>
                  <a:schemeClr val="tx1"/>
                </a:solidFill>
              </a:rPr>
              <a:t>Create </a:t>
            </a:r>
            <a:r>
              <a:rPr lang="en-US" altLang="en-US" sz="2400" b="1" dirty="0">
                <a:solidFill>
                  <a:schemeClr val="tx1"/>
                </a:solidFill>
              </a:rPr>
              <a:t>public awareness </a:t>
            </a:r>
            <a:r>
              <a:rPr lang="en-US" altLang="en-US" sz="2400" dirty="0">
                <a:solidFill>
                  <a:schemeClr val="tx1"/>
                </a:solidFill>
              </a:rPr>
              <a:t>and understanding of nuclear physics (and roles of </a:t>
            </a:r>
            <a:r>
              <a:rPr lang="en-US" altLang="en-US" sz="2400" dirty="0" smtClean="0">
                <a:solidFill>
                  <a:schemeClr val="tx1"/>
                </a:solidFill>
              </a:rPr>
              <a:t>FRIB, NSCL </a:t>
            </a:r>
            <a:r>
              <a:rPr lang="en-US" altLang="en-US" sz="2400" dirty="0">
                <a:solidFill>
                  <a:schemeClr val="tx1"/>
                </a:solidFill>
              </a:rPr>
              <a:t>&amp; JINA)</a:t>
            </a:r>
          </a:p>
          <a:p>
            <a:pPr>
              <a:defRPr/>
            </a:pPr>
            <a:r>
              <a:rPr lang="en-US" altLang="en-US" sz="2400" dirty="0">
                <a:solidFill>
                  <a:schemeClr val="tx1"/>
                </a:solidFill>
              </a:rPr>
              <a:t>Increase </a:t>
            </a:r>
            <a:r>
              <a:rPr lang="en-US" altLang="en-US" sz="2400" b="1" dirty="0">
                <a:solidFill>
                  <a:schemeClr val="tx1"/>
                </a:solidFill>
              </a:rPr>
              <a:t>appreciation</a:t>
            </a:r>
            <a:r>
              <a:rPr lang="en-US" altLang="en-US" sz="2400" dirty="0">
                <a:solidFill>
                  <a:schemeClr val="tx1"/>
                </a:solidFill>
              </a:rPr>
              <a:t> of the benefits of nuclear science</a:t>
            </a:r>
          </a:p>
          <a:p>
            <a:pPr>
              <a:defRPr/>
            </a:pPr>
            <a:r>
              <a:rPr lang="en-US" altLang="en-US" sz="2400" dirty="0">
                <a:solidFill>
                  <a:schemeClr val="tx1"/>
                </a:solidFill>
              </a:rPr>
              <a:t>Recruit the </a:t>
            </a:r>
            <a:r>
              <a:rPr lang="en-US" altLang="en-US" sz="2400" b="1" dirty="0">
                <a:solidFill>
                  <a:schemeClr val="tx1"/>
                </a:solidFill>
              </a:rPr>
              <a:t>next generation </a:t>
            </a:r>
            <a:r>
              <a:rPr lang="en-US" altLang="en-US" sz="2400" dirty="0">
                <a:solidFill>
                  <a:schemeClr val="tx1"/>
                </a:solidFill>
              </a:rPr>
              <a:t>of nuclear scientists</a:t>
            </a:r>
          </a:p>
        </p:txBody>
      </p:sp>
      <p:pic>
        <p:nvPicPr>
          <p:cNvPr id="11268" name="Picture 1"/>
          <p:cNvPicPr>
            <a:picLocks noChangeAspect="1"/>
          </p:cNvPicPr>
          <p:nvPr/>
        </p:nvPicPr>
        <p:blipFill rotWithShape="1">
          <a:blip r:embed="rId4">
            <a:extLst>
              <a:ext uri="{28A0092B-C50C-407E-A947-70E740481C1C}">
                <a14:useLocalDpi xmlns:a14="http://schemas.microsoft.com/office/drawing/2010/main" val="0"/>
              </a:ext>
            </a:extLst>
          </a:blip>
          <a:srcRect t="4507"/>
          <a:stretch/>
        </p:blipFill>
        <p:spPr bwMode="auto">
          <a:xfrm>
            <a:off x="5181600" y="1371600"/>
            <a:ext cx="3388572" cy="48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696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04800" y="304800"/>
            <a:ext cx="9093518" cy="1413934"/>
          </a:xfrm>
        </p:spPr>
        <p:txBody>
          <a:bodyPr/>
          <a:lstStyle/>
          <a:p>
            <a:pPr eaLnBrk="1" hangingPunct="1"/>
            <a:r>
              <a:rPr lang="en-US" altLang="en-US" sz="4000" dirty="0" smtClean="0"/>
              <a:t>Advice for New Guides</a:t>
            </a:r>
          </a:p>
        </p:txBody>
      </p:sp>
      <p:sp>
        <p:nvSpPr>
          <p:cNvPr id="6" name="Rectangle 3"/>
          <p:cNvSpPr txBox="1">
            <a:spLocks noChangeArrowheads="1"/>
          </p:cNvSpPr>
          <p:nvPr/>
        </p:nvSpPr>
        <p:spPr>
          <a:xfrm>
            <a:off x="905828" y="1295400"/>
            <a:ext cx="7891462" cy="4953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kern="0" dirty="0" smtClean="0"/>
              <a:t>Safety</a:t>
            </a:r>
          </a:p>
          <a:p>
            <a:pPr lvl="1">
              <a:lnSpc>
                <a:spcPct val="80000"/>
              </a:lnSpc>
            </a:pPr>
            <a:r>
              <a:rPr lang="en-US" altLang="en-US" sz="2000" kern="0" dirty="0" smtClean="0"/>
              <a:t>Study the tour route and the safety map!</a:t>
            </a:r>
          </a:p>
          <a:p>
            <a:pPr lvl="1">
              <a:lnSpc>
                <a:spcPct val="80000"/>
              </a:lnSpc>
            </a:pPr>
            <a:r>
              <a:rPr lang="en-US" altLang="en-US" sz="2000" kern="0" dirty="0" smtClean="0"/>
              <a:t>Always have a safety survey with you, go only where it says</a:t>
            </a:r>
          </a:p>
          <a:p>
            <a:pPr lvl="1">
              <a:lnSpc>
                <a:spcPct val="80000"/>
              </a:lnSpc>
            </a:pPr>
            <a:r>
              <a:rPr lang="en-US" altLang="en-US" sz="2000" kern="0" dirty="0" smtClean="0"/>
              <a:t>CPR: training is optional, but recommended!</a:t>
            </a:r>
            <a:endParaRPr lang="en-US" altLang="en-US" sz="1600" kern="0" dirty="0" smtClean="0"/>
          </a:p>
          <a:p>
            <a:pPr>
              <a:lnSpc>
                <a:spcPct val="80000"/>
              </a:lnSpc>
            </a:pPr>
            <a:r>
              <a:rPr lang="en-US" altLang="en-US" kern="0" dirty="0" smtClean="0"/>
              <a:t>Guiding tours</a:t>
            </a:r>
          </a:p>
          <a:p>
            <a:pPr lvl="1">
              <a:lnSpc>
                <a:spcPct val="80000"/>
              </a:lnSpc>
              <a:spcBef>
                <a:spcPts val="600"/>
              </a:spcBef>
            </a:pPr>
            <a:r>
              <a:rPr lang="en-US" altLang="en-US" sz="2000" kern="0" dirty="0" smtClean="0"/>
              <a:t>Recommend at least one tour per semester to maintain tour guide status</a:t>
            </a:r>
          </a:p>
          <a:p>
            <a:pPr lvl="1">
              <a:lnSpc>
                <a:spcPct val="80000"/>
              </a:lnSpc>
              <a:spcBef>
                <a:spcPts val="600"/>
              </a:spcBef>
            </a:pPr>
            <a:r>
              <a:rPr lang="en-US" altLang="en-US" sz="2000" kern="0" dirty="0" smtClean="0"/>
              <a:t>Getting over “the hump”: your first tour and beyond</a:t>
            </a:r>
            <a:endParaRPr lang="en-US" altLang="en-US" sz="1800" kern="0" dirty="0" smtClean="0"/>
          </a:p>
          <a:p>
            <a:pPr lvl="1">
              <a:lnSpc>
                <a:spcPct val="80000"/>
              </a:lnSpc>
              <a:spcBef>
                <a:spcPts val="600"/>
              </a:spcBef>
            </a:pPr>
            <a:r>
              <a:rPr lang="en-US" altLang="en-US" sz="2000" kern="0" dirty="0" smtClean="0"/>
              <a:t>Tour volume: only do as many as you and your advisor are comfortable with</a:t>
            </a:r>
          </a:p>
          <a:p>
            <a:pPr lvl="1">
              <a:lnSpc>
                <a:spcPct val="80000"/>
              </a:lnSpc>
            </a:pPr>
            <a:r>
              <a:rPr lang="en-US" altLang="en-US" sz="2000" kern="0" dirty="0" smtClean="0"/>
              <a:t>Try to stay on time, getting them back to where you started within 45 minutes, limit stops if necessary</a:t>
            </a:r>
          </a:p>
          <a:p>
            <a:pPr lvl="1">
              <a:lnSpc>
                <a:spcPct val="80000"/>
              </a:lnSpc>
            </a:pPr>
            <a:r>
              <a:rPr lang="en-US" altLang="en-US" sz="2000" kern="0" dirty="0" smtClean="0"/>
              <a:t>Surveys, maps, and lots of other equipment in </a:t>
            </a:r>
            <a:r>
              <a:rPr lang="en-US" altLang="en-US" sz="2000" b="1" kern="0" dirty="0" smtClean="0"/>
              <a:t>room 1305 by tower III elevators </a:t>
            </a:r>
            <a:r>
              <a:rPr lang="en-US" altLang="en-US" sz="2000" kern="0" dirty="0" smtClean="0"/>
              <a:t>(UB-5 key will get you in; Reception desk should have one.)</a:t>
            </a:r>
          </a:p>
          <a:p>
            <a:pPr>
              <a:lnSpc>
                <a:spcPct val="80000"/>
              </a:lnSpc>
            </a:pPr>
            <a:r>
              <a:rPr lang="en-US" altLang="en-US" kern="0" dirty="0" smtClean="0"/>
              <a:t>Comments, problems, suggestions?</a:t>
            </a:r>
          </a:p>
        </p:txBody>
      </p:sp>
    </p:spTree>
    <p:extLst>
      <p:ext uri="{BB962C8B-B14F-4D97-AF65-F5344CB8AC3E}">
        <p14:creationId xmlns:p14="http://schemas.microsoft.com/office/powerpoint/2010/main" val="2122228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Vertical Scroll 4"/>
          <p:cNvSpPr/>
          <p:nvPr/>
        </p:nvSpPr>
        <p:spPr>
          <a:xfrm rot="20136431">
            <a:off x="1984375" y="963613"/>
            <a:ext cx="5348288" cy="486251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itle 1"/>
          <p:cNvSpPr txBox="1">
            <a:spLocks/>
          </p:cNvSpPr>
          <p:nvPr/>
        </p:nvSpPr>
        <p:spPr>
          <a:xfrm rot="20198553">
            <a:off x="669925" y="2636838"/>
            <a:ext cx="7772400" cy="1143000"/>
          </a:xfrm>
          <a:prstGeom prst="rect">
            <a:avLst/>
          </a:prstGeom>
        </p:spPr>
        <p:txBody>
          <a:bodyPr/>
          <a:lstStyle>
            <a:lvl1pPr algn="ctr" defTabSz="843458" rtl="0" eaLnBrk="1" fontAlgn="base" hangingPunct="1">
              <a:lnSpc>
                <a:spcPct val="88000"/>
              </a:lnSpc>
              <a:spcBef>
                <a:spcPct val="0"/>
              </a:spcBef>
              <a:spcAft>
                <a:spcPct val="0"/>
              </a:spcAft>
              <a:defRPr sz="3360" b="1">
                <a:solidFill>
                  <a:schemeClr val="tx1"/>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a:lstStyle>
          <a:p>
            <a:r>
              <a:rPr lang="en-US" altLang="en-US" kern="0" dirty="0" smtClean="0">
                <a:solidFill>
                  <a:schemeClr val="bg1"/>
                </a:solidFill>
              </a:rPr>
              <a:t>2020 </a:t>
            </a:r>
            <a:br>
              <a:rPr lang="en-US" altLang="en-US" kern="0" dirty="0" smtClean="0">
                <a:solidFill>
                  <a:schemeClr val="bg1"/>
                </a:solidFill>
              </a:rPr>
            </a:br>
            <a:r>
              <a:rPr lang="en-US" altLang="en-US" kern="0" dirty="0" smtClean="0">
                <a:solidFill>
                  <a:schemeClr val="bg1"/>
                </a:solidFill>
              </a:rPr>
              <a:t>New Tour Guide </a:t>
            </a:r>
            <a:br>
              <a:rPr lang="en-US" altLang="en-US" kern="0" dirty="0" smtClean="0">
                <a:solidFill>
                  <a:schemeClr val="bg1"/>
                </a:solidFill>
              </a:rPr>
            </a:br>
            <a:r>
              <a:rPr lang="en-US" altLang="en-US" kern="0" dirty="0" smtClean="0">
                <a:solidFill>
                  <a:schemeClr val="bg1"/>
                </a:solidFill>
              </a:rPr>
              <a:t>Graduation </a:t>
            </a:r>
            <a:br>
              <a:rPr lang="en-US" altLang="en-US" kern="0" dirty="0" smtClean="0">
                <a:solidFill>
                  <a:schemeClr val="bg1"/>
                </a:solidFill>
              </a:rPr>
            </a:br>
            <a:r>
              <a:rPr lang="en-US" altLang="en-US" kern="0" dirty="0" smtClean="0">
                <a:solidFill>
                  <a:schemeClr val="bg1"/>
                </a:solidFill>
              </a:rPr>
              <a:t>Ceremony</a:t>
            </a:r>
          </a:p>
        </p:txBody>
      </p:sp>
    </p:spTree>
    <p:extLst>
      <p:ext uri="{BB962C8B-B14F-4D97-AF65-F5344CB8AC3E}">
        <p14:creationId xmlns:p14="http://schemas.microsoft.com/office/powerpoint/2010/main" val="269006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660082" y="304800"/>
            <a:ext cx="8281035" cy="1413934"/>
          </a:xfrm>
        </p:spPr>
        <p:txBody>
          <a:bodyPr/>
          <a:lstStyle/>
          <a:p>
            <a:pPr eaLnBrk="1" hangingPunct="1"/>
            <a:r>
              <a:rPr lang="en-US" altLang="en-US" sz="4000" dirty="0" smtClean="0"/>
              <a:t>Appendix A: leading a tour</a:t>
            </a:r>
          </a:p>
        </p:txBody>
      </p:sp>
      <p:sp>
        <p:nvSpPr>
          <p:cNvPr id="5" name="Rectangle 3"/>
          <p:cNvSpPr txBox="1">
            <a:spLocks noChangeArrowheads="1"/>
          </p:cNvSpPr>
          <p:nvPr/>
        </p:nvSpPr>
        <p:spPr>
          <a:xfrm>
            <a:off x="857249" y="1295400"/>
            <a:ext cx="7886700"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kern="0" dirty="0" smtClean="0"/>
              <a:t>In most cases, Zach will perform the duties of “tour leader”, which includes: </a:t>
            </a:r>
          </a:p>
          <a:p>
            <a:pPr lvl="1">
              <a:lnSpc>
                <a:spcPct val="80000"/>
              </a:lnSpc>
            </a:pPr>
            <a:r>
              <a:rPr lang="en-US" altLang="en-US" sz="2000" kern="0" dirty="0" smtClean="0"/>
              <a:t>Setup</a:t>
            </a:r>
          </a:p>
          <a:p>
            <a:pPr lvl="1">
              <a:lnSpc>
                <a:spcPct val="80000"/>
              </a:lnSpc>
            </a:pPr>
            <a:r>
              <a:rPr lang="en-US" altLang="en-US" sz="2000" kern="0" dirty="0" smtClean="0"/>
              <a:t>meeting the visitors</a:t>
            </a:r>
          </a:p>
          <a:p>
            <a:pPr lvl="1">
              <a:lnSpc>
                <a:spcPct val="80000"/>
              </a:lnSpc>
            </a:pPr>
            <a:r>
              <a:rPr lang="en-US" altLang="en-US" sz="2000" kern="0" dirty="0" smtClean="0"/>
              <a:t>giving the intro</a:t>
            </a:r>
          </a:p>
          <a:p>
            <a:pPr lvl="1">
              <a:lnSpc>
                <a:spcPct val="80000"/>
              </a:lnSpc>
            </a:pPr>
            <a:r>
              <a:rPr lang="en-US" altLang="en-US" sz="2000" kern="0" dirty="0" smtClean="0"/>
              <a:t>leading a group through the vaults</a:t>
            </a:r>
          </a:p>
          <a:p>
            <a:pPr lvl="1">
              <a:lnSpc>
                <a:spcPct val="80000"/>
              </a:lnSpc>
            </a:pPr>
            <a:r>
              <a:rPr lang="en-US" altLang="en-US" sz="2000" kern="0" dirty="0" smtClean="0"/>
              <a:t>questions and further demos</a:t>
            </a:r>
          </a:p>
          <a:p>
            <a:pPr lvl="1">
              <a:lnSpc>
                <a:spcPct val="80000"/>
              </a:lnSpc>
            </a:pPr>
            <a:r>
              <a:rPr lang="en-US" altLang="en-US" sz="2000" kern="0" dirty="0" smtClean="0"/>
              <a:t>showing visitors out</a:t>
            </a:r>
          </a:p>
          <a:p>
            <a:pPr lvl="1">
              <a:lnSpc>
                <a:spcPct val="80000"/>
              </a:lnSpc>
            </a:pPr>
            <a:r>
              <a:rPr lang="en-US" altLang="en-US" sz="2000" kern="0" dirty="0" smtClean="0"/>
              <a:t>Cleanup</a:t>
            </a:r>
          </a:p>
          <a:p>
            <a:pPr>
              <a:lnSpc>
                <a:spcPct val="80000"/>
              </a:lnSpc>
            </a:pPr>
            <a:r>
              <a:rPr lang="en-US" altLang="en-US" kern="0" dirty="0" smtClean="0"/>
              <a:t>Grad students fill the role of “tour guide”, which only involves leading a group through the vaults, takes about 40 minutes, and pays two hours at your hourly rate</a:t>
            </a:r>
          </a:p>
          <a:p>
            <a:pPr>
              <a:lnSpc>
                <a:spcPct val="80000"/>
              </a:lnSpc>
            </a:pPr>
            <a:r>
              <a:rPr lang="en-US" altLang="en-US" kern="0" dirty="0" smtClean="0"/>
              <a:t>However, sometimes you may have the opportunity to serve as “</a:t>
            </a:r>
            <a:r>
              <a:rPr lang="en-US" altLang="en-US" b="1" kern="0" dirty="0" smtClean="0"/>
              <a:t>tour leader</a:t>
            </a:r>
            <a:r>
              <a:rPr lang="en-US" altLang="en-US" kern="0" dirty="0" smtClean="0"/>
              <a:t>”, which pays five hours at your hourly rate for about 2 hours of effort - instructions are on the following slides!</a:t>
            </a:r>
          </a:p>
        </p:txBody>
      </p:sp>
    </p:spTree>
    <p:extLst>
      <p:ext uri="{BB962C8B-B14F-4D97-AF65-F5344CB8AC3E}">
        <p14:creationId xmlns:p14="http://schemas.microsoft.com/office/powerpoint/2010/main" val="2076015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81035" cy="677333"/>
          </a:xfrm>
        </p:spPr>
        <p:txBody>
          <a:bodyPr/>
          <a:lstStyle/>
          <a:p>
            <a:r>
              <a:rPr lang="en-US" sz="4400" dirty="0" smtClean="0"/>
              <a:t>Tour procedures - preparation</a:t>
            </a:r>
            <a:endParaRPr lang="en-US" sz="4400" dirty="0"/>
          </a:p>
        </p:txBody>
      </p:sp>
      <p:sp>
        <p:nvSpPr>
          <p:cNvPr id="5" name="Rectangle 4"/>
          <p:cNvSpPr txBox="1">
            <a:spLocks noChangeArrowheads="1"/>
          </p:cNvSpPr>
          <p:nvPr/>
        </p:nvSpPr>
        <p:spPr>
          <a:xfrm>
            <a:off x="1110298" y="1228725"/>
            <a:ext cx="4546600" cy="5410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609600" indent="-609600">
              <a:buFontTx/>
              <a:buAutoNum type="arabicPeriod"/>
            </a:pPr>
            <a:r>
              <a:rPr lang="en-US" altLang="en-US" sz="2000" kern="0" dirty="0" smtClean="0"/>
              <a:t>30 minutes before: collect cart of equipment from room 1305 by tower III elevators (Reception has UB-5 key)</a:t>
            </a:r>
            <a:endParaRPr lang="en-US" altLang="en-US" sz="2000" i="1" kern="0" dirty="0" smtClean="0"/>
          </a:p>
          <a:p>
            <a:pPr marL="609600" indent="-609600">
              <a:buFontTx/>
              <a:buAutoNum type="arabicPeriod"/>
            </a:pPr>
            <a:r>
              <a:rPr lang="en-US" altLang="en-US" sz="2000" kern="0" dirty="0" smtClean="0"/>
              <a:t>Perform safety survey (forms on a clipboard on that cart, in my office, and on tour wiki)</a:t>
            </a:r>
          </a:p>
          <a:p>
            <a:pPr marL="609600" indent="-609600">
              <a:buFontTx/>
              <a:buAutoNum type="arabicPeriod"/>
            </a:pPr>
            <a:r>
              <a:rPr lang="en-US" altLang="en-US" sz="2000" kern="0" dirty="0" smtClean="0"/>
              <a:t>If performing Meissner effect demo, fill Dewar halfway with Liquid Nitrogen (LN)</a:t>
            </a:r>
            <a:endParaRPr lang="en-US" altLang="en-US" sz="2000" kern="0" baseline="-25000" dirty="0" smtClean="0"/>
          </a:p>
          <a:p>
            <a:pPr marL="609600" indent="-609600">
              <a:buFontTx/>
              <a:buAutoNum type="arabicPeriod"/>
            </a:pPr>
            <a:r>
              <a:rPr lang="en-US" altLang="en-US" sz="2000" kern="0" dirty="0" smtClean="0"/>
              <a:t>Load up tour introduction </a:t>
            </a:r>
            <a:r>
              <a:rPr lang="en-US" altLang="en-US" sz="2000" kern="0" dirty="0" err="1" smtClean="0"/>
              <a:t>powerpoint</a:t>
            </a:r>
            <a:r>
              <a:rPr lang="en-US" altLang="en-US" sz="2000" kern="0" dirty="0" smtClean="0"/>
              <a:t> (on wiki, choose one appropriate for audience)</a:t>
            </a:r>
          </a:p>
          <a:p>
            <a:pPr marL="609600" indent="-609600">
              <a:buFontTx/>
              <a:buAutoNum type="arabicPeriod"/>
            </a:pPr>
            <a:r>
              <a:rPr lang="en-US" altLang="en-US" sz="2000" kern="0" dirty="0" smtClean="0"/>
              <a:t>Make sure venue (e.g. Lecture Hall, Seminar Room) is clean and neat for visitors</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2923" y="1295400"/>
            <a:ext cx="33639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G_1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73" y="3565525"/>
            <a:ext cx="19907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17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9601200" cy="1413934"/>
          </a:xfrm>
        </p:spPr>
        <p:txBody>
          <a:bodyPr/>
          <a:lstStyle/>
          <a:p>
            <a:pPr eaLnBrk="1" hangingPunct="1"/>
            <a:r>
              <a:rPr lang="en-US" altLang="en-US" sz="4000" dirty="0" smtClean="0"/>
              <a:t>Tour procedures - during</a:t>
            </a:r>
          </a:p>
        </p:txBody>
      </p:sp>
      <p:sp>
        <p:nvSpPr>
          <p:cNvPr id="6" name="Rectangle 3"/>
          <p:cNvSpPr txBox="1">
            <a:spLocks noChangeArrowheads="1"/>
          </p:cNvSpPr>
          <p:nvPr/>
        </p:nvSpPr>
        <p:spPr>
          <a:xfrm>
            <a:off x="668338" y="1219200"/>
            <a:ext cx="5046662" cy="5410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457200" lvl="1" indent="-457200">
              <a:buFontTx/>
              <a:buAutoNum type="arabicPeriod"/>
            </a:pPr>
            <a:r>
              <a:rPr lang="en-US" altLang="en-US" sz="2000" kern="0" smtClean="0"/>
              <a:t>You will meet group in the lobby (on weekends/evenings, one tour leader will let them in the door while the other hosts them in the seminar room)</a:t>
            </a:r>
          </a:p>
          <a:p>
            <a:pPr marL="457200" lvl="1" indent="-457200">
              <a:buFontTx/>
              <a:buAutoNum type="arabicPeriod"/>
            </a:pPr>
            <a:r>
              <a:rPr lang="en-US" altLang="en-US" sz="2000" kern="0" smtClean="0"/>
              <a:t>Ask about time limitations, education level(?), collect minor permission form</a:t>
            </a:r>
            <a:endParaRPr lang="en-US" altLang="en-US" sz="2000" i="1" kern="0" smtClean="0"/>
          </a:p>
          <a:p>
            <a:pPr marL="457200" lvl="1" indent="-457200">
              <a:buFontTx/>
              <a:buAutoNum type="arabicPeriod"/>
            </a:pPr>
            <a:r>
              <a:rPr lang="en-US" altLang="en-US" sz="2000" kern="0" smtClean="0"/>
              <a:t>Introduction/demos: encourage questions and ask their opinions</a:t>
            </a:r>
          </a:p>
          <a:p>
            <a:pPr marL="457200" lvl="1" indent="-457200">
              <a:buFontTx/>
              <a:buAutoNum type="arabicPeriod"/>
            </a:pPr>
            <a:r>
              <a:rPr lang="en-US" altLang="en-US" sz="2000" kern="0" smtClean="0"/>
              <a:t>Provide copies of the safety survey to all guides assisting you, answer any questions</a:t>
            </a:r>
          </a:p>
          <a:p>
            <a:pPr marL="457200" lvl="1" indent="-457200">
              <a:buFontTx/>
              <a:buAutoNum type="arabicPeriod"/>
            </a:pPr>
            <a:r>
              <a:rPr lang="en-US" altLang="en-US" sz="2000" kern="0" smtClean="0"/>
              <a:t>Tour: split into groups </a:t>
            </a:r>
            <a:r>
              <a:rPr lang="en-US" altLang="en-US" sz="2000" kern="0" smtClean="0">
                <a:cs typeface="Times New Roman" panose="02020603050405020304" pitchFamily="18" charset="0"/>
              </a:rPr>
              <a:t>≤</a:t>
            </a:r>
            <a:r>
              <a:rPr lang="en-US" altLang="en-US" sz="2000" kern="0" smtClean="0"/>
              <a:t>12, stagger starting location (control room, EHB…)</a:t>
            </a:r>
          </a:p>
          <a:p>
            <a:pPr marL="457200" lvl="1" indent="-457200">
              <a:buFontTx/>
              <a:buAutoNum type="arabicPeriod"/>
            </a:pPr>
            <a:r>
              <a:rPr lang="en-US" altLang="en-US" sz="2000" kern="0" smtClean="0"/>
              <a:t>Return to seminar room, invite remaining questions, more demos?</a:t>
            </a:r>
          </a:p>
          <a:p>
            <a:pPr marL="457200" lvl="1" indent="-457200">
              <a:buFontTx/>
              <a:buAutoNum type="arabicPeriod"/>
            </a:pPr>
            <a:r>
              <a:rPr lang="en-US" altLang="en-US" sz="2000" kern="0" smtClean="0"/>
              <a:t>Provide Zach’s card if guests want further info, escort group out</a:t>
            </a:r>
            <a:endParaRPr lang="en-US" altLang="en-US" sz="2000" kern="0" dirty="0" smtClean="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84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148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t>The right introduction for the audience</a:t>
            </a:r>
          </a:p>
        </p:txBody>
      </p:sp>
      <p:sp>
        <p:nvSpPr>
          <p:cNvPr id="5" name="Rectangle 3"/>
          <p:cNvSpPr txBox="1">
            <a:spLocks noChangeArrowheads="1"/>
          </p:cNvSpPr>
          <p:nvPr/>
        </p:nvSpPr>
        <p:spPr>
          <a:xfrm>
            <a:off x="457200" y="1193800"/>
            <a:ext cx="5505450" cy="4876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Know your audience! There are tour introductions for each on the wiki</a:t>
            </a:r>
          </a:p>
          <a:p>
            <a:pPr lvl="1"/>
            <a:r>
              <a:rPr lang="en-US" altLang="en-US" sz="2000" kern="0" dirty="0" smtClean="0"/>
              <a:t>Young Students</a:t>
            </a:r>
          </a:p>
          <a:p>
            <a:pPr lvl="1"/>
            <a:r>
              <a:rPr lang="en-US" altLang="en-US" sz="2000" kern="0" dirty="0" smtClean="0"/>
              <a:t>General Public</a:t>
            </a:r>
          </a:p>
          <a:p>
            <a:pPr lvl="1"/>
            <a:r>
              <a:rPr lang="en-US" altLang="en-US" sz="2000" kern="0" dirty="0" smtClean="0"/>
              <a:t>Science students: High school / Undergrads</a:t>
            </a:r>
          </a:p>
          <a:p>
            <a:r>
              <a:rPr lang="en-US" altLang="en-US" kern="0" dirty="0" smtClean="0"/>
              <a:t>Simpler explanations must still use the correct science!</a:t>
            </a:r>
          </a:p>
          <a:p>
            <a:r>
              <a:rPr lang="en-US" altLang="en-US" kern="0" dirty="0" smtClean="0"/>
              <a:t>Consider what terms need to be defined, or can be dropped (e.g. General Public and Young Students talks don’t introduce isotopes)</a:t>
            </a:r>
          </a:p>
          <a:p>
            <a:r>
              <a:rPr lang="en-US" altLang="en-US" kern="0" dirty="0" smtClean="0"/>
              <a:t>Consider what should each audience hear about the NSCL: the “take-home message”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540" r="29365"/>
          <a:stretch/>
        </p:blipFill>
        <p:spPr>
          <a:xfrm>
            <a:off x="5962650" y="1253383"/>
            <a:ext cx="3276290" cy="4829249"/>
          </a:xfrm>
          <a:prstGeom prst="rect">
            <a:avLst/>
          </a:prstGeom>
        </p:spPr>
      </p:pic>
    </p:spTree>
    <p:extLst>
      <p:ext uri="{BB962C8B-B14F-4D97-AF65-F5344CB8AC3E}">
        <p14:creationId xmlns:p14="http://schemas.microsoft.com/office/powerpoint/2010/main" val="1805662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0" y="285008"/>
            <a:ext cx="9601200" cy="1413934"/>
          </a:xfrm>
        </p:spPr>
        <p:txBody>
          <a:bodyPr/>
          <a:lstStyle/>
          <a:p>
            <a:pPr eaLnBrk="1" hangingPunct="1"/>
            <a:r>
              <a:rPr lang="en-US" altLang="en-US" sz="4400" dirty="0" smtClean="0"/>
              <a:t>Demonstrations</a:t>
            </a:r>
            <a:endParaRPr lang="en-US" altLang="en-US" sz="3600" dirty="0" smtClean="0"/>
          </a:p>
        </p:txBody>
      </p:sp>
      <p:sp>
        <p:nvSpPr>
          <p:cNvPr id="7" name="Rectangle 3"/>
          <p:cNvSpPr txBox="1">
            <a:spLocks noChangeArrowheads="1"/>
          </p:cNvSpPr>
          <p:nvPr/>
        </p:nvSpPr>
        <p:spPr>
          <a:xfrm>
            <a:off x="665956" y="1430551"/>
            <a:ext cx="4002088" cy="3769858"/>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buFontTx/>
              <a:buNone/>
            </a:pPr>
            <a:r>
              <a:rPr lang="en-US" altLang="en-US" sz="2000" kern="0" dirty="0" smtClean="0"/>
              <a:t>In order of priority:</a:t>
            </a:r>
          </a:p>
          <a:p>
            <a:pPr>
              <a:lnSpc>
                <a:spcPct val="80000"/>
              </a:lnSpc>
            </a:pPr>
            <a:r>
              <a:rPr lang="en-US" altLang="en-US" sz="2000" kern="0" dirty="0" smtClean="0"/>
              <a:t>Fragmentation/rare isotope production with Marble Nuclei</a:t>
            </a:r>
          </a:p>
          <a:p>
            <a:pPr>
              <a:lnSpc>
                <a:spcPct val="80000"/>
              </a:lnSpc>
            </a:pPr>
            <a:r>
              <a:rPr lang="en-US" altLang="en-US" sz="2000" kern="0" dirty="0" smtClean="0"/>
              <a:t>Conducting copper wire vs. Superconducting niobium-titanium wire</a:t>
            </a:r>
          </a:p>
          <a:p>
            <a:pPr>
              <a:lnSpc>
                <a:spcPct val="80000"/>
              </a:lnSpc>
            </a:pPr>
            <a:r>
              <a:rPr lang="en-US" altLang="en-US" sz="2000" kern="0" dirty="0" smtClean="0"/>
              <a:t>Scintillator Plastic (an example of a particle detector)</a:t>
            </a:r>
          </a:p>
          <a:p>
            <a:pPr>
              <a:lnSpc>
                <a:spcPct val="80000"/>
              </a:lnSpc>
            </a:pPr>
            <a:r>
              <a:rPr lang="en-US" altLang="en-US" sz="2000" kern="0" dirty="0" smtClean="0"/>
              <a:t>Geiger counter: cosmic rays, </a:t>
            </a:r>
            <a:r>
              <a:rPr lang="en-US" altLang="en-US" sz="2000" kern="0" dirty="0" err="1" smtClean="0"/>
              <a:t>Fiestaware</a:t>
            </a:r>
            <a:r>
              <a:rPr lang="en-US" altLang="en-US" sz="2000" kern="0" dirty="0" smtClean="0"/>
              <a:t>, shielding</a:t>
            </a:r>
          </a:p>
          <a:p>
            <a:pPr>
              <a:lnSpc>
                <a:spcPct val="80000"/>
              </a:lnSpc>
            </a:pPr>
            <a:r>
              <a:rPr lang="en-US" altLang="en-US" sz="2000" kern="0" dirty="0" smtClean="0"/>
              <a:t>Superconductivity, Meissner Effect (levitation)</a:t>
            </a:r>
          </a:p>
          <a:p>
            <a:pPr>
              <a:lnSpc>
                <a:spcPct val="80000"/>
              </a:lnSpc>
            </a:pPr>
            <a:r>
              <a:rPr lang="en-US" altLang="en-US" sz="2000" kern="0" dirty="0" smtClean="0"/>
              <a:t>Balloon, leaves, post-1983 penny in LN</a:t>
            </a:r>
          </a:p>
          <a:p>
            <a:pPr>
              <a:lnSpc>
                <a:spcPct val="80000"/>
              </a:lnSpc>
            </a:pPr>
            <a:r>
              <a:rPr lang="en-US" altLang="en-US" sz="2000" kern="0" dirty="0" smtClean="0"/>
              <a:t>Other suggestions?</a:t>
            </a:r>
          </a:p>
        </p:txBody>
      </p:sp>
      <p:grpSp>
        <p:nvGrpSpPr>
          <p:cNvPr id="8" name="Group 12"/>
          <p:cNvGrpSpPr>
            <a:grpSpLocks/>
          </p:cNvGrpSpPr>
          <p:nvPr/>
        </p:nvGrpSpPr>
        <p:grpSpPr bwMode="auto">
          <a:xfrm>
            <a:off x="5334000" y="3733800"/>
            <a:ext cx="3276600" cy="2622550"/>
            <a:chOff x="3264" y="1766"/>
            <a:chExt cx="2160" cy="2026"/>
          </a:xfrm>
        </p:grpSpPr>
        <p:pic>
          <p:nvPicPr>
            <p:cNvPr id="9" name="Picture 5" descr="lev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766"/>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708" y="196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en-US" sz="2000" b="1">
                  <a:solidFill>
                    <a:srgbClr val="FFFFCC"/>
                  </a:solidFill>
                  <a:latin typeface="Book Antiqua" panose="02040602050305030304" pitchFamily="18" charset="0"/>
                </a:rPr>
                <a:t>magnet</a:t>
              </a:r>
            </a:p>
          </p:txBody>
        </p:sp>
        <p:sp>
          <p:nvSpPr>
            <p:cNvPr id="12" name="Text Box 8"/>
            <p:cNvSpPr txBox="1">
              <a:spLocks noChangeArrowheads="1"/>
            </p:cNvSpPr>
            <p:nvPr/>
          </p:nvSpPr>
          <p:spPr bwMode="auto">
            <a:xfrm>
              <a:off x="3738" y="2774"/>
              <a:ext cx="1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en-US" sz="2000" b="1">
                  <a:solidFill>
                    <a:srgbClr val="FFFFCC"/>
                  </a:solidFill>
                  <a:latin typeface="Book Antiqua" panose="02040602050305030304" pitchFamily="18" charset="0"/>
                </a:rPr>
                <a:t>superconductor</a:t>
              </a:r>
            </a:p>
          </p:txBody>
        </p:sp>
        <p:sp>
          <p:nvSpPr>
            <p:cNvPr id="13" name="Text Box 9"/>
            <p:cNvSpPr txBox="1">
              <a:spLocks noChangeArrowheads="1"/>
            </p:cNvSpPr>
            <p:nvPr/>
          </p:nvSpPr>
          <p:spPr bwMode="auto">
            <a:xfrm>
              <a:off x="3360" y="3350"/>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defRPr/>
              </a:pPr>
              <a:r>
                <a:rPr lang="en-US" altLang="en-US" sz="2000" dirty="0">
                  <a:solidFill>
                    <a:schemeClr val="accent6">
                      <a:lumMod val="75000"/>
                    </a:schemeClr>
                  </a:solidFill>
                </a:rPr>
                <a:t>liquid nitrogen used to cool the superconductor</a:t>
              </a:r>
            </a:p>
          </p:txBody>
        </p:sp>
        <p:sp>
          <p:nvSpPr>
            <p:cNvPr id="14" name="Line 10"/>
            <p:cNvSpPr>
              <a:spLocks noChangeShapeType="1"/>
            </p:cNvSpPr>
            <p:nvPr/>
          </p:nvSpPr>
          <p:spPr bwMode="auto">
            <a:xfrm flipH="1" flipV="1">
              <a:off x="3504" y="3014"/>
              <a:ext cx="96"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1"/>
            <p:cNvSpPr>
              <a:spLocks noChangeShapeType="1"/>
            </p:cNvSpPr>
            <p:nvPr/>
          </p:nvSpPr>
          <p:spPr bwMode="auto">
            <a:xfrm flipV="1">
              <a:off x="4752" y="3110"/>
              <a:ext cx="144" cy="2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200150"/>
            <a:ext cx="3276600" cy="2457450"/>
          </a:xfrm>
          <a:prstGeom prst="rect">
            <a:avLst/>
          </a:prstGeom>
        </p:spPr>
      </p:pic>
    </p:spTree>
    <p:extLst>
      <p:ext uri="{BB962C8B-B14F-4D97-AF65-F5344CB8AC3E}">
        <p14:creationId xmlns:p14="http://schemas.microsoft.com/office/powerpoint/2010/main" val="12572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60083" y="304800"/>
            <a:ext cx="8281035" cy="1413934"/>
          </a:xfrm>
        </p:spPr>
        <p:txBody>
          <a:bodyPr/>
          <a:lstStyle/>
          <a:p>
            <a:pPr eaLnBrk="1" hangingPunct="1"/>
            <a:r>
              <a:rPr lang="en-US" altLang="en-US" sz="4000" dirty="0" smtClean="0"/>
              <a:t>Demo Safety</a:t>
            </a:r>
          </a:p>
        </p:txBody>
      </p:sp>
      <p:sp>
        <p:nvSpPr>
          <p:cNvPr id="7" name="Rectangle 3"/>
          <p:cNvSpPr txBox="1">
            <a:spLocks noChangeArrowheads="1"/>
          </p:cNvSpPr>
          <p:nvPr/>
        </p:nvSpPr>
        <p:spPr>
          <a:xfrm>
            <a:off x="660083" y="1236662"/>
            <a:ext cx="5588000" cy="5334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000" kern="0" smtClean="0"/>
              <a:t>The Fiestaware plate is not dangerous; however, to adhere strictly to internal ORCBS regulations, visitors should not handle it.</a:t>
            </a:r>
          </a:p>
          <a:p>
            <a:pPr>
              <a:lnSpc>
                <a:spcPct val="80000"/>
              </a:lnSpc>
            </a:pPr>
            <a:r>
              <a:rPr lang="en-US" altLang="en-US" sz="2000" kern="0" smtClean="0"/>
              <a:t>Liquid Nitrogen (LN) is very dangerous and should only be handled by tour guides. Do not handle/use LN unless all guests are seated. No guests should sit in row nearest LN.</a:t>
            </a:r>
          </a:p>
          <a:p>
            <a:pPr>
              <a:lnSpc>
                <a:spcPct val="80000"/>
              </a:lnSpc>
            </a:pPr>
            <a:r>
              <a:rPr lang="en-US" altLang="en-US" sz="2000" kern="0" smtClean="0"/>
              <a:t>Use Cryogloves and safety glasses </a:t>
            </a:r>
            <a:r>
              <a:rPr lang="en-US" altLang="en-US" sz="2000" b="1" kern="0" smtClean="0"/>
              <a:t>every time</a:t>
            </a:r>
            <a:r>
              <a:rPr lang="en-US" altLang="en-US" sz="2000" kern="0" smtClean="0"/>
              <a:t> you are pouring or moving LN. </a:t>
            </a:r>
          </a:p>
          <a:p>
            <a:pPr>
              <a:lnSpc>
                <a:spcPct val="80000"/>
              </a:lnSpc>
            </a:pPr>
            <a:r>
              <a:rPr lang="en-US" altLang="en-US" sz="2000" kern="0" smtClean="0"/>
              <a:t>Place Meissner effect demo (Pyrex dish) on the foam block some distance from audience to prevent spill accidents</a:t>
            </a:r>
          </a:p>
          <a:p>
            <a:pPr>
              <a:lnSpc>
                <a:spcPct val="80000"/>
              </a:lnSpc>
            </a:pPr>
            <a:r>
              <a:rPr lang="en-US" altLang="en-US" sz="2000" kern="0" smtClean="0"/>
              <a:t>When not in use, place Dewar under or behind a table to avoid accidental contact</a:t>
            </a:r>
          </a:p>
          <a:p>
            <a:pPr>
              <a:lnSpc>
                <a:spcPct val="80000"/>
              </a:lnSpc>
            </a:pPr>
            <a:r>
              <a:rPr lang="en-US" altLang="en-US" sz="2000" kern="0" smtClean="0"/>
              <a:t>Pour out all remaining LN after the tour</a:t>
            </a:r>
          </a:p>
          <a:p>
            <a:pPr>
              <a:lnSpc>
                <a:spcPct val="80000"/>
              </a:lnSpc>
            </a:pPr>
            <a:r>
              <a:rPr lang="en-US" altLang="en-US" sz="2000" kern="0" smtClean="0"/>
              <a:t>Don’t let guests climb up to drop marble nuclei down the tube</a:t>
            </a:r>
            <a:endParaRPr lang="en-US" altLang="en-US" sz="2000" kern="0" dirty="0" smtClean="0"/>
          </a:p>
        </p:txBody>
      </p:sp>
      <p:pic>
        <p:nvPicPr>
          <p:cNvPr id="8" name="Picture 6" descr="IMG_2700.JPG"/>
          <p:cNvPicPr>
            <a:picLocks noChangeAspect="1"/>
          </p:cNvPicPr>
          <p:nvPr/>
        </p:nvPicPr>
        <p:blipFill>
          <a:blip r:embed="rId3">
            <a:extLst>
              <a:ext uri="{28A0092B-C50C-407E-A947-70E740481C1C}">
                <a14:useLocalDpi xmlns:a14="http://schemas.microsoft.com/office/drawing/2010/main" val="0"/>
              </a:ext>
            </a:extLst>
          </a:blip>
          <a:srcRect l="14423" r="13461"/>
          <a:stretch>
            <a:fillRect/>
          </a:stretch>
        </p:blipFill>
        <p:spPr bwMode="auto">
          <a:xfrm>
            <a:off x="6361906" y="1236662"/>
            <a:ext cx="2401094"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1020658.JPG"/>
          <p:cNvPicPr>
            <a:picLocks noChangeAspect="1"/>
          </p:cNvPicPr>
          <p:nvPr/>
        </p:nvPicPr>
        <p:blipFill>
          <a:blip r:embed="rId4">
            <a:extLst>
              <a:ext uri="{28A0092B-C50C-407E-A947-70E740481C1C}">
                <a14:useLocalDpi xmlns:a14="http://schemas.microsoft.com/office/drawing/2010/main" val="0"/>
              </a:ext>
            </a:extLst>
          </a:blip>
          <a:srcRect l="24374" b="17500"/>
          <a:stretch>
            <a:fillRect/>
          </a:stretch>
        </p:blipFill>
        <p:spPr bwMode="auto">
          <a:xfrm>
            <a:off x="6361906" y="3903661"/>
            <a:ext cx="2401094" cy="196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238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8281035" cy="1413934"/>
          </a:xfrm>
        </p:spPr>
        <p:txBody>
          <a:bodyPr/>
          <a:lstStyle/>
          <a:p>
            <a:pPr eaLnBrk="1" hangingPunct="1"/>
            <a:r>
              <a:rPr lang="en-US" altLang="en-US" sz="4000" dirty="0" smtClean="0"/>
              <a:t>Tour procedures - Cleanup</a:t>
            </a:r>
          </a:p>
        </p:txBody>
      </p:sp>
      <p:sp>
        <p:nvSpPr>
          <p:cNvPr id="7" name="Rectangle 3"/>
          <p:cNvSpPr txBox="1">
            <a:spLocks noChangeArrowheads="1"/>
          </p:cNvSpPr>
          <p:nvPr/>
        </p:nvSpPr>
        <p:spPr>
          <a:xfrm>
            <a:off x="685800" y="1371600"/>
            <a:ext cx="4427537" cy="5410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347663" lvl="1" indent="-347663">
              <a:buFontTx/>
              <a:buAutoNum type="arabicPeriod"/>
            </a:pPr>
            <a:r>
              <a:rPr lang="en-US" altLang="en-US" sz="2400" kern="0" dirty="0" smtClean="0"/>
              <a:t>Replace things in outreach closet, empty LN</a:t>
            </a:r>
          </a:p>
          <a:p>
            <a:pPr marL="347663" lvl="1" indent="-347663">
              <a:buFontTx/>
              <a:buAutoNum type="arabicPeriod"/>
            </a:pPr>
            <a:r>
              <a:rPr lang="en-US" altLang="en-US" sz="2400" kern="0" dirty="0" smtClean="0"/>
              <a:t>Make sure venue (e.g. Seminar Room or Lecture Hall) is clean</a:t>
            </a:r>
          </a:p>
          <a:p>
            <a:pPr marL="347663" lvl="1" indent="-347663">
              <a:buFontTx/>
              <a:buAutoNum type="arabicPeriod"/>
            </a:pPr>
            <a:r>
              <a:rPr lang="en-US" altLang="en-US" sz="2400" kern="0" dirty="0" err="1" smtClean="0"/>
              <a:t>Payslip</a:t>
            </a:r>
            <a:r>
              <a:rPr lang="en-US" altLang="en-US" sz="2400" kern="0" dirty="0" smtClean="0"/>
              <a:t> (form on wiki) in Zach’s mailbox</a:t>
            </a:r>
          </a:p>
          <a:p>
            <a:pPr marL="347663" lvl="1" indent="-347663">
              <a:buFontTx/>
              <a:buAutoNum type="arabicPeriod"/>
            </a:pPr>
            <a:r>
              <a:rPr lang="en-US" altLang="en-US" sz="2400" kern="0" dirty="0" smtClean="0"/>
              <a:t>Survey form and permission slips in Becky </a:t>
            </a:r>
            <a:r>
              <a:rPr lang="en-US" altLang="en-US" sz="2400" kern="0" dirty="0" err="1" smtClean="0"/>
              <a:t>DeZess’s</a:t>
            </a:r>
            <a:r>
              <a:rPr lang="en-US" altLang="en-US" sz="2400" kern="0" dirty="0" smtClean="0"/>
              <a:t> mailbox</a:t>
            </a:r>
          </a:p>
          <a:p>
            <a:pPr marL="347663" lvl="1" indent="-347663">
              <a:buFontTx/>
              <a:buAutoNum type="arabicPeriod"/>
            </a:pPr>
            <a:r>
              <a:rPr lang="en-US" altLang="en-US" sz="2400" kern="0" dirty="0" smtClean="0"/>
              <a:t>Submit questions for FAQ on wiki</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1447800"/>
            <a:ext cx="33639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401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577" y="290511"/>
            <a:ext cx="8281035" cy="1413934"/>
          </a:xfrm>
        </p:spPr>
        <p:txBody>
          <a:bodyPr/>
          <a:lstStyle/>
          <a:p>
            <a:r>
              <a:rPr lang="en-US" sz="4000" dirty="0" smtClean="0"/>
              <a:t>The State of NSCL Tours</a:t>
            </a:r>
            <a:endParaRPr lang="en-US" sz="4000" dirty="0"/>
          </a:p>
        </p:txBody>
      </p:sp>
      <p:graphicFrame>
        <p:nvGraphicFramePr>
          <p:cNvPr id="9" name="Chart 8"/>
          <p:cNvGraphicFramePr>
            <a:graphicFrameLocks/>
          </p:cNvGraphicFramePr>
          <p:nvPr>
            <p:extLst>
              <p:ext uri="{D42A27DB-BD31-4B8C-83A1-F6EECF244321}">
                <p14:modId xmlns:p14="http://schemas.microsoft.com/office/powerpoint/2010/main" val="1112673304"/>
              </p:ext>
            </p:extLst>
          </p:nvPr>
        </p:nvGraphicFramePr>
        <p:xfrm>
          <a:off x="253824" y="1109392"/>
          <a:ext cx="9084540" cy="50292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4"/>
          <p:cNvSpPr txBox="1">
            <a:spLocks noChangeArrowheads="1"/>
          </p:cNvSpPr>
          <p:nvPr/>
        </p:nvSpPr>
        <p:spPr bwMode="auto">
          <a:xfrm>
            <a:off x="640337" y="586740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en-US" altLang="en-US" sz="1800" dirty="0">
                <a:solidFill>
                  <a:schemeClr val="tx1"/>
                </a:solidFill>
                <a:latin typeface="+mn-lt"/>
              </a:rPr>
              <a:t>The number of tours is relatively steady, with lots of visitors every </a:t>
            </a:r>
            <a:r>
              <a:rPr lang="en-US" altLang="en-US" sz="1800" dirty="0" smtClean="0">
                <a:solidFill>
                  <a:schemeClr val="tx1"/>
                </a:solidFill>
                <a:latin typeface="+mn-lt"/>
              </a:rPr>
              <a:t>year! Progress </a:t>
            </a:r>
            <a:r>
              <a:rPr lang="en-US" altLang="en-US" sz="1800" dirty="0">
                <a:solidFill>
                  <a:schemeClr val="tx1"/>
                </a:solidFill>
                <a:latin typeface="+mn-lt"/>
              </a:rPr>
              <a:t>on FRIB has generated many new requests…</a:t>
            </a:r>
          </a:p>
        </p:txBody>
      </p:sp>
    </p:spTree>
    <p:extLst>
      <p:ext uri="{BB962C8B-B14F-4D97-AF65-F5344CB8AC3E}">
        <p14:creationId xmlns:p14="http://schemas.microsoft.com/office/powerpoint/2010/main" val="1704721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81035" cy="1413934"/>
          </a:xfrm>
        </p:spPr>
        <p:txBody>
          <a:bodyPr/>
          <a:lstStyle/>
          <a:p>
            <a:r>
              <a:rPr lang="en-US" sz="3600" dirty="0" smtClean="0"/>
              <a:t>Why do we have high-quality tours?</a:t>
            </a:r>
            <a:endParaRPr lang="en-US" sz="3600" dirty="0"/>
          </a:p>
        </p:txBody>
      </p:sp>
      <p:sp>
        <p:nvSpPr>
          <p:cNvPr id="8" name="Content Placeholder 2"/>
          <p:cNvSpPr txBox="1">
            <a:spLocks/>
          </p:cNvSpPr>
          <p:nvPr/>
        </p:nvSpPr>
        <p:spPr>
          <a:xfrm>
            <a:off x="685800" y="1295400"/>
            <a:ext cx="4373562"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High-quality graduate students</a:t>
            </a:r>
          </a:p>
          <a:p>
            <a:r>
              <a:rPr lang="en-US" altLang="en-US" kern="0" dirty="0" smtClean="0"/>
              <a:t>Regular training for tour guides ensures the </a:t>
            </a:r>
            <a:r>
              <a:rPr lang="en-US" altLang="en-US" b="1" kern="0" dirty="0" smtClean="0"/>
              <a:t>safety, quality, and consistency of tours</a:t>
            </a:r>
            <a:r>
              <a:rPr lang="en-US" altLang="en-US" kern="0" dirty="0" smtClean="0"/>
              <a:t> </a:t>
            </a:r>
          </a:p>
          <a:p>
            <a:r>
              <a:rPr lang="en-US" altLang="en-US" kern="0" dirty="0" smtClean="0"/>
              <a:t>Plenty of resources for guides</a:t>
            </a:r>
          </a:p>
          <a:p>
            <a:r>
              <a:rPr lang="en-US" altLang="en-US" kern="0" dirty="0" smtClean="0"/>
              <a:t>Understanding our limitations (space, </a:t>
            </a:r>
            <a:r>
              <a:rPr lang="en-US" altLang="en-US" b="1" kern="0" dirty="0" smtClean="0"/>
              <a:t>personnel</a:t>
            </a:r>
            <a:r>
              <a:rPr lang="en-US" altLang="en-US" kern="0" dirty="0" smtClean="0"/>
              <a:t>, etc.)</a:t>
            </a:r>
          </a:p>
          <a:p>
            <a:r>
              <a:rPr lang="en-US" altLang="en-US" kern="0" dirty="0" smtClean="0"/>
              <a:t>Exciting research on the frontier of nuclear science</a:t>
            </a:r>
          </a:p>
          <a:p>
            <a:r>
              <a:rPr lang="en-US" altLang="en-US" kern="0" dirty="0" smtClean="0"/>
              <a:t>One amazing laboratory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4171" y="1295400"/>
            <a:ext cx="3657600" cy="4876800"/>
          </a:xfrm>
          <a:prstGeom prst="rect">
            <a:avLst/>
          </a:prstGeom>
        </p:spPr>
      </p:pic>
    </p:spTree>
    <p:extLst>
      <p:ext uri="{BB962C8B-B14F-4D97-AF65-F5344CB8AC3E}">
        <p14:creationId xmlns:p14="http://schemas.microsoft.com/office/powerpoint/2010/main" val="426346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660083" y="304800"/>
            <a:ext cx="8281035" cy="1413934"/>
          </a:xfrm>
        </p:spPr>
        <p:txBody>
          <a:bodyPr/>
          <a:lstStyle/>
          <a:p>
            <a:r>
              <a:rPr lang="en-US" altLang="en-US" sz="3600" dirty="0" smtClean="0"/>
              <a:t>Why should you want to give tours?</a:t>
            </a:r>
          </a:p>
        </p:txBody>
      </p:sp>
      <p:sp>
        <p:nvSpPr>
          <p:cNvPr id="5" name="Content Placeholder 2"/>
          <p:cNvSpPr txBox="1">
            <a:spLocks/>
          </p:cNvSpPr>
          <p:nvPr/>
        </p:nvSpPr>
        <p:spPr>
          <a:xfrm>
            <a:off x="381000" y="1219200"/>
            <a:ext cx="8839200" cy="44196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b="1" kern="0" dirty="0" smtClean="0"/>
              <a:t>Improve your public speaking skills</a:t>
            </a:r>
            <a:r>
              <a:rPr lang="en-US" altLang="en-US" kern="0" dirty="0" smtClean="0"/>
              <a:t>: </a:t>
            </a:r>
            <a:r>
              <a:rPr lang="en-US" altLang="en-US" kern="0" dirty="0" smtClean="0">
                <a:solidFill>
                  <a:schemeClr val="tx1"/>
                </a:solidFill>
              </a:rPr>
              <a:t>“… on a base level I hate public speaking, but outreach and giving tours really helps with handling some of that anxiety”</a:t>
            </a:r>
          </a:p>
          <a:p>
            <a:r>
              <a:rPr lang="en-US" altLang="en-US" b="1" kern="0" dirty="0" smtClean="0"/>
              <a:t>Learn much more about FRIB/NSCL</a:t>
            </a:r>
            <a:r>
              <a:rPr lang="en-US" altLang="en-US" kern="0" dirty="0" smtClean="0"/>
              <a:t>: </a:t>
            </a:r>
            <a:r>
              <a:rPr lang="en-US" altLang="en-US" kern="0" dirty="0" smtClean="0">
                <a:solidFill>
                  <a:schemeClr val="tx1"/>
                </a:solidFill>
              </a:rPr>
              <a:t>“… it makes me feel more connected and involved with the lab”</a:t>
            </a:r>
          </a:p>
          <a:p>
            <a:r>
              <a:rPr lang="en-US" altLang="en-US" b="1" kern="0" dirty="0" smtClean="0"/>
              <a:t>Meet great people </a:t>
            </a:r>
            <a:r>
              <a:rPr lang="en-US" altLang="en-US" kern="0" dirty="0" smtClean="0">
                <a:solidFill>
                  <a:schemeClr val="tx1"/>
                </a:solidFill>
              </a:rPr>
              <a:t>of all backgrounds</a:t>
            </a:r>
          </a:p>
          <a:p>
            <a:r>
              <a:rPr lang="en-US" altLang="en-US" b="1" kern="0" dirty="0" smtClean="0"/>
              <a:t>Inspire &amp; amaze visitors </a:t>
            </a:r>
            <a:r>
              <a:rPr lang="en-US" altLang="en-US" kern="0" dirty="0" smtClean="0">
                <a:solidFill>
                  <a:schemeClr val="tx1"/>
                </a:solidFill>
              </a:rPr>
              <a:t>because public support for science is always vital</a:t>
            </a:r>
          </a:p>
          <a:p>
            <a:r>
              <a:rPr lang="en-US" altLang="en-US" b="1" kern="0" dirty="0" smtClean="0"/>
              <a:t>Give back to the community </a:t>
            </a:r>
            <a:r>
              <a:rPr lang="en-US" altLang="en-US" kern="0" dirty="0" smtClean="0">
                <a:solidFill>
                  <a:schemeClr val="tx1"/>
                </a:solidFill>
              </a:rPr>
              <a:t>that supports us</a:t>
            </a:r>
          </a:p>
          <a:p>
            <a:r>
              <a:rPr lang="en-US" altLang="en-US" b="1" kern="0" dirty="0" smtClean="0"/>
              <a:t>A fresh perspective</a:t>
            </a:r>
            <a:r>
              <a:rPr lang="en-US" altLang="en-US" kern="0" dirty="0" smtClean="0"/>
              <a:t>: </a:t>
            </a:r>
            <a:r>
              <a:rPr lang="en-US" altLang="en-US" kern="0" dirty="0" smtClean="0">
                <a:solidFill>
                  <a:schemeClr val="tx1"/>
                </a:solidFill>
              </a:rPr>
              <a:t>“When work is frustrating, explaining my research to the public helps me remember how exciting it is”</a:t>
            </a:r>
          </a:p>
          <a:p>
            <a:r>
              <a:rPr lang="en-US" altLang="en-US" b="1" kern="0" dirty="0" smtClean="0"/>
              <a:t>Earn cash money</a:t>
            </a:r>
            <a:r>
              <a:rPr lang="en-US" altLang="en-US" kern="0" dirty="0" smtClean="0"/>
              <a:t>: </a:t>
            </a:r>
            <a:r>
              <a:rPr lang="en-US" altLang="en-US" kern="0" dirty="0" smtClean="0">
                <a:solidFill>
                  <a:schemeClr val="tx1"/>
                </a:solidFill>
              </a:rPr>
              <a:t>“[Earnings from giving tours] paid for my trip”</a:t>
            </a:r>
          </a:p>
        </p:txBody>
      </p:sp>
    </p:spTree>
    <p:extLst>
      <p:ext uri="{BB962C8B-B14F-4D97-AF65-F5344CB8AC3E}">
        <p14:creationId xmlns:p14="http://schemas.microsoft.com/office/powerpoint/2010/main" val="246115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660083" y="304800"/>
            <a:ext cx="8281035" cy="1413934"/>
          </a:xfrm>
        </p:spPr>
        <p:txBody>
          <a:bodyPr/>
          <a:lstStyle/>
          <a:p>
            <a:pPr eaLnBrk="1" hangingPunct="1"/>
            <a:r>
              <a:rPr lang="en-US" altLang="en-US" sz="3600" dirty="0" smtClean="0"/>
              <a:t>I could guide tours, </a:t>
            </a:r>
            <a:r>
              <a:rPr lang="en-US" altLang="en-US" sz="3600" i="1" dirty="0" smtClean="0"/>
              <a:t>but…</a:t>
            </a:r>
            <a:endParaRPr lang="en-US" altLang="en-US" sz="3600" dirty="0" smtClean="0"/>
          </a:p>
        </p:txBody>
      </p:sp>
      <p:pic>
        <p:nvPicPr>
          <p:cNvPr id="19461" name="Picture 7"/>
          <p:cNvPicPr>
            <a:picLocks noChangeAspect="1"/>
          </p:cNvPicPr>
          <p:nvPr/>
        </p:nvPicPr>
        <p:blipFill rotWithShape="1">
          <a:blip r:embed="rId3">
            <a:extLst>
              <a:ext uri="{28A0092B-C50C-407E-A947-70E740481C1C}">
                <a14:useLocalDpi xmlns:a14="http://schemas.microsoft.com/office/drawing/2010/main" val="0"/>
              </a:ext>
            </a:extLst>
          </a:blip>
          <a:srcRect l="47229" r="20482" b="10693"/>
          <a:stretch/>
        </p:blipFill>
        <p:spPr bwMode="auto">
          <a:xfrm>
            <a:off x="7010400" y="1295400"/>
            <a:ext cx="2420303"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70498" y="1128184"/>
            <a:ext cx="6687502"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buFont typeface="Arial" panose="020B0604020202020204" pitchFamily="34" charset="0"/>
              <a:buNone/>
            </a:pPr>
            <a:r>
              <a:rPr lang="en-US" altLang="en-US" b="1" kern="0" dirty="0" smtClean="0"/>
              <a:t>… what if I don’t know what to say?</a:t>
            </a:r>
          </a:p>
          <a:p>
            <a:pPr lvl="1"/>
            <a:r>
              <a:rPr lang="en-US" altLang="en-US" sz="1800" kern="0" dirty="0" smtClean="0"/>
              <a:t>We’ve spent a lot of time creating resources for guides!</a:t>
            </a:r>
          </a:p>
          <a:p>
            <a:pPr lvl="1"/>
            <a:r>
              <a:rPr lang="en-US" altLang="en-US" sz="1800" kern="0" dirty="0" smtClean="0"/>
              <a:t>ANY grad can learn more about the lab and how to guide!</a:t>
            </a:r>
          </a:p>
          <a:p>
            <a:pPr lvl="1"/>
            <a:r>
              <a:rPr lang="en-US" altLang="en-US" sz="1800" kern="0" dirty="0" smtClean="0"/>
              <a:t>Check out the “Tour wiki”: </a:t>
            </a:r>
            <a:r>
              <a:rPr lang="en-US" altLang="en-US" sz="1800" kern="0" dirty="0" err="1" smtClean="0">
                <a:solidFill>
                  <a:srgbClr val="006600"/>
                </a:solidFill>
              </a:rPr>
              <a:t>IntraEnterprise</a:t>
            </a:r>
            <a:r>
              <a:rPr lang="en-US" altLang="en-US" sz="1800" kern="0" dirty="0" smtClean="0">
                <a:solidFill>
                  <a:srgbClr val="006600"/>
                </a:solidFill>
              </a:rPr>
              <a:t> &gt; Employee Information &gt; Resources for Tour Guides</a:t>
            </a:r>
            <a:endParaRPr lang="en-US" altLang="en-US" sz="1200" kern="0" dirty="0" smtClean="0">
              <a:solidFill>
                <a:srgbClr val="006600"/>
              </a:solidFill>
            </a:endParaRPr>
          </a:p>
          <a:p>
            <a:pPr marL="0" indent="0">
              <a:buFont typeface="Arial" panose="020B0604020202020204" pitchFamily="34" charset="0"/>
              <a:buNone/>
            </a:pPr>
            <a:r>
              <a:rPr lang="en-US" altLang="en-US" b="1" kern="0" dirty="0" smtClean="0"/>
              <a:t>… I don’t like talking in front of people.</a:t>
            </a:r>
          </a:p>
          <a:p>
            <a:pPr marL="400050" lvl="2" indent="-171450">
              <a:buFont typeface="Arial" panose="020B0604020202020204" pitchFamily="34" charset="0"/>
              <a:buChar char="•"/>
            </a:pPr>
            <a:r>
              <a:rPr lang="en-US" altLang="en-US" sz="1800" kern="0" dirty="0" smtClean="0"/>
              <a:t>That’s the best reason to give tours!</a:t>
            </a:r>
          </a:p>
          <a:p>
            <a:pPr marL="400050" lvl="2" indent="-171450">
              <a:buFont typeface="Arial" panose="020B0604020202020204" pitchFamily="34" charset="0"/>
              <a:buChar char="•"/>
            </a:pPr>
            <a:r>
              <a:rPr lang="en-US" altLang="en-US" sz="1800" kern="0" dirty="0" smtClean="0"/>
              <a:t>It’s an opportunity to practice with an easy audience.</a:t>
            </a:r>
          </a:p>
          <a:p>
            <a:pPr marL="400050" lvl="2" indent="-171450">
              <a:buFont typeface="Arial" panose="020B0604020202020204" pitchFamily="34" charset="0"/>
              <a:buChar char="•"/>
            </a:pPr>
            <a:r>
              <a:rPr lang="en-US" altLang="en-US" sz="1800" kern="0" dirty="0" smtClean="0"/>
              <a:t>Explaining NSCL and your work improves </a:t>
            </a:r>
            <a:r>
              <a:rPr lang="en-US" altLang="en-US" sz="1800" i="1" kern="0" dirty="0" smtClean="0"/>
              <a:t>your</a:t>
            </a:r>
            <a:r>
              <a:rPr lang="en-US" altLang="en-US" sz="1800" kern="0" dirty="0" smtClean="0"/>
              <a:t> understanding too!</a:t>
            </a:r>
          </a:p>
          <a:p>
            <a:pPr marL="0" indent="0">
              <a:buFont typeface="Arial" panose="020B0604020202020204" pitchFamily="34" charset="0"/>
              <a:buNone/>
            </a:pPr>
            <a:r>
              <a:rPr lang="en-US" altLang="en-US" b="1" kern="0" dirty="0" smtClean="0"/>
              <a:t>… I don’t know if my advisor will approve.</a:t>
            </a:r>
          </a:p>
          <a:p>
            <a:pPr lvl="1"/>
            <a:r>
              <a:rPr lang="en-US" altLang="en-US" sz="1800" kern="0" dirty="0" smtClean="0"/>
              <a:t>Do what you and your advisor are comfortable with.</a:t>
            </a:r>
          </a:p>
          <a:p>
            <a:pPr lvl="1"/>
            <a:r>
              <a:rPr lang="en-US" altLang="en-US" sz="1800" kern="0" dirty="0" smtClean="0"/>
              <a:t>Most faculty recognize the importance of outreach!</a:t>
            </a:r>
          </a:p>
          <a:p>
            <a:pPr marL="0" indent="0">
              <a:buFont typeface="Arial" panose="020B0604020202020204" pitchFamily="34" charset="0"/>
              <a:buNone/>
            </a:pPr>
            <a:r>
              <a:rPr lang="en-US" altLang="en-US" b="1" kern="0" dirty="0" smtClean="0"/>
              <a:t>… what if they ask a question I can’t answer?</a:t>
            </a:r>
          </a:p>
          <a:p>
            <a:pPr lvl="1"/>
            <a:r>
              <a:rPr lang="en-US" altLang="en-US" sz="1800" kern="0" dirty="0" smtClean="0"/>
              <a:t>It’s always OK to say “I don’t know”!</a:t>
            </a:r>
          </a:p>
          <a:p>
            <a:pPr lvl="1"/>
            <a:r>
              <a:rPr lang="en-US" altLang="en-US" sz="1800" kern="0" dirty="0" smtClean="0"/>
              <a:t>Focus on how science makes new discoveries, and the need for a team with many different skills to make it work.</a:t>
            </a:r>
          </a:p>
        </p:txBody>
      </p:sp>
    </p:spTree>
    <p:extLst>
      <p:ext uri="{BB962C8B-B14F-4D97-AF65-F5344CB8AC3E}">
        <p14:creationId xmlns:p14="http://schemas.microsoft.com/office/powerpoint/2010/main" val="1150161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82" y="304800"/>
            <a:ext cx="8281035" cy="1413934"/>
          </a:xfrm>
        </p:spPr>
        <p:txBody>
          <a:bodyPr/>
          <a:lstStyle/>
          <a:p>
            <a:r>
              <a:rPr lang="en-US" dirty="0" smtClean="0"/>
              <a:t>It takes a village… of tour guides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583214"/>
            <a:ext cx="3331060" cy="431641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036090046"/>
              </p:ext>
            </p:extLst>
          </p:nvPr>
        </p:nvGraphicFramePr>
        <p:xfrm>
          <a:off x="682140" y="1583214"/>
          <a:ext cx="4572000" cy="431641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590800" y="5915668"/>
            <a:ext cx="960456" cy="553998"/>
          </a:xfrm>
          <a:prstGeom prst="rect">
            <a:avLst/>
          </a:prstGeom>
          <a:noFill/>
        </p:spPr>
        <p:txBody>
          <a:bodyPr wrap="none" rtlCol="0">
            <a:spAutoFit/>
          </a:bodyPr>
          <a:lstStyle/>
          <a:p>
            <a:r>
              <a:rPr lang="en-US" dirty="0" smtClean="0">
                <a:solidFill>
                  <a:schemeClr val="tx1"/>
                </a:solidFill>
              </a:rPr>
              <a:t>Year</a:t>
            </a:r>
            <a:endParaRPr lang="en-US" dirty="0">
              <a:solidFill>
                <a:schemeClr val="tx1"/>
              </a:solidFill>
            </a:endParaRPr>
          </a:p>
        </p:txBody>
      </p:sp>
      <p:sp>
        <p:nvSpPr>
          <p:cNvPr id="7" name="TextBox 6"/>
          <p:cNvSpPr txBox="1"/>
          <p:nvPr/>
        </p:nvSpPr>
        <p:spPr>
          <a:xfrm rot="5400000">
            <a:off x="3866175" y="3255182"/>
            <a:ext cx="3238387" cy="553998"/>
          </a:xfrm>
          <a:prstGeom prst="rect">
            <a:avLst/>
          </a:prstGeom>
          <a:noFill/>
        </p:spPr>
        <p:txBody>
          <a:bodyPr wrap="none" rtlCol="0">
            <a:spAutoFit/>
          </a:bodyPr>
          <a:lstStyle/>
          <a:p>
            <a:r>
              <a:rPr lang="en-US" dirty="0" smtClean="0">
                <a:solidFill>
                  <a:srgbClr val="C00000"/>
                </a:solidFill>
              </a:rPr>
              <a:t>Active tour guides</a:t>
            </a:r>
            <a:endParaRPr lang="en-US" dirty="0">
              <a:solidFill>
                <a:srgbClr val="C00000"/>
              </a:solidFill>
            </a:endParaRPr>
          </a:p>
        </p:txBody>
      </p:sp>
      <p:sp>
        <p:nvSpPr>
          <p:cNvPr id="8" name="TextBox 7"/>
          <p:cNvSpPr txBox="1"/>
          <p:nvPr/>
        </p:nvSpPr>
        <p:spPr>
          <a:xfrm rot="16200000">
            <a:off x="-781230" y="3287266"/>
            <a:ext cx="2299669" cy="553998"/>
          </a:xfrm>
          <a:prstGeom prst="rect">
            <a:avLst/>
          </a:prstGeom>
          <a:noFill/>
        </p:spPr>
        <p:txBody>
          <a:bodyPr wrap="none" rtlCol="0">
            <a:spAutoFit/>
          </a:bodyPr>
          <a:lstStyle/>
          <a:p>
            <a:r>
              <a:rPr lang="en-US" dirty="0" smtClean="0">
                <a:solidFill>
                  <a:srgbClr val="F07F09"/>
                </a:solidFill>
              </a:rPr>
              <a:t>Total visitors</a:t>
            </a:r>
            <a:endParaRPr lang="en-US" dirty="0">
              <a:solidFill>
                <a:srgbClr val="F07F09"/>
              </a:solidFill>
            </a:endParaRPr>
          </a:p>
        </p:txBody>
      </p:sp>
    </p:spTree>
    <p:extLst>
      <p:ext uri="{BB962C8B-B14F-4D97-AF65-F5344CB8AC3E}">
        <p14:creationId xmlns:p14="http://schemas.microsoft.com/office/powerpoint/2010/main" val="236622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81035" cy="524933"/>
          </a:xfrm>
        </p:spPr>
        <p:txBody>
          <a:bodyPr/>
          <a:lstStyle/>
          <a:p>
            <a:r>
              <a:rPr lang="en-US" sz="4000" dirty="0" smtClean="0"/>
              <a:t>Comments from tour groups</a:t>
            </a:r>
            <a:endParaRPr lang="en-US" sz="4000" dirty="0"/>
          </a:p>
        </p:txBody>
      </p:sp>
      <p:sp>
        <p:nvSpPr>
          <p:cNvPr id="3" name="Content Placeholder 2"/>
          <p:cNvSpPr>
            <a:spLocks noGrp="1"/>
          </p:cNvSpPr>
          <p:nvPr>
            <p:ph idx="4294967295"/>
          </p:nvPr>
        </p:nvSpPr>
        <p:spPr>
          <a:xfrm>
            <a:off x="228600" y="1439863"/>
            <a:ext cx="5334000" cy="5418137"/>
          </a:xfrm>
          <a:prstGeom prst="rect">
            <a:avLst/>
          </a:prstGeom>
        </p:spPr>
        <p:txBody>
          <a:bodyPr/>
          <a:lstStyle/>
          <a:p>
            <a:pPr marL="0" indent="0">
              <a:lnSpc>
                <a:spcPct val="80000"/>
              </a:lnSpc>
              <a:buNone/>
              <a:defRPr/>
            </a:pPr>
            <a:r>
              <a:rPr lang="en-US" altLang="en-US" sz="2000" i="1" dirty="0"/>
              <a:t>“Several members of our groups commented that it was </a:t>
            </a:r>
            <a:r>
              <a:rPr lang="en-US" altLang="en-US" sz="2000" b="1" i="1" dirty="0"/>
              <a:t>the best tour </a:t>
            </a:r>
            <a:r>
              <a:rPr lang="en-US" altLang="en-US" sz="2000" i="1" dirty="0"/>
              <a:t>that they have had at MSU.”</a:t>
            </a:r>
          </a:p>
          <a:p>
            <a:pPr marL="0" indent="0">
              <a:lnSpc>
                <a:spcPct val="80000"/>
              </a:lnSpc>
              <a:buNone/>
              <a:defRPr/>
            </a:pPr>
            <a:r>
              <a:rPr lang="en-US" altLang="en-US" sz="2000" i="1" dirty="0"/>
              <a:t>“Zach and the graduate students were awesome. This is the 4th time I've brought a class group. It has been better every time and this was easily the most organized and presented tour we have taken to date. We </a:t>
            </a:r>
            <a:r>
              <a:rPr lang="en-US" altLang="en-US" sz="2000" b="1" i="1" dirty="0"/>
              <a:t>look forward to coming back </a:t>
            </a:r>
            <a:r>
              <a:rPr lang="en-US" altLang="en-US" sz="2000" i="1" dirty="0"/>
              <a:t>again!”</a:t>
            </a:r>
          </a:p>
          <a:p>
            <a:pPr marL="0" indent="0">
              <a:lnSpc>
                <a:spcPct val="80000"/>
              </a:lnSpc>
              <a:buNone/>
              <a:defRPr/>
            </a:pPr>
            <a:r>
              <a:rPr lang="en-US" altLang="en-US" sz="2000" i="1" dirty="0"/>
              <a:t>“The chaperones were beyond thrilled with our visit and stated they would gladly come again. The students were in awe and felt like they were respected for their intelligence. A few </a:t>
            </a:r>
            <a:r>
              <a:rPr lang="en-US" altLang="en-US" sz="2000" b="1" i="1" dirty="0"/>
              <a:t>students even said they wanted to be nuclear scientists AND go to MSU</a:t>
            </a:r>
            <a:r>
              <a:rPr lang="en-US" altLang="en-US" sz="2000" i="1" dirty="0"/>
              <a:t>.”</a:t>
            </a:r>
          </a:p>
          <a:p>
            <a:pPr marL="0" indent="0">
              <a:buNone/>
            </a:pPr>
            <a:endParaRPr lang="en-US" sz="1600" dirty="0"/>
          </a:p>
        </p:txBody>
      </p:sp>
      <p:sp>
        <p:nvSpPr>
          <p:cNvPr id="4" name="Rectangle 3"/>
          <p:cNvSpPr/>
          <p:nvPr/>
        </p:nvSpPr>
        <p:spPr>
          <a:xfrm>
            <a:off x="228600" y="5867400"/>
            <a:ext cx="9144000" cy="387798"/>
          </a:xfrm>
          <a:prstGeom prst="rect">
            <a:avLst/>
          </a:prstGeom>
        </p:spPr>
        <p:txBody>
          <a:bodyPr wrap="square">
            <a:spAutoFit/>
          </a:bodyPr>
          <a:lstStyle/>
          <a:p>
            <a:pPr marL="0" indent="0" algn="ctr" eaLnBrk="1" hangingPunct="1">
              <a:lnSpc>
                <a:spcPct val="80000"/>
              </a:lnSpc>
              <a:buFont typeface="Arial" panose="020B0604020202020204" pitchFamily="34" charset="0"/>
              <a:buNone/>
              <a:defRPr/>
            </a:pPr>
            <a:r>
              <a:rPr lang="en-US" altLang="en-US" sz="2400" spc="300" dirty="0">
                <a:latin typeface="+mn-lt"/>
              </a:rPr>
              <a:t>~</a:t>
            </a:r>
            <a:r>
              <a:rPr lang="en-US" altLang="en-US" sz="2400" spc="300" dirty="0" smtClean="0">
                <a:latin typeface="+mn-lt"/>
              </a:rPr>
              <a:t> </a:t>
            </a:r>
            <a:r>
              <a:rPr lang="en-US" altLang="en-US" sz="2400" spc="300" dirty="0">
                <a:latin typeface="+mn-lt"/>
              </a:rPr>
              <a:t>90% of tour groups rated the tour a 5 out of 5</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1171" r="6757"/>
          <a:stretch/>
        </p:blipFill>
        <p:spPr>
          <a:xfrm>
            <a:off x="5701271" y="1439862"/>
            <a:ext cx="3633229" cy="3360737"/>
          </a:xfrm>
          <a:prstGeom prst="rect">
            <a:avLst/>
          </a:prstGeom>
        </p:spPr>
      </p:pic>
    </p:spTree>
    <p:extLst>
      <p:ext uri="{BB962C8B-B14F-4D97-AF65-F5344CB8AC3E}">
        <p14:creationId xmlns:p14="http://schemas.microsoft.com/office/powerpoint/2010/main" val="15175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83918" cy="1413934"/>
          </a:xfrm>
        </p:spPr>
        <p:txBody>
          <a:bodyPr/>
          <a:lstStyle/>
          <a:p>
            <a:r>
              <a:rPr lang="en-US" sz="4000" dirty="0" smtClean="0"/>
              <a:t>Proof that we have an impact</a:t>
            </a:r>
            <a:endParaRPr lang="en-US" sz="4000" dirty="0"/>
          </a:p>
        </p:txBody>
      </p:sp>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8265" y="1219200"/>
            <a:ext cx="6834188" cy="51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857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otx" id="{14DBDF93-7CAA-490A-BF73-387AA491C278}" vid="{58CB5C52-4659-4369-A474-094E63AC0D6E}"/>
    </a:ext>
  </a:extLst>
</a:theme>
</file>

<file path=ppt/theme/theme2.xml><?xml version="1.0" encoding="utf-8"?>
<a:theme xmlns:a="http://schemas.openxmlformats.org/drawingml/2006/main" name="1_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otx" id="{14DBDF93-7CAA-490A-BF73-387AA491C278}" vid="{58CB5C52-4659-4369-A474-094E63AC0D6E}"/>
    </a:ext>
  </a:ext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CD8DB76C63B4E9C4729B3AFA1197F" ma:contentTypeVersion="1" ma:contentTypeDescription="Create a new document." ma:contentTypeScope="" ma:versionID="367f3548f3b2bfad7c81c5cbc4a0cb67">
  <xsd:schema xmlns:xsd="http://www.w3.org/2001/XMLSchema" xmlns:xs="http://www.w3.org/2001/XMLSchema" xmlns:p="http://schemas.microsoft.com/office/2006/metadata/properties" xmlns:ns2="31ac3772-10db-466f-87b2-5ca6a813de61" targetNamespace="http://schemas.microsoft.com/office/2006/metadata/properties" ma:root="true" ma:fieldsID="d988c8ba9295c2f4821d694f485966e4" ns2:_="">
    <xsd:import namespace="31ac3772-10db-466f-87b2-5ca6a813de61"/>
    <xsd:element name="properties">
      <xsd:complexType>
        <xsd:sequence>
          <xsd:element name="documentManagement">
            <xsd:complexType>
              <xsd:all>
                <xsd:element ref="ns2: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8" nillable="true" ma:displayName="Archive Date" ma:format="DateOnly" ma:internalName="Archiv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rchive_x0020_Date xmlns="31ac3772-10db-466f-87b2-5ca6a813de61" xsi:nil="true"/>
  </documentManagement>
</p:properties>
</file>

<file path=customXml/itemProps1.xml><?xml version="1.0" encoding="utf-8"?>
<ds:datastoreItem xmlns:ds="http://schemas.openxmlformats.org/officeDocument/2006/customXml" ds:itemID="{9F130589-1FB5-4BC6-BC60-C945B2618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c3772-10db-466f-87b2-5ca6a813d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E8FE59-01DD-4B8A-B858-47D0AA5B52A0}">
  <ds:schemaRefs>
    <ds:schemaRef ds:uri="http://schemas.microsoft.com/sharepoint/v3/contenttype/forms"/>
  </ds:schemaRefs>
</ds:datastoreItem>
</file>

<file path=customXml/itemProps3.xml><?xml version="1.0" encoding="utf-8"?>
<ds:datastoreItem xmlns:ds="http://schemas.openxmlformats.org/officeDocument/2006/customXml" ds:itemID="{EFEBCA22-6E20-4C71-AFAC-46122DD6B1EA}">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31ac3772-10db-466f-87b2-5ca6a813de61"/>
    <ds:schemaRef ds:uri="http://www.w3.org/XML/1998/namespace"/>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12736</TotalTime>
  <Pages>23</Pages>
  <Words>4240</Words>
  <Application>Microsoft Office PowerPoint</Application>
  <PresentationFormat>Custom</PresentationFormat>
  <Paragraphs>340</Paragraphs>
  <Slides>39</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ＭＳ Ｐゴシック</vt:lpstr>
      <vt:lpstr>ＭＳ Ｐゴシック</vt:lpstr>
      <vt:lpstr>Arial</vt:lpstr>
      <vt:lpstr>Book Antiqua</vt:lpstr>
      <vt:lpstr>Garamond</vt:lpstr>
      <vt:lpstr>Gotham Book</vt:lpstr>
      <vt:lpstr>Helvetica</vt:lpstr>
      <vt:lpstr>Lucida Grande</vt:lpstr>
      <vt:lpstr>Times New Roman</vt:lpstr>
      <vt:lpstr>Wingdings</vt:lpstr>
      <vt:lpstr>ヒラギノ角ゴ Pro W3</vt:lpstr>
      <vt:lpstr>FRIB3</vt:lpstr>
      <vt:lpstr>1_FRIB3</vt:lpstr>
      <vt:lpstr>PowerPoint Presentation</vt:lpstr>
      <vt:lpstr>Why do Science Outreach?</vt:lpstr>
      <vt:lpstr>NSCL/JINA Goals</vt:lpstr>
      <vt:lpstr>Why do we have high-quality tours?</vt:lpstr>
      <vt:lpstr>Why should you want to give tours?</vt:lpstr>
      <vt:lpstr>I could guide tours, but…</vt:lpstr>
      <vt:lpstr>It takes a village… of tour guides</vt:lpstr>
      <vt:lpstr>Comments from tour groups</vt:lpstr>
      <vt:lpstr>Proof that we have an impact</vt:lpstr>
      <vt:lpstr>Room for improvement</vt:lpstr>
      <vt:lpstr>The Challenges</vt:lpstr>
      <vt:lpstr>Your Resources</vt:lpstr>
      <vt:lpstr>Tour location script</vt:lpstr>
      <vt:lpstr>In the vaults: tour language and info</vt:lpstr>
      <vt:lpstr>The right message for the right audience</vt:lpstr>
      <vt:lpstr>Do’s and Don’ts</vt:lpstr>
      <vt:lpstr>An important “Don’t”</vt:lpstr>
      <vt:lpstr>After the tour</vt:lpstr>
      <vt:lpstr>Part II: Safety</vt:lpstr>
      <vt:lpstr>The (current) Tour Route</vt:lpstr>
      <vt:lpstr>Before the tour: Safety Survey</vt:lpstr>
      <vt:lpstr>Communicating safety to visitors</vt:lpstr>
      <vt:lpstr>General safety issues on the tour</vt:lpstr>
      <vt:lpstr>PowerPoint Presentation</vt:lpstr>
      <vt:lpstr>Export Compliance Considerations</vt:lpstr>
      <vt:lpstr>PowerPoint Presentation</vt:lpstr>
      <vt:lpstr>Getting on a Tour</vt:lpstr>
      <vt:lpstr>Being a professional tour guide</vt:lpstr>
      <vt:lpstr>Recent questions from guides</vt:lpstr>
      <vt:lpstr>Advice for New Guides</vt:lpstr>
      <vt:lpstr>PowerPoint Presentation</vt:lpstr>
      <vt:lpstr>Appendix A: leading a tour</vt:lpstr>
      <vt:lpstr>Tour procedures - preparation</vt:lpstr>
      <vt:lpstr>Tour procedures - during</vt:lpstr>
      <vt:lpstr>The right introduction for the audience</vt:lpstr>
      <vt:lpstr>Demonstrations</vt:lpstr>
      <vt:lpstr>Demo Safety</vt:lpstr>
      <vt:lpstr>Tour procedures - Cleanup</vt:lpstr>
      <vt:lpstr>The State of NSCL Tours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FRIB Brief</dc:title>
  <dc:creator>Thomas Glasmacher</dc:creator>
  <cp:lastModifiedBy>Constan, Zachary</cp:lastModifiedBy>
  <cp:revision>892</cp:revision>
  <cp:lastPrinted>2003-05-09T03:33:16Z</cp:lastPrinted>
  <dcterms:created xsi:type="dcterms:W3CDTF">2010-11-26T22:03:55Z</dcterms:created>
  <dcterms:modified xsi:type="dcterms:W3CDTF">2020-04-08T15:46:34Z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0x010100F6DCD8DB76C63B4E9C4729B3AFA1197F</vt:lpwstr>
  </property>
</Properties>
</file>