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749" r:id="rId4"/>
    <p:sldMasterId id="2147483766" r:id="rId5"/>
  </p:sldMasterIdLst>
  <p:notesMasterIdLst>
    <p:notesMasterId r:id="rId22"/>
  </p:notesMasterIdLst>
  <p:handoutMasterIdLst>
    <p:handoutMasterId r:id="rId23"/>
  </p:handoutMasterIdLst>
  <p:sldIdLst>
    <p:sldId id="292" r:id="rId6"/>
    <p:sldId id="293" r:id="rId7"/>
    <p:sldId id="294" r:id="rId8"/>
    <p:sldId id="295" r:id="rId9"/>
    <p:sldId id="296" r:id="rId10"/>
    <p:sldId id="297" r:id="rId11"/>
    <p:sldId id="298" r:id="rId12"/>
    <p:sldId id="299" r:id="rId13"/>
    <p:sldId id="300" r:id="rId14"/>
    <p:sldId id="284" r:id="rId15"/>
    <p:sldId id="301" r:id="rId16"/>
    <p:sldId id="302" r:id="rId17"/>
    <p:sldId id="303" r:id="rId18"/>
    <p:sldId id="290" r:id="rId19"/>
    <p:sldId id="305" r:id="rId20"/>
    <p:sldId id="291" r:id="rId21"/>
  </p:sldIdLst>
  <p:sldSz cx="9601200" cy="7315200"/>
  <p:notesSz cx="6997700" cy="92710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000" kern="1200">
        <a:solidFill>
          <a:srgbClr val="B81414"/>
        </a:solidFill>
        <a:latin typeface="Helvetica" pitchFamily="34" charset="0"/>
        <a:ea typeface="ヒラギノ角ゴ Pro W3" pitchFamily="-111" charset="-128"/>
        <a:cs typeface="+mn-cs"/>
      </a:defRPr>
    </a:lvl1pPr>
    <a:lvl2pPr marL="482600" indent="-25400" algn="l" rtl="0" fontAlgn="base">
      <a:spcBef>
        <a:spcPct val="0"/>
      </a:spcBef>
      <a:spcAft>
        <a:spcPct val="0"/>
      </a:spcAft>
      <a:defRPr sz="3000" kern="1200">
        <a:solidFill>
          <a:srgbClr val="B81414"/>
        </a:solidFill>
        <a:latin typeface="Helvetica" pitchFamily="34" charset="0"/>
        <a:ea typeface="ヒラギノ角ゴ Pro W3" pitchFamily="-111" charset="-128"/>
        <a:cs typeface="+mn-cs"/>
      </a:defRPr>
    </a:lvl2pPr>
    <a:lvl3pPr marL="965200" indent="-50800" algn="l" rtl="0" fontAlgn="base">
      <a:spcBef>
        <a:spcPct val="0"/>
      </a:spcBef>
      <a:spcAft>
        <a:spcPct val="0"/>
      </a:spcAft>
      <a:defRPr sz="3000" kern="1200">
        <a:solidFill>
          <a:srgbClr val="B81414"/>
        </a:solidFill>
        <a:latin typeface="Helvetica" pitchFamily="34" charset="0"/>
        <a:ea typeface="ヒラギノ角ゴ Pro W3" pitchFamily="-111" charset="-128"/>
        <a:cs typeface="+mn-cs"/>
      </a:defRPr>
    </a:lvl3pPr>
    <a:lvl4pPr marL="1449388" indent="-77788" algn="l" rtl="0" fontAlgn="base">
      <a:spcBef>
        <a:spcPct val="0"/>
      </a:spcBef>
      <a:spcAft>
        <a:spcPct val="0"/>
      </a:spcAft>
      <a:defRPr sz="3000" kern="1200">
        <a:solidFill>
          <a:srgbClr val="B81414"/>
        </a:solidFill>
        <a:latin typeface="Helvetica" pitchFamily="34" charset="0"/>
        <a:ea typeface="ヒラギノ角ゴ Pro W3" pitchFamily="-111" charset="-128"/>
        <a:cs typeface="+mn-cs"/>
      </a:defRPr>
    </a:lvl4pPr>
    <a:lvl5pPr marL="1931988" indent="-103188" algn="l" rtl="0" fontAlgn="base">
      <a:spcBef>
        <a:spcPct val="0"/>
      </a:spcBef>
      <a:spcAft>
        <a:spcPct val="0"/>
      </a:spcAft>
      <a:defRPr sz="3000" kern="1200">
        <a:solidFill>
          <a:srgbClr val="B81414"/>
        </a:solidFill>
        <a:latin typeface="Helvetica" pitchFamily="34" charset="0"/>
        <a:ea typeface="ヒラギノ角ゴ Pro W3" pitchFamily="-111" charset="-128"/>
        <a:cs typeface="+mn-cs"/>
      </a:defRPr>
    </a:lvl5pPr>
    <a:lvl6pPr marL="2286000" algn="l" defTabSz="914400" rtl="0" eaLnBrk="1" latinLnBrk="0" hangingPunct="1">
      <a:defRPr sz="3000" kern="1200">
        <a:solidFill>
          <a:srgbClr val="B81414"/>
        </a:solidFill>
        <a:latin typeface="Helvetica" pitchFamily="34" charset="0"/>
        <a:ea typeface="ヒラギノ角ゴ Pro W3" pitchFamily="-111" charset="-128"/>
        <a:cs typeface="+mn-cs"/>
      </a:defRPr>
    </a:lvl6pPr>
    <a:lvl7pPr marL="2743200" algn="l" defTabSz="914400" rtl="0" eaLnBrk="1" latinLnBrk="0" hangingPunct="1">
      <a:defRPr sz="3000" kern="1200">
        <a:solidFill>
          <a:srgbClr val="B81414"/>
        </a:solidFill>
        <a:latin typeface="Helvetica" pitchFamily="34" charset="0"/>
        <a:ea typeface="ヒラギノ角ゴ Pro W3" pitchFamily="-111" charset="-128"/>
        <a:cs typeface="+mn-cs"/>
      </a:defRPr>
    </a:lvl7pPr>
    <a:lvl8pPr marL="3200400" algn="l" defTabSz="914400" rtl="0" eaLnBrk="1" latinLnBrk="0" hangingPunct="1">
      <a:defRPr sz="3000" kern="1200">
        <a:solidFill>
          <a:srgbClr val="B81414"/>
        </a:solidFill>
        <a:latin typeface="Helvetica" pitchFamily="34" charset="0"/>
        <a:ea typeface="ヒラギノ角ゴ Pro W3" pitchFamily="-111" charset="-128"/>
        <a:cs typeface="+mn-cs"/>
      </a:defRPr>
    </a:lvl8pPr>
    <a:lvl9pPr marL="3657600" algn="l" defTabSz="914400" rtl="0" eaLnBrk="1" latinLnBrk="0" hangingPunct="1">
      <a:defRPr sz="3000" kern="1200">
        <a:solidFill>
          <a:srgbClr val="B81414"/>
        </a:solidFill>
        <a:latin typeface="Helvetica" pitchFamily="34" charset="0"/>
        <a:ea typeface="ヒラギノ角ゴ Pro W3" pitchFamily="-111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6">
          <p15:clr>
            <a:srgbClr val="A4A3A4"/>
          </p15:clr>
        </p15:guide>
        <p15:guide id="2" pos="30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0">
          <p15:clr>
            <a:srgbClr val="A4A3A4"/>
          </p15:clr>
        </p15:guide>
        <p15:guide id="2" pos="22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A1F2"/>
    <a:srgbClr val="064308"/>
    <a:srgbClr val="E1E9FB"/>
    <a:srgbClr val="0066FF"/>
    <a:srgbClr val="0080FF"/>
    <a:srgbClr val="E2F4E7"/>
    <a:srgbClr val="F0EAD5"/>
    <a:srgbClr val="FFAE1A"/>
    <a:srgbClr val="0F0C8F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289" autoAdjust="0"/>
    <p:restoredTop sz="94118" autoAdjust="0"/>
  </p:normalViewPr>
  <p:slideViewPr>
    <p:cSldViewPr showGuides="1">
      <p:cViewPr varScale="1">
        <p:scale>
          <a:sx n="70" d="100"/>
          <a:sy n="70" d="100"/>
        </p:scale>
        <p:origin x="348" y="64"/>
      </p:cViewPr>
      <p:guideLst>
        <p:guide orient="horz" pos="96"/>
        <p:guide pos="3024"/>
      </p:guideLst>
    </p:cSldViewPr>
  </p:slideViewPr>
  <p:outlineViewPr>
    <p:cViewPr>
      <p:scale>
        <a:sx n="33" d="100"/>
        <a:sy n="33" d="100"/>
      </p:scale>
      <p:origin x="48" y="2031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71" d="100"/>
          <a:sy n="71" d="100"/>
        </p:scale>
        <p:origin x="-2640" y="-90"/>
      </p:cViewPr>
      <p:guideLst>
        <p:guide orient="horz" pos="2920"/>
        <p:guide pos="22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2"/>
          </p:nvPr>
        </p:nvSpPr>
        <p:spPr>
          <a:xfrm>
            <a:off x="0" y="8805863"/>
            <a:ext cx="3727450" cy="4635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0000"/>
              </a:lnSpc>
              <a:defRPr sz="1200" smtClean="0">
                <a:solidFill>
                  <a:schemeClr val="tx1"/>
                </a:solidFill>
                <a:latin typeface="Helvetica" pitchFamily="-111" charset="0"/>
              </a:defRPr>
            </a:lvl1pPr>
          </a:lstStyle>
          <a:p>
            <a:pPr>
              <a:defRPr/>
            </a:pPr>
            <a:r>
              <a:rPr lang="en-US" dirty="0"/>
              <a:t>Thomas Glasmacher - glasmach@msu.edu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"/>
          </p:nvPr>
        </p:nvSpPr>
        <p:spPr>
          <a:xfrm>
            <a:off x="3963988" y="0"/>
            <a:ext cx="3032125" cy="4619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90000"/>
              </a:lnSpc>
              <a:defRPr sz="1200" smtClean="0">
                <a:solidFill>
                  <a:schemeClr val="tx1"/>
                </a:solidFill>
                <a:latin typeface="Helvetica" pitchFamily="-111" charset="0"/>
              </a:defRPr>
            </a:lvl1pPr>
          </a:lstStyle>
          <a:p>
            <a:pPr>
              <a:defRPr/>
            </a:pPr>
            <a:r>
              <a:rPr lang="en-US" dirty="0"/>
              <a:t>26 Feb 2009</a:t>
            </a: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56050" cy="4619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0000"/>
              </a:lnSpc>
              <a:defRPr sz="1200" smtClean="0">
                <a:solidFill>
                  <a:schemeClr val="tx1"/>
                </a:solidFill>
                <a:latin typeface="Helvetica" pitchFamily="-111" charset="0"/>
              </a:defRPr>
            </a:lvl1pPr>
          </a:lstStyle>
          <a:p>
            <a:pPr>
              <a:defRPr/>
            </a:pPr>
            <a:r>
              <a:rPr lang="en-US" dirty="0"/>
              <a:t>Facility for Rare Isotope Beams Briefing for </a:t>
            </a:r>
            <a:br>
              <a:rPr lang="en-US" dirty="0"/>
            </a:br>
            <a:r>
              <a:rPr lang="en-US" dirty="0"/>
              <a:t>VP Finance &amp; Operations Direct Report Staff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3"/>
          </p:nvPr>
        </p:nvSpPr>
        <p:spPr>
          <a:xfrm>
            <a:off x="3963988" y="8805863"/>
            <a:ext cx="3032125" cy="4635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90000"/>
              </a:lnSpc>
              <a:defRPr sz="1200" smtClean="0">
                <a:solidFill>
                  <a:schemeClr val="tx1"/>
                </a:solidFill>
                <a:latin typeface="Helvetica" pitchFamily="-111" charset="0"/>
              </a:defRPr>
            </a:lvl1pPr>
          </a:lstStyle>
          <a:p>
            <a:pPr>
              <a:defRPr/>
            </a:pPr>
            <a:r>
              <a:rPr lang="en-US" dirty="0"/>
              <a:t>Page </a:t>
            </a:r>
            <a:fld id="{E922B088-E496-4D7C-89B1-A9E97FD6D7D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04522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60438" y="388938"/>
            <a:ext cx="5078412" cy="3870325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8282916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300" kern="1200">
        <a:solidFill>
          <a:schemeClr val="tx1"/>
        </a:solidFill>
        <a:latin typeface="Helvetica" pitchFamily="34" charset="0"/>
        <a:ea typeface="ヒラギノ角ゴ Pro W3" pitchFamily="-111" charset="-128"/>
        <a:cs typeface="ヒラギノ角ゴ Pro W3" pitchFamily="-111" charset="-128"/>
      </a:defRPr>
    </a:lvl1pPr>
    <a:lvl2pPr marL="482600" indent="-254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300" kern="1200">
        <a:solidFill>
          <a:schemeClr val="tx1"/>
        </a:solidFill>
        <a:latin typeface="Helvetica" pitchFamily="34" charset="0"/>
        <a:ea typeface="ヒラギノ角ゴ Pro W3" pitchFamily="-111" charset="-128"/>
        <a:cs typeface="+mn-cs"/>
      </a:defRPr>
    </a:lvl2pPr>
    <a:lvl3pPr marL="965200" indent="-508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300" kern="1200">
        <a:solidFill>
          <a:schemeClr val="tx1"/>
        </a:solidFill>
        <a:latin typeface="Helvetica" pitchFamily="34" charset="0"/>
        <a:ea typeface="ヒラギノ角ゴ Pro W3" pitchFamily="-111" charset="-128"/>
        <a:cs typeface="+mn-cs"/>
      </a:defRPr>
    </a:lvl3pPr>
    <a:lvl4pPr marL="1449388" indent="-77788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300" kern="1200">
        <a:solidFill>
          <a:schemeClr val="tx1"/>
        </a:solidFill>
        <a:latin typeface="Helvetica" pitchFamily="34" charset="0"/>
        <a:ea typeface="ヒラギノ角ゴ Pro W3" pitchFamily="-111" charset="-128"/>
        <a:cs typeface="+mn-cs"/>
      </a:defRPr>
    </a:lvl4pPr>
    <a:lvl5pPr marL="1931988" indent="-103188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300" kern="1200">
        <a:solidFill>
          <a:schemeClr val="tx1"/>
        </a:solidFill>
        <a:latin typeface="Helvetica" pitchFamily="34" charset="0"/>
        <a:ea typeface="ヒラギノ角ゴ Pro W3" pitchFamily="-111" charset="-128"/>
        <a:cs typeface="+mn-cs"/>
      </a:defRPr>
    </a:lvl5pPr>
    <a:lvl6pPr marL="2416531" algn="l" defTabSz="9666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899837" algn="l" defTabSz="9666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383143" algn="l" defTabSz="9666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866449" algn="l" defTabSz="9666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050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Rectangle 2051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9936885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8500" y="4409800"/>
            <a:ext cx="5588000" cy="417694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8825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0088" y="4462463"/>
            <a:ext cx="5597525" cy="364966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73889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050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Rectangle 2051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3625911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27547" y="4590414"/>
            <a:ext cx="5820373" cy="434802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99892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0088" y="4462463"/>
            <a:ext cx="5597525" cy="364966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8885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8500" y="4409800"/>
            <a:ext cx="5588000" cy="417694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1797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8500" y="4409800"/>
            <a:ext cx="5588000" cy="417694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876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542088"/>
            <a:ext cx="9601200" cy="77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012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03265" y="1408113"/>
            <a:ext cx="8258175" cy="51974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6609" tIns="48304" rIns="96609" bIns="48304">
            <a:spAutoFit/>
          </a:bodyPr>
          <a:lstStyle/>
          <a:p>
            <a:pPr defTabSz="48317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3000" dirty="0">
              <a:solidFill>
                <a:srgbClr val="B81414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321175" y="3209925"/>
            <a:ext cx="9601200" cy="5603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6609" tIns="48304" rIns="96609" bIns="48304">
            <a:spAutoFit/>
          </a:bodyPr>
          <a:lstStyle/>
          <a:p>
            <a:pPr defTabSz="48317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000" dirty="0">
              <a:solidFill>
                <a:srgbClr val="B81414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010" y="1138240"/>
            <a:ext cx="9440468" cy="5362575"/>
          </a:xfrm>
          <a:prstGeom prst="rect">
            <a:avLst/>
          </a:prstGeom>
        </p:spPr>
        <p:txBody>
          <a:bodyPr/>
          <a:lstStyle>
            <a:lvl3pPr>
              <a:defRPr sz="19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0010" y="304804"/>
            <a:ext cx="9441180" cy="51816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4455042" y="6780213"/>
            <a:ext cx="4346058" cy="388937"/>
          </a:xfrm>
          <a:prstGeom prst="rect">
            <a:avLst/>
          </a:prstGeom>
        </p:spPr>
        <p:txBody>
          <a:bodyPr/>
          <a:lstStyle>
            <a:lvl1pPr algn="r" eaLnBrk="0" hangingPunct="0">
              <a:lnSpc>
                <a:spcPct val="90000"/>
              </a:lnSpc>
              <a:defRPr sz="11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Zachary Constan - NSCL Outreach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458200" y="6780213"/>
            <a:ext cx="482600" cy="3889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56048"/>
            <a:ext cx="9601200" cy="762203"/>
          </a:xfrm>
          <a:prstGeom prst="rect">
            <a:avLst/>
          </a:prstGeom>
        </p:spPr>
      </p:pic>
      <p:sp>
        <p:nvSpPr>
          <p:cNvPr id="15" name="Footer Placeholder 1"/>
          <p:cNvSpPr txBox="1">
            <a:spLocks/>
          </p:cNvSpPr>
          <p:nvPr userDrawn="1"/>
        </p:nvSpPr>
        <p:spPr>
          <a:xfrm>
            <a:off x="5216525" y="6780213"/>
            <a:ext cx="3241675" cy="3889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ヒラギノ角ゴ Pro W3" pitchFamily="-111" charset="-128"/>
                <a:cs typeface="+mn-cs"/>
              </a:defRPr>
            </a:lvl1pPr>
            <a:lvl2pPr marL="482600" indent="-25400" algn="l" rtl="0" fontAlgn="base">
              <a:spcBef>
                <a:spcPct val="0"/>
              </a:spcBef>
              <a:spcAft>
                <a:spcPct val="0"/>
              </a:spcAft>
              <a:defRPr sz="3000" kern="1200">
                <a:solidFill>
                  <a:srgbClr val="B81414"/>
                </a:solidFill>
                <a:latin typeface="Helvetica" pitchFamily="34" charset="0"/>
                <a:ea typeface="ヒラギノ角ゴ Pro W3" pitchFamily="-111" charset="-128"/>
                <a:cs typeface="+mn-cs"/>
              </a:defRPr>
            </a:lvl2pPr>
            <a:lvl3pPr marL="965200" indent="-50800" algn="l" rtl="0" fontAlgn="base">
              <a:spcBef>
                <a:spcPct val="0"/>
              </a:spcBef>
              <a:spcAft>
                <a:spcPct val="0"/>
              </a:spcAft>
              <a:defRPr sz="3000" kern="1200">
                <a:solidFill>
                  <a:srgbClr val="B81414"/>
                </a:solidFill>
                <a:latin typeface="Helvetica" pitchFamily="34" charset="0"/>
                <a:ea typeface="ヒラギノ角ゴ Pro W3" pitchFamily="-111" charset="-128"/>
                <a:cs typeface="+mn-cs"/>
              </a:defRPr>
            </a:lvl3pPr>
            <a:lvl4pPr marL="1449388" indent="-77788" algn="l" rtl="0" fontAlgn="base">
              <a:spcBef>
                <a:spcPct val="0"/>
              </a:spcBef>
              <a:spcAft>
                <a:spcPct val="0"/>
              </a:spcAft>
              <a:defRPr sz="3000" kern="1200">
                <a:solidFill>
                  <a:srgbClr val="B81414"/>
                </a:solidFill>
                <a:latin typeface="Helvetica" pitchFamily="34" charset="0"/>
                <a:ea typeface="ヒラギノ角ゴ Pro W3" pitchFamily="-111" charset="-128"/>
                <a:cs typeface="+mn-cs"/>
              </a:defRPr>
            </a:lvl4pPr>
            <a:lvl5pPr marL="1931988" indent="-103188" algn="l" rtl="0" fontAlgn="base">
              <a:spcBef>
                <a:spcPct val="0"/>
              </a:spcBef>
              <a:spcAft>
                <a:spcPct val="0"/>
              </a:spcAft>
              <a:defRPr sz="3000" kern="1200">
                <a:solidFill>
                  <a:srgbClr val="B81414"/>
                </a:solidFill>
                <a:latin typeface="Helvetica" pitchFamily="34" charset="0"/>
                <a:ea typeface="ヒラギノ角ゴ Pro W3" pitchFamily="-111" charset="-128"/>
                <a:cs typeface="+mn-cs"/>
              </a:defRPr>
            </a:lvl5pPr>
            <a:lvl6pPr marL="2286000" algn="l" defTabSz="914400" rtl="0" eaLnBrk="1" latinLnBrk="0" hangingPunct="1">
              <a:defRPr sz="3000" kern="1200">
                <a:solidFill>
                  <a:srgbClr val="B81414"/>
                </a:solidFill>
                <a:latin typeface="Helvetica" pitchFamily="34" charset="0"/>
                <a:ea typeface="ヒラギノ角ゴ Pro W3" pitchFamily="-111" charset="-128"/>
                <a:cs typeface="+mn-cs"/>
              </a:defRPr>
            </a:lvl6pPr>
            <a:lvl7pPr marL="2743200" algn="l" defTabSz="914400" rtl="0" eaLnBrk="1" latinLnBrk="0" hangingPunct="1">
              <a:defRPr sz="3000" kern="1200">
                <a:solidFill>
                  <a:srgbClr val="B81414"/>
                </a:solidFill>
                <a:latin typeface="Helvetica" pitchFamily="34" charset="0"/>
                <a:ea typeface="ヒラギノ角ゴ Pro W3" pitchFamily="-111" charset="-128"/>
                <a:cs typeface="+mn-cs"/>
              </a:defRPr>
            </a:lvl7pPr>
            <a:lvl8pPr marL="3200400" algn="l" defTabSz="914400" rtl="0" eaLnBrk="1" latinLnBrk="0" hangingPunct="1">
              <a:defRPr sz="3000" kern="1200">
                <a:solidFill>
                  <a:srgbClr val="B81414"/>
                </a:solidFill>
                <a:latin typeface="Helvetica" pitchFamily="34" charset="0"/>
                <a:ea typeface="ヒラギノ角ゴ Pro W3" pitchFamily="-111" charset="-128"/>
                <a:cs typeface="+mn-cs"/>
              </a:defRPr>
            </a:lvl8pPr>
            <a:lvl9pPr marL="3657600" algn="l" defTabSz="914400" rtl="0" eaLnBrk="1" latinLnBrk="0" hangingPunct="1">
              <a:defRPr sz="3000" kern="1200">
                <a:solidFill>
                  <a:srgbClr val="B81414"/>
                </a:solidFill>
                <a:latin typeface="Helvetica" pitchFamily="34" charset="0"/>
                <a:ea typeface="ヒラギノ角ゴ Pro W3" pitchFamily="-111" charset="-128"/>
                <a:cs typeface="+mn-cs"/>
              </a:defRPr>
            </a:lvl9pPr>
          </a:lstStyle>
          <a:p>
            <a:r>
              <a:rPr lang="en-US" dirty="0" smtClean="0"/>
              <a:t>Zachary Constan - NSCL Outreach</a:t>
            </a:r>
            <a:endParaRPr lang="en-US" dirty="0"/>
          </a:p>
        </p:txBody>
      </p:sp>
      <p:sp>
        <p:nvSpPr>
          <p:cNvPr id="16" name="Slide Number Placeholder 8"/>
          <p:cNvSpPr txBox="1">
            <a:spLocks/>
          </p:cNvSpPr>
          <p:nvPr userDrawn="1"/>
        </p:nvSpPr>
        <p:spPr>
          <a:xfrm>
            <a:off x="8407400" y="6780213"/>
            <a:ext cx="482600" cy="3889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Helvetica" pitchFamily="34" charset="0"/>
                <a:ea typeface="ヒラギノ角ゴ Pro W3" pitchFamily="-111" charset="-128"/>
                <a:cs typeface="+mn-cs"/>
              </a:defRPr>
            </a:lvl1pPr>
            <a:lvl2pPr marL="482600" indent="-25400" algn="l" rtl="0" fontAlgn="base">
              <a:spcBef>
                <a:spcPct val="0"/>
              </a:spcBef>
              <a:spcAft>
                <a:spcPct val="0"/>
              </a:spcAft>
              <a:defRPr sz="3000" kern="1200">
                <a:solidFill>
                  <a:srgbClr val="B81414"/>
                </a:solidFill>
                <a:latin typeface="Helvetica" pitchFamily="34" charset="0"/>
                <a:ea typeface="ヒラギノ角ゴ Pro W3" pitchFamily="-111" charset="-128"/>
                <a:cs typeface="+mn-cs"/>
              </a:defRPr>
            </a:lvl2pPr>
            <a:lvl3pPr marL="965200" indent="-50800" algn="l" rtl="0" fontAlgn="base">
              <a:spcBef>
                <a:spcPct val="0"/>
              </a:spcBef>
              <a:spcAft>
                <a:spcPct val="0"/>
              </a:spcAft>
              <a:defRPr sz="3000" kern="1200">
                <a:solidFill>
                  <a:srgbClr val="B81414"/>
                </a:solidFill>
                <a:latin typeface="Helvetica" pitchFamily="34" charset="0"/>
                <a:ea typeface="ヒラギノ角ゴ Pro W3" pitchFamily="-111" charset="-128"/>
                <a:cs typeface="+mn-cs"/>
              </a:defRPr>
            </a:lvl3pPr>
            <a:lvl4pPr marL="1449388" indent="-77788" algn="l" rtl="0" fontAlgn="base">
              <a:spcBef>
                <a:spcPct val="0"/>
              </a:spcBef>
              <a:spcAft>
                <a:spcPct val="0"/>
              </a:spcAft>
              <a:defRPr sz="3000" kern="1200">
                <a:solidFill>
                  <a:srgbClr val="B81414"/>
                </a:solidFill>
                <a:latin typeface="Helvetica" pitchFamily="34" charset="0"/>
                <a:ea typeface="ヒラギノ角ゴ Pro W3" pitchFamily="-111" charset="-128"/>
                <a:cs typeface="+mn-cs"/>
              </a:defRPr>
            </a:lvl4pPr>
            <a:lvl5pPr marL="1931988" indent="-103188" algn="l" rtl="0" fontAlgn="base">
              <a:spcBef>
                <a:spcPct val="0"/>
              </a:spcBef>
              <a:spcAft>
                <a:spcPct val="0"/>
              </a:spcAft>
              <a:defRPr sz="3000" kern="1200">
                <a:solidFill>
                  <a:srgbClr val="B81414"/>
                </a:solidFill>
                <a:latin typeface="Helvetica" pitchFamily="34" charset="0"/>
                <a:ea typeface="ヒラギノ角ゴ Pro W3" pitchFamily="-111" charset="-128"/>
                <a:cs typeface="+mn-cs"/>
              </a:defRPr>
            </a:lvl5pPr>
            <a:lvl6pPr marL="2286000" algn="l" defTabSz="914400" rtl="0" eaLnBrk="1" latinLnBrk="0" hangingPunct="1">
              <a:defRPr sz="3000" kern="1200">
                <a:solidFill>
                  <a:srgbClr val="B81414"/>
                </a:solidFill>
                <a:latin typeface="Helvetica" pitchFamily="34" charset="0"/>
                <a:ea typeface="ヒラギノ角ゴ Pro W3" pitchFamily="-111" charset="-128"/>
                <a:cs typeface="+mn-cs"/>
              </a:defRPr>
            </a:lvl6pPr>
            <a:lvl7pPr marL="2743200" algn="l" defTabSz="914400" rtl="0" eaLnBrk="1" latinLnBrk="0" hangingPunct="1">
              <a:defRPr sz="3000" kern="1200">
                <a:solidFill>
                  <a:srgbClr val="B81414"/>
                </a:solidFill>
                <a:latin typeface="Helvetica" pitchFamily="34" charset="0"/>
                <a:ea typeface="ヒラギノ角ゴ Pro W3" pitchFamily="-111" charset="-128"/>
                <a:cs typeface="+mn-cs"/>
              </a:defRPr>
            </a:lvl7pPr>
            <a:lvl8pPr marL="3200400" algn="l" defTabSz="914400" rtl="0" eaLnBrk="1" latinLnBrk="0" hangingPunct="1">
              <a:defRPr sz="3000" kern="1200">
                <a:solidFill>
                  <a:srgbClr val="B81414"/>
                </a:solidFill>
                <a:latin typeface="Helvetica" pitchFamily="34" charset="0"/>
                <a:ea typeface="ヒラギノ角ゴ Pro W3" pitchFamily="-111" charset="-128"/>
                <a:cs typeface="+mn-cs"/>
              </a:defRPr>
            </a:lvl8pPr>
            <a:lvl9pPr marL="3657600" algn="l" defTabSz="914400" rtl="0" eaLnBrk="1" latinLnBrk="0" hangingPunct="1">
              <a:defRPr sz="3000" kern="1200">
                <a:solidFill>
                  <a:srgbClr val="B81414"/>
                </a:solidFill>
                <a:latin typeface="Helvetica" pitchFamily="34" charset="0"/>
                <a:ea typeface="ヒラギノ角ゴ Pro W3" pitchFamily="-111" charset="-128"/>
                <a:cs typeface="+mn-cs"/>
              </a:defRPr>
            </a:lvl9pPr>
          </a:lstStyle>
          <a:p>
            <a:fld id="{C096B4DE-0D32-4AAB-8754-316C6749373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0972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thout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69925" y="1320801"/>
            <a:ext cx="7864475" cy="46977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0769" tIns="45384" rIns="90769" bIns="45384">
            <a:spAutoFit/>
          </a:bodyPr>
          <a:lstStyle/>
          <a:p>
            <a:pPr defTabSz="479846" eaLnBrk="0" hangingPunct="0">
              <a:lnSpc>
                <a:spcPct val="90000"/>
              </a:lnSpc>
              <a:defRPr/>
            </a:pPr>
            <a:endParaRPr lang="en-US" sz="2730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083" y="389467"/>
            <a:ext cx="8281035" cy="141393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5542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th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0" y="0"/>
            <a:ext cx="9619289" cy="1069977"/>
          </a:xfrm>
          <a:prstGeom prst="rect">
            <a:avLst/>
          </a:prstGeom>
          <a:solidFill>
            <a:srgbClr val="E6E8D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08967" tIns="104483" rIns="208967" bIns="104483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03129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654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S PGothic" pitchFamily="34" charset="-128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03267" y="1408115"/>
            <a:ext cx="8258175" cy="53315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5943" tIns="47971" rIns="95943" bIns="47971">
            <a:spAutoFit/>
          </a:bodyPr>
          <a:lstStyle/>
          <a:p>
            <a:pPr defTabSz="479846" eaLnBrk="0" hangingPunct="0">
              <a:lnSpc>
                <a:spcPct val="90000"/>
              </a:lnSpc>
              <a:defRPr/>
            </a:pPr>
            <a:endParaRPr lang="en-US" sz="3150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321175" y="3209925"/>
            <a:ext cx="9601200" cy="58162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5943" tIns="47971" rIns="95943" bIns="47971">
            <a:spAutoFit/>
          </a:bodyPr>
          <a:lstStyle/>
          <a:p>
            <a:pPr defTabSz="479846">
              <a:defRPr/>
            </a:pPr>
            <a:endParaRPr lang="en-US" sz="3150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09357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- clean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6012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703267" y="1408115"/>
            <a:ext cx="8258175" cy="53315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5943" tIns="47971" rIns="95943" bIns="47971">
            <a:spAutoFit/>
          </a:bodyPr>
          <a:lstStyle/>
          <a:p>
            <a:pPr defTabSz="479846" eaLnBrk="0" hangingPunct="0">
              <a:lnSpc>
                <a:spcPct val="90000"/>
              </a:lnSpc>
              <a:defRPr/>
            </a:pPr>
            <a:endParaRPr lang="en-US" sz="3150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321175" y="3209925"/>
            <a:ext cx="9601200" cy="58162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5943" tIns="47971" rIns="95943" bIns="47971">
            <a:spAutoFit/>
          </a:bodyPr>
          <a:lstStyle/>
          <a:p>
            <a:pPr defTabSz="479846">
              <a:defRPr/>
            </a:pPr>
            <a:endParaRPr lang="en-US" sz="3150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" y="300674"/>
            <a:ext cx="9441180" cy="51879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5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P. Mantica, Accelerator Traineeship Advisory Panel, December 2017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888FC917-2F4D-45AC-AA7A-EF80FFB23A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016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20090" y="6664960"/>
            <a:ext cx="2000250" cy="48768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Zachary Constan - NSCL Outreach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16382F-0F7B-49D3-8932-BC432024B8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76325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thout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69925" y="1320801"/>
            <a:ext cx="7864475" cy="46977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0769" tIns="45384" rIns="90769" bIns="45384">
            <a:spAutoFit/>
          </a:bodyPr>
          <a:lstStyle/>
          <a:p>
            <a:pPr defTabSz="479846" eaLnBrk="0" hangingPunct="0">
              <a:lnSpc>
                <a:spcPct val="90000"/>
              </a:lnSpc>
              <a:defRPr/>
            </a:pPr>
            <a:endParaRPr lang="en-US" sz="2730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083" y="389467"/>
            <a:ext cx="8281035" cy="141393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64141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th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0" y="0"/>
            <a:ext cx="9619289" cy="1069977"/>
          </a:xfrm>
          <a:prstGeom prst="rect">
            <a:avLst/>
          </a:prstGeom>
          <a:solidFill>
            <a:srgbClr val="E6E8D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08967" tIns="104483" rIns="208967" bIns="104483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03129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654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S PGothic" pitchFamily="34" charset="-128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03267" y="1408115"/>
            <a:ext cx="8258175" cy="53315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5943" tIns="47971" rIns="95943" bIns="47971">
            <a:spAutoFit/>
          </a:bodyPr>
          <a:lstStyle/>
          <a:p>
            <a:pPr defTabSz="479846" eaLnBrk="0" hangingPunct="0">
              <a:lnSpc>
                <a:spcPct val="90000"/>
              </a:lnSpc>
              <a:defRPr/>
            </a:pPr>
            <a:endParaRPr lang="en-US" sz="3150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321175" y="3209925"/>
            <a:ext cx="9601200" cy="58162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5943" tIns="47971" rIns="95943" bIns="47971">
            <a:spAutoFit/>
          </a:bodyPr>
          <a:lstStyle/>
          <a:p>
            <a:pPr defTabSz="479846">
              <a:defRPr/>
            </a:pPr>
            <a:endParaRPr lang="en-US" sz="3150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7992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20090" y="6664960"/>
            <a:ext cx="2000250" cy="48768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16382F-0F7B-49D3-8932-BC432024B8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935865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without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69925" y="1320801"/>
            <a:ext cx="7864475" cy="46237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89351" tIns="44675" rIns="89351" bIns="44675">
            <a:spAutoFit/>
          </a:bodyPr>
          <a:lstStyle/>
          <a:p>
            <a:pPr defTabSz="472349" eaLnBrk="0" hangingPunct="0">
              <a:lnSpc>
                <a:spcPct val="90000"/>
              </a:lnSpc>
              <a:defRPr/>
            </a:pPr>
            <a:endParaRPr lang="en-US" sz="2687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084" y="389467"/>
            <a:ext cx="8281035" cy="141393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4966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455" y="6554673"/>
            <a:ext cx="2320290" cy="7857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963" y="5935089"/>
            <a:ext cx="2071449" cy="7014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30" y="6045286"/>
            <a:ext cx="2833320" cy="48104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E79C30C-015D-6A43-AF98-91BD37A04167}"/>
              </a:ext>
            </a:extLst>
          </p:cNvPr>
          <p:cNvGrpSpPr/>
          <p:nvPr userDrawn="1"/>
        </p:nvGrpSpPr>
        <p:grpSpPr>
          <a:xfrm>
            <a:off x="5960466" y="5952292"/>
            <a:ext cx="3508401" cy="667031"/>
            <a:chOff x="6170991" y="3667486"/>
            <a:chExt cx="3678934" cy="68852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1C30339-BC84-9C41-9282-2640A0E55648}"/>
                </a:ext>
              </a:extLst>
            </p:cNvPr>
            <p:cNvSpPr txBox="1"/>
            <p:nvPr/>
          </p:nvSpPr>
          <p:spPr>
            <a:xfrm>
              <a:off x="6800527" y="3811693"/>
              <a:ext cx="3049398" cy="3955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890" dirty="0">
                  <a:latin typeface="Garamond" panose="02020404030301010803" pitchFamily="18" charset="0"/>
                </a:rPr>
                <a:t>National Science Foundation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7E4AE37-7BCD-3241-BBAB-24D48E19D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0991" y="3667486"/>
              <a:ext cx="684402" cy="6885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22423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50" r:id="rId2"/>
    <p:sldLayoutId id="2147483751" r:id="rId3"/>
    <p:sldLayoutId id="2147483773" r:id="rId4"/>
    <p:sldLayoutId id="2147483774" r:id="rId5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84345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36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algn="ctr" defTabSz="84345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36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2pPr>
      <a:lvl3pPr algn="ctr" defTabSz="84345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36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3pPr>
      <a:lvl4pPr algn="ctr" defTabSz="84345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36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4pPr>
      <a:lvl5pPr algn="ctr" defTabSz="84345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36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5pPr>
      <a:lvl6pPr marL="479888" algn="ctr" defTabSz="84813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360" b="1">
          <a:solidFill>
            <a:srgbClr val="064308"/>
          </a:solidFill>
          <a:latin typeface="Arial" charset="0"/>
          <a:ea typeface="Arial" charset="0"/>
          <a:cs typeface="Arial" charset="0"/>
        </a:defRPr>
      </a:lvl6pPr>
      <a:lvl7pPr marL="959778" algn="ctr" defTabSz="84813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360" b="1">
          <a:solidFill>
            <a:srgbClr val="064308"/>
          </a:solidFill>
          <a:latin typeface="Arial" charset="0"/>
          <a:ea typeface="Arial" charset="0"/>
          <a:cs typeface="Arial" charset="0"/>
        </a:defRPr>
      </a:lvl7pPr>
      <a:lvl8pPr marL="1439664" algn="ctr" defTabSz="84813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360" b="1">
          <a:solidFill>
            <a:srgbClr val="064308"/>
          </a:solidFill>
          <a:latin typeface="Arial" charset="0"/>
          <a:ea typeface="Arial" charset="0"/>
          <a:cs typeface="Arial" charset="0"/>
        </a:defRPr>
      </a:lvl8pPr>
      <a:lvl9pPr marL="1919555" algn="ctr" defTabSz="84813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360" b="1">
          <a:solidFill>
            <a:srgbClr val="064308"/>
          </a:solidFill>
          <a:latin typeface="Arial" charset="0"/>
          <a:ea typeface="Arial" charset="0"/>
          <a:cs typeface="Arial" charset="0"/>
        </a:defRPr>
      </a:lvl9pPr>
    </p:titleStyle>
    <p:bodyStyle>
      <a:lvl1pPr marL="189187" indent="-189187" algn="l" defTabSz="843458" rtl="0" eaLnBrk="1" fontAlgn="base" hangingPunct="1">
        <a:lnSpc>
          <a:spcPct val="90000"/>
        </a:lnSpc>
        <a:spcBef>
          <a:spcPts val="1266"/>
        </a:spcBef>
        <a:spcAft>
          <a:spcPct val="0"/>
        </a:spcAft>
        <a:buSzPct val="100000"/>
        <a:buFont typeface="Wingdings" pitchFamily="2" charset="2"/>
        <a:buChar char="§"/>
        <a:defRPr sz="2310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marL="381527" indent="-159233" algn="l" defTabSz="843458" rtl="0" eaLnBrk="1" fontAlgn="base" hangingPunct="1">
        <a:lnSpc>
          <a:spcPct val="90000"/>
        </a:lnSpc>
        <a:spcBef>
          <a:spcPts val="211"/>
        </a:spcBef>
        <a:spcAft>
          <a:spcPct val="0"/>
        </a:spcAft>
        <a:buSzPct val="100000"/>
        <a:buFont typeface="Arial" pitchFamily="34" charset="0"/>
        <a:buChar char="•"/>
        <a:defRPr sz="2100">
          <a:solidFill>
            <a:schemeClr val="tx1"/>
          </a:solidFill>
          <a:latin typeface="Arial" charset="0"/>
          <a:ea typeface="ＭＳ Ｐゴシック" charset="-128"/>
          <a:cs typeface="ＭＳ Ｐゴシック"/>
        </a:defRPr>
      </a:lvl2pPr>
      <a:lvl3pPr marL="621163" indent="-168691" algn="l" defTabSz="843458" rtl="0" eaLnBrk="1" fontAlgn="base" hangingPunct="1">
        <a:lnSpc>
          <a:spcPct val="90000"/>
        </a:lnSpc>
        <a:spcBef>
          <a:spcPts val="211"/>
        </a:spcBef>
        <a:spcAft>
          <a:spcPct val="0"/>
        </a:spcAft>
        <a:buSzPct val="100000"/>
        <a:buFont typeface="Lucida Grande" charset="0"/>
        <a:buChar char="»"/>
        <a:defRPr>
          <a:solidFill>
            <a:schemeClr val="tx1"/>
          </a:solidFill>
          <a:latin typeface="Arial" charset="0"/>
          <a:ea typeface="ヒラギノ角ゴ Pro W3" pitchFamily="-111" charset="-128"/>
          <a:cs typeface="ヒラギノ角ゴ Pro W3" pitchFamily="-111" charset="-128"/>
        </a:defRPr>
      </a:lvl3pPr>
      <a:lvl4pPr marL="764630" indent="-140314" algn="l" defTabSz="843458" rtl="0" eaLnBrk="1" fontAlgn="base" hangingPunct="1">
        <a:lnSpc>
          <a:spcPct val="90000"/>
        </a:lnSpc>
        <a:spcBef>
          <a:spcPts val="211"/>
        </a:spcBef>
        <a:spcAft>
          <a:spcPct val="0"/>
        </a:spcAft>
        <a:buClr>
          <a:srgbClr val="999999"/>
        </a:buClr>
        <a:buSzPct val="100000"/>
        <a:buFont typeface="Arial" pitchFamily="34" charset="0"/>
        <a:buChar char="•"/>
        <a:defRPr sz="168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4pPr>
      <a:lvl5pPr marL="1053141" indent="-189187" algn="l" defTabSz="843458" rtl="0" eaLnBrk="1" fontAlgn="base" hangingPunct="1">
        <a:lnSpc>
          <a:spcPct val="90000"/>
        </a:lnSpc>
        <a:spcBef>
          <a:spcPts val="211"/>
        </a:spcBef>
        <a:spcAft>
          <a:spcPct val="0"/>
        </a:spcAft>
        <a:buClr>
          <a:srgbClr val="999999"/>
        </a:buClr>
        <a:buSzPct val="100000"/>
        <a:buFont typeface="Lucida Grande" charset="0"/>
        <a:buChar char="»"/>
        <a:defRPr sz="147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5pPr>
      <a:lvl6pPr marL="2334459" indent="-158297" algn="l" defTabSz="848138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65">
          <a:solidFill>
            <a:schemeClr val="tx1"/>
          </a:solidFill>
          <a:latin typeface="Helvetica" charset="0"/>
          <a:ea typeface="+mn-ea"/>
          <a:cs typeface="+mn-cs"/>
        </a:defRPr>
      </a:lvl6pPr>
      <a:lvl7pPr marL="2814350" indent="-158297" algn="l" defTabSz="848138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65">
          <a:solidFill>
            <a:schemeClr val="tx1"/>
          </a:solidFill>
          <a:latin typeface="Helvetica" charset="0"/>
          <a:ea typeface="+mn-ea"/>
          <a:cs typeface="+mn-cs"/>
        </a:defRPr>
      </a:lvl7pPr>
      <a:lvl8pPr marL="3294241" indent="-158297" algn="l" defTabSz="848138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65">
          <a:solidFill>
            <a:schemeClr val="tx1"/>
          </a:solidFill>
          <a:latin typeface="Helvetica" charset="0"/>
          <a:ea typeface="+mn-ea"/>
          <a:cs typeface="+mn-cs"/>
        </a:defRPr>
      </a:lvl8pPr>
      <a:lvl9pPr marL="3774127" indent="-158297" algn="l" defTabSz="848138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65">
          <a:solidFill>
            <a:schemeClr val="tx1"/>
          </a:solidFill>
          <a:latin typeface="Helvetica" charset="0"/>
          <a:ea typeface="+mn-ea"/>
          <a:cs typeface="+mn-cs"/>
        </a:defRPr>
      </a:lvl9pPr>
    </p:bodyStyle>
    <p:otherStyle>
      <a:defPPr>
        <a:defRPr lang="en-US"/>
      </a:defPPr>
      <a:lvl1pPr marL="0" algn="l" defTabSz="959778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79888" algn="l" defTabSz="959778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959778" algn="l" defTabSz="959778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439664" algn="l" defTabSz="959778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1919555" algn="l" defTabSz="959778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399445" algn="l" defTabSz="959778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2879335" algn="l" defTabSz="959778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359223" algn="l" defTabSz="959778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3839111" algn="l" defTabSz="959778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6567268"/>
            <a:ext cx="9601200" cy="773113"/>
          </a:xfrm>
          <a:prstGeom prst="rect">
            <a:avLst/>
          </a:prstGeom>
          <a:solidFill>
            <a:srgbClr val="E6E8D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08967" tIns="104483" rIns="208967" bIns="104483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03129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654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S PGothic" pitchFamily="34" charset="-128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021" y="6608241"/>
            <a:ext cx="608316" cy="7017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00" y="6644244"/>
            <a:ext cx="487082" cy="619158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1360170" y="6644244"/>
            <a:ext cx="3360420" cy="528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45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Gotham Book" pitchFamily="50" charset="0"/>
                <a:cs typeface="Gotham Book" pitchFamily="50" charset="0"/>
              </a:rPr>
              <a:t>U.S.</a:t>
            </a:r>
            <a:r>
              <a:rPr lang="en-US" sz="945" baseline="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Gotham Book" pitchFamily="50" charset="0"/>
                <a:cs typeface="Gotham Book" pitchFamily="50" charset="0"/>
              </a:rPr>
              <a:t> Department of Energy Office of Science</a:t>
            </a:r>
          </a:p>
          <a:p>
            <a:r>
              <a:rPr lang="en-US" sz="945" baseline="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Gotham Book" pitchFamily="50" charset="0"/>
                <a:cs typeface="Gotham Book" pitchFamily="50" charset="0"/>
              </a:rPr>
              <a:t>National Science Foundation</a:t>
            </a:r>
          </a:p>
          <a:p>
            <a:r>
              <a:rPr lang="en-US" sz="945" baseline="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Gotham Book" pitchFamily="50" charset="0"/>
                <a:cs typeface="Gotham Book" pitchFamily="50" charset="0"/>
              </a:rPr>
              <a:t>Michigan State University</a:t>
            </a:r>
            <a:endParaRPr lang="en-US" sz="945" dirty="0">
              <a:solidFill>
                <a:schemeClr val="tx2">
                  <a:lumMod val="75000"/>
                  <a:lumOff val="2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0" y="0"/>
            <a:ext cx="9619289" cy="1069977"/>
          </a:xfrm>
          <a:prstGeom prst="rect">
            <a:avLst/>
          </a:prstGeom>
          <a:solidFill>
            <a:srgbClr val="E6E8D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08967" tIns="104483" rIns="208967" bIns="104483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03129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654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S PGothic" pitchFamily="34" charset="-128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56049"/>
            <a:ext cx="9601200" cy="762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390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84345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36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algn="ctr" defTabSz="84345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36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2pPr>
      <a:lvl3pPr algn="ctr" defTabSz="84345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36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3pPr>
      <a:lvl4pPr algn="ctr" defTabSz="84345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36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4pPr>
      <a:lvl5pPr algn="ctr" defTabSz="84345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36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5pPr>
      <a:lvl6pPr marL="479888" algn="ctr" defTabSz="84813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360" b="1">
          <a:solidFill>
            <a:srgbClr val="064308"/>
          </a:solidFill>
          <a:latin typeface="Arial" charset="0"/>
          <a:ea typeface="Arial" charset="0"/>
          <a:cs typeface="Arial" charset="0"/>
        </a:defRPr>
      </a:lvl6pPr>
      <a:lvl7pPr marL="959778" algn="ctr" defTabSz="84813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360" b="1">
          <a:solidFill>
            <a:srgbClr val="064308"/>
          </a:solidFill>
          <a:latin typeface="Arial" charset="0"/>
          <a:ea typeface="Arial" charset="0"/>
          <a:cs typeface="Arial" charset="0"/>
        </a:defRPr>
      </a:lvl7pPr>
      <a:lvl8pPr marL="1439664" algn="ctr" defTabSz="84813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360" b="1">
          <a:solidFill>
            <a:srgbClr val="064308"/>
          </a:solidFill>
          <a:latin typeface="Arial" charset="0"/>
          <a:ea typeface="Arial" charset="0"/>
          <a:cs typeface="Arial" charset="0"/>
        </a:defRPr>
      </a:lvl8pPr>
      <a:lvl9pPr marL="1919555" algn="ctr" defTabSz="84813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360" b="1">
          <a:solidFill>
            <a:srgbClr val="064308"/>
          </a:solidFill>
          <a:latin typeface="Arial" charset="0"/>
          <a:ea typeface="Arial" charset="0"/>
          <a:cs typeface="Arial" charset="0"/>
        </a:defRPr>
      </a:lvl9pPr>
    </p:titleStyle>
    <p:bodyStyle>
      <a:lvl1pPr marL="189187" indent="-189187" algn="l" defTabSz="843458" rtl="0" eaLnBrk="1" fontAlgn="base" hangingPunct="1">
        <a:lnSpc>
          <a:spcPct val="90000"/>
        </a:lnSpc>
        <a:spcBef>
          <a:spcPts val="1266"/>
        </a:spcBef>
        <a:spcAft>
          <a:spcPct val="0"/>
        </a:spcAft>
        <a:buSzPct val="100000"/>
        <a:buFont typeface="Wingdings" pitchFamily="2" charset="2"/>
        <a:buChar char="§"/>
        <a:defRPr sz="2310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marL="381527" indent="-159233" algn="l" defTabSz="843458" rtl="0" eaLnBrk="1" fontAlgn="base" hangingPunct="1">
        <a:lnSpc>
          <a:spcPct val="90000"/>
        </a:lnSpc>
        <a:spcBef>
          <a:spcPts val="211"/>
        </a:spcBef>
        <a:spcAft>
          <a:spcPct val="0"/>
        </a:spcAft>
        <a:buSzPct val="100000"/>
        <a:buFont typeface="Arial" pitchFamily="34" charset="0"/>
        <a:buChar char="•"/>
        <a:defRPr sz="2100">
          <a:solidFill>
            <a:schemeClr val="tx1"/>
          </a:solidFill>
          <a:latin typeface="Arial" charset="0"/>
          <a:ea typeface="ＭＳ Ｐゴシック" charset="-128"/>
          <a:cs typeface="ＭＳ Ｐゴシック"/>
        </a:defRPr>
      </a:lvl2pPr>
      <a:lvl3pPr marL="621163" indent="-168691" algn="l" defTabSz="843458" rtl="0" eaLnBrk="1" fontAlgn="base" hangingPunct="1">
        <a:lnSpc>
          <a:spcPct val="90000"/>
        </a:lnSpc>
        <a:spcBef>
          <a:spcPts val="211"/>
        </a:spcBef>
        <a:spcAft>
          <a:spcPct val="0"/>
        </a:spcAft>
        <a:buSzPct val="100000"/>
        <a:buFont typeface="Lucida Grande" charset="0"/>
        <a:buChar char="»"/>
        <a:defRPr>
          <a:solidFill>
            <a:schemeClr val="tx1"/>
          </a:solidFill>
          <a:latin typeface="Arial" charset="0"/>
          <a:ea typeface="ヒラギノ角ゴ Pro W3" pitchFamily="-111" charset="-128"/>
          <a:cs typeface="ヒラギノ角ゴ Pro W3" pitchFamily="-111" charset="-128"/>
        </a:defRPr>
      </a:lvl3pPr>
      <a:lvl4pPr marL="764630" indent="-140314" algn="l" defTabSz="843458" rtl="0" eaLnBrk="1" fontAlgn="base" hangingPunct="1">
        <a:lnSpc>
          <a:spcPct val="90000"/>
        </a:lnSpc>
        <a:spcBef>
          <a:spcPts val="211"/>
        </a:spcBef>
        <a:spcAft>
          <a:spcPct val="0"/>
        </a:spcAft>
        <a:buClr>
          <a:srgbClr val="999999"/>
        </a:buClr>
        <a:buSzPct val="100000"/>
        <a:buFont typeface="Arial" pitchFamily="34" charset="0"/>
        <a:buChar char="•"/>
        <a:defRPr sz="168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4pPr>
      <a:lvl5pPr marL="1053141" indent="-189187" algn="l" defTabSz="843458" rtl="0" eaLnBrk="1" fontAlgn="base" hangingPunct="1">
        <a:lnSpc>
          <a:spcPct val="90000"/>
        </a:lnSpc>
        <a:spcBef>
          <a:spcPts val="211"/>
        </a:spcBef>
        <a:spcAft>
          <a:spcPct val="0"/>
        </a:spcAft>
        <a:buClr>
          <a:srgbClr val="999999"/>
        </a:buClr>
        <a:buSzPct val="100000"/>
        <a:buFont typeface="Lucida Grande" charset="0"/>
        <a:buChar char="»"/>
        <a:defRPr sz="147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5pPr>
      <a:lvl6pPr marL="2334459" indent="-158297" algn="l" defTabSz="848138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65">
          <a:solidFill>
            <a:schemeClr val="tx1"/>
          </a:solidFill>
          <a:latin typeface="Helvetica" charset="0"/>
          <a:ea typeface="+mn-ea"/>
          <a:cs typeface="+mn-cs"/>
        </a:defRPr>
      </a:lvl6pPr>
      <a:lvl7pPr marL="2814350" indent="-158297" algn="l" defTabSz="848138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65">
          <a:solidFill>
            <a:schemeClr val="tx1"/>
          </a:solidFill>
          <a:latin typeface="Helvetica" charset="0"/>
          <a:ea typeface="+mn-ea"/>
          <a:cs typeface="+mn-cs"/>
        </a:defRPr>
      </a:lvl7pPr>
      <a:lvl8pPr marL="3294241" indent="-158297" algn="l" defTabSz="848138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65">
          <a:solidFill>
            <a:schemeClr val="tx1"/>
          </a:solidFill>
          <a:latin typeface="Helvetica" charset="0"/>
          <a:ea typeface="+mn-ea"/>
          <a:cs typeface="+mn-cs"/>
        </a:defRPr>
      </a:lvl8pPr>
      <a:lvl9pPr marL="3774127" indent="-158297" algn="l" defTabSz="848138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65">
          <a:solidFill>
            <a:schemeClr val="tx1"/>
          </a:solidFill>
          <a:latin typeface="Helvetica" charset="0"/>
          <a:ea typeface="+mn-ea"/>
          <a:cs typeface="+mn-cs"/>
        </a:defRPr>
      </a:lvl9pPr>
    </p:bodyStyle>
    <p:otherStyle>
      <a:defPPr>
        <a:defRPr lang="en-US"/>
      </a:defPPr>
      <a:lvl1pPr marL="0" algn="l" defTabSz="959778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79888" algn="l" defTabSz="959778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959778" algn="l" defTabSz="959778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439664" algn="l" defTabSz="959778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1919555" algn="l" defTabSz="959778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399445" algn="l" defTabSz="959778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2879335" algn="l" defTabSz="959778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359223" algn="l" defTabSz="959778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3839111" algn="l" defTabSz="959778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hyperlink" Target="shop.msu.edu" TargetMode="External"/><Relationship Id="rId7" Type="http://schemas.openxmlformats.org/officeDocument/2006/relationships/image" Target="../media/image4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jpeg"/><Relationship Id="rId11" Type="http://schemas.openxmlformats.org/officeDocument/2006/relationships/hyperlink" Target="http://www.nscl.msu.edu/" TargetMode="External"/><Relationship Id="rId5" Type="http://schemas.openxmlformats.org/officeDocument/2006/relationships/image" Target="../media/image43.jpeg"/><Relationship Id="rId10" Type="http://schemas.openxmlformats.org/officeDocument/2006/relationships/hyperlink" Target="mailto:visits@frib.msu.edu" TargetMode="External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9.pn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jpeg"/><Relationship Id="rId5" Type="http://schemas.microsoft.com/office/2007/relationships/hdphoto" Target="../media/hdphoto1.wdp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 txBox="1">
            <a:spLocks/>
          </p:cNvSpPr>
          <p:nvPr/>
        </p:nvSpPr>
        <p:spPr>
          <a:xfrm>
            <a:off x="0" y="1676400"/>
            <a:ext cx="9601200" cy="1642965"/>
          </a:xfrm>
          <a:prstGeom prst="rect">
            <a:avLst/>
          </a:prstGeom>
        </p:spPr>
        <p:txBody>
          <a:bodyPr/>
          <a:lstStyle>
            <a:lvl1pPr algn="ctr" defTabSz="803293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803293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803293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803293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803293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036" algn="ctr" defTabSz="80775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074" algn="ctr" defTabSz="80775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109" algn="ctr" defTabSz="80775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148" algn="ctr" defTabSz="80775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803293" rtl="0" eaLnBrk="1" fontAlgn="base" latinLnBrk="0" hangingPunct="1">
              <a:lnSpc>
                <a:spcPct val="75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</a:rPr>
              <a:t>A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</a:rPr>
              <a:t> Brief </a:t>
            </a:r>
            <a:r>
              <a:rPr lang="en-US" sz="48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History of </a:t>
            </a:r>
          </a:p>
          <a:p>
            <a:pPr marL="0" marR="0" lvl="0" indent="0" algn="ctr" defTabSz="803293" rtl="0" eaLnBrk="1" fontAlgn="base" latinLnBrk="0" hangingPunct="1">
              <a:lnSpc>
                <a:spcPct val="75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Nuclear Science at MSU</a:t>
            </a:r>
          </a:p>
          <a:p>
            <a:pPr marL="0" marR="0" lvl="0" indent="0" algn="ctr" defTabSz="803293" rtl="0" eaLnBrk="1" fontAlgn="base" latinLnBrk="0" hangingPunct="1">
              <a:lnSpc>
                <a:spcPct val="75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-65" charset="-128"/>
              </a:rPr>
              <a:t>World-class </a:t>
            </a:r>
            <a:r>
              <a:rPr kumimoji="0" lang="en-US" sz="21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-65" charset="-128"/>
              </a:rPr>
              <a:t>nuclear experimentation and theory at </a:t>
            </a:r>
            <a:r>
              <a:rPr kumimoji="0" lang="en-US" sz="2100" b="1" i="1" u="none" strike="noStrike" kern="1200" cap="none" spc="0" normalizeH="0" baseline="0" noProof="0" dirty="0" smtClean="0">
                <a:ln>
                  <a:noFill/>
                </a:ln>
                <a:solidFill>
                  <a:srgbClr val="4E8542"/>
                </a:solidFill>
                <a:effectLst/>
                <a:uLnTx/>
                <a:uFillTx/>
                <a:latin typeface="Arial" charset="0"/>
                <a:ea typeface="ＭＳ Ｐゴシック" pitchFamily="-65" charset="-128"/>
              </a:rPr>
              <a:t>NSCL/FRIB</a:t>
            </a:r>
            <a:endParaRPr kumimoji="0" lang="en-US" sz="2100" b="1" i="1" u="none" strike="noStrike" kern="1200" cap="none" spc="0" normalizeH="0" baseline="0" noProof="0" dirty="0">
              <a:ln>
                <a:noFill/>
              </a:ln>
              <a:solidFill>
                <a:srgbClr val="4E8542"/>
              </a:solidFill>
              <a:effectLst/>
              <a:uLnTx/>
              <a:uFillTx/>
              <a:latin typeface="Arial" charset="0"/>
              <a:ea typeface="ＭＳ Ｐゴシック" pitchFamily="-65" charset="-128"/>
            </a:endParaRPr>
          </a:p>
        </p:txBody>
      </p:sp>
      <p:sp>
        <p:nvSpPr>
          <p:cNvPr id="6" name="Subtitle 6"/>
          <p:cNvSpPr txBox="1">
            <a:spLocks/>
          </p:cNvSpPr>
          <p:nvPr/>
        </p:nvSpPr>
        <p:spPr>
          <a:xfrm>
            <a:off x="134703" y="3897630"/>
            <a:ext cx="9601200" cy="1280160"/>
          </a:xfrm>
          <a:prstGeom prst="rect">
            <a:avLst/>
          </a:prstGeom>
        </p:spPr>
        <p:txBody>
          <a:bodyPr/>
          <a:lstStyle>
            <a:lvl1pPr marL="180178" indent="-180178" algn="l" defTabSz="803293" rtl="0" eaLnBrk="1" fontAlgn="base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3359" indent="-151650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1584" indent="-16065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28219" indent="-133632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02991" indent="-18017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223294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333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372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407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 marL="0" marR="0" lvl="0" indent="0" algn="ctr" defTabSz="803293" rtl="0" eaLnBrk="1" fontAlgn="base" latinLnBrk="0" hangingPunct="1">
              <a:lnSpc>
                <a:spcPct val="90000"/>
              </a:lnSpc>
              <a:spcBef>
                <a:spcPts val="63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sz="189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ＭＳ Ｐゴシック"/>
              </a:rPr>
              <a:t>Dr. Zach Constan</a:t>
            </a:r>
          </a:p>
          <a:p>
            <a:pPr marL="0" marR="0" lvl="0" indent="0" algn="ctr" defTabSz="803293" rtl="0" eaLnBrk="1" fontAlgn="base" latinLnBrk="0" hangingPunct="1">
              <a:lnSpc>
                <a:spcPct val="90000"/>
              </a:lnSpc>
              <a:spcBef>
                <a:spcPts val="63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sz="189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ＭＳ Ｐゴシック"/>
              </a:rPr>
              <a:t>Outreach Coordinator</a:t>
            </a:r>
          </a:p>
          <a:p>
            <a:pPr marL="0" marR="0" lvl="0" indent="0" algn="ctr" defTabSz="803293" rtl="0" eaLnBrk="1" fontAlgn="base" latinLnBrk="0" hangingPunct="1">
              <a:lnSpc>
                <a:spcPct val="90000"/>
              </a:lnSpc>
              <a:spcBef>
                <a:spcPts val="63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sz="189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ＭＳ Ｐゴシック"/>
              </a:rPr>
              <a:t>Facility for Rare Isotope Beams</a:t>
            </a:r>
            <a:endParaRPr kumimoji="0" lang="en-US" sz="189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ＭＳ Ｐゴシック"/>
              <a:cs typeface="ＭＳ Ｐゴシック"/>
            </a:endParaRPr>
          </a:p>
          <a:p>
            <a:pPr marL="0" marR="0" lvl="0" indent="0" algn="ctr" defTabSz="803293" rtl="0" eaLnBrk="1" fontAlgn="base" latinLnBrk="0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endParaRPr kumimoji="0" lang="en-US" sz="1890" b="0" i="0" u="none" strike="noStrike" kern="0" cap="none" spc="0" normalizeH="0" baseline="0" noProof="0" dirty="0">
              <a:ln>
                <a:noFill/>
              </a:ln>
              <a:solidFill>
                <a:srgbClr val="064308"/>
              </a:solidFill>
              <a:effectLst/>
              <a:uLnTx/>
              <a:uFillTx/>
              <a:latin typeface="Arial" charset="0"/>
              <a:ea typeface="ＭＳ Ｐゴシック"/>
              <a:cs typeface="ＭＳ Ｐゴシック"/>
            </a:endParaRPr>
          </a:p>
          <a:p>
            <a:pPr marL="0" marR="0" lvl="0" indent="0" algn="ctr" defTabSz="803293" rtl="0" eaLnBrk="1" fontAlgn="base" latinLnBrk="0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endParaRPr kumimoji="0" lang="en-US" sz="1890" b="0" i="0" u="none" strike="noStrike" kern="0" cap="none" spc="0" normalizeH="0" baseline="0" noProof="0" dirty="0">
              <a:ln>
                <a:noFill/>
              </a:ln>
              <a:solidFill>
                <a:srgbClr val="064308"/>
              </a:solidFill>
              <a:effectLst/>
              <a:uLnTx/>
              <a:uFillTx/>
              <a:latin typeface="Arial" pitchFamily="34" charset="0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439556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267200" y="2286000"/>
            <a:ext cx="5304560" cy="4110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304800"/>
            <a:ext cx="9442450" cy="517525"/>
          </a:xfrm>
          <a:prstGeom prst="rect">
            <a:avLst/>
          </a:prstGeom>
        </p:spPr>
        <p:txBody>
          <a:bodyPr/>
          <a:lstStyle/>
          <a:p>
            <a:r>
              <a:rPr lang="en-US" sz="3600" dirty="0" smtClean="0"/>
              <a:t>FRIB: A DOE-SC </a:t>
            </a:r>
            <a:r>
              <a:rPr lang="en-US" sz="3600" dirty="0"/>
              <a:t>Scientific User </a:t>
            </a:r>
            <a:r>
              <a:rPr lang="en-US" sz="3600" dirty="0" smtClean="0"/>
              <a:t>Facility</a:t>
            </a:r>
            <a:endParaRPr lang="en-US" sz="3600" dirty="0"/>
          </a:p>
        </p:txBody>
      </p:sp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0" y="1138238"/>
            <a:ext cx="9440863" cy="536257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Funded by U.S. Department of Energy Office of Science (DOE-SC) supporting the mission of the Office of Nuclear Physics</a:t>
            </a:r>
          </a:p>
          <a:p>
            <a:pPr marL="587375" lvl="1" indent="-285750" defTabSz="849237">
              <a:spcBef>
                <a:spcPts val="0"/>
              </a:spcBef>
            </a:pPr>
            <a:r>
              <a:rPr lang="en-US" sz="2000" dirty="0" smtClean="0">
                <a:latin typeface="Calibri" panose="020F0502020204030204" pitchFamily="34" charset="0"/>
              </a:rPr>
              <a:t>2008 – FRIB Awarded to MSU</a:t>
            </a:r>
            <a:endParaRPr lang="en-US" sz="2000" dirty="0">
              <a:latin typeface="Calibri" panose="020F0502020204030204" pitchFamily="34" charset="0"/>
            </a:endParaRPr>
          </a:p>
          <a:p>
            <a:pPr marL="587375" lvl="1" indent="-285750" defTabSz="849237">
              <a:spcBef>
                <a:spcPts val="0"/>
              </a:spcBef>
            </a:pPr>
            <a:r>
              <a:rPr lang="en-US" sz="2000" dirty="0" smtClean="0">
                <a:latin typeface="Calibri" panose="020F0502020204030204" pitchFamily="34" charset="0"/>
              </a:rPr>
              <a:t>2014 – Construction </a:t>
            </a:r>
            <a:r>
              <a:rPr lang="en-US" sz="2000" dirty="0">
                <a:latin typeface="Calibri" panose="020F0502020204030204" pitchFamily="34" charset="0"/>
              </a:rPr>
              <a:t>started </a:t>
            </a:r>
          </a:p>
          <a:p>
            <a:pPr marL="587375" lvl="1" indent="-285750" defTabSz="849237">
              <a:spcBef>
                <a:spcPts val="0"/>
              </a:spcBef>
            </a:pPr>
            <a:r>
              <a:rPr lang="en-US" sz="2000" dirty="0" smtClean="0">
                <a:latin typeface="Calibri" panose="020F0502020204030204" pitchFamily="34" charset="0"/>
              </a:rPr>
              <a:t>2017 – Civil construction completed</a:t>
            </a:r>
            <a:endParaRPr lang="en-US" sz="2000" dirty="0">
              <a:latin typeface="Calibri" panose="020F0502020204030204" pitchFamily="34" charset="0"/>
            </a:endParaRPr>
          </a:p>
          <a:p>
            <a:pPr marL="587375" lvl="1" indent="-285750" defTabSz="849237">
              <a:spcBef>
                <a:spcPts val="0"/>
              </a:spcBef>
            </a:pPr>
            <a:r>
              <a:rPr lang="en-US" sz="2000" dirty="0" smtClean="0">
                <a:latin typeface="Calibri" panose="020F0502020204030204" pitchFamily="34" charset="0"/>
              </a:rPr>
              <a:t>2022 – Completed early &amp; on-budget</a:t>
            </a:r>
            <a:endParaRPr lang="en-US" sz="2000" dirty="0">
              <a:latin typeface="Calibri" panose="020F0502020204030204" pitchFamily="34" charset="0"/>
            </a:endParaRPr>
          </a:p>
          <a:p>
            <a:r>
              <a:rPr lang="en-US" dirty="0" smtClean="0"/>
              <a:t>&gt;1,800 users from 50+ countries</a:t>
            </a:r>
          </a:p>
          <a:p>
            <a:r>
              <a:rPr lang="en-US" dirty="0" smtClean="0"/>
              <a:t>Key feature is 400 kW beam </a:t>
            </a:r>
            <a:br>
              <a:rPr lang="en-US" dirty="0" smtClean="0"/>
            </a:br>
            <a:r>
              <a:rPr lang="en-US" dirty="0" smtClean="0"/>
              <a:t>power for all ions (5x10</a:t>
            </a:r>
            <a:r>
              <a:rPr lang="en-US" baseline="30000" dirty="0" smtClean="0"/>
              <a:t>13 238</a:t>
            </a:r>
            <a:r>
              <a:rPr lang="en-US" dirty="0" smtClean="0"/>
              <a:t>U/s)</a:t>
            </a:r>
          </a:p>
          <a:p>
            <a:r>
              <a:rPr lang="en-US" dirty="0" smtClean="0"/>
              <a:t>Separation of isotopes in-flight</a:t>
            </a:r>
          </a:p>
          <a:p>
            <a:pPr lvl="1"/>
            <a:r>
              <a:rPr lang="en-US" dirty="0" smtClean="0"/>
              <a:t>Fast development time</a:t>
            </a:r>
            <a:br>
              <a:rPr lang="en-US" dirty="0" smtClean="0"/>
            </a:br>
            <a:r>
              <a:rPr lang="en-US" dirty="0" smtClean="0"/>
              <a:t>for any isotope</a:t>
            </a:r>
          </a:p>
          <a:p>
            <a:pPr lvl="1"/>
            <a:r>
              <a:rPr lang="en-US" dirty="0" smtClean="0"/>
              <a:t>Suited for all elements</a:t>
            </a:r>
            <a:br>
              <a:rPr lang="en-US" dirty="0" smtClean="0"/>
            </a:br>
            <a:r>
              <a:rPr lang="en-US" dirty="0" smtClean="0"/>
              <a:t>and short half-lives</a:t>
            </a:r>
          </a:p>
          <a:p>
            <a:pPr lvl="1"/>
            <a:r>
              <a:rPr lang="en-US" dirty="0" smtClean="0"/>
              <a:t>Fast, stopped, and </a:t>
            </a:r>
            <a:br>
              <a:rPr lang="en-US" dirty="0" smtClean="0"/>
            </a:br>
            <a:r>
              <a:rPr lang="en-US" dirty="0" smtClean="0"/>
              <a:t>reaccelerated beams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0253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304800"/>
            <a:ext cx="9442450" cy="517525"/>
          </a:xfrm>
          <a:prstGeom prst="rect">
            <a:avLst/>
          </a:prstGeom>
        </p:spPr>
        <p:txBody>
          <a:bodyPr/>
          <a:lstStyle/>
          <a:p>
            <a:r>
              <a:rPr lang="en-US" sz="4000" dirty="0" smtClean="0">
                <a:solidFill>
                  <a:schemeClr val="accent4">
                    <a:lumMod val="50000"/>
                  </a:schemeClr>
                </a:solidFill>
              </a:rPr>
              <a:t>NSCL Reach vs. FRIB Reach</a:t>
            </a:r>
            <a:endParaRPr lang="en-US" sz="32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86812" y="1676400"/>
            <a:ext cx="4515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ヒラギノ角ゴ Pro W3" pitchFamily="-111" charset="-128"/>
                <a:cs typeface="+mn-cs"/>
              </a:rPr>
              <a:t>Isotopes created and studied at current NSCL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ヒラギノ角ゴ Pro W3" pitchFamily="-111" charset="-128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84" y="2682205"/>
            <a:ext cx="6363730" cy="3615927"/>
          </a:xfrm>
          <a:prstGeom prst="rect">
            <a:avLst/>
          </a:prstGeom>
        </p:spPr>
      </p:pic>
      <p:pic>
        <p:nvPicPr>
          <p:cNvPr id="13" name="Picture 7" descr="2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252103"/>
            <a:ext cx="7728588" cy="5148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1912691" y="1198878"/>
            <a:ext cx="472786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baseline="0">
                <a:solidFill>
                  <a:schemeClr val="tx1"/>
                </a:solidFill>
                <a:latin typeface="Californian FB" panose="0207040306080B030204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FRIB will help us to understand stellar nucleosynthesis in detail!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4362998" y="4194460"/>
            <a:ext cx="359595" cy="778704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Content Placeholder 1"/>
          <p:cNvSpPr>
            <a:spLocks noGrp="1"/>
          </p:cNvSpPr>
          <p:nvPr>
            <p:ph idx="4294967295"/>
          </p:nvPr>
        </p:nvSpPr>
        <p:spPr>
          <a:xfrm>
            <a:off x="4114800" y="4937240"/>
            <a:ext cx="1066800" cy="32056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1600" dirty="0" smtClean="0">
                <a:solidFill>
                  <a:schemeClr val="tx1"/>
                </a:solidFill>
              </a:rPr>
              <a:t>r-process</a:t>
            </a:r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0144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04800"/>
            <a:ext cx="9442450" cy="517525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en-US" altLang="en-US" sz="3780" dirty="0"/>
              <a:t>Detectors </a:t>
            </a:r>
            <a:r>
              <a:rPr lang="en-US" altLang="en-US" sz="3780" dirty="0" smtClean="0"/>
              <a:t>push the envelope</a:t>
            </a:r>
            <a:endParaRPr lang="en-US" altLang="en-US" sz="3780" dirty="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04800" y="1294730"/>
            <a:ext cx="3356194" cy="2284837"/>
            <a:chOff x="192" y="864"/>
            <a:chExt cx="2448" cy="1669"/>
          </a:xfrm>
        </p:grpSpPr>
        <p:grpSp>
          <p:nvGrpSpPr>
            <p:cNvPr id="28684" name="Group 4"/>
            <p:cNvGrpSpPr>
              <a:grpSpLocks/>
            </p:cNvGrpSpPr>
            <p:nvPr/>
          </p:nvGrpSpPr>
          <p:grpSpPr bwMode="auto">
            <a:xfrm>
              <a:off x="192" y="864"/>
              <a:ext cx="2448" cy="1669"/>
              <a:chOff x="192" y="864"/>
              <a:chExt cx="2448" cy="1669"/>
            </a:xfrm>
          </p:grpSpPr>
          <p:pic>
            <p:nvPicPr>
              <p:cNvPr id="28686" name="Picture 5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295" b="16667"/>
              <a:stretch>
                <a:fillRect/>
              </a:stretch>
            </p:blipFill>
            <p:spPr bwMode="auto">
              <a:xfrm>
                <a:off x="192" y="864"/>
                <a:ext cx="2448" cy="16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687" name="Text Box 6"/>
              <p:cNvSpPr txBox="1">
                <a:spLocks noChangeArrowheads="1"/>
              </p:cNvSpPr>
              <p:nvPr/>
            </p:nvSpPr>
            <p:spPr bwMode="auto">
              <a:xfrm>
                <a:off x="780" y="1712"/>
                <a:ext cx="1339" cy="7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9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ヒラギノ角ゴ Pro W3" pitchFamily="-111" charset="-128"/>
                    <a:cs typeface="Arial" panose="020B0604020202020204" pitchFamily="34" charset="0"/>
                  </a:rPr>
                  <a:t>“Halo nuclei” </a:t>
                </a:r>
                <a:r>
                  <a:rPr kumimoji="0" lang="en-US" altLang="en-US" sz="189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ヒラギノ角ゴ Pro W3" pitchFamily="-111" charset="-128"/>
                    <a:cs typeface="Arial" panose="020B0604020202020204" pitchFamily="34" charset="0"/>
                  </a:rPr>
                  <a:t>and neutron-rich isotopes</a:t>
                </a:r>
              </a:p>
            </p:txBody>
          </p:sp>
        </p:grpSp>
        <p:sp>
          <p:nvSpPr>
            <p:cNvPr id="28685" name="Text Box 7"/>
            <p:cNvSpPr txBox="1">
              <a:spLocks noChangeArrowheads="1"/>
            </p:cNvSpPr>
            <p:nvPr/>
          </p:nvSpPr>
          <p:spPr bwMode="auto">
            <a:xfrm>
              <a:off x="689" y="1193"/>
              <a:ext cx="1506" cy="4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780" b="0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srgbClr val="00B050"/>
                  </a:solidFill>
                  <a:effectLst/>
                  <a:uLnTx/>
                  <a:uFillTx/>
                  <a:latin typeface="Arial Black" panose="020B0A04020102020204" pitchFamily="34" charset="0"/>
                  <a:ea typeface="ヒラギノ角ゴ Pro W3" pitchFamily="-111" charset="-128"/>
                  <a:cs typeface="+mn-cs"/>
                </a:rPr>
                <a:t>MoNA</a:t>
              </a:r>
              <a:r>
                <a:rPr kumimoji="0" lang="en-US" altLang="en-US" sz="378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00B050"/>
                  </a:solidFill>
                  <a:effectLst/>
                  <a:uLnTx/>
                  <a:uFillTx/>
                  <a:latin typeface="Arial Black" panose="020B0A04020102020204" pitchFamily="34" charset="0"/>
                  <a:ea typeface="ヒラギノ角ゴ Pro W3" pitchFamily="-111" charset="-128"/>
                  <a:cs typeface="+mn-cs"/>
                </a:rPr>
                <a:t>  </a:t>
              </a:r>
            </a:p>
          </p:txBody>
        </p:sp>
      </p:grp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6207684" y="1294731"/>
            <a:ext cx="3088716" cy="4289810"/>
            <a:chOff x="1275" y="768"/>
            <a:chExt cx="2484" cy="3455"/>
          </a:xfrm>
        </p:grpSpPr>
        <p:pic>
          <p:nvPicPr>
            <p:cNvPr id="28681" name="Picture 13" descr="imag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5" y="768"/>
              <a:ext cx="2469" cy="3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82" name="Text Box 14"/>
            <p:cNvSpPr txBox="1">
              <a:spLocks noChangeArrowheads="1"/>
            </p:cNvSpPr>
            <p:nvPr/>
          </p:nvSpPr>
          <p:spPr bwMode="auto">
            <a:xfrm rot="5400000">
              <a:off x="1870" y="2335"/>
              <a:ext cx="3339" cy="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94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00B050"/>
                  </a:solidFill>
                  <a:effectLst/>
                  <a:uLnTx/>
                  <a:uFillTx/>
                  <a:latin typeface="Arial Black" panose="020B0A04020102020204" pitchFamily="34" charset="0"/>
                  <a:ea typeface="ヒラギノ角ゴ Pro W3" pitchFamily="-111" charset="-128"/>
                  <a:cs typeface="+mn-cs"/>
                </a:rPr>
                <a:t>S800 Spectrograph</a:t>
              </a:r>
            </a:p>
          </p:txBody>
        </p:sp>
        <p:sp>
          <p:nvSpPr>
            <p:cNvPr id="28683" name="Text Box 15"/>
            <p:cNvSpPr txBox="1">
              <a:spLocks noChangeArrowheads="1"/>
            </p:cNvSpPr>
            <p:nvPr/>
          </p:nvSpPr>
          <p:spPr bwMode="auto">
            <a:xfrm>
              <a:off x="1367" y="3644"/>
              <a:ext cx="2256" cy="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9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ヒラギノ角ゴ Pro W3" pitchFamily="-111" charset="-128"/>
                  <a:cs typeface="Arial" panose="020B0604020202020204" pitchFamily="34" charset="0"/>
                </a:rPr>
                <a:t>Nuclear structure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9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ヒラギノ角ゴ Pro W3" pitchFamily="-111" charset="-128"/>
                  <a:cs typeface="Arial" panose="020B0604020202020204" pitchFamily="34" charset="0"/>
                </a:rPr>
                <a:t>and discovery</a:t>
              </a:r>
              <a:endParaRPr kumimoji="0" lang="en-US" altLang="en-US" sz="189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111" charset="-128"/>
                <a:cs typeface="Arial" panose="020B0604020202020204" pitchFamily="34" charset="0"/>
              </a:endParaRPr>
            </a:p>
          </p:txBody>
        </p:sp>
      </p:grpSp>
      <p:sp>
        <p:nvSpPr>
          <p:cNvPr id="19" name="TextBox 8"/>
          <p:cNvSpPr txBox="1">
            <a:spLocks noChangeArrowheads="1"/>
          </p:cNvSpPr>
          <p:nvPr/>
        </p:nvSpPr>
        <p:spPr bwMode="auto">
          <a:xfrm>
            <a:off x="3837464" y="1219200"/>
            <a:ext cx="2311088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111" charset="-128"/>
                <a:cs typeface="Arial" panose="020B0604020202020204" pitchFamily="34" charset="0"/>
              </a:rPr>
              <a:t>LEBIT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111" charset="-128"/>
                <a:cs typeface="Arial" panose="020B0604020202020204" pitchFamily="34" charset="0"/>
              </a:rPr>
              <a:t>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111" charset="-128"/>
                <a:cs typeface="Arial" panose="020B0604020202020204" pitchFamily="34" charset="0"/>
              </a:rPr>
              <a:t>high-precision mass measurements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ヒラギノ角ゴ Pro W3" pitchFamily="-111" charset="-128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111" charset="-128"/>
                <a:cs typeface="Arial" panose="020B0604020202020204" pitchFamily="34" charset="0"/>
              </a:rPr>
              <a:t>GRETINA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111" charset="-128"/>
                <a:cs typeface="Arial" panose="020B0604020202020204" pitchFamily="34" charset="0"/>
              </a:rPr>
              <a:t>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111" charset="-128"/>
                <a:cs typeface="Arial" panose="020B0604020202020204" pitchFamily="34" charset="0"/>
              </a:rPr>
              <a:t>world-class gamma ray spectrometer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ヒラギノ角ゴ Pro W3" pitchFamily="-111" charset="-128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111" charset="-128"/>
                <a:cs typeface="Arial" panose="020B0604020202020204" pitchFamily="34" charset="0"/>
              </a:rPr>
              <a:t>JENSA &amp; SECAR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111" charset="-128"/>
                <a:cs typeface="Arial" panose="020B0604020202020204" pitchFamily="34" charset="0"/>
              </a:rPr>
              <a:t>: capture reactions with helium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ヒラギノ角ゴ Pro W3" pitchFamily="-111" charset="-128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111" charset="-128"/>
                <a:cs typeface="Arial" panose="020B0604020202020204" pitchFamily="34" charset="0"/>
              </a:rPr>
              <a:t>BECOLA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111" charset="-128"/>
                <a:cs typeface="Arial" panose="020B0604020202020204" pitchFamily="34" charset="0"/>
              </a:rPr>
              <a:t>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111" charset="-128"/>
                <a:cs typeface="Arial" panose="020B0604020202020204" pitchFamily="34" charset="0"/>
              </a:rPr>
              <a:t>stopped-beam laser spectroscopy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ヒラギノ角ゴ Pro W3" pitchFamily="-111" charset="-128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111" charset="-128"/>
                <a:cs typeface="Arial" panose="020B0604020202020204" pitchFamily="34" charset="0"/>
              </a:rPr>
              <a:t>SOLARIS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111" charset="-128"/>
                <a:cs typeface="Arial" panose="020B0604020202020204" pitchFamily="34" charset="0"/>
              </a:rPr>
              <a:t>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111" charset="-128"/>
                <a:cs typeface="Arial" panose="020B0604020202020204" pitchFamily="34" charset="0"/>
              </a:rPr>
              <a:t>nucleon transfer and inelastic scattering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ヒラギノ角ゴ Pro W3" pitchFamily="-111" charset="-128"/>
              <a:cs typeface="Arial" panose="020B0604020202020204" pitchFamily="34" charset="0"/>
            </a:endParaRPr>
          </a:p>
        </p:txBody>
      </p:sp>
      <p:grpSp>
        <p:nvGrpSpPr>
          <p:cNvPr id="20" name="Group 20"/>
          <p:cNvGrpSpPr>
            <a:grpSpLocks/>
          </p:cNvGrpSpPr>
          <p:nvPr/>
        </p:nvGrpSpPr>
        <p:grpSpPr bwMode="auto">
          <a:xfrm>
            <a:off x="313871" y="3694952"/>
            <a:ext cx="3384984" cy="2425841"/>
            <a:chOff x="192" y="2284"/>
            <a:chExt cx="2469" cy="1772"/>
          </a:xfrm>
        </p:grpSpPr>
        <p:pic>
          <p:nvPicPr>
            <p:cNvPr id="21" name="Picture 21" descr="Hira-beautiful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24"/>
            <a:stretch>
              <a:fillRect/>
            </a:stretch>
          </p:blipFill>
          <p:spPr bwMode="auto">
            <a:xfrm>
              <a:off x="192" y="2284"/>
              <a:ext cx="2448" cy="17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 Box 22"/>
            <p:cNvSpPr txBox="1">
              <a:spLocks noChangeArrowheads="1"/>
            </p:cNvSpPr>
            <p:nvPr/>
          </p:nvSpPr>
          <p:spPr bwMode="auto">
            <a:xfrm>
              <a:off x="240" y="2326"/>
              <a:ext cx="1872" cy="7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9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ヒラギノ角ゴ Pro W3" pitchFamily="-111" charset="-128"/>
                  <a:cs typeface="Arial" panose="020B0604020202020204" pitchFamily="34" charset="0"/>
                </a:rPr>
                <a:t>Nuclear energy states </a:t>
              </a:r>
              <a:r>
                <a:rPr kumimoji="0" lang="en-US" altLang="en-US" sz="189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ヒラギノ角ゴ Pro W3" pitchFamily="-111" charset="-128"/>
                  <a:cs typeface="Arial" panose="020B0604020202020204" pitchFamily="34" charset="0"/>
                </a:rPr>
                <a:t>from particles freed in collisions</a:t>
              </a:r>
            </a:p>
          </p:txBody>
        </p:sp>
        <p:sp>
          <p:nvSpPr>
            <p:cNvPr id="23" name="Text Box 23"/>
            <p:cNvSpPr txBox="1">
              <a:spLocks noChangeArrowheads="1"/>
            </p:cNvSpPr>
            <p:nvPr/>
          </p:nvSpPr>
          <p:spPr bwMode="auto">
            <a:xfrm>
              <a:off x="1564" y="3564"/>
              <a:ext cx="1097" cy="4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780" b="0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srgbClr val="00B050"/>
                  </a:solidFill>
                  <a:effectLst/>
                  <a:uLnTx/>
                  <a:uFillTx/>
                  <a:latin typeface="Arial Black" panose="020B0A04020102020204" pitchFamily="34" charset="0"/>
                  <a:ea typeface="ヒラギノ角ゴ Pro W3" pitchFamily="-111" charset="-128"/>
                  <a:cs typeface="+mn-cs"/>
                </a:rPr>
                <a:t>HiRA</a:t>
              </a:r>
              <a:endParaRPr kumimoji="0" lang="en-US" altLang="en-US" sz="378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 Black" panose="020B0A04020102020204" pitchFamily="34" charset="0"/>
                <a:ea typeface="ヒラギノ角ゴ Pro W3" pitchFamily="-111" charset="-128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4328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304800"/>
            <a:ext cx="9442450" cy="517525"/>
          </a:xfrm>
          <a:prstGeom prst="rect">
            <a:avLst/>
          </a:prstGeom>
        </p:spPr>
        <p:txBody>
          <a:bodyPr/>
          <a:lstStyle/>
          <a:p>
            <a:r>
              <a:rPr lang="en-US" sz="4000" dirty="0" smtClean="0"/>
              <a:t>Our laboratory so far</a:t>
            </a:r>
            <a:endParaRPr 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382481"/>
            <a:ext cx="6276991" cy="475728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62000" y="5550932"/>
            <a:ext cx="7914409" cy="505779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marL="0" marR="0" lvl="2" indent="0" algn="l" defTabSz="835892" rtl="0" eaLnBrk="0" fontAlgn="base" latinLnBrk="0" hangingPunct="0">
              <a:lnSpc>
                <a:spcPct val="90000"/>
              </a:lnSpc>
              <a:spcBef>
                <a:spcPts val="209"/>
              </a:spcBef>
              <a:spcAft>
                <a:spcPct val="0"/>
              </a:spcAft>
              <a:buClr>
                <a:srgbClr val="999999"/>
              </a:buClr>
              <a:buSzPct val="100000"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34" charset="0"/>
              <a:ea typeface="ヒラギノ角ゴ Pro W3" pitchFamily="-111" charset="-128"/>
              <a:cs typeface="+mn-cs"/>
            </a:endParaRPr>
          </a:p>
          <a:p>
            <a:pPr marL="0" marR="0" lvl="2" indent="0" algn="l" defTabSz="835892" rtl="0" eaLnBrk="0" fontAlgn="base" latinLnBrk="0" hangingPunct="0">
              <a:lnSpc>
                <a:spcPct val="90000"/>
              </a:lnSpc>
              <a:spcBef>
                <a:spcPts val="209"/>
              </a:spcBef>
              <a:spcAft>
                <a:spcPct val="0"/>
              </a:spcAft>
              <a:buClr>
                <a:srgbClr val="999999"/>
              </a:buClr>
              <a:buSzPct val="100000"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34" charset="0"/>
              <a:ea typeface="ヒラギノ角ゴ Pro W3" pitchFamily="-111" charset="-128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72200" y="1295400"/>
            <a:ext cx="3200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2" indent="-50800" algn="l" defTabSz="835892" rtl="0" eaLnBrk="0" fontAlgn="base" latinLnBrk="0" hangingPunct="0">
              <a:lnSpc>
                <a:spcPct val="90000"/>
              </a:lnSpc>
              <a:spcBef>
                <a:spcPts val="209"/>
              </a:spcBef>
              <a:spcAft>
                <a:spcPct val="0"/>
              </a:spcAft>
              <a:buClr>
                <a:srgbClr val="999999"/>
              </a:buClr>
              <a:buSzPct val="100000"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111" charset="-128"/>
                <a:cs typeface="Arial" panose="020B0604020202020204" pitchFamily="34" charset="0"/>
              </a:rPr>
              <a:t>Science Questions from the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111" charset="-128"/>
                <a:cs typeface="Arial" panose="020B0604020202020204" pitchFamily="34" charset="0"/>
              </a:rPr>
              <a:t>Long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111" charset="-128"/>
                <a:cs typeface="Arial" panose="020B0604020202020204" pitchFamily="34" charset="0"/>
              </a:rPr>
              <a:t>Range Plan for Nuclear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111" charset="-128"/>
                <a:cs typeface="Arial" panose="020B0604020202020204" pitchFamily="34" charset="0"/>
              </a:rPr>
              <a:t>Physics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ヒラギノ角ゴ Pro W3" pitchFamily="-111" charset="-128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438900" y="2305811"/>
            <a:ext cx="3162300" cy="23021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8351" marR="0" lvl="2" indent="-138351" algn="l" defTabSz="835892" rtl="0" eaLnBrk="0" fontAlgn="base" latinLnBrk="0" hangingPunct="0">
              <a:lnSpc>
                <a:spcPct val="90000"/>
              </a:lnSpc>
              <a:spcBef>
                <a:spcPts val="209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111" charset="-128"/>
                <a:cs typeface="Arial" panose="020B0604020202020204" pitchFamily="34" charset="0"/>
              </a:rPr>
              <a:t>How did visible matter come into being and how does it evolve?</a:t>
            </a:r>
          </a:p>
          <a:p>
            <a:pPr marL="138351" marR="0" lvl="2" indent="-138351" algn="l" defTabSz="835892" rtl="0" eaLnBrk="0" fontAlgn="base" latinLnBrk="0" hangingPunct="0">
              <a:lnSpc>
                <a:spcPct val="90000"/>
              </a:lnSpc>
              <a:spcBef>
                <a:spcPts val="209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111" charset="-128"/>
                <a:cs typeface="Arial" panose="020B0604020202020204" pitchFamily="34" charset="0"/>
              </a:rPr>
              <a:t>Are the fundamental interactions that are basic to the structure of matter fully understood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111" charset="-128"/>
                <a:cs typeface="Arial" panose="020B0604020202020204" pitchFamily="34" charset="0"/>
              </a:rPr>
              <a:t>?</a:t>
            </a:r>
          </a:p>
          <a:p>
            <a:pPr marL="138351" marR="0" lvl="2" indent="-138351" algn="l" defTabSz="835892" rtl="0" eaLnBrk="0" fontAlgn="base" latinLnBrk="0" hangingPunct="0">
              <a:lnSpc>
                <a:spcPct val="90000"/>
              </a:lnSpc>
              <a:spcBef>
                <a:spcPts val="209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111" charset="-128"/>
                <a:cs typeface="Arial" panose="020B0604020202020204" pitchFamily="34" charset="0"/>
              </a:rPr>
              <a:t>How does subatomic matter organize itself and what phenomena emerge?</a:t>
            </a:r>
          </a:p>
          <a:p>
            <a:pPr marL="138351" marR="0" lvl="2" indent="-138351" algn="l" defTabSz="835892" rtl="0" eaLnBrk="0" fontAlgn="base" latinLnBrk="0" hangingPunct="0">
              <a:lnSpc>
                <a:spcPct val="90000"/>
              </a:lnSpc>
              <a:spcBef>
                <a:spcPts val="209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111" charset="-128"/>
                <a:cs typeface="Arial" panose="020B0604020202020204" pitchFamily="34" charset="0"/>
              </a:rPr>
              <a:t>How can the progress provided by nuclear physics best be used to benefit society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111" charset="-128"/>
                <a:cs typeface="Arial" panose="020B0604020202020204" pitchFamily="34" charset="0"/>
              </a:rPr>
              <a:t>?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ヒラギノ角ゴ Pro W3" pitchFamily="-111" charset="-128"/>
              <a:cs typeface="Arial" panose="020B0604020202020204" pitchFamily="34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6009903" y="5157490"/>
            <a:ext cx="3524994" cy="1215717"/>
          </a:xfrm>
          <a:prstGeom prst="rect">
            <a:avLst/>
          </a:prstGeom>
          <a:solidFill>
            <a:srgbClr val="FFFF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C2B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111" charset="-128"/>
                <a:cs typeface="Arial" panose="020B0604020202020204" pitchFamily="34" charset="0"/>
              </a:rPr>
              <a:t>The future of rare isotope beams is FRIB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C2B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111" charset="-128"/>
                <a:cs typeface="Arial" panose="020B0604020202020204" pitchFamily="34" charset="0"/>
              </a:rPr>
              <a:t>fast • stopped • reaccelerated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333C2B"/>
              </a:solidFill>
              <a:effectLst/>
              <a:uLnTx/>
              <a:uFillTx/>
              <a:latin typeface="Arial" panose="020B0604020202020204" pitchFamily="34" charset="0"/>
              <a:ea typeface="ヒラギノ角ゴ Pro W3" pitchFamily="-111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19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04800"/>
            <a:ext cx="9442450" cy="517525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en-US" sz="4000" dirty="0" smtClean="0">
                <a:latin typeface="Arial" pitchFamily="34" charset="0"/>
                <a:ea typeface="ＭＳ Ｐゴシック" pitchFamily="34" charset="-128"/>
              </a:rPr>
              <a:t>Safety First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538" y="1844039"/>
            <a:ext cx="2160270" cy="2160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479351" y="1828338"/>
            <a:ext cx="1920240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chemeClr val="tx1"/>
                </a:solidFill>
                <a:latin typeface="+mn-lt"/>
              </a:rPr>
              <a:t>DON’T</a:t>
            </a:r>
            <a:r>
              <a:rPr lang="en-US" altLang="en-US" sz="2200" dirty="0">
                <a:solidFill>
                  <a:schemeClr val="tx1"/>
                </a:solidFill>
                <a:latin typeface="+mn-lt"/>
              </a:rPr>
              <a:t> put anything in your mouth (eat, drink, chew gum)</a:t>
            </a: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399341" y="4118623"/>
            <a:ext cx="2000250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algn="r">
              <a:spcBef>
                <a:spcPct val="0"/>
              </a:spcBef>
              <a:buNone/>
            </a:pPr>
            <a:r>
              <a:rPr lang="en-US" altLang="en-US" sz="2200" b="1" dirty="0">
                <a:solidFill>
                  <a:schemeClr val="tx1"/>
                </a:solidFill>
                <a:latin typeface="+mn-lt"/>
              </a:rPr>
              <a:t>DO</a:t>
            </a:r>
            <a:r>
              <a:rPr lang="en-US" altLang="en-US" sz="2200" dirty="0">
                <a:solidFill>
                  <a:schemeClr val="tx1"/>
                </a:solidFill>
                <a:latin typeface="+mn-lt"/>
              </a:rPr>
              <a:t> obey posted signs</a:t>
            </a:r>
          </a:p>
          <a:p>
            <a:pPr algn="r">
              <a:spcBef>
                <a:spcPct val="0"/>
              </a:spcBef>
              <a:buNone/>
            </a:pPr>
            <a:endParaRPr lang="en-US" altLang="en-US" sz="2200" dirty="0">
              <a:solidFill>
                <a:schemeClr val="tx1"/>
              </a:solidFill>
              <a:latin typeface="+mn-lt"/>
            </a:endParaRPr>
          </a:p>
          <a:p>
            <a:pPr algn="r">
              <a:spcBef>
                <a:spcPct val="0"/>
              </a:spcBef>
              <a:buNone/>
            </a:pPr>
            <a:r>
              <a:rPr lang="en-US" altLang="en-US" sz="2200" b="1" dirty="0">
                <a:solidFill>
                  <a:schemeClr val="tx1"/>
                </a:solidFill>
                <a:latin typeface="+mn-lt"/>
              </a:rPr>
              <a:t>DON’T</a:t>
            </a:r>
            <a:r>
              <a:rPr lang="en-US" altLang="en-US" sz="2200" dirty="0">
                <a:solidFill>
                  <a:schemeClr val="tx1"/>
                </a:solidFill>
                <a:latin typeface="+mn-lt"/>
              </a:rPr>
              <a:t> take </a:t>
            </a:r>
            <a:r>
              <a:rPr lang="en-US" altLang="en-US" sz="2200" dirty="0" smtClean="0">
                <a:solidFill>
                  <a:schemeClr val="tx1"/>
                </a:solidFill>
                <a:latin typeface="+mn-lt"/>
              </a:rPr>
              <a:t>photos/video</a:t>
            </a:r>
            <a:endParaRPr lang="en-US" altLang="en-US" sz="2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7200900" y="1844039"/>
            <a:ext cx="2160270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chemeClr val="tx1"/>
                </a:solidFill>
                <a:latin typeface="+mn-lt"/>
              </a:rPr>
              <a:t>DO</a:t>
            </a:r>
            <a:r>
              <a:rPr lang="en-US" altLang="en-US" sz="2200" dirty="0">
                <a:solidFill>
                  <a:schemeClr val="tx1"/>
                </a:solidFill>
                <a:latin typeface="+mn-lt"/>
              </a:rPr>
              <a:t> watch your head and step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200" dirty="0">
              <a:solidFill>
                <a:schemeClr val="tx1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chemeClr val="tx1"/>
                </a:solidFill>
                <a:latin typeface="+mn-lt"/>
              </a:rPr>
              <a:t>DON’T</a:t>
            </a:r>
            <a:r>
              <a:rPr lang="en-US" altLang="en-US" sz="2200" dirty="0">
                <a:solidFill>
                  <a:schemeClr val="tx1"/>
                </a:solidFill>
                <a:latin typeface="+mn-lt"/>
              </a:rPr>
              <a:t> sit or lean on things</a:t>
            </a: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7200900" y="4093621"/>
            <a:ext cx="2080260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chemeClr val="tx1"/>
                </a:solidFill>
                <a:latin typeface="+mn-lt"/>
              </a:rPr>
              <a:t>DO</a:t>
            </a:r>
            <a:r>
              <a:rPr lang="en-US" altLang="en-US" sz="2200" dirty="0">
                <a:solidFill>
                  <a:schemeClr val="tx1"/>
                </a:solidFill>
                <a:latin typeface="+mn-lt"/>
              </a:rPr>
              <a:t> stay with your guide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200" dirty="0">
              <a:solidFill>
                <a:schemeClr val="tx1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chemeClr val="tx1"/>
                </a:solidFill>
                <a:latin typeface="+mn-lt"/>
              </a:rPr>
              <a:t>DON’T</a:t>
            </a:r>
            <a:r>
              <a:rPr lang="en-US" altLang="en-US" sz="2200" dirty="0">
                <a:solidFill>
                  <a:schemeClr val="tx1"/>
                </a:solidFill>
                <a:latin typeface="+mn-lt"/>
              </a:rPr>
              <a:t> touch equipment</a:t>
            </a:r>
          </a:p>
        </p:txBody>
      </p:sp>
      <p:pic>
        <p:nvPicPr>
          <p:cNvPr id="19" name="Picture 2" descr="http://2.bp.blogspot.com/-0ub4iOoOed0/UgJkm_xH9FI/AAAAAAAAADA/QIHLttXLhSQ/s1600/no+phot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538" y="4066606"/>
            <a:ext cx="2181794" cy="2181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29"/>
          <a:stretch/>
        </p:blipFill>
        <p:spPr>
          <a:xfrm>
            <a:off x="4986817" y="1844039"/>
            <a:ext cx="1895458" cy="215714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0"/>
          <a:stretch/>
        </p:blipFill>
        <p:spPr>
          <a:xfrm>
            <a:off x="5008342" y="4066606"/>
            <a:ext cx="1928428" cy="218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2982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04800"/>
            <a:ext cx="9442450" cy="517525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en-US" altLang="en-US" sz="4620" dirty="0"/>
              <a:t>Explore FRIB at MSU</a:t>
            </a:r>
          </a:p>
        </p:txBody>
      </p:sp>
      <p:sp>
        <p:nvSpPr>
          <p:cNvPr id="33795" name="Text Box 6"/>
          <p:cNvSpPr txBox="1">
            <a:spLocks noChangeArrowheads="1"/>
          </p:cNvSpPr>
          <p:nvPr/>
        </p:nvSpPr>
        <p:spPr bwMode="auto">
          <a:xfrm>
            <a:off x="683430" y="1285138"/>
            <a:ext cx="8234343" cy="442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defTabSz="472559">
              <a:spcBef>
                <a:spcPct val="50000"/>
              </a:spcBef>
              <a:buNone/>
              <a:defRPr/>
            </a:pPr>
            <a:r>
              <a:rPr lang="en-US" altLang="en-US" sz="2274" dirty="0">
                <a:solidFill>
                  <a:srgbClr val="000000"/>
                </a:solidFill>
                <a:latin typeface="Arial Black" panose="020B0A04020102020204" pitchFamily="34" charset="0"/>
                <a:ea typeface="ヒラギノ角ゴ Pro W3"/>
                <a:cs typeface="Aharoni" panose="02010803020104030203" pitchFamily="2" charset="-79"/>
              </a:rPr>
              <a:t>Learn more about our Lab and outreach programs</a:t>
            </a:r>
            <a:endParaRPr lang="en-US" altLang="en-US" sz="2274" b="1" dirty="0">
              <a:solidFill>
                <a:srgbClr val="000000"/>
              </a:solidFill>
              <a:latin typeface="Arial Black" panose="020B0A04020102020204" pitchFamily="34" charset="0"/>
              <a:ea typeface="ヒラギノ角ゴ Pro W3"/>
              <a:cs typeface="Aharoni" panose="02010803020104030203" pitchFamily="2" charset="-79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9032" y="1847243"/>
            <a:ext cx="2221763" cy="20968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472559">
              <a:spcBef>
                <a:spcPct val="50000"/>
              </a:spcBef>
              <a:defRPr/>
            </a:pPr>
            <a:r>
              <a:rPr lang="en-US" altLang="en-US" sz="1861" dirty="0">
                <a:solidFill>
                  <a:srgbClr val="000000"/>
                </a:solidFill>
                <a:latin typeface="Arial" pitchFamily="34" charset="0"/>
                <a:ea typeface="ヒラギノ角ゴ Pro W3"/>
              </a:rPr>
              <a:t>Visit the FRIB-inspired nuclear science exhibit at </a:t>
            </a:r>
            <a:r>
              <a:rPr lang="en-US" altLang="en-US" sz="1861" b="1" dirty="0">
                <a:solidFill>
                  <a:srgbClr val="000000"/>
                </a:solidFill>
                <a:latin typeface="Arial" pitchFamily="34" charset="0"/>
                <a:ea typeface="ヒラギノ角ゴ Pro W3"/>
              </a:rPr>
              <a:t>Impression 5 Science Center </a:t>
            </a:r>
            <a:r>
              <a:rPr lang="en-US" altLang="en-US" sz="1861" dirty="0">
                <a:solidFill>
                  <a:srgbClr val="000000"/>
                </a:solidFill>
                <a:latin typeface="Arial" pitchFamily="34" charset="0"/>
                <a:ea typeface="ヒラギノ角ゴ Pro W3"/>
              </a:rPr>
              <a:t>in downtown Lansing!</a:t>
            </a:r>
          </a:p>
          <a:p>
            <a:pPr algn="r" defTabSz="472559">
              <a:spcBef>
                <a:spcPts val="0"/>
              </a:spcBef>
              <a:defRPr/>
            </a:pPr>
            <a:r>
              <a:rPr lang="en-US" altLang="en-US" sz="1861" u="sng" dirty="0">
                <a:solidFill>
                  <a:srgbClr val="67B14B"/>
                </a:solidFill>
                <a:latin typeface="Arial" pitchFamily="34" charset="0"/>
                <a:ea typeface="ヒラギノ角ゴ Pro W3"/>
              </a:rPr>
              <a:t>impression5.org</a:t>
            </a:r>
          </a:p>
        </p:txBody>
      </p:sp>
      <p:sp>
        <p:nvSpPr>
          <p:cNvPr id="7" name="Rectangle 6"/>
          <p:cNvSpPr/>
          <p:nvPr/>
        </p:nvSpPr>
        <p:spPr>
          <a:xfrm>
            <a:off x="6612077" y="4043899"/>
            <a:ext cx="2625686" cy="1237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72559">
              <a:spcBef>
                <a:spcPct val="50000"/>
              </a:spcBef>
              <a:defRPr/>
            </a:pPr>
            <a:r>
              <a:rPr lang="en-US" altLang="en-US" sz="1861" dirty="0">
                <a:solidFill>
                  <a:prstClr val="black"/>
                </a:solidFill>
                <a:latin typeface="Arial" pitchFamily="34" charset="0"/>
                <a:ea typeface="ヒラギノ角ゴ Pro W3"/>
              </a:rPr>
              <a:t>Visit our </a:t>
            </a:r>
            <a:r>
              <a:rPr lang="en-US" altLang="en-US" sz="1861" b="1" i="1" dirty="0">
                <a:solidFill>
                  <a:prstClr val="black"/>
                </a:solidFill>
                <a:latin typeface="Arial" pitchFamily="34" charset="0"/>
                <a:ea typeface="ヒラギノ角ゴ Pro W3"/>
              </a:rPr>
              <a:t>Gift Shop </a:t>
            </a:r>
            <a:r>
              <a:rPr lang="en-US" altLang="en-US" sz="1861" dirty="0">
                <a:solidFill>
                  <a:prstClr val="black"/>
                </a:solidFill>
                <a:latin typeface="Arial" pitchFamily="34" charset="0"/>
                <a:ea typeface="ヒラギノ角ゴ Pro W3"/>
              </a:rPr>
              <a:t>on </a:t>
            </a:r>
            <a:r>
              <a:rPr lang="en-US" altLang="en-US" sz="1861" dirty="0">
                <a:solidFill>
                  <a:prstClr val="black"/>
                </a:solidFill>
                <a:latin typeface="Arial" pitchFamily="34" charset="0"/>
                <a:ea typeface="ヒラギノ角ゴ Pro W3"/>
                <a:hlinkClick r:id="rId3" action="ppaction://hlinkfile"/>
              </a:rPr>
              <a:t>shop.msu.edu</a:t>
            </a:r>
            <a:r>
              <a:rPr lang="en-US" altLang="en-US" sz="1861" dirty="0">
                <a:solidFill>
                  <a:prstClr val="black"/>
                </a:solidFill>
                <a:latin typeface="Arial" pitchFamily="34" charset="0"/>
                <a:ea typeface="ヒラギノ角ゴ Pro W3"/>
              </a:rPr>
              <a:t> (click on “FRIB” under “Specialty Shops”)</a:t>
            </a:r>
          </a:p>
        </p:txBody>
      </p:sp>
      <p:sp>
        <p:nvSpPr>
          <p:cNvPr id="8" name="Rectangle 7"/>
          <p:cNvSpPr/>
          <p:nvPr/>
        </p:nvSpPr>
        <p:spPr>
          <a:xfrm>
            <a:off x="6613910" y="1847241"/>
            <a:ext cx="2546925" cy="1237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72559">
              <a:spcBef>
                <a:spcPct val="50000"/>
              </a:spcBef>
              <a:defRPr/>
            </a:pPr>
            <a:r>
              <a:rPr lang="en-US" altLang="en-US" sz="1861" dirty="0">
                <a:solidFill>
                  <a:srgbClr val="000000"/>
                </a:solidFill>
                <a:latin typeface="Arial" pitchFamily="34" charset="0"/>
                <a:ea typeface="ヒラギノ角ゴ Pro W3"/>
              </a:rPr>
              <a:t>Find</a:t>
            </a:r>
            <a:r>
              <a:rPr lang="en-US" altLang="en-US" sz="1861" dirty="0">
                <a:solidFill>
                  <a:srgbClr val="C19859">
                    <a:lumMod val="75000"/>
                  </a:srgbClr>
                </a:solidFill>
                <a:latin typeface="Arial" pitchFamily="34" charset="0"/>
                <a:ea typeface="ヒラギノ角ゴ Pro W3"/>
              </a:rPr>
              <a:t> </a:t>
            </a:r>
            <a:r>
              <a:rPr lang="en-US" altLang="en-US" sz="1861" b="1" i="1" dirty="0">
                <a:solidFill>
                  <a:prstClr val="black"/>
                </a:solidFill>
                <a:latin typeface="Arial" pitchFamily="34" charset="0"/>
                <a:ea typeface="ヒラギノ角ゴ Pro W3"/>
              </a:rPr>
              <a:t>camps and programs</a:t>
            </a:r>
            <a:r>
              <a:rPr lang="en-US" altLang="en-US" sz="1861" dirty="0">
                <a:solidFill>
                  <a:prstClr val="black"/>
                </a:solidFill>
                <a:latin typeface="Arial" pitchFamily="34" charset="0"/>
                <a:ea typeface="ヒラギノ角ゴ Pro W3"/>
              </a:rPr>
              <a:t> </a:t>
            </a:r>
            <a:r>
              <a:rPr lang="en-US" altLang="en-US" sz="1861" dirty="0">
                <a:solidFill>
                  <a:srgbClr val="000000"/>
                </a:solidFill>
                <a:latin typeface="Arial" pitchFamily="34" charset="0"/>
                <a:ea typeface="ヒラギノ角ゴ Pro W3"/>
              </a:rPr>
              <a:t>at MSU for </a:t>
            </a:r>
          </a:p>
          <a:p>
            <a:pPr defTabSz="472559">
              <a:defRPr/>
            </a:pPr>
            <a:r>
              <a:rPr lang="en-US" altLang="en-US" sz="1861" dirty="0" err="1">
                <a:solidFill>
                  <a:srgbClr val="000000"/>
                </a:solidFill>
                <a:latin typeface="Arial" pitchFamily="34" charset="0"/>
                <a:ea typeface="ヒラギノ角ゴ Pro W3"/>
              </a:rPr>
              <a:t>pre-college</a:t>
            </a:r>
            <a:r>
              <a:rPr lang="en-US" altLang="en-US" sz="1861" dirty="0">
                <a:solidFill>
                  <a:srgbClr val="000000"/>
                </a:solidFill>
                <a:latin typeface="Arial" pitchFamily="34" charset="0"/>
                <a:ea typeface="ヒラギノ角ゴ Pro W3"/>
              </a:rPr>
              <a:t> students: </a:t>
            </a:r>
            <a:r>
              <a:rPr lang="en-US" altLang="en-US" sz="1861" u="sng" dirty="0">
                <a:solidFill>
                  <a:srgbClr val="67B14B"/>
                </a:solidFill>
                <a:latin typeface="Arial" pitchFamily="34" charset="0"/>
                <a:ea typeface="ヒラギノ角ゴ Pro W3"/>
              </a:rPr>
              <a:t>spartanyouth.msu.edu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6970" y="1847244"/>
            <a:ext cx="1786552" cy="209290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6988" y="4043898"/>
            <a:ext cx="1426515" cy="135526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837812" y="4975747"/>
            <a:ext cx="1773908" cy="410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72559">
              <a:defRPr/>
            </a:pPr>
            <a:r>
              <a:rPr lang="en-US" sz="2067" b="1" dirty="0">
                <a:solidFill>
                  <a:srgbClr val="C19859">
                    <a:lumMod val="75000"/>
                  </a:srgbClr>
                </a:solidFill>
                <a:latin typeface="Arial" pitchFamily="34" charset="0"/>
                <a:ea typeface="ヒラギノ角ゴ Pro W3"/>
                <a:cs typeface="Arial" panose="020B0604020202020204" pitchFamily="34" charset="0"/>
              </a:rPr>
              <a:t>GIFT SHOP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89030" y="4038578"/>
            <a:ext cx="2228323" cy="951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472559">
              <a:spcBef>
                <a:spcPct val="50000"/>
              </a:spcBef>
              <a:defRPr/>
            </a:pPr>
            <a:r>
              <a:rPr lang="en-US" altLang="en-US" sz="1861" dirty="0">
                <a:solidFill>
                  <a:srgbClr val="000000"/>
                </a:solidFill>
                <a:latin typeface="Arial" pitchFamily="34" charset="0"/>
                <a:ea typeface="ヒラギノ角ゴ Pro W3"/>
              </a:rPr>
              <a:t>Get the Android/ iPhone/iPad game </a:t>
            </a:r>
            <a:r>
              <a:rPr lang="en-US" altLang="en-US" sz="1861" b="1" i="1" dirty="0" err="1">
                <a:solidFill>
                  <a:prstClr val="black"/>
                </a:solidFill>
                <a:latin typeface="Arial" pitchFamily="34" charset="0"/>
                <a:ea typeface="ヒラギノ角ゴ Pro W3"/>
              </a:rPr>
              <a:t>Isotopolis</a:t>
            </a:r>
            <a:r>
              <a:rPr lang="en-US" altLang="en-US" sz="1861" dirty="0">
                <a:solidFill>
                  <a:srgbClr val="C19859">
                    <a:lumMod val="75000"/>
                  </a:srgbClr>
                </a:solidFill>
                <a:latin typeface="Arial" pitchFamily="34" charset="0"/>
                <a:ea typeface="ヒラギノ角ゴ Pro W3"/>
              </a:rPr>
              <a:t> </a:t>
            </a:r>
            <a:r>
              <a:rPr lang="en-US" altLang="en-US" sz="1861" dirty="0">
                <a:solidFill>
                  <a:srgbClr val="000000"/>
                </a:solidFill>
                <a:latin typeface="Arial" pitchFamily="34" charset="0"/>
                <a:ea typeface="ヒラギノ角ゴ Pro W3"/>
              </a:rPr>
              <a:t>for free!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763291" y="1878625"/>
            <a:ext cx="1773908" cy="537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72559">
              <a:defRPr/>
            </a:pPr>
            <a:r>
              <a:rPr lang="en-US" sz="1447" b="1" dirty="0">
                <a:solidFill>
                  <a:srgbClr val="C19859">
                    <a:lumMod val="75000"/>
                  </a:srgbClr>
                </a:solidFill>
                <a:latin typeface="Arial" pitchFamily="34" charset="0"/>
                <a:ea typeface="ヒラギノ角ゴ Pro W3"/>
                <a:cs typeface="Arial" panose="020B0604020202020204" pitchFamily="34" charset="0"/>
              </a:rPr>
              <a:t>SPARTAN YOUTH PROGRAMS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0" b="10190"/>
          <a:stretch/>
        </p:blipFill>
        <p:spPr>
          <a:xfrm>
            <a:off x="2816530" y="2995029"/>
            <a:ext cx="1841624" cy="945119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804756" y="4043897"/>
            <a:ext cx="1858250" cy="1345401"/>
            <a:chOff x="4714238" y="2213945"/>
            <a:chExt cx="2236345" cy="161914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14238" y="2213945"/>
              <a:ext cx="2236345" cy="1619146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61905" y="2225387"/>
              <a:ext cx="1188677" cy="419964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839" y="1847243"/>
            <a:ext cx="1871590" cy="124772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0" y="5466012"/>
            <a:ext cx="9601200" cy="4423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72559"/>
            <a:r>
              <a:rPr lang="en-US" altLang="en-US" sz="2274" dirty="0">
                <a:solidFill>
                  <a:srgbClr val="000000"/>
                </a:solidFill>
                <a:latin typeface="Arial Black" panose="020B0A04020102020204" pitchFamily="34" charset="0"/>
                <a:ea typeface="ヒラギノ角ゴ Pro W3"/>
                <a:cs typeface="Aharoni" panose="02010803020104030203" pitchFamily="2" charset="-79"/>
              </a:rPr>
              <a:t>contact</a:t>
            </a:r>
            <a:r>
              <a:rPr lang="en-US" altLang="en-US" sz="2274" dirty="0">
                <a:solidFill>
                  <a:srgbClr val="C19859">
                    <a:lumMod val="75000"/>
                  </a:srgbClr>
                </a:solidFill>
                <a:latin typeface="Arial Black" panose="020B0A04020102020204" pitchFamily="34" charset="0"/>
                <a:ea typeface="ヒラギノ角ゴ Pro W3"/>
                <a:cs typeface="Aharoni" panose="02010803020104030203" pitchFamily="2" charset="-79"/>
              </a:rPr>
              <a:t> </a:t>
            </a:r>
            <a:r>
              <a:rPr lang="en-US" altLang="en-US" sz="2274" dirty="0">
                <a:solidFill>
                  <a:prstClr val="black"/>
                </a:solidFill>
                <a:latin typeface="Arial Black" panose="020B0A04020102020204" pitchFamily="34" charset="0"/>
                <a:ea typeface="ヒラギノ角ゴ Pro W3"/>
                <a:cs typeface="Aharoni" panose="02010803020104030203" pitchFamily="2" charset="-79"/>
                <a:hlinkClick r:id="rId10"/>
              </a:rPr>
              <a:t>visits@frib.msu.edu</a:t>
            </a:r>
            <a:r>
              <a:rPr lang="en-US" altLang="en-US" sz="2274" dirty="0">
                <a:solidFill>
                  <a:prstClr val="black"/>
                </a:solidFill>
                <a:latin typeface="Arial Black" panose="020B0A04020102020204" pitchFamily="34" charset="0"/>
                <a:ea typeface="ヒラギノ角ゴ Pro W3"/>
                <a:cs typeface="Aharoni" panose="02010803020104030203" pitchFamily="2" charset="-79"/>
              </a:rPr>
              <a:t> </a:t>
            </a:r>
            <a:r>
              <a:rPr lang="en-US" altLang="en-US" sz="2274" dirty="0">
                <a:solidFill>
                  <a:srgbClr val="000000"/>
                </a:solidFill>
                <a:latin typeface="Arial Black" panose="020B0A04020102020204" pitchFamily="34" charset="0"/>
                <a:ea typeface="ヒラギノ角ゴ Pro W3"/>
                <a:cs typeface="Aharoni" panose="02010803020104030203" pitchFamily="2" charset="-79"/>
              </a:rPr>
              <a:t>or go to </a:t>
            </a:r>
            <a:r>
              <a:rPr lang="en-US" altLang="en-US" sz="2274" dirty="0">
                <a:solidFill>
                  <a:srgbClr val="6B9F25"/>
                </a:solidFill>
                <a:latin typeface="Arial Black" panose="020B0A04020102020204" pitchFamily="34" charset="0"/>
                <a:ea typeface="ヒラギノ角ゴ Pro W3"/>
                <a:cs typeface="Aharoni" panose="02010803020104030203" pitchFamily="2" charset="-79"/>
                <a:hlinkClick r:id="rId11"/>
              </a:rPr>
              <a:t>frib.msu.edu</a:t>
            </a:r>
            <a:r>
              <a:rPr lang="en-US" altLang="en-US" sz="2274" u="sng" dirty="0">
                <a:solidFill>
                  <a:srgbClr val="6B9F25"/>
                </a:solidFill>
                <a:latin typeface="Arial Black" panose="020B0A04020102020204" pitchFamily="34" charset="0"/>
                <a:ea typeface="ヒラギノ角ゴ Pro W3"/>
                <a:cs typeface="Aharoni" panose="02010803020104030203" pitchFamily="2" charset="-79"/>
              </a:rPr>
              <a:t>/public</a:t>
            </a:r>
            <a:endParaRPr lang="en-US" sz="2274" u="sng" dirty="0">
              <a:solidFill>
                <a:srgbClr val="6B9F25"/>
              </a:solidFill>
              <a:latin typeface="Arial Black" panose="020B0A04020102020204" pitchFamily="34" charset="0"/>
              <a:ea typeface="ヒラギノ角ゴ Pro W3"/>
              <a:cs typeface="Aharoni" panose="02010803020104030203" pitchFamily="2" charset="-79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793475" y="5977890"/>
            <a:ext cx="1367359" cy="410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72559"/>
            <a:r>
              <a:rPr lang="en-US" altLang="en-US" sz="2067" dirty="0">
                <a:solidFill>
                  <a:srgbClr val="1DA1F2"/>
                </a:solidFill>
                <a:latin typeface="Arial" pitchFamily="34" charset="0"/>
                <a:ea typeface="ヒラギノ角ゴ Pro W3"/>
                <a:cs typeface="Aharoni" panose="02010803020104030203" pitchFamily="2" charset="-79"/>
              </a:rPr>
              <a:t>@</a:t>
            </a:r>
            <a:r>
              <a:rPr lang="en-US" altLang="en-US" sz="2067" dirty="0" err="1">
                <a:solidFill>
                  <a:srgbClr val="1DA1F2"/>
                </a:solidFill>
                <a:latin typeface="Arial" pitchFamily="34" charset="0"/>
                <a:ea typeface="ヒラギノ角ゴ Pro W3"/>
                <a:cs typeface="Aharoni" panose="02010803020104030203" pitchFamily="2" charset="-79"/>
              </a:rPr>
              <a:t>friblab</a:t>
            </a:r>
            <a:endParaRPr lang="en-US" sz="2067" dirty="0">
              <a:solidFill>
                <a:srgbClr val="1DA1F2"/>
              </a:solidFill>
              <a:latin typeface="Arial" pitchFamily="34" charset="0"/>
              <a:ea typeface="ヒラギノ角ゴ Pro W3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1633439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04800"/>
            <a:ext cx="9442450" cy="517525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en-US" dirty="0" smtClean="0">
                <a:latin typeface="Arial" pitchFamily="34" charset="0"/>
                <a:ea typeface="ＭＳ Ｐゴシック" pitchFamily="34" charset="-128"/>
              </a:rPr>
              <a:t>More Safety Information</a:t>
            </a: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479350" y="1313006"/>
            <a:ext cx="8512250" cy="4647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marL="342900" indent="-342900">
              <a:spcBef>
                <a:spcPct val="0"/>
              </a:spcBef>
            </a:pPr>
            <a:r>
              <a:rPr lang="en-US" altLang="en-US" sz="2200" b="1" dirty="0" smtClean="0">
                <a:solidFill>
                  <a:schemeClr val="tx1"/>
                </a:solidFill>
                <a:latin typeface="+mn-lt"/>
              </a:rPr>
              <a:t>The tour route is a long walk, including climbing down and then back up 56 stairs</a:t>
            </a:r>
          </a:p>
          <a:p>
            <a:pPr marL="342900" indent="-342900">
              <a:spcBef>
                <a:spcPct val="0"/>
              </a:spcBef>
            </a:pPr>
            <a:r>
              <a:rPr lang="en-US" altLang="en-US" sz="2200" b="1" dirty="0" smtClean="0">
                <a:solidFill>
                  <a:schemeClr val="tx1"/>
                </a:solidFill>
                <a:latin typeface="+mn-lt"/>
              </a:rPr>
              <a:t>You must wear Personal Protective Equipment provided</a:t>
            </a:r>
          </a:p>
          <a:p>
            <a:pPr marL="1085850" lvl="1" indent="-342900">
              <a:spcBef>
                <a:spcPct val="0"/>
              </a:spcBef>
            </a:pPr>
            <a:r>
              <a:rPr lang="en-US" altLang="en-US" sz="1800" b="1" dirty="0" smtClean="0">
                <a:solidFill>
                  <a:schemeClr val="tx1"/>
                </a:solidFill>
                <a:latin typeface="+mn-lt"/>
              </a:rPr>
              <a:t>Vest</a:t>
            </a:r>
          </a:p>
          <a:p>
            <a:pPr marL="1085850" lvl="1" indent="-342900">
              <a:spcBef>
                <a:spcPct val="0"/>
              </a:spcBef>
            </a:pPr>
            <a:r>
              <a:rPr lang="en-US" altLang="en-US" sz="1800" b="1" dirty="0" smtClean="0">
                <a:solidFill>
                  <a:schemeClr val="tx1"/>
                </a:solidFill>
                <a:latin typeface="+mn-lt"/>
              </a:rPr>
              <a:t>Hard Hat</a:t>
            </a:r>
          </a:p>
          <a:p>
            <a:pPr marL="1085850" lvl="1" indent="-342900">
              <a:spcBef>
                <a:spcPct val="0"/>
              </a:spcBef>
            </a:pPr>
            <a:r>
              <a:rPr lang="en-US" altLang="en-US" sz="1800" b="1" dirty="0" smtClean="0">
                <a:solidFill>
                  <a:schemeClr val="tx1"/>
                </a:solidFill>
                <a:latin typeface="+mn-lt"/>
              </a:rPr>
              <a:t>Safety Glasses</a:t>
            </a:r>
          </a:p>
          <a:p>
            <a:pPr marL="342900" indent="-342900">
              <a:spcBef>
                <a:spcPct val="0"/>
              </a:spcBef>
            </a:pPr>
            <a:r>
              <a:rPr lang="en-US" altLang="en-US" sz="2200" b="1" dirty="0" smtClean="0">
                <a:solidFill>
                  <a:schemeClr val="tx1"/>
                </a:solidFill>
                <a:latin typeface="+mn-lt"/>
              </a:rPr>
              <a:t>Closed-toe shoes are required</a:t>
            </a:r>
          </a:p>
          <a:p>
            <a:pPr marL="342900" indent="-342900">
              <a:spcBef>
                <a:spcPct val="0"/>
              </a:spcBef>
            </a:pPr>
            <a:r>
              <a:rPr lang="en-US" altLang="en-US" sz="2200" b="1" dirty="0" smtClean="0">
                <a:solidFill>
                  <a:schemeClr val="tx1"/>
                </a:solidFill>
                <a:latin typeface="+mn-lt"/>
              </a:rPr>
              <a:t>Be aware that magnetic field and oxygen deficiency hazards may be present</a:t>
            </a:r>
          </a:p>
          <a:p>
            <a:pPr marL="342900" indent="-342900">
              <a:spcBef>
                <a:spcPct val="0"/>
              </a:spcBef>
            </a:pPr>
            <a:r>
              <a:rPr lang="en-US" altLang="en-US" sz="2200" b="1" dirty="0" smtClean="0">
                <a:solidFill>
                  <a:schemeClr val="tx1"/>
                </a:solidFill>
                <a:latin typeface="+mn-lt"/>
              </a:rPr>
              <a:t>A safety survey has been conducted to check that the tour route is safe for visitors</a:t>
            </a:r>
          </a:p>
          <a:p>
            <a:pPr marL="342900" indent="-342900">
              <a:spcBef>
                <a:spcPct val="0"/>
              </a:spcBef>
            </a:pPr>
            <a:r>
              <a:rPr lang="en-US" altLang="en-US" sz="2200" b="1" dirty="0" smtClean="0">
                <a:solidFill>
                  <a:schemeClr val="tx1"/>
                </a:solidFill>
                <a:latin typeface="+mn-lt"/>
              </a:rPr>
              <a:t>In case of alarm, there will be lights and an announcement – evacuate to the nearest safe exit</a:t>
            </a:r>
          </a:p>
          <a:p>
            <a:pPr marL="342900" indent="-342900">
              <a:spcBef>
                <a:spcPct val="0"/>
              </a:spcBef>
            </a:pPr>
            <a:r>
              <a:rPr lang="en-US" altLang="en-US" sz="2200" b="1" dirty="0" smtClean="0">
                <a:solidFill>
                  <a:schemeClr val="tx1"/>
                </a:solidFill>
                <a:latin typeface="+mn-lt"/>
              </a:rPr>
              <a:t>Follow the directions of your tour guide</a:t>
            </a:r>
            <a:endParaRPr lang="en-US" altLang="en-US" sz="22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334827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04800"/>
            <a:ext cx="9442450" cy="517525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en-US" sz="3600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ea typeface="ＭＳ Ｐゴシック" pitchFamily="34" charset="-128"/>
              </a:rPr>
              <a:t>50+ years of nuclear science at MSU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81000" y="1338438"/>
            <a:ext cx="8880063" cy="2029405"/>
            <a:chOff x="89336" y="3242580"/>
            <a:chExt cx="7551657" cy="172581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5506" y="4038602"/>
              <a:ext cx="1394694" cy="92979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57400" y="4038600"/>
              <a:ext cx="1378810" cy="928973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336" y="4038602"/>
              <a:ext cx="1282264" cy="92897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8464" y="4038601"/>
              <a:ext cx="743178" cy="92897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23859" y="4038602"/>
              <a:ext cx="614741" cy="929796"/>
            </a:xfrm>
            <a:prstGeom prst="rect">
              <a:avLst/>
            </a:prstGeom>
          </p:spPr>
        </p:pic>
        <p:pic>
          <p:nvPicPr>
            <p:cNvPr id="16" name="Content Placeholder 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414827" y="3242580"/>
              <a:ext cx="2226166" cy="1724993"/>
            </a:xfrm>
            <a:prstGeom prst="rect">
              <a:avLst/>
            </a:prstGeom>
            <a:noFill/>
            <a:ln w="9525">
              <a:solidFill>
                <a:srgbClr val="064308"/>
              </a:solidFill>
              <a:miter lim="800000"/>
              <a:headEnd/>
              <a:tailEnd/>
            </a:ln>
          </p:spPr>
        </p:pic>
      </p:grpSp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381000" y="3512830"/>
          <a:ext cx="8880063" cy="2430770"/>
        </p:xfrm>
        <a:graphic>
          <a:graphicData uri="http://schemas.openxmlformats.org/drawingml/2006/table">
            <a:tbl>
              <a:tblPr firstRow="1" bandRow="1">
                <a:tableStyleId>{5202B0CA-FC54-4496-8BCA-5EF66A818D29}</a:tableStyleId>
              </a:tblPr>
              <a:tblGrid>
                <a:gridCol w="13698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71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4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35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761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5985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83303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K50</a:t>
                      </a:r>
                      <a:endParaRPr lang="en-US" sz="1700" dirty="0"/>
                    </a:p>
                  </a:txBody>
                  <a:tcPr marL="107525" marR="107525" marT="53763" marB="5376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K500</a:t>
                      </a:r>
                      <a:endParaRPr lang="en-US" sz="1700" dirty="0"/>
                    </a:p>
                  </a:txBody>
                  <a:tcPr marL="107525" marR="107525" marT="53763" marB="5376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K1200</a:t>
                      </a:r>
                      <a:endParaRPr lang="en-US" sz="1700" dirty="0"/>
                    </a:p>
                  </a:txBody>
                  <a:tcPr marL="107525" marR="107525" marT="53763" marB="5376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CCF</a:t>
                      </a:r>
                      <a:endParaRPr lang="en-US" sz="1700" dirty="0"/>
                    </a:p>
                  </a:txBody>
                  <a:tcPr marL="107525" marR="107525" marT="53763" marB="5376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err="1" smtClean="0"/>
                        <a:t>ReA</a:t>
                      </a:r>
                      <a:endParaRPr lang="en-US" sz="1700" dirty="0"/>
                    </a:p>
                  </a:txBody>
                  <a:tcPr marL="107525" marR="107525" marT="53763" marB="5376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FRIB</a:t>
                      </a:r>
                      <a:endParaRPr lang="en-US" sz="1700" dirty="0"/>
                    </a:p>
                  </a:txBody>
                  <a:tcPr marL="107525" marR="107525" marT="53763" marB="53763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3303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1965</a:t>
                      </a:r>
                      <a:endParaRPr lang="en-US" sz="1700" dirty="0"/>
                    </a:p>
                  </a:txBody>
                  <a:tcPr marL="107525" marR="107525" marT="53763" marB="5376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1982</a:t>
                      </a:r>
                      <a:endParaRPr lang="en-US" sz="1700" dirty="0"/>
                    </a:p>
                  </a:txBody>
                  <a:tcPr marL="107525" marR="107525" marT="53763" marB="5376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1989</a:t>
                      </a:r>
                      <a:endParaRPr lang="en-US" sz="1700" dirty="0"/>
                    </a:p>
                  </a:txBody>
                  <a:tcPr marL="107525" marR="107525" marT="53763" marB="5376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2001</a:t>
                      </a:r>
                      <a:endParaRPr lang="en-US" sz="1700" dirty="0"/>
                    </a:p>
                  </a:txBody>
                  <a:tcPr marL="107525" marR="107525" marT="53763" marB="5376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2015</a:t>
                      </a:r>
                      <a:endParaRPr lang="en-US" sz="1700" dirty="0"/>
                    </a:p>
                  </a:txBody>
                  <a:tcPr marL="107525" marR="107525" marT="53763" marB="5376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2022</a:t>
                      </a:r>
                      <a:endParaRPr lang="en-US" sz="1700" dirty="0"/>
                    </a:p>
                  </a:txBody>
                  <a:tcPr marL="107525" marR="107525" marT="53763" marB="53763" anchor="ctr"/>
                </a:tc>
                <a:extLst>
                  <a:ext uri="{0D108BD9-81ED-4DB2-BD59-A6C34878D82A}">
                    <a16:rowId xmlns:a16="http://schemas.microsoft.com/office/drawing/2014/main" val="928161668"/>
                  </a:ext>
                </a:extLst>
              </a:tr>
              <a:tr h="363538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Light ions</a:t>
                      </a:r>
                      <a:endParaRPr lang="en-US" sz="1700" dirty="0"/>
                    </a:p>
                  </a:txBody>
                  <a:tcPr marL="107525" marR="107525" marT="53763" marB="53763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Heavy ions</a:t>
                      </a:r>
                      <a:endParaRPr lang="en-US" sz="1700" dirty="0"/>
                    </a:p>
                  </a:txBody>
                  <a:tcPr marL="107525" marR="107525" marT="53763" marB="53763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700" b="1" dirty="0" smtClean="0"/>
                        <a:t>Rare isotopes</a:t>
                      </a:r>
                      <a:endParaRPr lang="en-US" sz="1700" b="1" dirty="0"/>
                    </a:p>
                  </a:txBody>
                  <a:tcPr marL="107525" marR="107525" marT="53763" marB="53763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7626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Reactions</a:t>
                      </a:r>
                      <a:endParaRPr lang="en-US" sz="1500" dirty="0"/>
                    </a:p>
                  </a:txBody>
                  <a:tcPr marL="107525" marR="107525" marT="53763" marB="53763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Reactions</a:t>
                      </a:r>
                      <a:endParaRPr lang="en-US" sz="1500" dirty="0"/>
                    </a:p>
                  </a:txBody>
                  <a:tcPr marL="107525" marR="107525" marT="53763" marB="53763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+Structure, +Astro</a:t>
                      </a:r>
                      <a:endParaRPr lang="en-US" sz="1500" dirty="0"/>
                    </a:p>
                  </a:txBody>
                  <a:tcPr marL="107525" marR="107525" marT="53763" marB="53763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+Applied, +Fundamental</a:t>
                      </a:r>
                      <a:endParaRPr lang="en-US" sz="1500" dirty="0"/>
                    </a:p>
                  </a:txBody>
                  <a:tcPr marL="107525" marR="107525" marT="53763" marB="53763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3157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Nucleon-nucleus interaction</a:t>
                      </a:r>
                      <a:endParaRPr lang="en-US" sz="1500" dirty="0"/>
                    </a:p>
                  </a:txBody>
                  <a:tcPr marL="107525" marR="107525" marT="53763" marB="53763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Nuclear temperature,</a:t>
                      </a:r>
                      <a:r>
                        <a:rPr lang="en-US" sz="1500" baseline="0" dirty="0" smtClean="0"/>
                        <a:t> transport theory</a:t>
                      </a:r>
                      <a:endParaRPr lang="en-US" sz="1500" dirty="0"/>
                    </a:p>
                  </a:txBody>
                  <a:tcPr marL="107525" marR="107525" marT="53763" marB="53763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Drip lines, new</a:t>
                      </a:r>
                      <a:r>
                        <a:rPr lang="en-US" sz="1500" baseline="0" dirty="0" smtClean="0"/>
                        <a:t> isotopes, shell evolution</a:t>
                      </a:r>
                      <a:endParaRPr lang="en-US" sz="1500" dirty="0"/>
                    </a:p>
                  </a:txBody>
                  <a:tcPr marL="107525" marR="107525" marT="53763" marB="53763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Predictive nuclear model,</a:t>
                      </a:r>
                      <a:r>
                        <a:rPr lang="en-US" sz="1500" baseline="0" dirty="0" smtClean="0"/>
                        <a:t> origin of elements, application of isotopes</a:t>
                      </a:r>
                      <a:endParaRPr lang="en-US" sz="1500" dirty="0"/>
                    </a:p>
                  </a:txBody>
                  <a:tcPr marL="107525" marR="107525" marT="53763" marB="53763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81000" y="1338438"/>
            <a:ext cx="64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34" charset="0"/>
                <a:ea typeface="ヒラギノ角ゴ Pro W3" pitchFamily="-111" charset="-128"/>
                <a:cs typeface="+mn-cs"/>
              </a:rPr>
              <a:t>Accelerator innovations drive discovery science at Michigan State University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34" charset="0"/>
              <a:ea typeface="ヒラギノ角ゴ Pro W3" pitchFamily="-111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91663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304800"/>
            <a:ext cx="9442450" cy="5175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1965: Research with the K50 Cyclotron</a:t>
            </a:r>
            <a:endParaRPr lang="en-US" dirty="0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8000" y="1600200"/>
            <a:ext cx="5380548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6058406" y="1600200"/>
            <a:ext cx="3085594" cy="37171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111" charset="-128"/>
                <a:cs typeface="Arial" panose="020B0604020202020204" pitchFamily="34" charset="0"/>
              </a:rPr>
              <a:t>Single-turn extraction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111" charset="-128"/>
                <a:cs typeface="Arial" panose="020B0604020202020204" pitchFamily="34" charset="0"/>
              </a:rPr>
              <a:t>cyclotron offers more precise energies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111" charset="-128"/>
                <a:cs typeface="Arial" panose="020B0604020202020204" pitchFamily="34" charset="0"/>
              </a:rPr>
              <a:t>World-leading resolution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111" charset="-128"/>
                <a:cs typeface="Arial" panose="020B0604020202020204" pitchFamily="34" charset="0"/>
              </a:rPr>
              <a:t>in studies of various reactions</a:t>
            </a:r>
          </a:p>
        </p:txBody>
      </p:sp>
    </p:spTree>
    <p:extLst>
      <p:ext uri="{BB962C8B-B14F-4D97-AF65-F5344CB8AC3E}">
        <p14:creationId xmlns:p14="http://schemas.microsoft.com/office/powerpoint/2010/main" val="348573931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304800"/>
            <a:ext cx="9442450" cy="5175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1982: Research with the K500 Cyclotron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99"/>
          <a:stretch/>
        </p:blipFill>
        <p:spPr>
          <a:xfrm>
            <a:off x="976574" y="1363231"/>
            <a:ext cx="4663440" cy="275156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76574" y="4267200"/>
            <a:ext cx="504322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111" charset="-128"/>
                <a:cs typeface="Arial" panose="020B0604020202020204" pitchFamily="34" charset="0"/>
              </a:rPr>
              <a:t>World’s first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111" charset="-128"/>
                <a:cs typeface="Arial" panose="020B0604020202020204" pitchFamily="34" charset="0"/>
              </a:rPr>
              <a:t>superconducting cyclotron: 500 MeV for a proton</a:t>
            </a:r>
          </a:p>
          <a:p>
            <a:pPr marL="285750" marR="0" lvl="0" indent="-28575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111" charset="-128"/>
                <a:cs typeface="Arial" panose="020B0604020202020204" pitchFamily="34" charset="0"/>
              </a:rPr>
              <a:t>Creation of the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111" charset="-128"/>
                <a:cs typeface="Arial" panose="020B0604020202020204" pitchFamily="34" charset="0"/>
              </a:rPr>
              <a:t>National Superconducting Cyclotron Laboratory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111" charset="-128"/>
                <a:cs typeface="Arial" panose="020B0604020202020204" pitchFamily="34" charset="0"/>
              </a:rPr>
              <a:t> (NSCL) at MSU</a:t>
            </a:r>
          </a:p>
        </p:txBody>
      </p:sp>
      <p:pic>
        <p:nvPicPr>
          <p:cNvPr id="10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750" y="1363231"/>
            <a:ext cx="2540000" cy="37388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127750" y="5631716"/>
            <a:ext cx="29547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81414"/>
                </a:solidFill>
                <a:effectLst/>
                <a:uLnTx/>
                <a:uFillTx/>
                <a:latin typeface="Helvetica" pitchFamily="34" charset="0"/>
                <a:ea typeface="ヒラギノ角ゴ Pro W3" pitchFamily="-111" charset="-128"/>
                <a:cs typeface="+mn-cs"/>
              </a:rPr>
              <a:t>Director Henry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B81414"/>
                </a:solidFill>
                <a:effectLst/>
                <a:uLnTx/>
                <a:uFillTx/>
                <a:latin typeface="Helvetica" pitchFamily="34" charset="0"/>
                <a:ea typeface="ヒラギノ角ゴ Pro W3" pitchFamily="-111" charset="-128"/>
                <a:cs typeface="+mn-cs"/>
              </a:rPr>
              <a:t>Blosser’s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B81414"/>
              </a:solidFill>
              <a:effectLst/>
              <a:uLnTx/>
              <a:uFillTx/>
              <a:latin typeface="Helvetica" pitchFamily="34" charset="0"/>
              <a:ea typeface="ヒラギノ角ゴ Pro W3" pitchFamily="-111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81414"/>
                </a:solidFill>
                <a:effectLst/>
                <a:uLnTx/>
                <a:uFillTx/>
                <a:latin typeface="Helvetica" pitchFamily="34" charset="0"/>
                <a:ea typeface="ヒラギノ角ゴ Pro W3" pitchFamily="-111" charset="-128"/>
                <a:cs typeface="+mn-cs"/>
              </a:rPr>
              <a:t>excited note to staff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B81414"/>
              </a:solidFill>
              <a:effectLst/>
              <a:uLnTx/>
              <a:uFillTx/>
              <a:latin typeface="Helvetica" pitchFamily="34" charset="0"/>
              <a:ea typeface="ヒラギノ角ゴ Pro W3" pitchFamily="-111" charset="-128"/>
              <a:cs typeface="+mn-cs"/>
            </a:endParaRPr>
          </a:p>
        </p:txBody>
      </p:sp>
      <p:sp>
        <p:nvSpPr>
          <p:cNvPr id="11" name="Down Arrow 10"/>
          <p:cNvSpPr/>
          <p:nvPr/>
        </p:nvSpPr>
        <p:spPr>
          <a:xfrm rot="10800000">
            <a:off x="7543800" y="4953000"/>
            <a:ext cx="228600" cy="678715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86461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304800"/>
            <a:ext cx="9442450" cy="5175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1989: Research with the K1200 Cyclotron</a:t>
            </a:r>
          </a:p>
        </p:txBody>
      </p:sp>
      <p:pic>
        <p:nvPicPr>
          <p:cNvPr id="8" name="Content Placeholder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33753"/>
            <a:ext cx="5388629" cy="457235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943600" y="1514249"/>
            <a:ext cx="3200400" cy="493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111" charset="-128"/>
                <a:cs typeface="Arial" panose="020B0604020202020204" pitchFamily="34" charset="0"/>
              </a:rPr>
              <a:t>World’s highest-energy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111" charset="-128"/>
                <a:cs typeface="Arial" panose="020B0604020202020204" pitchFamily="34" charset="0"/>
              </a:rPr>
              <a:t>cyclotron for 20 years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111" charset="-128"/>
                <a:cs typeface="Arial" panose="020B0604020202020204" pitchFamily="34" charset="0"/>
              </a:rPr>
              <a:t>Imparting 1200 MeV for a proton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111" charset="-128"/>
                <a:cs typeface="Arial" panose="020B0604020202020204" pitchFamily="34" charset="0"/>
              </a:rPr>
              <a:t>Independent operation of K500 and K1200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111" charset="-128"/>
                <a:cs typeface="Arial" panose="020B0604020202020204" pitchFamily="34" charset="0"/>
              </a:rPr>
              <a:t>Many new detectors come online during this period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111" charset="-128"/>
                <a:cs typeface="Arial" panose="020B0604020202020204" pitchFamily="34" charset="0"/>
              </a:rPr>
              <a:t>1/4</a:t>
            </a:r>
            <a:r>
              <a:rPr kumimoji="0" lang="en-US" sz="22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111" charset="-128"/>
                <a:cs typeface="Arial" panose="020B0604020202020204" pitchFamily="34" charset="0"/>
              </a:rPr>
              <a:t>th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111" charset="-128"/>
                <a:cs typeface="Arial" panose="020B0604020202020204" pitchFamily="34" charset="0"/>
              </a:rPr>
              <a:t> the diameter of TRIUMF’s cyclotron</a:t>
            </a:r>
          </a:p>
        </p:txBody>
      </p:sp>
    </p:spTree>
    <p:extLst>
      <p:ext uri="{BB962C8B-B14F-4D97-AF65-F5344CB8AC3E}">
        <p14:creationId xmlns:p14="http://schemas.microsoft.com/office/powerpoint/2010/main" val="387876923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304800"/>
            <a:ext cx="9442450" cy="5175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1992: Medical Cyclotron begins operation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6248400" y="1543110"/>
            <a:ext cx="2895600" cy="4967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111" charset="-128"/>
                <a:cs typeface="Arial" panose="020B0604020202020204" pitchFamily="34" charset="0"/>
              </a:rPr>
              <a:t>Funded by and installed at Harper Hospital in Detroit 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111" charset="-128"/>
                <a:cs typeface="Arial" panose="020B0604020202020204" pitchFamily="34" charset="0"/>
              </a:rPr>
              <a:t>Provided targeted  neutron therapy for 20 years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111" charset="-128"/>
                <a:cs typeface="Arial" panose="020B0604020202020204" pitchFamily="34" charset="0"/>
              </a:rPr>
              <a:t>Licensed NSCL cyclotron technologies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111" charset="-128"/>
                <a:cs typeface="Arial" panose="020B0604020202020204" pitchFamily="34" charset="0"/>
              </a:rPr>
              <a:t>are used in many medical facilities</a:t>
            </a:r>
          </a:p>
        </p:txBody>
      </p:sp>
      <p:pic>
        <p:nvPicPr>
          <p:cNvPr id="9" name="Content Placeholder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85" y="1548725"/>
            <a:ext cx="5631155" cy="37972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200" y="1143000"/>
            <a:ext cx="17956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81414"/>
                </a:solidFill>
                <a:effectLst/>
                <a:uLnTx/>
                <a:uFillTx/>
                <a:latin typeface="Helvetica" pitchFamily="34" charset="0"/>
                <a:ea typeface="ヒラギノ角ゴ Pro W3" pitchFamily="-111" charset="-128"/>
                <a:cs typeface="+mn-cs"/>
              </a:rPr>
              <a:t>Henry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B81414"/>
                </a:solidFill>
                <a:effectLst/>
                <a:uLnTx/>
                <a:uFillTx/>
                <a:latin typeface="Helvetica" pitchFamily="34" charset="0"/>
                <a:ea typeface="ヒラギノ角ゴ Pro W3" pitchFamily="-111" charset="-128"/>
                <a:cs typeface="+mn-cs"/>
              </a:rPr>
              <a:t>Blosser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B81414"/>
              </a:solidFill>
              <a:effectLst/>
              <a:uLnTx/>
              <a:uFillTx/>
              <a:latin typeface="Helvetica" pitchFamily="34" charset="0"/>
              <a:ea typeface="ヒラギノ角ゴ Pro W3" pitchFamily="-111" charset="-128"/>
              <a:cs typeface="+mn-cs"/>
            </a:endParaRPr>
          </a:p>
        </p:txBody>
      </p:sp>
      <p:sp>
        <p:nvSpPr>
          <p:cNvPr id="5" name="Down Arrow 4"/>
          <p:cNvSpPr/>
          <p:nvPr/>
        </p:nvSpPr>
        <p:spPr>
          <a:xfrm>
            <a:off x="1981200" y="1511937"/>
            <a:ext cx="228600" cy="678715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28996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304800"/>
            <a:ext cx="9442450" cy="5175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2001-2020: the Coupled Cyclotron Facility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16" t="8072" r="10973" b="5384"/>
          <a:stretch/>
        </p:blipFill>
        <p:spPr>
          <a:xfrm>
            <a:off x="1038225" y="1102337"/>
            <a:ext cx="7524750" cy="5348035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2747371"/>
            <a:ext cx="4114800" cy="9102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Coupled Cyclotron Facility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experimental beam lines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441" y="4888455"/>
            <a:ext cx="61563" cy="13991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 bwMode="auto">
          <a:xfrm>
            <a:off x="2038765" y="3810479"/>
            <a:ext cx="10389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ヒラギノ角ゴ Pro W3" pitchFamily="-111" charset="-128"/>
                <a:cs typeface="+mn-cs"/>
              </a:rPr>
              <a:t>A person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ヒラギノ角ゴ Pro W3" pitchFamily="-111" charset="-128"/>
              <a:cs typeface="+mn-cs"/>
            </a:endParaRPr>
          </a:p>
        </p:txBody>
      </p:sp>
      <p:cxnSp>
        <p:nvCxnSpPr>
          <p:cNvPr id="10" name="Straight Arrow Connector 9"/>
          <p:cNvCxnSpPr>
            <a:stCxn id="9" idx="2"/>
          </p:cNvCxnSpPr>
          <p:nvPr/>
        </p:nvCxnSpPr>
        <p:spPr>
          <a:xfrm flipH="1">
            <a:off x="2460702" y="4179811"/>
            <a:ext cx="97549" cy="652384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1" name="Rectangle 10"/>
          <p:cNvSpPr/>
          <p:nvPr/>
        </p:nvSpPr>
        <p:spPr>
          <a:xfrm>
            <a:off x="6172200" y="3048000"/>
            <a:ext cx="3276600" cy="344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111" charset="-128"/>
                <a:cs typeface="Arial" panose="020B0604020202020204" pitchFamily="34" charset="0"/>
              </a:rPr>
              <a:t>Higher ionization → efficient acceleration → higher energy (150 MeV/u)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111" charset="-128"/>
                <a:cs typeface="Arial" panose="020B0604020202020204" pitchFamily="34" charset="0"/>
              </a:rPr>
              <a:t>Fast-beam fragmentation for rare isotope production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111" charset="-128"/>
                <a:cs typeface="Arial" panose="020B0604020202020204" pitchFamily="34" charset="0"/>
              </a:rPr>
              <a:t>Focus on world-leading rare-isotope research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111" charset="-128"/>
                <a:cs typeface="Arial" panose="020B0604020202020204" pitchFamily="34" charset="0"/>
              </a:rPr>
              <a:t>&gt;1000 isotope beams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111" charset="-128"/>
                <a:cs typeface="Arial" panose="020B0604020202020204" pitchFamily="34" charset="0"/>
              </a:rPr>
              <a:t>are produced for study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111" charset="-128"/>
                <a:cs typeface="Arial" panose="020B0604020202020204" pitchFamily="34" charset="0"/>
              </a:rPr>
              <a:t>60+ known isotopes were discovered at the CCF</a:t>
            </a:r>
          </a:p>
        </p:txBody>
      </p:sp>
    </p:spTree>
    <p:extLst>
      <p:ext uri="{BB962C8B-B14F-4D97-AF65-F5344CB8AC3E}">
        <p14:creationId xmlns:p14="http://schemas.microsoft.com/office/powerpoint/2010/main" val="20411553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6" descr="FRIB_layout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40" b="54079"/>
          <a:stretch/>
        </p:blipFill>
        <p:spPr bwMode="auto">
          <a:xfrm>
            <a:off x="4880758" y="3978606"/>
            <a:ext cx="4110842" cy="2472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304800"/>
            <a:ext cx="9442450" cy="517525"/>
          </a:xfrm>
          <a:prstGeom prst="rect">
            <a:avLst/>
          </a:prstGeom>
        </p:spPr>
        <p:txBody>
          <a:bodyPr/>
          <a:lstStyle/>
          <a:p>
            <a:r>
              <a:rPr lang="en-US" altLang="en-US" dirty="0"/>
              <a:t>2015: Research with </a:t>
            </a:r>
            <a:r>
              <a:rPr lang="en-US" altLang="en-US" dirty="0" smtClean="0"/>
              <a:t>ReA3 </a:t>
            </a:r>
            <a:r>
              <a:rPr lang="en-US" altLang="en-US" dirty="0" err="1" smtClean="0"/>
              <a:t>ReAccelerator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457200" y="1137841"/>
            <a:ext cx="8573922" cy="3288140"/>
            <a:chOff x="0" y="1545122"/>
            <a:chExt cx="8886141" cy="3407878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5" cstate="print"/>
            <a:srcRect t="6828"/>
            <a:stretch/>
          </p:blipFill>
          <p:spPr bwMode="auto">
            <a:xfrm>
              <a:off x="0" y="1545122"/>
              <a:ext cx="8886141" cy="34078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7162800" y="2784310"/>
              <a:ext cx="1716051" cy="345656"/>
            </a:xfrm>
            <a:prstGeom prst="rect">
              <a:avLst/>
            </a:prstGeom>
            <a:noFill/>
          </p:spPr>
          <p:txBody>
            <a:bodyPr wrap="none" lIns="86447" tIns="43223" rIns="86447" bIns="43223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itchFamily="34" charset="0"/>
                  <a:ea typeface="ヒラギノ角ゴ Pro W3" pitchFamily="-111" charset="-128"/>
                  <a:cs typeface="+mn-cs"/>
                </a:rPr>
                <a:t>β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itchFamily="34" charset="0"/>
                  <a:ea typeface="ヒラギノ角ゴ Pro W3" pitchFamily="-111" charset="-128"/>
                  <a:cs typeface="+mn-cs"/>
                </a:rPr>
                <a:t>=</a:t>
              </a: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itchFamily="34" charset="0"/>
                  <a:ea typeface="ヒラギノ角ゴ Pro W3" pitchFamily="-111" charset="-128"/>
                  <a:cs typeface="+mn-cs"/>
                </a:rPr>
                <a:t>0.085 module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105400" y="2163467"/>
              <a:ext cx="1822379" cy="345656"/>
            </a:xfrm>
            <a:prstGeom prst="rect">
              <a:avLst/>
            </a:prstGeom>
            <a:noFill/>
          </p:spPr>
          <p:txBody>
            <a:bodyPr wrap="none" lIns="86447" tIns="43223" rIns="86447" bIns="43223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itchFamily="34" charset="0"/>
                  <a:ea typeface="ヒラギノ角ゴ Pro W3" pitchFamily="-111" charset="-128"/>
                  <a:cs typeface="+mn-cs"/>
                </a:rPr>
                <a:t>β</a:t>
              </a: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itchFamily="34" charset="0"/>
                  <a:ea typeface="ヒラギノ角ゴ Pro W3" pitchFamily="-111" charset="-128"/>
                  <a:cs typeface="+mn-cs"/>
                </a:rPr>
                <a:t>=0.041 modules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733800" y="2315867"/>
              <a:ext cx="1046299" cy="375147"/>
            </a:xfrm>
            <a:prstGeom prst="rect">
              <a:avLst/>
            </a:prstGeom>
            <a:noFill/>
          </p:spPr>
          <p:txBody>
            <a:bodyPr wrap="none" lIns="86447" tIns="43223" rIns="86447" bIns="43223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itchFamily="34" charset="0"/>
                  <a:ea typeface="ヒラギノ角ゴ Pro W3" pitchFamily="-111" charset="-128"/>
                  <a:cs typeface="+mn-cs"/>
                </a:rPr>
                <a:t>RT RFQ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819400" y="2011067"/>
              <a:ext cx="708465" cy="375147"/>
            </a:xfrm>
            <a:prstGeom prst="rect">
              <a:avLst/>
            </a:prstGeom>
            <a:noFill/>
          </p:spPr>
          <p:txBody>
            <a:bodyPr wrap="none" lIns="86447" tIns="43223" rIns="86447" bIns="43223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itchFamily="34" charset="0"/>
                  <a:ea typeface="ヒラギノ角ゴ Pro W3" pitchFamily="-111" charset="-128"/>
                  <a:cs typeface="+mn-cs"/>
                </a:rPr>
                <a:t>MHB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14400" y="1553867"/>
              <a:ext cx="594869" cy="375147"/>
            </a:xfrm>
            <a:prstGeom prst="rect">
              <a:avLst/>
            </a:prstGeom>
            <a:noFill/>
          </p:spPr>
          <p:txBody>
            <a:bodyPr wrap="none" lIns="86447" tIns="43223" rIns="86447" bIns="43223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itchFamily="34" charset="0"/>
                  <a:ea typeface="ヒラギノ角ゴ Pro W3" pitchFamily="-111" charset="-128"/>
                  <a:cs typeface="+mn-cs"/>
                </a:rPr>
                <a:t>Q/A</a:t>
              </a:r>
            </a:p>
          </p:txBody>
        </p:sp>
        <p:sp>
          <p:nvSpPr>
            <p:cNvPr id="13" name="Freeform 12"/>
            <p:cNvSpPr/>
            <p:nvPr/>
          </p:nvSpPr>
          <p:spPr>
            <a:xfrm>
              <a:off x="1440180" y="2987040"/>
              <a:ext cx="1272540" cy="1670771"/>
            </a:xfrm>
            <a:custGeom>
              <a:avLst/>
              <a:gdLst>
                <a:gd name="connsiteX0" fmla="*/ 7620 w 1272540"/>
                <a:gd name="connsiteY0" fmla="*/ 2042160 h 2042160"/>
                <a:gd name="connsiteX1" fmla="*/ 7620 w 1272540"/>
                <a:gd name="connsiteY1" fmla="*/ 502920 h 2042160"/>
                <a:gd name="connsiteX2" fmla="*/ 7620 w 1272540"/>
                <a:gd name="connsiteY2" fmla="*/ 335280 h 2042160"/>
                <a:gd name="connsiteX3" fmla="*/ 53340 w 1272540"/>
                <a:gd name="connsiteY3" fmla="*/ 213360 h 2042160"/>
                <a:gd name="connsiteX4" fmla="*/ 129540 w 1272540"/>
                <a:gd name="connsiteY4" fmla="*/ 228600 h 2042160"/>
                <a:gd name="connsiteX5" fmla="*/ 952500 w 1272540"/>
                <a:gd name="connsiteY5" fmla="*/ 441960 h 2042160"/>
                <a:gd name="connsiteX6" fmla="*/ 1120140 w 1272540"/>
                <a:gd name="connsiteY6" fmla="*/ 381000 h 2042160"/>
                <a:gd name="connsiteX7" fmla="*/ 1104900 w 1272540"/>
                <a:gd name="connsiteY7" fmla="*/ 259080 h 2042160"/>
                <a:gd name="connsiteX8" fmla="*/ 114300 w 1272540"/>
                <a:gd name="connsiteY8" fmla="*/ 0 h 2042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72540" h="2042160">
                  <a:moveTo>
                    <a:pt x="7620" y="2042160"/>
                  </a:moveTo>
                  <a:lnTo>
                    <a:pt x="7620" y="502920"/>
                  </a:lnTo>
                  <a:cubicBezTo>
                    <a:pt x="7620" y="218440"/>
                    <a:pt x="0" y="383540"/>
                    <a:pt x="7620" y="335280"/>
                  </a:cubicBezTo>
                  <a:cubicBezTo>
                    <a:pt x="15240" y="287020"/>
                    <a:pt x="33020" y="231140"/>
                    <a:pt x="53340" y="213360"/>
                  </a:cubicBezTo>
                  <a:cubicBezTo>
                    <a:pt x="73660" y="195580"/>
                    <a:pt x="129540" y="228600"/>
                    <a:pt x="129540" y="228600"/>
                  </a:cubicBezTo>
                  <a:cubicBezTo>
                    <a:pt x="279400" y="266700"/>
                    <a:pt x="787400" y="416560"/>
                    <a:pt x="952500" y="441960"/>
                  </a:cubicBezTo>
                  <a:cubicBezTo>
                    <a:pt x="1117600" y="467360"/>
                    <a:pt x="1094740" y="411480"/>
                    <a:pt x="1120140" y="381000"/>
                  </a:cubicBezTo>
                  <a:cubicBezTo>
                    <a:pt x="1145540" y="350520"/>
                    <a:pt x="1272540" y="322580"/>
                    <a:pt x="1104900" y="259080"/>
                  </a:cubicBezTo>
                  <a:cubicBezTo>
                    <a:pt x="937260" y="195580"/>
                    <a:pt x="525780" y="97790"/>
                    <a:pt x="114300" y="0"/>
                  </a:cubicBezTo>
                </a:path>
              </a:pathLst>
            </a:custGeom>
            <a:noFill/>
            <a:ln w="38100" cap="flat" cmpd="sng" algn="ctr">
              <a:solidFill>
                <a:srgbClr val="FFC000"/>
              </a:solidFill>
              <a:prstDash val="solid"/>
              <a:miter lim="800000"/>
              <a:tailEnd type="triangle" w="lg" len="lg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ヒラギノ角ゴ Pro W3" pitchFamily="-111" charset="-128"/>
                <a:cs typeface="+mn-cs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138105" y="4005703"/>
              <a:ext cx="1837221" cy="652108"/>
            </a:xfrm>
            <a:prstGeom prst="rect">
              <a:avLst/>
            </a:prstGeom>
            <a:noFill/>
          </p:spPr>
          <p:txBody>
            <a:bodyPr wrap="none" lIns="86447" tIns="43223" rIns="86447" bIns="43223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itchFamily="34" charset="0"/>
                  <a:ea typeface="ヒラギノ角ゴ Pro W3" pitchFamily="-111" charset="-128"/>
                  <a:cs typeface="+mn-cs"/>
                </a:rPr>
                <a:t>EBIT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itchFamily="34" charset="0"/>
                  <a:ea typeface="ヒラギノ角ゴ Pro W3" pitchFamily="-111" charset="-128"/>
                  <a:cs typeface="+mn-cs"/>
                </a:rPr>
                <a:t>Charge Breeder</a:t>
              </a:r>
            </a:p>
          </p:txBody>
        </p:sp>
      </p:grpSp>
      <p:sp>
        <p:nvSpPr>
          <p:cNvPr id="16" name="Content Placeholder 2"/>
          <p:cNvSpPr txBox="1">
            <a:spLocks/>
          </p:cNvSpPr>
          <p:nvPr/>
        </p:nvSpPr>
        <p:spPr>
          <a:xfrm>
            <a:off x="457198" y="4157879"/>
            <a:ext cx="4343402" cy="2014322"/>
          </a:xfrm>
          <a:prstGeom prst="rect">
            <a:avLst/>
          </a:prstGeom>
          <a:solidFill>
            <a:sysClr val="window" lastClr="FFFFFF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Linear heavy-ion accelerator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 fifteen novel superconducting radio-frequency cavities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Accepts stopped nuclei, re-ionizes and filters to produce rare isotope beams at ≥3 MeV/u that are useful for nuclear astrophysics studies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6082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290" y="258612"/>
            <a:ext cx="9601200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80060">
              <a:defRPr/>
            </a:pPr>
            <a:r>
              <a:rPr lang="en-US" sz="3360" b="1" kern="0" dirty="0" smtClean="0">
                <a:solidFill>
                  <a:prstClr val="black"/>
                </a:solidFill>
                <a:latin typeface="Arial" pitchFamily="34" charset="0"/>
                <a:ea typeface="ヒラギノ角ゴ Pro W3"/>
              </a:rPr>
              <a:t>2022: Facility for Rare Isotope Beams</a:t>
            </a:r>
            <a:endParaRPr lang="en-US" sz="3360" b="1" kern="0" dirty="0">
              <a:solidFill>
                <a:prstClr val="black"/>
              </a:solidFill>
              <a:latin typeface="Arial" pitchFamily="34" charset="0"/>
              <a:ea typeface="ヒラギノ角ゴ Pro W3"/>
            </a:endParaRPr>
          </a:p>
        </p:txBody>
      </p:sp>
      <p:pic>
        <p:nvPicPr>
          <p:cNvPr id="3" name="Picture 6" descr="beamline.pn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272" y="1278968"/>
            <a:ext cx="4628734" cy="3498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459276" y="1353978"/>
            <a:ext cx="2654958" cy="480131"/>
          </a:xfrm>
          <a:prstGeom prst="rect">
            <a:avLst/>
          </a:prstGeom>
          <a:solidFill>
            <a:srgbClr val="FFFF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defTabSz="480060">
              <a:spcBef>
                <a:spcPct val="50000"/>
              </a:spcBef>
              <a:buNone/>
              <a:defRPr/>
            </a:pPr>
            <a:r>
              <a:rPr lang="en-US" altLang="en-US" sz="2520" dirty="0">
                <a:solidFill>
                  <a:srgbClr val="333C2B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What NSCL was</a:t>
            </a:r>
          </a:p>
        </p:txBody>
      </p:sp>
      <p:sp>
        <p:nvSpPr>
          <p:cNvPr id="9" name="Left-Right Arrow 8"/>
          <p:cNvSpPr/>
          <p:nvPr/>
        </p:nvSpPr>
        <p:spPr>
          <a:xfrm>
            <a:off x="800101" y="3470909"/>
            <a:ext cx="4247906" cy="240030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0060">
              <a:defRPr/>
            </a:pPr>
            <a:endParaRPr lang="en-US" sz="1890" dirty="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04704" y="3643180"/>
            <a:ext cx="3079689" cy="3831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80060">
              <a:defRPr/>
            </a:pPr>
            <a:r>
              <a:rPr lang="en-US" sz="1890" dirty="0">
                <a:solidFill>
                  <a:prstClr val="black"/>
                </a:solidFill>
                <a:latin typeface="Arial" pitchFamily="34" charset="0"/>
                <a:ea typeface="ヒラギノ角ゴ Pro W3"/>
              </a:rPr>
              <a:t>Research Space (450 feet)</a:t>
            </a:r>
          </a:p>
        </p:txBody>
      </p:sp>
      <p:grpSp>
        <p:nvGrpSpPr>
          <p:cNvPr id="5" name="Group 11"/>
          <p:cNvGrpSpPr>
            <a:grpSpLocks/>
          </p:cNvGrpSpPr>
          <p:nvPr/>
        </p:nvGrpSpPr>
        <p:grpSpPr bwMode="auto">
          <a:xfrm>
            <a:off x="382960" y="1257300"/>
            <a:ext cx="6424046" cy="5001648"/>
            <a:chOff x="740769" y="1773926"/>
            <a:chExt cx="6643004" cy="5090582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40769" y="1773926"/>
              <a:ext cx="6643004" cy="5090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762327" y="1773926"/>
              <a:ext cx="2726437" cy="488668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square">
              <a:spAutoFit/>
            </a:bodyPr>
            <a:lstStyle/>
            <a:p>
              <a:pPr defTabSz="480060">
                <a:defRPr/>
              </a:pPr>
              <a:r>
                <a:rPr lang="en-US" sz="2520" dirty="0">
                  <a:solidFill>
                    <a:srgbClr val="333C2B"/>
                  </a:solidFill>
                  <a:latin typeface="Arial" pitchFamily="34" charset="0"/>
                  <a:ea typeface="ヒラギノ角ゴ Pro W3"/>
                </a:rPr>
                <a:t>The</a:t>
              </a:r>
              <a:r>
                <a:rPr lang="en-US" sz="2520" b="1" dirty="0">
                  <a:solidFill>
                    <a:srgbClr val="333C2B"/>
                  </a:solidFill>
                  <a:latin typeface="Arial" pitchFamily="34" charset="0"/>
                  <a:ea typeface="ヒラギノ角ゴ Pro W3"/>
                </a:rPr>
                <a:t> FRIB</a:t>
              </a:r>
              <a:r>
                <a:rPr lang="en-US" sz="2520" dirty="0">
                  <a:solidFill>
                    <a:srgbClr val="333C2B"/>
                  </a:solidFill>
                  <a:latin typeface="Arial" pitchFamily="34" charset="0"/>
                  <a:ea typeface="ヒラギノ角ゴ Pro W3"/>
                </a:rPr>
                <a:t> future</a:t>
              </a:r>
            </a:p>
          </p:txBody>
        </p:sp>
      </p:grpSp>
      <p:sp>
        <p:nvSpPr>
          <p:cNvPr id="13" name="Left Arrow 12"/>
          <p:cNvSpPr/>
          <p:nvPr/>
        </p:nvSpPr>
        <p:spPr>
          <a:xfrm>
            <a:off x="2253615" y="5517831"/>
            <a:ext cx="3440431" cy="160020"/>
          </a:xfrm>
          <a:prstGeom prst="leftArrow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0060">
              <a:defRPr/>
            </a:pPr>
            <a:endParaRPr lang="en-US" sz="1890">
              <a:solidFill>
                <a:prstClr val="white"/>
              </a:solidFill>
            </a:endParaRPr>
          </a:p>
        </p:txBody>
      </p:sp>
      <p:sp>
        <p:nvSpPr>
          <p:cNvPr id="14" name="Curved Right Arrow 13"/>
          <p:cNvSpPr/>
          <p:nvPr/>
        </p:nvSpPr>
        <p:spPr>
          <a:xfrm>
            <a:off x="1840231" y="5576356"/>
            <a:ext cx="400049" cy="214844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0060">
              <a:defRPr/>
            </a:pPr>
            <a:endParaRPr lang="en-US" sz="1890">
              <a:solidFill>
                <a:prstClr val="black"/>
              </a:solidFill>
            </a:endParaRPr>
          </a:p>
        </p:txBody>
      </p:sp>
      <p:sp>
        <p:nvSpPr>
          <p:cNvPr id="15" name="Left Arrow 14"/>
          <p:cNvSpPr/>
          <p:nvPr/>
        </p:nvSpPr>
        <p:spPr>
          <a:xfrm rot="10800000">
            <a:off x="2253613" y="5657849"/>
            <a:ext cx="3440431" cy="160020"/>
          </a:xfrm>
          <a:prstGeom prst="leftArrow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rgbClr val="FFFF00"/>
              </a:gs>
            </a:gsLst>
            <a:lin ang="108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0060">
              <a:defRPr/>
            </a:pPr>
            <a:endParaRPr lang="en-US" sz="1890">
              <a:solidFill>
                <a:prstClr val="white"/>
              </a:solidFill>
            </a:endParaRPr>
          </a:p>
        </p:txBody>
      </p:sp>
      <p:sp>
        <p:nvSpPr>
          <p:cNvPr id="16" name="Curved Right Arrow 15"/>
          <p:cNvSpPr/>
          <p:nvPr/>
        </p:nvSpPr>
        <p:spPr>
          <a:xfrm rot="10800000">
            <a:off x="5707376" y="5391149"/>
            <a:ext cx="213364" cy="374121"/>
          </a:xfrm>
          <a:prstGeom prst="curvedRigh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0060">
              <a:defRPr/>
            </a:pPr>
            <a:endParaRPr lang="en-US" sz="1890">
              <a:solidFill>
                <a:prstClr val="black"/>
              </a:solidFill>
            </a:endParaRPr>
          </a:p>
        </p:txBody>
      </p:sp>
      <p:sp>
        <p:nvSpPr>
          <p:cNvPr id="17" name="Left Arrow 16"/>
          <p:cNvSpPr/>
          <p:nvPr/>
        </p:nvSpPr>
        <p:spPr>
          <a:xfrm>
            <a:off x="2166320" y="5360253"/>
            <a:ext cx="3541055" cy="158321"/>
          </a:xfrm>
          <a:prstGeom prst="leftArrow">
            <a:avLst/>
          </a:prstGeom>
          <a:gradFill flip="none" rotWithShape="1">
            <a:gsLst>
              <a:gs pos="0">
                <a:srgbClr val="00B050"/>
              </a:gs>
              <a:gs pos="100000">
                <a:srgbClr val="FFFF00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0060">
              <a:defRPr/>
            </a:pPr>
            <a:endParaRPr lang="en-US" sz="1890">
              <a:solidFill>
                <a:prstClr val="white"/>
              </a:solidFill>
            </a:endParaRPr>
          </a:p>
        </p:txBody>
      </p:sp>
      <p:sp>
        <p:nvSpPr>
          <p:cNvPr id="19" name="Explosion 1 18"/>
          <p:cNvSpPr/>
          <p:nvPr/>
        </p:nvSpPr>
        <p:spPr>
          <a:xfrm>
            <a:off x="1344684" y="4506581"/>
            <a:ext cx="495546" cy="528071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0060">
              <a:defRPr/>
            </a:pPr>
            <a:endParaRPr lang="en-US" sz="1890">
              <a:solidFill>
                <a:prstClr val="white"/>
              </a:solidFill>
            </a:endParaRPr>
          </a:p>
        </p:txBody>
      </p:sp>
      <p:sp>
        <p:nvSpPr>
          <p:cNvPr id="22" name="Bent Arrow 21"/>
          <p:cNvSpPr/>
          <p:nvPr/>
        </p:nvSpPr>
        <p:spPr>
          <a:xfrm rot="20245728">
            <a:off x="1242819" y="3432370"/>
            <a:ext cx="425380" cy="981274"/>
          </a:xfrm>
          <a:prstGeom prst="bentArrow">
            <a:avLst/>
          </a:prstGeom>
          <a:gradFill flip="none" rotWithShape="1">
            <a:gsLst>
              <a:gs pos="0">
                <a:srgbClr val="00B0F0"/>
              </a:gs>
              <a:gs pos="37000">
                <a:srgbClr val="0070C0"/>
              </a:gs>
              <a:gs pos="84000">
                <a:srgbClr val="E68EC8"/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0060">
              <a:defRPr/>
            </a:pPr>
            <a:endParaRPr lang="en-US" sz="1890">
              <a:solidFill>
                <a:prstClr val="white"/>
              </a:solidFill>
            </a:endParaRPr>
          </a:p>
        </p:txBody>
      </p:sp>
      <p:sp>
        <p:nvSpPr>
          <p:cNvPr id="23" name="Bent Arrow 22"/>
          <p:cNvSpPr/>
          <p:nvPr/>
        </p:nvSpPr>
        <p:spPr>
          <a:xfrm rot="16200000">
            <a:off x="1713325" y="5036584"/>
            <a:ext cx="412602" cy="480058"/>
          </a:xfrm>
          <a:custGeom>
            <a:avLst/>
            <a:gdLst>
              <a:gd name="connsiteX0" fmla="*/ 0 w 275231"/>
              <a:gd name="connsiteY0" fmla="*/ 354757 h 354757"/>
              <a:gd name="connsiteX1" fmla="*/ 0 w 275231"/>
              <a:gd name="connsiteY1" fmla="*/ 154817 h 354757"/>
              <a:gd name="connsiteX2" fmla="*/ 120414 w 275231"/>
              <a:gd name="connsiteY2" fmla="*/ 34403 h 354757"/>
              <a:gd name="connsiteX3" fmla="*/ 206423 w 275231"/>
              <a:gd name="connsiteY3" fmla="*/ 34404 h 354757"/>
              <a:gd name="connsiteX4" fmla="*/ 206423 w 275231"/>
              <a:gd name="connsiteY4" fmla="*/ 0 h 354757"/>
              <a:gd name="connsiteX5" fmla="*/ 275231 w 275231"/>
              <a:gd name="connsiteY5" fmla="*/ 68808 h 354757"/>
              <a:gd name="connsiteX6" fmla="*/ 206423 w 275231"/>
              <a:gd name="connsiteY6" fmla="*/ 137616 h 354757"/>
              <a:gd name="connsiteX7" fmla="*/ 206423 w 275231"/>
              <a:gd name="connsiteY7" fmla="*/ 103212 h 354757"/>
              <a:gd name="connsiteX8" fmla="*/ 120414 w 275231"/>
              <a:gd name="connsiteY8" fmla="*/ 103212 h 354757"/>
              <a:gd name="connsiteX9" fmla="*/ 68808 w 275231"/>
              <a:gd name="connsiteY9" fmla="*/ 154818 h 354757"/>
              <a:gd name="connsiteX10" fmla="*/ 68808 w 275231"/>
              <a:gd name="connsiteY10" fmla="*/ 354757 h 354757"/>
              <a:gd name="connsiteX11" fmla="*/ 0 w 275231"/>
              <a:gd name="connsiteY11" fmla="*/ 354757 h 354757"/>
              <a:gd name="connsiteX0" fmla="*/ 0 w 275231"/>
              <a:gd name="connsiteY0" fmla="*/ 354757 h 354757"/>
              <a:gd name="connsiteX1" fmla="*/ 0 w 275231"/>
              <a:gd name="connsiteY1" fmla="*/ 154817 h 354757"/>
              <a:gd name="connsiteX2" fmla="*/ 110889 w 275231"/>
              <a:gd name="connsiteY2" fmla="*/ 3447 h 354757"/>
              <a:gd name="connsiteX3" fmla="*/ 206423 w 275231"/>
              <a:gd name="connsiteY3" fmla="*/ 34404 h 354757"/>
              <a:gd name="connsiteX4" fmla="*/ 206423 w 275231"/>
              <a:gd name="connsiteY4" fmla="*/ 0 h 354757"/>
              <a:gd name="connsiteX5" fmla="*/ 275231 w 275231"/>
              <a:gd name="connsiteY5" fmla="*/ 68808 h 354757"/>
              <a:gd name="connsiteX6" fmla="*/ 206423 w 275231"/>
              <a:gd name="connsiteY6" fmla="*/ 137616 h 354757"/>
              <a:gd name="connsiteX7" fmla="*/ 206423 w 275231"/>
              <a:gd name="connsiteY7" fmla="*/ 103212 h 354757"/>
              <a:gd name="connsiteX8" fmla="*/ 120414 w 275231"/>
              <a:gd name="connsiteY8" fmla="*/ 103212 h 354757"/>
              <a:gd name="connsiteX9" fmla="*/ 68808 w 275231"/>
              <a:gd name="connsiteY9" fmla="*/ 154818 h 354757"/>
              <a:gd name="connsiteX10" fmla="*/ 68808 w 275231"/>
              <a:gd name="connsiteY10" fmla="*/ 354757 h 354757"/>
              <a:gd name="connsiteX11" fmla="*/ 0 w 275231"/>
              <a:gd name="connsiteY11" fmla="*/ 354757 h 354757"/>
              <a:gd name="connsiteX0" fmla="*/ 0 w 275231"/>
              <a:gd name="connsiteY0" fmla="*/ 354757 h 354757"/>
              <a:gd name="connsiteX1" fmla="*/ 0 w 275231"/>
              <a:gd name="connsiteY1" fmla="*/ 154817 h 354757"/>
              <a:gd name="connsiteX2" fmla="*/ 110889 w 275231"/>
              <a:gd name="connsiteY2" fmla="*/ 3447 h 354757"/>
              <a:gd name="connsiteX3" fmla="*/ 206423 w 275231"/>
              <a:gd name="connsiteY3" fmla="*/ 34404 h 354757"/>
              <a:gd name="connsiteX4" fmla="*/ 206423 w 275231"/>
              <a:gd name="connsiteY4" fmla="*/ 0 h 354757"/>
              <a:gd name="connsiteX5" fmla="*/ 275231 w 275231"/>
              <a:gd name="connsiteY5" fmla="*/ 68808 h 354757"/>
              <a:gd name="connsiteX6" fmla="*/ 206423 w 275231"/>
              <a:gd name="connsiteY6" fmla="*/ 137616 h 354757"/>
              <a:gd name="connsiteX7" fmla="*/ 206423 w 275231"/>
              <a:gd name="connsiteY7" fmla="*/ 103212 h 354757"/>
              <a:gd name="connsiteX8" fmla="*/ 144226 w 275231"/>
              <a:gd name="connsiteY8" fmla="*/ 65112 h 354757"/>
              <a:gd name="connsiteX9" fmla="*/ 68808 w 275231"/>
              <a:gd name="connsiteY9" fmla="*/ 154818 h 354757"/>
              <a:gd name="connsiteX10" fmla="*/ 68808 w 275231"/>
              <a:gd name="connsiteY10" fmla="*/ 354757 h 354757"/>
              <a:gd name="connsiteX11" fmla="*/ 0 w 275231"/>
              <a:gd name="connsiteY11" fmla="*/ 354757 h 354757"/>
              <a:gd name="connsiteX0" fmla="*/ 0 w 275231"/>
              <a:gd name="connsiteY0" fmla="*/ 379884 h 379884"/>
              <a:gd name="connsiteX1" fmla="*/ 0 w 275231"/>
              <a:gd name="connsiteY1" fmla="*/ 179944 h 379884"/>
              <a:gd name="connsiteX2" fmla="*/ 110889 w 275231"/>
              <a:gd name="connsiteY2" fmla="*/ 28574 h 379884"/>
              <a:gd name="connsiteX3" fmla="*/ 173085 w 275231"/>
              <a:gd name="connsiteY3" fmla="*/ 0 h 379884"/>
              <a:gd name="connsiteX4" fmla="*/ 206423 w 275231"/>
              <a:gd name="connsiteY4" fmla="*/ 25127 h 379884"/>
              <a:gd name="connsiteX5" fmla="*/ 275231 w 275231"/>
              <a:gd name="connsiteY5" fmla="*/ 93935 h 379884"/>
              <a:gd name="connsiteX6" fmla="*/ 206423 w 275231"/>
              <a:gd name="connsiteY6" fmla="*/ 162743 h 379884"/>
              <a:gd name="connsiteX7" fmla="*/ 206423 w 275231"/>
              <a:gd name="connsiteY7" fmla="*/ 128339 h 379884"/>
              <a:gd name="connsiteX8" fmla="*/ 144226 w 275231"/>
              <a:gd name="connsiteY8" fmla="*/ 90239 h 379884"/>
              <a:gd name="connsiteX9" fmla="*/ 68808 w 275231"/>
              <a:gd name="connsiteY9" fmla="*/ 179945 h 379884"/>
              <a:gd name="connsiteX10" fmla="*/ 68808 w 275231"/>
              <a:gd name="connsiteY10" fmla="*/ 379884 h 379884"/>
              <a:gd name="connsiteX11" fmla="*/ 0 w 275231"/>
              <a:gd name="connsiteY11" fmla="*/ 379884 h 379884"/>
              <a:gd name="connsiteX0" fmla="*/ 0 w 275231"/>
              <a:gd name="connsiteY0" fmla="*/ 379884 h 379884"/>
              <a:gd name="connsiteX1" fmla="*/ 0 w 275231"/>
              <a:gd name="connsiteY1" fmla="*/ 179944 h 379884"/>
              <a:gd name="connsiteX2" fmla="*/ 110889 w 275231"/>
              <a:gd name="connsiteY2" fmla="*/ 28574 h 379884"/>
              <a:gd name="connsiteX3" fmla="*/ 173085 w 275231"/>
              <a:gd name="connsiteY3" fmla="*/ 0 h 379884"/>
              <a:gd name="connsiteX4" fmla="*/ 206423 w 275231"/>
              <a:gd name="connsiteY4" fmla="*/ 25127 h 379884"/>
              <a:gd name="connsiteX5" fmla="*/ 275231 w 275231"/>
              <a:gd name="connsiteY5" fmla="*/ 93935 h 379884"/>
              <a:gd name="connsiteX6" fmla="*/ 206423 w 275231"/>
              <a:gd name="connsiteY6" fmla="*/ 162743 h 379884"/>
              <a:gd name="connsiteX7" fmla="*/ 196898 w 275231"/>
              <a:gd name="connsiteY7" fmla="*/ 64048 h 379884"/>
              <a:gd name="connsiteX8" fmla="*/ 144226 w 275231"/>
              <a:gd name="connsiteY8" fmla="*/ 90239 h 379884"/>
              <a:gd name="connsiteX9" fmla="*/ 68808 w 275231"/>
              <a:gd name="connsiteY9" fmla="*/ 179945 h 379884"/>
              <a:gd name="connsiteX10" fmla="*/ 68808 w 275231"/>
              <a:gd name="connsiteY10" fmla="*/ 379884 h 379884"/>
              <a:gd name="connsiteX11" fmla="*/ 0 w 275231"/>
              <a:gd name="connsiteY11" fmla="*/ 379884 h 379884"/>
              <a:gd name="connsiteX0" fmla="*/ 0 w 275231"/>
              <a:gd name="connsiteY0" fmla="*/ 426193 h 426193"/>
              <a:gd name="connsiteX1" fmla="*/ 0 w 275231"/>
              <a:gd name="connsiteY1" fmla="*/ 226253 h 426193"/>
              <a:gd name="connsiteX2" fmla="*/ 110889 w 275231"/>
              <a:gd name="connsiteY2" fmla="*/ 74883 h 426193"/>
              <a:gd name="connsiteX3" fmla="*/ 173085 w 275231"/>
              <a:gd name="connsiteY3" fmla="*/ 46309 h 426193"/>
              <a:gd name="connsiteX4" fmla="*/ 151654 w 275231"/>
              <a:gd name="connsiteY4" fmla="*/ 0 h 426193"/>
              <a:gd name="connsiteX5" fmla="*/ 275231 w 275231"/>
              <a:gd name="connsiteY5" fmla="*/ 140244 h 426193"/>
              <a:gd name="connsiteX6" fmla="*/ 206423 w 275231"/>
              <a:gd name="connsiteY6" fmla="*/ 209052 h 426193"/>
              <a:gd name="connsiteX7" fmla="*/ 196898 w 275231"/>
              <a:gd name="connsiteY7" fmla="*/ 110357 h 426193"/>
              <a:gd name="connsiteX8" fmla="*/ 144226 w 275231"/>
              <a:gd name="connsiteY8" fmla="*/ 136548 h 426193"/>
              <a:gd name="connsiteX9" fmla="*/ 68808 w 275231"/>
              <a:gd name="connsiteY9" fmla="*/ 226254 h 426193"/>
              <a:gd name="connsiteX10" fmla="*/ 68808 w 275231"/>
              <a:gd name="connsiteY10" fmla="*/ 426193 h 426193"/>
              <a:gd name="connsiteX11" fmla="*/ 0 w 275231"/>
              <a:gd name="connsiteY11" fmla="*/ 426193 h 426193"/>
              <a:gd name="connsiteX0" fmla="*/ 0 w 279994"/>
              <a:gd name="connsiteY0" fmla="*/ 426193 h 426193"/>
              <a:gd name="connsiteX1" fmla="*/ 0 w 279994"/>
              <a:gd name="connsiteY1" fmla="*/ 226253 h 426193"/>
              <a:gd name="connsiteX2" fmla="*/ 110889 w 279994"/>
              <a:gd name="connsiteY2" fmla="*/ 74883 h 426193"/>
              <a:gd name="connsiteX3" fmla="*/ 173085 w 279994"/>
              <a:gd name="connsiteY3" fmla="*/ 46309 h 426193"/>
              <a:gd name="connsiteX4" fmla="*/ 151654 w 279994"/>
              <a:gd name="connsiteY4" fmla="*/ 0 h 426193"/>
              <a:gd name="connsiteX5" fmla="*/ 279994 w 279994"/>
              <a:gd name="connsiteY5" fmla="*/ 35469 h 426193"/>
              <a:gd name="connsiteX6" fmla="*/ 206423 w 279994"/>
              <a:gd name="connsiteY6" fmla="*/ 209052 h 426193"/>
              <a:gd name="connsiteX7" fmla="*/ 196898 w 279994"/>
              <a:gd name="connsiteY7" fmla="*/ 110357 h 426193"/>
              <a:gd name="connsiteX8" fmla="*/ 144226 w 279994"/>
              <a:gd name="connsiteY8" fmla="*/ 136548 h 426193"/>
              <a:gd name="connsiteX9" fmla="*/ 68808 w 279994"/>
              <a:gd name="connsiteY9" fmla="*/ 226254 h 426193"/>
              <a:gd name="connsiteX10" fmla="*/ 68808 w 279994"/>
              <a:gd name="connsiteY10" fmla="*/ 426193 h 426193"/>
              <a:gd name="connsiteX11" fmla="*/ 0 w 279994"/>
              <a:gd name="connsiteY11" fmla="*/ 426193 h 426193"/>
              <a:gd name="connsiteX0" fmla="*/ 0 w 279994"/>
              <a:gd name="connsiteY0" fmla="*/ 426193 h 426193"/>
              <a:gd name="connsiteX1" fmla="*/ 0 w 279994"/>
              <a:gd name="connsiteY1" fmla="*/ 226253 h 426193"/>
              <a:gd name="connsiteX2" fmla="*/ 110889 w 279994"/>
              <a:gd name="connsiteY2" fmla="*/ 74883 h 426193"/>
              <a:gd name="connsiteX3" fmla="*/ 173085 w 279994"/>
              <a:gd name="connsiteY3" fmla="*/ 46309 h 426193"/>
              <a:gd name="connsiteX4" fmla="*/ 151654 w 279994"/>
              <a:gd name="connsiteY4" fmla="*/ 0 h 426193"/>
              <a:gd name="connsiteX5" fmla="*/ 279994 w 279994"/>
              <a:gd name="connsiteY5" fmla="*/ 35469 h 426193"/>
              <a:gd name="connsiteX6" fmla="*/ 213567 w 279994"/>
              <a:gd name="connsiteY6" fmla="*/ 170955 h 426193"/>
              <a:gd name="connsiteX7" fmla="*/ 196898 w 279994"/>
              <a:gd name="connsiteY7" fmla="*/ 110357 h 426193"/>
              <a:gd name="connsiteX8" fmla="*/ 144226 w 279994"/>
              <a:gd name="connsiteY8" fmla="*/ 136548 h 426193"/>
              <a:gd name="connsiteX9" fmla="*/ 68808 w 279994"/>
              <a:gd name="connsiteY9" fmla="*/ 226254 h 426193"/>
              <a:gd name="connsiteX10" fmla="*/ 68808 w 279994"/>
              <a:gd name="connsiteY10" fmla="*/ 426193 h 426193"/>
              <a:gd name="connsiteX11" fmla="*/ 0 w 279994"/>
              <a:gd name="connsiteY11" fmla="*/ 426193 h 426193"/>
              <a:gd name="connsiteX0" fmla="*/ 0 w 279994"/>
              <a:gd name="connsiteY0" fmla="*/ 426193 h 426193"/>
              <a:gd name="connsiteX1" fmla="*/ 0 w 279994"/>
              <a:gd name="connsiteY1" fmla="*/ 226253 h 426193"/>
              <a:gd name="connsiteX2" fmla="*/ 110889 w 279994"/>
              <a:gd name="connsiteY2" fmla="*/ 74883 h 426193"/>
              <a:gd name="connsiteX3" fmla="*/ 173085 w 279994"/>
              <a:gd name="connsiteY3" fmla="*/ 46309 h 426193"/>
              <a:gd name="connsiteX4" fmla="*/ 151654 w 279994"/>
              <a:gd name="connsiteY4" fmla="*/ 0 h 426193"/>
              <a:gd name="connsiteX5" fmla="*/ 279994 w 279994"/>
              <a:gd name="connsiteY5" fmla="*/ 35469 h 426193"/>
              <a:gd name="connsiteX6" fmla="*/ 213567 w 279994"/>
              <a:gd name="connsiteY6" fmla="*/ 170955 h 426193"/>
              <a:gd name="connsiteX7" fmla="*/ 196898 w 279994"/>
              <a:gd name="connsiteY7" fmla="*/ 110357 h 426193"/>
              <a:gd name="connsiteX8" fmla="*/ 132319 w 279994"/>
              <a:gd name="connsiteY8" fmla="*/ 134169 h 426193"/>
              <a:gd name="connsiteX9" fmla="*/ 68808 w 279994"/>
              <a:gd name="connsiteY9" fmla="*/ 226254 h 426193"/>
              <a:gd name="connsiteX10" fmla="*/ 68808 w 279994"/>
              <a:gd name="connsiteY10" fmla="*/ 426193 h 426193"/>
              <a:gd name="connsiteX11" fmla="*/ 0 w 279994"/>
              <a:gd name="connsiteY11" fmla="*/ 426193 h 426193"/>
              <a:gd name="connsiteX0" fmla="*/ 0 w 279994"/>
              <a:gd name="connsiteY0" fmla="*/ 426193 h 426193"/>
              <a:gd name="connsiteX1" fmla="*/ 0 w 279994"/>
              <a:gd name="connsiteY1" fmla="*/ 226253 h 426193"/>
              <a:gd name="connsiteX2" fmla="*/ 108507 w 279994"/>
              <a:gd name="connsiteY2" fmla="*/ 65361 h 426193"/>
              <a:gd name="connsiteX3" fmla="*/ 173085 w 279994"/>
              <a:gd name="connsiteY3" fmla="*/ 46309 h 426193"/>
              <a:gd name="connsiteX4" fmla="*/ 151654 w 279994"/>
              <a:gd name="connsiteY4" fmla="*/ 0 h 426193"/>
              <a:gd name="connsiteX5" fmla="*/ 279994 w 279994"/>
              <a:gd name="connsiteY5" fmla="*/ 35469 h 426193"/>
              <a:gd name="connsiteX6" fmla="*/ 213567 w 279994"/>
              <a:gd name="connsiteY6" fmla="*/ 170955 h 426193"/>
              <a:gd name="connsiteX7" fmla="*/ 196898 w 279994"/>
              <a:gd name="connsiteY7" fmla="*/ 110357 h 426193"/>
              <a:gd name="connsiteX8" fmla="*/ 132319 w 279994"/>
              <a:gd name="connsiteY8" fmla="*/ 134169 h 426193"/>
              <a:gd name="connsiteX9" fmla="*/ 68808 w 279994"/>
              <a:gd name="connsiteY9" fmla="*/ 226254 h 426193"/>
              <a:gd name="connsiteX10" fmla="*/ 68808 w 279994"/>
              <a:gd name="connsiteY10" fmla="*/ 426193 h 426193"/>
              <a:gd name="connsiteX11" fmla="*/ 0 w 279994"/>
              <a:gd name="connsiteY11" fmla="*/ 426193 h 426193"/>
              <a:gd name="connsiteX0" fmla="*/ 0 w 279994"/>
              <a:gd name="connsiteY0" fmla="*/ 426193 h 426193"/>
              <a:gd name="connsiteX1" fmla="*/ 0 w 279994"/>
              <a:gd name="connsiteY1" fmla="*/ 226253 h 426193"/>
              <a:gd name="connsiteX2" fmla="*/ 108507 w 279994"/>
              <a:gd name="connsiteY2" fmla="*/ 65361 h 426193"/>
              <a:gd name="connsiteX3" fmla="*/ 173085 w 279994"/>
              <a:gd name="connsiteY3" fmla="*/ 46309 h 426193"/>
              <a:gd name="connsiteX4" fmla="*/ 151654 w 279994"/>
              <a:gd name="connsiteY4" fmla="*/ 0 h 426193"/>
              <a:gd name="connsiteX5" fmla="*/ 279994 w 279994"/>
              <a:gd name="connsiteY5" fmla="*/ 35469 h 426193"/>
              <a:gd name="connsiteX6" fmla="*/ 213567 w 279994"/>
              <a:gd name="connsiteY6" fmla="*/ 170955 h 426193"/>
              <a:gd name="connsiteX7" fmla="*/ 196898 w 279994"/>
              <a:gd name="connsiteY7" fmla="*/ 110357 h 426193"/>
              <a:gd name="connsiteX8" fmla="*/ 132319 w 279994"/>
              <a:gd name="connsiteY8" fmla="*/ 129409 h 426193"/>
              <a:gd name="connsiteX9" fmla="*/ 68808 w 279994"/>
              <a:gd name="connsiteY9" fmla="*/ 226254 h 426193"/>
              <a:gd name="connsiteX10" fmla="*/ 68808 w 279994"/>
              <a:gd name="connsiteY10" fmla="*/ 426193 h 426193"/>
              <a:gd name="connsiteX11" fmla="*/ 0 w 279994"/>
              <a:gd name="connsiteY11" fmla="*/ 426193 h 426193"/>
              <a:gd name="connsiteX0" fmla="*/ 0 w 279994"/>
              <a:gd name="connsiteY0" fmla="*/ 426193 h 426193"/>
              <a:gd name="connsiteX1" fmla="*/ 0 w 279994"/>
              <a:gd name="connsiteY1" fmla="*/ 226253 h 426193"/>
              <a:gd name="connsiteX2" fmla="*/ 108507 w 279994"/>
              <a:gd name="connsiteY2" fmla="*/ 65361 h 426193"/>
              <a:gd name="connsiteX3" fmla="*/ 168323 w 279994"/>
              <a:gd name="connsiteY3" fmla="*/ 41550 h 426193"/>
              <a:gd name="connsiteX4" fmla="*/ 151654 w 279994"/>
              <a:gd name="connsiteY4" fmla="*/ 0 h 426193"/>
              <a:gd name="connsiteX5" fmla="*/ 279994 w 279994"/>
              <a:gd name="connsiteY5" fmla="*/ 35469 h 426193"/>
              <a:gd name="connsiteX6" fmla="*/ 213567 w 279994"/>
              <a:gd name="connsiteY6" fmla="*/ 170955 h 426193"/>
              <a:gd name="connsiteX7" fmla="*/ 196898 w 279994"/>
              <a:gd name="connsiteY7" fmla="*/ 110357 h 426193"/>
              <a:gd name="connsiteX8" fmla="*/ 132319 w 279994"/>
              <a:gd name="connsiteY8" fmla="*/ 129409 h 426193"/>
              <a:gd name="connsiteX9" fmla="*/ 68808 w 279994"/>
              <a:gd name="connsiteY9" fmla="*/ 226254 h 426193"/>
              <a:gd name="connsiteX10" fmla="*/ 68808 w 279994"/>
              <a:gd name="connsiteY10" fmla="*/ 426193 h 426193"/>
              <a:gd name="connsiteX11" fmla="*/ 0 w 279994"/>
              <a:gd name="connsiteY11" fmla="*/ 426193 h 426193"/>
              <a:gd name="connsiteX0" fmla="*/ 0 w 279994"/>
              <a:gd name="connsiteY0" fmla="*/ 426193 h 426193"/>
              <a:gd name="connsiteX1" fmla="*/ 0 w 279994"/>
              <a:gd name="connsiteY1" fmla="*/ 226253 h 426193"/>
              <a:gd name="connsiteX2" fmla="*/ 106125 w 279994"/>
              <a:gd name="connsiteY2" fmla="*/ 58221 h 426193"/>
              <a:gd name="connsiteX3" fmla="*/ 168323 w 279994"/>
              <a:gd name="connsiteY3" fmla="*/ 41550 h 426193"/>
              <a:gd name="connsiteX4" fmla="*/ 151654 w 279994"/>
              <a:gd name="connsiteY4" fmla="*/ 0 h 426193"/>
              <a:gd name="connsiteX5" fmla="*/ 279994 w 279994"/>
              <a:gd name="connsiteY5" fmla="*/ 35469 h 426193"/>
              <a:gd name="connsiteX6" fmla="*/ 213567 w 279994"/>
              <a:gd name="connsiteY6" fmla="*/ 170955 h 426193"/>
              <a:gd name="connsiteX7" fmla="*/ 196898 w 279994"/>
              <a:gd name="connsiteY7" fmla="*/ 110357 h 426193"/>
              <a:gd name="connsiteX8" fmla="*/ 132319 w 279994"/>
              <a:gd name="connsiteY8" fmla="*/ 129409 h 426193"/>
              <a:gd name="connsiteX9" fmla="*/ 68808 w 279994"/>
              <a:gd name="connsiteY9" fmla="*/ 226254 h 426193"/>
              <a:gd name="connsiteX10" fmla="*/ 68808 w 279994"/>
              <a:gd name="connsiteY10" fmla="*/ 426193 h 426193"/>
              <a:gd name="connsiteX11" fmla="*/ 0 w 279994"/>
              <a:gd name="connsiteY11" fmla="*/ 426193 h 426193"/>
              <a:gd name="connsiteX0" fmla="*/ 0 w 279994"/>
              <a:gd name="connsiteY0" fmla="*/ 426193 h 426193"/>
              <a:gd name="connsiteX1" fmla="*/ 17780 w 279994"/>
              <a:gd name="connsiteY1" fmla="*/ 242008 h 426193"/>
              <a:gd name="connsiteX2" fmla="*/ 106125 w 279994"/>
              <a:gd name="connsiteY2" fmla="*/ 58221 h 426193"/>
              <a:gd name="connsiteX3" fmla="*/ 168323 w 279994"/>
              <a:gd name="connsiteY3" fmla="*/ 41550 h 426193"/>
              <a:gd name="connsiteX4" fmla="*/ 151654 w 279994"/>
              <a:gd name="connsiteY4" fmla="*/ 0 h 426193"/>
              <a:gd name="connsiteX5" fmla="*/ 279994 w 279994"/>
              <a:gd name="connsiteY5" fmla="*/ 35469 h 426193"/>
              <a:gd name="connsiteX6" fmla="*/ 213567 w 279994"/>
              <a:gd name="connsiteY6" fmla="*/ 170955 h 426193"/>
              <a:gd name="connsiteX7" fmla="*/ 196898 w 279994"/>
              <a:gd name="connsiteY7" fmla="*/ 110357 h 426193"/>
              <a:gd name="connsiteX8" fmla="*/ 132319 w 279994"/>
              <a:gd name="connsiteY8" fmla="*/ 129409 h 426193"/>
              <a:gd name="connsiteX9" fmla="*/ 68808 w 279994"/>
              <a:gd name="connsiteY9" fmla="*/ 226254 h 426193"/>
              <a:gd name="connsiteX10" fmla="*/ 68808 w 279994"/>
              <a:gd name="connsiteY10" fmla="*/ 426193 h 426193"/>
              <a:gd name="connsiteX11" fmla="*/ 0 w 279994"/>
              <a:gd name="connsiteY11" fmla="*/ 426193 h 426193"/>
              <a:gd name="connsiteX0" fmla="*/ 0 w 279994"/>
              <a:gd name="connsiteY0" fmla="*/ 426193 h 426193"/>
              <a:gd name="connsiteX1" fmla="*/ 17780 w 279994"/>
              <a:gd name="connsiteY1" fmla="*/ 242008 h 426193"/>
              <a:gd name="connsiteX2" fmla="*/ 97235 w 279994"/>
              <a:gd name="connsiteY2" fmla="*/ 86579 h 426193"/>
              <a:gd name="connsiteX3" fmla="*/ 168323 w 279994"/>
              <a:gd name="connsiteY3" fmla="*/ 41550 h 426193"/>
              <a:gd name="connsiteX4" fmla="*/ 151654 w 279994"/>
              <a:gd name="connsiteY4" fmla="*/ 0 h 426193"/>
              <a:gd name="connsiteX5" fmla="*/ 279994 w 279994"/>
              <a:gd name="connsiteY5" fmla="*/ 35469 h 426193"/>
              <a:gd name="connsiteX6" fmla="*/ 213567 w 279994"/>
              <a:gd name="connsiteY6" fmla="*/ 170955 h 426193"/>
              <a:gd name="connsiteX7" fmla="*/ 196898 w 279994"/>
              <a:gd name="connsiteY7" fmla="*/ 110357 h 426193"/>
              <a:gd name="connsiteX8" fmla="*/ 132319 w 279994"/>
              <a:gd name="connsiteY8" fmla="*/ 129409 h 426193"/>
              <a:gd name="connsiteX9" fmla="*/ 68808 w 279994"/>
              <a:gd name="connsiteY9" fmla="*/ 226254 h 426193"/>
              <a:gd name="connsiteX10" fmla="*/ 68808 w 279994"/>
              <a:gd name="connsiteY10" fmla="*/ 426193 h 426193"/>
              <a:gd name="connsiteX11" fmla="*/ 0 w 279994"/>
              <a:gd name="connsiteY11" fmla="*/ 426193 h 426193"/>
              <a:gd name="connsiteX0" fmla="*/ 0 w 279994"/>
              <a:gd name="connsiteY0" fmla="*/ 426193 h 432495"/>
              <a:gd name="connsiteX1" fmla="*/ 17780 w 279994"/>
              <a:gd name="connsiteY1" fmla="*/ 242008 h 432495"/>
              <a:gd name="connsiteX2" fmla="*/ 97235 w 279994"/>
              <a:gd name="connsiteY2" fmla="*/ 86579 h 432495"/>
              <a:gd name="connsiteX3" fmla="*/ 168323 w 279994"/>
              <a:gd name="connsiteY3" fmla="*/ 41550 h 432495"/>
              <a:gd name="connsiteX4" fmla="*/ 151654 w 279994"/>
              <a:gd name="connsiteY4" fmla="*/ 0 h 432495"/>
              <a:gd name="connsiteX5" fmla="*/ 279994 w 279994"/>
              <a:gd name="connsiteY5" fmla="*/ 35469 h 432495"/>
              <a:gd name="connsiteX6" fmla="*/ 213567 w 279994"/>
              <a:gd name="connsiteY6" fmla="*/ 170955 h 432495"/>
              <a:gd name="connsiteX7" fmla="*/ 196898 w 279994"/>
              <a:gd name="connsiteY7" fmla="*/ 110357 h 432495"/>
              <a:gd name="connsiteX8" fmla="*/ 132319 w 279994"/>
              <a:gd name="connsiteY8" fmla="*/ 129409 h 432495"/>
              <a:gd name="connsiteX9" fmla="*/ 68808 w 279994"/>
              <a:gd name="connsiteY9" fmla="*/ 226254 h 432495"/>
              <a:gd name="connsiteX10" fmla="*/ 53250 w 279994"/>
              <a:gd name="connsiteY10" fmla="*/ 432495 h 432495"/>
              <a:gd name="connsiteX11" fmla="*/ 0 w 279994"/>
              <a:gd name="connsiteY11" fmla="*/ 426193 h 432495"/>
              <a:gd name="connsiteX0" fmla="*/ 0 w 279994"/>
              <a:gd name="connsiteY0" fmla="*/ 426193 h 432495"/>
              <a:gd name="connsiteX1" fmla="*/ 17780 w 279994"/>
              <a:gd name="connsiteY1" fmla="*/ 242008 h 432495"/>
              <a:gd name="connsiteX2" fmla="*/ 103902 w 279994"/>
              <a:gd name="connsiteY2" fmla="*/ 77129 h 432495"/>
              <a:gd name="connsiteX3" fmla="*/ 168323 w 279994"/>
              <a:gd name="connsiteY3" fmla="*/ 41550 h 432495"/>
              <a:gd name="connsiteX4" fmla="*/ 151654 w 279994"/>
              <a:gd name="connsiteY4" fmla="*/ 0 h 432495"/>
              <a:gd name="connsiteX5" fmla="*/ 279994 w 279994"/>
              <a:gd name="connsiteY5" fmla="*/ 35469 h 432495"/>
              <a:gd name="connsiteX6" fmla="*/ 213567 w 279994"/>
              <a:gd name="connsiteY6" fmla="*/ 170955 h 432495"/>
              <a:gd name="connsiteX7" fmla="*/ 196898 w 279994"/>
              <a:gd name="connsiteY7" fmla="*/ 110357 h 432495"/>
              <a:gd name="connsiteX8" fmla="*/ 132319 w 279994"/>
              <a:gd name="connsiteY8" fmla="*/ 129409 h 432495"/>
              <a:gd name="connsiteX9" fmla="*/ 68808 w 279994"/>
              <a:gd name="connsiteY9" fmla="*/ 226254 h 432495"/>
              <a:gd name="connsiteX10" fmla="*/ 53250 w 279994"/>
              <a:gd name="connsiteY10" fmla="*/ 432495 h 432495"/>
              <a:gd name="connsiteX11" fmla="*/ 0 w 279994"/>
              <a:gd name="connsiteY11" fmla="*/ 426193 h 432495"/>
              <a:gd name="connsiteX0" fmla="*/ 0 w 279994"/>
              <a:gd name="connsiteY0" fmla="*/ 426193 h 432495"/>
              <a:gd name="connsiteX1" fmla="*/ 17780 w 279994"/>
              <a:gd name="connsiteY1" fmla="*/ 242008 h 432495"/>
              <a:gd name="connsiteX2" fmla="*/ 103902 w 279994"/>
              <a:gd name="connsiteY2" fmla="*/ 77129 h 432495"/>
              <a:gd name="connsiteX3" fmla="*/ 168323 w 279994"/>
              <a:gd name="connsiteY3" fmla="*/ 41550 h 432495"/>
              <a:gd name="connsiteX4" fmla="*/ 151654 w 279994"/>
              <a:gd name="connsiteY4" fmla="*/ 0 h 432495"/>
              <a:gd name="connsiteX5" fmla="*/ 279994 w 279994"/>
              <a:gd name="connsiteY5" fmla="*/ 35469 h 432495"/>
              <a:gd name="connsiteX6" fmla="*/ 213567 w 279994"/>
              <a:gd name="connsiteY6" fmla="*/ 170955 h 432495"/>
              <a:gd name="connsiteX7" fmla="*/ 196898 w 279994"/>
              <a:gd name="connsiteY7" fmla="*/ 110357 h 432495"/>
              <a:gd name="connsiteX8" fmla="*/ 136764 w 279994"/>
              <a:gd name="connsiteY8" fmla="*/ 138863 h 432495"/>
              <a:gd name="connsiteX9" fmla="*/ 68808 w 279994"/>
              <a:gd name="connsiteY9" fmla="*/ 226254 h 432495"/>
              <a:gd name="connsiteX10" fmla="*/ 53250 w 279994"/>
              <a:gd name="connsiteY10" fmla="*/ 432495 h 432495"/>
              <a:gd name="connsiteX11" fmla="*/ 0 w 279994"/>
              <a:gd name="connsiteY11" fmla="*/ 426193 h 432495"/>
              <a:gd name="connsiteX0" fmla="*/ 0 w 279994"/>
              <a:gd name="connsiteY0" fmla="*/ 426193 h 432495"/>
              <a:gd name="connsiteX1" fmla="*/ 11112 w 279994"/>
              <a:gd name="connsiteY1" fmla="*/ 245160 h 432495"/>
              <a:gd name="connsiteX2" fmla="*/ 103902 w 279994"/>
              <a:gd name="connsiteY2" fmla="*/ 77129 h 432495"/>
              <a:gd name="connsiteX3" fmla="*/ 168323 w 279994"/>
              <a:gd name="connsiteY3" fmla="*/ 41550 h 432495"/>
              <a:gd name="connsiteX4" fmla="*/ 151654 w 279994"/>
              <a:gd name="connsiteY4" fmla="*/ 0 h 432495"/>
              <a:gd name="connsiteX5" fmla="*/ 279994 w 279994"/>
              <a:gd name="connsiteY5" fmla="*/ 35469 h 432495"/>
              <a:gd name="connsiteX6" fmla="*/ 213567 w 279994"/>
              <a:gd name="connsiteY6" fmla="*/ 170955 h 432495"/>
              <a:gd name="connsiteX7" fmla="*/ 196898 w 279994"/>
              <a:gd name="connsiteY7" fmla="*/ 110357 h 432495"/>
              <a:gd name="connsiteX8" fmla="*/ 136764 w 279994"/>
              <a:gd name="connsiteY8" fmla="*/ 138863 h 432495"/>
              <a:gd name="connsiteX9" fmla="*/ 68808 w 279994"/>
              <a:gd name="connsiteY9" fmla="*/ 226254 h 432495"/>
              <a:gd name="connsiteX10" fmla="*/ 53250 w 279994"/>
              <a:gd name="connsiteY10" fmla="*/ 432495 h 432495"/>
              <a:gd name="connsiteX11" fmla="*/ 0 w 279994"/>
              <a:gd name="connsiteY11" fmla="*/ 426193 h 432495"/>
              <a:gd name="connsiteX0" fmla="*/ 0 w 279994"/>
              <a:gd name="connsiteY0" fmla="*/ 426193 h 432497"/>
              <a:gd name="connsiteX1" fmla="*/ 11112 w 279994"/>
              <a:gd name="connsiteY1" fmla="*/ 245160 h 432497"/>
              <a:gd name="connsiteX2" fmla="*/ 103902 w 279994"/>
              <a:gd name="connsiteY2" fmla="*/ 77129 h 432497"/>
              <a:gd name="connsiteX3" fmla="*/ 168323 w 279994"/>
              <a:gd name="connsiteY3" fmla="*/ 41550 h 432497"/>
              <a:gd name="connsiteX4" fmla="*/ 151654 w 279994"/>
              <a:gd name="connsiteY4" fmla="*/ 0 h 432497"/>
              <a:gd name="connsiteX5" fmla="*/ 279994 w 279994"/>
              <a:gd name="connsiteY5" fmla="*/ 35469 h 432497"/>
              <a:gd name="connsiteX6" fmla="*/ 213567 w 279994"/>
              <a:gd name="connsiteY6" fmla="*/ 170955 h 432497"/>
              <a:gd name="connsiteX7" fmla="*/ 196898 w 279994"/>
              <a:gd name="connsiteY7" fmla="*/ 110357 h 432497"/>
              <a:gd name="connsiteX8" fmla="*/ 136764 w 279994"/>
              <a:gd name="connsiteY8" fmla="*/ 138863 h 432497"/>
              <a:gd name="connsiteX9" fmla="*/ 68808 w 279994"/>
              <a:gd name="connsiteY9" fmla="*/ 226254 h 432497"/>
              <a:gd name="connsiteX10" fmla="*/ 51027 w 279994"/>
              <a:gd name="connsiteY10" fmla="*/ 432497 h 432497"/>
              <a:gd name="connsiteX11" fmla="*/ 0 w 279994"/>
              <a:gd name="connsiteY11" fmla="*/ 426193 h 432497"/>
              <a:gd name="connsiteX0" fmla="*/ 0 w 279994"/>
              <a:gd name="connsiteY0" fmla="*/ 426193 h 432497"/>
              <a:gd name="connsiteX1" fmla="*/ 11112 w 279994"/>
              <a:gd name="connsiteY1" fmla="*/ 245160 h 432497"/>
              <a:gd name="connsiteX2" fmla="*/ 103902 w 279994"/>
              <a:gd name="connsiteY2" fmla="*/ 77129 h 432497"/>
              <a:gd name="connsiteX3" fmla="*/ 168323 w 279994"/>
              <a:gd name="connsiteY3" fmla="*/ 41550 h 432497"/>
              <a:gd name="connsiteX4" fmla="*/ 151654 w 279994"/>
              <a:gd name="connsiteY4" fmla="*/ 0 h 432497"/>
              <a:gd name="connsiteX5" fmla="*/ 279994 w 279994"/>
              <a:gd name="connsiteY5" fmla="*/ 35469 h 432497"/>
              <a:gd name="connsiteX6" fmla="*/ 213567 w 279994"/>
              <a:gd name="connsiteY6" fmla="*/ 170955 h 432497"/>
              <a:gd name="connsiteX7" fmla="*/ 196898 w 279994"/>
              <a:gd name="connsiteY7" fmla="*/ 110357 h 432497"/>
              <a:gd name="connsiteX8" fmla="*/ 136764 w 279994"/>
              <a:gd name="connsiteY8" fmla="*/ 138863 h 432497"/>
              <a:gd name="connsiteX9" fmla="*/ 59918 w 279994"/>
              <a:gd name="connsiteY9" fmla="*/ 232556 h 432497"/>
              <a:gd name="connsiteX10" fmla="*/ 51027 w 279994"/>
              <a:gd name="connsiteY10" fmla="*/ 432497 h 432497"/>
              <a:gd name="connsiteX11" fmla="*/ 0 w 279994"/>
              <a:gd name="connsiteY11" fmla="*/ 426193 h 432497"/>
              <a:gd name="connsiteX0" fmla="*/ 0 w 279994"/>
              <a:gd name="connsiteY0" fmla="*/ 426193 h 432497"/>
              <a:gd name="connsiteX1" fmla="*/ 11112 w 279994"/>
              <a:gd name="connsiteY1" fmla="*/ 245160 h 432497"/>
              <a:gd name="connsiteX2" fmla="*/ 103902 w 279994"/>
              <a:gd name="connsiteY2" fmla="*/ 77129 h 432497"/>
              <a:gd name="connsiteX3" fmla="*/ 168323 w 279994"/>
              <a:gd name="connsiteY3" fmla="*/ 41550 h 432497"/>
              <a:gd name="connsiteX4" fmla="*/ 151654 w 279994"/>
              <a:gd name="connsiteY4" fmla="*/ 0 h 432497"/>
              <a:gd name="connsiteX5" fmla="*/ 279994 w 279994"/>
              <a:gd name="connsiteY5" fmla="*/ 35469 h 432497"/>
              <a:gd name="connsiteX6" fmla="*/ 213567 w 279994"/>
              <a:gd name="connsiteY6" fmla="*/ 170955 h 432497"/>
              <a:gd name="connsiteX7" fmla="*/ 183563 w 279994"/>
              <a:gd name="connsiteY7" fmla="*/ 107207 h 432497"/>
              <a:gd name="connsiteX8" fmla="*/ 136764 w 279994"/>
              <a:gd name="connsiteY8" fmla="*/ 138863 h 432497"/>
              <a:gd name="connsiteX9" fmla="*/ 59918 w 279994"/>
              <a:gd name="connsiteY9" fmla="*/ 232556 h 432497"/>
              <a:gd name="connsiteX10" fmla="*/ 51027 w 279994"/>
              <a:gd name="connsiteY10" fmla="*/ 432497 h 432497"/>
              <a:gd name="connsiteX11" fmla="*/ 0 w 279994"/>
              <a:gd name="connsiteY11" fmla="*/ 426193 h 432497"/>
              <a:gd name="connsiteX0" fmla="*/ 0 w 279994"/>
              <a:gd name="connsiteY0" fmla="*/ 426193 h 432497"/>
              <a:gd name="connsiteX1" fmla="*/ 11112 w 279994"/>
              <a:gd name="connsiteY1" fmla="*/ 245160 h 432497"/>
              <a:gd name="connsiteX2" fmla="*/ 103902 w 279994"/>
              <a:gd name="connsiteY2" fmla="*/ 77129 h 432497"/>
              <a:gd name="connsiteX3" fmla="*/ 168323 w 279994"/>
              <a:gd name="connsiteY3" fmla="*/ 41550 h 432497"/>
              <a:gd name="connsiteX4" fmla="*/ 151654 w 279994"/>
              <a:gd name="connsiteY4" fmla="*/ 0 h 432497"/>
              <a:gd name="connsiteX5" fmla="*/ 279994 w 279994"/>
              <a:gd name="connsiteY5" fmla="*/ 35469 h 432497"/>
              <a:gd name="connsiteX6" fmla="*/ 206900 w 279994"/>
              <a:gd name="connsiteY6" fmla="*/ 152050 h 432497"/>
              <a:gd name="connsiteX7" fmla="*/ 183563 w 279994"/>
              <a:gd name="connsiteY7" fmla="*/ 107207 h 432497"/>
              <a:gd name="connsiteX8" fmla="*/ 136764 w 279994"/>
              <a:gd name="connsiteY8" fmla="*/ 138863 h 432497"/>
              <a:gd name="connsiteX9" fmla="*/ 59918 w 279994"/>
              <a:gd name="connsiteY9" fmla="*/ 232556 h 432497"/>
              <a:gd name="connsiteX10" fmla="*/ 51027 w 279994"/>
              <a:gd name="connsiteY10" fmla="*/ 432497 h 432497"/>
              <a:gd name="connsiteX11" fmla="*/ 0 w 279994"/>
              <a:gd name="connsiteY11" fmla="*/ 426193 h 432497"/>
              <a:gd name="connsiteX0" fmla="*/ 0 w 262214"/>
              <a:gd name="connsiteY0" fmla="*/ 426193 h 432497"/>
              <a:gd name="connsiteX1" fmla="*/ 11112 w 262214"/>
              <a:gd name="connsiteY1" fmla="*/ 245160 h 432497"/>
              <a:gd name="connsiteX2" fmla="*/ 103902 w 262214"/>
              <a:gd name="connsiteY2" fmla="*/ 77129 h 432497"/>
              <a:gd name="connsiteX3" fmla="*/ 168323 w 262214"/>
              <a:gd name="connsiteY3" fmla="*/ 41550 h 432497"/>
              <a:gd name="connsiteX4" fmla="*/ 151654 w 262214"/>
              <a:gd name="connsiteY4" fmla="*/ 0 h 432497"/>
              <a:gd name="connsiteX5" fmla="*/ 262214 w 262214"/>
              <a:gd name="connsiteY5" fmla="*/ 29168 h 432497"/>
              <a:gd name="connsiteX6" fmla="*/ 206900 w 262214"/>
              <a:gd name="connsiteY6" fmla="*/ 152050 h 432497"/>
              <a:gd name="connsiteX7" fmla="*/ 183563 w 262214"/>
              <a:gd name="connsiteY7" fmla="*/ 107207 h 432497"/>
              <a:gd name="connsiteX8" fmla="*/ 136764 w 262214"/>
              <a:gd name="connsiteY8" fmla="*/ 138863 h 432497"/>
              <a:gd name="connsiteX9" fmla="*/ 59918 w 262214"/>
              <a:gd name="connsiteY9" fmla="*/ 232556 h 432497"/>
              <a:gd name="connsiteX10" fmla="*/ 51027 w 262214"/>
              <a:gd name="connsiteY10" fmla="*/ 432497 h 432497"/>
              <a:gd name="connsiteX11" fmla="*/ 0 w 262214"/>
              <a:gd name="connsiteY11" fmla="*/ 426193 h 432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62214" h="432497">
                <a:moveTo>
                  <a:pt x="0" y="426193"/>
                </a:moveTo>
                <a:lnTo>
                  <a:pt x="11112" y="245160"/>
                </a:lnTo>
                <a:cubicBezTo>
                  <a:pt x="11112" y="178657"/>
                  <a:pt x="37399" y="77129"/>
                  <a:pt x="103902" y="77129"/>
                </a:cubicBezTo>
                <a:lnTo>
                  <a:pt x="168323" y="41550"/>
                </a:lnTo>
                <a:lnTo>
                  <a:pt x="151654" y="0"/>
                </a:lnTo>
                <a:lnTo>
                  <a:pt x="262214" y="29168"/>
                </a:lnTo>
                <a:lnTo>
                  <a:pt x="206900" y="152050"/>
                </a:lnTo>
                <a:lnTo>
                  <a:pt x="183563" y="107207"/>
                </a:lnTo>
                <a:lnTo>
                  <a:pt x="136764" y="138863"/>
                </a:lnTo>
                <a:cubicBezTo>
                  <a:pt x="108263" y="138863"/>
                  <a:pt x="59918" y="204055"/>
                  <a:pt x="59918" y="232556"/>
                </a:cubicBezTo>
                <a:lnTo>
                  <a:pt x="51027" y="432497"/>
                </a:lnTo>
                <a:lnTo>
                  <a:pt x="0" y="426193"/>
                </a:lnTo>
                <a:close/>
              </a:path>
            </a:pathLst>
          </a:cu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0060">
              <a:defRPr/>
            </a:pPr>
            <a:endParaRPr lang="en-US" sz="1890">
              <a:solidFill>
                <a:prstClr val="black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306858" y="4857751"/>
            <a:ext cx="4008726" cy="3508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80060">
              <a:defRPr/>
            </a:pPr>
            <a:r>
              <a:rPr lang="en-US" sz="1680" i="1" dirty="0" smtClean="0">
                <a:solidFill>
                  <a:prstClr val="black"/>
                </a:solidFill>
                <a:latin typeface="Arial" pitchFamily="34" charset="0"/>
                <a:ea typeface="ヒラギノ角ゴ Pro W3"/>
              </a:rPr>
              <a:t>350-meter-long </a:t>
            </a:r>
            <a:r>
              <a:rPr lang="en-US" sz="1680" i="1" dirty="0">
                <a:solidFill>
                  <a:prstClr val="black"/>
                </a:solidFill>
                <a:latin typeface="Arial" pitchFamily="34" charset="0"/>
                <a:ea typeface="ヒラギノ角ゴ Pro W3"/>
              </a:rPr>
              <a:t>folded linear accelerator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319675" y="5897881"/>
            <a:ext cx="4334841" cy="3508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80060">
              <a:defRPr/>
            </a:pPr>
            <a:r>
              <a:rPr lang="en-US" sz="1680" i="1" dirty="0" smtClean="0">
                <a:solidFill>
                  <a:prstClr val="black"/>
                </a:solidFill>
                <a:latin typeface="Arial" pitchFamily="34" charset="0"/>
                <a:ea typeface="ヒラギノ角ゴ Pro W3"/>
              </a:rPr>
              <a:t>&gt;200 MeV/u, </a:t>
            </a:r>
            <a:r>
              <a:rPr lang="en-US" sz="1680" i="1" dirty="0">
                <a:solidFill>
                  <a:prstClr val="black"/>
                </a:solidFill>
                <a:latin typeface="Arial" pitchFamily="34" charset="0"/>
                <a:ea typeface="ヒラギノ角ゴ Pro W3"/>
              </a:rPr>
              <a:t>up to </a:t>
            </a:r>
            <a:r>
              <a:rPr lang="en-US" sz="1680" b="1" i="1" dirty="0" smtClean="0">
                <a:solidFill>
                  <a:prstClr val="black"/>
                </a:solidFill>
                <a:latin typeface="Arial" pitchFamily="34" charset="0"/>
                <a:ea typeface="ヒラギノ角ゴ Pro W3"/>
              </a:rPr>
              <a:t>400 kW of beam power</a:t>
            </a:r>
            <a:endParaRPr lang="en-US" sz="1680" b="1" i="1" dirty="0">
              <a:solidFill>
                <a:prstClr val="black"/>
              </a:solidFill>
              <a:latin typeface="Arial" pitchFamily="34" charset="0"/>
              <a:ea typeface="ヒラギノ角ゴ Pro W3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6246" y="4863273"/>
            <a:ext cx="1642610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80060">
              <a:defRPr/>
            </a:pPr>
            <a:r>
              <a:rPr lang="en-US" sz="1680" i="1" dirty="0">
                <a:solidFill>
                  <a:prstClr val="black"/>
                </a:solidFill>
                <a:latin typeface="Arial" pitchFamily="34" charset="0"/>
                <a:ea typeface="ヒラギノ角ゴ Pro W3"/>
              </a:rPr>
              <a:t>Collides w/ target at </a:t>
            </a:r>
            <a:r>
              <a:rPr lang="en-US" sz="1680" b="1" i="1" dirty="0">
                <a:solidFill>
                  <a:prstClr val="black"/>
                </a:solidFill>
                <a:latin typeface="Arial" pitchFamily="34" charset="0"/>
                <a:ea typeface="ヒラギノ角ゴ Pro W3"/>
              </a:rPr>
              <a:t>half the speed of light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27365" y="3150157"/>
            <a:ext cx="4546422" cy="35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80060">
              <a:defRPr/>
            </a:pPr>
            <a:r>
              <a:rPr lang="en-US" sz="1680" i="1" dirty="0">
                <a:solidFill>
                  <a:prstClr val="black"/>
                </a:solidFill>
                <a:latin typeface="Arial" pitchFamily="34" charset="0"/>
                <a:ea typeface="ヒラギノ角ゴ Pro W3"/>
              </a:rPr>
              <a:t>Connects with experimental systems in place</a:t>
            </a:r>
            <a:endParaRPr lang="en-US" sz="1680" b="1" i="1" dirty="0">
              <a:solidFill>
                <a:prstClr val="black"/>
              </a:solidFill>
              <a:latin typeface="Arial" pitchFamily="34" charset="0"/>
              <a:ea typeface="ヒラギノ角ゴ Pro W3"/>
            </a:endParaRPr>
          </a:p>
        </p:txBody>
      </p:sp>
      <p:sp>
        <p:nvSpPr>
          <p:cNvPr id="28" name="Content Placeholder 2"/>
          <p:cNvSpPr txBox="1">
            <a:spLocks/>
          </p:cNvSpPr>
          <p:nvPr/>
        </p:nvSpPr>
        <p:spPr bwMode="auto">
          <a:xfrm>
            <a:off x="6880860" y="1219200"/>
            <a:ext cx="2560320" cy="40538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en-US" sz="2000" kern="0" dirty="0">
                <a:solidFill>
                  <a:schemeClr val="tx1"/>
                </a:solidFill>
                <a:latin typeface="+mn-lt"/>
              </a:rPr>
              <a:t>MSU will host the next-generation</a:t>
            </a:r>
          </a:p>
          <a:p>
            <a:pPr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67B14B"/>
                </a:solidFill>
                <a:latin typeface="+mn-lt"/>
              </a:rPr>
              <a:t>Facility for Rare Isotope Beams (FRIB)</a:t>
            </a:r>
            <a:endParaRPr lang="en-US" sz="2000" kern="0" dirty="0">
              <a:latin typeface="+mn-lt"/>
            </a:endParaRPr>
          </a:p>
          <a:p>
            <a:pPr>
              <a:spcBef>
                <a:spcPct val="20000"/>
              </a:spcBef>
              <a:defRPr/>
            </a:pPr>
            <a:r>
              <a:rPr lang="en-US" sz="2000" kern="0" dirty="0">
                <a:solidFill>
                  <a:schemeClr val="tx1"/>
                </a:solidFill>
                <a:latin typeface="+mn-lt"/>
              </a:rPr>
              <a:t>the $730 million discovery machine that we imagined, designed, and </a:t>
            </a:r>
            <a:r>
              <a:rPr lang="en-US" sz="2000" kern="0" dirty="0" smtClean="0">
                <a:solidFill>
                  <a:schemeClr val="tx1"/>
                </a:solidFill>
                <a:latin typeface="+mn-lt"/>
              </a:rPr>
              <a:t>are preparing </a:t>
            </a:r>
            <a:r>
              <a:rPr lang="en-US" sz="2000" kern="0" dirty="0">
                <a:solidFill>
                  <a:schemeClr val="tx1"/>
                </a:solidFill>
                <a:latin typeface="+mn-lt"/>
              </a:rPr>
              <a:t>for operation in </a:t>
            </a:r>
            <a:r>
              <a:rPr lang="en-US" sz="2000" kern="0" dirty="0" smtClean="0">
                <a:solidFill>
                  <a:schemeClr val="tx1"/>
                </a:solidFill>
                <a:latin typeface="+mn-lt"/>
              </a:rPr>
              <a:t>2022 – FRIB will discover &gt;1000 new isotopes!</a:t>
            </a:r>
            <a:endParaRPr lang="en-US" sz="2000" kern="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9" name="Picture 5" descr="SClogo_text.g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290" y="5348287"/>
            <a:ext cx="1371600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80180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500"/>
                            </p:stCondLst>
                            <p:childTnLst>
                              <p:par>
                                <p:cTn id="3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0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0"/>
                            </p:stCondLst>
                            <p:childTnLst>
                              <p:par>
                                <p:cTn id="5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2" grpId="0" animBg="1"/>
      <p:bldP spid="23" grpId="0" animBg="1"/>
      <p:bldP spid="24" grpId="0"/>
      <p:bldP spid="25" grpId="0"/>
      <p:bldP spid="21" grpId="0"/>
      <p:bldP spid="26" grpId="0"/>
      <p:bldP spid="28" grpId="0" animBg="1"/>
    </p:bldLst>
  </p:timing>
</p:sld>
</file>

<file path=ppt/theme/theme1.xml><?xml version="1.0" encoding="utf-8"?>
<a:theme xmlns:a="http://schemas.openxmlformats.org/drawingml/2006/main" name="FRIB3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10_CKG FRIB no-line h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KG FRIB no-line 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KG FRIB no-line 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8">
        <a:dk1>
          <a:srgbClr val="000000"/>
        </a:dk1>
        <a:lt1>
          <a:srgbClr val="FFFFFF"/>
        </a:lt1>
        <a:dk2>
          <a:srgbClr val="1F1DE8"/>
        </a:dk2>
        <a:lt2>
          <a:srgbClr val="007469"/>
        </a:lt2>
        <a:accent1>
          <a:srgbClr val="FC0128"/>
        </a:accent1>
        <a:accent2>
          <a:srgbClr val="CF16CE"/>
        </a:accent2>
        <a:accent3>
          <a:srgbClr val="FFFFFF"/>
        </a:accent3>
        <a:accent4>
          <a:srgbClr val="000000"/>
        </a:accent4>
        <a:accent5>
          <a:srgbClr val="FDAAAC"/>
        </a:accent5>
        <a:accent6>
          <a:srgbClr val="BB13BA"/>
        </a:accent6>
        <a:hlink>
          <a:srgbClr val="F39FD1"/>
        </a:hlink>
        <a:folHlink>
          <a:srgbClr val="7C0F5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RIB Powerpoint Template.potx" id="{14DBDF93-7CAA-490A-BF73-387AA491C278}" vid="{58CB5C52-4659-4369-A474-094E63AC0D6E}"/>
    </a:ext>
  </a:extLst>
</a:theme>
</file>

<file path=ppt/theme/theme2.xml><?xml version="1.0" encoding="utf-8"?>
<a:theme xmlns:a="http://schemas.openxmlformats.org/drawingml/2006/main" name="3_FRIB3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10_CKG FRIB no-line h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KG FRIB no-line 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KG FRIB no-line 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8">
        <a:dk1>
          <a:srgbClr val="000000"/>
        </a:dk1>
        <a:lt1>
          <a:srgbClr val="FFFFFF"/>
        </a:lt1>
        <a:dk2>
          <a:srgbClr val="1F1DE8"/>
        </a:dk2>
        <a:lt2>
          <a:srgbClr val="007469"/>
        </a:lt2>
        <a:accent1>
          <a:srgbClr val="FC0128"/>
        </a:accent1>
        <a:accent2>
          <a:srgbClr val="CF16CE"/>
        </a:accent2>
        <a:accent3>
          <a:srgbClr val="FFFFFF"/>
        </a:accent3>
        <a:accent4>
          <a:srgbClr val="000000"/>
        </a:accent4>
        <a:accent5>
          <a:srgbClr val="FDAAAC"/>
        </a:accent5>
        <a:accent6>
          <a:srgbClr val="BB13BA"/>
        </a:accent6>
        <a:hlink>
          <a:srgbClr val="F39FD1"/>
        </a:hlink>
        <a:folHlink>
          <a:srgbClr val="7C0F5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RIB Powerpoint Template.potx" id="{14DBDF93-7CAA-490A-BF73-387AA491C278}" vid="{58CB5C52-4659-4369-A474-094E63AC0D6E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>
    <Archive_x0020_Date xmlns="31ac3772-10db-466f-87b2-5ca6a813de61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6DCD8DB76C63B4E9C4729B3AFA1197F" ma:contentTypeVersion="1" ma:contentTypeDescription="Create a new document." ma:contentTypeScope="" ma:versionID="367f3548f3b2bfad7c81c5cbc4a0cb67">
  <xsd:schema xmlns:xsd="http://www.w3.org/2001/XMLSchema" xmlns:xs="http://www.w3.org/2001/XMLSchema" xmlns:p="http://schemas.microsoft.com/office/2006/metadata/properties" xmlns:ns2="31ac3772-10db-466f-87b2-5ca6a813de61" targetNamespace="http://schemas.microsoft.com/office/2006/metadata/properties" ma:root="true" ma:fieldsID="d988c8ba9295c2f4821d694f485966e4" ns2:_="">
    <xsd:import namespace="31ac3772-10db-466f-87b2-5ca6a813de61"/>
    <xsd:element name="properties">
      <xsd:complexType>
        <xsd:sequence>
          <xsd:element name="documentManagement">
            <xsd:complexType>
              <xsd:all>
                <xsd:element ref="ns2:Archive_x0020_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ac3772-10db-466f-87b2-5ca6a813de61" elementFormDefault="qualified">
    <xsd:import namespace="http://schemas.microsoft.com/office/2006/documentManagement/types"/>
    <xsd:import namespace="http://schemas.microsoft.com/office/infopath/2007/PartnerControls"/>
    <xsd:element name="Archive_x0020_Date" ma:index="8" nillable="true" ma:displayName="Archive Date" ma:format="DateOnly" ma:internalName="Archive_x0020_Dat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FEBCA22-6E20-4C71-AFAC-46122DD6B1EA}">
  <ds:schemaRefs>
    <ds:schemaRef ds:uri="http://schemas.openxmlformats.org/package/2006/metadata/core-properties"/>
    <ds:schemaRef ds:uri="http://purl.org/dc/dcmitype/"/>
    <ds:schemaRef ds:uri="http://purl.org/dc/terms/"/>
    <ds:schemaRef ds:uri="http://schemas.microsoft.com/office/2006/documentManagement/types"/>
    <ds:schemaRef ds:uri="31ac3772-10db-466f-87b2-5ca6a813de61"/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F130589-1FB5-4BC6-BC60-C945B26183B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1ac3772-10db-466f-87b2-5ca6a813de6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BE8FE59-01DD-4B8A-B858-47D0AA5B52A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14540</TotalTime>
  <Pages>23</Pages>
  <Words>901</Words>
  <Application>Microsoft Office PowerPoint</Application>
  <PresentationFormat>Custom</PresentationFormat>
  <Paragraphs>158</Paragraphs>
  <Slides>16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31" baseType="lpstr">
      <vt:lpstr>ＭＳ Ｐゴシック</vt:lpstr>
      <vt:lpstr>ＭＳ Ｐゴシック</vt:lpstr>
      <vt:lpstr>Aharoni</vt:lpstr>
      <vt:lpstr>Arial</vt:lpstr>
      <vt:lpstr>Arial Black</vt:lpstr>
      <vt:lpstr>Book Antiqua</vt:lpstr>
      <vt:lpstr>Calibri</vt:lpstr>
      <vt:lpstr>Garamond</vt:lpstr>
      <vt:lpstr>Gotham Book</vt:lpstr>
      <vt:lpstr>Helvetica</vt:lpstr>
      <vt:lpstr>Lucida Grande</vt:lpstr>
      <vt:lpstr>Wingdings</vt:lpstr>
      <vt:lpstr>ヒラギノ角ゴ Pro W3</vt:lpstr>
      <vt:lpstr>FRIB3</vt:lpstr>
      <vt:lpstr>3_FRIB3</vt:lpstr>
      <vt:lpstr>PowerPoint Presentation</vt:lpstr>
      <vt:lpstr>50+ years of nuclear science at MSU</vt:lpstr>
      <vt:lpstr>1965: Research with the K50 Cyclotron</vt:lpstr>
      <vt:lpstr>1982: Research with the K500 Cyclotron</vt:lpstr>
      <vt:lpstr>1989: Research with the K1200 Cyclotron</vt:lpstr>
      <vt:lpstr>1992: Medical Cyclotron begins operation</vt:lpstr>
      <vt:lpstr>2001-2020: the Coupled Cyclotron Facility</vt:lpstr>
      <vt:lpstr>2015: Research with ReA3 ReAccelerator</vt:lpstr>
      <vt:lpstr>PowerPoint Presentation</vt:lpstr>
      <vt:lpstr>FRIB: A DOE-SC Scientific User Facility</vt:lpstr>
      <vt:lpstr>NSCL Reach vs. FRIB Reach</vt:lpstr>
      <vt:lpstr>Detectors push the envelope</vt:lpstr>
      <vt:lpstr>Our laboratory so far</vt:lpstr>
      <vt:lpstr>Safety First</vt:lpstr>
      <vt:lpstr>Explore FRIB at MSU</vt:lpstr>
      <vt:lpstr>More Safety Information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FRIB Brief</dc:title>
  <dc:creator>Thomas Glasmacher</dc:creator>
  <cp:lastModifiedBy>Constan, Zachary</cp:lastModifiedBy>
  <cp:revision>832</cp:revision>
  <cp:lastPrinted>2003-05-09T03:33:16Z</cp:lastPrinted>
  <dcterms:created xsi:type="dcterms:W3CDTF">2010-11-26T22:03:55Z</dcterms:created>
  <dcterms:modified xsi:type="dcterms:W3CDTF">2023-08-01T18:21:40Z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0x010100F6DCD8DB76C63B4E9C4729B3AFA1197F</vt:lpwstr>
  </property>
</Properties>
</file>