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Override1.xml" ContentType="application/vnd.openxmlformats-officedocument.themeOverride+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2.xml" ContentType="application/vnd.openxmlformats-officedocument.drawingml.chart+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1" r:id="rId1"/>
    <p:sldMasterId id="2147483648" r:id="rId2"/>
  </p:sldMasterIdLst>
  <p:notesMasterIdLst>
    <p:notesMasterId r:id="rId45"/>
  </p:notesMasterIdLst>
  <p:sldIdLst>
    <p:sldId id="256" r:id="rId3"/>
    <p:sldId id="257" r:id="rId4"/>
    <p:sldId id="258" r:id="rId5"/>
    <p:sldId id="260" r:id="rId6"/>
    <p:sldId id="261" r:id="rId7"/>
    <p:sldId id="259" r:id="rId8"/>
    <p:sldId id="262" r:id="rId9"/>
    <p:sldId id="263" r:id="rId10"/>
    <p:sldId id="264" r:id="rId11"/>
    <p:sldId id="265" r:id="rId12"/>
    <p:sldId id="266" r:id="rId13"/>
    <p:sldId id="267" r:id="rId14"/>
    <p:sldId id="275" r:id="rId15"/>
    <p:sldId id="268" r:id="rId16"/>
    <p:sldId id="269" r:id="rId17"/>
    <p:sldId id="270" r:id="rId18"/>
    <p:sldId id="296" r:id="rId19"/>
    <p:sldId id="271" r:id="rId20"/>
    <p:sldId id="272" r:id="rId21"/>
    <p:sldId id="273" r:id="rId22"/>
    <p:sldId id="274" r:id="rId23"/>
    <p:sldId id="276" r:id="rId24"/>
    <p:sldId id="277" r:id="rId25"/>
    <p:sldId id="279" r:id="rId26"/>
    <p:sldId id="280" r:id="rId27"/>
    <p:sldId id="281" r:id="rId28"/>
    <p:sldId id="282" r:id="rId29"/>
    <p:sldId id="283" r:id="rId30"/>
    <p:sldId id="284" r:id="rId31"/>
    <p:sldId id="286" r:id="rId32"/>
    <p:sldId id="285" r:id="rId33"/>
    <p:sldId id="297" r:id="rId34"/>
    <p:sldId id="287" r:id="rId35"/>
    <p:sldId id="288" r:id="rId36"/>
    <p:sldId id="289" r:id="rId37"/>
    <p:sldId id="290" r:id="rId38"/>
    <p:sldId id="291" r:id="rId39"/>
    <p:sldId id="292" r:id="rId40"/>
    <p:sldId id="293" r:id="rId41"/>
    <p:sldId id="294" r:id="rId42"/>
    <p:sldId id="295" r:id="rId43"/>
    <p:sldId id="278" r:id="rId44"/>
  </p:sldIdLst>
  <p:sldSz cx="9601200" cy="7315200"/>
  <p:notesSz cx="6997700" cy="9271000"/>
  <p:embeddedFontLst>
    <p:embeddedFont>
      <p:font typeface="Book Antiqua" panose="02040602050305030304" pitchFamily="18" charset="0"/>
      <p:regular r:id="rId46"/>
      <p:bold r:id="rId47"/>
      <p:italic r:id="rId48"/>
      <p:boldItalic r:id="rId49"/>
    </p:embeddedFont>
    <p:embeddedFont>
      <p:font typeface="MS PGothic" panose="020B0600070205080204" pitchFamily="34" charset="-128"/>
      <p:regular r:id="rId50"/>
    </p:embeddedFont>
    <p:embeddedFont>
      <p:font typeface="MS PGothic" panose="020B0600070205080204" pitchFamily="34" charset="-128"/>
      <p:regular r:id="rId50"/>
    </p:embeddedFont>
    <p:embeddedFont>
      <p:font typeface="Garamond" panose="02020404030301010803" pitchFamily="18" charset="0"/>
      <p:regular r:id="rId51"/>
      <p:bold r:id="rId52"/>
      <p:italic r:id="rId53"/>
      <p:boldItalic r:id="rId54"/>
    </p:embeddedFont>
    <p:embeddedFont>
      <p:font typeface="Brush Script MT" panose="03060802040406070304" pitchFamily="66" charset="0"/>
      <p:italic r:id="rId55"/>
    </p:embeddedFont>
    <p:embeddedFont>
      <p:font typeface="Helvetica" panose="020B0604020202020204" pitchFamily="34" charset="0"/>
      <p:regular r:id="rId56"/>
      <p:bold r:id="rId57"/>
      <p:italic r:id="rId58"/>
      <p:boldItalic r:id="rId59"/>
    </p:embeddedFont>
    <p:embeddedFont>
      <p:font typeface="Helvetica Neue" panose="020B0604020202020204"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96">
          <p15:clr>
            <a:srgbClr val="A4A3A4"/>
          </p15:clr>
        </p15:guide>
        <p15:guide id="2" pos="3024">
          <p15:clr>
            <a:srgbClr val="A4A3A4"/>
          </p15:clr>
        </p15:guide>
      </p15:sldGuideLst>
    </p:ext>
    <p:ext uri="{2D200454-40CA-4A62-9FC3-DE9A4176ACB9}">
      <p15:notesGuideLst xmlns:p15="http://schemas.microsoft.com/office/powerpoint/2012/main">
        <p15:guide id="1" orient="horz" pos="2920">
          <p15:clr>
            <a:srgbClr val="A4A3A4"/>
          </p15:clr>
        </p15:guide>
        <p15:guide id="2" pos="2204">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4" roundtripDataSignature="AMtx7mjwFSAxEEBIopoN2hww5CdHZEJ1X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1440" y="96"/>
      </p:cViewPr>
      <p:guideLst>
        <p:guide orient="horz" pos="96"/>
        <p:guide pos="3024"/>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20"/>
        <p:guide pos="22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font" Target="fonts/font18.fntdata"/><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font" Target="fonts/font16.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3.fntdata"/><Relationship Id="rId56" Type="http://schemas.openxmlformats.org/officeDocument/2006/relationships/font" Target="fonts/font11.fntdata"/><Relationship Id="rId64" Type="http://customschemas.google.com/relationships/presentationmetadata" Target="metadata"/><Relationship Id="rId8" Type="http://schemas.openxmlformats.org/officeDocument/2006/relationships/slide" Target="slides/slide6.xml"/><Relationship Id="rId51" Type="http://schemas.openxmlformats.org/officeDocument/2006/relationships/font" Target="fonts/font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9.fntdata"/><Relationship Id="rId62"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oleObject" Target="file:///\\intranet.nscl.msu.edu\files\projects\outreach\Tours\Tours%20given.xls"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file:///\\intranet.nscl.msu.edu\files\projects\outreach\Tours\Tours%20given.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0"/>
          <c:tx>
            <c:strRef>
              <c:f>'Annual stats'!$A$15</c:f>
              <c:strCache>
                <c:ptCount val="1"/>
                <c:pt idx="0">
                  <c:v># active guides</c:v>
                </c:pt>
              </c:strCache>
            </c:strRef>
          </c:tx>
          <c:spPr>
            <a:ln w="28575" cap="rnd">
              <a:solidFill>
                <a:schemeClr val="accent2"/>
              </a:solidFill>
              <a:round/>
            </a:ln>
            <a:effectLst/>
          </c:spPr>
          <c:marker>
            <c:symbol val="none"/>
          </c:marker>
          <c:cat>
            <c:numRef>
              <c:f>'Annual stats'!$B$1:$R$1</c:f>
              <c:numCache>
                <c:formatCode>General</c:formatCode>
                <c:ptCount val="17"/>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pt idx="15">
                  <c:v>2021</c:v>
                </c:pt>
                <c:pt idx="16">
                  <c:v>2022</c:v>
                </c:pt>
              </c:numCache>
            </c:numRef>
          </c:cat>
          <c:val>
            <c:numRef>
              <c:f>'Annual stats'!$B$15:$R$15</c:f>
              <c:numCache>
                <c:formatCode>General</c:formatCode>
                <c:ptCount val="17"/>
                <c:pt idx="0">
                  <c:v>9</c:v>
                </c:pt>
                <c:pt idx="1">
                  <c:v>14</c:v>
                </c:pt>
                <c:pt idx="2">
                  <c:v>23</c:v>
                </c:pt>
                <c:pt idx="3">
                  <c:v>19</c:v>
                </c:pt>
                <c:pt idx="4">
                  <c:v>17</c:v>
                </c:pt>
                <c:pt idx="5">
                  <c:v>20</c:v>
                </c:pt>
                <c:pt idx="6">
                  <c:v>21</c:v>
                </c:pt>
                <c:pt idx="7">
                  <c:v>17</c:v>
                </c:pt>
                <c:pt idx="8">
                  <c:v>13</c:v>
                </c:pt>
                <c:pt idx="9">
                  <c:v>14</c:v>
                </c:pt>
                <c:pt idx="10">
                  <c:v>13</c:v>
                </c:pt>
                <c:pt idx="11">
                  <c:v>10</c:v>
                </c:pt>
                <c:pt idx="12">
                  <c:v>7</c:v>
                </c:pt>
                <c:pt idx="13">
                  <c:v>13</c:v>
                </c:pt>
                <c:pt idx="14">
                  <c:v>12</c:v>
                </c:pt>
                <c:pt idx="15">
                  <c:v>6</c:v>
                </c:pt>
                <c:pt idx="16">
                  <c:v>7</c:v>
                </c:pt>
              </c:numCache>
            </c:numRef>
          </c:val>
          <c:smooth val="0"/>
          <c:extLst>
            <c:ext xmlns:c16="http://schemas.microsoft.com/office/drawing/2014/chart" uri="{C3380CC4-5D6E-409C-BE32-E72D297353CC}">
              <c16:uniqueId val="{00000001-040B-4FB0-9E75-38227A488A83}"/>
            </c:ext>
          </c:extLst>
        </c:ser>
        <c:dLbls>
          <c:showLegendKey val="0"/>
          <c:showVal val="0"/>
          <c:showCatName val="0"/>
          <c:showSerName val="0"/>
          <c:showPercent val="0"/>
          <c:showBubbleSize val="0"/>
        </c:dLbls>
        <c:smooth val="0"/>
        <c:axId val="1724196431"/>
        <c:axId val="1724182703"/>
      </c:lineChart>
      <c:catAx>
        <c:axId val="1724196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24182703"/>
        <c:crosses val="autoZero"/>
        <c:auto val="1"/>
        <c:lblAlgn val="ctr"/>
        <c:lblOffset val="100"/>
        <c:noMultiLvlLbl val="0"/>
      </c:catAx>
      <c:valAx>
        <c:axId val="17241827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2419643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7586206896551796E-2"/>
          <c:y val="3.3734939759036145E-2"/>
          <c:w val="0.82183908045977083"/>
          <c:h val="0.85783132530120487"/>
        </c:manualLayout>
      </c:layout>
      <c:barChart>
        <c:barDir val="col"/>
        <c:grouping val="stacked"/>
        <c:varyColors val="0"/>
        <c:ser>
          <c:idx val="0"/>
          <c:order val="0"/>
          <c:tx>
            <c:strRef>
              <c:f>'Annual stats'!$A$2</c:f>
              <c:strCache>
                <c:ptCount val="1"/>
                <c:pt idx="0">
                  <c:v>Jan</c:v>
                </c:pt>
              </c:strCache>
            </c:strRef>
          </c:tx>
          <c:invertIfNegative val="0"/>
          <c:cat>
            <c:numRef>
              <c:f>'Annual stats'!$B$1:$P$1</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'Annual stats'!$B$2:$P$2</c:f>
              <c:numCache>
                <c:formatCode>General</c:formatCode>
                <c:ptCount val="15"/>
                <c:pt idx="1">
                  <c:v>106</c:v>
                </c:pt>
                <c:pt idx="2">
                  <c:v>183</c:v>
                </c:pt>
                <c:pt idx="3">
                  <c:v>425</c:v>
                </c:pt>
                <c:pt idx="4">
                  <c:v>210</c:v>
                </c:pt>
                <c:pt idx="5">
                  <c:v>149</c:v>
                </c:pt>
                <c:pt idx="6">
                  <c:v>326</c:v>
                </c:pt>
                <c:pt idx="7">
                  <c:v>127</c:v>
                </c:pt>
                <c:pt idx="8">
                  <c:v>56</c:v>
                </c:pt>
                <c:pt idx="9">
                  <c:v>150</c:v>
                </c:pt>
                <c:pt idx="10">
                  <c:v>216</c:v>
                </c:pt>
                <c:pt idx="11">
                  <c:v>336</c:v>
                </c:pt>
                <c:pt idx="12">
                  <c:v>212</c:v>
                </c:pt>
                <c:pt idx="13">
                  <c:v>264</c:v>
                </c:pt>
                <c:pt idx="14">
                  <c:v>182</c:v>
                </c:pt>
              </c:numCache>
            </c:numRef>
          </c:val>
          <c:extLst>
            <c:ext xmlns:c16="http://schemas.microsoft.com/office/drawing/2014/chart" uri="{C3380CC4-5D6E-409C-BE32-E72D297353CC}">
              <c16:uniqueId val="{00000000-38B9-4479-AEF6-3BC846258FF7}"/>
            </c:ext>
          </c:extLst>
        </c:ser>
        <c:ser>
          <c:idx val="1"/>
          <c:order val="1"/>
          <c:tx>
            <c:strRef>
              <c:f>'Annual stats'!$A$3</c:f>
              <c:strCache>
                <c:ptCount val="1"/>
                <c:pt idx="0">
                  <c:v>Feb</c:v>
                </c:pt>
              </c:strCache>
            </c:strRef>
          </c:tx>
          <c:invertIfNegative val="0"/>
          <c:cat>
            <c:numRef>
              <c:f>'Annual stats'!$B$1:$P$1</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'Annual stats'!$B$3:$P$3</c:f>
              <c:numCache>
                <c:formatCode>General</c:formatCode>
                <c:ptCount val="15"/>
                <c:pt idx="1">
                  <c:v>173</c:v>
                </c:pt>
                <c:pt idx="2">
                  <c:v>201</c:v>
                </c:pt>
                <c:pt idx="3">
                  <c:v>267</c:v>
                </c:pt>
                <c:pt idx="4">
                  <c:v>291</c:v>
                </c:pt>
                <c:pt idx="5">
                  <c:v>322</c:v>
                </c:pt>
                <c:pt idx="6">
                  <c:v>335</c:v>
                </c:pt>
                <c:pt idx="7">
                  <c:v>317</c:v>
                </c:pt>
                <c:pt idx="8">
                  <c:v>290</c:v>
                </c:pt>
                <c:pt idx="9">
                  <c:v>199</c:v>
                </c:pt>
                <c:pt idx="10">
                  <c:v>166</c:v>
                </c:pt>
                <c:pt idx="11">
                  <c:v>364</c:v>
                </c:pt>
                <c:pt idx="12">
                  <c:v>217</c:v>
                </c:pt>
                <c:pt idx="13">
                  <c:v>238</c:v>
                </c:pt>
                <c:pt idx="14">
                  <c:v>424</c:v>
                </c:pt>
              </c:numCache>
            </c:numRef>
          </c:val>
          <c:extLst>
            <c:ext xmlns:c16="http://schemas.microsoft.com/office/drawing/2014/chart" uri="{C3380CC4-5D6E-409C-BE32-E72D297353CC}">
              <c16:uniqueId val="{00000001-38B9-4479-AEF6-3BC846258FF7}"/>
            </c:ext>
          </c:extLst>
        </c:ser>
        <c:ser>
          <c:idx val="2"/>
          <c:order val="2"/>
          <c:tx>
            <c:strRef>
              <c:f>'Annual stats'!$A$4</c:f>
              <c:strCache>
                <c:ptCount val="1"/>
                <c:pt idx="0">
                  <c:v>Mar</c:v>
                </c:pt>
              </c:strCache>
            </c:strRef>
          </c:tx>
          <c:invertIfNegative val="0"/>
          <c:cat>
            <c:numRef>
              <c:f>'Annual stats'!$B$1:$P$1</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'Annual stats'!$B$4:$P$4</c:f>
              <c:numCache>
                <c:formatCode>General</c:formatCode>
                <c:ptCount val="15"/>
                <c:pt idx="0">
                  <c:v>138</c:v>
                </c:pt>
                <c:pt idx="1">
                  <c:v>331</c:v>
                </c:pt>
                <c:pt idx="2">
                  <c:v>312</c:v>
                </c:pt>
                <c:pt idx="3">
                  <c:v>393</c:v>
                </c:pt>
                <c:pt idx="4">
                  <c:v>334</c:v>
                </c:pt>
                <c:pt idx="5">
                  <c:v>271</c:v>
                </c:pt>
                <c:pt idx="6">
                  <c:v>239</c:v>
                </c:pt>
                <c:pt idx="7">
                  <c:v>154</c:v>
                </c:pt>
                <c:pt idx="8">
                  <c:v>305</c:v>
                </c:pt>
                <c:pt idx="9">
                  <c:v>404</c:v>
                </c:pt>
                <c:pt idx="10">
                  <c:v>292</c:v>
                </c:pt>
                <c:pt idx="11">
                  <c:v>194</c:v>
                </c:pt>
                <c:pt idx="12">
                  <c:v>324</c:v>
                </c:pt>
                <c:pt idx="13">
                  <c:v>367</c:v>
                </c:pt>
                <c:pt idx="14">
                  <c:v>172</c:v>
                </c:pt>
              </c:numCache>
            </c:numRef>
          </c:val>
          <c:extLst>
            <c:ext xmlns:c16="http://schemas.microsoft.com/office/drawing/2014/chart" uri="{C3380CC4-5D6E-409C-BE32-E72D297353CC}">
              <c16:uniqueId val="{00000002-38B9-4479-AEF6-3BC846258FF7}"/>
            </c:ext>
          </c:extLst>
        </c:ser>
        <c:ser>
          <c:idx val="3"/>
          <c:order val="3"/>
          <c:tx>
            <c:strRef>
              <c:f>'Annual stats'!$A$5</c:f>
              <c:strCache>
                <c:ptCount val="1"/>
                <c:pt idx="0">
                  <c:v>Apr</c:v>
                </c:pt>
              </c:strCache>
            </c:strRef>
          </c:tx>
          <c:invertIfNegative val="0"/>
          <c:cat>
            <c:numRef>
              <c:f>'Annual stats'!$B$1:$P$1</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'Annual stats'!$B$5:$P$5</c:f>
              <c:numCache>
                <c:formatCode>General</c:formatCode>
                <c:ptCount val="15"/>
                <c:pt idx="0">
                  <c:v>264</c:v>
                </c:pt>
                <c:pt idx="1">
                  <c:v>378</c:v>
                </c:pt>
                <c:pt idx="2">
                  <c:v>622</c:v>
                </c:pt>
                <c:pt idx="3">
                  <c:v>440</c:v>
                </c:pt>
                <c:pt idx="4">
                  <c:v>478</c:v>
                </c:pt>
                <c:pt idx="5">
                  <c:v>327</c:v>
                </c:pt>
                <c:pt idx="6">
                  <c:v>420</c:v>
                </c:pt>
                <c:pt idx="7">
                  <c:v>427</c:v>
                </c:pt>
                <c:pt idx="8">
                  <c:v>409</c:v>
                </c:pt>
                <c:pt idx="9">
                  <c:v>470</c:v>
                </c:pt>
                <c:pt idx="10">
                  <c:v>456</c:v>
                </c:pt>
                <c:pt idx="11">
                  <c:v>272</c:v>
                </c:pt>
                <c:pt idx="12">
                  <c:v>354</c:v>
                </c:pt>
                <c:pt idx="13">
                  <c:v>497</c:v>
                </c:pt>
              </c:numCache>
            </c:numRef>
          </c:val>
          <c:extLst>
            <c:ext xmlns:c16="http://schemas.microsoft.com/office/drawing/2014/chart" uri="{C3380CC4-5D6E-409C-BE32-E72D297353CC}">
              <c16:uniqueId val="{00000003-38B9-4479-AEF6-3BC846258FF7}"/>
            </c:ext>
          </c:extLst>
        </c:ser>
        <c:ser>
          <c:idx val="4"/>
          <c:order val="4"/>
          <c:tx>
            <c:strRef>
              <c:f>'Annual stats'!$A$6</c:f>
              <c:strCache>
                <c:ptCount val="1"/>
                <c:pt idx="0">
                  <c:v>May</c:v>
                </c:pt>
              </c:strCache>
            </c:strRef>
          </c:tx>
          <c:invertIfNegative val="0"/>
          <c:cat>
            <c:numRef>
              <c:f>'Annual stats'!$B$1:$P$1</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'Annual stats'!$B$6:$P$6</c:f>
              <c:numCache>
                <c:formatCode>General</c:formatCode>
                <c:ptCount val="15"/>
                <c:pt idx="0">
                  <c:v>119</c:v>
                </c:pt>
                <c:pt idx="1">
                  <c:v>536</c:v>
                </c:pt>
                <c:pt idx="2">
                  <c:v>861</c:v>
                </c:pt>
                <c:pt idx="3">
                  <c:v>550</c:v>
                </c:pt>
                <c:pt idx="4">
                  <c:v>351</c:v>
                </c:pt>
                <c:pt idx="5">
                  <c:v>342</c:v>
                </c:pt>
                <c:pt idx="6">
                  <c:v>387</c:v>
                </c:pt>
                <c:pt idx="7">
                  <c:v>451</c:v>
                </c:pt>
                <c:pt idx="8">
                  <c:v>336</c:v>
                </c:pt>
                <c:pt idx="9">
                  <c:v>551</c:v>
                </c:pt>
                <c:pt idx="10">
                  <c:v>360</c:v>
                </c:pt>
                <c:pt idx="11">
                  <c:v>338</c:v>
                </c:pt>
                <c:pt idx="12">
                  <c:v>264</c:v>
                </c:pt>
                <c:pt idx="13">
                  <c:v>575</c:v>
                </c:pt>
              </c:numCache>
            </c:numRef>
          </c:val>
          <c:extLst>
            <c:ext xmlns:c16="http://schemas.microsoft.com/office/drawing/2014/chart" uri="{C3380CC4-5D6E-409C-BE32-E72D297353CC}">
              <c16:uniqueId val="{00000004-38B9-4479-AEF6-3BC846258FF7}"/>
            </c:ext>
          </c:extLst>
        </c:ser>
        <c:ser>
          <c:idx val="5"/>
          <c:order val="5"/>
          <c:tx>
            <c:strRef>
              <c:f>'Annual stats'!$A$7</c:f>
              <c:strCache>
                <c:ptCount val="1"/>
                <c:pt idx="0">
                  <c:v>Jun</c:v>
                </c:pt>
              </c:strCache>
            </c:strRef>
          </c:tx>
          <c:invertIfNegative val="0"/>
          <c:cat>
            <c:numRef>
              <c:f>'Annual stats'!$B$1:$P$1</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'Annual stats'!$B$7:$P$7</c:f>
              <c:numCache>
                <c:formatCode>General</c:formatCode>
                <c:ptCount val="15"/>
                <c:pt idx="0">
                  <c:v>100</c:v>
                </c:pt>
                <c:pt idx="1">
                  <c:v>658</c:v>
                </c:pt>
                <c:pt idx="2">
                  <c:v>437</c:v>
                </c:pt>
                <c:pt idx="3">
                  <c:v>216</c:v>
                </c:pt>
                <c:pt idx="4">
                  <c:v>297</c:v>
                </c:pt>
                <c:pt idx="5">
                  <c:v>528</c:v>
                </c:pt>
                <c:pt idx="6">
                  <c:v>537</c:v>
                </c:pt>
                <c:pt idx="7">
                  <c:v>623</c:v>
                </c:pt>
                <c:pt idx="8">
                  <c:v>356</c:v>
                </c:pt>
                <c:pt idx="9">
                  <c:v>290</c:v>
                </c:pt>
                <c:pt idx="10">
                  <c:v>449</c:v>
                </c:pt>
                <c:pt idx="11">
                  <c:v>387</c:v>
                </c:pt>
                <c:pt idx="12">
                  <c:v>384</c:v>
                </c:pt>
                <c:pt idx="13">
                  <c:v>417</c:v>
                </c:pt>
              </c:numCache>
            </c:numRef>
          </c:val>
          <c:extLst>
            <c:ext xmlns:c16="http://schemas.microsoft.com/office/drawing/2014/chart" uri="{C3380CC4-5D6E-409C-BE32-E72D297353CC}">
              <c16:uniqueId val="{00000005-38B9-4479-AEF6-3BC846258FF7}"/>
            </c:ext>
          </c:extLst>
        </c:ser>
        <c:ser>
          <c:idx val="6"/>
          <c:order val="6"/>
          <c:tx>
            <c:strRef>
              <c:f>'Annual stats'!$A$8</c:f>
              <c:strCache>
                <c:ptCount val="1"/>
                <c:pt idx="0">
                  <c:v>Jul</c:v>
                </c:pt>
              </c:strCache>
            </c:strRef>
          </c:tx>
          <c:invertIfNegative val="0"/>
          <c:cat>
            <c:numRef>
              <c:f>'Annual stats'!$B$1:$P$1</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'Annual stats'!$B$8:$P$8</c:f>
              <c:numCache>
                <c:formatCode>General</c:formatCode>
                <c:ptCount val="15"/>
                <c:pt idx="0">
                  <c:v>358</c:v>
                </c:pt>
                <c:pt idx="1">
                  <c:v>696</c:v>
                </c:pt>
                <c:pt idx="2">
                  <c:v>448</c:v>
                </c:pt>
                <c:pt idx="3">
                  <c:v>472</c:v>
                </c:pt>
                <c:pt idx="4">
                  <c:v>399</c:v>
                </c:pt>
                <c:pt idx="5">
                  <c:v>384</c:v>
                </c:pt>
                <c:pt idx="6">
                  <c:v>271</c:v>
                </c:pt>
                <c:pt idx="7">
                  <c:v>248</c:v>
                </c:pt>
                <c:pt idx="8">
                  <c:v>242</c:v>
                </c:pt>
                <c:pt idx="9">
                  <c:v>197</c:v>
                </c:pt>
                <c:pt idx="10">
                  <c:v>230</c:v>
                </c:pt>
                <c:pt idx="11">
                  <c:v>214</c:v>
                </c:pt>
                <c:pt idx="12">
                  <c:v>441</c:v>
                </c:pt>
                <c:pt idx="13">
                  <c:v>236</c:v>
                </c:pt>
              </c:numCache>
            </c:numRef>
          </c:val>
          <c:extLst>
            <c:ext xmlns:c16="http://schemas.microsoft.com/office/drawing/2014/chart" uri="{C3380CC4-5D6E-409C-BE32-E72D297353CC}">
              <c16:uniqueId val="{00000006-38B9-4479-AEF6-3BC846258FF7}"/>
            </c:ext>
          </c:extLst>
        </c:ser>
        <c:ser>
          <c:idx val="7"/>
          <c:order val="7"/>
          <c:tx>
            <c:strRef>
              <c:f>'Annual stats'!$A$9</c:f>
              <c:strCache>
                <c:ptCount val="1"/>
                <c:pt idx="0">
                  <c:v>Aug</c:v>
                </c:pt>
              </c:strCache>
            </c:strRef>
          </c:tx>
          <c:invertIfNegative val="0"/>
          <c:cat>
            <c:numRef>
              <c:f>'Annual stats'!$B$1:$P$1</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'Annual stats'!$B$9:$P$9</c:f>
              <c:numCache>
                <c:formatCode>General</c:formatCode>
                <c:ptCount val="15"/>
                <c:pt idx="0">
                  <c:v>137</c:v>
                </c:pt>
                <c:pt idx="1">
                  <c:v>90</c:v>
                </c:pt>
                <c:pt idx="2">
                  <c:v>150</c:v>
                </c:pt>
                <c:pt idx="3">
                  <c:v>151</c:v>
                </c:pt>
                <c:pt idx="4">
                  <c:v>200</c:v>
                </c:pt>
                <c:pt idx="5">
                  <c:v>306</c:v>
                </c:pt>
                <c:pt idx="6">
                  <c:v>175</c:v>
                </c:pt>
                <c:pt idx="7">
                  <c:v>92</c:v>
                </c:pt>
                <c:pt idx="8">
                  <c:v>211</c:v>
                </c:pt>
                <c:pt idx="9">
                  <c:v>254</c:v>
                </c:pt>
                <c:pt idx="10">
                  <c:v>266</c:v>
                </c:pt>
                <c:pt idx="11">
                  <c:v>248</c:v>
                </c:pt>
                <c:pt idx="12">
                  <c:v>342</c:v>
                </c:pt>
                <c:pt idx="13">
                  <c:v>191</c:v>
                </c:pt>
              </c:numCache>
            </c:numRef>
          </c:val>
          <c:extLst>
            <c:ext xmlns:c16="http://schemas.microsoft.com/office/drawing/2014/chart" uri="{C3380CC4-5D6E-409C-BE32-E72D297353CC}">
              <c16:uniqueId val="{00000007-38B9-4479-AEF6-3BC846258FF7}"/>
            </c:ext>
          </c:extLst>
        </c:ser>
        <c:ser>
          <c:idx val="8"/>
          <c:order val="8"/>
          <c:tx>
            <c:strRef>
              <c:f>'Annual stats'!$A$10</c:f>
              <c:strCache>
                <c:ptCount val="1"/>
                <c:pt idx="0">
                  <c:v>Sep</c:v>
                </c:pt>
              </c:strCache>
            </c:strRef>
          </c:tx>
          <c:invertIfNegative val="0"/>
          <c:cat>
            <c:numRef>
              <c:f>'Annual stats'!$B$1:$P$1</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'Annual stats'!$B$10:$P$10</c:f>
              <c:numCache>
                <c:formatCode>General</c:formatCode>
                <c:ptCount val="15"/>
                <c:pt idx="0">
                  <c:v>222</c:v>
                </c:pt>
                <c:pt idx="1">
                  <c:v>122</c:v>
                </c:pt>
                <c:pt idx="2">
                  <c:v>135</c:v>
                </c:pt>
                <c:pt idx="3">
                  <c:v>212</c:v>
                </c:pt>
                <c:pt idx="4">
                  <c:v>259</c:v>
                </c:pt>
                <c:pt idx="5">
                  <c:v>87</c:v>
                </c:pt>
                <c:pt idx="6">
                  <c:v>173</c:v>
                </c:pt>
                <c:pt idx="7">
                  <c:v>132</c:v>
                </c:pt>
                <c:pt idx="8">
                  <c:v>117</c:v>
                </c:pt>
                <c:pt idx="9">
                  <c:v>106</c:v>
                </c:pt>
                <c:pt idx="10">
                  <c:v>240</c:v>
                </c:pt>
                <c:pt idx="11">
                  <c:v>58</c:v>
                </c:pt>
                <c:pt idx="12">
                  <c:v>261</c:v>
                </c:pt>
                <c:pt idx="13">
                  <c:v>417</c:v>
                </c:pt>
              </c:numCache>
            </c:numRef>
          </c:val>
          <c:extLst>
            <c:ext xmlns:c16="http://schemas.microsoft.com/office/drawing/2014/chart" uri="{C3380CC4-5D6E-409C-BE32-E72D297353CC}">
              <c16:uniqueId val="{00000008-38B9-4479-AEF6-3BC846258FF7}"/>
            </c:ext>
          </c:extLst>
        </c:ser>
        <c:ser>
          <c:idx val="9"/>
          <c:order val="9"/>
          <c:tx>
            <c:strRef>
              <c:f>'Annual stats'!$A$11</c:f>
              <c:strCache>
                <c:ptCount val="1"/>
                <c:pt idx="0">
                  <c:v>Oct</c:v>
                </c:pt>
              </c:strCache>
            </c:strRef>
          </c:tx>
          <c:invertIfNegative val="0"/>
          <c:cat>
            <c:numRef>
              <c:f>'Annual stats'!$B$1:$P$1</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'Annual stats'!$B$11:$P$11</c:f>
              <c:numCache>
                <c:formatCode>General</c:formatCode>
                <c:ptCount val="15"/>
                <c:pt idx="0">
                  <c:v>147</c:v>
                </c:pt>
                <c:pt idx="1">
                  <c:v>296</c:v>
                </c:pt>
                <c:pt idx="2">
                  <c:v>433</c:v>
                </c:pt>
                <c:pt idx="3">
                  <c:v>455</c:v>
                </c:pt>
                <c:pt idx="4">
                  <c:v>292</c:v>
                </c:pt>
                <c:pt idx="5">
                  <c:v>439</c:v>
                </c:pt>
                <c:pt idx="6">
                  <c:v>349</c:v>
                </c:pt>
                <c:pt idx="7">
                  <c:v>432</c:v>
                </c:pt>
                <c:pt idx="8">
                  <c:v>254</c:v>
                </c:pt>
                <c:pt idx="9">
                  <c:v>360</c:v>
                </c:pt>
                <c:pt idx="10">
                  <c:v>369</c:v>
                </c:pt>
                <c:pt idx="11">
                  <c:v>260</c:v>
                </c:pt>
                <c:pt idx="12">
                  <c:v>400</c:v>
                </c:pt>
                <c:pt idx="13">
                  <c:v>444</c:v>
                </c:pt>
              </c:numCache>
            </c:numRef>
          </c:val>
          <c:extLst>
            <c:ext xmlns:c16="http://schemas.microsoft.com/office/drawing/2014/chart" uri="{C3380CC4-5D6E-409C-BE32-E72D297353CC}">
              <c16:uniqueId val="{00000009-38B9-4479-AEF6-3BC846258FF7}"/>
            </c:ext>
          </c:extLst>
        </c:ser>
        <c:ser>
          <c:idx val="10"/>
          <c:order val="10"/>
          <c:tx>
            <c:strRef>
              <c:f>'Annual stats'!$A$12</c:f>
              <c:strCache>
                <c:ptCount val="1"/>
                <c:pt idx="0">
                  <c:v>Nov</c:v>
                </c:pt>
              </c:strCache>
            </c:strRef>
          </c:tx>
          <c:invertIfNegative val="0"/>
          <c:cat>
            <c:numRef>
              <c:f>'Annual stats'!$B$1:$P$1</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'Annual stats'!$B$12:$P$12</c:f>
              <c:numCache>
                <c:formatCode>General</c:formatCode>
                <c:ptCount val="15"/>
                <c:pt idx="0">
                  <c:v>787</c:v>
                </c:pt>
                <c:pt idx="1">
                  <c:v>516</c:v>
                </c:pt>
                <c:pt idx="2">
                  <c:v>376</c:v>
                </c:pt>
                <c:pt idx="3">
                  <c:v>416</c:v>
                </c:pt>
                <c:pt idx="4">
                  <c:v>260</c:v>
                </c:pt>
                <c:pt idx="5">
                  <c:v>138</c:v>
                </c:pt>
                <c:pt idx="6">
                  <c:v>82</c:v>
                </c:pt>
                <c:pt idx="7">
                  <c:v>231</c:v>
                </c:pt>
                <c:pt idx="8">
                  <c:v>279</c:v>
                </c:pt>
                <c:pt idx="9">
                  <c:v>308</c:v>
                </c:pt>
                <c:pt idx="10">
                  <c:v>234</c:v>
                </c:pt>
                <c:pt idx="11">
                  <c:v>291</c:v>
                </c:pt>
                <c:pt idx="12">
                  <c:v>354</c:v>
                </c:pt>
                <c:pt idx="13">
                  <c:v>257</c:v>
                </c:pt>
              </c:numCache>
            </c:numRef>
          </c:val>
          <c:extLst>
            <c:ext xmlns:c16="http://schemas.microsoft.com/office/drawing/2014/chart" uri="{C3380CC4-5D6E-409C-BE32-E72D297353CC}">
              <c16:uniqueId val="{0000000A-38B9-4479-AEF6-3BC846258FF7}"/>
            </c:ext>
          </c:extLst>
        </c:ser>
        <c:ser>
          <c:idx val="11"/>
          <c:order val="11"/>
          <c:tx>
            <c:strRef>
              <c:f>'Annual stats'!$A$13</c:f>
              <c:strCache>
                <c:ptCount val="1"/>
                <c:pt idx="0">
                  <c:v>Dec</c:v>
                </c:pt>
              </c:strCache>
            </c:strRef>
          </c:tx>
          <c:invertIfNegative val="0"/>
          <c:cat>
            <c:numRef>
              <c:f>'Annual stats'!$B$1:$P$1</c:f>
              <c:numCache>
                <c:formatCode>General</c:formatCode>
                <c:ptCount val="15"/>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pt idx="14">
                  <c:v>2020</c:v>
                </c:pt>
              </c:numCache>
            </c:numRef>
          </c:cat>
          <c:val>
            <c:numRef>
              <c:f>'Annual stats'!$B$13:$P$13</c:f>
              <c:numCache>
                <c:formatCode>General</c:formatCode>
                <c:ptCount val="15"/>
                <c:pt idx="0">
                  <c:v>180</c:v>
                </c:pt>
                <c:pt idx="1">
                  <c:v>40</c:v>
                </c:pt>
                <c:pt idx="2">
                  <c:v>150</c:v>
                </c:pt>
                <c:pt idx="3">
                  <c:v>212</c:v>
                </c:pt>
                <c:pt idx="4">
                  <c:v>108</c:v>
                </c:pt>
                <c:pt idx="5">
                  <c:v>358</c:v>
                </c:pt>
                <c:pt idx="6">
                  <c:v>333</c:v>
                </c:pt>
                <c:pt idx="7">
                  <c:v>300</c:v>
                </c:pt>
                <c:pt idx="8">
                  <c:v>226</c:v>
                </c:pt>
                <c:pt idx="9">
                  <c:v>261</c:v>
                </c:pt>
                <c:pt idx="10">
                  <c:v>240</c:v>
                </c:pt>
                <c:pt idx="11">
                  <c:v>114</c:v>
                </c:pt>
                <c:pt idx="12">
                  <c:v>204</c:v>
                </c:pt>
                <c:pt idx="13">
                  <c:v>248</c:v>
                </c:pt>
              </c:numCache>
            </c:numRef>
          </c:val>
          <c:extLst>
            <c:ext xmlns:c16="http://schemas.microsoft.com/office/drawing/2014/chart" uri="{C3380CC4-5D6E-409C-BE32-E72D297353CC}">
              <c16:uniqueId val="{0000000B-38B9-4479-AEF6-3BC846258FF7}"/>
            </c:ext>
          </c:extLst>
        </c:ser>
        <c:dLbls>
          <c:showLegendKey val="0"/>
          <c:showVal val="0"/>
          <c:showCatName val="0"/>
          <c:showSerName val="0"/>
          <c:showPercent val="0"/>
          <c:showBubbleSize val="0"/>
        </c:dLbls>
        <c:gapWidth val="150"/>
        <c:overlap val="100"/>
        <c:axId val="1571002159"/>
        <c:axId val="1"/>
      </c:barChart>
      <c:catAx>
        <c:axId val="1571002159"/>
        <c:scaling>
          <c:orientation val="minMax"/>
        </c:scaling>
        <c:delete val="0"/>
        <c:axPos val="b"/>
        <c:numFmt formatCode="General"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1"/>
        <c:crosses val="autoZero"/>
        <c:auto val="1"/>
        <c:lblAlgn val="ctr"/>
        <c:lblOffset val="100"/>
        <c:noMultiLvlLbl val="0"/>
      </c:catAx>
      <c:valAx>
        <c:axId val="1"/>
        <c:scaling>
          <c:orientation val="minMax"/>
        </c:scaling>
        <c:delete val="0"/>
        <c:axPos val="l"/>
        <c:majorGridlines/>
        <c:numFmt formatCode="General" sourceLinked="1"/>
        <c:majorTickMark val="out"/>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1571002159"/>
        <c:crosses val="autoZero"/>
        <c:crossBetween val="between"/>
      </c:valAx>
    </c:plotArea>
    <c:legend>
      <c:legendPos val="r"/>
      <c:layout>
        <c:manualLayout>
          <c:xMode val="edge"/>
          <c:yMode val="edge"/>
          <c:x val="0.9029388389505687"/>
          <c:y val="0.15842516534932685"/>
          <c:w val="8.8673284503122882E-2"/>
          <c:h val="0.74123026699469752"/>
        </c:manualLayout>
      </c:layout>
      <c:overlay val="0"/>
      <c:txPr>
        <a:bodyPr/>
        <a:lstStyle/>
        <a:p>
          <a:pPr>
            <a:defRPr sz="1200" b="0" i="0" u="none" strike="noStrike" baseline="0">
              <a:solidFill>
                <a:srgbClr val="000000"/>
              </a:solidFill>
              <a:latin typeface="Calibri"/>
              <a:ea typeface="Calibri"/>
              <a:cs typeface="Calibri"/>
            </a:defRPr>
          </a:pPr>
          <a:endParaRPr lang="en-US"/>
        </a:p>
      </c:txPr>
    </c:legend>
    <c:plotVisOnly val="1"/>
    <c:dispBlanksAs val="gap"/>
    <c:showDLblsOverMax val="0"/>
  </c:chart>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66500" y="695325"/>
            <a:ext cx="4665350" cy="34766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99750" y="4403725"/>
            <a:ext cx="5598150" cy="417195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
        <p:cNvGrpSpPr/>
        <p:nvPr/>
      </p:nvGrpSpPr>
      <p:grpSpPr>
        <a:xfrm>
          <a:off x="0" y="0"/>
          <a:ext cx="0" cy="0"/>
          <a:chOff x="0" y="0"/>
          <a:chExt cx="0" cy="0"/>
        </a:xfrm>
      </p:grpSpPr>
      <p:sp>
        <p:nvSpPr>
          <p:cNvPr id="31" name="Google Shape;31;p1:notes"/>
          <p:cNvSpPr>
            <a:spLocks noGrp="1" noRot="1" noChangeAspect="1"/>
          </p:cNvSpPr>
          <p:nvPr>
            <p:ph type="sldImg" idx="2"/>
          </p:nvPr>
        </p:nvSpPr>
        <p:spPr>
          <a:xfrm>
            <a:off x="960438" y="388938"/>
            <a:ext cx="5078412" cy="38703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2" name="Google Shape;32;p1: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endParaRPr sz="13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11: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11: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10: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p10: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12: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p12: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20: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9" name="Google Shape;169;p20: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13: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13: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14: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 name="Google Shape;127;p14: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5: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 name="Google Shape;134;p15: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6: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p16: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17: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p17: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8: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18: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Google Shape;37;p2: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 name="Google Shape;38;p2: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9: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19: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21: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8" name="Google Shape;178;p21: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22:notes"/>
          <p:cNvSpPr>
            <a:spLocks noGrp="1" noRot="1" noChangeAspect="1"/>
          </p:cNvSpPr>
          <p:nvPr>
            <p:ph type="sldImg" idx="2"/>
          </p:nvPr>
        </p:nvSpPr>
        <p:spPr>
          <a:xfrm>
            <a:off x="960438" y="388938"/>
            <a:ext cx="5078412" cy="38703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6" name="Google Shape;186;p22: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1300">
                <a:solidFill>
                  <a:schemeClr val="dk1"/>
                </a:solidFill>
                <a:latin typeface="Helvetica Neue"/>
                <a:ea typeface="Helvetica Neue"/>
                <a:cs typeface="Helvetica Neue"/>
                <a:sym typeface="Helvetica Neue"/>
              </a:rPr>
              <a:t>Adapt – different groups have different backgrounds AND interests!</a:t>
            </a:r>
            <a:endParaRPr/>
          </a:p>
          <a:p>
            <a:pPr marL="0" marR="0" lvl="0" indent="0" algn="l" rtl="0">
              <a:lnSpc>
                <a:spcPct val="90000"/>
              </a:lnSpc>
              <a:spcBef>
                <a:spcPts val="520"/>
              </a:spcBef>
              <a:spcAft>
                <a:spcPts val="0"/>
              </a:spcAft>
              <a:buNone/>
            </a:pPr>
            <a:r>
              <a:rPr lang="en-US" sz="1300">
                <a:solidFill>
                  <a:schemeClr val="dk1"/>
                </a:solidFill>
                <a:latin typeface="Helvetica Neue"/>
                <a:ea typeface="Helvetica Neue"/>
                <a:cs typeface="Helvetica Neue"/>
                <a:sym typeface="Helvetica Neue"/>
              </a:rPr>
              <a:t>Flexible – Have a lot of options in case things don’t go as planned, and adjust your activity based on the looks in the audience</a:t>
            </a:r>
            <a:endParaRPr/>
          </a:p>
          <a:p>
            <a:pPr marL="0" marR="0" lvl="0" indent="0" algn="l" rtl="0">
              <a:lnSpc>
                <a:spcPct val="90000"/>
              </a:lnSpc>
              <a:spcBef>
                <a:spcPts val="520"/>
              </a:spcBef>
              <a:spcAft>
                <a:spcPts val="0"/>
              </a:spcAft>
              <a:buNone/>
            </a:pPr>
            <a:r>
              <a:rPr lang="en-US" sz="1300">
                <a:solidFill>
                  <a:schemeClr val="dk1"/>
                </a:solidFill>
                <a:latin typeface="Helvetica Neue"/>
                <a:ea typeface="Helvetica Neue"/>
                <a:cs typeface="Helvetica Neue"/>
                <a:sym typeface="Helvetica Neue"/>
              </a:rPr>
              <a:t>Differentiate – They’re used to classrooms</a:t>
            </a:r>
            <a:endParaRPr/>
          </a:p>
          <a:p>
            <a:pPr marL="0" marR="0" lvl="0" indent="0" algn="l" rtl="0">
              <a:lnSpc>
                <a:spcPct val="90000"/>
              </a:lnSpc>
              <a:spcBef>
                <a:spcPts val="520"/>
              </a:spcBef>
              <a:spcAft>
                <a:spcPts val="0"/>
              </a:spcAft>
              <a:buNone/>
            </a:pPr>
            <a:r>
              <a:rPr lang="en-US" sz="1300">
                <a:solidFill>
                  <a:schemeClr val="dk1"/>
                </a:solidFill>
                <a:latin typeface="Helvetica Neue"/>
                <a:ea typeface="Helvetica Neue"/>
                <a:cs typeface="Helvetica Neue"/>
                <a:sym typeface="Helvetica Neue"/>
              </a:rPr>
              <a:t>Complement – latch onto any connection with their recent learning (or the news!)</a:t>
            </a:r>
            <a:endParaRPr/>
          </a:p>
          <a:p>
            <a:pPr marL="0" marR="0" lvl="0" indent="0" algn="l" rtl="0">
              <a:lnSpc>
                <a:spcPct val="90000"/>
              </a:lnSpc>
              <a:spcBef>
                <a:spcPts val="520"/>
              </a:spcBef>
              <a:spcAft>
                <a:spcPts val="0"/>
              </a:spcAft>
              <a:buNone/>
            </a:pPr>
            <a:r>
              <a:rPr lang="en-US" sz="1300">
                <a:solidFill>
                  <a:schemeClr val="dk1"/>
                </a:solidFill>
                <a:latin typeface="Helvetica Neue"/>
                <a:ea typeface="Helvetica Neue"/>
                <a:cs typeface="Helvetica Neue"/>
                <a:sym typeface="Helvetica Neue"/>
              </a:rPr>
              <a:t>Partner – don’t reinvent the wheel. Someone else may be able to do it better and faster. MSU has lots of resources and audiences for you!</a:t>
            </a:r>
            <a:endParaRPr/>
          </a:p>
          <a:p>
            <a:pPr marL="0" marR="0" lvl="0" indent="0" algn="l" rtl="0">
              <a:lnSpc>
                <a:spcPct val="90000"/>
              </a:lnSpc>
              <a:spcBef>
                <a:spcPts val="520"/>
              </a:spcBef>
              <a:spcAft>
                <a:spcPts val="0"/>
              </a:spcAft>
              <a:buNone/>
            </a:pPr>
            <a:r>
              <a:rPr lang="en-US" sz="1300">
                <a:solidFill>
                  <a:schemeClr val="dk1"/>
                </a:solidFill>
                <a:latin typeface="Helvetica Neue"/>
                <a:ea typeface="Helvetica Neue"/>
                <a:cs typeface="Helvetica Neue"/>
                <a:sym typeface="Helvetica Neue"/>
              </a:rPr>
              <a:t>Leverage – make sure to incorporate what makes your program special</a:t>
            </a:r>
            <a:endParaRPr/>
          </a:p>
          <a:p>
            <a:pPr marL="0" marR="0" lvl="0" indent="0" algn="l" rtl="0">
              <a:lnSpc>
                <a:spcPct val="90000"/>
              </a:lnSpc>
              <a:spcBef>
                <a:spcPts val="520"/>
              </a:spcBef>
              <a:spcAft>
                <a:spcPts val="0"/>
              </a:spcAft>
              <a:buNone/>
            </a:pPr>
            <a:r>
              <a:rPr lang="en-US" sz="1300">
                <a:solidFill>
                  <a:schemeClr val="dk1"/>
                </a:solidFill>
                <a:latin typeface="Helvetica Neue"/>
                <a:ea typeface="Helvetica Neue"/>
                <a:cs typeface="Helvetica Neue"/>
                <a:sym typeface="Helvetica Neue"/>
              </a:rPr>
              <a:t>Say Yes – this is a service industry</a:t>
            </a:r>
            <a:endParaRPr/>
          </a:p>
          <a:p>
            <a:pPr marL="0" marR="0" lvl="0" indent="0" algn="l" rtl="0">
              <a:lnSpc>
                <a:spcPct val="90000"/>
              </a:lnSpc>
              <a:spcBef>
                <a:spcPts val="520"/>
              </a:spcBef>
              <a:spcAft>
                <a:spcPts val="0"/>
              </a:spcAft>
              <a:buNone/>
            </a:pPr>
            <a:r>
              <a:rPr lang="en-US" sz="1300">
                <a:solidFill>
                  <a:schemeClr val="dk1"/>
                </a:solidFill>
                <a:latin typeface="Helvetica Neue"/>
                <a:ea typeface="Helvetica Neue"/>
                <a:cs typeface="Helvetica Neue"/>
                <a:sym typeface="Helvetica Neue"/>
              </a:rPr>
              <a:t>Word – the reward for a job well done is more jobs</a:t>
            </a:r>
            <a:endParaRPr/>
          </a:p>
        </p:txBody>
      </p:sp>
      <p:sp>
        <p:nvSpPr>
          <p:cNvPr id="187" name="Google Shape;187;p2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3000">
                <a:solidFill>
                  <a:schemeClr val="dk1"/>
                </a:solidFill>
                <a:latin typeface="Times New Roman"/>
                <a:ea typeface="Times New Roman"/>
                <a:cs typeface="Times New Roman"/>
                <a:sym typeface="Times New Roman"/>
              </a:rPr>
              <a:t>23</a:t>
            </a:fld>
            <a:endParaRPr sz="30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23: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1" name="Google Shape;201;p23: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4: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7" name="Google Shape;207;p24: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25: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 name="Google Shape;213;p25: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27: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0" name="Google Shape;220;p27: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28: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7" name="Google Shape;227;p28: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9:notes"/>
          <p:cNvSpPr>
            <a:spLocks noGrp="1" noRot="1" noChangeAspect="1"/>
          </p:cNvSpPr>
          <p:nvPr>
            <p:ph type="sldImg" idx="2"/>
          </p:nvPr>
        </p:nvSpPr>
        <p:spPr>
          <a:xfrm>
            <a:off x="960438" y="388938"/>
            <a:ext cx="5078412" cy="38703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dk1"/>
            </a:solidFill>
            <a:prstDash val="solid"/>
            <a:miter lim="800000"/>
            <a:headEnd type="none" w="sm" len="sm"/>
            <a:tailEnd type="none" w="sm" len="sm"/>
          </a:ln>
        </p:spPr>
      </p:sp>
      <p:sp>
        <p:nvSpPr>
          <p:cNvPr id="233" name="Google Shape;233;p29:notes"/>
          <p:cNvSpPr txBox="1">
            <a:spLocks noGrp="1"/>
          </p:cNvSpPr>
          <p:nvPr>
            <p:ph type="body" idx="1"/>
          </p:nvPr>
        </p:nvSpPr>
        <p:spPr>
          <a:xfrm>
            <a:off x="700088" y="4462463"/>
            <a:ext cx="5597525" cy="36496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endParaRPr sz="13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31: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 name="Google Shape;246;p31: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p3:notes"/>
          <p:cNvSpPr>
            <a:spLocks noGrp="1" noRot="1" noChangeAspect="1"/>
          </p:cNvSpPr>
          <p:nvPr>
            <p:ph type="sldImg" idx="2"/>
          </p:nvPr>
        </p:nvSpPr>
        <p:spPr>
          <a:xfrm>
            <a:off x="960438" y="388938"/>
            <a:ext cx="5078412" cy="38703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6" name="Google Shape;46;p3:notes"/>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1300">
                <a:solidFill>
                  <a:schemeClr val="dk1"/>
                </a:solidFill>
                <a:latin typeface="Helvetica Neue"/>
                <a:ea typeface="Helvetica Neue"/>
                <a:cs typeface="Helvetica Neue"/>
                <a:sym typeface="Helvetica Neue"/>
              </a:rPr>
              <a:t>You can’t do everything, so at least do what your boss or organization wants.</a:t>
            </a:r>
            <a:endParaRPr/>
          </a:p>
        </p:txBody>
      </p:sp>
      <p:sp>
        <p:nvSpPr>
          <p:cNvPr id="47" name="Google Shape;47;p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3000">
                <a:solidFill>
                  <a:schemeClr val="dk1"/>
                </a:solidFill>
                <a:latin typeface="Times New Roman"/>
                <a:ea typeface="Times New Roman"/>
                <a:cs typeface="Times New Roman"/>
                <a:sym typeface="Times New Roman"/>
              </a:rPr>
              <a:t>3</a:t>
            </a:fld>
            <a:endParaRPr sz="30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30: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 name="Google Shape;240;p30: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32: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2" name="Google Shape;252;p32: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33: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8" name="Google Shape;258;p33: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34: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4" name="Google Shape;264;p34: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35: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2" name="Google Shape;272;p35: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36: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9" name="Google Shape;279;p36: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37: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6" name="Google Shape;286;p37: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38: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0" name="Google Shape;300;p38: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39: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8" name="Google Shape;308;p39: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40:notes"/>
          <p:cNvSpPr>
            <a:spLocks noGrp="1" noRot="1" noChangeAspect="1"/>
          </p:cNvSpPr>
          <p:nvPr>
            <p:ph type="sldImg" idx="2"/>
          </p:nvPr>
        </p:nvSpPr>
        <p:spPr>
          <a:xfrm>
            <a:off x="960438" y="388938"/>
            <a:ext cx="5078412" cy="38703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dk1"/>
            </a:solidFill>
            <a:prstDash val="solid"/>
            <a:miter lim="800000"/>
            <a:headEnd type="none" w="sm" len="sm"/>
            <a:tailEnd type="none" w="sm" len="sm"/>
          </a:ln>
        </p:spPr>
      </p:sp>
      <p:sp>
        <p:nvSpPr>
          <p:cNvPr id="315" name="Google Shape;315;p40:notes"/>
          <p:cNvSpPr txBox="1">
            <a:spLocks noGrp="1"/>
          </p:cNvSpPr>
          <p:nvPr>
            <p:ph type="body" idx="1"/>
          </p:nvPr>
        </p:nvSpPr>
        <p:spPr>
          <a:xfrm>
            <a:off x="700088" y="4462463"/>
            <a:ext cx="5597525" cy="36496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endParaRPr sz="13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8:notes"/>
          <p:cNvSpPr>
            <a:spLocks noGrp="1" noRot="1" noChangeAspect="1"/>
          </p:cNvSpPr>
          <p:nvPr>
            <p:ph type="sldImg" idx="2"/>
          </p:nvPr>
        </p:nvSpPr>
        <p:spPr>
          <a:xfrm>
            <a:off x="960438" y="388938"/>
            <a:ext cx="5078412" cy="38703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dk1"/>
            </a:solidFill>
            <a:prstDash val="solid"/>
            <a:miter lim="800000"/>
            <a:headEnd type="none" w="sm" len="sm"/>
            <a:tailEnd type="none" w="sm" len="sm"/>
          </a:ln>
        </p:spPr>
      </p:sp>
      <p:sp>
        <p:nvSpPr>
          <p:cNvPr id="61" name="Google Shape;61;p8:notes"/>
          <p:cNvSpPr txBox="1">
            <a:spLocks noGrp="1"/>
          </p:cNvSpPr>
          <p:nvPr>
            <p:ph type="body" idx="1"/>
          </p:nvPr>
        </p:nvSpPr>
        <p:spPr>
          <a:xfrm>
            <a:off x="700088" y="4462463"/>
            <a:ext cx="5597525" cy="36496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endParaRPr sz="13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26: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26: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9:notes"/>
          <p:cNvSpPr>
            <a:spLocks noGrp="1" noRot="1" noChangeAspect="1"/>
          </p:cNvSpPr>
          <p:nvPr>
            <p:ph type="sldImg" idx="2"/>
          </p:nvPr>
        </p:nvSpPr>
        <p:spPr>
          <a:xfrm>
            <a:off x="960438" y="388938"/>
            <a:ext cx="5078412" cy="38703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dk1"/>
            </a:solidFill>
            <a:prstDash val="solid"/>
            <a:miter lim="800000"/>
            <a:headEnd type="none" w="sm" len="sm"/>
            <a:tailEnd type="none" w="sm" len="sm"/>
          </a:ln>
        </p:spPr>
      </p:sp>
      <p:sp>
        <p:nvSpPr>
          <p:cNvPr id="69" name="Google Shape;69;p9:notes"/>
          <p:cNvSpPr txBox="1">
            <a:spLocks noGrp="1"/>
          </p:cNvSpPr>
          <p:nvPr>
            <p:ph type="body" idx="1"/>
          </p:nvPr>
        </p:nvSpPr>
        <p:spPr>
          <a:xfrm>
            <a:off x="700088" y="4462463"/>
            <a:ext cx="5597525" cy="36496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endParaRPr sz="13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4:notes"/>
          <p:cNvSpPr>
            <a:spLocks noGrp="1" noRot="1" noChangeAspect="1"/>
          </p:cNvSpPr>
          <p:nvPr>
            <p:ph type="sldImg" idx="2"/>
          </p:nvPr>
        </p:nvSpPr>
        <p:spPr>
          <a:xfrm>
            <a:off x="960438" y="388938"/>
            <a:ext cx="5078412" cy="38703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dk1"/>
            </a:solidFill>
            <a:prstDash val="solid"/>
            <a:miter lim="800000"/>
            <a:headEnd type="none" w="sm" len="sm"/>
            <a:tailEnd type="none" w="sm" len="sm"/>
          </a:ln>
        </p:spPr>
      </p:sp>
      <p:sp>
        <p:nvSpPr>
          <p:cNvPr id="54" name="Google Shape;54;p4:notes"/>
          <p:cNvSpPr txBox="1">
            <a:spLocks noGrp="1"/>
          </p:cNvSpPr>
          <p:nvPr>
            <p:ph type="body" idx="1"/>
          </p:nvPr>
        </p:nvSpPr>
        <p:spPr>
          <a:xfrm>
            <a:off x="700088" y="4462463"/>
            <a:ext cx="5597525" cy="36496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endParaRPr sz="13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7: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 name="Google Shape;75;p7: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5:notes"/>
          <p:cNvSpPr>
            <a:spLocks noGrp="1" noRot="1" noChangeAspect="1"/>
          </p:cNvSpPr>
          <p:nvPr>
            <p:ph type="sldImg" idx="2"/>
          </p:nvPr>
        </p:nvSpPr>
        <p:spPr>
          <a:xfrm>
            <a:off x="960438" y="388938"/>
            <a:ext cx="5078412" cy="38703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dk1"/>
            </a:solidFill>
            <a:prstDash val="solid"/>
            <a:miter lim="800000"/>
            <a:headEnd type="none" w="sm" len="sm"/>
            <a:tailEnd type="none" w="sm" len="sm"/>
          </a:ln>
        </p:spPr>
      </p:sp>
      <p:sp>
        <p:nvSpPr>
          <p:cNvPr id="85" name="Google Shape;85;p5:notes"/>
          <p:cNvSpPr txBox="1">
            <a:spLocks noGrp="1"/>
          </p:cNvSpPr>
          <p:nvPr>
            <p:ph type="body" idx="1"/>
          </p:nvPr>
        </p:nvSpPr>
        <p:spPr>
          <a:xfrm>
            <a:off x="700088" y="4462463"/>
            <a:ext cx="5597525" cy="36496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endParaRPr sz="13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6:notes"/>
          <p:cNvSpPr txBox="1">
            <a:spLocks noGrp="1"/>
          </p:cNvSpPr>
          <p:nvPr>
            <p:ph type="body" idx="1"/>
          </p:nvPr>
        </p:nvSpPr>
        <p:spPr>
          <a:xfrm>
            <a:off x="699750" y="4403725"/>
            <a:ext cx="5598150" cy="41719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6:notes"/>
          <p:cNvSpPr>
            <a:spLocks noGrp="1" noRot="1" noChangeAspect="1"/>
          </p:cNvSpPr>
          <p:nvPr>
            <p:ph type="sldImg" idx="2"/>
          </p:nvPr>
        </p:nvSpPr>
        <p:spPr>
          <a:xfrm>
            <a:off x="1217613" y="695325"/>
            <a:ext cx="4564062" cy="3476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hemeOverride" Target="../theme/themeOverride1.xml"/><Relationship Id="rId4" Type="http://schemas.openxmlformats.org/officeDocument/2006/relationships/image" Target="../media/image5.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ntent">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35173"/>
            <a:ext cx="9601200" cy="780028"/>
          </a:xfrm>
          <a:prstGeom prst="rect">
            <a:avLst/>
          </a:prstGeom>
        </p:spPr>
      </p:pic>
      <p:pic>
        <p:nvPicPr>
          <p:cNvPr id="5" name="Picture 7" descr="FRIB_ppt_top.jpg"/>
          <p:cNvPicPr>
            <a:picLocks noChangeAspect="1"/>
          </p:cNvPicPr>
          <p:nvPr/>
        </p:nvPicPr>
        <p:blipFill>
          <a:blip r:embed="rId4" cstate="print"/>
          <a:srcRect/>
          <a:stretch>
            <a:fillRect/>
          </a:stretch>
        </p:blipFill>
        <p:spPr bwMode="auto">
          <a:xfrm>
            <a:off x="0" y="0"/>
            <a:ext cx="9601200" cy="1069975"/>
          </a:xfrm>
          <a:prstGeom prst="rect">
            <a:avLst/>
          </a:prstGeom>
          <a:noFill/>
          <a:ln w="9525">
            <a:noFill/>
            <a:miter lim="800000"/>
            <a:headEnd/>
            <a:tailEnd/>
          </a:ln>
        </p:spPr>
      </p:pic>
      <p:sp>
        <p:nvSpPr>
          <p:cNvPr id="6" name="Text Box 5"/>
          <p:cNvSpPr txBox="1">
            <a:spLocks noChangeArrowheads="1"/>
          </p:cNvSpPr>
          <p:nvPr/>
        </p:nvSpPr>
        <p:spPr bwMode="auto">
          <a:xfrm>
            <a:off x="703267" y="1408115"/>
            <a:ext cx="8258175" cy="30046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5943" tIns="47971" rIns="95943" bIns="47971">
            <a:spAutoFit/>
          </a:bodyPr>
          <a:lstStyle/>
          <a:p>
            <a:pPr defTabSz="479846" eaLnBrk="0" hangingPunct="0">
              <a:lnSpc>
                <a:spcPct val="90000"/>
              </a:lnSpc>
              <a:defRPr/>
            </a:pPr>
            <a:endParaRPr lang="en-US" sz="1470"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321175" y="3209925"/>
            <a:ext cx="9601200" cy="32309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5943" tIns="47971" rIns="95943" bIns="47971">
            <a:spAutoFit/>
          </a:bodyPr>
          <a:lstStyle/>
          <a:p>
            <a:pPr defTabSz="479846">
              <a:defRPr/>
            </a:pPr>
            <a:endParaRPr lang="en-US" sz="1470"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80010" y="1138240"/>
            <a:ext cx="9440468" cy="5362575"/>
          </a:xfrm>
        </p:spPr>
        <p:txBody>
          <a:bodyPr/>
          <a:lstStyle>
            <a:lvl3pPr>
              <a:defRPr sz="1890"/>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a:xfrm>
            <a:off x="80010" y="304806"/>
            <a:ext cx="9441180" cy="518160"/>
          </a:xfrm>
        </p:spPr>
        <p:txBody>
          <a:bodyPr/>
          <a:lstStyle/>
          <a:p>
            <a:r>
              <a:rPr lang="en-US" smtClean="0"/>
              <a:t>Click to edit Master title style</a:t>
            </a:r>
            <a:endParaRPr lang="en-US" dirty="0"/>
          </a:p>
        </p:txBody>
      </p:sp>
      <p:sp>
        <p:nvSpPr>
          <p:cNvPr id="8" name="Footer Placeholder 6"/>
          <p:cNvSpPr>
            <a:spLocks noGrp="1"/>
          </p:cNvSpPr>
          <p:nvPr>
            <p:ph type="ftr" sz="quarter" idx="10"/>
          </p:nvPr>
        </p:nvSpPr>
        <p:spPr/>
        <p:txBody>
          <a:bodyPr/>
          <a:lstStyle>
            <a:lvl1pPr algn="r" eaLnBrk="0" hangingPunct="0">
              <a:lnSpc>
                <a:spcPct val="90000"/>
              </a:lnSpc>
              <a:defRPr sz="1050" smtClean="0">
                <a:solidFill>
                  <a:srgbClr val="064308"/>
                </a:solidFill>
                <a:latin typeface="Arial"/>
                <a:ea typeface="+mn-ea"/>
                <a:cs typeface="Arial"/>
              </a:defRPr>
            </a:lvl1pPr>
          </a:lstStyle>
          <a:p>
            <a:pPr>
              <a:defRPr/>
            </a:pPr>
            <a:r>
              <a:rPr lang="en-US" smtClean="0"/>
              <a:t>Zach Constan, Outreach Coordinator</a:t>
            </a:r>
            <a:endParaRPr lang="en-US" dirty="0"/>
          </a:p>
        </p:txBody>
      </p:sp>
      <p:sp>
        <p:nvSpPr>
          <p:cNvPr id="10" name="Slide Number Placeholder 4"/>
          <p:cNvSpPr>
            <a:spLocks noGrp="1"/>
          </p:cNvSpPr>
          <p:nvPr>
            <p:ph type="sldNum" sz="quarter" idx="11"/>
          </p:nvPr>
        </p:nvSpPr>
        <p:spPr/>
        <p:txBody>
          <a:bodyPr/>
          <a:lstStyle>
            <a:lvl1pPr>
              <a:defRPr/>
            </a:lvl1pPr>
          </a:lstStyle>
          <a:p>
            <a:pPr>
              <a:defRPr/>
            </a:pPr>
            <a:r>
              <a:rPr lang="en-US"/>
              <a:t>, Slide </a:t>
            </a:r>
            <a:fld id="{35AD4620-7552-4207-8973-898801ED212B}" type="slidenum">
              <a:rPr lang="en-US"/>
              <a:pPr>
                <a:defRPr/>
              </a:pPr>
              <a:t>‹#›</a:t>
            </a:fld>
            <a:endParaRPr lang="en-US"/>
          </a:p>
        </p:txBody>
      </p:sp>
    </p:spTree>
    <p:extLst>
      <p:ext uri="{BB962C8B-B14F-4D97-AF65-F5344CB8AC3E}">
        <p14:creationId xmlns:p14="http://schemas.microsoft.com/office/powerpoint/2010/main" val="128788240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69925" y="1320801"/>
            <a:ext cx="7864475" cy="46977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0769" tIns="45384" rIns="90769" bIns="45384">
            <a:spAutoFit/>
          </a:bodyPr>
          <a:lstStyle/>
          <a:p>
            <a:pPr defTabSz="479846" eaLnBrk="0" hangingPunct="0">
              <a:lnSpc>
                <a:spcPct val="90000"/>
              </a:lnSpc>
              <a:defRPr/>
            </a:pPr>
            <a:endParaRPr lang="en-US" sz="2730"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660083" y="389467"/>
            <a:ext cx="8281035" cy="1413934"/>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00432335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ith_header">
    <p:spTree>
      <p:nvGrpSpPr>
        <p:cNvPr id="1" name=""/>
        <p:cNvGrpSpPr/>
        <p:nvPr/>
      </p:nvGrpSpPr>
      <p:grpSpPr>
        <a:xfrm>
          <a:off x="0" y="0"/>
          <a:ext cx="0" cy="0"/>
          <a:chOff x="0" y="0"/>
          <a:chExt cx="0" cy="0"/>
        </a:xfrm>
      </p:grpSpPr>
      <p:sp>
        <p:nvSpPr>
          <p:cNvPr id="5" name="Rectangle 4"/>
          <p:cNvSpPr/>
          <p:nvPr userDrawn="1"/>
        </p:nvSpPr>
        <p:spPr bwMode="auto">
          <a:xfrm>
            <a:off x="0" y="0"/>
            <a:ext cx="9619289" cy="1069977"/>
          </a:xfrm>
          <a:prstGeom prst="rect">
            <a:avLst/>
          </a:prstGeom>
          <a:solidFill>
            <a:srgbClr val="E6E8DC"/>
          </a:solidFill>
          <a:ln w="9525" cap="flat" cmpd="sng" algn="ctr">
            <a:noFill/>
            <a:prstDash val="solid"/>
            <a:round/>
            <a:headEnd type="none" w="med" len="med"/>
            <a:tailEnd type="none" w="med" len="med"/>
          </a:ln>
          <a:effectLst/>
        </p:spPr>
        <p:txBody>
          <a:bodyPr vert="horz" wrap="square" lIns="208967" tIns="104483" rIns="208967" bIns="104483" numCol="1" rtlCol="0" anchor="t" anchorCtr="0" compatLnSpc="1">
            <a:prstTxWarp prst="textNoShape">
              <a:avLst/>
            </a:prstTxWarp>
          </a:bodyPr>
          <a:lstStyle/>
          <a:p>
            <a:pPr marL="0" marR="0" indent="0" algn="l" defTabSz="10031293" rtl="0" eaLnBrk="1" fontAlgn="base" latinLnBrk="0" hangingPunct="1">
              <a:lnSpc>
                <a:spcPct val="100000"/>
              </a:lnSpc>
              <a:spcBef>
                <a:spcPct val="0"/>
              </a:spcBef>
              <a:spcAft>
                <a:spcPct val="0"/>
              </a:spcAft>
              <a:buClrTx/>
              <a:buSzTx/>
              <a:buFontTx/>
              <a:buNone/>
              <a:tabLst/>
            </a:pPr>
            <a:endParaRPr kumimoji="0" lang="en-US" sz="19654" b="0" i="0" u="none" strike="noStrike" cap="none" normalizeH="0" baseline="0">
              <a:ln>
                <a:noFill/>
              </a:ln>
              <a:solidFill>
                <a:schemeClr val="tx1"/>
              </a:solidFill>
              <a:effectLst/>
              <a:latin typeface="Arial" charset="0"/>
              <a:ea typeface="MS PGothic" pitchFamily="34" charset="-128"/>
            </a:endParaRPr>
          </a:p>
        </p:txBody>
      </p:sp>
      <p:sp>
        <p:nvSpPr>
          <p:cNvPr id="6" name="Text Box 5"/>
          <p:cNvSpPr txBox="1">
            <a:spLocks noChangeArrowheads="1"/>
          </p:cNvSpPr>
          <p:nvPr/>
        </p:nvSpPr>
        <p:spPr bwMode="auto">
          <a:xfrm>
            <a:off x="703267" y="1408115"/>
            <a:ext cx="8258175" cy="300461"/>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5943" tIns="47971" rIns="95943" bIns="47971">
            <a:spAutoFit/>
          </a:bodyPr>
          <a:lstStyle/>
          <a:p>
            <a:pPr defTabSz="479846" eaLnBrk="0" hangingPunct="0">
              <a:lnSpc>
                <a:spcPct val="90000"/>
              </a:lnSpc>
              <a:defRPr/>
            </a:pPr>
            <a:endParaRPr lang="en-US" sz="1470"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321175" y="3209925"/>
            <a:ext cx="9601200" cy="32309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5943" tIns="47971" rIns="95943" bIns="47971">
            <a:spAutoFit/>
          </a:bodyPr>
          <a:lstStyle/>
          <a:p>
            <a:pPr defTabSz="479846">
              <a:defRPr/>
            </a:pPr>
            <a:endParaRPr lang="en-US" sz="1470" dirty="0">
              <a:latin typeface="Arial" charset="0"/>
              <a:ea typeface="ヒラギノ角ゴ Pro W3" pitchFamily="-107" charset="-128"/>
              <a:cs typeface="Arial" charset="0"/>
            </a:endParaRPr>
          </a:p>
        </p:txBody>
      </p:sp>
    </p:spTree>
    <p:extLst>
      <p:ext uri="{BB962C8B-B14F-4D97-AF65-F5344CB8AC3E}">
        <p14:creationId xmlns:p14="http://schemas.microsoft.com/office/powerpoint/2010/main" val="217730410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A78CA-A366-463A-825D-27002063E753}" type="slidenum">
              <a:rPr lang="en-US" smtClean="0"/>
              <a:t>‹#›</a:t>
            </a:fld>
            <a:endParaRPr lang="en-US"/>
          </a:p>
        </p:txBody>
      </p:sp>
    </p:spTree>
    <p:extLst>
      <p:ext uri="{BB962C8B-B14F-4D97-AF65-F5344CB8AC3E}">
        <p14:creationId xmlns:p14="http://schemas.microsoft.com/office/powerpoint/2010/main" val="1081466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720090" y="6664960"/>
            <a:ext cx="2000250" cy="48768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C16382F-0F7B-49D3-8932-BC432024B82E}" type="slidenum">
              <a:rPr lang="en-US"/>
              <a:pPr>
                <a:defRPr/>
              </a:pPr>
              <a:t>‹#›</a:t>
            </a:fld>
            <a:endParaRPr lang="en-US"/>
          </a:p>
        </p:txBody>
      </p:sp>
    </p:spTree>
    <p:extLst>
      <p:ext uri="{BB962C8B-B14F-4D97-AF65-F5344CB8AC3E}">
        <p14:creationId xmlns:p14="http://schemas.microsoft.com/office/powerpoint/2010/main" val="94115612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720090" y="6664960"/>
            <a:ext cx="2000250" cy="48768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CB266EA-EDB3-41CF-9E77-76047EE3E9B7}" type="slidenum">
              <a:rPr lang="en-US"/>
              <a:pPr>
                <a:defRPr/>
              </a:pPr>
              <a:t>‹#›</a:t>
            </a:fld>
            <a:endParaRPr lang="en-US"/>
          </a:p>
        </p:txBody>
      </p:sp>
    </p:spTree>
    <p:extLst>
      <p:ext uri="{BB962C8B-B14F-4D97-AF65-F5344CB8AC3E}">
        <p14:creationId xmlns:p14="http://schemas.microsoft.com/office/powerpoint/2010/main" val="118337950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without_header">
  <p:cSld name="without_header">
    <p:spTree>
      <p:nvGrpSpPr>
        <p:cNvPr id="1" name="Shape 12"/>
        <p:cNvGrpSpPr/>
        <p:nvPr/>
      </p:nvGrpSpPr>
      <p:grpSpPr>
        <a:xfrm>
          <a:off x="0" y="0"/>
          <a:ext cx="0" cy="0"/>
          <a:chOff x="0" y="0"/>
          <a:chExt cx="0" cy="0"/>
        </a:xfrm>
      </p:grpSpPr>
      <p:sp>
        <p:nvSpPr>
          <p:cNvPr id="13" name="Google Shape;13;p42"/>
          <p:cNvSpPr txBox="1"/>
          <p:nvPr/>
        </p:nvSpPr>
        <p:spPr>
          <a:xfrm>
            <a:off x="669925" y="1320801"/>
            <a:ext cx="7864475" cy="469771"/>
          </a:xfrm>
          <a:prstGeom prst="rect">
            <a:avLst/>
          </a:prstGeom>
          <a:noFill/>
          <a:ln>
            <a:noFill/>
          </a:ln>
          <a:effectLst>
            <a:outerShdw blurRad="63500" dist="107763" dir="2700000" algn="ctr" rotWithShape="0">
              <a:schemeClr val="folHlink">
                <a:alpha val="74901"/>
              </a:schemeClr>
            </a:outerShdw>
          </a:effectLst>
        </p:spPr>
        <p:txBody>
          <a:bodyPr spcFirstLastPara="1" wrap="square" lIns="90750" tIns="45375" rIns="90750" bIns="45375" anchor="t" anchorCtr="0">
            <a:spAutoFit/>
          </a:bodyPr>
          <a:lstStyle/>
          <a:p>
            <a:pPr marL="0" marR="0" lvl="0" indent="0" algn="l" rtl="0">
              <a:lnSpc>
                <a:spcPct val="90000"/>
              </a:lnSpc>
              <a:spcBef>
                <a:spcPts val="0"/>
              </a:spcBef>
              <a:spcAft>
                <a:spcPts val="0"/>
              </a:spcAft>
              <a:buNone/>
            </a:pPr>
            <a:endParaRPr sz="2730" b="0" i="0" u="none" strike="noStrike" cap="none">
              <a:solidFill>
                <a:srgbClr val="B81414"/>
              </a:solidFill>
              <a:latin typeface="Helvetica Neue"/>
              <a:ea typeface="Helvetica Neue"/>
              <a:cs typeface="Helvetica Neue"/>
              <a:sym typeface="Helvetica Neue"/>
            </a:endParaRPr>
          </a:p>
        </p:txBody>
      </p:sp>
      <p:sp>
        <p:nvSpPr>
          <p:cNvPr id="14" name="Google Shape;14;p42"/>
          <p:cNvSpPr txBox="1">
            <a:spLocks noGrp="1"/>
          </p:cNvSpPr>
          <p:nvPr>
            <p:ph type="title"/>
          </p:nvPr>
        </p:nvSpPr>
        <p:spPr>
          <a:xfrm>
            <a:off x="660083" y="389467"/>
            <a:ext cx="8281035" cy="1413934"/>
          </a:xfrm>
          <a:prstGeom prst="rect">
            <a:avLst/>
          </a:prstGeom>
          <a:noFill/>
          <a:ln>
            <a:noFill/>
          </a:ln>
        </p:spPr>
        <p:txBody>
          <a:bodyPr spcFirstLastPara="1" wrap="square" lIns="91425" tIns="45700" rIns="91425" bIns="45700" anchor="t" anchorCtr="0">
            <a:noAutofit/>
          </a:bodyPr>
          <a:lstStyle>
            <a:lvl1pPr marR="0" lvl="0" algn="ctr" rtl="0">
              <a:lnSpc>
                <a:spcPct val="88000"/>
              </a:lnSpc>
              <a:spcBef>
                <a:spcPts val="0"/>
              </a:spcBef>
              <a:spcAft>
                <a:spcPts val="0"/>
              </a:spcAft>
              <a:buSzPts val="1400"/>
              <a:buNone/>
              <a:defRPr sz="3359" b="1" i="0" u="none" strike="noStrike" cap="none">
                <a:solidFill>
                  <a:schemeClr val="dk1"/>
                </a:solidFill>
                <a:latin typeface="Arial"/>
                <a:ea typeface="Arial"/>
                <a:cs typeface="Arial"/>
                <a:sym typeface="Arial"/>
              </a:defRPr>
            </a:lvl1pPr>
            <a:lvl2pPr marR="0" lvl="1" algn="ctr" rtl="0">
              <a:lnSpc>
                <a:spcPct val="88000"/>
              </a:lnSpc>
              <a:spcBef>
                <a:spcPts val="0"/>
              </a:spcBef>
              <a:spcAft>
                <a:spcPts val="0"/>
              </a:spcAft>
              <a:buSzPts val="1400"/>
              <a:buNone/>
              <a:defRPr sz="3359" b="1" i="0" u="none" strike="noStrike" cap="none">
                <a:solidFill>
                  <a:srgbClr val="064308"/>
                </a:solidFill>
                <a:latin typeface="Arial"/>
                <a:ea typeface="Arial"/>
                <a:cs typeface="Arial"/>
                <a:sym typeface="Arial"/>
              </a:defRPr>
            </a:lvl2pPr>
            <a:lvl3pPr marR="0" lvl="2" algn="ctr" rtl="0">
              <a:lnSpc>
                <a:spcPct val="88000"/>
              </a:lnSpc>
              <a:spcBef>
                <a:spcPts val="0"/>
              </a:spcBef>
              <a:spcAft>
                <a:spcPts val="0"/>
              </a:spcAft>
              <a:buSzPts val="1400"/>
              <a:buNone/>
              <a:defRPr sz="3359" b="1" i="0" u="none" strike="noStrike" cap="none">
                <a:solidFill>
                  <a:srgbClr val="064308"/>
                </a:solidFill>
                <a:latin typeface="Arial"/>
                <a:ea typeface="Arial"/>
                <a:cs typeface="Arial"/>
                <a:sym typeface="Arial"/>
              </a:defRPr>
            </a:lvl3pPr>
            <a:lvl4pPr marR="0" lvl="3" algn="ctr" rtl="0">
              <a:lnSpc>
                <a:spcPct val="88000"/>
              </a:lnSpc>
              <a:spcBef>
                <a:spcPts val="0"/>
              </a:spcBef>
              <a:spcAft>
                <a:spcPts val="0"/>
              </a:spcAft>
              <a:buSzPts val="1400"/>
              <a:buNone/>
              <a:defRPr sz="3359" b="1" i="0" u="none" strike="noStrike" cap="none">
                <a:solidFill>
                  <a:srgbClr val="064308"/>
                </a:solidFill>
                <a:latin typeface="Arial"/>
                <a:ea typeface="Arial"/>
                <a:cs typeface="Arial"/>
                <a:sym typeface="Arial"/>
              </a:defRPr>
            </a:lvl4pPr>
            <a:lvl5pPr marR="0" lvl="4" algn="ctr" rtl="0">
              <a:lnSpc>
                <a:spcPct val="88000"/>
              </a:lnSpc>
              <a:spcBef>
                <a:spcPts val="0"/>
              </a:spcBef>
              <a:spcAft>
                <a:spcPts val="0"/>
              </a:spcAft>
              <a:buSzPts val="1400"/>
              <a:buNone/>
              <a:defRPr sz="3359" b="1" i="0" u="none" strike="noStrike" cap="none">
                <a:solidFill>
                  <a:srgbClr val="064308"/>
                </a:solidFill>
                <a:latin typeface="Arial"/>
                <a:ea typeface="Arial"/>
                <a:cs typeface="Arial"/>
                <a:sym typeface="Arial"/>
              </a:defRPr>
            </a:lvl5pPr>
            <a:lvl6pPr marR="0" lvl="5" algn="ctr" rtl="0">
              <a:lnSpc>
                <a:spcPct val="88000"/>
              </a:lnSpc>
              <a:spcBef>
                <a:spcPts val="0"/>
              </a:spcBef>
              <a:spcAft>
                <a:spcPts val="0"/>
              </a:spcAft>
              <a:buSzPts val="1400"/>
              <a:buNone/>
              <a:defRPr sz="3359" b="1" i="0" u="none" strike="noStrike" cap="none">
                <a:solidFill>
                  <a:srgbClr val="064308"/>
                </a:solidFill>
                <a:latin typeface="Arial"/>
                <a:ea typeface="Arial"/>
                <a:cs typeface="Arial"/>
                <a:sym typeface="Arial"/>
              </a:defRPr>
            </a:lvl6pPr>
            <a:lvl7pPr marR="0" lvl="6" algn="ctr" rtl="0">
              <a:lnSpc>
                <a:spcPct val="88000"/>
              </a:lnSpc>
              <a:spcBef>
                <a:spcPts val="0"/>
              </a:spcBef>
              <a:spcAft>
                <a:spcPts val="0"/>
              </a:spcAft>
              <a:buSzPts val="1400"/>
              <a:buNone/>
              <a:defRPr sz="3359" b="1" i="0" u="none" strike="noStrike" cap="none">
                <a:solidFill>
                  <a:srgbClr val="064308"/>
                </a:solidFill>
                <a:latin typeface="Arial"/>
                <a:ea typeface="Arial"/>
                <a:cs typeface="Arial"/>
                <a:sym typeface="Arial"/>
              </a:defRPr>
            </a:lvl7pPr>
            <a:lvl8pPr marR="0" lvl="7" algn="ctr" rtl="0">
              <a:lnSpc>
                <a:spcPct val="88000"/>
              </a:lnSpc>
              <a:spcBef>
                <a:spcPts val="0"/>
              </a:spcBef>
              <a:spcAft>
                <a:spcPts val="0"/>
              </a:spcAft>
              <a:buSzPts val="1400"/>
              <a:buNone/>
              <a:defRPr sz="3359" b="1" i="0" u="none" strike="noStrike" cap="none">
                <a:solidFill>
                  <a:srgbClr val="064308"/>
                </a:solidFill>
                <a:latin typeface="Arial"/>
                <a:ea typeface="Arial"/>
                <a:cs typeface="Arial"/>
                <a:sym typeface="Arial"/>
              </a:defRPr>
            </a:lvl8pPr>
            <a:lvl9pPr marR="0" lvl="8" algn="ctr" rtl="0">
              <a:lnSpc>
                <a:spcPct val="88000"/>
              </a:lnSpc>
              <a:spcBef>
                <a:spcPts val="0"/>
              </a:spcBef>
              <a:spcAft>
                <a:spcPts val="0"/>
              </a:spcAft>
              <a:buSzPts val="1400"/>
              <a:buNone/>
              <a:defRPr sz="3359" b="1" i="0" u="none" strike="noStrike" cap="none">
                <a:solidFill>
                  <a:srgbClr val="064308"/>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6567268"/>
            <a:ext cx="9601200" cy="773113"/>
          </a:xfrm>
          <a:prstGeom prst="rect">
            <a:avLst/>
          </a:prstGeom>
          <a:solidFill>
            <a:srgbClr val="E6E8DC"/>
          </a:solidFill>
          <a:ln w="9525" cap="flat" cmpd="sng" algn="ctr">
            <a:noFill/>
            <a:prstDash val="solid"/>
            <a:round/>
            <a:headEnd type="none" w="med" len="med"/>
            <a:tailEnd type="none" w="med" len="med"/>
          </a:ln>
          <a:effectLst/>
        </p:spPr>
        <p:txBody>
          <a:bodyPr vert="horz" wrap="square" lIns="208967" tIns="104483" rIns="208967" bIns="104483" numCol="1" rtlCol="0" anchor="t" anchorCtr="0" compatLnSpc="1">
            <a:prstTxWarp prst="textNoShape">
              <a:avLst/>
            </a:prstTxWarp>
          </a:bodyPr>
          <a:lstStyle/>
          <a:p>
            <a:pPr marL="0" marR="0" indent="0" algn="l" defTabSz="10031293" rtl="0" eaLnBrk="1" fontAlgn="base" latinLnBrk="0" hangingPunct="1">
              <a:lnSpc>
                <a:spcPct val="100000"/>
              </a:lnSpc>
              <a:spcBef>
                <a:spcPct val="0"/>
              </a:spcBef>
              <a:spcAft>
                <a:spcPct val="0"/>
              </a:spcAft>
              <a:buClrTx/>
              <a:buSzTx/>
              <a:buFontTx/>
              <a:buNone/>
              <a:tabLst/>
            </a:pPr>
            <a:endParaRPr kumimoji="0" lang="en-US" sz="19654" b="0" i="0" u="none" strike="noStrike" cap="none" normalizeH="0" baseline="0">
              <a:ln>
                <a:noFill/>
              </a:ln>
              <a:solidFill>
                <a:schemeClr val="tx1"/>
              </a:solidFill>
              <a:effectLst/>
              <a:latin typeface="Arial" charset="0"/>
              <a:ea typeface="MS PGothic" pitchFamily="34" charset="-128"/>
            </a:endParaRPr>
          </a:p>
        </p:txBody>
      </p:sp>
      <p:pic>
        <p:nvPicPr>
          <p:cNvPr id="8" name="Picture 7"/>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60021" y="6608241"/>
            <a:ext cx="608316" cy="701795"/>
          </a:xfrm>
          <a:prstGeom prst="rect">
            <a:avLst/>
          </a:prstGeom>
        </p:spPr>
      </p:pic>
      <p:pic>
        <p:nvPicPr>
          <p:cNvPr id="9" name="Picture 8"/>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800100" y="6644244"/>
            <a:ext cx="487082" cy="619158"/>
          </a:xfrm>
          <a:prstGeom prst="rect">
            <a:avLst/>
          </a:prstGeom>
        </p:spPr>
      </p:pic>
      <p:sp>
        <p:nvSpPr>
          <p:cNvPr id="2" name="TextBox 1"/>
          <p:cNvSpPr txBox="1"/>
          <p:nvPr userDrawn="1"/>
        </p:nvSpPr>
        <p:spPr>
          <a:xfrm>
            <a:off x="1360170" y="6644243"/>
            <a:ext cx="3360420" cy="528606"/>
          </a:xfrm>
          <a:prstGeom prst="rect">
            <a:avLst/>
          </a:prstGeom>
          <a:noFill/>
        </p:spPr>
        <p:txBody>
          <a:bodyPr wrap="square" rtlCol="0">
            <a:spAutoFit/>
          </a:bodyPr>
          <a:lstStyle/>
          <a:p>
            <a:r>
              <a:rPr lang="en-US" sz="945" dirty="0" smtClean="0">
                <a:solidFill>
                  <a:schemeClr val="tx2">
                    <a:lumMod val="75000"/>
                    <a:lumOff val="25000"/>
                  </a:schemeClr>
                </a:solidFill>
                <a:latin typeface="Gotham Book" pitchFamily="50" charset="0"/>
                <a:cs typeface="Gotham Book" pitchFamily="50" charset="0"/>
              </a:rPr>
              <a:t>U.S.</a:t>
            </a:r>
            <a:r>
              <a:rPr lang="en-US" sz="945" baseline="0" dirty="0" smtClean="0">
                <a:solidFill>
                  <a:schemeClr val="tx2">
                    <a:lumMod val="75000"/>
                    <a:lumOff val="25000"/>
                  </a:schemeClr>
                </a:solidFill>
                <a:latin typeface="Gotham Book" pitchFamily="50" charset="0"/>
                <a:cs typeface="Gotham Book" pitchFamily="50" charset="0"/>
              </a:rPr>
              <a:t> Department of Energy Office of Science</a:t>
            </a:r>
          </a:p>
          <a:p>
            <a:r>
              <a:rPr lang="en-US" sz="945" baseline="0" dirty="0" smtClean="0">
                <a:solidFill>
                  <a:schemeClr val="tx2">
                    <a:lumMod val="75000"/>
                    <a:lumOff val="25000"/>
                  </a:schemeClr>
                </a:solidFill>
                <a:latin typeface="Gotham Book" pitchFamily="50" charset="0"/>
                <a:cs typeface="Gotham Book" pitchFamily="50" charset="0"/>
              </a:rPr>
              <a:t>National Science Foundation</a:t>
            </a:r>
          </a:p>
          <a:p>
            <a:r>
              <a:rPr lang="en-US" sz="945" baseline="0" dirty="0" smtClean="0">
                <a:solidFill>
                  <a:schemeClr val="tx2">
                    <a:lumMod val="75000"/>
                    <a:lumOff val="25000"/>
                  </a:schemeClr>
                </a:solidFill>
                <a:latin typeface="Gotham Book" pitchFamily="50" charset="0"/>
                <a:cs typeface="Gotham Book" pitchFamily="50" charset="0"/>
              </a:rPr>
              <a:t>Michigan State University</a:t>
            </a:r>
            <a:endParaRPr lang="en-US" sz="945" dirty="0">
              <a:solidFill>
                <a:schemeClr val="tx2">
                  <a:lumMod val="75000"/>
                  <a:lumOff val="25000"/>
                </a:schemeClr>
              </a:solidFill>
              <a:latin typeface="Gotham Book" pitchFamily="50" charset="0"/>
              <a:cs typeface="Gotham Book" pitchFamily="50" charset="0"/>
            </a:endParaRPr>
          </a:p>
        </p:txBody>
      </p:sp>
      <p:sp>
        <p:nvSpPr>
          <p:cNvPr id="6" name="Rectangle 5"/>
          <p:cNvSpPr/>
          <p:nvPr userDrawn="1"/>
        </p:nvSpPr>
        <p:spPr bwMode="auto">
          <a:xfrm>
            <a:off x="0" y="0"/>
            <a:ext cx="9619289" cy="1069977"/>
          </a:xfrm>
          <a:prstGeom prst="rect">
            <a:avLst/>
          </a:prstGeom>
          <a:solidFill>
            <a:srgbClr val="E6E8DC"/>
          </a:solidFill>
          <a:ln w="9525" cap="flat" cmpd="sng" algn="ctr">
            <a:noFill/>
            <a:prstDash val="solid"/>
            <a:round/>
            <a:headEnd type="none" w="med" len="med"/>
            <a:tailEnd type="none" w="med" len="med"/>
          </a:ln>
          <a:effectLst/>
        </p:spPr>
        <p:txBody>
          <a:bodyPr vert="horz" wrap="square" lIns="208967" tIns="104483" rIns="208967" bIns="104483" numCol="1" rtlCol="0" anchor="t" anchorCtr="0" compatLnSpc="1">
            <a:prstTxWarp prst="textNoShape">
              <a:avLst/>
            </a:prstTxWarp>
          </a:bodyPr>
          <a:lstStyle/>
          <a:p>
            <a:pPr marL="0" marR="0" indent="0" algn="l" defTabSz="10031293" rtl="0" eaLnBrk="1" fontAlgn="base" latinLnBrk="0" hangingPunct="1">
              <a:lnSpc>
                <a:spcPct val="100000"/>
              </a:lnSpc>
              <a:spcBef>
                <a:spcPct val="0"/>
              </a:spcBef>
              <a:spcAft>
                <a:spcPct val="0"/>
              </a:spcAft>
              <a:buClrTx/>
              <a:buSzTx/>
              <a:buFontTx/>
              <a:buNone/>
              <a:tabLst/>
            </a:pPr>
            <a:endParaRPr kumimoji="0" lang="en-US" sz="19654" b="0" i="0" u="none" strike="noStrike" cap="none" normalizeH="0" baseline="0">
              <a:ln>
                <a:noFill/>
              </a:ln>
              <a:solidFill>
                <a:schemeClr val="tx1"/>
              </a:solidFill>
              <a:effectLst/>
              <a:latin typeface="Arial" charset="0"/>
              <a:ea typeface="MS PGothic" pitchFamily="34" charset="-128"/>
            </a:endParaRPr>
          </a:p>
        </p:txBody>
      </p:sp>
      <p:pic>
        <p:nvPicPr>
          <p:cNvPr id="10" name="Picture 9"/>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0" y="6556049"/>
            <a:ext cx="9601200" cy="762203"/>
          </a:xfrm>
          <a:prstGeom prst="rect">
            <a:avLst/>
          </a:prstGeom>
        </p:spPr>
      </p:pic>
    </p:spTree>
    <p:extLst>
      <p:ext uri="{BB962C8B-B14F-4D97-AF65-F5344CB8AC3E}">
        <p14:creationId xmlns:p14="http://schemas.microsoft.com/office/powerpoint/2010/main" val="314598994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Lst>
  <p:timing>
    <p:tnLst>
      <p:par>
        <p:cTn id="1" dur="indefinite" restart="never" nodeType="tmRoot"/>
      </p:par>
    </p:tnLst>
  </p:timing>
  <p:hf hdr="0" dt="0"/>
  <p:txStyles>
    <p:titleStyle>
      <a:lvl1pPr algn="ctr" defTabSz="843458" rtl="0" eaLnBrk="1" fontAlgn="base" hangingPunct="1">
        <a:lnSpc>
          <a:spcPct val="88000"/>
        </a:lnSpc>
        <a:spcBef>
          <a:spcPct val="0"/>
        </a:spcBef>
        <a:spcAft>
          <a:spcPct val="0"/>
        </a:spcAft>
        <a:defRPr sz="3360" b="1">
          <a:solidFill>
            <a:srgbClr val="064308"/>
          </a:solidFill>
          <a:latin typeface="Arial" charset="0"/>
          <a:ea typeface="ＭＳ Ｐゴシック" pitchFamily="-65" charset="-128"/>
          <a:cs typeface="ＭＳ Ｐゴシック" pitchFamily="-65" charset="-128"/>
        </a:defRPr>
      </a:lvl1pPr>
      <a:lvl2pPr algn="ctr" defTabSz="843458" rtl="0" eaLnBrk="1" fontAlgn="base" hangingPunct="1">
        <a:lnSpc>
          <a:spcPct val="88000"/>
        </a:lnSpc>
        <a:spcBef>
          <a:spcPct val="0"/>
        </a:spcBef>
        <a:spcAft>
          <a:spcPct val="0"/>
        </a:spcAft>
        <a:defRPr sz="3360" b="1">
          <a:solidFill>
            <a:srgbClr val="064308"/>
          </a:solidFill>
          <a:latin typeface="Arial" charset="0"/>
          <a:ea typeface="ＭＳ Ｐゴシック" pitchFamily="-65" charset="-128"/>
          <a:cs typeface="ＭＳ Ｐゴシック" pitchFamily="-65" charset="-128"/>
        </a:defRPr>
      </a:lvl2pPr>
      <a:lvl3pPr algn="ctr" defTabSz="843458" rtl="0" eaLnBrk="1" fontAlgn="base" hangingPunct="1">
        <a:lnSpc>
          <a:spcPct val="88000"/>
        </a:lnSpc>
        <a:spcBef>
          <a:spcPct val="0"/>
        </a:spcBef>
        <a:spcAft>
          <a:spcPct val="0"/>
        </a:spcAft>
        <a:defRPr sz="3360" b="1">
          <a:solidFill>
            <a:srgbClr val="064308"/>
          </a:solidFill>
          <a:latin typeface="Arial" charset="0"/>
          <a:ea typeface="ＭＳ Ｐゴシック" pitchFamily="-65" charset="-128"/>
          <a:cs typeface="ＭＳ Ｐゴシック" pitchFamily="-65" charset="-128"/>
        </a:defRPr>
      </a:lvl3pPr>
      <a:lvl4pPr algn="ctr" defTabSz="843458" rtl="0" eaLnBrk="1" fontAlgn="base" hangingPunct="1">
        <a:lnSpc>
          <a:spcPct val="88000"/>
        </a:lnSpc>
        <a:spcBef>
          <a:spcPct val="0"/>
        </a:spcBef>
        <a:spcAft>
          <a:spcPct val="0"/>
        </a:spcAft>
        <a:defRPr sz="3360" b="1">
          <a:solidFill>
            <a:srgbClr val="064308"/>
          </a:solidFill>
          <a:latin typeface="Arial" charset="0"/>
          <a:ea typeface="ＭＳ Ｐゴシック" pitchFamily="-65" charset="-128"/>
          <a:cs typeface="ＭＳ Ｐゴシック" pitchFamily="-65" charset="-128"/>
        </a:defRPr>
      </a:lvl4pPr>
      <a:lvl5pPr algn="ctr" defTabSz="843458" rtl="0" eaLnBrk="1" fontAlgn="base" hangingPunct="1">
        <a:lnSpc>
          <a:spcPct val="88000"/>
        </a:lnSpc>
        <a:spcBef>
          <a:spcPct val="0"/>
        </a:spcBef>
        <a:spcAft>
          <a:spcPct val="0"/>
        </a:spcAft>
        <a:defRPr sz="3360" b="1">
          <a:solidFill>
            <a:srgbClr val="064308"/>
          </a:solidFill>
          <a:latin typeface="Arial" charset="0"/>
          <a:ea typeface="ＭＳ Ｐゴシック" pitchFamily="-65" charset="-128"/>
          <a:cs typeface="ＭＳ Ｐゴシック" pitchFamily="-65" charset="-128"/>
        </a:defRPr>
      </a:lvl5pPr>
      <a:lvl6pPr marL="479888" algn="ctr" defTabSz="848138" rtl="0" eaLnBrk="1" fontAlgn="base" hangingPunct="1">
        <a:lnSpc>
          <a:spcPct val="88000"/>
        </a:lnSpc>
        <a:spcBef>
          <a:spcPct val="0"/>
        </a:spcBef>
        <a:spcAft>
          <a:spcPct val="0"/>
        </a:spcAft>
        <a:defRPr sz="3360" b="1">
          <a:solidFill>
            <a:srgbClr val="064308"/>
          </a:solidFill>
          <a:latin typeface="Arial" charset="0"/>
          <a:ea typeface="Arial" charset="0"/>
          <a:cs typeface="Arial" charset="0"/>
        </a:defRPr>
      </a:lvl6pPr>
      <a:lvl7pPr marL="959778" algn="ctr" defTabSz="848138" rtl="0" eaLnBrk="1" fontAlgn="base" hangingPunct="1">
        <a:lnSpc>
          <a:spcPct val="88000"/>
        </a:lnSpc>
        <a:spcBef>
          <a:spcPct val="0"/>
        </a:spcBef>
        <a:spcAft>
          <a:spcPct val="0"/>
        </a:spcAft>
        <a:defRPr sz="3360" b="1">
          <a:solidFill>
            <a:srgbClr val="064308"/>
          </a:solidFill>
          <a:latin typeface="Arial" charset="0"/>
          <a:ea typeface="Arial" charset="0"/>
          <a:cs typeface="Arial" charset="0"/>
        </a:defRPr>
      </a:lvl7pPr>
      <a:lvl8pPr marL="1439664" algn="ctr" defTabSz="848138" rtl="0" eaLnBrk="1" fontAlgn="base" hangingPunct="1">
        <a:lnSpc>
          <a:spcPct val="88000"/>
        </a:lnSpc>
        <a:spcBef>
          <a:spcPct val="0"/>
        </a:spcBef>
        <a:spcAft>
          <a:spcPct val="0"/>
        </a:spcAft>
        <a:defRPr sz="3360" b="1">
          <a:solidFill>
            <a:srgbClr val="064308"/>
          </a:solidFill>
          <a:latin typeface="Arial" charset="0"/>
          <a:ea typeface="Arial" charset="0"/>
          <a:cs typeface="Arial" charset="0"/>
        </a:defRPr>
      </a:lvl8pPr>
      <a:lvl9pPr marL="1919555" algn="ctr" defTabSz="848138" rtl="0" eaLnBrk="1" fontAlgn="base" hangingPunct="1">
        <a:lnSpc>
          <a:spcPct val="88000"/>
        </a:lnSpc>
        <a:spcBef>
          <a:spcPct val="0"/>
        </a:spcBef>
        <a:spcAft>
          <a:spcPct val="0"/>
        </a:spcAft>
        <a:defRPr sz="3360" b="1">
          <a:solidFill>
            <a:srgbClr val="064308"/>
          </a:solidFill>
          <a:latin typeface="Arial" charset="0"/>
          <a:ea typeface="Arial" charset="0"/>
          <a:cs typeface="Arial" charset="0"/>
        </a:defRPr>
      </a:lvl9pPr>
    </p:titleStyle>
    <p:bodyStyle>
      <a:lvl1pPr marL="189187" indent="-189187" algn="l" defTabSz="843458" rtl="0" eaLnBrk="1" fontAlgn="base" hangingPunct="1">
        <a:lnSpc>
          <a:spcPct val="90000"/>
        </a:lnSpc>
        <a:spcBef>
          <a:spcPts val="1266"/>
        </a:spcBef>
        <a:spcAft>
          <a:spcPct val="0"/>
        </a:spcAft>
        <a:buSzPct val="100000"/>
        <a:buFont typeface="Wingdings" pitchFamily="2" charset="2"/>
        <a:buChar char="§"/>
        <a:defRPr sz="2310">
          <a:solidFill>
            <a:srgbClr val="064308"/>
          </a:solidFill>
          <a:latin typeface="Arial" charset="0"/>
          <a:ea typeface="ＭＳ Ｐゴシック" pitchFamily="-65" charset="-128"/>
          <a:cs typeface="ＭＳ Ｐゴシック" pitchFamily="-65" charset="-128"/>
        </a:defRPr>
      </a:lvl1pPr>
      <a:lvl2pPr marL="381527" indent="-159233" algn="l" defTabSz="843458" rtl="0" eaLnBrk="1" fontAlgn="base" hangingPunct="1">
        <a:lnSpc>
          <a:spcPct val="90000"/>
        </a:lnSpc>
        <a:spcBef>
          <a:spcPts val="211"/>
        </a:spcBef>
        <a:spcAft>
          <a:spcPct val="0"/>
        </a:spcAft>
        <a:buSzPct val="100000"/>
        <a:buFont typeface="Arial" pitchFamily="34" charset="0"/>
        <a:buChar char="•"/>
        <a:defRPr sz="2100">
          <a:solidFill>
            <a:schemeClr val="tx1"/>
          </a:solidFill>
          <a:latin typeface="Arial" charset="0"/>
          <a:ea typeface="ＭＳ Ｐゴシック" charset="-128"/>
          <a:cs typeface="ＭＳ Ｐゴシック"/>
        </a:defRPr>
      </a:lvl2pPr>
      <a:lvl3pPr marL="621163" indent="-168691" algn="l" defTabSz="843458" rtl="0" eaLnBrk="1" fontAlgn="base" hangingPunct="1">
        <a:lnSpc>
          <a:spcPct val="90000"/>
        </a:lnSpc>
        <a:spcBef>
          <a:spcPts val="21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64630" indent="-140314" algn="l" defTabSz="843458" rtl="0" eaLnBrk="1" fontAlgn="base" hangingPunct="1">
        <a:lnSpc>
          <a:spcPct val="90000"/>
        </a:lnSpc>
        <a:spcBef>
          <a:spcPts val="211"/>
        </a:spcBef>
        <a:spcAft>
          <a:spcPct val="0"/>
        </a:spcAft>
        <a:buClr>
          <a:srgbClr val="999999"/>
        </a:buClr>
        <a:buSzPct val="100000"/>
        <a:buFont typeface="Arial" pitchFamily="34" charset="0"/>
        <a:buChar char="•"/>
        <a:defRPr sz="1680">
          <a:solidFill>
            <a:schemeClr val="tx1"/>
          </a:solidFill>
          <a:latin typeface="+mn-lt"/>
          <a:ea typeface="ヒラギノ角ゴ Pro W3" pitchFamily="-111" charset="-128"/>
          <a:cs typeface="ヒラギノ角ゴ Pro W3"/>
        </a:defRPr>
      </a:lvl4pPr>
      <a:lvl5pPr marL="1053141" indent="-189187" algn="l" defTabSz="843458" rtl="0" eaLnBrk="1" fontAlgn="base" hangingPunct="1">
        <a:lnSpc>
          <a:spcPct val="90000"/>
        </a:lnSpc>
        <a:spcBef>
          <a:spcPts val="211"/>
        </a:spcBef>
        <a:spcAft>
          <a:spcPct val="0"/>
        </a:spcAft>
        <a:buClr>
          <a:srgbClr val="999999"/>
        </a:buClr>
        <a:buSzPct val="100000"/>
        <a:buFont typeface="Lucida Grande" charset="0"/>
        <a:buChar char="»"/>
        <a:defRPr sz="1470">
          <a:solidFill>
            <a:schemeClr val="tx1"/>
          </a:solidFill>
          <a:latin typeface="+mn-lt"/>
          <a:ea typeface="ヒラギノ角ゴ Pro W3" pitchFamily="-111" charset="-128"/>
          <a:cs typeface="ヒラギノ角ゴ Pro W3"/>
        </a:defRPr>
      </a:lvl5pPr>
      <a:lvl6pPr marL="2334459"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6pPr>
      <a:lvl7pPr marL="2814350"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7pPr>
      <a:lvl8pPr marL="3294241"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8pPr>
      <a:lvl9pPr marL="3774127" indent="-158297" algn="l" defTabSz="848138" rtl="0" eaLnBrk="1" fontAlgn="base" hangingPunct="1">
        <a:lnSpc>
          <a:spcPct val="90000"/>
        </a:lnSpc>
        <a:spcBef>
          <a:spcPct val="10000"/>
        </a:spcBef>
        <a:spcAft>
          <a:spcPct val="0"/>
        </a:spcAft>
        <a:buSzPct val="100000"/>
        <a:buChar char="–"/>
        <a:defRPr sz="1365">
          <a:solidFill>
            <a:schemeClr val="tx1"/>
          </a:solidFill>
          <a:latin typeface="Helvetica" charset="0"/>
          <a:ea typeface="+mn-ea"/>
          <a:cs typeface="+mn-cs"/>
        </a:defRPr>
      </a:lvl9pPr>
    </p:bodyStyle>
    <p:otherStyle>
      <a:defPPr>
        <a:defRPr lang="en-US"/>
      </a:defPPr>
      <a:lvl1pPr marL="0" algn="l" defTabSz="959778" rtl="0" eaLnBrk="1" latinLnBrk="0" hangingPunct="1">
        <a:defRPr sz="1890" kern="1200">
          <a:solidFill>
            <a:schemeClr val="tx1"/>
          </a:solidFill>
          <a:latin typeface="+mn-lt"/>
          <a:ea typeface="+mn-ea"/>
          <a:cs typeface="+mn-cs"/>
        </a:defRPr>
      </a:lvl1pPr>
      <a:lvl2pPr marL="479888" algn="l" defTabSz="959778" rtl="0" eaLnBrk="1" latinLnBrk="0" hangingPunct="1">
        <a:defRPr sz="1890" kern="1200">
          <a:solidFill>
            <a:schemeClr val="tx1"/>
          </a:solidFill>
          <a:latin typeface="+mn-lt"/>
          <a:ea typeface="+mn-ea"/>
          <a:cs typeface="+mn-cs"/>
        </a:defRPr>
      </a:lvl2pPr>
      <a:lvl3pPr marL="959778" algn="l" defTabSz="959778" rtl="0" eaLnBrk="1" latinLnBrk="0" hangingPunct="1">
        <a:defRPr sz="1890" kern="1200">
          <a:solidFill>
            <a:schemeClr val="tx1"/>
          </a:solidFill>
          <a:latin typeface="+mn-lt"/>
          <a:ea typeface="+mn-ea"/>
          <a:cs typeface="+mn-cs"/>
        </a:defRPr>
      </a:lvl3pPr>
      <a:lvl4pPr marL="1439664" algn="l" defTabSz="959778" rtl="0" eaLnBrk="1" latinLnBrk="0" hangingPunct="1">
        <a:defRPr sz="1890" kern="1200">
          <a:solidFill>
            <a:schemeClr val="tx1"/>
          </a:solidFill>
          <a:latin typeface="+mn-lt"/>
          <a:ea typeface="+mn-ea"/>
          <a:cs typeface="+mn-cs"/>
        </a:defRPr>
      </a:lvl4pPr>
      <a:lvl5pPr marL="1919555" algn="l" defTabSz="959778" rtl="0" eaLnBrk="1" latinLnBrk="0" hangingPunct="1">
        <a:defRPr sz="1890" kern="1200">
          <a:solidFill>
            <a:schemeClr val="tx1"/>
          </a:solidFill>
          <a:latin typeface="+mn-lt"/>
          <a:ea typeface="+mn-ea"/>
          <a:cs typeface="+mn-cs"/>
        </a:defRPr>
      </a:lvl5pPr>
      <a:lvl6pPr marL="2399445" algn="l" defTabSz="959778" rtl="0" eaLnBrk="1" latinLnBrk="0" hangingPunct="1">
        <a:defRPr sz="1890" kern="1200">
          <a:solidFill>
            <a:schemeClr val="tx1"/>
          </a:solidFill>
          <a:latin typeface="+mn-lt"/>
          <a:ea typeface="+mn-ea"/>
          <a:cs typeface="+mn-cs"/>
        </a:defRPr>
      </a:lvl6pPr>
      <a:lvl7pPr marL="2879335" algn="l" defTabSz="959778" rtl="0" eaLnBrk="1" latinLnBrk="0" hangingPunct="1">
        <a:defRPr sz="1890" kern="1200">
          <a:solidFill>
            <a:schemeClr val="tx1"/>
          </a:solidFill>
          <a:latin typeface="+mn-lt"/>
          <a:ea typeface="+mn-ea"/>
          <a:cs typeface="+mn-cs"/>
        </a:defRPr>
      </a:lvl7pPr>
      <a:lvl8pPr marL="3359223" algn="l" defTabSz="959778" rtl="0" eaLnBrk="1" latinLnBrk="0" hangingPunct="1">
        <a:defRPr sz="1890" kern="1200">
          <a:solidFill>
            <a:schemeClr val="tx1"/>
          </a:solidFill>
          <a:latin typeface="+mn-lt"/>
          <a:ea typeface="+mn-ea"/>
          <a:cs typeface="+mn-cs"/>
        </a:defRPr>
      </a:lvl8pPr>
      <a:lvl9pPr marL="3839111" algn="l" defTabSz="959778" rtl="0" eaLnBrk="1" latinLnBrk="0" hangingPunct="1">
        <a:defRPr sz="189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41"/>
          <p:cNvPicPr preferRelativeResize="0"/>
          <p:nvPr/>
        </p:nvPicPr>
        <p:blipFill rotWithShape="1">
          <a:blip r:embed="rId3">
            <a:alphaModFix/>
          </a:blip>
          <a:srcRect/>
          <a:stretch/>
        </p:blipFill>
        <p:spPr>
          <a:xfrm>
            <a:off x="3640455" y="6554673"/>
            <a:ext cx="2320290" cy="785707"/>
          </a:xfrm>
          <a:prstGeom prst="rect">
            <a:avLst/>
          </a:prstGeom>
          <a:noFill/>
          <a:ln>
            <a:noFill/>
          </a:ln>
        </p:spPr>
      </p:pic>
      <p:pic>
        <p:nvPicPr>
          <p:cNvPr id="7" name="Google Shape;7;p41"/>
          <p:cNvPicPr preferRelativeResize="0"/>
          <p:nvPr/>
        </p:nvPicPr>
        <p:blipFill rotWithShape="1">
          <a:blip r:embed="rId4">
            <a:alphaModFix/>
          </a:blip>
          <a:srcRect/>
          <a:stretch/>
        </p:blipFill>
        <p:spPr>
          <a:xfrm>
            <a:off x="3510963" y="5935089"/>
            <a:ext cx="2071449" cy="701443"/>
          </a:xfrm>
          <a:prstGeom prst="rect">
            <a:avLst/>
          </a:prstGeom>
          <a:noFill/>
          <a:ln>
            <a:noFill/>
          </a:ln>
        </p:spPr>
      </p:pic>
      <p:pic>
        <p:nvPicPr>
          <p:cNvPr id="8" name="Google Shape;8;p41"/>
          <p:cNvPicPr preferRelativeResize="0"/>
          <p:nvPr/>
        </p:nvPicPr>
        <p:blipFill rotWithShape="1">
          <a:blip r:embed="rId5">
            <a:alphaModFix/>
          </a:blip>
          <a:srcRect/>
          <a:stretch/>
        </p:blipFill>
        <p:spPr>
          <a:xfrm>
            <a:off x="240030" y="6045286"/>
            <a:ext cx="2833320" cy="481047"/>
          </a:xfrm>
          <a:prstGeom prst="rect">
            <a:avLst/>
          </a:prstGeom>
          <a:noFill/>
          <a:ln>
            <a:noFill/>
          </a:ln>
        </p:spPr>
      </p:pic>
      <p:grpSp>
        <p:nvGrpSpPr>
          <p:cNvPr id="9" name="Google Shape;9;p41"/>
          <p:cNvGrpSpPr/>
          <p:nvPr/>
        </p:nvGrpSpPr>
        <p:grpSpPr>
          <a:xfrm>
            <a:off x="5960466" y="5952292"/>
            <a:ext cx="3508401" cy="667031"/>
            <a:chOff x="6170991" y="3667486"/>
            <a:chExt cx="3678934" cy="688525"/>
          </a:xfrm>
        </p:grpSpPr>
        <p:sp>
          <p:nvSpPr>
            <p:cNvPr id="10" name="Google Shape;10;p41"/>
            <p:cNvSpPr txBox="1"/>
            <p:nvPr/>
          </p:nvSpPr>
          <p:spPr>
            <a:xfrm>
              <a:off x="6800527" y="3811693"/>
              <a:ext cx="3049398" cy="3955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90" b="0" i="0" u="none" strike="noStrike" cap="none">
                  <a:solidFill>
                    <a:srgbClr val="B81414"/>
                  </a:solidFill>
                  <a:latin typeface="Garamond"/>
                  <a:ea typeface="Garamond"/>
                  <a:cs typeface="Garamond"/>
                  <a:sym typeface="Garamond"/>
                </a:rPr>
                <a:t>National Science Foundation</a:t>
              </a:r>
              <a:endParaRPr/>
            </a:p>
          </p:txBody>
        </p:sp>
        <p:pic>
          <p:nvPicPr>
            <p:cNvPr id="11" name="Google Shape;11;p41"/>
            <p:cNvPicPr preferRelativeResize="0"/>
            <p:nvPr/>
          </p:nvPicPr>
          <p:blipFill rotWithShape="1">
            <a:blip r:embed="rId6">
              <a:alphaModFix/>
            </a:blip>
            <a:srcRect/>
            <a:stretch/>
          </p:blipFill>
          <p:spPr>
            <a:xfrm>
              <a:off x="6170991" y="3667486"/>
              <a:ext cx="684402" cy="688525"/>
            </a:xfrm>
            <a:prstGeom prst="rect">
              <a:avLst/>
            </a:prstGeom>
            <a:noFill/>
            <a:ln>
              <a:noFill/>
            </a:ln>
          </p:spPr>
        </p:pic>
      </p:grpSp>
    </p:spTree>
  </p:cSld>
  <p:clrMap bg1="lt1" tx1="dk1" bg2="dk2" tx2="lt2" accent1="accent1" accent2="accent2" accent3="accent3" accent4="accent4" accent5="accent5" accent6="accent6" hlink="hlink" folHlink="folHlink"/>
  <p:sldLayoutIdLst>
    <p:sldLayoutId id="2147483649"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hr.msu.edu/ua/hiring/documents/BackgroundCheckAuth_YouthProg.pdf"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constan@nscl.msu.edu"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3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4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
        <p:cNvGrpSpPr/>
        <p:nvPr/>
      </p:nvGrpSpPr>
      <p:grpSpPr>
        <a:xfrm>
          <a:off x="0" y="0"/>
          <a:ext cx="0" cy="0"/>
          <a:chOff x="0" y="0"/>
          <a:chExt cx="0" cy="0"/>
        </a:xfrm>
      </p:grpSpPr>
      <p:sp>
        <p:nvSpPr>
          <p:cNvPr id="34" name="Google Shape;34;p1"/>
          <p:cNvSpPr txBox="1"/>
          <p:nvPr/>
        </p:nvSpPr>
        <p:spPr>
          <a:xfrm>
            <a:off x="0" y="1295400"/>
            <a:ext cx="9601200" cy="1642965"/>
          </a:xfrm>
          <a:prstGeom prst="rect">
            <a:avLst/>
          </a:prstGeom>
          <a:noFill/>
          <a:ln>
            <a:noFill/>
          </a:ln>
        </p:spPr>
        <p:txBody>
          <a:bodyPr spcFirstLastPara="1" wrap="square" lIns="91425" tIns="45700" rIns="91425" bIns="45700" anchor="t" anchorCtr="0">
            <a:noAutofit/>
          </a:bodyPr>
          <a:lstStyle/>
          <a:p>
            <a:pPr marL="0" marR="0" lvl="0" indent="0" algn="ctr" rtl="0">
              <a:lnSpc>
                <a:spcPct val="75000"/>
              </a:lnSpc>
              <a:spcBef>
                <a:spcPts val="0"/>
              </a:spcBef>
              <a:spcAft>
                <a:spcPts val="0"/>
              </a:spcAft>
              <a:buClr>
                <a:srgbClr val="000000"/>
              </a:buClr>
              <a:buSzPts val="5400"/>
              <a:buFont typeface="Arial"/>
              <a:buNone/>
            </a:pPr>
            <a:r>
              <a:rPr lang="en-US" sz="5400" b="1" i="0" u="none" strike="noStrike" cap="none">
                <a:solidFill>
                  <a:srgbClr val="000000"/>
                </a:solidFill>
                <a:latin typeface="Arial"/>
                <a:ea typeface="Arial"/>
                <a:cs typeface="Arial"/>
                <a:sym typeface="Arial"/>
              </a:rPr>
              <a:t>The FRIB</a:t>
            </a:r>
            <a:endParaRPr/>
          </a:p>
          <a:p>
            <a:pPr marL="0" marR="0" lvl="0" indent="0" algn="ctr" rtl="0">
              <a:lnSpc>
                <a:spcPct val="75000"/>
              </a:lnSpc>
              <a:spcBef>
                <a:spcPts val="1620"/>
              </a:spcBef>
              <a:spcAft>
                <a:spcPts val="0"/>
              </a:spcAft>
              <a:buClr>
                <a:srgbClr val="000000"/>
              </a:buClr>
              <a:buSzPts val="5400"/>
              <a:buFont typeface="Arial"/>
              <a:buNone/>
            </a:pPr>
            <a:r>
              <a:rPr lang="en-US" sz="5400" b="1" i="0" u="none" strike="noStrike" cap="none">
                <a:solidFill>
                  <a:srgbClr val="000000"/>
                </a:solidFill>
                <a:latin typeface="Arial"/>
                <a:ea typeface="Arial"/>
                <a:cs typeface="Arial"/>
                <a:sym typeface="Arial"/>
              </a:rPr>
              <a:t>Training Workshop</a:t>
            </a:r>
            <a:endParaRPr/>
          </a:p>
          <a:p>
            <a:pPr marL="0" marR="0" lvl="0" indent="0" algn="ctr" rtl="0">
              <a:lnSpc>
                <a:spcPct val="75000"/>
              </a:lnSpc>
              <a:spcBef>
                <a:spcPts val="1620"/>
              </a:spcBef>
              <a:spcAft>
                <a:spcPts val="0"/>
              </a:spcAft>
              <a:buClr>
                <a:srgbClr val="000000"/>
              </a:buClr>
              <a:buSzPts val="5400"/>
              <a:buFont typeface="Arial"/>
              <a:buNone/>
            </a:pPr>
            <a:r>
              <a:rPr lang="en-US" sz="5400" b="1" i="0" u="none" strike="noStrike" cap="none">
                <a:solidFill>
                  <a:srgbClr val="000000"/>
                </a:solidFill>
                <a:latin typeface="Arial"/>
                <a:ea typeface="Arial"/>
                <a:cs typeface="Arial"/>
                <a:sym typeface="Arial"/>
              </a:rPr>
              <a:t>for Tour Guides</a:t>
            </a:r>
            <a:endParaRPr sz="2100" b="1" i="0" u="none" strike="noStrike" cap="none">
              <a:solidFill>
                <a:srgbClr val="4E8542"/>
              </a:solidFill>
              <a:latin typeface="Arial"/>
              <a:ea typeface="Arial"/>
              <a:cs typeface="Arial"/>
              <a:sym typeface="Arial"/>
            </a:endParaRPr>
          </a:p>
        </p:txBody>
      </p:sp>
      <p:sp>
        <p:nvSpPr>
          <p:cNvPr id="35" name="Google Shape;35;p1"/>
          <p:cNvSpPr txBox="1"/>
          <p:nvPr/>
        </p:nvSpPr>
        <p:spPr>
          <a:xfrm>
            <a:off x="134703" y="4282440"/>
            <a:ext cx="9601200" cy="128016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1890"/>
              <a:buFont typeface="Noto Sans Symbols"/>
              <a:buNone/>
            </a:pPr>
            <a:r>
              <a:rPr lang="en-US" sz="1890" b="0" i="0" u="none" strike="noStrike" cap="none">
                <a:solidFill>
                  <a:srgbClr val="000000"/>
                </a:solidFill>
                <a:latin typeface="Arial"/>
                <a:ea typeface="Arial"/>
                <a:cs typeface="Arial"/>
                <a:sym typeface="Arial"/>
              </a:rPr>
              <a:t>Dr. Zach Constan</a:t>
            </a:r>
            <a:endParaRPr/>
          </a:p>
          <a:p>
            <a:pPr marL="0" marR="0" lvl="0" indent="0" algn="ctr" rtl="0">
              <a:lnSpc>
                <a:spcPct val="90000"/>
              </a:lnSpc>
              <a:spcBef>
                <a:spcPts val="630"/>
              </a:spcBef>
              <a:spcAft>
                <a:spcPts val="0"/>
              </a:spcAft>
              <a:buClr>
                <a:srgbClr val="000000"/>
              </a:buClr>
              <a:buSzPts val="1890"/>
              <a:buFont typeface="Noto Sans Symbols"/>
              <a:buNone/>
            </a:pPr>
            <a:r>
              <a:rPr lang="en-US" sz="1890" b="0" i="0" u="none" strike="noStrike" cap="none">
                <a:solidFill>
                  <a:srgbClr val="000000"/>
                </a:solidFill>
                <a:latin typeface="Arial"/>
                <a:ea typeface="Arial"/>
                <a:cs typeface="Arial"/>
                <a:sym typeface="Arial"/>
              </a:rPr>
              <a:t>Outreach Coordinator</a:t>
            </a:r>
            <a:endParaRPr sz="1890" b="0" i="0" u="none" strike="noStrike" cap="none">
              <a:solidFill>
                <a:srgbClr val="064308"/>
              </a:solidFill>
              <a:latin typeface="Arial"/>
              <a:ea typeface="Arial"/>
              <a:cs typeface="Arial"/>
              <a:sym typeface="Arial"/>
            </a:endParaRPr>
          </a:p>
          <a:p>
            <a:pPr marL="0" marR="0" lvl="0" indent="0" algn="ctr" rtl="0">
              <a:lnSpc>
                <a:spcPct val="90000"/>
              </a:lnSpc>
              <a:spcBef>
                <a:spcPts val="1266"/>
              </a:spcBef>
              <a:spcAft>
                <a:spcPts val="0"/>
              </a:spcAft>
              <a:buClr>
                <a:srgbClr val="064308"/>
              </a:buClr>
              <a:buSzPts val="1890"/>
              <a:buFont typeface="Noto Sans Symbols"/>
              <a:buNone/>
            </a:pPr>
            <a:endParaRPr sz="1890" b="0" i="0" u="none" strike="noStrike" cap="none">
              <a:solidFill>
                <a:srgbClr val="064308"/>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9"/>
        <p:cNvGrpSpPr/>
        <p:nvPr/>
      </p:nvGrpSpPr>
      <p:grpSpPr>
        <a:xfrm>
          <a:off x="0" y="0"/>
          <a:ext cx="0" cy="0"/>
          <a:chOff x="0" y="0"/>
          <a:chExt cx="0" cy="0"/>
        </a:xfrm>
      </p:grpSpPr>
      <p:sp>
        <p:nvSpPr>
          <p:cNvPr id="100" name="Google Shape;100;p11"/>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4400"/>
              <a:t>The Challenges</a:t>
            </a:r>
            <a:endParaRPr sz="4400"/>
          </a:p>
        </p:txBody>
      </p:sp>
      <p:sp>
        <p:nvSpPr>
          <p:cNvPr id="101" name="Google Shape;101;p11"/>
          <p:cNvSpPr txBox="1"/>
          <p:nvPr/>
        </p:nvSpPr>
        <p:spPr>
          <a:xfrm>
            <a:off x="310992" y="1316568"/>
            <a:ext cx="6629400" cy="4114800"/>
          </a:xfrm>
          <a:prstGeom prst="rect">
            <a:avLst/>
          </a:prstGeom>
          <a:noFill/>
          <a:ln>
            <a:noFill/>
          </a:ln>
        </p:spPr>
        <p:txBody>
          <a:bodyPr spcFirstLastPara="1" wrap="square" lIns="91425" tIns="45700" rIns="91425" bIns="45700" anchor="t" anchorCtr="0">
            <a:noAutofit/>
          </a:bodyPr>
          <a:lstStyle/>
          <a:p>
            <a:pPr marL="189187" marR="0" lvl="0" indent="-189187" algn="l" rtl="0">
              <a:lnSpc>
                <a:spcPct val="80000"/>
              </a:lnSpc>
              <a:spcBef>
                <a:spcPts val="0"/>
              </a:spcBef>
              <a:spcAft>
                <a:spcPts val="0"/>
              </a:spcAft>
              <a:buClr>
                <a:srgbClr val="064308"/>
              </a:buClr>
              <a:buSzPts val="2800"/>
              <a:buFont typeface="Noto Sans Symbols"/>
              <a:buChar char="▪"/>
            </a:pPr>
            <a:r>
              <a:rPr lang="en-US" sz="2800" dirty="0" smtClean="0">
                <a:solidFill>
                  <a:srgbClr val="064308"/>
                </a:solidFill>
                <a:latin typeface="Arial"/>
                <a:ea typeface="Arial"/>
                <a:cs typeface="Arial"/>
                <a:sym typeface="Arial"/>
              </a:rPr>
              <a:t>Unfamiliar </a:t>
            </a:r>
            <a:r>
              <a:rPr lang="en-US" sz="2800" dirty="0">
                <a:solidFill>
                  <a:srgbClr val="064308"/>
                </a:solidFill>
                <a:latin typeface="Arial"/>
                <a:ea typeface="Arial"/>
                <a:cs typeface="Arial"/>
                <a:sym typeface="Arial"/>
              </a:rPr>
              <a:t>terminology</a:t>
            </a:r>
            <a:endParaRPr dirty="0"/>
          </a:p>
          <a:p>
            <a:pPr marL="381527" marR="0" lvl="1" indent="-159233" algn="l" rtl="0">
              <a:lnSpc>
                <a:spcPct val="80000"/>
              </a:lnSpc>
              <a:spcBef>
                <a:spcPts val="211"/>
              </a:spcBef>
              <a:spcAft>
                <a:spcPts val="0"/>
              </a:spcAft>
              <a:buClr>
                <a:schemeClr val="dk1"/>
              </a:buClr>
              <a:buSzPts val="2100"/>
              <a:buFont typeface="Arial"/>
              <a:buChar char="•"/>
            </a:pPr>
            <a:r>
              <a:rPr lang="en-US" sz="2100" b="0" i="0" u="none" strike="noStrike" cap="none" dirty="0">
                <a:solidFill>
                  <a:schemeClr val="dk1"/>
                </a:solidFill>
                <a:latin typeface="Arial"/>
                <a:ea typeface="Arial"/>
                <a:cs typeface="Arial"/>
                <a:sym typeface="Arial"/>
              </a:rPr>
              <a:t>nucleus, </a:t>
            </a:r>
            <a:r>
              <a:rPr lang="en-US" sz="2100" b="0" i="1" u="none" strike="noStrike" cap="none" dirty="0">
                <a:solidFill>
                  <a:schemeClr val="dk1"/>
                </a:solidFill>
                <a:latin typeface="Arial"/>
                <a:ea typeface="Arial"/>
                <a:cs typeface="Arial"/>
                <a:sym typeface="Arial"/>
              </a:rPr>
              <a:t>particle</a:t>
            </a:r>
            <a:r>
              <a:rPr lang="en-US" sz="2100" b="0" i="0" u="none" strike="noStrike" cap="none" dirty="0">
                <a:solidFill>
                  <a:schemeClr val="dk1"/>
                </a:solidFill>
                <a:latin typeface="Arial"/>
                <a:ea typeface="Arial"/>
                <a:cs typeface="Arial"/>
                <a:sym typeface="Arial"/>
              </a:rPr>
              <a:t> accelerator, nuclides, unstable, isotope, radioactive decay, electric repulsion </a:t>
            </a:r>
            <a:endParaRPr dirty="0"/>
          </a:p>
          <a:p>
            <a:pPr marL="189187" marR="0" lvl="0" indent="-189187" algn="l" rtl="0">
              <a:lnSpc>
                <a:spcPct val="80000"/>
              </a:lnSpc>
              <a:spcBef>
                <a:spcPts val="1266"/>
              </a:spcBef>
              <a:spcAft>
                <a:spcPts val="0"/>
              </a:spcAft>
              <a:buClr>
                <a:srgbClr val="064308"/>
              </a:buClr>
              <a:buSzPts val="2800"/>
              <a:buFont typeface="Noto Sans Symbols"/>
              <a:buChar char="▪"/>
            </a:pPr>
            <a:r>
              <a:rPr lang="en-US" sz="2800" dirty="0">
                <a:solidFill>
                  <a:srgbClr val="064308"/>
                </a:solidFill>
                <a:latin typeface="Arial"/>
                <a:ea typeface="Arial"/>
                <a:cs typeface="Arial"/>
                <a:sym typeface="Arial"/>
              </a:rPr>
              <a:t>Disconnected audience</a:t>
            </a:r>
            <a:endParaRPr dirty="0"/>
          </a:p>
          <a:p>
            <a:pPr marL="189187" marR="0" lvl="0" indent="-189187" algn="l" rtl="0">
              <a:lnSpc>
                <a:spcPct val="80000"/>
              </a:lnSpc>
              <a:spcBef>
                <a:spcPts val="1266"/>
              </a:spcBef>
              <a:spcAft>
                <a:spcPts val="0"/>
              </a:spcAft>
              <a:buClr>
                <a:srgbClr val="064308"/>
              </a:buClr>
              <a:buSzPts val="2800"/>
              <a:buFont typeface="Noto Sans Symbols"/>
              <a:buChar char="▪"/>
            </a:pPr>
            <a:r>
              <a:rPr lang="en-US" sz="2800" dirty="0">
                <a:solidFill>
                  <a:srgbClr val="064308"/>
                </a:solidFill>
                <a:latin typeface="Arial"/>
                <a:ea typeface="Arial"/>
                <a:cs typeface="Arial"/>
                <a:sym typeface="Arial"/>
              </a:rPr>
              <a:t>Overwhelming information/fast pace</a:t>
            </a:r>
            <a:endParaRPr dirty="0"/>
          </a:p>
          <a:p>
            <a:pPr marL="189187" marR="0" lvl="0" indent="-189187" algn="l" rtl="0">
              <a:lnSpc>
                <a:spcPct val="80000"/>
              </a:lnSpc>
              <a:spcBef>
                <a:spcPts val="1266"/>
              </a:spcBef>
              <a:spcAft>
                <a:spcPts val="0"/>
              </a:spcAft>
              <a:buClr>
                <a:srgbClr val="064308"/>
              </a:buClr>
              <a:buSzPts val="2800"/>
              <a:buFont typeface="Noto Sans Symbols"/>
              <a:buChar char="▪"/>
            </a:pPr>
            <a:r>
              <a:rPr lang="en-US" sz="2800" dirty="0">
                <a:solidFill>
                  <a:srgbClr val="064308"/>
                </a:solidFill>
              </a:rPr>
              <a:t>FRIB </a:t>
            </a:r>
            <a:r>
              <a:rPr lang="en-US" sz="2800" dirty="0">
                <a:solidFill>
                  <a:srgbClr val="064308"/>
                </a:solidFill>
                <a:latin typeface="Arial"/>
                <a:ea typeface="Arial"/>
                <a:cs typeface="Arial"/>
                <a:sym typeface="Arial"/>
              </a:rPr>
              <a:t>is LOUD and disorienting</a:t>
            </a:r>
            <a:endParaRPr dirty="0"/>
          </a:p>
          <a:p>
            <a:pPr marL="189187" marR="0" lvl="0" indent="-189187" algn="l" rtl="0">
              <a:lnSpc>
                <a:spcPct val="80000"/>
              </a:lnSpc>
              <a:spcBef>
                <a:spcPts val="1266"/>
              </a:spcBef>
              <a:spcAft>
                <a:spcPts val="0"/>
              </a:spcAft>
              <a:buClr>
                <a:srgbClr val="064308"/>
              </a:buClr>
              <a:buSzPts val="2800"/>
              <a:buFont typeface="Noto Sans Symbols"/>
              <a:buChar char="▪"/>
            </a:pPr>
            <a:r>
              <a:rPr lang="en-US" sz="2800" dirty="0">
                <a:solidFill>
                  <a:srgbClr val="064308"/>
                </a:solidFill>
                <a:latin typeface="Arial"/>
                <a:ea typeface="Arial"/>
                <a:cs typeface="Arial"/>
                <a:sym typeface="Arial"/>
              </a:rPr>
              <a:t>Limited in what we can see</a:t>
            </a:r>
            <a:endParaRPr dirty="0"/>
          </a:p>
          <a:p>
            <a:pPr marL="381527" marR="0" lvl="1" indent="-159233" algn="l" rtl="0">
              <a:lnSpc>
                <a:spcPct val="80000"/>
              </a:lnSpc>
              <a:spcBef>
                <a:spcPts val="211"/>
              </a:spcBef>
              <a:spcAft>
                <a:spcPts val="0"/>
              </a:spcAft>
              <a:buClr>
                <a:schemeClr val="dk1"/>
              </a:buClr>
              <a:buSzPts val="2100"/>
              <a:buFont typeface="Arial"/>
              <a:buChar char="•"/>
            </a:pPr>
            <a:r>
              <a:rPr lang="en-US" sz="2100" b="0" i="0" u="none" strike="noStrike" cap="none" dirty="0">
                <a:solidFill>
                  <a:schemeClr val="dk1"/>
                </a:solidFill>
                <a:latin typeface="Arial"/>
                <a:ea typeface="Arial"/>
                <a:cs typeface="Arial"/>
                <a:sym typeface="Arial"/>
              </a:rPr>
              <a:t>Experiments close vaults</a:t>
            </a:r>
            <a:endParaRPr dirty="0"/>
          </a:p>
          <a:p>
            <a:pPr marL="381527" marR="0" lvl="1" indent="-159233" algn="l" rtl="0">
              <a:lnSpc>
                <a:spcPct val="80000"/>
              </a:lnSpc>
              <a:spcBef>
                <a:spcPts val="211"/>
              </a:spcBef>
              <a:spcAft>
                <a:spcPts val="0"/>
              </a:spcAft>
              <a:buClr>
                <a:schemeClr val="dk1"/>
              </a:buClr>
              <a:buSzPts val="2100"/>
              <a:buFont typeface="Arial"/>
              <a:buChar char="•"/>
            </a:pPr>
            <a:r>
              <a:rPr lang="en-US" sz="2100" b="0" i="0" u="none" strike="noStrike" cap="none" dirty="0">
                <a:solidFill>
                  <a:schemeClr val="dk1"/>
                </a:solidFill>
                <a:latin typeface="Arial"/>
                <a:ea typeface="Arial"/>
                <a:cs typeface="Arial"/>
                <a:sym typeface="Arial"/>
              </a:rPr>
              <a:t>Equipment isn’t interesting from the outside</a:t>
            </a:r>
            <a:endParaRPr dirty="0"/>
          </a:p>
          <a:p>
            <a:pPr marL="381527" marR="0" lvl="1" indent="-159233" algn="l" rtl="0">
              <a:lnSpc>
                <a:spcPct val="80000"/>
              </a:lnSpc>
              <a:spcBef>
                <a:spcPts val="211"/>
              </a:spcBef>
              <a:spcAft>
                <a:spcPts val="0"/>
              </a:spcAft>
              <a:buClr>
                <a:schemeClr val="dk1"/>
              </a:buClr>
              <a:buSzPts val="2100"/>
              <a:buFont typeface="Arial"/>
              <a:buChar char="•"/>
            </a:pPr>
            <a:r>
              <a:rPr lang="en-US" sz="2100" b="0" i="0" u="none" strike="noStrike" cap="none" dirty="0">
                <a:solidFill>
                  <a:schemeClr val="dk1"/>
                </a:solidFill>
                <a:latin typeface="Arial"/>
                <a:ea typeface="Arial"/>
                <a:cs typeface="Arial"/>
                <a:sym typeface="Arial"/>
              </a:rPr>
              <a:t>People visiting “the </a:t>
            </a:r>
            <a:r>
              <a:rPr lang="en-US" sz="2100" dirty="0">
                <a:solidFill>
                  <a:schemeClr val="dk1"/>
                </a:solidFill>
              </a:rPr>
              <a:t>accelerator</a:t>
            </a:r>
            <a:r>
              <a:rPr lang="en-US" sz="2100" b="0" i="0" u="none" strike="noStrike" cap="none" dirty="0">
                <a:solidFill>
                  <a:schemeClr val="dk1"/>
                </a:solidFill>
                <a:latin typeface="Arial"/>
                <a:ea typeface="Arial"/>
                <a:cs typeface="Arial"/>
                <a:sym typeface="Arial"/>
              </a:rPr>
              <a:t>” expect to see one</a:t>
            </a:r>
            <a:endParaRPr dirty="0"/>
          </a:p>
          <a:p>
            <a:pPr marL="189187" marR="0" lvl="0" indent="-189187" algn="l" rtl="0">
              <a:lnSpc>
                <a:spcPct val="80000"/>
              </a:lnSpc>
              <a:spcBef>
                <a:spcPts val="1266"/>
              </a:spcBef>
              <a:spcAft>
                <a:spcPts val="0"/>
              </a:spcAft>
              <a:buClr>
                <a:srgbClr val="064308"/>
              </a:buClr>
              <a:buSzPts val="2800"/>
              <a:buFont typeface="Noto Sans Symbols"/>
              <a:buChar char="▪"/>
            </a:pPr>
            <a:r>
              <a:rPr lang="en-US" sz="2800" dirty="0">
                <a:solidFill>
                  <a:srgbClr val="064308"/>
                </a:solidFill>
                <a:latin typeface="Arial"/>
                <a:ea typeface="Arial"/>
                <a:cs typeface="Arial"/>
                <a:sym typeface="Arial"/>
              </a:rPr>
              <a:t>Our own incomplete understanding!</a:t>
            </a:r>
            <a:endParaRPr dirty="0"/>
          </a:p>
          <a:p>
            <a:pPr marL="189187" marR="0" lvl="0" indent="-189187" algn="l" rtl="0">
              <a:lnSpc>
                <a:spcPct val="80000"/>
              </a:lnSpc>
              <a:spcBef>
                <a:spcPts val="1266"/>
              </a:spcBef>
              <a:spcAft>
                <a:spcPts val="0"/>
              </a:spcAft>
              <a:buClr>
                <a:srgbClr val="064308"/>
              </a:buClr>
              <a:buSzPts val="2800"/>
              <a:buFont typeface="Noto Sans Symbols"/>
              <a:buChar char="▪"/>
            </a:pPr>
            <a:r>
              <a:rPr lang="en-US" sz="2800" dirty="0">
                <a:solidFill>
                  <a:srgbClr val="064308"/>
                </a:solidFill>
                <a:latin typeface="Arial"/>
                <a:ea typeface="Arial"/>
                <a:cs typeface="Arial"/>
                <a:sym typeface="Arial"/>
              </a:rPr>
              <a:t>And many more…</a:t>
            </a:r>
            <a:endParaRPr dirty="0"/>
          </a:p>
        </p:txBody>
      </p:sp>
      <p:pic>
        <p:nvPicPr>
          <p:cNvPr id="102" name="Google Shape;102;p11"/>
          <p:cNvPicPr preferRelativeResize="0"/>
          <p:nvPr/>
        </p:nvPicPr>
        <p:blipFill rotWithShape="1">
          <a:blip r:embed="rId3">
            <a:alphaModFix/>
          </a:blip>
          <a:srcRect b="14654"/>
          <a:stretch/>
        </p:blipFill>
        <p:spPr>
          <a:xfrm rot="-5400000">
            <a:off x="5823110" y="2269067"/>
            <a:ext cx="4419598" cy="2514600"/>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6"/>
        <p:cNvGrpSpPr/>
        <p:nvPr/>
      </p:nvGrpSpPr>
      <p:grpSpPr>
        <a:xfrm>
          <a:off x="0" y="0"/>
          <a:ext cx="0" cy="0"/>
          <a:chOff x="0" y="0"/>
          <a:chExt cx="0" cy="0"/>
        </a:xfrm>
      </p:grpSpPr>
      <p:sp>
        <p:nvSpPr>
          <p:cNvPr id="107" name="Google Shape;107;p10"/>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4000"/>
              <a:t>Room for improvement</a:t>
            </a:r>
            <a:endParaRPr/>
          </a:p>
        </p:txBody>
      </p:sp>
      <p:sp>
        <p:nvSpPr>
          <p:cNvPr id="108" name="Google Shape;108;p10"/>
          <p:cNvSpPr txBox="1"/>
          <p:nvPr/>
        </p:nvSpPr>
        <p:spPr>
          <a:xfrm>
            <a:off x="4157663" y="1295400"/>
            <a:ext cx="4833937" cy="5543550"/>
          </a:xfrm>
          <a:prstGeom prst="rect">
            <a:avLst/>
          </a:prstGeom>
          <a:noFill/>
          <a:ln>
            <a:noFill/>
          </a:ln>
        </p:spPr>
        <p:txBody>
          <a:bodyPr spcFirstLastPara="1" wrap="square" lIns="91425" tIns="45700" rIns="91425" bIns="45700" anchor="t" anchorCtr="0">
            <a:noAutofit/>
          </a:bodyPr>
          <a:lstStyle/>
          <a:p>
            <a:pPr marL="189187" marR="0" lvl="0" indent="-189187" algn="l" rtl="0">
              <a:lnSpc>
                <a:spcPct val="90000"/>
              </a:lnSpc>
              <a:spcBef>
                <a:spcPts val="0"/>
              </a:spcBef>
              <a:spcAft>
                <a:spcPts val="0"/>
              </a:spcAft>
              <a:buClr>
                <a:srgbClr val="064308"/>
              </a:buClr>
              <a:buSzPts val="1800"/>
              <a:buFont typeface="Noto Sans Symbols"/>
              <a:buChar char="▪"/>
            </a:pPr>
            <a:r>
              <a:rPr lang="en-US" sz="1800" dirty="0" smtClean="0">
                <a:solidFill>
                  <a:srgbClr val="064308"/>
                </a:solidFill>
                <a:latin typeface="Arial"/>
                <a:ea typeface="Arial"/>
                <a:cs typeface="Arial"/>
                <a:sym typeface="Arial"/>
              </a:rPr>
              <a:t>11/7/08 review </a:t>
            </a:r>
            <a:r>
              <a:rPr lang="en-US" sz="1800" dirty="0">
                <a:solidFill>
                  <a:schemeClr val="dk1"/>
                </a:solidFill>
                <a:latin typeface="Arial"/>
                <a:ea typeface="Arial"/>
                <a:cs typeface="Arial"/>
                <a:sym typeface="Arial"/>
              </a:rPr>
              <a:t>“From the group members that went on the tour, I received feedback that they were very impressed with the quality of the [introductory] presentation… and found that to be very enjoyable, but then thought that the tour guides were…” </a:t>
            </a:r>
            <a:endParaRPr dirty="0"/>
          </a:p>
          <a:p>
            <a:pPr marL="189187" marR="0" lvl="0" indent="-189187" algn="l" rtl="0">
              <a:lnSpc>
                <a:spcPct val="90000"/>
              </a:lnSpc>
              <a:spcBef>
                <a:spcPts val="1266"/>
              </a:spcBef>
              <a:spcAft>
                <a:spcPts val="0"/>
              </a:spcAft>
              <a:buClr>
                <a:srgbClr val="064308"/>
              </a:buClr>
              <a:buSzPts val="1800"/>
              <a:buFont typeface="Noto Sans Symbols"/>
              <a:buChar char="▪"/>
            </a:pPr>
            <a:r>
              <a:rPr lang="en-US" sz="1800" b="1" dirty="0">
                <a:solidFill>
                  <a:srgbClr val="064308"/>
                </a:solidFill>
                <a:latin typeface="Arial"/>
                <a:ea typeface="Arial"/>
                <a:cs typeface="Arial"/>
                <a:sym typeface="Arial"/>
              </a:rPr>
              <a:t>unprepared </a:t>
            </a:r>
            <a:r>
              <a:rPr lang="en-US" sz="1800" dirty="0">
                <a:solidFill>
                  <a:srgbClr val="064308"/>
                </a:solidFill>
                <a:latin typeface="Arial"/>
                <a:ea typeface="Arial"/>
                <a:cs typeface="Arial"/>
                <a:sym typeface="Arial"/>
              </a:rPr>
              <a:t>(use wiki, shadow tours, ask for help)</a:t>
            </a:r>
            <a:endParaRPr dirty="0"/>
          </a:p>
          <a:p>
            <a:pPr marL="189187" marR="0" lvl="0" indent="-189187" algn="l" rtl="0">
              <a:lnSpc>
                <a:spcPct val="90000"/>
              </a:lnSpc>
              <a:spcBef>
                <a:spcPts val="1266"/>
              </a:spcBef>
              <a:spcAft>
                <a:spcPts val="0"/>
              </a:spcAft>
              <a:buClr>
                <a:srgbClr val="064308"/>
              </a:buClr>
              <a:buSzPts val="1800"/>
              <a:buFont typeface="Noto Sans Symbols"/>
              <a:buChar char="▪"/>
            </a:pPr>
            <a:r>
              <a:rPr lang="en-US" sz="1800" b="1" dirty="0">
                <a:solidFill>
                  <a:srgbClr val="064308"/>
                </a:solidFill>
                <a:latin typeface="Arial"/>
                <a:ea typeface="Arial"/>
                <a:cs typeface="Arial"/>
                <a:sym typeface="Arial"/>
              </a:rPr>
              <a:t>hard to hear</a:t>
            </a:r>
            <a:r>
              <a:rPr lang="en-US" sz="1800" dirty="0">
                <a:solidFill>
                  <a:srgbClr val="064308"/>
                </a:solidFill>
                <a:latin typeface="Arial"/>
                <a:ea typeface="Arial"/>
                <a:cs typeface="Arial"/>
                <a:sym typeface="Arial"/>
              </a:rPr>
              <a:t> (ask people to move closer, speak loudly, use speaker system)</a:t>
            </a:r>
            <a:endParaRPr dirty="0"/>
          </a:p>
          <a:p>
            <a:pPr marL="189187" marR="0" lvl="0" indent="-189187" algn="l" rtl="0">
              <a:lnSpc>
                <a:spcPct val="90000"/>
              </a:lnSpc>
              <a:spcBef>
                <a:spcPts val="1266"/>
              </a:spcBef>
              <a:spcAft>
                <a:spcPts val="0"/>
              </a:spcAft>
              <a:buClr>
                <a:srgbClr val="064308"/>
              </a:buClr>
              <a:buSzPts val="1800"/>
              <a:buFont typeface="Noto Sans Symbols"/>
              <a:buChar char="▪"/>
            </a:pPr>
            <a:r>
              <a:rPr lang="en-US" sz="1800" b="1" dirty="0">
                <a:solidFill>
                  <a:srgbClr val="064308"/>
                </a:solidFill>
                <a:latin typeface="Arial"/>
                <a:ea typeface="Arial"/>
                <a:cs typeface="Arial"/>
                <a:sym typeface="Arial"/>
              </a:rPr>
              <a:t>hard to understand</a:t>
            </a:r>
            <a:r>
              <a:rPr lang="en-US" sz="1800" dirty="0">
                <a:solidFill>
                  <a:srgbClr val="064308"/>
                </a:solidFill>
                <a:latin typeface="Arial"/>
                <a:ea typeface="Arial"/>
                <a:cs typeface="Arial"/>
                <a:sym typeface="Arial"/>
              </a:rPr>
              <a:t> (speak clearly, watch terminology)</a:t>
            </a:r>
            <a:endParaRPr dirty="0"/>
          </a:p>
          <a:p>
            <a:pPr marL="189187" marR="0" lvl="0" indent="-189187" algn="l" rtl="0">
              <a:lnSpc>
                <a:spcPct val="90000"/>
              </a:lnSpc>
              <a:spcBef>
                <a:spcPts val="1266"/>
              </a:spcBef>
              <a:spcAft>
                <a:spcPts val="0"/>
              </a:spcAft>
              <a:buClr>
                <a:srgbClr val="064308"/>
              </a:buClr>
              <a:buSzPts val="1800"/>
              <a:buFont typeface="Noto Sans Symbols"/>
              <a:buChar char="▪"/>
            </a:pPr>
            <a:r>
              <a:rPr lang="en-US" sz="1800" b="1" dirty="0">
                <a:solidFill>
                  <a:srgbClr val="064308"/>
                </a:solidFill>
                <a:latin typeface="Arial"/>
                <a:ea typeface="Arial"/>
                <a:cs typeface="Arial"/>
                <a:sym typeface="Arial"/>
              </a:rPr>
              <a:t>unable to answer questions</a:t>
            </a:r>
            <a:r>
              <a:rPr lang="en-US" sz="1800" dirty="0">
                <a:solidFill>
                  <a:srgbClr val="064308"/>
                </a:solidFill>
                <a:latin typeface="Arial"/>
                <a:ea typeface="Arial"/>
                <a:cs typeface="Arial"/>
                <a:sym typeface="Arial"/>
              </a:rPr>
              <a:t> (read wiki FAQ, forward questions to Zach, but it’s OK to say “I don’t know”!)</a:t>
            </a:r>
            <a:endParaRPr dirty="0"/>
          </a:p>
          <a:p>
            <a:pPr marL="189187" marR="0" lvl="0" indent="-189187" algn="l" rtl="0">
              <a:lnSpc>
                <a:spcPct val="90000"/>
              </a:lnSpc>
              <a:spcBef>
                <a:spcPts val="1266"/>
              </a:spcBef>
              <a:spcAft>
                <a:spcPts val="0"/>
              </a:spcAft>
              <a:buClr>
                <a:srgbClr val="064308"/>
              </a:buClr>
              <a:buSzPts val="1800"/>
              <a:buFont typeface="Noto Sans Symbols"/>
              <a:buChar char="▪"/>
            </a:pPr>
            <a:r>
              <a:rPr lang="en-US" sz="1800" dirty="0">
                <a:solidFill>
                  <a:srgbClr val="064308"/>
                </a:solidFill>
                <a:latin typeface="Arial"/>
                <a:ea typeface="Arial"/>
                <a:cs typeface="Arial"/>
                <a:sym typeface="Arial"/>
              </a:rPr>
              <a:t>For every potential problem, guides have a solution (see </a:t>
            </a:r>
            <a:r>
              <a:rPr lang="en-US" sz="1800" dirty="0" smtClean="0">
                <a:solidFill>
                  <a:srgbClr val="064308"/>
                </a:solidFill>
                <a:latin typeface="Arial"/>
                <a:ea typeface="Arial"/>
                <a:cs typeface="Arial"/>
                <a:sym typeface="Arial"/>
              </a:rPr>
              <a:t>resources next slide</a:t>
            </a:r>
            <a:r>
              <a:rPr lang="en-US" sz="1800" dirty="0">
                <a:solidFill>
                  <a:srgbClr val="064308"/>
                </a:solidFill>
                <a:latin typeface="Arial"/>
                <a:ea typeface="Arial"/>
                <a:cs typeface="Arial"/>
                <a:sym typeface="Arial"/>
              </a:rPr>
              <a:t>)!</a:t>
            </a:r>
            <a:endParaRPr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20802"/>
          <a:stretch/>
        </p:blipFill>
        <p:spPr>
          <a:xfrm>
            <a:off x="480691" y="1295400"/>
            <a:ext cx="3577281" cy="212484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691" y="3534032"/>
            <a:ext cx="3577281" cy="26829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
                                            <p:txEl>
                                              <p:pRg st="0" end="0"/>
                                            </p:txEl>
                                          </p:spTgt>
                                        </p:tgtEl>
                                        <p:attrNameLst>
                                          <p:attrName>style.visibility</p:attrName>
                                        </p:attrNameLst>
                                      </p:cBhvr>
                                      <p:to>
                                        <p:strVal val="visible"/>
                                      </p:to>
                                    </p:set>
                                    <p:animEffect transition="in" filter="fade">
                                      <p:cBhvr>
                                        <p:cTn id="7" dur="500"/>
                                        <p:tgtEl>
                                          <p:spTgt spid="1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
                                            <p:txEl>
                                              <p:pRg st="1" end="1"/>
                                            </p:txEl>
                                          </p:spTgt>
                                        </p:tgtEl>
                                        <p:attrNameLst>
                                          <p:attrName>style.visibility</p:attrName>
                                        </p:attrNameLst>
                                      </p:cBhvr>
                                      <p:to>
                                        <p:strVal val="visible"/>
                                      </p:to>
                                    </p:set>
                                    <p:animEffect transition="in" filter="fade">
                                      <p:cBhvr>
                                        <p:cTn id="12" dur="500"/>
                                        <p:tgtEl>
                                          <p:spTgt spid="10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8">
                                            <p:txEl>
                                              <p:pRg st="2" end="2"/>
                                            </p:txEl>
                                          </p:spTgt>
                                        </p:tgtEl>
                                        <p:attrNameLst>
                                          <p:attrName>style.visibility</p:attrName>
                                        </p:attrNameLst>
                                      </p:cBhvr>
                                      <p:to>
                                        <p:strVal val="visible"/>
                                      </p:to>
                                    </p:set>
                                    <p:animEffect transition="in" filter="fade">
                                      <p:cBhvr>
                                        <p:cTn id="17" dur="500"/>
                                        <p:tgtEl>
                                          <p:spTgt spid="10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8">
                                            <p:txEl>
                                              <p:pRg st="3" end="3"/>
                                            </p:txEl>
                                          </p:spTgt>
                                        </p:tgtEl>
                                        <p:attrNameLst>
                                          <p:attrName>style.visibility</p:attrName>
                                        </p:attrNameLst>
                                      </p:cBhvr>
                                      <p:to>
                                        <p:strVal val="visible"/>
                                      </p:to>
                                    </p:set>
                                    <p:animEffect transition="in" filter="fade">
                                      <p:cBhvr>
                                        <p:cTn id="22" dur="500"/>
                                        <p:tgtEl>
                                          <p:spTgt spid="10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8">
                                            <p:txEl>
                                              <p:pRg st="4" end="4"/>
                                            </p:txEl>
                                          </p:spTgt>
                                        </p:tgtEl>
                                        <p:attrNameLst>
                                          <p:attrName>style.visibility</p:attrName>
                                        </p:attrNameLst>
                                      </p:cBhvr>
                                      <p:to>
                                        <p:strVal val="visible"/>
                                      </p:to>
                                    </p:set>
                                    <p:animEffect transition="in" filter="fade">
                                      <p:cBhvr>
                                        <p:cTn id="27" dur="500"/>
                                        <p:tgtEl>
                                          <p:spTgt spid="10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8">
                                            <p:txEl>
                                              <p:pRg st="5" end="5"/>
                                            </p:txEl>
                                          </p:spTgt>
                                        </p:tgtEl>
                                        <p:attrNameLst>
                                          <p:attrName>style.visibility</p:attrName>
                                        </p:attrNameLst>
                                      </p:cBhvr>
                                      <p:to>
                                        <p:strVal val="visible"/>
                                      </p:to>
                                    </p:set>
                                    <p:animEffect transition="in" filter="fade">
                                      <p:cBhvr>
                                        <p:cTn id="32" dur="500"/>
                                        <p:tgtEl>
                                          <p:spTgt spid="10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3"/>
        <p:cNvGrpSpPr/>
        <p:nvPr/>
      </p:nvGrpSpPr>
      <p:grpSpPr>
        <a:xfrm>
          <a:off x="0" y="0"/>
          <a:ext cx="0" cy="0"/>
          <a:chOff x="0" y="0"/>
          <a:chExt cx="0" cy="0"/>
        </a:xfrm>
      </p:grpSpPr>
      <p:sp>
        <p:nvSpPr>
          <p:cNvPr id="114" name="Google Shape;114;p12"/>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4400"/>
              <a:t>Your Resources</a:t>
            </a:r>
            <a:endParaRPr/>
          </a:p>
        </p:txBody>
      </p:sp>
      <p:sp>
        <p:nvSpPr>
          <p:cNvPr id="115" name="Google Shape;115;p12"/>
          <p:cNvSpPr txBox="1"/>
          <p:nvPr/>
        </p:nvSpPr>
        <p:spPr>
          <a:xfrm>
            <a:off x="228602" y="1219200"/>
            <a:ext cx="4637088" cy="5105400"/>
          </a:xfrm>
          <a:prstGeom prst="rect">
            <a:avLst/>
          </a:prstGeom>
          <a:noFill/>
          <a:ln>
            <a:noFill/>
          </a:ln>
        </p:spPr>
        <p:txBody>
          <a:bodyPr spcFirstLastPara="1" wrap="square" lIns="91425" tIns="45700" rIns="91425" bIns="45700" anchor="t" anchorCtr="0">
            <a:noAutofit/>
          </a:bodyPr>
          <a:lstStyle/>
          <a:p>
            <a:pPr marL="189187" marR="0" lvl="0" indent="-189187" algn="l" rtl="0">
              <a:lnSpc>
                <a:spcPct val="80000"/>
              </a:lnSpc>
              <a:spcBef>
                <a:spcPts val="0"/>
              </a:spcBef>
              <a:spcAft>
                <a:spcPts val="0"/>
              </a:spcAft>
              <a:buClr>
                <a:schemeClr val="dk1"/>
              </a:buClr>
              <a:buSzPts val="1800"/>
              <a:buFont typeface="Noto Sans Symbols"/>
              <a:buChar char="▪"/>
            </a:pPr>
            <a:r>
              <a:rPr lang="en-US" sz="1800" b="1" dirty="0" smtClean="0">
                <a:solidFill>
                  <a:schemeClr val="dk1"/>
                </a:solidFill>
                <a:latin typeface="Arial"/>
                <a:ea typeface="Arial"/>
                <a:cs typeface="Arial"/>
                <a:sym typeface="Arial"/>
              </a:rPr>
              <a:t>The </a:t>
            </a:r>
            <a:r>
              <a:rPr lang="en-US" sz="1800" b="1" dirty="0">
                <a:solidFill>
                  <a:schemeClr val="dk1"/>
                </a:solidFill>
                <a:latin typeface="Arial"/>
                <a:ea typeface="Arial"/>
                <a:cs typeface="Arial"/>
                <a:sym typeface="Arial"/>
              </a:rPr>
              <a:t>“Tour wiki”: bookmark it, explore it, use it, love it. </a:t>
            </a:r>
            <a:endParaRPr dirty="0">
              <a:solidFill>
                <a:schemeClr val="dk1"/>
              </a:solidFill>
            </a:endParaRPr>
          </a:p>
          <a:p>
            <a:pPr marL="381527" marR="0" lvl="1" indent="-159233" algn="l" rtl="0">
              <a:lnSpc>
                <a:spcPct val="80000"/>
              </a:lnSpc>
              <a:spcBef>
                <a:spcPts val="211"/>
              </a:spcBef>
              <a:spcAft>
                <a:spcPts val="0"/>
              </a:spcAft>
              <a:buClr>
                <a:schemeClr val="dk1"/>
              </a:buClr>
              <a:buSzPts val="1600"/>
              <a:buFont typeface="Arial"/>
              <a:buChar char="•"/>
            </a:pPr>
            <a:r>
              <a:rPr lang="en-US" b="0" i="0" u="none" strike="noStrike" cap="none" dirty="0" err="1">
                <a:solidFill>
                  <a:schemeClr val="dk1"/>
                </a:solidFill>
                <a:latin typeface="Arial"/>
                <a:ea typeface="Arial"/>
                <a:cs typeface="Arial"/>
                <a:sym typeface="Arial"/>
              </a:rPr>
              <a:t>IntraEnterprise</a:t>
            </a:r>
            <a:r>
              <a:rPr lang="en-US" b="0" i="0" u="none" strike="noStrike" cap="none" dirty="0">
                <a:solidFill>
                  <a:schemeClr val="dk1"/>
                </a:solidFill>
                <a:latin typeface="Arial"/>
                <a:ea typeface="Arial"/>
                <a:cs typeface="Arial"/>
                <a:sym typeface="Arial"/>
              </a:rPr>
              <a:t> &gt; Employee Information &gt; Resources for Tour Guides</a:t>
            </a:r>
            <a:endParaRPr sz="1200" dirty="0">
              <a:solidFill>
                <a:schemeClr val="dk1"/>
              </a:solidFill>
            </a:endParaRPr>
          </a:p>
          <a:p>
            <a:pPr marL="381527" marR="0" lvl="1" indent="-159233" algn="l" rtl="0">
              <a:lnSpc>
                <a:spcPct val="80000"/>
              </a:lnSpc>
              <a:spcBef>
                <a:spcPts val="211"/>
              </a:spcBef>
              <a:spcAft>
                <a:spcPts val="0"/>
              </a:spcAft>
              <a:buClr>
                <a:schemeClr val="dk1"/>
              </a:buClr>
              <a:buSzPts val="1600"/>
              <a:buFont typeface="Arial"/>
              <a:buChar char="•"/>
            </a:pPr>
            <a:r>
              <a:rPr lang="en-US" b="0" i="0" u="none" strike="noStrike" cap="none" dirty="0">
                <a:solidFill>
                  <a:schemeClr val="dk1"/>
                </a:solidFill>
                <a:latin typeface="Arial"/>
                <a:ea typeface="Arial"/>
                <a:cs typeface="Arial"/>
                <a:sym typeface="Arial"/>
              </a:rPr>
              <a:t>Tour Introduction slideshow &amp; script</a:t>
            </a:r>
            <a:endParaRPr sz="1200" dirty="0">
              <a:solidFill>
                <a:schemeClr val="dk1"/>
              </a:solidFill>
            </a:endParaRPr>
          </a:p>
          <a:p>
            <a:pPr marL="381527" marR="0" lvl="1" indent="-159233" algn="l" rtl="0">
              <a:lnSpc>
                <a:spcPct val="80000"/>
              </a:lnSpc>
              <a:spcBef>
                <a:spcPts val="211"/>
              </a:spcBef>
              <a:spcAft>
                <a:spcPts val="0"/>
              </a:spcAft>
              <a:buClr>
                <a:schemeClr val="dk1"/>
              </a:buClr>
              <a:buSzPts val="1600"/>
              <a:buFont typeface="Arial"/>
              <a:buChar char="•"/>
            </a:pPr>
            <a:r>
              <a:rPr lang="en-US" b="0" i="0" u="none" strike="noStrike" cap="none" dirty="0">
                <a:solidFill>
                  <a:schemeClr val="dk1"/>
                </a:solidFill>
                <a:latin typeface="Arial"/>
                <a:ea typeface="Arial"/>
                <a:cs typeface="Arial"/>
                <a:sym typeface="Arial"/>
              </a:rPr>
              <a:t>The Tour location script</a:t>
            </a:r>
            <a:endParaRPr sz="1200" dirty="0">
              <a:solidFill>
                <a:schemeClr val="dk1"/>
              </a:solidFill>
            </a:endParaRPr>
          </a:p>
          <a:p>
            <a:pPr marL="381527" marR="0" lvl="1" indent="-159233" algn="l" rtl="0">
              <a:lnSpc>
                <a:spcPct val="80000"/>
              </a:lnSpc>
              <a:spcBef>
                <a:spcPts val="211"/>
              </a:spcBef>
              <a:spcAft>
                <a:spcPts val="0"/>
              </a:spcAft>
              <a:buClr>
                <a:schemeClr val="dk1"/>
              </a:buClr>
              <a:buSzPts val="1600"/>
              <a:buFont typeface="Arial"/>
              <a:buChar char="•"/>
            </a:pPr>
            <a:r>
              <a:rPr lang="en-US" b="0" i="0" u="none" strike="noStrike" cap="none" dirty="0">
                <a:solidFill>
                  <a:schemeClr val="dk1"/>
                </a:solidFill>
                <a:latin typeface="Arial"/>
                <a:ea typeface="Arial"/>
                <a:cs typeface="Arial"/>
                <a:sym typeface="Arial"/>
              </a:rPr>
              <a:t>Frequently Asked Questions: learn more about </a:t>
            </a:r>
            <a:r>
              <a:rPr lang="en-US" b="0" i="0" u="none" strike="noStrike" cap="none" dirty="0" smtClean="0">
                <a:solidFill>
                  <a:schemeClr val="dk1"/>
                </a:solidFill>
                <a:latin typeface="Arial"/>
                <a:ea typeface="Arial"/>
                <a:cs typeface="Arial"/>
                <a:sym typeface="Arial"/>
              </a:rPr>
              <a:t>FRIB </a:t>
            </a:r>
            <a:r>
              <a:rPr lang="en-US" b="0" i="0" u="none" strike="noStrike" cap="none" dirty="0">
                <a:solidFill>
                  <a:schemeClr val="dk1"/>
                </a:solidFill>
                <a:latin typeface="Arial"/>
                <a:ea typeface="Arial"/>
                <a:cs typeface="Arial"/>
                <a:sym typeface="Arial"/>
              </a:rPr>
              <a:t>than you ever wanted to know. Several updates include interesting questions from visitors and guides!</a:t>
            </a:r>
            <a:endParaRPr sz="1200" dirty="0">
              <a:solidFill>
                <a:schemeClr val="dk1"/>
              </a:solidFill>
            </a:endParaRPr>
          </a:p>
          <a:p>
            <a:pPr marL="189187" lvl="0" indent="-189187">
              <a:lnSpc>
                <a:spcPct val="80000"/>
              </a:lnSpc>
              <a:spcBef>
                <a:spcPts val="1266"/>
              </a:spcBef>
              <a:buClr>
                <a:schemeClr val="dk1"/>
              </a:buClr>
              <a:buSzPts val="1800"/>
              <a:buFont typeface="Noto Sans Symbols"/>
              <a:buChar char="▪"/>
            </a:pPr>
            <a:r>
              <a:rPr lang="en-US" sz="1800" b="1" dirty="0">
                <a:solidFill>
                  <a:schemeClr val="dk1"/>
                </a:solidFill>
              </a:rPr>
              <a:t>Training module </a:t>
            </a:r>
            <a:r>
              <a:rPr lang="en-US" sz="1800" dirty="0">
                <a:solidFill>
                  <a:schemeClr val="dk1"/>
                </a:solidFill>
              </a:rPr>
              <a:t>(update coming soon!) </a:t>
            </a:r>
          </a:p>
          <a:p>
            <a:pPr marL="381527" lvl="1" indent="-159233">
              <a:lnSpc>
                <a:spcPct val="80000"/>
              </a:lnSpc>
              <a:spcBef>
                <a:spcPts val="211"/>
              </a:spcBef>
              <a:buClr>
                <a:schemeClr val="dk1"/>
              </a:buClr>
              <a:buSzPts val="1600"/>
              <a:buFont typeface="Arial"/>
              <a:buChar char="•"/>
            </a:pPr>
            <a:r>
              <a:rPr lang="en-US" dirty="0" err="1">
                <a:solidFill>
                  <a:schemeClr val="dk1"/>
                </a:solidFill>
              </a:rPr>
              <a:t>IntraEnterprise</a:t>
            </a:r>
            <a:r>
              <a:rPr lang="en-US" dirty="0">
                <a:solidFill>
                  <a:schemeClr val="dk1"/>
                </a:solidFill>
              </a:rPr>
              <a:t> &gt; Training &gt; List Competencies &gt; Perform Tours of the </a:t>
            </a:r>
            <a:r>
              <a:rPr lang="en-US" dirty="0" smtClean="0">
                <a:solidFill>
                  <a:schemeClr val="dk1"/>
                </a:solidFill>
              </a:rPr>
              <a:t>Laboratory</a:t>
            </a:r>
            <a:endParaRPr lang="en-US" sz="1800" b="1" dirty="0" smtClean="0">
              <a:solidFill>
                <a:schemeClr val="dk1"/>
              </a:solidFill>
              <a:latin typeface="Arial"/>
              <a:ea typeface="Arial"/>
              <a:cs typeface="Arial"/>
              <a:sym typeface="Arial"/>
            </a:endParaRPr>
          </a:p>
          <a:p>
            <a:pPr marL="189187" marR="0" lvl="0" indent="-189187" algn="l" rtl="0">
              <a:lnSpc>
                <a:spcPct val="80000"/>
              </a:lnSpc>
              <a:spcBef>
                <a:spcPts val="1266"/>
              </a:spcBef>
              <a:spcAft>
                <a:spcPts val="0"/>
              </a:spcAft>
              <a:buClr>
                <a:schemeClr val="dk1"/>
              </a:buClr>
              <a:buSzPts val="1800"/>
              <a:buFont typeface="Noto Sans Symbols"/>
              <a:buChar char="▪"/>
            </a:pPr>
            <a:r>
              <a:rPr lang="en-US" sz="1800" b="1" dirty="0" smtClean="0">
                <a:solidFill>
                  <a:schemeClr val="dk1"/>
                </a:solidFill>
                <a:latin typeface="Arial"/>
                <a:ea typeface="Arial"/>
                <a:cs typeface="Arial"/>
                <a:sym typeface="Arial"/>
              </a:rPr>
              <a:t>Outreach website:</a:t>
            </a:r>
            <a:r>
              <a:rPr lang="en-US" sz="1800" dirty="0" smtClean="0">
                <a:solidFill>
                  <a:schemeClr val="dk1"/>
                </a:solidFill>
                <a:latin typeface="Arial"/>
                <a:ea typeface="Arial"/>
                <a:cs typeface="Arial"/>
                <a:sym typeface="Arial"/>
              </a:rPr>
              <a:t> </a:t>
            </a:r>
            <a:r>
              <a:rPr lang="en-US" sz="1800" b="1" dirty="0" smtClean="0">
                <a:solidFill>
                  <a:schemeClr val="dk1"/>
                </a:solidFill>
                <a:latin typeface="Arial"/>
                <a:ea typeface="Arial"/>
                <a:cs typeface="Arial"/>
                <a:sym typeface="Arial"/>
              </a:rPr>
              <a:t>frib.msu.edu/public</a:t>
            </a:r>
            <a:endParaRPr dirty="0" smtClean="0">
              <a:solidFill>
                <a:schemeClr val="dk1"/>
              </a:solidFill>
            </a:endParaRPr>
          </a:p>
          <a:p>
            <a:pPr marL="381527" marR="0" lvl="1" indent="-159233" algn="l" rtl="0">
              <a:lnSpc>
                <a:spcPct val="80000"/>
              </a:lnSpc>
              <a:spcBef>
                <a:spcPts val="211"/>
              </a:spcBef>
              <a:spcAft>
                <a:spcPts val="0"/>
              </a:spcAft>
              <a:buClr>
                <a:schemeClr val="dk1"/>
              </a:buClr>
              <a:buSzPts val="1600"/>
              <a:buFont typeface="Arial"/>
              <a:buChar char="•"/>
            </a:pPr>
            <a:r>
              <a:rPr lang="en-US" b="0" i="0" u="none" strike="noStrike" cap="none" dirty="0" smtClean="0">
                <a:solidFill>
                  <a:schemeClr val="dk1"/>
                </a:solidFill>
                <a:sym typeface="Arial"/>
              </a:rPr>
              <a:t>Links </a:t>
            </a:r>
            <a:r>
              <a:rPr lang="en-US" b="0" i="0" u="none" strike="noStrike" cap="none" dirty="0">
                <a:solidFill>
                  <a:schemeClr val="dk1"/>
                </a:solidFill>
                <a:sym typeface="Arial"/>
              </a:rPr>
              <a:t>to downloads, our YouTube channel, the </a:t>
            </a:r>
            <a:r>
              <a:rPr lang="en-US" b="0" i="0" u="none" strike="noStrike" cap="none" dirty="0" smtClean="0">
                <a:solidFill>
                  <a:schemeClr val="dk1"/>
                </a:solidFill>
                <a:sym typeface="Arial"/>
              </a:rPr>
              <a:t>FRIB </a:t>
            </a:r>
            <a:r>
              <a:rPr lang="en-US" b="0" i="0" u="none" strike="noStrike" cap="none" dirty="0">
                <a:solidFill>
                  <a:schemeClr val="dk1"/>
                </a:solidFill>
                <a:sym typeface="Arial"/>
              </a:rPr>
              <a:t>Gift Shop, etc.</a:t>
            </a:r>
            <a:endParaRPr dirty="0">
              <a:solidFill>
                <a:schemeClr val="dk1"/>
              </a:solidFill>
            </a:endParaRPr>
          </a:p>
          <a:p>
            <a:pPr marL="189187" marR="0" lvl="0" indent="-189187" algn="l" rtl="0">
              <a:lnSpc>
                <a:spcPct val="80000"/>
              </a:lnSpc>
              <a:spcBef>
                <a:spcPts val="1266"/>
              </a:spcBef>
              <a:spcAft>
                <a:spcPts val="0"/>
              </a:spcAft>
              <a:buClr>
                <a:schemeClr val="dk1"/>
              </a:buClr>
              <a:buSzPts val="1800"/>
              <a:buFont typeface="Noto Sans Symbols"/>
              <a:buChar char="▪"/>
            </a:pPr>
            <a:r>
              <a:rPr lang="en-US" sz="1800" dirty="0">
                <a:solidFill>
                  <a:schemeClr val="dk1"/>
                </a:solidFill>
                <a:latin typeface="Arial"/>
                <a:ea typeface="Arial"/>
                <a:cs typeface="Arial"/>
                <a:sym typeface="Arial"/>
              </a:rPr>
              <a:t>Demonstration materials</a:t>
            </a:r>
            <a:endParaRPr dirty="0">
              <a:solidFill>
                <a:schemeClr val="dk1"/>
              </a:solidFill>
            </a:endParaRPr>
          </a:p>
          <a:p>
            <a:pPr marL="189187" marR="0" lvl="0" indent="-189187" algn="l" rtl="0">
              <a:lnSpc>
                <a:spcPct val="80000"/>
              </a:lnSpc>
              <a:spcBef>
                <a:spcPts val="1266"/>
              </a:spcBef>
              <a:spcAft>
                <a:spcPts val="0"/>
              </a:spcAft>
              <a:buClr>
                <a:schemeClr val="dk1"/>
              </a:buClr>
              <a:buSzPts val="1800"/>
              <a:buFont typeface="Noto Sans Symbols"/>
              <a:buChar char="▪"/>
            </a:pPr>
            <a:r>
              <a:rPr lang="en-US" sz="1800" dirty="0">
                <a:solidFill>
                  <a:schemeClr val="dk1"/>
                </a:solidFill>
                <a:latin typeface="Arial"/>
                <a:ea typeface="Arial"/>
                <a:cs typeface="Arial"/>
                <a:sym typeface="Arial"/>
              </a:rPr>
              <a:t>Laminated maps and speaker systems</a:t>
            </a:r>
            <a:endParaRPr dirty="0">
              <a:solidFill>
                <a:schemeClr val="dk1"/>
              </a:solidFill>
            </a:endParaRPr>
          </a:p>
          <a:p>
            <a:pPr marL="189187" marR="0" lvl="0" indent="-189187" algn="l" rtl="0">
              <a:lnSpc>
                <a:spcPct val="80000"/>
              </a:lnSpc>
              <a:spcBef>
                <a:spcPts val="1266"/>
              </a:spcBef>
              <a:spcAft>
                <a:spcPts val="0"/>
              </a:spcAft>
              <a:buClr>
                <a:schemeClr val="dk1"/>
              </a:buClr>
              <a:buSzPts val="1800"/>
              <a:buFont typeface="Noto Sans Symbols"/>
              <a:buChar char="▪"/>
            </a:pPr>
            <a:r>
              <a:rPr lang="en-US" sz="1800" dirty="0">
                <a:solidFill>
                  <a:schemeClr val="dk1"/>
                </a:solidFill>
                <a:latin typeface="Arial"/>
                <a:ea typeface="Arial"/>
                <a:cs typeface="Arial"/>
                <a:sym typeface="Arial"/>
              </a:rPr>
              <a:t>Shadow fellow tour guides &amp; Zach </a:t>
            </a:r>
            <a:endParaRPr dirty="0">
              <a:solidFill>
                <a:schemeClr val="dk1"/>
              </a:solidFill>
            </a:endParaRPr>
          </a:p>
          <a:p>
            <a:pPr marL="189187" marR="0" lvl="0" indent="-189187" algn="l" rtl="0">
              <a:lnSpc>
                <a:spcPct val="80000"/>
              </a:lnSpc>
              <a:spcBef>
                <a:spcPts val="1266"/>
              </a:spcBef>
              <a:spcAft>
                <a:spcPts val="0"/>
              </a:spcAft>
              <a:buClr>
                <a:schemeClr val="dk1"/>
              </a:buClr>
              <a:buSzPts val="1800"/>
              <a:buFont typeface="Noto Sans Symbols"/>
              <a:buChar char="▪"/>
            </a:pPr>
            <a:r>
              <a:rPr lang="en-US" sz="1800" b="1" dirty="0" smtClean="0">
                <a:solidFill>
                  <a:schemeClr val="dk1"/>
                </a:solidFill>
                <a:latin typeface="Arial"/>
                <a:ea typeface="Arial"/>
                <a:cs typeface="Arial"/>
                <a:sym typeface="Arial"/>
              </a:rPr>
              <a:t>Small </a:t>
            </a:r>
            <a:r>
              <a:rPr lang="en-US" sz="1800" b="1" dirty="0">
                <a:solidFill>
                  <a:schemeClr val="dk1"/>
                </a:solidFill>
                <a:latin typeface="Arial"/>
                <a:ea typeface="Arial"/>
                <a:cs typeface="Arial"/>
                <a:sym typeface="Arial"/>
              </a:rPr>
              <a:t>Matter of Big Science (YouTube)</a:t>
            </a:r>
            <a:endParaRPr dirty="0">
              <a:solidFill>
                <a:schemeClr val="dk1"/>
              </a:solidFill>
            </a:endParaRPr>
          </a:p>
        </p:txBody>
      </p:sp>
      <p:pic>
        <p:nvPicPr>
          <p:cNvPr id="116" name="Google Shape;116;p12"/>
          <p:cNvPicPr preferRelativeResize="0"/>
          <p:nvPr/>
        </p:nvPicPr>
        <p:blipFill rotWithShape="1">
          <a:blip r:embed="rId3">
            <a:extLst>
              <a:ext uri="{28A0092B-C50C-407E-A947-70E740481C1C}">
                <a14:useLocalDpi xmlns:a14="http://schemas.microsoft.com/office/drawing/2010/main" val="0"/>
              </a:ext>
            </a:extLst>
          </a:blip>
          <a:srcRect r="25581" b="20861"/>
          <a:stretch/>
        </p:blipFill>
        <p:spPr>
          <a:xfrm>
            <a:off x="5227457" y="1219200"/>
            <a:ext cx="3805331" cy="5236849"/>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0"/>
        <p:cNvGrpSpPr/>
        <p:nvPr/>
      </p:nvGrpSpPr>
      <p:grpSpPr>
        <a:xfrm>
          <a:off x="0" y="0"/>
          <a:ext cx="0" cy="0"/>
          <a:chOff x="0" y="0"/>
          <a:chExt cx="0" cy="0"/>
        </a:xfrm>
      </p:grpSpPr>
      <p:sp>
        <p:nvSpPr>
          <p:cNvPr id="172" name="Google Shape;172;p20"/>
          <p:cNvSpPr/>
          <p:nvPr/>
        </p:nvSpPr>
        <p:spPr>
          <a:xfrm>
            <a:off x="304800" y="4715575"/>
            <a:ext cx="1371600" cy="1122784"/>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000">
              <a:solidFill>
                <a:schemeClr val="lt1"/>
              </a:solidFill>
              <a:latin typeface="Helvetica Neue"/>
              <a:ea typeface="Helvetica Neue"/>
              <a:cs typeface="Helvetica Neue"/>
              <a:sym typeface="Helvetica Neue"/>
            </a:endParaRPr>
          </a:p>
        </p:txBody>
      </p:sp>
      <p:sp>
        <p:nvSpPr>
          <p:cNvPr id="173" name="Google Shape;173;p20"/>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4000"/>
              <a:t>The current Tour Route</a:t>
            </a:r>
            <a:endParaRPr/>
          </a:p>
        </p:txBody>
      </p:sp>
      <p:sp>
        <p:nvSpPr>
          <p:cNvPr id="174" name="Google Shape;174;p20"/>
          <p:cNvSpPr txBox="1"/>
          <p:nvPr/>
        </p:nvSpPr>
        <p:spPr>
          <a:xfrm>
            <a:off x="240145" y="1109910"/>
            <a:ext cx="1866561" cy="55091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600" dirty="0" smtClean="0">
                <a:solidFill>
                  <a:schemeClr val="dk1"/>
                </a:solidFill>
                <a:latin typeface="+mj-lt"/>
                <a:ea typeface="Times New Roman"/>
                <a:cs typeface="Times New Roman"/>
                <a:sym typeface="Times New Roman"/>
              </a:rPr>
              <a:t>Public </a:t>
            </a:r>
            <a:r>
              <a:rPr lang="en-US" sz="1600" dirty="0">
                <a:solidFill>
                  <a:schemeClr val="dk1"/>
                </a:solidFill>
                <a:latin typeface="+mj-lt"/>
                <a:ea typeface="Times New Roman"/>
                <a:cs typeface="Times New Roman"/>
                <a:sym typeface="Times New Roman"/>
              </a:rPr>
              <a:t>tours (for outreach, not business) </a:t>
            </a:r>
            <a:r>
              <a:rPr lang="en-US" sz="1600" b="1" dirty="0" smtClean="0">
                <a:solidFill>
                  <a:schemeClr val="dk1"/>
                </a:solidFill>
                <a:latin typeface="+mj-lt"/>
                <a:ea typeface="Times New Roman"/>
                <a:cs typeface="Times New Roman"/>
                <a:sym typeface="Times New Roman"/>
              </a:rPr>
              <a:t>must follow this route</a:t>
            </a:r>
            <a:r>
              <a:rPr lang="en-US" sz="1600" dirty="0" smtClean="0">
                <a:solidFill>
                  <a:schemeClr val="dk1"/>
                </a:solidFill>
                <a:latin typeface="+mj-lt"/>
                <a:ea typeface="Times New Roman"/>
                <a:cs typeface="Times New Roman"/>
                <a:sym typeface="Times New Roman"/>
              </a:rPr>
              <a:t>.</a:t>
            </a:r>
          </a:p>
          <a:p>
            <a:pPr marL="0" marR="0" lvl="0" indent="0" algn="l" rtl="0">
              <a:lnSpc>
                <a:spcPct val="100000"/>
              </a:lnSpc>
              <a:spcBef>
                <a:spcPts val="0"/>
              </a:spcBef>
              <a:spcAft>
                <a:spcPts val="0"/>
              </a:spcAft>
              <a:buClr>
                <a:schemeClr val="dk1"/>
              </a:buClr>
              <a:buSzPts val="1800"/>
              <a:buFont typeface="Arial"/>
              <a:buNone/>
            </a:pPr>
            <a:endParaRPr lang="en-US" sz="1600" dirty="0">
              <a:solidFill>
                <a:schemeClr val="dk1"/>
              </a:solidFill>
              <a:latin typeface="+mj-lt"/>
              <a:ea typeface="Times New Roman"/>
              <a:cs typeface="Times New Roman"/>
              <a:sym typeface="Times New Roman"/>
            </a:endParaRPr>
          </a:p>
          <a:p>
            <a:pPr>
              <a:buClr>
                <a:schemeClr val="dk1"/>
              </a:buClr>
              <a:buSzPts val="1800"/>
            </a:pPr>
            <a:r>
              <a:rPr lang="en-US" sz="1600" dirty="0" smtClean="0">
                <a:latin typeface="+mj-lt"/>
              </a:rPr>
              <a:t>Tours may not visit Radiation </a:t>
            </a:r>
            <a:r>
              <a:rPr lang="en-US" sz="1600" dirty="0">
                <a:latin typeface="+mj-lt"/>
              </a:rPr>
              <a:t>Restricted Areas adjacent to the Transfer Hall (including the </a:t>
            </a:r>
            <a:r>
              <a:rPr lang="en-US" sz="1600" dirty="0" smtClean="0">
                <a:latin typeface="+mj-lt"/>
              </a:rPr>
              <a:t>1HW8 North </a:t>
            </a:r>
            <a:r>
              <a:rPr lang="en-US" sz="1600" dirty="0">
                <a:latin typeface="+mj-lt"/>
              </a:rPr>
              <a:t>Hallway &amp; 1500J pathway between S3 </a:t>
            </a:r>
            <a:r>
              <a:rPr lang="en-US" sz="1600" dirty="0" smtClean="0">
                <a:latin typeface="+mj-lt"/>
              </a:rPr>
              <a:t>&amp; </a:t>
            </a:r>
            <a:r>
              <a:rPr lang="en-US" sz="1600" dirty="0">
                <a:latin typeface="+mj-lt"/>
              </a:rPr>
              <a:t>clean room)</a:t>
            </a:r>
          </a:p>
          <a:p>
            <a:pPr marL="0" marR="0" lvl="0" indent="0" algn="l" rtl="0">
              <a:lnSpc>
                <a:spcPct val="100000"/>
              </a:lnSpc>
              <a:spcBef>
                <a:spcPts val="0"/>
              </a:spcBef>
              <a:spcAft>
                <a:spcPts val="0"/>
              </a:spcAft>
              <a:buClr>
                <a:schemeClr val="dk1"/>
              </a:buClr>
              <a:buSzPts val="1800"/>
              <a:buFont typeface="Arial"/>
              <a:buNone/>
            </a:pPr>
            <a:endParaRPr sz="1600" dirty="0">
              <a:latin typeface="+mj-lt"/>
            </a:endParaRPr>
          </a:p>
          <a:p>
            <a:pPr marL="0" marR="0" lvl="0" indent="0" algn="l" rtl="0">
              <a:lnSpc>
                <a:spcPct val="100000"/>
              </a:lnSpc>
              <a:spcBef>
                <a:spcPts val="0"/>
              </a:spcBef>
              <a:spcAft>
                <a:spcPts val="0"/>
              </a:spcAft>
              <a:buClr>
                <a:schemeClr val="dk1"/>
              </a:buClr>
              <a:buSzPts val="1800"/>
              <a:buFont typeface="Arial"/>
              <a:buNone/>
            </a:pPr>
            <a:r>
              <a:rPr lang="en-US" sz="1600" dirty="0">
                <a:solidFill>
                  <a:schemeClr val="dk1"/>
                </a:solidFill>
                <a:latin typeface="+mj-lt"/>
                <a:ea typeface="Times New Roman"/>
                <a:cs typeface="Times New Roman"/>
                <a:sym typeface="Times New Roman"/>
              </a:rPr>
              <a:t>All other areas are for visitors with a specific interest who complete </a:t>
            </a:r>
            <a:r>
              <a:rPr lang="en-US" sz="1600" b="1" dirty="0">
                <a:solidFill>
                  <a:schemeClr val="dk1"/>
                </a:solidFill>
                <a:latin typeface="+mj-lt"/>
                <a:ea typeface="Times New Roman"/>
                <a:cs typeface="Times New Roman"/>
                <a:sym typeface="Times New Roman"/>
              </a:rPr>
              <a:t>export control </a:t>
            </a:r>
            <a:r>
              <a:rPr lang="en-US" sz="1600" b="1" dirty="0" smtClean="0">
                <a:solidFill>
                  <a:schemeClr val="dk1"/>
                </a:solidFill>
                <a:latin typeface="+mj-lt"/>
                <a:ea typeface="Times New Roman"/>
                <a:cs typeface="Times New Roman"/>
                <a:sym typeface="Times New Roman"/>
              </a:rPr>
              <a:t>forms.</a:t>
            </a:r>
            <a:endParaRPr sz="1600" dirty="0">
              <a:latin typeface="+mj-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706" y="1109910"/>
            <a:ext cx="7324165" cy="5346606"/>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0"/>
        <p:cNvGrpSpPr/>
        <p:nvPr/>
      </p:nvGrpSpPr>
      <p:grpSpPr>
        <a:xfrm>
          <a:off x="0" y="0"/>
          <a:ext cx="0" cy="0"/>
          <a:chOff x="0" y="0"/>
          <a:chExt cx="0" cy="0"/>
        </a:xfrm>
      </p:grpSpPr>
      <p:sp>
        <p:nvSpPr>
          <p:cNvPr id="121" name="Google Shape;121;p13"/>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4000"/>
              <a:t>Tour location script</a:t>
            </a:r>
            <a:endParaRPr sz="4000"/>
          </a:p>
        </p:txBody>
      </p:sp>
      <p:sp>
        <p:nvSpPr>
          <p:cNvPr id="122" name="Google Shape;122;p13"/>
          <p:cNvSpPr txBox="1"/>
          <p:nvPr/>
        </p:nvSpPr>
        <p:spPr>
          <a:xfrm>
            <a:off x="416216" y="1447800"/>
            <a:ext cx="4782391" cy="4876800"/>
          </a:xfrm>
          <a:prstGeom prst="rect">
            <a:avLst/>
          </a:prstGeom>
          <a:noFill/>
          <a:ln>
            <a:noFill/>
          </a:ln>
        </p:spPr>
        <p:txBody>
          <a:bodyPr spcFirstLastPara="1" wrap="square" lIns="91425" tIns="45700" rIns="91425" bIns="45700" anchor="t" anchorCtr="0">
            <a:noAutofit/>
          </a:bodyPr>
          <a:lstStyle/>
          <a:p>
            <a:pPr marL="189187" marR="0" lvl="0" indent="-189187" algn="l" rtl="0">
              <a:lnSpc>
                <a:spcPct val="80000"/>
              </a:lnSpc>
              <a:spcBef>
                <a:spcPts val="0"/>
              </a:spcBef>
              <a:spcAft>
                <a:spcPts val="0"/>
              </a:spcAft>
              <a:buClr>
                <a:srgbClr val="064308"/>
              </a:buClr>
              <a:buSzPts val="2000"/>
              <a:buFont typeface="Noto Sans Symbols"/>
              <a:buChar char="▪"/>
            </a:pPr>
            <a:r>
              <a:rPr lang="en-US" sz="2000" b="1" dirty="0">
                <a:solidFill>
                  <a:srgbClr val="064308"/>
                </a:solidFill>
                <a:latin typeface="Arial"/>
                <a:ea typeface="Arial"/>
                <a:cs typeface="Arial"/>
                <a:sym typeface="Arial"/>
              </a:rPr>
              <a:t>Approved</a:t>
            </a:r>
            <a:r>
              <a:rPr lang="en-US" sz="2000" dirty="0">
                <a:solidFill>
                  <a:srgbClr val="064308"/>
                </a:solidFill>
                <a:latin typeface="Arial"/>
                <a:ea typeface="Arial"/>
                <a:cs typeface="Arial"/>
                <a:sym typeface="Arial"/>
              </a:rPr>
              <a:t> by each vault coordinator</a:t>
            </a:r>
            <a:endParaRPr dirty="0"/>
          </a:p>
          <a:p>
            <a:pPr marL="189187" marR="0" lvl="0" indent="-189187" algn="l" rtl="0">
              <a:lnSpc>
                <a:spcPct val="80000"/>
              </a:lnSpc>
              <a:spcBef>
                <a:spcPts val="1266"/>
              </a:spcBef>
              <a:spcAft>
                <a:spcPts val="0"/>
              </a:spcAft>
              <a:buClr>
                <a:srgbClr val="064308"/>
              </a:buClr>
              <a:buSzPts val="2000"/>
              <a:buFont typeface="Noto Sans Symbols"/>
              <a:buChar char="▪"/>
            </a:pPr>
            <a:r>
              <a:rPr lang="en-US" sz="2000" dirty="0">
                <a:solidFill>
                  <a:srgbClr val="064308"/>
                </a:solidFill>
                <a:latin typeface="Arial"/>
                <a:ea typeface="Arial"/>
                <a:cs typeface="Arial"/>
                <a:sym typeface="Arial"/>
              </a:rPr>
              <a:t>Contains correct information and prudent language regarding equipment</a:t>
            </a:r>
            <a:endParaRPr dirty="0"/>
          </a:p>
          <a:p>
            <a:pPr marL="189187" lvl="0" indent="-189187">
              <a:lnSpc>
                <a:spcPct val="80000"/>
              </a:lnSpc>
              <a:spcBef>
                <a:spcPts val="1266"/>
              </a:spcBef>
              <a:buClr>
                <a:srgbClr val="064308"/>
              </a:buClr>
              <a:buSzPts val="2000"/>
              <a:buFont typeface="Noto Sans Symbols"/>
              <a:buChar char="▪"/>
            </a:pPr>
            <a:r>
              <a:rPr lang="en-US" sz="2000" dirty="0">
                <a:solidFill>
                  <a:srgbClr val="064308"/>
                </a:solidFill>
              </a:rPr>
              <a:t>Be </a:t>
            </a:r>
            <a:r>
              <a:rPr lang="en-US" sz="2000" i="1" dirty="0">
                <a:solidFill>
                  <a:srgbClr val="064308"/>
                </a:solidFill>
              </a:rPr>
              <a:t>careful</a:t>
            </a:r>
            <a:r>
              <a:rPr lang="en-US" sz="2000" dirty="0">
                <a:solidFill>
                  <a:srgbClr val="064308"/>
                </a:solidFill>
              </a:rPr>
              <a:t> with any deviations from the script – our message must be accurate and consistent. FRIB (and DOE) is particular about public communication.</a:t>
            </a:r>
            <a:endParaRPr lang="en-US" dirty="0"/>
          </a:p>
          <a:p>
            <a:pPr marL="381527" lvl="1" indent="-159233">
              <a:lnSpc>
                <a:spcPct val="80000"/>
              </a:lnSpc>
              <a:spcBef>
                <a:spcPts val="211"/>
              </a:spcBef>
              <a:buClr>
                <a:schemeClr val="dk1"/>
              </a:buClr>
              <a:buSzPts val="1800"/>
              <a:buFont typeface="Arial"/>
              <a:buChar char="•"/>
            </a:pPr>
            <a:r>
              <a:rPr lang="en-US" sz="1800" dirty="0">
                <a:solidFill>
                  <a:schemeClr val="dk1"/>
                </a:solidFill>
              </a:rPr>
              <a:t>Use your judgment. We want to give a positive impression of the lab, so don’t share anything that detracts from that.</a:t>
            </a:r>
            <a:endParaRPr lang="en-US" dirty="0"/>
          </a:p>
          <a:p>
            <a:pPr marL="381527" lvl="1" indent="-159233">
              <a:lnSpc>
                <a:spcPct val="80000"/>
              </a:lnSpc>
              <a:spcBef>
                <a:spcPts val="211"/>
              </a:spcBef>
              <a:buClr>
                <a:schemeClr val="dk1"/>
              </a:buClr>
              <a:buSzPts val="1800"/>
              <a:buFont typeface="Arial"/>
              <a:buChar char="•"/>
            </a:pPr>
            <a:r>
              <a:rPr lang="en-US" sz="1800" dirty="0">
                <a:solidFill>
                  <a:schemeClr val="dk1"/>
                </a:solidFill>
              </a:rPr>
              <a:t>You can say anything you know is factual and is not a sensitive subject</a:t>
            </a:r>
            <a:endParaRPr lang="en-US" dirty="0"/>
          </a:p>
          <a:p>
            <a:pPr marL="381527" lvl="1" indent="-159233">
              <a:lnSpc>
                <a:spcPct val="80000"/>
              </a:lnSpc>
              <a:spcBef>
                <a:spcPts val="211"/>
              </a:spcBef>
              <a:buClr>
                <a:schemeClr val="dk1"/>
              </a:buClr>
              <a:buSzPts val="1800"/>
              <a:buFont typeface="Arial"/>
              <a:buChar char="•"/>
            </a:pPr>
            <a:r>
              <a:rPr lang="en-US" sz="1800" b="1" dirty="0">
                <a:solidFill>
                  <a:schemeClr val="dk1"/>
                </a:solidFill>
              </a:rPr>
              <a:t>Explain things from a positive stance</a:t>
            </a:r>
            <a:endParaRPr lang="en-US" dirty="0"/>
          </a:p>
          <a:p>
            <a:pPr marL="381527" lvl="1" indent="-159233">
              <a:lnSpc>
                <a:spcPct val="80000"/>
              </a:lnSpc>
              <a:spcBef>
                <a:spcPts val="211"/>
              </a:spcBef>
              <a:buClr>
                <a:schemeClr val="dk1"/>
              </a:buClr>
              <a:buSzPts val="1800"/>
              <a:buFont typeface="Arial"/>
              <a:buChar char="•"/>
            </a:pPr>
            <a:r>
              <a:rPr lang="en-US" sz="1800" dirty="0">
                <a:solidFill>
                  <a:schemeClr val="dk1"/>
                </a:solidFill>
              </a:rPr>
              <a:t>As always, when in doubt, don’t be afraid to say “I don’t know”</a:t>
            </a:r>
            <a:endParaRPr lang="en-US" dirty="0"/>
          </a:p>
          <a:p>
            <a:pPr marL="189187" indent="-189187">
              <a:lnSpc>
                <a:spcPct val="80000"/>
              </a:lnSpc>
              <a:spcBef>
                <a:spcPts val="1266"/>
              </a:spcBef>
              <a:buClr>
                <a:srgbClr val="064308"/>
              </a:buClr>
              <a:buSzPts val="2000"/>
              <a:buFont typeface="Noto Sans Symbols"/>
              <a:buChar char="▪"/>
            </a:pPr>
            <a:r>
              <a:rPr lang="en-US" sz="2000" b="1" dirty="0" smtClean="0">
                <a:solidFill>
                  <a:srgbClr val="064308"/>
                </a:solidFill>
              </a:rPr>
              <a:t>You </a:t>
            </a:r>
            <a:r>
              <a:rPr lang="en-US" sz="2000" b="1" dirty="0">
                <a:solidFill>
                  <a:srgbClr val="064308"/>
                </a:solidFill>
              </a:rPr>
              <a:t>will generally know FAR more about the lab than your audience – be confident</a:t>
            </a:r>
            <a:r>
              <a:rPr lang="en-US" sz="2000" b="1" dirty="0" smtClean="0">
                <a:solidFill>
                  <a:srgbClr val="064308"/>
                </a:solidFill>
              </a:rPr>
              <a:t>!</a:t>
            </a:r>
            <a:endParaRPr lang="en-US" sz="2000" b="1" dirty="0"/>
          </a:p>
        </p:txBody>
      </p:sp>
      <p:pic>
        <p:nvPicPr>
          <p:cNvPr id="123" name="Google Shape;123;p13" descr="100_0181"/>
          <p:cNvPicPr preferRelativeResize="0"/>
          <p:nvPr/>
        </p:nvPicPr>
        <p:blipFill rotWithShape="1">
          <a:blip r:embed="rId3">
            <a:alphaModFix/>
          </a:blip>
          <a:srcRect/>
          <a:stretch/>
        </p:blipFill>
        <p:spPr>
          <a:xfrm>
            <a:off x="5461635" y="1449917"/>
            <a:ext cx="3429000" cy="2571750"/>
          </a:xfrm>
          <a:prstGeom prst="rect">
            <a:avLst/>
          </a:prstGeom>
          <a:noFill/>
          <a:ln>
            <a:noFill/>
          </a:ln>
        </p:spPr>
      </p:pic>
      <p:sp>
        <p:nvSpPr>
          <p:cNvPr id="124" name="Google Shape;124;p13"/>
          <p:cNvSpPr txBox="1"/>
          <p:nvPr/>
        </p:nvSpPr>
        <p:spPr>
          <a:xfrm>
            <a:off x="5461524" y="4332475"/>
            <a:ext cx="3546551" cy="169274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dirty="0" smtClean="0"/>
              <a:t>Tour script currently under renovation!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smtClean="0"/>
              <a:t>The tour will not visit the </a:t>
            </a:r>
            <a:r>
              <a:rPr lang="en-US" dirty="0"/>
              <a:t>FRIB </a:t>
            </a:r>
            <a:r>
              <a:rPr lang="en-US" dirty="0" err="1"/>
              <a:t>linac</a:t>
            </a:r>
            <a:r>
              <a:rPr lang="en-US" dirty="0"/>
              <a:t>, target, and </a:t>
            </a:r>
            <a:r>
              <a:rPr lang="en-US" dirty="0" err="1" smtClean="0"/>
              <a:t>preseparator</a:t>
            </a:r>
            <a:r>
              <a:rPr lang="en-US" dirty="0" smtClean="0"/>
              <a:t> for safety and security reasons. Instead, these locations </a:t>
            </a:r>
            <a:r>
              <a:rPr lang="en-US" dirty="0"/>
              <a:t>are </a:t>
            </a:r>
            <a:r>
              <a:rPr lang="en-US" dirty="0" smtClean="0"/>
              <a:t>presented through a video </a:t>
            </a:r>
            <a:r>
              <a:rPr lang="en-US" dirty="0"/>
              <a:t>during the tour introduction!</a:t>
            </a:r>
            <a:endParaRPr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8"/>
        <p:cNvGrpSpPr/>
        <p:nvPr/>
      </p:nvGrpSpPr>
      <p:grpSpPr>
        <a:xfrm>
          <a:off x="0" y="0"/>
          <a:ext cx="0" cy="0"/>
          <a:chOff x="0" y="0"/>
          <a:chExt cx="0" cy="0"/>
        </a:xfrm>
      </p:grpSpPr>
      <p:sp>
        <p:nvSpPr>
          <p:cNvPr id="129" name="Google Shape;129;p14"/>
          <p:cNvSpPr txBox="1">
            <a:spLocks noGrp="1"/>
          </p:cNvSpPr>
          <p:nvPr>
            <p:ph type="title"/>
          </p:nvPr>
        </p:nvSpPr>
        <p:spPr>
          <a:xfrm>
            <a:off x="660083" y="278631"/>
            <a:ext cx="8281035" cy="1413934"/>
          </a:xfrm>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4000" dirty="0"/>
              <a:t>In the vaults: </a:t>
            </a:r>
            <a:r>
              <a:rPr lang="en-US" sz="4000" dirty="0" smtClean="0"/>
              <a:t>Accessibility</a:t>
            </a:r>
            <a:endParaRPr sz="4000" dirty="0"/>
          </a:p>
        </p:txBody>
      </p:sp>
      <p:pic>
        <p:nvPicPr>
          <p:cNvPr id="131" name="Google Shape;131;p14" descr="IMG_1219"/>
          <p:cNvPicPr preferRelativeResize="0"/>
          <p:nvPr/>
        </p:nvPicPr>
        <p:blipFill rotWithShape="1">
          <a:blip r:embed="rId3">
            <a:alphaModFix/>
          </a:blip>
          <a:srcRect/>
          <a:stretch/>
        </p:blipFill>
        <p:spPr>
          <a:xfrm>
            <a:off x="6225396" y="1358900"/>
            <a:ext cx="2935287" cy="3911600"/>
          </a:xfrm>
          <a:prstGeom prst="rect">
            <a:avLst/>
          </a:prstGeom>
          <a:noFill/>
          <a:ln>
            <a:noFill/>
          </a:ln>
        </p:spPr>
      </p:pic>
      <p:sp>
        <p:nvSpPr>
          <p:cNvPr id="6" name="Google Shape;137;p15"/>
          <p:cNvSpPr txBox="1"/>
          <p:nvPr/>
        </p:nvSpPr>
        <p:spPr>
          <a:xfrm>
            <a:off x="127002" y="1221703"/>
            <a:ext cx="7924800" cy="3962400"/>
          </a:xfrm>
          <a:prstGeom prst="rect">
            <a:avLst/>
          </a:prstGeom>
          <a:noFill/>
          <a:ln>
            <a:noFill/>
          </a:ln>
        </p:spPr>
        <p:txBody>
          <a:bodyPr spcFirstLastPara="1" wrap="square" lIns="91425" tIns="45700" rIns="91425" bIns="45700" anchor="t" anchorCtr="0">
            <a:noAutofit/>
          </a:bodyPr>
          <a:lstStyle/>
          <a:p>
            <a:pPr marL="189187" marR="0" lvl="0" indent="-189187" algn="l" rtl="0">
              <a:lnSpc>
                <a:spcPct val="90000"/>
              </a:lnSpc>
              <a:spcBef>
                <a:spcPts val="0"/>
              </a:spcBef>
              <a:spcAft>
                <a:spcPts val="0"/>
              </a:spcAft>
              <a:buClr>
                <a:srgbClr val="064308"/>
              </a:buClr>
              <a:buSzPts val="2310"/>
              <a:buFont typeface="Noto Sans Symbols"/>
              <a:buChar char="▪"/>
            </a:pPr>
            <a:r>
              <a:rPr lang="en-US" sz="2000" dirty="0" smtClean="0">
                <a:solidFill>
                  <a:srgbClr val="064308"/>
                </a:solidFill>
                <a:latin typeface="Arial"/>
                <a:ea typeface="Arial"/>
                <a:cs typeface="Arial"/>
                <a:sym typeface="Arial"/>
              </a:rPr>
              <a:t>For guests with auditory issues</a:t>
            </a:r>
            <a:endParaRPr sz="1200" dirty="0"/>
          </a:p>
          <a:p>
            <a:pPr marL="381527" lvl="1" indent="-159233">
              <a:lnSpc>
                <a:spcPct val="90000"/>
              </a:lnSpc>
              <a:spcBef>
                <a:spcPts val="211"/>
              </a:spcBef>
              <a:buClr>
                <a:schemeClr val="dk1"/>
              </a:buClr>
              <a:buSzPts val="2000"/>
              <a:buFont typeface="Arial"/>
              <a:buChar char="•"/>
            </a:pPr>
            <a:r>
              <a:rPr lang="en-US" sz="1800" b="0" i="0" u="none" strike="noStrike" cap="none" dirty="0" smtClean="0">
                <a:solidFill>
                  <a:schemeClr val="dk1"/>
                </a:solidFill>
                <a:latin typeface="Arial"/>
                <a:ea typeface="Arial"/>
                <a:cs typeface="Arial"/>
                <a:sym typeface="Arial"/>
              </a:rPr>
              <a:t>Speak clearly and loudly</a:t>
            </a:r>
            <a:endParaRPr sz="1200" dirty="0"/>
          </a:p>
          <a:p>
            <a:pPr marL="381527" marR="0" lvl="1" indent="-159233" algn="l" rtl="0">
              <a:lnSpc>
                <a:spcPct val="90000"/>
              </a:lnSpc>
              <a:spcBef>
                <a:spcPts val="211"/>
              </a:spcBef>
              <a:spcAft>
                <a:spcPts val="0"/>
              </a:spcAft>
              <a:buClr>
                <a:schemeClr val="dk1"/>
              </a:buClr>
              <a:buSzPts val="2000"/>
              <a:buFont typeface="Arial"/>
              <a:buChar char="•"/>
            </a:pPr>
            <a:r>
              <a:rPr lang="en-US" sz="1800" b="0" i="0" u="none" strike="noStrike" cap="none" dirty="0" smtClean="0">
                <a:solidFill>
                  <a:schemeClr val="dk1"/>
                </a:solidFill>
                <a:latin typeface="Arial"/>
                <a:ea typeface="Arial"/>
                <a:cs typeface="Arial"/>
                <a:sym typeface="Arial"/>
              </a:rPr>
              <a:t>Use the speaker system if necessary!</a:t>
            </a:r>
            <a:endParaRPr sz="1200" dirty="0"/>
          </a:p>
          <a:p>
            <a:pPr marL="189187" marR="0" lvl="0" indent="-189187" algn="l" rtl="0">
              <a:lnSpc>
                <a:spcPct val="90000"/>
              </a:lnSpc>
              <a:spcBef>
                <a:spcPts val="1266"/>
              </a:spcBef>
              <a:spcAft>
                <a:spcPts val="0"/>
              </a:spcAft>
              <a:buClr>
                <a:srgbClr val="064308"/>
              </a:buClr>
              <a:buSzPts val="2310"/>
              <a:buFont typeface="Noto Sans Symbols"/>
              <a:buChar char="▪"/>
            </a:pPr>
            <a:r>
              <a:rPr lang="en-US" sz="2000" dirty="0" smtClean="0">
                <a:solidFill>
                  <a:srgbClr val="064308"/>
                </a:solidFill>
                <a:latin typeface="Arial"/>
                <a:ea typeface="Arial"/>
                <a:cs typeface="Arial"/>
                <a:sym typeface="Arial"/>
              </a:rPr>
              <a:t>For guests with mobility issues</a:t>
            </a:r>
            <a:endParaRPr sz="1200" dirty="0"/>
          </a:p>
          <a:p>
            <a:pPr marL="381527" marR="0" lvl="1" indent="-159233" algn="l" rtl="0">
              <a:lnSpc>
                <a:spcPct val="90000"/>
              </a:lnSpc>
              <a:spcBef>
                <a:spcPts val="211"/>
              </a:spcBef>
              <a:spcAft>
                <a:spcPts val="0"/>
              </a:spcAft>
              <a:buClr>
                <a:schemeClr val="dk1"/>
              </a:buClr>
              <a:buSzPts val="2000"/>
              <a:buFont typeface="Arial"/>
              <a:buChar char="•"/>
            </a:pPr>
            <a:r>
              <a:rPr lang="en-US" sz="1800" b="0" i="0" u="none" strike="noStrike" cap="none" dirty="0" smtClean="0">
                <a:solidFill>
                  <a:schemeClr val="dk1"/>
                </a:solidFill>
                <a:sym typeface="Arial"/>
              </a:rPr>
              <a:t>Route stays on ground level &amp; accessible routes</a:t>
            </a:r>
          </a:p>
          <a:p>
            <a:pPr marL="381527" marR="0" lvl="1" indent="-159233" algn="l" rtl="0">
              <a:lnSpc>
                <a:spcPct val="90000"/>
              </a:lnSpc>
              <a:spcBef>
                <a:spcPts val="211"/>
              </a:spcBef>
              <a:spcAft>
                <a:spcPts val="0"/>
              </a:spcAft>
              <a:buClr>
                <a:schemeClr val="dk1"/>
              </a:buClr>
              <a:buSzPts val="2000"/>
              <a:buFont typeface="Arial"/>
              <a:buChar char="•"/>
            </a:pPr>
            <a:r>
              <a:rPr lang="en-US" sz="1800" dirty="0" smtClean="0">
                <a:solidFill>
                  <a:schemeClr val="dk1"/>
                </a:solidFill>
              </a:rPr>
              <a:t>Point out obstructions</a:t>
            </a:r>
          </a:p>
          <a:p>
            <a:pPr marL="381527" marR="0" lvl="1" indent="-159233" algn="l" rtl="0">
              <a:lnSpc>
                <a:spcPct val="90000"/>
              </a:lnSpc>
              <a:spcBef>
                <a:spcPts val="211"/>
              </a:spcBef>
              <a:spcAft>
                <a:spcPts val="0"/>
              </a:spcAft>
              <a:buClr>
                <a:schemeClr val="dk1"/>
              </a:buClr>
              <a:buSzPts val="2000"/>
              <a:buFont typeface="Arial"/>
              <a:buChar char="•"/>
            </a:pPr>
            <a:r>
              <a:rPr lang="en-US" sz="1800" dirty="0" smtClean="0">
                <a:solidFill>
                  <a:schemeClr val="dk1"/>
                </a:solidFill>
              </a:rPr>
              <a:t>Offer your arm/other assistance as necessary</a:t>
            </a:r>
            <a:endParaRPr sz="1200" dirty="0"/>
          </a:p>
          <a:p>
            <a:pPr marL="189187" marR="0" lvl="0" indent="-189187" algn="l" rtl="0">
              <a:lnSpc>
                <a:spcPct val="90000"/>
              </a:lnSpc>
              <a:spcBef>
                <a:spcPts val="1266"/>
              </a:spcBef>
              <a:spcAft>
                <a:spcPts val="0"/>
              </a:spcAft>
              <a:buClr>
                <a:srgbClr val="064308"/>
              </a:buClr>
              <a:buSzPts val="2310"/>
              <a:buFont typeface="Noto Sans Symbols"/>
              <a:buChar char="▪"/>
            </a:pPr>
            <a:r>
              <a:rPr lang="en-US" sz="2000" dirty="0" smtClean="0">
                <a:solidFill>
                  <a:srgbClr val="064308"/>
                </a:solidFill>
                <a:latin typeface="Arial"/>
                <a:ea typeface="Arial"/>
                <a:cs typeface="Arial"/>
                <a:sym typeface="Arial"/>
              </a:rPr>
              <a:t>For guest with visual issues </a:t>
            </a:r>
            <a:endParaRPr sz="1200" dirty="0"/>
          </a:p>
          <a:p>
            <a:pPr marL="381527" marR="0" lvl="1" indent="-159233" algn="l" rtl="0">
              <a:lnSpc>
                <a:spcPct val="90000"/>
              </a:lnSpc>
              <a:spcBef>
                <a:spcPts val="211"/>
              </a:spcBef>
              <a:spcAft>
                <a:spcPts val="0"/>
              </a:spcAft>
              <a:buClr>
                <a:schemeClr val="dk1"/>
              </a:buClr>
              <a:buSzPts val="2000"/>
              <a:buFont typeface="Arial"/>
              <a:buChar char="•"/>
            </a:pPr>
            <a:r>
              <a:rPr lang="en-US" sz="1800" b="0" i="0" u="none" strike="noStrike" cap="none" dirty="0" smtClean="0">
                <a:solidFill>
                  <a:schemeClr val="dk1"/>
                </a:solidFill>
                <a:sym typeface="Arial"/>
              </a:rPr>
              <a:t>Describe things as you would ove</a:t>
            </a:r>
            <a:r>
              <a:rPr lang="en-US" sz="1800" dirty="0" smtClean="0">
                <a:solidFill>
                  <a:schemeClr val="dk1"/>
                </a:solidFill>
              </a:rPr>
              <a:t>r the phone</a:t>
            </a:r>
          </a:p>
          <a:p>
            <a:pPr marL="381527" marR="0" lvl="1" indent="-159233" algn="l" rtl="0">
              <a:lnSpc>
                <a:spcPct val="90000"/>
              </a:lnSpc>
              <a:spcBef>
                <a:spcPts val="211"/>
              </a:spcBef>
              <a:spcAft>
                <a:spcPts val="0"/>
              </a:spcAft>
              <a:buClr>
                <a:schemeClr val="dk1"/>
              </a:buClr>
              <a:buSzPts val="2000"/>
              <a:buFont typeface="Arial"/>
              <a:buChar char="•"/>
            </a:pPr>
            <a:r>
              <a:rPr lang="en-US" sz="1800" dirty="0" smtClean="0">
                <a:solidFill>
                  <a:schemeClr val="dk1"/>
                </a:solidFill>
              </a:rPr>
              <a:t>Give a more thorough description of each location</a:t>
            </a:r>
          </a:p>
          <a:p>
            <a:pPr marL="381527" marR="0" lvl="1" indent="-159233" algn="l" rtl="0">
              <a:lnSpc>
                <a:spcPct val="90000"/>
              </a:lnSpc>
              <a:spcBef>
                <a:spcPts val="211"/>
              </a:spcBef>
              <a:spcAft>
                <a:spcPts val="0"/>
              </a:spcAft>
              <a:buClr>
                <a:schemeClr val="dk1"/>
              </a:buClr>
              <a:buSzPts val="2000"/>
              <a:buFont typeface="Arial"/>
              <a:buChar char="•"/>
            </a:pPr>
            <a:r>
              <a:rPr lang="en-US" sz="1800" dirty="0" smtClean="0">
                <a:solidFill>
                  <a:schemeClr val="dk1"/>
                </a:solidFill>
              </a:rPr>
              <a:t>Don’t rely on pointing or spatial terms</a:t>
            </a:r>
          </a:p>
          <a:p>
            <a:pPr marL="381527" marR="0" lvl="1" indent="-159233" algn="l" rtl="0">
              <a:lnSpc>
                <a:spcPct val="90000"/>
              </a:lnSpc>
              <a:spcBef>
                <a:spcPts val="211"/>
              </a:spcBef>
              <a:spcAft>
                <a:spcPts val="0"/>
              </a:spcAft>
              <a:buClr>
                <a:schemeClr val="dk1"/>
              </a:buClr>
              <a:buSzPts val="2000"/>
              <a:buFont typeface="Arial"/>
              <a:buChar char="•"/>
            </a:pPr>
            <a:r>
              <a:rPr lang="en-US" sz="1800" dirty="0" smtClean="0">
                <a:solidFill>
                  <a:schemeClr val="dk1"/>
                </a:solidFill>
              </a:rPr>
              <a:t>Make comparison with known object (tall as a person)</a:t>
            </a:r>
            <a:endParaRPr sz="1200" dirty="0"/>
          </a:p>
          <a:p>
            <a:pPr marL="189187" lvl="0" indent="-189187">
              <a:lnSpc>
                <a:spcPct val="90000"/>
              </a:lnSpc>
              <a:spcBef>
                <a:spcPts val="1266"/>
              </a:spcBef>
              <a:buClr>
                <a:srgbClr val="064308"/>
              </a:buClr>
              <a:buSzPts val="2310"/>
              <a:buFont typeface="Noto Sans Symbols"/>
              <a:buChar char="▪"/>
            </a:pPr>
            <a:r>
              <a:rPr lang="en-US" sz="2000" dirty="0" smtClean="0">
                <a:solidFill>
                  <a:srgbClr val="064308"/>
                </a:solidFill>
              </a:rPr>
              <a:t>In General</a:t>
            </a:r>
            <a:endParaRPr lang="en-US" sz="1200" dirty="0"/>
          </a:p>
          <a:p>
            <a:pPr marL="381527" lvl="1" indent="-159233">
              <a:lnSpc>
                <a:spcPct val="90000"/>
              </a:lnSpc>
              <a:spcBef>
                <a:spcPts val="211"/>
              </a:spcBef>
              <a:buClr>
                <a:schemeClr val="dk1"/>
              </a:buClr>
              <a:buSzPts val="2000"/>
              <a:buFont typeface="Arial"/>
              <a:buChar char="•"/>
            </a:pPr>
            <a:r>
              <a:rPr lang="en-US" sz="1800" dirty="0" smtClean="0">
                <a:solidFill>
                  <a:schemeClr val="dk1"/>
                </a:solidFill>
              </a:rPr>
              <a:t>Have visitors ask about terms they don’t know</a:t>
            </a:r>
          </a:p>
          <a:p>
            <a:pPr marL="381527" lvl="1" indent="-159233">
              <a:lnSpc>
                <a:spcPct val="90000"/>
              </a:lnSpc>
              <a:spcBef>
                <a:spcPts val="211"/>
              </a:spcBef>
              <a:buClr>
                <a:schemeClr val="dk1"/>
              </a:buClr>
              <a:buSzPts val="2000"/>
              <a:buFont typeface="Arial"/>
              <a:buChar char="•"/>
            </a:pPr>
            <a:r>
              <a:rPr lang="en-US" sz="1800" dirty="0" smtClean="0">
                <a:solidFill>
                  <a:schemeClr val="dk1"/>
                </a:solidFill>
              </a:rPr>
              <a:t>Carry a tour map to show your location</a:t>
            </a:r>
            <a:endParaRPr lang="en-US" sz="1800" dirty="0">
              <a:solidFill>
                <a:schemeClr val="dk1"/>
              </a:solidFill>
            </a:endParaRPr>
          </a:p>
          <a:p>
            <a:pPr marL="381527" lvl="1" indent="-159233">
              <a:lnSpc>
                <a:spcPct val="90000"/>
              </a:lnSpc>
              <a:spcBef>
                <a:spcPts val="211"/>
              </a:spcBef>
              <a:buClr>
                <a:schemeClr val="dk1"/>
              </a:buClr>
              <a:buSzPts val="2000"/>
              <a:buFont typeface="Arial"/>
              <a:buChar char="•"/>
            </a:pPr>
            <a:r>
              <a:rPr lang="en-US" sz="1800" dirty="0" smtClean="0">
                <a:solidFill>
                  <a:schemeClr val="dk1"/>
                </a:solidFill>
              </a:rPr>
              <a:t>Carry the “tour location script” if you like!</a:t>
            </a:r>
          </a:p>
        </p:txBody>
      </p:sp>
      <p:sp>
        <p:nvSpPr>
          <p:cNvPr id="5" name="Google Shape;124;p13"/>
          <p:cNvSpPr txBox="1"/>
          <p:nvPr/>
        </p:nvSpPr>
        <p:spPr>
          <a:xfrm>
            <a:off x="6225396" y="5321300"/>
            <a:ext cx="2935287"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i="1" dirty="0" smtClean="0"/>
              <a:t>Thanks to the MSU Resource Center for Persons with Disabilities</a:t>
            </a:r>
            <a:endParaRPr i="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5"/>
        <p:cNvGrpSpPr/>
        <p:nvPr/>
      </p:nvGrpSpPr>
      <p:grpSpPr>
        <a:xfrm>
          <a:off x="0" y="0"/>
          <a:ext cx="0" cy="0"/>
          <a:chOff x="0" y="0"/>
          <a:chExt cx="0" cy="0"/>
        </a:xfrm>
      </p:grpSpPr>
      <p:sp>
        <p:nvSpPr>
          <p:cNvPr id="136" name="Google Shape;136;p15"/>
          <p:cNvSpPr txBox="1">
            <a:spLocks noGrp="1"/>
          </p:cNvSpPr>
          <p:nvPr>
            <p:ph type="title"/>
          </p:nvPr>
        </p:nvSpPr>
        <p:spPr>
          <a:xfrm>
            <a:off x="1" y="232448"/>
            <a:ext cx="9601200" cy="1413934"/>
          </a:xfrm>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4000" dirty="0" smtClean="0"/>
              <a:t>Engage your audience</a:t>
            </a:r>
            <a:endParaRPr sz="4000" dirty="0"/>
          </a:p>
        </p:txBody>
      </p:sp>
      <p:sp>
        <p:nvSpPr>
          <p:cNvPr id="137" name="Google Shape;137;p15"/>
          <p:cNvSpPr txBox="1"/>
          <p:nvPr/>
        </p:nvSpPr>
        <p:spPr>
          <a:xfrm>
            <a:off x="237838" y="1182255"/>
            <a:ext cx="5350162" cy="3962400"/>
          </a:xfrm>
          <a:prstGeom prst="rect">
            <a:avLst/>
          </a:prstGeom>
          <a:noFill/>
          <a:ln>
            <a:noFill/>
          </a:ln>
        </p:spPr>
        <p:txBody>
          <a:bodyPr spcFirstLastPara="1" wrap="square" lIns="91425" tIns="45700" rIns="91425" bIns="45700" anchor="t" anchorCtr="0">
            <a:noAutofit/>
          </a:bodyPr>
          <a:lstStyle/>
          <a:p>
            <a:pPr marL="189187" marR="0" lvl="0" indent="-189187" algn="l" rtl="0">
              <a:lnSpc>
                <a:spcPct val="90000"/>
              </a:lnSpc>
              <a:spcBef>
                <a:spcPts val="0"/>
              </a:spcBef>
              <a:spcAft>
                <a:spcPts val="0"/>
              </a:spcAft>
              <a:buClr>
                <a:srgbClr val="064308"/>
              </a:buClr>
              <a:buSzPts val="2310"/>
              <a:buFont typeface="Noto Sans Symbols"/>
              <a:buChar char="▪"/>
            </a:pPr>
            <a:r>
              <a:rPr lang="en-US" sz="2310" dirty="0" smtClean="0">
                <a:solidFill>
                  <a:srgbClr val="064308"/>
                </a:solidFill>
                <a:latin typeface="Arial"/>
                <a:ea typeface="Arial"/>
                <a:cs typeface="Arial"/>
                <a:sym typeface="Arial"/>
              </a:rPr>
              <a:t>Get </a:t>
            </a:r>
            <a:r>
              <a:rPr lang="en-US" sz="2310" dirty="0">
                <a:solidFill>
                  <a:srgbClr val="064308"/>
                </a:solidFill>
                <a:latin typeface="Arial"/>
                <a:ea typeface="Arial"/>
                <a:cs typeface="Arial"/>
                <a:sym typeface="Arial"/>
              </a:rPr>
              <a:t>groups involved, don’t just lecture</a:t>
            </a:r>
            <a:endParaRPr dirty="0"/>
          </a:p>
          <a:p>
            <a:pPr marL="381527" marR="0" lvl="1" indent="-159233" algn="l" rtl="0">
              <a:lnSpc>
                <a:spcPct val="90000"/>
              </a:lnSpc>
              <a:spcBef>
                <a:spcPts val="211"/>
              </a:spcBef>
              <a:spcAft>
                <a:spcPts val="0"/>
              </a:spcAft>
              <a:buClr>
                <a:schemeClr val="dk1"/>
              </a:buClr>
              <a:buSzPts val="2000"/>
              <a:buFont typeface="Arial"/>
              <a:buChar char="•"/>
            </a:pPr>
            <a:r>
              <a:rPr lang="en-US" sz="2000" b="0" i="0" u="none" strike="noStrike" cap="none" dirty="0">
                <a:solidFill>
                  <a:schemeClr val="dk1"/>
                </a:solidFill>
                <a:latin typeface="Arial"/>
                <a:ea typeface="Arial"/>
                <a:cs typeface="Arial"/>
                <a:sym typeface="Arial"/>
              </a:rPr>
              <a:t>Ask THEM questions, get their </a:t>
            </a:r>
            <a:r>
              <a:rPr lang="en-US" sz="2000" b="0" i="0" u="none" strike="noStrike" cap="none" dirty="0" smtClean="0">
                <a:solidFill>
                  <a:schemeClr val="dk1"/>
                </a:solidFill>
                <a:latin typeface="Arial"/>
                <a:ea typeface="Arial"/>
                <a:cs typeface="Arial"/>
                <a:sym typeface="Arial"/>
              </a:rPr>
              <a:t>predictions</a:t>
            </a:r>
          </a:p>
          <a:p>
            <a:pPr marL="684213" lvl="3" indent="-222250">
              <a:lnSpc>
                <a:spcPct val="90000"/>
              </a:lnSpc>
              <a:spcBef>
                <a:spcPts val="211"/>
              </a:spcBef>
              <a:buClr>
                <a:schemeClr val="dk1"/>
              </a:buClr>
              <a:buSzPts val="2000"/>
              <a:buFont typeface="Arial"/>
              <a:buChar char="•"/>
            </a:pPr>
            <a:r>
              <a:rPr lang="en-US" dirty="0" smtClean="0">
                <a:solidFill>
                  <a:schemeClr val="dk1"/>
                </a:solidFill>
              </a:rPr>
              <a:t>e.g. “What’s your favorite element?”</a:t>
            </a:r>
          </a:p>
          <a:p>
            <a:pPr marL="381527" marR="0" lvl="1" indent="-159233" algn="l" rtl="0">
              <a:lnSpc>
                <a:spcPct val="90000"/>
              </a:lnSpc>
              <a:spcBef>
                <a:spcPts val="211"/>
              </a:spcBef>
              <a:spcAft>
                <a:spcPts val="0"/>
              </a:spcAft>
              <a:buClr>
                <a:schemeClr val="dk1"/>
              </a:buClr>
              <a:buSzPts val="2000"/>
              <a:buFont typeface="Arial"/>
              <a:buChar char="•"/>
            </a:pPr>
            <a:r>
              <a:rPr lang="en-US" sz="2000" b="0" i="0" u="none" strike="noStrike" cap="none" dirty="0" smtClean="0">
                <a:solidFill>
                  <a:schemeClr val="dk1"/>
                </a:solidFill>
                <a:latin typeface="Arial"/>
                <a:ea typeface="Arial"/>
                <a:cs typeface="Arial"/>
                <a:sym typeface="Arial"/>
              </a:rPr>
              <a:t>Offer </a:t>
            </a:r>
            <a:r>
              <a:rPr lang="en-US" sz="2000" b="0" i="0" u="none" strike="noStrike" cap="none" dirty="0">
                <a:solidFill>
                  <a:schemeClr val="dk1"/>
                </a:solidFill>
                <a:latin typeface="Arial"/>
                <a:ea typeface="Arial"/>
                <a:cs typeface="Arial"/>
                <a:sym typeface="Arial"/>
              </a:rPr>
              <a:t>result A or B, take a vote</a:t>
            </a:r>
            <a:endParaRPr dirty="0"/>
          </a:p>
          <a:p>
            <a:pPr marL="381527" marR="0" lvl="1" indent="-159233" algn="l" rtl="0">
              <a:lnSpc>
                <a:spcPct val="90000"/>
              </a:lnSpc>
              <a:spcBef>
                <a:spcPts val="211"/>
              </a:spcBef>
              <a:spcAft>
                <a:spcPts val="0"/>
              </a:spcAft>
              <a:buClr>
                <a:schemeClr val="dk1"/>
              </a:buClr>
              <a:buSzPts val="2000"/>
              <a:buFont typeface="Arial"/>
              <a:buChar char="•"/>
            </a:pPr>
            <a:r>
              <a:rPr lang="en-US" sz="2000" b="0" i="0" u="none" strike="noStrike" cap="none" dirty="0" smtClean="0">
                <a:solidFill>
                  <a:schemeClr val="dk1"/>
                </a:solidFill>
                <a:latin typeface="Arial"/>
                <a:ea typeface="Arial"/>
                <a:cs typeface="Arial"/>
                <a:sym typeface="Arial"/>
              </a:rPr>
              <a:t>Ask about </a:t>
            </a:r>
            <a:r>
              <a:rPr lang="en-US" sz="2000" b="0" i="0" u="none" strike="noStrike" cap="none" dirty="0">
                <a:solidFill>
                  <a:schemeClr val="dk1"/>
                </a:solidFill>
                <a:latin typeface="Arial"/>
                <a:ea typeface="Arial"/>
                <a:cs typeface="Arial"/>
                <a:sym typeface="Arial"/>
              </a:rPr>
              <a:t>things you </a:t>
            </a:r>
            <a:r>
              <a:rPr lang="en-US" sz="2000" b="0" i="0" u="none" strike="noStrike" cap="none" dirty="0" smtClean="0">
                <a:solidFill>
                  <a:schemeClr val="dk1"/>
                </a:solidFill>
                <a:latin typeface="Arial"/>
                <a:ea typeface="Arial"/>
                <a:cs typeface="Arial"/>
                <a:sym typeface="Arial"/>
              </a:rPr>
              <a:t>just said</a:t>
            </a:r>
            <a:endParaRPr dirty="0"/>
          </a:p>
          <a:p>
            <a:pPr marL="381527" marR="0" lvl="1" indent="-159233" algn="l" rtl="0">
              <a:lnSpc>
                <a:spcPct val="90000"/>
              </a:lnSpc>
              <a:spcBef>
                <a:spcPts val="211"/>
              </a:spcBef>
              <a:spcAft>
                <a:spcPts val="0"/>
              </a:spcAft>
              <a:buClr>
                <a:schemeClr val="dk1"/>
              </a:buClr>
              <a:buSzPts val="2000"/>
              <a:buFont typeface="Arial"/>
              <a:buChar char="•"/>
            </a:pPr>
            <a:r>
              <a:rPr lang="en-US" sz="2000" b="0" i="0" u="none" strike="noStrike" cap="none" dirty="0">
                <a:solidFill>
                  <a:schemeClr val="dk1"/>
                </a:solidFill>
                <a:latin typeface="Arial"/>
                <a:ea typeface="Arial"/>
                <a:cs typeface="Arial"/>
                <a:sym typeface="Arial"/>
              </a:rPr>
              <a:t>Poll about their past experience: who’s had dry ice?</a:t>
            </a:r>
            <a:endParaRPr dirty="0"/>
          </a:p>
          <a:p>
            <a:pPr marL="189187" marR="0" lvl="0" indent="-189187" algn="l" rtl="0">
              <a:lnSpc>
                <a:spcPct val="90000"/>
              </a:lnSpc>
              <a:spcBef>
                <a:spcPts val="1266"/>
              </a:spcBef>
              <a:spcAft>
                <a:spcPts val="0"/>
              </a:spcAft>
              <a:buClr>
                <a:srgbClr val="064308"/>
              </a:buClr>
              <a:buSzPts val="2310"/>
              <a:buFont typeface="Noto Sans Symbols"/>
              <a:buChar char="▪"/>
            </a:pPr>
            <a:r>
              <a:rPr lang="en-US" sz="2310" dirty="0">
                <a:solidFill>
                  <a:srgbClr val="064308"/>
                </a:solidFill>
                <a:latin typeface="Arial"/>
                <a:ea typeface="Arial"/>
                <a:cs typeface="Arial"/>
                <a:sym typeface="Arial"/>
              </a:rPr>
              <a:t>Talk about how you relate to the equipment/place</a:t>
            </a:r>
            <a:endParaRPr dirty="0"/>
          </a:p>
          <a:p>
            <a:pPr marL="381527" marR="0" lvl="1" indent="-159233" algn="l" rtl="0">
              <a:lnSpc>
                <a:spcPct val="90000"/>
              </a:lnSpc>
              <a:spcBef>
                <a:spcPts val="211"/>
              </a:spcBef>
              <a:spcAft>
                <a:spcPts val="0"/>
              </a:spcAft>
              <a:buClr>
                <a:schemeClr val="dk1"/>
              </a:buClr>
              <a:buSzPts val="2000"/>
              <a:buFont typeface="Arial"/>
              <a:buChar char="•"/>
            </a:pPr>
            <a:r>
              <a:rPr lang="en-US" sz="2000" b="0" i="0" u="none" strike="noStrike" cap="none" dirty="0">
                <a:solidFill>
                  <a:schemeClr val="dk1"/>
                </a:solidFill>
                <a:latin typeface="Arial"/>
                <a:ea typeface="Arial"/>
                <a:cs typeface="Arial"/>
                <a:sym typeface="Arial"/>
              </a:rPr>
              <a:t>Have you worked on an experiment there? </a:t>
            </a:r>
            <a:endParaRPr sz="2000" b="0" i="0" u="none" strike="noStrike" cap="none" dirty="0">
              <a:solidFill>
                <a:schemeClr val="dk1"/>
              </a:solidFill>
              <a:latin typeface="Arial"/>
              <a:ea typeface="Arial"/>
              <a:cs typeface="Arial"/>
              <a:sym typeface="Arial"/>
            </a:endParaRPr>
          </a:p>
          <a:p>
            <a:pPr marL="381527" marR="0" lvl="1" indent="-159233" algn="l" rtl="0">
              <a:lnSpc>
                <a:spcPct val="90000"/>
              </a:lnSpc>
              <a:spcBef>
                <a:spcPts val="211"/>
              </a:spcBef>
              <a:spcAft>
                <a:spcPts val="0"/>
              </a:spcAft>
              <a:buClr>
                <a:schemeClr val="dk1"/>
              </a:buClr>
              <a:buSzPts val="2000"/>
              <a:buFont typeface="Arial"/>
              <a:buChar char="•"/>
            </a:pPr>
            <a:r>
              <a:rPr lang="en-US" sz="2000" b="0" i="0" u="none" strike="noStrike" cap="none" dirty="0">
                <a:solidFill>
                  <a:schemeClr val="dk1"/>
                </a:solidFill>
                <a:latin typeface="Arial"/>
                <a:ea typeface="Arial"/>
                <a:cs typeface="Arial"/>
                <a:sym typeface="Arial"/>
              </a:rPr>
              <a:t>Did you have a particular challenge?</a:t>
            </a:r>
            <a:endParaRPr dirty="0"/>
          </a:p>
          <a:p>
            <a:pPr marL="381527" marR="0" lvl="1" indent="-159233" algn="l" rtl="0">
              <a:lnSpc>
                <a:spcPct val="90000"/>
              </a:lnSpc>
              <a:spcBef>
                <a:spcPts val="211"/>
              </a:spcBef>
              <a:spcAft>
                <a:spcPts val="0"/>
              </a:spcAft>
              <a:buClr>
                <a:schemeClr val="dk1"/>
              </a:buClr>
              <a:buSzPts val="2000"/>
              <a:buFont typeface="Arial"/>
              <a:buChar char="•"/>
            </a:pPr>
            <a:r>
              <a:rPr lang="en-US" sz="2000" b="0" i="0" u="none" strike="noStrike" cap="none" dirty="0">
                <a:solidFill>
                  <a:schemeClr val="dk1"/>
                </a:solidFill>
                <a:latin typeface="Arial"/>
                <a:ea typeface="Arial"/>
                <a:cs typeface="Arial"/>
                <a:sym typeface="Arial"/>
              </a:rPr>
              <a:t>Tell your story!</a:t>
            </a:r>
            <a:endParaRPr dirty="0"/>
          </a:p>
          <a:p>
            <a:pPr marL="189187" marR="0" lvl="0" indent="-189187" algn="l" rtl="0">
              <a:lnSpc>
                <a:spcPct val="90000"/>
              </a:lnSpc>
              <a:spcBef>
                <a:spcPts val="1266"/>
              </a:spcBef>
              <a:spcAft>
                <a:spcPts val="0"/>
              </a:spcAft>
              <a:buClr>
                <a:srgbClr val="064308"/>
              </a:buClr>
              <a:buSzPts val="2310"/>
              <a:buFont typeface="Noto Sans Symbols"/>
              <a:buChar char="▪"/>
            </a:pPr>
            <a:r>
              <a:rPr lang="en-US" sz="2310" dirty="0">
                <a:solidFill>
                  <a:srgbClr val="064308"/>
                </a:solidFill>
                <a:latin typeface="Arial"/>
                <a:ea typeface="Arial"/>
                <a:cs typeface="Arial"/>
                <a:sym typeface="Arial"/>
              </a:rPr>
              <a:t>Relate abstract/difficult concepts </a:t>
            </a:r>
            <a:r>
              <a:rPr lang="en-US" sz="2310" dirty="0" smtClean="0">
                <a:solidFill>
                  <a:srgbClr val="064308"/>
                </a:solidFill>
                <a:latin typeface="Arial"/>
                <a:ea typeface="Arial"/>
                <a:cs typeface="Arial"/>
                <a:sym typeface="Arial"/>
              </a:rPr>
              <a:t>with analogies or common </a:t>
            </a:r>
            <a:r>
              <a:rPr lang="en-US" sz="2310" dirty="0">
                <a:solidFill>
                  <a:srgbClr val="064308"/>
                </a:solidFill>
                <a:latin typeface="Arial"/>
                <a:ea typeface="Arial"/>
                <a:cs typeface="Arial"/>
                <a:sym typeface="Arial"/>
              </a:rPr>
              <a:t>experiences</a:t>
            </a:r>
            <a:r>
              <a:rPr lang="en-US" sz="2310" dirty="0" smtClean="0">
                <a:solidFill>
                  <a:srgbClr val="064308"/>
                </a:solidFill>
                <a:latin typeface="Arial"/>
                <a:ea typeface="Arial"/>
                <a:cs typeface="Arial"/>
                <a:sym typeface="Arial"/>
              </a:rPr>
              <a:t>!</a:t>
            </a:r>
          </a:p>
          <a:p>
            <a:pPr marL="381527" lvl="1" indent="-159233">
              <a:lnSpc>
                <a:spcPct val="90000"/>
              </a:lnSpc>
              <a:spcBef>
                <a:spcPts val="211"/>
              </a:spcBef>
              <a:buClr>
                <a:schemeClr val="dk1"/>
              </a:buClr>
              <a:buSzPts val="2000"/>
              <a:buFont typeface="Arial"/>
              <a:buChar char="•"/>
            </a:pPr>
            <a:r>
              <a:rPr lang="en-US" sz="2000" dirty="0" smtClean="0">
                <a:solidFill>
                  <a:schemeClr val="dk1"/>
                </a:solidFill>
              </a:rPr>
              <a:t>magnet </a:t>
            </a:r>
            <a:r>
              <a:rPr lang="en-US" sz="2000" dirty="0">
                <a:solidFill>
                  <a:schemeClr val="dk1"/>
                </a:solidFill>
              </a:rPr>
              <a:t>: </a:t>
            </a:r>
            <a:r>
              <a:rPr lang="en-US" sz="2000" dirty="0" smtClean="0">
                <a:solidFill>
                  <a:schemeClr val="dk1"/>
                </a:solidFill>
              </a:rPr>
              <a:t>isotopes </a:t>
            </a:r>
            <a:r>
              <a:rPr lang="en-US" sz="2000" dirty="0">
                <a:solidFill>
                  <a:schemeClr val="dk1"/>
                </a:solidFill>
              </a:rPr>
              <a:t>:: prism : </a:t>
            </a:r>
            <a:r>
              <a:rPr lang="en-US" sz="2000" dirty="0" smtClean="0">
                <a:solidFill>
                  <a:schemeClr val="dk1"/>
                </a:solidFill>
              </a:rPr>
              <a:t>colors</a:t>
            </a:r>
            <a:endParaRPr lang="en-US" sz="2000" dirty="0">
              <a:solidFill>
                <a:schemeClr val="dk1"/>
              </a:solidFill>
            </a:endParaRPr>
          </a:p>
          <a:p>
            <a:pPr marL="381527" lvl="1" indent="-159233">
              <a:lnSpc>
                <a:spcPct val="90000"/>
              </a:lnSpc>
              <a:spcBef>
                <a:spcPts val="211"/>
              </a:spcBef>
              <a:buClr>
                <a:schemeClr val="dk1"/>
              </a:buClr>
              <a:buSzPts val="2000"/>
              <a:buFont typeface="Arial"/>
              <a:buChar char="•"/>
            </a:pPr>
            <a:r>
              <a:rPr lang="en-US" sz="2000" dirty="0">
                <a:solidFill>
                  <a:schemeClr val="dk1"/>
                </a:solidFill>
              </a:rPr>
              <a:t>Ever seen an MRI machine?</a:t>
            </a:r>
            <a:endParaRPr lang="en-US" dirty="0"/>
          </a:p>
          <a:p>
            <a:pPr marL="189187" marR="0" lvl="0" indent="-189187" algn="l" rtl="0">
              <a:lnSpc>
                <a:spcPct val="90000"/>
              </a:lnSpc>
              <a:spcBef>
                <a:spcPts val="1266"/>
              </a:spcBef>
              <a:spcAft>
                <a:spcPts val="0"/>
              </a:spcAft>
              <a:buClr>
                <a:srgbClr val="064308"/>
              </a:buClr>
              <a:buSzPts val="2310"/>
              <a:buFont typeface="Noto Sans Symbols"/>
              <a:buChar char="▪"/>
            </a:pPr>
            <a:endParaRPr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21815"/>
          <a:stretch/>
        </p:blipFill>
        <p:spPr>
          <a:xfrm>
            <a:off x="5588000" y="1256147"/>
            <a:ext cx="3824788" cy="4479636"/>
          </a:xfrm>
          <a:prstGeom prst="rect">
            <a:avLst/>
          </a:prstGeom>
        </p:spPr>
      </p:pic>
      <p:sp>
        <p:nvSpPr>
          <p:cNvPr id="4" name="Rectangle 3"/>
          <p:cNvSpPr/>
          <p:nvPr/>
        </p:nvSpPr>
        <p:spPr>
          <a:xfrm>
            <a:off x="5587999" y="5754337"/>
            <a:ext cx="3824789" cy="757130"/>
          </a:xfrm>
          <a:prstGeom prst="rect">
            <a:avLst/>
          </a:prstGeom>
        </p:spPr>
        <p:txBody>
          <a:bodyPr wrap="square">
            <a:spAutoFit/>
          </a:bodyPr>
          <a:lstStyle/>
          <a:p>
            <a:pPr>
              <a:lnSpc>
                <a:spcPct val="90000"/>
              </a:lnSpc>
              <a:spcBef>
                <a:spcPts val="1266"/>
              </a:spcBef>
              <a:buClr>
                <a:srgbClr val="064308"/>
              </a:buClr>
              <a:buSzPts val="2310"/>
            </a:pPr>
            <a:r>
              <a:rPr lang="en-US" sz="1600" dirty="0">
                <a:solidFill>
                  <a:srgbClr val="064308"/>
                </a:solidFill>
              </a:rPr>
              <a:t>Have a good way to engage (question, etc.)? Please submit it to Zach! It could go in the script!</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389467"/>
            <a:ext cx="9601199" cy="1413934"/>
          </a:xfrm>
        </p:spPr>
        <p:txBody>
          <a:bodyPr/>
          <a:lstStyle/>
          <a:p>
            <a:r>
              <a:rPr lang="en-US" dirty="0" smtClean="0"/>
              <a:t>Sharing positive impressions with visitors</a:t>
            </a:r>
            <a:endParaRPr lang="en-US" dirty="0"/>
          </a:p>
        </p:txBody>
      </p:sp>
      <p:sp>
        <p:nvSpPr>
          <p:cNvPr id="2" name="Content Placeholder 1"/>
          <p:cNvSpPr>
            <a:spLocks noGrp="1"/>
          </p:cNvSpPr>
          <p:nvPr>
            <p:ph idx="4294967295"/>
          </p:nvPr>
        </p:nvSpPr>
        <p:spPr>
          <a:xfrm>
            <a:off x="240189" y="1178331"/>
            <a:ext cx="4640263" cy="5280025"/>
          </a:xfrm>
        </p:spPr>
        <p:txBody>
          <a:bodyPr/>
          <a:lstStyle/>
          <a:p>
            <a:r>
              <a:rPr lang="en-US" sz="2200" dirty="0" smtClean="0"/>
              <a:t>Ensure the interaction you have is positive, relevant to FRIB, and audience-appropriate.</a:t>
            </a:r>
          </a:p>
          <a:p>
            <a:r>
              <a:rPr lang="en-US" sz="2200" dirty="0" smtClean="0"/>
              <a:t>To protect and build FRIB’s reputation and image, assume </a:t>
            </a:r>
            <a:r>
              <a:rPr lang="en-US" sz="2200" dirty="0"/>
              <a:t>that your visitors </a:t>
            </a:r>
            <a:r>
              <a:rPr lang="en-US" sz="2200" dirty="0" smtClean="0"/>
              <a:t>plan to share their experience to </a:t>
            </a:r>
            <a:r>
              <a:rPr lang="en-US" sz="2200" dirty="0"/>
              <a:t>social media channels. </a:t>
            </a:r>
            <a:endParaRPr lang="en-US" sz="2200" dirty="0" smtClean="0"/>
          </a:p>
          <a:p>
            <a:r>
              <a:rPr lang="en-US" sz="2200" dirty="0" smtClean="0"/>
              <a:t>Do </a:t>
            </a:r>
            <a:r>
              <a:rPr lang="en-US" sz="2200" dirty="0"/>
              <a:t>not say or do anything that you would not want released on the internet as a representation of FRIB, FRIB science, FRIB use of taxpayer resources, Michigan State University, U.S. Department of Energy, or other funding agencies and stakeholders.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0640" y="1180294"/>
            <a:ext cx="4120515" cy="5494020"/>
          </a:xfrm>
          <a:prstGeom prst="rect">
            <a:avLst/>
          </a:prstGeom>
        </p:spPr>
      </p:pic>
    </p:spTree>
    <p:extLst>
      <p:ext uri="{BB962C8B-B14F-4D97-AF65-F5344CB8AC3E}">
        <p14:creationId xmlns:p14="http://schemas.microsoft.com/office/powerpoint/2010/main" val="37569323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1"/>
        <p:cNvGrpSpPr/>
        <p:nvPr/>
      </p:nvGrpSpPr>
      <p:grpSpPr>
        <a:xfrm>
          <a:off x="0" y="0"/>
          <a:ext cx="0" cy="0"/>
          <a:chOff x="0" y="0"/>
          <a:chExt cx="0" cy="0"/>
        </a:xfrm>
      </p:grpSpPr>
      <p:sp>
        <p:nvSpPr>
          <p:cNvPr id="142" name="Google Shape;142;p16"/>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4000"/>
              <a:t>In summary: Do’s and Don’ts</a:t>
            </a:r>
            <a:endParaRPr/>
          </a:p>
        </p:txBody>
      </p:sp>
      <p:sp>
        <p:nvSpPr>
          <p:cNvPr id="143" name="Google Shape;143;p16"/>
          <p:cNvSpPr txBox="1"/>
          <p:nvPr/>
        </p:nvSpPr>
        <p:spPr>
          <a:xfrm>
            <a:off x="4960937" y="1219200"/>
            <a:ext cx="3827463" cy="3221037"/>
          </a:xfrm>
          <a:prstGeom prst="rect">
            <a:avLst/>
          </a:prstGeom>
          <a:noFill/>
          <a:ln>
            <a:noFill/>
          </a:ln>
        </p:spPr>
        <p:txBody>
          <a:bodyPr spcFirstLastPara="1" wrap="square" lIns="91425" tIns="45700" rIns="91425" bIns="45700" anchor="t" anchorCtr="0">
            <a:noAutofit/>
          </a:bodyPr>
          <a:lstStyle/>
          <a:p>
            <a:pPr marL="189187" marR="0" lvl="0" indent="-189187" algn="l" rtl="0">
              <a:lnSpc>
                <a:spcPct val="90000"/>
              </a:lnSpc>
              <a:spcBef>
                <a:spcPts val="0"/>
              </a:spcBef>
              <a:spcAft>
                <a:spcPts val="0"/>
              </a:spcAft>
              <a:buClr>
                <a:srgbClr val="006600"/>
              </a:buClr>
              <a:buSzPts val="2000"/>
              <a:buFont typeface="Noto Sans Symbols"/>
              <a:buChar char="▪"/>
            </a:pPr>
            <a:r>
              <a:rPr lang="en-US" sz="2000" dirty="0">
                <a:solidFill>
                  <a:srgbClr val="006600"/>
                </a:solidFill>
                <a:latin typeface="Arial"/>
                <a:ea typeface="Arial"/>
                <a:cs typeface="Arial"/>
                <a:sym typeface="Arial"/>
              </a:rPr>
              <a:t>DO</a:t>
            </a:r>
            <a:r>
              <a:rPr lang="en-US" sz="2000" dirty="0">
                <a:solidFill>
                  <a:srgbClr val="064308"/>
                </a:solidFill>
                <a:latin typeface="Arial"/>
                <a:ea typeface="Arial"/>
                <a:cs typeface="Arial"/>
                <a:sym typeface="Arial"/>
              </a:rPr>
              <a:t> </a:t>
            </a:r>
            <a:r>
              <a:rPr lang="en-US" sz="2000" dirty="0">
                <a:solidFill>
                  <a:schemeClr val="dk1"/>
                </a:solidFill>
                <a:latin typeface="Arial"/>
                <a:ea typeface="Arial"/>
                <a:cs typeface="Arial"/>
                <a:sym typeface="Arial"/>
              </a:rPr>
              <a:t>keep the groups </a:t>
            </a:r>
            <a:r>
              <a:rPr lang="en-US" sz="2000" i="1" dirty="0">
                <a:solidFill>
                  <a:schemeClr val="dk1"/>
                </a:solidFill>
                <a:latin typeface="Arial"/>
                <a:ea typeface="Arial"/>
                <a:cs typeface="Arial"/>
                <a:sym typeface="Arial"/>
              </a:rPr>
              <a:t>small</a:t>
            </a:r>
            <a:r>
              <a:rPr lang="en-US" sz="2000" dirty="0">
                <a:solidFill>
                  <a:schemeClr val="dk1"/>
                </a:solidFill>
                <a:latin typeface="Arial"/>
                <a:ea typeface="Arial"/>
                <a:cs typeface="Arial"/>
                <a:sym typeface="Arial"/>
              </a:rPr>
              <a:t>, continually encourage them to </a:t>
            </a:r>
            <a:r>
              <a:rPr lang="en-US" sz="2000" i="1" dirty="0">
                <a:solidFill>
                  <a:schemeClr val="dk1"/>
                </a:solidFill>
                <a:latin typeface="Arial"/>
                <a:ea typeface="Arial"/>
                <a:cs typeface="Arial"/>
                <a:sym typeface="Arial"/>
              </a:rPr>
              <a:t>move closer</a:t>
            </a:r>
            <a:r>
              <a:rPr lang="en-US" sz="2000" dirty="0">
                <a:solidFill>
                  <a:schemeClr val="dk1"/>
                </a:solidFill>
                <a:latin typeface="Arial"/>
                <a:ea typeface="Arial"/>
                <a:cs typeface="Arial"/>
                <a:sym typeface="Arial"/>
              </a:rPr>
              <a:t>, and talk </a:t>
            </a:r>
            <a:r>
              <a:rPr lang="en-US" sz="2000" i="1" dirty="0">
                <a:solidFill>
                  <a:schemeClr val="dk1"/>
                </a:solidFill>
                <a:latin typeface="Arial"/>
                <a:ea typeface="Arial"/>
                <a:cs typeface="Arial"/>
                <a:sym typeface="Arial"/>
              </a:rPr>
              <a:t>loudly and clearly</a:t>
            </a:r>
            <a:r>
              <a:rPr lang="en-US" sz="2000" dirty="0">
                <a:solidFill>
                  <a:schemeClr val="dk1"/>
                </a:solidFill>
                <a:latin typeface="Arial"/>
                <a:ea typeface="Arial"/>
                <a:cs typeface="Arial"/>
                <a:sym typeface="Arial"/>
              </a:rPr>
              <a:t> in the vaults </a:t>
            </a:r>
            <a:endParaRPr dirty="0"/>
          </a:p>
          <a:p>
            <a:pPr marL="189187" marR="0" lvl="0" indent="-189187" algn="l" rtl="0">
              <a:lnSpc>
                <a:spcPct val="90000"/>
              </a:lnSpc>
              <a:spcBef>
                <a:spcPts val="1266"/>
              </a:spcBef>
              <a:spcAft>
                <a:spcPts val="0"/>
              </a:spcAft>
              <a:buClr>
                <a:srgbClr val="006600"/>
              </a:buClr>
              <a:buSzPts val="2000"/>
              <a:buFont typeface="Noto Sans Symbols"/>
              <a:buChar char="▪"/>
            </a:pPr>
            <a:r>
              <a:rPr lang="en-US" sz="2000" dirty="0">
                <a:solidFill>
                  <a:srgbClr val="006600"/>
                </a:solidFill>
                <a:latin typeface="Arial"/>
                <a:ea typeface="Arial"/>
                <a:cs typeface="Arial"/>
                <a:sym typeface="Arial"/>
              </a:rPr>
              <a:t>DO </a:t>
            </a:r>
            <a:r>
              <a:rPr lang="en-US" sz="2000" dirty="0">
                <a:solidFill>
                  <a:schemeClr val="dk1"/>
                </a:solidFill>
                <a:latin typeface="Arial"/>
                <a:ea typeface="Arial"/>
                <a:cs typeface="Arial"/>
                <a:sym typeface="Arial"/>
              </a:rPr>
              <a:t>encourage questions</a:t>
            </a:r>
            <a:endParaRPr dirty="0"/>
          </a:p>
          <a:p>
            <a:pPr marL="189187" marR="0" lvl="0" indent="-189187" algn="l" rtl="0">
              <a:lnSpc>
                <a:spcPct val="90000"/>
              </a:lnSpc>
              <a:spcBef>
                <a:spcPts val="1266"/>
              </a:spcBef>
              <a:spcAft>
                <a:spcPts val="0"/>
              </a:spcAft>
              <a:buClr>
                <a:srgbClr val="006600"/>
              </a:buClr>
              <a:buSzPts val="2000"/>
              <a:buFont typeface="Noto Sans Symbols"/>
              <a:buChar char="▪"/>
            </a:pPr>
            <a:r>
              <a:rPr lang="en-US" sz="2000" dirty="0">
                <a:solidFill>
                  <a:srgbClr val="006600"/>
                </a:solidFill>
                <a:latin typeface="Arial"/>
                <a:ea typeface="Arial"/>
                <a:cs typeface="Arial"/>
                <a:sym typeface="Arial"/>
              </a:rPr>
              <a:t>DO</a:t>
            </a:r>
            <a:r>
              <a:rPr lang="en-US" sz="2000" dirty="0">
                <a:solidFill>
                  <a:srgbClr val="064308"/>
                </a:solidFill>
                <a:latin typeface="Arial"/>
                <a:ea typeface="Arial"/>
                <a:cs typeface="Arial"/>
                <a:sym typeface="Arial"/>
              </a:rPr>
              <a:t> </a:t>
            </a:r>
            <a:r>
              <a:rPr lang="en-US" sz="2000" dirty="0">
                <a:solidFill>
                  <a:schemeClr val="dk1"/>
                </a:solidFill>
                <a:latin typeface="Arial"/>
                <a:ea typeface="Arial"/>
                <a:cs typeface="Arial"/>
                <a:sym typeface="Arial"/>
              </a:rPr>
              <a:t>make it clear how the current vault relates to the things they’ve seen so far</a:t>
            </a:r>
            <a:endParaRPr dirty="0"/>
          </a:p>
          <a:p>
            <a:pPr marL="189187" marR="0" lvl="0" indent="-189187" algn="l" rtl="0">
              <a:lnSpc>
                <a:spcPct val="90000"/>
              </a:lnSpc>
              <a:spcBef>
                <a:spcPts val="1266"/>
              </a:spcBef>
              <a:spcAft>
                <a:spcPts val="0"/>
              </a:spcAft>
              <a:buClr>
                <a:srgbClr val="006600"/>
              </a:buClr>
              <a:buSzPts val="2000"/>
              <a:buFont typeface="Noto Sans Symbols"/>
              <a:buChar char="▪"/>
            </a:pPr>
            <a:r>
              <a:rPr lang="en-US" sz="2000" dirty="0">
                <a:solidFill>
                  <a:srgbClr val="006600"/>
                </a:solidFill>
                <a:latin typeface="Arial"/>
                <a:ea typeface="Arial"/>
                <a:cs typeface="Arial"/>
                <a:sym typeface="Arial"/>
              </a:rPr>
              <a:t>DO</a:t>
            </a:r>
            <a:r>
              <a:rPr lang="en-US" sz="2000" dirty="0">
                <a:solidFill>
                  <a:srgbClr val="064308"/>
                </a:solidFill>
                <a:latin typeface="Arial"/>
                <a:ea typeface="Arial"/>
                <a:cs typeface="Arial"/>
                <a:sym typeface="Arial"/>
              </a:rPr>
              <a:t> </a:t>
            </a:r>
            <a:r>
              <a:rPr lang="en-US" sz="2000" dirty="0">
                <a:solidFill>
                  <a:schemeClr val="dk1"/>
                </a:solidFill>
                <a:latin typeface="Arial"/>
                <a:ea typeface="Arial"/>
                <a:cs typeface="Arial"/>
                <a:sym typeface="Arial"/>
              </a:rPr>
              <a:t>be enthusiastic: </a:t>
            </a:r>
            <a:r>
              <a:rPr lang="en-US" sz="2000" dirty="0" smtClean="0">
                <a:solidFill>
                  <a:schemeClr val="dk1"/>
                </a:solidFill>
                <a:latin typeface="Arial"/>
                <a:ea typeface="Arial"/>
                <a:cs typeface="Arial"/>
                <a:sym typeface="Arial"/>
              </a:rPr>
              <a:t>FRIB </a:t>
            </a:r>
            <a:r>
              <a:rPr lang="en-US" sz="2000" dirty="0">
                <a:solidFill>
                  <a:schemeClr val="dk1"/>
                </a:solidFill>
                <a:latin typeface="Arial"/>
                <a:ea typeface="Arial"/>
                <a:cs typeface="Arial"/>
                <a:sym typeface="Arial"/>
              </a:rPr>
              <a:t>is amazing!</a:t>
            </a:r>
            <a:endParaRPr dirty="0"/>
          </a:p>
        </p:txBody>
      </p:sp>
      <p:sp>
        <p:nvSpPr>
          <p:cNvPr id="144" name="Google Shape;144;p16"/>
          <p:cNvSpPr txBox="1"/>
          <p:nvPr/>
        </p:nvSpPr>
        <p:spPr>
          <a:xfrm>
            <a:off x="914400" y="1228725"/>
            <a:ext cx="3843337" cy="2918748"/>
          </a:xfrm>
          <a:prstGeom prst="rect">
            <a:avLst/>
          </a:prstGeom>
          <a:noFill/>
          <a:ln>
            <a:noFill/>
          </a:ln>
        </p:spPr>
        <p:txBody>
          <a:bodyPr spcFirstLastPara="1" wrap="square" lIns="91425" tIns="45700" rIns="91425" bIns="45700" anchor="t" anchorCtr="0">
            <a:spAutoFit/>
          </a:bodyPr>
          <a:lstStyle/>
          <a:p>
            <a:pPr marL="189187" marR="0" lvl="0" indent="-189187" algn="l" rtl="0">
              <a:lnSpc>
                <a:spcPct val="90000"/>
              </a:lnSpc>
              <a:spcBef>
                <a:spcPts val="0"/>
              </a:spcBef>
              <a:spcAft>
                <a:spcPts val="0"/>
              </a:spcAft>
              <a:buClr>
                <a:srgbClr val="FF0000"/>
              </a:buClr>
              <a:buSzPts val="2000"/>
              <a:buFont typeface="Noto Sans Symbols"/>
              <a:buChar char="▪"/>
            </a:pPr>
            <a:r>
              <a:rPr lang="en-US" sz="2000">
                <a:solidFill>
                  <a:srgbClr val="FF0000"/>
                </a:solidFill>
                <a:latin typeface="Arial"/>
                <a:ea typeface="Arial"/>
                <a:cs typeface="Arial"/>
                <a:sym typeface="Arial"/>
              </a:rPr>
              <a:t>DON’T</a:t>
            </a:r>
            <a:r>
              <a:rPr lang="en-US" sz="2000">
                <a:solidFill>
                  <a:schemeClr val="dk1"/>
                </a:solidFill>
                <a:latin typeface="Arial"/>
                <a:ea typeface="Arial"/>
                <a:cs typeface="Arial"/>
                <a:sym typeface="Arial"/>
              </a:rPr>
              <a:t> go over their heads with complex science or terminology</a:t>
            </a:r>
            <a:endParaRPr/>
          </a:p>
          <a:p>
            <a:pPr marL="189187" marR="0" lvl="0" indent="-189187" algn="l" rtl="0">
              <a:lnSpc>
                <a:spcPct val="90000"/>
              </a:lnSpc>
              <a:spcBef>
                <a:spcPts val="1266"/>
              </a:spcBef>
              <a:spcAft>
                <a:spcPts val="0"/>
              </a:spcAft>
              <a:buClr>
                <a:srgbClr val="FF0000"/>
              </a:buClr>
              <a:buSzPts val="2000"/>
              <a:buFont typeface="Noto Sans Symbols"/>
              <a:buChar char="▪"/>
            </a:pPr>
            <a:r>
              <a:rPr lang="en-US" sz="2000">
                <a:solidFill>
                  <a:srgbClr val="FF0000"/>
                </a:solidFill>
                <a:latin typeface="Arial"/>
                <a:ea typeface="Arial"/>
                <a:cs typeface="Arial"/>
                <a:sym typeface="Arial"/>
              </a:rPr>
              <a:t>DON’T</a:t>
            </a:r>
            <a:r>
              <a:rPr lang="en-US" sz="2000">
                <a:solidFill>
                  <a:schemeClr val="dk1"/>
                </a:solidFill>
                <a:latin typeface="Arial"/>
                <a:ea typeface="Arial"/>
                <a:cs typeface="Arial"/>
                <a:sym typeface="Arial"/>
              </a:rPr>
              <a:t> fail to engage your audience – ask questions, keep them moving, mix it up!</a:t>
            </a:r>
            <a:endParaRPr/>
          </a:p>
          <a:p>
            <a:pPr marL="189187" marR="0" lvl="0" indent="-189187" algn="l" rtl="0">
              <a:lnSpc>
                <a:spcPct val="90000"/>
              </a:lnSpc>
              <a:spcBef>
                <a:spcPts val="1266"/>
              </a:spcBef>
              <a:spcAft>
                <a:spcPts val="0"/>
              </a:spcAft>
              <a:buClr>
                <a:srgbClr val="FF0000"/>
              </a:buClr>
              <a:buSzPts val="2000"/>
              <a:buFont typeface="Noto Sans Symbols"/>
              <a:buChar char="▪"/>
            </a:pPr>
            <a:r>
              <a:rPr lang="en-US" sz="2000">
                <a:solidFill>
                  <a:srgbClr val="FF0000"/>
                </a:solidFill>
                <a:latin typeface="Arial"/>
                <a:ea typeface="Arial"/>
                <a:cs typeface="Arial"/>
                <a:sym typeface="Arial"/>
              </a:rPr>
              <a:t>DON’T</a:t>
            </a:r>
            <a:r>
              <a:rPr lang="en-US" sz="2000">
                <a:solidFill>
                  <a:schemeClr val="dk1"/>
                </a:solidFill>
                <a:latin typeface="Arial"/>
                <a:ea typeface="Arial"/>
                <a:cs typeface="Arial"/>
                <a:sym typeface="Arial"/>
              </a:rPr>
              <a:t> give answers you’re unsure of… be comfortable saying “I don’t know”</a:t>
            </a:r>
            <a:endParaRPr/>
          </a:p>
        </p:txBody>
      </p:sp>
      <p:pic>
        <p:nvPicPr>
          <p:cNvPr id="145" name="Google Shape;145;p16" descr="crv15"/>
          <p:cNvPicPr preferRelativeResize="0"/>
          <p:nvPr/>
        </p:nvPicPr>
        <p:blipFill rotWithShape="1">
          <a:blip r:embed="rId3">
            <a:alphaModFix/>
          </a:blip>
          <a:srcRect t="5423" b="59410"/>
          <a:stretch/>
        </p:blipFill>
        <p:spPr>
          <a:xfrm>
            <a:off x="1516858" y="4632324"/>
            <a:ext cx="6594475" cy="1749425"/>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9"/>
        <p:cNvGrpSpPr/>
        <p:nvPr/>
      </p:nvGrpSpPr>
      <p:grpSpPr>
        <a:xfrm>
          <a:off x="0" y="0"/>
          <a:ext cx="0" cy="0"/>
          <a:chOff x="0" y="0"/>
          <a:chExt cx="0" cy="0"/>
        </a:xfrm>
      </p:grpSpPr>
      <p:sp>
        <p:nvSpPr>
          <p:cNvPr id="150" name="Google Shape;150;p17"/>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4000" dirty="0" smtClean="0"/>
              <a:t>One more </a:t>
            </a:r>
            <a:r>
              <a:rPr lang="en-US" sz="4000" dirty="0"/>
              <a:t>important “Don’t”</a:t>
            </a:r>
            <a:endParaRPr sz="4000" dirty="0"/>
          </a:p>
        </p:txBody>
      </p:sp>
      <p:sp>
        <p:nvSpPr>
          <p:cNvPr id="151" name="Google Shape;151;p17"/>
          <p:cNvSpPr txBox="1"/>
          <p:nvPr/>
        </p:nvSpPr>
        <p:spPr>
          <a:xfrm>
            <a:off x="628650" y="1238250"/>
            <a:ext cx="4113213" cy="55435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64308"/>
              </a:buClr>
              <a:buSzPts val="2310"/>
              <a:buFont typeface="Arial"/>
              <a:buNone/>
            </a:pPr>
            <a:r>
              <a:rPr lang="en-US" sz="2310" b="1">
                <a:solidFill>
                  <a:srgbClr val="064308"/>
                </a:solidFill>
                <a:latin typeface="Arial"/>
                <a:ea typeface="Arial"/>
                <a:cs typeface="Arial"/>
                <a:sym typeface="Arial"/>
              </a:rPr>
              <a:t>Tour guides should never change the state of a vault. </a:t>
            </a:r>
            <a:endParaRPr/>
          </a:p>
          <a:p>
            <a:pPr marL="0" marR="0" lvl="0" indent="0" algn="l" rtl="0">
              <a:lnSpc>
                <a:spcPct val="90000"/>
              </a:lnSpc>
              <a:spcBef>
                <a:spcPts val="1266"/>
              </a:spcBef>
              <a:spcAft>
                <a:spcPts val="0"/>
              </a:spcAft>
              <a:buClr>
                <a:srgbClr val="064308"/>
              </a:buClr>
              <a:buSzPts val="2310"/>
              <a:buFont typeface="Arial"/>
              <a:buNone/>
            </a:pPr>
            <a:r>
              <a:rPr lang="en-US" sz="2310">
                <a:solidFill>
                  <a:srgbClr val="064308"/>
                </a:solidFill>
                <a:latin typeface="Arial"/>
                <a:ea typeface="Arial"/>
                <a:cs typeface="Arial"/>
                <a:sym typeface="Arial"/>
              </a:rPr>
              <a:t>This includes:</a:t>
            </a:r>
            <a:endParaRPr/>
          </a:p>
          <a:p>
            <a:pPr marL="189187" marR="0" lvl="0" indent="-189187" algn="l" rtl="0">
              <a:lnSpc>
                <a:spcPct val="90000"/>
              </a:lnSpc>
              <a:spcBef>
                <a:spcPts val="1266"/>
              </a:spcBef>
              <a:spcAft>
                <a:spcPts val="0"/>
              </a:spcAft>
              <a:buClr>
                <a:srgbClr val="064308"/>
              </a:buClr>
              <a:buSzPts val="2310"/>
              <a:buFont typeface="Noto Sans Symbols"/>
              <a:buChar char="▪"/>
            </a:pPr>
            <a:r>
              <a:rPr lang="en-US" sz="2310">
                <a:solidFill>
                  <a:srgbClr val="064308"/>
                </a:solidFill>
                <a:latin typeface="Arial"/>
                <a:ea typeface="Arial"/>
                <a:cs typeface="Arial"/>
                <a:sym typeface="Arial"/>
              </a:rPr>
              <a:t>Opening or closing a vault door (sorry)</a:t>
            </a:r>
            <a:endParaRPr/>
          </a:p>
          <a:p>
            <a:pPr marL="189187" marR="0" lvl="0" indent="-189187" algn="l" rtl="0">
              <a:lnSpc>
                <a:spcPct val="90000"/>
              </a:lnSpc>
              <a:spcBef>
                <a:spcPts val="1266"/>
              </a:spcBef>
              <a:spcAft>
                <a:spcPts val="0"/>
              </a:spcAft>
              <a:buClr>
                <a:srgbClr val="064308"/>
              </a:buClr>
              <a:buSzPts val="2310"/>
              <a:buFont typeface="Noto Sans Symbols"/>
              <a:buChar char="▪"/>
            </a:pPr>
            <a:r>
              <a:rPr lang="en-US" sz="2310">
                <a:solidFill>
                  <a:srgbClr val="064308"/>
                </a:solidFill>
                <a:latin typeface="Arial"/>
                <a:ea typeface="Arial"/>
                <a:cs typeface="Arial"/>
                <a:sym typeface="Arial"/>
              </a:rPr>
              <a:t>Moving equipment</a:t>
            </a:r>
            <a:endParaRPr/>
          </a:p>
          <a:p>
            <a:pPr marL="189187" marR="0" lvl="0" indent="-189187" algn="l" rtl="0">
              <a:lnSpc>
                <a:spcPct val="90000"/>
              </a:lnSpc>
              <a:spcBef>
                <a:spcPts val="1266"/>
              </a:spcBef>
              <a:spcAft>
                <a:spcPts val="0"/>
              </a:spcAft>
              <a:buClr>
                <a:srgbClr val="064308"/>
              </a:buClr>
              <a:buSzPts val="2310"/>
              <a:buFont typeface="Noto Sans Symbols"/>
              <a:buChar char="▪"/>
            </a:pPr>
            <a:r>
              <a:rPr lang="en-US" sz="2310">
                <a:solidFill>
                  <a:srgbClr val="064308"/>
                </a:solidFill>
                <a:latin typeface="Arial"/>
                <a:ea typeface="Arial"/>
                <a:cs typeface="Arial"/>
                <a:sym typeface="Arial"/>
              </a:rPr>
              <a:t>Leaving something inside or taking something away from a vault</a:t>
            </a:r>
            <a:endParaRPr/>
          </a:p>
          <a:p>
            <a:pPr marL="0" marR="0" lvl="0" indent="0" algn="l" rtl="0">
              <a:lnSpc>
                <a:spcPct val="90000"/>
              </a:lnSpc>
              <a:spcBef>
                <a:spcPts val="1266"/>
              </a:spcBef>
              <a:spcAft>
                <a:spcPts val="0"/>
              </a:spcAft>
              <a:buClr>
                <a:srgbClr val="064308"/>
              </a:buClr>
              <a:buSzPts val="2310"/>
              <a:buFont typeface="Arial"/>
              <a:buNone/>
            </a:pPr>
            <a:r>
              <a:rPr lang="en-US" sz="2310">
                <a:solidFill>
                  <a:srgbClr val="064308"/>
                </a:solidFill>
                <a:latin typeface="Arial"/>
                <a:ea typeface="Arial"/>
                <a:cs typeface="Arial"/>
                <a:sym typeface="Arial"/>
              </a:rPr>
              <a:t>Tours should leave no trace of their passing!</a:t>
            </a:r>
            <a:endParaRPr sz="2310">
              <a:solidFill>
                <a:srgbClr val="064308"/>
              </a:solidFill>
              <a:latin typeface="Arial"/>
              <a:ea typeface="Arial"/>
              <a:cs typeface="Arial"/>
              <a:sym typeface="Arial"/>
            </a:endParaRPr>
          </a:p>
        </p:txBody>
      </p:sp>
      <p:pic>
        <p:nvPicPr>
          <p:cNvPr id="152" name="Google Shape;152;p17"/>
          <p:cNvPicPr preferRelativeResize="0"/>
          <p:nvPr/>
        </p:nvPicPr>
        <p:blipFill rotWithShape="1">
          <a:blip r:embed="rId3">
            <a:alphaModFix/>
          </a:blip>
          <a:srcRect/>
          <a:stretch/>
        </p:blipFill>
        <p:spPr>
          <a:xfrm>
            <a:off x="4875213" y="1238250"/>
            <a:ext cx="3695700" cy="4929187"/>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9"/>
        <p:cNvGrpSpPr/>
        <p:nvPr/>
      </p:nvGrpSpPr>
      <p:grpSpPr>
        <a:xfrm>
          <a:off x="0" y="0"/>
          <a:ext cx="0" cy="0"/>
          <a:chOff x="0" y="0"/>
          <a:chExt cx="0" cy="0"/>
        </a:xfrm>
      </p:grpSpPr>
      <p:sp>
        <p:nvSpPr>
          <p:cNvPr id="40" name="Google Shape;40;p2"/>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a:t>Why do Science Outreach?</a:t>
            </a:r>
            <a:endParaRPr/>
          </a:p>
        </p:txBody>
      </p:sp>
      <p:sp>
        <p:nvSpPr>
          <p:cNvPr id="41" name="Google Shape;41;p2"/>
          <p:cNvSpPr txBox="1">
            <a:spLocks noGrp="1"/>
          </p:cNvSpPr>
          <p:nvPr>
            <p:ph type="body" idx="4294967295"/>
          </p:nvPr>
        </p:nvSpPr>
        <p:spPr>
          <a:xfrm>
            <a:off x="785090" y="1366838"/>
            <a:ext cx="3878263" cy="4714875"/>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64308"/>
              </a:buClr>
              <a:buSzPts val="2310"/>
              <a:buFont typeface="Noto Sans Symbols"/>
              <a:buNone/>
            </a:pPr>
            <a:r>
              <a:rPr lang="en-US" sz="2310" b="1" i="0" u="none" strike="noStrike" cap="none" dirty="0">
                <a:solidFill>
                  <a:srgbClr val="064308"/>
                </a:solidFill>
                <a:latin typeface="Arial"/>
                <a:ea typeface="Arial"/>
                <a:cs typeface="Arial"/>
                <a:sym typeface="Arial"/>
              </a:rPr>
              <a:t>What is the </a:t>
            </a:r>
            <a:r>
              <a:rPr lang="en-US" sz="2310" b="1" i="1" u="none" strike="noStrike" cap="none" dirty="0">
                <a:solidFill>
                  <a:srgbClr val="064308"/>
                </a:solidFill>
                <a:latin typeface="Arial"/>
                <a:ea typeface="Arial"/>
                <a:cs typeface="Arial"/>
                <a:sym typeface="Arial"/>
              </a:rPr>
              <a:t>value</a:t>
            </a:r>
            <a:r>
              <a:rPr lang="en-US" sz="2310" b="1" i="0" u="none" strike="noStrike" cap="none" dirty="0">
                <a:solidFill>
                  <a:srgbClr val="064308"/>
                </a:solidFill>
                <a:latin typeface="Arial"/>
                <a:ea typeface="Arial"/>
                <a:cs typeface="Arial"/>
                <a:sym typeface="Arial"/>
              </a:rPr>
              <a:t>?</a:t>
            </a:r>
            <a:endParaRPr dirty="0"/>
          </a:p>
          <a:p>
            <a:pPr marL="189187" marR="0" lvl="0" indent="-189187" algn="l" rtl="0">
              <a:lnSpc>
                <a:spcPct val="90000"/>
              </a:lnSpc>
              <a:spcBef>
                <a:spcPts val="1266"/>
              </a:spcBef>
              <a:spcAft>
                <a:spcPts val="0"/>
              </a:spcAft>
              <a:buClr>
                <a:srgbClr val="064308"/>
              </a:buClr>
              <a:buSzPts val="2310"/>
              <a:buFont typeface="Noto Sans Symbols"/>
              <a:buChar char="▪"/>
            </a:pPr>
            <a:r>
              <a:rPr lang="en-US" sz="2310" b="0" i="0" u="none" strike="noStrike" cap="none" dirty="0">
                <a:solidFill>
                  <a:srgbClr val="064308"/>
                </a:solidFill>
                <a:latin typeface="Arial"/>
                <a:ea typeface="Arial"/>
                <a:cs typeface="Arial"/>
                <a:sym typeface="Arial"/>
              </a:rPr>
              <a:t>An opportunity to share why your work is important</a:t>
            </a:r>
            <a:endParaRPr dirty="0"/>
          </a:p>
          <a:p>
            <a:pPr marL="189187" marR="0" lvl="0" indent="-189187" algn="l" rtl="0">
              <a:lnSpc>
                <a:spcPct val="90000"/>
              </a:lnSpc>
              <a:spcBef>
                <a:spcPts val="1266"/>
              </a:spcBef>
              <a:spcAft>
                <a:spcPts val="0"/>
              </a:spcAft>
              <a:buClr>
                <a:srgbClr val="064308"/>
              </a:buClr>
              <a:buSzPts val="2310"/>
              <a:buFont typeface="Noto Sans Symbols"/>
              <a:buChar char="▪"/>
            </a:pPr>
            <a:r>
              <a:rPr lang="en-US" sz="2310" b="0" i="0" u="none" strike="noStrike" cap="none" dirty="0">
                <a:solidFill>
                  <a:srgbClr val="064308"/>
                </a:solidFill>
                <a:latin typeface="Arial"/>
                <a:ea typeface="Arial"/>
                <a:cs typeface="Arial"/>
                <a:sym typeface="Arial"/>
              </a:rPr>
              <a:t>Spreading the excitement for science (and maybe rekindling your own)</a:t>
            </a:r>
            <a:endParaRPr dirty="0"/>
          </a:p>
          <a:p>
            <a:pPr marL="189187" marR="0" lvl="0" indent="-189187" algn="l" rtl="0">
              <a:lnSpc>
                <a:spcPct val="90000"/>
              </a:lnSpc>
              <a:spcBef>
                <a:spcPts val="1266"/>
              </a:spcBef>
              <a:spcAft>
                <a:spcPts val="0"/>
              </a:spcAft>
              <a:buClr>
                <a:srgbClr val="064308"/>
              </a:buClr>
              <a:buSzPts val="2310"/>
              <a:buFont typeface="Noto Sans Symbols"/>
              <a:buChar char="▪"/>
            </a:pPr>
            <a:r>
              <a:rPr lang="en-US" sz="2310" b="0" i="0" u="none" strike="noStrike" cap="none" dirty="0">
                <a:solidFill>
                  <a:srgbClr val="064308"/>
                </a:solidFill>
                <a:latin typeface="Arial"/>
                <a:ea typeface="Arial"/>
                <a:cs typeface="Arial"/>
                <a:sym typeface="Arial"/>
              </a:rPr>
              <a:t>Satisfaction of knowing you have made a difference</a:t>
            </a:r>
            <a:endParaRPr dirty="0"/>
          </a:p>
          <a:p>
            <a:pPr marL="189187" marR="0" lvl="0" indent="-189187" algn="l" rtl="0">
              <a:lnSpc>
                <a:spcPct val="90000"/>
              </a:lnSpc>
              <a:spcBef>
                <a:spcPts val="1266"/>
              </a:spcBef>
              <a:spcAft>
                <a:spcPts val="0"/>
              </a:spcAft>
              <a:buClr>
                <a:srgbClr val="064308"/>
              </a:buClr>
              <a:buSzPts val="2310"/>
              <a:buFont typeface="Noto Sans Symbols"/>
              <a:buChar char="▪"/>
            </a:pPr>
            <a:r>
              <a:rPr lang="en-US" sz="2310" b="0" i="0" u="none" strike="noStrike" cap="none" dirty="0">
                <a:solidFill>
                  <a:srgbClr val="064308"/>
                </a:solidFill>
                <a:latin typeface="Arial"/>
                <a:ea typeface="Arial"/>
                <a:cs typeface="Arial"/>
                <a:sym typeface="Arial"/>
              </a:rPr>
              <a:t>A brighter future for humanity</a:t>
            </a:r>
            <a:endParaRPr dirty="0"/>
          </a:p>
        </p:txBody>
      </p:sp>
      <p:pic>
        <p:nvPicPr>
          <p:cNvPr id="42" name="Google Shape;42;p2"/>
          <p:cNvPicPr preferRelativeResize="0"/>
          <p:nvPr/>
        </p:nvPicPr>
        <p:blipFill rotWithShape="1">
          <a:blip r:embed="rId3">
            <a:alphaModFix/>
          </a:blip>
          <a:srcRect l="31483"/>
          <a:stretch/>
        </p:blipFill>
        <p:spPr>
          <a:xfrm>
            <a:off x="4922599" y="1371600"/>
            <a:ext cx="4018519" cy="4399598"/>
          </a:xfrm>
          <a:prstGeom prst="rect">
            <a:avLst/>
          </a:prstGeom>
          <a:noFill/>
          <a:ln>
            <a:noFill/>
          </a:ln>
        </p:spPr>
      </p:pic>
      <p:sp>
        <p:nvSpPr>
          <p:cNvPr id="43" name="Google Shape;43;p2"/>
          <p:cNvSpPr/>
          <p:nvPr/>
        </p:nvSpPr>
        <p:spPr>
          <a:xfrm>
            <a:off x="660083" y="5901178"/>
            <a:ext cx="828103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i="1" dirty="0">
                <a:solidFill>
                  <a:srgbClr val="064308"/>
                </a:solidFill>
                <a:latin typeface="Arial"/>
                <a:ea typeface="Arial"/>
                <a:cs typeface="Arial"/>
                <a:sym typeface="Arial"/>
              </a:rPr>
              <a:t>Outreach</a:t>
            </a:r>
            <a:r>
              <a:rPr lang="en-US" sz="2400" i="1" dirty="0">
                <a:solidFill>
                  <a:schemeClr val="dk1"/>
                </a:solidFill>
                <a:latin typeface="Arial"/>
                <a:ea typeface="Arial"/>
                <a:cs typeface="Arial"/>
                <a:sym typeface="Arial"/>
              </a:rPr>
              <a:t> </a:t>
            </a:r>
            <a:r>
              <a:rPr lang="en-US" sz="2000" b="1" i="1" dirty="0">
                <a:solidFill>
                  <a:srgbClr val="064308"/>
                </a:solidFill>
                <a:latin typeface="Arial"/>
                <a:ea typeface="Arial"/>
                <a:cs typeface="Arial"/>
                <a:sym typeface="Arial"/>
              </a:rPr>
              <a:t>benefits volunteers as much as the community!</a:t>
            </a:r>
            <a:endParaRP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6"/>
        <p:cNvGrpSpPr/>
        <p:nvPr/>
      </p:nvGrpSpPr>
      <p:grpSpPr>
        <a:xfrm>
          <a:off x="0" y="0"/>
          <a:ext cx="0" cy="0"/>
          <a:chOff x="0" y="0"/>
          <a:chExt cx="0" cy="0"/>
        </a:xfrm>
      </p:grpSpPr>
      <p:sp>
        <p:nvSpPr>
          <p:cNvPr id="157" name="Google Shape;157;p18"/>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4400"/>
              <a:t>After the tour</a:t>
            </a:r>
            <a:endParaRPr sz="4400"/>
          </a:p>
        </p:txBody>
      </p:sp>
      <p:sp>
        <p:nvSpPr>
          <p:cNvPr id="158" name="Google Shape;158;p18"/>
          <p:cNvSpPr txBox="1"/>
          <p:nvPr/>
        </p:nvSpPr>
        <p:spPr>
          <a:xfrm>
            <a:off x="290829" y="1301750"/>
            <a:ext cx="5380356" cy="4114800"/>
          </a:xfrm>
          <a:prstGeom prst="rect">
            <a:avLst/>
          </a:prstGeom>
          <a:noFill/>
          <a:ln>
            <a:noFill/>
          </a:ln>
        </p:spPr>
        <p:txBody>
          <a:bodyPr spcFirstLastPara="1" wrap="square" lIns="91425" tIns="45700" rIns="91425" bIns="45700" anchor="t" anchorCtr="0">
            <a:noAutofit/>
          </a:bodyPr>
          <a:lstStyle/>
          <a:p>
            <a:pPr marL="189187" marR="0" lvl="0" indent="-189187" algn="l" rtl="0">
              <a:lnSpc>
                <a:spcPct val="80000"/>
              </a:lnSpc>
              <a:spcBef>
                <a:spcPts val="0"/>
              </a:spcBef>
              <a:spcAft>
                <a:spcPts val="0"/>
              </a:spcAft>
              <a:buClr>
                <a:srgbClr val="064308"/>
              </a:buClr>
              <a:buSzPts val="2000"/>
              <a:buFont typeface="Noto Sans Symbols"/>
              <a:buChar char="▪"/>
            </a:pPr>
            <a:r>
              <a:rPr lang="en-US" sz="2000" dirty="0">
                <a:solidFill>
                  <a:srgbClr val="064308"/>
                </a:solidFill>
                <a:latin typeface="Arial"/>
                <a:ea typeface="Arial"/>
                <a:cs typeface="Arial"/>
                <a:sym typeface="Arial"/>
              </a:rPr>
              <a:t>Watch the clock, </a:t>
            </a:r>
            <a:r>
              <a:rPr lang="en-US" sz="2000" b="1" dirty="0">
                <a:solidFill>
                  <a:srgbClr val="064308"/>
                </a:solidFill>
                <a:latin typeface="Arial"/>
                <a:ea typeface="Arial"/>
                <a:cs typeface="Arial"/>
                <a:sym typeface="Arial"/>
              </a:rPr>
              <a:t>get them back on time </a:t>
            </a:r>
            <a:r>
              <a:rPr lang="en-US" sz="2000" dirty="0">
                <a:solidFill>
                  <a:srgbClr val="064308"/>
                </a:solidFill>
                <a:latin typeface="Arial"/>
                <a:ea typeface="Arial"/>
                <a:cs typeface="Arial"/>
                <a:sym typeface="Arial"/>
              </a:rPr>
              <a:t>(usually ~45 minutes after starting) </a:t>
            </a:r>
            <a:endParaRPr dirty="0"/>
          </a:p>
          <a:p>
            <a:pPr marL="381527" marR="0" lvl="1" indent="-159233" algn="l" rtl="0">
              <a:lnSpc>
                <a:spcPct val="80000"/>
              </a:lnSpc>
              <a:spcBef>
                <a:spcPts val="211"/>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skip locations if necessary, make sure you visit high-priority sites </a:t>
            </a:r>
            <a:r>
              <a:rPr lang="en-US" sz="1800" b="0" i="0" u="none" strike="noStrike" cap="none" dirty="0" smtClean="0">
                <a:solidFill>
                  <a:schemeClr val="dk1"/>
                </a:solidFill>
                <a:latin typeface="Arial"/>
                <a:ea typeface="Arial"/>
                <a:cs typeface="Arial"/>
                <a:sym typeface="Arial"/>
              </a:rPr>
              <a:t>(</a:t>
            </a:r>
            <a:r>
              <a:rPr lang="en-US" sz="1800" dirty="0" smtClean="0">
                <a:solidFill>
                  <a:schemeClr val="dk1"/>
                </a:solidFill>
              </a:rPr>
              <a:t>Control Room</a:t>
            </a:r>
            <a:r>
              <a:rPr lang="en-US" sz="1800" b="0" i="0" u="none" strike="noStrike" cap="none" dirty="0" smtClean="0">
                <a:solidFill>
                  <a:schemeClr val="dk1"/>
                </a:solidFill>
                <a:latin typeface="Arial"/>
                <a:ea typeface="Arial"/>
                <a:cs typeface="Arial"/>
                <a:sym typeface="Arial"/>
              </a:rPr>
              <a:t>, SOLARIS, East Loading Bay/</a:t>
            </a:r>
            <a:r>
              <a:rPr lang="en-US" sz="1800" b="0" i="0" u="none" strike="noStrike" cap="none" dirty="0" err="1" smtClean="0">
                <a:solidFill>
                  <a:schemeClr val="dk1"/>
                </a:solidFill>
                <a:latin typeface="Arial"/>
                <a:ea typeface="Arial"/>
                <a:cs typeface="Arial"/>
                <a:sym typeface="Arial"/>
              </a:rPr>
              <a:t>Cryomodule</a:t>
            </a:r>
            <a:r>
              <a:rPr lang="en-US" sz="1800" b="0" i="0" u="none" strike="noStrike" cap="none" dirty="0" smtClean="0">
                <a:solidFill>
                  <a:schemeClr val="dk1"/>
                </a:solidFill>
                <a:latin typeface="Arial"/>
                <a:ea typeface="Arial"/>
                <a:cs typeface="Arial"/>
                <a:sym typeface="Arial"/>
              </a:rPr>
              <a:t>, </a:t>
            </a:r>
            <a:r>
              <a:rPr lang="en-US" sz="1800" b="0" i="0" u="none" strike="noStrike" cap="none" dirty="0">
                <a:solidFill>
                  <a:schemeClr val="dk1"/>
                </a:solidFill>
                <a:latin typeface="Arial"/>
                <a:ea typeface="Arial"/>
                <a:cs typeface="Arial"/>
                <a:sym typeface="Arial"/>
              </a:rPr>
              <a:t>ReA3)</a:t>
            </a:r>
            <a:endParaRPr dirty="0"/>
          </a:p>
          <a:p>
            <a:pPr marL="189186" marR="0" lvl="0" indent="-189186" algn="l" rtl="0">
              <a:lnSpc>
                <a:spcPct val="80000"/>
              </a:lnSpc>
              <a:spcBef>
                <a:spcPts val="1266"/>
              </a:spcBef>
              <a:spcAft>
                <a:spcPts val="0"/>
              </a:spcAft>
              <a:buClr>
                <a:srgbClr val="064308"/>
              </a:buClr>
              <a:buSzPts val="2000"/>
              <a:buFont typeface="Noto Sans Symbols"/>
              <a:buChar char="▪"/>
            </a:pPr>
            <a:r>
              <a:rPr lang="en-US" sz="2000" dirty="0">
                <a:solidFill>
                  <a:srgbClr val="064308"/>
                </a:solidFill>
              </a:rPr>
              <a:t>Return </a:t>
            </a:r>
            <a:r>
              <a:rPr lang="en-US" sz="2000" dirty="0">
                <a:solidFill>
                  <a:srgbClr val="064308"/>
                </a:solidFill>
                <a:latin typeface="Arial"/>
                <a:ea typeface="Arial"/>
                <a:cs typeface="Arial"/>
                <a:sym typeface="Arial"/>
              </a:rPr>
              <a:t>the group back to the room where you got them </a:t>
            </a:r>
            <a:endParaRPr sz="2000" dirty="0">
              <a:solidFill>
                <a:srgbClr val="064308"/>
              </a:solidFill>
              <a:latin typeface="Arial"/>
              <a:ea typeface="Arial"/>
              <a:cs typeface="Arial"/>
              <a:sym typeface="Arial"/>
            </a:endParaRPr>
          </a:p>
          <a:p>
            <a:pPr marL="381527" marR="0" lvl="1" indent="-159232" algn="l" rtl="0">
              <a:lnSpc>
                <a:spcPct val="80000"/>
              </a:lnSpc>
              <a:spcBef>
                <a:spcPts val="211"/>
              </a:spcBef>
              <a:spcAft>
                <a:spcPts val="0"/>
              </a:spcAft>
              <a:buClr>
                <a:schemeClr val="dk1"/>
              </a:buClr>
              <a:buSzPts val="1800"/>
              <a:buChar char="•"/>
            </a:pPr>
            <a:r>
              <a:rPr lang="en-US" sz="1800" dirty="0" smtClean="0">
                <a:solidFill>
                  <a:schemeClr val="dk1"/>
                </a:solidFill>
              </a:rPr>
              <a:t>Unless you are </a:t>
            </a:r>
            <a:r>
              <a:rPr lang="en-US" sz="1800" dirty="0">
                <a:solidFill>
                  <a:schemeClr val="dk1"/>
                </a:solidFill>
              </a:rPr>
              <a:t>told </a:t>
            </a:r>
            <a:r>
              <a:rPr lang="en-US" sz="1800" dirty="0" smtClean="0">
                <a:solidFill>
                  <a:schemeClr val="dk1"/>
                </a:solidFill>
              </a:rPr>
              <a:t>otherwise! When </a:t>
            </a:r>
            <a:r>
              <a:rPr lang="en-US" sz="1800" dirty="0">
                <a:solidFill>
                  <a:schemeClr val="dk1"/>
                </a:solidFill>
              </a:rPr>
              <a:t>time is an issue, </a:t>
            </a:r>
            <a:r>
              <a:rPr lang="en-US" sz="1800" dirty="0" smtClean="0">
                <a:solidFill>
                  <a:schemeClr val="dk1"/>
                </a:solidFill>
              </a:rPr>
              <a:t>we might return </a:t>
            </a:r>
            <a:r>
              <a:rPr lang="en-US" sz="1800" dirty="0">
                <a:solidFill>
                  <a:schemeClr val="dk1"/>
                </a:solidFill>
              </a:rPr>
              <a:t>them to the lobby </a:t>
            </a:r>
            <a:endParaRPr sz="1800" dirty="0">
              <a:solidFill>
                <a:schemeClr val="dk1"/>
              </a:solidFill>
            </a:endParaRPr>
          </a:p>
          <a:p>
            <a:pPr marL="381527" marR="0" lvl="1" indent="-159232" algn="l" rtl="0">
              <a:lnSpc>
                <a:spcPct val="80000"/>
              </a:lnSpc>
              <a:spcBef>
                <a:spcPts val="211"/>
              </a:spcBef>
              <a:spcAft>
                <a:spcPts val="0"/>
              </a:spcAft>
              <a:buClr>
                <a:schemeClr val="dk1"/>
              </a:buClr>
              <a:buSzPts val="1800"/>
              <a:buChar char="•"/>
            </a:pPr>
            <a:r>
              <a:rPr lang="en-US" sz="1800" dirty="0" smtClean="0">
                <a:solidFill>
                  <a:schemeClr val="dk1"/>
                </a:solidFill>
              </a:rPr>
              <a:t>Stay </a:t>
            </a:r>
            <a:r>
              <a:rPr lang="en-US" sz="1800" dirty="0">
                <a:solidFill>
                  <a:schemeClr val="dk1"/>
                </a:solidFill>
              </a:rPr>
              <a:t>with them until tour leader takes over</a:t>
            </a:r>
            <a:endParaRPr sz="1800" dirty="0">
              <a:solidFill>
                <a:schemeClr val="dk1"/>
              </a:solidFill>
            </a:endParaRPr>
          </a:p>
          <a:p>
            <a:pPr marL="189187" marR="0" lvl="0" indent="-189187" algn="l" rtl="0">
              <a:lnSpc>
                <a:spcPct val="80000"/>
              </a:lnSpc>
              <a:spcBef>
                <a:spcPts val="1266"/>
              </a:spcBef>
              <a:spcAft>
                <a:spcPts val="0"/>
              </a:spcAft>
              <a:buClr>
                <a:srgbClr val="064308"/>
              </a:buClr>
              <a:buSzPts val="2000"/>
              <a:buFont typeface="Noto Sans Symbols"/>
              <a:buChar char="▪"/>
            </a:pPr>
            <a:r>
              <a:rPr lang="en-US" sz="2000" dirty="0">
                <a:solidFill>
                  <a:srgbClr val="064308"/>
                </a:solidFill>
                <a:latin typeface="Arial"/>
                <a:ea typeface="Arial"/>
                <a:cs typeface="Arial"/>
                <a:sym typeface="Arial"/>
              </a:rPr>
              <a:t>Make sure the room where the intro was done is clean</a:t>
            </a:r>
            <a:endParaRPr dirty="0"/>
          </a:p>
          <a:p>
            <a:pPr marL="189187" marR="0" lvl="0" indent="-189187" algn="l" rtl="0">
              <a:lnSpc>
                <a:spcPct val="80000"/>
              </a:lnSpc>
              <a:spcBef>
                <a:spcPts val="1266"/>
              </a:spcBef>
              <a:spcAft>
                <a:spcPts val="0"/>
              </a:spcAft>
              <a:buClr>
                <a:srgbClr val="064308"/>
              </a:buClr>
              <a:buSzPts val="2000"/>
              <a:buFont typeface="Noto Sans Symbols"/>
              <a:buChar char="▪"/>
            </a:pPr>
            <a:r>
              <a:rPr lang="en-US" sz="2000" dirty="0">
                <a:solidFill>
                  <a:srgbClr val="064308"/>
                </a:solidFill>
                <a:latin typeface="Arial"/>
                <a:ea typeface="Arial"/>
                <a:cs typeface="Arial"/>
                <a:sym typeface="Arial"/>
              </a:rPr>
              <a:t>Fill out a </a:t>
            </a:r>
            <a:r>
              <a:rPr lang="en-US" sz="2000" dirty="0" err="1">
                <a:solidFill>
                  <a:srgbClr val="064308"/>
                </a:solidFill>
                <a:latin typeface="Arial"/>
                <a:ea typeface="Arial"/>
                <a:cs typeface="Arial"/>
                <a:sym typeface="Arial"/>
              </a:rPr>
              <a:t>payslip</a:t>
            </a:r>
            <a:r>
              <a:rPr lang="en-US" sz="2000" dirty="0">
                <a:solidFill>
                  <a:srgbClr val="064308"/>
                </a:solidFill>
                <a:latin typeface="Arial"/>
                <a:ea typeface="Arial"/>
                <a:cs typeface="Arial"/>
                <a:sym typeface="Arial"/>
              </a:rPr>
              <a:t> (found under “files” on wiki, or in Zach’s mailbox) and give it to Zach</a:t>
            </a:r>
            <a:endParaRPr dirty="0"/>
          </a:p>
          <a:p>
            <a:pPr marL="189187" marR="0" lvl="0" indent="-189187" algn="l" rtl="0">
              <a:lnSpc>
                <a:spcPct val="80000"/>
              </a:lnSpc>
              <a:spcBef>
                <a:spcPts val="1266"/>
              </a:spcBef>
              <a:spcAft>
                <a:spcPts val="0"/>
              </a:spcAft>
              <a:buClr>
                <a:srgbClr val="064308"/>
              </a:buClr>
              <a:buSzPts val="2000"/>
              <a:buFont typeface="Noto Sans Symbols"/>
              <a:buChar char="▪"/>
            </a:pPr>
            <a:r>
              <a:rPr lang="en-US" sz="2000" dirty="0">
                <a:solidFill>
                  <a:srgbClr val="064308"/>
                </a:solidFill>
                <a:latin typeface="Arial"/>
                <a:ea typeface="Arial"/>
                <a:cs typeface="Arial"/>
                <a:sym typeface="Arial"/>
              </a:rPr>
              <a:t>Submit any questions you couldn’t answer or ones you thought were interesting for the wiki FAQ</a:t>
            </a:r>
            <a:endParaRPr dirty="0"/>
          </a:p>
          <a:p>
            <a:pPr marL="457200" marR="0" lvl="0" indent="-310515" algn="l" rtl="0">
              <a:lnSpc>
                <a:spcPct val="80000"/>
              </a:lnSpc>
              <a:spcBef>
                <a:spcPts val="1266"/>
              </a:spcBef>
              <a:spcAft>
                <a:spcPts val="0"/>
              </a:spcAft>
              <a:buClr>
                <a:srgbClr val="064308"/>
              </a:buClr>
              <a:buSzPts val="2310"/>
              <a:buFont typeface="Noto Sans Symbols"/>
              <a:buNone/>
            </a:pPr>
            <a:endParaRPr sz="2310" dirty="0">
              <a:solidFill>
                <a:srgbClr val="064308"/>
              </a:solidFill>
              <a:latin typeface="Arial"/>
              <a:ea typeface="Arial"/>
              <a:cs typeface="Arial"/>
              <a:sym typeface="Arial"/>
            </a:endParaRPr>
          </a:p>
        </p:txBody>
      </p:sp>
      <p:pic>
        <p:nvPicPr>
          <p:cNvPr id="159" name="Google Shape;159;p18"/>
          <p:cNvPicPr preferRelativeResize="0"/>
          <p:nvPr/>
        </p:nvPicPr>
        <p:blipFill rotWithShape="1">
          <a:blip r:embed="rId3">
            <a:alphaModFix/>
          </a:blip>
          <a:srcRect/>
          <a:stretch/>
        </p:blipFill>
        <p:spPr>
          <a:xfrm>
            <a:off x="5848350" y="1320800"/>
            <a:ext cx="3295650" cy="4394200"/>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3"/>
        <p:cNvGrpSpPr/>
        <p:nvPr/>
      </p:nvGrpSpPr>
      <p:grpSpPr>
        <a:xfrm>
          <a:off x="0" y="0"/>
          <a:ext cx="0" cy="0"/>
          <a:chOff x="0" y="0"/>
          <a:chExt cx="0" cy="0"/>
        </a:xfrm>
      </p:grpSpPr>
      <p:sp>
        <p:nvSpPr>
          <p:cNvPr id="164" name="Google Shape;164;p19"/>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4000"/>
              <a:t>Part II: Safety</a:t>
            </a:r>
            <a:endParaRPr sz="4000"/>
          </a:p>
        </p:txBody>
      </p:sp>
      <p:sp>
        <p:nvSpPr>
          <p:cNvPr id="165" name="Google Shape;165;p19"/>
          <p:cNvSpPr txBox="1"/>
          <p:nvPr/>
        </p:nvSpPr>
        <p:spPr>
          <a:xfrm>
            <a:off x="628650" y="1304925"/>
            <a:ext cx="4311650" cy="41148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64308"/>
              </a:buClr>
              <a:buSzPts val="2800"/>
              <a:buFont typeface="Arial"/>
              <a:buNone/>
            </a:pPr>
            <a:r>
              <a:rPr lang="en-US" sz="2800" b="1" dirty="0">
                <a:solidFill>
                  <a:srgbClr val="064308"/>
                </a:solidFill>
                <a:latin typeface="Arial"/>
                <a:ea typeface="Arial"/>
                <a:cs typeface="Arial"/>
                <a:sym typeface="Arial"/>
              </a:rPr>
              <a:t>SAFETY IS YOUR </a:t>
            </a:r>
            <a:r>
              <a:rPr lang="en-US" sz="2800" b="1" i="1" dirty="0">
                <a:solidFill>
                  <a:srgbClr val="064308"/>
                </a:solidFill>
                <a:latin typeface="Arial"/>
                <a:ea typeface="Arial"/>
                <a:cs typeface="Arial"/>
                <a:sym typeface="Arial"/>
              </a:rPr>
              <a:t>FIRST</a:t>
            </a:r>
            <a:r>
              <a:rPr lang="en-US" sz="2800" b="1" dirty="0">
                <a:solidFill>
                  <a:srgbClr val="064308"/>
                </a:solidFill>
                <a:latin typeface="Arial"/>
                <a:ea typeface="Arial"/>
                <a:cs typeface="Arial"/>
                <a:sym typeface="Arial"/>
              </a:rPr>
              <a:t> RESPONSIBILITY </a:t>
            </a:r>
            <a:endParaRPr dirty="0"/>
          </a:p>
          <a:p>
            <a:pPr marL="457200" marR="0" lvl="0" indent="-457200" algn="l" rtl="0">
              <a:lnSpc>
                <a:spcPct val="80000"/>
              </a:lnSpc>
              <a:spcBef>
                <a:spcPts val="1266"/>
              </a:spcBef>
              <a:spcAft>
                <a:spcPts val="0"/>
              </a:spcAft>
              <a:buClr>
                <a:srgbClr val="064308"/>
              </a:buClr>
              <a:buSzPts val="2310"/>
              <a:buFont typeface="Noto Sans Symbols"/>
              <a:buChar char="▪"/>
            </a:pPr>
            <a:r>
              <a:rPr lang="en-US" sz="2310" dirty="0">
                <a:solidFill>
                  <a:srgbClr val="064308"/>
                </a:solidFill>
                <a:latin typeface="Arial"/>
                <a:ea typeface="Arial"/>
                <a:cs typeface="Arial"/>
                <a:sym typeface="Arial"/>
              </a:rPr>
              <a:t>Safety is more vital than entertaining or educating</a:t>
            </a:r>
            <a:endParaRPr dirty="0"/>
          </a:p>
          <a:p>
            <a:pPr marL="457200" lvl="0" indent="-457200">
              <a:lnSpc>
                <a:spcPct val="80000"/>
              </a:lnSpc>
              <a:spcBef>
                <a:spcPts val="1266"/>
              </a:spcBef>
              <a:buClr>
                <a:srgbClr val="064308"/>
              </a:buClr>
              <a:buSzPts val="2310"/>
              <a:buFont typeface="Noto Sans Symbols"/>
              <a:buChar char="▪"/>
            </a:pPr>
            <a:r>
              <a:rPr lang="en-US" sz="2310" dirty="0" smtClean="0">
                <a:solidFill>
                  <a:srgbClr val="064308"/>
                </a:solidFill>
                <a:latin typeface="+mn-lt"/>
                <a:sym typeface="Arial"/>
              </a:rPr>
              <a:t>"Our </a:t>
            </a:r>
            <a:r>
              <a:rPr lang="en-US" sz="2310" dirty="0">
                <a:solidFill>
                  <a:srgbClr val="064308"/>
                </a:solidFill>
                <a:latin typeface="+mn-lt"/>
                <a:sym typeface="Arial"/>
              </a:rPr>
              <a:t>excellent safety record is no </a:t>
            </a:r>
            <a:r>
              <a:rPr lang="en-US" sz="2310" dirty="0" smtClean="0">
                <a:solidFill>
                  <a:srgbClr val="064308"/>
                </a:solidFill>
                <a:latin typeface="+mn-lt"/>
                <a:sym typeface="Arial"/>
              </a:rPr>
              <a:t>accident</a:t>
            </a:r>
            <a:r>
              <a:rPr lang="en-US" sz="2310" dirty="0" smtClean="0">
                <a:solidFill>
                  <a:srgbClr val="064308"/>
                </a:solidFill>
              </a:rPr>
              <a:t>"</a:t>
            </a:r>
            <a:r>
              <a:rPr lang="en-US" sz="2310" dirty="0" smtClean="0">
                <a:solidFill>
                  <a:srgbClr val="064308"/>
                </a:solidFill>
                <a:latin typeface="+mn-lt"/>
                <a:sym typeface="Arial"/>
              </a:rPr>
              <a:t> </a:t>
            </a:r>
            <a:r>
              <a:rPr lang="en-US" sz="2310" dirty="0">
                <a:solidFill>
                  <a:srgbClr val="064308"/>
                </a:solidFill>
                <a:latin typeface="+mn-lt"/>
                <a:sym typeface="Arial"/>
              </a:rPr>
              <a:t>– </a:t>
            </a:r>
            <a:r>
              <a:rPr lang="en-US" sz="2310" dirty="0" smtClean="0">
                <a:solidFill>
                  <a:srgbClr val="064308"/>
                </a:solidFill>
                <a:latin typeface="+mn-lt"/>
                <a:sym typeface="Arial"/>
              </a:rPr>
              <a:t>it </a:t>
            </a:r>
            <a:r>
              <a:rPr lang="en-US" sz="2310" dirty="0">
                <a:solidFill>
                  <a:srgbClr val="064308"/>
                </a:solidFill>
                <a:latin typeface="+mn-lt"/>
                <a:sym typeface="Arial"/>
              </a:rPr>
              <a:t>takes planning and effort</a:t>
            </a:r>
            <a:endParaRPr dirty="0">
              <a:latin typeface="+mn-lt"/>
            </a:endParaRPr>
          </a:p>
          <a:p>
            <a:pPr marL="457200" marR="0" lvl="0" indent="-457200" algn="l" rtl="0">
              <a:lnSpc>
                <a:spcPct val="80000"/>
              </a:lnSpc>
              <a:spcBef>
                <a:spcPts val="1266"/>
              </a:spcBef>
              <a:spcAft>
                <a:spcPts val="0"/>
              </a:spcAft>
              <a:buClr>
                <a:srgbClr val="064308"/>
              </a:buClr>
              <a:buSzPts val="2310"/>
              <a:buFont typeface="Noto Sans Symbols"/>
              <a:buChar char="▪"/>
            </a:pPr>
            <a:r>
              <a:rPr lang="en-US" sz="2310" dirty="0">
                <a:solidFill>
                  <a:srgbClr val="064308"/>
                </a:solidFill>
                <a:latin typeface="Arial"/>
                <a:ea typeface="Arial"/>
                <a:cs typeface="Arial"/>
                <a:sym typeface="Arial"/>
              </a:rPr>
              <a:t>YOU are responsible for the safety of people in your tour group</a:t>
            </a:r>
            <a:endParaRPr dirty="0"/>
          </a:p>
          <a:p>
            <a:pPr marL="457200" marR="0" lvl="0" indent="-457200" algn="l" rtl="0">
              <a:lnSpc>
                <a:spcPct val="80000"/>
              </a:lnSpc>
              <a:spcBef>
                <a:spcPts val="1266"/>
              </a:spcBef>
              <a:spcAft>
                <a:spcPts val="0"/>
              </a:spcAft>
              <a:buClr>
                <a:srgbClr val="064308"/>
              </a:buClr>
              <a:buSzPts val="2310"/>
              <a:buFont typeface="Noto Sans Symbols"/>
              <a:buChar char="▪"/>
            </a:pPr>
            <a:r>
              <a:rPr lang="en-US" sz="2310" dirty="0">
                <a:solidFill>
                  <a:srgbClr val="064308"/>
                </a:solidFill>
                <a:latin typeface="Arial"/>
                <a:ea typeface="Arial"/>
                <a:cs typeface="Arial"/>
                <a:sym typeface="Arial"/>
              </a:rPr>
              <a:t>At </a:t>
            </a:r>
            <a:r>
              <a:rPr lang="en-US" sz="2310" dirty="0">
                <a:solidFill>
                  <a:srgbClr val="064308"/>
                </a:solidFill>
              </a:rPr>
              <a:t>FRIB</a:t>
            </a:r>
            <a:r>
              <a:rPr lang="en-US" sz="2310" dirty="0">
                <a:solidFill>
                  <a:srgbClr val="064308"/>
                </a:solidFill>
                <a:latin typeface="Arial"/>
                <a:ea typeface="Arial"/>
                <a:cs typeface="Arial"/>
                <a:sym typeface="Arial"/>
              </a:rPr>
              <a:t>, we don’t take chances… just ONE accident is too many</a:t>
            </a:r>
            <a:endParaRPr sz="2310" dirty="0">
              <a:solidFill>
                <a:srgbClr val="064308"/>
              </a:solidFill>
              <a:latin typeface="Arial"/>
              <a:ea typeface="Arial"/>
              <a:cs typeface="Arial"/>
              <a:sym typeface="Arial"/>
            </a:endParaRPr>
          </a:p>
        </p:txBody>
      </p:sp>
      <p:pic>
        <p:nvPicPr>
          <p:cNvPr id="166" name="Google Shape;166;p19"/>
          <p:cNvPicPr preferRelativeResize="0"/>
          <p:nvPr/>
        </p:nvPicPr>
        <p:blipFill rotWithShape="1">
          <a:blip r:embed="rId3">
            <a:alphaModFix/>
          </a:blip>
          <a:srcRect/>
          <a:stretch/>
        </p:blipFill>
        <p:spPr>
          <a:xfrm>
            <a:off x="5410200" y="1304925"/>
            <a:ext cx="3509407" cy="5019675"/>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9"/>
        <p:cNvGrpSpPr/>
        <p:nvPr/>
      </p:nvGrpSpPr>
      <p:grpSpPr>
        <a:xfrm>
          <a:off x="0" y="0"/>
          <a:ext cx="0" cy="0"/>
          <a:chOff x="0" y="0"/>
          <a:chExt cx="0" cy="0"/>
        </a:xfrm>
      </p:grpSpPr>
      <p:pic>
        <p:nvPicPr>
          <p:cNvPr id="180" name="Google Shape;180;p21"/>
          <p:cNvPicPr preferRelativeResize="0"/>
          <p:nvPr/>
        </p:nvPicPr>
        <p:blipFill>
          <a:blip r:embed="rId3">
            <a:extLst>
              <a:ext uri="{28A0092B-C50C-407E-A947-70E740481C1C}">
                <a14:useLocalDpi xmlns:a14="http://schemas.microsoft.com/office/drawing/2010/main" val="0"/>
              </a:ext>
            </a:extLst>
          </a:blip>
          <a:stretch>
            <a:fillRect/>
          </a:stretch>
        </p:blipFill>
        <p:spPr>
          <a:xfrm>
            <a:off x="6075794" y="1219773"/>
            <a:ext cx="3297382" cy="4266054"/>
          </a:xfrm>
          <a:prstGeom prst="rect">
            <a:avLst/>
          </a:prstGeom>
          <a:noFill/>
          <a:ln>
            <a:noFill/>
          </a:ln>
        </p:spPr>
      </p:pic>
      <p:sp>
        <p:nvSpPr>
          <p:cNvPr id="181" name="Google Shape;181;p21"/>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3600"/>
              <a:t>Before the tour: Safety Survey</a:t>
            </a:r>
            <a:endParaRPr sz="3600"/>
          </a:p>
        </p:txBody>
      </p:sp>
      <p:sp>
        <p:nvSpPr>
          <p:cNvPr id="182" name="Google Shape;182;p21"/>
          <p:cNvSpPr txBox="1"/>
          <p:nvPr/>
        </p:nvSpPr>
        <p:spPr>
          <a:xfrm>
            <a:off x="457200" y="1219200"/>
            <a:ext cx="5715000" cy="4495800"/>
          </a:xfrm>
          <a:prstGeom prst="rect">
            <a:avLst/>
          </a:prstGeom>
          <a:noFill/>
          <a:ln>
            <a:noFill/>
          </a:ln>
        </p:spPr>
        <p:txBody>
          <a:bodyPr spcFirstLastPara="1" wrap="square" lIns="91425" tIns="45700" rIns="91425" bIns="45700" anchor="t" anchorCtr="0">
            <a:noAutofit/>
          </a:bodyPr>
          <a:lstStyle/>
          <a:p>
            <a:pPr marL="189187" marR="0" lvl="0" indent="-189187" algn="l" rtl="0">
              <a:lnSpc>
                <a:spcPct val="80000"/>
              </a:lnSpc>
              <a:spcBef>
                <a:spcPts val="0"/>
              </a:spcBef>
              <a:spcAft>
                <a:spcPts val="0"/>
              </a:spcAft>
              <a:buClr>
                <a:srgbClr val="064308"/>
              </a:buClr>
              <a:buSzPts val="1800"/>
              <a:buFont typeface="Noto Sans Symbols"/>
              <a:buChar char="▪"/>
            </a:pPr>
            <a:r>
              <a:rPr lang="en-US" sz="1800" dirty="0">
                <a:solidFill>
                  <a:srgbClr val="064308"/>
                </a:solidFill>
                <a:latin typeface="Arial"/>
                <a:ea typeface="Arial"/>
                <a:cs typeface="Arial"/>
                <a:sym typeface="Arial"/>
              </a:rPr>
              <a:t>Tour “leader” will walk the route beforehand (dependent on current vault restrictions) with an ion chamber and safety </a:t>
            </a:r>
            <a:r>
              <a:rPr lang="en-US" sz="1800" dirty="0" smtClean="0">
                <a:solidFill>
                  <a:srgbClr val="064308"/>
                </a:solidFill>
                <a:latin typeface="Arial"/>
                <a:ea typeface="Arial"/>
                <a:cs typeface="Arial"/>
                <a:sym typeface="Arial"/>
              </a:rPr>
              <a:t>survey, </a:t>
            </a:r>
            <a:r>
              <a:rPr lang="en-US" sz="1800" dirty="0">
                <a:solidFill>
                  <a:srgbClr val="064308"/>
                </a:solidFill>
                <a:latin typeface="Arial"/>
                <a:ea typeface="Arial"/>
                <a:cs typeface="Arial"/>
                <a:sym typeface="Arial"/>
              </a:rPr>
              <a:t>looking for:</a:t>
            </a:r>
            <a:endParaRPr dirty="0"/>
          </a:p>
          <a:p>
            <a:pPr marL="457200" marR="0" lvl="1" indent="-159232" algn="l" rtl="0">
              <a:lnSpc>
                <a:spcPct val="80000"/>
              </a:lnSpc>
              <a:spcBef>
                <a:spcPts val="211"/>
              </a:spcBef>
              <a:spcAft>
                <a:spcPts val="0"/>
              </a:spcAft>
              <a:buClr>
                <a:schemeClr val="dk1"/>
              </a:buClr>
              <a:buSzPts val="1600"/>
              <a:buFont typeface="Arial"/>
              <a:buChar char="•"/>
            </a:pPr>
            <a:r>
              <a:rPr lang="en-US" sz="1600" b="0" i="0" u="none" strike="noStrike" cap="none" dirty="0">
                <a:solidFill>
                  <a:schemeClr val="dk1"/>
                </a:solidFill>
                <a:latin typeface="Arial"/>
                <a:ea typeface="Arial"/>
                <a:cs typeface="Arial"/>
                <a:sym typeface="Arial"/>
              </a:rPr>
              <a:t>Ambient conditions – temp, light, ventilation</a:t>
            </a:r>
            <a:endParaRPr dirty="0"/>
          </a:p>
          <a:p>
            <a:pPr marL="457200" marR="0" lvl="1" indent="-159232" algn="l" rtl="0">
              <a:lnSpc>
                <a:spcPct val="80000"/>
              </a:lnSpc>
              <a:spcBef>
                <a:spcPts val="211"/>
              </a:spcBef>
              <a:spcAft>
                <a:spcPts val="0"/>
              </a:spcAft>
              <a:buClr>
                <a:schemeClr val="dk1"/>
              </a:buClr>
              <a:buSzPts val="1600"/>
              <a:buFont typeface="Arial"/>
              <a:buChar char="•"/>
            </a:pPr>
            <a:r>
              <a:rPr lang="en-US" sz="1600" b="0" i="0" u="none" strike="noStrike" cap="none" dirty="0">
                <a:solidFill>
                  <a:schemeClr val="dk1"/>
                </a:solidFill>
                <a:latin typeface="Arial"/>
                <a:ea typeface="Arial"/>
                <a:cs typeface="Arial"/>
                <a:sym typeface="Arial"/>
              </a:rPr>
              <a:t>Material Handling – operating crane/forklift, storage</a:t>
            </a:r>
            <a:endParaRPr dirty="0"/>
          </a:p>
          <a:p>
            <a:pPr marL="457200" marR="0" lvl="1" indent="-159232" algn="l" rtl="0">
              <a:lnSpc>
                <a:spcPct val="80000"/>
              </a:lnSpc>
              <a:spcBef>
                <a:spcPts val="211"/>
              </a:spcBef>
              <a:spcAft>
                <a:spcPts val="0"/>
              </a:spcAft>
              <a:buClr>
                <a:schemeClr val="dk1"/>
              </a:buClr>
              <a:buSzPts val="1600"/>
              <a:buFont typeface="Arial"/>
              <a:buChar char="•"/>
            </a:pPr>
            <a:r>
              <a:rPr lang="en-US" sz="1600" b="0" i="0" u="none" strike="noStrike" cap="none" dirty="0">
                <a:solidFill>
                  <a:schemeClr val="dk1"/>
                </a:solidFill>
                <a:latin typeface="Arial"/>
                <a:ea typeface="Arial"/>
                <a:cs typeface="Arial"/>
                <a:sym typeface="Arial"/>
              </a:rPr>
              <a:t>Electrical Safety – open cabinets, extension cords</a:t>
            </a:r>
            <a:endParaRPr dirty="0"/>
          </a:p>
          <a:p>
            <a:pPr marL="457200" marR="0" lvl="1" indent="-159232" algn="l" rtl="0">
              <a:lnSpc>
                <a:spcPct val="80000"/>
              </a:lnSpc>
              <a:spcBef>
                <a:spcPts val="211"/>
              </a:spcBef>
              <a:spcAft>
                <a:spcPts val="0"/>
              </a:spcAft>
              <a:buClr>
                <a:schemeClr val="dk1"/>
              </a:buClr>
              <a:buSzPts val="1600"/>
              <a:buFont typeface="Arial"/>
              <a:buChar char="•"/>
            </a:pPr>
            <a:r>
              <a:rPr lang="en-US" sz="1600" b="0" i="0" u="none" strike="noStrike" cap="none" dirty="0">
                <a:solidFill>
                  <a:schemeClr val="dk1"/>
                </a:solidFill>
                <a:latin typeface="Arial"/>
                <a:ea typeface="Arial"/>
                <a:cs typeface="Arial"/>
                <a:sym typeface="Arial"/>
              </a:rPr>
              <a:t>Housekeeping – trip hazards, unobstructed path</a:t>
            </a:r>
            <a:endParaRPr dirty="0"/>
          </a:p>
          <a:p>
            <a:pPr marL="457200" marR="0" lvl="1" indent="-159232" algn="l" rtl="0">
              <a:lnSpc>
                <a:spcPct val="80000"/>
              </a:lnSpc>
              <a:spcBef>
                <a:spcPts val="211"/>
              </a:spcBef>
              <a:spcAft>
                <a:spcPts val="0"/>
              </a:spcAft>
              <a:buClr>
                <a:schemeClr val="dk1"/>
              </a:buClr>
              <a:buSzPts val="1600"/>
              <a:buFont typeface="Arial"/>
              <a:buChar char="•"/>
            </a:pPr>
            <a:r>
              <a:rPr lang="en-US" sz="1600" b="0" i="0" u="none" strike="noStrike" cap="none" dirty="0">
                <a:solidFill>
                  <a:schemeClr val="dk1"/>
                </a:solidFill>
                <a:latin typeface="Arial"/>
                <a:ea typeface="Arial"/>
                <a:cs typeface="Arial"/>
                <a:sym typeface="Arial"/>
              </a:rPr>
              <a:t>Physical Hazards – construction, exposed machines</a:t>
            </a:r>
            <a:endParaRPr dirty="0"/>
          </a:p>
          <a:p>
            <a:pPr marL="457200" marR="0" lvl="1" indent="-159232" algn="l" rtl="0">
              <a:lnSpc>
                <a:spcPct val="80000"/>
              </a:lnSpc>
              <a:spcBef>
                <a:spcPts val="211"/>
              </a:spcBef>
              <a:spcAft>
                <a:spcPts val="0"/>
              </a:spcAft>
              <a:buClr>
                <a:schemeClr val="dk1"/>
              </a:buClr>
              <a:buSzPts val="1600"/>
              <a:buFont typeface="Arial"/>
              <a:buChar char="•"/>
            </a:pPr>
            <a:r>
              <a:rPr lang="en-US" sz="1600" b="0" i="0" u="none" strike="noStrike" cap="none" dirty="0">
                <a:solidFill>
                  <a:schemeClr val="dk1"/>
                </a:solidFill>
                <a:latin typeface="Arial"/>
                <a:ea typeface="Arial"/>
                <a:cs typeface="Arial"/>
                <a:sym typeface="Arial"/>
              </a:rPr>
              <a:t>Fall protection – guardrails, dropped items</a:t>
            </a:r>
            <a:endParaRPr dirty="0"/>
          </a:p>
          <a:p>
            <a:pPr marL="457200" marR="0" lvl="1" indent="-159232" algn="l" rtl="0">
              <a:lnSpc>
                <a:spcPct val="80000"/>
              </a:lnSpc>
              <a:spcBef>
                <a:spcPts val="211"/>
              </a:spcBef>
              <a:spcAft>
                <a:spcPts val="0"/>
              </a:spcAft>
              <a:buClr>
                <a:schemeClr val="dk1"/>
              </a:buClr>
              <a:buSzPts val="1600"/>
              <a:buFont typeface="Arial"/>
              <a:buChar char="•"/>
            </a:pPr>
            <a:r>
              <a:rPr lang="en-US" sz="1600" b="0" i="0" u="none" strike="noStrike" cap="none" dirty="0">
                <a:solidFill>
                  <a:schemeClr val="dk1"/>
                </a:solidFill>
                <a:latin typeface="Arial"/>
                <a:ea typeface="Arial"/>
                <a:cs typeface="Arial"/>
                <a:sym typeface="Arial"/>
              </a:rPr>
              <a:t>Chemical Safety – open containers, warning signs</a:t>
            </a:r>
            <a:endParaRPr dirty="0"/>
          </a:p>
          <a:p>
            <a:pPr marL="457200" marR="0" lvl="1" indent="-159232" algn="l" rtl="0">
              <a:lnSpc>
                <a:spcPct val="80000"/>
              </a:lnSpc>
              <a:spcBef>
                <a:spcPts val="211"/>
              </a:spcBef>
              <a:spcAft>
                <a:spcPts val="0"/>
              </a:spcAft>
              <a:buClr>
                <a:schemeClr val="dk1"/>
              </a:buClr>
              <a:buSzPts val="1600"/>
              <a:buFont typeface="Arial"/>
              <a:buChar char="•"/>
            </a:pPr>
            <a:r>
              <a:rPr lang="en-US" sz="1600" b="0" i="0" u="none" strike="noStrike" cap="none" dirty="0">
                <a:solidFill>
                  <a:schemeClr val="dk1"/>
                </a:solidFill>
                <a:latin typeface="Arial"/>
                <a:ea typeface="Arial"/>
                <a:cs typeface="Arial"/>
                <a:sym typeface="Arial"/>
              </a:rPr>
              <a:t>Radiation Safety – ion chamber reads &lt; 2 </a:t>
            </a:r>
            <a:r>
              <a:rPr lang="en-US" sz="1600" b="0" i="0" u="none" strike="noStrike" cap="none" dirty="0" err="1">
                <a:solidFill>
                  <a:schemeClr val="dk1"/>
                </a:solidFill>
                <a:latin typeface="Arial"/>
                <a:ea typeface="Arial"/>
                <a:cs typeface="Arial"/>
                <a:sym typeface="Arial"/>
              </a:rPr>
              <a:t>mR</a:t>
            </a:r>
            <a:r>
              <a:rPr lang="en-US" sz="1600" b="0" i="0" u="none" strike="noStrike" cap="none" dirty="0">
                <a:solidFill>
                  <a:schemeClr val="dk1"/>
                </a:solidFill>
                <a:latin typeface="Arial"/>
                <a:ea typeface="Arial"/>
                <a:cs typeface="Arial"/>
                <a:sym typeface="Arial"/>
              </a:rPr>
              <a:t>/</a:t>
            </a:r>
            <a:r>
              <a:rPr lang="en-US" sz="1600" b="0" i="0" u="none" strike="noStrike" cap="none" dirty="0" err="1">
                <a:solidFill>
                  <a:schemeClr val="dk1"/>
                </a:solidFill>
                <a:latin typeface="Arial"/>
                <a:ea typeface="Arial"/>
                <a:cs typeface="Arial"/>
                <a:sym typeface="Arial"/>
              </a:rPr>
              <a:t>hr</a:t>
            </a:r>
            <a:endParaRPr sz="1600" b="0" i="0" u="none" strike="noStrike" cap="none" dirty="0">
              <a:solidFill>
                <a:schemeClr val="dk1"/>
              </a:solidFill>
              <a:latin typeface="Arial"/>
              <a:ea typeface="Arial"/>
              <a:cs typeface="Arial"/>
              <a:sym typeface="Arial"/>
            </a:endParaRPr>
          </a:p>
          <a:p>
            <a:pPr marL="457200" marR="0" lvl="1" indent="-159232" algn="l" rtl="0">
              <a:lnSpc>
                <a:spcPct val="80000"/>
              </a:lnSpc>
              <a:spcBef>
                <a:spcPts val="211"/>
              </a:spcBef>
              <a:spcAft>
                <a:spcPts val="0"/>
              </a:spcAft>
              <a:buClr>
                <a:schemeClr val="dk1"/>
              </a:buClr>
              <a:buSzPts val="1600"/>
              <a:buFont typeface="Arial"/>
              <a:buChar char="•"/>
            </a:pPr>
            <a:r>
              <a:rPr lang="en-US" sz="1600" b="0" i="0" u="none" strike="noStrike" cap="none" dirty="0" smtClean="0">
                <a:solidFill>
                  <a:schemeClr val="dk1"/>
                </a:solidFill>
                <a:latin typeface="Arial"/>
                <a:ea typeface="Arial"/>
                <a:cs typeface="Arial"/>
                <a:sym typeface="Arial"/>
              </a:rPr>
              <a:t>Survey </a:t>
            </a:r>
            <a:r>
              <a:rPr lang="en-US" sz="1600" b="0" i="0" u="none" strike="noStrike" cap="none" dirty="0">
                <a:solidFill>
                  <a:schemeClr val="dk1"/>
                </a:solidFill>
                <a:latin typeface="Arial"/>
                <a:ea typeface="Arial"/>
                <a:cs typeface="Arial"/>
                <a:sym typeface="Arial"/>
              </a:rPr>
              <a:t>copies are on </a:t>
            </a:r>
            <a:r>
              <a:rPr lang="en-US" sz="1600" b="0" i="0" u="none" strike="noStrike" cap="none" dirty="0" smtClean="0">
                <a:solidFill>
                  <a:schemeClr val="dk1"/>
                </a:solidFill>
                <a:latin typeface="Arial"/>
                <a:ea typeface="Arial"/>
                <a:cs typeface="Arial"/>
                <a:sym typeface="Arial"/>
              </a:rPr>
              <a:t>clipboards </a:t>
            </a:r>
            <a:r>
              <a:rPr lang="en-US" sz="1600" b="0" i="0" u="none" strike="noStrike" cap="none" dirty="0">
                <a:solidFill>
                  <a:schemeClr val="dk1"/>
                </a:solidFill>
                <a:latin typeface="Arial"/>
                <a:ea typeface="Arial"/>
                <a:cs typeface="Arial"/>
                <a:sym typeface="Arial"/>
              </a:rPr>
              <a:t>in Zach’s office or room 1305 by tower III </a:t>
            </a:r>
            <a:r>
              <a:rPr lang="en-US" sz="1600" b="0" i="0" u="none" strike="noStrike" cap="none" dirty="0" smtClean="0">
                <a:solidFill>
                  <a:schemeClr val="dk1"/>
                </a:solidFill>
                <a:latin typeface="Arial"/>
                <a:ea typeface="Arial"/>
                <a:cs typeface="Arial"/>
                <a:sym typeface="Arial"/>
              </a:rPr>
              <a:t>elevators, file is on tour wiki</a:t>
            </a:r>
          </a:p>
          <a:p>
            <a:pPr marL="457200" marR="0" lvl="1" indent="-159232" algn="l" rtl="0">
              <a:lnSpc>
                <a:spcPct val="80000"/>
              </a:lnSpc>
              <a:spcBef>
                <a:spcPts val="211"/>
              </a:spcBef>
              <a:spcAft>
                <a:spcPts val="0"/>
              </a:spcAft>
              <a:buClr>
                <a:schemeClr val="dk1"/>
              </a:buClr>
              <a:buSzPts val="1600"/>
              <a:buFont typeface="Arial"/>
              <a:buChar char="•"/>
            </a:pPr>
            <a:r>
              <a:rPr lang="en-US" sz="1600" b="0" i="0" u="none" strike="noStrike" cap="none" dirty="0" smtClean="0">
                <a:solidFill>
                  <a:schemeClr val="dk1"/>
                </a:solidFill>
                <a:latin typeface="Arial"/>
                <a:ea typeface="Arial"/>
                <a:cs typeface="Arial"/>
                <a:sym typeface="Arial"/>
              </a:rPr>
              <a:t>Ion </a:t>
            </a:r>
            <a:r>
              <a:rPr lang="en-US" sz="1600" b="0" i="0" u="none" strike="noStrike" cap="none" dirty="0">
                <a:solidFill>
                  <a:schemeClr val="dk1"/>
                </a:solidFill>
                <a:latin typeface="Arial"/>
                <a:ea typeface="Arial"/>
                <a:cs typeface="Arial"/>
                <a:sym typeface="Arial"/>
              </a:rPr>
              <a:t>chamber is in cabinet in </a:t>
            </a:r>
            <a:r>
              <a:rPr lang="en-US" sz="1600" b="0" i="0" u="none" strike="noStrike" cap="none" dirty="0" smtClean="0">
                <a:solidFill>
                  <a:schemeClr val="dk1"/>
                </a:solidFill>
                <a:latin typeface="Arial"/>
                <a:ea typeface="Arial"/>
                <a:cs typeface="Arial"/>
                <a:sym typeface="Arial"/>
              </a:rPr>
              <a:t>safety office, 1235, on main hallway near control room</a:t>
            </a:r>
            <a:endParaRPr dirty="0"/>
          </a:p>
          <a:p>
            <a:pPr marL="189187" marR="0" lvl="0" indent="-189187" algn="l" rtl="0">
              <a:lnSpc>
                <a:spcPct val="80000"/>
              </a:lnSpc>
              <a:spcBef>
                <a:spcPts val="1266"/>
              </a:spcBef>
              <a:spcAft>
                <a:spcPts val="0"/>
              </a:spcAft>
              <a:buClr>
                <a:srgbClr val="064308"/>
              </a:buClr>
              <a:buSzPts val="1800"/>
              <a:buFont typeface="Noto Sans Symbols"/>
              <a:buChar char="▪"/>
            </a:pPr>
            <a:r>
              <a:rPr lang="en-US" sz="1800" dirty="0">
                <a:solidFill>
                  <a:srgbClr val="064308"/>
                </a:solidFill>
                <a:latin typeface="Arial"/>
                <a:ea typeface="Arial"/>
                <a:cs typeface="Arial"/>
                <a:sym typeface="Arial"/>
              </a:rPr>
              <a:t>Tour “leader” will </a:t>
            </a:r>
            <a:r>
              <a:rPr lang="en-US" sz="1800" dirty="0" smtClean="0">
                <a:solidFill>
                  <a:srgbClr val="064308"/>
                </a:solidFill>
                <a:latin typeface="Arial"/>
                <a:ea typeface="Arial"/>
                <a:cs typeface="Arial"/>
                <a:sym typeface="Arial"/>
              </a:rPr>
              <a:t>provide copies of the safety survey to other guides, making sure they know the </a:t>
            </a:r>
            <a:r>
              <a:rPr lang="en-US" sz="1800" dirty="0">
                <a:solidFill>
                  <a:srgbClr val="064308"/>
                </a:solidFill>
                <a:latin typeface="Arial"/>
                <a:ea typeface="Arial"/>
                <a:cs typeface="Arial"/>
                <a:sym typeface="Arial"/>
              </a:rPr>
              <a:t>route and its </a:t>
            </a:r>
            <a:r>
              <a:rPr lang="en-US" sz="1800" dirty="0" smtClean="0">
                <a:solidFill>
                  <a:srgbClr val="064308"/>
                </a:solidFill>
                <a:latin typeface="Arial"/>
                <a:ea typeface="Arial"/>
                <a:cs typeface="Arial"/>
                <a:sym typeface="Arial"/>
              </a:rPr>
              <a:t>conditions (</a:t>
            </a:r>
            <a:r>
              <a:rPr lang="en-US" sz="1800" dirty="0">
                <a:solidFill>
                  <a:srgbClr val="064308"/>
                </a:solidFill>
                <a:latin typeface="Arial"/>
                <a:ea typeface="Arial"/>
                <a:cs typeface="Arial"/>
                <a:sym typeface="Arial"/>
              </a:rPr>
              <a:t>look for circled tour stops) </a:t>
            </a:r>
            <a:endParaRPr lang="en-US" sz="1800" dirty="0" smtClean="0">
              <a:solidFill>
                <a:srgbClr val="064308"/>
              </a:solidFill>
              <a:latin typeface="Arial"/>
              <a:ea typeface="Arial"/>
              <a:cs typeface="Arial"/>
              <a:sym typeface="Arial"/>
            </a:endParaRPr>
          </a:p>
          <a:p>
            <a:pPr marL="189187" marR="0" lvl="0" indent="-189187" algn="l" rtl="0">
              <a:lnSpc>
                <a:spcPct val="80000"/>
              </a:lnSpc>
              <a:spcBef>
                <a:spcPts val="1266"/>
              </a:spcBef>
              <a:spcAft>
                <a:spcPts val="0"/>
              </a:spcAft>
              <a:buClr>
                <a:srgbClr val="064308"/>
              </a:buClr>
              <a:buSzPts val="1800"/>
              <a:buFont typeface="Noto Sans Symbols"/>
              <a:buChar char="▪"/>
            </a:pPr>
            <a:r>
              <a:rPr lang="en-US" sz="1800" b="1" dirty="0" smtClean="0">
                <a:solidFill>
                  <a:srgbClr val="064308"/>
                </a:solidFill>
                <a:latin typeface="Arial"/>
                <a:ea typeface="Arial"/>
                <a:cs typeface="Arial"/>
                <a:sym typeface="Arial"/>
              </a:rPr>
              <a:t>ALWAYS review the survey before guiding a tour</a:t>
            </a:r>
            <a:r>
              <a:rPr lang="en-US" sz="1800" dirty="0" smtClean="0">
                <a:solidFill>
                  <a:srgbClr val="064308"/>
                </a:solidFill>
                <a:latin typeface="Arial"/>
                <a:ea typeface="Arial"/>
                <a:cs typeface="Arial"/>
                <a:sym typeface="Arial"/>
              </a:rPr>
              <a:t> </a:t>
            </a:r>
            <a:endParaRPr dirty="0"/>
          </a:p>
          <a:p>
            <a:pPr marL="189187" marR="0" lvl="0" indent="-189187" algn="l" rtl="0">
              <a:lnSpc>
                <a:spcPct val="80000"/>
              </a:lnSpc>
              <a:spcBef>
                <a:spcPts val="1266"/>
              </a:spcBef>
              <a:spcAft>
                <a:spcPts val="0"/>
              </a:spcAft>
              <a:buClr>
                <a:srgbClr val="064308"/>
              </a:buClr>
              <a:buSzPts val="1800"/>
              <a:buFont typeface="Noto Sans Symbols"/>
              <a:buChar char="▪"/>
            </a:pPr>
            <a:r>
              <a:rPr lang="en-US" sz="1800" dirty="0">
                <a:solidFill>
                  <a:srgbClr val="064308"/>
                </a:solidFill>
                <a:latin typeface="Arial"/>
                <a:ea typeface="Arial"/>
                <a:cs typeface="Arial"/>
                <a:sym typeface="Arial"/>
              </a:rPr>
              <a:t>If you </a:t>
            </a:r>
            <a:r>
              <a:rPr lang="en-US" sz="1800" i="1" dirty="0">
                <a:solidFill>
                  <a:srgbClr val="064308"/>
                </a:solidFill>
                <a:latin typeface="Arial"/>
                <a:ea typeface="Arial"/>
                <a:cs typeface="Arial"/>
                <a:sym typeface="Arial"/>
              </a:rPr>
              <a:t>ever</a:t>
            </a:r>
            <a:r>
              <a:rPr lang="en-US" sz="1800" dirty="0">
                <a:solidFill>
                  <a:srgbClr val="064308"/>
                </a:solidFill>
                <a:latin typeface="Arial"/>
                <a:ea typeface="Arial"/>
                <a:cs typeface="Arial"/>
                <a:sym typeface="Arial"/>
              </a:rPr>
              <a:t> find safety issues that make you concerned about taking a tour through, inform safety office or control room right away!</a:t>
            </a:r>
            <a:endParaRPr dirty="0"/>
          </a:p>
        </p:txBody>
      </p:sp>
      <p:sp>
        <p:nvSpPr>
          <p:cNvPr id="183" name="Google Shape;183;p21"/>
          <p:cNvSpPr/>
          <p:nvPr/>
        </p:nvSpPr>
        <p:spPr>
          <a:xfrm>
            <a:off x="6172200" y="5520559"/>
            <a:ext cx="3248526" cy="880241"/>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None/>
            </a:pPr>
            <a:r>
              <a:rPr lang="en-US" sz="1600">
                <a:solidFill>
                  <a:srgbClr val="B81414"/>
                </a:solidFill>
                <a:latin typeface="Helvetica Neue"/>
                <a:ea typeface="Helvetica Neue"/>
                <a:cs typeface="Helvetica Neue"/>
                <a:sym typeface="Helvetica Neue"/>
              </a:rPr>
              <a:t>Exception: while some non-public areas may be circled because they were surveyed, </a:t>
            </a:r>
            <a:r>
              <a:rPr lang="en-US" sz="1600" b="1">
                <a:solidFill>
                  <a:srgbClr val="B81414"/>
                </a:solidFill>
                <a:latin typeface="Helvetica Neue"/>
                <a:ea typeface="Helvetica Neue"/>
                <a:cs typeface="Helvetica Neue"/>
                <a:sym typeface="Helvetica Neue"/>
              </a:rPr>
              <a:t>limit your tour to the public areas!</a:t>
            </a:r>
            <a:endParaRPr sz="1600" b="1">
              <a:solidFill>
                <a:srgbClr val="B81414"/>
              </a:solidFill>
              <a:latin typeface="Helvetica Neue"/>
              <a:ea typeface="Helvetica Neue"/>
              <a:cs typeface="Helvetica Neue"/>
              <a:sym typeface="Helvetica Neue"/>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8"/>
        <p:cNvGrpSpPr/>
        <p:nvPr/>
      </p:nvGrpSpPr>
      <p:grpSpPr>
        <a:xfrm>
          <a:off x="0" y="0"/>
          <a:ext cx="0" cy="0"/>
          <a:chOff x="0" y="0"/>
          <a:chExt cx="0" cy="0"/>
        </a:xfrm>
      </p:grpSpPr>
      <p:sp>
        <p:nvSpPr>
          <p:cNvPr id="189" name="Google Shape;189;p22"/>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4000"/>
              <a:t>Communicating safety to visitors</a:t>
            </a:r>
            <a:endParaRPr/>
          </a:p>
        </p:txBody>
      </p:sp>
      <p:sp>
        <p:nvSpPr>
          <p:cNvPr id="190" name="Google Shape;190;p22"/>
          <p:cNvSpPr txBox="1"/>
          <p:nvPr/>
        </p:nvSpPr>
        <p:spPr>
          <a:xfrm>
            <a:off x="666750" y="1219200"/>
            <a:ext cx="5103813" cy="48768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64308"/>
              </a:buClr>
              <a:buSzPts val="2310"/>
              <a:buFont typeface="Arial"/>
              <a:buNone/>
            </a:pPr>
            <a:r>
              <a:rPr lang="en-US" sz="2310" dirty="0">
                <a:solidFill>
                  <a:srgbClr val="064308"/>
                </a:solidFill>
                <a:latin typeface="Arial"/>
                <a:ea typeface="Arial"/>
                <a:cs typeface="Arial"/>
                <a:sym typeface="Arial"/>
              </a:rPr>
              <a:t>Before starting the tour (usually in the intro), the visitors should be told:</a:t>
            </a:r>
            <a:endParaRPr dirty="0"/>
          </a:p>
          <a:p>
            <a:pPr marL="838200" marR="0" lvl="1" indent="-381000" algn="l" rtl="0">
              <a:lnSpc>
                <a:spcPct val="80000"/>
              </a:lnSpc>
              <a:spcBef>
                <a:spcPts val="211"/>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NO food, drink, gum, or smoking.</a:t>
            </a:r>
            <a:endParaRPr dirty="0"/>
          </a:p>
          <a:p>
            <a:pPr marL="838200" marR="0" lvl="1" indent="-381000" algn="l" rtl="0">
              <a:lnSpc>
                <a:spcPct val="80000"/>
              </a:lnSpc>
              <a:spcBef>
                <a:spcPts val="211"/>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High magnetic fields may be </a:t>
            </a:r>
            <a:r>
              <a:rPr lang="en-US" sz="1800" b="0" i="0" u="none" strike="noStrike" cap="none" dirty="0" smtClean="0">
                <a:solidFill>
                  <a:schemeClr val="dk1"/>
                </a:solidFill>
                <a:latin typeface="Arial"/>
                <a:ea typeface="Arial"/>
                <a:cs typeface="Arial"/>
                <a:sym typeface="Arial"/>
              </a:rPr>
              <a:t>present (but we avoid energized magnets).</a:t>
            </a:r>
            <a:endParaRPr dirty="0"/>
          </a:p>
          <a:p>
            <a:pPr marL="838200" marR="0" lvl="1" indent="-381000" algn="l" rtl="0">
              <a:lnSpc>
                <a:spcPct val="80000"/>
              </a:lnSpc>
              <a:spcBef>
                <a:spcPts val="211"/>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Stay together and follow all instructions. </a:t>
            </a:r>
            <a:endParaRPr dirty="0"/>
          </a:p>
          <a:p>
            <a:pPr marL="838200" marR="0" lvl="1" indent="-381000" algn="l" rtl="0">
              <a:lnSpc>
                <a:spcPct val="80000"/>
              </a:lnSpc>
              <a:spcBef>
                <a:spcPts val="211"/>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Follow signage; sorry, no photography.</a:t>
            </a:r>
            <a:endParaRPr dirty="0"/>
          </a:p>
          <a:p>
            <a:pPr marL="838200" marR="0" lvl="1" indent="-381000" algn="l" rtl="0">
              <a:lnSpc>
                <a:spcPct val="80000"/>
              </a:lnSpc>
              <a:spcBef>
                <a:spcPts val="211"/>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Keep children close, prevent horseplay. </a:t>
            </a:r>
            <a:endParaRPr dirty="0"/>
          </a:p>
          <a:p>
            <a:pPr marL="838200" marR="0" lvl="1" indent="-381000" algn="l" rtl="0">
              <a:lnSpc>
                <a:spcPct val="80000"/>
              </a:lnSpc>
              <a:spcBef>
                <a:spcPts val="211"/>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Do not touch equipment or controls. </a:t>
            </a:r>
            <a:endParaRPr dirty="0"/>
          </a:p>
          <a:p>
            <a:pPr marL="838200" marR="0" lvl="1" indent="-381000" algn="l" rtl="0">
              <a:lnSpc>
                <a:spcPct val="80000"/>
              </a:lnSpc>
              <a:spcBef>
                <a:spcPts val="211"/>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No sitting, leaning, climbing, or going beyond safety barriers. </a:t>
            </a:r>
            <a:endParaRPr dirty="0"/>
          </a:p>
          <a:p>
            <a:pPr marL="838200" marR="0" lvl="1" indent="-381000" algn="l" rtl="0">
              <a:lnSpc>
                <a:spcPct val="80000"/>
              </a:lnSpc>
              <a:spcBef>
                <a:spcPts val="211"/>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Stay aware of your surroundings (e.g., stairs, trip hazards). </a:t>
            </a:r>
            <a:endParaRPr dirty="0"/>
          </a:p>
          <a:p>
            <a:pPr marL="838200" marR="0" lvl="1" indent="-381000" algn="l" rtl="0">
              <a:lnSpc>
                <a:spcPct val="80000"/>
              </a:lnSpc>
              <a:spcBef>
                <a:spcPts val="211"/>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Dial “0” on any </a:t>
            </a:r>
            <a:r>
              <a:rPr lang="en-US" sz="1800" b="0" i="0" u="none" strike="noStrike" cap="none" dirty="0" smtClean="0">
                <a:solidFill>
                  <a:schemeClr val="dk1"/>
                </a:solidFill>
                <a:latin typeface="Arial"/>
                <a:ea typeface="Arial"/>
                <a:cs typeface="Arial"/>
                <a:sym typeface="Arial"/>
              </a:rPr>
              <a:t>wall </a:t>
            </a:r>
            <a:r>
              <a:rPr lang="en-US" sz="1800" b="0" i="0" u="none" strike="noStrike" cap="none" dirty="0">
                <a:solidFill>
                  <a:schemeClr val="dk1"/>
                </a:solidFill>
                <a:latin typeface="Arial"/>
                <a:ea typeface="Arial"/>
                <a:cs typeface="Arial"/>
                <a:sym typeface="Arial"/>
              </a:rPr>
              <a:t>telephone if separated from the tour group, </a:t>
            </a:r>
            <a:r>
              <a:rPr lang="en-US" sz="1800" b="0" i="0" u="none" strike="noStrike" cap="none" dirty="0" smtClean="0">
                <a:solidFill>
                  <a:schemeClr val="dk1"/>
                </a:solidFill>
                <a:latin typeface="Arial"/>
                <a:ea typeface="Arial"/>
                <a:cs typeface="Arial"/>
                <a:sym typeface="Arial"/>
              </a:rPr>
              <a:t>or 77305 </a:t>
            </a:r>
            <a:r>
              <a:rPr lang="en-US" sz="1800" b="0" i="0" u="none" strike="noStrike" cap="none" dirty="0">
                <a:solidFill>
                  <a:schemeClr val="dk1"/>
                </a:solidFill>
                <a:latin typeface="Arial"/>
                <a:ea typeface="Arial"/>
                <a:cs typeface="Arial"/>
                <a:sym typeface="Arial"/>
              </a:rPr>
              <a:t>after </a:t>
            </a:r>
            <a:r>
              <a:rPr lang="en-US" sz="1800" b="0" i="0" u="none" strike="noStrike" cap="none" dirty="0" smtClean="0">
                <a:solidFill>
                  <a:schemeClr val="dk1"/>
                </a:solidFill>
                <a:latin typeface="Arial"/>
                <a:ea typeface="Arial"/>
                <a:cs typeface="Arial"/>
                <a:sym typeface="Arial"/>
              </a:rPr>
              <a:t>hours.</a:t>
            </a:r>
            <a:endParaRPr dirty="0"/>
          </a:p>
          <a:p>
            <a:pPr marL="838200" marR="0" lvl="1" indent="-381000" algn="l" rtl="0">
              <a:lnSpc>
                <a:spcPct val="80000"/>
              </a:lnSpc>
              <a:spcBef>
                <a:spcPts val="211"/>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For groups younger than high school, each guide should be accompanied by one of their chaperones as the “trailer” bringing up the rear to ensure that no one is left behind.</a:t>
            </a:r>
            <a:endParaRPr dirty="0"/>
          </a:p>
        </p:txBody>
      </p:sp>
      <p:pic>
        <p:nvPicPr>
          <p:cNvPr id="191" name="Google Shape;191;p22"/>
          <p:cNvPicPr preferRelativeResize="0"/>
          <p:nvPr/>
        </p:nvPicPr>
        <p:blipFill rotWithShape="1">
          <a:blip r:embed="rId3">
            <a:alphaModFix/>
          </a:blip>
          <a:srcRect l="17792" r="14644"/>
          <a:stretch/>
        </p:blipFill>
        <p:spPr>
          <a:xfrm>
            <a:off x="5789613" y="1219200"/>
            <a:ext cx="3568699" cy="3961468"/>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2"/>
        <p:cNvGrpSpPr/>
        <p:nvPr/>
      </p:nvGrpSpPr>
      <p:grpSpPr>
        <a:xfrm>
          <a:off x="0" y="0"/>
          <a:ext cx="0" cy="0"/>
          <a:chOff x="0" y="0"/>
          <a:chExt cx="0" cy="0"/>
        </a:xfrm>
      </p:grpSpPr>
      <p:sp>
        <p:nvSpPr>
          <p:cNvPr id="203" name="Google Shape;203;p23"/>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4000"/>
              <a:t>General safety issues on the tour</a:t>
            </a:r>
            <a:endParaRPr sz="4000"/>
          </a:p>
        </p:txBody>
      </p:sp>
      <p:sp>
        <p:nvSpPr>
          <p:cNvPr id="204" name="Google Shape;204;p23"/>
          <p:cNvSpPr txBox="1"/>
          <p:nvPr/>
        </p:nvSpPr>
        <p:spPr>
          <a:xfrm>
            <a:off x="796448" y="1219200"/>
            <a:ext cx="7907338" cy="5257800"/>
          </a:xfrm>
          <a:prstGeom prst="rect">
            <a:avLst/>
          </a:prstGeom>
          <a:noFill/>
          <a:ln>
            <a:noFill/>
          </a:ln>
        </p:spPr>
        <p:txBody>
          <a:bodyPr spcFirstLastPara="1" wrap="square" lIns="91425" tIns="45700" rIns="91425" bIns="45700" anchor="t" anchorCtr="0">
            <a:noAutofit/>
          </a:bodyPr>
          <a:lstStyle/>
          <a:p>
            <a:pPr marL="189187" marR="0" lvl="0" indent="-189187" algn="l" rtl="0">
              <a:lnSpc>
                <a:spcPct val="90000"/>
              </a:lnSpc>
              <a:spcBef>
                <a:spcPts val="0"/>
              </a:spcBef>
              <a:spcAft>
                <a:spcPts val="0"/>
              </a:spcAft>
              <a:buClr>
                <a:srgbClr val="064308"/>
              </a:buClr>
              <a:buSzPts val="1800"/>
              <a:buFont typeface="Noto Sans Symbols"/>
              <a:buChar char="▪"/>
            </a:pPr>
            <a:r>
              <a:rPr lang="en-US" sz="1800">
                <a:solidFill>
                  <a:srgbClr val="064308"/>
                </a:solidFill>
                <a:latin typeface="Arial"/>
                <a:ea typeface="Arial"/>
                <a:cs typeface="Arial"/>
                <a:sym typeface="Arial"/>
              </a:rPr>
              <a:t>Groups ≤ 12, adult chaperone “trailer” with each group of young students </a:t>
            </a:r>
            <a:endParaRPr/>
          </a:p>
          <a:p>
            <a:pPr marL="189187" marR="0" lvl="0" indent="-189187" algn="l" rtl="0">
              <a:lnSpc>
                <a:spcPct val="90000"/>
              </a:lnSpc>
              <a:spcBef>
                <a:spcPts val="600"/>
              </a:spcBef>
              <a:spcAft>
                <a:spcPts val="0"/>
              </a:spcAft>
              <a:buClr>
                <a:srgbClr val="064308"/>
              </a:buClr>
              <a:buSzPts val="1800"/>
              <a:buFont typeface="Noto Sans Symbols"/>
              <a:buChar char="▪"/>
            </a:pPr>
            <a:r>
              <a:rPr lang="en-US" sz="1800" b="1">
                <a:solidFill>
                  <a:srgbClr val="064308"/>
                </a:solidFill>
              </a:rPr>
              <a:t>FRIB </a:t>
            </a:r>
            <a:r>
              <a:rPr lang="en-US" sz="1800" b="1">
                <a:solidFill>
                  <a:srgbClr val="064308"/>
                </a:solidFill>
                <a:latin typeface="Arial"/>
                <a:ea typeface="Arial"/>
                <a:cs typeface="Arial"/>
                <a:sym typeface="Arial"/>
              </a:rPr>
              <a:t>Medical Emergency Policy</a:t>
            </a:r>
            <a:endParaRPr/>
          </a:p>
          <a:p>
            <a:pPr marL="628650" marR="0" lvl="1" indent="-159233" algn="l" rtl="0">
              <a:lnSpc>
                <a:spcPct val="90000"/>
              </a:lnSpc>
              <a:spcBef>
                <a:spcPts val="60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Overview the scene to ascertain risks.</a:t>
            </a:r>
            <a:endParaRPr/>
          </a:p>
          <a:p>
            <a:pPr marL="628650" marR="0" lvl="1" indent="-159233" algn="l" rtl="0">
              <a:lnSpc>
                <a:spcPct val="90000"/>
              </a:lnSpc>
              <a:spcBef>
                <a:spcPts val="60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Dial 911 (or have a staff member do so) and summon professional rescuers.</a:t>
            </a:r>
            <a:endParaRPr/>
          </a:p>
          <a:p>
            <a:pPr marL="628650" marR="0" lvl="1" indent="-159233" algn="l" rtl="0">
              <a:lnSpc>
                <a:spcPct val="90000"/>
              </a:lnSpc>
              <a:spcBef>
                <a:spcPts val="60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Dial 143 (or have a staff member do so) and announce “Medical emergency, (location).” Do not broadcast the victim’s name.</a:t>
            </a:r>
            <a:endParaRPr/>
          </a:p>
          <a:p>
            <a:pPr marL="628650" marR="0" lvl="1" indent="-159233" algn="l" rtl="0">
              <a:lnSpc>
                <a:spcPct val="90000"/>
              </a:lnSpc>
              <a:spcBef>
                <a:spcPts val="60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Provide care commensurate with your level of training and comfort level.</a:t>
            </a:r>
            <a:endParaRPr/>
          </a:p>
          <a:p>
            <a:pPr marL="189187" marR="0" lvl="0" indent="-189187" algn="l" rtl="0">
              <a:lnSpc>
                <a:spcPct val="90000"/>
              </a:lnSpc>
              <a:spcBef>
                <a:spcPts val="600"/>
              </a:spcBef>
              <a:spcAft>
                <a:spcPts val="0"/>
              </a:spcAft>
              <a:buClr>
                <a:srgbClr val="064308"/>
              </a:buClr>
              <a:buSzPts val="1800"/>
              <a:buFont typeface="Noto Sans Symbols"/>
              <a:buChar char="▪"/>
            </a:pPr>
            <a:r>
              <a:rPr lang="en-US" sz="1800">
                <a:solidFill>
                  <a:srgbClr val="064308"/>
                </a:solidFill>
                <a:latin typeface="Arial"/>
                <a:ea typeface="Arial"/>
                <a:cs typeface="Arial"/>
                <a:sym typeface="Arial"/>
              </a:rPr>
              <a:t>Never take visitors past safety barriers (Oxygen Deficiency Hazard, exclusion zones, etc.)</a:t>
            </a:r>
            <a:endParaRPr/>
          </a:p>
          <a:p>
            <a:pPr marL="189187" marR="0" lvl="0" indent="-189187" algn="l" rtl="0">
              <a:lnSpc>
                <a:spcPct val="90000"/>
              </a:lnSpc>
              <a:spcBef>
                <a:spcPts val="600"/>
              </a:spcBef>
              <a:spcAft>
                <a:spcPts val="0"/>
              </a:spcAft>
              <a:buClr>
                <a:srgbClr val="064308"/>
              </a:buClr>
              <a:buSzPts val="1800"/>
              <a:buFont typeface="Noto Sans Symbols"/>
              <a:buChar char="▪"/>
            </a:pPr>
            <a:r>
              <a:rPr lang="en-US" sz="1800">
                <a:solidFill>
                  <a:srgbClr val="064308"/>
                </a:solidFill>
                <a:latin typeface="Arial"/>
                <a:ea typeface="Arial"/>
                <a:cs typeface="Arial"/>
                <a:sym typeface="Arial"/>
              </a:rPr>
              <a:t>Point out steps and obstructions to visitors </a:t>
            </a:r>
            <a:endParaRPr/>
          </a:p>
          <a:p>
            <a:pPr marL="189187" marR="0" lvl="0" indent="-189187" algn="l" rtl="0">
              <a:lnSpc>
                <a:spcPct val="90000"/>
              </a:lnSpc>
              <a:spcBef>
                <a:spcPts val="600"/>
              </a:spcBef>
              <a:spcAft>
                <a:spcPts val="0"/>
              </a:spcAft>
              <a:buClr>
                <a:srgbClr val="064308"/>
              </a:buClr>
              <a:buSzPts val="1800"/>
              <a:buFont typeface="Noto Sans Symbols"/>
              <a:buChar char="▪"/>
            </a:pPr>
            <a:r>
              <a:rPr lang="en-US" sz="1800">
                <a:solidFill>
                  <a:srgbClr val="064308"/>
                </a:solidFill>
                <a:latin typeface="Arial"/>
                <a:ea typeface="Arial"/>
                <a:cs typeface="Arial"/>
                <a:sym typeface="Arial"/>
              </a:rPr>
              <a:t>Don’t leave anyone behind</a:t>
            </a:r>
            <a:endParaRPr/>
          </a:p>
          <a:p>
            <a:pPr marL="189187" marR="0" lvl="0" indent="-189187" algn="l" rtl="0">
              <a:lnSpc>
                <a:spcPct val="90000"/>
              </a:lnSpc>
              <a:spcBef>
                <a:spcPts val="600"/>
              </a:spcBef>
              <a:spcAft>
                <a:spcPts val="0"/>
              </a:spcAft>
              <a:buClr>
                <a:srgbClr val="064308"/>
              </a:buClr>
              <a:buSzPts val="1800"/>
              <a:buFont typeface="Noto Sans Symbols"/>
              <a:buChar char="▪"/>
            </a:pPr>
            <a:r>
              <a:rPr lang="en-US" sz="1800" b="1">
                <a:solidFill>
                  <a:srgbClr val="064308"/>
                </a:solidFill>
                <a:latin typeface="Arial"/>
                <a:ea typeface="Arial"/>
                <a:cs typeface="Arial"/>
                <a:sym typeface="Arial"/>
              </a:rPr>
              <a:t>When in doubt, don’t go there</a:t>
            </a:r>
            <a:endParaRPr/>
          </a:p>
          <a:p>
            <a:pPr marL="231775" marR="0" lvl="0" indent="-231775" algn="l" rtl="0">
              <a:lnSpc>
                <a:spcPct val="80000"/>
              </a:lnSpc>
              <a:spcBef>
                <a:spcPts val="600"/>
              </a:spcBef>
              <a:spcAft>
                <a:spcPts val="0"/>
              </a:spcAft>
              <a:buClr>
                <a:srgbClr val="064308"/>
              </a:buClr>
              <a:buSzPts val="1800"/>
              <a:buFont typeface="Noto Sans Symbols"/>
              <a:buChar char="▪"/>
            </a:pPr>
            <a:r>
              <a:rPr lang="en-US" sz="1800">
                <a:solidFill>
                  <a:srgbClr val="064308"/>
                </a:solidFill>
                <a:latin typeface="Arial"/>
                <a:ea typeface="Arial"/>
                <a:cs typeface="Arial"/>
                <a:sym typeface="Arial"/>
              </a:rPr>
              <a:t>If guests are </a:t>
            </a:r>
            <a:r>
              <a:rPr lang="en-US" sz="1800">
                <a:solidFill>
                  <a:srgbClr val="064308"/>
                </a:solidFill>
              </a:rPr>
              <a:t>acting in an unsafe manner (e.g. horseplay)</a:t>
            </a:r>
            <a:r>
              <a:rPr lang="en-US" sz="1800">
                <a:solidFill>
                  <a:srgbClr val="064308"/>
                </a:solidFill>
                <a:latin typeface="Arial"/>
                <a:ea typeface="Arial"/>
                <a:cs typeface="Arial"/>
                <a:sym typeface="Arial"/>
              </a:rPr>
              <a:t>, warn them that you will escort the group out if it does not stop. </a:t>
            </a:r>
            <a:endParaRPr/>
          </a:p>
          <a:p>
            <a:pPr marL="688975" marR="0" lvl="1" indent="-231775" algn="l" rtl="0">
              <a:lnSpc>
                <a:spcPct val="80000"/>
              </a:lnSpc>
              <a:spcBef>
                <a:spcPts val="600"/>
              </a:spcBef>
              <a:spcAft>
                <a:spcPts val="0"/>
              </a:spcAft>
              <a:buClr>
                <a:schemeClr val="dk1"/>
              </a:buClr>
              <a:buSzPts val="1600"/>
              <a:buFont typeface="Arial"/>
              <a:buChar char="•"/>
            </a:pPr>
            <a:r>
              <a:rPr lang="en-US" sz="1600" b="0" i="0" u="none" strike="noStrike" cap="none">
                <a:solidFill>
                  <a:schemeClr val="dk1"/>
                </a:solidFill>
                <a:latin typeface="Arial"/>
                <a:ea typeface="Arial"/>
                <a:cs typeface="Arial"/>
                <a:sym typeface="Arial"/>
              </a:rPr>
              <a:t>If the problem persists, guide them back to the lobby and explain that you can’t continue the tour for their own safety.</a:t>
            </a:r>
            <a:endParaRPr/>
          </a:p>
          <a:p>
            <a:pPr marL="231775" marR="0" lvl="0" indent="-117475" algn="l" rtl="0">
              <a:lnSpc>
                <a:spcPct val="90000"/>
              </a:lnSpc>
              <a:spcBef>
                <a:spcPts val="600"/>
              </a:spcBef>
              <a:spcAft>
                <a:spcPts val="0"/>
              </a:spcAft>
              <a:buClr>
                <a:srgbClr val="064308"/>
              </a:buClr>
              <a:buSzPts val="1800"/>
              <a:buFont typeface="Noto Sans Symbols"/>
              <a:buNone/>
            </a:pPr>
            <a:endParaRPr sz="1800">
              <a:solidFill>
                <a:srgbClr val="064308"/>
              </a:solidFill>
              <a:latin typeface="Arial"/>
              <a:ea typeface="Arial"/>
              <a:cs typeface="Arial"/>
              <a:sym typeface="Arial"/>
            </a:endParaRPr>
          </a:p>
          <a:p>
            <a:pPr marL="189187" marR="0" lvl="0" indent="-74887" algn="l" rtl="0">
              <a:lnSpc>
                <a:spcPct val="90000"/>
              </a:lnSpc>
              <a:spcBef>
                <a:spcPts val="600"/>
              </a:spcBef>
              <a:spcAft>
                <a:spcPts val="0"/>
              </a:spcAft>
              <a:buClr>
                <a:srgbClr val="064308"/>
              </a:buClr>
              <a:buSzPts val="1800"/>
              <a:buFont typeface="Noto Sans Symbols"/>
              <a:buNone/>
            </a:pPr>
            <a:endParaRPr sz="1800">
              <a:solidFill>
                <a:srgbClr val="064308"/>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8"/>
        <p:cNvGrpSpPr/>
        <p:nvPr/>
      </p:nvGrpSpPr>
      <p:grpSpPr>
        <a:xfrm>
          <a:off x="0" y="0"/>
          <a:ext cx="0" cy="0"/>
          <a:chOff x="0" y="0"/>
          <a:chExt cx="0" cy="0"/>
        </a:xfrm>
      </p:grpSpPr>
      <p:pic>
        <p:nvPicPr>
          <p:cNvPr id="209" name="Google Shape;209;p24"/>
          <p:cNvPicPr preferRelativeResize="0"/>
          <p:nvPr/>
        </p:nvPicPr>
        <p:blipFill>
          <a:blip r:embed="rId3">
            <a:extLst>
              <a:ext uri="{28A0092B-C50C-407E-A947-70E740481C1C}">
                <a14:useLocalDpi xmlns:a14="http://schemas.microsoft.com/office/drawing/2010/main" val="0"/>
              </a:ext>
            </a:extLst>
          </a:blip>
          <a:stretch>
            <a:fillRect/>
          </a:stretch>
        </p:blipFill>
        <p:spPr>
          <a:xfrm>
            <a:off x="0" y="0"/>
            <a:ext cx="9601200" cy="7315200"/>
          </a:xfrm>
          <a:prstGeom prst="rect">
            <a:avLst/>
          </a:prstGeom>
          <a:noFill/>
          <a:ln>
            <a:noFill/>
          </a:ln>
        </p:spPr>
      </p:pic>
      <p:sp>
        <p:nvSpPr>
          <p:cNvPr id="210" name="Google Shape;210;p24"/>
          <p:cNvSpPr txBox="1">
            <a:spLocks noGrp="1"/>
          </p:cNvSpPr>
          <p:nvPr>
            <p:ph type="title"/>
          </p:nvPr>
        </p:nvSpPr>
        <p:spPr>
          <a:xfrm>
            <a:off x="7105650" y="419485"/>
            <a:ext cx="2276475" cy="1413934"/>
          </a:xfrm>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3200" dirty="0">
                <a:solidFill>
                  <a:schemeClr val="dk1"/>
                </a:solidFill>
              </a:rPr>
              <a:t>Safety at tour locations</a:t>
            </a:r>
            <a:endParaRPr sz="3200" dirty="0">
              <a:solidFill>
                <a:schemeClr val="dk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4"/>
        <p:cNvGrpSpPr/>
        <p:nvPr/>
      </p:nvGrpSpPr>
      <p:grpSpPr>
        <a:xfrm>
          <a:off x="0" y="0"/>
          <a:ext cx="0" cy="0"/>
          <a:chOff x="0" y="0"/>
          <a:chExt cx="0" cy="0"/>
        </a:xfrm>
      </p:grpSpPr>
      <p:sp>
        <p:nvSpPr>
          <p:cNvPr id="215" name="Google Shape;215;p2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3200"/>
              <a:t>Export Compliance Considerations</a:t>
            </a:r>
            <a:endParaRPr/>
          </a:p>
        </p:txBody>
      </p:sp>
      <p:sp>
        <p:nvSpPr>
          <p:cNvPr id="216" name="Google Shape;216;p25"/>
          <p:cNvSpPr txBox="1"/>
          <p:nvPr/>
        </p:nvSpPr>
        <p:spPr>
          <a:xfrm>
            <a:off x="914400" y="1295400"/>
            <a:ext cx="5543550" cy="4267200"/>
          </a:xfrm>
          <a:prstGeom prst="rect">
            <a:avLst/>
          </a:prstGeom>
          <a:noFill/>
          <a:ln>
            <a:noFill/>
          </a:ln>
        </p:spPr>
        <p:txBody>
          <a:bodyPr spcFirstLastPara="1" wrap="square" lIns="91425" tIns="45700" rIns="91425" bIns="45700" anchor="t" anchorCtr="0">
            <a:noAutofit/>
          </a:bodyPr>
          <a:lstStyle/>
          <a:p>
            <a:pPr marL="189187" marR="0" lvl="0" indent="-189187" algn="l" rtl="0">
              <a:lnSpc>
                <a:spcPct val="90000"/>
              </a:lnSpc>
              <a:spcBef>
                <a:spcPts val="0"/>
              </a:spcBef>
              <a:spcAft>
                <a:spcPts val="0"/>
              </a:spcAft>
              <a:buClr>
                <a:srgbClr val="064308"/>
              </a:buClr>
              <a:buSzPts val="2000"/>
              <a:buFont typeface="Noto Sans Symbols"/>
              <a:buChar char="▪"/>
            </a:pPr>
            <a:r>
              <a:rPr lang="en-US" sz="2000" dirty="0">
                <a:solidFill>
                  <a:srgbClr val="064308"/>
                </a:solidFill>
                <a:latin typeface="Arial"/>
                <a:ea typeface="Arial"/>
                <a:cs typeface="Arial"/>
                <a:sym typeface="Arial"/>
              </a:rPr>
              <a:t>Export Control regulations restrict access to controlled items by citizens of specifically-identified countries</a:t>
            </a:r>
            <a:endParaRPr dirty="0"/>
          </a:p>
          <a:p>
            <a:pPr marL="189187" marR="0" lvl="0" indent="-189187" algn="l" rtl="0">
              <a:lnSpc>
                <a:spcPct val="90000"/>
              </a:lnSpc>
              <a:spcBef>
                <a:spcPts val="1266"/>
              </a:spcBef>
              <a:spcAft>
                <a:spcPts val="0"/>
              </a:spcAft>
              <a:buClr>
                <a:srgbClr val="064308"/>
              </a:buClr>
              <a:buSzPts val="2000"/>
              <a:buFont typeface="Noto Sans Symbols"/>
              <a:buChar char="▪"/>
            </a:pPr>
            <a:r>
              <a:rPr lang="en-US" sz="2000" dirty="0">
                <a:solidFill>
                  <a:srgbClr val="064308"/>
                </a:solidFill>
                <a:latin typeface="Arial"/>
                <a:ea typeface="Arial"/>
                <a:cs typeface="Arial"/>
                <a:sym typeface="Arial"/>
              </a:rPr>
              <a:t>Public tours (open without selection of participants beyond capacity and safety) are </a:t>
            </a:r>
            <a:r>
              <a:rPr lang="en-US" sz="2000" b="1" dirty="0">
                <a:solidFill>
                  <a:srgbClr val="064308"/>
                </a:solidFill>
                <a:latin typeface="Arial"/>
                <a:ea typeface="Arial"/>
                <a:cs typeface="Arial"/>
                <a:sym typeface="Arial"/>
              </a:rPr>
              <a:t>restricted to Public Tour Areas on the map</a:t>
            </a:r>
            <a:endParaRPr sz="2000" b="1" u="sng" dirty="0">
              <a:solidFill>
                <a:srgbClr val="0000FF"/>
              </a:solidFill>
              <a:latin typeface="Arial"/>
              <a:ea typeface="Arial"/>
              <a:cs typeface="Arial"/>
              <a:sym typeface="Arial"/>
            </a:endParaRPr>
          </a:p>
          <a:p>
            <a:pPr marL="189187" marR="0" lvl="0" indent="-189187" algn="l" rtl="0">
              <a:lnSpc>
                <a:spcPct val="90000"/>
              </a:lnSpc>
              <a:spcBef>
                <a:spcPts val="1266"/>
              </a:spcBef>
              <a:spcAft>
                <a:spcPts val="0"/>
              </a:spcAft>
              <a:buClr>
                <a:srgbClr val="064308"/>
              </a:buClr>
              <a:buSzPts val="2000"/>
              <a:buFont typeface="Noto Sans Symbols"/>
              <a:buChar char="▪"/>
            </a:pPr>
            <a:r>
              <a:rPr lang="en-US" sz="2000" dirty="0">
                <a:solidFill>
                  <a:srgbClr val="064308"/>
                </a:solidFill>
                <a:latin typeface="Arial"/>
                <a:ea typeface="Arial"/>
                <a:cs typeface="Arial"/>
                <a:sym typeface="Arial"/>
              </a:rPr>
              <a:t>Non-public tours or tours not following the standard route will require the outside group organizer to complete the </a:t>
            </a:r>
            <a:r>
              <a:rPr lang="en-US" sz="2000" dirty="0" smtClean="0">
                <a:solidFill>
                  <a:srgbClr val="064308"/>
                </a:solidFill>
                <a:latin typeface="Arial"/>
                <a:ea typeface="Arial"/>
                <a:cs typeface="Arial"/>
                <a:sym typeface="Arial"/>
              </a:rPr>
              <a:t>FRIB </a:t>
            </a:r>
            <a:r>
              <a:rPr lang="en-US" sz="2000" dirty="0">
                <a:solidFill>
                  <a:srgbClr val="064308"/>
                </a:solidFill>
                <a:latin typeface="Arial"/>
                <a:ea typeface="Arial"/>
                <a:cs typeface="Arial"/>
                <a:sym typeface="Arial"/>
              </a:rPr>
              <a:t>Tour Certification form </a:t>
            </a:r>
            <a:r>
              <a:rPr lang="en-US" sz="2000" dirty="0" smtClean="0">
                <a:solidFill>
                  <a:srgbClr val="064308"/>
                </a:solidFill>
                <a:latin typeface="Arial"/>
                <a:ea typeface="Arial"/>
                <a:cs typeface="Arial"/>
                <a:sym typeface="Arial"/>
              </a:rPr>
              <a:t>before </a:t>
            </a:r>
            <a:r>
              <a:rPr lang="en-US" sz="2000" dirty="0">
                <a:solidFill>
                  <a:srgbClr val="064308"/>
                </a:solidFill>
                <a:latin typeface="Arial"/>
                <a:ea typeface="Arial"/>
                <a:cs typeface="Arial"/>
                <a:sym typeface="Arial"/>
              </a:rPr>
              <a:t>the tour will proceed. The Outreach Coordinator will retain the completed form.</a:t>
            </a:r>
            <a:endParaRPr dirty="0"/>
          </a:p>
          <a:p>
            <a:pPr marL="189187" marR="0" lvl="0" indent="-189187" algn="l" rtl="0">
              <a:lnSpc>
                <a:spcPct val="90000"/>
              </a:lnSpc>
              <a:spcBef>
                <a:spcPts val="1266"/>
              </a:spcBef>
              <a:spcAft>
                <a:spcPts val="0"/>
              </a:spcAft>
              <a:buClr>
                <a:srgbClr val="064308"/>
              </a:buClr>
              <a:buSzPts val="2000"/>
              <a:buFont typeface="Noto Sans Symbols"/>
              <a:buChar char="▪"/>
            </a:pPr>
            <a:r>
              <a:rPr lang="en-US" sz="2000" dirty="0">
                <a:solidFill>
                  <a:srgbClr val="064308"/>
                </a:solidFill>
                <a:latin typeface="Arial"/>
                <a:ea typeface="Arial"/>
                <a:cs typeface="Arial"/>
                <a:sym typeface="Arial"/>
              </a:rPr>
              <a:t>Citizens of </a:t>
            </a:r>
            <a:r>
              <a:rPr lang="en-US" sz="2000" b="1" dirty="0">
                <a:solidFill>
                  <a:srgbClr val="064308"/>
                </a:solidFill>
                <a:latin typeface="Arial"/>
                <a:ea typeface="Arial"/>
                <a:cs typeface="Arial"/>
                <a:sym typeface="Arial"/>
              </a:rPr>
              <a:t>Cuba</a:t>
            </a:r>
            <a:r>
              <a:rPr lang="en-US" sz="2000" dirty="0">
                <a:solidFill>
                  <a:srgbClr val="064308"/>
                </a:solidFill>
                <a:latin typeface="Arial"/>
                <a:ea typeface="Arial"/>
                <a:cs typeface="Arial"/>
                <a:sym typeface="Arial"/>
              </a:rPr>
              <a:t>, </a:t>
            </a:r>
            <a:r>
              <a:rPr lang="en-US" sz="2000" b="1" dirty="0">
                <a:solidFill>
                  <a:srgbClr val="064308"/>
                </a:solidFill>
                <a:latin typeface="Arial"/>
                <a:ea typeface="Arial"/>
                <a:cs typeface="Arial"/>
                <a:sym typeface="Arial"/>
              </a:rPr>
              <a:t>Iran</a:t>
            </a:r>
            <a:r>
              <a:rPr lang="en-US" sz="2000" dirty="0">
                <a:solidFill>
                  <a:srgbClr val="064308"/>
                </a:solidFill>
                <a:latin typeface="Arial"/>
                <a:ea typeface="Arial"/>
                <a:cs typeface="Arial"/>
                <a:sym typeface="Arial"/>
              </a:rPr>
              <a:t>, </a:t>
            </a:r>
            <a:r>
              <a:rPr lang="en-US" sz="2000" b="1" dirty="0">
                <a:solidFill>
                  <a:srgbClr val="064308"/>
                </a:solidFill>
                <a:latin typeface="Arial"/>
                <a:ea typeface="Arial"/>
                <a:cs typeface="Arial"/>
                <a:sym typeface="Arial"/>
              </a:rPr>
              <a:t>N. Korea</a:t>
            </a:r>
            <a:r>
              <a:rPr lang="en-US" sz="2000" dirty="0">
                <a:solidFill>
                  <a:srgbClr val="064308"/>
                </a:solidFill>
                <a:latin typeface="Arial"/>
                <a:ea typeface="Arial"/>
                <a:cs typeface="Arial"/>
                <a:sym typeface="Arial"/>
              </a:rPr>
              <a:t>, </a:t>
            </a:r>
            <a:r>
              <a:rPr lang="en-US" sz="2000" b="1" dirty="0">
                <a:solidFill>
                  <a:srgbClr val="064308"/>
                </a:solidFill>
                <a:latin typeface="Arial"/>
                <a:ea typeface="Arial"/>
                <a:cs typeface="Arial"/>
                <a:sym typeface="Arial"/>
              </a:rPr>
              <a:t>Sudan</a:t>
            </a:r>
            <a:r>
              <a:rPr lang="en-US" sz="2000" dirty="0">
                <a:solidFill>
                  <a:srgbClr val="064308"/>
                </a:solidFill>
                <a:latin typeface="Arial"/>
                <a:ea typeface="Arial"/>
                <a:cs typeface="Arial"/>
                <a:sym typeface="Arial"/>
              </a:rPr>
              <a:t> or </a:t>
            </a:r>
            <a:r>
              <a:rPr lang="en-US" sz="2000" b="1" dirty="0">
                <a:solidFill>
                  <a:srgbClr val="064308"/>
                </a:solidFill>
                <a:latin typeface="Arial"/>
                <a:ea typeface="Arial"/>
                <a:cs typeface="Arial"/>
                <a:sym typeface="Arial"/>
              </a:rPr>
              <a:t>Syria</a:t>
            </a:r>
            <a:r>
              <a:rPr lang="en-US" sz="2000" dirty="0">
                <a:solidFill>
                  <a:srgbClr val="064308"/>
                </a:solidFill>
                <a:latin typeface="Arial"/>
                <a:ea typeface="Arial"/>
                <a:cs typeface="Arial"/>
                <a:sym typeface="Arial"/>
              </a:rPr>
              <a:t> may not participate in non-public tours. </a:t>
            </a:r>
            <a:endParaRPr dirty="0"/>
          </a:p>
          <a:p>
            <a:pPr marL="189187" marR="0" lvl="0" indent="-189187" algn="l" rtl="0">
              <a:lnSpc>
                <a:spcPct val="90000"/>
              </a:lnSpc>
              <a:spcBef>
                <a:spcPts val="1266"/>
              </a:spcBef>
              <a:spcAft>
                <a:spcPts val="0"/>
              </a:spcAft>
              <a:buClr>
                <a:srgbClr val="064308"/>
              </a:buClr>
              <a:buSzPts val="2000"/>
              <a:buFont typeface="Noto Sans Symbols"/>
              <a:buChar char="▪"/>
            </a:pPr>
            <a:r>
              <a:rPr lang="en-US" sz="2000" dirty="0">
                <a:solidFill>
                  <a:srgbClr val="064308"/>
                </a:solidFill>
                <a:latin typeface="Arial"/>
                <a:ea typeface="Arial"/>
                <a:cs typeface="Arial"/>
                <a:sym typeface="Arial"/>
              </a:rPr>
              <a:t>Questions related to export compliance can be directed to </a:t>
            </a:r>
            <a:r>
              <a:rPr lang="en-US" sz="2000" u="sng" dirty="0">
                <a:solidFill>
                  <a:srgbClr val="0000FF"/>
                </a:solidFill>
                <a:latin typeface="Arial"/>
                <a:ea typeface="Arial"/>
                <a:cs typeface="Arial"/>
                <a:sym typeface="Arial"/>
              </a:rPr>
              <a:t>export@frib.msu.edu</a:t>
            </a:r>
            <a:endParaRPr dirty="0"/>
          </a:p>
          <a:p>
            <a:pPr marL="189187" marR="0" lvl="0" indent="-62187" algn="l" rtl="0">
              <a:lnSpc>
                <a:spcPct val="90000"/>
              </a:lnSpc>
              <a:spcBef>
                <a:spcPts val="1266"/>
              </a:spcBef>
              <a:spcAft>
                <a:spcPts val="0"/>
              </a:spcAft>
              <a:buClr>
                <a:srgbClr val="064308"/>
              </a:buClr>
              <a:buSzPts val="2000"/>
              <a:buFont typeface="Noto Sans Symbols"/>
              <a:buNone/>
            </a:pPr>
            <a:endParaRPr sz="2000" dirty="0">
              <a:solidFill>
                <a:srgbClr val="064308"/>
              </a:solidFill>
              <a:latin typeface="Arial"/>
              <a:ea typeface="Arial"/>
              <a:cs typeface="Arial"/>
              <a:sym typeface="Arial"/>
            </a:endParaRPr>
          </a:p>
          <a:p>
            <a:pPr marL="189187" marR="0" lvl="0" indent="-62187" algn="l" rtl="0">
              <a:lnSpc>
                <a:spcPct val="90000"/>
              </a:lnSpc>
              <a:spcBef>
                <a:spcPts val="1266"/>
              </a:spcBef>
              <a:spcAft>
                <a:spcPts val="0"/>
              </a:spcAft>
              <a:buClr>
                <a:srgbClr val="064308"/>
              </a:buClr>
              <a:buSzPts val="2000"/>
              <a:buFont typeface="Noto Sans Symbols"/>
              <a:buNone/>
            </a:pPr>
            <a:endParaRPr sz="2000" dirty="0">
              <a:solidFill>
                <a:srgbClr val="064308"/>
              </a:solidFill>
              <a:latin typeface="Arial"/>
              <a:ea typeface="Arial"/>
              <a:cs typeface="Arial"/>
              <a:sym typeface="Arial"/>
            </a:endParaRPr>
          </a:p>
        </p:txBody>
      </p:sp>
      <p:pic>
        <p:nvPicPr>
          <p:cNvPr id="217" name="Google Shape;217;p25"/>
          <p:cNvPicPr preferRelativeResize="0"/>
          <p:nvPr/>
        </p:nvPicPr>
        <p:blipFill rotWithShape="1">
          <a:blip r:embed="rId3">
            <a:alphaModFix/>
          </a:blip>
          <a:srcRect l="47964" r="30994" b="41874"/>
          <a:stretch/>
        </p:blipFill>
        <p:spPr>
          <a:xfrm>
            <a:off x="6756559" y="1295400"/>
            <a:ext cx="2343150" cy="4108450"/>
          </a:xfrm>
          <a:prstGeom prst="rect">
            <a:avLst/>
          </a:prstGeom>
          <a:noFill/>
          <a:ln>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21"/>
        <p:cNvGrpSpPr/>
        <p:nvPr/>
      </p:nvGrpSpPr>
      <p:grpSpPr>
        <a:xfrm>
          <a:off x="0" y="0"/>
          <a:ext cx="0" cy="0"/>
          <a:chOff x="0" y="0"/>
          <a:chExt cx="0" cy="0"/>
        </a:xfrm>
      </p:grpSpPr>
      <p:sp>
        <p:nvSpPr>
          <p:cNvPr id="222" name="Google Shape;222;p27"/>
          <p:cNvSpPr txBox="1"/>
          <p:nvPr/>
        </p:nvSpPr>
        <p:spPr>
          <a:xfrm>
            <a:off x="304800" y="304800"/>
            <a:ext cx="9093518" cy="1413934"/>
          </a:xfrm>
          <a:prstGeom prst="rect">
            <a:avLst/>
          </a:prstGeom>
          <a:noFill/>
          <a:ln>
            <a:noFill/>
          </a:ln>
        </p:spPr>
        <p:txBody>
          <a:bodyPr spcFirstLastPara="1" wrap="square" lIns="91425" tIns="45700" rIns="91425" bIns="45700" anchor="t" anchorCtr="0">
            <a:noAutofit/>
          </a:bodyPr>
          <a:lstStyle/>
          <a:p>
            <a:pPr marL="0" marR="0" lvl="0" indent="0" algn="ctr" rtl="0">
              <a:lnSpc>
                <a:spcPct val="88000"/>
              </a:lnSpc>
              <a:spcBef>
                <a:spcPts val="0"/>
              </a:spcBef>
              <a:spcAft>
                <a:spcPts val="0"/>
              </a:spcAft>
              <a:buNone/>
            </a:pPr>
            <a:r>
              <a:rPr lang="en-US" sz="3200" b="1">
                <a:solidFill>
                  <a:schemeClr val="dk1"/>
                </a:solidFill>
                <a:latin typeface="Arial"/>
                <a:ea typeface="Arial"/>
                <a:cs typeface="Arial"/>
                <a:sym typeface="Arial"/>
              </a:rPr>
              <a:t>Part III: How to be a Guide</a:t>
            </a:r>
            <a:endParaRPr/>
          </a:p>
        </p:txBody>
      </p:sp>
      <p:sp>
        <p:nvSpPr>
          <p:cNvPr id="223" name="Google Shape;223;p27"/>
          <p:cNvSpPr txBox="1"/>
          <p:nvPr/>
        </p:nvSpPr>
        <p:spPr>
          <a:xfrm>
            <a:off x="901858" y="1295400"/>
            <a:ext cx="8112833" cy="49530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64308"/>
              </a:buClr>
              <a:buSzPts val="2000"/>
              <a:buFont typeface="Arial"/>
              <a:buNone/>
            </a:pPr>
            <a:r>
              <a:rPr lang="en-US" sz="2000" dirty="0">
                <a:solidFill>
                  <a:srgbClr val="064308"/>
                </a:solidFill>
                <a:latin typeface="Arial"/>
                <a:ea typeface="Arial"/>
                <a:cs typeface="Arial"/>
                <a:sym typeface="Arial"/>
              </a:rPr>
              <a:t>Prior to giving their first tour, new tour guides must:</a:t>
            </a:r>
            <a:endParaRPr dirty="0"/>
          </a:p>
          <a:p>
            <a:pPr marL="381527" marR="0" lvl="1" indent="-159233" algn="l" rtl="0">
              <a:lnSpc>
                <a:spcPct val="80000"/>
              </a:lnSpc>
              <a:spcBef>
                <a:spcPts val="211"/>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Have worked at FRIB for at least one semester as a graduate assistant or regular employee</a:t>
            </a:r>
            <a:r>
              <a:rPr lang="en-US" sz="1800" dirty="0">
                <a:solidFill>
                  <a:schemeClr val="dk1"/>
                </a:solidFill>
              </a:rPr>
              <a:t> (thus, new grads will need to wait ‘til spring).</a:t>
            </a:r>
            <a:endParaRPr dirty="0"/>
          </a:p>
          <a:p>
            <a:pPr marL="381527" marR="0" lvl="1" indent="-159232" algn="l" rtl="0">
              <a:lnSpc>
                <a:spcPct val="80000"/>
              </a:lnSpc>
              <a:spcBef>
                <a:spcPts val="211"/>
              </a:spcBef>
              <a:spcAft>
                <a:spcPts val="0"/>
              </a:spcAft>
              <a:buClr>
                <a:schemeClr val="dk1"/>
              </a:buClr>
              <a:buSzPts val="1800"/>
              <a:buFont typeface="Arial"/>
              <a:buChar char="•"/>
            </a:pPr>
            <a:r>
              <a:rPr lang="en-US" sz="1800" b="1" i="0" u="none" strike="noStrike" cap="none" dirty="0">
                <a:solidFill>
                  <a:schemeClr val="dk1"/>
                </a:solidFill>
                <a:sym typeface="Arial"/>
              </a:rPr>
              <a:t>Complete training</a:t>
            </a:r>
            <a:endParaRPr sz="1800" b="1" dirty="0">
              <a:solidFill>
                <a:schemeClr val="dk1"/>
              </a:solidFill>
            </a:endParaRPr>
          </a:p>
          <a:p>
            <a:pPr marL="1371600" marR="0" lvl="2" indent="-342900" algn="l" rtl="0">
              <a:lnSpc>
                <a:spcPct val="80000"/>
              </a:lnSpc>
              <a:spcBef>
                <a:spcPts val="211"/>
              </a:spcBef>
              <a:spcAft>
                <a:spcPts val="0"/>
              </a:spcAft>
              <a:buClr>
                <a:schemeClr val="dk1"/>
              </a:buClr>
              <a:buSzPts val="1800"/>
              <a:buFont typeface="Arial"/>
              <a:buChar char="»"/>
            </a:pPr>
            <a:r>
              <a:rPr lang="en-US" sz="1800" b="0" i="0" u="none" strike="noStrike" cap="none" dirty="0" smtClean="0">
                <a:solidFill>
                  <a:schemeClr val="dk1"/>
                </a:solidFill>
                <a:latin typeface="Arial"/>
                <a:ea typeface="Arial"/>
                <a:cs typeface="Arial"/>
                <a:sym typeface="Arial"/>
              </a:rPr>
              <a:t>Require access </a:t>
            </a:r>
            <a:r>
              <a:rPr lang="en-US" sz="1800" b="0" i="0" u="none" strike="noStrike" cap="none" dirty="0">
                <a:solidFill>
                  <a:schemeClr val="dk1"/>
                </a:solidFill>
                <a:latin typeface="Arial"/>
                <a:ea typeface="Arial"/>
                <a:cs typeface="Arial"/>
                <a:sym typeface="Arial"/>
              </a:rPr>
              <a:t>to Radiation Restricted Areas </a:t>
            </a:r>
            <a:endParaRPr sz="1800" dirty="0">
              <a:solidFill>
                <a:schemeClr val="dk1"/>
              </a:solidFill>
            </a:endParaRPr>
          </a:p>
          <a:p>
            <a:pPr marL="1371600" marR="0" lvl="2" indent="-342900" algn="l" rtl="0">
              <a:lnSpc>
                <a:spcPct val="80000"/>
              </a:lnSpc>
              <a:spcBef>
                <a:spcPts val="211"/>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Perform tours at the </a:t>
            </a:r>
            <a:r>
              <a:rPr lang="en-US" sz="1800" b="0" i="0" u="none" strike="noStrike" cap="none" dirty="0" smtClean="0">
                <a:solidFill>
                  <a:schemeClr val="dk1"/>
                </a:solidFill>
                <a:latin typeface="Arial"/>
                <a:ea typeface="Arial"/>
                <a:cs typeface="Arial"/>
                <a:sym typeface="Arial"/>
              </a:rPr>
              <a:t>Laboratory</a:t>
            </a:r>
            <a:endParaRPr lang="en-US" sz="1800" b="0" i="0" u="none" strike="noStrike" cap="none" dirty="0" smtClean="0">
              <a:solidFill>
                <a:schemeClr val="dk1"/>
              </a:solidFill>
              <a:latin typeface="Arial"/>
              <a:ea typeface="Arial"/>
              <a:cs typeface="Arial"/>
              <a:sym typeface="Arial"/>
            </a:endParaRPr>
          </a:p>
          <a:p>
            <a:pPr marL="1371600" marR="0" lvl="2" indent="-342900" algn="l" rtl="0">
              <a:lnSpc>
                <a:spcPct val="80000"/>
              </a:lnSpc>
              <a:spcBef>
                <a:spcPts val="211"/>
              </a:spcBef>
              <a:spcAft>
                <a:spcPts val="0"/>
              </a:spcAft>
              <a:buClr>
                <a:schemeClr val="dk1"/>
              </a:buClr>
              <a:buSzPts val="1800"/>
              <a:buFont typeface="Arial"/>
              <a:buChar char="»"/>
            </a:pPr>
            <a:r>
              <a:rPr lang="en-US" sz="1800" dirty="0" smtClean="0">
                <a:solidFill>
                  <a:schemeClr val="dk1"/>
                </a:solidFill>
              </a:rPr>
              <a:t>The ReA6 vault (SOLARIS), HRS vault, FRIB Courtyard gate, and Rack Room have their own training – useful but not required</a:t>
            </a:r>
            <a:endParaRPr dirty="0"/>
          </a:p>
          <a:p>
            <a:pPr marL="381527" marR="0" lvl="1" indent="-159232" algn="l" rtl="0">
              <a:lnSpc>
                <a:spcPct val="80000"/>
              </a:lnSpc>
              <a:spcBef>
                <a:spcPts val="211"/>
              </a:spcBef>
              <a:spcAft>
                <a:spcPts val="0"/>
              </a:spcAft>
              <a:buClr>
                <a:schemeClr val="dk1"/>
              </a:buClr>
              <a:buSzPts val="1800"/>
              <a:buFont typeface="Arial"/>
              <a:buChar char="•"/>
            </a:pPr>
            <a:r>
              <a:rPr lang="en-US" sz="1800" b="1" i="0" u="none" strike="noStrike" cap="none" dirty="0">
                <a:solidFill>
                  <a:schemeClr val="dk1"/>
                </a:solidFill>
                <a:latin typeface="Arial"/>
                <a:ea typeface="Arial"/>
                <a:cs typeface="Arial"/>
                <a:sym typeface="Arial"/>
              </a:rPr>
              <a:t>Shadow at least one safety survey, introduction, and tour</a:t>
            </a:r>
            <a:r>
              <a:rPr lang="en-US" sz="1800" b="0" i="0" u="none" strike="noStrike" cap="none" dirty="0">
                <a:solidFill>
                  <a:schemeClr val="dk1"/>
                </a:solidFill>
                <a:latin typeface="Arial"/>
                <a:ea typeface="Arial"/>
                <a:cs typeface="Arial"/>
                <a:sym typeface="Arial"/>
              </a:rPr>
              <a:t>. </a:t>
            </a:r>
            <a:endParaRPr dirty="0"/>
          </a:p>
          <a:p>
            <a:pPr marL="621163" marR="0" lvl="2" indent="-168691" algn="l" rtl="0">
              <a:lnSpc>
                <a:spcPct val="80000"/>
              </a:lnSpc>
              <a:spcBef>
                <a:spcPts val="211"/>
              </a:spcBef>
              <a:spcAft>
                <a:spcPts val="0"/>
              </a:spcAft>
              <a:buClr>
                <a:schemeClr val="dk1"/>
              </a:buClr>
              <a:buSzPts val="1600"/>
              <a:buFont typeface="Merriweather Sans"/>
              <a:buChar char="»"/>
            </a:pPr>
            <a:r>
              <a:rPr lang="en-US" sz="1600" b="0" i="0" u="none" strike="noStrike" cap="none" dirty="0">
                <a:solidFill>
                  <a:schemeClr val="dk1"/>
                </a:solidFill>
                <a:latin typeface="Arial"/>
                <a:ea typeface="Arial"/>
                <a:cs typeface="Arial"/>
                <a:sym typeface="Arial"/>
              </a:rPr>
              <a:t>See “Upcoming tours” on </a:t>
            </a:r>
            <a:r>
              <a:rPr lang="en-US" sz="1600" b="0" i="1" u="none" strike="noStrike" cap="none" dirty="0" err="1">
                <a:solidFill>
                  <a:schemeClr val="dk1"/>
                </a:solidFill>
                <a:latin typeface="Arial"/>
                <a:ea typeface="Arial"/>
                <a:cs typeface="Arial"/>
                <a:sym typeface="Arial"/>
              </a:rPr>
              <a:t>IntraEnterprise</a:t>
            </a:r>
            <a:r>
              <a:rPr lang="en-US" sz="1600" b="0" i="1" u="none" strike="noStrike" cap="none" dirty="0">
                <a:solidFill>
                  <a:schemeClr val="dk1"/>
                </a:solidFill>
                <a:latin typeface="Arial"/>
                <a:ea typeface="Arial"/>
                <a:cs typeface="Arial"/>
                <a:sym typeface="Arial"/>
              </a:rPr>
              <a:t> </a:t>
            </a:r>
            <a:r>
              <a:rPr lang="en-US" sz="1600" b="0" i="0" u="none" strike="noStrike" cap="none" dirty="0">
                <a:solidFill>
                  <a:schemeClr val="dk1"/>
                </a:solidFill>
                <a:latin typeface="Arial"/>
                <a:ea typeface="Arial"/>
                <a:cs typeface="Arial"/>
                <a:sym typeface="Arial"/>
              </a:rPr>
              <a:t>to find a tour you might join, and inform Zach in advance.</a:t>
            </a:r>
            <a:endParaRPr dirty="0"/>
          </a:p>
          <a:p>
            <a:pPr marL="621163" marR="0" lvl="2" indent="-168691" algn="l" rtl="0">
              <a:lnSpc>
                <a:spcPct val="80000"/>
              </a:lnSpc>
              <a:spcBef>
                <a:spcPts val="211"/>
              </a:spcBef>
              <a:spcAft>
                <a:spcPts val="0"/>
              </a:spcAft>
              <a:buClr>
                <a:schemeClr val="dk1"/>
              </a:buClr>
              <a:buSzPts val="1600"/>
              <a:buFont typeface="Merriweather Sans"/>
              <a:buChar char="»"/>
            </a:pPr>
            <a:r>
              <a:rPr lang="en-US" sz="1600" b="0" i="0" u="none" strike="noStrike" cap="none" dirty="0">
                <a:solidFill>
                  <a:schemeClr val="dk1"/>
                </a:solidFill>
                <a:latin typeface="Arial"/>
                <a:ea typeface="Arial"/>
                <a:cs typeface="Arial"/>
                <a:sym typeface="Arial"/>
              </a:rPr>
              <a:t>Shadow Zach or any other current guides, as much as you like!</a:t>
            </a:r>
            <a:endParaRPr dirty="0"/>
          </a:p>
          <a:p>
            <a:pPr marL="381527" marR="0" lvl="1" indent="-159232" algn="l" rtl="0">
              <a:lnSpc>
                <a:spcPct val="80000"/>
              </a:lnSpc>
              <a:spcBef>
                <a:spcPts val="211"/>
              </a:spcBef>
              <a:spcAft>
                <a:spcPts val="0"/>
              </a:spcAft>
              <a:buClr>
                <a:srgbClr val="BFBFBF"/>
              </a:buClr>
              <a:buSzPts val="1800"/>
              <a:buFont typeface="Arial"/>
              <a:buChar char="•"/>
            </a:pPr>
            <a:r>
              <a:rPr lang="en-US" sz="1800" b="1" i="0" u="none" strike="noStrike" cap="none" dirty="0">
                <a:solidFill>
                  <a:schemeClr val="tx1"/>
                </a:solidFill>
                <a:latin typeface="Arial"/>
                <a:ea typeface="Arial"/>
                <a:cs typeface="Arial"/>
                <a:sym typeface="Arial"/>
              </a:rPr>
              <a:t>MSU Youth Programs Policy </a:t>
            </a:r>
            <a:r>
              <a:rPr lang="en-US" sz="1800" b="0" i="0" u="none" strike="noStrike" cap="none" dirty="0">
                <a:solidFill>
                  <a:schemeClr val="tx1"/>
                </a:solidFill>
                <a:latin typeface="Arial"/>
                <a:ea typeface="Arial"/>
                <a:cs typeface="Arial"/>
                <a:sym typeface="Arial"/>
              </a:rPr>
              <a:t>requires a </a:t>
            </a:r>
            <a:r>
              <a:rPr lang="en-US" sz="1800" b="1" i="0" u="sng" strike="noStrike" cap="none" dirty="0">
                <a:solidFill>
                  <a:srgbClr val="BFBFBF"/>
                </a:solidFill>
                <a:latin typeface="Arial"/>
                <a:ea typeface="Arial"/>
                <a:cs typeface="Arial"/>
                <a:sym typeface="Aria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background check authorization </a:t>
            </a:r>
            <a:r>
              <a:rPr lang="en-US" sz="1800" b="1" i="0" u="sng" strike="noStrike" cap="none" dirty="0" smtClean="0">
                <a:solidFill>
                  <a:srgbClr val="BFBFBF"/>
                </a:solidFill>
                <a:latin typeface="Arial"/>
                <a:ea typeface="Arial"/>
                <a:cs typeface="Arial"/>
                <a:sym typeface="Aria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form</a:t>
            </a:r>
            <a:r>
              <a:rPr lang="en-US" sz="1800" b="0" i="0" u="none" strike="noStrike" cap="none" dirty="0" smtClean="0">
                <a:solidFill>
                  <a:schemeClr val="tx1"/>
                </a:solidFill>
                <a:latin typeface="Arial"/>
                <a:ea typeface="Arial"/>
                <a:cs typeface="Arial"/>
                <a:sym typeface="Arial"/>
              </a:rPr>
              <a:t> (linked on wiki). </a:t>
            </a:r>
            <a:r>
              <a:rPr lang="en-US" sz="1800" b="0" i="0" u="none" strike="noStrike" cap="none" dirty="0">
                <a:solidFill>
                  <a:schemeClr val="tx1"/>
                </a:solidFill>
                <a:latin typeface="Arial"/>
                <a:ea typeface="Arial"/>
                <a:cs typeface="Arial"/>
                <a:sym typeface="Arial"/>
              </a:rPr>
              <a:t>I have pre-filled section 1; complete section 2 and sign (you can type in the PDF!), then </a:t>
            </a:r>
            <a:r>
              <a:rPr lang="en-US" sz="1800" b="1" i="0" u="none" strike="noStrike" cap="none" dirty="0">
                <a:solidFill>
                  <a:schemeClr val="tx1"/>
                </a:solidFill>
                <a:latin typeface="Arial"/>
                <a:ea typeface="Arial"/>
                <a:cs typeface="Arial"/>
                <a:sym typeface="Arial"/>
              </a:rPr>
              <a:t>email me a copy</a:t>
            </a:r>
            <a:r>
              <a:rPr lang="en-US" sz="1800" b="1" i="0" u="none" strike="noStrike" cap="none" dirty="0" smtClean="0">
                <a:solidFill>
                  <a:schemeClr val="tx1"/>
                </a:solidFill>
                <a:latin typeface="Arial"/>
                <a:ea typeface="Arial"/>
                <a:cs typeface="Arial"/>
                <a:sym typeface="Arial"/>
              </a:rPr>
              <a:t>.</a:t>
            </a:r>
            <a:endParaRPr dirty="0"/>
          </a:p>
          <a:p>
            <a:pPr marL="381527" marR="0" lvl="1" indent="-159232" algn="l" rtl="0">
              <a:lnSpc>
                <a:spcPct val="80000"/>
              </a:lnSpc>
              <a:spcBef>
                <a:spcPts val="211"/>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Review files (scripts, </a:t>
            </a:r>
            <a:r>
              <a:rPr lang="en-US" sz="1800" b="0" i="0" u="none" strike="noStrike" cap="none" dirty="0" err="1">
                <a:solidFill>
                  <a:schemeClr val="dk1"/>
                </a:solidFill>
                <a:latin typeface="Arial"/>
                <a:ea typeface="Arial"/>
                <a:cs typeface="Arial"/>
                <a:sym typeface="Arial"/>
              </a:rPr>
              <a:t>powerpoints</a:t>
            </a:r>
            <a:r>
              <a:rPr lang="en-US" sz="1800" b="0" i="0" u="none" strike="noStrike" cap="none" dirty="0">
                <a:solidFill>
                  <a:schemeClr val="dk1"/>
                </a:solidFill>
                <a:latin typeface="Arial"/>
                <a:ea typeface="Arial"/>
                <a:cs typeface="Arial"/>
                <a:sym typeface="Arial"/>
              </a:rPr>
              <a:t>, FAQ) and other resources to prepare – keep up with changes! You can carry the script if it helps.</a:t>
            </a:r>
            <a:endParaRPr dirty="0"/>
          </a:p>
          <a:p>
            <a:pPr marL="381527" marR="0" lvl="1" indent="-159232" algn="l" rtl="0">
              <a:lnSpc>
                <a:spcPct val="80000"/>
              </a:lnSpc>
              <a:spcBef>
                <a:spcPts val="211"/>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If it would make you more comfortable, consider having Zach or other guides tag along on your first tour (or more, if desired)!</a:t>
            </a:r>
            <a:endParaRPr dirty="0"/>
          </a:p>
        </p:txBody>
      </p:sp>
      <p:sp>
        <p:nvSpPr>
          <p:cNvPr id="224" name="Google Shape;224;p27"/>
          <p:cNvSpPr txBox="1"/>
          <p:nvPr/>
        </p:nvSpPr>
        <p:spPr>
          <a:xfrm>
            <a:off x="169900" y="5861600"/>
            <a:ext cx="9228300" cy="653482"/>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211"/>
              </a:spcBef>
              <a:spcAft>
                <a:spcPts val="0"/>
              </a:spcAft>
              <a:buNone/>
            </a:pPr>
            <a:r>
              <a:rPr lang="en-US" sz="1800" i="1" dirty="0">
                <a:solidFill>
                  <a:schemeClr val="dk1"/>
                </a:solidFill>
              </a:rPr>
              <a:t>NOTE: </a:t>
            </a:r>
            <a:r>
              <a:rPr lang="en-US" sz="1800" b="1" i="1" dirty="0">
                <a:solidFill>
                  <a:schemeClr val="dk1"/>
                </a:solidFill>
              </a:rPr>
              <a:t>if you are on a visa, the lab cannot pay you </a:t>
            </a:r>
            <a:r>
              <a:rPr lang="en-US" sz="1800" i="1" dirty="0">
                <a:solidFill>
                  <a:schemeClr val="dk1"/>
                </a:solidFill>
              </a:rPr>
              <a:t>the hourly rate we offer for </a:t>
            </a:r>
            <a:r>
              <a:rPr lang="en-US" sz="1800" i="1" dirty="0" smtClean="0">
                <a:solidFill>
                  <a:schemeClr val="dk1"/>
                </a:solidFill>
              </a:rPr>
              <a:t>tours </a:t>
            </a:r>
            <a:r>
              <a:rPr lang="en-US" sz="1800" b="1" i="1" dirty="0" smtClean="0">
                <a:solidFill>
                  <a:schemeClr val="dk1"/>
                </a:solidFill>
              </a:rPr>
              <a:t>except during the summer and spring break</a:t>
            </a:r>
            <a:r>
              <a:rPr lang="en-US" sz="1800" i="1" dirty="0" smtClean="0">
                <a:solidFill>
                  <a:schemeClr val="dk1"/>
                </a:solidFill>
              </a:rPr>
              <a:t>. </a:t>
            </a:r>
            <a:r>
              <a:rPr lang="en-US" sz="1800" i="1" dirty="0">
                <a:solidFill>
                  <a:schemeClr val="dk1"/>
                </a:solidFill>
              </a:rPr>
              <a:t>Sorry! </a:t>
            </a:r>
            <a:endParaRPr i="1" dirty="0">
              <a:solidFill>
                <a:schemeClr val="dk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28"/>
        <p:cNvGrpSpPr/>
        <p:nvPr/>
      </p:nvGrpSpPr>
      <p:grpSpPr>
        <a:xfrm>
          <a:off x="0" y="0"/>
          <a:ext cx="0" cy="0"/>
          <a:chOff x="0" y="0"/>
          <a:chExt cx="0" cy="0"/>
        </a:xfrm>
      </p:grpSpPr>
      <p:sp>
        <p:nvSpPr>
          <p:cNvPr id="229" name="Google Shape;229;p28"/>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4000"/>
              <a:t>Getting on a Tour</a:t>
            </a:r>
            <a:endParaRPr/>
          </a:p>
        </p:txBody>
      </p:sp>
      <p:sp>
        <p:nvSpPr>
          <p:cNvPr id="230" name="Google Shape;230;p28"/>
          <p:cNvSpPr txBox="1"/>
          <p:nvPr/>
        </p:nvSpPr>
        <p:spPr>
          <a:xfrm>
            <a:off x="381000" y="1219200"/>
            <a:ext cx="8991600" cy="49530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
                <a:srgbClr val="064308"/>
              </a:buClr>
              <a:buSzPts val="1800"/>
              <a:buFont typeface="Arial"/>
              <a:buAutoNum type="arabicParenR"/>
            </a:pPr>
            <a:r>
              <a:rPr lang="en-US" sz="1800" dirty="0">
                <a:solidFill>
                  <a:srgbClr val="064308"/>
                </a:solidFill>
                <a:latin typeface="Arial"/>
                <a:ea typeface="Arial"/>
                <a:cs typeface="Arial"/>
                <a:sym typeface="Arial"/>
              </a:rPr>
              <a:t>Qualified tour guides are added to the tour announcement email list</a:t>
            </a:r>
            <a:endParaRPr dirty="0"/>
          </a:p>
          <a:p>
            <a:pPr marL="342900" marR="0" lvl="0" indent="-342900" algn="l" rtl="0">
              <a:lnSpc>
                <a:spcPct val="80000"/>
              </a:lnSpc>
              <a:spcBef>
                <a:spcPts val="1266"/>
              </a:spcBef>
              <a:spcAft>
                <a:spcPts val="0"/>
              </a:spcAft>
              <a:buClr>
                <a:srgbClr val="064308"/>
              </a:buClr>
              <a:buSzPts val="1800"/>
              <a:buFont typeface="Arial"/>
              <a:buAutoNum type="arabicParenR"/>
            </a:pPr>
            <a:r>
              <a:rPr lang="en-US" sz="1800" dirty="0">
                <a:solidFill>
                  <a:srgbClr val="064308"/>
                </a:solidFill>
                <a:latin typeface="Arial"/>
                <a:ea typeface="Arial"/>
                <a:cs typeface="Arial"/>
                <a:sym typeface="Arial"/>
              </a:rPr>
              <a:t>Zach will email all tour guides when a new tour is available, noting number and type of visitors, date, time, number of guides/leaders needed</a:t>
            </a:r>
            <a:endParaRPr dirty="0"/>
          </a:p>
          <a:p>
            <a:pPr marL="381527" marR="0" lvl="1" indent="-159233" algn="l" rtl="0">
              <a:lnSpc>
                <a:spcPct val="80000"/>
              </a:lnSpc>
              <a:spcBef>
                <a:spcPts val="211"/>
              </a:spcBef>
              <a:spcAft>
                <a:spcPts val="0"/>
              </a:spcAft>
              <a:buClr>
                <a:schemeClr val="dk1"/>
              </a:buClr>
              <a:buSzPts val="1600"/>
              <a:buFont typeface="Arial"/>
              <a:buChar char="•"/>
            </a:pPr>
            <a:r>
              <a:rPr lang="en-US" sz="1600" b="1" i="0" u="none" strike="noStrike" cap="none" dirty="0">
                <a:solidFill>
                  <a:schemeClr val="dk1"/>
                </a:solidFill>
                <a:latin typeface="Arial"/>
                <a:ea typeface="Arial"/>
                <a:cs typeface="Arial"/>
                <a:sym typeface="Arial"/>
              </a:rPr>
              <a:t>For tours after hours </a:t>
            </a:r>
            <a:r>
              <a:rPr lang="en-US" sz="1600" b="0" i="0" u="none" strike="noStrike" cap="none" dirty="0">
                <a:solidFill>
                  <a:schemeClr val="dk1"/>
                </a:solidFill>
                <a:latin typeface="Arial"/>
                <a:ea typeface="Arial"/>
                <a:cs typeface="Arial"/>
                <a:sym typeface="Arial"/>
              </a:rPr>
              <a:t>(Minimum 20 visitors)</a:t>
            </a:r>
            <a:r>
              <a:rPr lang="en-US" sz="1600" b="1" i="0" u="none" strike="noStrike" cap="none" dirty="0">
                <a:solidFill>
                  <a:schemeClr val="dk1"/>
                </a:solidFill>
                <a:latin typeface="Arial"/>
                <a:ea typeface="Arial"/>
                <a:cs typeface="Arial"/>
                <a:sym typeface="Arial"/>
              </a:rPr>
              <a:t>:</a:t>
            </a:r>
            <a:r>
              <a:rPr lang="en-US" sz="1600" b="0" i="0" u="none" strike="noStrike" cap="none" dirty="0">
                <a:solidFill>
                  <a:schemeClr val="dk1"/>
                </a:solidFill>
                <a:latin typeface="Arial"/>
                <a:ea typeface="Arial"/>
                <a:cs typeface="Arial"/>
                <a:sym typeface="Arial"/>
              </a:rPr>
              <a:t> there will be TWO tour leaders; one will conduct the safety survey and stand by the lobby door to let in guests for 15 minutes before and after their planned arrival time, while the other will prepare and give the introduction.</a:t>
            </a:r>
            <a:endParaRPr dirty="0"/>
          </a:p>
          <a:p>
            <a:pPr marL="381527" marR="0" lvl="1" indent="-159233" algn="l" rtl="0">
              <a:lnSpc>
                <a:spcPct val="80000"/>
              </a:lnSpc>
              <a:spcBef>
                <a:spcPts val="211"/>
              </a:spcBef>
              <a:spcAft>
                <a:spcPts val="0"/>
              </a:spcAft>
              <a:buClr>
                <a:schemeClr val="dk1"/>
              </a:buClr>
              <a:buSzPts val="1600"/>
              <a:buFont typeface="Arial"/>
              <a:buChar char="•"/>
            </a:pPr>
            <a:r>
              <a:rPr lang="en-US" sz="1600" b="1" i="0" u="none" strike="noStrike" cap="none" dirty="0">
                <a:solidFill>
                  <a:schemeClr val="dk1"/>
                </a:solidFill>
                <a:latin typeface="Arial"/>
                <a:ea typeface="Arial"/>
                <a:cs typeface="Arial"/>
                <a:sym typeface="Arial"/>
              </a:rPr>
              <a:t>For RARE tours &gt; 50 visitors </a:t>
            </a:r>
            <a:r>
              <a:rPr lang="en-US" sz="1600" b="0" i="0" u="none" strike="noStrike" cap="none" dirty="0">
                <a:solidFill>
                  <a:schemeClr val="dk1"/>
                </a:solidFill>
                <a:latin typeface="Arial"/>
                <a:ea typeface="Arial"/>
                <a:cs typeface="Arial"/>
                <a:sym typeface="Arial"/>
              </a:rPr>
              <a:t>Zach will generally not accept the tour until enough guides have been confirmed, no matter how far in advance. </a:t>
            </a:r>
            <a:endParaRPr sz="1600" b="1" i="0" u="none" strike="noStrike" cap="none" dirty="0">
              <a:solidFill>
                <a:schemeClr val="dk1"/>
              </a:solidFill>
              <a:latin typeface="Arial"/>
              <a:ea typeface="Arial"/>
              <a:cs typeface="Arial"/>
              <a:sym typeface="Arial"/>
            </a:endParaRPr>
          </a:p>
          <a:p>
            <a:pPr marL="342900" marR="0" lvl="0" indent="-342900" algn="l" rtl="0">
              <a:lnSpc>
                <a:spcPct val="80000"/>
              </a:lnSpc>
              <a:spcBef>
                <a:spcPts val="1266"/>
              </a:spcBef>
              <a:spcAft>
                <a:spcPts val="0"/>
              </a:spcAft>
              <a:buClr>
                <a:srgbClr val="064308"/>
              </a:buClr>
              <a:buSzPts val="1800"/>
              <a:buFont typeface="Arial"/>
              <a:buAutoNum type="arabicParenR"/>
            </a:pPr>
            <a:r>
              <a:rPr lang="en-US" sz="1800" dirty="0">
                <a:solidFill>
                  <a:srgbClr val="064308"/>
                </a:solidFill>
                <a:latin typeface="Arial"/>
                <a:ea typeface="Arial"/>
                <a:cs typeface="Arial"/>
                <a:sym typeface="Arial"/>
              </a:rPr>
              <a:t>Email Zach (</a:t>
            </a:r>
            <a:r>
              <a:rPr lang="en-US" sz="1800" u="sng" dirty="0" smtClean="0">
                <a:solidFill>
                  <a:srgbClr val="064308"/>
                </a:solidFill>
                <a:latin typeface="Arial"/>
                <a:ea typeface="Arial"/>
                <a:cs typeface="Arial"/>
                <a:sym typeface="Aria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constan@frib.msu.edu</a:t>
            </a:r>
            <a:r>
              <a:rPr lang="en-US" sz="1800" dirty="0">
                <a:solidFill>
                  <a:srgbClr val="064308"/>
                </a:solidFill>
                <a:latin typeface="Arial"/>
                <a:ea typeface="Arial"/>
                <a:cs typeface="Arial"/>
                <a:sym typeface="Arial"/>
              </a:rPr>
              <a:t>) to volunteer</a:t>
            </a:r>
            <a:endParaRPr dirty="0"/>
          </a:p>
          <a:p>
            <a:pPr marL="342900" marR="0" lvl="0" indent="-342900" algn="l" rtl="0">
              <a:lnSpc>
                <a:spcPct val="80000"/>
              </a:lnSpc>
              <a:spcBef>
                <a:spcPts val="1266"/>
              </a:spcBef>
              <a:spcAft>
                <a:spcPts val="0"/>
              </a:spcAft>
              <a:buClr>
                <a:srgbClr val="064308"/>
              </a:buClr>
              <a:buSzPts val="1800"/>
              <a:buFont typeface="Arial"/>
              <a:buAutoNum type="arabicParenR"/>
            </a:pPr>
            <a:r>
              <a:rPr lang="en-US" sz="1800" dirty="0">
                <a:solidFill>
                  <a:srgbClr val="064308"/>
                </a:solidFill>
                <a:latin typeface="Arial"/>
                <a:ea typeface="Arial"/>
                <a:cs typeface="Arial"/>
                <a:sym typeface="Arial"/>
              </a:rPr>
              <a:t>If selected to guide that tour, you will receive an automated email and Outlook calendar event specifying the time and place to arrive </a:t>
            </a:r>
            <a:endParaRPr dirty="0"/>
          </a:p>
          <a:p>
            <a:pPr marL="381527" marR="0" lvl="1" indent="-159233" algn="l" rtl="0">
              <a:lnSpc>
                <a:spcPct val="80000"/>
              </a:lnSpc>
              <a:spcBef>
                <a:spcPts val="211"/>
              </a:spcBef>
              <a:spcAft>
                <a:spcPts val="0"/>
              </a:spcAft>
              <a:buClr>
                <a:schemeClr val="dk1"/>
              </a:buClr>
              <a:buSzPts val="1600"/>
              <a:buFont typeface="Arial"/>
              <a:buChar char="•"/>
            </a:pPr>
            <a:r>
              <a:rPr lang="en-US" sz="1600" b="0" i="0" u="none" strike="noStrike" cap="none" dirty="0">
                <a:solidFill>
                  <a:schemeClr val="dk1"/>
                </a:solidFill>
                <a:latin typeface="Arial"/>
                <a:ea typeface="Arial"/>
                <a:cs typeface="Arial"/>
                <a:sym typeface="Arial"/>
              </a:rPr>
              <a:t>If there are more volunteers than necessary, you may not be assigned and won’t get an email</a:t>
            </a:r>
            <a:endParaRPr dirty="0"/>
          </a:p>
          <a:p>
            <a:pPr marL="342900" marR="0" lvl="0" indent="-342900" algn="l" rtl="0">
              <a:lnSpc>
                <a:spcPct val="80000"/>
              </a:lnSpc>
              <a:spcBef>
                <a:spcPts val="1266"/>
              </a:spcBef>
              <a:spcAft>
                <a:spcPts val="0"/>
              </a:spcAft>
              <a:buClr>
                <a:srgbClr val="064308"/>
              </a:buClr>
              <a:buSzPts val="1800"/>
              <a:buFont typeface="Arial"/>
              <a:buAutoNum type="arabicParenR"/>
            </a:pPr>
            <a:r>
              <a:rPr lang="en-US" sz="1800" dirty="0">
                <a:solidFill>
                  <a:srgbClr val="064308"/>
                </a:solidFill>
                <a:latin typeface="Arial"/>
                <a:ea typeface="Arial"/>
                <a:cs typeface="Arial"/>
                <a:sym typeface="Arial"/>
              </a:rPr>
              <a:t>Show up at the right place/time to lead </a:t>
            </a:r>
            <a:r>
              <a:rPr lang="en-US" sz="1800" dirty="0" smtClean="0">
                <a:solidFill>
                  <a:srgbClr val="064308"/>
                </a:solidFill>
                <a:latin typeface="Arial"/>
                <a:ea typeface="Arial"/>
                <a:cs typeface="Arial"/>
                <a:sym typeface="Arial"/>
              </a:rPr>
              <a:t>~12 </a:t>
            </a:r>
            <a:r>
              <a:rPr lang="en-US" sz="1800" dirty="0">
                <a:solidFill>
                  <a:srgbClr val="064308"/>
                </a:solidFill>
                <a:latin typeface="Arial"/>
                <a:ea typeface="Arial"/>
                <a:cs typeface="Arial"/>
                <a:sym typeface="Arial"/>
              </a:rPr>
              <a:t>guests through vaults</a:t>
            </a:r>
            <a:endParaRPr dirty="0"/>
          </a:p>
          <a:p>
            <a:pPr marL="342900" marR="0" lvl="0" indent="-342900" algn="l" rtl="0">
              <a:lnSpc>
                <a:spcPct val="80000"/>
              </a:lnSpc>
              <a:spcBef>
                <a:spcPts val="1266"/>
              </a:spcBef>
              <a:spcAft>
                <a:spcPts val="0"/>
              </a:spcAft>
              <a:buClr>
                <a:srgbClr val="064308"/>
              </a:buClr>
              <a:buSzPts val="1800"/>
              <a:buFont typeface="Arial"/>
              <a:buAutoNum type="arabicParenR"/>
            </a:pPr>
            <a:r>
              <a:rPr lang="en-US" sz="1800" dirty="0">
                <a:solidFill>
                  <a:srgbClr val="064308"/>
                </a:solidFill>
                <a:latin typeface="Arial"/>
                <a:ea typeface="Arial"/>
                <a:cs typeface="Arial"/>
                <a:sym typeface="Arial"/>
              </a:rPr>
              <a:t>Make sure you get a safety survey and know where to </a:t>
            </a:r>
            <a:r>
              <a:rPr lang="en-US" sz="1800" dirty="0" smtClean="0">
                <a:solidFill>
                  <a:srgbClr val="064308"/>
                </a:solidFill>
                <a:latin typeface="Arial"/>
                <a:ea typeface="Arial"/>
                <a:cs typeface="Arial"/>
                <a:sym typeface="Arial"/>
              </a:rPr>
              <a:t>go/whether </a:t>
            </a:r>
            <a:r>
              <a:rPr lang="en-US" sz="1800" dirty="0">
                <a:solidFill>
                  <a:srgbClr val="064308"/>
                </a:solidFill>
                <a:latin typeface="Arial"/>
                <a:ea typeface="Arial"/>
                <a:cs typeface="Arial"/>
                <a:sym typeface="Arial"/>
              </a:rPr>
              <a:t>there are any issues! Do not lead a tour without seeing the safety survey!</a:t>
            </a:r>
            <a:endParaRPr dirty="0"/>
          </a:p>
          <a:p>
            <a:pPr marL="342900" marR="0" lvl="0" indent="-342900" algn="l" rtl="0">
              <a:lnSpc>
                <a:spcPct val="80000"/>
              </a:lnSpc>
              <a:spcBef>
                <a:spcPts val="1266"/>
              </a:spcBef>
              <a:spcAft>
                <a:spcPts val="0"/>
              </a:spcAft>
              <a:buClr>
                <a:srgbClr val="064308"/>
              </a:buClr>
              <a:buSzPts val="1800"/>
              <a:buFont typeface="Arial"/>
              <a:buAutoNum type="arabicParenR"/>
            </a:pPr>
            <a:r>
              <a:rPr lang="en-US" sz="1800" dirty="0">
                <a:solidFill>
                  <a:srgbClr val="064308"/>
                </a:solidFill>
                <a:latin typeface="Arial"/>
                <a:ea typeface="Arial"/>
                <a:cs typeface="Arial"/>
                <a:sym typeface="Arial"/>
              </a:rPr>
              <a:t>If necessary, double-check where to leave your guests at the end of the tour, and don’t leave them until the tour leader takes over (unless they exit the lab)</a:t>
            </a:r>
            <a:endParaRPr dirty="0"/>
          </a:p>
          <a:p>
            <a:pPr marL="342900" marR="0" lvl="0" indent="-342900" algn="l" rtl="0">
              <a:lnSpc>
                <a:spcPct val="80000"/>
              </a:lnSpc>
              <a:spcBef>
                <a:spcPts val="1266"/>
              </a:spcBef>
              <a:spcAft>
                <a:spcPts val="0"/>
              </a:spcAft>
              <a:buClr>
                <a:srgbClr val="064308"/>
              </a:buClr>
              <a:buSzPts val="1800"/>
              <a:buFont typeface="Arial"/>
              <a:buAutoNum type="arabicParenR"/>
            </a:pPr>
            <a:r>
              <a:rPr lang="en-US" sz="1800" dirty="0">
                <a:solidFill>
                  <a:srgbClr val="064308"/>
                </a:solidFill>
                <a:latin typeface="Arial"/>
                <a:ea typeface="Arial"/>
                <a:cs typeface="Arial"/>
                <a:sym typeface="Arial"/>
              </a:rPr>
              <a:t>Complete a </a:t>
            </a:r>
            <a:r>
              <a:rPr lang="en-US" sz="1800" dirty="0" err="1">
                <a:solidFill>
                  <a:srgbClr val="064308"/>
                </a:solidFill>
                <a:latin typeface="Arial"/>
                <a:ea typeface="Arial"/>
                <a:cs typeface="Arial"/>
                <a:sym typeface="Arial"/>
              </a:rPr>
              <a:t>payslip</a:t>
            </a:r>
            <a:r>
              <a:rPr lang="en-US" sz="1800" dirty="0">
                <a:solidFill>
                  <a:srgbClr val="064308"/>
                </a:solidFill>
                <a:latin typeface="Arial"/>
                <a:ea typeface="Arial"/>
                <a:cs typeface="Arial"/>
                <a:sym typeface="Arial"/>
              </a:rPr>
              <a:t> (on wiki and in Zach’s mailbox</a:t>
            </a:r>
            <a:r>
              <a:rPr lang="en-US" sz="1800" dirty="0" smtClean="0">
                <a:solidFill>
                  <a:srgbClr val="064308"/>
                </a:solidFill>
                <a:latin typeface="Arial"/>
                <a:ea typeface="Arial"/>
                <a:cs typeface="Arial"/>
                <a:sym typeface="Arial"/>
              </a:rPr>
              <a:t>) – </a:t>
            </a:r>
            <a:r>
              <a:rPr lang="en-US" sz="1800" b="1" dirty="0" smtClean="0">
                <a:solidFill>
                  <a:srgbClr val="064308"/>
                </a:solidFill>
                <a:sym typeface="Arial"/>
              </a:rPr>
              <a:t>pay is 2</a:t>
            </a:r>
            <a:r>
              <a:rPr lang="en-US" sz="1800" b="1" dirty="0" smtClean="0">
                <a:solidFill>
                  <a:srgbClr val="064308"/>
                </a:solidFill>
              </a:rPr>
              <a:t> hours @ your rate</a:t>
            </a:r>
            <a:endParaRPr b="1"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34"/>
        <p:cNvGrpSpPr/>
        <p:nvPr/>
      </p:nvGrpSpPr>
      <p:grpSpPr>
        <a:xfrm>
          <a:off x="0" y="0"/>
          <a:ext cx="0" cy="0"/>
          <a:chOff x="0" y="0"/>
          <a:chExt cx="0" cy="0"/>
        </a:xfrm>
      </p:grpSpPr>
      <p:sp>
        <p:nvSpPr>
          <p:cNvPr id="235" name="Google Shape;235;p29"/>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4000"/>
              <a:t>Being a professional tour guide</a:t>
            </a:r>
            <a:endParaRPr/>
          </a:p>
        </p:txBody>
      </p:sp>
      <p:sp>
        <p:nvSpPr>
          <p:cNvPr id="236" name="Google Shape;236;p29"/>
          <p:cNvSpPr txBox="1"/>
          <p:nvPr/>
        </p:nvSpPr>
        <p:spPr>
          <a:xfrm>
            <a:off x="171450" y="1143000"/>
            <a:ext cx="7067400" cy="5256600"/>
          </a:xfrm>
          <a:prstGeom prst="rect">
            <a:avLst/>
          </a:prstGeom>
          <a:noFill/>
          <a:ln>
            <a:noFill/>
          </a:ln>
        </p:spPr>
        <p:txBody>
          <a:bodyPr spcFirstLastPara="1" wrap="square" lIns="91425" tIns="45700" rIns="91425" bIns="45700" anchor="t" anchorCtr="0">
            <a:noAutofit/>
          </a:bodyPr>
          <a:lstStyle/>
          <a:p>
            <a:pPr marL="189186" marR="0" lvl="0" indent="-182836" algn="l" rtl="0">
              <a:lnSpc>
                <a:spcPct val="80000"/>
              </a:lnSpc>
              <a:spcBef>
                <a:spcPts val="0"/>
              </a:spcBef>
              <a:spcAft>
                <a:spcPts val="0"/>
              </a:spcAft>
              <a:buClr>
                <a:srgbClr val="064308"/>
              </a:buClr>
              <a:buSzPts val="1700"/>
              <a:buFont typeface="Noto Sans Symbols"/>
              <a:buChar char="▪"/>
            </a:pPr>
            <a:r>
              <a:rPr lang="en-US" sz="1700" dirty="0">
                <a:solidFill>
                  <a:srgbClr val="064308"/>
                </a:solidFill>
                <a:latin typeface="Arial"/>
                <a:ea typeface="Arial"/>
                <a:cs typeface="Arial"/>
                <a:sym typeface="Arial"/>
              </a:rPr>
              <a:t>Tour guides are well-paid because you are highly trained in nuclear science </a:t>
            </a:r>
            <a:r>
              <a:rPr lang="en-US" sz="1700" i="1" dirty="0">
                <a:solidFill>
                  <a:srgbClr val="064308"/>
                </a:solidFill>
                <a:latin typeface="Arial"/>
                <a:ea typeface="Arial"/>
                <a:cs typeface="Arial"/>
                <a:sym typeface="Arial"/>
              </a:rPr>
              <a:t>and</a:t>
            </a:r>
            <a:r>
              <a:rPr lang="en-US" sz="1700" dirty="0">
                <a:solidFill>
                  <a:srgbClr val="064308"/>
                </a:solidFill>
                <a:latin typeface="Arial"/>
                <a:ea typeface="Arial"/>
                <a:cs typeface="Arial"/>
                <a:sym typeface="Arial"/>
              </a:rPr>
              <a:t> safety.</a:t>
            </a:r>
            <a:endParaRPr sz="1700" dirty="0">
              <a:solidFill>
                <a:srgbClr val="064308"/>
              </a:solidFill>
              <a:latin typeface="Arial"/>
              <a:ea typeface="Arial"/>
              <a:cs typeface="Arial"/>
              <a:sym typeface="Arial"/>
            </a:endParaRPr>
          </a:p>
          <a:p>
            <a:pPr marL="400050" marR="0" lvl="1" indent="-165100" algn="l" rtl="0">
              <a:lnSpc>
                <a:spcPct val="80000"/>
              </a:lnSpc>
              <a:spcBef>
                <a:spcPts val="0"/>
              </a:spcBef>
              <a:spcAft>
                <a:spcPts val="0"/>
              </a:spcAft>
              <a:buClr>
                <a:srgbClr val="064308"/>
              </a:buClr>
              <a:buSzPts val="1700"/>
              <a:buChar char="•"/>
            </a:pPr>
            <a:r>
              <a:rPr lang="en-US" sz="1700" dirty="0">
                <a:solidFill>
                  <a:schemeClr val="dk1"/>
                </a:solidFill>
              </a:rPr>
              <a:t>Guides must renew their training at a workshop each </a:t>
            </a:r>
            <a:r>
              <a:rPr lang="en-US" sz="1700" dirty="0" smtClean="0">
                <a:solidFill>
                  <a:schemeClr val="dk1"/>
                </a:solidFill>
              </a:rPr>
              <a:t>year.</a:t>
            </a:r>
            <a:endParaRPr sz="1700" dirty="0">
              <a:solidFill>
                <a:srgbClr val="064308"/>
              </a:solidFill>
            </a:endParaRPr>
          </a:p>
          <a:p>
            <a:pPr marL="189187" marR="0" lvl="0" indent="-182837" algn="l" rtl="0">
              <a:lnSpc>
                <a:spcPct val="80000"/>
              </a:lnSpc>
              <a:spcBef>
                <a:spcPts val="1266"/>
              </a:spcBef>
              <a:spcAft>
                <a:spcPts val="0"/>
              </a:spcAft>
              <a:buClr>
                <a:srgbClr val="064308"/>
              </a:buClr>
              <a:buSzPts val="1700"/>
              <a:buFont typeface="Noto Sans Symbols"/>
              <a:buChar char="▪"/>
            </a:pPr>
            <a:r>
              <a:rPr lang="en-US" sz="1700" dirty="0">
                <a:solidFill>
                  <a:srgbClr val="064308"/>
                </a:solidFill>
                <a:latin typeface="Arial"/>
                <a:ea typeface="Arial"/>
                <a:cs typeface="Arial"/>
                <a:sym typeface="Arial"/>
              </a:rPr>
              <a:t>You are expected to be </a:t>
            </a:r>
            <a:r>
              <a:rPr lang="en-US" sz="1700" b="1" i="1" dirty="0">
                <a:solidFill>
                  <a:srgbClr val="064308"/>
                </a:solidFill>
                <a:latin typeface="Arial"/>
                <a:ea typeface="Arial"/>
                <a:cs typeface="Arial"/>
                <a:sym typeface="Arial"/>
              </a:rPr>
              <a:t>professional</a:t>
            </a:r>
            <a:r>
              <a:rPr lang="en-US" sz="1700" dirty="0">
                <a:solidFill>
                  <a:srgbClr val="064308"/>
                </a:solidFill>
                <a:latin typeface="Arial"/>
                <a:ea typeface="Arial"/>
                <a:cs typeface="Arial"/>
                <a:sym typeface="Arial"/>
              </a:rPr>
              <a:t>, which means the following:</a:t>
            </a:r>
            <a:endParaRPr sz="1700" dirty="0"/>
          </a:p>
          <a:p>
            <a:pPr marL="381527" marR="0" lvl="1" indent="-152883" algn="l" rtl="0">
              <a:lnSpc>
                <a:spcPct val="80000"/>
              </a:lnSpc>
              <a:spcBef>
                <a:spcPts val="211"/>
              </a:spcBef>
              <a:spcAft>
                <a:spcPts val="0"/>
              </a:spcAft>
              <a:buClr>
                <a:schemeClr val="dk1"/>
              </a:buClr>
              <a:buSzPts val="1700"/>
              <a:buFont typeface="Arial"/>
              <a:buChar char="•"/>
            </a:pPr>
            <a:r>
              <a:rPr lang="en-US" sz="1700" b="0" i="0" u="none" strike="noStrike" cap="none" dirty="0">
                <a:solidFill>
                  <a:schemeClr val="dk1"/>
                </a:solidFill>
                <a:latin typeface="Arial"/>
                <a:ea typeface="Arial"/>
                <a:cs typeface="Arial"/>
                <a:sym typeface="Arial"/>
              </a:rPr>
              <a:t>Being present on time</a:t>
            </a:r>
            <a:endParaRPr sz="1700" dirty="0"/>
          </a:p>
          <a:p>
            <a:pPr marL="381527" marR="0" lvl="1" indent="-152883" algn="l" rtl="0">
              <a:lnSpc>
                <a:spcPct val="80000"/>
              </a:lnSpc>
              <a:spcBef>
                <a:spcPts val="211"/>
              </a:spcBef>
              <a:spcAft>
                <a:spcPts val="0"/>
              </a:spcAft>
              <a:buClr>
                <a:schemeClr val="dk1"/>
              </a:buClr>
              <a:buSzPts val="1700"/>
              <a:buFont typeface="Arial"/>
              <a:buChar char="•"/>
            </a:pPr>
            <a:r>
              <a:rPr lang="en-US" sz="1700" b="0" i="0" u="none" strike="noStrike" cap="none" dirty="0">
                <a:solidFill>
                  <a:schemeClr val="dk1"/>
                </a:solidFill>
                <a:latin typeface="Arial"/>
                <a:ea typeface="Arial"/>
                <a:cs typeface="Arial"/>
                <a:sym typeface="Arial"/>
              </a:rPr>
              <a:t>Considering the needs of visitors first</a:t>
            </a:r>
            <a:endParaRPr sz="1700" dirty="0"/>
          </a:p>
          <a:p>
            <a:pPr marL="381527" marR="0" lvl="1" indent="-152883" algn="l" rtl="0">
              <a:lnSpc>
                <a:spcPct val="80000"/>
              </a:lnSpc>
              <a:spcBef>
                <a:spcPts val="211"/>
              </a:spcBef>
              <a:spcAft>
                <a:spcPts val="0"/>
              </a:spcAft>
              <a:buClr>
                <a:schemeClr val="dk1"/>
              </a:buClr>
              <a:buSzPts val="1700"/>
              <a:buFont typeface="Arial"/>
              <a:buChar char="•"/>
            </a:pPr>
            <a:r>
              <a:rPr lang="en-US" sz="1700" b="0" i="0" u="none" strike="noStrike" cap="none" dirty="0">
                <a:solidFill>
                  <a:schemeClr val="dk1"/>
                </a:solidFill>
                <a:latin typeface="Arial"/>
                <a:ea typeface="Arial"/>
                <a:cs typeface="Arial"/>
                <a:sym typeface="Arial"/>
              </a:rPr>
              <a:t>Keeping visitors safe</a:t>
            </a:r>
            <a:endParaRPr sz="1700" dirty="0"/>
          </a:p>
          <a:p>
            <a:pPr marL="381527" marR="0" lvl="1" indent="-152883" algn="l" rtl="0">
              <a:lnSpc>
                <a:spcPct val="80000"/>
              </a:lnSpc>
              <a:spcBef>
                <a:spcPts val="211"/>
              </a:spcBef>
              <a:spcAft>
                <a:spcPts val="0"/>
              </a:spcAft>
              <a:buClr>
                <a:schemeClr val="dk1"/>
              </a:buClr>
              <a:buSzPts val="1700"/>
              <a:buFont typeface="Arial"/>
              <a:buChar char="•"/>
            </a:pPr>
            <a:r>
              <a:rPr lang="en-US" sz="1700" b="0" i="0" u="none" strike="noStrike" cap="none" dirty="0">
                <a:solidFill>
                  <a:schemeClr val="dk1"/>
                </a:solidFill>
                <a:latin typeface="Arial"/>
                <a:ea typeface="Arial"/>
                <a:cs typeface="Arial"/>
                <a:sym typeface="Arial"/>
              </a:rPr>
              <a:t>Taking the time to anticipate problems before they occur</a:t>
            </a:r>
            <a:endParaRPr sz="1700" dirty="0"/>
          </a:p>
          <a:p>
            <a:pPr marL="189187" marR="0" lvl="0" indent="-182837" algn="l" rtl="0">
              <a:lnSpc>
                <a:spcPct val="80000"/>
              </a:lnSpc>
              <a:spcBef>
                <a:spcPts val="1266"/>
              </a:spcBef>
              <a:spcAft>
                <a:spcPts val="0"/>
              </a:spcAft>
              <a:buClr>
                <a:srgbClr val="064308"/>
              </a:buClr>
              <a:buSzPts val="1700"/>
              <a:buFont typeface="Noto Sans Symbols"/>
              <a:buChar char="▪"/>
            </a:pPr>
            <a:r>
              <a:rPr lang="en-US" sz="1700" dirty="0">
                <a:solidFill>
                  <a:srgbClr val="064308"/>
                </a:solidFill>
                <a:latin typeface="Arial"/>
                <a:ea typeface="Arial"/>
                <a:cs typeface="Arial"/>
                <a:sym typeface="Arial"/>
              </a:rPr>
              <a:t>If you are scheduled to guide a tour and learn in advance that you can’t, </a:t>
            </a:r>
            <a:r>
              <a:rPr lang="en-US" sz="1700" dirty="0" smtClean="0">
                <a:solidFill>
                  <a:srgbClr val="064308"/>
                </a:solidFill>
                <a:latin typeface="Arial"/>
                <a:ea typeface="Arial"/>
                <a:cs typeface="Arial"/>
                <a:sym typeface="Arial"/>
              </a:rPr>
              <a:t>please </a:t>
            </a:r>
            <a:r>
              <a:rPr lang="en-US" sz="1700" b="1" dirty="0" smtClean="0">
                <a:solidFill>
                  <a:srgbClr val="064308"/>
                </a:solidFill>
                <a:latin typeface="Arial"/>
                <a:ea typeface="Arial"/>
                <a:cs typeface="Arial"/>
                <a:sym typeface="Arial"/>
              </a:rPr>
              <a:t>recruit </a:t>
            </a:r>
            <a:r>
              <a:rPr lang="en-US" sz="1700" b="1" dirty="0">
                <a:solidFill>
                  <a:srgbClr val="064308"/>
                </a:solidFill>
                <a:latin typeface="Arial"/>
                <a:ea typeface="Arial"/>
                <a:cs typeface="Arial"/>
                <a:sym typeface="Arial"/>
              </a:rPr>
              <a:t>your own replacement </a:t>
            </a:r>
            <a:r>
              <a:rPr lang="en-US" sz="1700" dirty="0">
                <a:solidFill>
                  <a:srgbClr val="064308"/>
                </a:solidFill>
                <a:latin typeface="Arial"/>
                <a:ea typeface="Arial"/>
                <a:cs typeface="Arial"/>
                <a:sym typeface="Arial"/>
              </a:rPr>
              <a:t>and email Zach.</a:t>
            </a:r>
            <a:endParaRPr sz="1700" dirty="0"/>
          </a:p>
          <a:p>
            <a:pPr marL="189187" marR="0" lvl="0" indent="-182837" algn="l" rtl="0">
              <a:lnSpc>
                <a:spcPct val="80000"/>
              </a:lnSpc>
              <a:spcBef>
                <a:spcPts val="1266"/>
              </a:spcBef>
              <a:spcAft>
                <a:spcPts val="0"/>
              </a:spcAft>
              <a:buClr>
                <a:srgbClr val="064308"/>
              </a:buClr>
              <a:buSzPts val="1700"/>
              <a:buFont typeface="Noto Sans Symbols"/>
              <a:buChar char="▪"/>
            </a:pPr>
            <a:r>
              <a:rPr lang="en-US" sz="1700" dirty="0">
                <a:solidFill>
                  <a:srgbClr val="064308"/>
                </a:solidFill>
                <a:latin typeface="Arial"/>
                <a:ea typeface="Arial"/>
                <a:cs typeface="Arial"/>
                <a:sym typeface="Arial"/>
              </a:rPr>
              <a:t>If you are scheduled to guide a tour and miss it entirely, you will get a warning. If it happens a second time, your tour guide status will be revoked for the current year.</a:t>
            </a:r>
            <a:endParaRPr sz="1700" dirty="0"/>
          </a:p>
          <a:p>
            <a:pPr marL="189187" marR="0" lvl="0" indent="-182837" algn="l" rtl="0">
              <a:lnSpc>
                <a:spcPct val="80000"/>
              </a:lnSpc>
              <a:spcBef>
                <a:spcPts val="1266"/>
              </a:spcBef>
              <a:spcAft>
                <a:spcPts val="0"/>
              </a:spcAft>
              <a:buClr>
                <a:srgbClr val="064308"/>
              </a:buClr>
              <a:buSzPts val="1700"/>
              <a:buFont typeface="Noto Sans Symbols"/>
              <a:buChar char="▪"/>
            </a:pPr>
            <a:r>
              <a:rPr lang="en-US" sz="1700" b="1" dirty="0">
                <a:solidFill>
                  <a:srgbClr val="064308"/>
                </a:solidFill>
                <a:latin typeface="Arial"/>
                <a:ea typeface="Arial"/>
                <a:cs typeface="Arial"/>
                <a:sym typeface="Arial"/>
              </a:rPr>
              <a:t>Practice makes perfect – the best way to learn is to JUST DO IT</a:t>
            </a:r>
            <a:r>
              <a:rPr lang="en-US" sz="1700" b="1" i="1" dirty="0">
                <a:solidFill>
                  <a:srgbClr val="064308"/>
                </a:solidFill>
                <a:latin typeface="Arial"/>
                <a:ea typeface="Arial"/>
                <a:cs typeface="Arial"/>
                <a:sym typeface="Arial"/>
              </a:rPr>
              <a:t>. </a:t>
            </a:r>
            <a:r>
              <a:rPr lang="en-US" sz="1700" dirty="0">
                <a:solidFill>
                  <a:srgbClr val="064308"/>
                </a:solidFill>
                <a:latin typeface="Arial"/>
                <a:ea typeface="Arial"/>
                <a:cs typeface="Arial"/>
                <a:sym typeface="Arial"/>
              </a:rPr>
              <a:t>Give tours (and shadow as necessary) to maintain your skills and keep yourself updated!</a:t>
            </a:r>
            <a:endParaRPr sz="1700" dirty="0"/>
          </a:p>
          <a:p>
            <a:pPr marL="0" marR="0" lvl="0" indent="0" algn="l" rtl="0">
              <a:lnSpc>
                <a:spcPct val="80000"/>
              </a:lnSpc>
              <a:spcBef>
                <a:spcPts val="1266"/>
              </a:spcBef>
              <a:spcAft>
                <a:spcPts val="0"/>
              </a:spcAft>
              <a:buClr>
                <a:srgbClr val="064308"/>
              </a:buClr>
              <a:buSzPts val="1800"/>
              <a:buFont typeface="Arial"/>
              <a:buNone/>
            </a:pPr>
            <a:r>
              <a:rPr lang="en-US" sz="1700" b="1" i="1" dirty="0">
                <a:solidFill>
                  <a:srgbClr val="064308"/>
                </a:solidFill>
                <a:latin typeface="Arial"/>
                <a:ea typeface="Arial"/>
                <a:cs typeface="Arial"/>
                <a:sym typeface="Arial"/>
              </a:rPr>
              <a:t>If you aspire to be a tour leader and/or use the demonstrations</a:t>
            </a:r>
            <a:r>
              <a:rPr lang="en-US" sz="1700" dirty="0">
                <a:solidFill>
                  <a:srgbClr val="064308"/>
                </a:solidFill>
                <a:latin typeface="Arial"/>
                <a:ea typeface="Arial"/>
                <a:cs typeface="Arial"/>
                <a:sym typeface="Arial"/>
              </a:rPr>
              <a:t>, you must be trained to use the demo equipment (by appointment), study Appendix A, and shadow 1+ extra tour introductions.</a:t>
            </a:r>
            <a:endParaRPr sz="1700" dirty="0"/>
          </a:p>
          <a:p>
            <a:pPr marL="0" marR="0" lvl="0" indent="0" algn="l" rtl="0">
              <a:lnSpc>
                <a:spcPct val="80000"/>
              </a:lnSpc>
              <a:spcBef>
                <a:spcPts val="1266"/>
              </a:spcBef>
              <a:spcAft>
                <a:spcPts val="0"/>
              </a:spcAft>
              <a:buClr>
                <a:srgbClr val="064308"/>
              </a:buClr>
              <a:buSzPts val="1800"/>
              <a:buFont typeface="Arial"/>
              <a:buNone/>
            </a:pPr>
            <a:r>
              <a:rPr lang="en-US" sz="1700" i="1" dirty="0">
                <a:solidFill>
                  <a:srgbClr val="064308"/>
                </a:solidFill>
                <a:latin typeface="Arial"/>
                <a:ea typeface="Arial"/>
                <a:cs typeface="Arial"/>
                <a:sym typeface="Arial"/>
              </a:rPr>
              <a:t>Tour leaders earn 5 hours of pay for ~2.5 hours of work.</a:t>
            </a:r>
            <a:endParaRPr sz="1700" dirty="0"/>
          </a:p>
          <a:p>
            <a:pPr marL="381527" marR="0" lvl="1" indent="-32233" algn="l" rtl="0">
              <a:lnSpc>
                <a:spcPct val="80000"/>
              </a:lnSpc>
              <a:spcBef>
                <a:spcPts val="211"/>
              </a:spcBef>
              <a:spcAft>
                <a:spcPts val="0"/>
              </a:spcAft>
              <a:buClr>
                <a:schemeClr val="dk1"/>
              </a:buClr>
              <a:buSzPts val="2000"/>
              <a:buFont typeface="Arial"/>
              <a:buNone/>
            </a:pPr>
            <a:endParaRPr sz="1700" b="0" i="0" u="none" strike="noStrike" cap="none" dirty="0">
              <a:solidFill>
                <a:schemeClr val="dk1"/>
              </a:solidFill>
              <a:latin typeface="Arial"/>
              <a:ea typeface="Arial"/>
              <a:cs typeface="Arial"/>
              <a:sym typeface="Arial"/>
            </a:endParaRPr>
          </a:p>
        </p:txBody>
      </p:sp>
      <p:pic>
        <p:nvPicPr>
          <p:cNvPr id="237" name="Google Shape;237;p29"/>
          <p:cNvPicPr preferRelativeResize="0"/>
          <p:nvPr/>
        </p:nvPicPr>
        <p:blipFill rotWithShape="1">
          <a:blip r:embed="rId3">
            <a:alphaModFix/>
          </a:blip>
          <a:srcRect l="62699" r="5555"/>
          <a:stretch/>
        </p:blipFill>
        <p:spPr>
          <a:xfrm>
            <a:off x="7338202" y="1504950"/>
            <a:ext cx="2040063" cy="4819650"/>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8"/>
        <p:cNvGrpSpPr/>
        <p:nvPr/>
      </p:nvGrpSpPr>
      <p:grpSpPr>
        <a:xfrm>
          <a:off x="0" y="0"/>
          <a:ext cx="0" cy="0"/>
          <a:chOff x="0" y="0"/>
          <a:chExt cx="0" cy="0"/>
        </a:xfrm>
      </p:grpSpPr>
      <p:sp>
        <p:nvSpPr>
          <p:cNvPr id="49" name="Google Shape;49;p3"/>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a:t>FRIB Goals</a:t>
            </a:r>
            <a:endParaRPr/>
          </a:p>
        </p:txBody>
      </p:sp>
      <p:sp>
        <p:nvSpPr>
          <p:cNvPr id="50" name="Google Shape;50;p3"/>
          <p:cNvSpPr txBox="1">
            <a:spLocks noGrp="1"/>
          </p:cNvSpPr>
          <p:nvPr>
            <p:ph type="body" idx="4294967295"/>
          </p:nvPr>
        </p:nvSpPr>
        <p:spPr>
          <a:xfrm>
            <a:off x="378689" y="1384300"/>
            <a:ext cx="4368800" cy="4699000"/>
          </a:xfrm>
          <a:prstGeom prst="rect">
            <a:avLst/>
          </a:prstGeom>
          <a:noFill/>
          <a:ln>
            <a:noFill/>
          </a:ln>
        </p:spPr>
        <p:txBody>
          <a:bodyPr spcFirstLastPara="1" wrap="square" lIns="91425" tIns="45700" rIns="91425" bIns="45700" anchor="t" anchorCtr="0">
            <a:noAutofit/>
          </a:bodyPr>
          <a:lstStyle/>
          <a:p>
            <a:pPr marL="189187" marR="0" lvl="0" indent="-189187" algn="l" rtl="0">
              <a:lnSpc>
                <a:spcPct val="90000"/>
              </a:lnSpc>
              <a:spcBef>
                <a:spcPts val="0"/>
              </a:spcBef>
              <a:spcAft>
                <a:spcPts val="0"/>
              </a:spcAft>
              <a:buClr>
                <a:schemeClr val="dk1"/>
              </a:buClr>
              <a:buSzPts val="2400"/>
              <a:buFont typeface="Noto Sans Symbols"/>
              <a:buChar char="▪"/>
            </a:pPr>
            <a:r>
              <a:rPr lang="en-US" sz="2400" b="0" i="0" u="none" strike="noStrike" cap="none" dirty="0">
                <a:solidFill>
                  <a:schemeClr val="dk1"/>
                </a:solidFill>
                <a:latin typeface="Arial"/>
                <a:ea typeface="Arial"/>
                <a:cs typeface="Arial"/>
                <a:sym typeface="Arial"/>
              </a:rPr>
              <a:t>Fulfill </a:t>
            </a:r>
            <a:r>
              <a:rPr lang="en-US" sz="2400" b="0" i="0" u="none" strike="noStrike" cap="none" dirty="0" smtClean="0">
                <a:solidFill>
                  <a:schemeClr val="dk1"/>
                </a:solidFill>
                <a:latin typeface="Arial"/>
                <a:ea typeface="Arial"/>
                <a:cs typeface="Arial"/>
                <a:sym typeface="Arial"/>
              </a:rPr>
              <a:t>Broader </a:t>
            </a:r>
            <a:r>
              <a:rPr lang="en-US" sz="2400" b="0" i="0" u="none" strike="noStrike" cap="none" dirty="0">
                <a:solidFill>
                  <a:schemeClr val="dk1"/>
                </a:solidFill>
                <a:latin typeface="Arial"/>
                <a:ea typeface="Arial"/>
                <a:cs typeface="Arial"/>
                <a:sym typeface="Arial"/>
              </a:rPr>
              <a:t>Impact Criteria for our grants</a:t>
            </a:r>
            <a:endParaRPr sz="2400" b="0" i="0" u="none" strike="noStrike" cap="none" dirty="0">
              <a:solidFill>
                <a:schemeClr val="dk1"/>
              </a:solidFill>
              <a:latin typeface="Arial"/>
              <a:ea typeface="Arial"/>
              <a:cs typeface="Arial"/>
              <a:sym typeface="Arial"/>
            </a:endParaRPr>
          </a:p>
          <a:p>
            <a:pPr marL="189187" marR="0" lvl="0" indent="-189187" algn="l" rtl="0">
              <a:lnSpc>
                <a:spcPct val="90000"/>
              </a:lnSpc>
              <a:spcBef>
                <a:spcPts val="1266"/>
              </a:spcBef>
              <a:spcAft>
                <a:spcPts val="0"/>
              </a:spcAft>
              <a:buClr>
                <a:schemeClr val="dk1"/>
              </a:buClr>
              <a:buSzPts val="2400"/>
              <a:buFont typeface="Noto Sans Symbols"/>
              <a:buChar char="▪"/>
            </a:pPr>
            <a:r>
              <a:rPr lang="en-US" sz="2400" b="0" i="0" u="none" strike="noStrike" cap="none" dirty="0">
                <a:solidFill>
                  <a:schemeClr val="dk1"/>
                </a:solidFill>
                <a:latin typeface="Arial"/>
                <a:ea typeface="Arial"/>
                <a:cs typeface="Arial"/>
                <a:sym typeface="Arial"/>
              </a:rPr>
              <a:t>Create </a:t>
            </a:r>
            <a:r>
              <a:rPr lang="en-US" sz="2400" b="1" i="0" u="none" strike="noStrike" cap="none" dirty="0">
                <a:solidFill>
                  <a:schemeClr val="dk1"/>
                </a:solidFill>
                <a:latin typeface="Arial"/>
                <a:ea typeface="Arial"/>
                <a:cs typeface="Arial"/>
                <a:sym typeface="Arial"/>
              </a:rPr>
              <a:t>public awareness </a:t>
            </a:r>
            <a:r>
              <a:rPr lang="en-US" sz="2400" b="0" i="0" u="none" strike="noStrike" cap="none" dirty="0">
                <a:solidFill>
                  <a:schemeClr val="dk1"/>
                </a:solidFill>
                <a:latin typeface="Arial"/>
                <a:ea typeface="Arial"/>
                <a:cs typeface="Arial"/>
                <a:sym typeface="Arial"/>
              </a:rPr>
              <a:t>and understanding of nuclear physics and the role of FRIB</a:t>
            </a:r>
            <a:endParaRPr dirty="0"/>
          </a:p>
          <a:p>
            <a:pPr marL="189187" marR="0" lvl="0" indent="-189187" algn="l" rtl="0">
              <a:lnSpc>
                <a:spcPct val="90000"/>
              </a:lnSpc>
              <a:spcBef>
                <a:spcPts val="1266"/>
              </a:spcBef>
              <a:spcAft>
                <a:spcPts val="0"/>
              </a:spcAft>
              <a:buClr>
                <a:schemeClr val="dk1"/>
              </a:buClr>
              <a:buSzPts val="2400"/>
              <a:buFont typeface="Noto Sans Symbols"/>
              <a:buChar char="▪"/>
            </a:pPr>
            <a:r>
              <a:rPr lang="en-US" sz="2400" b="0" i="0" u="none" strike="noStrike" cap="none" dirty="0">
                <a:solidFill>
                  <a:schemeClr val="dk1"/>
                </a:solidFill>
                <a:latin typeface="Arial"/>
                <a:ea typeface="Arial"/>
                <a:cs typeface="Arial"/>
                <a:sym typeface="Arial"/>
              </a:rPr>
              <a:t>Increase </a:t>
            </a:r>
            <a:r>
              <a:rPr lang="en-US" sz="2400" b="1" i="0" u="none" strike="noStrike" cap="none" dirty="0">
                <a:solidFill>
                  <a:schemeClr val="dk1"/>
                </a:solidFill>
                <a:latin typeface="Arial"/>
                <a:ea typeface="Arial"/>
                <a:cs typeface="Arial"/>
                <a:sym typeface="Arial"/>
              </a:rPr>
              <a:t>appreciation</a:t>
            </a:r>
            <a:r>
              <a:rPr lang="en-US" sz="2400" b="0" i="0" u="none" strike="noStrike" cap="none" dirty="0">
                <a:solidFill>
                  <a:schemeClr val="dk1"/>
                </a:solidFill>
                <a:latin typeface="Arial"/>
                <a:ea typeface="Arial"/>
                <a:cs typeface="Arial"/>
                <a:sym typeface="Arial"/>
              </a:rPr>
              <a:t> of the benefits of nuclear science</a:t>
            </a:r>
            <a:endParaRPr dirty="0"/>
          </a:p>
          <a:p>
            <a:pPr marL="189187" marR="0" lvl="0" indent="-189187" algn="l" rtl="0">
              <a:lnSpc>
                <a:spcPct val="90000"/>
              </a:lnSpc>
              <a:spcBef>
                <a:spcPts val="1266"/>
              </a:spcBef>
              <a:spcAft>
                <a:spcPts val="0"/>
              </a:spcAft>
              <a:buClr>
                <a:schemeClr val="dk1"/>
              </a:buClr>
              <a:buSzPts val="2400"/>
              <a:buFont typeface="Noto Sans Symbols"/>
              <a:buChar char="▪"/>
            </a:pPr>
            <a:r>
              <a:rPr lang="en-US" sz="2400" b="0" i="0" u="none" strike="noStrike" cap="none" dirty="0">
                <a:solidFill>
                  <a:schemeClr val="dk1"/>
                </a:solidFill>
                <a:latin typeface="Arial"/>
                <a:ea typeface="Arial"/>
                <a:cs typeface="Arial"/>
                <a:sym typeface="Arial"/>
              </a:rPr>
              <a:t>Recruit the </a:t>
            </a:r>
            <a:r>
              <a:rPr lang="en-US" sz="2400" b="1" i="0" u="none" strike="noStrike" cap="none" dirty="0">
                <a:solidFill>
                  <a:schemeClr val="dk1"/>
                </a:solidFill>
                <a:latin typeface="Arial"/>
                <a:ea typeface="Arial"/>
                <a:cs typeface="Arial"/>
                <a:sym typeface="Arial"/>
              </a:rPr>
              <a:t>next generation </a:t>
            </a:r>
            <a:r>
              <a:rPr lang="en-US" sz="2400" b="0" i="0" u="none" strike="noStrike" cap="none" dirty="0">
                <a:solidFill>
                  <a:schemeClr val="dk1"/>
                </a:solidFill>
                <a:latin typeface="Arial"/>
                <a:ea typeface="Arial"/>
                <a:cs typeface="Arial"/>
                <a:sym typeface="Arial"/>
              </a:rPr>
              <a:t>of nuclear scientists</a:t>
            </a:r>
            <a:endParaRPr dirty="0"/>
          </a:p>
        </p:txBody>
      </p:sp>
      <p:pic>
        <p:nvPicPr>
          <p:cNvPr id="51" name="Google Shape;51;p3"/>
          <p:cNvPicPr preferRelativeResize="0"/>
          <p:nvPr/>
        </p:nvPicPr>
        <p:blipFill rotWithShape="1">
          <a:blip r:embed="rId3">
            <a:extLst>
              <a:ext uri="{28A0092B-C50C-407E-A947-70E740481C1C}">
                <a14:useLocalDpi xmlns:a14="http://schemas.microsoft.com/office/drawing/2010/main" val="0"/>
              </a:ext>
            </a:extLst>
          </a:blip>
          <a:srcRect l="31604"/>
          <a:stretch/>
        </p:blipFill>
        <p:spPr>
          <a:xfrm>
            <a:off x="4839389" y="1371599"/>
            <a:ext cx="4336269" cy="4226011"/>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7"/>
        <p:cNvGrpSpPr/>
        <p:nvPr/>
      </p:nvGrpSpPr>
      <p:grpSpPr>
        <a:xfrm>
          <a:off x="0" y="0"/>
          <a:ext cx="0" cy="0"/>
          <a:chOff x="0" y="0"/>
          <a:chExt cx="0" cy="0"/>
        </a:xfrm>
      </p:grpSpPr>
      <p:sp>
        <p:nvSpPr>
          <p:cNvPr id="248" name="Google Shape;248;p31"/>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4000"/>
              <a:t>Advice for New Guides</a:t>
            </a:r>
            <a:endParaRPr/>
          </a:p>
        </p:txBody>
      </p:sp>
      <p:sp>
        <p:nvSpPr>
          <p:cNvPr id="249" name="Google Shape;249;p31"/>
          <p:cNvSpPr txBox="1"/>
          <p:nvPr/>
        </p:nvSpPr>
        <p:spPr>
          <a:xfrm>
            <a:off x="905828" y="1295400"/>
            <a:ext cx="7891462" cy="4953000"/>
          </a:xfrm>
          <a:prstGeom prst="rect">
            <a:avLst/>
          </a:prstGeom>
          <a:noFill/>
          <a:ln>
            <a:noFill/>
          </a:ln>
        </p:spPr>
        <p:txBody>
          <a:bodyPr spcFirstLastPara="1" wrap="square" lIns="91425" tIns="45700" rIns="91425" bIns="45700" anchor="t" anchorCtr="0">
            <a:noAutofit/>
          </a:bodyPr>
          <a:lstStyle/>
          <a:p>
            <a:pPr marL="189187" marR="0" lvl="0" indent="-189187" algn="l" rtl="0">
              <a:lnSpc>
                <a:spcPct val="80000"/>
              </a:lnSpc>
              <a:spcBef>
                <a:spcPts val="0"/>
              </a:spcBef>
              <a:spcAft>
                <a:spcPts val="0"/>
              </a:spcAft>
              <a:buClr>
                <a:srgbClr val="064308"/>
              </a:buClr>
              <a:buSzPts val="2310"/>
              <a:buFont typeface="Noto Sans Symbols"/>
              <a:buChar char="▪"/>
            </a:pPr>
            <a:r>
              <a:rPr lang="en-US" sz="2310" dirty="0">
                <a:solidFill>
                  <a:srgbClr val="064308"/>
                </a:solidFill>
                <a:latin typeface="Arial"/>
                <a:ea typeface="Arial"/>
                <a:cs typeface="Arial"/>
                <a:sym typeface="Arial"/>
              </a:rPr>
              <a:t>Safety</a:t>
            </a:r>
            <a:endParaRPr dirty="0"/>
          </a:p>
          <a:p>
            <a:pPr marL="381527" marR="0" lvl="1" indent="-159233" algn="l" rtl="0">
              <a:lnSpc>
                <a:spcPct val="80000"/>
              </a:lnSpc>
              <a:spcBef>
                <a:spcPts val="211"/>
              </a:spcBef>
              <a:spcAft>
                <a:spcPts val="0"/>
              </a:spcAft>
              <a:buClr>
                <a:schemeClr val="dk1"/>
              </a:buClr>
              <a:buSzPts val="2000"/>
              <a:buFont typeface="Arial"/>
              <a:buChar char="•"/>
            </a:pPr>
            <a:r>
              <a:rPr lang="en-US" sz="2000" b="0" i="0" u="none" strike="noStrike" cap="none" dirty="0">
                <a:solidFill>
                  <a:schemeClr val="dk1"/>
                </a:solidFill>
                <a:latin typeface="Arial"/>
                <a:ea typeface="Arial"/>
                <a:cs typeface="Arial"/>
                <a:sym typeface="Arial"/>
              </a:rPr>
              <a:t>Study the tour route and the safety map!</a:t>
            </a:r>
            <a:endParaRPr dirty="0"/>
          </a:p>
          <a:p>
            <a:pPr marL="381527" marR="0" lvl="1" indent="-159233" algn="l" rtl="0">
              <a:lnSpc>
                <a:spcPct val="80000"/>
              </a:lnSpc>
              <a:spcBef>
                <a:spcPts val="211"/>
              </a:spcBef>
              <a:spcAft>
                <a:spcPts val="0"/>
              </a:spcAft>
              <a:buClr>
                <a:schemeClr val="dk1"/>
              </a:buClr>
              <a:buSzPts val="2000"/>
              <a:buFont typeface="Arial"/>
              <a:buChar char="•"/>
            </a:pPr>
            <a:r>
              <a:rPr lang="en-US" sz="2000" b="0" i="0" u="none" strike="noStrike" cap="none" dirty="0">
                <a:solidFill>
                  <a:schemeClr val="dk1"/>
                </a:solidFill>
                <a:latin typeface="Arial"/>
                <a:ea typeface="Arial"/>
                <a:cs typeface="Arial"/>
                <a:sym typeface="Arial"/>
              </a:rPr>
              <a:t>Always have a safety survey with you, go only where it says</a:t>
            </a:r>
            <a:endParaRPr dirty="0"/>
          </a:p>
          <a:p>
            <a:pPr marL="381527" marR="0" lvl="1" indent="-159233" algn="l" rtl="0">
              <a:lnSpc>
                <a:spcPct val="80000"/>
              </a:lnSpc>
              <a:spcBef>
                <a:spcPts val="211"/>
              </a:spcBef>
              <a:spcAft>
                <a:spcPts val="0"/>
              </a:spcAft>
              <a:buClr>
                <a:schemeClr val="dk1"/>
              </a:buClr>
              <a:buSzPts val="2000"/>
              <a:buFont typeface="Arial"/>
              <a:buChar char="•"/>
            </a:pPr>
            <a:r>
              <a:rPr lang="en-US" sz="2000" b="0" i="0" u="none" strike="noStrike" cap="none" dirty="0">
                <a:solidFill>
                  <a:schemeClr val="dk1"/>
                </a:solidFill>
                <a:latin typeface="Arial"/>
                <a:ea typeface="Arial"/>
                <a:cs typeface="Arial"/>
                <a:sym typeface="Arial"/>
              </a:rPr>
              <a:t>CPR: training is optional, but recommended!</a:t>
            </a:r>
            <a:endParaRPr sz="1600" b="0" i="0" u="none" strike="noStrike" cap="none" dirty="0">
              <a:solidFill>
                <a:schemeClr val="dk1"/>
              </a:solidFill>
              <a:latin typeface="Arial"/>
              <a:ea typeface="Arial"/>
              <a:cs typeface="Arial"/>
              <a:sym typeface="Arial"/>
            </a:endParaRPr>
          </a:p>
          <a:p>
            <a:pPr marL="189187" marR="0" lvl="0" indent="-189187" algn="l" rtl="0">
              <a:lnSpc>
                <a:spcPct val="80000"/>
              </a:lnSpc>
              <a:spcBef>
                <a:spcPts val="1266"/>
              </a:spcBef>
              <a:spcAft>
                <a:spcPts val="0"/>
              </a:spcAft>
              <a:buClr>
                <a:srgbClr val="064308"/>
              </a:buClr>
              <a:buSzPts val="2310"/>
              <a:buFont typeface="Noto Sans Symbols"/>
              <a:buChar char="▪"/>
            </a:pPr>
            <a:r>
              <a:rPr lang="en-US" sz="2310" dirty="0">
                <a:solidFill>
                  <a:srgbClr val="064308"/>
                </a:solidFill>
                <a:latin typeface="Arial"/>
                <a:ea typeface="Arial"/>
                <a:cs typeface="Arial"/>
                <a:sym typeface="Arial"/>
              </a:rPr>
              <a:t>Guiding tours</a:t>
            </a:r>
            <a:endParaRPr dirty="0"/>
          </a:p>
          <a:p>
            <a:pPr marL="381527" marR="0" lvl="1" indent="-159233" algn="l" rtl="0">
              <a:lnSpc>
                <a:spcPct val="80000"/>
              </a:lnSpc>
              <a:spcBef>
                <a:spcPts val="600"/>
              </a:spcBef>
              <a:spcAft>
                <a:spcPts val="0"/>
              </a:spcAft>
              <a:buClr>
                <a:schemeClr val="dk1"/>
              </a:buClr>
              <a:buSzPts val="2000"/>
              <a:buFont typeface="Arial"/>
              <a:buChar char="•"/>
            </a:pPr>
            <a:r>
              <a:rPr lang="en-US" sz="2000" b="0" i="0" u="none" strike="noStrike" cap="none" dirty="0" smtClean="0">
                <a:solidFill>
                  <a:schemeClr val="dk1"/>
                </a:solidFill>
                <a:latin typeface="Arial"/>
                <a:ea typeface="Arial"/>
                <a:cs typeface="Arial"/>
                <a:sym typeface="Arial"/>
              </a:rPr>
              <a:t>We recommend you guide at </a:t>
            </a:r>
            <a:r>
              <a:rPr lang="en-US" sz="2000" b="0" i="0" u="none" strike="noStrike" cap="none" dirty="0">
                <a:solidFill>
                  <a:schemeClr val="dk1"/>
                </a:solidFill>
                <a:latin typeface="Arial"/>
                <a:ea typeface="Arial"/>
                <a:cs typeface="Arial"/>
                <a:sym typeface="Arial"/>
              </a:rPr>
              <a:t>least one tour per semester to maintain tour guide status</a:t>
            </a:r>
            <a:endParaRPr dirty="0"/>
          </a:p>
          <a:p>
            <a:pPr marL="381527" marR="0" lvl="1" indent="-159233" algn="l" rtl="0">
              <a:lnSpc>
                <a:spcPct val="80000"/>
              </a:lnSpc>
              <a:spcBef>
                <a:spcPts val="600"/>
              </a:spcBef>
              <a:spcAft>
                <a:spcPts val="0"/>
              </a:spcAft>
              <a:buClr>
                <a:schemeClr val="dk1"/>
              </a:buClr>
              <a:buSzPts val="2000"/>
              <a:buFont typeface="Arial"/>
              <a:buChar char="•"/>
            </a:pPr>
            <a:r>
              <a:rPr lang="en-US" sz="2000" b="0" i="0" u="none" strike="noStrike" cap="none" dirty="0">
                <a:solidFill>
                  <a:schemeClr val="dk1"/>
                </a:solidFill>
                <a:latin typeface="Arial"/>
                <a:ea typeface="Arial"/>
                <a:cs typeface="Arial"/>
                <a:sym typeface="Arial"/>
              </a:rPr>
              <a:t>Getting over “the hump”: your first tour and beyond</a:t>
            </a:r>
            <a:endParaRPr sz="1800" b="0" i="0" u="none" strike="noStrike" cap="none" dirty="0">
              <a:solidFill>
                <a:schemeClr val="dk1"/>
              </a:solidFill>
              <a:latin typeface="Arial"/>
              <a:ea typeface="Arial"/>
              <a:cs typeface="Arial"/>
              <a:sym typeface="Arial"/>
            </a:endParaRPr>
          </a:p>
          <a:p>
            <a:pPr marL="381527" marR="0" lvl="1" indent="-159233" algn="l" rtl="0">
              <a:lnSpc>
                <a:spcPct val="80000"/>
              </a:lnSpc>
              <a:spcBef>
                <a:spcPts val="600"/>
              </a:spcBef>
              <a:spcAft>
                <a:spcPts val="0"/>
              </a:spcAft>
              <a:buClr>
                <a:schemeClr val="dk1"/>
              </a:buClr>
              <a:buSzPts val="2000"/>
              <a:buFont typeface="Arial"/>
              <a:buChar char="•"/>
            </a:pPr>
            <a:r>
              <a:rPr lang="en-US" sz="2000" b="0" i="0" u="none" strike="noStrike" cap="none" dirty="0">
                <a:solidFill>
                  <a:schemeClr val="dk1"/>
                </a:solidFill>
                <a:latin typeface="Arial"/>
                <a:ea typeface="Arial"/>
                <a:cs typeface="Arial"/>
                <a:sym typeface="Arial"/>
              </a:rPr>
              <a:t>Tour volume: only do as many as you and your advisor are comfortable with</a:t>
            </a:r>
            <a:endParaRPr dirty="0"/>
          </a:p>
          <a:p>
            <a:pPr marL="381527" marR="0" lvl="1" indent="-159233" algn="l" rtl="0">
              <a:lnSpc>
                <a:spcPct val="80000"/>
              </a:lnSpc>
              <a:spcBef>
                <a:spcPts val="211"/>
              </a:spcBef>
              <a:spcAft>
                <a:spcPts val="0"/>
              </a:spcAft>
              <a:buClr>
                <a:schemeClr val="dk1"/>
              </a:buClr>
              <a:buSzPts val="2000"/>
              <a:buFont typeface="Arial"/>
              <a:buChar char="•"/>
            </a:pPr>
            <a:r>
              <a:rPr lang="en-US" sz="2000" b="0" i="0" u="none" strike="noStrike" cap="none" dirty="0">
                <a:solidFill>
                  <a:schemeClr val="dk1"/>
                </a:solidFill>
                <a:latin typeface="Arial"/>
                <a:ea typeface="Arial"/>
                <a:cs typeface="Arial"/>
                <a:sym typeface="Arial"/>
              </a:rPr>
              <a:t>Try to stay on time, getting them back to where you started within 45 minutes, limit stops if necessary</a:t>
            </a:r>
            <a:endParaRPr dirty="0"/>
          </a:p>
          <a:p>
            <a:pPr marL="381527" marR="0" lvl="1" indent="-159233" algn="l" rtl="0">
              <a:lnSpc>
                <a:spcPct val="80000"/>
              </a:lnSpc>
              <a:spcBef>
                <a:spcPts val="211"/>
              </a:spcBef>
              <a:spcAft>
                <a:spcPts val="0"/>
              </a:spcAft>
              <a:buClr>
                <a:schemeClr val="dk1"/>
              </a:buClr>
              <a:buSzPts val="2000"/>
              <a:buFont typeface="Arial"/>
              <a:buChar char="•"/>
            </a:pPr>
            <a:r>
              <a:rPr lang="en-US" sz="2000" b="0" i="0" u="none" strike="noStrike" cap="none" dirty="0">
                <a:solidFill>
                  <a:schemeClr val="dk1"/>
                </a:solidFill>
                <a:latin typeface="Arial"/>
                <a:ea typeface="Arial"/>
                <a:cs typeface="Arial"/>
                <a:sym typeface="Arial"/>
              </a:rPr>
              <a:t>Surveys, maps, and lots of other equipment in </a:t>
            </a:r>
            <a:r>
              <a:rPr lang="en-US" sz="2000" b="1" i="0" u="none" strike="noStrike" cap="none" dirty="0">
                <a:solidFill>
                  <a:schemeClr val="dk1"/>
                </a:solidFill>
                <a:latin typeface="Arial"/>
                <a:ea typeface="Arial"/>
                <a:cs typeface="Arial"/>
                <a:sym typeface="Arial"/>
              </a:rPr>
              <a:t>room 1305 by tower III elevators </a:t>
            </a:r>
            <a:r>
              <a:rPr lang="en-US" sz="2000" b="0" i="0" u="none" strike="noStrike" cap="none" dirty="0">
                <a:solidFill>
                  <a:schemeClr val="dk1"/>
                </a:solidFill>
                <a:latin typeface="Arial"/>
                <a:ea typeface="Arial"/>
                <a:cs typeface="Arial"/>
                <a:sym typeface="Arial"/>
              </a:rPr>
              <a:t>(UB-5 key will get you in; Reception desk should have one.)</a:t>
            </a:r>
            <a:endParaRPr dirty="0"/>
          </a:p>
          <a:p>
            <a:pPr marL="189187" marR="0" lvl="0" indent="-189187" algn="l" rtl="0">
              <a:lnSpc>
                <a:spcPct val="80000"/>
              </a:lnSpc>
              <a:spcBef>
                <a:spcPts val="1266"/>
              </a:spcBef>
              <a:spcAft>
                <a:spcPts val="0"/>
              </a:spcAft>
              <a:buClr>
                <a:srgbClr val="064308"/>
              </a:buClr>
              <a:buSzPts val="2310"/>
              <a:buFont typeface="Noto Sans Symbols"/>
              <a:buChar char="▪"/>
            </a:pPr>
            <a:r>
              <a:rPr lang="en-US" sz="2310" dirty="0">
                <a:solidFill>
                  <a:srgbClr val="064308"/>
                </a:solidFill>
                <a:latin typeface="Arial"/>
                <a:ea typeface="Arial"/>
                <a:cs typeface="Arial"/>
                <a:sym typeface="Arial"/>
              </a:rPr>
              <a:t>Comments, problems, suggestions?</a:t>
            </a:r>
            <a:endParaRPr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41"/>
        <p:cNvGrpSpPr/>
        <p:nvPr/>
      </p:nvGrpSpPr>
      <p:grpSpPr>
        <a:xfrm>
          <a:off x="0" y="0"/>
          <a:ext cx="0" cy="0"/>
          <a:chOff x="0" y="0"/>
          <a:chExt cx="0" cy="0"/>
        </a:xfrm>
      </p:grpSpPr>
      <p:sp>
        <p:nvSpPr>
          <p:cNvPr id="242" name="Google Shape;242;p30"/>
          <p:cNvSpPr txBox="1">
            <a:spLocks noGrp="1"/>
          </p:cNvSpPr>
          <p:nvPr>
            <p:ph type="title"/>
          </p:nvPr>
        </p:nvSpPr>
        <p:spPr>
          <a:xfrm>
            <a:off x="660083" y="352521"/>
            <a:ext cx="8281035" cy="1413934"/>
          </a:xfrm>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3600" dirty="0" smtClean="0"/>
              <a:t>Common </a:t>
            </a:r>
            <a:r>
              <a:rPr lang="en-US" sz="3600" dirty="0"/>
              <a:t>questions from guides</a:t>
            </a:r>
            <a:endParaRPr sz="3600" dirty="0"/>
          </a:p>
        </p:txBody>
      </p:sp>
      <p:sp>
        <p:nvSpPr>
          <p:cNvPr id="243" name="Google Shape;243;p30"/>
          <p:cNvSpPr txBox="1"/>
          <p:nvPr/>
        </p:nvSpPr>
        <p:spPr>
          <a:xfrm>
            <a:off x="199511" y="1228436"/>
            <a:ext cx="6730264" cy="5543550"/>
          </a:xfrm>
          <a:prstGeom prst="rect">
            <a:avLst/>
          </a:prstGeom>
          <a:noFill/>
          <a:ln>
            <a:noFill/>
          </a:ln>
        </p:spPr>
        <p:txBody>
          <a:bodyPr spcFirstLastPara="1" wrap="square" lIns="91425" tIns="45700" rIns="91425" bIns="45700" anchor="t" anchorCtr="0">
            <a:noAutofit/>
          </a:bodyPr>
          <a:lstStyle/>
          <a:p>
            <a:pPr marL="189187" marR="0" lvl="0" indent="-189187" algn="l" rtl="0">
              <a:lnSpc>
                <a:spcPct val="90000"/>
              </a:lnSpc>
              <a:spcBef>
                <a:spcPts val="0"/>
              </a:spcBef>
              <a:spcAft>
                <a:spcPts val="0"/>
              </a:spcAft>
              <a:buClr>
                <a:srgbClr val="064308"/>
              </a:buClr>
              <a:buSzPts val="2310"/>
              <a:buFont typeface="Noto Sans Symbols"/>
              <a:buChar char="▪"/>
            </a:pPr>
            <a:r>
              <a:rPr lang="en-US" sz="2310" dirty="0">
                <a:solidFill>
                  <a:srgbClr val="064308"/>
                </a:solidFill>
                <a:latin typeface="Arial"/>
                <a:ea typeface="Arial"/>
                <a:cs typeface="Arial"/>
                <a:sym typeface="Arial"/>
              </a:rPr>
              <a:t>What if one visitor asks to leave </a:t>
            </a:r>
            <a:r>
              <a:rPr lang="en-US" sz="2310" dirty="0" smtClean="0">
                <a:solidFill>
                  <a:srgbClr val="064308"/>
                </a:solidFill>
                <a:latin typeface="Arial"/>
                <a:ea typeface="Arial"/>
                <a:cs typeface="Arial"/>
                <a:sym typeface="Arial"/>
              </a:rPr>
              <a:t>early?</a:t>
            </a:r>
            <a:endParaRPr dirty="0"/>
          </a:p>
          <a:p>
            <a:pPr marL="381527" marR="0" lvl="1" indent="-159233" algn="l" rtl="0">
              <a:lnSpc>
                <a:spcPct val="90000"/>
              </a:lnSpc>
              <a:spcBef>
                <a:spcPts val="211"/>
              </a:spcBef>
              <a:spcAft>
                <a:spcPts val="0"/>
              </a:spcAft>
              <a:buClr>
                <a:schemeClr val="dk1"/>
              </a:buClr>
              <a:buSzPts val="2100"/>
              <a:buFont typeface="Arial"/>
              <a:buChar char="•"/>
            </a:pPr>
            <a:r>
              <a:rPr lang="en-US" sz="2100" b="0" i="0" u="none" strike="noStrike" cap="none" dirty="0">
                <a:solidFill>
                  <a:schemeClr val="dk1"/>
                </a:solidFill>
                <a:latin typeface="Arial"/>
                <a:ea typeface="Arial"/>
                <a:cs typeface="Arial"/>
                <a:sym typeface="Arial"/>
              </a:rPr>
              <a:t>Visitors shouldn’t be unaccompanied in the lab, and especially not in level II areas! Take the whole group with you to escort them to an outside door.</a:t>
            </a:r>
            <a:endParaRPr dirty="0"/>
          </a:p>
          <a:p>
            <a:pPr marL="189187" marR="0" lvl="0" indent="-189187" algn="l" rtl="0">
              <a:lnSpc>
                <a:spcPct val="90000"/>
              </a:lnSpc>
              <a:spcBef>
                <a:spcPts val="1266"/>
              </a:spcBef>
              <a:spcAft>
                <a:spcPts val="0"/>
              </a:spcAft>
              <a:buClr>
                <a:srgbClr val="064308"/>
              </a:buClr>
              <a:buSzPts val="2310"/>
              <a:buFont typeface="Noto Sans Symbols"/>
              <a:buChar char="▪"/>
            </a:pPr>
            <a:r>
              <a:rPr lang="en-US" sz="2310" dirty="0">
                <a:solidFill>
                  <a:srgbClr val="064308"/>
                </a:solidFill>
                <a:latin typeface="Arial"/>
                <a:ea typeface="Arial"/>
                <a:cs typeface="Arial"/>
                <a:sym typeface="Arial"/>
              </a:rPr>
              <a:t>What if a visitor says “this is all over my head”</a:t>
            </a:r>
            <a:endParaRPr dirty="0"/>
          </a:p>
          <a:p>
            <a:pPr marL="381527" marR="0" lvl="1" indent="-159233" algn="l" rtl="0">
              <a:lnSpc>
                <a:spcPct val="90000"/>
              </a:lnSpc>
              <a:spcBef>
                <a:spcPts val="211"/>
              </a:spcBef>
              <a:spcAft>
                <a:spcPts val="0"/>
              </a:spcAft>
              <a:buClr>
                <a:schemeClr val="dk1"/>
              </a:buClr>
              <a:buSzPts val="2100"/>
              <a:buFont typeface="Arial"/>
              <a:buChar char="•"/>
            </a:pPr>
            <a:r>
              <a:rPr lang="en-US" sz="2100" b="0" i="0" u="none" strike="noStrike" cap="none" dirty="0">
                <a:solidFill>
                  <a:schemeClr val="dk1"/>
                </a:solidFill>
                <a:latin typeface="Arial"/>
                <a:ea typeface="Arial"/>
                <a:cs typeface="Arial"/>
                <a:sym typeface="Arial"/>
              </a:rPr>
              <a:t>Touring </a:t>
            </a:r>
            <a:r>
              <a:rPr lang="en-US" sz="2100" b="0" i="0" u="none" strike="noStrike" cap="none" dirty="0" smtClean="0">
                <a:solidFill>
                  <a:schemeClr val="dk1"/>
                </a:solidFill>
                <a:latin typeface="Arial"/>
                <a:ea typeface="Arial"/>
                <a:cs typeface="Arial"/>
                <a:sym typeface="Arial"/>
              </a:rPr>
              <a:t>FRIB </a:t>
            </a:r>
            <a:r>
              <a:rPr lang="en-US" sz="2100" b="0" i="0" u="none" strike="noStrike" cap="none" dirty="0">
                <a:solidFill>
                  <a:schemeClr val="dk1"/>
                </a:solidFill>
                <a:latin typeface="Arial"/>
                <a:ea typeface="Arial"/>
                <a:cs typeface="Arial"/>
                <a:sym typeface="Arial"/>
              </a:rPr>
              <a:t>can be overwhelming, confusing, etc. </a:t>
            </a:r>
            <a:r>
              <a:rPr lang="en-US" sz="2100" b="0" i="1" u="none" strike="noStrike" cap="none" dirty="0">
                <a:solidFill>
                  <a:schemeClr val="dk1"/>
                </a:solidFill>
                <a:latin typeface="Arial"/>
                <a:ea typeface="Arial"/>
                <a:cs typeface="Arial"/>
                <a:sym typeface="Arial"/>
              </a:rPr>
              <a:t>This </a:t>
            </a:r>
            <a:r>
              <a:rPr lang="en-US" sz="2100" b="0" i="1" u="none" strike="noStrike" cap="none" dirty="0" smtClean="0">
                <a:solidFill>
                  <a:schemeClr val="dk1"/>
                </a:solidFill>
                <a:latin typeface="Arial"/>
                <a:ea typeface="Arial"/>
                <a:cs typeface="Arial"/>
                <a:sym typeface="Arial"/>
              </a:rPr>
              <a:t>does not </a:t>
            </a:r>
            <a:r>
              <a:rPr lang="en-US" sz="2100" b="0" i="1" u="none" strike="noStrike" cap="none" dirty="0">
                <a:solidFill>
                  <a:schemeClr val="dk1"/>
                </a:solidFill>
                <a:latin typeface="Arial"/>
                <a:ea typeface="Arial"/>
                <a:cs typeface="Arial"/>
                <a:sym typeface="Arial"/>
              </a:rPr>
              <a:t>mean </a:t>
            </a:r>
            <a:r>
              <a:rPr lang="en-US" sz="2100" b="0" i="1" u="none" strike="noStrike" cap="none" dirty="0" smtClean="0">
                <a:solidFill>
                  <a:schemeClr val="dk1"/>
                </a:solidFill>
                <a:latin typeface="Arial"/>
                <a:ea typeface="Arial"/>
                <a:cs typeface="Arial"/>
                <a:sym typeface="Arial"/>
              </a:rPr>
              <a:t>you aren’t communicating </a:t>
            </a:r>
            <a:r>
              <a:rPr lang="en-US" sz="2100" b="0" i="1" u="none" strike="noStrike" cap="none" dirty="0">
                <a:solidFill>
                  <a:schemeClr val="dk1"/>
                </a:solidFill>
                <a:latin typeface="Arial"/>
                <a:ea typeface="Arial"/>
                <a:cs typeface="Arial"/>
                <a:sym typeface="Arial"/>
              </a:rPr>
              <a:t>well.</a:t>
            </a:r>
            <a:endParaRPr dirty="0"/>
          </a:p>
          <a:p>
            <a:pPr marL="381527" marR="0" lvl="1" indent="-159233" algn="l" rtl="0">
              <a:lnSpc>
                <a:spcPct val="90000"/>
              </a:lnSpc>
              <a:spcBef>
                <a:spcPts val="211"/>
              </a:spcBef>
              <a:spcAft>
                <a:spcPts val="0"/>
              </a:spcAft>
              <a:buClr>
                <a:schemeClr val="dk1"/>
              </a:buClr>
              <a:buSzPts val="2100"/>
              <a:buFont typeface="Arial"/>
              <a:buChar char="•"/>
            </a:pPr>
            <a:r>
              <a:rPr lang="en-US" sz="2100" b="0" i="0" u="none" strike="noStrike" cap="none" dirty="0">
                <a:solidFill>
                  <a:schemeClr val="dk1"/>
                </a:solidFill>
                <a:latin typeface="Arial"/>
                <a:ea typeface="Arial"/>
                <a:cs typeface="Arial"/>
                <a:sym typeface="Arial"/>
              </a:rPr>
              <a:t>Possible responses:</a:t>
            </a:r>
            <a:endParaRPr dirty="0"/>
          </a:p>
          <a:p>
            <a:pPr marL="621163" marR="0" lvl="2" indent="-168691" algn="l" rtl="0">
              <a:lnSpc>
                <a:spcPct val="90000"/>
              </a:lnSpc>
              <a:spcBef>
                <a:spcPts val="211"/>
              </a:spcBef>
              <a:spcAft>
                <a:spcPts val="0"/>
              </a:spcAft>
              <a:buClr>
                <a:schemeClr val="dk1"/>
              </a:buClr>
              <a:buSzPts val="1800"/>
              <a:buFont typeface="Merriweather Sans"/>
              <a:buChar char="»"/>
            </a:pPr>
            <a:r>
              <a:rPr lang="en-US" sz="1800" b="0" i="0" u="none" strike="noStrike" cap="none" dirty="0">
                <a:solidFill>
                  <a:schemeClr val="dk1"/>
                </a:solidFill>
                <a:latin typeface="Arial"/>
                <a:ea typeface="Arial"/>
                <a:cs typeface="Arial"/>
                <a:sym typeface="Arial"/>
              </a:rPr>
              <a:t>“It’s a lot to process at once! But remember, it has taken decades to get to this point.”</a:t>
            </a:r>
            <a:endParaRPr dirty="0"/>
          </a:p>
          <a:p>
            <a:pPr marL="621163" marR="0" lvl="2" indent="-168691" algn="l" rtl="0">
              <a:lnSpc>
                <a:spcPct val="90000"/>
              </a:lnSpc>
              <a:spcBef>
                <a:spcPts val="211"/>
              </a:spcBef>
              <a:spcAft>
                <a:spcPts val="0"/>
              </a:spcAft>
              <a:buClr>
                <a:schemeClr val="dk1"/>
              </a:buClr>
              <a:buSzPts val="1800"/>
              <a:buFont typeface="Merriweather Sans"/>
              <a:buChar char="»"/>
            </a:pPr>
            <a:r>
              <a:rPr lang="en-US" sz="1800" b="0" i="0" u="none" strike="noStrike" cap="none" dirty="0">
                <a:solidFill>
                  <a:schemeClr val="dk1"/>
                </a:solidFill>
                <a:latin typeface="Arial"/>
                <a:ea typeface="Arial"/>
                <a:cs typeface="Arial"/>
                <a:sym typeface="Arial"/>
              </a:rPr>
              <a:t>“No one here can understand it all either, that’s why we have a team of 800+ people working together,”</a:t>
            </a:r>
            <a:endParaRPr dirty="0"/>
          </a:p>
          <a:p>
            <a:pPr marL="621163" marR="0" lvl="2" indent="-168691" algn="l" rtl="0">
              <a:lnSpc>
                <a:spcPct val="90000"/>
              </a:lnSpc>
              <a:spcBef>
                <a:spcPts val="211"/>
              </a:spcBef>
              <a:spcAft>
                <a:spcPts val="0"/>
              </a:spcAft>
              <a:buClr>
                <a:schemeClr val="dk1"/>
              </a:buClr>
              <a:buSzPts val="1800"/>
              <a:buFont typeface="Merriweather Sans"/>
              <a:buChar char="»"/>
            </a:pPr>
            <a:r>
              <a:rPr lang="en-US" sz="1800" b="0" i="0" u="none" strike="noStrike" cap="none" dirty="0">
                <a:solidFill>
                  <a:schemeClr val="dk1"/>
                </a:solidFill>
                <a:latin typeface="Arial"/>
                <a:ea typeface="Arial"/>
                <a:cs typeface="Arial"/>
                <a:sym typeface="Arial"/>
              </a:rPr>
              <a:t>“The excitement of not knowing is what drives us.”</a:t>
            </a:r>
            <a:endParaRPr dirty="0"/>
          </a:p>
          <a:p>
            <a:pPr marL="621163" marR="0" lvl="2" indent="-168691" algn="l" rtl="0">
              <a:lnSpc>
                <a:spcPct val="90000"/>
              </a:lnSpc>
              <a:spcBef>
                <a:spcPts val="211"/>
              </a:spcBef>
              <a:spcAft>
                <a:spcPts val="0"/>
              </a:spcAft>
              <a:buClr>
                <a:schemeClr val="dk1"/>
              </a:buClr>
              <a:buSzPts val="1800"/>
              <a:buFont typeface="Merriweather Sans"/>
              <a:buChar char="»"/>
            </a:pPr>
            <a:r>
              <a:rPr lang="en-US" sz="1800" b="0" i="0" u="none" strike="noStrike" cap="none" dirty="0">
                <a:solidFill>
                  <a:schemeClr val="dk1"/>
                </a:solidFill>
                <a:latin typeface="Arial"/>
                <a:ea typeface="Arial"/>
                <a:cs typeface="Arial"/>
                <a:sym typeface="Arial"/>
              </a:rPr>
              <a:t>“Research is full of big problems that sometimes seem incomprehensible. They’re solved by teams who work for years and don’t give up</a:t>
            </a:r>
            <a:r>
              <a:rPr lang="en-US" sz="1800" b="0" i="0" u="none" strike="noStrike" cap="none" dirty="0" smtClean="0">
                <a:solidFill>
                  <a:schemeClr val="dk1"/>
                </a:solidFill>
                <a:latin typeface="Arial"/>
                <a:ea typeface="Arial"/>
                <a:cs typeface="Arial"/>
                <a:sym typeface="Arial"/>
              </a:rPr>
              <a:t>.”</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20204"/>
          <a:stretch/>
        </p:blipFill>
        <p:spPr>
          <a:xfrm>
            <a:off x="6932558" y="1302326"/>
            <a:ext cx="2469132" cy="4627419"/>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083" y="297103"/>
            <a:ext cx="8281035" cy="1413934"/>
          </a:xfrm>
        </p:spPr>
        <p:txBody>
          <a:bodyPr/>
          <a:lstStyle/>
          <a:p>
            <a:r>
              <a:rPr lang="en-US" sz="3600" dirty="0" smtClean="0"/>
              <a:t>Questions from the Audience?</a:t>
            </a:r>
            <a:endParaRPr lang="en-US" sz="3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023" y="1245371"/>
            <a:ext cx="7731154" cy="5154102"/>
          </a:xfrm>
          <a:prstGeom prst="rect">
            <a:avLst/>
          </a:prstGeom>
        </p:spPr>
      </p:pic>
    </p:spTree>
    <p:extLst>
      <p:ext uri="{BB962C8B-B14F-4D97-AF65-F5344CB8AC3E}">
        <p14:creationId xmlns:p14="http://schemas.microsoft.com/office/powerpoint/2010/main" val="33046237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53"/>
        <p:cNvGrpSpPr/>
        <p:nvPr/>
      </p:nvGrpSpPr>
      <p:grpSpPr>
        <a:xfrm>
          <a:off x="0" y="0"/>
          <a:ext cx="0" cy="0"/>
          <a:chOff x="0" y="0"/>
          <a:chExt cx="0" cy="0"/>
        </a:xfrm>
      </p:grpSpPr>
      <p:sp>
        <p:nvSpPr>
          <p:cNvPr id="254" name="Google Shape;254;p32"/>
          <p:cNvSpPr/>
          <p:nvPr/>
        </p:nvSpPr>
        <p:spPr>
          <a:xfrm rot="-1463569">
            <a:off x="1984375" y="963613"/>
            <a:ext cx="5348288" cy="4862512"/>
          </a:xfrm>
          <a:prstGeom prst="verticalScroll">
            <a:avLst>
              <a:gd name="adj" fmla="val 12500"/>
            </a:avLst>
          </a:prstGeom>
          <a:solidFill>
            <a:schemeClr val="accent1"/>
          </a:solidFill>
          <a:ln w="25400" cap="flat" cmpd="sng">
            <a:solidFill>
              <a:srgbClr val="AF5C0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000" dirty="0">
              <a:solidFill>
                <a:schemeClr val="lt1"/>
              </a:solidFill>
              <a:latin typeface="Helvetica Neue"/>
              <a:ea typeface="Helvetica Neue"/>
              <a:cs typeface="Helvetica Neue"/>
              <a:sym typeface="Helvetica Neue"/>
            </a:endParaRPr>
          </a:p>
        </p:txBody>
      </p:sp>
      <p:sp>
        <p:nvSpPr>
          <p:cNvPr id="255" name="Google Shape;255;p32"/>
          <p:cNvSpPr txBox="1"/>
          <p:nvPr/>
        </p:nvSpPr>
        <p:spPr>
          <a:xfrm rot="-1401447">
            <a:off x="669925" y="2636838"/>
            <a:ext cx="77724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88000"/>
              </a:lnSpc>
              <a:spcBef>
                <a:spcPts val="0"/>
              </a:spcBef>
              <a:spcAft>
                <a:spcPts val="0"/>
              </a:spcAft>
              <a:buNone/>
            </a:pPr>
            <a:r>
              <a:rPr lang="en-US" sz="4000" b="1" dirty="0" smtClean="0">
                <a:solidFill>
                  <a:schemeClr val="lt1"/>
                </a:solidFill>
                <a:latin typeface="Arial"/>
                <a:ea typeface="Arial"/>
                <a:cs typeface="Arial"/>
                <a:sym typeface="Arial"/>
              </a:rPr>
              <a:t>2023 </a:t>
            </a:r>
            <a:r>
              <a:rPr lang="en-US" sz="4000" b="1" dirty="0">
                <a:solidFill>
                  <a:schemeClr val="lt1"/>
                </a:solidFill>
                <a:latin typeface="Arial"/>
                <a:ea typeface="Arial"/>
                <a:cs typeface="Arial"/>
                <a:sym typeface="Arial"/>
              </a:rPr>
              <a:t/>
            </a:r>
            <a:br>
              <a:rPr lang="en-US" sz="4000" b="1" dirty="0">
                <a:solidFill>
                  <a:schemeClr val="lt1"/>
                </a:solidFill>
                <a:latin typeface="Arial"/>
                <a:ea typeface="Arial"/>
                <a:cs typeface="Arial"/>
                <a:sym typeface="Arial"/>
              </a:rPr>
            </a:br>
            <a:r>
              <a:rPr lang="en-US" sz="4000" b="1" dirty="0" smtClean="0">
                <a:solidFill>
                  <a:schemeClr val="lt1"/>
                </a:solidFill>
                <a:latin typeface="Arial"/>
                <a:ea typeface="Arial"/>
                <a:cs typeface="Arial"/>
                <a:sym typeface="Arial"/>
              </a:rPr>
              <a:t>Tour </a:t>
            </a:r>
            <a:r>
              <a:rPr lang="en-US" sz="4000" b="1" dirty="0">
                <a:solidFill>
                  <a:schemeClr val="lt1"/>
                </a:solidFill>
                <a:latin typeface="Arial"/>
                <a:ea typeface="Arial"/>
                <a:cs typeface="Arial"/>
                <a:sym typeface="Arial"/>
              </a:rPr>
              <a:t>Guide </a:t>
            </a:r>
            <a:br>
              <a:rPr lang="en-US" sz="4000" b="1" dirty="0">
                <a:solidFill>
                  <a:schemeClr val="lt1"/>
                </a:solidFill>
                <a:latin typeface="Arial"/>
                <a:ea typeface="Arial"/>
                <a:cs typeface="Arial"/>
                <a:sym typeface="Arial"/>
              </a:rPr>
            </a:br>
            <a:r>
              <a:rPr lang="en-US" sz="4000" b="1" dirty="0">
                <a:solidFill>
                  <a:schemeClr val="lt1"/>
                </a:solidFill>
                <a:latin typeface="Arial"/>
                <a:ea typeface="Arial"/>
                <a:cs typeface="Arial"/>
                <a:sym typeface="Arial"/>
              </a:rPr>
              <a:t>Graduation </a:t>
            </a:r>
            <a:endParaRPr sz="1800" dirty="0"/>
          </a:p>
        </p:txBody>
      </p:sp>
      <p:sp>
        <p:nvSpPr>
          <p:cNvPr id="2" name="TextBox 1"/>
          <p:cNvSpPr txBox="1"/>
          <p:nvPr/>
        </p:nvSpPr>
        <p:spPr>
          <a:xfrm>
            <a:off x="4812146" y="5005442"/>
            <a:ext cx="2805576" cy="646331"/>
          </a:xfrm>
          <a:prstGeom prst="rect">
            <a:avLst/>
          </a:prstGeom>
          <a:noFill/>
        </p:spPr>
        <p:txBody>
          <a:bodyPr wrap="none" rtlCol="0">
            <a:spAutoFit/>
          </a:bodyPr>
          <a:lstStyle/>
          <a:p>
            <a:r>
              <a:rPr lang="en-US" sz="3600" dirty="0" smtClean="0">
                <a:latin typeface="Brush Script MT" panose="03060802040406070304" pitchFamily="66" charset="0"/>
              </a:rPr>
              <a:t>and star awards!</a:t>
            </a:r>
            <a:endParaRPr lang="en-US" sz="3600" dirty="0">
              <a:latin typeface="Brush Script MT" panose="03060802040406070304" pitchFamily="66" charset="0"/>
            </a:endParaRPr>
          </a:p>
        </p:txBody>
      </p:sp>
      <p:sp>
        <p:nvSpPr>
          <p:cNvPr id="3" name="5-Point Star 2"/>
          <p:cNvSpPr/>
          <p:nvPr/>
        </p:nvSpPr>
        <p:spPr>
          <a:xfrm>
            <a:off x="7700519" y="4736706"/>
            <a:ext cx="915067" cy="915067"/>
          </a:xfrm>
          <a:prstGeom prst="star5">
            <a:avLst/>
          </a:prstGeom>
          <a:solidFill>
            <a:srgbClr val="CC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7966333" y="5119862"/>
            <a:ext cx="383438" cy="307777"/>
          </a:xfrm>
          <a:prstGeom prst="rect">
            <a:avLst/>
          </a:prstGeom>
          <a:noFill/>
        </p:spPr>
        <p:txBody>
          <a:bodyPr wrap="none" rtlCol="0">
            <a:spAutoFit/>
          </a:bodyPr>
          <a:lstStyle/>
          <a:p>
            <a:r>
              <a:rPr lang="en-US" dirty="0" smtClean="0">
                <a:effectLst>
                  <a:outerShdw blurRad="38100" dist="38100" dir="2700000" algn="tl">
                    <a:srgbClr val="000000">
                      <a:alpha val="43137"/>
                    </a:srgbClr>
                  </a:outerShdw>
                </a:effectLst>
              </a:rPr>
              <a:t>10</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59"/>
        <p:cNvGrpSpPr/>
        <p:nvPr/>
      </p:nvGrpSpPr>
      <p:grpSpPr>
        <a:xfrm>
          <a:off x="0" y="0"/>
          <a:ext cx="0" cy="0"/>
          <a:chOff x="0" y="0"/>
          <a:chExt cx="0" cy="0"/>
        </a:xfrm>
      </p:grpSpPr>
      <p:sp>
        <p:nvSpPr>
          <p:cNvPr id="260" name="Google Shape;260;p33"/>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4000"/>
              <a:t>Appendix A: leading a tour</a:t>
            </a:r>
            <a:endParaRPr/>
          </a:p>
        </p:txBody>
      </p:sp>
      <p:sp>
        <p:nvSpPr>
          <p:cNvPr id="261" name="Google Shape;261;p33"/>
          <p:cNvSpPr txBox="1"/>
          <p:nvPr/>
        </p:nvSpPr>
        <p:spPr>
          <a:xfrm>
            <a:off x="857249" y="1295400"/>
            <a:ext cx="7886700" cy="5543550"/>
          </a:xfrm>
          <a:prstGeom prst="rect">
            <a:avLst/>
          </a:prstGeom>
          <a:noFill/>
          <a:ln>
            <a:noFill/>
          </a:ln>
        </p:spPr>
        <p:txBody>
          <a:bodyPr spcFirstLastPara="1" wrap="square" lIns="91425" tIns="45700" rIns="91425" bIns="45700" anchor="t" anchorCtr="0">
            <a:noAutofit/>
          </a:bodyPr>
          <a:lstStyle/>
          <a:p>
            <a:pPr marL="189187" marR="0" lvl="0" indent="-189187" algn="l" rtl="0">
              <a:lnSpc>
                <a:spcPct val="80000"/>
              </a:lnSpc>
              <a:spcBef>
                <a:spcPts val="0"/>
              </a:spcBef>
              <a:spcAft>
                <a:spcPts val="0"/>
              </a:spcAft>
              <a:buClr>
                <a:srgbClr val="064308"/>
              </a:buClr>
              <a:buSzPts val="2310"/>
              <a:buFont typeface="Noto Sans Symbols"/>
              <a:buChar char="▪"/>
            </a:pPr>
            <a:r>
              <a:rPr lang="en-US" sz="2310" dirty="0">
                <a:solidFill>
                  <a:srgbClr val="064308"/>
                </a:solidFill>
                <a:latin typeface="Arial"/>
                <a:ea typeface="Arial"/>
                <a:cs typeface="Arial"/>
                <a:sym typeface="Arial"/>
              </a:rPr>
              <a:t>In most cases, Zach will perform the duties of “tour leader”, which includes: </a:t>
            </a:r>
            <a:endParaRPr dirty="0"/>
          </a:p>
          <a:p>
            <a:pPr marL="381527" marR="0" lvl="1" indent="-159233" algn="l" rtl="0">
              <a:lnSpc>
                <a:spcPct val="80000"/>
              </a:lnSpc>
              <a:spcBef>
                <a:spcPts val="211"/>
              </a:spcBef>
              <a:spcAft>
                <a:spcPts val="0"/>
              </a:spcAft>
              <a:buClr>
                <a:schemeClr val="dk1"/>
              </a:buClr>
              <a:buSzPts val="2000"/>
              <a:buFont typeface="Arial"/>
              <a:buChar char="•"/>
            </a:pPr>
            <a:r>
              <a:rPr lang="en-US" sz="2000" b="0" i="0" u="none" strike="noStrike" cap="none" dirty="0">
                <a:solidFill>
                  <a:schemeClr val="dk1"/>
                </a:solidFill>
                <a:latin typeface="Arial"/>
                <a:ea typeface="Arial"/>
                <a:cs typeface="Arial"/>
                <a:sym typeface="Arial"/>
              </a:rPr>
              <a:t>Setup</a:t>
            </a:r>
            <a:endParaRPr dirty="0"/>
          </a:p>
          <a:p>
            <a:pPr marL="381527" marR="0" lvl="1" indent="-159233" algn="l" rtl="0">
              <a:lnSpc>
                <a:spcPct val="80000"/>
              </a:lnSpc>
              <a:spcBef>
                <a:spcPts val="211"/>
              </a:spcBef>
              <a:spcAft>
                <a:spcPts val="0"/>
              </a:spcAft>
              <a:buClr>
                <a:schemeClr val="dk1"/>
              </a:buClr>
              <a:buSzPts val="2000"/>
              <a:buFont typeface="Arial"/>
              <a:buChar char="•"/>
            </a:pPr>
            <a:r>
              <a:rPr lang="en-US" sz="2000" b="0" i="0" u="none" strike="noStrike" cap="none" dirty="0">
                <a:solidFill>
                  <a:schemeClr val="dk1"/>
                </a:solidFill>
                <a:latin typeface="Arial"/>
                <a:ea typeface="Arial"/>
                <a:cs typeface="Arial"/>
                <a:sym typeface="Arial"/>
              </a:rPr>
              <a:t>meeting the visitors</a:t>
            </a:r>
            <a:endParaRPr dirty="0"/>
          </a:p>
          <a:p>
            <a:pPr marL="381527" marR="0" lvl="1" indent="-159233" algn="l" rtl="0">
              <a:lnSpc>
                <a:spcPct val="80000"/>
              </a:lnSpc>
              <a:spcBef>
                <a:spcPts val="211"/>
              </a:spcBef>
              <a:spcAft>
                <a:spcPts val="0"/>
              </a:spcAft>
              <a:buClr>
                <a:schemeClr val="dk1"/>
              </a:buClr>
              <a:buSzPts val="2000"/>
              <a:buFont typeface="Arial"/>
              <a:buChar char="•"/>
            </a:pPr>
            <a:r>
              <a:rPr lang="en-US" sz="2000" b="0" i="0" u="none" strike="noStrike" cap="none" dirty="0">
                <a:solidFill>
                  <a:schemeClr val="dk1"/>
                </a:solidFill>
                <a:latin typeface="Arial"/>
                <a:ea typeface="Arial"/>
                <a:cs typeface="Arial"/>
                <a:sym typeface="Arial"/>
              </a:rPr>
              <a:t>giving the intro</a:t>
            </a:r>
            <a:endParaRPr dirty="0"/>
          </a:p>
          <a:p>
            <a:pPr marL="381527" marR="0" lvl="1" indent="-159233" algn="l" rtl="0">
              <a:lnSpc>
                <a:spcPct val="80000"/>
              </a:lnSpc>
              <a:spcBef>
                <a:spcPts val="211"/>
              </a:spcBef>
              <a:spcAft>
                <a:spcPts val="0"/>
              </a:spcAft>
              <a:buClr>
                <a:schemeClr val="dk1"/>
              </a:buClr>
              <a:buSzPts val="2000"/>
              <a:buFont typeface="Arial"/>
              <a:buChar char="•"/>
            </a:pPr>
            <a:r>
              <a:rPr lang="en-US" sz="2000" b="0" i="0" u="none" strike="noStrike" cap="none" dirty="0">
                <a:solidFill>
                  <a:schemeClr val="dk1"/>
                </a:solidFill>
                <a:latin typeface="Arial"/>
                <a:ea typeface="Arial"/>
                <a:cs typeface="Arial"/>
                <a:sym typeface="Arial"/>
              </a:rPr>
              <a:t>leading a group through the vaults</a:t>
            </a:r>
            <a:endParaRPr dirty="0"/>
          </a:p>
          <a:p>
            <a:pPr marL="381527" marR="0" lvl="1" indent="-159233" algn="l" rtl="0">
              <a:lnSpc>
                <a:spcPct val="80000"/>
              </a:lnSpc>
              <a:spcBef>
                <a:spcPts val="211"/>
              </a:spcBef>
              <a:spcAft>
                <a:spcPts val="0"/>
              </a:spcAft>
              <a:buClr>
                <a:schemeClr val="dk1"/>
              </a:buClr>
              <a:buSzPts val="2000"/>
              <a:buFont typeface="Arial"/>
              <a:buChar char="•"/>
            </a:pPr>
            <a:r>
              <a:rPr lang="en-US" sz="2000" b="0" i="0" u="none" strike="noStrike" cap="none" dirty="0">
                <a:solidFill>
                  <a:schemeClr val="dk1"/>
                </a:solidFill>
                <a:latin typeface="Arial"/>
                <a:ea typeface="Arial"/>
                <a:cs typeface="Arial"/>
                <a:sym typeface="Arial"/>
              </a:rPr>
              <a:t>questions and further demos</a:t>
            </a:r>
            <a:endParaRPr dirty="0"/>
          </a:p>
          <a:p>
            <a:pPr marL="381527" marR="0" lvl="1" indent="-159233" algn="l" rtl="0">
              <a:lnSpc>
                <a:spcPct val="80000"/>
              </a:lnSpc>
              <a:spcBef>
                <a:spcPts val="211"/>
              </a:spcBef>
              <a:spcAft>
                <a:spcPts val="0"/>
              </a:spcAft>
              <a:buClr>
                <a:schemeClr val="dk1"/>
              </a:buClr>
              <a:buSzPts val="2000"/>
              <a:buFont typeface="Arial"/>
              <a:buChar char="•"/>
            </a:pPr>
            <a:r>
              <a:rPr lang="en-US" sz="2000" b="0" i="0" u="none" strike="noStrike" cap="none" dirty="0">
                <a:solidFill>
                  <a:schemeClr val="dk1"/>
                </a:solidFill>
                <a:latin typeface="Arial"/>
                <a:ea typeface="Arial"/>
                <a:cs typeface="Arial"/>
                <a:sym typeface="Arial"/>
              </a:rPr>
              <a:t>showing visitors out</a:t>
            </a:r>
            <a:endParaRPr dirty="0"/>
          </a:p>
          <a:p>
            <a:pPr marL="381527" marR="0" lvl="1" indent="-159233" algn="l" rtl="0">
              <a:lnSpc>
                <a:spcPct val="80000"/>
              </a:lnSpc>
              <a:spcBef>
                <a:spcPts val="211"/>
              </a:spcBef>
              <a:spcAft>
                <a:spcPts val="0"/>
              </a:spcAft>
              <a:buClr>
                <a:schemeClr val="dk1"/>
              </a:buClr>
              <a:buSzPts val="2000"/>
              <a:buFont typeface="Arial"/>
              <a:buChar char="•"/>
            </a:pPr>
            <a:r>
              <a:rPr lang="en-US" sz="2000" b="0" i="0" u="none" strike="noStrike" cap="none" dirty="0">
                <a:solidFill>
                  <a:schemeClr val="dk1"/>
                </a:solidFill>
                <a:latin typeface="Arial"/>
                <a:ea typeface="Arial"/>
                <a:cs typeface="Arial"/>
                <a:sym typeface="Arial"/>
              </a:rPr>
              <a:t>Cleanup</a:t>
            </a:r>
            <a:endParaRPr dirty="0"/>
          </a:p>
          <a:p>
            <a:pPr marL="189187" marR="0" lvl="0" indent="-189187" algn="l" rtl="0">
              <a:lnSpc>
                <a:spcPct val="80000"/>
              </a:lnSpc>
              <a:spcBef>
                <a:spcPts val="1266"/>
              </a:spcBef>
              <a:spcAft>
                <a:spcPts val="0"/>
              </a:spcAft>
              <a:buClr>
                <a:srgbClr val="064308"/>
              </a:buClr>
              <a:buSzPts val="2310"/>
              <a:buFont typeface="Noto Sans Symbols"/>
              <a:buChar char="▪"/>
            </a:pPr>
            <a:r>
              <a:rPr lang="en-US" sz="2310" dirty="0">
                <a:solidFill>
                  <a:srgbClr val="064308"/>
                </a:solidFill>
                <a:latin typeface="Arial"/>
                <a:ea typeface="Arial"/>
                <a:cs typeface="Arial"/>
                <a:sym typeface="Arial"/>
              </a:rPr>
              <a:t>Grad students fill the role of “tour guide”, which only involves leading a group through the vaults, takes about 40 minutes, and pays two hours at your hourly rate</a:t>
            </a:r>
            <a:endParaRPr dirty="0"/>
          </a:p>
          <a:p>
            <a:pPr marL="189187" marR="0" lvl="0" indent="-189187" algn="l" rtl="0">
              <a:lnSpc>
                <a:spcPct val="80000"/>
              </a:lnSpc>
              <a:spcBef>
                <a:spcPts val="1266"/>
              </a:spcBef>
              <a:spcAft>
                <a:spcPts val="0"/>
              </a:spcAft>
              <a:buClr>
                <a:srgbClr val="064308"/>
              </a:buClr>
              <a:buSzPts val="2310"/>
              <a:buFont typeface="Noto Sans Symbols"/>
              <a:buChar char="▪"/>
            </a:pPr>
            <a:r>
              <a:rPr lang="en-US" sz="2310" dirty="0">
                <a:solidFill>
                  <a:srgbClr val="064308"/>
                </a:solidFill>
                <a:latin typeface="Arial"/>
                <a:ea typeface="Arial"/>
                <a:cs typeface="Arial"/>
                <a:sym typeface="Arial"/>
              </a:rPr>
              <a:t>However, sometimes you may have the opportunity to serve as “</a:t>
            </a:r>
            <a:r>
              <a:rPr lang="en-US" sz="2310" b="1" dirty="0">
                <a:solidFill>
                  <a:srgbClr val="064308"/>
                </a:solidFill>
                <a:latin typeface="Arial"/>
                <a:ea typeface="Arial"/>
                <a:cs typeface="Arial"/>
                <a:sym typeface="Arial"/>
              </a:rPr>
              <a:t>tour leader</a:t>
            </a:r>
            <a:r>
              <a:rPr lang="en-US" sz="2310" dirty="0">
                <a:solidFill>
                  <a:srgbClr val="064308"/>
                </a:solidFill>
                <a:latin typeface="Arial"/>
                <a:ea typeface="Arial"/>
                <a:cs typeface="Arial"/>
                <a:sym typeface="Arial"/>
              </a:rPr>
              <a:t>”, which pays five hours at your hourly rate for about 2 hours of effort - instructions are on the following slides!</a:t>
            </a:r>
            <a:endParaRPr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65"/>
        <p:cNvGrpSpPr/>
        <p:nvPr/>
      </p:nvGrpSpPr>
      <p:grpSpPr>
        <a:xfrm>
          <a:off x="0" y="0"/>
          <a:ext cx="0" cy="0"/>
          <a:chOff x="0" y="0"/>
          <a:chExt cx="0" cy="0"/>
        </a:xfrm>
      </p:grpSpPr>
      <p:sp>
        <p:nvSpPr>
          <p:cNvPr id="266" name="Google Shape;266;p34"/>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4400"/>
              <a:t>Tour procedures - preparation</a:t>
            </a:r>
            <a:endParaRPr sz="4400"/>
          </a:p>
        </p:txBody>
      </p:sp>
      <p:sp>
        <p:nvSpPr>
          <p:cNvPr id="267" name="Google Shape;267;p34"/>
          <p:cNvSpPr txBox="1"/>
          <p:nvPr/>
        </p:nvSpPr>
        <p:spPr>
          <a:xfrm>
            <a:off x="1110298" y="1228725"/>
            <a:ext cx="4546600" cy="5410200"/>
          </a:xfrm>
          <a:prstGeom prst="rect">
            <a:avLst/>
          </a:prstGeom>
          <a:noFill/>
          <a:ln>
            <a:noFill/>
          </a:ln>
        </p:spPr>
        <p:txBody>
          <a:bodyPr spcFirstLastPara="1" wrap="square" lIns="91425" tIns="45700" rIns="91425" bIns="45700" anchor="t" anchorCtr="0">
            <a:noAutofit/>
          </a:bodyPr>
          <a:lstStyle/>
          <a:p>
            <a:pPr marL="609600" marR="0" lvl="0" indent="-609600" algn="l" rtl="0">
              <a:lnSpc>
                <a:spcPct val="90000"/>
              </a:lnSpc>
              <a:spcBef>
                <a:spcPts val="0"/>
              </a:spcBef>
              <a:spcAft>
                <a:spcPts val="0"/>
              </a:spcAft>
              <a:buClr>
                <a:srgbClr val="064308"/>
              </a:buClr>
              <a:buSzPts val="2000"/>
              <a:buFont typeface="Noto Sans Symbols"/>
              <a:buAutoNum type="arabicPeriod"/>
            </a:pPr>
            <a:r>
              <a:rPr lang="en-US" sz="2000">
                <a:solidFill>
                  <a:srgbClr val="064308"/>
                </a:solidFill>
                <a:latin typeface="Arial"/>
                <a:ea typeface="Arial"/>
                <a:cs typeface="Arial"/>
                <a:sym typeface="Arial"/>
              </a:rPr>
              <a:t>30 minutes before: collect cart of equipment from room 1305 by tower III elevators (Reception has UB-5 key)</a:t>
            </a:r>
            <a:endParaRPr sz="2000" i="1">
              <a:solidFill>
                <a:srgbClr val="064308"/>
              </a:solidFill>
              <a:latin typeface="Arial"/>
              <a:ea typeface="Arial"/>
              <a:cs typeface="Arial"/>
              <a:sym typeface="Arial"/>
            </a:endParaRPr>
          </a:p>
          <a:p>
            <a:pPr marL="609600" marR="0" lvl="0" indent="-609600" algn="l" rtl="0">
              <a:lnSpc>
                <a:spcPct val="90000"/>
              </a:lnSpc>
              <a:spcBef>
                <a:spcPts val="1266"/>
              </a:spcBef>
              <a:spcAft>
                <a:spcPts val="0"/>
              </a:spcAft>
              <a:buClr>
                <a:srgbClr val="064308"/>
              </a:buClr>
              <a:buSzPts val="2000"/>
              <a:buFont typeface="Noto Sans Symbols"/>
              <a:buAutoNum type="arabicPeriod"/>
            </a:pPr>
            <a:r>
              <a:rPr lang="en-US" sz="2000">
                <a:solidFill>
                  <a:srgbClr val="064308"/>
                </a:solidFill>
                <a:latin typeface="Arial"/>
                <a:ea typeface="Arial"/>
                <a:cs typeface="Arial"/>
                <a:sym typeface="Arial"/>
              </a:rPr>
              <a:t>Perform safety survey (forms on a clipboard on that cart, in my office, and on tour wiki)</a:t>
            </a:r>
            <a:endParaRPr/>
          </a:p>
          <a:p>
            <a:pPr marL="609600" marR="0" lvl="0" indent="-609600" algn="l" rtl="0">
              <a:lnSpc>
                <a:spcPct val="90000"/>
              </a:lnSpc>
              <a:spcBef>
                <a:spcPts val="1266"/>
              </a:spcBef>
              <a:spcAft>
                <a:spcPts val="0"/>
              </a:spcAft>
              <a:buClr>
                <a:srgbClr val="064308"/>
              </a:buClr>
              <a:buSzPts val="2000"/>
              <a:buFont typeface="Noto Sans Symbols"/>
              <a:buAutoNum type="arabicPeriod"/>
            </a:pPr>
            <a:r>
              <a:rPr lang="en-US" sz="2000">
                <a:solidFill>
                  <a:srgbClr val="064308"/>
                </a:solidFill>
                <a:latin typeface="Arial"/>
                <a:ea typeface="Arial"/>
                <a:cs typeface="Arial"/>
                <a:sym typeface="Arial"/>
              </a:rPr>
              <a:t>If performing Meissner effect demo, fill Dewar halfway with Liquid Nitrogen (LN)</a:t>
            </a:r>
            <a:endParaRPr sz="2000" baseline="-25000">
              <a:solidFill>
                <a:srgbClr val="064308"/>
              </a:solidFill>
              <a:latin typeface="Arial"/>
              <a:ea typeface="Arial"/>
              <a:cs typeface="Arial"/>
              <a:sym typeface="Arial"/>
            </a:endParaRPr>
          </a:p>
          <a:p>
            <a:pPr marL="609600" marR="0" lvl="0" indent="-609600" algn="l" rtl="0">
              <a:lnSpc>
                <a:spcPct val="90000"/>
              </a:lnSpc>
              <a:spcBef>
                <a:spcPts val="1266"/>
              </a:spcBef>
              <a:spcAft>
                <a:spcPts val="0"/>
              </a:spcAft>
              <a:buClr>
                <a:srgbClr val="064308"/>
              </a:buClr>
              <a:buSzPts val="2000"/>
              <a:buFont typeface="Noto Sans Symbols"/>
              <a:buAutoNum type="arabicPeriod"/>
            </a:pPr>
            <a:r>
              <a:rPr lang="en-US" sz="2000">
                <a:solidFill>
                  <a:srgbClr val="064308"/>
                </a:solidFill>
                <a:latin typeface="Arial"/>
                <a:ea typeface="Arial"/>
                <a:cs typeface="Arial"/>
                <a:sym typeface="Arial"/>
              </a:rPr>
              <a:t>Load up tour introduction powerpoint (on wiki, choose one appropriate for audience)</a:t>
            </a:r>
            <a:endParaRPr/>
          </a:p>
          <a:p>
            <a:pPr marL="609600" marR="0" lvl="0" indent="-609600" algn="l" rtl="0">
              <a:lnSpc>
                <a:spcPct val="90000"/>
              </a:lnSpc>
              <a:spcBef>
                <a:spcPts val="1266"/>
              </a:spcBef>
              <a:spcAft>
                <a:spcPts val="0"/>
              </a:spcAft>
              <a:buClr>
                <a:srgbClr val="064308"/>
              </a:buClr>
              <a:buSzPts val="2000"/>
              <a:buFont typeface="Noto Sans Symbols"/>
              <a:buAutoNum type="arabicPeriod"/>
            </a:pPr>
            <a:r>
              <a:rPr lang="en-US" sz="2000">
                <a:solidFill>
                  <a:srgbClr val="064308"/>
                </a:solidFill>
                <a:latin typeface="Arial"/>
                <a:ea typeface="Arial"/>
                <a:cs typeface="Arial"/>
                <a:sym typeface="Arial"/>
              </a:rPr>
              <a:t>Make sure venue (e.g. Lecture Hall, Seminar Room) is clean and neat for visitors</a:t>
            </a:r>
            <a:endParaRPr/>
          </a:p>
        </p:txBody>
      </p:sp>
      <p:pic>
        <p:nvPicPr>
          <p:cNvPr id="268" name="Google Shape;268;p34"/>
          <p:cNvPicPr preferRelativeResize="0"/>
          <p:nvPr/>
        </p:nvPicPr>
        <p:blipFill rotWithShape="1">
          <a:blip r:embed="rId3">
            <a:alphaModFix/>
          </a:blip>
          <a:srcRect/>
          <a:stretch/>
        </p:blipFill>
        <p:spPr>
          <a:xfrm>
            <a:off x="5602923" y="1295400"/>
            <a:ext cx="3363912" cy="2524125"/>
          </a:xfrm>
          <a:prstGeom prst="rect">
            <a:avLst/>
          </a:prstGeom>
          <a:noFill/>
          <a:ln>
            <a:noFill/>
          </a:ln>
        </p:spPr>
      </p:pic>
      <p:pic>
        <p:nvPicPr>
          <p:cNvPr id="269" name="Google Shape;269;p34" descr="IMG_1225"/>
          <p:cNvPicPr preferRelativeResize="0"/>
          <p:nvPr/>
        </p:nvPicPr>
        <p:blipFill rotWithShape="1">
          <a:blip r:embed="rId4">
            <a:alphaModFix/>
          </a:blip>
          <a:srcRect/>
          <a:stretch/>
        </p:blipFill>
        <p:spPr>
          <a:xfrm>
            <a:off x="6510973" y="3565525"/>
            <a:ext cx="1990725" cy="2654300"/>
          </a:xfrm>
          <a:prstGeom prst="rect">
            <a:avLst/>
          </a:prstGeom>
          <a:noFill/>
          <a:ln>
            <a:noFill/>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73"/>
        <p:cNvGrpSpPr/>
        <p:nvPr/>
      </p:nvGrpSpPr>
      <p:grpSpPr>
        <a:xfrm>
          <a:off x="0" y="0"/>
          <a:ext cx="0" cy="0"/>
          <a:chOff x="0" y="0"/>
          <a:chExt cx="0" cy="0"/>
        </a:xfrm>
      </p:grpSpPr>
      <p:sp>
        <p:nvSpPr>
          <p:cNvPr id="274" name="Google Shape;274;p3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4000"/>
              <a:t>Tour procedures - during</a:t>
            </a:r>
            <a:endParaRPr/>
          </a:p>
        </p:txBody>
      </p:sp>
      <p:sp>
        <p:nvSpPr>
          <p:cNvPr id="275" name="Google Shape;275;p35"/>
          <p:cNvSpPr txBox="1"/>
          <p:nvPr/>
        </p:nvSpPr>
        <p:spPr>
          <a:xfrm>
            <a:off x="668338" y="1219200"/>
            <a:ext cx="5046662" cy="5410200"/>
          </a:xfrm>
          <a:prstGeom prst="rect">
            <a:avLst/>
          </a:prstGeom>
          <a:noFill/>
          <a:ln>
            <a:noFill/>
          </a:ln>
        </p:spPr>
        <p:txBody>
          <a:bodyPr spcFirstLastPara="1" wrap="square" lIns="91425" tIns="45700" rIns="91425" bIns="45700" anchor="t" anchorCtr="0">
            <a:noAutofit/>
          </a:bodyPr>
          <a:lstStyle/>
          <a:p>
            <a:pPr marL="457200" marR="0" lvl="1" indent="-457200" algn="l" rtl="0">
              <a:lnSpc>
                <a:spcPct val="90000"/>
              </a:lnSpc>
              <a:spcBef>
                <a:spcPts val="0"/>
              </a:spcBef>
              <a:spcAft>
                <a:spcPts val="0"/>
              </a:spcAft>
              <a:buClr>
                <a:schemeClr val="dk1"/>
              </a:buClr>
              <a:buSzPts val="2000"/>
              <a:buFont typeface="Arial"/>
              <a:buAutoNum type="arabicPeriod"/>
            </a:pPr>
            <a:r>
              <a:rPr lang="en-US" sz="2000" b="0" i="0" u="none" strike="noStrike" cap="none" dirty="0">
                <a:solidFill>
                  <a:schemeClr val="dk1"/>
                </a:solidFill>
                <a:latin typeface="Arial"/>
                <a:ea typeface="Arial"/>
                <a:cs typeface="Arial"/>
                <a:sym typeface="Arial"/>
              </a:rPr>
              <a:t>You will meet group in the lobby (on weekends/evenings, one tour leader will let them in the door while the other hosts them in the seminar room)</a:t>
            </a:r>
            <a:endParaRPr dirty="0"/>
          </a:p>
          <a:p>
            <a:pPr marL="457200" marR="0" lvl="1" indent="-457200" algn="l" rtl="0">
              <a:lnSpc>
                <a:spcPct val="90000"/>
              </a:lnSpc>
              <a:spcBef>
                <a:spcPts val="211"/>
              </a:spcBef>
              <a:spcAft>
                <a:spcPts val="0"/>
              </a:spcAft>
              <a:buClr>
                <a:schemeClr val="dk1"/>
              </a:buClr>
              <a:buSzPts val="2000"/>
              <a:buFont typeface="Arial"/>
              <a:buAutoNum type="arabicPeriod"/>
            </a:pPr>
            <a:r>
              <a:rPr lang="en-US" sz="2000" b="0" i="0" u="none" strike="noStrike" cap="none" dirty="0">
                <a:solidFill>
                  <a:schemeClr val="dk1"/>
                </a:solidFill>
                <a:latin typeface="Arial"/>
                <a:ea typeface="Arial"/>
                <a:cs typeface="Arial"/>
                <a:sym typeface="Arial"/>
              </a:rPr>
              <a:t>Ask about time limitations, education level(?), collect minor permission form</a:t>
            </a:r>
            <a:endParaRPr sz="2000" b="0" i="1" u="none" strike="noStrike" cap="none" dirty="0">
              <a:solidFill>
                <a:schemeClr val="dk1"/>
              </a:solidFill>
              <a:latin typeface="Arial"/>
              <a:ea typeface="Arial"/>
              <a:cs typeface="Arial"/>
              <a:sym typeface="Arial"/>
            </a:endParaRPr>
          </a:p>
          <a:p>
            <a:pPr marL="457200" marR="0" lvl="1" indent="-457200" algn="l" rtl="0">
              <a:lnSpc>
                <a:spcPct val="90000"/>
              </a:lnSpc>
              <a:spcBef>
                <a:spcPts val="211"/>
              </a:spcBef>
              <a:spcAft>
                <a:spcPts val="0"/>
              </a:spcAft>
              <a:buClr>
                <a:schemeClr val="dk1"/>
              </a:buClr>
              <a:buSzPts val="2000"/>
              <a:buFont typeface="Arial"/>
              <a:buAutoNum type="arabicPeriod"/>
            </a:pPr>
            <a:r>
              <a:rPr lang="en-US" sz="2000" b="0" i="0" u="none" strike="noStrike" cap="none" dirty="0">
                <a:solidFill>
                  <a:schemeClr val="dk1"/>
                </a:solidFill>
                <a:latin typeface="Arial"/>
                <a:ea typeface="Arial"/>
                <a:cs typeface="Arial"/>
                <a:sym typeface="Arial"/>
              </a:rPr>
              <a:t>Introduction/demos: encourage questions and ask their opinions</a:t>
            </a:r>
            <a:endParaRPr dirty="0"/>
          </a:p>
          <a:p>
            <a:pPr marL="457200" marR="0" lvl="1" indent="-457200" algn="l" rtl="0">
              <a:lnSpc>
                <a:spcPct val="90000"/>
              </a:lnSpc>
              <a:spcBef>
                <a:spcPts val="211"/>
              </a:spcBef>
              <a:spcAft>
                <a:spcPts val="0"/>
              </a:spcAft>
              <a:buClr>
                <a:schemeClr val="dk1"/>
              </a:buClr>
              <a:buSzPts val="2000"/>
              <a:buFont typeface="Arial"/>
              <a:buAutoNum type="arabicPeriod"/>
            </a:pPr>
            <a:r>
              <a:rPr lang="en-US" sz="2000" b="0" i="0" u="none" strike="noStrike" cap="none" dirty="0">
                <a:solidFill>
                  <a:schemeClr val="dk1"/>
                </a:solidFill>
                <a:latin typeface="Arial"/>
                <a:ea typeface="Arial"/>
                <a:cs typeface="Arial"/>
                <a:sym typeface="Arial"/>
              </a:rPr>
              <a:t>Provide copies of the safety survey to all guides assisting you, answer any questions</a:t>
            </a:r>
            <a:endParaRPr dirty="0"/>
          </a:p>
          <a:p>
            <a:pPr marL="457200" marR="0" lvl="1" indent="-457200" algn="l" rtl="0">
              <a:lnSpc>
                <a:spcPct val="90000"/>
              </a:lnSpc>
              <a:spcBef>
                <a:spcPts val="211"/>
              </a:spcBef>
              <a:spcAft>
                <a:spcPts val="0"/>
              </a:spcAft>
              <a:buClr>
                <a:schemeClr val="dk1"/>
              </a:buClr>
              <a:buSzPts val="2000"/>
              <a:buFont typeface="Arial"/>
              <a:buAutoNum type="arabicPeriod"/>
            </a:pPr>
            <a:r>
              <a:rPr lang="en-US" sz="2000" b="0" i="0" u="none" strike="noStrike" cap="none" dirty="0">
                <a:solidFill>
                  <a:schemeClr val="dk1"/>
                </a:solidFill>
                <a:latin typeface="Arial"/>
                <a:ea typeface="Arial"/>
                <a:cs typeface="Arial"/>
                <a:sym typeface="Arial"/>
              </a:rPr>
              <a:t>Tour: split into groups ≤12, stagger starting location (control room, EHB…)</a:t>
            </a:r>
            <a:endParaRPr dirty="0"/>
          </a:p>
          <a:p>
            <a:pPr marL="457200" marR="0" lvl="1" indent="-457200" algn="l" rtl="0">
              <a:lnSpc>
                <a:spcPct val="90000"/>
              </a:lnSpc>
              <a:spcBef>
                <a:spcPts val="211"/>
              </a:spcBef>
              <a:spcAft>
                <a:spcPts val="0"/>
              </a:spcAft>
              <a:buClr>
                <a:schemeClr val="dk1"/>
              </a:buClr>
              <a:buSzPts val="2000"/>
              <a:buFont typeface="Arial"/>
              <a:buAutoNum type="arabicPeriod"/>
            </a:pPr>
            <a:r>
              <a:rPr lang="en-US" sz="2000" b="0" i="0" u="none" strike="noStrike" cap="none" dirty="0">
                <a:solidFill>
                  <a:schemeClr val="dk1"/>
                </a:solidFill>
                <a:latin typeface="Arial"/>
                <a:ea typeface="Arial"/>
                <a:cs typeface="Arial"/>
                <a:sym typeface="Arial"/>
              </a:rPr>
              <a:t>Return to seminar room, invite remaining questions, more demos?</a:t>
            </a:r>
            <a:endParaRPr dirty="0"/>
          </a:p>
          <a:p>
            <a:pPr marL="457200" marR="0" lvl="1" indent="-457200" algn="l" rtl="0">
              <a:lnSpc>
                <a:spcPct val="90000"/>
              </a:lnSpc>
              <a:spcBef>
                <a:spcPts val="211"/>
              </a:spcBef>
              <a:spcAft>
                <a:spcPts val="0"/>
              </a:spcAft>
              <a:buClr>
                <a:schemeClr val="dk1"/>
              </a:buClr>
              <a:buSzPts val="2000"/>
              <a:buFont typeface="Arial"/>
              <a:buAutoNum type="arabicPeriod"/>
            </a:pPr>
            <a:r>
              <a:rPr lang="en-US" sz="2000" b="0" i="0" u="none" strike="noStrike" cap="none" dirty="0">
                <a:solidFill>
                  <a:schemeClr val="dk1"/>
                </a:solidFill>
                <a:latin typeface="Arial"/>
                <a:ea typeface="Arial"/>
                <a:cs typeface="Arial"/>
                <a:sym typeface="Arial"/>
              </a:rPr>
              <a:t>Provide Zach’s card if guests want further info, escort group out</a:t>
            </a:r>
            <a:endParaRPr sz="2000" b="0" i="0" u="none" strike="noStrike" cap="none" dirty="0">
              <a:solidFill>
                <a:schemeClr val="dk1"/>
              </a:solidFill>
              <a:latin typeface="Arial"/>
              <a:ea typeface="Arial"/>
              <a:cs typeface="Arial"/>
              <a:sym typeface="Arial"/>
            </a:endParaRPr>
          </a:p>
        </p:txBody>
      </p:sp>
      <p:pic>
        <p:nvPicPr>
          <p:cNvPr id="276" name="Google Shape;276;p35"/>
          <p:cNvPicPr preferRelativeResize="0"/>
          <p:nvPr/>
        </p:nvPicPr>
        <p:blipFill rotWithShape="1">
          <a:blip r:embed="rId3">
            <a:alphaModFix/>
          </a:blip>
          <a:srcRect/>
          <a:stretch/>
        </p:blipFill>
        <p:spPr>
          <a:xfrm>
            <a:off x="5715000" y="1219200"/>
            <a:ext cx="2844800" cy="42672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80"/>
        <p:cNvGrpSpPr/>
        <p:nvPr/>
      </p:nvGrpSpPr>
      <p:grpSpPr>
        <a:xfrm>
          <a:off x="0" y="0"/>
          <a:ext cx="0" cy="0"/>
          <a:chOff x="0" y="0"/>
          <a:chExt cx="0" cy="0"/>
        </a:xfrm>
      </p:grpSpPr>
      <p:sp>
        <p:nvSpPr>
          <p:cNvPr id="281" name="Google Shape;281;p36"/>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a:t>The right introduction for the audience</a:t>
            </a:r>
            <a:endParaRPr/>
          </a:p>
        </p:txBody>
      </p:sp>
      <p:sp>
        <p:nvSpPr>
          <p:cNvPr id="282" name="Google Shape;282;p36"/>
          <p:cNvSpPr txBox="1"/>
          <p:nvPr/>
        </p:nvSpPr>
        <p:spPr>
          <a:xfrm>
            <a:off x="457200" y="1193800"/>
            <a:ext cx="5505450" cy="4876800"/>
          </a:xfrm>
          <a:prstGeom prst="rect">
            <a:avLst/>
          </a:prstGeom>
          <a:noFill/>
          <a:ln>
            <a:noFill/>
          </a:ln>
        </p:spPr>
        <p:txBody>
          <a:bodyPr spcFirstLastPara="1" wrap="square" lIns="91425" tIns="45700" rIns="91425" bIns="45700" anchor="t" anchorCtr="0">
            <a:noAutofit/>
          </a:bodyPr>
          <a:lstStyle/>
          <a:p>
            <a:pPr marL="189187" marR="0" lvl="0" indent="-189187" algn="l" rtl="0">
              <a:lnSpc>
                <a:spcPct val="90000"/>
              </a:lnSpc>
              <a:spcBef>
                <a:spcPts val="0"/>
              </a:spcBef>
              <a:spcAft>
                <a:spcPts val="0"/>
              </a:spcAft>
              <a:buClr>
                <a:srgbClr val="064308"/>
              </a:buClr>
              <a:buSzPts val="2310"/>
              <a:buFont typeface="Noto Sans Symbols"/>
              <a:buChar char="▪"/>
            </a:pPr>
            <a:r>
              <a:rPr lang="en-US" sz="2310">
                <a:solidFill>
                  <a:srgbClr val="064308"/>
                </a:solidFill>
                <a:latin typeface="Arial"/>
                <a:ea typeface="Arial"/>
                <a:cs typeface="Arial"/>
                <a:sym typeface="Arial"/>
              </a:rPr>
              <a:t>Know your audience! There are tour introductions for each on the wiki</a:t>
            </a:r>
            <a:endParaRPr/>
          </a:p>
          <a:p>
            <a:pPr marL="381527" marR="0" lvl="1" indent="-159233" algn="l" rtl="0">
              <a:lnSpc>
                <a:spcPct val="90000"/>
              </a:lnSpc>
              <a:spcBef>
                <a:spcPts val="211"/>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Young Students</a:t>
            </a:r>
            <a:endParaRPr/>
          </a:p>
          <a:p>
            <a:pPr marL="381527" marR="0" lvl="1" indent="-159233" algn="l" rtl="0">
              <a:lnSpc>
                <a:spcPct val="90000"/>
              </a:lnSpc>
              <a:spcBef>
                <a:spcPts val="211"/>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General Public</a:t>
            </a:r>
            <a:endParaRPr/>
          </a:p>
          <a:p>
            <a:pPr marL="381527" marR="0" lvl="1" indent="-159233" algn="l" rtl="0">
              <a:lnSpc>
                <a:spcPct val="90000"/>
              </a:lnSpc>
              <a:spcBef>
                <a:spcPts val="211"/>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Science students: High school / Undergrads</a:t>
            </a:r>
            <a:endParaRPr/>
          </a:p>
          <a:p>
            <a:pPr marL="189187" marR="0" lvl="0" indent="-189187" algn="l" rtl="0">
              <a:lnSpc>
                <a:spcPct val="90000"/>
              </a:lnSpc>
              <a:spcBef>
                <a:spcPts val="1266"/>
              </a:spcBef>
              <a:spcAft>
                <a:spcPts val="0"/>
              </a:spcAft>
              <a:buClr>
                <a:srgbClr val="064308"/>
              </a:buClr>
              <a:buSzPts val="2310"/>
              <a:buFont typeface="Noto Sans Symbols"/>
              <a:buChar char="▪"/>
            </a:pPr>
            <a:r>
              <a:rPr lang="en-US" sz="2310">
                <a:solidFill>
                  <a:srgbClr val="064308"/>
                </a:solidFill>
                <a:latin typeface="Arial"/>
                <a:ea typeface="Arial"/>
                <a:cs typeface="Arial"/>
                <a:sym typeface="Arial"/>
              </a:rPr>
              <a:t>Simpler explanations must still use the correct science!</a:t>
            </a:r>
            <a:endParaRPr/>
          </a:p>
          <a:p>
            <a:pPr marL="189187" marR="0" lvl="0" indent="-189187" algn="l" rtl="0">
              <a:lnSpc>
                <a:spcPct val="90000"/>
              </a:lnSpc>
              <a:spcBef>
                <a:spcPts val="1266"/>
              </a:spcBef>
              <a:spcAft>
                <a:spcPts val="0"/>
              </a:spcAft>
              <a:buClr>
                <a:srgbClr val="064308"/>
              </a:buClr>
              <a:buSzPts val="2310"/>
              <a:buFont typeface="Noto Sans Symbols"/>
              <a:buChar char="▪"/>
            </a:pPr>
            <a:r>
              <a:rPr lang="en-US" sz="2310">
                <a:solidFill>
                  <a:srgbClr val="064308"/>
                </a:solidFill>
                <a:latin typeface="Arial"/>
                <a:ea typeface="Arial"/>
                <a:cs typeface="Arial"/>
                <a:sym typeface="Arial"/>
              </a:rPr>
              <a:t>Consider what terms need to be defined, or can be dropped (e.g. General Public and Young Students talks don’t introduce isotopes)</a:t>
            </a:r>
            <a:endParaRPr/>
          </a:p>
          <a:p>
            <a:pPr marL="189187" marR="0" lvl="0" indent="-189187" algn="l" rtl="0">
              <a:lnSpc>
                <a:spcPct val="90000"/>
              </a:lnSpc>
              <a:spcBef>
                <a:spcPts val="1266"/>
              </a:spcBef>
              <a:spcAft>
                <a:spcPts val="0"/>
              </a:spcAft>
              <a:buClr>
                <a:srgbClr val="064308"/>
              </a:buClr>
              <a:buSzPts val="2310"/>
              <a:buFont typeface="Noto Sans Symbols"/>
              <a:buChar char="▪"/>
            </a:pPr>
            <a:r>
              <a:rPr lang="en-US" sz="2310">
                <a:solidFill>
                  <a:srgbClr val="064308"/>
                </a:solidFill>
                <a:latin typeface="Arial"/>
                <a:ea typeface="Arial"/>
                <a:cs typeface="Arial"/>
                <a:sym typeface="Arial"/>
              </a:rPr>
              <a:t>Consider what should each audience hear about </a:t>
            </a:r>
            <a:r>
              <a:rPr lang="en-US" sz="2310">
                <a:solidFill>
                  <a:srgbClr val="064308"/>
                </a:solidFill>
              </a:rPr>
              <a:t>FRIB</a:t>
            </a:r>
            <a:r>
              <a:rPr lang="en-US" sz="2310">
                <a:solidFill>
                  <a:srgbClr val="064308"/>
                </a:solidFill>
                <a:latin typeface="Arial"/>
                <a:ea typeface="Arial"/>
                <a:cs typeface="Arial"/>
                <a:sym typeface="Arial"/>
              </a:rPr>
              <a:t>: the “take-home message” </a:t>
            </a:r>
            <a:endParaRPr/>
          </a:p>
        </p:txBody>
      </p:sp>
      <p:pic>
        <p:nvPicPr>
          <p:cNvPr id="283" name="Google Shape;283;p36"/>
          <p:cNvPicPr preferRelativeResize="0"/>
          <p:nvPr/>
        </p:nvPicPr>
        <p:blipFill rotWithShape="1">
          <a:blip r:embed="rId3">
            <a:alphaModFix/>
          </a:blip>
          <a:srcRect l="32540" r="29365"/>
          <a:stretch/>
        </p:blipFill>
        <p:spPr>
          <a:xfrm>
            <a:off x="5962650" y="1253383"/>
            <a:ext cx="3276290" cy="482924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87"/>
        <p:cNvGrpSpPr/>
        <p:nvPr/>
      </p:nvGrpSpPr>
      <p:grpSpPr>
        <a:xfrm>
          <a:off x="0" y="0"/>
          <a:ext cx="0" cy="0"/>
          <a:chOff x="0" y="0"/>
          <a:chExt cx="0" cy="0"/>
        </a:xfrm>
      </p:grpSpPr>
      <p:sp>
        <p:nvSpPr>
          <p:cNvPr id="288" name="Google Shape;288;p37"/>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4400"/>
              <a:t>Demonstrations</a:t>
            </a:r>
            <a:endParaRPr sz="3600"/>
          </a:p>
        </p:txBody>
      </p:sp>
      <p:sp>
        <p:nvSpPr>
          <p:cNvPr id="289" name="Google Shape;289;p37"/>
          <p:cNvSpPr txBox="1"/>
          <p:nvPr/>
        </p:nvSpPr>
        <p:spPr>
          <a:xfrm>
            <a:off x="665956" y="1430551"/>
            <a:ext cx="4002088" cy="3769858"/>
          </a:xfrm>
          <a:prstGeom prst="rect">
            <a:avLst/>
          </a:prstGeom>
          <a:noFill/>
          <a:ln>
            <a:noFill/>
          </a:ln>
        </p:spPr>
        <p:txBody>
          <a:bodyPr spcFirstLastPara="1" wrap="square" lIns="91425" tIns="45700" rIns="91425" bIns="45700" anchor="t" anchorCtr="0">
            <a:noAutofit/>
          </a:bodyPr>
          <a:lstStyle/>
          <a:p>
            <a:pPr marL="189187" marR="0" lvl="0" indent="-189187" algn="l" rtl="0">
              <a:lnSpc>
                <a:spcPct val="80000"/>
              </a:lnSpc>
              <a:spcBef>
                <a:spcPts val="0"/>
              </a:spcBef>
              <a:spcAft>
                <a:spcPts val="0"/>
              </a:spcAft>
              <a:buClr>
                <a:srgbClr val="064308"/>
              </a:buClr>
              <a:buSzPts val="2000"/>
              <a:buFont typeface="Noto Sans Symbols"/>
              <a:buNone/>
            </a:pPr>
            <a:r>
              <a:rPr lang="en-US" sz="2000">
                <a:solidFill>
                  <a:srgbClr val="064308"/>
                </a:solidFill>
                <a:latin typeface="Arial"/>
                <a:ea typeface="Arial"/>
                <a:cs typeface="Arial"/>
                <a:sym typeface="Arial"/>
              </a:rPr>
              <a:t>In order of priority:</a:t>
            </a:r>
            <a:endParaRPr/>
          </a:p>
          <a:p>
            <a:pPr marL="189187" marR="0" lvl="0" indent="-189187" algn="l" rtl="0">
              <a:lnSpc>
                <a:spcPct val="80000"/>
              </a:lnSpc>
              <a:spcBef>
                <a:spcPts val="1266"/>
              </a:spcBef>
              <a:spcAft>
                <a:spcPts val="0"/>
              </a:spcAft>
              <a:buClr>
                <a:srgbClr val="064308"/>
              </a:buClr>
              <a:buSzPts val="2000"/>
              <a:buFont typeface="Noto Sans Symbols"/>
              <a:buChar char="▪"/>
            </a:pPr>
            <a:r>
              <a:rPr lang="en-US" sz="2000">
                <a:solidFill>
                  <a:srgbClr val="064308"/>
                </a:solidFill>
                <a:latin typeface="Arial"/>
                <a:ea typeface="Arial"/>
                <a:cs typeface="Arial"/>
                <a:sym typeface="Arial"/>
              </a:rPr>
              <a:t>Fragmentation/rare isotope production with Marble Nuclei</a:t>
            </a:r>
            <a:endParaRPr/>
          </a:p>
          <a:p>
            <a:pPr marL="189187" marR="0" lvl="0" indent="-189187" algn="l" rtl="0">
              <a:lnSpc>
                <a:spcPct val="80000"/>
              </a:lnSpc>
              <a:spcBef>
                <a:spcPts val="1266"/>
              </a:spcBef>
              <a:spcAft>
                <a:spcPts val="0"/>
              </a:spcAft>
              <a:buClr>
                <a:srgbClr val="064308"/>
              </a:buClr>
              <a:buSzPts val="2000"/>
              <a:buFont typeface="Noto Sans Symbols"/>
              <a:buChar char="▪"/>
            </a:pPr>
            <a:r>
              <a:rPr lang="en-US" sz="2000">
                <a:solidFill>
                  <a:srgbClr val="064308"/>
                </a:solidFill>
                <a:latin typeface="Arial"/>
                <a:ea typeface="Arial"/>
                <a:cs typeface="Arial"/>
                <a:sym typeface="Arial"/>
              </a:rPr>
              <a:t>Conducting copper wire vs. Superconducting niobium-titanium wire</a:t>
            </a:r>
            <a:endParaRPr/>
          </a:p>
          <a:p>
            <a:pPr marL="189187" marR="0" lvl="0" indent="-189187" algn="l" rtl="0">
              <a:lnSpc>
                <a:spcPct val="80000"/>
              </a:lnSpc>
              <a:spcBef>
                <a:spcPts val="1266"/>
              </a:spcBef>
              <a:spcAft>
                <a:spcPts val="0"/>
              </a:spcAft>
              <a:buClr>
                <a:srgbClr val="064308"/>
              </a:buClr>
              <a:buSzPts val="2000"/>
              <a:buFont typeface="Noto Sans Symbols"/>
              <a:buChar char="▪"/>
            </a:pPr>
            <a:r>
              <a:rPr lang="en-US" sz="2000">
                <a:solidFill>
                  <a:srgbClr val="064308"/>
                </a:solidFill>
                <a:latin typeface="Arial"/>
                <a:ea typeface="Arial"/>
                <a:cs typeface="Arial"/>
                <a:sym typeface="Arial"/>
              </a:rPr>
              <a:t>Scintillator Plastic (an example of a particle detector)</a:t>
            </a:r>
            <a:endParaRPr/>
          </a:p>
          <a:p>
            <a:pPr marL="189187" marR="0" lvl="0" indent="-189187" algn="l" rtl="0">
              <a:lnSpc>
                <a:spcPct val="80000"/>
              </a:lnSpc>
              <a:spcBef>
                <a:spcPts val="1266"/>
              </a:spcBef>
              <a:spcAft>
                <a:spcPts val="0"/>
              </a:spcAft>
              <a:buClr>
                <a:srgbClr val="064308"/>
              </a:buClr>
              <a:buSzPts val="2000"/>
              <a:buFont typeface="Noto Sans Symbols"/>
              <a:buChar char="▪"/>
            </a:pPr>
            <a:r>
              <a:rPr lang="en-US" sz="2000">
                <a:solidFill>
                  <a:srgbClr val="064308"/>
                </a:solidFill>
                <a:latin typeface="Arial"/>
                <a:ea typeface="Arial"/>
                <a:cs typeface="Arial"/>
                <a:sym typeface="Arial"/>
              </a:rPr>
              <a:t>Geiger counter: cosmic rays, Fiestaware, shielding</a:t>
            </a:r>
            <a:endParaRPr/>
          </a:p>
          <a:p>
            <a:pPr marL="189187" marR="0" lvl="0" indent="-189187" algn="l" rtl="0">
              <a:lnSpc>
                <a:spcPct val="80000"/>
              </a:lnSpc>
              <a:spcBef>
                <a:spcPts val="1266"/>
              </a:spcBef>
              <a:spcAft>
                <a:spcPts val="0"/>
              </a:spcAft>
              <a:buClr>
                <a:srgbClr val="064308"/>
              </a:buClr>
              <a:buSzPts val="2000"/>
              <a:buFont typeface="Noto Sans Symbols"/>
              <a:buChar char="▪"/>
            </a:pPr>
            <a:r>
              <a:rPr lang="en-US" sz="2000">
                <a:solidFill>
                  <a:srgbClr val="064308"/>
                </a:solidFill>
                <a:latin typeface="Arial"/>
                <a:ea typeface="Arial"/>
                <a:cs typeface="Arial"/>
                <a:sym typeface="Arial"/>
              </a:rPr>
              <a:t>Superconductivity, Meissner Effect (levitation)</a:t>
            </a:r>
            <a:endParaRPr/>
          </a:p>
          <a:p>
            <a:pPr marL="189187" marR="0" lvl="0" indent="-189187" algn="l" rtl="0">
              <a:lnSpc>
                <a:spcPct val="80000"/>
              </a:lnSpc>
              <a:spcBef>
                <a:spcPts val="1266"/>
              </a:spcBef>
              <a:spcAft>
                <a:spcPts val="0"/>
              </a:spcAft>
              <a:buClr>
                <a:srgbClr val="064308"/>
              </a:buClr>
              <a:buSzPts val="2000"/>
              <a:buFont typeface="Noto Sans Symbols"/>
              <a:buChar char="▪"/>
            </a:pPr>
            <a:r>
              <a:rPr lang="en-US" sz="2000">
                <a:solidFill>
                  <a:srgbClr val="064308"/>
                </a:solidFill>
                <a:latin typeface="Arial"/>
                <a:ea typeface="Arial"/>
                <a:cs typeface="Arial"/>
                <a:sym typeface="Arial"/>
              </a:rPr>
              <a:t>Balloon, leaves, post-1983 penny in LN</a:t>
            </a:r>
            <a:endParaRPr/>
          </a:p>
          <a:p>
            <a:pPr marL="189187" marR="0" lvl="0" indent="-189187" algn="l" rtl="0">
              <a:lnSpc>
                <a:spcPct val="80000"/>
              </a:lnSpc>
              <a:spcBef>
                <a:spcPts val="1266"/>
              </a:spcBef>
              <a:spcAft>
                <a:spcPts val="0"/>
              </a:spcAft>
              <a:buClr>
                <a:srgbClr val="064308"/>
              </a:buClr>
              <a:buSzPts val="2000"/>
              <a:buFont typeface="Noto Sans Symbols"/>
              <a:buChar char="▪"/>
            </a:pPr>
            <a:r>
              <a:rPr lang="en-US" sz="2000">
                <a:solidFill>
                  <a:srgbClr val="064308"/>
                </a:solidFill>
                <a:latin typeface="Arial"/>
                <a:ea typeface="Arial"/>
                <a:cs typeface="Arial"/>
                <a:sym typeface="Arial"/>
              </a:rPr>
              <a:t>Other suggestions?</a:t>
            </a:r>
            <a:endParaRPr/>
          </a:p>
        </p:txBody>
      </p:sp>
      <p:grpSp>
        <p:nvGrpSpPr>
          <p:cNvPr id="290" name="Google Shape;290;p37"/>
          <p:cNvGrpSpPr/>
          <p:nvPr/>
        </p:nvGrpSpPr>
        <p:grpSpPr>
          <a:xfrm>
            <a:off x="5334000" y="3733800"/>
            <a:ext cx="3276600" cy="2622550"/>
            <a:chOff x="3264" y="1766"/>
            <a:chExt cx="2160" cy="2026"/>
          </a:xfrm>
        </p:grpSpPr>
        <p:pic>
          <p:nvPicPr>
            <p:cNvPr id="291" name="Google Shape;291;p37" descr="levit"/>
            <p:cNvPicPr preferRelativeResize="0"/>
            <p:nvPr/>
          </p:nvPicPr>
          <p:blipFill rotWithShape="1">
            <a:blip r:embed="rId3">
              <a:alphaModFix/>
            </a:blip>
            <a:srcRect/>
            <a:stretch/>
          </p:blipFill>
          <p:spPr>
            <a:xfrm>
              <a:off x="3264" y="1766"/>
              <a:ext cx="2160" cy="1536"/>
            </a:xfrm>
            <a:prstGeom prst="rect">
              <a:avLst/>
            </a:prstGeom>
            <a:noFill/>
            <a:ln>
              <a:noFill/>
            </a:ln>
          </p:spPr>
        </p:pic>
        <p:sp>
          <p:nvSpPr>
            <p:cNvPr id="292" name="Google Shape;292;p37"/>
            <p:cNvSpPr txBox="1"/>
            <p:nvPr/>
          </p:nvSpPr>
          <p:spPr>
            <a:xfrm>
              <a:off x="3708" y="1962"/>
              <a:ext cx="658" cy="2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CC"/>
                </a:buClr>
                <a:buSzPts val="2000"/>
                <a:buFont typeface="Arial"/>
                <a:buNone/>
              </a:pPr>
              <a:r>
                <a:rPr lang="en-US" sz="2000" b="1">
                  <a:solidFill>
                    <a:srgbClr val="FFFFCC"/>
                  </a:solidFill>
                  <a:latin typeface="Book Antiqua"/>
                  <a:ea typeface="Book Antiqua"/>
                  <a:cs typeface="Book Antiqua"/>
                  <a:sym typeface="Book Antiqua"/>
                </a:rPr>
                <a:t>magnet</a:t>
              </a:r>
              <a:endParaRPr/>
            </a:p>
          </p:txBody>
        </p:sp>
        <p:sp>
          <p:nvSpPr>
            <p:cNvPr id="293" name="Google Shape;293;p37"/>
            <p:cNvSpPr txBox="1"/>
            <p:nvPr/>
          </p:nvSpPr>
          <p:spPr>
            <a:xfrm>
              <a:off x="3738" y="2774"/>
              <a:ext cx="1254" cy="2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CC"/>
                </a:buClr>
                <a:buSzPts val="2000"/>
                <a:buFont typeface="Arial"/>
                <a:buNone/>
              </a:pPr>
              <a:r>
                <a:rPr lang="en-US" sz="2000" b="1">
                  <a:solidFill>
                    <a:srgbClr val="FFFFCC"/>
                  </a:solidFill>
                  <a:latin typeface="Book Antiqua"/>
                  <a:ea typeface="Book Antiqua"/>
                  <a:cs typeface="Book Antiqua"/>
                  <a:sym typeface="Book Antiqua"/>
                </a:rPr>
                <a:t>superconductor</a:t>
              </a:r>
              <a:endParaRPr/>
            </a:p>
          </p:txBody>
        </p:sp>
        <p:sp>
          <p:nvSpPr>
            <p:cNvPr id="294" name="Google Shape;294;p37"/>
            <p:cNvSpPr txBox="1"/>
            <p:nvPr/>
          </p:nvSpPr>
          <p:spPr>
            <a:xfrm>
              <a:off x="3360" y="3350"/>
              <a:ext cx="1920" cy="44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997339"/>
                </a:buClr>
                <a:buSzPts val="2000"/>
                <a:buFont typeface="Book Antiqua"/>
                <a:buNone/>
              </a:pPr>
              <a:r>
                <a:rPr lang="en-US" sz="2000">
                  <a:solidFill>
                    <a:srgbClr val="997339"/>
                  </a:solidFill>
                  <a:latin typeface="Book Antiqua"/>
                  <a:ea typeface="Book Antiqua"/>
                  <a:cs typeface="Book Antiqua"/>
                  <a:sym typeface="Book Antiqua"/>
                </a:rPr>
                <a:t>liquid nitrogen used to cool the superconductor</a:t>
              </a:r>
              <a:endParaRPr/>
            </a:p>
          </p:txBody>
        </p:sp>
        <p:cxnSp>
          <p:nvCxnSpPr>
            <p:cNvPr id="295" name="Google Shape;295;p37"/>
            <p:cNvCxnSpPr/>
            <p:nvPr/>
          </p:nvCxnSpPr>
          <p:spPr>
            <a:xfrm rot="10800000">
              <a:off x="3504" y="3014"/>
              <a:ext cx="96" cy="336"/>
            </a:xfrm>
            <a:prstGeom prst="straightConnector1">
              <a:avLst/>
            </a:prstGeom>
            <a:noFill/>
            <a:ln w="19050" cap="flat" cmpd="sng">
              <a:solidFill>
                <a:srgbClr val="FF0000"/>
              </a:solidFill>
              <a:prstDash val="solid"/>
              <a:round/>
              <a:headEnd type="none" w="med" len="med"/>
              <a:tailEnd type="triangle" w="med" len="med"/>
            </a:ln>
          </p:spPr>
        </p:cxnSp>
        <p:cxnSp>
          <p:nvCxnSpPr>
            <p:cNvPr id="296" name="Google Shape;296;p37"/>
            <p:cNvCxnSpPr/>
            <p:nvPr/>
          </p:nvCxnSpPr>
          <p:spPr>
            <a:xfrm rot="10800000" flipH="1">
              <a:off x="4752" y="3110"/>
              <a:ext cx="144" cy="240"/>
            </a:xfrm>
            <a:prstGeom prst="straightConnector1">
              <a:avLst/>
            </a:prstGeom>
            <a:noFill/>
            <a:ln w="19050" cap="flat" cmpd="sng">
              <a:solidFill>
                <a:srgbClr val="FF0000"/>
              </a:solidFill>
              <a:prstDash val="solid"/>
              <a:round/>
              <a:headEnd type="none" w="med" len="med"/>
              <a:tailEnd type="triangle" w="med" len="med"/>
            </a:ln>
          </p:spPr>
        </p:cxnSp>
      </p:grpSp>
      <p:pic>
        <p:nvPicPr>
          <p:cNvPr id="297" name="Google Shape;297;p37"/>
          <p:cNvPicPr preferRelativeResize="0"/>
          <p:nvPr/>
        </p:nvPicPr>
        <p:blipFill rotWithShape="1">
          <a:blip r:embed="rId4">
            <a:alphaModFix/>
          </a:blip>
          <a:srcRect/>
          <a:stretch/>
        </p:blipFill>
        <p:spPr>
          <a:xfrm>
            <a:off x="5334000" y="1200150"/>
            <a:ext cx="3276600" cy="24574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0"/>
                                        </p:tgtEl>
                                        <p:attrNameLst>
                                          <p:attrName>style.visibility</p:attrName>
                                        </p:attrNameLst>
                                      </p:cBhvr>
                                      <p:to>
                                        <p:strVal val="visible"/>
                                      </p:to>
                                    </p:set>
                                    <p:animEffect transition="in" filter="fade">
                                      <p:cBhvr>
                                        <p:cTn id="7" dur="500"/>
                                        <p:tgtEl>
                                          <p:spTgt spid="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01"/>
        <p:cNvGrpSpPr/>
        <p:nvPr/>
      </p:nvGrpSpPr>
      <p:grpSpPr>
        <a:xfrm>
          <a:off x="0" y="0"/>
          <a:ext cx="0" cy="0"/>
          <a:chOff x="0" y="0"/>
          <a:chExt cx="0" cy="0"/>
        </a:xfrm>
      </p:grpSpPr>
      <p:sp>
        <p:nvSpPr>
          <p:cNvPr id="302" name="Google Shape;302;p38"/>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4000"/>
              <a:t>Demo Safety</a:t>
            </a:r>
            <a:endParaRPr/>
          </a:p>
        </p:txBody>
      </p:sp>
      <p:sp>
        <p:nvSpPr>
          <p:cNvPr id="303" name="Google Shape;303;p38"/>
          <p:cNvSpPr txBox="1"/>
          <p:nvPr/>
        </p:nvSpPr>
        <p:spPr>
          <a:xfrm>
            <a:off x="660083" y="1236662"/>
            <a:ext cx="5588000" cy="5334000"/>
          </a:xfrm>
          <a:prstGeom prst="rect">
            <a:avLst/>
          </a:prstGeom>
          <a:noFill/>
          <a:ln>
            <a:noFill/>
          </a:ln>
        </p:spPr>
        <p:txBody>
          <a:bodyPr spcFirstLastPara="1" wrap="square" lIns="91425" tIns="45700" rIns="91425" bIns="45700" anchor="t" anchorCtr="0">
            <a:noAutofit/>
          </a:bodyPr>
          <a:lstStyle/>
          <a:p>
            <a:pPr marL="189187" marR="0" lvl="0" indent="-189187" algn="l" rtl="0">
              <a:lnSpc>
                <a:spcPct val="80000"/>
              </a:lnSpc>
              <a:spcBef>
                <a:spcPts val="0"/>
              </a:spcBef>
              <a:spcAft>
                <a:spcPts val="0"/>
              </a:spcAft>
              <a:buClr>
                <a:srgbClr val="064308"/>
              </a:buClr>
              <a:buSzPts val="2000"/>
              <a:buFont typeface="Noto Sans Symbols"/>
              <a:buChar char="▪"/>
            </a:pPr>
            <a:r>
              <a:rPr lang="en-US" sz="2000">
                <a:solidFill>
                  <a:srgbClr val="064308"/>
                </a:solidFill>
                <a:latin typeface="Arial"/>
                <a:ea typeface="Arial"/>
                <a:cs typeface="Arial"/>
                <a:sym typeface="Arial"/>
              </a:rPr>
              <a:t>The Fiestaware plate is not dangerous; however, to adhere strictly to internal ORCBS regulations, visitors should not handle it.</a:t>
            </a:r>
            <a:endParaRPr/>
          </a:p>
          <a:p>
            <a:pPr marL="189187" marR="0" lvl="0" indent="-189187" algn="l" rtl="0">
              <a:lnSpc>
                <a:spcPct val="80000"/>
              </a:lnSpc>
              <a:spcBef>
                <a:spcPts val="1266"/>
              </a:spcBef>
              <a:spcAft>
                <a:spcPts val="0"/>
              </a:spcAft>
              <a:buClr>
                <a:srgbClr val="064308"/>
              </a:buClr>
              <a:buSzPts val="2000"/>
              <a:buFont typeface="Noto Sans Symbols"/>
              <a:buChar char="▪"/>
            </a:pPr>
            <a:r>
              <a:rPr lang="en-US" sz="2000">
                <a:solidFill>
                  <a:srgbClr val="064308"/>
                </a:solidFill>
                <a:latin typeface="Arial"/>
                <a:ea typeface="Arial"/>
                <a:cs typeface="Arial"/>
                <a:sym typeface="Arial"/>
              </a:rPr>
              <a:t>Liquid Nitrogen (LN) is very dangerous and should only be handled by tour guides. Do not handle/use LN unless all guests are seated. No guests should sit in row nearest LN.</a:t>
            </a:r>
            <a:endParaRPr/>
          </a:p>
          <a:p>
            <a:pPr marL="189187" marR="0" lvl="0" indent="-189187" algn="l" rtl="0">
              <a:lnSpc>
                <a:spcPct val="80000"/>
              </a:lnSpc>
              <a:spcBef>
                <a:spcPts val="1266"/>
              </a:spcBef>
              <a:spcAft>
                <a:spcPts val="0"/>
              </a:spcAft>
              <a:buClr>
                <a:srgbClr val="064308"/>
              </a:buClr>
              <a:buSzPts val="2000"/>
              <a:buFont typeface="Noto Sans Symbols"/>
              <a:buChar char="▪"/>
            </a:pPr>
            <a:r>
              <a:rPr lang="en-US" sz="2000">
                <a:solidFill>
                  <a:srgbClr val="064308"/>
                </a:solidFill>
                <a:latin typeface="Arial"/>
                <a:ea typeface="Arial"/>
                <a:cs typeface="Arial"/>
                <a:sym typeface="Arial"/>
              </a:rPr>
              <a:t>Use Cryogloves and safety glasses </a:t>
            </a:r>
            <a:r>
              <a:rPr lang="en-US" sz="2000" b="1">
                <a:solidFill>
                  <a:srgbClr val="064308"/>
                </a:solidFill>
                <a:latin typeface="Arial"/>
                <a:ea typeface="Arial"/>
                <a:cs typeface="Arial"/>
                <a:sym typeface="Arial"/>
              </a:rPr>
              <a:t>every time</a:t>
            </a:r>
            <a:r>
              <a:rPr lang="en-US" sz="2000">
                <a:solidFill>
                  <a:srgbClr val="064308"/>
                </a:solidFill>
                <a:latin typeface="Arial"/>
                <a:ea typeface="Arial"/>
                <a:cs typeface="Arial"/>
                <a:sym typeface="Arial"/>
              </a:rPr>
              <a:t> you are pouring or moving LN. </a:t>
            </a:r>
            <a:endParaRPr/>
          </a:p>
          <a:p>
            <a:pPr marL="189187" marR="0" lvl="0" indent="-189187" algn="l" rtl="0">
              <a:lnSpc>
                <a:spcPct val="80000"/>
              </a:lnSpc>
              <a:spcBef>
                <a:spcPts val="1266"/>
              </a:spcBef>
              <a:spcAft>
                <a:spcPts val="0"/>
              </a:spcAft>
              <a:buClr>
                <a:srgbClr val="064308"/>
              </a:buClr>
              <a:buSzPts val="2000"/>
              <a:buFont typeface="Noto Sans Symbols"/>
              <a:buChar char="▪"/>
            </a:pPr>
            <a:r>
              <a:rPr lang="en-US" sz="2000">
                <a:solidFill>
                  <a:srgbClr val="064308"/>
                </a:solidFill>
                <a:latin typeface="Arial"/>
                <a:ea typeface="Arial"/>
                <a:cs typeface="Arial"/>
                <a:sym typeface="Arial"/>
              </a:rPr>
              <a:t>Place Meissner effect demo (Pyrex dish) on the foam block some distance from audience to prevent spill accidents</a:t>
            </a:r>
            <a:endParaRPr/>
          </a:p>
          <a:p>
            <a:pPr marL="189187" marR="0" lvl="0" indent="-189187" algn="l" rtl="0">
              <a:lnSpc>
                <a:spcPct val="80000"/>
              </a:lnSpc>
              <a:spcBef>
                <a:spcPts val="1266"/>
              </a:spcBef>
              <a:spcAft>
                <a:spcPts val="0"/>
              </a:spcAft>
              <a:buClr>
                <a:srgbClr val="064308"/>
              </a:buClr>
              <a:buSzPts val="2000"/>
              <a:buFont typeface="Noto Sans Symbols"/>
              <a:buChar char="▪"/>
            </a:pPr>
            <a:r>
              <a:rPr lang="en-US" sz="2000">
                <a:solidFill>
                  <a:srgbClr val="064308"/>
                </a:solidFill>
                <a:latin typeface="Arial"/>
                <a:ea typeface="Arial"/>
                <a:cs typeface="Arial"/>
                <a:sym typeface="Arial"/>
              </a:rPr>
              <a:t>When not in use, place Dewar under or behind a table to avoid accidental contact</a:t>
            </a:r>
            <a:endParaRPr/>
          </a:p>
          <a:p>
            <a:pPr marL="189187" marR="0" lvl="0" indent="-189187" algn="l" rtl="0">
              <a:lnSpc>
                <a:spcPct val="80000"/>
              </a:lnSpc>
              <a:spcBef>
                <a:spcPts val="1266"/>
              </a:spcBef>
              <a:spcAft>
                <a:spcPts val="0"/>
              </a:spcAft>
              <a:buClr>
                <a:srgbClr val="064308"/>
              </a:buClr>
              <a:buSzPts val="2000"/>
              <a:buFont typeface="Noto Sans Symbols"/>
              <a:buChar char="▪"/>
            </a:pPr>
            <a:r>
              <a:rPr lang="en-US" sz="2000">
                <a:solidFill>
                  <a:srgbClr val="064308"/>
                </a:solidFill>
                <a:latin typeface="Arial"/>
                <a:ea typeface="Arial"/>
                <a:cs typeface="Arial"/>
                <a:sym typeface="Arial"/>
              </a:rPr>
              <a:t>Pour out all remaining LN after the tour</a:t>
            </a:r>
            <a:endParaRPr/>
          </a:p>
          <a:p>
            <a:pPr marL="189187" marR="0" lvl="0" indent="-189187" algn="l" rtl="0">
              <a:lnSpc>
                <a:spcPct val="80000"/>
              </a:lnSpc>
              <a:spcBef>
                <a:spcPts val="1266"/>
              </a:spcBef>
              <a:spcAft>
                <a:spcPts val="0"/>
              </a:spcAft>
              <a:buClr>
                <a:srgbClr val="064308"/>
              </a:buClr>
              <a:buSzPts val="2000"/>
              <a:buFont typeface="Noto Sans Symbols"/>
              <a:buChar char="▪"/>
            </a:pPr>
            <a:r>
              <a:rPr lang="en-US" sz="2000">
                <a:solidFill>
                  <a:srgbClr val="064308"/>
                </a:solidFill>
                <a:latin typeface="Arial"/>
                <a:ea typeface="Arial"/>
                <a:cs typeface="Arial"/>
                <a:sym typeface="Arial"/>
              </a:rPr>
              <a:t>Don’t let guests climb up to drop marble nuclei down the tube</a:t>
            </a:r>
            <a:endParaRPr sz="2000">
              <a:solidFill>
                <a:srgbClr val="064308"/>
              </a:solidFill>
              <a:latin typeface="Arial"/>
              <a:ea typeface="Arial"/>
              <a:cs typeface="Arial"/>
              <a:sym typeface="Arial"/>
            </a:endParaRPr>
          </a:p>
        </p:txBody>
      </p:sp>
      <p:pic>
        <p:nvPicPr>
          <p:cNvPr id="304" name="Google Shape;304;p38" descr="IMG_2700.JPG"/>
          <p:cNvPicPr preferRelativeResize="0"/>
          <p:nvPr/>
        </p:nvPicPr>
        <p:blipFill rotWithShape="1">
          <a:blip r:embed="rId3">
            <a:alphaModFix/>
          </a:blip>
          <a:srcRect l="14423" r="13461"/>
          <a:stretch/>
        </p:blipFill>
        <p:spPr>
          <a:xfrm>
            <a:off x="6361906" y="1236662"/>
            <a:ext cx="2401094" cy="2497138"/>
          </a:xfrm>
          <a:prstGeom prst="rect">
            <a:avLst/>
          </a:prstGeom>
          <a:noFill/>
          <a:ln>
            <a:noFill/>
          </a:ln>
        </p:spPr>
      </p:pic>
      <p:pic>
        <p:nvPicPr>
          <p:cNvPr id="305" name="Google Shape;305;p38" descr="P1020658.JPG"/>
          <p:cNvPicPr preferRelativeResize="0"/>
          <p:nvPr/>
        </p:nvPicPr>
        <p:blipFill rotWithShape="1">
          <a:blip r:embed="rId4">
            <a:alphaModFix/>
          </a:blip>
          <a:srcRect l="24374" b="17500"/>
          <a:stretch/>
        </p:blipFill>
        <p:spPr>
          <a:xfrm>
            <a:off x="6361906" y="3903661"/>
            <a:ext cx="2401094" cy="196408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2"/>
        <p:cNvGrpSpPr/>
        <p:nvPr/>
      </p:nvGrpSpPr>
      <p:grpSpPr>
        <a:xfrm>
          <a:off x="0" y="0"/>
          <a:ext cx="0" cy="0"/>
          <a:chOff x="0" y="0"/>
          <a:chExt cx="0" cy="0"/>
        </a:xfrm>
      </p:grpSpPr>
      <p:sp>
        <p:nvSpPr>
          <p:cNvPr id="63" name="Google Shape;63;p8"/>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4000" dirty="0"/>
              <a:t>Comments from tour groups</a:t>
            </a:r>
            <a:endParaRPr sz="4000" dirty="0"/>
          </a:p>
        </p:txBody>
      </p:sp>
      <p:sp>
        <p:nvSpPr>
          <p:cNvPr id="64" name="Google Shape;64;p8"/>
          <p:cNvSpPr txBox="1">
            <a:spLocks noGrp="1"/>
          </p:cNvSpPr>
          <p:nvPr>
            <p:ph type="body" idx="4294967295"/>
          </p:nvPr>
        </p:nvSpPr>
        <p:spPr>
          <a:xfrm>
            <a:off x="332507" y="1439863"/>
            <a:ext cx="5334000" cy="5418137"/>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064308"/>
              </a:buClr>
              <a:buSzPts val="2000"/>
              <a:buFont typeface="Noto Sans Symbols"/>
              <a:buNone/>
            </a:pPr>
            <a:r>
              <a:rPr lang="en-US" sz="2000" b="0" i="1" u="none" strike="noStrike" cap="none" dirty="0">
                <a:solidFill>
                  <a:srgbClr val="064308"/>
                </a:solidFill>
                <a:latin typeface="Arial"/>
                <a:ea typeface="Arial"/>
                <a:cs typeface="Arial"/>
                <a:sym typeface="Arial"/>
              </a:rPr>
              <a:t>“Several members of our groups commented that it was </a:t>
            </a:r>
            <a:r>
              <a:rPr lang="en-US" sz="2000" b="1" i="1" u="none" strike="noStrike" cap="none" dirty="0">
                <a:solidFill>
                  <a:srgbClr val="064308"/>
                </a:solidFill>
                <a:latin typeface="Arial"/>
                <a:ea typeface="Arial"/>
                <a:cs typeface="Arial"/>
                <a:sym typeface="Arial"/>
              </a:rPr>
              <a:t>the best tour </a:t>
            </a:r>
            <a:r>
              <a:rPr lang="en-US" sz="2000" b="0" i="1" u="none" strike="noStrike" cap="none" dirty="0">
                <a:solidFill>
                  <a:srgbClr val="064308"/>
                </a:solidFill>
                <a:latin typeface="Arial"/>
                <a:ea typeface="Arial"/>
                <a:cs typeface="Arial"/>
                <a:sym typeface="Arial"/>
              </a:rPr>
              <a:t>that they have had at MSU.”</a:t>
            </a:r>
            <a:endParaRPr dirty="0"/>
          </a:p>
          <a:p>
            <a:pPr marL="0" marR="0" lvl="0" indent="0" algn="l" rtl="0">
              <a:lnSpc>
                <a:spcPct val="80000"/>
              </a:lnSpc>
              <a:spcBef>
                <a:spcPts val="1266"/>
              </a:spcBef>
              <a:spcAft>
                <a:spcPts val="0"/>
              </a:spcAft>
              <a:buClr>
                <a:srgbClr val="064308"/>
              </a:buClr>
              <a:buSzPts val="2000"/>
              <a:buFont typeface="Noto Sans Symbols"/>
              <a:buNone/>
            </a:pPr>
            <a:r>
              <a:rPr lang="en-US" sz="2000" b="0" i="1" u="none" strike="noStrike" cap="none" dirty="0">
                <a:solidFill>
                  <a:srgbClr val="064308"/>
                </a:solidFill>
                <a:latin typeface="Arial"/>
                <a:ea typeface="Arial"/>
                <a:cs typeface="Arial"/>
                <a:sym typeface="Arial"/>
              </a:rPr>
              <a:t>“Zach and the graduate students were awesome. This is the 4th time I've brought a class group. It has been better every time and this was easily the most organized and presented tour we have taken to date. We </a:t>
            </a:r>
            <a:r>
              <a:rPr lang="en-US" sz="2000" b="1" i="1" u="none" strike="noStrike" cap="none" dirty="0">
                <a:solidFill>
                  <a:srgbClr val="064308"/>
                </a:solidFill>
                <a:latin typeface="Arial"/>
                <a:ea typeface="Arial"/>
                <a:cs typeface="Arial"/>
                <a:sym typeface="Arial"/>
              </a:rPr>
              <a:t>look forward to coming back </a:t>
            </a:r>
            <a:r>
              <a:rPr lang="en-US" sz="2000" b="0" i="1" u="none" strike="noStrike" cap="none" dirty="0">
                <a:solidFill>
                  <a:srgbClr val="064308"/>
                </a:solidFill>
                <a:latin typeface="Arial"/>
                <a:ea typeface="Arial"/>
                <a:cs typeface="Arial"/>
                <a:sym typeface="Arial"/>
              </a:rPr>
              <a:t>again!”</a:t>
            </a:r>
            <a:endParaRPr dirty="0"/>
          </a:p>
          <a:p>
            <a:pPr marL="0" marR="0" lvl="0" indent="0" algn="l" rtl="0">
              <a:lnSpc>
                <a:spcPct val="80000"/>
              </a:lnSpc>
              <a:spcBef>
                <a:spcPts val="1266"/>
              </a:spcBef>
              <a:spcAft>
                <a:spcPts val="0"/>
              </a:spcAft>
              <a:buClr>
                <a:srgbClr val="064308"/>
              </a:buClr>
              <a:buSzPts val="2000"/>
              <a:buFont typeface="Noto Sans Symbols"/>
              <a:buNone/>
            </a:pPr>
            <a:r>
              <a:rPr lang="en-US" sz="2000" b="0" i="1" u="none" strike="noStrike" cap="none" dirty="0">
                <a:solidFill>
                  <a:srgbClr val="064308"/>
                </a:solidFill>
                <a:latin typeface="Arial"/>
                <a:ea typeface="Arial"/>
                <a:cs typeface="Arial"/>
                <a:sym typeface="Arial"/>
              </a:rPr>
              <a:t>“The chaperones were beyond thrilled with our visit and stated they would gladly come again. The students were in awe and felt like they were respected for their intelligence. A few </a:t>
            </a:r>
            <a:r>
              <a:rPr lang="en-US" sz="2000" b="1" i="1" u="none" strike="noStrike" cap="none" dirty="0">
                <a:solidFill>
                  <a:srgbClr val="064308"/>
                </a:solidFill>
                <a:latin typeface="Arial"/>
                <a:ea typeface="Arial"/>
                <a:cs typeface="Arial"/>
                <a:sym typeface="Arial"/>
              </a:rPr>
              <a:t>students even said they wanted to be nuclear scientists AND go to MSU</a:t>
            </a:r>
            <a:r>
              <a:rPr lang="en-US" sz="2000" b="0" i="1" u="none" strike="noStrike" cap="none" dirty="0">
                <a:solidFill>
                  <a:srgbClr val="064308"/>
                </a:solidFill>
                <a:latin typeface="Arial"/>
                <a:ea typeface="Arial"/>
                <a:cs typeface="Arial"/>
                <a:sym typeface="Arial"/>
              </a:rPr>
              <a:t>.”</a:t>
            </a:r>
            <a:endParaRPr dirty="0"/>
          </a:p>
          <a:p>
            <a:pPr marL="0" marR="0" lvl="0" indent="0" algn="l" rtl="0">
              <a:lnSpc>
                <a:spcPct val="90000"/>
              </a:lnSpc>
              <a:spcBef>
                <a:spcPts val="1266"/>
              </a:spcBef>
              <a:spcAft>
                <a:spcPts val="0"/>
              </a:spcAft>
              <a:buClr>
                <a:srgbClr val="064308"/>
              </a:buClr>
              <a:buSzPts val="1600"/>
              <a:buFont typeface="Noto Sans Symbols"/>
              <a:buNone/>
            </a:pPr>
            <a:endParaRPr sz="1600" b="0" i="0" u="none" strike="noStrike" cap="none" dirty="0">
              <a:solidFill>
                <a:srgbClr val="064308"/>
              </a:solidFill>
              <a:latin typeface="Arial"/>
              <a:ea typeface="Arial"/>
              <a:cs typeface="Arial"/>
              <a:sym typeface="Arial"/>
            </a:endParaRPr>
          </a:p>
        </p:txBody>
      </p:sp>
      <p:sp>
        <p:nvSpPr>
          <p:cNvPr id="65" name="Google Shape;65;p8"/>
          <p:cNvSpPr/>
          <p:nvPr/>
        </p:nvSpPr>
        <p:spPr>
          <a:xfrm>
            <a:off x="228600" y="5867400"/>
            <a:ext cx="9144000" cy="387798"/>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Clr>
                <a:srgbClr val="B81414"/>
              </a:buClr>
              <a:buSzPts val="2400"/>
              <a:buFont typeface="Arial"/>
              <a:buNone/>
            </a:pPr>
            <a:r>
              <a:rPr lang="en-US" sz="2400">
                <a:solidFill>
                  <a:srgbClr val="B81414"/>
                </a:solidFill>
                <a:latin typeface="Arial"/>
                <a:ea typeface="Arial"/>
                <a:cs typeface="Arial"/>
                <a:sym typeface="Arial"/>
              </a:rPr>
              <a:t>~ 90% of tour groups rated the tour a 5 out of 5</a:t>
            </a:r>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7006"/>
          <a:stretch/>
        </p:blipFill>
        <p:spPr>
          <a:xfrm>
            <a:off x="5913582" y="1439863"/>
            <a:ext cx="3459018" cy="215308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6256" y="3692930"/>
            <a:ext cx="3456344" cy="1945794"/>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09"/>
        <p:cNvGrpSpPr/>
        <p:nvPr/>
      </p:nvGrpSpPr>
      <p:grpSpPr>
        <a:xfrm>
          <a:off x="0" y="0"/>
          <a:ext cx="0" cy="0"/>
          <a:chOff x="0" y="0"/>
          <a:chExt cx="0" cy="0"/>
        </a:xfrm>
      </p:grpSpPr>
      <p:sp>
        <p:nvSpPr>
          <p:cNvPr id="310" name="Google Shape;310;p39"/>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4000"/>
              <a:t>Tour procedures - Cleanup</a:t>
            </a:r>
            <a:endParaRPr/>
          </a:p>
        </p:txBody>
      </p:sp>
      <p:sp>
        <p:nvSpPr>
          <p:cNvPr id="311" name="Google Shape;311;p39"/>
          <p:cNvSpPr txBox="1"/>
          <p:nvPr/>
        </p:nvSpPr>
        <p:spPr>
          <a:xfrm>
            <a:off x="685800" y="1371600"/>
            <a:ext cx="4427537" cy="5410200"/>
          </a:xfrm>
          <a:prstGeom prst="rect">
            <a:avLst/>
          </a:prstGeom>
          <a:noFill/>
          <a:ln>
            <a:noFill/>
          </a:ln>
        </p:spPr>
        <p:txBody>
          <a:bodyPr spcFirstLastPara="1" wrap="square" lIns="91425" tIns="45700" rIns="91425" bIns="45700" anchor="t" anchorCtr="0">
            <a:noAutofit/>
          </a:bodyPr>
          <a:lstStyle/>
          <a:p>
            <a:pPr marL="347663" marR="0" lvl="1" indent="-347663" algn="l" rtl="0">
              <a:lnSpc>
                <a:spcPct val="90000"/>
              </a:lnSpc>
              <a:spcBef>
                <a:spcPts val="0"/>
              </a:spcBef>
              <a:spcAft>
                <a:spcPts val="0"/>
              </a:spcAft>
              <a:buClr>
                <a:schemeClr val="dk1"/>
              </a:buClr>
              <a:buSzPts val="2400"/>
              <a:buFont typeface="Arial"/>
              <a:buAutoNum type="arabicPeriod"/>
            </a:pPr>
            <a:r>
              <a:rPr lang="en-US" sz="2400" b="0" i="0" u="none" strike="noStrike" cap="none" dirty="0">
                <a:solidFill>
                  <a:schemeClr val="dk1"/>
                </a:solidFill>
                <a:latin typeface="Arial"/>
                <a:ea typeface="Arial"/>
                <a:cs typeface="Arial"/>
                <a:sym typeface="Arial"/>
              </a:rPr>
              <a:t>Replace things in outreach closet, empty LN</a:t>
            </a:r>
            <a:endParaRPr dirty="0"/>
          </a:p>
          <a:p>
            <a:pPr marL="347663" marR="0" lvl="1" indent="-347663" algn="l" rtl="0">
              <a:lnSpc>
                <a:spcPct val="90000"/>
              </a:lnSpc>
              <a:spcBef>
                <a:spcPts val="211"/>
              </a:spcBef>
              <a:spcAft>
                <a:spcPts val="0"/>
              </a:spcAft>
              <a:buClr>
                <a:schemeClr val="dk1"/>
              </a:buClr>
              <a:buSzPts val="2400"/>
              <a:buFont typeface="Arial"/>
              <a:buAutoNum type="arabicPeriod"/>
            </a:pPr>
            <a:r>
              <a:rPr lang="en-US" sz="2400" b="0" i="0" u="none" strike="noStrike" cap="none" dirty="0">
                <a:solidFill>
                  <a:schemeClr val="dk1"/>
                </a:solidFill>
                <a:latin typeface="Arial"/>
                <a:ea typeface="Arial"/>
                <a:cs typeface="Arial"/>
                <a:sym typeface="Arial"/>
              </a:rPr>
              <a:t>Make sure venue (e.g. Seminar Room or Lecture Hall) is clean</a:t>
            </a:r>
            <a:endParaRPr dirty="0"/>
          </a:p>
          <a:p>
            <a:pPr marL="347663" marR="0" lvl="1" indent="-347663" algn="l" rtl="0">
              <a:lnSpc>
                <a:spcPct val="90000"/>
              </a:lnSpc>
              <a:spcBef>
                <a:spcPts val="211"/>
              </a:spcBef>
              <a:spcAft>
                <a:spcPts val="0"/>
              </a:spcAft>
              <a:buClr>
                <a:schemeClr val="dk1"/>
              </a:buClr>
              <a:buSzPts val="2400"/>
              <a:buFont typeface="Arial"/>
              <a:buAutoNum type="arabicPeriod"/>
            </a:pPr>
            <a:r>
              <a:rPr lang="en-US" sz="2400" b="0" i="0" u="none" strike="noStrike" cap="none" dirty="0" err="1" smtClean="0">
                <a:solidFill>
                  <a:schemeClr val="dk1"/>
                </a:solidFill>
                <a:latin typeface="Arial"/>
                <a:ea typeface="Arial"/>
                <a:cs typeface="Arial"/>
                <a:sym typeface="Arial"/>
              </a:rPr>
              <a:t>Payslip</a:t>
            </a:r>
            <a:r>
              <a:rPr lang="en-US" sz="2400" b="0" i="0" u="none" strike="noStrike" cap="none" dirty="0" smtClean="0">
                <a:solidFill>
                  <a:schemeClr val="dk1"/>
                </a:solidFill>
                <a:latin typeface="Arial"/>
                <a:ea typeface="Arial"/>
                <a:cs typeface="Arial"/>
                <a:sym typeface="Arial"/>
              </a:rPr>
              <a:t>, survey form, and permission slips (all </a:t>
            </a:r>
            <a:r>
              <a:rPr lang="en-US" sz="2400" b="0" i="0" u="none" strike="noStrike" cap="none" dirty="0">
                <a:solidFill>
                  <a:schemeClr val="dk1"/>
                </a:solidFill>
                <a:latin typeface="Arial"/>
                <a:ea typeface="Arial"/>
                <a:cs typeface="Arial"/>
                <a:sym typeface="Arial"/>
              </a:rPr>
              <a:t>on wiki) in Zach’s mailbox</a:t>
            </a:r>
            <a:endParaRPr dirty="0"/>
          </a:p>
          <a:p>
            <a:pPr marL="347663" marR="0" lvl="1" indent="-347663" algn="l" rtl="0">
              <a:lnSpc>
                <a:spcPct val="90000"/>
              </a:lnSpc>
              <a:spcBef>
                <a:spcPts val="211"/>
              </a:spcBef>
              <a:spcAft>
                <a:spcPts val="0"/>
              </a:spcAft>
              <a:buClr>
                <a:schemeClr val="dk1"/>
              </a:buClr>
              <a:buSzPts val="2400"/>
              <a:buFont typeface="Arial"/>
              <a:buAutoNum type="arabicPeriod"/>
            </a:pPr>
            <a:r>
              <a:rPr lang="en-US" sz="2400" b="0" i="0" u="none" strike="noStrike" cap="none" dirty="0" smtClean="0">
                <a:solidFill>
                  <a:schemeClr val="dk1"/>
                </a:solidFill>
                <a:latin typeface="Arial"/>
                <a:ea typeface="Arial"/>
                <a:cs typeface="Arial"/>
                <a:sym typeface="Arial"/>
              </a:rPr>
              <a:t>Submit </a:t>
            </a:r>
            <a:r>
              <a:rPr lang="en-US" sz="2400" b="0" i="0" u="none" strike="noStrike" cap="none" dirty="0">
                <a:solidFill>
                  <a:schemeClr val="dk1"/>
                </a:solidFill>
                <a:latin typeface="Arial"/>
                <a:ea typeface="Arial"/>
                <a:cs typeface="Arial"/>
                <a:sym typeface="Arial"/>
              </a:rPr>
              <a:t>questions for FAQ on wiki</a:t>
            </a:r>
            <a:endParaRPr dirty="0"/>
          </a:p>
        </p:txBody>
      </p:sp>
      <p:pic>
        <p:nvPicPr>
          <p:cNvPr id="312" name="Google Shape;312;p39"/>
          <p:cNvPicPr preferRelativeResize="0"/>
          <p:nvPr/>
        </p:nvPicPr>
        <p:blipFill rotWithShape="1">
          <a:blip r:embed="rId3">
            <a:alphaModFix/>
          </a:blip>
          <a:srcRect/>
          <a:stretch/>
        </p:blipFill>
        <p:spPr>
          <a:xfrm>
            <a:off x="5178425" y="1447800"/>
            <a:ext cx="3363912" cy="25241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16"/>
        <p:cNvGrpSpPr/>
        <p:nvPr/>
      </p:nvGrpSpPr>
      <p:grpSpPr>
        <a:xfrm>
          <a:off x="0" y="0"/>
          <a:ext cx="0" cy="0"/>
          <a:chOff x="0" y="0"/>
          <a:chExt cx="0" cy="0"/>
        </a:xfrm>
      </p:grpSpPr>
      <p:sp>
        <p:nvSpPr>
          <p:cNvPr id="317" name="Google Shape;317;p40"/>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4000"/>
              <a:t>The State of NSCL Tours</a:t>
            </a:r>
            <a:endParaRPr sz="4000"/>
          </a:p>
        </p:txBody>
      </p:sp>
      <p:graphicFrame>
        <p:nvGraphicFramePr>
          <p:cNvPr id="318" name="Google Shape;318;p40"/>
          <p:cNvGraphicFramePr/>
          <p:nvPr/>
        </p:nvGraphicFramePr>
        <p:xfrm>
          <a:off x="253824" y="1109392"/>
          <a:ext cx="9084540" cy="5029201"/>
        </p:xfrm>
        <a:graphic>
          <a:graphicData uri="http://schemas.openxmlformats.org/drawingml/2006/chart">
            <c:chart xmlns:c="http://schemas.openxmlformats.org/drawingml/2006/chart" xmlns:r="http://schemas.openxmlformats.org/officeDocument/2006/relationships" r:id="rId3"/>
          </a:graphicData>
        </a:graphic>
      </p:graphicFrame>
      <p:sp>
        <p:nvSpPr>
          <p:cNvPr id="319" name="Google Shape;319;p40"/>
          <p:cNvSpPr txBox="1"/>
          <p:nvPr/>
        </p:nvSpPr>
        <p:spPr>
          <a:xfrm>
            <a:off x="640337" y="5867400"/>
            <a:ext cx="8229600"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The number of tours is relatively steady, with lots of visitors every year! Progress on FRIB has generated many new requests…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95"/>
        <p:cNvGrpSpPr/>
        <p:nvPr/>
      </p:nvGrpSpPr>
      <p:grpSpPr>
        <a:xfrm>
          <a:off x="0" y="0"/>
          <a:ext cx="0" cy="0"/>
          <a:chOff x="0" y="0"/>
          <a:chExt cx="0" cy="0"/>
        </a:xfrm>
      </p:grpSpPr>
      <p:sp>
        <p:nvSpPr>
          <p:cNvPr id="196" name="Google Shape;196;p26"/>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3200"/>
              <a:t>Special COVID-19 Considerations</a:t>
            </a:r>
            <a:endParaRPr sz="3200"/>
          </a:p>
        </p:txBody>
      </p:sp>
      <p:sp>
        <p:nvSpPr>
          <p:cNvPr id="197" name="Google Shape;197;p26"/>
          <p:cNvSpPr txBox="1"/>
          <p:nvPr/>
        </p:nvSpPr>
        <p:spPr>
          <a:xfrm>
            <a:off x="444341" y="1447800"/>
            <a:ext cx="3962400" cy="4267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64308"/>
              </a:buClr>
              <a:buSzPts val="2400"/>
              <a:buFont typeface="Noto Sans Symbols"/>
              <a:buNone/>
            </a:pPr>
            <a:r>
              <a:rPr lang="en-US" sz="2400" dirty="0">
                <a:solidFill>
                  <a:srgbClr val="064308"/>
                </a:solidFill>
                <a:latin typeface="Arial"/>
                <a:ea typeface="Arial"/>
                <a:cs typeface="Arial"/>
                <a:sym typeface="Arial"/>
              </a:rPr>
              <a:t>Tour groups are informed of the following</a:t>
            </a:r>
            <a:r>
              <a:rPr lang="en-US" sz="2400" dirty="0" smtClean="0">
                <a:solidFill>
                  <a:srgbClr val="064308"/>
                </a:solidFill>
                <a:latin typeface="Arial"/>
                <a:ea typeface="Arial"/>
                <a:cs typeface="Arial"/>
                <a:sym typeface="Arial"/>
              </a:rPr>
              <a:t>.</a:t>
            </a:r>
            <a:endParaRPr dirty="0" smtClean="0"/>
          </a:p>
          <a:p>
            <a:pPr marL="189187" marR="0" lvl="0" indent="-189187" algn="l" rtl="0">
              <a:lnSpc>
                <a:spcPct val="90000"/>
              </a:lnSpc>
              <a:spcBef>
                <a:spcPts val="1266"/>
              </a:spcBef>
              <a:spcAft>
                <a:spcPts val="0"/>
              </a:spcAft>
              <a:buClr>
                <a:srgbClr val="064308"/>
              </a:buClr>
              <a:buSzPts val="2400"/>
              <a:buFont typeface="Noto Sans Symbols"/>
              <a:buChar char="▪"/>
            </a:pPr>
            <a:r>
              <a:rPr lang="en-US" sz="2400" dirty="0" smtClean="0">
                <a:solidFill>
                  <a:srgbClr val="064308"/>
                </a:solidFill>
                <a:latin typeface="Arial"/>
                <a:ea typeface="Arial"/>
                <a:cs typeface="Arial"/>
                <a:sym typeface="Arial"/>
              </a:rPr>
              <a:t>Do not attend the tour if you feel sick</a:t>
            </a:r>
            <a:endParaRPr dirty="0" smtClean="0"/>
          </a:p>
          <a:p>
            <a:pPr marL="189187" marR="0" lvl="0" indent="-189187" algn="l" rtl="0">
              <a:lnSpc>
                <a:spcPct val="90000"/>
              </a:lnSpc>
              <a:spcBef>
                <a:spcPts val="1266"/>
              </a:spcBef>
              <a:spcAft>
                <a:spcPts val="0"/>
              </a:spcAft>
              <a:buClr>
                <a:srgbClr val="064308"/>
              </a:buClr>
              <a:buSzPts val="2400"/>
              <a:buFont typeface="Noto Sans Symbols"/>
              <a:buChar char="▪"/>
            </a:pPr>
            <a:r>
              <a:rPr lang="en-US" sz="2400" dirty="0" smtClean="0">
                <a:solidFill>
                  <a:srgbClr val="064308"/>
                </a:solidFill>
                <a:latin typeface="Arial"/>
                <a:ea typeface="Arial"/>
                <a:cs typeface="Arial"/>
                <a:sym typeface="Arial"/>
              </a:rPr>
              <a:t>Masks ar</a:t>
            </a:r>
            <a:r>
              <a:rPr lang="en-US" sz="2400" dirty="0" smtClean="0">
                <a:solidFill>
                  <a:srgbClr val="064308"/>
                </a:solidFill>
              </a:rPr>
              <a:t>e not required, but are welcomed</a:t>
            </a:r>
            <a:endParaRPr dirty="0"/>
          </a:p>
          <a:p>
            <a:pPr marL="189187" marR="0" lvl="0" indent="-189187" algn="l" rtl="0">
              <a:lnSpc>
                <a:spcPct val="90000"/>
              </a:lnSpc>
              <a:spcBef>
                <a:spcPts val="1266"/>
              </a:spcBef>
              <a:spcAft>
                <a:spcPts val="0"/>
              </a:spcAft>
              <a:buClr>
                <a:srgbClr val="064308"/>
              </a:buClr>
              <a:buSzPts val="2400"/>
              <a:buFont typeface="Noto Sans Symbols"/>
              <a:buChar char="▪"/>
            </a:pPr>
            <a:r>
              <a:rPr lang="en-US" sz="2400" dirty="0">
                <a:solidFill>
                  <a:srgbClr val="064308"/>
                </a:solidFill>
                <a:latin typeface="Arial"/>
                <a:ea typeface="Arial"/>
                <a:cs typeface="Arial"/>
                <a:sym typeface="Arial"/>
              </a:rPr>
              <a:t>Maintain 6-foot separation when possible</a:t>
            </a:r>
            <a:endParaRPr sz="2400" dirty="0">
              <a:solidFill>
                <a:srgbClr val="064308"/>
              </a:solidFill>
              <a:latin typeface="Arial"/>
              <a:ea typeface="Arial"/>
              <a:cs typeface="Arial"/>
              <a:sym typeface="Arial"/>
            </a:endParaRPr>
          </a:p>
          <a:p>
            <a:pPr marL="189187" marR="0" lvl="0" indent="-36787" algn="l" rtl="0">
              <a:lnSpc>
                <a:spcPct val="90000"/>
              </a:lnSpc>
              <a:spcBef>
                <a:spcPts val="1266"/>
              </a:spcBef>
              <a:spcAft>
                <a:spcPts val="0"/>
              </a:spcAft>
              <a:buClr>
                <a:srgbClr val="064308"/>
              </a:buClr>
              <a:buSzPts val="2400"/>
              <a:buFont typeface="Noto Sans Symbols"/>
              <a:buNone/>
            </a:pPr>
            <a:endParaRPr sz="2400" b="0" i="0" u="none" strike="noStrike" cap="none" dirty="0">
              <a:solidFill>
                <a:srgbClr val="064308"/>
              </a:solidFill>
              <a:latin typeface="Arial"/>
              <a:ea typeface="Arial"/>
              <a:cs typeface="Arial"/>
              <a:sym typeface="Arial"/>
            </a:endParaRPr>
          </a:p>
          <a:p>
            <a:pPr marL="189187" marR="0" lvl="0" indent="-36787" algn="l" rtl="0">
              <a:lnSpc>
                <a:spcPct val="90000"/>
              </a:lnSpc>
              <a:spcBef>
                <a:spcPts val="1266"/>
              </a:spcBef>
              <a:spcAft>
                <a:spcPts val="0"/>
              </a:spcAft>
              <a:buClr>
                <a:srgbClr val="064308"/>
              </a:buClr>
              <a:buSzPts val="2400"/>
              <a:buFont typeface="Noto Sans Symbols"/>
              <a:buNone/>
            </a:pPr>
            <a:endParaRPr sz="2400" b="0" i="0" u="none" strike="noStrike" cap="none" dirty="0">
              <a:solidFill>
                <a:srgbClr val="064308"/>
              </a:solidFill>
              <a:latin typeface="Arial"/>
              <a:ea typeface="Arial"/>
              <a:cs typeface="Arial"/>
              <a:sym typeface="Arial"/>
            </a:endParaRPr>
          </a:p>
        </p:txBody>
      </p:sp>
      <p:pic>
        <p:nvPicPr>
          <p:cNvPr id="198" name="Google Shape;198;p26"/>
          <p:cNvPicPr preferRelativeResize="0"/>
          <p:nvPr/>
        </p:nvPicPr>
        <p:blipFill rotWithShape="1">
          <a:blip r:embed="rId3">
            <a:alphaModFix/>
          </a:blip>
          <a:srcRect r="21111"/>
          <a:stretch/>
        </p:blipFill>
        <p:spPr>
          <a:xfrm>
            <a:off x="4495800" y="1447800"/>
            <a:ext cx="4813459" cy="2745705"/>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0"/>
        <p:cNvGrpSpPr/>
        <p:nvPr/>
      </p:nvGrpSpPr>
      <p:grpSpPr>
        <a:xfrm>
          <a:off x="0" y="0"/>
          <a:ext cx="0" cy="0"/>
          <a:chOff x="0" y="0"/>
          <a:chExt cx="0" cy="0"/>
        </a:xfrm>
      </p:grpSpPr>
      <p:sp>
        <p:nvSpPr>
          <p:cNvPr id="71" name="Google Shape;71;p9"/>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4000"/>
              <a:t>Proof that we have an impact</a:t>
            </a:r>
            <a:endParaRPr sz="4000"/>
          </a:p>
        </p:txBody>
      </p:sp>
      <p:pic>
        <p:nvPicPr>
          <p:cNvPr id="72" name="Google Shape;72;p9"/>
          <p:cNvPicPr preferRelativeResize="0"/>
          <p:nvPr/>
        </p:nvPicPr>
        <p:blipFill rotWithShape="1">
          <a:blip r:embed="rId3">
            <a:alphaModFix/>
          </a:blip>
          <a:srcRect/>
          <a:stretch/>
        </p:blipFill>
        <p:spPr>
          <a:xfrm>
            <a:off x="1358265" y="1219200"/>
            <a:ext cx="6834188" cy="5125641"/>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5"/>
        <p:cNvGrpSpPr/>
        <p:nvPr/>
      </p:nvGrpSpPr>
      <p:grpSpPr>
        <a:xfrm>
          <a:off x="0" y="0"/>
          <a:ext cx="0" cy="0"/>
          <a:chOff x="0" y="0"/>
          <a:chExt cx="0" cy="0"/>
        </a:xfrm>
      </p:grpSpPr>
      <p:sp>
        <p:nvSpPr>
          <p:cNvPr id="56" name="Google Shape;56;p4"/>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3600"/>
              <a:t>Why do we have high-quality tours?</a:t>
            </a:r>
            <a:endParaRPr sz="3600"/>
          </a:p>
        </p:txBody>
      </p:sp>
      <p:sp>
        <p:nvSpPr>
          <p:cNvPr id="57" name="Google Shape;57;p4"/>
          <p:cNvSpPr txBox="1"/>
          <p:nvPr/>
        </p:nvSpPr>
        <p:spPr>
          <a:xfrm>
            <a:off x="685800" y="1295400"/>
            <a:ext cx="4373562" cy="5543550"/>
          </a:xfrm>
          <a:prstGeom prst="rect">
            <a:avLst/>
          </a:prstGeom>
          <a:noFill/>
          <a:ln>
            <a:noFill/>
          </a:ln>
        </p:spPr>
        <p:txBody>
          <a:bodyPr spcFirstLastPara="1" wrap="square" lIns="91425" tIns="45700" rIns="91425" bIns="45700" anchor="t" anchorCtr="0">
            <a:noAutofit/>
          </a:bodyPr>
          <a:lstStyle/>
          <a:p>
            <a:pPr marL="189187" marR="0" lvl="0" indent="-189187" algn="l" rtl="0">
              <a:lnSpc>
                <a:spcPct val="90000"/>
              </a:lnSpc>
              <a:spcBef>
                <a:spcPts val="0"/>
              </a:spcBef>
              <a:spcAft>
                <a:spcPts val="0"/>
              </a:spcAft>
              <a:buClr>
                <a:srgbClr val="064308"/>
              </a:buClr>
              <a:buSzPts val="2310"/>
              <a:buFont typeface="Noto Sans Symbols"/>
              <a:buChar char="▪"/>
            </a:pPr>
            <a:r>
              <a:rPr lang="en-US" sz="2310">
                <a:solidFill>
                  <a:srgbClr val="064308"/>
                </a:solidFill>
                <a:latin typeface="Arial"/>
                <a:ea typeface="Arial"/>
                <a:cs typeface="Arial"/>
                <a:sym typeface="Arial"/>
              </a:rPr>
              <a:t>High-quality graduate students</a:t>
            </a:r>
            <a:endParaRPr/>
          </a:p>
          <a:p>
            <a:pPr marL="189187" marR="0" lvl="0" indent="-189187" algn="l" rtl="0">
              <a:lnSpc>
                <a:spcPct val="90000"/>
              </a:lnSpc>
              <a:spcBef>
                <a:spcPts val="1266"/>
              </a:spcBef>
              <a:spcAft>
                <a:spcPts val="0"/>
              </a:spcAft>
              <a:buClr>
                <a:srgbClr val="064308"/>
              </a:buClr>
              <a:buSzPts val="2310"/>
              <a:buFont typeface="Noto Sans Symbols"/>
              <a:buChar char="▪"/>
            </a:pPr>
            <a:r>
              <a:rPr lang="en-US" sz="2310">
                <a:solidFill>
                  <a:srgbClr val="064308"/>
                </a:solidFill>
                <a:latin typeface="Arial"/>
                <a:ea typeface="Arial"/>
                <a:cs typeface="Arial"/>
                <a:sym typeface="Arial"/>
              </a:rPr>
              <a:t>Regular training for tour guides ensures the </a:t>
            </a:r>
            <a:r>
              <a:rPr lang="en-US" sz="2310" b="1">
                <a:solidFill>
                  <a:srgbClr val="064308"/>
                </a:solidFill>
                <a:latin typeface="Arial"/>
                <a:ea typeface="Arial"/>
                <a:cs typeface="Arial"/>
                <a:sym typeface="Arial"/>
              </a:rPr>
              <a:t>safety, quality, and consistency of tours</a:t>
            </a:r>
            <a:r>
              <a:rPr lang="en-US" sz="2310">
                <a:solidFill>
                  <a:srgbClr val="064308"/>
                </a:solidFill>
                <a:latin typeface="Arial"/>
                <a:ea typeface="Arial"/>
                <a:cs typeface="Arial"/>
                <a:sym typeface="Arial"/>
              </a:rPr>
              <a:t> </a:t>
            </a:r>
            <a:endParaRPr/>
          </a:p>
          <a:p>
            <a:pPr marL="189187" marR="0" lvl="0" indent="-189187" algn="l" rtl="0">
              <a:lnSpc>
                <a:spcPct val="90000"/>
              </a:lnSpc>
              <a:spcBef>
                <a:spcPts val="1266"/>
              </a:spcBef>
              <a:spcAft>
                <a:spcPts val="0"/>
              </a:spcAft>
              <a:buClr>
                <a:srgbClr val="064308"/>
              </a:buClr>
              <a:buSzPts val="2310"/>
              <a:buFont typeface="Noto Sans Symbols"/>
              <a:buChar char="▪"/>
            </a:pPr>
            <a:r>
              <a:rPr lang="en-US" sz="2310">
                <a:solidFill>
                  <a:srgbClr val="064308"/>
                </a:solidFill>
                <a:latin typeface="Arial"/>
                <a:ea typeface="Arial"/>
                <a:cs typeface="Arial"/>
                <a:sym typeface="Arial"/>
              </a:rPr>
              <a:t>Plenty of resources for guides</a:t>
            </a:r>
            <a:endParaRPr/>
          </a:p>
          <a:p>
            <a:pPr marL="189187" marR="0" lvl="0" indent="-189187" algn="l" rtl="0">
              <a:lnSpc>
                <a:spcPct val="90000"/>
              </a:lnSpc>
              <a:spcBef>
                <a:spcPts val="1266"/>
              </a:spcBef>
              <a:spcAft>
                <a:spcPts val="0"/>
              </a:spcAft>
              <a:buClr>
                <a:srgbClr val="064308"/>
              </a:buClr>
              <a:buSzPts val="2310"/>
              <a:buFont typeface="Noto Sans Symbols"/>
              <a:buChar char="▪"/>
            </a:pPr>
            <a:r>
              <a:rPr lang="en-US" sz="2310">
                <a:solidFill>
                  <a:srgbClr val="064308"/>
                </a:solidFill>
                <a:latin typeface="Arial"/>
                <a:ea typeface="Arial"/>
                <a:cs typeface="Arial"/>
                <a:sym typeface="Arial"/>
              </a:rPr>
              <a:t>Understanding our limitations (space, </a:t>
            </a:r>
            <a:r>
              <a:rPr lang="en-US" sz="2310" b="1">
                <a:solidFill>
                  <a:srgbClr val="064308"/>
                </a:solidFill>
                <a:latin typeface="Arial"/>
                <a:ea typeface="Arial"/>
                <a:cs typeface="Arial"/>
                <a:sym typeface="Arial"/>
              </a:rPr>
              <a:t>personnel</a:t>
            </a:r>
            <a:r>
              <a:rPr lang="en-US" sz="2310">
                <a:solidFill>
                  <a:srgbClr val="064308"/>
                </a:solidFill>
                <a:latin typeface="Arial"/>
                <a:ea typeface="Arial"/>
                <a:cs typeface="Arial"/>
                <a:sym typeface="Arial"/>
              </a:rPr>
              <a:t>, etc.)</a:t>
            </a:r>
            <a:endParaRPr/>
          </a:p>
          <a:p>
            <a:pPr marL="189187" marR="0" lvl="0" indent="-189187" algn="l" rtl="0">
              <a:lnSpc>
                <a:spcPct val="90000"/>
              </a:lnSpc>
              <a:spcBef>
                <a:spcPts val="1266"/>
              </a:spcBef>
              <a:spcAft>
                <a:spcPts val="0"/>
              </a:spcAft>
              <a:buClr>
                <a:srgbClr val="064308"/>
              </a:buClr>
              <a:buSzPts val="2310"/>
              <a:buFont typeface="Noto Sans Symbols"/>
              <a:buChar char="▪"/>
            </a:pPr>
            <a:r>
              <a:rPr lang="en-US" sz="2310">
                <a:solidFill>
                  <a:srgbClr val="064308"/>
                </a:solidFill>
                <a:latin typeface="Arial"/>
                <a:ea typeface="Arial"/>
                <a:cs typeface="Arial"/>
                <a:sym typeface="Arial"/>
              </a:rPr>
              <a:t>Exciting research on the frontier of nuclear science</a:t>
            </a:r>
            <a:endParaRPr/>
          </a:p>
          <a:p>
            <a:pPr marL="189187" marR="0" lvl="0" indent="-189187" algn="l" rtl="0">
              <a:lnSpc>
                <a:spcPct val="90000"/>
              </a:lnSpc>
              <a:spcBef>
                <a:spcPts val="1266"/>
              </a:spcBef>
              <a:spcAft>
                <a:spcPts val="0"/>
              </a:spcAft>
              <a:buClr>
                <a:srgbClr val="064308"/>
              </a:buClr>
              <a:buSzPts val="2310"/>
              <a:buFont typeface="Noto Sans Symbols"/>
              <a:buChar char="▪"/>
            </a:pPr>
            <a:r>
              <a:rPr lang="en-US" sz="2310">
                <a:solidFill>
                  <a:srgbClr val="064308"/>
                </a:solidFill>
                <a:latin typeface="Arial"/>
                <a:ea typeface="Arial"/>
                <a:cs typeface="Arial"/>
                <a:sym typeface="Arial"/>
              </a:rPr>
              <a:t>One amazing laboratory</a:t>
            </a:r>
            <a:endParaRPr/>
          </a:p>
        </p:txBody>
      </p:sp>
      <p:pic>
        <p:nvPicPr>
          <p:cNvPr id="58" name="Google Shape;58;p4"/>
          <p:cNvPicPr preferRelativeResize="0"/>
          <p:nvPr/>
        </p:nvPicPr>
        <p:blipFill rotWithShape="1">
          <a:blip r:embed="rId3">
            <a:alphaModFix/>
          </a:blip>
          <a:srcRect/>
          <a:stretch/>
        </p:blipFill>
        <p:spPr>
          <a:xfrm>
            <a:off x="5434171" y="1295400"/>
            <a:ext cx="3657600" cy="4876800"/>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6"/>
        <p:cNvGrpSpPr/>
        <p:nvPr/>
      </p:nvGrpSpPr>
      <p:grpSpPr>
        <a:xfrm>
          <a:off x="0" y="0"/>
          <a:ext cx="0" cy="0"/>
          <a:chOff x="0" y="0"/>
          <a:chExt cx="0" cy="0"/>
        </a:xfrm>
      </p:grpSpPr>
      <p:sp>
        <p:nvSpPr>
          <p:cNvPr id="77" name="Google Shape;77;p7"/>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a:t>It takes a village… of tour guides</a:t>
            </a:r>
            <a:endParaRPr/>
          </a:p>
        </p:txBody>
      </p:sp>
      <p:pic>
        <p:nvPicPr>
          <p:cNvPr id="78" name="Google Shape;78;p7"/>
          <p:cNvPicPr preferRelativeResize="0"/>
          <p:nvPr/>
        </p:nvPicPr>
        <p:blipFill rotWithShape="1">
          <a:blip r:embed="rId3">
            <a:alphaModFix/>
          </a:blip>
          <a:srcRect/>
          <a:stretch/>
        </p:blipFill>
        <p:spPr>
          <a:xfrm>
            <a:off x="5943600" y="1583214"/>
            <a:ext cx="3331060" cy="4316412"/>
          </a:xfrm>
          <a:prstGeom prst="rect">
            <a:avLst/>
          </a:prstGeom>
          <a:noFill/>
          <a:ln>
            <a:noFill/>
          </a:ln>
        </p:spPr>
      </p:pic>
      <p:graphicFrame>
        <p:nvGraphicFramePr>
          <p:cNvPr id="79" name="Google Shape;79;p7"/>
          <p:cNvGraphicFramePr/>
          <p:nvPr>
            <p:extLst>
              <p:ext uri="{D42A27DB-BD31-4B8C-83A1-F6EECF244321}">
                <p14:modId xmlns:p14="http://schemas.microsoft.com/office/powerpoint/2010/main" val="586444988"/>
              </p:ext>
            </p:extLst>
          </p:nvPr>
        </p:nvGraphicFramePr>
        <p:xfrm>
          <a:off x="682140" y="1583214"/>
          <a:ext cx="4572000" cy="4316412"/>
        </p:xfrm>
        <a:graphic>
          <a:graphicData uri="http://schemas.openxmlformats.org/drawingml/2006/chart">
            <c:chart xmlns:c="http://schemas.openxmlformats.org/drawingml/2006/chart" xmlns:r="http://schemas.openxmlformats.org/officeDocument/2006/relationships" r:id="rId4"/>
          </a:graphicData>
        </a:graphic>
      </p:graphicFrame>
      <p:sp>
        <p:nvSpPr>
          <p:cNvPr id="80" name="Google Shape;80;p7"/>
          <p:cNvSpPr txBox="1"/>
          <p:nvPr/>
        </p:nvSpPr>
        <p:spPr>
          <a:xfrm>
            <a:off x="2590799" y="5915668"/>
            <a:ext cx="1150883"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dirty="0">
                <a:solidFill>
                  <a:schemeClr val="dk1"/>
                </a:solidFill>
                <a:latin typeface="Helvetica Neue"/>
                <a:ea typeface="Helvetica Neue"/>
                <a:cs typeface="Helvetica Neue"/>
                <a:sym typeface="Helvetica Neue"/>
              </a:rPr>
              <a:t>Year</a:t>
            </a:r>
            <a:endParaRPr sz="3000" dirty="0">
              <a:solidFill>
                <a:schemeClr val="dk1"/>
              </a:solidFill>
              <a:latin typeface="Helvetica Neue"/>
              <a:ea typeface="Helvetica Neue"/>
              <a:cs typeface="Helvetica Neue"/>
              <a:sym typeface="Helvetica Neue"/>
            </a:endParaRPr>
          </a:p>
        </p:txBody>
      </p:sp>
      <p:sp>
        <p:nvSpPr>
          <p:cNvPr id="81" name="Google Shape;81;p7"/>
          <p:cNvSpPr txBox="1"/>
          <p:nvPr/>
        </p:nvSpPr>
        <p:spPr>
          <a:xfrm rot="5400000">
            <a:off x="3766978" y="3354380"/>
            <a:ext cx="3436781"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dirty="0">
                <a:solidFill>
                  <a:srgbClr val="C00000"/>
                </a:solidFill>
                <a:latin typeface="Helvetica Neue"/>
                <a:ea typeface="Helvetica Neue"/>
                <a:cs typeface="Helvetica Neue"/>
                <a:sym typeface="Helvetica Neue"/>
              </a:rPr>
              <a:t>Active tour guides</a:t>
            </a:r>
            <a:endParaRPr sz="3000" dirty="0">
              <a:solidFill>
                <a:srgbClr val="C00000"/>
              </a:solidFill>
              <a:latin typeface="Helvetica Neue"/>
              <a:ea typeface="Helvetica Neue"/>
              <a:cs typeface="Helvetica Neue"/>
              <a:sym typeface="Helvetica Neue"/>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6"/>
        <p:cNvGrpSpPr/>
        <p:nvPr/>
      </p:nvGrpSpPr>
      <p:grpSpPr>
        <a:xfrm>
          <a:off x="0" y="0"/>
          <a:ext cx="0" cy="0"/>
          <a:chOff x="0" y="0"/>
          <a:chExt cx="0" cy="0"/>
        </a:xfrm>
      </p:grpSpPr>
      <p:sp>
        <p:nvSpPr>
          <p:cNvPr id="87" name="Google Shape;87;p5"/>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3600"/>
              <a:t>Why should you want to give tours?</a:t>
            </a:r>
            <a:endParaRPr/>
          </a:p>
        </p:txBody>
      </p:sp>
      <p:sp>
        <p:nvSpPr>
          <p:cNvPr id="88" name="Google Shape;88;p5"/>
          <p:cNvSpPr txBox="1"/>
          <p:nvPr/>
        </p:nvSpPr>
        <p:spPr>
          <a:xfrm>
            <a:off x="381000" y="1219200"/>
            <a:ext cx="8839200" cy="4419600"/>
          </a:xfrm>
          <a:prstGeom prst="rect">
            <a:avLst/>
          </a:prstGeom>
          <a:noFill/>
          <a:ln>
            <a:noFill/>
          </a:ln>
        </p:spPr>
        <p:txBody>
          <a:bodyPr spcFirstLastPara="1" wrap="square" lIns="91425" tIns="45700" rIns="91425" bIns="45700" anchor="t" anchorCtr="0">
            <a:noAutofit/>
          </a:bodyPr>
          <a:lstStyle/>
          <a:p>
            <a:pPr marL="189187" marR="0" lvl="0" indent="-189187" algn="l" rtl="0">
              <a:lnSpc>
                <a:spcPct val="90000"/>
              </a:lnSpc>
              <a:spcBef>
                <a:spcPts val="0"/>
              </a:spcBef>
              <a:spcAft>
                <a:spcPts val="0"/>
              </a:spcAft>
              <a:buClr>
                <a:srgbClr val="064308"/>
              </a:buClr>
              <a:buSzPts val="2310"/>
              <a:buFont typeface="Noto Sans Symbols"/>
              <a:buChar char="▪"/>
            </a:pPr>
            <a:r>
              <a:rPr lang="en-US" sz="2310" b="1">
                <a:solidFill>
                  <a:srgbClr val="064308"/>
                </a:solidFill>
                <a:latin typeface="Arial"/>
                <a:ea typeface="Arial"/>
                <a:cs typeface="Arial"/>
                <a:sym typeface="Arial"/>
              </a:rPr>
              <a:t>Improve your public speaking skills</a:t>
            </a:r>
            <a:r>
              <a:rPr lang="en-US" sz="2310">
                <a:solidFill>
                  <a:srgbClr val="064308"/>
                </a:solidFill>
                <a:latin typeface="Arial"/>
                <a:ea typeface="Arial"/>
                <a:cs typeface="Arial"/>
                <a:sym typeface="Arial"/>
              </a:rPr>
              <a:t>: </a:t>
            </a:r>
            <a:r>
              <a:rPr lang="en-US" sz="2310">
                <a:solidFill>
                  <a:schemeClr val="dk1"/>
                </a:solidFill>
                <a:latin typeface="Arial"/>
                <a:ea typeface="Arial"/>
                <a:cs typeface="Arial"/>
                <a:sym typeface="Arial"/>
              </a:rPr>
              <a:t>“… on a base level I hate public speaking, but outreach and giving tours really helps with handling some of that anxiety”</a:t>
            </a:r>
            <a:endParaRPr/>
          </a:p>
          <a:p>
            <a:pPr marL="189187" marR="0" lvl="0" indent="-189187" algn="l" rtl="0">
              <a:lnSpc>
                <a:spcPct val="90000"/>
              </a:lnSpc>
              <a:spcBef>
                <a:spcPts val="1266"/>
              </a:spcBef>
              <a:spcAft>
                <a:spcPts val="0"/>
              </a:spcAft>
              <a:buClr>
                <a:srgbClr val="064308"/>
              </a:buClr>
              <a:buSzPts val="2310"/>
              <a:buFont typeface="Noto Sans Symbols"/>
              <a:buChar char="▪"/>
            </a:pPr>
            <a:r>
              <a:rPr lang="en-US" sz="2310" b="1">
                <a:solidFill>
                  <a:srgbClr val="064308"/>
                </a:solidFill>
                <a:latin typeface="Arial"/>
                <a:ea typeface="Arial"/>
                <a:cs typeface="Arial"/>
                <a:sym typeface="Arial"/>
              </a:rPr>
              <a:t>Learn much more about FRIB</a:t>
            </a:r>
            <a:r>
              <a:rPr lang="en-US" sz="2310">
                <a:solidFill>
                  <a:srgbClr val="064308"/>
                </a:solidFill>
                <a:latin typeface="Arial"/>
                <a:ea typeface="Arial"/>
                <a:cs typeface="Arial"/>
                <a:sym typeface="Arial"/>
              </a:rPr>
              <a:t>: </a:t>
            </a:r>
            <a:r>
              <a:rPr lang="en-US" sz="2310">
                <a:solidFill>
                  <a:schemeClr val="dk1"/>
                </a:solidFill>
                <a:latin typeface="Arial"/>
                <a:ea typeface="Arial"/>
                <a:cs typeface="Arial"/>
                <a:sym typeface="Arial"/>
              </a:rPr>
              <a:t>“… it makes me feel more connected and involved with the lab”</a:t>
            </a:r>
            <a:endParaRPr/>
          </a:p>
          <a:p>
            <a:pPr marL="189187" marR="0" lvl="0" indent="-189187" algn="l" rtl="0">
              <a:lnSpc>
                <a:spcPct val="90000"/>
              </a:lnSpc>
              <a:spcBef>
                <a:spcPts val="1266"/>
              </a:spcBef>
              <a:spcAft>
                <a:spcPts val="0"/>
              </a:spcAft>
              <a:buClr>
                <a:srgbClr val="064308"/>
              </a:buClr>
              <a:buSzPts val="2310"/>
              <a:buFont typeface="Noto Sans Symbols"/>
              <a:buChar char="▪"/>
            </a:pPr>
            <a:r>
              <a:rPr lang="en-US" sz="2310" b="1">
                <a:solidFill>
                  <a:srgbClr val="064308"/>
                </a:solidFill>
                <a:latin typeface="Arial"/>
                <a:ea typeface="Arial"/>
                <a:cs typeface="Arial"/>
                <a:sym typeface="Arial"/>
              </a:rPr>
              <a:t>Meet great people </a:t>
            </a:r>
            <a:r>
              <a:rPr lang="en-US" sz="2310">
                <a:solidFill>
                  <a:schemeClr val="dk1"/>
                </a:solidFill>
                <a:latin typeface="Arial"/>
                <a:ea typeface="Arial"/>
                <a:cs typeface="Arial"/>
                <a:sym typeface="Arial"/>
              </a:rPr>
              <a:t>of all backgrounds</a:t>
            </a:r>
            <a:endParaRPr/>
          </a:p>
          <a:p>
            <a:pPr marL="189187" marR="0" lvl="0" indent="-189187" algn="l" rtl="0">
              <a:lnSpc>
                <a:spcPct val="90000"/>
              </a:lnSpc>
              <a:spcBef>
                <a:spcPts val="1266"/>
              </a:spcBef>
              <a:spcAft>
                <a:spcPts val="0"/>
              </a:spcAft>
              <a:buClr>
                <a:srgbClr val="064308"/>
              </a:buClr>
              <a:buSzPts val="2310"/>
              <a:buFont typeface="Noto Sans Symbols"/>
              <a:buChar char="▪"/>
            </a:pPr>
            <a:r>
              <a:rPr lang="en-US" sz="2310" b="1">
                <a:solidFill>
                  <a:srgbClr val="064308"/>
                </a:solidFill>
                <a:latin typeface="Arial"/>
                <a:ea typeface="Arial"/>
                <a:cs typeface="Arial"/>
                <a:sym typeface="Arial"/>
              </a:rPr>
              <a:t>Inspire &amp; amaze visitors </a:t>
            </a:r>
            <a:r>
              <a:rPr lang="en-US" sz="2310">
                <a:solidFill>
                  <a:schemeClr val="dk1"/>
                </a:solidFill>
                <a:latin typeface="Arial"/>
                <a:ea typeface="Arial"/>
                <a:cs typeface="Arial"/>
                <a:sym typeface="Arial"/>
              </a:rPr>
              <a:t>because public support for science is always vital</a:t>
            </a:r>
            <a:endParaRPr/>
          </a:p>
          <a:p>
            <a:pPr marL="189187" marR="0" lvl="0" indent="-189187" algn="l" rtl="0">
              <a:lnSpc>
                <a:spcPct val="90000"/>
              </a:lnSpc>
              <a:spcBef>
                <a:spcPts val="1266"/>
              </a:spcBef>
              <a:spcAft>
                <a:spcPts val="0"/>
              </a:spcAft>
              <a:buClr>
                <a:srgbClr val="064308"/>
              </a:buClr>
              <a:buSzPts val="2310"/>
              <a:buFont typeface="Noto Sans Symbols"/>
              <a:buChar char="▪"/>
            </a:pPr>
            <a:r>
              <a:rPr lang="en-US" sz="2310" b="1">
                <a:solidFill>
                  <a:srgbClr val="064308"/>
                </a:solidFill>
                <a:latin typeface="Arial"/>
                <a:ea typeface="Arial"/>
                <a:cs typeface="Arial"/>
                <a:sym typeface="Arial"/>
              </a:rPr>
              <a:t>Give back to the community </a:t>
            </a:r>
            <a:r>
              <a:rPr lang="en-US" sz="2310">
                <a:solidFill>
                  <a:schemeClr val="dk1"/>
                </a:solidFill>
                <a:latin typeface="Arial"/>
                <a:ea typeface="Arial"/>
                <a:cs typeface="Arial"/>
                <a:sym typeface="Arial"/>
              </a:rPr>
              <a:t>that supports us</a:t>
            </a:r>
            <a:endParaRPr/>
          </a:p>
          <a:p>
            <a:pPr marL="189187" marR="0" lvl="0" indent="-189187" algn="l" rtl="0">
              <a:lnSpc>
                <a:spcPct val="90000"/>
              </a:lnSpc>
              <a:spcBef>
                <a:spcPts val="1266"/>
              </a:spcBef>
              <a:spcAft>
                <a:spcPts val="0"/>
              </a:spcAft>
              <a:buClr>
                <a:srgbClr val="064308"/>
              </a:buClr>
              <a:buSzPts val="2310"/>
              <a:buFont typeface="Noto Sans Symbols"/>
              <a:buChar char="▪"/>
            </a:pPr>
            <a:r>
              <a:rPr lang="en-US" sz="2310" b="1">
                <a:solidFill>
                  <a:srgbClr val="064308"/>
                </a:solidFill>
                <a:latin typeface="Arial"/>
                <a:ea typeface="Arial"/>
                <a:cs typeface="Arial"/>
                <a:sym typeface="Arial"/>
              </a:rPr>
              <a:t>A fresh perspective</a:t>
            </a:r>
            <a:r>
              <a:rPr lang="en-US" sz="2310">
                <a:solidFill>
                  <a:srgbClr val="064308"/>
                </a:solidFill>
                <a:latin typeface="Arial"/>
                <a:ea typeface="Arial"/>
                <a:cs typeface="Arial"/>
                <a:sym typeface="Arial"/>
              </a:rPr>
              <a:t>: </a:t>
            </a:r>
            <a:r>
              <a:rPr lang="en-US" sz="2310">
                <a:solidFill>
                  <a:schemeClr val="dk1"/>
                </a:solidFill>
                <a:latin typeface="Arial"/>
                <a:ea typeface="Arial"/>
                <a:cs typeface="Arial"/>
                <a:sym typeface="Arial"/>
              </a:rPr>
              <a:t>“When work is frustrating, explaining my research to the public helps me remember how exciting it is”</a:t>
            </a:r>
            <a:endParaRPr/>
          </a:p>
          <a:p>
            <a:pPr marL="189187" marR="0" lvl="0" indent="-189187" algn="l" rtl="0">
              <a:lnSpc>
                <a:spcPct val="90000"/>
              </a:lnSpc>
              <a:spcBef>
                <a:spcPts val="1266"/>
              </a:spcBef>
              <a:spcAft>
                <a:spcPts val="0"/>
              </a:spcAft>
              <a:buClr>
                <a:srgbClr val="064308"/>
              </a:buClr>
              <a:buSzPts val="2310"/>
              <a:buFont typeface="Noto Sans Symbols"/>
              <a:buChar char="▪"/>
            </a:pPr>
            <a:r>
              <a:rPr lang="en-US" sz="2310" b="1">
                <a:solidFill>
                  <a:srgbClr val="064308"/>
                </a:solidFill>
                <a:latin typeface="Arial"/>
                <a:ea typeface="Arial"/>
                <a:cs typeface="Arial"/>
                <a:sym typeface="Arial"/>
              </a:rPr>
              <a:t>Earn cash money</a:t>
            </a:r>
            <a:r>
              <a:rPr lang="en-US" sz="2310">
                <a:solidFill>
                  <a:srgbClr val="064308"/>
                </a:solidFill>
                <a:latin typeface="Arial"/>
                <a:ea typeface="Arial"/>
                <a:cs typeface="Arial"/>
                <a:sym typeface="Arial"/>
              </a:rPr>
              <a:t>: </a:t>
            </a:r>
            <a:r>
              <a:rPr lang="en-US" sz="2310">
                <a:solidFill>
                  <a:schemeClr val="dk1"/>
                </a:solidFill>
                <a:latin typeface="Arial"/>
                <a:ea typeface="Arial"/>
                <a:cs typeface="Arial"/>
                <a:sym typeface="Arial"/>
              </a:rPr>
              <a:t>“[Earnings from giving tours] paid for my trip”</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
                                            <p:txEl>
                                              <p:pRg st="0" end="0"/>
                                            </p:txEl>
                                          </p:spTgt>
                                        </p:tgtEl>
                                        <p:attrNameLst>
                                          <p:attrName>style.visibility</p:attrName>
                                        </p:attrNameLst>
                                      </p:cBhvr>
                                      <p:to>
                                        <p:strVal val="visible"/>
                                      </p:to>
                                    </p:set>
                                    <p:animEffect transition="in" filter="fade">
                                      <p:cBhvr>
                                        <p:cTn id="7" dur="500"/>
                                        <p:tgtEl>
                                          <p:spTgt spid="8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8">
                                            <p:txEl>
                                              <p:pRg st="1" end="1"/>
                                            </p:txEl>
                                          </p:spTgt>
                                        </p:tgtEl>
                                        <p:attrNameLst>
                                          <p:attrName>style.visibility</p:attrName>
                                        </p:attrNameLst>
                                      </p:cBhvr>
                                      <p:to>
                                        <p:strVal val="visible"/>
                                      </p:to>
                                    </p:set>
                                    <p:animEffect transition="in" filter="fade">
                                      <p:cBhvr>
                                        <p:cTn id="12" dur="500"/>
                                        <p:tgtEl>
                                          <p:spTgt spid="8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8">
                                            <p:txEl>
                                              <p:pRg st="2" end="2"/>
                                            </p:txEl>
                                          </p:spTgt>
                                        </p:tgtEl>
                                        <p:attrNameLst>
                                          <p:attrName>style.visibility</p:attrName>
                                        </p:attrNameLst>
                                      </p:cBhvr>
                                      <p:to>
                                        <p:strVal val="visible"/>
                                      </p:to>
                                    </p:set>
                                    <p:animEffect transition="in" filter="fade">
                                      <p:cBhvr>
                                        <p:cTn id="17" dur="500"/>
                                        <p:tgtEl>
                                          <p:spTgt spid="8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8">
                                            <p:txEl>
                                              <p:pRg st="3" end="3"/>
                                            </p:txEl>
                                          </p:spTgt>
                                        </p:tgtEl>
                                        <p:attrNameLst>
                                          <p:attrName>style.visibility</p:attrName>
                                        </p:attrNameLst>
                                      </p:cBhvr>
                                      <p:to>
                                        <p:strVal val="visible"/>
                                      </p:to>
                                    </p:set>
                                    <p:animEffect transition="in" filter="fade">
                                      <p:cBhvr>
                                        <p:cTn id="22" dur="500"/>
                                        <p:tgtEl>
                                          <p:spTgt spid="8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8">
                                            <p:txEl>
                                              <p:pRg st="4" end="4"/>
                                            </p:txEl>
                                          </p:spTgt>
                                        </p:tgtEl>
                                        <p:attrNameLst>
                                          <p:attrName>style.visibility</p:attrName>
                                        </p:attrNameLst>
                                      </p:cBhvr>
                                      <p:to>
                                        <p:strVal val="visible"/>
                                      </p:to>
                                    </p:set>
                                    <p:animEffect transition="in" filter="fade">
                                      <p:cBhvr>
                                        <p:cTn id="27" dur="500"/>
                                        <p:tgtEl>
                                          <p:spTgt spid="8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8">
                                            <p:txEl>
                                              <p:pRg st="5" end="5"/>
                                            </p:txEl>
                                          </p:spTgt>
                                        </p:tgtEl>
                                        <p:attrNameLst>
                                          <p:attrName>style.visibility</p:attrName>
                                        </p:attrNameLst>
                                      </p:cBhvr>
                                      <p:to>
                                        <p:strVal val="visible"/>
                                      </p:to>
                                    </p:set>
                                    <p:animEffect transition="in" filter="fade">
                                      <p:cBhvr>
                                        <p:cTn id="32" dur="500"/>
                                        <p:tgtEl>
                                          <p:spTgt spid="8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8">
                                            <p:txEl>
                                              <p:pRg st="6" end="6"/>
                                            </p:txEl>
                                          </p:spTgt>
                                        </p:tgtEl>
                                        <p:attrNameLst>
                                          <p:attrName>style.visibility</p:attrName>
                                        </p:attrNameLst>
                                      </p:cBhvr>
                                      <p:to>
                                        <p:strVal val="visible"/>
                                      </p:to>
                                    </p:set>
                                    <p:animEffect transition="in" filter="fade">
                                      <p:cBhvr>
                                        <p:cTn id="37" dur="500"/>
                                        <p:tgtEl>
                                          <p:spTgt spid="8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2"/>
        <p:cNvGrpSpPr/>
        <p:nvPr/>
      </p:nvGrpSpPr>
      <p:grpSpPr>
        <a:xfrm>
          <a:off x="0" y="0"/>
          <a:ext cx="0" cy="0"/>
          <a:chOff x="0" y="0"/>
          <a:chExt cx="0" cy="0"/>
        </a:xfrm>
      </p:grpSpPr>
      <p:sp>
        <p:nvSpPr>
          <p:cNvPr id="93" name="Google Shape;93;p6"/>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pPr marL="0" lvl="0" indent="0" algn="ctr" rtl="0">
              <a:lnSpc>
                <a:spcPct val="88000"/>
              </a:lnSpc>
              <a:spcBef>
                <a:spcPts val="0"/>
              </a:spcBef>
              <a:spcAft>
                <a:spcPts val="0"/>
              </a:spcAft>
              <a:buNone/>
            </a:pPr>
            <a:r>
              <a:rPr lang="en-US" sz="3600"/>
              <a:t>I could guide tours, </a:t>
            </a:r>
            <a:r>
              <a:rPr lang="en-US" sz="3600" i="1"/>
              <a:t>but…</a:t>
            </a:r>
            <a:endParaRPr sz="3600"/>
          </a:p>
        </p:txBody>
      </p:sp>
      <p:pic>
        <p:nvPicPr>
          <p:cNvPr id="94" name="Google Shape;94;p6"/>
          <p:cNvPicPr preferRelativeResize="0"/>
          <p:nvPr/>
        </p:nvPicPr>
        <p:blipFill rotWithShape="1">
          <a:blip r:embed="rId3">
            <a:alphaModFix/>
          </a:blip>
          <a:srcRect l="47229" r="20482" b="10693"/>
          <a:stretch/>
        </p:blipFill>
        <p:spPr>
          <a:xfrm>
            <a:off x="7010400" y="1295400"/>
            <a:ext cx="2420303" cy="5019675"/>
          </a:xfrm>
          <a:prstGeom prst="rect">
            <a:avLst/>
          </a:prstGeom>
          <a:noFill/>
          <a:ln>
            <a:noFill/>
          </a:ln>
        </p:spPr>
      </p:pic>
      <p:sp>
        <p:nvSpPr>
          <p:cNvPr id="95" name="Google Shape;95;p6"/>
          <p:cNvSpPr txBox="1"/>
          <p:nvPr/>
        </p:nvSpPr>
        <p:spPr>
          <a:xfrm>
            <a:off x="170498" y="1128184"/>
            <a:ext cx="6687502" cy="554355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64308"/>
              </a:buClr>
              <a:buSzPts val="2310"/>
              <a:buFont typeface="Arial"/>
              <a:buNone/>
            </a:pPr>
            <a:r>
              <a:rPr lang="en-US" sz="2310" b="1" dirty="0">
                <a:solidFill>
                  <a:srgbClr val="064308"/>
                </a:solidFill>
                <a:latin typeface="Arial"/>
                <a:ea typeface="Arial"/>
                <a:cs typeface="Arial"/>
                <a:sym typeface="Arial"/>
              </a:rPr>
              <a:t>… what if I don’t know what to say?</a:t>
            </a:r>
            <a:endParaRPr dirty="0"/>
          </a:p>
          <a:p>
            <a:pPr marL="381527" marR="0" lvl="1" indent="-159233" algn="l" rtl="0">
              <a:lnSpc>
                <a:spcPct val="90000"/>
              </a:lnSpc>
              <a:spcBef>
                <a:spcPts val="211"/>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We’ve spent a lot of time creating resources for guides!</a:t>
            </a:r>
            <a:endParaRPr dirty="0"/>
          </a:p>
          <a:p>
            <a:pPr marL="381527" marR="0" lvl="1" indent="-159233" algn="l" rtl="0">
              <a:lnSpc>
                <a:spcPct val="90000"/>
              </a:lnSpc>
              <a:spcBef>
                <a:spcPts val="211"/>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ANY grad can learn more about the lab and how to guide!</a:t>
            </a:r>
            <a:endParaRPr dirty="0"/>
          </a:p>
          <a:p>
            <a:pPr marL="381527" marR="0" lvl="1" indent="-159233" algn="l" rtl="0">
              <a:lnSpc>
                <a:spcPct val="90000"/>
              </a:lnSpc>
              <a:spcBef>
                <a:spcPts val="211"/>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Check out the “Tour wiki”: </a:t>
            </a:r>
            <a:r>
              <a:rPr lang="en-US" sz="1800" b="0" i="0" u="none" strike="noStrike" cap="none" dirty="0" err="1">
                <a:solidFill>
                  <a:srgbClr val="006600"/>
                </a:solidFill>
                <a:latin typeface="Arial"/>
                <a:ea typeface="Arial"/>
                <a:cs typeface="Arial"/>
                <a:sym typeface="Arial"/>
              </a:rPr>
              <a:t>IntraEnterprise</a:t>
            </a:r>
            <a:r>
              <a:rPr lang="en-US" sz="1800" b="0" i="0" u="none" strike="noStrike" cap="none" dirty="0">
                <a:solidFill>
                  <a:srgbClr val="006600"/>
                </a:solidFill>
                <a:latin typeface="Arial"/>
                <a:ea typeface="Arial"/>
                <a:cs typeface="Arial"/>
                <a:sym typeface="Arial"/>
              </a:rPr>
              <a:t> &gt; Employee Information &gt; Resources for Tour Guides</a:t>
            </a:r>
            <a:endParaRPr sz="1200" b="0" i="0" u="none" strike="noStrike" cap="none" dirty="0">
              <a:solidFill>
                <a:srgbClr val="006600"/>
              </a:solidFill>
              <a:latin typeface="Arial"/>
              <a:ea typeface="Arial"/>
              <a:cs typeface="Arial"/>
              <a:sym typeface="Arial"/>
            </a:endParaRPr>
          </a:p>
          <a:p>
            <a:pPr marL="0" marR="0" lvl="0" indent="0" algn="l" rtl="0">
              <a:lnSpc>
                <a:spcPct val="90000"/>
              </a:lnSpc>
              <a:spcBef>
                <a:spcPts val="1266"/>
              </a:spcBef>
              <a:spcAft>
                <a:spcPts val="0"/>
              </a:spcAft>
              <a:buClr>
                <a:srgbClr val="064308"/>
              </a:buClr>
              <a:buSzPts val="2310"/>
              <a:buFont typeface="Arial"/>
              <a:buNone/>
            </a:pPr>
            <a:r>
              <a:rPr lang="en-US" sz="2310" b="1" dirty="0">
                <a:solidFill>
                  <a:srgbClr val="064308"/>
                </a:solidFill>
                <a:latin typeface="Arial"/>
                <a:ea typeface="Arial"/>
                <a:cs typeface="Arial"/>
                <a:sym typeface="Arial"/>
              </a:rPr>
              <a:t>… I don’t like talking in front of people.</a:t>
            </a:r>
            <a:endParaRPr dirty="0"/>
          </a:p>
          <a:p>
            <a:pPr marL="400050" marR="0" lvl="2" indent="-171450" algn="l" rtl="0">
              <a:lnSpc>
                <a:spcPct val="90000"/>
              </a:lnSpc>
              <a:spcBef>
                <a:spcPts val="211"/>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That’s the best reason to give tours!</a:t>
            </a:r>
            <a:endParaRPr dirty="0"/>
          </a:p>
          <a:p>
            <a:pPr marL="400050" marR="0" lvl="2" indent="-171450" algn="l" rtl="0">
              <a:lnSpc>
                <a:spcPct val="90000"/>
              </a:lnSpc>
              <a:spcBef>
                <a:spcPts val="211"/>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It’s an opportunity to practice with an easy audience.</a:t>
            </a:r>
            <a:endParaRPr dirty="0"/>
          </a:p>
          <a:p>
            <a:pPr marL="400050" marR="0" lvl="2" indent="-171450" algn="l" rtl="0">
              <a:lnSpc>
                <a:spcPct val="90000"/>
              </a:lnSpc>
              <a:spcBef>
                <a:spcPts val="211"/>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Explaining </a:t>
            </a:r>
            <a:r>
              <a:rPr lang="en-US" sz="1800" b="0" i="0" u="none" strike="noStrike" cap="none" dirty="0" smtClean="0">
                <a:solidFill>
                  <a:schemeClr val="dk1"/>
                </a:solidFill>
                <a:latin typeface="Arial"/>
                <a:ea typeface="Arial"/>
                <a:cs typeface="Arial"/>
                <a:sym typeface="Arial"/>
              </a:rPr>
              <a:t>FRIB </a:t>
            </a:r>
            <a:r>
              <a:rPr lang="en-US" sz="1800" b="0" i="0" u="none" strike="noStrike" cap="none" dirty="0">
                <a:solidFill>
                  <a:schemeClr val="dk1"/>
                </a:solidFill>
                <a:latin typeface="Arial"/>
                <a:ea typeface="Arial"/>
                <a:cs typeface="Arial"/>
                <a:sym typeface="Arial"/>
              </a:rPr>
              <a:t>and your work improves </a:t>
            </a:r>
            <a:r>
              <a:rPr lang="en-US" sz="1800" b="0" i="1" u="none" strike="noStrike" cap="none" dirty="0">
                <a:solidFill>
                  <a:schemeClr val="dk1"/>
                </a:solidFill>
                <a:latin typeface="Arial"/>
                <a:ea typeface="Arial"/>
                <a:cs typeface="Arial"/>
                <a:sym typeface="Arial"/>
              </a:rPr>
              <a:t>your</a:t>
            </a:r>
            <a:r>
              <a:rPr lang="en-US" sz="1800" b="0" i="0" u="none" strike="noStrike" cap="none" dirty="0">
                <a:solidFill>
                  <a:schemeClr val="dk1"/>
                </a:solidFill>
                <a:latin typeface="Arial"/>
                <a:ea typeface="Arial"/>
                <a:cs typeface="Arial"/>
                <a:sym typeface="Arial"/>
              </a:rPr>
              <a:t> understanding too!</a:t>
            </a:r>
            <a:endParaRPr dirty="0"/>
          </a:p>
          <a:p>
            <a:pPr marL="0" marR="0" lvl="0" indent="0" algn="l" rtl="0">
              <a:lnSpc>
                <a:spcPct val="90000"/>
              </a:lnSpc>
              <a:spcBef>
                <a:spcPts val="1266"/>
              </a:spcBef>
              <a:spcAft>
                <a:spcPts val="0"/>
              </a:spcAft>
              <a:buClr>
                <a:srgbClr val="064308"/>
              </a:buClr>
              <a:buSzPts val="2310"/>
              <a:buFont typeface="Arial"/>
              <a:buNone/>
            </a:pPr>
            <a:r>
              <a:rPr lang="en-US" sz="2310" b="1" dirty="0">
                <a:solidFill>
                  <a:srgbClr val="064308"/>
                </a:solidFill>
                <a:latin typeface="Arial"/>
                <a:ea typeface="Arial"/>
                <a:cs typeface="Arial"/>
                <a:sym typeface="Arial"/>
              </a:rPr>
              <a:t>… I don’t know if my advisor will approve.</a:t>
            </a:r>
            <a:endParaRPr dirty="0"/>
          </a:p>
          <a:p>
            <a:pPr marL="381527" marR="0" lvl="1" indent="-159233" algn="l" rtl="0">
              <a:lnSpc>
                <a:spcPct val="90000"/>
              </a:lnSpc>
              <a:spcBef>
                <a:spcPts val="211"/>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Do what you and your advisor are comfortable with.</a:t>
            </a:r>
            <a:endParaRPr dirty="0"/>
          </a:p>
          <a:p>
            <a:pPr marL="381527" marR="0" lvl="1" indent="-159233" algn="l" rtl="0">
              <a:lnSpc>
                <a:spcPct val="90000"/>
              </a:lnSpc>
              <a:spcBef>
                <a:spcPts val="211"/>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Most faculty recognize the importance of outreach!</a:t>
            </a:r>
            <a:endParaRPr dirty="0"/>
          </a:p>
          <a:p>
            <a:pPr marL="0" marR="0" lvl="0" indent="0" algn="l" rtl="0">
              <a:lnSpc>
                <a:spcPct val="90000"/>
              </a:lnSpc>
              <a:spcBef>
                <a:spcPts val="1266"/>
              </a:spcBef>
              <a:spcAft>
                <a:spcPts val="0"/>
              </a:spcAft>
              <a:buClr>
                <a:srgbClr val="064308"/>
              </a:buClr>
              <a:buSzPts val="2310"/>
              <a:buFont typeface="Arial"/>
              <a:buNone/>
            </a:pPr>
            <a:r>
              <a:rPr lang="en-US" sz="2310" b="1" dirty="0">
                <a:solidFill>
                  <a:srgbClr val="064308"/>
                </a:solidFill>
                <a:latin typeface="Arial"/>
                <a:ea typeface="Arial"/>
                <a:cs typeface="Arial"/>
                <a:sym typeface="Arial"/>
              </a:rPr>
              <a:t>… what if they ask a question I can’t answer?</a:t>
            </a:r>
            <a:endParaRPr dirty="0"/>
          </a:p>
          <a:p>
            <a:pPr marL="381527" marR="0" lvl="1" indent="-159233" algn="l" rtl="0">
              <a:lnSpc>
                <a:spcPct val="90000"/>
              </a:lnSpc>
              <a:spcBef>
                <a:spcPts val="211"/>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It’s always OK to say “I don’t know”!</a:t>
            </a:r>
            <a:endParaRPr dirty="0"/>
          </a:p>
          <a:p>
            <a:pPr marL="381527" marR="0" lvl="1" indent="-159233" algn="l" rtl="0">
              <a:lnSpc>
                <a:spcPct val="90000"/>
              </a:lnSpc>
              <a:spcBef>
                <a:spcPts val="211"/>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Focus on how science makes new discoveries, and the need for a team with many different skills to make it work.</a:t>
            </a:r>
            <a:endParaRPr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3_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 Powerpoint Template.potx" id="{14DBDF93-7CAA-490A-BF73-387AA491C278}" vid="{58CB5C52-4659-4369-A474-094E63AC0D6E}"/>
    </a:ext>
  </a:extLst>
</a:theme>
</file>

<file path=ppt/theme/theme2.xml><?xml version="1.0" encoding="utf-8"?>
<a:theme xmlns:a="http://schemas.openxmlformats.org/drawingml/2006/main" name="FRIB3">
  <a:themeElements>
    <a:clrScheme name="Aspect">
      <a:dk1>
        <a:srgbClr val="000000"/>
      </a:dk1>
      <a:lt1>
        <a:srgbClr val="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themeOverride>
</file>

<file path=docProps/app.xml><?xml version="1.0" encoding="utf-8"?>
<Properties xmlns="http://schemas.openxmlformats.org/officeDocument/2006/extended-properties" xmlns:vt="http://schemas.openxmlformats.org/officeDocument/2006/docPropsVTypes">
  <TotalTime>15218</TotalTime>
  <Words>4349</Words>
  <Application>Microsoft Office PowerPoint</Application>
  <PresentationFormat>Custom</PresentationFormat>
  <Paragraphs>364</Paragraphs>
  <Slides>42</Slides>
  <Notes>40</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42</vt:i4>
      </vt:variant>
    </vt:vector>
  </HeadingPairs>
  <TitlesOfParts>
    <vt:vector size="59" baseType="lpstr">
      <vt:lpstr>Book Antiqua</vt:lpstr>
      <vt:lpstr>Lucida Grande</vt:lpstr>
      <vt:lpstr>MS PGothic</vt:lpstr>
      <vt:lpstr>MS PGothic</vt:lpstr>
      <vt:lpstr>Arial</vt:lpstr>
      <vt:lpstr>Garamond</vt:lpstr>
      <vt:lpstr>Wingdings</vt:lpstr>
      <vt:lpstr>Times New Roman</vt:lpstr>
      <vt:lpstr>Brush Script MT</vt:lpstr>
      <vt:lpstr>Gotham Book</vt:lpstr>
      <vt:lpstr>Merriweather Sans</vt:lpstr>
      <vt:lpstr>Helvetica</vt:lpstr>
      <vt:lpstr>Noto Sans Symbols</vt:lpstr>
      <vt:lpstr>Helvetica Neue</vt:lpstr>
      <vt:lpstr>ヒラギノ角ゴ Pro W3</vt:lpstr>
      <vt:lpstr>3_FRIB3</vt:lpstr>
      <vt:lpstr>FRIB3</vt:lpstr>
      <vt:lpstr>PowerPoint Presentation</vt:lpstr>
      <vt:lpstr>Why do Science Outreach?</vt:lpstr>
      <vt:lpstr>FRIB Goals</vt:lpstr>
      <vt:lpstr>Comments from tour groups</vt:lpstr>
      <vt:lpstr>Proof that we have an impact</vt:lpstr>
      <vt:lpstr>Why do we have high-quality tours?</vt:lpstr>
      <vt:lpstr>It takes a village… of tour guides</vt:lpstr>
      <vt:lpstr>Why should you want to give tours?</vt:lpstr>
      <vt:lpstr>I could guide tours, but…</vt:lpstr>
      <vt:lpstr>The Challenges</vt:lpstr>
      <vt:lpstr>Room for improvement</vt:lpstr>
      <vt:lpstr>Your Resources</vt:lpstr>
      <vt:lpstr>The current Tour Route</vt:lpstr>
      <vt:lpstr>Tour location script</vt:lpstr>
      <vt:lpstr>In the vaults: Accessibility</vt:lpstr>
      <vt:lpstr>Engage your audience</vt:lpstr>
      <vt:lpstr>Sharing positive impressions with visitors</vt:lpstr>
      <vt:lpstr>In summary: Do’s and Don’ts</vt:lpstr>
      <vt:lpstr>One more important “Don’t”</vt:lpstr>
      <vt:lpstr>After the tour</vt:lpstr>
      <vt:lpstr>Part II: Safety</vt:lpstr>
      <vt:lpstr>Before the tour: Safety Survey</vt:lpstr>
      <vt:lpstr>Communicating safety to visitors</vt:lpstr>
      <vt:lpstr>General safety issues on the tour</vt:lpstr>
      <vt:lpstr>Safety at tour locations</vt:lpstr>
      <vt:lpstr>Export Compliance Considerations</vt:lpstr>
      <vt:lpstr>PowerPoint Presentation</vt:lpstr>
      <vt:lpstr>Getting on a Tour</vt:lpstr>
      <vt:lpstr>Being a professional tour guide</vt:lpstr>
      <vt:lpstr>Advice for New Guides</vt:lpstr>
      <vt:lpstr>Common questions from guides</vt:lpstr>
      <vt:lpstr>Questions from the Audience?</vt:lpstr>
      <vt:lpstr>PowerPoint Presentation</vt:lpstr>
      <vt:lpstr>Appendix A: leading a tour</vt:lpstr>
      <vt:lpstr>Tour procedures - preparation</vt:lpstr>
      <vt:lpstr>Tour procedures - during</vt:lpstr>
      <vt:lpstr>The right introduction for the audience</vt:lpstr>
      <vt:lpstr>Demonstrations</vt:lpstr>
      <vt:lpstr>Demo Safety</vt:lpstr>
      <vt:lpstr>Tour procedures - Cleanup</vt:lpstr>
      <vt:lpstr>The State of NSCL Tours</vt:lpstr>
      <vt:lpstr>Special COVID-19 Considerations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Glasmacher</dc:creator>
  <cp:lastModifiedBy>Constan, Zachary</cp:lastModifiedBy>
  <cp:revision>37</cp:revision>
  <dcterms:created xsi:type="dcterms:W3CDTF">2010-11-26T22:03:55Z</dcterms:created>
  <dcterms:modified xsi:type="dcterms:W3CDTF">2023-05-04T18:05:08Z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0x010100F6DCD8DB76C63B4E9C4729B3AFA1197F</vt:lpwstr>
  </property>
</Properties>
</file>