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3999" r:id="rId6"/>
  </p:sldMasterIdLst>
  <p:notesMasterIdLst>
    <p:notesMasterId r:id="rId28"/>
  </p:notesMasterIdLst>
  <p:handoutMasterIdLst>
    <p:handoutMasterId r:id="rId29"/>
  </p:handoutMasterIdLst>
  <p:sldIdLst>
    <p:sldId id="303" r:id="rId7"/>
    <p:sldId id="304" r:id="rId8"/>
    <p:sldId id="341" r:id="rId9"/>
    <p:sldId id="330" r:id="rId10"/>
    <p:sldId id="313" r:id="rId11"/>
    <p:sldId id="337" r:id="rId12"/>
    <p:sldId id="352" r:id="rId13"/>
    <p:sldId id="349" r:id="rId14"/>
    <p:sldId id="344" r:id="rId15"/>
    <p:sldId id="345" r:id="rId16"/>
    <p:sldId id="347" r:id="rId17"/>
    <p:sldId id="306" r:id="rId18"/>
    <p:sldId id="307" r:id="rId19"/>
    <p:sldId id="338" r:id="rId20"/>
    <p:sldId id="351" r:id="rId21"/>
    <p:sldId id="326" r:id="rId22"/>
    <p:sldId id="325" r:id="rId23"/>
    <p:sldId id="335" r:id="rId24"/>
    <p:sldId id="350" r:id="rId25"/>
    <p:sldId id="348" r:id="rId26"/>
    <p:sldId id="346" r:id="rId27"/>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6B9F25"/>
    <a:srgbClr val="342D2D"/>
    <a:srgbClr val="00B050"/>
    <a:srgbClr val="67B14B"/>
    <a:srgbClr val="000000"/>
    <a:srgbClr val="064308"/>
    <a:srgbClr val="E6E8DC"/>
    <a:srgbClr val="B7B58A"/>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43" autoAdjust="0"/>
    <p:restoredTop sz="94660"/>
  </p:normalViewPr>
  <p:slideViewPr>
    <p:cSldViewPr snapToObjects="1">
      <p:cViewPr varScale="1">
        <p:scale>
          <a:sx n="120" d="100"/>
          <a:sy n="120" d="100"/>
        </p:scale>
        <p:origin x="780" y="108"/>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4/20/2023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2962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5526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1825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87607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33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5708314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5314391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245545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7861600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531193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69472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119222462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hyperlink" Target="http://www.nscl.msu.edu/public/educ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shop.msu.edu" TargetMode="External"/><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hyperlink" Target="http://www.nscl.msu.edu/" TargetMode="External"/><Relationship Id="rId10" Type="http://schemas.openxmlformats.org/officeDocument/2006/relationships/image" Target="../media/image55.png"/><Relationship Id="rId4" Type="http://schemas.openxmlformats.org/officeDocument/2006/relationships/hyperlink" Target="mailto:visits@frib.msu.edu" TargetMode="External"/><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emf"/><Relationship Id="rId3" Type="http://schemas.openxmlformats.org/officeDocument/2006/relationships/image" Target="../media/image16.emf"/><Relationship Id="rId7" Type="http://schemas.microsoft.com/office/2007/relationships/hdphoto" Target="../media/hdphoto1.wdp"/><Relationship Id="rId12"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emf"/><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Rare Isotope Beams (FRIB)</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93996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Serving Users worldwide</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r>
              <a:rPr lang="en-US" sz="4000" dirty="0" smtClean="0">
                <a:latin typeface="Arial Black" panose="020B0A04020102020204" pitchFamily="34" charset="0"/>
              </a:rPr>
              <a:t>~1500</a:t>
            </a:r>
          </a:p>
          <a:p>
            <a:r>
              <a:rPr lang="en-US" sz="2400" b="1" dirty="0" smtClean="0"/>
              <a:t>researchers</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4067861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Our staff makes it possible</a:t>
            </a:r>
            <a:endParaRPr lang="en-US" sz="4000"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2501380"/>
            <a:ext cx="7990258" cy="930148"/>
          </a:xfrm>
          <a:prstGeom prst="rect">
            <a:avLst/>
          </a:prstGeom>
        </p:spPr>
      </p:pic>
      <p:sp>
        <p:nvSpPr>
          <p:cNvPr id="5" name="TextBox 4"/>
          <p:cNvSpPr txBox="1"/>
          <p:nvPr/>
        </p:nvSpPr>
        <p:spPr>
          <a:xfrm>
            <a:off x="5475130" y="1813190"/>
            <a:ext cx="1569027" cy="523220"/>
          </a:xfrm>
          <a:prstGeom prst="rect">
            <a:avLst/>
          </a:prstGeom>
          <a:noFill/>
        </p:spPr>
        <p:txBody>
          <a:bodyPr wrap="square" rtlCol="0">
            <a:spAutoFit/>
          </a:bodyPr>
          <a:lstStyle/>
          <a:p>
            <a:pPr algn="ctr"/>
            <a:r>
              <a:rPr lang="en-US" sz="1400" b="1" dirty="0" smtClean="0">
                <a:latin typeface="Century Gothic" panose="020B0502020202020204" pitchFamily="34" charset="0"/>
              </a:rPr>
              <a:t>Theorists and Experimenters</a:t>
            </a:r>
            <a:endParaRPr lang="en-US" sz="1400" b="1" dirty="0">
              <a:latin typeface="Century Gothic" panose="020B0502020202020204" pitchFamily="34" charset="0"/>
            </a:endParaRPr>
          </a:p>
        </p:txBody>
      </p:sp>
      <p:sp>
        <p:nvSpPr>
          <p:cNvPr id="6" name="TextBox 5"/>
          <p:cNvSpPr txBox="1"/>
          <p:nvPr/>
        </p:nvSpPr>
        <p:spPr>
          <a:xfrm>
            <a:off x="2590800" y="3604736"/>
            <a:ext cx="1606379" cy="738664"/>
          </a:xfrm>
          <a:prstGeom prst="rect">
            <a:avLst/>
          </a:prstGeom>
          <a:noFill/>
        </p:spPr>
        <p:txBody>
          <a:bodyPr wrap="square" rtlCol="0">
            <a:spAutoFit/>
          </a:bodyPr>
          <a:lstStyle/>
          <a:p>
            <a:pPr algn="ctr"/>
            <a:r>
              <a:rPr lang="en-US" sz="1400" b="1" dirty="0" smtClean="0">
                <a:latin typeface="Century Gothic" panose="020B0502020202020204" pitchFamily="34" charset="0"/>
              </a:rPr>
              <a:t>Undergraduate and Graduate</a:t>
            </a:r>
          </a:p>
          <a:p>
            <a:pPr algn="ctr"/>
            <a:r>
              <a:rPr lang="en-US" sz="1400" b="1" dirty="0" smtClean="0">
                <a:latin typeface="Century Gothic" panose="020B0502020202020204" pitchFamily="34" charset="0"/>
              </a:rPr>
              <a:t>students</a:t>
            </a:r>
            <a:endParaRPr lang="en-US" sz="1400" b="1" dirty="0">
              <a:latin typeface="Century Gothic" panose="020B0502020202020204" pitchFamily="34" charset="0"/>
            </a:endParaRPr>
          </a:p>
        </p:txBody>
      </p:sp>
      <p:sp>
        <p:nvSpPr>
          <p:cNvPr id="7" name="TextBox 6"/>
          <p:cNvSpPr txBox="1"/>
          <p:nvPr/>
        </p:nvSpPr>
        <p:spPr>
          <a:xfrm>
            <a:off x="7562115" y="1813190"/>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Facility operators</a:t>
            </a:r>
            <a:endParaRPr lang="en-US" sz="1400" b="1" dirty="0">
              <a:latin typeface="Century Gothic" panose="020B0502020202020204" pitchFamily="34" charset="0"/>
            </a:endParaRPr>
          </a:p>
        </p:txBody>
      </p:sp>
      <p:sp>
        <p:nvSpPr>
          <p:cNvPr id="8" name="TextBox 7"/>
          <p:cNvSpPr txBox="1"/>
          <p:nvPr/>
        </p:nvSpPr>
        <p:spPr>
          <a:xfrm>
            <a:off x="4676517" y="3604736"/>
            <a:ext cx="1370055" cy="523220"/>
          </a:xfrm>
          <a:prstGeom prst="rect">
            <a:avLst/>
          </a:prstGeom>
          <a:noFill/>
        </p:spPr>
        <p:txBody>
          <a:bodyPr wrap="square" rtlCol="0">
            <a:spAutoFit/>
          </a:bodyPr>
          <a:lstStyle/>
          <a:p>
            <a:pPr algn="ctr"/>
            <a:r>
              <a:rPr lang="en-US" sz="1400" b="1" dirty="0" smtClean="0">
                <a:latin typeface="Century Gothic" panose="020B0502020202020204" pitchFamily="34" charset="0"/>
              </a:rPr>
              <a:t>Technicians &amp; machinists</a:t>
            </a:r>
            <a:endParaRPr lang="en-US" sz="1400" b="1" dirty="0">
              <a:latin typeface="Century Gothic" panose="020B0502020202020204" pitchFamily="34" charset="0"/>
            </a:endParaRPr>
          </a:p>
        </p:txBody>
      </p:sp>
      <p:sp>
        <p:nvSpPr>
          <p:cNvPr id="9" name="TextBox 8"/>
          <p:cNvSpPr txBox="1"/>
          <p:nvPr/>
        </p:nvSpPr>
        <p:spPr>
          <a:xfrm>
            <a:off x="1960148" y="1792131"/>
            <a:ext cx="1643448" cy="523220"/>
          </a:xfrm>
          <a:prstGeom prst="rect">
            <a:avLst/>
          </a:prstGeom>
          <a:noFill/>
        </p:spPr>
        <p:txBody>
          <a:bodyPr wrap="square" rtlCol="0">
            <a:spAutoFit/>
          </a:bodyPr>
          <a:lstStyle/>
          <a:p>
            <a:pPr algn="ctr"/>
            <a:r>
              <a:rPr lang="en-US" sz="1400" b="1" dirty="0" smtClean="0">
                <a:latin typeface="Century Gothic" panose="020B0502020202020204" pitchFamily="34" charset="0"/>
              </a:rPr>
              <a:t>Research and Development</a:t>
            </a:r>
            <a:endParaRPr lang="en-US" sz="1400" b="1" dirty="0">
              <a:latin typeface="Century Gothic" panose="020B0502020202020204" pitchFamily="34" charset="0"/>
            </a:endParaRPr>
          </a:p>
        </p:txBody>
      </p:sp>
      <p:sp>
        <p:nvSpPr>
          <p:cNvPr id="10" name="TextBox 9"/>
          <p:cNvSpPr txBox="1"/>
          <p:nvPr/>
        </p:nvSpPr>
        <p:spPr>
          <a:xfrm>
            <a:off x="1107989" y="3604736"/>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Designers &amp; engineers</a:t>
            </a:r>
            <a:endParaRPr lang="en-US" sz="1400" b="1" dirty="0">
              <a:latin typeface="Century Gothic" panose="020B0502020202020204" pitchFamily="34" charset="0"/>
            </a:endParaRPr>
          </a:p>
        </p:txBody>
      </p:sp>
      <p:cxnSp>
        <p:nvCxnSpPr>
          <p:cNvPr id="11" name="Straight Connector 10"/>
          <p:cNvCxnSpPr/>
          <p:nvPr/>
        </p:nvCxnSpPr>
        <p:spPr>
          <a:xfrm>
            <a:off x="2500184" y="230972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32899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232489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230377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327318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a:cs typeface="Arial" panose="020B0604020202020204" pitchFamily="34" charset="0"/>
              </a:rPr>
              <a:t>And had jobs in </a:t>
            </a:r>
            <a:r>
              <a:rPr lang="en-US" b="1" dirty="0">
                <a:cs typeface="Arial" panose="020B0604020202020204" pitchFamily="34" charset="0"/>
              </a:rPr>
              <a:t>quality control, building cars, construction, farming</a:t>
            </a:r>
            <a:r>
              <a:rPr lang="en-US" dirty="0">
                <a:cs typeface="Arial" panose="020B0604020202020204" pitchFamily="34" charset="0"/>
              </a:rPr>
              <a:t>, etc…</a:t>
            </a:r>
          </a:p>
        </p:txBody>
      </p:sp>
      <p:sp>
        <p:nvSpPr>
          <p:cNvPr id="18" name="Content Placeholder 2"/>
          <p:cNvSpPr txBox="1">
            <a:spLocks/>
          </p:cNvSpPr>
          <p:nvPr/>
        </p:nvSpPr>
        <p:spPr>
          <a:xfrm>
            <a:off x="631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sz="3600" b="1" kern="0" dirty="0" smtClean="0">
                <a:latin typeface="Arial Black" panose="020B0A04020102020204" pitchFamily="34" charset="0"/>
              </a:rPr>
              <a:t>800+ employees</a:t>
            </a:r>
          </a:p>
          <a:p>
            <a:pPr marL="457200" lvl="1" indent="0">
              <a:buFont typeface="Arial" pitchFamily="34" charset="0"/>
              <a:buNone/>
            </a:pPr>
            <a:endParaRPr lang="en-US" kern="0" dirty="0" smtClean="0"/>
          </a:p>
          <a:p>
            <a:pPr marL="457200" lvl="1" indent="0">
              <a:buFont typeface="Arial" pitchFamily="34" charset="0"/>
              <a:buNone/>
            </a:pPr>
            <a:endParaRPr lang="en-US" kern="0" dirty="0" smtClean="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Training the next generation</a:t>
            </a:r>
            <a:endParaRPr lang="en-US" sz="4000" dirty="0"/>
          </a:p>
        </p:txBody>
      </p:sp>
      <p:sp>
        <p:nvSpPr>
          <p:cNvPr id="3" name="Content Placeholder 2"/>
          <p:cNvSpPr txBox="1">
            <a:spLocks/>
          </p:cNvSpPr>
          <p:nvPr/>
        </p:nvSpPr>
        <p:spPr>
          <a:xfrm>
            <a:off x="628650" y="1143000"/>
            <a:ext cx="4368800" cy="219891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kern="0" dirty="0" smtClean="0"/>
              <a:t>MSU &amp; FRIB have the </a:t>
            </a:r>
          </a:p>
          <a:p>
            <a:pPr marL="0" indent="0" algn="ctr">
              <a:buFont typeface="Wingdings" pitchFamily="2" charset="2"/>
              <a:buNone/>
            </a:pPr>
            <a:r>
              <a:rPr lang="en-US" sz="3200" b="1" kern="0" dirty="0" smtClean="0">
                <a:latin typeface="Arial Black" panose="020B0A04020102020204" pitchFamily="34" charset="0"/>
              </a:rPr>
              <a:t>#1 ranked nuclear science program </a:t>
            </a:r>
          </a:p>
          <a:p>
            <a:pPr marL="0" indent="0" algn="ctr">
              <a:buFont typeface="Wingdings" pitchFamily="2" charset="2"/>
              <a:buNone/>
            </a:pPr>
            <a:r>
              <a:rPr lang="en-US" kern="0" dirty="0" smtClean="0"/>
              <a:t>among US graduate schools</a:t>
            </a:r>
          </a:p>
          <a:p>
            <a:pPr marL="0" indent="0" algn="ctr">
              <a:buFont typeface="Wingdings" pitchFamily="2" charset="2"/>
              <a:buNone/>
            </a:pPr>
            <a:r>
              <a:rPr lang="en-US" sz="1200" i="1" kern="0" dirty="0" smtClean="0"/>
              <a:t>(U.S. News &amp; World Report, 2018)</a:t>
            </a:r>
            <a:endParaRPr lang="en-US" sz="1200" i="1"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943" y="1142999"/>
            <a:ext cx="2988816" cy="2198915"/>
          </a:xfrm>
          <a:prstGeom prst="rect">
            <a:avLst/>
          </a:prstGeom>
        </p:spPr>
      </p:pic>
      <p:sp>
        <p:nvSpPr>
          <p:cNvPr id="5" name="Content Placeholder 2"/>
          <p:cNvSpPr txBox="1">
            <a:spLocks/>
          </p:cNvSpPr>
          <p:nvPr/>
        </p:nvSpPr>
        <p:spPr>
          <a:xfrm>
            <a:off x="4932900"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solidFill>
              </a:rPr>
              <a:t>FRIB Outreach offers:</a:t>
            </a:r>
          </a:p>
          <a:p>
            <a:r>
              <a:rPr lang="en-US" sz="1800" b="1" dirty="0" smtClean="0">
                <a:solidFill>
                  <a:schemeClr val="tx1"/>
                </a:solidFill>
              </a:rPr>
              <a:t>Tours</a:t>
            </a:r>
            <a:r>
              <a:rPr lang="en-US" sz="1800" dirty="0" smtClean="0">
                <a:solidFill>
                  <a:schemeClr val="tx1"/>
                </a:solidFill>
              </a:rPr>
              <a:t> for the general public</a:t>
            </a:r>
          </a:p>
          <a:p>
            <a:r>
              <a:rPr lang="en-US" sz="1800" b="1" dirty="0" smtClean="0">
                <a:solidFill>
                  <a:schemeClr val="tx1"/>
                </a:solidFill>
              </a:rPr>
              <a:t>Summer research programs </a:t>
            </a:r>
            <a:r>
              <a:rPr lang="en-US" sz="1800" dirty="0" smtClean="0">
                <a:solidFill>
                  <a:schemeClr val="tx1"/>
                </a:solidFill>
              </a:rPr>
              <a:t>for middle &amp; high school students</a:t>
            </a:r>
          </a:p>
          <a:p>
            <a:r>
              <a:rPr lang="en-US" sz="1800" dirty="0" smtClean="0">
                <a:solidFill>
                  <a:schemeClr val="tx1"/>
                </a:solidFill>
              </a:rPr>
              <a:t>Nuclear science experiments and </a:t>
            </a:r>
            <a:r>
              <a:rPr lang="en-US" sz="1800" b="1" dirty="0" smtClean="0">
                <a:solidFill>
                  <a:schemeClr val="tx1"/>
                </a:solidFill>
              </a:rPr>
              <a:t>lessons for teachers </a:t>
            </a:r>
            <a:r>
              <a:rPr lang="en-US" sz="1800" dirty="0" smtClean="0">
                <a:solidFill>
                  <a:schemeClr val="tx1"/>
                </a:solidFill>
              </a:rPr>
              <a:t>to use</a:t>
            </a:r>
          </a:p>
          <a:p>
            <a:r>
              <a:rPr lang="en-US" sz="1800" dirty="0" smtClean="0">
                <a:solidFill>
                  <a:schemeClr val="tx1"/>
                </a:solidFill>
              </a:rPr>
              <a:t>For more information online: </a:t>
            </a:r>
            <a:r>
              <a:rPr lang="en-US" sz="1800" dirty="0" smtClean="0">
                <a:solidFill>
                  <a:srgbClr val="67B14B"/>
                </a:solidFill>
                <a:hlinkClick r:id="rId4"/>
              </a:rPr>
              <a:t>frib.msu.edu/public</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algn="ctr">
              <a:defRPr/>
            </a:pPr>
            <a:r>
              <a:rPr lang="en-US" sz="3200" b="1" kern="0" dirty="0" smtClean="0"/>
              <a:t>Want to keep discovering? Upgrade!</a:t>
            </a:r>
            <a:endParaRPr lang="en-US" sz="3200" b="1" kern="0" dirty="0"/>
          </a:p>
        </p:txBody>
      </p:sp>
      <p:sp>
        <p:nvSpPr>
          <p:cNvPr id="4" name="Text Box 5"/>
          <p:cNvSpPr txBox="1">
            <a:spLocks noChangeArrowheads="1"/>
          </p:cNvSpPr>
          <p:nvPr/>
        </p:nvSpPr>
        <p:spPr bwMode="auto">
          <a:xfrm>
            <a:off x="5562600" y="1448653"/>
            <a:ext cx="3372594" cy="8309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smtClean="0">
                <a:solidFill>
                  <a:srgbClr val="333C2B"/>
                </a:solidFill>
                <a:latin typeface="Arial" panose="020B0604020202020204" pitchFamily="34" charset="0"/>
                <a:cs typeface="Arial" panose="020B0604020202020204" pitchFamily="34" charset="0"/>
              </a:rPr>
              <a:t>50+ years of NSCL, and the future is </a:t>
            </a:r>
            <a:r>
              <a:rPr lang="en-US" altLang="en-US" sz="2400" b="1" dirty="0" smtClean="0">
                <a:solidFill>
                  <a:srgbClr val="333C2B"/>
                </a:solidFill>
                <a:latin typeface="Arial" panose="020B0604020202020204" pitchFamily="34" charset="0"/>
                <a:cs typeface="Arial" panose="020B0604020202020204" pitchFamily="34" charset="0"/>
              </a:rPr>
              <a:t>FRIB</a:t>
            </a:r>
            <a:endParaRPr lang="en-US" altLang="en-US" sz="2400" b="1" dirty="0">
              <a:solidFill>
                <a:srgbClr val="333C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369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154245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19149"/>
            <a:ext cx="9144000" cy="1304851"/>
          </a:xfrm>
        </p:spPr>
        <p:txBody>
          <a:bodyPr/>
          <a:lstStyle/>
          <a:p>
            <a:pPr eaLnBrk="1" hangingPunct="1"/>
            <a:r>
              <a:rPr lang="en-US" altLang="en-US" sz="4400" dirty="0" smtClean="0"/>
              <a:t>Explore FRIB at MSU</a:t>
            </a:r>
            <a:endParaRPr lang="en-US" altLang="en-US" sz="4400" dirty="0"/>
          </a:p>
        </p:txBody>
      </p:sp>
      <p:sp>
        <p:nvSpPr>
          <p:cNvPr id="33795" name="Text Box 6"/>
          <p:cNvSpPr txBox="1">
            <a:spLocks noChangeArrowheads="1"/>
          </p:cNvSpPr>
          <p:nvPr/>
        </p:nvSpPr>
        <p:spPr bwMode="auto">
          <a:xfrm>
            <a:off x="650885" y="1169512"/>
            <a:ext cx="7842231"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450056">
              <a:spcBef>
                <a:spcPct val="50000"/>
              </a:spcBef>
              <a:buNone/>
            </a:pPr>
            <a:r>
              <a:rPr lang="en-US" altLang="en-US" sz="2166"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166"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65744" y="1704850"/>
            <a:ext cx="2115965" cy="2001253"/>
          </a:xfrm>
          <a:prstGeom prst="rect">
            <a:avLst/>
          </a:prstGeom>
        </p:spPr>
        <p:txBody>
          <a:bodyPr wrap="square">
            <a:spAutoFit/>
          </a:bodyPr>
          <a:lstStyle/>
          <a:p>
            <a:pPr algn="r" defTabSz="450056">
              <a:spcBef>
                <a:spcPct val="50000"/>
              </a:spcBef>
            </a:pPr>
            <a:r>
              <a:rPr lang="en-US" altLang="en-US" sz="1772" dirty="0">
                <a:solidFill>
                  <a:srgbClr val="000000"/>
                </a:solidFill>
              </a:rPr>
              <a:t>Visit the FRIB-inspired nuclear science exhibit at </a:t>
            </a:r>
            <a:r>
              <a:rPr lang="en-US" altLang="en-US" sz="1772" b="1" dirty="0">
                <a:solidFill>
                  <a:srgbClr val="000000"/>
                </a:solidFill>
              </a:rPr>
              <a:t>Impression 5 Science Center </a:t>
            </a:r>
            <a:r>
              <a:rPr lang="en-US" altLang="en-US" sz="1772" dirty="0">
                <a:solidFill>
                  <a:srgbClr val="000000"/>
                </a:solidFill>
              </a:rPr>
              <a:t>in downtown Lansing!</a:t>
            </a:r>
          </a:p>
          <a:p>
            <a:pPr algn="r" defTabSz="450056">
              <a:spcBef>
                <a:spcPts val="0"/>
              </a:spcBef>
            </a:pPr>
            <a:r>
              <a:rPr lang="en-US" altLang="en-US" sz="1772" u="sng" dirty="0">
                <a:solidFill>
                  <a:srgbClr val="67B14B"/>
                </a:solidFill>
              </a:rPr>
              <a:t>impression5.org</a:t>
            </a:r>
          </a:p>
        </p:txBody>
      </p:sp>
      <p:sp>
        <p:nvSpPr>
          <p:cNvPr id="7" name="Rectangle 6"/>
          <p:cNvSpPr/>
          <p:nvPr/>
        </p:nvSpPr>
        <p:spPr>
          <a:xfrm>
            <a:off x="6297216" y="3796903"/>
            <a:ext cx="2500653" cy="1183144"/>
          </a:xfrm>
          <a:prstGeom prst="rect">
            <a:avLst/>
          </a:prstGeom>
        </p:spPr>
        <p:txBody>
          <a:bodyPr wrap="square">
            <a:spAutoFit/>
          </a:bodyPr>
          <a:lstStyle/>
          <a:p>
            <a:pPr defTabSz="450056">
              <a:spcBef>
                <a:spcPct val="50000"/>
              </a:spcBef>
            </a:pPr>
            <a:r>
              <a:rPr lang="en-US" altLang="en-US" sz="1772" dirty="0">
                <a:solidFill>
                  <a:prstClr val="black"/>
                </a:solidFill>
              </a:rPr>
              <a:t>Visit our </a:t>
            </a:r>
            <a:r>
              <a:rPr lang="en-US" altLang="en-US" sz="1772" b="1" i="1" dirty="0">
                <a:solidFill>
                  <a:prstClr val="black"/>
                </a:solidFill>
              </a:rPr>
              <a:t>Gift Shop </a:t>
            </a:r>
            <a:r>
              <a:rPr lang="en-US" altLang="en-US" sz="1772" dirty="0">
                <a:solidFill>
                  <a:prstClr val="black"/>
                </a:solidFill>
              </a:rPr>
              <a:t>on </a:t>
            </a:r>
            <a:r>
              <a:rPr lang="en-US" altLang="en-US" sz="1772" dirty="0">
                <a:solidFill>
                  <a:prstClr val="black"/>
                </a:solidFill>
                <a:hlinkClick r:id="rId3" action="ppaction://hlinkfile"/>
              </a:rPr>
              <a:t>shop.msu.edu</a:t>
            </a:r>
            <a:r>
              <a:rPr lang="en-US" altLang="en-US" sz="1772" dirty="0">
                <a:solidFill>
                  <a:prstClr val="black"/>
                </a:solidFill>
              </a:rPr>
              <a:t> (click on </a:t>
            </a:r>
            <a:r>
              <a:rPr lang="en-US" altLang="en-US" sz="1772" dirty="0" smtClean="0">
                <a:solidFill>
                  <a:prstClr val="black"/>
                </a:solidFill>
              </a:rPr>
              <a:t>“FRIB” </a:t>
            </a:r>
            <a:r>
              <a:rPr lang="en-US" altLang="en-US" sz="1772" dirty="0">
                <a:solidFill>
                  <a:prstClr val="black"/>
                </a:solidFill>
              </a:rPr>
              <a:t>under “Specialty Shops”)</a:t>
            </a:r>
          </a:p>
        </p:txBody>
      </p:sp>
      <p:sp>
        <p:nvSpPr>
          <p:cNvPr id="8" name="Rectangle 7"/>
          <p:cNvSpPr/>
          <p:nvPr/>
        </p:nvSpPr>
        <p:spPr>
          <a:xfrm>
            <a:off x="6298961" y="1704849"/>
            <a:ext cx="2425643" cy="1183144"/>
          </a:xfrm>
          <a:prstGeom prst="rect">
            <a:avLst/>
          </a:prstGeom>
        </p:spPr>
        <p:txBody>
          <a:bodyPr wrap="square">
            <a:spAutoFit/>
          </a:bodyPr>
          <a:lstStyle/>
          <a:p>
            <a:pPr defTabSz="450056">
              <a:spcBef>
                <a:spcPct val="50000"/>
              </a:spcBef>
            </a:pPr>
            <a:r>
              <a:rPr lang="en-US" altLang="en-US" sz="1772" dirty="0">
                <a:solidFill>
                  <a:srgbClr val="000000"/>
                </a:solidFill>
              </a:rPr>
              <a:t>Find</a:t>
            </a:r>
            <a:r>
              <a:rPr lang="en-US" altLang="en-US" sz="1772" dirty="0">
                <a:solidFill>
                  <a:srgbClr val="C19859">
                    <a:lumMod val="75000"/>
                  </a:srgbClr>
                </a:solidFill>
              </a:rPr>
              <a:t> </a:t>
            </a:r>
            <a:r>
              <a:rPr lang="en-US" altLang="en-US" sz="1772" b="1" i="1" dirty="0">
                <a:solidFill>
                  <a:prstClr val="black"/>
                </a:solidFill>
              </a:rPr>
              <a:t>camps and programs</a:t>
            </a:r>
            <a:r>
              <a:rPr lang="en-US" altLang="en-US" sz="1772" dirty="0">
                <a:solidFill>
                  <a:prstClr val="black"/>
                </a:solidFill>
              </a:rPr>
              <a:t> </a:t>
            </a:r>
            <a:r>
              <a:rPr lang="en-US" altLang="en-US" sz="1772" dirty="0">
                <a:solidFill>
                  <a:srgbClr val="000000"/>
                </a:solidFill>
              </a:rPr>
              <a:t>at MSU for </a:t>
            </a:r>
          </a:p>
          <a:p>
            <a:pPr defTabSz="450056"/>
            <a:r>
              <a:rPr lang="en-US" altLang="en-US" sz="1772" dirty="0" err="1">
                <a:solidFill>
                  <a:srgbClr val="000000"/>
                </a:solidFill>
              </a:rPr>
              <a:t>pre-college</a:t>
            </a:r>
            <a:r>
              <a:rPr lang="en-US" altLang="en-US" sz="1772" dirty="0">
                <a:solidFill>
                  <a:srgbClr val="000000"/>
                </a:solidFill>
              </a:rPr>
              <a:t> students: </a:t>
            </a:r>
            <a:r>
              <a:rPr lang="en-US" altLang="en-US" sz="1772" u="sng" dirty="0">
                <a:solidFill>
                  <a:srgbClr val="67B14B"/>
                </a:solidFill>
              </a:rPr>
              <a:t>spartanyouth.msu.edu</a:t>
            </a:r>
          </a:p>
        </p:txBody>
      </p:sp>
      <p:sp>
        <p:nvSpPr>
          <p:cNvPr id="11" name="Rectangle 10"/>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4"/>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5"/>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0448" y="1704851"/>
            <a:ext cx="1701478" cy="199324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1893" y="3796903"/>
            <a:ext cx="1358586" cy="1290732"/>
          </a:xfrm>
          <a:prstGeom prst="rect">
            <a:avLst/>
          </a:prstGeom>
        </p:spPr>
      </p:pic>
      <p:sp>
        <p:nvSpPr>
          <p:cNvPr id="14" name="TextBox 13"/>
          <p:cNvSpPr txBox="1"/>
          <p:nvPr/>
        </p:nvSpPr>
        <p:spPr>
          <a:xfrm>
            <a:off x="4607440" y="4684378"/>
            <a:ext cx="1689436" cy="395365"/>
          </a:xfrm>
          <a:prstGeom prst="rect">
            <a:avLst/>
          </a:prstGeom>
          <a:noFill/>
        </p:spPr>
        <p:txBody>
          <a:bodyPr wrap="square" rtlCol="0">
            <a:spAutoFit/>
          </a:bodyPr>
          <a:lstStyle/>
          <a:p>
            <a:pPr defTabSz="450056"/>
            <a:r>
              <a:rPr lang="en-US" sz="1969" b="1" dirty="0">
                <a:solidFill>
                  <a:srgbClr val="C19859">
                    <a:lumMod val="75000"/>
                  </a:srgbClr>
                </a:solidFill>
                <a:cs typeface="Arial" panose="020B0604020202020204" pitchFamily="34" charset="0"/>
              </a:rPr>
              <a:t>GIFT SHOP</a:t>
            </a:r>
          </a:p>
        </p:txBody>
      </p:sp>
      <p:sp>
        <p:nvSpPr>
          <p:cNvPr id="15" name="Rectangle 14"/>
          <p:cNvSpPr/>
          <p:nvPr/>
        </p:nvSpPr>
        <p:spPr>
          <a:xfrm>
            <a:off x="465743" y="3791836"/>
            <a:ext cx="2122212" cy="910442"/>
          </a:xfrm>
          <a:prstGeom prst="rect">
            <a:avLst/>
          </a:prstGeom>
        </p:spPr>
        <p:txBody>
          <a:bodyPr wrap="square">
            <a:spAutoFit/>
          </a:bodyPr>
          <a:lstStyle/>
          <a:p>
            <a:pPr algn="r" defTabSz="450056">
              <a:spcBef>
                <a:spcPct val="50000"/>
              </a:spcBef>
            </a:pPr>
            <a:r>
              <a:rPr lang="en-US" altLang="en-US" sz="1772" dirty="0">
                <a:solidFill>
                  <a:srgbClr val="000000"/>
                </a:solidFill>
              </a:rPr>
              <a:t>Get the Android/ iPhone/iPad game </a:t>
            </a:r>
            <a:r>
              <a:rPr lang="en-US" altLang="en-US" sz="1772" b="1" i="1" dirty="0" err="1">
                <a:solidFill>
                  <a:prstClr val="black"/>
                </a:solidFill>
              </a:rPr>
              <a:t>Isotopolis</a:t>
            </a:r>
            <a:r>
              <a:rPr lang="en-US" altLang="en-US" sz="1772" dirty="0">
                <a:solidFill>
                  <a:srgbClr val="C19859">
                    <a:lumMod val="75000"/>
                  </a:srgbClr>
                </a:solidFill>
              </a:rPr>
              <a:t> </a:t>
            </a:r>
            <a:r>
              <a:rPr lang="en-US" altLang="en-US" sz="1772" dirty="0">
                <a:solidFill>
                  <a:srgbClr val="000000"/>
                </a:solidFill>
              </a:rPr>
              <a:t>for free! </a:t>
            </a:r>
          </a:p>
        </p:txBody>
      </p:sp>
      <p:sp>
        <p:nvSpPr>
          <p:cNvPr id="18" name="TextBox 17"/>
          <p:cNvSpPr txBox="1"/>
          <p:nvPr/>
        </p:nvSpPr>
        <p:spPr>
          <a:xfrm>
            <a:off x="4536468" y="1734738"/>
            <a:ext cx="1689436" cy="516423"/>
          </a:xfrm>
          <a:prstGeom prst="rect">
            <a:avLst/>
          </a:prstGeom>
          <a:noFill/>
        </p:spPr>
        <p:txBody>
          <a:bodyPr wrap="square" rtlCol="0">
            <a:spAutoFit/>
          </a:bodyPr>
          <a:lstStyle/>
          <a:p>
            <a:pPr defTabSz="450056"/>
            <a:r>
              <a:rPr lang="en-US" sz="1378" b="1" dirty="0">
                <a:solidFill>
                  <a:srgbClr val="C19859">
                    <a:lumMod val="75000"/>
                  </a:srgbClr>
                </a:solidFill>
                <a:cs typeface="Arial" panose="020B0604020202020204" pitchFamily="34" charset="0"/>
              </a:rPr>
              <a:t>SPARTAN YOUTH PROGRAMS</a:t>
            </a: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19" name="Rectangle 18"/>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12830" b="10190"/>
          <a:stretch/>
        </p:blipFill>
        <p:spPr>
          <a:xfrm>
            <a:off x="2682409" y="2797980"/>
            <a:ext cx="1753928" cy="900113"/>
          </a:xfrm>
          <a:prstGeom prst="rect">
            <a:avLst/>
          </a:prstGeom>
        </p:spPr>
      </p:pic>
      <p:grpSp>
        <p:nvGrpSpPr>
          <p:cNvPr id="6" name="Group 5"/>
          <p:cNvGrpSpPr/>
          <p:nvPr/>
        </p:nvGrpSpPr>
        <p:grpSpPr>
          <a:xfrm>
            <a:off x="2671196" y="3796902"/>
            <a:ext cx="1769762" cy="1281334"/>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894" y="1704850"/>
            <a:ext cx="1782467" cy="1188311"/>
          </a:xfrm>
          <a:prstGeom prst="rect">
            <a:avLst/>
          </a:prstGeom>
        </p:spPr>
      </p:pic>
    </p:spTree>
    <p:extLst>
      <p:ext uri="{BB962C8B-B14F-4D97-AF65-F5344CB8AC3E}">
        <p14:creationId xmlns:p14="http://schemas.microsoft.com/office/powerpoint/2010/main" val="208499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175302121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pPr>
            <a:r>
              <a:rPr lang="en-US" sz="2250" kern="0" dirty="0" smtClean="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Not attending </a:t>
            </a:r>
            <a:r>
              <a:rPr lang="en-US" sz="2250" kern="0" dirty="0">
                <a:solidFill>
                  <a:srgbClr val="064308"/>
                </a:solidFill>
                <a:latin typeface="Arial"/>
                <a:ea typeface="Arial"/>
                <a:cs typeface="Arial"/>
                <a:sym typeface="Arial"/>
              </a:rPr>
              <a:t>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Wearing </a:t>
            </a:r>
            <a:r>
              <a:rPr lang="en-US" sz="2250" kern="0" dirty="0">
                <a:solidFill>
                  <a:srgbClr val="064308"/>
                </a:solidFill>
                <a:latin typeface="Arial"/>
                <a:ea typeface="Arial"/>
                <a:cs typeface="Arial"/>
                <a:sym typeface="Arial"/>
              </a:rPr>
              <a:t>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Maintaining </a:t>
            </a:r>
            <a:r>
              <a:rPr lang="en-US" sz="2250" kern="0" dirty="0">
                <a:solidFill>
                  <a:srgbClr val="064308"/>
                </a:solidFill>
                <a:latin typeface="Arial"/>
                <a:ea typeface="Arial"/>
                <a:cs typeface="Arial"/>
                <a:sym typeface="Arial"/>
              </a:rPr>
              <a:t>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517651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23" r="9147" b="12308"/>
          <a:stretch/>
        </p:blipFill>
        <p:spPr bwMode="auto">
          <a:xfrm>
            <a:off x="304800" y="1045088"/>
            <a:ext cx="8534400" cy="50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66584" y="2724735"/>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5" name="TextBox 4"/>
          <p:cNvSpPr txBox="1"/>
          <p:nvPr/>
        </p:nvSpPr>
        <p:spPr>
          <a:xfrm>
            <a:off x="1663370" y="337423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6" name="TextBox 5"/>
          <p:cNvSpPr txBox="1"/>
          <p:nvPr/>
        </p:nvSpPr>
        <p:spPr>
          <a:xfrm>
            <a:off x="2706784" y="4443963"/>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 Support Building</a:t>
            </a:r>
          </a:p>
        </p:txBody>
      </p:sp>
      <p:sp>
        <p:nvSpPr>
          <p:cNvPr id="7" name="TextBox 6"/>
          <p:cNvSpPr txBox="1"/>
          <p:nvPr/>
        </p:nvSpPr>
        <p:spPr>
          <a:xfrm>
            <a:off x="5867400" y="3271335"/>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SRF Assembly</a:t>
            </a:r>
          </a:p>
        </p:txBody>
      </p:sp>
      <p:sp>
        <p:nvSpPr>
          <p:cNvPr id="8" name="TextBox 7"/>
          <p:cNvSpPr txBox="1"/>
          <p:nvPr/>
        </p:nvSpPr>
        <p:spPr>
          <a:xfrm>
            <a:off x="5634662" y="4257100"/>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Ion Sources</a:t>
            </a:r>
          </a:p>
        </p:txBody>
      </p:sp>
      <p:sp>
        <p:nvSpPr>
          <p:cNvPr id="9" name="TextBox 8"/>
          <p:cNvSpPr txBox="1"/>
          <p:nvPr/>
        </p:nvSpPr>
        <p:spPr>
          <a:xfrm>
            <a:off x="4377499" y="1650916"/>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SHAW LANE</a:t>
            </a:r>
          </a:p>
        </p:txBody>
      </p:sp>
      <p:sp>
        <p:nvSpPr>
          <p:cNvPr id="10" name="TextBox 9"/>
          <p:cNvSpPr txBox="1"/>
          <p:nvPr/>
        </p:nvSpPr>
        <p:spPr>
          <a:xfrm>
            <a:off x="4495800" y="5414339"/>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WILSON ROAD</a:t>
            </a:r>
          </a:p>
        </p:txBody>
      </p:sp>
      <p:sp>
        <p:nvSpPr>
          <p:cNvPr id="11" name="TextBox 10"/>
          <p:cNvSpPr txBox="1"/>
          <p:nvPr/>
        </p:nvSpPr>
        <p:spPr>
          <a:xfrm rot="2912043">
            <a:off x="5583046" y="1429722"/>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BOGUE STREET</a:t>
            </a:r>
          </a:p>
        </p:txBody>
      </p:sp>
      <p:sp>
        <p:nvSpPr>
          <p:cNvPr id="12" name="TextBox 11"/>
          <p:cNvSpPr txBox="1"/>
          <p:nvPr/>
        </p:nvSpPr>
        <p:spPr>
          <a:xfrm>
            <a:off x="7450203" y="2179675"/>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p:txBody>
      </p:sp>
      <p:sp>
        <p:nvSpPr>
          <p:cNvPr id="13" name="TextBox 12"/>
          <p:cNvSpPr txBox="1"/>
          <p:nvPr/>
        </p:nvSpPr>
        <p:spPr>
          <a:xfrm>
            <a:off x="291732" y="1297943"/>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block)</a:t>
            </a:r>
          </a:p>
        </p:txBody>
      </p:sp>
      <p:sp>
        <p:nvSpPr>
          <p:cNvPr id="14" name="TextBox 13"/>
          <p:cNvSpPr txBox="1"/>
          <p:nvPr/>
        </p:nvSpPr>
        <p:spPr>
          <a:xfrm rot="19579171">
            <a:off x="1332274" y="2201373"/>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87964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210705"/>
            <a:ext cx="1351652"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Prior </a:t>
            </a:r>
            <a:r>
              <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rPr>
              <a:t>NSCL</a:t>
            </a:r>
          </a:p>
        </p:txBody>
      </p:sp>
      <p:sp>
        <p:nvSpPr>
          <p:cNvPr id="26" name="TextBox 25"/>
          <p:cNvSpPr txBox="1"/>
          <p:nvPr/>
        </p:nvSpPr>
        <p:spPr>
          <a:xfrm>
            <a:off x="2008415" y="4060560"/>
            <a:ext cx="2480166" cy="369332"/>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New linear</a:t>
            </a:r>
            <a:r>
              <a:rPr kumimoji="0" lang="en-US" sz="1800" b="0" i="0" u="none" strike="noStrike" kern="1200" cap="none" spc="0" normalizeH="0" noProof="0" dirty="0" smtClean="0">
                <a:ln>
                  <a:noFill/>
                </a:ln>
                <a:solidFill>
                  <a:prstClr val="white"/>
                </a:solidFill>
                <a:effectLst/>
                <a:uLnTx/>
                <a:uFillTx/>
                <a:latin typeface="Arial" pitchFamily="34" charset="0"/>
                <a:ea typeface="ヒラギノ角ゴ Pro W3"/>
              </a:rPr>
              <a:t> accelerator</a:t>
            </a:r>
            <a:endPar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Tree>
    <p:extLst>
      <p:ext uri="{BB962C8B-B14F-4D97-AF65-F5344CB8AC3E}">
        <p14:creationId xmlns:p14="http://schemas.microsoft.com/office/powerpoint/2010/main" val="2121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D2D5E2-6C9B-DB4B-B480-425E55535841}"/>
              </a:ext>
            </a:extLst>
          </p:cNvPr>
          <p:cNvPicPr>
            <a:picLocks noChangeAspect="1"/>
          </p:cNvPicPr>
          <p:nvPr/>
        </p:nvPicPr>
        <p:blipFill>
          <a:blip r:embed="rId3"/>
          <a:stretch>
            <a:fillRect/>
          </a:stretch>
        </p:blipFill>
        <p:spPr>
          <a:xfrm>
            <a:off x="6754425" y="1234955"/>
            <a:ext cx="1703775" cy="2285898"/>
          </a:xfrm>
          <a:prstGeom prst="rect">
            <a:avLst/>
          </a:prstGeom>
        </p:spPr>
      </p:pic>
      <p:sp>
        <p:nvSpPr>
          <p:cNvPr id="2" name="Title 1"/>
          <p:cNvSpPr>
            <a:spLocks noGrp="1"/>
          </p:cNvSpPr>
          <p:nvPr>
            <p:ph type="title"/>
          </p:nvPr>
        </p:nvSpPr>
        <p:spPr>
          <a:xfrm>
            <a:off x="0" y="274637"/>
            <a:ext cx="9144000" cy="1325563"/>
          </a:xfrm>
        </p:spPr>
        <p:txBody>
          <a:bodyPr/>
          <a:lstStyle/>
          <a:p>
            <a:r>
              <a:rPr lang="en-US" dirty="0" smtClean="0"/>
              <a:t>Past Experiments (1964-2021)</a:t>
            </a:r>
            <a:endParaRPr lang="en-US" dirty="0"/>
          </a:p>
        </p:txBody>
      </p:sp>
      <p:sp>
        <p:nvSpPr>
          <p:cNvPr id="3" name="Content Placeholder 2"/>
          <p:cNvSpPr>
            <a:spLocks noGrp="1"/>
          </p:cNvSpPr>
          <p:nvPr>
            <p:ph idx="4294967295"/>
          </p:nvPr>
        </p:nvSpPr>
        <p:spPr>
          <a:xfrm>
            <a:off x="2458650" y="2601290"/>
            <a:ext cx="4295775" cy="2384425"/>
          </a:xfrm>
        </p:spPr>
        <p:txBody>
          <a:bodyPr/>
          <a:lstStyle/>
          <a:p>
            <a:r>
              <a:rPr lang="en-US" sz="1800" dirty="0" smtClean="0">
                <a:solidFill>
                  <a:schemeClr val="tx1"/>
                </a:solidFill>
              </a:rPr>
              <a:t>Calibration of satellite sensors</a:t>
            </a:r>
          </a:p>
          <a:p>
            <a:r>
              <a:rPr lang="en-US" sz="1800" dirty="0" smtClean="0">
                <a:solidFill>
                  <a:schemeClr val="tx1"/>
                </a:solidFill>
              </a:rPr>
              <a:t>Fusion with neutron-rich nuclei</a:t>
            </a:r>
          </a:p>
          <a:p>
            <a:r>
              <a:rPr lang="en-US" sz="1800" dirty="0" smtClean="0">
                <a:solidFill>
                  <a:schemeClr val="tx1"/>
                </a:solidFill>
              </a:rPr>
              <a:t>DNA changes under radiation (for astronauts and cancer patients)</a:t>
            </a:r>
          </a:p>
          <a:p>
            <a:r>
              <a:rPr lang="en-US" sz="1800" dirty="0" smtClean="0">
                <a:solidFill>
                  <a:schemeClr val="tx1"/>
                </a:solidFill>
              </a:rPr>
              <a:t>Nuclear reactions in dying stars</a:t>
            </a:r>
          </a:p>
          <a:p>
            <a:r>
              <a:rPr lang="en-US" sz="1800" dirty="0" smtClean="0">
                <a:solidFill>
                  <a:schemeClr val="tx1"/>
                </a:solidFill>
              </a:rPr>
              <a:t>Isotope harvesting for medical use</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394" y="1215736"/>
            <a:ext cx="2463206" cy="1385554"/>
          </a:xfrm>
          <a:prstGeom prst="rect">
            <a:avLst/>
          </a:prstGeom>
        </p:spPr>
      </p:pic>
      <p:pic>
        <p:nvPicPr>
          <p:cNvPr id="5" name="Picture 4"/>
          <p:cNvPicPr>
            <a:picLocks noChangeAspect="1"/>
          </p:cNvPicPr>
          <p:nvPr/>
        </p:nvPicPr>
        <p:blipFill>
          <a:blip r:embed="rId5"/>
          <a:stretch>
            <a:fillRect/>
          </a:stretch>
        </p:blipFill>
        <p:spPr>
          <a:xfrm>
            <a:off x="2428087" y="4745603"/>
            <a:ext cx="1875638" cy="1282283"/>
          </a:xfrm>
          <a:prstGeom prst="rect">
            <a:avLst/>
          </a:prstGeom>
        </p:spPr>
      </p:pic>
      <p:grpSp>
        <p:nvGrpSpPr>
          <p:cNvPr id="7" name="Group 6"/>
          <p:cNvGrpSpPr/>
          <p:nvPr/>
        </p:nvGrpSpPr>
        <p:grpSpPr>
          <a:xfrm>
            <a:off x="440441" y="2668211"/>
            <a:ext cx="1747849" cy="1327602"/>
            <a:chOff x="7495779" y="1044996"/>
            <a:chExt cx="1924841" cy="1462038"/>
          </a:xfrm>
        </p:grpSpPr>
        <p:pic>
          <p:nvPicPr>
            <p:cNvPr id="8" name="Picture 7">
              <a:extLst>
                <a:ext uri="{FF2B5EF4-FFF2-40B4-BE49-F238E27FC236}">
                  <a16:creationId xmlns:a16="http://schemas.microsoft.com/office/drawing/2014/main" id="{48A5322B-4290-584C-8F11-888138FF6AF3}"/>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a16="http://schemas.microsoft.com/office/drawing/2014/main"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2945228" y="1215736"/>
            <a:ext cx="3568691" cy="1385554"/>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3"/>
              <a:ext cx="2264266"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smtClean="0">
                  <a:solidFill>
                    <a:schemeClr val="bg1"/>
                  </a:solidFill>
                </a:rPr>
                <a:t>Harvesting</a:t>
              </a:r>
              <a:endParaRPr lang="en-US" sz="600" dirty="0">
                <a:solidFill>
                  <a:schemeClr val="bg1"/>
                </a:solidFill>
              </a:endParaRP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3"/>
          <a:stretch>
            <a:fillRect/>
          </a:stretch>
        </p:blipFill>
        <p:spPr>
          <a:xfrm>
            <a:off x="6631577" y="3197985"/>
            <a:ext cx="1992442" cy="2821816"/>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5832" r="5639" b="26466"/>
          <a:stretch/>
        </p:blipFill>
        <p:spPr>
          <a:xfrm>
            <a:off x="4499388" y="4745604"/>
            <a:ext cx="2014531" cy="1254964"/>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21740" r="17675"/>
          <a:stretch/>
        </p:blipFill>
        <p:spPr>
          <a:xfrm>
            <a:off x="444617" y="4043034"/>
            <a:ext cx="1781900" cy="1957533"/>
          </a:xfrm>
          <a:prstGeom prst="rect">
            <a:avLst/>
          </a:prstGeom>
        </p:spPr>
      </p:pic>
    </p:spTree>
    <p:extLst>
      <p:ext uri="{BB962C8B-B14F-4D97-AF65-F5344CB8AC3E}">
        <p14:creationId xmlns:p14="http://schemas.microsoft.com/office/powerpoint/2010/main" val="351304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Arial Black" panose="020B0A04020102020204" pitchFamily="34" charset="0"/>
              </a:rPr>
              <a:t>small</a:t>
            </a:r>
            <a:r>
              <a:rPr lang="en-US" altLang="en-US" sz="2000" kern="0" dirty="0" smtClean="0">
                <a:solidFill>
                  <a:schemeClr val="tx1"/>
                </a:solidFill>
                <a:latin typeface="Arial Black" panose="020B0A04020102020204" pitchFamily="34" charset="0"/>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n-lt"/>
              </a:rPr>
              <a:t>(even with </a:t>
            </a:r>
          </a:p>
          <a:p>
            <a:pPr algn="ctr">
              <a:lnSpc>
                <a:spcPct val="110000"/>
              </a:lnSpc>
              <a:spcBef>
                <a:spcPts val="0"/>
              </a:spcBef>
              <a:buFontTx/>
              <a:buNone/>
            </a:pPr>
            <a:r>
              <a:rPr lang="en-US" altLang="en-US" i="1" kern="0" dirty="0" smtClean="0">
                <a:solidFill>
                  <a:schemeClr val="tx1"/>
                </a:solidFill>
                <a:latin typeface="+mn-lt"/>
              </a:rPr>
              <a:t>the best microscopes!)</a:t>
            </a:r>
            <a:endParaRPr lang="en-US" altLang="en-US" sz="1600" i="1" kern="0" dirty="0" smtClean="0">
              <a:solidFill>
                <a:schemeClr val="tx1"/>
              </a:solidFill>
              <a:latin typeface="+mn-lt"/>
            </a:endParaRPr>
          </a:p>
        </p:txBody>
      </p:sp>
      <p:sp>
        <p:nvSpPr>
          <p:cNvPr id="23" name="TextBox 22"/>
          <p:cNvSpPr txBox="1"/>
          <p:nvPr/>
        </p:nvSpPr>
        <p:spPr>
          <a:xfrm>
            <a:off x="6265781" y="2431661"/>
            <a:ext cx="2727499" cy="2462213"/>
          </a:xfrm>
          <a:prstGeom prst="rect">
            <a:avLst/>
          </a:prstGeom>
          <a:noFill/>
        </p:spPr>
        <p:txBody>
          <a:bodyPr wrap="square">
            <a:spAutoFit/>
          </a:bodyPr>
          <a:lstStyle/>
          <a:p>
            <a:pPr algn="ctr" eaLnBrk="1" hangingPunct="1">
              <a:defRPr/>
            </a:pPr>
            <a:r>
              <a:rPr lang="en-US" sz="2200" dirty="0" smtClean="0">
                <a:latin typeface="+mn-lt"/>
                <a:cs typeface="Arial" charset="0"/>
              </a:rPr>
              <a:t>To </a:t>
            </a:r>
            <a:r>
              <a:rPr lang="en-US" sz="2200" dirty="0">
                <a:latin typeface="+mn-lt"/>
                <a:cs typeface="Arial" charset="0"/>
              </a:rPr>
              <a:t>make it </a:t>
            </a:r>
            <a:r>
              <a:rPr lang="en-US" sz="2200" dirty="0" smtClean="0">
                <a:latin typeface="+mn-lt"/>
                <a:cs typeface="Arial" charset="0"/>
              </a:rPr>
              <a:t>even more </a:t>
            </a:r>
            <a:r>
              <a:rPr lang="en-US" sz="2200" dirty="0">
                <a:latin typeface="+mn-lt"/>
                <a:cs typeface="Arial" charset="0"/>
              </a:rPr>
              <a:t>interesting: </a:t>
            </a:r>
            <a:r>
              <a:rPr lang="en-US" sz="2200" dirty="0" smtClean="0">
                <a:latin typeface="+mn-lt"/>
                <a:cs typeface="Arial" charset="0"/>
              </a:rPr>
              <a:t>FRIB studies </a:t>
            </a:r>
          </a:p>
          <a:p>
            <a:pPr algn="ctr" eaLnBrk="1" hangingPunct="1">
              <a:defRPr/>
            </a:pPr>
            <a:r>
              <a:rPr lang="en-US" sz="2200" dirty="0" smtClean="0">
                <a:latin typeface="+mn-lt"/>
                <a:cs typeface="Arial" charset="0"/>
              </a:rPr>
              <a:t>nuclei that are </a:t>
            </a:r>
            <a:endParaRPr lang="en-US" sz="2200" dirty="0">
              <a:latin typeface="+mn-lt"/>
              <a:cs typeface="Arial" charset="0"/>
            </a:endParaRPr>
          </a:p>
          <a:p>
            <a:pPr algn="ctr" eaLnBrk="1" hangingPunct="1">
              <a:defRPr/>
            </a:pPr>
            <a:r>
              <a:rPr lang="en-US" sz="2200" dirty="0">
                <a:solidFill>
                  <a:srgbClr val="FF0000"/>
                </a:solidFill>
                <a:latin typeface="+mn-lt"/>
                <a:cs typeface="Arial" charset="0"/>
              </a:rPr>
              <a:t>radioactive</a:t>
            </a:r>
            <a:r>
              <a:rPr lang="en-US" sz="2200" dirty="0">
                <a:latin typeface="+mn-lt"/>
                <a:cs typeface="Arial" charset="0"/>
              </a:rPr>
              <a:t>,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short-lived</a:t>
            </a:r>
            <a:r>
              <a:rPr lang="en-US" sz="2200" dirty="0">
                <a:latin typeface="+mn-lt"/>
                <a:cs typeface="Arial" charset="0"/>
              </a:rPr>
              <a:t>, and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not found on Earth</a:t>
            </a:r>
            <a:endParaRPr lang="en-US" sz="2200" dirty="0">
              <a:latin typeface="+mn-lt"/>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600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ヒラギノ角ゴ Pro W3"/>
              </a:rPr>
              <a:t>Making rare nuclei in a </a:t>
            </a:r>
            <a:r>
              <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rPr>
              <a:t>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The</a:t>
              </a:r>
              <a:r>
                <a:rPr kumimoji="0" lang="en-US" sz="2400" b="1" i="0" u="none" strike="noStrike" kern="1200" cap="none" spc="0" normalizeH="0" baseline="0" noProof="0" dirty="0" smtClean="0">
                  <a:ln>
                    <a:noFill/>
                  </a:ln>
                  <a:solidFill>
                    <a:srgbClr val="333C2B"/>
                  </a:solidFill>
                  <a:effectLst/>
                  <a:uLnTx/>
                  <a:uFillTx/>
                  <a:latin typeface="Arial" pitchFamily="34" charset="0"/>
                  <a:ea typeface="ヒラギノ角ゴ Pro W3"/>
                </a:rPr>
                <a:t> 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 future</a:t>
              </a:r>
              <a:endParaRPr kumimoji="0" lang="en-US" sz="2400" b="0" i="0" u="none" strike="noStrike" kern="1200" cap="none" spc="0" normalizeH="0" baseline="0" noProof="0" dirty="0">
                <a:ln>
                  <a:noFill/>
                </a:ln>
                <a:solidFill>
                  <a:srgbClr val="333C2B"/>
                </a:solidFill>
                <a:effectLst/>
                <a:uLnTx/>
                <a:uFillTx/>
                <a:latin typeface="Arial" pitchFamily="34" charset="0"/>
                <a:ea typeface="ヒラギノ角ゴ Pro W3"/>
              </a:endParaRPr>
            </a:p>
          </p:txBody>
        </p:sp>
      </p:grpSp>
      <p:sp>
        <p:nvSpPr>
          <p:cNvPr id="8" name="Content Placeholder 2"/>
          <p:cNvSpPr txBox="1">
            <a:spLocks/>
          </p:cNvSpPr>
          <p:nvPr/>
        </p:nvSpPr>
        <p:spPr bwMode="auto">
          <a:xfrm>
            <a:off x="6553200" y="1066800"/>
            <a:ext cx="2438400" cy="3860835"/>
          </a:xfrm>
          <a:prstGeom prst="rect">
            <a:avLst/>
          </a:prstGeom>
          <a:solidFill>
            <a:schemeClr val="bg1"/>
          </a:solidFill>
          <a:ln w="9525">
            <a:noFill/>
            <a:miter lim="800000"/>
            <a:headEnd/>
            <a:tailEnd/>
          </a:ln>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ヒラギノ角ゴ Pro W3"/>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 with our next-generation</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ヒラギノ角ゴ Pro W3"/>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the $730 million discovery machine that we imagined, designed, and </a:t>
            </a:r>
            <a:r>
              <a:rPr kumimoji="0" lang="en-US" sz="2000" b="1" i="0" u="none" strike="noStrike" kern="0" cap="none" spc="0" normalizeH="0" baseline="0" noProof="0" dirty="0" smtClean="0">
                <a:ln>
                  <a:noFill/>
                </a:ln>
                <a:solidFill>
                  <a:prstClr val="black"/>
                </a:solidFill>
                <a:effectLst/>
                <a:uLnTx/>
                <a:uFillTx/>
                <a:latin typeface="Arial" pitchFamily="34" charset="0"/>
                <a:ea typeface="ヒラギノ角ゴ Pro W3"/>
              </a:rPr>
              <a:t>began operations in May 2022</a:t>
            </a:r>
            <a:endPar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2209214" y="5562600"/>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21484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5" grpId="1"/>
      <p:bldP spid="21"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4240"/>
            <a:ext cx="6047234" cy="4915560"/>
          </a:xfrm>
          <a:prstGeom prst="rect">
            <a:avLst/>
          </a:prstGeom>
        </p:spPr>
      </p:pic>
      <p:sp>
        <p:nvSpPr>
          <p:cNvPr id="3" name="Title 1"/>
          <p:cNvSpPr txBox="1">
            <a:spLocks/>
          </p:cNvSpPr>
          <p:nvPr/>
        </p:nvSpPr>
        <p:spPr>
          <a:xfrm>
            <a:off x="0" y="228600"/>
            <a:ext cx="9144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Linear Accelerator: one </a:t>
            </a:r>
            <a:r>
              <a:rPr kumimoji="0" lang="en-US" sz="3200" b="1" i="0" u="none" strike="noStrike" kern="0" cap="none" spc="0" normalizeH="0" baseline="0" noProof="0" dirty="0" err="1" smtClean="0">
                <a:ln>
                  <a:noFill/>
                </a:ln>
                <a:solidFill>
                  <a:prstClr val="black"/>
                </a:solidFill>
                <a:effectLst/>
                <a:uLnTx/>
                <a:uFillTx/>
                <a:latin typeface="Arial" charset="0"/>
                <a:ea typeface="ＭＳ Ｐゴシック" pitchFamily="-65" charset="-128"/>
              </a:rPr>
              <a:t>cryomodule</a:t>
            </a: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 at a time</a:t>
            </a:r>
            <a:endParaRPr kumimoji="0" lang="en-US" sz="3200" b="1" i="0"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6172199" y="3078335"/>
            <a:ext cx="2736842" cy="1995409"/>
          </a:xfrm>
          <a:prstGeom prst="rect">
            <a:avLst/>
          </a:prstGeom>
          <a:ln w="12700">
            <a:solidFill>
              <a:schemeClr val="tx1"/>
            </a:solidFill>
          </a:ln>
        </p:spPr>
      </p:pic>
      <p:sp>
        <p:nvSpPr>
          <p:cNvPr id="5" name="Bent Arrow 4"/>
          <p:cNvSpPr/>
          <p:nvPr/>
        </p:nvSpPr>
        <p:spPr>
          <a:xfrm flipH="1">
            <a:off x="2819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6" name="TextBox 5"/>
          <p:cNvSpPr txBox="1"/>
          <p:nvPr/>
        </p:nvSpPr>
        <p:spPr>
          <a:xfrm>
            <a:off x="6275834" y="5144869"/>
            <a:ext cx="263320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330 high-voltage accelerating cavities produce beam @ ~0.5c</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cxnSp>
        <p:nvCxnSpPr>
          <p:cNvPr id="8" name="Straight Arrow Connector 7"/>
          <p:cNvCxnSpPr/>
          <p:nvPr/>
        </p:nvCxnSpPr>
        <p:spPr>
          <a:xfrm flipV="1">
            <a:off x="6553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629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05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2192" y="1104240"/>
            <a:ext cx="270940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Arial" pitchFamily="34" charset="0"/>
                <a:ea typeface="ヒラギノ角ゴ Pro W3"/>
              </a:rPr>
              <a:t>Cryomodule</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 a box to keep superconducting accelerator parts cold (below -450ºF / 4K)</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8" name="TextBox 17"/>
          <p:cNvSpPr txBox="1"/>
          <p:nvPr/>
        </p:nvSpPr>
        <p:spPr>
          <a:xfrm>
            <a:off x="1143000" y="4953000"/>
            <a:ext cx="3124200" cy="58477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8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19" name="TextBox 18"/>
          <p:cNvSpPr txBox="1"/>
          <p:nvPr/>
        </p:nvSpPr>
        <p:spPr>
          <a:xfrm>
            <a:off x="3810000" y="4419600"/>
            <a:ext cx="3124200" cy="338554"/>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05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20" name="TextBox 19"/>
          <p:cNvSpPr txBox="1"/>
          <p:nvPr/>
        </p:nvSpPr>
        <p:spPr>
          <a:xfrm>
            <a:off x="5181600" y="4143345"/>
            <a:ext cx="3124200" cy="20005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3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Tree>
    <p:extLst>
      <p:ext uri="{BB962C8B-B14F-4D97-AF65-F5344CB8AC3E}">
        <p14:creationId xmlns:p14="http://schemas.microsoft.com/office/powerpoint/2010/main" val="3103738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952500"/>
            <a:ext cx="9144000" cy="5143500"/>
          </a:xfrm>
          <a:prstGeom prst="rect">
            <a:avLst/>
          </a:prstGeom>
        </p:spPr>
      </p:pic>
    </p:spTree>
    <p:extLst>
      <p:ext uri="{BB962C8B-B14F-4D97-AF65-F5344CB8AC3E}">
        <p14:creationId xmlns:p14="http://schemas.microsoft.com/office/powerpoint/2010/main" val="41751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84FA14C0-B7D1-4566-A284-79A890D0FD95"/>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7589</TotalTime>
  <Words>1124</Words>
  <Application>Microsoft Office PowerPoint</Application>
  <PresentationFormat>On-screen Show (4:3)</PresentationFormat>
  <Paragraphs>190</Paragraphs>
  <Slides>21</Slides>
  <Notes>8</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ＭＳ Ｐゴシック</vt:lpstr>
      <vt:lpstr>ＭＳ Ｐゴシック</vt:lpstr>
      <vt:lpstr>Aharoni</vt:lpstr>
      <vt:lpstr>Arial</vt:lpstr>
      <vt:lpstr>Arial Black</vt:lpstr>
      <vt:lpstr>Calibri</vt:lpstr>
      <vt:lpstr>Century Gothic</vt:lpstr>
      <vt:lpstr>Garamond</vt:lpstr>
      <vt:lpstr>Gotham Book</vt:lpstr>
      <vt:lpstr>Helvetica</vt:lpstr>
      <vt:lpstr>Lucida Grande</vt:lpstr>
      <vt:lpstr>Noto Sans Symbols</vt:lpstr>
      <vt:lpstr>Trebuchet MS</vt:lpstr>
      <vt:lpstr>Wingdings</vt:lpstr>
      <vt:lpstr>ヒラギノ角ゴ Pro W3</vt:lpstr>
      <vt:lpstr>1_FRIB3</vt:lpstr>
      <vt:lpstr>FRIB3</vt:lpstr>
      <vt:lpstr>2_FRIB3</vt:lpstr>
      <vt:lpstr>PowerPoint Presentation</vt:lpstr>
      <vt:lpstr>Useful Information</vt:lpstr>
      <vt:lpstr>At FRIB, it’s all about the nuclei</vt:lpstr>
      <vt:lpstr>Past Experiments (1964-2021)</vt:lpstr>
      <vt:lpstr>PowerPoint Presentation</vt:lpstr>
      <vt:lpstr>PowerPoint Presentation</vt:lpstr>
      <vt:lpstr>PowerPoint Presentation</vt:lpstr>
      <vt:lpstr>PowerPoint Presentation</vt:lpstr>
      <vt:lpstr>Behind the Scenes at FRIB</vt:lpstr>
      <vt:lpstr>Detectors measure the invisible</vt:lpstr>
      <vt:lpstr>Serving Users worldwide</vt:lpstr>
      <vt:lpstr>PowerPoint Presentation</vt:lpstr>
      <vt:lpstr>Training the next generation</vt:lpstr>
      <vt:lpstr>PowerPoint Presentation</vt:lpstr>
      <vt:lpstr>FRIB on the MSU campus</vt:lpstr>
      <vt:lpstr>PowerPoint Presentation</vt:lpstr>
      <vt:lpstr>Safety First</vt:lpstr>
      <vt:lpstr>Explore FRIB at MSU</vt:lpstr>
      <vt:lpstr>PowerPoint Presentation</vt:lpstr>
      <vt:lpstr>Special COVID-19 Considerations</vt:lpstr>
      <vt:lpstr>FRIB on the MSU campus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132</cp:revision>
  <cp:lastPrinted>2013-06-17T20:20:32Z</cp:lastPrinted>
  <dcterms:created xsi:type="dcterms:W3CDTF">2014-10-10T17:49:08Z</dcterms:created>
  <dcterms:modified xsi:type="dcterms:W3CDTF">2023-04-20T16:17:46Z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