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 id="2147484006" r:id="rId6"/>
  </p:sldMasterIdLst>
  <p:notesMasterIdLst>
    <p:notesMasterId r:id="rId28"/>
  </p:notesMasterIdLst>
  <p:handoutMasterIdLst>
    <p:handoutMasterId r:id="rId29"/>
  </p:handoutMasterIdLst>
  <p:sldIdLst>
    <p:sldId id="273" r:id="rId7"/>
    <p:sldId id="321" r:id="rId8"/>
    <p:sldId id="312" r:id="rId9"/>
    <p:sldId id="337" r:id="rId10"/>
    <p:sldId id="305" r:id="rId11"/>
    <p:sldId id="303" r:id="rId12"/>
    <p:sldId id="275" r:id="rId13"/>
    <p:sldId id="304" r:id="rId14"/>
    <p:sldId id="338" r:id="rId15"/>
    <p:sldId id="353" r:id="rId16"/>
    <p:sldId id="340" r:id="rId17"/>
    <p:sldId id="313" r:id="rId18"/>
    <p:sldId id="356" r:id="rId19"/>
    <p:sldId id="343" r:id="rId20"/>
    <p:sldId id="355" r:id="rId21"/>
    <p:sldId id="354" r:id="rId22"/>
    <p:sldId id="334" r:id="rId23"/>
    <p:sldId id="330" r:id="rId24"/>
    <p:sldId id="348" r:id="rId25"/>
    <p:sldId id="351" r:id="rId26"/>
    <p:sldId id="352" r:id="rId27"/>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342D2D"/>
    <a:srgbClr val="332C2C"/>
    <a:srgbClr val="000000"/>
    <a:srgbClr val="67B14B"/>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714" autoAdjust="0"/>
    <p:restoredTop sz="94660"/>
  </p:normalViewPr>
  <p:slideViewPr>
    <p:cSldViewPr snapToObjects="1">
      <p:cViewPr varScale="1">
        <p:scale>
          <a:sx n="77" d="100"/>
          <a:sy n="77" d="100"/>
        </p:scale>
        <p:origin x="564" y="96"/>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6/19/2023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90368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3642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3231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21823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1182688" y="695325"/>
            <a:ext cx="4633912"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75475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685401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64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46685430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35825173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0825231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49003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822808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40381063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287479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3.png"/><Relationship Id="rId4" Type="http://schemas.openxmlformats.org/officeDocument/2006/relationships/slideLayout" Target="../slideLayouts/slideLayout10.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6" r:id="rId3"/>
    <p:sldLayoutId id="2147484005"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844834140"/>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6.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shop.msu.edu" TargetMode="External"/><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hyperlink" Target="http://www.nscl.msu.edu/" TargetMode="External"/><Relationship Id="rId5" Type="http://schemas.openxmlformats.org/officeDocument/2006/relationships/image" Target="../media/image50.jpeg"/><Relationship Id="rId10" Type="http://schemas.openxmlformats.org/officeDocument/2006/relationships/hyperlink" Target="mailto:visits@frib.msu.edu" TargetMode="External"/><Relationship Id="rId4" Type="http://schemas.openxmlformats.org/officeDocument/2006/relationships/image" Target="../media/image4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WMF"/><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a:t>
            </a:r>
            <a:r>
              <a:rPr lang="en-US" sz="1800" kern="0" smtClean="0">
                <a:solidFill>
                  <a:schemeClr val="tx1"/>
                </a:solidFill>
                <a:latin typeface="Arial" pitchFamily="34" charset="0"/>
                <a:ea typeface="ＭＳ Ｐゴシック"/>
                <a:cs typeface="ＭＳ Ｐゴシック"/>
              </a:rPr>
              <a:t>Rare Isotope Beams (FRIB)</a:t>
            </a:r>
            <a:endParaRPr lang="en-US" sz="1800" kern="0" dirty="0" smtClean="0">
              <a:solidFill>
                <a:schemeClr val="tx1"/>
              </a:solidFill>
              <a:latin typeface="Arial" pitchFamily="34" charset="0"/>
              <a:ea typeface="ＭＳ Ｐゴシック"/>
              <a:cs typeface="ＭＳ Ｐゴシック"/>
            </a:endParaRP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9693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Behind the Scenes at FRIB</a:t>
            </a:r>
            <a:endParaRPr lang="en-US" sz="4000" dirty="0"/>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952500"/>
            <a:ext cx="9144000" cy="5143500"/>
          </a:xfrm>
          <a:prstGeom prst="rect">
            <a:avLst/>
          </a:prstGeom>
        </p:spPr>
      </p:pic>
    </p:spTree>
    <p:extLst>
      <p:ext uri="{BB962C8B-B14F-4D97-AF65-F5344CB8AC3E}">
        <p14:creationId xmlns:p14="http://schemas.microsoft.com/office/powerpoint/2010/main" val="741710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a:prstGeom prst="rect">
            <a:avLst/>
          </a:prstGeom>
        </p:spPr>
        <p:txBody>
          <a:bodyPr/>
          <a:lstStyle/>
          <a:p>
            <a:r>
              <a:rPr lang="en-US" sz="3600" dirty="0" smtClean="0"/>
              <a:t>Want to find the shape of the nucleus?</a:t>
            </a:r>
            <a:endParaRPr lang="en-US" sz="3600" dirty="0"/>
          </a:p>
        </p:txBody>
      </p:sp>
      <p:sp>
        <p:nvSpPr>
          <p:cNvPr id="3" name="Content Placeholder 2"/>
          <p:cNvSpPr txBox="1">
            <a:spLocks/>
          </p:cNvSpPr>
          <p:nvPr/>
        </p:nvSpPr>
        <p:spPr>
          <a:xfrm>
            <a:off x="685800" y="1630363"/>
            <a:ext cx="3657600" cy="3581400"/>
          </a:xfr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Congratulations, you’ve made rare nuclei.</a:t>
            </a:r>
          </a:p>
          <a:p>
            <a:pPr marL="0" marR="0" lvl="0" indent="-180178" algn="l" defTabSz="803293" rtl="0" eaLnBrk="1" fontAlgn="base" latinLnBrk="0" hangingPunct="1">
              <a:lnSpc>
                <a:spcPct val="90000"/>
              </a:lnSpc>
              <a:spcBef>
                <a:spcPts val="1206"/>
              </a:spcBef>
              <a:spcAft>
                <a:spcPct val="0"/>
              </a:spcAft>
              <a:buClrTx/>
              <a:buSzPct val="100000"/>
              <a:buFontTx/>
              <a:buNone/>
              <a:tabLst/>
              <a:defRPr/>
            </a:pPr>
            <a:endParaRPr kumimoji="0" lang="en-US" altLang="en-US" sz="3200" b="0" i="0" u="none" strike="noStrike" kern="0" cap="none" spc="0" normalizeH="0" baseline="0" noProof="0" dirty="0" smtClean="0">
              <a:ln>
                <a:noFill/>
              </a:ln>
              <a:solidFill>
                <a:srgbClr val="064308"/>
              </a:solidFill>
              <a:effectLst/>
              <a:uLnTx/>
              <a:uFillTx/>
              <a:latin typeface="Arial" charset="0"/>
              <a:ea typeface="ＭＳ Ｐゴシック" pitchFamily="-65" charset="-128"/>
            </a:endParaRPr>
          </a:p>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1" i="0" u="none" strike="noStrike" kern="0" cap="none" spc="0" normalizeH="0" baseline="0" noProof="0" dirty="0" smtClean="0">
                <a:ln>
                  <a:noFill/>
                </a:ln>
                <a:solidFill>
                  <a:srgbClr val="FF0000"/>
                </a:solidFill>
                <a:effectLst/>
                <a:uLnTx/>
                <a:uFillTx/>
                <a:latin typeface="Arial" charset="0"/>
                <a:ea typeface="ＭＳ Ｐゴシック" pitchFamily="-65" charset="-128"/>
              </a:rPr>
              <a:t>Problem</a:t>
            </a: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 you still can’t see them! So how can you measure anything?</a:t>
            </a:r>
          </a:p>
        </p:txBody>
      </p:sp>
      <p:pic>
        <p:nvPicPr>
          <p:cNvPr id="4" name="Picture 2" descr="http://dclips.fundraw.com/pngmax/TheresaKnott_Microsco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1193797"/>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rot="5400000">
            <a:off x="4800600" y="2108197"/>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6" name="TextBox 5"/>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35679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a:prstGeom prst="rect">
            <a:avLst/>
          </a:prstGeom>
        </p:spPr>
        <p:txBody>
          <a:bodyPr/>
          <a:lstStyle/>
          <a:p>
            <a:r>
              <a:rPr lang="en-US" sz="3600" dirty="0" smtClean="0"/>
              <a:t>Measuring the invisible</a:t>
            </a:r>
            <a:endParaRPr lang="en-US" sz="3600" dirty="0"/>
          </a:p>
        </p:txBody>
      </p:sp>
      <p:pic>
        <p:nvPicPr>
          <p:cNvPr id="3" name="Picture 2" descr="http://www.funnyaccidents.org/wp-content/uploads/2009/09/FunnySportsAccid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9450" y="1219200"/>
            <a:ext cx="3374949"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700314" y="4080808"/>
            <a:ext cx="417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These tools </a:t>
            </a:r>
            <a:r>
              <a:rPr lang="en-US" altLang="en-US" sz="2000" dirty="0">
                <a:solidFill>
                  <a:schemeClr val="tx1"/>
                </a:solidFill>
                <a:latin typeface="Arial" panose="020B0604020202020204" pitchFamily="34" charset="0"/>
                <a:cs typeface="Arial" panose="020B0604020202020204" pitchFamily="34" charset="0"/>
              </a:rPr>
              <a:t>must be </a:t>
            </a:r>
            <a:r>
              <a:rPr lang="en-US" altLang="en-US" sz="2000" i="1" dirty="0">
                <a:solidFill>
                  <a:schemeClr val="tx1"/>
                </a:solidFill>
                <a:latin typeface="Arial" panose="020B0604020202020204" pitchFamily="34" charset="0"/>
                <a:cs typeface="Arial" panose="020B0604020202020204" pitchFamily="34" charset="0"/>
              </a:rPr>
              <a:t>created</a:t>
            </a:r>
            <a:r>
              <a:rPr lang="en-US" altLang="en-US" sz="2000" dirty="0">
                <a:solidFill>
                  <a:schemeClr val="tx1"/>
                </a:solidFill>
                <a:latin typeface="Arial" panose="020B0604020202020204" pitchFamily="34" charset="0"/>
                <a:cs typeface="Arial" panose="020B0604020202020204" pitchFamily="34" charset="0"/>
              </a:rPr>
              <a:t> by </a:t>
            </a:r>
            <a:r>
              <a:rPr lang="en-US" altLang="en-US" sz="2000" b="1" dirty="0">
                <a:solidFill>
                  <a:schemeClr val="tx1"/>
                </a:solidFill>
                <a:latin typeface="Arial" panose="020B0604020202020204" pitchFamily="34" charset="0"/>
                <a:cs typeface="Arial" panose="020B0604020202020204" pitchFamily="34" charset="0"/>
              </a:rPr>
              <a:t>detector physicists, mechanical designers, chemists, machinists, technicians…</a:t>
            </a:r>
          </a:p>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and who knows how else we might use those tools </a:t>
            </a:r>
            <a:r>
              <a:rPr lang="en-US" altLang="en-US" sz="2000" dirty="0" smtClean="0">
                <a:solidFill>
                  <a:schemeClr val="tx1"/>
                </a:solidFill>
                <a:latin typeface="Arial" panose="020B0604020202020204" pitchFamily="34" charset="0"/>
                <a:cs typeface="Arial" panose="020B0604020202020204" pitchFamily="34" charset="0"/>
              </a:rPr>
              <a:t>someday!</a:t>
            </a:r>
            <a:endParaRPr lang="en-US" altLang="en-US" sz="2000" dirty="0">
              <a:solidFill>
                <a:schemeClr val="tx1"/>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700314" y="1219200"/>
            <a:ext cx="4176486" cy="243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b="1" dirty="0" smtClean="0">
                <a:solidFill>
                  <a:srgbClr val="67B14B"/>
                </a:solidFill>
              </a:rPr>
              <a:t>Solution: </a:t>
            </a:r>
          </a:p>
          <a:p>
            <a:pPr>
              <a:defRPr/>
            </a:pPr>
            <a:r>
              <a:rPr lang="en-US" b="1" dirty="0" smtClean="0">
                <a:solidFill>
                  <a:schemeClr val="tx1"/>
                </a:solidFill>
              </a:rPr>
              <a:t>throw stuff </a:t>
            </a:r>
            <a:r>
              <a:rPr lang="en-US" dirty="0" smtClean="0">
                <a:solidFill>
                  <a:schemeClr val="tx1"/>
                </a:solidFill>
              </a:rPr>
              <a:t>at the nucleus, see where it bounces off…</a:t>
            </a:r>
          </a:p>
          <a:p>
            <a:pPr>
              <a:defRPr/>
            </a:pPr>
            <a:r>
              <a:rPr lang="en-US" i="1" dirty="0" smtClean="0">
                <a:solidFill>
                  <a:schemeClr val="tx1"/>
                </a:solidFill>
              </a:rPr>
              <a:t>or</a:t>
            </a:r>
            <a:r>
              <a:rPr lang="en-US" dirty="0" smtClean="0">
                <a:solidFill>
                  <a:schemeClr val="tx1"/>
                </a:solidFill>
              </a:rPr>
              <a:t> </a:t>
            </a:r>
            <a:r>
              <a:rPr lang="en-US" b="1" dirty="0" smtClean="0">
                <a:solidFill>
                  <a:schemeClr val="tx1"/>
                </a:solidFill>
              </a:rPr>
              <a:t>throw the nucleus </a:t>
            </a:r>
            <a:r>
              <a:rPr lang="en-US" dirty="0" smtClean="0">
                <a:solidFill>
                  <a:schemeClr val="tx1"/>
                </a:solidFill>
              </a:rPr>
              <a:t>at the stuff, it works exactly the same way!</a:t>
            </a:r>
            <a:endParaRPr lang="en-US" dirty="0">
              <a:solidFill>
                <a:schemeClr val="tx1"/>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450" y="3798546"/>
            <a:ext cx="3374949" cy="2245973"/>
          </a:xfrm>
          <a:prstGeom prst="rect">
            <a:avLst/>
          </a:prstGeom>
        </p:spPr>
      </p:pic>
    </p:spTree>
    <p:extLst>
      <p:ext uri="{BB962C8B-B14F-4D97-AF65-F5344CB8AC3E}">
        <p14:creationId xmlns:p14="http://schemas.microsoft.com/office/powerpoint/2010/main" val="936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325563"/>
          </a:xfrm>
          <a:prstGeom prst="rect">
            <a:avLst/>
          </a:prstGeom>
        </p:spPr>
        <p:txBody>
          <a:bodyPr/>
          <a:lstStyle/>
          <a:p>
            <a:r>
              <a:rPr lang="en-US" sz="4000" dirty="0" smtClean="0">
                <a:solidFill>
                  <a:schemeClr val="tx1"/>
                </a:solidFill>
              </a:rPr>
              <a:t>Who works at FRIB? Users</a:t>
            </a:r>
            <a:endParaRPr lang="en-US" sz="4000" dirty="0">
              <a:solidFill>
                <a:schemeClr val="tx1"/>
              </a:solidFill>
            </a:endParaRPr>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41" y="1551079"/>
            <a:ext cx="6367000" cy="3983457"/>
          </a:xfrm>
          <a:prstGeom prst="rect">
            <a:avLst/>
          </a:prstGeom>
        </p:spPr>
      </p:pic>
    </p:spTree>
    <p:extLst>
      <p:ext uri="{BB962C8B-B14F-4D97-AF65-F5344CB8AC3E}">
        <p14:creationId xmlns:p14="http://schemas.microsoft.com/office/powerpoint/2010/main" val="3246356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rPr>
              <a:t>Who works at FRIB? Staff</a:t>
            </a:r>
            <a:endParaRPr kumimoji="0" lang="en-US" sz="4000" b="1" i="0" u="none" strike="noStrike" kern="1200" cap="none" spc="0" normalizeH="0" baseline="0" noProof="0" dirty="0">
              <a:ln>
                <a:noFill/>
              </a:ln>
              <a:solidFill>
                <a:prstClr val="black"/>
              </a:solidFill>
              <a:effectLst/>
              <a:uLnTx/>
              <a:uFillTx/>
              <a:latin typeface="Arial"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Theorists and Experimenters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Undergraduate and Graduate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students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Facility operators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Technicians &amp; machinists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Research and Development</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Designers &amp; engineers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Our </a:t>
            </a:r>
            <a:r>
              <a:rPr kumimoji="0" lang="en-US" sz="2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800+ faculty, staff, and students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learned useful skills in: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nuclear science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physics ▪ chemistry ▪ all types of engineering ▪ mathematics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computer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science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welding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machining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pipefitting</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so 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C19859">
                  <a:lumMod val="75000"/>
                </a:srgbClr>
              </a:solidFill>
              <a:effectLst/>
              <a:uLnTx/>
              <a:uFillTx/>
              <a:latin typeface="Arial"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had jobs in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quality control, building cars, construction, farming</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etc…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If you like </a:t>
            </a:r>
            <a:r>
              <a:rPr kumimoji="0" lang="en-US" sz="1800" b="0" i="0" u="none" strike="noStrike" kern="1200" cap="none" spc="0" normalizeH="0" baseline="0" noProof="0" dirty="0" smtClean="0">
                <a:ln>
                  <a:noFill/>
                </a:ln>
                <a:solidFill>
                  <a:srgbClr val="67B14B"/>
                </a:solidFill>
                <a:effectLst/>
                <a:uLnTx/>
                <a:uFillTx/>
                <a:latin typeface="Arial" pitchFamily="34" charset="0"/>
                <a:cs typeface="Arial" panose="020B0604020202020204" pitchFamily="34" charset="0"/>
              </a:rPr>
              <a:t>Science, Technology, Engineering, and Math (STEM)</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that’s what we do!</a:t>
            </a:r>
            <a:endPar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rPr>
              <a:t>(and skilled trades!)</a:t>
            </a:r>
            <a:endParaRPr kumimoji="0" lang="en-US" sz="1800" b="0" i="1" u="none" strike="noStrike" kern="1200" cap="none" spc="0" normalizeH="0" baseline="0" noProof="0" dirty="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12374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For 30+ years, NSCL &amp; FRIB has been the home of a </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3200" b="1" i="0" u="none" strike="noStrike" kern="0" cap="none" spc="0" normalizeH="0" baseline="0" noProof="0" dirty="0" smtClean="0">
                <a:ln>
                  <a:noFill/>
                </a:ln>
                <a:solidFill>
                  <a:srgbClr val="67B14B"/>
                </a:solidFill>
                <a:effectLst/>
                <a:uLnTx/>
                <a:uFillTx/>
                <a:latin typeface="Arial Black" panose="020B0A04020102020204" pitchFamily="34" charset="0"/>
                <a:ea typeface="ＭＳ Ｐゴシック" pitchFamily="-65" charset="-128"/>
              </a:rPr>
              <a:t>top-ranked nuclear science school</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among U.S. universities</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1200" b="0" i="1" u="none" strike="noStrike" kern="0" cap="none" spc="0" normalizeH="0" baseline="0" noProof="0" dirty="0" smtClean="0">
                <a:ln>
                  <a:noFill/>
                </a:ln>
                <a:solidFill>
                  <a:prstClr val="black"/>
                </a:solidFill>
                <a:effectLst/>
                <a:uLnTx/>
                <a:uFillTx/>
                <a:latin typeface="Arial" charset="0"/>
                <a:ea typeface="ＭＳ Ｐゴシック" pitchFamily="-65" charset="-128"/>
              </a:rPr>
              <a:t>(U.S. News &amp; World Report, 2018)</a:t>
            </a:r>
            <a:endParaRPr kumimoji="0" lang="en-US" sz="1200" b="0" i="1"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1347410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0" y="1143000"/>
            <a:ext cx="9144000" cy="4800600"/>
          </a:xfrm>
          <a:prstGeom prst="rect">
            <a:avLst/>
          </a:prstGeom>
        </p:spPr>
      </p:pic>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sp>
        <p:nvSpPr>
          <p:cNvPr id="4" name="TextBox 3"/>
          <p:cNvSpPr txBox="1"/>
          <p:nvPr/>
        </p:nvSpPr>
        <p:spPr>
          <a:xfrm>
            <a:off x="2291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 &amp; 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1094480" y="316008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391838"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Support </a:t>
            </a: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(power, cooling)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7" name="TextBox 6"/>
          <p:cNvSpPr txBox="1"/>
          <p:nvPr/>
        </p:nvSpPr>
        <p:spPr>
          <a:xfrm>
            <a:off x="6477000"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Testing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8" name="TextBox 7"/>
          <p:cNvSpPr txBox="1"/>
          <p:nvPr/>
        </p:nvSpPr>
        <p:spPr>
          <a:xfrm>
            <a:off x="6248400"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469029" y="1774185"/>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5976409" y="4431268"/>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2" name="TextBox 11"/>
          <p:cNvSpPr txBox="1"/>
          <p:nvPr/>
        </p:nvSpPr>
        <p:spPr>
          <a:xfrm>
            <a:off x="7876978" y="2059344"/>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41635" y="3184029"/>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85073"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5" name="TextBox 14"/>
          <p:cNvSpPr txBox="1"/>
          <p:nvPr/>
        </p:nvSpPr>
        <p:spPr>
          <a:xfrm>
            <a:off x="1752600"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Offices &amp; Labs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8" name="TextBox 17"/>
          <p:cNvSpPr txBox="1"/>
          <p:nvPr/>
        </p:nvSpPr>
        <p:spPr>
          <a:xfrm>
            <a:off x="2373711"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Machine Shop &amp; Assembly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4091379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415235439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374151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19149"/>
            <a:ext cx="9144000" cy="1304851"/>
          </a:xfrm>
        </p:spPr>
        <p:txBody>
          <a:bodyPr/>
          <a:lstStyle/>
          <a:p>
            <a:pPr eaLnBrk="1" hangingPunct="1"/>
            <a:r>
              <a:rPr lang="en-US" altLang="en-US" sz="4400" dirty="0" smtClean="0"/>
              <a:t>Explore FRIB at MSU</a:t>
            </a:r>
            <a:endParaRPr lang="en-US" altLang="en-US" sz="4400" dirty="0"/>
          </a:p>
        </p:txBody>
      </p:sp>
      <p:sp>
        <p:nvSpPr>
          <p:cNvPr id="33795" name="Text Box 6"/>
          <p:cNvSpPr txBox="1">
            <a:spLocks noChangeArrowheads="1"/>
          </p:cNvSpPr>
          <p:nvPr/>
        </p:nvSpPr>
        <p:spPr bwMode="auto">
          <a:xfrm>
            <a:off x="650885" y="1169512"/>
            <a:ext cx="7842231" cy="42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cs typeface="Aharoni" panose="02010803020104030203" pitchFamily="2" charset="-79"/>
              </a:rPr>
              <a:t>Learn more about our Lab and outreach programs</a:t>
            </a:r>
            <a:endParaRPr kumimoji="0" lang="en-US" altLang="en-US" sz="2166" b="1" i="0" u="none" strike="noStrike" kern="1200" cap="none" spc="0" normalizeH="0" baseline="0" noProof="0" dirty="0">
              <a:ln>
                <a:noFill/>
              </a:ln>
              <a:solidFill>
                <a:srgbClr val="000000"/>
              </a:solidFill>
              <a:effectLst/>
              <a:uLnTx/>
              <a:uFillTx/>
              <a:latin typeface="Arial Black" panose="020B0A04020102020204" pitchFamily="34" charset="0"/>
              <a:cs typeface="Aharoni" panose="02010803020104030203" pitchFamily="2" charset="-79"/>
            </a:endParaRPr>
          </a:p>
        </p:txBody>
      </p:sp>
      <p:sp>
        <p:nvSpPr>
          <p:cNvPr id="5" name="Rectangle 4"/>
          <p:cNvSpPr/>
          <p:nvPr/>
        </p:nvSpPr>
        <p:spPr>
          <a:xfrm>
            <a:off x="465744" y="1704850"/>
            <a:ext cx="2115965" cy="2001253"/>
          </a:xfrm>
          <a:prstGeom prst="rect">
            <a:avLst/>
          </a:prstGeom>
        </p:spPr>
        <p:txBody>
          <a:bodyPr wrap="square">
            <a:spAutoFit/>
          </a:bodyPr>
          <a:lstStyle/>
          <a:p>
            <a:pPr marL="0" marR="0" lvl="0" indent="0" algn="r"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Visit the FRIB-inspired nuclear science exhibit at </a:t>
            </a:r>
            <a:r>
              <a:rPr kumimoji="0" lang="en-US" altLang="en-US" sz="1772" b="1" i="0" u="none" strike="noStrike" kern="1200" cap="none" spc="0" normalizeH="0" baseline="0" noProof="0" dirty="0">
                <a:ln>
                  <a:noFill/>
                </a:ln>
                <a:solidFill>
                  <a:srgbClr val="000000"/>
                </a:solidFill>
                <a:effectLst/>
                <a:uLnTx/>
                <a:uFillTx/>
                <a:latin typeface="Arial" pitchFamily="34" charset="0"/>
              </a:rPr>
              <a:t>Impression 5 Science Center </a:t>
            </a:r>
            <a:r>
              <a:rPr kumimoji="0" lang="en-US" altLang="en-US" sz="1772" b="0" i="0" u="none" strike="noStrike" kern="1200" cap="none" spc="0" normalizeH="0" baseline="0" noProof="0" dirty="0">
                <a:ln>
                  <a:noFill/>
                </a:ln>
                <a:solidFill>
                  <a:srgbClr val="000000"/>
                </a:solidFill>
                <a:effectLst/>
                <a:uLnTx/>
                <a:uFillTx/>
                <a:latin typeface="Arial" pitchFamily="34" charset="0"/>
              </a:rPr>
              <a:t>in downtown Lansing!</a:t>
            </a:r>
          </a:p>
          <a:p>
            <a:pPr marL="0" marR="0" lvl="0" indent="0" algn="r" defTabSz="450056" rtl="0" eaLnBrk="1" fontAlgn="base" latinLnBrk="0" hangingPunct="1">
              <a:lnSpc>
                <a:spcPct val="100000"/>
              </a:lnSpc>
              <a:spcBef>
                <a:spcPts val="0"/>
              </a:spcBef>
              <a:spcAft>
                <a:spcPct val="0"/>
              </a:spcAft>
              <a:buClrTx/>
              <a:buSzTx/>
              <a:buFontTx/>
              <a:buNone/>
              <a:tabLst/>
              <a:defRPr/>
            </a:pPr>
            <a:r>
              <a:rPr kumimoji="0" lang="en-US" altLang="en-US" sz="1772" b="0" i="0" u="sng" strike="noStrike" kern="1200" cap="none" spc="0" normalizeH="0" baseline="0" noProof="0" dirty="0">
                <a:ln>
                  <a:noFill/>
                </a:ln>
                <a:solidFill>
                  <a:srgbClr val="67B14B"/>
                </a:solidFill>
                <a:effectLst/>
                <a:uLnTx/>
                <a:uFillTx/>
                <a:latin typeface="Arial" pitchFamily="34" charset="0"/>
              </a:rPr>
              <a:t>impression5.org</a:t>
            </a:r>
          </a:p>
        </p:txBody>
      </p:sp>
      <p:sp>
        <p:nvSpPr>
          <p:cNvPr id="7" name="Rectangle 6"/>
          <p:cNvSpPr/>
          <p:nvPr/>
        </p:nvSpPr>
        <p:spPr>
          <a:xfrm>
            <a:off x="6297216" y="3796903"/>
            <a:ext cx="2500653" cy="1183144"/>
          </a:xfrm>
          <a:prstGeom prst="rect">
            <a:avLst/>
          </a:prstGeom>
        </p:spPr>
        <p:txBody>
          <a:bodyPr wrap="square">
            <a:spAutoFit/>
          </a:body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prstClr val="black"/>
                </a:solidFill>
                <a:effectLst/>
                <a:uLnTx/>
                <a:uFillTx/>
                <a:latin typeface="Arial" pitchFamily="34" charset="0"/>
              </a:rPr>
              <a:t>Visit our </a:t>
            </a:r>
            <a:r>
              <a:rPr kumimoji="0" lang="en-US" altLang="en-US" sz="1772" b="1" i="1" u="none" strike="noStrike" kern="1200" cap="none" spc="0" normalizeH="0" baseline="0" noProof="0" dirty="0">
                <a:ln>
                  <a:noFill/>
                </a:ln>
                <a:solidFill>
                  <a:prstClr val="black"/>
                </a:solidFill>
                <a:effectLst/>
                <a:uLnTx/>
                <a:uFillTx/>
                <a:latin typeface="Arial" pitchFamily="34" charset="0"/>
              </a:rPr>
              <a:t>Gift Shop </a:t>
            </a:r>
            <a:r>
              <a:rPr kumimoji="0" lang="en-US" altLang="en-US" sz="1772" b="0" i="0" u="none" strike="noStrike" kern="1200" cap="none" spc="0" normalizeH="0" baseline="0" noProof="0" dirty="0">
                <a:ln>
                  <a:noFill/>
                </a:ln>
                <a:solidFill>
                  <a:prstClr val="black"/>
                </a:solidFill>
                <a:effectLst/>
                <a:uLnTx/>
                <a:uFillTx/>
                <a:latin typeface="Arial" pitchFamily="34" charset="0"/>
              </a:rPr>
              <a:t>on </a:t>
            </a:r>
            <a:r>
              <a:rPr kumimoji="0" lang="en-US" altLang="en-US" sz="1772" b="0" i="0" u="none" strike="noStrike" kern="1200" cap="none" spc="0" normalizeH="0" baseline="0" noProof="0" dirty="0">
                <a:ln>
                  <a:noFill/>
                </a:ln>
                <a:solidFill>
                  <a:prstClr val="black"/>
                </a:solidFill>
                <a:effectLst/>
                <a:uLnTx/>
                <a:uFillTx/>
                <a:latin typeface="Arial" pitchFamily="34" charset="0"/>
                <a:hlinkClick r:id="rId3" action="ppaction://hlinkfile"/>
              </a:rPr>
              <a:t>shop.msu.edu</a:t>
            </a:r>
            <a:r>
              <a:rPr kumimoji="0" lang="en-US" altLang="en-US" sz="1772" b="0" i="0" u="none" strike="noStrike" kern="1200" cap="none" spc="0" normalizeH="0" baseline="0" noProof="0" dirty="0">
                <a:ln>
                  <a:noFill/>
                </a:ln>
                <a:solidFill>
                  <a:prstClr val="black"/>
                </a:solidFill>
                <a:effectLst/>
                <a:uLnTx/>
                <a:uFillTx/>
                <a:latin typeface="Arial" pitchFamily="34" charset="0"/>
              </a:rPr>
              <a:t> (click on </a:t>
            </a:r>
            <a:r>
              <a:rPr kumimoji="0" lang="en-US" altLang="en-US" sz="1772" b="0" i="0" u="none" strike="noStrike" kern="1200" cap="none" spc="0" normalizeH="0" baseline="0" noProof="0" dirty="0" smtClean="0">
                <a:ln>
                  <a:noFill/>
                </a:ln>
                <a:solidFill>
                  <a:prstClr val="black"/>
                </a:solidFill>
                <a:effectLst/>
                <a:uLnTx/>
                <a:uFillTx/>
                <a:latin typeface="Arial" pitchFamily="34" charset="0"/>
              </a:rPr>
              <a:t>“FRIB” </a:t>
            </a:r>
            <a:r>
              <a:rPr kumimoji="0" lang="en-US" altLang="en-US" sz="1772" b="0" i="0" u="none" strike="noStrike" kern="1200" cap="none" spc="0" normalizeH="0" baseline="0" noProof="0" dirty="0">
                <a:ln>
                  <a:noFill/>
                </a:ln>
                <a:solidFill>
                  <a:prstClr val="black"/>
                </a:solidFill>
                <a:effectLst/>
                <a:uLnTx/>
                <a:uFillTx/>
                <a:latin typeface="Arial" pitchFamily="34" charset="0"/>
              </a:rPr>
              <a:t>under “Specialty Shops”)</a:t>
            </a:r>
          </a:p>
        </p:txBody>
      </p:sp>
      <p:sp>
        <p:nvSpPr>
          <p:cNvPr id="8" name="Rectangle 7"/>
          <p:cNvSpPr/>
          <p:nvPr/>
        </p:nvSpPr>
        <p:spPr>
          <a:xfrm>
            <a:off x="6298961" y="1704849"/>
            <a:ext cx="2425643" cy="1183144"/>
          </a:xfrm>
          <a:prstGeom prst="rect">
            <a:avLst/>
          </a:prstGeom>
        </p:spPr>
        <p:txBody>
          <a:bodyPr wrap="square">
            <a:spAutoFit/>
          </a:body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Find</a:t>
            </a:r>
            <a:r>
              <a:rPr kumimoji="0" lang="en-US" altLang="en-US" sz="1772" b="0" i="0" u="none" strike="noStrike" kern="1200" cap="none" spc="0" normalizeH="0" baseline="0" noProof="0" dirty="0">
                <a:ln>
                  <a:noFill/>
                </a:ln>
                <a:solidFill>
                  <a:srgbClr val="C19859">
                    <a:lumMod val="75000"/>
                  </a:srgbClr>
                </a:solidFill>
                <a:effectLst/>
                <a:uLnTx/>
                <a:uFillTx/>
                <a:latin typeface="Arial" pitchFamily="34" charset="0"/>
              </a:rPr>
              <a:t> </a:t>
            </a:r>
            <a:r>
              <a:rPr kumimoji="0" lang="en-US" altLang="en-US" sz="1772" b="1" i="1" u="none" strike="noStrike" kern="1200" cap="none" spc="0" normalizeH="0" baseline="0" noProof="0" dirty="0">
                <a:ln>
                  <a:noFill/>
                </a:ln>
                <a:solidFill>
                  <a:prstClr val="black"/>
                </a:solidFill>
                <a:effectLst/>
                <a:uLnTx/>
                <a:uFillTx/>
                <a:latin typeface="Arial" pitchFamily="34" charset="0"/>
              </a:rPr>
              <a:t>camps and programs</a:t>
            </a:r>
            <a:r>
              <a:rPr kumimoji="0" lang="en-US" altLang="en-US" sz="1772" b="0" i="0" u="none" strike="noStrike" kern="1200" cap="none" spc="0" normalizeH="0" baseline="0" noProof="0" dirty="0">
                <a:ln>
                  <a:noFill/>
                </a:ln>
                <a:solidFill>
                  <a:prstClr val="black"/>
                </a:solidFill>
                <a:effectLst/>
                <a:uLnTx/>
                <a:uFillTx/>
                <a:latin typeface="Arial" pitchFamily="34" charset="0"/>
              </a:rPr>
              <a:t> </a:t>
            </a:r>
            <a:r>
              <a:rPr kumimoji="0" lang="en-US" altLang="en-US" sz="1772" b="0" i="0" u="none" strike="noStrike" kern="1200" cap="none" spc="0" normalizeH="0" baseline="0" noProof="0" dirty="0">
                <a:ln>
                  <a:noFill/>
                </a:ln>
                <a:solidFill>
                  <a:srgbClr val="000000"/>
                </a:solidFill>
                <a:effectLst/>
                <a:uLnTx/>
                <a:uFillTx/>
                <a:latin typeface="Arial" pitchFamily="34" charset="0"/>
              </a:rPr>
              <a:t>at MSU for </a:t>
            </a:r>
          </a:p>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altLang="en-US" sz="1772" b="0" i="0" u="none" strike="noStrike" kern="1200" cap="none" spc="0" normalizeH="0" baseline="0" noProof="0" dirty="0" err="1">
                <a:ln>
                  <a:noFill/>
                </a:ln>
                <a:solidFill>
                  <a:srgbClr val="000000"/>
                </a:solidFill>
                <a:effectLst/>
                <a:uLnTx/>
                <a:uFillTx/>
                <a:latin typeface="Arial" pitchFamily="34" charset="0"/>
              </a:rPr>
              <a:t>pre-college</a:t>
            </a:r>
            <a:r>
              <a:rPr kumimoji="0" lang="en-US" altLang="en-US" sz="1772" b="0" i="0" u="none" strike="noStrike" kern="1200" cap="none" spc="0" normalizeH="0" baseline="0" noProof="0" dirty="0">
                <a:ln>
                  <a:noFill/>
                </a:ln>
                <a:solidFill>
                  <a:srgbClr val="000000"/>
                </a:solidFill>
                <a:effectLst/>
                <a:uLnTx/>
                <a:uFillTx/>
                <a:latin typeface="Arial" pitchFamily="34" charset="0"/>
              </a:rPr>
              <a:t> students: </a:t>
            </a:r>
            <a:r>
              <a:rPr kumimoji="0" lang="en-US" altLang="en-US" sz="1772" b="0" i="0" u="sng" strike="noStrike" kern="1200" cap="none" spc="0" normalizeH="0" baseline="0" noProof="0" dirty="0">
                <a:ln>
                  <a:noFill/>
                </a:ln>
                <a:solidFill>
                  <a:srgbClr val="67B14B"/>
                </a:solidFill>
                <a:effectLst/>
                <a:uLnTx/>
                <a:uFillTx/>
                <a:latin typeface="Arial" pitchFamily="34" charset="0"/>
              </a:rPr>
              <a:t>spartanyouth.msu.edu</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0448" y="1704851"/>
            <a:ext cx="1701478" cy="1993242"/>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1893" y="3796903"/>
            <a:ext cx="1358586" cy="1290732"/>
          </a:xfrm>
          <a:prstGeom prst="rect">
            <a:avLst/>
          </a:prstGeom>
        </p:spPr>
      </p:pic>
      <p:sp>
        <p:nvSpPr>
          <p:cNvPr id="14" name="TextBox 13"/>
          <p:cNvSpPr txBox="1"/>
          <p:nvPr/>
        </p:nvSpPr>
        <p:spPr>
          <a:xfrm>
            <a:off x="4607440" y="4684378"/>
            <a:ext cx="1689436" cy="395365"/>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969" b="1" i="0" u="none" strike="noStrike" kern="1200" cap="none" spc="0" normalizeH="0" baseline="0" noProof="0" dirty="0">
                <a:ln>
                  <a:noFill/>
                </a:ln>
                <a:solidFill>
                  <a:srgbClr val="C19859">
                    <a:lumMod val="75000"/>
                  </a:srgbClr>
                </a:solidFill>
                <a:effectLst/>
                <a:uLnTx/>
                <a:uFillTx/>
                <a:latin typeface="Arial" pitchFamily="34" charset="0"/>
                <a:cs typeface="Arial" panose="020B0604020202020204" pitchFamily="34" charset="0"/>
              </a:rPr>
              <a:t>GIFT SHOP</a:t>
            </a:r>
          </a:p>
        </p:txBody>
      </p:sp>
      <p:sp>
        <p:nvSpPr>
          <p:cNvPr id="15" name="Rectangle 14"/>
          <p:cNvSpPr/>
          <p:nvPr/>
        </p:nvSpPr>
        <p:spPr>
          <a:xfrm>
            <a:off x="465743" y="3791836"/>
            <a:ext cx="2122212" cy="910442"/>
          </a:xfrm>
          <a:prstGeom prst="rect">
            <a:avLst/>
          </a:prstGeom>
        </p:spPr>
        <p:txBody>
          <a:bodyPr wrap="square">
            <a:spAutoFit/>
          </a:bodyPr>
          <a:lstStyle/>
          <a:p>
            <a:pPr marL="0" marR="0" lvl="0" indent="0" algn="r"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Get the Android/ iPhone/iPad game </a:t>
            </a:r>
            <a:r>
              <a:rPr kumimoji="0" lang="en-US" altLang="en-US" sz="1772" b="1" i="1" u="none" strike="noStrike" kern="1200" cap="none" spc="0" normalizeH="0" baseline="0" noProof="0" dirty="0" err="1">
                <a:ln>
                  <a:noFill/>
                </a:ln>
                <a:solidFill>
                  <a:prstClr val="black"/>
                </a:solidFill>
                <a:effectLst/>
                <a:uLnTx/>
                <a:uFillTx/>
                <a:latin typeface="Arial" pitchFamily="34" charset="0"/>
              </a:rPr>
              <a:t>Isotopolis</a:t>
            </a:r>
            <a:r>
              <a:rPr kumimoji="0" lang="en-US" altLang="en-US" sz="1772" b="0" i="0" u="none" strike="noStrike" kern="1200" cap="none" spc="0" normalizeH="0" baseline="0" noProof="0" dirty="0">
                <a:ln>
                  <a:noFill/>
                </a:ln>
                <a:solidFill>
                  <a:srgbClr val="C19859">
                    <a:lumMod val="75000"/>
                  </a:srgbClr>
                </a:solidFill>
                <a:effectLst/>
                <a:uLnTx/>
                <a:uFillTx/>
                <a:latin typeface="Arial" pitchFamily="34" charset="0"/>
              </a:rPr>
              <a:t> </a:t>
            </a:r>
            <a:r>
              <a:rPr kumimoji="0" lang="en-US" altLang="en-US" sz="1772" b="0" i="0" u="none" strike="noStrike" kern="1200" cap="none" spc="0" normalizeH="0" baseline="0" noProof="0" dirty="0">
                <a:ln>
                  <a:noFill/>
                </a:ln>
                <a:solidFill>
                  <a:srgbClr val="000000"/>
                </a:solidFill>
                <a:effectLst/>
                <a:uLnTx/>
                <a:uFillTx/>
                <a:latin typeface="Arial" pitchFamily="34" charset="0"/>
              </a:rPr>
              <a:t>for free! </a:t>
            </a:r>
          </a:p>
        </p:txBody>
      </p:sp>
      <p:sp>
        <p:nvSpPr>
          <p:cNvPr id="18" name="TextBox 17"/>
          <p:cNvSpPr txBox="1"/>
          <p:nvPr/>
        </p:nvSpPr>
        <p:spPr>
          <a:xfrm>
            <a:off x="4536468" y="1734738"/>
            <a:ext cx="1689436" cy="516423"/>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378" b="1" i="0" u="none" strike="noStrike" kern="1200" cap="none" spc="0" normalizeH="0" baseline="0" noProof="0" dirty="0">
                <a:ln>
                  <a:noFill/>
                </a:ln>
                <a:solidFill>
                  <a:srgbClr val="C19859">
                    <a:lumMod val="75000"/>
                  </a:srgbClr>
                </a:solidFill>
                <a:effectLst/>
                <a:uLnTx/>
                <a:uFillTx/>
                <a:latin typeface="Arial" pitchFamily="34" charset="0"/>
                <a:cs typeface="Arial" panose="020B0604020202020204" pitchFamily="34" charset="0"/>
              </a:rPr>
              <a:t>SPARTAN YOUTH PROGRAMS</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12830" b="10190"/>
          <a:stretch/>
        </p:blipFill>
        <p:spPr>
          <a:xfrm>
            <a:off x="2682409" y="2797980"/>
            <a:ext cx="1753928" cy="900113"/>
          </a:xfrm>
          <a:prstGeom prst="rect">
            <a:avLst/>
          </a:prstGeom>
        </p:spPr>
      </p:pic>
      <p:grpSp>
        <p:nvGrpSpPr>
          <p:cNvPr id="6" name="Group 5"/>
          <p:cNvGrpSpPr/>
          <p:nvPr/>
        </p:nvGrpSpPr>
        <p:grpSpPr>
          <a:xfrm>
            <a:off x="2671196" y="3796902"/>
            <a:ext cx="1769762" cy="1281334"/>
            <a:chOff x="4714238" y="2213945"/>
            <a:chExt cx="2236345" cy="1619146"/>
          </a:xfrm>
        </p:grpSpPr>
        <p:pic>
          <p:nvPicPr>
            <p:cNvPr id="3" name="Picture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8894" y="1704850"/>
            <a:ext cx="1782467" cy="1188311"/>
          </a:xfrm>
          <a:prstGeom prst="rect">
            <a:avLst/>
          </a:prstGeom>
        </p:spPr>
      </p:pic>
      <p:sp>
        <p:nvSpPr>
          <p:cNvPr id="20" name="Rectangle 19"/>
          <p:cNvSpPr/>
          <p:nvPr/>
        </p:nvSpPr>
        <p:spPr>
          <a:xfrm>
            <a:off x="0" y="5151297"/>
            <a:ext cx="9144000" cy="425629"/>
          </a:xfrm>
          <a:prstGeom prst="rect">
            <a:avLst/>
          </a:prstGeom>
        </p:spPr>
        <p:txBody>
          <a:bodyPr wrap="square">
            <a:spAutoFit/>
          </a:bodyPr>
          <a:lstStyle/>
          <a:p>
            <a:pPr algn="ctr" defTabSz="450056"/>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smtClean="0">
                <a:solidFill>
                  <a:prstClr val="black"/>
                </a:solidFill>
                <a:latin typeface="Arial Black" panose="020B0A04020102020204" pitchFamily="34" charset="0"/>
                <a:cs typeface="Aharoni" panose="02010803020104030203" pitchFamily="2" charset="-79"/>
                <a:hlinkClick r:id="rId10"/>
              </a:rPr>
              <a:t>visits@frib.msu.edu</a:t>
            </a:r>
            <a:r>
              <a:rPr lang="en-US" altLang="en-US" sz="2166" dirty="0" smtClean="0">
                <a:solidFill>
                  <a:prstClr val="black"/>
                </a:solidFill>
                <a:latin typeface="Arial Black" panose="020B0A04020102020204" pitchFamily="34" charset="0"/>
                <a:cs typeface="Aharoni" panose="02010803020104030203" pitchFamily="2" charset="-79"/>
              </a:rPr>
              <a:t> </a:t>
            </a:r>
            <a:r>
              <a:rPr lang="en-US" altLang="en-US" sz="2166" dirty="0" smtClean="0">
                <a:solidFill>
                  <a:srgbClr val="000000"/>
                </a:solidFill>
                <a:latin typeface="Arial Black" panose="020B0A04020102020204" pitchFamily="34" charset="0"/>
                <a:cs typeface="Aharoni" panose="02010803020104030203" pitchFamily="2" charset="-79"/>
              </a:rPr>
              <a:t>or </a:t>
            </a:r>
            <a:r>
              <a:rPr lang="en-US" altLang="en-US" sz="2166" dirty="0">
                <a:solidFill>
                  <a:srgbClr val="000000"/>
                </a:solidFill>
                <a:latin typeface="Arial Black" panose="020B0A04020102020204" pitchFamily="34" charset="0"/>
                <a:cs typeface="Aharoni" panose="02010803020104030203" pitchFamily="2" charset="-79"/>
              </a:rPr>
              <a:t>go to </a:t>
            </a:r>
            <a:r>
              <a:rPr lang="en-US" altLang="en-US" sz="2166" dirty="0" smtClean="0">
                <a:solidFill>
                  <a:srgbClr val="6B9F25"/>
                </a:solidFill>
                <a:latin typeface="Arial Black" panose="020B0A04020102020204" pitchFamily="34" charset="0"/>
                <a:cs typeface="Aharoni" panose="02010803020104030203" pitchFamily="2" charset="-79"/>
                <a:hlinkClick r:id="rId11"/>
              </a:rPr>
              <a:t>frib.msu.edu</a:t>
            </a:r>
            <a:r>
              <a:rPr lang="en-US" altLang="en-US" sz="2166" u="sng" dirty="0" smtClean="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pic>
        <p:nvPicPr>
          <p:cNvPr id="21" name="Picture 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88919" y="5653487"/>
            <a:ext cx="433438" cy="352388"/>
          </a:xfrm>
          <a:prstGeom prst="rect">
            <a:avLst/>
          </a:prstGeom>
        </p:spPr>
      </p:pic>
      <p:sp>
        <p:nvSpPr>
          <p:cNvPr id="22" name="Rectangle 21"/>
          <p:cNvSpPr/>
          <p:nvPr/>
        </p:nvSpPr>
        <p:spPr>
          <a:xfrm>
            <a:off x="7422356" y="5638800"/>
            <a:ext cx="1302247" cy="395365"/>
          </a:xfrm>
          <a:prstGeom prst="rect">
            <a:avLst/>
          </a:prstGeom>
        </p:spPr>
        <p:txBody>
          <a:bodyPr wrap="square">
            <a:spAutoFit/>
          </a:bodyPr>
          <a:lstStyle/>
          <a:p>
            <a:pPr defTabSz="450056"/>
            <a:r>
              <a:rPr lang="en-US" altLang="en-US" sz="1969" dirty="0" smtClean="0">
                <a:solidFill>
                  <a:srgbClr val="1DA1F2"/>
                </a:solidFill>
                <a:cs typeface="Aharoni" panose="02010803020104030203" pitchFamily="2" charset="-79"/>
              </a:rPr>
              <a:t>@</a:t>
            </a:r>
            <a:r>
              <a:rPr lang="en-US" altLang="en-US" sz="1969" dirty="0" err="1" smtClean="0">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spTree>
    <p:extLst>
      <p:ext uri="{BB962C8B-B14F-4D97-AF65-F5344CB8AC3E}">
        <p14:creationId xmlns:p14="http://schemas.microsoft.com/office/powerpoint/2010/main" val="301668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Useful Information</a:t>
            </a:r>
            <a:endParaRPr lang="en-US" sz="4000" dirty="0"/>
          </a:p>
        </p:txBody>
      </p:sp>
      <p:sp>
        <p:nvSpPr>
          <p:cNvPr id="5" name="Content Placeholder 2"/>
          <p:cNvSpPr txBox="1">
            <a:spLocks/>
          </p:cNvSpPr>
          <p:nvPr/>
        </p:nvSpPr>
        <p:spPr>
          <a:xfrm>
            <a:off x="228600" y="11511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182795"/>
            <a:ext cx="2326257" cy="4637314"/>
          </a:xfrm>
          <a:prstGeom prst="rect">
            <a:avLst/>
          </a:prstGeom>
        </p:spPr>
      </p:pic>
      <p:sp>
        <p:nvSpPr>
          <p:cNvPr id="7" name="TextBox 6"/>
          <p:cNvSpPr txBox="1"/>
          <p:nvPr/>
        </p:nvSpPr>
        <p:spPr>
          <a:xfrm>
            <a:off x="6291925" y="11469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837433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a typeface="ヒラギノ角ゴ Pro W3"/>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ヒラギノ角ゴ Pro W3"/>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ea typeface="ヒラギノ角ゴ Pro W3"/>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ea typeface="ヒラギノ角ゴ Pro W3"/>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a typeface="ヒラギノ角ゴ Pro W3"/>
            </a:endParaRPr>
          </a:p>
        </p:txBody>
      </p:sp>
    </p:spTree>
    <p:extLst>
      <p:ext uri="{BB962C8B-B14F-4D97-AF65-F5344CB8AC3E}">
        <p14:creationId xmlns:p14="http://schemas.microsoft.com/office/powerpoint/2010/main" val="205607794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marL="0" marR="0" lvl="0" indent="0" algn="l" defTabSz="857250" rtl="0" eaLnBrk="1" fontAlgn="auto" latinLnBrk="0" hangingPunct="1">
              <a:lnSpc>
                <a:spcPct val="90000"/>
              </a:lnSpc>
              <a:spcBef>
                <a:spcPts val="0"/>
              </a:spcBef>
              <a:spcAft>
                <a:spcPts val="0"/>
              </a:spcAft>
              <a:buClr>
                <a:srgbClr val="064308"/>
              </a:buClr>
              <a:buSzPts val="2400"/>
              <a:buFontTx/>
              <a:buNone/>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Thanks for helping us  alleviate COVID risk by:</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Not attending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the tour if you feel sick</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Wearing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a mask over nose and mouth</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Maintaining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6-foot separation when possible</a:t>
            </a: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4260867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333" y="3801195"/>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solidFill>
                  <a:srgbClr val="67B14B"/>
                </a:solidFill>
              </a:rPr>
              <a:t>Science</a:t>
            </a:r>
            <a:r>
              <a:rPr lang="en-US" sz="4000" b="1" dirty="0" smtClean="0"/>
              <a:t> is the study of our universe</a:t>
            </a:r>
            <a:endParaRPr lang="en-US" sz="4000" b="1" dirty="0"/>
          </a:p>
        </p:txBody>
      </p:sp>
      <p:sp>
        <p:nvSpPr>
          <p:cNvPr id="3" name="Content Placeholder 2"/>
          <p:cNvSpPr txBox="1">
            <a:spLocks/>
          </p:cNvSpPr>
          <p:nvPr/>
        </p:nvSpPr>
        <p:spPr>
          <a:xfrm>
            <a:off x="388437" y="1118388"/>
            <a:ext cx="6157586" cy="4114800"/>
          </a:xfrm>
          <a:prstGeom prst="rect">
            <a:avLst/>
          </a:prstGeom>
        </p:spPr>
        <p:txBody>
          <a:bodyPr>
            <a:no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buFontTx/>
              <a:buNone/>
            </a:pPr>
            <a:r>
              <a:rPr lang="en-US" altLang="en-US" sz="2800" b="1" kern="0" dirty="0" smtClean="0">
                <a:solidFill>
                  <a:schemeClr val="tx1"/>
                </a:solidFill>
              </a:rPr>
              <a:t>What are you made of?</a:t>
            </a:r>
          </a:p>
          <a:p>
            <a:pPr>
              <a:buFont typeface="Wingdings" pitchFamily="2" charset="2"/>
              <a:buChar char=""/>
            </a:pPr>
            <a:r>
              <a:rPr lang="en-US" altLang="en-US" sz="2800" kern="0" dirty="0" smtClean="0">
                <a:solidFill>
                  <a:schemeClr val="tx1"/>
                </a:solidFill>
              </a:rPr>
              <a:t>Organs (medicine)</a:t>
            </a:r>
          </a:p>
          <a:p>
            <a:pPr lvl="1">
              <a:buFont typeface="Wingdings" panose="05000000000000000000" pitchFamily="2" charset="2"/>
              <a:buChar char=""/>
            </a:pPr>
            <a:r>
              <a:rPr lang="en-US" altLang="en-US" sz="2800" kern="0" dirty="0" smtClean="0"/>
              <a:t>Cells (microbiology)</a:t>
            </a:r>
          </a:p>
          <a:p>
            <a:pPr lvl="2">
              <a:buFont typeface="Wingdings" panose="05000000000000000000" pitchFamily="2" charset="2"/>
              <a:buChar char=""/>
            </a:pPr>
            <a:r>
              <a:rPr lang="en-US" altLang="en-US" sz="2400" kern="0" dirty="0" smtClean="0"/>
              <a:t>Molecules (chemistry)</a:t>
            </a:r>
          </a:p>
          <a:p>
            <a:pPr lvl="3">
              <a:buFont typeface="Wingdings" panose="05000000000000000000" pitchFamily="2" charset="2"/>
              <a:buChar char=""/>
            </a:pPr>
            <a:r>
              <a:rPr lang="en-US" altLang="en-US" sz="2400" kern="0" dirty="0" smtClean="0"/>
              <a:t>Atoms (physics)</a:t>
            </a:r>
          </a:p>
          <a:p>
            <a:pPr lvl="4">
              <a:buFont typeface="Wingdings" panose="05000000000000000000" pitchFamily="2" charset="2"/>
              <a:buChar char=""/>
            </a:pPr>
            <a:r>
              <a:rPr lang="en-US" altLang="en-US" sz="2400" kern="0" dirty="0" smtClean="0"/>
              <a:t>Nuclei (nuclear science)</a:t>
            </a:r>
          </a:p>
          <a:p>
            <a:pPr lvl="5">
              <a:buFont typeface="Wingdings" panose="05000000000000000000" pitchFamily="2" charset="2"/>
              <a:buChar char=""/>
            </a:pPr>
            <a:r>
              <a:rPr lang="en-US" altLang="en-US" sz="2400" kern="0" dirty="0" smtClean="0"/>
              <a:t>Protons and Neutrons (high energy physics)</a:t>
            </a:r>
          </a:p>
          <a:p>
            <a:pPr lvl="6">
              <a:buFont typeface="Wingdings" panose="05000000000000000000" pitchFamily="2" charset="2"/>
              <a:buChar char=""/>
            </a:pPr>
            <a:r>
              <a:rPr lang="en-US" altLang="en-US" sz="2000" kern="0" dirty="0" smtClean="0"/>
              <a:t>Quarks (high energy physics)</a:t>
            </a:r>
          </a:p>
          <a:p>
            <a:pPr lvl="7">
              <a:buFont typeface="Wingdings" panose="05000000000000000000" pitchFamily="2" charset="2"/>
              <a:buChar char=""/>
            </a:pPr>
            <a:r>
              <a:rPr lang="en-US" altLang="en-US" sz="2000" kern="0" dirty="0" smtClean="0"/>
              <a:t>??? (???)</a:t>
            </a:r>
          </a:p>
        </p:txBody>
      </p:sp>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13695" y="1122544"/>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8"/>
          <p:cNvSpPr>
            <a:spLocks noChangeArrowheads="1"/>
          </p:cNvSpPr>
          <p:nvPr/>
        </p:nvSpPr>
        <p:spPr bwMode="auto">
          <a:xfrm>
            <a:off x="1148130" y="4648200"/>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7" name="Line 13"/>
          <p:cNvSpPr>
            <a:spLocks noChangeShapeType="1"/>
          </p:cNvSpPr>
          <p:nvPr/>
        </p:nvSpPr>
        <p:spPr bwMode="auto">
          <a:xfrm flipH="1">
            <a:off x="1684863" y="3505200"/>
            <a:ext cx="372535" cy="11430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3"/>
          <p:cNvSpPr>
            <a:spLocks noChangeShapeType="1"/>
          </p:cNvSpPr>
          <p:nvPr/>
        </p:nvSpPr>
        <p:spPr bwMode="auto">
          <a:xfrm flipH="1">
            <a:off x="1439331" y="3124201"/>
            <a:ext cx="0" cy="9906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H="1">
            <a:off x="1684864" y="3887414"/>
            <a:ext cx="1074578" cy="117246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2483657" y="5725516"/>
            <a:ext cx="1723549" cy="369332"/>
          </a:xfrm>
          <a:prstGeom prst="rect">
            <a:avLst/>
          </a:prstGeom>
          <a:noFill/>
        </p:spPr>
        <p:txBody>
          <a:bodyPr wrap="none" rtlCol="0">
            <a:spAutoFit/>
          </a:bodyPr>
          <a:lstStyle/>
          <a:p>
            <a:r>
              <a:rPr lang="en-US" dirty="0" smtClean="0"/>
              <a:t>(and electrons)</a:t>
            </a:r>
            <a:endParaRPr lang="en-US" dirty="0"/>
          </a:p>
        </p:txBody>
      </p:sp>
    </p:spTree>
    <p:extLst>
      <p:ext uri="{BB962C8B-B14F-4D97-AF65-F5344CB8AC3E}">
        <p14:creationId xmlns:p14="http://schemas.microsoft.com/office/powerpoint/2010/main" val="973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6" grpId="0" uiExpand="1" animBg="1"/>
      <p:bldP spid="7" grpId="0" uiExpand="1" animBg="1"/>
      <p:bldP spid="8" grpId="0" uiExpand="1" animBg="1"/>
      <p:bldP spid="9" grpId="0" uiExpand="1" animBg="1"/>
      <p:bldP spid="10"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ea typeface="ヒラギノ角ゴ Pro W3"/>
              </a:rPr>
              <a:t>Why are nuclei interesting?</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25" name="Group 42"/>
          <p:cNvGrpSpPr>
            <a:grpSpLocks/>
          </p:cNvGrpSpPr>
          <p:nvPr/>
        </p:nvGrpSpPr>
        <p:grpSpPr bwMode="auto">
          <a:xfrm>
            <a:off x="734498" y="1142498"/>
            <a:ext cx="7952302" cy="1360939"/>
            <a:chOff x="374314" y="1194715"/>
            <a:chExt cx="9918105" cy="1697789"/>
          </a:xfrm>
        </p:grpSpPr>
        <p:pic>
          <p:nvPicPr>
            <p:cNvPr id="26" name="Picture 3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6"/>
            <p:cNvSpPr txBox="1">
              <a:spLocks noChangeArrowheads="1"/>
            </p:cNvSpPr>
            <p:nvPr/>
          </p:nvSpPr>
          <p:spPr bwMode="auto">
            <a:xfrm>
              <a:off x="4897724" y="1362103"/>
              <a:ext cx="5394695" cy="11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YOU &amp; THE UNIVERSE ARE MADE OF THEM</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28" name="Group 46"/>
          <p:cNvGrpSpPr>
            <a:grpSpLocks/>
          </p:cNvGrpSpPr>
          <p:nvPr/>
        </p:nvGrpSpPr>
        <p:grpSpPr bwMode="auto">
          <a:xfrm>
            <a:off x="6636910" y="2449308"/>
            <a:ext cx="2278490" cy="1472232"/>
            <a:chOff x="6553200" y="2743200"/>
            <a:chExt cx="2362200" cy="1525760"/>
          </a:xfrm>
        </p:grpSpPr>
        <p:pic>
          <p:nvPicPr>
            <p:cNvPr id="29" name="Picture 32" descr="I:\projects\outreach\Marble Nuclei\Illustrations\Lithium 11 hal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37"/>
            <p:cNvSpPr txBox="1">
              <a:spLocks noChangeArrowheads="1"/>
            </p:cNvSpPr>
            <p:nvPr/>
          </p:nvSpPr>
          <p:spPr bwMode="auto">
            <a:xfrm>
              <a:off x="6553200" y="3886200"/>
              <a:ext cx="2362200" cy="38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big are they?</a:t>
              </a:r>
            </a:p>
          </p:txBody>
        </p:sp>
      </p:grpSp>
      <p:grpSp>
        <p:nvGrpSpPr>
          <p:cNvPr id="31" name="Group 43"/>
          <p:cNvGrpSpPr>
            <a:grpSpLocks/>
          </p:cNvGrpSpPr>
          <p:nvPr/>
        </p:nvGrpSpPr>
        <p:grpSpPr bwMode="auto">
          <a:xfrm>
            <a:off x="455276" y="2573019"/>
            <a:ext cx="6038534" cy="646331"/>
            <a:chOff x="1498947" y="1491322"/>
            <a:chExt cx="6575603" cy="703445"/>
          </a:xfrm>
        </p:grpSpPr>
        <p:pic>
          <p:nvPicPr>
            <p:cNvPr id="32" name="Picture 36" descr="I:\projects\outreach\Marble Nuclei\Illustrations\Beryllium-Isotop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150" y="1492056"/>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8"/>
            <p:cNvSpPr txBox="1">
              <a:spLocks noChangeArrowheads="1"/>
            </p:cNvSpPr>
            <p:nvPr/>
          </p:nvSpPr>
          <p:spPr bwMode="auto">
            <a:xfrm>
              <a:off x="1498947" y="1491322"/>
              <a:ext cx="1625164" cy="7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many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kinds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exist?</a:t>
              </a:r>
            </a:p>
          </p:txBody>
        </p:sp>
      </p:grpSp>
      <p:grpSp>
        <p:nvGrpSpPr>
          <p:cNvPr id="34" name="Group 44"/>
          <p:cNvGrpSpPr>
            <a:grpSpLocks/>
          </p:cNvGrpSpPr>
          <p:nvPr/>
        </p:nvGrpSpPr>
        <p:grpSpPr bwMode="auto">
          <a:xfrm>
            <a:off x="2674759" y="3352800"/>
            <a:ext cx="3962151" cy="2730206"/>
            <a:chOff x="-442872" y="3923487"/>
            <a:chExt cx="4107022" cy="2829138"/>
          </a:xfrm>
        </p:grpSpPr>
        <p:pic>
          <p:nvPicPr>
            <p:cNvPr id="35" name="Picture 3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p:cNvSpPr txBox="1">
              <a:spLocks noChangeArrowheads="1"/>
            </p:cNvSpPr>
            <p:nvPr/>
          </p:nvSpPr>
          <p:spPr bwMode="auto">
            <a:xfrm>
              <a:off x="2362083" y="3923487"/>
              <a:ext cx="1302067" cy="15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Where did the elements come from?</a:t>
              </a:r>
            </a:p>
          </p:txBody>
        </p:sp>
      </p:grpSp>
      <p:grpSp>
        <p:nvGrpSpPr>
          <p:cNvPr id="37" name="Group 47"/>
          <p:cNvGrpSpPr>
            <a:grpSpLocks/>
          </p:cNvGrpSpPr>
          <p:nvPr/>
        </p:nvGrpSpPr>
        <p:grpSpPr bwMode="auto">
          <a:xfrm>
            <a:off x="6636910" y="4064039"/>
            <a:ext cx="2243271" cy="2054543"/>
            <a:chOff x="5562600" y="4495800"/>
            <a:chExt cx="3039556" cy="2779343"/>
          </a:xfrm>
        </p:grpSpPr>
        <p:pic>
          <p:nvPicPr>
            <p:cNvPr id="38" name="Picture 35" descr="I:\projects\outreach\Marble Nuclei\Illustrations\fusion-mass-differenc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0"/>
            <p:cNvSpPr txBox="1">
              <a:spLocks noChangeArrowheads="1"/>
            </p:cNvSpPr>
            <p:nvPr/>
          </p:nvSpPr>
          <p:spPr bwMode="auto">
            <a:xfrm>
              <a:off x="5562600" y="6400800"/>
              <a:ext cx="3039556" cy="87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much do they weigh?</a:t>
              </a:r>
            </a:p>
          </p:txBody>
        </p:sp>
      </p:grpSp>
      <p:grpSp>
        <p:nvGrpSpPr>
          <p:cNvPr id="40" name="Group 45"/>
          <p:cNvGrpSpPr>
            <a:grpSpLocks/>
          </p:cNvGrpSpPr>
          <p:nvPr/>
        </p:nvGrpSpPr>
        <p:grpSpPr bwMode="auto">
          <a:xfrm>
            <a:off x="455276" y="3268204"/>
            <a:ext cx="2079423" cy="2611337"/>
            <a:chOff x="2476365" y="2682054"/>
            <a:chExt cx="2564010" cy="3221741"/>
          </a:xfrm>
        </p:grpSpPr>
        <p:pic>
          <p:nvPicPr>
            <p:cNvPr id="41" name="Picture 31" descr="I:\projects\outreach\Marble Nuclei\Illustrations\Beta minus decay.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2476365" y="4764635"/>
              <a:ext cx="2564010" cy="11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Why are some radioactive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&amp;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long do they last?</a:t>
              </a:r>
            </a:p>
          </p:txBody>
        </p:sp>
      </p:grpSp>
    </p:spTree>
    <p:extLst>
      <p:ext uri="{BB962C8B-B14F-4D97-AF65-F5344CB8AC3E}">
        <p14:creationId xmlns:p14="http://schemas.microsoft.com/office/powerpoint/2010/main" val="22452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000"/>
                                        <p:tgtEl>
                                          <p:spTgt spid="3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000"/>
                                        <p:tgtEl>
                                          <p:spTgt spid="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873" y="2842"/>
              <a:ext cx="15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us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32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8437"/>
            <a:ext cx="7886700" cy="1325563"/>
          </a:xfrm>
        </p:spPr>
        <p:txBody>
          <a:bodyPr/>
          <a:lstStyle/>
          <a:p>
            <a:r>
              <a:rPr lang="en-US" sz="4000" dirty="0" smtClean="0"/>
              <a:t>How big is the nucleus?</a:t>
            </a:r>
            <a:endParaRPr lang="en-US" sz="4000" dirty="0"/>
          </a:p>
        </p:txBody>
      </p:sp>
      <p:sp>
        <p:nvSpPr>
          <p:cNvPr id="3" name="TextBox 2"/>
          <p:cNvSpPr txBox="1"/>
          <p:nvPr/>
        </p:nvSpPr>
        <p:spPr>
          <a:xfrm>
            <a:off x="467438" y="1110484"/>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smtClean="0"/>
              <a:t>How big should the </a:t>
            </a:r>
            <a:r>
              <a:rPr lang="en-US" sz="3200" i="1" dirty="0" smtClean="0"/>
              <a:t>whole </a:t>
            </a:r>
            <a:r>
              <a:rPr lang="en-US" sz="3200" dirty="0" smtClean="0"/>
              <a:t>atom be?</a:t>
            </a:r>
          </a:p>
        </p:txBody>
      </p:sp>
      <p:grpSp>
        <p:nvGrpSpPr>
          <p:cNvPr id="16" name="Group 15"/>
          <p:cNvGrpSpPr/>
          <p:nvPr/>
        </p:nvGrpSpPr>
        <p:grpSpPr>
          <a:xfrm>
            <a:off x="509006" y="2075219"/>
            <a:ext cx="4524469" cy="3785652"/>
            <a:chOff x="509006" y="1744978"/>
            <a:chExt cx="4524469" cy="3785652"/>
          </a:xfrm>
        </p:grpSpPr>
        <p:sp>
          <p:nvSpPr>
            <p:cNvPr id="4" name="TextBox 3"/>
            <p:cNvSpPr txBox="1"/>
            <p:nvPr/>
          </p:nvSpPr>
          <p:spPr>
            <a:xfrm>
              <a:off x="1534504" y="1744978"/>
              <a:ext cx="349897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smtClean="0"/>
                <a:t>A baseball</a:t>
              </a:r>
            </a:p>
            <a:p>
              <a:pPr marL="285750" indent="-285750">
                <a:buFont typeface="Arial" panose="020B0604020202020204" pitchFamily="34" charset="0"/>
                <a:buChar char="•"/>
              </a:pPr>
              <a:r>
                <a:rPr lang="en-US" sz="4800" dirty="0" smtClean="0"/>
                <a:t>A basketball</a:t>
              </a:r>
            </a:p>
            <a:p>
              <a:pPr marL="285750" indent="-285750">
                <a:buFont typeface="Arial" panose="020B0604020202020204" pitchFamily="34" charset="0"/>
                <a:buChar char="•"/>
              </a:pPr>
              <a:r>
                <a:rPr lang="en-US" sz="4800" dirty="0" smtClean="0"/>
                <a:t>A car</a:t>
              </a:r>
            </a:p>
            <a:p>
              <a:pPr marL="285750" indent="-285750">
                <a:buFont typeface="Arial" panose="020B0604020202020204" pitchFamily="34" charset="0"/>
                <a:buChar char="•"/>
              </a:pPr>
              <a:r>
                <a:rPr lang="en-US" sz="4800" dirty="0" smtClean="0"/>
                <a:t>A stadium</a:t>
              </a:r>
            </a:p>
            <a:p>
              <a:pPr marL="285750" indent="-285750">
                <a:buFont typeface="Arial" panose="020B0604020202020204" pitchFamily="34" charset="0"/>
                <a:buChar char="•"/>
              </a:pPr>
              <a:r>
                <a:rPr lang="en-US" sz="4800" dirty="0" smtClean="0"/>
                <a:t>Crazy big</a:t>
              </a:r>
              <a:endParaRPr lang="en-US" sz="4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39914" y="1100532"/>
            <a:ext cx="1175570" cy="881677"/>
          </a:xfrm>
          <a:prstGeom prst="rect">
            <a:avLst/>
          </a:prstGeom>
        </p:spPr>
      </p:pic>
      <p:sp>
        <p:nvSpPr>
          <p:cNvPr id="17" name="Oval 16"/>
          <p:cNvSpPr/>
          <p:nvPr/>
        </p:nvSpPr>
        <p:spPr>
          <a:xfrm>
            <a:off x="1603578" y="4275857"/>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75781" y="2098578"/>
            <a:ext cx="8139569" cy="2132949"/>
            <a:chOff x="375781" y="1805915"/>
            <a:chExt cx="8139569" cy="2132949"/>
          </a:xfrm>
          <a:solidFill>
            <a:schemeClr val="bg1"/>
          </a:solidFill>
        </p:grpSpPr>
        <p:sp>
          <p:nvSpPr>
            <p:cNvPr id="7" name="Rectangle 6"/>
            <p:cNvSpPr/>
            <p:nvPr/>
          </p:nvSpPr>
          <p:spPr>
            <a:xfrm>
              <a:off x="375781" y="1805915"/>
              <a:ext cx="8139569" cy="21329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7438" y="1856400"/>
              <a:ext cx="7965175" cy="2038581"/>
            </a:xfrm>
            <a:prstGeom prst="rect">
              <a:avLst/>
            </a:prstGeom>
            <a:grpFill/>
            <a:ln>
              <a:noFill/>
            </a:ln>
          </p:spPr>
        </p:pic>
      </p:grpSp>
      <p:grpSp>
        <p:nvGrpSpPr>
          <p:cNvPr id="12" name="Group 11"/>
          <p:cNvGrpSpPr/>
          <p:nvPr/>
        </p:nvGrpSpPr>
        <p:grpSpPr>
          <a:xfrm>
            <a:off x="467438" y="5046082"/>
            <a:ext cx="4180762"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1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Copperplate Gothic Bold" panose="020E0705020206020404" pitchFamily="34" charset="0"/>
              </a:rPr>
              <a:t>small</a:t>
            </a:r>
            <a:r>
              <a:rPr lang="en-US" altLang="en-US" sz="2000" kern="0" dirty="0" smtClean="0">
                <a:solidFill>
                  <a:schemeClr val="tx1"/>
                </a:solidFill>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j-lt"/>
              </a:rPr>
              <a:t>(even with </a:t>
            </a:r>
          </a:p>
          <a:p>
            <a:pPr algn="ctr">
              <a:lnSpc>
                <a:spcPct val="110000"/>
              </a:lnSpc>
              <a:spcBef>
                <a:spcPts val="0"/>
              </a:spcBef>
              <a:buFontTx/>
              <a:buNone/>
            </a:pPr>
            <a:r>
              <a:rPr lang="en-US" altLang="en-US" i="1" kern="0" dirty="0" smtClean="0">
                <a:solidFill>
                  <a:schemeClr val="tx1"/>
                </a:solidFill>
                <a:latin typeface="+mj-lt"/>
              </a:rPr>
              <a:t>the best microscopes!)</a:t>
            </a:r>
            <a:endParaRPr lang="en-US" altLang="en-US" sz="1600" i="1" kern="0" dirty="0" smtClean="0">
              <a:solidFill>
                <a:schemeClr val="tx1"/>
              </a:solidFill>
              <a:latin typeface="+mj-lt"/>
            </a:endParaRPr>
          </a:p>
        </p:txBody>
      </p:sp>
      <p:sp>
        <p:nvSpPr>
          <p:cNvPr id="23" name="TextBox 22"/>
          <p:cNvSpPr txBox="1"/>
          <p:nvPr/>
        </p:nvSpPr>
        <p:spPr>
          <a:xfrm>
            <a:off x="6265781" y="2431661"/>
            <a:ext cx="2727499" cy="2677656"/>
          </a:xfrm>
          <a:prstGeom prst="rect">
            <a:avLst/>
          </a:prstGeom>
          <a:noFill/>
        </p:spPr>
        <p:txBody>
          <a:bodyPr wrap="square">
            <a:spAutoFit/>
          </a:bodyPr>
          <a:lstStyle/>
          <a:p>
            <a:pPr algn="ctr" eaLnBrk="1" hangingPunct="1">
              <a:defRPr/>
            </a:pPr>
            <a:r>
              <a:rPr lang="en-US" sz="2400" dirty="0">
                <a:cs typeface="Arial" charset="0"/>
              </a:rPr>
              <a:t>To make it even more interesting: FRIB studies </a:t>
            </a:r>
          </a:p>
          <a:p>
            <a:pPr algn="ctr" eaLnBrk="1" hangingPunct="1">
              <a:defRPr/>
            </a:pPr>
            <a:r>
              <a:rPr lang="en-US" sz="2400" dirty="0">
                <a:cs typeface="Arial" charset="0"/>
              </a:rPr>
              <a:t>nuclei that are </a:t>
            </a:r>
          </a:p>
          <a:p>
            <a:pPr algn="ctr" eaLnBrk="1" hangingPunct="1">
              <a:defRPr/>
            </a:pPr>
            <a:r>
              <a:rPr lang="en-US" sz="2400" dirty="0">
                <a:solidFill>
                  <a:srgbClr val="FF0000"/>
                </a:solidFill>
                <a:cs typeface="Arial" charset="0"/>
              </a:rPr>
              <a:t>radioactive</a:t>
            </a:r>
            <a:r>
              <a:rPr lang="en-US" sz="2400" dirty="0">
                <a:cs typeface="Arial" charset="0"/>
              </a:rPr>
              <a:t>, </a:t>
            </a:r>
          </a:p>
          <a:p>
            <a:pPr algn="ctr" eaLnBrk="1" hangingPunct="1">
              <a:defRPr/>
            </a:pPr>
            <a:r>
              <a:rPr lang="en-US" sz="2400" dirty="0">
                <a:solidFill>
                  <a:srgbClr val="FF0000"/>
                </a:solidFill>
                <a:cs typeface="Arial" charset="0"/>
              </a:rPr>
              <a:t>short-lived</a:t>
            </a:r>
            <a:r>
              <a:rPr lang="en-US" sz="2400" dirty="0">
                <a:cs typeface="Arial" charset="0"/>
              </a:rPr>
              <a:t>, and </a:t>
            </a:r>
          </a:p>
          <a:p>
            <a:pPr algn="ctr" eaLnBrk="1" hangingPunct="1">
              <a:defRPr/>
            </a:pPr>
            <a:r>
              <a:rPr lang="en-US" sz="2400" dirty="0">
                <a:solidFill>
                  <a:srgbClr val="FF0000"/>
                </a:solidFill>
                <a:cs typeface="Arial" charset="0"/>
              </a:rPr>
              <a:t>not found on Earth</a:t>
            </a:r>
            <a:endParaRPr lang="en-US" sz="2400" dirty="0">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4314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xplosion 2 2"/>
          <p:cNvSpPr/>
          <p:nvPr/>
        </p:nvSpPr>
        <p:spPr>
          <a:xfrm rot="767446">
            <a:off x="2755604"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a:xfrm>
            <a:off x="628650" y="179240"/>
            <a:ext cx="7886700" cy="1325563"/>
          </a:xfrm>
        </p:spPr>
        <p:txBody>
          <a:bodyPr/>
          <a:lstStyle/>
          <a:p>
            <a:r>
              <a:rPr lang="en-US" altLang="en-US" sz="4000" dirty="0" smtClean="0"/>
              <a:t>Want to study </a:t>
            </a:r>
            <a:r>
              <a:rPr lang="en-US" altLang="en-US" sz="4000" i="1" dirty="0" smtClean="0"/>
              <a:t>rare</a:t>
            </a:r>
            <a:r>
              <a:rPr lang="en-US" altLang="en-US" sz="4000" dirty="0" smtClean="0"/>
              <a:t> nuclei?</a:t>
            </a:r>
          </a:p>
        </p:txBody>
      </p:sp>
      <p:sp>
        <p:nvSpPr>
          <p:cNvPr id="14339" name="Content Placeholder 2"/>
          <p:cNvSpPr>
            <a:spLocks noGrp="1"/>
          </p:cNvSpPr>
          <p:nvPr>
            <p:ph idx="4294967295"/>
          </p:nvPr>
        </p:nvSpPr>
        <p:spPr>
          <a:xfrm>
            <a:off x="628650" y="1183658"/>
            <a:ext cx="7886700" cy="758825"/>
          </a:xfrm>
        </p:spPr>
        <p:txBody>
          <a:bodyPr>
            <a:normAutofit/>
          </a:bodyPr>
          <a:lstStyle/>
          <a:p>
            <a:pPr algn="ctr">
              <a:buFontTx/>
              <a:buNone/>
            </a:pPr>
            <a:r>
              <a:rPr lang="en-US" altLang="en-US" sz="2800" b="1" dirty="0" smtClean="0">
                <a:solidFill>
                  <a:srgbClr val="67B14B"/>
                </a:solidFill>
                <a:latin typeface="+mn-lt"/>
              </a:rPr>
              <a:t>Solution</a:t>
            </a:r>
            <a:r>
              <a:rPr lang="en-US" altLang="en-US" sz="2800" dirty="0" smtClean="0">
                <a:solidFill>
                  <a:schemeClr val="tx1"/>
                </a:solidFill>
                <a:latin typeface="+mn-lt"/>
              </a:rPr>
              <a:t>: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867" y="4058327"/>
            <a:ext cx="7853483" cy="19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23435" y="2307579"/>
            <a:ext cx="7429776" cy="1692771"/>
          </a:xfrm>
          <a:prstGeom prst="rect">
            <a:avLst/>
          </a:prstGeom>
        </p:spPr>
        <p:txBody>
          <a:bodyPr wrap="square">
            <a:spAutoFit/>
          </a:bodyPr>
          <a:lstStyle/>
          <a:p>
            <a:pPr algn="ctr">
              <a:buFontTx/>
              <a:buNone/>
            </a:pPr>
            <a:r>
              <a:rPr lang="en-US" altLang="en-US" sz="2800" b="1" dirty="0"/>
              <a:t>SMASH THEM HARD </a:t>
            </a:r>
            <a:endParaRPr lang="en-US" altLang="en-US" sz="2800" b="1" dirty="0" smtClean="0"/>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t>and study </a:t>
            </a:r>
            <a:r>
              <a:rPr lang="en-US" altLang="en-US" sz="2800" dirty="0" smtClean="0"/>
              <a:t>what’s left </a:t>
            </a:r>
            <a:r>
              <a:rPr lang="en-US" altLang="en-US" sz="2800" dirty="0"/>
              <a:t>over.</a:t>
            </a:r>
          </a:p>
        </p:txBody>
      </p:sp>
      <p:sp>
        <p:nvSpPr>
          <p:cNvPr id="7" name="TextBox 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119133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7580" y="242450"/>
            <a:ext cx="9001125" cy="577081"/>
          </a:xfrm>
          <a:prstGeom prst="rect">
            <a:avLst/>
          </a:prstGeom>
        </p:spPr>
        <p:txBody>
          <a:bodyPr wrap="square">
            <a:spAutoFit/>
          </a:bodyPr>
          <a:lstStyle/>
          <a:p>
            <a:pPr marL="0" marR="0" lvl="0" indent="0" algn="ctr" defTabSz="450056" rtl="0" eaLnBrk="1" fontAlgn="base" latinLnBrk="0" hangingPunct="1">
              <a:lnSpc>
                <a:spcPct val="100000"/>
              </a:lnSpc>
              <a:spcBef>
                <a:spcPct val="0"/>
              </a:spcBef>
              <a:spcAft>
                <a:spcPct val="0"/>
              </a:spcAft>
              <a:buClr>
                <a:srgbClr val="000000"/>
              </a:buClr>
              <a:buSzTx/>
              <a:buFontTx/>
              <a:buNone/>
              <a:tabLst/>
              <a:defRPr/>
            </a:pPr>
            <a:r>
              <a:rPr kumimoji="0" lang="en-US" sz="3150" b="1" i="0" u="none" strike="noStrike" kern="0" cap="none" spc="0" normalizeH="0" baseline="0" noProof="0" dirty="0">
                <a:ln>
                  <a:noFill/>
                </a:ln>
                <a:solidFill>
                  <a:srgbClr val="000000"/>
                </a:solidFill>
                <a:effectLst/>
                <a:uLnTx/>
                <a:uFillTx/>
                <a:latin typeface="Arial"/>
                <a:ea typeface="ヒラギノ角ゴ Pro W3"/>
                <a:cs typeface="Arial"/>
                <a:sym typeface="Arial"/>
              </a:rPr>
              <a:t>Making rare nuclei with a particle accelerator</a:t>
            </a:r>
            <a:endParaRPr kumimoji="0" lang="en-US" sz="3150" b="1" i="0"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64505" y="1199033"/>
            <a:ext cx="4339438" cy="32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2009" y="1269354"/>
            <a:ext cx="2489023" cy="45595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2363" b="0" i="0" u="none" strike="noStrike" kern="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rPr>
              <a:t>What NSCL was</a:t>
            </a:r>
            <a:endParaRPr kumimoji="0" lang="en-US" altLang="en-US" sz="2363"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endParaRPr>
          </a:p>
        </p:txBody>
      </p:sp>
      <p:sp>
        <p:nvSpPr>
          <p:cNvPr id="9" name="Left-Right Arrow 8"/>
          <p:cNvSpPr/>
          <p:nvPr/>
        </p:nvSpPr>
        <p:spPr>
          <a:xfrm>
            <a:off x="821532" y="3253977"/>
            <a:ext cx="3982412" cy="22502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0" name="TextBox 9"/>
          <p:cNvSpPr txBox="1"/>
          <p:nvPr/>
        </p:nvSpPr>
        <p:spPr>
          <a:xfrm>
            <a:off x="1482098" y="3415481"/>
            <a:ext cx="2900153" cy="365036"/>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772" b="0" i="0"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Research Space (450 feet)</a:t>
            </a:r>
          </a:p>
        </p:txBody>
      </p:sp>
      <p:grpSp>
        <p:nvGrpSpPr>
          <p:cNvPr id="5" name="Group 11"/>
          <p:cNvGrpSpPr>
            <a:grpSpLocks/>
          </p:cNvGrpSpPr>
          <p:nvPr/>
        </p:nvGrpSpPr>
        <p:grpSpPr bwMode="auto">
          <a:xfrm>
            <a:off x="430463" y="1178719"/>
            <a:ext cx="6022543" cy="4689045"/>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6" y="1773926"/>
              <a:ext cx="2726437" cy="495004"/>
            </a:xfrm>
            <a:prstGeom prst="rect">
              <a:avLst/>
            </a:prstGeom>
            <a:solidFill>
              <a:srgbClr val="FFFFFF">
                <a:alpha val="50196"/>
              </a:srgbClr>
            </a:solidFill>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The</a:t>
              </a:r>
              <a:r>
                <a:rPr kumimoji="0" lang="en-US" sz="2363" b="1"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FRIB</a:t>
              </a: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future</a:t>
              </a:r>
            </a:p>
          </p:txBody>
        </p:sp>
      </p:grpSp>
      <p:sp>
        <p:nvSpPr>
          <p:cNvPr id="8" name="Content Placeholder 2"/>
          <p:cNvSpPr txBox="1">
            <a:spLocks/>
          </p:cNvSpPr>
          <p:nvPr/>
        </p:nvSpPr>
        <p:spPr bwMode="auto">
          <a:xfrm>
            <a:off x="6522244" y="1363760"/>
            <a:ext cx="2400300" cy="3800510"/>
          </a:xfrm>
          <a:prstGeom prst="rect">
            <a:avLst/>
          </a:prstGeom>
          <a:solidFill>
            <a:schemeClr val="bg1"/>
          </a:solidFill>
          <a:ln w="9525">
            <a:noFill/>
            <a:miter lim="800000"/>
            <a:headEnd/>
            <a:tailEnd/>
          </a:ln>
        </p:spPr>
        <p:txBody>
          <a:bodyPr/>
          <a:lstStyle/>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1" u="none" strike="noStrike" kern="0" cap="none" spc="0" normalizeH="0" baseline="0" noProof="0" dirty="0">
                <a:ln>
                  <a:noFill/>
                </a:ln>
                <a:solidFill>
                  <a:srgbClr val="000000"/>
                </a:solidFill>
                <a:effectLst/>
                <a:uLnTx/>
                <a:uFillTx/>
                <a:latin typeface="Arial"/>
                <a:ea typeface="ヒラギノ角ゴ Pro W3"/>
                <a:cs typeface="Arial"/>
                <a:sym typeface="Arial"/>
              </a:rPr>
              <a:t>To discover something new: </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speed up and </a:t>
            </a:r>
            <a:r>
              <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rPr>
              <a:t>BREAK MORE NUCLEI</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 with our next-generation</a:t>
            </a: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1" i="0" u="none" strike="noStrike" kern="0" cap="none" spc="0" normalizeH="0" baseline="0" noProof="0" dirty="0">
                <a:ln>
                  <a:noFill/>
                </a:ln>
                <a:solidFill>
                  <a:srgbClr val="67B14B"/>
                </a:solidFill>
                <a:effectLst/>
                <a:uLnTx/>
                <a:uFillTx/>
                <a:latin typeface="Arial"/>
                <a:ea typeface="ヒラギノ角ゴ Pro W3"/>
                <a:cs typeface="Arial"/>
                <a:sym typeface="Arial"/>
              </a:rPr>
              <a:t>Facility for Rare Isotope Beams (FRIB)</a:t>
            </a:r>
            <a:endPar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endParaRP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the $730 million discovery machine that we imagined, designed, </a:t>
            </a:r>
            <a:r>
              <a:rPr kumimoji="0" lang="en-US" sz="1969" b="0" i="0" u="none" strike="noStrike" kern="0" cap="none" spc="0" normalizeH="0" baseline="0" noProof="0" dirty="0" smtClean="0">
                <a:ln>
                  <a:noFill/>
                </a:ln>
                <a:solidFill>
                  <a:prstClr val="black"/>
                </a:solidFill>
                <a:effectLst/>
                <a:uLnTx/>
                <a:uFillTx/>
                <a:latin typeface="Arial"/>
                <a:ea typeface="ヒラギノ角ゴ Pro W3"/>
                <a:cs typeface="Arial"/>
                <a:sym typeface="Arial"/>
              </a:rPr>
              <a:t>built, and </a:t>
            </a:r>
            <a:r>
              <a:rPr kumimoji="0" lang="en-US" sz="1969" b="1" i="0" u="none" strike="noStrike" kern="0" cap="none" spc="0" normalizeH="0" baseline="0" noProof="0" dirty="0" smtClean="0">
                <a:ln>
                  <a:noFill/>
                </a:ln>
                <a:solidFill>
                  <a:prstClr val="black"/>
                </a:solidFill>
                <a:effectLst/>
                <a:uLnTx/>
                <a:uFillTx/>
                <a:latin typeface="Arial"/>
                <a:ea typeface="ヒラギノ角ゴ Pro W3"/>
                <a:cs typeface="Arial"/>
                <a:sym typeface="Arial"/>
              </a:rPr>
              <a:t>is now operational</a:t>
            </a:r>
            <a:endPar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endParaRPr>
          </a:p>
        </p:txBody>
      </p:sp>
      <p:sp>
        <p:nvSpPr>
          <p:cNvPr id="13" name="Left Arrow 12"/>
          <p:cNvSpPr/>
          <p:nvPr/>
        </p:nvSpPr>
        <p:spPr>
          <a:xfrm>
            <a:off x="2184202" y="5172966"/>
            <a:ext cx="3225404" cy="150019"/>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4" name="Curved Right Arrow 13"/>
          <p:cNvSpPr/>
          <p:nvPr/>
        </p:nvSpPr>
        <p:spPr>
          <a:xfrm>
            <a:off x="1796655" y="5227834"/>
            <a:ext cx="375046" cy="20141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5" name="Left Arrow 14"/>
          <p:cNvSpPr/>
          <p:nvPr/>
        </p:nvSpPr>
        <p:spPr>
          <a:xfrm rot="10800000">
            <a:off x="2184200" y="5304233"/>
            <a:ext cx="3225404" cy="150019"/>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6" name="Curved Right Arrow 15"/>
          <p:cNvSpPr/>
          <p:nvPr/>
        </p:nvSpPr>
        <p:spPr>
          <a:xfrm rot="10800000">
            <a:off x="5422102" y="5054203"/>
            <a:ext cx="200029" cy="350738"/>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7" name="Left Arrow 16"/>
          <p:cNvSpPr/>
          <p:nvPr/>
        </p:nvSpPr>
        <p:spPr>
          <a:xfrm>
            <a:off x="2102363" y="5025238"/>
            <a:ext cx="3319739" cy="148426"/>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9" name="Explosion 1 18"/>
          <p:cNvSpPr/>
          <p:nvPr/>
        </p:nvSpPr>
        <p:spPr>
          <a:xfrm>
            <a:off x="1332079" y="4224920"/>
            <a:ext cx="464574" cy="495067"/>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 name="Bent Arrow 21"/>
          <p:cNvSpPr/>
          <p:nvPr/>
        </p:nvSpPr>
        <p:spPr>
          <a:xfrm rot="20245728">
            <a:off x="1236580" y="3217847"/>
            <a:ext cx="398794" cy="919944"/>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 name="Bent Arrow 22"/>
          <p:cNvSpPr/>
          <p:nvPr/>
        </p:nvSpPr>
        <p:spPr>
          <a:xfrm rot="16200000">
            <a:off x="1677680" y="4721798"/>
            <a:ext cx="386814" cy="450054"/>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24" name="TextBox 23"/>
          <p:cNvSpPr txBox="1"/>
          <p:nvPr/>
        </p:nvSpPr>
        <p:spPr>
          <a:xfrm>
            <a:off x="2234117" y="4554142"/>
            <a:ext cx="3640740"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400-yard-long folded linear accelerator</a:t>
            </a:r>
          </a:p>
        </p:txBody>
      </p:sp>
      <p:sp>
        <p:nvSpPr>
          <p:cNvPr id="25" name="TextBox 24"/>
          <p:cNvSpPr txBox="1"/>
          <p:nvPr/>
        </p:nvSpPr>
        <p:spPr>
          <a:xfrm>
            <a:off x="2246133" y="5529264"/>
            <a:ext cx="4130683"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Double energy, up to </a:t>
            </a:r>
            <a:r>
              <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400x more nuclei/sec</a:t>
            </a:r>
          </a:p>
        </p:txBody>
      </p:sp>
      <p:sp>
        <p:nvSpPr>
          <p:cNvPr id="21" name="TextBox 20"/>
          <p:cNvSpPr txBox="1"/>
          <p:nvPr/>
        </p:nvSpPr>
        <p:spPr>
          <a:xfrm>
            <a:off x="180418" y="4559319"/>
            <a:ext cx="1539947" cy="1061829"/>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Collides w/ target </a:t>
            </a: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at </a:t>
            </a:r>
            <a:r>
              <a:rPr kumimoji="0" lang="en-US" sz="1575" b="1"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half the speed of light</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
        <p:nvSpPr>
          <p:cNvPr id="26" name="TextBox 25"/>
          <p:cNvSpPr txBox="1"/>
          <p:nvPr/>
        </p:nvSpPr>
        <p:spPr>
          <a:xfrm>
            <a:off x="940842" y="2953273"/>
            <a:ext cx="4262271" cy="334707"/>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Connects with experimental systems in place</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Tree>
    <p:extLst>
      <p:ext uri="{BB962C8B-B14F-4D97-AF65-F5344CB8AC3E}">
        <p14:creationId xmlns:p14="http://schemas.microsoft.com/office/powerpoint/2010/main" val="34694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2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2.xml><?xml version="1.0" encoding="utf-8"?>
<ds:datastoreItem xmlns:ds="http://schemas.openxmlformats.org/officeDocument/2006/customXml" ds:itemID="{24BA702D-F6E6-4314-8945-369A109C75F9}">
  <ds:schemaRef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84FA14C0-B7D1-4566-A284-79A890D0FD95"/>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1512</TotalTime>
  <Words>1093</Words>
  <Application>Microsoft Office PowerPoint</Application>
  <PresentationFormat>On-screen Show (4:3)</PresentationFormat>
  <Paragraphs>168</Paragraphs>
  <Slides>21</Slides>
  <Notes>7</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21</vt:i4>
      </vt:variant>
    </vt:vector>
  </HeadingPairs>
  <TitlesOfParts>
    <vt:vector size="41" baseType="lpstr">
      <vt:lpstr>MS PGothic</vt:lpstr>
      <vt:lpstr>MS PGothic</vt:lpstr>
      <vt:lpstr>Aharoni</vt:lpstr>
      <vt:lpstr>Arial</vt:lpstr>
      <vt:lpstr>Arial Black</vt:lpstr>
      <vt:lpstr>Calibri</vt:lpstr>
      <vt:lpstr>Century Gothic</vt:lpstr>
      <vt:lpstr>Copperplate Gothic Bold</vt:lpstr>
      <vt:lpstr>Garamond</vt:lpstr>
      <vt:lpstr>Gotham Book</vt:lpstr>
      <vt:lpstr>Helvetica</vt:lpstr>
      <vt:lpstr>Impact</vt:lpstr>
      <vt:lpstr>Lucida Grande</vt:lpstr>
      <vt:lpstr>Noto Sans Symbols</vt:lpstr>
      <vt:lpstr>Trebuchet MS</vt:lpstr>
      <vt:lpstr>Wingdings</vt:lpstr>
      <vt:lpstr>ヒラギノ角ゴ Pro W3</vt:lpstr>
      <vt:lpstr>1_FRIB3</vt:lpstr>
      <vt:lpstr>FRIB3</vt:lpstr>
      <vt:lpstr>2_FRIB3</vt:lpstr>
      <vt:lpstr>PowerPoint Presentation</vt:lpstr>
      <vt:lpstr>Useful Information</vt:lpstr>
      <vt:lpstr>PowerPoint Presentation</vt:lpstr>
      <vt:lpstr>PowerPoint Presentation</vt:lpstr>
      <vt:lpstr>PowerPoint Presentation</vt:lpstr>
      <vt:lpstr>How big is the nucleus?</vt:lpstr>
      <vt:lpstr>PowerPoint Presentation</vt:lpstr>
      <vt:lpstr>Want to study rare nuclei?</vt:lpstr>
      <vt:lpstr>PowerPoint Presentation</vt:lpstr>
      <vt:lpstr>Behind the Scenes at FRIB</vt:lpstr>
      <vt:lpstr>Want to find the shape of the nucleus?</vt:lpstr>
      <vt:lpstr>Measuring the invisible</vt:lpstr>
      <vt:lpstr>Who works at FRIB? Users</vt:lpstr>
      <vt:lpstr>PowerPoint Presentation</vt:lpstr>
      <vt:lpstr>Who works at FRIB? Students</vt:lpstr>
      <vt:lpstr>FRIB on the MSU campus</vt:lpstr>
      <vt:lpstr>PowerPoint Presentation</vt:lpstr>
      <vt:lpstr>Safety First</vt:lpstr>
      <vt:lpstr>Explore FRIB at MSU</vt:lpstr>
      <vt:lpstr>PowerPoint Presentation</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99</cp:revision>
  <cp:lastPrinted>2013-06-17T20:20:32Z</cp:lastPrinted>
  <dcterms:created xsi:type="dcterms:W3CDTF">2014-10-10T17:49:08Z</dcterms:created>
  <dcterms:modified xsi:type="dcterms:W3CDTF">2023-06-19T16:32:59Z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