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0" r:id="rId4"/>
  </p:sldMasterIdLst>
  <p:notesMasterIdLst>
    <p:notesMasterId r:id="rId29"/>
  </p:notesMasterIdLst>
  <p:handoutMasterIdLst>
    <p:handoutMasterId r:id="rId30"/>
  </p:handoutMasterIdLst>
  <p:sldIdLst>
    <p:sldId id="303" r:id="rId5"/>
    <p:sldId id="304" r:id="rId6"/>
    <p:sldId id="340" r:id="rId7"/>
    <p:sldId id="341" r:id="rId8"/>
    <p:sldId id="308" r:id="rId9"/>
    <p:sldId id="353" r:id="rId10"/>
    <p:sldId id="339" r:id="rId11"/>
    <p:sldId id="312" r:id="rId12"/>
    <p:sldId id="342" r:id="rId13"/>
    <p:sldId id="343" r:id="rId14"/>
    <p:sldId id="345" r:id="rId15"/>
    <p:sldId id="318" r:id="rId16"/>
    <p:sldId id="320" r:id="rId17"/>
    <p:sldId id="354" r:id="rId18"/>
    <p:sldId id="362" r:id="rId19"/>
    <p:sldId id="357" r:id="rId20"/>
    <p:sldId id="358" r:id="rId21"/>
    <p:sldId id="350" r:id="rId22"/>
    <p:sldId id="361" r:id="rId23"/>
    <p:sldId id="325" r:id="rId24"/>
    <p:sldId id="363" r:id="rId25"/>
    <p:sldId id="355" r:id="rId26"/>
    <p:sldId id="351" r:id="rId27"/>
    <p:sldId id="338" r:id="rId28"/>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96" d="100"/>
          <a:sy n="96" d="100"/>
        </p:scale>
        <p:origin x="78" y="498"/>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11/8/2023</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3740385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35676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572666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9346187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5244933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389549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7577360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4055198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213660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3726820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69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0364693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31883383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image" Target="../media/image6.png"/><Relationship Id="rId16"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8.png"/><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jpeg"/><Relationship Id="rId9" Type="http://schemas.openxmlformats.org/officeDocument/2006/relationships/hyperlink" Target="http://www.nscl.m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a:t>
            </a:r>
            <a:r>
              <a:rPr lang="en-US" sz="4400" dirty="0" smtClean="0">
                <a:effectLst>
                  <a:outerShdw blurRad="38100" dist="38100" dir="2700000" algn="tl">
                    <a:srgbClr val="000000"/>
                  </a:outerShdw>
                </a:effectLst>
              </a:rPr>
              <a:t>DISCOVER OUR </a:t>
            </a:r>
            <a:r>
              <a:rPr lang="en-US" sz="4400" dirty="0">
                <a:effectLst>
                  <a:outerShdw blurRad="38100" dist="38100" dir="2700000" algn="tl">
                    <a:srgbClr val="000000"/>
                  </a:outerShdw>
                </a:effectLst>
              </a:rPr>
              <a:t>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a:t>World-class nuclear experimentation and theory at </a:t>
            </a:r>
            <a:r>
              <a:rPr lang="en-US" sz="2000" i="1" dirty="0">
                <a:solidFill>
                  <a:schemeClr val="accent4"/>
                </a:solidFill>
              </a:rPr>
              <a:t>MSU</a:t>
            </a:r>
            <a:endParaRPr lang="en-US" sz="2000" i="1" dirty="0">
              <a:solidFill>
                <a:schemeClr val="accent4"/>
              </a:solidFill>
            </a:endParaRP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56657" y="191870"/>
            <a:ext cx="9144000" cy="646331"/>
          </a:xfrm>
          <a:prstGeom prst="rect">
            <a:avLst/>
          </a:prstGeom>
        </p:spPr>
        <p:txBody>
          <a:bodyPr wrap="square">
            <a:spAutoFit/>
          </a:bodyPr>
          <a:lstStyle/>
          <a:p>
            <a:pPr algn="ctr">
              <a:defRPr/>
            </a:pPr>
            <a:r>
              <a:rPr lang="en-US" sz="3600" b="1" kern="0" dirty="0">
                <a:solidFill>
                  <a:prstClr val="black"/>
                </a:solidFill>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endParaRPr lang="en-US" altLang="en-US" sz="2400" dirty="0">
              <a:solidFill>
                <a:srgbClr val="333C2B"/>
              </a:solidFill>
              <a:latin typeface="Arial" panose="020B0604020202020204" pitchFamily="34" charset="0"/>
              <a:cs typeface="Arial" panose="020B0604020202020204" pitchFamily="34" charset="0"/>
            </a:endParaRP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endParaRPr lang="en-US" dirty="0">
              <a:solidFill>
                <a:prstClr val="black"/>
              </a:solidFill>
            </a:endParaRP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b="1" dirty="0">
                  <a:solidFill>
                    <a:srgbClr val="333C2B"/>
                  </a:solidFill>
                </a:rPr>
                <a:t>FRIB</a:t>
              </a:r>
              <a:r>
                <a:rPr lang="en-US" sz="2400" dirty="0">
                  <a:solidFill>
                    <a:srgbClr val="333C2B"/>
                  </a:solidFill>
                </a:rPr>
                <a:t> today</a:t>
              </a:r>
              <a:endParaRPr lang="en-US" sz="2400" dirty="0">
                <a:solidFill>
                  <a:srgbClr val="333C2B"/>
                </a:solidFill>
              </a:endParaRPr>
            </a:p>
          </p:txBody>
        </p:sp>
      </p:grpSp>
      <p:sp>
        <p:nvSpPr>
          <p:cNvPr id="8" name="Content Placeholder 2"/>
          <p:cNvSpPr txBox="1">
            <a:spLocks/>
          </p:cNvSpPr>
          <p:nvPr/>
        </p:nvSpPr>
        <p:spPr bwMode="auto">
          <a:xfrm>
            <a:off x="8077200" y="1330979"/>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a:t>
            </a:r>
            <a:r>
              <a:rPr lang="en-US" sz="2000" kern="0" dirty="0">
                <a:solidFill>
                  <a:prstClr val="black"/>
                </a:solidFill>
              </a:rPr>
              <a:t>built, and is </a:t>
            </a:r>
            <a:r>
              <a:rPr lang="en-US" sz="2000" b="1" kern="0" dirty="0">
                <a:solidFill>
                  <a:prstClr val="black"/>
                </a:solidFill>
              </a:rPr>
              <a:t>now operational</a:t>
            </a:r>
            <a:endParaRPr lang="en-US" sz="2000" b="1" kern="0" dirty="0">
              <a:solidFill>
                <a:prstClr val="black"/>
              </a:solidFill>
            </a:endParaRP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endParaRPr lang="en-US" sz="1600" i="1" dirty="0">
              <a:solidFill>
                <a:prstClr val="black"/>
              </a:solidFill>
            </a:endParaRP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endParaRPr lang="en-US" sz="1600" b="1" i="1" dirty="0">
              <a:solidFill>
                <a:prstClr val="black"/>
              </a:solidFill>
            </a:endParaRP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endParaRPr lang="en-US" sz="1600" b="1" i="1" dirty="0">
              <a:solidFill>
                <a:prstClr val="black"/>
              </a:solidFill>
            </a:endParaRP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
        <p:nvSpPr>
          <p:cNvPr id="27" name="TextBox 2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endParaRPr lang="en-US" sz="3200" dirty="0">
              <a:solidFill>
                <a:srgbClr val="FF0000"/>
              </a:solidFill>
              <a:latin typeface="Impact" panose="020B0806030902050204" pitchFamily="34" charset="0"/>
            </a:endParaRP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7"/>
            <a:ext cx="11988800" cy="586987"/>
          </a:xfrm>
        </p:spPr>
        <p:txBody>
          <a:bodyPr/>
          <a:lstStyle/>
          <a:p>
            <a:pPr lvl="0">
              <a:defRPr/>
            </a:pPr>
            <a:r>
              <a:rPr lang="en-US" sz="4000" dirty="0">
                <a:solidFill>
                  <a:prstClr val="black"/>
                </a:solidFill>
              </a:rPr>
              <a:t>Linear Accelerator: one </a:t>
            </a:r>
            <a:r>
              <a:rPr lang="en-US" sz="4000" dirty="0" err="1">
                <a:solidFill>
                  <a:prstClr val="black"/>
                </a:solidFill>
              </a:rPr>
              <a:t>cryomodule</a:t>
            </a:r>
            <a:r>
              <a:rPr lang="en-US" sz="4000" dirty="0">
                <a:solidFill>
                  <a:prstClr val="black"/>
                </a:solidFill>
              </a:rPr>
              <a:t> at a time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940" y="4225768"/>
            <a:ext cx="5867399" cy="18702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295400"/>
            <a:ext cx="2624803" cy="2133600"/>
          </a:xfrm>
          <a:prstGeom prst="rect">
            <a:avLst/>
          </a:prstGeom>
        </p:spPr>
      </p:pic>
      <p:pic>
        <p:nvPicPr>
          <p:cNvPr id="1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14627" r="12463"/>
          <a:stretch/>
        </p:blipFill>
        <p:spPr>
          <a:xfrm>
            <a:off x="1951254" y="3276600"/>
            <a:ext cx="1118919" cy="2647526"/>
          </a:xfrm>
          <a:prstGeom prst="rect">
            <a:avLst/>
          </a:prstGeom>
        </p:spPr>
      </p:pic>
      <p:sp>
        <p:nvSpPr>
          <p:cNvPr id="20" name="TextBox 19"/>
          <p:cNvSpPr txBox="1"/>
          <p:nvPr/>
        </p:nvSpPr>
        <p:spPr>
          <a:xfrm>
            <a:off x="1524000" y="2416314"/>
            <a:ext cx="3276600" cy="707886"/>
          </a:xfrm>
          <a:prstGeom prst="rect">
            <a:avLst/>
          </a:prstGeom>
          <a:noFill/>
          <a:scene3d>
            <a:camera prst="perspectiveContrastingRightFacing"/>
            <a:lightRig rig="threePt" dir="t"/>
          </a:scene3d>
        </p:spPr>
        <p:txBody>
          <a:bodyPr wrap="square" rtlCol="0">
            <a:prstTxWarp prst="textFadeRight">
              <a:avLst/>
            </a:prstTxWarp>
            <a:spAutoFit/>
          </a:bodyPr>
          <a:lstStyle/>
          <a:p>
            <a:pPr>
              <a:defRPr/>
            </a:pPr>
            <a:r>
              <a:rPr lang="en-US" sz="2000" b="1" dirty="0">
                <a:solidFill>
                  <a:prstClr val="white"/>
                </a:solidFill>
                <a:effectLst>
                  <a:outerShdw blurRad="50800" dist="38100" dir="2700000" algn="tl" rotWithShape="0">
                    <a:prstClr val="black">
                      <a:alpha val="40000"/>
                    </a:prstClr>
                  </a:outerShdw>
                </a:effectLst>
              </a:rPr>
              <a:t>CRYOMODULES</a:t>
            </a:r>
          </a:p>
          <a:p>
            <a:pPr lvl="0">
              <a:defRPr/>
            </a:pPr>
            <a:r>
              <a:rPr lang="en-US" sz="2000" b="1" dirty="0">
                <a:solidFill>
                  <a:prstClr val="white"/>
                </a:solidFill>
                <a:effectLst>
                  <a:outerShdw blurRad="50800" dist="38100" dir="2700000" algn="tl" rotWithShape="0">
                    <a:prstClr val="black">
                      <a:alpha val="40000"/>
                    </a:prstClr>
                  </a:outerShdw>
                </a:effectLst>
              </a:rPr>
              <a:t>(below </a:t>
            </a:r>
            <a:r>
              <a:rPr lang="en-US" sz="2000" b="1" dirty="0">
                <a:solidFill>
                  <a:prstClr val="white"/>
                </a:solidFill>
                <a:effectLst>
                  <a:outerShdw blurRad="50800" dist="38100" dir="2700000" algn="tl" rotWithShape="0">
                    <a:prstClr val="black">
                      <a:alpha val="40000"/>
                    </a:prstClr>
                  </a:outerShdw>
                </a:effectLst>
              </a:rPr>
              <a:t>-450ºF / 4K</a:t>
            </a:r>
            <a:r>
              <a:rPr lang="en-US" sz="2000" b="1" dirty="0">
                <a:solidFill>
                  <a:prstClr val="white"/>
                </a:solidFill>
                <a:effectLst>
                  <a:outerShdw blurRad="50800" dist="38100" dir="2700000" algn="tl" rotWithShape="0">
                    <a:prstClr val="black">
                      <a:alpha val="40000"/>
                    </a:prstClr>
                  </a:outerShdw>
                </a:effectLst>
              </a:rPr>
              <a:t>)</a:t>
            </a:r>
            <a:endParaRPr lang="en-US" sz="2000" b="1" dirty="0">
              <a:solidFill>
                <a:prstClr val="white"/>
              </a:solidFill>
              <a:effectLst>
                <a:outerShdw blurRad="50800" dist="38100" dir="2700000" algn="tl" rotWithShape="0">
                  <a:prstClr val="black">
                    <a:alpha val="40000"/>
                  </a:prstClr>
                </a:outerShdw>
              </a:effectLst>
            </a:endParaRPr>
          </a:p>
        </p:txBody>
      </p:sp>
      <p:sp>
        <p:nvSpPr>
          <p:cNvPr id="21" name="TextBox 20"/>
          <p:cNvSpPr txBox="1"/>
          <p:nvPr/>
        </p:nvSpPr>
        <p:spPr>
          <a:xfrm>
            <a:off x="3072897" y="4354466"/>
            <a:ext cx="1621673" cy="1569660"/>
          </a:xfrm>
          <a:prstGeom prst="rect">
            <a:avLst/>
          </a:prstGeom>
          <a:noFill/>
        </p:spPr>
        <p:txBody>
          <a:bodyPr wrap="square" rtlCol="0">
            <a:spAutoFit/>
          </a:bodyPr>
          <a:lstStyle/>
          <a:p>
            <a:pPr>
              <a:defRPr/>
            </a:pPr>
            <a:r>
              <a:rPr lang="en-US" sz="1600" i="1" dirty="0">
                <a:solidFill>
                  <a:prstClr val="black"/>
                </a:solidFill>
              </a:rPr>
              <a:t>One of 330 high-voltage accelerating cavities to produce beam @ ~0.5c</a:t>
            </a:r>
            <a:endParaRPr lang="en-US" sz="1600" i="1" dirty="0">
              <a:solidFill>
                <a:prstClr val="black"/>
              </a:solidFill>
            </a:endParaRPr>
          </a:p>
        </p:txBody>
      </p:sp>
      <p:grpSp>
        <p:nvGrpSpPr>
          <p:cNvPr id="5" name="Group 4"/>
          <p:cNvGrpSpPr/>
          <p:nvPr/>
        </p:nvGrpSpPr>
        <p:grpSpPr>
          <a:xfrm>
            <a:off x="4623810" y="1043154"/>
            <a:ext cx="5985528" cy="3376447"/>
            <a:chOff x="3099810" y="2469923"/>
            <a:chExt cx="5985528" cy="3376447"/>
          </a:xfrm>
        </p:grpSpPr>
        <p:pic>
          <p:nvPicPr>
            <p:cNvPr id="9" name="Picture 4" descr="adm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8472" y="2778987"/>
              <a:ext cx="5926866" cy="30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99810" y="2469923"/>
              <a:ext cx="5857786" cy="369332"/>
            </a:xfrm>
            <a:prstGeom prst="rect">
              <a:avLst/>
            </a:prstGeom>
            <a:noFill/>
          </p:spPr>
          <p:txBody>
            <a:bodyPr wrap="square" rtlCol="0">
              <a:spAutoFit/>
            </a:bodyPr>
            <a:lstStyle/>
            <a:p>
              <a:pPr defTabSz="914400" fontAlgn="auto">
                <a:spcBef>
                  <a:spcPts val="0"/>
                </a:spcBef>
                <a:spcAft>
                  <a:spcPts val="0"/>
                </a:spcAft>
                <a:defRPr/>
              </a:pPr>
              <a:r>
                <a:rPr lang="en-US" kern="0" dirty="0">
                  <a:solidFill>
                    <a:prstClr val="black"/>
                  </a:solidFill>
                  <a:latin typeface="Calibri" panose="020F0502020204030204"/>
                </a:rPr>
                <a:t>A </a:t>
              </a:r>
              <a:r>
                <a:rPr lang="en-US" b="1" kern="0" dirty="0" err="1">
                  <a:solidFill>
                    <a:prstClr val="black"/>
                  </a:solidFill>
                  <a:latin typeface="Calibri" panose="020F0502020204030204"/>
                </a:rPr>
                <a:t>cryomodule</a:t>
              </a:r>
              <a:r>
                <a:rPr lang="en-US" kern="0" dirty="0">
                  <a:solidFill>
                    <a:prstClr val="black"/>
                  </a:solidFill>
                  <a:latin typeface="Calibri" panose="020F0502020204030204"/>
                </a:rPr>
                <a:t> (cold box) of ten cavities that charge to ~1 MV</a:t>
              </a:r>
            </a:p>
          </p:txBody>
        </p:sp>
      </p:grpSp>
      <p:grpSp>
        <p:nvGrpSpPr>
          <p:cNvPr id="11" name="Group 10"/>
          <p:cNvGrpSpPr/>
          <p:nvPr/>
        </p:nvGrpSpPr>
        <p:grpSpPr>
          <a:xfrm>
            <a:off x="4080532" y="3040504"/>
            <a:ext cx="6528807" cy="646331"/>
            <a:chOff x="2247058" y="4780124"/>
            <a:chExt cx="6528807" cy="646331"/>
          </a:xfrm>
        </p:grpSpPr>
        <p:cxnSp>
          <p:nvCxnSpPr>
            <p:cNvPr id="12" name="Straight Arrow Connector 11"/>
            <p:cNvCxnSpPr/>
            <p:nvPr/>
          </p:nvCxnSpPr>
          <p:spPr>
            <a:xfrm flipV="1">
              <a:off x="2814727" y="4845133"/>
              <a:ext cx="5961138" cy="390758"/>
            </a:xfrm>
            <a:prstGeom prst="straightConnector1">
              <a:avLst/>
            </a:prstGeom>
            <a:noFill/>
            <a:ln w="38100" cap="flat" cmpd="sng" algn="ctr">
              <a:solidFill>
                <a:srgbClr val="FF0000"/>
              </a:solidFill>
              <a:prstDash val="solid"/>
              <a:miter lim="800000"/>
              <a:tailEnd type="triangle"/>
            </a:ln>
            <a:effectLst>
              <a:glow rad="101600">
                <a:schemeClr val="bg1">
                  <a:alpha val="60000"/>
                </a:schemeClr>
              </a:glow>
            </a:effectLst>
          </p:spPr>
        </p:cxnSp>
        <p:sp>
          <p:nvSpPr>
            <p:cNvPr id="13" name="TextBox 12"/>
            <p:cNvSpPr txBox="1"/>
            <p:nvPr/>
          </p:nvSpPr>
          <p:spPr>
            <a:xfrm>
              <a:off x="2247058" y="4780124"/>
              <a:ext cx="720069" cy="646331"/>
            </a:xfrm>
            <a:prstGeom prst="rect">
              <a:avLst/>
            </a:prstGeom>
            <a:noFill/>
          </p:spPr>
          <p:txBody>
            <a:bodyPr wrap="none" rtlCol="0">
              <a:spAutoFit/>
            </a:bodyPr>
            <a:lstStyle/>
            <a:p>
              <a:pPr defTabSz="914400" fontAlgn="auto">
                <a:spcBef>
                  <a:spcPts val="0"/>
                </a:spcBef>
                <a:spcAft>
                  <a:spcPts val="0"/>
                </a:spcAft>
                <a:defRPr/>
              </a:pPr>
              <a:r>
                <a:rPr lang="en-US" kern="0" dirty="0">
                  <a:solidFill>
                    <a:srgbClr val="FF0000"/>
                  </a:solidFill>
                  <a:latin typeface="Calibri" panose="020F0502020204030204"/>
                </a:rPr>
                <a:t>Beam</a:t>
              </a:r>
            </a:p>
            <a:p>
              <a:pPr defTabSz="914400" fontAlgn="auto">
                <a:spcBef>
                  <a:spcPts val="0"/>
                </a:spcBef>
                <a:spcAft>
                  <a:spcPts val="0"/>
                </a:spcAft>
                <a:defRPr/>
              </a:pPr>
              <a:r>
                <a:rPr lang="en-US" kern="0" dirty="0">
                  <a:solidFill>
                    <a:srgbClr val="FF0000"/>
                  </a:solidFill>
                  <a:latin typeface="Calibri" panose="020F0502020204030204"/>
                </a:rPr>
                <a:t>path</a:t>
              </a:r>
            </a:p>
          </p:txBody>
        </p:sp>
      </p:grpSp>
    </p:spTree>
    <p:extLst>
      <p:ext uri="{BB962C8B-B14F-4D97-AF65-F5344CB8AC3E}">
        <p14:creationId xmlns:p14="http://schemas.microsoft.com/office/powerpoint/2010/main" val="4541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101600" y="231577"/>
            <a:ext cx="11988800" cy="586987"/>
          </a:xfrm>
        </p:spPr>
        <p:txBody>
          <a:bodyPr/>
          <a:lstStyle/>
          <a:p>
            <a:pPr eaLnBrk="1" hangingPunct="1"/>
            <a:r>
              <a:rPr lang="en-US" altLang="en-US" sz="4000" dirty="0" smtClean="0">
                <a:solidFill>
                  <a:srgbClr val="FF0000"/>
                </a:solidFill>
              </a:rPr>
              <a:t>Problem:</a:t>
            </a:r>
            <a:r>
              <a:rPr lang="en-US" altLang="en-US" sz="4000" dirty="0" smtClean="0"/>
              <a:t> Making designer nuclei</a:t>
            </a:r>
          </a:p>
        </p:txBody>
      </p:sp>
      <p:sp>
        <p:nvSpPr>
          <p:cNvPr id="3084" name="Text Box 12"/>
          <p:cNvSpPr txBox="1">
            <a:spLocks noChangeArrowheads="1"/>
          </p:cNvSpPr>
          <p:nvPr/>
        </p:nvSpPr>
        <p:spPr bwMode="auto">
          <a:xfrm>
            <a:off x="7391401" y="4750731"/>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a:t>
            </a:r>
            <a:r>
              <a:rPr lang="en-US" altLang="en-US" sz="1600" dirty="0">
                <a:solidFill>
                  <a:schemeClr val="tx1"/>
                </a:solidFill>
                <a:latin typeface="Arial" panose="020B0604020202020204" pitchFamily="34" charset="0"/>
                <a:cs typeface="Arial" panose="020B0604020202020204" pitchFamily="34" charset="0"/>
              </a:rPr>
              <a:t>the beam is: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mostly</a:t>
            </a:r>
            <a:r>
              <a:rPr lang="en-US" altLang="en-US" sz="1600" dirty="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a:solidFill>
                  <a:schemeClr val="tx1"/>
                </a:solidFill>
                <a:latin typeface="Arial" panose="020B0604020202020204" pitchFamily="34" charset="0"/>
                <a:cs typeface="Arial" panose="020B0604020202020204" pitchFamily="34" charset="0"/>
              </a:rPr>
              <a:t>many</a:t>
            </a:r>
            <a:r>
              <a:rPr lang="en-US" altLang="en-US" sz="1600" dirty="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a:solidFill>
                  <a:schemeClr val="tx1"/>
                </a:solidFill>
                <a:latin typeface="Arial" panose="020B0604020202020204" pitchFamily="34" charset="0"/>
                <a:cs typeface="Arial" panose="020B0604020202020204" pitchFamily="34" charset="0"/>
              </a:rPr>
              <a:t>few</a:t>
            </a:r>
            <a:r>
              <a:rPr lang="en-US" altLang="en-US" sz="1600" dirty="0">
                <a:solidFill>
                  <a:schemeClr val="tx1"/>
                </a:solidFill>
                <a:latin typeface="Arial" panose="020B0604020202020204" pitchFamily="34" charset="0"/>
                <a:cs typeface="Arial" panose="020B0604020202020204" pitchFamily="34" charset="0"/>
              </a:rPr>
              <a:t> of the desired isotope </a:t>
            </a:r>
            <a:r>
              <a:rPr lang="en-US" altLang="en-US" sz="1600" i="1" dirty="0">
                <a:solidFill>
                  <a:schemeClr val="tx1"/>
                </a:solidFill>
                <a:latin typeface="Arial" panose="020B0604020202020204" pitchFamily="34" charset="0"/>
                <a:cs typeface="Arial" panose="020B0604020202020204" pitchFamily="34" charset="0"/>
              </a:rPr>
              <a:t>(maybe &lt;1 nucleus/second)</a:t>
            </a:r>
            <a:endParaRPr lang="en-US" altLang="en-US" sz="16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1736725" y="1219200"/>
            <a:ext cx="1981200" cy="369888"/>
          </a:xfrm>
          <a:prstGeom prst="rect">
            <a:avLst/>
          </a:prstGeom>
          <a:noFill/>
          <a:ln w="9525">
            <a:noFill/>
            <a:miter lim="800000"/>
            <a:headEnd/>
            <a:tailEnd/>
          </a:ln>
        </p:spPr>
        <p:txBody>
          <a:bodyPr>
            <a:spAutoFit/>
          </a:bodyPr>
          <a:lstStyle/>
          <a:p>
            <a:pPr eaLnBrk="1" hangingPunct="1">
              <a:defRPr/>
            </a:pPr>
            <a:r>
              <a:rPr lang="en-US" b="1" i="1" dirty="0">
                <a:solidFill>
                  <a:srgbClr val="67B14B"/>
                </a:solidFill>
                <a:cs typeface="Arial" panose="020B0604020202020204" pitchFamily="34" charset="0"/>
              </a:rPr>
              <a:t>BEAM at </a:t>
            </a:r>
            <a:r>
              <a:rPr lang="en-US" b="1" i="1" dirty="0">
                <a:solidFill>
                  <a:srgbClr val="67B14B"/>
                </a:solidFill>
                <a:cs typeface="Arial" panose="020B0604020202020204" pitchFamily="34" charset="0"/>
              </a:rPr>
              <a:t>~0.5 </a:t>
            </a:r>
            <a:r>
              <a:rPr lang="en-US" b="1" i="1" dirty="0">
                <a:solidFill>
                  <a:srgbClr val="67B14B"/>
                </a:solidFill>
                <a:cs typeface="Arial" panose="020B0604020202020204" pitchFamily="34" charset="0"/>
              </a:rPr>
              <a:t>c</a:t>
            </a:r>
            <a:endParaRPr lang="en-US"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4495800" y="1219200"/>
            <a:ext cx="243840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strikes </a:t>
            </a:r>
            <a:r>
              <a:rPr lang="en-US" b="1" i="1" dirty="0">
                <a:solidFill>
                  <a:srgbClr val="67B14B"/>
                </a:solidFill>
                <a:cs typeface="Arial" panose="020B0604020202020204" pitchFamily="34" charset="0"/>
              </a:rPr>
              <a:t>a TARGET</a:t>
            </a:r>
            <a:endParaRPr lang="en-US"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7315200" y="1219200"/>
            <a:ext cx="2774950" cy="369332"/>
          </a:xfrm>
          <a:prstGeom prst="rect">
            <a:avLst/>
          </a:prstGeom>
          <a:noFill/>
          <a:ln w="9525">
            <a:noFill/>
            <a:miter lim="800000"/>
            <a:headEnd/>
            <a:tailEnd/>
          </a:ln>
        </p:spPr>
        <p:txBody>
          <a:bodyPr wrap="square">
            <a:spAutoFit/>
          </a:bodyPr>
          <a:lstStyle/>
          <a:p>
            <a:pPr eaLnBrk="1" hangingPunct="1">
              <a:defRPr/>
            </a:pPr>
            <a:r>
              <a:rPr lang="en-US" b="1" i="1" dirty="0">
                <a:solidFill>
                  <a:srgbClr val="67B14B"/>
                </a:solidFill>
                <a:cs typeface="Arial" panose="020B0604020202020204" pitchFamily="34" charset="0"/>
              </a:rPr>
              <a:t>exits with FRAGMENTS</a:t>
            </a:r>
            <a:endParaRPr lang="en-US" dirty="0">
              <a:solidFill>
                <a:srgbClr val="67B14B"/>
              </a:solidFill>
              <a:cs typeface="Arial" panose="020B0604020202020204" pitchFamily="34" charset="0"/>
            </a:endParaRPr>
          </a:p>
        </p:txBody>
      </p:sp>
      <p:sp>
        <p:nvSpPr>
          <p:cNvPr id="22535" name="Rectangle 46"/>
          <p:cNvSpPr>
            <a:spLocks noChangeArrowheads="1"/>
          </p:cNvSpPr>
          <p:nvPr/>
        </p:nvSpPr>
        <p:spPr bwMode="auto">
          <a:xfrm>
            <a:off x="1812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4572001"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7391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1752600" y="1794726"/>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a:t>
              </a:r>
              <a:r>
                <a:rPr lang="en-US" altLang="en-US" sz="1600" dirty="0">
                  <a:solidFill>
                    <a:schemeClr val="tx1"/>
                  </a:solidFill>
                  <a:latin typeface="Arial" panose="020B0604020202020204" pitchFamily="34" charset="0"/>
                  <a:cs typeface="Arial" panose="020B0604020202020204" pitchFamily="34" charset="0"/>
                </a:rPr>
                <a:t>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a:t>
              </a:r>
              <a:r>
                <a:rPr lang="en-US" altLang="en-US" sz="1600" dirty="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600" i="1" dirty="0">
                  <a:solidFill>
                    <a:schemeClr val="tx1"/>
                  </a:solidFill>
                  <a:latin typeface="Arial" panose="020B0604020202020204" pitchFamily="34" charset="0"/>
                  <a:cs typeface="Arial" panose="020B0604020202020204" pitchFamily="34" charset="0"/>
                </a:rPr>
                <a:t>(~400 </a:t>
              </a:r>
              <a:r>
                <a:rPr lang="en-US" altLang="en-US" sz="1600" i="1" dirty="0">
                  <a:solidFill>
                    <a:schemeClr val="tx1"/>
                  </a:solidFill>
                  <a:latin typeface="Arial" panose="020B0604020202020204" pitchFamily="34" charset="0"/>
                  <a:cs typeface="Arial" panose="020B0604020202020204" pitchFamily="34" charset="0"/>
                </a:rPr>
                <a:t>billion nuclei/second</a:t>
              </a:r>
              <a:r>
                <a:rPr lang="en-US" altLang="en-US" sz="1600" i="1" dirty="0">
                  <a:solidFill>
                    <a:schemeClr val="tx1"/>
                  </a:solidFill>
                  <a:latin typeface="Arial" panose="020B0604020202020204" pitchFamily="34" charset="0"/>
                  <a:cs typeface="Arial" panose="020B0604020202020204" pitchFamily="34" charset="0"/>
                </a:rPr>
                <a:t>)</a:t>
              </a:r>
              <a:endParaRPr lang="en-US" altLang="en-US" sz="16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2574926"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7543801" y="1794742"/>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9007476"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17</a:t>
              </a:r>
              <a:r>
                <a:rPr lang="en-US" sz="1400" b="1" dirty="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4511675" y="1879369"/>
            <a:ext cx="2819400" cy="3482708"/>
            <a:chOff x="3200400" y="1955140"/>
            <a:chExt cx="2819400" cy="3483338"/>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a:t>
              </a:r>
              <a:r>
                <a:rPr lang="en-US" altLang="en-US" sz="1600" dirty="0">
                  <a:solidFill>
                    <a:schemeClr val="tx1"/>
                  </a:solidFill>
                  <a:latin typeface="Arial" panose="020B0604020202020204" pitchFamily="34" charset="0"/>
                  <a:cs typeface="Arial" panose="020B0604020202020204" pitchFamily="34" charset="0"/>
                </a:rPr>
                <a:t>(&lt;1%) actually hit </a:t>
              </a:r>
              <a:r>
                <a:rPr lang="en-US" altLang="en-US" sz="1600" dirty="0">
                  <a:solidFill>
                    <a:schemeClr val="tx1"/>
                  </a:solidFill>
                  <a:latin typeface="Arial" panose="020B0604020202020204" pitchFamily="34" charset="0"/>
                  <a:cs typeface="Arial" panose="020B0604020202020204" pitchFamily="34" charset="0"/>
                </a:rPr>
                <a:t>a nucleus in the target and </a:t>
              </a:r>
              <a:r>
                <a:rPr lang="en-US" altLang="en-US" sz="1600" dirty="0">
                  <a:solidFill>
                    <a:schemeClr val="tx1"/>
                  </a:solidFill>
                  <a:latin typeface="Arial" panose="020B0604020202020204" pitchFamily="34" charset="0"/>
                  <a:cs typeface="Arial" panose="020B0604020202020204" pitchFamily="34" charset="0"/>
                </a:rPr>
                <a:t>break (fragment), </a:t>
              </a:r>
              <a:r>
                <a:rPr lang="en-US" altLang="en-US" sz="1600" dirty="0">
                  <a:solidFill>
                    <a:schemeClr val="tx1"/>
                  </a:solidFill>
                  <a:latin typeface="Arial" panose="020B0604020202020204" pitchFamily="34" charset="0"/>
                  <a:cs typeface="Arial" panose="020B0604020202020204" pitchFamily="34" charset="0"/>
                </a:rPr>
                <a:t>becoming a </a:t>
              </a:r>
              <a:r>
                <a:rPr lang="en-US" altLang="en-US" sz="1600" b="1" dirty="0">
                  <a:solidFill>
                    <a:schemeClr val="tx1"/>
                  </a:solidFill>
                  <a:latin typeface="Arial" panose="020B0604020202020204" pitchFamily="34" charset="0"/>
                  <a:cs typeface="Arial" panose="020B0604020202020204" pitchFamily="34" charset="0"/>
                </a:rPr>
                <a:t>different element and/or isotope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12</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4724401"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a:cs typeface="Arial" panose="020B0604020202020204" pitchFamily="34" charset="0"/>
                  </a:rPr>
                  <a:t>18</a:t>
                </a:r>
                <a:r>
                  <a:rPr lang="en-US" sz="1400" b="1" dirty="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9561719"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9561719" y="4163874"/>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644961" y="990600"/>
            <a:ext cx="8875059" cy="3810000"/>
          </a:xfrm>
          <a:prstGeom prst="rect">
            <a:avLst/>
          </a:prstGeom>
        </p:spPr>
      </p:pic>
      <p:sp>
        <p:nvSpPr>
          <p:cNvPr id="25" name="Rectangle 24"/>
          <p:cNvSpPr/>
          <p:nvPr/>
        </p:nvSpPr>
        <p:spPr>
          <a:xfrm>
            <a:off x="1752601" y="3084034"/>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712291" y="990601"/>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00" y="231577"/>
            <a:ext cx="11988800" cy="586987"/>
          </a:xfrm>
        </p:spPr>
        <p:txBody>
          <a:bodyPr/>
          <a:lstStyle/>
          <a:p>
            <a:r>
              <a:rPr lang="en-US" sz="4000" dirty="0" smtClean="0">
                <a:solidFill>
                  <a:srgbClr val="FF0000"/>
                </a:solidFill>
              </a:rPr>
              <a:t>Problem: </a:t>
            </a:r>
            <a:r>
              <a:rPr lang="en-US" sz="4000" dirty="0" smtClean="0"/>
              <a:t>Selecting one rare isotope</a:t>
            </a:r>
            <a:endParaRPr lang="en-US" sz="4000" dirty="0"/>
          </a:p>
        </p:txBody>
      </p:sp>
      <p:grpSp>
        <p:nvGrpSpPr>
          <p:cNvPr id="3" name="Group 3"/>
          <p:cNvGrpSpPr>
            <a:grpSpLocks/>
          </p:cNvGrpSpPr>
          <p:nvPr/>
        </p:nvGrpSpPr>
        <p:grpSpPr bwMode="auto">
          <a:xfrm>
            <a:off x="1828800" y="1438288"/>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3131392" y="3249908"/>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1889495" y="2746255"/>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3683312" y="2512123"/>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a:t>
              </a:r>
              <a:r>
                <a:rPr lang="en-US" altLang="en-US" sz="1800" dirty="0">
                  <a:solidFill>
                    <a:schemeClr val="tx1"/>
                  </a:solidFill>
                  <a:latin typeface="Arial" panose="020B0604020202020204" pitchFamily="34" charset="0"/>
                  <a:cs typeface="Arial" panose="020B0604020202020204" pitchFamily="34" charset="0"/>
                </a:rPr>
                <a:t>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a:t>
              </a:r>
              <a:r>
                <a:rPr lang="en-US" altLang="en-US" sz="1800" dirty="0">
                  <a:solidFill>
                    <a:schemeClr val="tx1"/>
                  </a:solidFill>
                  <a:latin typeface="Arial" panose="020B0604020202020204" pitchFamily="34" charset="0"/>
                  <a:cs typeface="Arial" panose="020B0604020202020204" pitchFamily="34" charset="0"/>
                </a:rPr>
                <a:t>chosen </a:t>
              </a:r>
              <a:r>
                <a:rPr lang="en-US" altLang="en-US" sz="1800" dirty="0">
                  <a:solidFill>
                    <a:schemeClr val="tx1"/>
                  </a:solidFill>
                  <a:latin typeface="Arial" panose="020B0604020202020204" pitchFamily="34" charset="0"/>
                  <a:cs typeface="Arial" panose="020B0604020202020204" pitchFamily="34" charset="0"/>
                </a:rPr>
                <a:t>isotope through!</a:t>
              </a:r>
            </a:p>
          </p:txBody>
        </p:sp>
      </p:grpSp>
      <p:grpSp>
        <p:nvGrpSpPr>
          <p:cNvPr id="14" name="Group 14"/>
          <p:cNvGrpSpPr>
            <a:grpSpLocks/>
          </p:cNvGrpSpPr>
          <p:nvPr/>
        </p:nvGrpSpPr>
        <p:grpSpPr bwMode="auto">
          <a:xfrm>
            <a:off x="2725431" y="3184442"/>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5234317" y="3727510"/>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7469086" y="3053018"/>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a:solidFill>
                  <a:srgbClr val="67B14B"/>
                </a:solidFill>
                <a:latin typeface="Arial" panose="020B0604020202020204" pitchFamily="34" charset="0"/>
                <a:cs typeface="Arial" panose="020B0604020202020204" pitchFamily="34" charset="0"/>
              </a:rPr>
              <a:t>Solution</a:t>
            </a:r>
            <a:r>
              <a:rPr lang="en-US" altLang="en-US" sz="2000" dirty="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a:solidFill>
                  <a:schemeClr val="tx1"/>
                </a:solidFill>
                <a:latin typeface="Arial" panose="020B0604020202020204" pitchFamily="34" charset="0"/>
                <a:cs typeface="Arial" panose="020B0604020202020204" pitchFamily="34" charset="0"/>
              </a:rPr>
              <a:t>A fragment separator (mass spectrometer</a:t>
            </a:r>
            <a:r>
              <a:rPr lang="en-US" altLang="en-US" sz="2000" dirty="0">
                <a:solidFill>
                  <a:schemeClr val="tx1"/>
                </a:solidFill>
                <a:latin typeface="Arial" panose="020B0604020202020204" pitchFamily="34" charset="0"/>
                <a:cs typeface="Arial" panose="020B0604020202020204" pitchFamily="34" charset="0"/>
              </a:rPr>
              <a:t>) made of superconducting </a:t>
            </a:r>
            <a:r>
              <a:rPr lang="en-US" altLang="en-US" sz="2000" dirty="0">
                <a:solidFill>
                  <a:schemeClr val="tx1"/>
                </a:solidFill>
                <a:latin typeface="Arial" panose="020B0604020202020204" pitchFamily="34" charset="0"/>
                <a:cs typeface="Arial" panose="020B0604020202020204" pitchFamily="34" charset="0"/>
              </a:rPr>
              <a:t>electromagnets</a:t>
            </a:r>
            <a:endParaRPr lang="en-US"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a:t>
              </a:r>
              <a:r>
                <a:rPr lang="en-US" altLang="en-US" sz="2800" dirty="0">
                  <a:ln>
                    <a:solidFill>
                      <a:prstClr val="black"/>
                    </a:solidFill>
                  </a:ln>
                  <a:solidFill>
                    <a:srgbClr val="00B050"/>
                  </a:solidFill>
                  <a:latin typeface="Arial Black" panose="020B0A04020102020204" pitchFamily="34" charset="0"/>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endParaRPr lang="en-US" altLang="en-US" sz="1800" b="1" dirty="0">
                <a:solidFill>
                  <a:srgbClr val="FFFFFF"/>
                </a:solidFill>
                <a:latin typeface="Arial" panose="020B0604020202020204" pitchFamily="34" charset="0"/>
                <a:cs typeface="Arial" panose="020B0604020202020204" pitchFamily="34" charset="0"/>
              </a:endParaRP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a:t>
              </a:r>
              <a:r>
                <a:rPr lang="en-US" altLang="en-US" sz="1800" b="1" i="1" dirty="0">
                  <a:solidFill>
                    <a:srgbClr val="FFFFFF"/>
                  </a:solidFill>
                  <a:latin typeface="Arial" panose="020B0604020202020204" pitchFamily="34" charset="0"/>
                  <a:cs typeface="Arial" panose="020B0604020202020204" pitchFamily="34" charset="0"/>
                </a:rPr>
                <a:t>reactions</a:t>
              </a:r>
            </a:p>
          </p:txBody>
        </p:sp>
      </p:grpSp>
      <p:sp>
        <p:nvSpPr>
          <p:cNvPr id="19"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a:t>
            </a:r>
            <a:r>
              <a:rPr lang="en-US" altLang="en-US" sz="1400" dirty="0">
                <a:solidFill>
                  <a:prstClr val="black"/>
                </a:solidFill>
                <a:latin typeface="Arial" panose="020B0604020202020204" pitchFamily="34" charset="0"/>
                <a:cs typeface="Arial" panose="020B0604020202020204" pitchFamily="34" charset="0"/>
              </a:rPr>
              <a:t>by </a:t>
            </a:r>
            <a:r>
              <a:rPr lang="en-US" altLang="en-US" sz="1400" dirty="0">
                <a:solidFill>
                  <a:prstClr val="black"/>
                </a:solidFill>
                <a:latin typeface="Arial" panose="020B0604020202020204" pitchFamily="34" charset="0"/>
                <a:cs typeface="Arial" panose="020B0604020202020204" pitchFamily="34" charset="0"/>
              </a:rPr>
              <a:t>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a:t>
            </a:r>
            <a:r>
              <a:rPr lang="en-US" altLang="en-US" sz="1400" b="1" dirty="0">
                <a:solidFill>
                  <a:prstClr val="black"/>
                </a:solidFill>
                <a:latin typeface="Arial" panose="020B0604020202020204" pitchFamily="34" charset="0"/>
                <a:cs typeface="Arial" panose="020B0604020202020204" pitchFamily="34" charset="0"/>
              </a:rPr>
              <a:t>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t>
            </a:r>
            <a:r>
              <a:rPr lang="en-US" altLang="en-US" sz="1400" dirty="0">
                <a:solidFill>
                  <a:prstClr val="black"/>
                </a:solidFill>
                <a:latin typeface="Arial" panose="020B0604020202020204" pitchFamily="34" charset="0"/>
                <a:cs typeface="Arial" panose="020B0604020202020204" pitchFamily="34" charset="0"/>
              </a:rPr>
              <a:t>and who knows how else we might use those tools </a:t>
            </a:r>
            <a:r>
              <a:rPr lang="en-US" altLang="en-US" sz="1400" dirty="0">
                <a:solidFill>
                  <a:prstClr val="black"/>
                </a:solidFill>
                <a:latin typeface="Arial" panose="020B0604020202020204" pitchFamily="34" charset="0"/>
                <a:cs typeface="Arial" panose="020B0604020202020204" pitchFamily="34" charset="0"/>
              </a:rPr>
              <a:t>someday!</a:t>
            </a:r>
            <a:endParaRPr lang="en-US" altLang="en-US" sz="1400" dirty="0">
              <a:solidFill>
                <a:prstClr val="black"/>
              </a:solidFill>
              <a:latin typeface="Arial" panose="020B0604020202020204" pitchFamily="34" charset="0"/>
              <a:cs typeface="Arial" panose="020B0604020202020204" pitchFamily="34" charset="0"/>
            </a:endParaRPr>
          </a:p>
        </p:txBody>
      </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a:t>
              </a:r>
              <a:r>
                <a:rPr lang="en-US" altLang="en-US" sz="1800" b="1" i="1" dirty="0">
                  <a:solidFill>
                    <a:prstClr val="white"/>
                  </a:solidFill>
                  <a:latin typeface="Arial" panose="020B0604020202020204" pitchFamily="34" charset="0"/>
                  <a:cs typeface="Arial" panose="020B0604020202020204" pitchFamily="34" charset="0"/>
                </a:rPr>
                <a:t>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1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endParaRPr lang="en-US" sz="3200" dirty="0">
              <a:solidFill>
                <a:srgbClr val="FF0000"/>
              </a:solidFill>
              <a:latin typeface="Impact" panose="020B0806030902050204" pitchFamily="34" charset="0"/>
            </a:endParaRP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404225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69441"/>
          </a:xfrm>
          <a:prstGeom prst="rect">
            <a:avLst/>
          </a:prstGeom>
        </p:spPr>
        <p:txBody>
          <a:bodyPr wrap="square">
            <a:spAutoFit/>
          </a:bodyPr>
          <a:lstStyle/>
          <a:p>
            <a:pPr algn="ctr">
              <a:defRPr/>
            </a:pPr>
            <a:r>
              <a:rPr lang="en-US" sz="4400" b="1" dirty="0">
                <a:solidFill>
                  <a:prstClr val="black"/>
                </a:solidFill>
              </a:rPr>
              <a:t>Who works at FRIB? Staff</a:t>
            </a:r>
            <a:endParaRPr lang="en-US" sz="4400" b="1" dirty="0">
              <a:solidFill>
                <a:prstClr val="black"/>
              </a:solidFil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endParaRPr lang="en-US" sz="1400" b="1" dirty="0">
              <a:solidFill>
                <a:prstClr val="black"/>
              </a:solidFill>
              <a:cs typeface="Arial" panose="020B0604020202020204" pitchFamily="34" charset="0"/>
            </a:endParaRP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endParaRPr lang="en-US" sz="1400" b="1" dirty="0">
              <a:solidFill>
                <a:prstClr val="black"/>
              </a:solidFill>
              <a:cs typeface="Arial" panose="020B0604020202020204" pitchFamily="34" charset="0"/>
            </a:endParaRP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endParaRPr lang="en-US" sz="1400" b="1" dirty="0">
              <a:solidFill>
                <a:prstClr val="black"/>
              </a:solidFill>
              <a:cs typeface="Arial" panose="020B0604020202020204" pitchFamily="34" charset="0"/>
            </a:endParaRP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endParaRPr lang="en-US" sz="1400" b="1" dirty="0">
              <a:solidFill>
                <a:prstClr val="black"/>
              </a:solidFill>
              <a:cs typeface="Arial" panose="020B0604020202020204" pitchFamily="34" charset="0"/>
            </a:endParaRP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endParaRPr lang="en-US" sz="1400" b="1" dirty="0">
              <a:solidFill>
                <a:prstClr val="black"/>
              </a:solidFill>
              <a:cs typeface="Arial" panose="020B0604020202020204" pitchFamily="34" charset="0"/>
            </a:endParaRP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endParaRPr lang="en-US" sz="1400" b="1" dirty="0">
              <a:solidFill>
                <a:prstClr val="black"/>
              </a:solidFill>
              <a:cs typeface="Arial" panose="020B0604020202020204" pitchFamily="34" charset="0"/>
            </a:endParaRP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a:t>
            </a:r>
            <a:r>
              <a:rPr lang="en-US" b="1" dirty="0">
                <a:solidFill>
                  <a:prstClr val="black"/>
                </a:solidFill>
                <a:cs typeface="Arial" panose="020B0604020202020204" pitchFamily="34" charset="0"/>
              </a:rPr>
              <a:t>▪ physics ▪ chemistry ▪ all types of engineering ▪ mathematics ▪ </a:t>
            </a:r>
            <a:r>
              <a:rPr lang="en-US" b="1" dirty="0">
                <a:solidFill>
                  <a:prstClr val="black"/>
                </a:solidFill>
                <a:cs typeface="Arial" panose="020B0604020202020204" pitchFamily="34" charset="0"/>
              </a:rPr>
              <a:t>computer </a:t>
            </a:r>
            <a:r>
              <a:rPr lang="en-US" b="1" dirty="0">
                <a:solidFill>
                  <a:prstClr val="black"/>
                </a:solidFill>
                <a:cs typeface="Arial" panose="020B0604020202020204" pitchFamily="34" charset="0"/>
              </a:rPr>
              <a:t>science </a:t>
            </a:r>
            <a:r>
              <a:rPr lang="en-US" b="1" dirty="0">
                <a:solidFill>
                  <a:prstClr val="black"/>
                </a:solidFill>
                <a:cs typeface="Arial" panose="020B0604020202020204" pitchFamily="34" charset="0"/>
              </a:rPr>
              <a:t>▪ welding </a:t>
            </a:r>
            <a:r>
              <a:rPr lang="en-US" b="1" dirty="0">
                <a:solidFill>
                  <a:prstClr val="black"/>
                </a:solidFill>
                <a:cs typeface="Arial" panose="020B0604020202020204" pitchFamily="34" charset="0"/>
              </a:rPr>
              <a:t>▪ machining ▪ </a:t>
            </a:r>
            <a:r>
              <a:rPr lang="en-US" b="1" dirty="0">
                <a:solidFill>
                  <a:prstClr val="black"/>
                </a:solidFill>
                <a:cs typeface="Arial" panose="020B0604020202020204" pitchFamily="34" charset="0"/>
              </a:rPr>
              <a:t>pipefitting</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rPr>
              <a:t>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endParaRPr lang="en-US" dirty="0">
              <a:solidFill>
                <a:prstClr val="black"/>
              </a:solidFill>
              <a:cs typeface="Arial" panose="020B0604020202020204" pitchFamily="34" charset="0"/>
            </a:endParaRPr>
          </a:p>
        </p:txBody>
      </p:sp>
      <p:sp>
        <p:nvSpPr>
          <p:cNvPr id="3" name="TextBox 2"/>
          <p:cNvSpPr txBox="1"/>
          <p:nvPr/>
        </p:nvSpPr>
        <p:spPr>
          <a:xfrm>
            <a:off x="6096000" y="5715000"/>
            <a:ext cx="2198038" cy="369332"/>
          </a:xfrm>
          <a:prstGeom prst="rect">
            <a:avLst/>
          </a:prstGeom>
          <a:noFill/>
        </p:spPr>
        <p:txBody>
          <a:bodyPr wrap="none" rtlCol="0">
            <a:spAutoFit/>
          </a:bodyPr>
          <a:lstStyle/>
          <a:p>
            <a:pPr>
              <a:defRPr/>
            </a:pPr>
            <a:r>
              <a:rPr lang="en-US" i="1" dirty="0">
                <a:solidFill>
                  <a:prstClr val="black"/>
                </a:solidFill>
              </a:rPr>
              <a:t>(and skilled trades!)</a:t>
            </a:r>
            <a:endParaRPr lang="en-US" i="1" dirty="0">
              <a:solidFill>
                <a:prstClr val="black"/>
              </a:solidFill>
            </a:endParaRP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Who works at FRIB? Students</a:t>
            </a:r>
            <a:endParaRPr lang="en-US" sz="4000" dirty="0"/>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NSCL &amp; FRIB has been the home of 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2018)</a:t>
            </a:r>
            <a:endParaRPr lang="en-US" sz="1200" i="1" kern="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91870"/>
            <a:ext cx="9144000" cy="707886"/>
          </a:xfrm>
          <a:prstGeom prst="rect">
            <a:avLst/>
          </a:prstGeom>
        </p:spPr>
        <p:txBody>
          <a:bodyPr wrap="square">
            <a:spAutoFit/>
          </a:bodyPr>
          <a:lstStyle/>
          <a:p>
            <a:pPr algn="ctr">
              <a:defRPr/>
            </a:pPr>
            <a:r>
              <a:rPr lang="en-US" sz="4000" b="1" kern="0" dirty="0">
                <a:solidFill>
                  <a:prstClr val="black"/>
                </a:solidFill>
              </a:rPr>
              <a:t>Want to keep discovering? Upgrade!</a:t>
            </a:r>
            <a:endParaRPr lang="en-US" sz="4000" b="1" kern="0" dirty="0">
              <a:solidFill>
                <a:prstClr val="black"/>
              </a:solidFill>
            </a:endParaRPr>
          </a:p>
        </p:txBody>
      </p:sp>
      <p:sp>
        <p:nvSpPr>
          <p:cNvPr id="4" name="Text Box 5"/>
          <p:cNvSpPr txBox="1">
            <a:spLocks noChangeArrowheads="1"/>
          </p:cNvSpPr>
          <p:nvPr/>
        </p:nvSpPr>
        <p:spPr bwMode="auto">
          <a:xfrm>
            <a:off x="7086600" y="1448654"/>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Decades of pushing discovery with </a:t>
            </a:r>
            <a:r>
              <a:rPr lang="en-US" altLang="en-US" sz="2400" b="1" dirty="0">
                <a:solidFill>
                  <a:srgbClr val="333C2B"/>
                </a:solidFill>
                <a:latin typeface="Arial" panose="020B0604020202020204" pitchFamily="34" charset="0"/>
                <a:cs typeface="Arial" panose="020B0604020202020204" pitchFamily="34" charset="0"/>
              </a:rPr>
              <a:t>NSCL</a:t>
            </a:r>
            <a:r>
              <a:rPr lang="en-US" altLang="en-US" sz="2400" dirty="0">
                <a:solidFill>
                  <a:srgbClr val="333C2B"/>
                </a:solidFill>
                <a:latin typeface="Arial" panose="020B0604020202020204" pitchFamily="34" charset="0"/>
                <a:cs typeface="Arial" panose="020B0604020202020204" pitchFamily="34" charset="0"/>
              </a:rPr>
              <a:t>, and the future is </a:t>
            </a:r>
            <a:r>
              <a:rPr lang="en-US" altLang="en-US" sz="2400" b="1" dirty="0">
                <a:solidFill>
                  <a:srgbClr val="333C2B"/>
                </a:solidFill>
                <a:latin typeface="Arial" panose="020B0604020202020204" pitchFamily="34" charset="0"/>
                <a:cs typeface="Arial" panose="020B0604020202020204" pitchFamily="34" charset="0"/>
              </a:rPr>
              <a:t>FRIB</a:t>
            </a:r>
            <a:endParaRPr lang="en-US" altLang="en-US" sz="2400" b="1" dirty="0">
              <a:solidFill>
                <a:srgbClr val="333C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endParaRPr lang="en-US" sz="4000" dirty="0"/>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endParaRPr lang="en-US" dirty="0">
              <a:solidFill>
                <a:prstClr val="black"/>
              </a:solidFill>
            </a:endParaRP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a:t>
            </a:r>
            <a:r>
              <a:rPr lang="en-US" dirty="0">
                <a:solidFill>
                  <a:prstClr val="black"/>
                </a:solidFill>
              </a:rPr>
              <a:t>Support </a:t>
            </a:r>
            <a:r>
              <a:rPr lang="en-US" dirty="0">
                <a:solidFill>
                  <a:prstClr val="black"/>
                </a:solidFill>
              </a:rPr>
              <a:t>(power, cooling)</a:t>
            </a:r>
            <a:endParaRPr lang="en-US" dirty="0">
              <a:solidFill>
                <a:prstClr val="black"/>
              </a:solidFill>
            </a:endParaRP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endParaRPr lang="en-US" dirty="0">
              <a:solidFill>
                <a:prstClr val="black"/>
              </a:solidFill>
            </a:endParaRP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endParaRPr lang="en-US" dirty="0">
              <a:solidFill>
                <a:prstClr val="black"/>
              </a:solidFill>
            </a:endParaRP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endParaRPr lang="en-US" dirty="0">
              <a:solidFill>
                <a:prstClr val="black"/>
              </a:solidFill>
            </a:endParaRP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endParaRPr lang="en-US" dirty="0">
              <a:solidFill>
                <a:prstClr val="black"/>
              </a:solidFill>
            </a:endParaRPr>
          </a:p>
        </p:txBody>
      </p:sp>
    </p:spTree>
    <p:extLst>
      <p:ext uri="{BB962C8B-B14F-4D97-AF65-F5344CB8AC3E}">
        <p14:creationId xmlns:p14="http://schemas.microsoft.com/office/powerpoint/2010/main" val="2928020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endParaRPr lang="en-US" sz="4000" dirty="0"/>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980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1904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8382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a:solidFill>
                  <a:schemeClr val="tx1"/>
                </a:solidFill>
                <a:latin typeface="Calibri" panose="020F0502020204030204"/>
                <a:ea typeface="+mn-ea"/>
                <a:cs typeface="+mn-cs"/>
              </a:rPr>
              <a:t>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8382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a:solidFill>
                  <a:schemeClr val="tx1"/>
                </a:solidFill>
                <a:latin typeface="Calibri" panose="020F0502020204030204"/>
                <a:ea typeface="+mn-ea"/>
                <a:cs typeface="+mn-cs"/>
              </a:rPr>
              <a:t>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1752600" y="533400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pPr>
            <a:r>
              <a:rPr lang="en-US" altLang="en-US" sz="2400" dirty="0">
                <a:solidFill>
                  <a:schemeClr val="tx1"/>
                </a:solidFill>
                <a:latin typeface="Calibri" panose="020F0502020204030204"/>
                <a:ea typeface="+mn-ea"/>
                <a:cs typeface="+mn-cs"/>
              </a:rPr>
              <a:t>If you </a:t>
            </a:r>
            <a:r>
              <a:rPr lang="en-US" altLang="en-US" sz="2400" dirty="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a:solidFill>
                  <a:schemeClr val="tx1"/>
                </a:solidFill>
                <a:latin typeface="Calibri" panose="020F0502020204030204"/>
                <a:ea typeface="+mn-ea"/>
                <a:cs typeface="+mn-cs"/>
              </a:rPr>
              <a:t>hours)</a:t>
            </a:r>
          </a:p>
          <a:p>
            <a:pPr algn="ctr" defTabSz="914400" fontAlgn="auto">
              <a:spcBef>
                <a:spcPts val="0"/>
              </a:spcBef>
              <a:spcAft>
                <a:spcPts val="0"/>
              </a:spcAft>
              <a:buNone/>
            </a:pPr>
            <a:r>
              <a:rPr lang="en-US" altLang="en-US" sz="2400" b="1" dirty="0">
                <a:solidFill>
                  <a:schemeClr val="tx1"/>
                </a:solidFill>
                <a:latin typeface="Calibri" panose="020F0502020204030204"/>
                <a:ea typeface="+mn-ea"/>
                <a:cs typeface="+mn-cs"/>
              </a:rPr>
              <a:t>DO </a:t>
            </a:r>
            <a:r>
              <a:rPr lang="en-US" altLang="en-US" sz="2400" dirty="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751" y="3206093"/>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6273350" y="1089363"/>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6293850" y="3206093"/>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a:solidFill>
                  <a:srgbClr val="000000"/>
                </a:solidFill>
                <a:latin typeface="Arial Black" panose="020B0A04020102020204" pitchFamily="34" charset="0"/>
                <a:cs typeface="Aharoni" panose="02010803020104030203" pitchFamily="2" charset="-79"/>
              </a:rPr>
              <a:t>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a:t>
            </a:r>
            <a:r>
              <a:rPr lang="en-US" altLang="en-US" sz="1600" dirty="0">
                <a:solidFill>
                  <a:prstClr val="black"/>
                </a:solidFill>
              </a:rPr>
              <a:t>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a:t>
            </a:r>
            <a:r>
              <a:rPr lang="en-US" altLang="en-US" sz="1600" dirty="0">
                <a:solidFill>
                  <a:prstClr val="black"/>
                </a:solidFill>
              </a:rPr>
              <a:t>under “Specialty Shops</a:t>
            </a:r>
            <a:r>
              <a:rPr lang="en-US" altLang="en-US" sz="1600" dirty="0">
                <a:solidFill>
                  <a:prstClr val="black"/>
                </a:solidFill>
              </a:rPr>
              <a:t>”)</a:t>
            </a:r>
            <a:endParaRPr lang="en-US" altLang="en-US" sz="1600" dirty="0">
              <a:solidFill>
                <a:prstClr val="black"/>
              </a:solidFill>
            </a:endParaRP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a:t>
            </a:r>
            <a:r>
              <a:rPr lang="en-US" altLang="en-US" sz="1600" dirty="0">
                <a:solidFill>
                  <a:srgbClr val="000000"/>
                </a:solidFill>
              </a:rPr>
              <a:t>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endParaRPr lang="en-US" sz="2000" b="1" dirty="0">
              <a:solidFill>
                <a:srgbClr val="C19859">
                  <a:lumMod val="75000"/>
                </a:srgbClr>
              </a:solidFill>
              <a:cs typeface="Arial" panose="020B0604020202020204" pitchFamily="34" charset="0"/>
            </a:endParaRP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a:t>
            </a:r>
            <a:r>
              <a:rPr lang="en-US" altLang="en-US" sz="1600" dirty="0">
                <a:solidFill>
                  <a:srgbClr val="000000"/>
                </a:solidFill>
              </a:rPr>
              <a:t>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endParaRPr lang="en-US" sz="1400" b="1" dirty="0">
              <a:solidFill>
                <a:srgbClr val="C19859">
                  <a:lumMod val="75000"/>
                </a:srgbClr>
              </a:solidFill>
              <a:cs typeface="Arial" panose="020B0604020202020204" pitchFamily="34" charset="0"/>
            </a:endParaRP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endParaRPr lang="en-US" altLang="en-US" sz="4400" kern="0" dirty="0">
              <a:solidFill>
                <a:schemeClr val="tx1"/>
              </a:solidFill>
            </a:endParaRP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9182100" y="564875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endParaRPr lang="en-US" altLang="en-US" sz="1600" dirty="0">
              <a:solidFill>
                <a:srgbClr val="000000"/>
              </a:solidFill>
            </a:endParaRPr>
          </a:p>
        </p:txBody>
      </p:sp>
    </p:spTree>
    <p:extLst>
      <p:ext uri="{BB962C8B-B14F-4D97-AF65-F5344CB8AC3E}">
        <p14:creationId xmlns:p14="http://schemas.microsoft.com/office/powerpoint/2010/main" val="721886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endParaRPr lang="en-US" dirty="0">
              <a:solidFill>
                <a:prstClr val="black"/>
              </a:solidFill>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endParaRPr lang="en-US" sz="1600" b="1" dirty="0">
              <a:solidFill>
                <a:prstClr val="black"/>
              </a:solidFill>
            </a:endParaRP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endParaRPr lang="en-US" sz="1400" baseline="30000" dirty="0">
              <a:solidFill>
                <a:prstClr val="white"/>
              </a:solidFill>
              <a:latin typeface="Trebuchet MS" panose="020B0603020202020204" pitchFamily="34" charset="0"/>
            </a:endParaRPr>
          </a:p>
        </p:txBody>
      </p:sp>
      <p:sp>
        <p:nvSpPr>
          <p:cNvPr id="11" name="Title 10"/>
          <p:cNvSpPr>
            <a:spLocks noGrp="1"/>
          </p:cNvSpPr>
          <p:nvPr>
            <p:ph type="title"/>
          </p:nvPr>
        </p:nvSpPr>
        <p:spPr/>
        <p:txBody>
          <a:bodyPr/>
          <a:lstStyle/>
          <a:p>
            <a:endParaRPr lang="en-US"/>
          </a:p>
        </p:txBody>
      </p:sp>
    </p:spTree>
    <p:extLst>
      <p:ext uri="{BB962C8B-B14F-4D97-AF65-F5344CB8AC3E}">
        <p14:creationId xmlns:p14="http://schemas.microsoft.com/office/powerpoint/2010/main" val="3584153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76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99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Detectors/Experiments</a:t>
            </a:r>
            <a:endParaRPr lang="en-US" dirty="0">
              <a:solidFill>
                <a:prstClr val="black"/>
              </a:solidFill>
            </a:endParaRPr>
          </a:p>
        </p:txBody>
      </p:sp>
      <p:sp>
        <p:nvSpPr>
          <p:cNvPr id="5" name="TextBox 4"/>
          <p:cNvSpPr txBox="1"/>
          <p:nvPr/>
        </p:nvSpPr>
        <p:spPr>
          <a:xfrm>
            <a:off x="3651676" y="325455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4199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err="1">
                <a:solidFill>
                  <a:prstClr val="black"/>
                </a:solidFill>
              </a:rPr>
              <a:t>Linac</a:t>
            </a:r>
            <a:r>
              <a:rPr lang="en-US" dirty="0">
                <a:solidFill>
                  <a:prstClr val="black"/>
                </a:solidFill>
              </a:rPr>
              <a:t> Support Building</a:t>
            </a:r>
          </a:p>
        </p:txBody>
      </p:sp>
      <p:sp>
        <p:nvSpPr>
          <p:cNvPr id="7" name="TextBox 6"/>
          <p:cNvSpPr txBox="1"/>
          <p:nvPr/>
        </p:nvSpPr>
        <p:spPr>
          <a:xfrm>
            <a:off x="7001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SRF Assembly</a:t>
            </a:r>
          </a:p>
        </p:txBody>
      </p:sp>
      <p:sp>
        <p:nvSpPr>
          <p:cNvPr id="8" name="TextBox 7"/>
          <p:cNvSpPr txBox="1"/>
          <p:nvPr/>
        </p:nvSpPr>
        <p:spPr>
          <a:xfrm>
            <a:off x="6855542"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768814" y="1583547"/>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5641952" y="4794494"/>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1" name="TextBox 10"/>
          <p:cNvSpPr txBox="1"/>
          <p:nvPr/>
        </p:nvSpPr>
        <p:spPr>
          <a:xfrm rot="2912043">
            <a:off x="6807172" y="1586911"/>
            <a:ext cx="2005677"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BOGUE STREET</a:t>
            </a:r>
          </a:p>
        </p:txBody>
      </p:sp>
      <p:sp>
        <p:nvSpPr>
          <p:cNvPr id="12" name="TextBox 11"/>
          <p:cNvSpPr txBox="1"/>
          <p:nvPr/>
        </p:nvSpPr>
        <p:spPr>
          <a:xfrm>
            <a:off x="8539709" y="1822977"/>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2141378" y="1274549"/>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3212130"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endParaRPr lang="en-US" dirty="0">
              <a:solidFill>
                <a:prstClr val="black"/>
              </a:solidFill>
            </a:endParaRPr>
          </a:p>
        </p:txBody>
      </p:sp>
      <p:sp>
        <p:nvSpPr>
          <p:cNvPr id="15" name="TextBox 14"/>
          <p:cNvSpPr txBox="1"/>
          <p:nvPr/>
        </p:nvSpPr>
        <p:spPr>
          <a:xfrm>
            <a:off x="4154701" y="1886004"/>
            <a:ext cx="1581587"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Offices/Labs</a:t>
            </a:r>
            <a:endParaRPr lang="en-US" dirty="0">
              <a:solidFill>
                <a:prstClr val="black"/>
              </a:solidFill>
            </a:endParaRP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a:t>
            </a:r>
            <a:r>
              <a:rPr lang="en-US" altLang="en-US" sz="2400" b="1" i="1" u="sng" dirty="0">
                <a:solidFill>
                  <a:prstClr val="black"/>
                </a:solidFill>
                <a:latin typeface="Arial" panose="020B0604020202020204" pitchFamily="34" charset="0"/>
                <a:cs typeface="Arial" panose="020B0604020202020204" pitchFamily="34" charset="0"/>
              </a:rPr>
              <a:t>Helium </a:t>
            </a:r>
            <a:r>
              <a:rPr lang="en-US" altLang="en-US" sz="2400" b="1" i="1" u="sng" dirty="0">
                <a:solidFill>
                  <a:prstClr val="black"/>
                </a:solidFill>
                <a:latin typeface="Arial" panose="020B0604020202020204" pitchFamily="34" charset="0"/>
                <a:cs typeface="Arial" panose="020B0604020202020204" pitchFamily="34" charset="0"/>
              </a:rPr>
              <a:t>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a:t>
                </a:r>
                <a:r>
                  <a:rPr lang="en-US" altLang="en-US" sz="2000" i="1" dirty="0">
                    <a:solidFill>
                      <a:prstClr val="black"/>
                    </a:solidFill>
                    <a:latin typeface="Arial" panose="020B0604020202020204" pitchFamily="34" charset="0"/>
                    <a:cs typeface="Arial" panose="020B0604020202020204" pitchFamily="34" charset="0"/>
                  </a:rPr>
                  <a:t>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endParaRPr lang="en-US" dirty="0">
              <a:solidFill>
                <a:prstClr val="black"/>
              </a:solidFill>
            </a:endParaRPr>
          </a:p>
        </p:txBody>
      </p:sp>
      <p:sp>
        <p:nvSpPr>
          <p:cNvPr id="25" name="TextBox 24"/>
          <p:cNvSpPr txBox="1"/>
          <p:nvPr/>
        </p:nvSpPr>
        <p:spPr>
          <a:xfrm>
            <a:off x="2075511"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sz="1000" dirty="0">
                <a:solidFill>
                  <a:prstClr val="white"/>
                </a:solidFill>
              </a:rPr>
              <a:t>LOBBY</a:t>
            </a:r>
          </a:p>
          <a:p>
            <a:pPr>
              <a:defRPr/>
            </a:pPr>
            <a:r>
              <a:rPr lang="en-US" sz="1000" dirty="0">
                <a:solidFill>
                  <a:prstClr val="white"/>
                </a:solidFill>
              </a:rPr>
              <a:t>ENTRANCE</a:t>
            </a:r>
            <a:endParaRPr lang="en-US" sz="1000" dirty="0">
              <a:solidFill>
                <a:prstClr val="white"/>
              </a:solidFill>
            </a:endParaRPr>
          </a:p>
        </p:txBody>
      </p:sp>
      <p:sp>
        <p:nvSpPr>
          <p:cNvPr id="26" name="TextBox 25"/>
          <p:cNvSpPr txBox="1"/>
          <p:nvPr/>
        </p:nvSpPr>
        <p:spPr>
          <a:xfrm>
            <a:off x="3539121" y="3937450"/>
            <a:ext cx="1627112"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Linear Accelerator</a:t>
            </a:r>
            <a:endParaRPr lang="en-US" sz="1400" dirty="0">
              <a:solidFill>
                <a:prstClr val="white"/>
              </a:solidFill>
            </a:endParaRP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
        <p:nvSpPr>
          <p:cNvPr id="31" name="TextBox 30"/>
          <p:cNvSpPr txBox="1"/>
          <p:nvPr/>
        </p:nvSpPr>
        <p:spPr>
          <a:xfrm>
            <a:off x="3157859" y="3003825"/>
            <a:ext cx="1996059" cy="307777"/>
          </a:xfrm>
          <a:prstGeom prst="rect">
            <a:avLst/>
          </a:prstGeom>
          <a:solidFill>
            <a:srgbClr val="000000">
              <a:alpha val="50196"/>
            </a:srgbClr>
          </a:solidFill>
        </p:spPr>
        <p:txBody>
          <a:bodyPr wrap="none" rtlCol="0">
            <a:spAutoFit/>
          </a:bodyPr>
          <a:lstStyle/>
          <a:p>
            <a:pPr>
              <a:defRPr/>
            </a:pPr>
            <a:r>
              <a:rPr lang="en-US" sz="1400" dirty="0">
                <a:solidFill>
                  <a:prstClr val="white"/>
                </a:solidFill>
              </a:rPr>
              <a:t>Detectors/Experiments</a:t>
            </a:r>
            <a:endParaRPr lang="en-US" sz="1400" dirty="0">
              <a:solidFill>
                <a:prstClr val="white"/>
              </a:solidFill>
            </a:endParaRP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defRPr/>
            </a:pPr>
            <a:r>
              <a:rPr lang="en-US" altLang="en-US" sz="4000" b="1" dirty="0">
                <a:solidFill>
                  <a:prstClr val="black"/>
                </a:solidFill>
              </a:rPr>
              <a:t>What is the </a:t>
            </a:r>
            <a:r>
              <a:rPr lang="en-US" altLang="en-US" sz="4000" b="1" dirty="0">
                <a:solidFill>
                  <a:srgbClr val="67B14B"/>
                </a:solidFill>
              </a:rPr>
              <a:t>value</a:t>
            </a:r>
            <a:r>
              <a:rPr lang="en-US" altLang="en-US" sz="4000" b="1" dirty="0">
                <a:solidFill>
                  <a:prstClr val="black"/>
                </a:solidFill>
              </a:rPr>
              <a:t>? </a:t>
            </a:r>
            <a:r>
              <a:rPr lang="en-US" altLang="en-US" sz="4000" b="1" dirty="0">
                <a:solidFill>
                  <a:prstClr val="black"/>
                </a:solidFill>
              </a:rPr>
              <a:t>(“Who </a:t>
            </a:r>
            <a:r>
              <a:rPr lang="en-US" altLang="en-US" sz="4000" b="1" dirty="0">
                <a:solidFill>
                  <a:prstClr val="black"/>
                </a:solidFill>
              </a:rPr>
              <a:t>cares?”)</a:t>
            </a:r>
            <a:endParaRPr lang="en-US" sz="4000" b="1" dirty="0">
              <a:solidFill>
                <a:prstClr val="black"/>
              </a:solidFill>
            </a:endParaRPr>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Keeping us healthy</a:t>
              </a:r>
              <a:endParaRPr lang="en-US" altLang="en-US" sz="1800" b="1" dirty="0">
                <a:solidFill>
                  <a:prstClr val="black"/>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Explaining our world</a:t>
              </a:r>
              <a:endParaRPr lang="en-US" altLang="en-US" sz="1800" b="1" dirty="0">
                <a:solidFill>
                  <a:prstClr val="black"/>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Making electricity</a:t>
              </a:r>
              <a:endParaRPr lang="en-US" altLang="en-US" sz="1800" b="1" dirty="0">
                <a:solidFill>
                  <a:prstClr val="black"/>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000" dirty="0">
                <a:solidFill>
                  <a:prstClr val="black"/>
                </a:solidFill>
                <a:latin typeface="Century Gothic" panose="020B0502020202020204" pitchFamily="34" charset="0"/>
              </a:rPr>
              <a:t>Jobs like </a:t>
            </a:r>
            <a:r>
              <a:rPr lang="en-US" altLang="en-US" sz="2000" b="1" dirty="0">
                <a:solidFill>
                  <a:prstClr val="black"/>
                </a:solidFill>
                <a:latin typeface="Century Gothic" panose="020B0502020202020204" pitchFamily="34" charset="0"/>
              </a:rPr>
              <a:t>medical physicist, radiation safety </a:t>
            </a:r>
            <a:r>
              <a:rPr lang="en-US" altLang="en-US" sz="2000" b="1" dirty="0">
                <a:solidFill>
                  <a:prstClr val="black"/>
                </a:solidFill>
                <a:latin typeface="Century Gothic" panose="020B0502020202020204" pitchFamily="34" charset="0"/>
              </a:rPr>
              <a:t>officer, geophysicist</a:t>
            </a:r>
            <a:endParaRPr lang="en-US" altLang="en-US" sz="2000" b="1" dirty="0">
              <a:solidFill>
                <a:prstClr val="black"/>
              </a:solidFill>
              <a:latin typeface="Century Gothic" panose="020B0502020202020204" pitchFamily="34" charset="0"/>
            </a:endParaRP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solidFill>
                  <a:prstClr val="black"/>
                </a:solidFill>
                <a:latin typeface="Arial" panose="020B0604020202020204" pitchFamily="34" charset="0"/>
                <a:cs typeface="Arial" panose="020B0604020202020204" pitchFamily="34" charset="0"/>
              </a:rPr>
              <a:t>What we learn about the nucleus can </a:t>
            </a:r>
            <a:endParaRPr lang="en-US" altLang="en-US" sz="2800" dirty="0">
              <a:solidFill>
                <a:prstClr val="black"/>
              </a:solidFill>
              <a:latin typeface="Arial" panose="020B0604020202020204" pitchFamily="34" charset="0"/>
              <a:cs typeface="Arial" panose="020B0604020202020204" pitchFamily="34" charset="0"/>
            </a:endParaRPr>
          </a:p>
          <a:p>
            <a:pPr algn="ctr">
              <a:spcBef>
                <a:spcPct val="0"/>
              </a:spcBef>
              <a:buNone/>
              <a:defRPr/>
            </a:pPr>
            <a:r>
              <a:rPr lang="en-US" altLang="en-US" sz="2800" dirty="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…plus: </a:t>
            </a:r>
            <a:r>
              <a:rPr lang="en-US" altLang="en-US" sz="1800" b="1" dirty="0">
                <a:solidFill>
                  <a:prstClr val="black"/>
                </a:solidFill>
                <a:latin typeface="Arial" panose="020B0604020202020204" pitchFamily="34" charset="0"/>
                <a:cs typeface="Arial" panose="020B0604020202020204" pitchFamily="34" charset="0"/>
              </a:rPr>
              <a:t>smoke detectors, smartphones, safer food, </a:t>
            </a:r>
            <a:r>
              <a:rPr lang="en-US" altLang="en-US" sz="1800" dirty="0">
                <a:solidFill>
                  <a:prstClr val="black"/>
                </a:solidFill>
                <a:latin typeface="Arial" panose="020B0604020202020204" pitchFamily="34" charset="0"/>
                <a:cs typeface="Arial" panose="020B0604020202020204" pitchFamily="34" charset="0"/>
              </a:rPr>
              <a:t>etc</a:t>
            </a:r>
            <a:r>
              <a:rPr lang="en-US" altLang="en-US" sz="1800" dirty="0">
                <a:solidFill>
                  <a:srgbClr val="C19859">
                    <a:lumMod val="75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7"/>
            <a:ext cx="11988800" cy="586987"/>
          </a:xfrm>
        </p:spPr>
        <p:txBody>
          <a:bodyPr/>
          <a:lstStyle/>
          <a:p>
            <a:r>
              <a:rPr lang="en-US" sz="4000" dirty="0" smtClean="0"/>
              <a:t>Periodic Table of the Elements</a:t>
            </a:r>
            <a:endParaRPr lang="en-US" sz="40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81926" y="17938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3124202" y="1066800"/>
            <a:ext cx="5381631" cy="1641475"/>
            <a:chOff x="1008" y="790"/>
            <a:chExt cx="339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1008" y="790"/>
              <a:ext cx="323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a:t>
              </a:r>
              <a:r>
                <a:rPr lang="en-US" altLang="en-US" sz="2200" dirty="0">
                  <a:solidFill>
                    <a:schemeClr val="tx1"/>
                  </a:solidFill>
                </a:rPr>
                <a:t>varieties known as </a:t>
              </a:r>
              <a:r>
                <a:rPr lang="en-US" altLang="en-US" sz="2200" b="1" dirty="0">
                  <a:solidFill>
                    <a:schemeClr val="tx1"/>
                  </a:solidFill>
                </a:rPr>
                <a:t>isotopes</a:t>
              </a:r>
              <a:r>
                <a:rPr lang="en-US" altLang="en-US" sz="2200" dirty="0">
                  <a:solidFill>
                    <a:schemeClr val="tx1"/>
                  </a:solidFill>
                </a:rPr>
                <a:t>, </a:t>
              </a:r>
              <a:r>
                <a:rPr lang="en-US" altLang="en-US" sz="2200" dirty="0">
                  <a:solidFill>
                    <a:schemeClr val="tx1"/>
                  </a:solidFill>
                </a:rPr>
                <a:t>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latin typeface="Arial" panose="020B0604020202020204" pitchFamily="34" charset="0"/>
                <a:cs typeface="Arial" panose="020B0604020202020204" pitchFamily="34" charset="0"/>
              </a:rPr>
              <a:t>Isotopes: varieties of an element</a:t>
            </a:r>
            <a:endParaRPr lang="en-US" sz="4000" dirty="0">
              <a:latin typeface="Arial" panose="020B0604020202020204" pitchFamily="34" charset="0"/>
              <a:cs typeface="Arial" panose="020B0604020202020204" pitchFamily="34" charset="0"/>
            </a:endParaRP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036" y="1491009"/>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1698249" y="1445698"/>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3833603" y="2397213"/>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endParaRPr lang="en-US" altLang="en-US" sz="4400">
                <a:solidFill>
                  <a:srgbClr val="323232"/>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600" dirty="0">
                  <a:solidFill>
                    <a:prstClr val="white"/>
                  </a:solidFill>
                  <a:latin typeface="Arial" panose="020B0604020202020204" pitchFamily="34" charset="0"/>
                  <a:cs typeface="Arial" panose="020B0604020202020204" pitchFamily="34" charset="0"/>
                </a:rPr>
                <a:t>All </a:t>
              </a:r>
              <a:r>
                <a:rPr lang="en-US" altLang="en-US" sz="1600" dirty="0">
                  <a:solidFill>
                    <a:prstClr val="white"/>
                  </a:solidFill>
                  <a:latin typeface="Arial" panose="020B0604020202020204" pitchFamily="34" charset="0"/>
                  <a:cs typeface="Arial" panose="020B0604020202020204" pitchFamily="34" charset="0"/>
                </a:rPr>
                <a:t>of these </a:t>
              </a:r>
              <a:r>
                <a:rPr lang="en-US" altLang="en-US" sz="1600" dirty="0">
                  <a:solidFill>
                    <a:prstClr val="white"/>
                  </a:solidFill>
                  <a:latin typeface="Arial" panose="020B0604020202020204" pitchFamily="34" charset="0"/>
                  <a:cs typeface="Arial" panose="020B0604020202020204" pitchFamily="34" charset="0"/>
                </a:rPr>
                <a:t>carbon isotopes are </a:t>
              </a:r>
              <a:r>
                <a:rPr lang="en-US" altLang="en-US" sz="1600" b="1" dirty="0">
                  <a:solidFill>
                    <a:prstClr val="white"/>
                  </a:solidFill>
                  <a:latin typeface="Arial" panose="020B0604020202020204" pitchFamily="34" charset="0"/>
                  <a:cs typeface="Arial" panose="020B0604020202020204" pitchFamily="34" charset="0"/>
                </a:rPr>
                <a:t>chemically identical</a:t>
              </a:r>
              <a:r>
                <a:rPr lang="en-US" altLang="en-US" sz="1600" dirty="0">
                  <a:solidFill>
                    <a:prstClr val="white"/>
                  </a:solidFill>
                  <a:latin typeface="Arial" panose="020B0604020202020204" pitchFamily="34" charset="0"/>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213814" y="31866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010959" y="55405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prstClr val="black"/>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1219200" y="49424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1650074" y="5504413"/>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1845026" y="1014770"/>
            <a:ext cx="2756488" cy="721812"/>
            <a:chOff x="5601" y="926"/>
            <a:chExt cx="3572" cy="940"/>
          </a:xfrm>
          <a:solidFill>
            <a:schemeClr val="bg1"/>
          </a:solidFill>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3654479" y="1628001"/>
            <a:ext cx="1146121"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Carbon-12</a:t>
            </a:r>
          </a:p>
        </p:txBody>
      </p:sp>
      <p:sp>
        <p:nvSpPr>
          <p:cNvPr id="17" name="Text Box 16"/>
          <p:cNvSpPr txBox="1">
            <a:spLocks noChangeArrowheads="1"/>
          </p:cNvSpPr>
          <p:nvPr/>
        </p:nvSpPr>
        <p:spPr bwMode="auto">
          <a:xfrm>
            <a:off x="2791441" y="1628000"/>
            <a:ext cx="989623"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Carbon-11</a:t>
            </a:r>
          </a:p>
        </p:txBody>
      </p:sp>
      <p:sp>
        <p:nvSpPr>
          <p:cNvPr id="18" name="Text Box 17"/>
          <p:cNvSpPr txBox="1">
            <a:spLocks noChangeArrowheads="1"/>
          </p:cNvSpPr>
          <p:nvPr/>
        </p:nvSpPr>
        <p:spPr bwMode="auto">
          <a:xfrm>
            <a:off x="1728189" y="1628001"/>
            <a:ext cx="989623" cy="276999"/>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50000"/>
              </a:spcBef>
              <a:buNone/>
              <a:defRPr/>
            </a:pPr>
            <a:r>
              <a:rPr lang="en-US" altLang="en-US" sz="1200" dirty="0">
                <a:solidFill>
                  <a:prstClr val="black"/>
                </a:solidFill>
                <a:latin typeface="Arial" panose="020B0604020202020204" pitchFamily="34" charset="0"/>
                <a:cs typeface="Arial" panose="020B0604020202020204" pitchFamily="34" charset="0"/>
              </a:rPr>
              <a:t>Carbon-10</a:t>
            </a:r>
          </a:p>
        </p:txBody>
      </p:sp>
      <p:cxnSp>
        <p:nvCxnSpPr>
          <p:cNvPr id="19" name="Straight Arrow Connector 18"/>
          <p:cNvCxnSpPr>
            <a:stCxn id="16" idx="3"/>
          </p:cNvCxnSpPr>
          <p:nvPr/>
        </p:nvCxnSpPr>
        <p:spPr>
          <a:xfrm>
            <a:off x="4800600" y="1766501"/>
            <a:ext cx="458547"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a:off x="3781064" y="1766500"/>
            <a:ext cx="1104410" cy="7425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3"/>
          </p:cNvCxnSpPr>
          <p:nvPr/>
        </p:nvCxnSpPr>
        <p:spPr>
          <a:xfrm>
            <a:off x="2717812" y="1766501"/>
            <a:ext cx="1713603" cy="719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endParaRPr lang="en-US" sz="2400" dirty="0" smtClean="0">
              <a:solidFill>
                <a:prstClr val="black"/>
              </a:solidFill>
              <a:latin typeface="Arial Black" panose="020B0A04020102020204" pitchFamily="34" charset="0"/>
            </a:endParaRPr>
          </a:p>
          <a:p>
            <a:pPr>
              <a:defRPr/>
            </a:pPr>
            <a:r>
              <a:rPr lang="en-US" sz="2400" dirty="0" smtClean="0">
                <a:solidFill>
                  <a:prstClr val="black"/>
                </a:solidFill>
                <a:latin typeface="Arial Black" panose="020B0A04020102020204" pitchFamily="34" charset="0"/>
              </a:rPr>
              <a:t>of </a:t>
            </a:r>
            <a:r>
              <a:rPr lang="en-US" sz="2400" dirty="0">
                <a:solidFill>
                  <a:prstClr val="black"/>
                </a:solidFill>
                <a:latin typeface="Arial Black" panose="020B0A04020102020204" pitchFamily="34" charset="0"/>
              </a:rPr>
              <a:t>Nuclides</a:t>
            </a:r>
            <a:endParaRPr lang="en-US" sz="2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p:spPr>
        <p:txBody>
          <a:bodyPr/>
          <a:lstStyle/>
          <a:p>
            <a:r>
              <a:rPr lang="en-US" sz="4000" dirty="0"/>
              <a:t>FRIB mission: study RARE isotopes</a:t>
            </a:r>
            <a:endParaRPr lang="en-US" sz="40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337" y="1066801"/>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456488"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2681261"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000" dirty="0">
                <a:solidFill>
                  <a:schemeClr val="tx1"/>
                </a:solidFill>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1889502" y="5094887"/>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2320376" y="5659746"/>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2365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Black 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Stable, common isotopes</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&lt;300 known</a:t>
              </a:r>
              <a:endParaRPr lang="en-US" altLang="en-US" sz="1800" b="1" dirty="0">
                <a:solidFill>
                  <a:prstClr val="black"/>
                </a:solidFill>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25" name="Group 16"/>
          <p:cNvGrpSpPr>
            <a:grpSpLocks/>
          </p:cNvGrpSpPr>
          <p:nvPr/>
        </p:nvGrpSpPr>
        <p:grpSpPr bwMode="auto">
          <a:xfrm>
            <a:off x="4419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b="1" dirty="0">
                  <a:solidFill>
                    <a:srgbClr val="E68EC8"/>
                  </a:solidFill>
                  <a:latin typeface="Arial" panose="020B0604020202020204" pitchFamily="34" charset="0"/>
                  <a:cs typeface="Arial" panose="020B0604020202020204" pitchFamily="34" charset="0"/>
                </a:rPr>
                <a:t>Colored</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b="1" dirty="0">
                  <a:solidFill>
                    <a:srgbClr val="66C3DC"/>
                  </a:solidFill>
                  <a:latin typeface="Arial" panose="020B0604020202020204" pitchFamily="34" charset="0"/>
                  <a:cs typeface="Arial" panose="020B0604020202020204" pitchFamily="34" charset="0"/>
                </a:rPr>
                <a:t>squares</a:t>
              </a:r>
            </a:p>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Unstable, radioactive, rare isotopes </a:t>
              </a:r>
            </a:p>
            <a:p>
              <a:pPr>
                <a:spcBef>
                  <a:spcPct val="0"/>
                </a:spcBef>
                <a:buNone/>
                <a:defRPr/>
              </a:pPr>
              <a:r>
                <a:rPr lang="en-US" altLang="en-US" sz="1800" b="1" dirty="0">
                  <a:solidFill>
                    <a:prstClr val="black"/>
                  </a:solidFill>
                  <a:latin typeface="Arial" panose="020B0604020202020204" pitchFamily="34" charset="0"/>
                  <a:cs typeface="Arial" panose="020B0604020202020204" pitchFamily="34" charset="0"/>
                </a:rPr>
                <a:t>&gt;3000 known and growing</a:t>
              </a:r>
              <a:endParaRPr lang="en-US" altLang="en-US" sz="1800" b="1" dirty="0">
                <a:solidFill>
                  <a:prstClr val="black"/>
                </a:solidFill>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grpSp>
        <p:nvGrpSpPr>
          <p:cNvPr id="31" name="Group 30"/>
          <p:cNvGrpSpPr/>
          <p:nvPr/>
        </p:nvGrpSpPr>
        <p:grpSpPr>
          <a:xfrm>
            <a:off x="2586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a:defRPr/>
              </a:pPr>
              <a:r>
                <a:rPr lang="en-US" b="1" dirty="0">
                  <a:solidFill>
                    <a:prstClr val="black"/>
                  </a:solidFill>
                </a:rPr>
                <a:t>Undiscovered Territory</a:t>
              </a:r>
              <a:endParaRPr lang="en-US" b="1" dirty="0">
                <a:solidFill>
                  <a:prstClr val="black"/>
                </a:solidFill>
              </a:endParaRP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a:defRPr/>
              </a:pPr>
              <a:r>
                <a:rPr lang="en-US" b="1" dirty="0">
                  <a:solidFill>
                    <a:prstClr val="black"/>
                  </a:solidFill>
                </a:rPr>
                <a:t>Undiscovered Territory</a:t>
              </a:r>
              <a:endParaRPr lang="en-US" b="1" dirty="0">
                <a:solidFill>
                  <a:prstClr val="black"/>
                </a:solidFill>
              </a:endParaRPr>
            </a:p>
          </p:txBody>
        </p:sp>
      </p:grpSp>
      <p:sp>
        <p:nvSpPr>
          <p:cNvPr id="18" name="TextBox 17"/>
          <p:cNvSpPr txBox="1"/>
          <p:nvPr/>
        </p:nvSpPr>
        <p:spPr>
          <a:xfrm>
            <a:off x="9733694" y="1248436"/>
            <a:ext cx="2141802" cy="830997"/>
          </a:xfrm>
          <a:prstGeom prst="rect">
            <a:avLst/>
          </a:prstGeom>
          <a:noFill/>
        </p:spPr>
        <p:txBody>
          <a:bodyPr wrap="square" rtlCol="0">
            <a:spAutoFit/>
          </a:bodyPr>
          <a:lstStyle/>
          <a:p>
            <a:pPr>
              <a:defRPr/>
            </a:pPr>
            <a:r>
              <a:rPr lang="en-US" sz="2400" dirty="0">
                <a:solidFill>
                  <a:prstClr val="black"/>
                </a:solidFill>
                <a:latin typeface="Arial Black" panose="020B0A04020102020204" pitchFamily="34" charset="0"/>
              </a:rPr>
              <a:t>The Chart </a:t>
            </a:r>
            <a:endParaRPr lang="en-US" sz="2400" dirty="0" smtClean="0">
              <a:solidFill>
                <a:prstClr val="black"/>
              </a:solidFill>
              <a:latin typeface="Arial Black" panose="020B0A04020102020204" pitchFamily="34" charset="0"/>
            </a:endParaRPr>
          </a:p>
          <a:p>
            <a:pPr>
              <a:defRPr/>
            </a:pPr>
            <a:r>
              <a:rPr lang="en-US" sz="2400" dirty="0" smtClean="0">
                <a:solidFill>
                  <a:prstClr val="black"/>
                </a:solidFill>
                <a:latin typeface="Arial Black" panose="020B0A04020102020204" pitchFamily="34" charset="0"/>
              </a:rPr>
              <a:t>of </a:t>
            </a:r>
            <a:r>
              <a:rPr lang="en-US" sz="2400" dirty="0">
                <a:solidFill>
                  <a:prstClr val="black"/>
                </a:solidFill>
                <a:latin typeface="Arial Black" panose="020B0A04020102020204" pitchFamily="34" charset="0"/>
              </a:rPr>
              <a:t>Nuclides</a:t>
            </a:r>
            <a:endParaRPr lang="en-US" sz="2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2622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2667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p:txBody>
          <a:bodyPr/>
          <a:lstStyle/>
          <a:p>
            <a:r>
              <a:rPr lang="en-US" sz="4000" dirty="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352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6477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6620495" y="1782764"/>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6705601"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7145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7585697"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7645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6353616" y="1768003"/>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5029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7404512" y="3786855"/>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920591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9439275"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9353550" y="5583793"/>
            <a:ext cx="609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9439276"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1771252" y="1902767"/>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2057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2090738" y="4241800"/>
            <a:ext cx="5191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2116110" y="5600418"/>
            <a:ext cx="609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2705229" y="1071617"/>
            <a:ext cx="2351430" cy="1754326"/>
          </a:xfrm>
          <a:prstGeom prst="rect">
            <a:avLst/>
          </a:prstGeom>
          <a:noFill/>
        </p:spPr>
        <p:txBody>
          <a:bodyPr wrap="square" rtlCol="0">
            <a:spAutoFit/>
          </a:bodyPr>
          <a:lstStyle/>
          <a:p>
            <a:r>
              <a:rPr lang="en-US" sz="1200" dirty="0">
                <a:latin typeface="Book Antiqua" panose="02040602050305030304" pitchFamily="18" charset="0"/>
              </a:rPr>
              <a:t>The Joint Institute for </a:t>
            </a:r>
          </a:p>
          <a:p>
            <a:r>
              <a:rPr lang="en-US" sz="1200" dirty="0">
                <a:latin typeface="Book Antiqua" panose="02040602050305030304" pitchFamily="18" charset="0"/>
              </a:rPr>
              <a:t>Nuclear Astrophysics (JINA) presents</a:t>
            </a:r>
          </a:p>
          <a:p>
            <a:r>
              <a:rPr lang="en-US" sz="2400" b="1" dirty="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509" y="1088241"/>
            <a:ext cx="722721" cy="797903"/>
          </a:xfrm>
          <a:prstGeom prst="rect">
            <a:avLst/>
          </a:prstGeom>
        </p:spPr>
      </p:pic>
      <p:sp>
        <p:nvSpPr>
          <p:cNvPr id="138" name="Text Box 49"/>
          <p:cNvSpPr txBox="1">
            <a:spLocks noChangeArrowheads="1"/>
          </p:cNvSpPr>
          <p:nvPr/>
        </p:nvSpPr>
        <p:spPr bwMode="auto">
          <a:xfrm>
            <a:off x="4406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rare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4876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5069488" y="2362201"/>
            <a:ext cx="2169512" cy="696007"/>
            <a:chOff x="3486196" y="2514600"/>
            <a:chExt cx="2169512" cy="696007"/>
          </a:xfrm>
        </p:grpSpPr>
        <p:grpSp>
          <p:nvGrpSpPr>
            <p:cNvPr id="140" name="Group 23"/>
            <p:cNvGrpSpPr>
              <a:grpSpLocks/>
            </p:cNvGrpSpPr>
            <p:nvPr/>
          </p:nvGrpSpPr>
          <p:grpSpPr bwMode="auto">
            <a:xfrm>
              <a:off x="4120062" y="2743198"/>
              <a:ext cx="1377008" cy="467409"/>
              <a:chOff x="2350" y="2443"/>
              <a:chExt cx="1196" cy="389"/>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4845024"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5075016"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52400"/>
            <a:ext cx="9144000" cy="769441"/>
          </a:xfrm>
          <a:prstGeom prst="rect">
            <a:avLst/>
          </a:prstGeom>
        </p:spPr>
        <p:txBody>
          <a:bodyPr wrap="square">
            <a:spAutoFit/>
          </a:bodyPr>
          <a:lstStyle/>
          <a:p>
            <a:pPr algn="ctr">
              <a:defRPr/>
            </a:pPr>
            <a:r>
              <a:rPr lang="en-US" altLang="en-US" sz="4400" b="1" dirty="0">
                <a:solidFill>
                  <a:prstClr val="black"/>
                </a:solidFill>
              </a:rPr>
              <a:t>The Problem(s)</a:t>
            </a:r>
            <a:endParaRPr lang="en-US" sz="4400" b="1" dirty="0">
              <a:solidFill>
                <a:prstClr val="black"/>
              </a:solidFill>
            </a:endParaRPr>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None/>
              <a:defRPr/>
            </a:pPr>
            <a:r>
              <a:rPr lang="en-US" altLang="en-US" sz="3200" kern="0" dirty="0">
                <a:solidFill>
                  <a:prstClr val="black"/>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prstClr val="black"/>
                </a:solidFill>
                <a:latin typeface="Arial Black" panose="020B0A04020102020204" pitchFamily="34" charset="0"/>
              </a:rPr>
              <a:t> </a:t>
            </a:r>
          </a:p>
          <a:p>
            <a:pPr marL="0" algn="ctr">
              <a:lnSpc>
                <a:spcPct val="110000"/>
              </a:lnSpc>
              <a:spcBef>
                <a:spcPts val="0"/>
              </a:spcBef>
              <a:buNone/>
              <a:defRPr/>
            </a:pPr>
            <a:r>
              <a:rPr lang="en-US" altLang="en-US" sz="3200" kern="0" dirty="0">
                <a:solidFill>
                  <a:prstClr val="black"/>
                </a:solidFill>
                <a:latin typeface="Arial Black" panose="020B0A04020102020204" pitchFamily="34" charset="0"/>
              </a:rPr>
              <a:t>to see </a:t>
            </a:r>
          </a:p>
          <a:p>
            <a:pPr algn="ctr">
              <a:lnSpc>
                <a:spcPct val="110000"/>
              </a:lnSpc>
              <a:spcBef>
                <a:spcPts val="0"/>
              </a:spcBef>
              <a:buNone/>
              <a:defRPr/>
            </a:pPr>
            <a:r>
              <a:rPr lang="en-US" altLang="en-US" i="1" kern="0" dirty="0">
                <a:solidFill>
                  <a:prstClr val="black"/>
                </a:solidFill>
              </a:rPr>
              <a:t>(even with </a:t>
            </a:r>
          </a:p>
          <a:p>
            <a:pPr algn="ctr">
              <a:lnSpc>
                <a:spcPct val="110000"/>
              </a:lnSpc>
              <a:spcBef>
                <a:spcPts val="0"/>
              </a:spcBef>
              <a:buNone/>
              <a:defRPr/>
            </a:pPr>
            <a:r>
              <a:rPr lang="en-US" altLang="en-US" i="1" kern="0" dirty="0">
                <a:solidFill>
                  <a:prstClr val="black"/>
                </a:solidFill>
              </a:rPr>
              <a:t>the best microscopes!)</a:t>
            </a:r>
            <a:endParaRPr lang="en-US" altLang="en-US" sz="1600" i="1" kern="0" dirty="0">
              <a:solidFill>
                <a:prstClr val="black"/>
              </a:solidFill>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a:defRPr/>
            </a:pPr>
            <a:r>
              <a:rPr lang="en-US" sz="2200" dirty="0">
                <a:solidFill>
                  <a:prstClr val="black"/>
                </a:solidFill>
                <a:cs typeface="Arial" charset="0"/>
              </a:rPr>
              <a:t>To </a:t>
            </a:r>
            <a:r>
              <a:rPr lang="en-US" sz="2200" dirty="0">
                <a:solidFill>
                  <a:prstClr val="black"/>
                </a:solidFill>
                <a:cs typeface="Arial" charset="0"/>
              </a:rPr>
              <a:t>make it </a:t>
            </a:r>
            <a:r>
              <a:rPr lang="en-US" sz="2200" dirty="0">
                <a:solidFill>
                  <a:prstClr val="black"/>
                </a:solidFill>
                <a:cs typeface="Arial" charset="0"/>
              </a:rPr>
              <a:t>even more </a:t>
            </a:r>
            <a:r>
              <a:rPr lang="en-US" sz="2200" dirty="0">
                <a:solidFill>
                  <a:prstClr val="black"/>
                </a:solidFill>
                <a:cs typeface="Arial" charset="0"/>
              </a:rPr>
              <a:t>interesting: </a:t>
            </a:r>
            <a:r>
              <a:rPr lang="en-US" sz="2200" dirty="0">
                <a:solidFill>
                  <a:prstClr val="black"/>
                </a:solidFill>
                <a:cs typeface="Arial" charset="0"/>
              </a:rPr>
              <a:t>FRIB studies </a:t>
            </a:r>
          </a:p>
          <a:p>
            <a:pPr algn="ctr">
              <a:defRPr/>
            </a:pPr>
            <a:r>
              <a:rPr lang="en-US" sz="2200" dirty="0">
                <a:solidFill>
                  <a:prstClr val="black"/>
                </a:solidFill>
                <a:cs typeface="Arial" charset="0"/>
              </a:rPr>
              <a:t>nuclei that are </a:t>
            </a:r>
            <a:endParaRPr lang="en-US" sz="2200" dirty="0">
              <a:solidFill>
                <a:prstClr val="black"/>
              </a:solidFill>
              <a:cs typeface="Arial" charset="0"/>
            </a:endParaRPr>
          </a:p>
          <a:p>
            <a:pPr algn="ctr">
              <a:defRPr/>
            </a:pPr>
            <a:r>
              <a:rPr lang="en-US" sz="2200" dirty="0">
                <a:solidFill>
                  <a:srgbClr val="FF0000"/>
                </a:solidFill>
                <a:cs typeface="Arial" charset="0"/>
              </a:rPr>
              <a:t>radioactive</a:t>
            </a:r>
            <a:r>
              <a:rPr lang="en-US" sz="2200" dirty="0">
                <a:solidFill>
                  <a:prstClr val="black"/>
                </a:solidFill>
                <a:cs typeface="Arial" charset="0"/>
              </a:rPr>
              <a:t>, </a:t>
            </a:r>
            <a:endParaRPr lang="en-US" sz="2200" dirty="0">
              <a:solidFill>
                <a:prstClr val="black"/>
              </a:solidFill>
              <a:cs typeface="Arial" charset="0"/>
            </a:endParaRPr>
          </a:p>
          <a:p>
            <a:pPr algn="ctr">
              <a:defRPr/>
            </a:pPr>
            <a:r>
              <a:rPr lang="en-US" sz="2200" dirty="0">
                <a:solidFill>
                  <a:srgbClr val="FF0000"/>
                </a:solidFill>
                <a:cs typeface="Arial" charset="0"/>
              </a:rPr>
              <a:t>short-lived</a:t>
            </a:r>
            <a:r>
              <a:rPr lang="en-US" sz="2200" dirty="0">
                <a:solidFill>
                  <a:prstClr val="black"/>
                </a:solidFill>
                <a:cs typeface="Arial" charset="0"/>
              </a:rPr>
              <a:t>, and </a:t>
            </a:r>
            <a:endParaRPr lang="en-US" sz="2200" dirty="0">
              <a:solidFill>
                <a:prstClr val="black"/>
              </a:solidFill>
              <a:cs typeface="Arial" charset="0"/>
            </a:endParaRPr>
          </a:p>
          <a:p>
            <a:pPr algn="ctr">
              <a:defRPr/>
            </a:pPr>
            <a:r>
              <a:rPr lang="en-US" sz="2200" dirty="0">
                <a:solidFill>
                  <a:srgbClr val="FF0000"/>
                </a:solidFill>
                <a:cs typeface="Arial" charset="0"/>
              </a:rPr>
              <a:t>not found on Earth</a:t>
            </a:r>
            <a:endParaRPr lang="en-US" sz="2200" dirty="0">
              <a:solidFill>
                <a:prstClr val="black"/>
              </a:solidFill>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000"/>
                            </p:stCondLst>
                            <p:childTnLst>
                              <p:par>
                                <p:cTn id="23" presetID="53" presetClass="entr" presetSubtype="16" fill="hold" nodeType="afterEffect">
                                  <p:stCondLst>
                                    <p:cond delay="100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Effect transition="in" filter="fade">
                                      <p:cBhvr>
                                        <p:cTn id="27" dur="10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1845</TotalTime>
  <Words>1479</Words>
  <Application>Microsoft Office PowerPoint</Application>
  <PresentationFormat>Widescreen</PresentationFormat>
  <Paragraphs>261</Paragraphs>
  <Slides>24</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ＭＳ Ｐゴシック</vt:lpstr>
      <vt:lpstr>ＭＳ Ｐゴシック</vt:lpstr>
      <vt:lpstr>Aharoni</vt:lpstr>
      <vt:lpstr>Arial</vt:lpstr>
      <vt:lpstr>Arial Black</vt:lpstr>
      <vt:lpstr>Book Antiqua</vt:lpstr>
      <vt:lpstr>Calibri</vt:lpstr>
      <vt:lpstr>Century Gothic</vt:lpstr>
      <vt:lpstr>Comic Sans MS</vt:lpstr>
      <vt:lpstr>Helvetica</vt:lpstr>
      <vt:lpstr>Impact</vt:lpstr>
      <vt:lpstr>Lucida Grande</vt:lpstr>
      <vt:lpstr>Noto Sans Symbols</vt:lpstr>
      <vt:lpstr>Times New Roman</vt:lpstr>
      <vt:lpstr>Trebuchet MS</vt:lpstr>
      <vt:lpstr>Wingdings</vt:lpstr>
      <vt:lpstr>ヒラギノ角ゴ Pro W3</vt:lpstr>
      <vt:lpstr>3_FRIB3</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Linear Accelerator: one cryomodule at a time</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on the MSU campus</vt:lpstr>
      <vt:lpstr>Safety First</vt:lpstr>
      <vt:lpstr>PowerPoint Presentation</vt:lpstr>
      <vt:lpstr>PowerPoint Presentation</vt:lpstr>
      <vt:lpstr>FRIB on the MSU campus</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155</cp:revision>
  <cp:lastPrinted>2013-06-17T20:20:32Z</cp:lastPrinted>
  <dcterms:created xsi:type="dcterms:W3CDTF">2014-10-10T17:49:08Z</dcterms:created>
  <dcterms:modified xsi:type="dcterms:W3CDTF">2023-11-08T20:32:43Z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