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5" r:id="rId2"/>
  </p:sldMasterIdLst>
  <p:notesMasterIdLst>
    <p:notesMasterId r:id="rId17"/>
  </p:notesMasterIdLst>
  <p:handoutMasterIdLst>
    <p:handoutMasterId r:id="rId18"/>
  </p:handoutMasterIdLst>
  <p:sldIdLst>
    <p:sldId id="266" r:id="rId3"/>
    <p:sldId id="265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76" r:id="rId15"/>
    <p:sldId id="283" r:id="rId16"/>
  </p:sldIdLst>
  <p:sldSz cx="9144000" cy="6858000" type="screen4x3"/>
  <p:notesSz cx="9236075" cy="6954838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 Constan" initials="ZC" lastIdx="1" clrIdx="0">
    <p:extLst>
      <p:ext uri="{19B8F6BF-5375-455C-9EA6-DF929625EA0E}">
        <p15:presenceInfo xmlns:p15="http://schemas.microsoft.com/office/powerpoint/2012/main" userId="Zach Constan" providerId="None"/>
      </p:ext>
    </p:extLst>
  </p:cmAuthor>
  <p:cmAuthor id="2" name="Constan, Zachary" initials="CZ" lastIdx="12" clrIdx="1">
    <p:extLst>
      <p:ext uri="{19B8F6BF-5375-455C-9EA6-DF929625EA0E}">
        <p15:presenceInfo xmlns:p15="http://schemas.microsoft.com/office/powerpoint/2012/main" userId="Constan, Zachary" providerId="None"/>
      </p:ext>
    </p:extLst>
  </p:cmAuthor>
  <p:cmAuthor id="3" name="Grivins, Petra" initials="GP" lastIdx="7" clrIdx="2">
    <p:extLst>
      <p:ext uri="{19B8F6BF-5375-455C-9EA6-DF929625EA0E}">
        <p15:presenceInfo xmlns:p15="http://schemas.microsoft.com/office/powerpoint/2012/main" userId="S-1-5-21-2139319003-1153703952-439713625-1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7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336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8950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48950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8B183C77-1E79-4574-B93B-9AE41E314B0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889"/>
            <a:ext cx="4002299" cy="348949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05889"/>
            <a:ext cx="4002299" cy="348949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68704567-120B-4447-842C-030D31E82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23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774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4774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6F5317-41B7-463E-8DD1-76E958C3A637}" type="datetimeFigureOut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1313" y="522288"/>
            <a:ext cx="3473450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3548"/>
            <a:ext cx="7388860" cy="3129677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889"/>
            <a:ext cx="4002299" cy="34774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05889"/>
            <a:ext cx="4002299" cy="34774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984F68-191B-41E2-8EF9-F9025FB25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31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205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31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1717" indent="-28912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6487" indent="-2312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082" indent="-2312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677" indent="-23129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4272" indent="-231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6867" indent="-231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9462" indent="-231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32057" indent="-2312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684C9B-779C-458D-8522-BBA5E1367AAB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1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You can’t do everything, so at least do what your boss or organization wants.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F71039-F9B7-464B-8B9D-AA1EF2C75D94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9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388938"/>
            <a:ext cx="5157788" cy="3870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3" name="Google Shape;233;p29:notes"/>
          <p:cNvSpPr txBox="1"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301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>
              <a:lnSpc>
                <a:spcPct val="90000"/>
              </a:lnSpc>
              <a:defRPr/>
            </a:pPr>
            <a:endParaRPr lang="en-US" sz="26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457200" eaLnBrk="1" hangingPunct="1"/>
            <a:r>
              <a:rPr lang="en-US" sz="850" dirty="0">
                <a:solidFill>
                  <a:prstClr val="black"/>
                </a:solidFill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57200" eaLnBrk="1" hangingPunct="1"/>
            <a:r>
              <a:rPr lang="en-US" sz="850" dirty="0">
                <a:solidFill>
                  <a:prstClr val="black"/>
                </a:solidFill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97" y="202686"/>
            <a:ext cx="1764003" cy="20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1"/>
            <a:ext cx="7489976" cy="44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096" tIns="42548" rIns="85096" bIns="42548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559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788594"/>
            <a:ext cx="7886700" cy="478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4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1"/>
            <a:ext cx="7489976" cy="44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096" tIns="42548" rIns="85096" bIns="42548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559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7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1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5907" tIns="97953" rIns="195907" bIns="9795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40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42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8" y="1320108"/>
            <a:ext cx="7864929" cy="4997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95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5452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defTabSz="449856">
              <a:defRPr/>
            </a:pPr>
            <a:endParaRPr lang="en-US" sz="295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2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5816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74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9144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8" y="1320109"/>
            <a:ext cx="7864929" cy="336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marL="0" marR="0" lvl="0" indent="0" algn="l" defTabSz="449856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6"/>
            <a:ext cx="9144000" cy="363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9947" tIns="44973" rIns="89947" bIns="44973">
            <a:spAutoFit/>
          </a:bodyPr>
          <a:lstStyle/>
          <a:p>
            <a:pPr marL="0" marR="0" lvl="0" indent="0" algn="l" defTabSz="4498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7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772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6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984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0056">
              <a:defRPr/>
            </a:pPr>
            <a:r>
              <a:rPr lang="en-US" smtClean="0"/>
              <a:t>Zach Constan, Outreach Coordinator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50056">
              <a:lnSpc>
                <a:spcPct val="90000"/>
              </a:lnSpc>
              <a:defRPr/>
            </a:pPr>
            <a:r>
              <a:rPr lang="en-US" sz="984" smtClean="0">
                <a:solidFill>
                  <a:srgbClr val="064308"/>
                </a:solidFill>
                <a:ea typeface="ヒラギノ角ゴ Pro W3" charset="-128"/>
              </a:rPr>
              <a:t>, Slide </a:t>
            </a:r>
            <a:fld id="{35AD4620-7552-4207-8973-898801ED212B}" type="slidenum">
              <a:rPr lang="en-US" sz="984" smtClean="0">
                <a:solidFill>
                  <a:srgbClr val="064308"/>
                </a:solidFill>
                <a:ea typeface="ヒラギノ角ゴ Pro W3" charset="-128"/>
              </a:rPr>
              <a:pPr defTabSz="450056">
                <a:lnSpc>
                  <a:spcPct val="90000"/>
                </a:lnSpc>
                <a:defRPr/>
              </a:pPr>
              <a:t>‹#›</a:t>
            </a:fld>
            <a:endParaRPr lang="en-US" sz="984">
              <a:solidFill>
                <a:srgbClr val="064308"/>
              </a:solidFill>
              <a:ea typeface="ヒラギノ角ゴ Pro W3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6297"/>
            <a:ext cx="9144000" cy="7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1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1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7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669925" y="1320800"/>
            <a:ext cx="7864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24" tIns="45712" rIns="91424" bIns="45712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sz="2800">
              <a:solidFill>
                <a:srgbClr val="B81414"/>
              </a:solidFill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114800" y="3009900"/>
            <a:ext cx="9144000" cy="525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24" tIns="45712" rIns="91424" bIns="45712">
            <a:spAutoFit/>
          </a:bodyPr>
          <a:lstStyle/>
          <a:p>
            <a:pPr eaLnBrk="1" hangingPunct="1">
              <a:defRPr/>
            </a:pPr>
            <a:endParaRPr lang="en-US" sz="2800">
              <a:solidFill>
                <a:srgbClr val="B81414"/>
              </a:solidFill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5429" y="76201"/>
            <a:ext cx="8273143" cy="4786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8108" y="1067099"/>
            <a:ext cx="8227786" cy="5027414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8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out_header">
  <p:cSld name="without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/>
          <p:nvPr/>
        </p:nvSpPr>
        <p:spPr>
          <a:xfrm>
            <a:off x="638024" y="1238251"/>
            <a:ext cx="7489976" cy="4403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folHlink">
                <a:alpha val="74901"/>
              </a:schemeClr>
            </a:outerShdw>
          </a:effectLst>
        </p:spPr>
        <p:txBody>
          <a:bodyPr spcFirstLastPara="1" wrap="square" lIns="85078" tIns="42539" rIns="85078" bIns="42539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59">
              <a:solidFill>
                <a:srgbClr val="B8141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23;p44"/>
          <p:cNvSpPr txBox="1">
            <a:spLocks noGrp="1"/>
          </p:cNvSpPr>
          <p:nvPr>
            <p:ph type="title"/>
          </p:nvPr>
        </p:nvSpPr>
        <p:spPr>
          <a:xfrm>
            <a:off x="62865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49" b="1" i="0" u="none" strike="noStrike" cap="none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29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1"/>
            <a:ext cx="7489976" cy="44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096" tIns="42548" rIns="85096" bIns="42548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559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788594"/>
            <a:ext cx="7886700" cy="478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87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1"/>
            <a:ext cx="7489976" cy="44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5096" tIns="42548" rIns="85096" bIns="42548">
            <a:spAutoFit/>
          </a:bodyPr>
          <a:lstStyle/>
          <a:p>
            <a:pPr defTabSz="449856" eaLnBrk="0" hangingPunct="0">
              <a:lnSpc>
                <a:spcPct val="90000"/>
              </a:lnSpc>
              <a:defRPr/>
            </a:pPr>
            <a:endParaRPr lang="en-US" sz="2559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788594"/>
            <a:ext cx="7886700" cy="478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7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>
              <a:defRPr/>
            </a:pPr>
            <a:r>
              <a:rPr lang="en-US"/>
              <a:t>A. Presenter, June 2013 Lehman Review - 05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57200"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156814"/>
            <a:ext cx="9144000" cy="72479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5907" tIns="97953" rIns="195907" bIns="9795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40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42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195226"/>
            <a:ext cx="579349" cy="65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28979"/>
            <a:ext cx="463888" cy="58046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295400" y="6228978"/>
            <a:ext cx="3200400" cy="50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6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886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886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886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886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5907" tIns="97953" rIns="195907" bIns="9795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4043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42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6297"/>
            <a:ext cx="9144000" cy="7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790742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790742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790742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790742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790742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49895" algn="ctr" defTabSz="79512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899792" algn="ctr" defTabSz="79512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49685" algn="ctr" defTabSz="79512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799583" algn="ctr" defTabSz="79512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15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77363" indent="-177363" algn="l" defTabSz="790742" rtl="0" eaLnBrk="1" fontAlgn="base" hangingPunct="1">
        <a:lnSpc>
          <a:spcPct val="90000"/>
        </a:lnSpc>
        <a:spcBef>
          <a:spcPts val="1187"/>
        </a:spcBef>
        <a:spcAft>
          <a:spcPct val="0"/>
        </a:spcAft>
        <a:buSzPct val="100000"/>
        <a:buFont typeface="Wingdings" pitchFamily="2" charset="2"/>
        <a:buChar char="§"/>
        <a:defRPr sz="2166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57682" indent="-149281" algn="l" defTabSz="790742" rtl="0" eaLnBrk="1" fontAlgn="base" hangingPunct="1">
        <a:lnSpc>
          <a:spcPct val="90000"/>
        </a:lnSpc>
        <a:spcBef>
          <a:spcPts val="198"/>
        </a:spcBef>
        <a:spcAft>
          <a:spcPct val="0"/>
        </a:spcAft>
        <a:buSzPct val="100000"/>
        <a:buFont typeface="Arial" pitchFamily="34" charset="0"/>
        <a:buChar char="•"/>
        <a:defRPr sz="1969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82340" indent="-158148" algn="l" defTabSz="790742" rtl="0" eaLnBrk="1" fontAlgn="base" hangingPunct="1">
        <a:lnSpc>
          <a:spcPct val="90000"/>
        </a:lnSpc>
        <a:spcBef>
          <a:spcPts val="198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16841" indent="-131544" algn="l" defTabSz="790742" rtl="0" eaLnBrk="1" fontAlgn="base" hangingPunct="1">
        <a:lnSpc>
          <a:spcPct val="90000"/>
        </a:lnSpc>
        <a:spcBef>
          <a:spcPts val="198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575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987320" indent="-177363" algn="l" defTabSz="790742" rtl="0" eaLnBrk="1" fontAlgn="base" hangingPunct="1">
        <a:lnSpc>
          <a:spcPct val="90000"/>
        </a:lnSpc>
        <a:spcBef>
          <a:spcPts val="198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378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188555" indent="-148403" algn="l" defTabSz="79512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28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38453" indent="-148403" algn="l" defTabSz="79512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280">
          <a:solidFill>
            <a:schemeClr val="tx1"/>
          </a:solidFill>
          <a:latin typeface="Helvetica" charset="0"/>
          <a:ea typeface="+mn-ea"/>
          <a:cs typeface="+mn-cs"/>
        </a:defRPr>
      </a:lvl7pPr>
      <a:lvl8pPr marL="3088351" indent="-148403" algn="l" defTabSz="79512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28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38244" indent="-148403" algn="l" defTabSz="79512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28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895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792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685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583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480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377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272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167" algn="l" defTabSz="89979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Laboratory Event Volunteer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438" y="365125"/>
            <a:ext cx="9001124" cy="1325563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Challenges/Strategies for a General Audience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285750" y="1397497"/>
            <a:ext cx="4143375" cy="4717852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Terminology and overwhelming information (continued)</a:t>
            </a:r>
            <a:endParaRPr lang="en-US" sz="2625" b="1" dirty="0">
              <a:ea typeface="ＭＳ Ｐゴシック" pitchFamily="-65" charset="-128"/>
              <a:cs typeface="ＭＳ Ｐゴシック" pitchFamily="-65" charset="-128"/>
            </a:endParaRPr>
          </a:p>
          <a:p>
            <a:pPr lvl="2">
              <a:defRPr/>
            </a:pPr>
            <a:r>
              <a:rPr lang="en-US" sz="1875" dirty="0"/>
              <a:t>Be clear on how we use models – “theory” is popularly perceived as a “guess”</a:t>
            </a:r>
          </a:p>
          <a:p>
            <a:pPr lvl="2">
              <a:defRPr/>
            </a:pPr>
            <a:r>
              <a:rPr lang="en-US" sz="1875" dirty="0"/>
              <a:t>Tell the story about </a:t>
            </a:r>
            <a:r>
              <a:rPr lang="en-US" sz="1875" i="1" dirty="0"/>
              <a:t>people</a:t>
            </a:r>
            <a:r>
              <a:rPr lang="en-US" sz="1875" dirty="0"/>
              <a:t> – help them relate to scientists and your work (and students see themselves in that role)</a:t>
            </a:r>
          </a:p>
          <a:p>
            <a:pPr lvl="2">
              <a:defRPr/>
            </a:pPr>
            <a:r>
              <a:rPr lang="en-US" sz="1875" dirty="0"/>
              <a:t>Send </a:t>
            </a:r>
            <a:r>
              <a:rPr lang="en-US" sz="1875" dirty="0"/>
              <a:t>them home with something (gives more time to </a:t>
            </a:r>
            <a:r>
              <a:rPr lang="en-US" sz="1875" dirty="0"/>
              <a:t>process, engage later)</a:t>
            </a:r>
            <a:endParaRPr lang="en-US" sz="1875" dirty="0"/>
          </a:p>
          <a:p>
            <a:pPr marL="0" indent="0">
              <a:buNone/>
              <a:defRPr/>
            </a:pPr>
            <a:endParaRPr lang="en-US" sz="22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1397000"/>
            <a:ext cx="3739189" cy="2105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3643313"/>
            <a:ext cx="3739189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285750" y="1357312"/>
            <a:ext cx="4929188" cy="4579442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Misconceptions/Stereotypes</a:t>
            </a:r>
          </a:p>
          <a:p>
            <a:pPr lvl="2">
              <a:defRPr/>
            </a:pPr>
            <a:r>
              <a:rPr lang="en-US" sz="1875" dirty="0"/>
              <a:t>What does a scientist look like</a:t>
            </a:r>
            <a:r>
              <a:rPr lang="en-US" sz="1875" dirty="0"/>
              <a:t>?</a:t>
            </a:r>
            <a:endParaRPr lang="en-US" sz="1875" dirty="0"/>
          </a:p>
          <a:p>
            <a:pPr lvl="3">
              <a:defRPr/>
            </a:pPr>
            <a:r>
              <a:rPr lang="en-US" sz="1688" dirty="0"/>
              <a:t>Show our diversity</a:t>
            </a:r>
          </a:p>
          <a:p>
            <a:pPr lvl="2">
              <a:defRPr/>
            </a:pPr>
            <a:r>
              <a:rPr lang="en-US" sz="1875" dirty="0"/>
              <a:t>How </a:t>
            </a:r>
            <a:r>
              <a:rPr lang="en-US" sz="1875" dirty="0"/>
              <a:t>do scientists </a:t>
            </a:r>
            <a:r>
              <a:rPr lang="en-US" sz="1875" dirty="0"/>
              <a:t>behave?</a:t>
            </a:r>
            <a:endParaRPr lang="en-US" sz="1875" dirty="0"/>
          </a:p>
          <a:p>
            <a:pPr lvl="3">
              <a:defRPr/>
            </a:pPr>
            <a:r>
              <a:rPr lang="en-US" sz="1688" dirty="0"/>
              <a:t>Debunk fictional characters</a:t>
            </a:r>
          </a:p>
          <a:p>
            <a:pPr lvl="3">
              <a:defRPr/>
            </a:pPr>
            <a:r>
              <a:rPr lang="en-US" sz="1688" dirty="0"/>
              <a:t>Examples of hobbies/interests?</a:t>
            </a:r>
          </a:p>
          <a:p>
            <a:pPr lvl="2">
              <a:defRPr/>
            </a:pPr>
            <a:r>
              <a:rPr lang="en-US" sz="1875" dirty="0"/>
              <a:t>Safety Hazards</a:t>
            </a:r>
          </a:p>
          <a:p>
            <a:pPr lvl="3">
              <a:defRPr/>
            </a:pPr>
            <a:r>
              <a:rPr lang="en-US" sz="1688" dirty="0"/>
              <a:t>“Do </a:t>
            </a:r>
            <a:r>
              <a:rPr lang="en-US" sz="1688" dirty="0"/>
              <a:t>you guys glow in the dark</a:t>
            </a:r>
            <a:r>
              <a:rPr lang="en-US" sz="1688" dirty="0"/>
              <a:t>?”</a:t>
            </a:r>
            <a:endParaRPr lang="en-US" sz="1688" dirty="0"/>
          </a:p>
          <a:p>
            <a:pPr lvl="2">
              <a:defRPr/>
            </a:pPr>
            <a:r>
              <a:rPr lang="en-US" sz="1875" dirty="0"/>
              <a:t>I’m not good at science</a:t>
            </a:r>
          </a:p>
          <a:p>
            <a:pPr lvl="3">
              <a:defRPr/>
            </a:pPr>
            <a:r>
              <a:rPr lang="en-US" sz="1688" dirty="0"/>
              <a:t>There are many </a:t>
            </a:r>
            <a:r>
              <a:rPr lang="en-US" sz="1688" dirty="0"/>
              <a:t>different sciences</a:t>
            </a:r>
          </a:p>
          <a:p>
            <a:pPr lvl="3">
              <a:defRPr/>
            </a:pPr>
            <a:r>
              <a:rPr lang="en-US" sz="1688" dirty="0"/>
              <a:t>Jobs </a:t>
            </a:r>
            <a:r>
              <a:rPr lang="en-US" sz="1688" dirty="0"/>
              <a:t>in STEM </a:t>
            </a:r>
            <a:r>
              <a:rPr lang="en-US" sz="1688" dirty="0"/>
              <a:t>they’ve </a:t>
            </a:r>
            <a:r>
              <a:rPr lang="en-US" sz="1688" dirty="0"/>
              <a:t>never heard of</a:t>
            </a:r>
            <a:r>
              <a:rPr lang="en-US" sz="1688" dirty="0"/>
              <a:t>!</a:t>
            </a:r>
          </a:p>
          <a:p>
            <a:pPr lvl="3">
              <a:defRPr/>
            </a:pPr>
            <a:r>
              <a:rPr lang="en-US" sz="1688" dirty="0"/>
              <a:t>People think they can only do science if it comes easily, but what truly makes a great scientist is </a:t>
            </a:r>
            <a:r>
              <a:rPr lang="en-US" sz="1688" i="1" dirty="0">
                <a:solidFill>
                  <a:srgbClr val="FF0000"/>
                </a:solidFill>
              </a:rPr>
              <a:t>persevering</a:t>
            </a:r>
            <a:endParaRPr lang="en-US" sz="1688" i="1" dirty="0">
              <a:solidFill>
                <a:srgbClr val="FF0000"/>
              </a:solidFill>
            </a:endParaRPr>
          </a:p>
          <a:p>
            <a:pPr marL="450056" lvl="1" indent="0">
              <a:buNone/>
              <a:defRPr/>
            </a:pPr>
            <a:endParaRPr lang="en-US" dirty="0" smtClean="0"/>
          </a:p>
        </p:txBody>
      </p:sp>
      <p:pic>
        <p:nvPicPr>
          <p:cNvPr id="27652" name="Picture 5" descr="http://static.comicvine.com/uploads/original/11111/111117590/3201210-shel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9315" r="15236" b="24568"/>
          <a:stretch>
            <a:fillRect/>
          </a:stretch>
        </p:blipFill>
        <p:spPr bwMode="auto">
          <a:xfrm>
            <a:off x="5367522" y="1893763"/>
            <a:ext cx="3086213" cy="246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67521" y="4498398"/>
            <a:ext cx="306020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790742">
              <a:spcBef>
                <a:spcPts val="1187"/>
              </a:spcBef>
              <a:buNone/>
              <a:defRPr/>
            </a:pPr>
            <a:r>
              <a:rPr lang="en-US" sz="2250" b="1" kern="0" dirty="0"/>
              <a:t>What do you wish your audience would “unlearn”?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5276" y="987819"/>
            <a:ext cx="1870705" cy="4227056"/>
          </a:xfrm>
          <a:prstGeom prst="rect">
            <a:avLst/>
          </a:prstGeom>
          <a:noFill/>
        </p:spPr>
        <p:txBody>
          <a:bodyPr wrap="none" lIns="85725" tIns="42863" rIns="85725" bIns="4286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857250" eaLnBrk="1" hangingPunct="1"/>
            <a:r>
              <a:rPr lang="en-US" sz="26906" b="1" dirty="0">
                <a:ln/>
                <a:solidFill>
                  <a:srgbClr val="FF0000"/>
                </a:solidFill>
                <a:latin typeface="Calibri Light" panose="020F0302020204030204" pitchFamily="34" charset="0"/>
                <a:ea typeface="ヒラギノ角ゴ Pro W3" pitchFamily="-111" charset="-128"/>
                <a:cs typeface="Calibri Light" panose="020F0302020204030204" pitchFamily="34" charset="0"/>
              </a:rPr>
              <a:t>X</a:t>
            </a:r>
            <a:endParaRPr lang="en-US" sz="5063" b="1" dirty="0">
              <a:ln/>
              <a:solidFill>
                <a:srgbClr val="FF0000"/>
              </a:solidFill>
              <a:latin typeface="Calibri Light" panose="020F0302020204030204" pitchFamily="34" charset="0"/>
              <a:ea typeface="ヒラギノ角ゴ Pro W3" pitchFamily="-111" charset="-128"/>
              <a:cs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438" y="365125"/>
            <a:ext cx="9001124" cy="1325563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790742"/>
            <a:r>
              <a:rPr lang="en-US" altLang="en-US" sz="3000" kern="0">
                <a:solidFill>
                  <a:prstClr val="black"/>
                </a:solidFill>
              </a:rPr>
              <a:t>Challenges/Strategies for a General Audience</a:t>
            </a:r>
            <a:endParaRPr lang="en-US" altLang="en-US" sz="30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285750" y="1397497"/>
            <a:ext cx="4572000" cy="4717852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Keeping them engaged</a:t>
            </a:r>
            <a:endParaRPr lang="en-US" sz="2625" b="1" dirty="0">
              <a:ea typeface="ＭＳ Ｐゴシック" pitchFamily="-65" charset="-128"/>
              <a:cs typeface="ＭＳ Ｐゴシック" pitchFamily="-65" charset="-128"/>
            </a:endParaRPr>
          </a:p>
          <a:p>
            <a:pPr lvl="2">
              <a:defRPr/>
            </a:pPr>
            <a:r>
              <a:rPr lang="en-US" sz="1875" dirty="0"/>
              <a:t>Invite questions (once they get started, it could snowball)</a:t>
            </a:r>
          </a:p>
          <a:p>
            <a:pPr lvl="2">
              <a:defRPr/>
            </a:pPr>
            <a:r>
              <a:rPr lang="en-US" sz="1875" dirty="0"/>
              <a:t>Ask them questions</a:t>
            </a:r>
          </a:p>
          <a:p>
            <a:pPr lvl="2">
              <a:defRPr/>
            </a:pPr>
            <a:r>
              <a:rPr lang="en-US" sz="1875" dirty="0"/>
              <a:t>Mix </a:t>
            </a:r>
            <a:r>
              <a:rPr lang="en-US" sz="1875" dirty="0"/>
              <a:t>it up, offer opportunities for the audience to be interactive</a:t>
            </a:r>
          </a:p>
          <a:p>
            <a:pPr lvl="2">
              <a:defRPr/>
            </a:pPr>
            <a:r>
              <a:rPr lang="en-US" sz="1875" dirty="0"/>
              <a:t>Invite </a:t>
            </a:r>
            <a:r>
              <a:rPr lang="en-US" sz="1875" dirty="0"/>
              <a:t>volunteers from the audience!</a:t>
            </a:r>
            <a:endParaRPr lang="en-US" sz="1875" dirty="0"/>
          </a:p>
          <a:p>
            <a:pPr lvl="2">
              <a:defRPr/>
            </a:pPr>
            <a:r>
              <a:rPr lang="en-US" sz="1875" dirty="0"/>
              <a:t>Watch their eyes, read their expressions/body language and adapt as needed</a:t>
            </a:r>
          </a:p>
          <a:p>
            <a:pPr lvl="2">
              <a:defRPr/>
            </a:pPr>
            <a:r>
              <a:rPr lang="en-US" sz="1875" dirty="0"/>
              <a:t>If you’re losing them, bring out your best demo!</a:t>
            </a:r>
          </a:p>
          <a:p>
            <a:pPr lvl="2">
              <a:defRPr/>
            </a:pPr>
            <a:r>
              <a:rPr lang="en-US" sz="1875" b="1" dirty="0"/>
              <a:t>With </a:t>
            </a:r>
            <a:r>
              <a:rPr lang="en-US" sz="1875" b="1" dirty="0"/>
              <a:t>a general audience, there is no substitute for enthusiasm</a:t>
            </a:r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7" y="1285875"/>
            <a:ext cx="3268266" cy="43576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1438" y="365125"/>
            <a:ext cx="9001124" cy="1325563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790742"/>
            <a:r>
              <a:rPr lang="en-US" altLang="en-US" sz="3000" kern="0">
                <a:solidFill>
                  <a:prstClr val="black"/>
                </a:solidFill>
              </a:rPr>
              <a:t>Challenges/Strategies for a General Audience</a:t>
            </a:r>
            <a:endParaRPr lang="en-US" altLang="en-US" sz="30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4648200" cy="5027414"/>
          </a:xfrm>
        </p:spPr>
        <p:txBody>
          <a:bodyPr/>
          <a:lstStyle/>
          <a:p>
            <a:r>
              <a:rPr lang="en-US" dirty="0" smtClean="0"/>
              <a:t>Ensure the interaction you have is positive, relevant to FRIB, and audience-appropriate.</a:t>
            </a:r>
          </a:p>
          <a:p>
            <a:r>
              <a:rPr lang="en-US" dirty="0" smtClean="0"/>
              <a:t>To protect and build FRIB’s reputation and image, assume </a:t>
            </a:r>
            <a:r>
              <a:rPr lang="en-US" dirty="0"/>
              <a:t>that your visitors </a:t>
            </a:r>
            <a:r>
              <a:rPr lang="en-US" dirty="0" smtClean="0"/>
              <a:t>plan to share their experience to </a:t>
            </a:r>
            <a:r>
              <a:rPr lang="en-US" dirty="0"/>
              <a:t>social media channels. </a:t>
            </a:r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/>
              <a:t>not say or do anything that you would not want released on the internet as a representation of FRIB, FRIB science, FRIB use of taxpayer resources, Michigan State University, U.S. Department of Energy, or other funding agencies and stakeholders.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positive impressions with visitors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9243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85711" tIns="42844" rIns="85711" bIns="42844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750" dirty="0"/>
              <a:t>Being a </a:t>
            </a:r>
            <a:r>
              <a:rPr lang="en-US" sz="3750" dirty="0" smtClean="0"/>
              <a:t>good volunteer</a:t>
            </a:r>
            <a:endParaRPr dirty="0"/>
          </a:p>
        </p:txBody>
      </p:sp>
      <p:sp>
        <p:nvSpPr>
          <p:cNvPr id="236" name="Google Shape;236;p29"/>
          <p:cNvSpPr txBox="1"/>
          <p:nvPr/>
        </p:nvSpPr>
        <p:spPr>
          <a:xfrm>
            <a:off x="232172" y="1071562"/>
            <a:ext cx="4416028" cy="492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11" tIns="42844" rIns="85711" bIns="42844" anchor="t" anchorCtr="0">
            <a:noAutofit/>
          </a:bodyPr>
          <a:lstStyle/>
          <a:p>
            <a:pPr marL="177363" indent="-171410">
              <a:lnSpc>
                <a:spcPct val="80000"/>
              </a:lnSpc>
              <a:spcBef>
                <a:spcPts val="1187"/>
              </a:spcBef>
              <a:spcAft>
                <a:spcPts val="0"/>
              </a:spcAft>
              <a:buClr>
                <a:srgbClr val="064308"/>
              </a:buClr>
              <a:buSzPts val="1700"/>
              <a:buFont typeface="Noto Sans Symbols"/>
              <a:buChar char="▪"/>
            </a:pPr>
            <a:r>
              <a:rPr lang="en-US" sz="2400" dirty="0" smtClean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US" sz="2400" dirty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are expected to </a:t>
            </a:r>
            <a:r>
              <a:rPr lang="en-US" sz="2400" dirty="0" smtClean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represent FRIB in a positive manner by:</a:t>
            </a:r>
            <a:endParaRPr sz="2400" dirty="0"/>
          </a:p>
          <a:p>
            <a:pPr marL="357682" lvl="1" indent="-143328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 present on time</a:t>
            </a:r>
            <a:endParaRPr sz="2400" dirty="0"/>
          </a:p>
          <a:p>
            <a:pPr marL="357682" lvl="1" indent="-143328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Considering the needs of visitors first</a:t>
            </a:r>
            <a:endParaRPr sz="2400" dirty="0"/>
          </a:p>
          <a:p>
            <a:pPr marL="357682" lvl="1" indent="-143328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Keeping visitors safe</a:t>
            </a:r>
            <a:endParaRPr sz="2400" dirty="0"/>
          </a:p>
          <a:p>
            <a:pPr marL="357682" lvl="1" indent="-143328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Taking the time to anticipate problems before they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occur</a:t>
            </a:r>
            <a:endParaRPr sz="2400" dirty="0"/>
          </a:p>
          <a:p>
            <a:pPr marL="177363" indent="-171410">
              <a:lnSpc>
                <a:spcPct val="80000"/>
              </a:lnSpc>
              <a:spcBef>
                <a:spcPts val="1187"/>
              </a:spcBef>
              <a:spcAft>
                <a:spcPts val="0"/>
              </a:spcAft>
              <a:buClr>
                <a:srgbClr val="064308"/>
              </a:buClr>
              <a:buSzPts val="1700"/>
              <a:buFont typeface="Noto Sans Symbols"/>
              <a:buChar char="▪"/>
            </a:pPr>
            <a:r>
              <a:rPr lang="en-US" sz="2400" b="1" dirty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Practice makes perfect – the best way to learn </a:t>
            </a:r>
            <a:r>
              <a:rPr lang="en-US" sz="2400" b="1" dirty="0" smtClean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science communication for the public is </a:t>
            </a:r>
            <a:r>
              <a:rPr lang="en-US" sz="2400" b="1" dirty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2400" b="1" i="1" dirty="0" smtClean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just do it!</a:t>
            </a:r>
          </a:p>
          <a:p>
            <a:pPr marL="5953">
              <a:lnSpc>
                <a:spcPct val="80000"/>
              </a:lnSpc>
              <a:spcBef>
                <a:spcPts val="1187"/>
              </a:spcBef>
              <a:spcAft>
                <a:spcPts val="0"/>
              </a:spcAft>
              <a:buClr>
                <a:srgbClr val="064308"/>
              </a:buClr>
              <a:buSzPts val="1700"/>
            </a:pPr>
            <a:endParaRPr lang="en-US" sz="2400" b="1" i="1" dirty="0" smtClean="0">
              <a:solidFill>
                <a:srgbClr val="06430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53">
              <a:lnSpc>
                <a:spcPct val="80000"/>
              </a:lnSpc>
              <a:spcBef>
                <a:spcPts val="1187"/>
              </a:spcBef>
              <a:spcAft>
                <a:spcPts val="0"/>
              </a:spcAft>
              <a:buClr>
                <a:srgbClr val="064308"/>
              </a:buClr>
              <a:buSzPts val="1700"/>
            </a:pPr>
            <a:r>
              <a:rPr lang="en-US" sz="2400" b="1" dirty="0" smtClean="0">
                <a:solidFill>
                  <a:srgbClr val="064308"/>
                </a:solidFill>
                <a:latin typeface="Arial"/>
                <a:ea typeface="Arial"/>
                <a:cs typeface="Arial"/>
                <a:sym typeface="Arial"/>
              </a:rPr>
              <a:t>THANK YOU FOR BEING A VOLUNTEER </a:t>
            </a:r>
            <a:endParaRPr lang="en-US" sz="2400" b="1" dirty="0" smtClean="0"/>
          </a:p>
          <a:p>
            <a:pPr>
              <a:lnSpc>
                <a:spcPct val="80000"/>
              </a:lnSpc>
              <a:spcBef>
                <a:spcPts val="1187"/>
              </a:spcBef>
              <a:spcAft>
                <a:spcPts val="0"/>
              </a:spcAft>
              <a:buClr>
                <a:srgbClr val="064308"/>
              </a:buClr>
              <a:buSzPts val="1800"/>
            </a:pPr>
            <a:endParaRPr sz="1594" dirty="0"/>
          </a:p>
          <a:p>
            <a:pPr marL="357682" lvl="1" indent="-30218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1594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3722168" cy="248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84600"/>
            <a:ext cx="3722168" cy="279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572000" cy="5027414"/>
          </a:xfrm>
        </p:spPr>
        <p:txBody>
          <a:bodyPr/>
          <a:lstStyle/>
          <a:p>
            <a:r>
              <a:rPr lang="en-US" sz="2000" dirty="0" smtClean="0"/>
              <a:t>Public events </a:t>
            </a:r>
            <a:r>
              <a:rPr lang="en-US" sz="2000" dirty="0" smtClean="0"/>
              <a:t>either on-site or off-site provide </a:t>
            </a:r>
            <a:r>
              <a:rPr lang="en-US" sz="2000" dirty="0" smtClean="0"/>
              <a:t>an opportunity to showcase the laboratory and the work that is performed here</a:t>
            </a:r>
          </a:p>
          <a:p>
            <a:r>
              <a:rPr lang="en-US" sz="2000" dirty="0" smtClean="0"/>
              <a:t>Events can be classified in two ways</a:t>
            </a:r>
          </a:p>
          <a:p>
            <a:pPr lvl="1"/>
            <a:r>
              <a:rPr lang="en-US" sz="1800" dirty="0" smtClean="0"/>
              <a:t>Open-access, allowing anyone to join</a:t>
            </a:r>
          </a:p>
          <a:p>
            <a:pPr lvl="1"/>
            <a:r>
              <a:rPr lang="en-US" sz="1800" dirty="0" smtClean="0"/>
              <a:t>Registration required, containing a pre-selected audience</a:t>
            </a:r>
          </a:p>
          <a:p>
            <a:r>
              <a:rPr lang="en-US" sz="2000" dirty="0" smtClean="0"/>
              <a:t>This training will focus on public education events that invite guests to interact with our laboratory and/or staff</a:t>
            </a:r>
          </a:p>
          <a:p>
            <a:pPr lvl="1"/>
            <a:r>
              <a:rPr lang="en-US" sz="1800" dirty="0" smtClean="0"/>
              <a:t>Open House</a:t>
            </a:r>
          </a:p>
          <a:p>
            <a:pPr lvl="1"/>
            <a:r>
              <a:rPr lang="en-US" sz="1800" dirty="0" smtClean="0"/>
              <a:t>Public talk</a:t>
            </a:r>
          </a:p>
          <a:p>
            <a:pPr lvl="1"/>
            <a:r>
              <a:rPr lang="en-US" sz="1800" dirty="0" smtClean="0"/>
              <a:t>Art exhibition</a:t>
            </a:r>
          </a:p>
          <a:p>
            <a:pPr lvl="1"/>
            <a:r>
              <a:rPr lang="en-US" sz="1800" dirty="0" smtClean="0"/>
              <a:t>Summer camps</a:t>
            </a:r>
          </a:p>
          <a:p>
            <a:pPr lvl="1"/>
            <a:r>
              <a:rPr lang="en-US" sz="1800" dirty="0" smtClean="0"/>
              <a:t>Expositions e.g. MSU Science Festival</a:t>
            </a:r>
            <a:endParaRPr lang="en-US" sz="1800" dirty="0"/>
          </a:p>
          <a:p>
            <a:r>
              <a:rPr lang="en-US" sz="2000" dirty="0" smtClean="0"/>
              <a:t>Events provide guests with information about FRIB and help them appreciate its importance</a:t>
            </a: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an Event?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42999"/>
            <a:ext cx="3737245" cy="559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84451"/>
            <a:ext cx="4191000" cy="502741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sz="2625" b="1" i="1" dirty="0"/>
              <a:t>Connect</a:t>
            </a:r>
            <a:r>
              <a:rPr lang="en-US" sz="2625" b="1" dirty="0"/>
              <a:t> with humans! The value of outreach is:</a:t>
            </a:r>
            <a:endParaRPr lang="en-US" sz="2625" b="1" dirty="0"/>
          </a:p>
          <a:p>
            <a:pPr lvl="1">
              <a:defRPr/>
            </a:pPr>
            <a:r>
              <a:rPr lang="en-US" sz="2250" dirty="0"/>
              <a:t>An opportunity to share why your work is important</a:t>
            </a:r>
          </a:p>
          <a:p>
            <a:pPr lvl="1">
              <a:defRPr/>
            </a:pPr>
            <a:r>
              <a:rPr lang="en-US" sz="2250" dirty="0"/>
              <a:t>Spreading the excitement for science (and maybe rekindling your own)</a:t>
            </a:r>
          </a:p>
          <a:p>
            <a:pPr lvl="1">
              <a:defRPr/>
            </a:pPr>
            <a:r>
              <a:rPr lang="en-US" sz="2250" dirty="0"/>
              <a:t>The satisfaction </a:t>
            </a:r>
            <a:r>
              <a:rPr lang="en-US" sz="2250" dirty="0"/>
              <a:t>of knowing </a:t>
            </a:r>
            <a:r>
              <a:rPr lang="en-US" sz="2250" dirty="0"/>
              <a:t>that you </a:t>
            </a:r>
            <a:r>
              <a:rPr lang="en-US" sz="2250" dirty="0"/>
              <a:t>have made a difference</a:t>
            </a:r>
          </a:p>
          <a:p>
            <a:pPr lvl="1">
              <a:defRPr/>
            </a:pPr>
            <a:r>
              <a:rPr lang="en-US" sz="2250" dirty="0"/>
              <a:t>A brighter future for humanity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750" dirty="0"/>
              <a:t>Why do Science Outreach?</a:t>
            </a:r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/>
          <a:stretch>
            <a:fillRect/>
          </a:stretch>
        </p:blipFill>
        <p:spPr bwMode="auto">
          <a:xfrm>
            <a:off x="4686374" y="1285875"/>
            <a:ext cx="3767362" cy="412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0266" y="5532354"/>
            <a:ext cx="776347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75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Outreach</a:t>
            </a:r>
            <a:r>
              <a:rPr lang="en-US" sz="2250" i="1" dirty="0">
                <a:cs typeface="Arial" panose="020B0604020202020204" pitchFamily="34" charset="0"/>
              </a:rPr>
              <a:t> </a:t>
            </a:r>
            <a:r>
              <a:rPr lang="en-US" sz="1875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benefits </a:t>
            </a:r>
            <a:r>
              <a:rPr lang="en-US" sz="1875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BOTH volunteers AND </a:t>
            </a:r>
            <a:r>
              <a:rPr lang="en-US" sz="1875" b="1" i="1" dirty="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rPr>
              <a:t>the community!</a:t>
            </a:r>
          </a:p>
        </p:txBody>
      </p:sp>
    </p:spTree>
    <p:extLst>
      <p:ext uri="{BB962C8B-B14F-4D97-AF65-F5344CB8AC3E}">
        <p14:creationId xmlns:p14="http://schemas.microsoft.com/office/powerpoint/2010/main" val="33941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70" y="1159137"/>
            <a:ext cx="5715000" cy="5027414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3750" b="1" i="1" dirty="0">
                <a:solidFill>
                  <a:schemeClr val="bg1"/>
                </a:solidFill>
              </a:rPr>
              <a:t>WHO is your audience?</a:t>
            </a:r>
          </a:p>
          <a:p>
            <a:pPr marL="151805">
              <a:defRPr/>
            </a:pPr>
            <a:r>
              <a:rPr lang="en-US" sz="2250" b="1" dirty="0"/>
              <a:t>What </a:t>
            </a:r>
            <a:r>
              <a:rPr lang="en-US" sz="2250" b="1" dirty="0"/>
              <a:t>will you do for your audience</a:t>
            </a:r>
            <a:r>
              <a:rPr lang="en-US" sz="2250" b="1" dirty="0"/>
              <a:t>?</a:t>
            </a:r>
          </a:p>
          <a:p>
            <a:pPr marL="332123" lvl="1">
              <a:defRPr/>
            </a:pPr>
            <a:r>
              <a:rPr lang="en-US" sz="1688" dirty="0"/>
              <a:t>Tour/Talk/Activity/Program/Resource/???</a:t>
            </a:r>
          </a:p>
          <a:p>
            <a:pPr marL="332123" lvl="1">
              <a:defRPr/>
            </a:pPr>
            <a:r>
              <a:rPr lang="en-US" sz="1688" dirty="0"/>
              <a:t>Length of interaction?</a:t>
            </a:r>
          </a:p>
          <a:p>
            <a:pPr>
              <a:defRPr/>
            </a:pPr>
            <a:r>
              <a:rPr lang="en-US" sz="2250" b="1" dirty="0"/>
              <a:t>What </a:t>
            </a:r>
            <a:r>
              <a:rPr lang="en-US" sz="2250" b="1" dirty="0"/>
              <a:t>will they tell friends/family?</a:t>
            </a:r>
          </a:p>
          <a:p>
            <a:pPr lvl="1">
              <a:defRPr/>
            </a:pPr>
            <a:r>
              <a:rPr lang="en-US" sz="1688" dirty="0"/>
              <a:t>Develop an elevator speech</a:t>
            </a:r>
          </a:p>
          <a:p>
            <a:pPr lvl="1">
              <a:defRPr/>
            </a:pPr>
            <a:r>
              <a:rPr lang="en-US" sz="1688" dirty="0"/>
              <a:t>“FRIB </a:t>
            </a:r>
            <a:r>
              <a:rPr lang="en-US" sz="1688" dirty="0"/>
              <a:t>is a world leader at smashing nuclei and studying the pieces”</a:t>
            </a:r>
          </a:p>
          <a:p>
            <a:pPr>
              <a:defRPr/>
            </a:pPr>
            <a:r>
              <a:rPr lang="en-US" sz="2250" b="1" dirty="0"/>
              <a:t>What science can you actually teach?</a:t>
            </a:r>
          </a:p>
          <a:p>
            <a:pPr lvl="1">
              <a:defRPr/>
            </a:pPr>
            <a:r>
              <a:rPr lang="en-US" sz="1688" dirty="0"/>
              <a:t>w/ informal </a:t>
            </a:r>
            <a:r>
              <a:rPr lang="en-US" sz="1688" dirty="0"/>
              <a:t>education: </a:t>
            </a:r>
            <a:r>
              <a:rPr lang="en-US" sz="1688" dirty="0"/>
              <a:t>keep expectations </a:t>
            </a:r>
            <a:r>
              <a:rPr lang="en-US" sz="1688" i="1" dirty="0"/>
              <a:t>reasonable</a:t>
            </a:r>
            <a:endParaRPr lang="en-US" sz="1688" i="1" dirty="0"/>
          </a:p>
          <a:p>
            <a:pPr lvl="1">
              <a:defRPr/>
            </a:pPr>
            <a:r>
              <a:rPr lang="en-US" sz="1688" dirty="0"/>
              <a:t>Keep focused on the </a:t>
            </a:r>
            <a:r>
              <a:rPr lang="en-US" sz="1688" dirty="0"/>
              <a:t>message</a:t>
            </a:r>
          </a:p>
          <a:p>
            <a:pPr lvl="1">
              <a:defRPr/>
            </a:pPr>
            <a:r>
              <a:rPr lang="en-US" sz="1688" dirty="0"/>
              <a:t>HOW does this science affect THEM?</a:t>
            </a:r>
            <a:endParaRPr lang="en-US" sz="1688" dirty="0"/>
          </a:p>
          <a:p>
            <a:pPr>
              <a:defRPr/>
            </a:pPr>
            <a:r>
              <a:rPr lang="en-US" sz="2250" b="1" dirty="0"/>
              <a:t>How can you make a long-term impact?</a:t>
            </a:r>
          </a:p>
          <a:p>
            <a:pPr lvl="1">
              <a:defRPr/>
            </a:pPr>
            <a:r>
              <a:rPr lang="en-US" sz="1688" dirty="0"/>
              <a:t>Introduce them to something new</a:t>
            </a:r>
          </a:p>
          <a:p>
            <a:pPr lvl="1">
              <a:defRPr/>
            </a:pPr>
            <a:r>
              <a:rPr lang="en-US" sz="1688" dirty="0"/>
              <a:t>Give them ideas and tools for the future</a:t>
            </a:r>
          </a:p>
          <a:p>
            <a:pPr lvl="1">
              <a:defRPr/>
            </a:pPr>
            <a:r>
              <a:rPr lang="en-US" sz="1688" b="1" dirty="0"/>
              <a:t>Change attitudes</a:t>
            </a: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750" dirty="0"/>
              <a:t>Know your goals</a:t>
            </a:r>
          </a:p>
        </p:txBody>
      </p:sp>
      <p:sp>
        <p:nvSpPr>
          <p:cNvPr id="6" name="Oval 5"/>
          <p:cNvSpPr/>
          <p:nvPr/>
        </p:nvSpPr>
        <p:spPr>
          <a:xfrm>
            <a:off x="380258" y="5519744"/>
            <a:ext cx="2110085" cy="435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0056" eaLnBrk="1" hangingPunct="1">
              <a:defRPr/>
            </a:pPr>
            <a:endParaRPr lang="en-US" sz="1772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1131" y="5519744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!!</a:t>
            </a:r>
            <a:endParaRPr lang="en-US" sz="2400" b="1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368" r="8052" b="18750"/>
          <a:stretch/>
        </p:blipFill>
        <p:spPr>
          <a:xfrm>
            <a:off x="6072187" y="1162540"/>
            <a:ext cx="2790529" cy="41953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285" y="1071562"/>
            <a:ext cx="557877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750" b="1" i="1" dirty="0">
                <a:latin typeface="+mn-lt"/>
              </a:rPr>
              <a:t>WHO is your audience?</a:t>
            </a:r>
          </a:p>
        </p:txBody>
      </p:sp>
    </p:spTree>
    <p:extLst>
      <p:ext uri="{BB962C8B-B14F-4D97-AF65-F5344CB8AC3E}">
        <p14:creationId xmlns:p14="http://schemas.microsoft.com/office/powerpoint/2010/main" val="37816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85666"/>
            <a:ext cx="4876800" cy="502741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250" dirty="0">
                <a:solidFill>
                  <a:schemeClr val="tx1"/>
                </a:solidFill>
              </a:rPr>
              <a:t>Fulfill </a:t>
            </a:r>
            <a:r>
              <a:rPr lang="en-US" altLang="en-US" sz="2250" dirty="0">
                <a:solidFill>
                  <a:schemeClr val="tx1"/>
                </a:solidFill>
              </a:rPr>
              <a:t>National Science Foundation </a:t>
            </a:r>
            <a:r>
              <a:rPr lang="en-US" altLang="en-US" sz="2250" dirty="0">
                <a:solidFill>
                  <a:schemeClr val="tx1"/>
                </a:solidFill>
              </a:rPr>
              <a:t>Broader Impact </a:t>
            </a:r>
            <a:r>
              <a:rPr lang="en-US" altLang="en-US" sz="2250" dirty="0">
                <a:solidFill>
                  <a:schemeClr val="tx1"/>
                </a:solidFill>
              </a:rPr>
              <a:t>Criteria for our grant</a:t>
            </a:r>
            <a:endParaRPr lang="en-US" altLang="en-US" sz="225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en-US" sz="2250" dirty="0">
                <a:solidFill>
                  <a:schemeClr val="tx1"/>
                </a:solidFill>
              </a:rPr>
              <a:t>Create </a:t>
            </a:r>
            <a:r>
              <a:rPr lang="en-US" altLang="en-US" sz="2250" b="1" dirty="0">
                <a:solidFill>
                  <a:schemeClr val="tx1"/>
                </a:solidFill>
              </a:rPr>
              <a:t>public awareness </a:t>
            </a:r>
            <a:r>
              <a:rPr lang="en-US" altLang="en-US" sz="2250" dirty="0">
                <a:solidFill>
                  <a:schemeClr val="tx1"/>
                </a:solidFill>
              </a:rPr>
              <a:t>and understanding of nuclear physics (and roles of </a:t>
            </a:r>
            <a:r>
              <a:rPr lang="en-US" altLang="en-US" sz="2250" dirty="0">
                <a:solidFill>
                  <a:schemeClr val="tx1"/>
                </a:solidFill>
              </a:rPr>
              <a:t>FRIB</a:t>
            </a:r>
            <a:r>
              <a:rPr lang="en-US" altLang="en-US" sz="2250" dirty="0">
                <a:solidFill>
                  <a:schemeClr val="tx1"/>
                </a:solidFill>
              </a:rPr>
              <a:t> </a:t>
            </a:r>
            <a:r>
              <a:rPr lang="en-US" altLang="en-US" sz="2250" dirty="0">
                <a:solidFill>
                  <a:schemeClr val="tx1"/>
                </a:solidFill>
              </a:rPr>
              <a:t>&amp; </a:t>
            </a:r>
            <a:r>
              <a:rPr lang="en-US" altLang="en-US" sz="2250" dirty="0">
                <a:solidFill>
                  <a:schemeClr val="tx1"/>
                </a:solidFill>
              </a:rPr>
              <a:t>JINA)</a:t>
            </a:r>
          </a:p>
          <a:p>
            <a:pPr>
              <a:defRPr/>
            </a:pPr>
            <a:r>
              <a:rPr lang="en-US" altLang="en-US" sz="2250" dirty="0">
                <a:solidFill>
                  <a:schemeClr val="tx1"/>
                </a:solidFill>
              </a:rPr>
              <a:t>Increase </a:t>
            </a:r>
            <a:r>
              <a:rPr lang="en-US" altLang="en-US" sz="2250" b="1" dirty="0">
                <a:solidFill>
                  <a:schemeClr val="tx1"/>
                </a:solidFill>
              </a:rPr>
              <a:t>appreciation</a:t>
            </a:r>
            <a:r>
              <a:rPr lang="en-US" altLang="en-US" sz="2250" dirty="0">
                <a:solidFill>
                  <a:schemeClr val="tx1"/>
                </a:solidFill>
              </a:rPr>
              <a:t> </a:t>
            </a:r>
            <a:r>
              <a:rPr lang="en-US" altLang="en-US" sz="2250" b="1" dirty="0">
                <a:solidFill>
                  <a:schemeClr val="tx1"/>
                </a:solidFill>
              </a:rPr>
              <a:t>for </a:t>
            </a:r>
            <a:r>
              <a:rPr lang="en-US" altLang="en-US" sz="2250" b="1" dirty="0">
                <a:solidFill>
                  <a:schemeClr val="tx1"/>
                </a:solidFill>
              </a:rPr>
              <a:t>the </a:t>
            </a:r>
            <a:r>
              <a:rPr lang="en-US" altLang="en-US" sz="2250" b="1" dirty="0">
                <a:solidFill>
                  <a:schemeClr val="tx1"/>
                </a:solidFill>
              </a:rPr>
              <a:t>benefits/applications </a:t>
            </a:r>
            <a:r>
              <a:rPr lang="en-US" altLang="en-US" sz="2250" dirty="0">
                <a:solidFill>
                  <a:schemeClr val="tx1"/>
                </a:solidFill>
              </a:rPr>
              <a:t>of nuclear science</a:t>
            </a:r>
          </a:p>
          <a:p>
            <a:pPr>
              <a:defRPr/>
            </a:pPr>
            <a:r>
              <a:rPr lang="en-US" altLang="en-US" sz="2250" dirty="0">
                <a:solidFill>
                  <a:schemeClr val="tx1"/>
                </a:solidFill>
              </a:rPr>
              <a:t>Recruit the </a:t>
            </a:r>
            <a:r>
              <a:rPr lang="en-US" altLang="en-US" sz="2250" b="1" dirty="0">
                <a:solidFill>
                  <a:schemeClr val="tx1"/>
                </a:solidFill>
              </a:rPr>
              <a:t>next generation </a:t>
            </a:r>
            <a:r>
              <a:rPr lang="en-US" altLang="en-US" sz="2250" dirty="0">
                <a:solidFill>
                  <a:schemeClr val="tx1"/>
                </a:solidFill>
              </a:rPr>
              <a:t>of nuclear scientists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750" dirty="0"/>
              <a:t>FRIB/JINA Outreach 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r="15011" b="24258"/>
          <a:stretch/>
        </p:blipFill>
        <p:spPr>
          <a:xfrm>
            <a:off x="5437734" y="1185666"/>
            <a:ext cx="3287910" cy="179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r="14286" b="24404"/>
          <a:stretch/>
        </p:blipFill>
        <p:spPr>
          <a:xfrm>
            <a:off x="5437734" y="2710875"/>
            <a:ext cx="3287910" cy="180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9"/>
          <a:stretch/>
        </p:blipFill>
        <p:spPr>
          <a:xfrm>
            <a:off x="5437734" y="4377037"/>
            <a:ext cx="3271513" cy="21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438" y="365125"/>
            <a:ext cx="9001124" cy="1325563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Challenges/Strategies for a General Audience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5572125" y="1437680"/>
            <a:ext cx="3500438" cy="1559719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Includes a </a:t>
            </a:r>
            <a:r>
              <a:rPr lang="en-US" altLang="en-US" dirty="0" smtClean="0"/>
              <a:t>range </a:t>
            </a:r>
            <a:r>
              <a:rPr lang="en-US" altLang="en-US" dirty="0"/>
              <a:t>of ages</a:t>
            </a:r>
          </a:p>
          <a:p>
            <a:r>
              <a:rPr lang="en-US" altLang="en-US" dirty="0" smtClean="0"/>
              <a:t>Wildly varying levels of content knowledge</a:t>
            </a:r>
            <a:endParaRPr lang="en-US" altLang="en-US" dirty="0"/>
          </a:p>
          <a:p>
            <a:r>
              <a:rPr lang="en-US" altLang="en-US" dirty="0" smtClean="0"/>
              <a:t>Struggle with unfamiliar terms &amp; too much info</a:t>
            </a:r>
          </a:p>
          <a:p>
            <a:r>
              <a:rPr lang="en-US" altLang="en-US" dirty="0" smtClean="0"/>
              <a:t>Common misconceptions</a:t>
            </a:r>
          </a:p>
          <a:p>
            <a:r>
              <a:rPr lang="en-US" altLang="en-US" dirty="0" smtClean="0"/>
              <a:t>Keeping them engaged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7197" r="31111" b="17195"/>
          <a:stretch/>
        </p:blipFill>
        <p:spPr>
          <a:xfrm>
            <a:off x="357187" y="1428750"/>
            <a:ext cx="4964112" cy="42148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0688" y="4643438"/>
            <a:ext cx="3381673" cy="99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90742" eaLnBrk="1" hangingPunct="1">
              <a:lnSpc>
                <a:spcPct val="90000"/>
              </a:lnSpc>
              <a:spcBef>
                <a:spcPts val="1187"/>
              </a:spcBef>
              <a:buSzPct val="100000"/>
            </a:pPr>
            <a:r>
              <a:rPr lang="en-US" altLang="en-US" sz="2166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Traditional and familiar methods (e.g. lecture) </a:t>
            </a:r>
            <a:r>
              <a:rPr lang="en-US" altLang="en-US" sz="2166" b="1" kern="0" dirty="0">
                <a:solidFill>
                  <a:srgbClr val="064308"/>
                </a:solidFill>
                <a:latin typeface="Arial" charset="0"/>
                <a:ea typeface="ＭＳ Ｐゴシック" pitchFamily="-65" charset="-128"/>
              </a:rPr>
              <a:t>don’t usually apply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43063" y="1734345"/>
            <a:ext cx="2143125" cy="2480468"/>
            <a:chOff x="1676400" y="1849967"/>
            <a:chExt cx="2286000" cy="2645833"/>
          </a:xfrm>
        </p:grpSpPr>
        <p:sp>
          <p:nvSpPr>
            <p:cNvPr id="5" name="Oval 4"/>
            <p:cNvSpPr/>
            <p:nvPr/>
          </p:nvSpPr>
          <p:spPr>
            <a:xfrm>
              <a:off x="3352800" y="3657600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50" eaLnBrk="1" hangingPunct="1"/>
              <a:endParaRPr lang="en-US" sz="2813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1849967"/>
              <a:ext cx="609600" cy="8382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50" eaLnBrk="1" hangingPunct="1"/>
              <a:endParaRPr lang="en-US" sz="2813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 rot="20455719">
            <a:off x="343845" y="2323185"/>
            <a:ext cx="843501" cy="525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57250" eaLnBrk="1" hangingPunct="1"/>
            <a:r>
              <a:rPr lang="en-US" sz="2813" b="1" dirty="0">
                <a:solidFill>
                  <a:prstClr val="white"/>
                </a:solidFill>
                <a:latin typeface="Helvetica" pitchFamily="34" charset="0"/>
                <a:ea typeface="ヒラギノ角ゴ Pro W3" pitchFamily="-111" charset="-128"/>
              </a:rPr>
              <a:t>???</a:t>
            </a:r>
            <a:endParaRPr lang="en-US" sz="2813" b="1" dirty="0">
              <a:solidFill>
                <a:prstClr val="white"/>
              </a:solidFill>
              <a:latin typeface="Helvetica" pitchFamily="34" charset="0"/>
              <a:ea typeface="ヒラギノ角ゴ Pro W3" pitchFamily="-111" charset="-128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071938" y="3429000"/>
            <a:ext cx="285750" cy="39290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1" hangingPunct="1"/>
            <a:endParaRPr lang="en-US" sz="2813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0438" y="1549004"/>
            <a:ext cx="571500" cy="78581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1" hangingPunct="1"/>
            <a:endParaRPr lang="en-US" sz="28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437" y="365125"/>
            <a:ext cx="9001126" cy="1325563"/>
          </a:xfrm>
        </p:spPr>
        <p:txBody>
          <a:bodyPr/>
          <a:lstStyle/>
          <a:p>
            <a:pPr eaLnBrk="1" hangingPunct="1"/>
            <a:r>
              <a:rPr lang="en-US" altLang="en-US" sz="3000" dirty="0"/>
              <a:t>Challenges/Strategies for a General Audience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232172" y="1212950"/>
            <a:ext cx="4768453" cy="4716363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Varying </a:t>
            </a: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age/maturity and learning </a:t>
            </a: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strategies</a:t>
            </a:r>
          </a:p>
          <a:p>
            <a:pPr lvl="2">
              <a:defRPr/>
            </a:pPr>
            <a:r>
              <a:rPr lang="en-US" sz="1875" dirty="0"/>
              <a:t>Communicate </a:t>
            </a:r>
            <a:r>
              <a:rPr lang="en-US" sz="1875" dirty="0"/>
              <a:t>in multiple ways</a:t>
            </a:r>
            <a:r>
              <a:rPr lang="en-US" sz="1875" dirty="0"/>
              <a:t>!</a:t>
            </a:r>
          </a:p>
          <a:p>
            <a:pPr lvl="3">
              <a:defRPr/>
            </a:pPr>
            <a:r>
              <a:rPr lang="en-US" sz="1688" dirty="0"/>
              <a:t>Visual </a:t>
            </a:r>
            <a:r>
              <a:rPr lang="en-US" sz="1688" dirty="0"/>
              <a:t>– images</a:t>
            </a:r>
            <a:r>
              <a:rPr lang="en-US" sz="1688" dirty="0"/>
              <a:t>, animations, </a:t>
            </a:r>
            <a:r>
              <a:rPr lang="en-US" sz="1688" dirty="0"/>
              <a:t>models</a:t>
            </a:r>
            <a:endParaRPr lang="en-US" sz="1688" dirty="0"/>
          </a:p>
          <a:p>
            <a:pPr lvl="3">
              <a:defRPr/>
            </a:pPr>
            <a:r>
              <a:rPr lang="en-US" sz="1688" dirty="0"/>
              <a:t>Auditory – </a:t>
            </a:r>
            <a:r>
              <a:rPr lang="en-US" sz="1688" dirty="0"/>
              <a:t>reiterate with words</a:t>
            </a:r>
            <a:endParaRPr lang="en-US" sz="1688" dirty="0"/>
          </a:p>
          <a:p>
            <a:pPr lvl="3">
              <a:defRPr/>
            </a:pPr>
            <a:r>
              <a:rPr lang="en-US" sz="1688" dirty="0"/>
              <a:t>Kinesthetic – active and hands-on </a:t>
            </a:r>
            <a:endParaRPr lang="en-US" sz="1688" dirty="0"/>
          </a:p>
          <a:p>
            <a:pPr lvl="2">
              <a:defRPr/>
            </a:pPr>
            <a:r>
              <a:rPr lang="en-US" sz="1988" dirty="0"/>
              <a:t>Use </a:t>
            </a:r>
            <a:r>
              <a:rPr lang="en-US" sz="1988" dirty="0"/>
              <a:t>all the tools at your disposal – </a:t>
            </a:r>
            <a:r>
              <a:rPr lang="en-US" sz="1988" dirty="0"/>
              <a:t>include something </a:t>
            </a:r>
            <a:r>
              <a:rPr lang="en-US" sz="1988" dirty="0"/>
              <a:t>for everyone (like children’s movies?)</a:t>
            </a:r>
          </a:p>
          <a:p>
            <a:pPr lvl="2">
              <a:defRPr/>
            </a:pPr>
            <a:r>
              <a:rPr lang="en-US" sz="1875" dirty="0"/>
              <a:t>Speak </a:t>
            </a:r>
            <a:r>
              <a:rPr lang="en-US" sz="1875" dirty="0"/>
              <a:t>as you would to a non-scientist friend, be natural. </a:t>
            </a:r>
            <a:r>
              <a:rPr lang="en-US" sz="1875" dirty="0"/>
              <a:t>It’s NOT a </a:t>
            </a:r>
            <a:r>
              <a:rPr lang="en-US" sz="1875" dirty="0"/>
              <a:t>conference or a class</a:t>
            </a:r>
            <a:r>
              <a:rPr lang="en-US" sz="1875" dirty="0" smtClean="0"/>
              <a:t>.</a:t>
            </a:r>
            <a:endParaRPr lang="en-US" sz="187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9"/>
          <a:stretch/>
        </p:blipFill>
        <p:spPr>
          <a:xfrm>
            <a:off x="5286375" y="1214438"/>
            <a:ext cx="3262313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b="3649"/>
          <a:stretch/>
        </p:blipFill>
        <p:spPr>
          <a:xfrm>
            <a:off x="5286375" y="3571875"/>
            <a:ext cx="3262313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227707" y="1293317"/>
            <a:ext cx="4415731" cy="4695527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Varying </a:t>
            </a: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knowledge and understanding</a:t>
            </a:r>
            <a:endParaRPr lang="en-US" sz="2625" b="1" dirty="0">
              <a:ea typeface="ＭＳ Ｐゴシック" pitchFamily="-65" charset="-128"/>
              <a:cs typeface="ＭＳ Ｐゴシック" pitchFamily="-65" charset="-128"/>
            </a:endParaRPr>
          </a:p>
          <a:p>
            <a:pPr lvl="2">
              <a:defRPr/>
            </a:pPr>
            <a:r>
              <a:rPr lang="en-US" sz="1875" dirty="0"/>
              <a:t>Is there a key concept? Why is it exciting? Explain it simply!</a:t>
            </a:r>
          </a:p>
          <a:p>
            <a:pPr lvl="2">
              <a:defRPr/>
            </a:pPr>
            <a:r>
              <a:rPr lang="en-US" sz="1875" dirty="0"/>
              <a:t>You might have to target the audience who has learned the key concept already (5th grade?) – you can’t always </a:t>
            </a:r>
            <a:r>
              <a:rPr lang="en-US" sz="1875" dirty="0"/>
              <a:t>reach everyone!</a:t>
            </a:r>
            <a:endParaRPr lang="en-US" sz="1875" dirty="0"/>
          </a:p>
          <a:p>
            <a:pPr lvl="2">
              <a:defRPr/>
            </a:pPr>
            <a:r>
              <a:rPr lang="en-US" sz="1875" dirty="0"/>
              <a:t>Those with more knowledge will likely ask more questions, maybe challenge you. This is a good sign! </a:t>
            </a:r>
          </a:p>
          <a:p>
            <a:pPr lvl="2">
              <a:defRPr/>
            </a:pPr>
            <a:r>
              <a:rPr lang="en-US" sz="1875" dirty="0"/>
              <a:t>It’s OK to say “I don’t know,” emphasize the challenges and explain how scientists might move forward</a:t>
            </a: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r="12534"/>
          <a:stretch>
            <a:fillRect/>
          </a:stretch>
        </p:blipFill>
        <p:spPr bwMode="auto">
          <a:xfrm>
            <a:off x="5143500" y="1285875"/>
            <a:ext cx="3347293" cy="342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7188" y="285750"/>
            <a:ext cx="8525173" cy="1325563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790742"/>
            <a:r>
              <a:rPr lang="en-US" altLang="en-US" sz="3000" kern="0">
                <a:solidFill>
                  <a:prstClr val="black"/>
                </a:solidFill>
              </a:rPr>
              <a:t>Challenges/Strategies for a General Audience</a:t>
            </a:r>
            <a:endParaRPr lang="en-US" altLang="en-US" sz="3000" kern="0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3500" y="4845768"/>
            <a:ext cx="334729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9187" indent="-189187" algn="l" defTabSz="843458" rtl="0" eaLnBrk="1" fontAlgn="base" hangingPunct="1">
              <a:lnSpc>
                <a:spcPct val="90000"/>
              </a:lnSpc>
              <a:spcBef>
                <a:spcPts val="126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1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1527" indent="-159233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1163" indent="-168691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4630" indent="-140314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8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53141" indent="-189187" algn="l" defTabSz="843458" rtl="0" eaLnBrk="1" fontAlgn="base" hangingPunct="1">
              <a:lnSpc>
                <a:spcPct val="90000"/>
              </a:lnSpc>
              <a:spcBef>
                <a:spcPts val="21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7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334459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14350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94241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74127" indent="-158297" algn="l" defTabSz="84813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6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 defTabSz="790742">
              <a:spcBef>
                <a:spcPts val="0"/>
              </a:spcBef>
              <a:buNone/>
              <a:defRPr/>
            </a:pPr>
            <a:r>
              <a:rPr lang="en-US" sz="2250" b="1" kern="0" dirty="0"/>
              <a:t>What is your </a:t>
            </a:r>
          </a:p>
          <a:p>
            <a:pPr marL="0" indent="0" algn="ctr" defTabSz="790742">
              <a:spcBef>
                <a:spcPts val="0"/>
              </a:spcBef>
              <a:buNone/>
              <a:defRPr/>
            </a:pPr>
            <a:r>
              <a:rPr lang="en-US" sz="2250" b="1" kern="0" dirty="0"/>
              <a:t>“elevator speech”?</a:t>
            </a:r>
          </a:p>
        </p:txBody>
      </p:sp>
    </p:spTree>
    <p:extLst>
      <p:ext uri="{BB962C8B-B14F-4D97-AF65-F5344CB8AC3E}">
        <p14:creationId xmlns:p14="http://schemas.microsoft.com/office/powerpoint/2010/main" val="23915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166688" y="1297781"/>
            <a:ext cx="4476750" cy="4674692"/>
          </a:xfrm>
          <a:prstGeom prst="rect">
            <a:avLst/>
          </a:prstGeom>
        </p:spPr>
        <p:txBody>
          <a:bodyPr/>
          <a:lstStyle/>
          <a:p>
            <a:pPr marL="208401" lvl="1" indent="0">
              <a:buNone/>
              <a:defRPr/>
            </a:pP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Terminology and overwhelming </a:t>
            </a:r>
            <a:r>
              <a:rPr lang="en-US" sz="2625" b="1" dirty="0">
                <a:ea typeface="ＭＳ Ｐゴシック" pitchFamily="-65" charset="-128"/>
                <a:cs typeface="ＭＳ Ｐゴシック" pitchFamily="-65" charset="-128"/>
              </a:rPr>
              <a:t>information</a:t>
            </a:r>
          </a:p>
          <a:p>
            <a:pPr lvl="2">
              <a:defRPr/>
            </a:pPr>
            <a:r>
              <a:rPr lang="en-US" sz="1875" dirty="0">
                <a:solidFill>
                  <a:srgbClr val="FF0000"/>
                </a:solidFill>
              </a:rPr>
              <a:t>Focus on </a:t>
            </a:r>
            <a:r>
              <a:rPr lang="en-US" sz="1875" dirty="0">
                <a:solidFill>
                  <a:srgbClr val="FF0000"/>
                </a:solidFill>
              </a:rPr>
              <a:t>how this affects THEM</a:t>
            </a:r>
          </a:p>
          <a:p>
            <a:pPr lvl="2">
              <a:defRPr/>
            </a:pPr>
            <a:r>
              <a:rPr lang="en-US" sz="1875" dirty="0"/>
              <a:t>Offer some impressive </a:t>
            </a:r>
            <a:r>
              <a:rPr lang="en-US" sz="1875" dirty="0"/>
              <a:t>facts</a:t>
            </a:r>
          </a:p>
          <a:p>
            <a:pPr lvl="2">
              <a:defRPr/>
            </a:pPr>
            <a:r>
              <a:rPr lang="en-US" sz="1875" dirty="0"/>
              <a:t>Build </a:t>
            </a:r>
            <a:r>
              <a:rPr lang="en-US" sz="1875" dirty="0"/>
              <a:t>on current </a:t>
            </a:r>
            <a:r>
              <a:rPr lang="en-US" sz="1875" dirty="0"/>
              <a:t>news</a:t>
            </a:r>
          </a:p>
          <a:p>
            <a:pPr lvl="2">
              <a:defRPr/>
            </a:pPr>
            <a:r>
              <a:rPr lang="en-US" sz="1875" dirty="0"/>
              <a:t>What </a:t>
            </a:r>
            <a:r>
              <a:rPr lang="en-US" sz="1875" dirty="0"/>
              <a:t>complements the audience’s formal learning?</a:t>
            </a:r>
          </a:p>
          <a:p>
            <a:pPr lvl="2">
              <a:defRPr/>
            </a:pPr>
            <a:r>
              <a:rPr lang="en-US" sz="1875" dirty="0"/>
              <a:t>Use analogies, connect to common experiences: have you seen dry ice? Who has had an MRI?</a:t>
            </a:r>
          </a:p>
          <a:p>
            <a:pPr lvl="2">
              <a:defRPr/>
            </a:pPr>
            <a:r>
              <a:rPr lang="en-US" sz="1875" dirty="0"/>
              <a:t>When it comes to demonstrations: </a:t>
            </a:r>
            <a:r>
              <a:rPr lang="en-US" sz="1875" dirty="0"/>
              <a:t>flashy </a:t>
            </a:r>
            <a:r>
              <a:rPr lang="en-US" sz="1875" dirty="0"/>
              <a:t>is fun, but </a:t>
            </a:r>
            <a:r>
              <a:rPr lang="en-US" sz="1875" b="1" dirty="0"/>
              <a:t>simple is substantial </a:t>
            </a:r>
            <a:r>
              <a:rPr lang="en-US" sz="1875" dirty="0"/>
              <a:t>(especially if </a:t>
            </a:r>
            <a:r>
              <a:rPr lang="en-US" sz="1875" dirty="0"/>
              <a:t>they </a:t>
            </a:r>
            <a:r>
              <a:rPr lang="en-US" sz="1875" dirty="0"/>
              <a:t>could reproduce on their own)</a:t>
            </a:r>
          </a:p>
          <a:p>
            <a:pPr marL="0" indent="0">
              <a:buNone/>
              <a:defRPr/>
            </a:pPr>
            <a:endParaRPr lang="en-US" sz="225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438" y="365125"/>
            <a:ext cx="9001124" cy="1325563"/>
          </a:xfrm>
          <a:prstGeom prst="rect">
            <a:avLst/>
          </a:prstGeom>
        </p:spPr>
        <p:txBody>
          <a:bodyPr/>
          <a:lstStyle>
            <a:lvl1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4345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7988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59778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39664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19555" algn="ctr" defTabSz="84813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36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790742"/>
            <a:r>
              <a:rPr lang="en-US" altLang="en-US" sz="3000" kern="0">
                <a:solidFill>
                  <a:prstClr val="black"/>
                </a:solidFill>
              </a:rPr>
              <a:t>Challenges/Strategies for a General Audience</a:t>
            </a:r>
            <a:endParaRPr lang="en-US" altLang="en-US" sz="3000" kern="0" dirty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r="28363"/>
          <a:stretch>
            <a:fillRect/>
          </a:stretch>
        </p:blipFill>
        <p:spPr bwMode="auto">
          <a:xfrm>
            <a:off x="4719119" y="1297781"/>
            <a:ext cx="416338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Laboratory Tour Guide Training&amp;quot;&quot;/&gt;&lt;property id=&quot;20307&quot; value=&quot;266&quot;/&gt;&lt;/object&gt;&lt;object type=&quot;3&quot; unique_id=&quot;10005&quot;&gt;&lt;property id=&quot;20148&quot; value=&quot;5&quot;/&gt;&lt;property id=&quot;20300&quot; value=&quot;Slide 2 - &amp;quot;What is a Tour?&amp;quot;&quot;/&gt;&lt;property id=&quot;20307&quot; value=&quot;265&quot;/&gt;&lt;/object&gt;&lt;object type=&quot;3&quot; unique_id=&quot;10006&quot;&gt;&lt;property id=&quot;20148&quot; value=&quot;5&quot;/&gt;&lt;property id=&quot;20300&quot; value=&quot;Slide 3 - &amp;quot;Who May Give Tours&amp;quot;&quot;/&gt;&lt;property id=&quot;20307&quot; value=&quot;267&quot;/&gt;&lt;/object&gt;&lt;object type=&quot;3&quot; unique_id=&quot;10007&quot;&gt;&lt;property id=&quot;20148&quot; value=&quot;5&quot;/&gt;&lt;property id=&quot;20300&quot; value=&quot;Slide 4 - &amp;quot;Safety is Your FIRST Priority&amp;quot;&quot;/&gt;&lt;property id=&quot;20307&quot; value=&quot;268&quot;/&gt;&lt;/object&gt;&lt;object type=&quot;3&quot; unique_id=&quot;10008&quot;&gt;&lt;property id=&quot;20148&quot; value=&quot;5&quot;/&gt;&lt;property id=&quot;20300&quot; value=&quot;Slide 5 - &amp;quot;Walk Through Surveys&amp;quot;&quot;/&gt;&lt;property id=&quot;20307&quot; value=&quot;269&quot;/&gt;&lt;/object&gt;&lt;object type=&quot;3&quot; unique_id=&quot;10009&quot;&gt;&lt;property id=&quot;20148&quot; value=&quot;5&quot;/&gt;&lt;property id=&quot;20300&quot; value=&quot;Slide 6 - &amp;quot;Safety Survey&amp;#x0D;&amp;#x0A;(To Be Completed Prior to Tour)&amp;quot;&quot;/&gt;&lt;property id=&quot;20307&quot; value=&quot;270&quot;/&gt;&lt;/object&gt;&lt;object type=&quot;3&quot; unique_id=&quot;10010&quot;&gt;&lt;property id=&quot;20148&quot; value=&quot;5&quot;/&gt;&lt;property id=&quot;20300&quot; value=&quot;Slide 7 - &amp;quot;Tours Are Not Allowed In…&amp;quot;&quot;/&gt;&lt;property id=&quot;20307&quot; value=&quot;271&quot;/&gt;&lt;/object&gt;&lt;object type=&quot;3&quot; unique_id=&quot;10011&quot;&gt;&lt;property id=&quot;20148&quot; value=&quot;5&quot;/&gt;&lt;property id=&quot;20300&quot; value=&quot;Slide 8 - &amp;quot;Safely Conducting a Tour&amp;quot;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 [Read-Only]" id="{9646D924-CF54-46BA-AEFE-3C9574333381}" vid="{8F0C489D-A597-4DF7-AF13-3DEE86C0E3FC}"/>
    </a:ext>
  </a:extLst>
</a:theme>
</file>

<file path=ppt/theme/theme2.xml><?xml version="1.0" encoding="utf-8"?>
<a:theme xmlns:a="http://schemas.openxmlformats.org/drawingml/2006/main" name="2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8369</TotalTime>
  <Words>984</Words>
  <Application>Microsoft Office PowerPoint</Application>
  <PresentationFormat>On-screen Show (4:3)</PresentationFormat>
  <Paragraphs>120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MS PGothic</vt:lpstr>
      <vt:lpstr>MS PGothic</vt:lpstr>
      <vt:lpstr>Arial</vt:lpstr>
      <vt:lpstr>Brush Script MT</vt:lpstr>
      <vt:lpstr>Calibri</vt:lpstr>
      <vt:lpstr>Calibri Light</vt:lpstr>
      <vt:lpstr>Gotham Book</vt:lpstr>
      <vt:lpstr>Helvetica</vt:lpstr>
      <vt:lpstr>Helvetica Neue</vt:lpstr>
      <vt:lpstr>Lucida Grande</vt:lpstr>
      <vt:lpstr>Noto Sans Symbols</vt:lpstr>
      <vt:lpstr>Times New Roman</vt:lpstr>
      <vt:lpstr>Wingdings</vt:lpstr>
      <vt:lpstr>ヒラギノ角ゴ Pro W3</vt:lpstr>
      <vt:lpstr>FRIB3</vt:lpstr>
      <vt:lpstr>2_FRIB3</vt:lpstr>
      <vt:lpstr>Laboratory Event Volunteer Training</vt:lpstr>
      <vt:lpstr>What is an Event?</vt:lpstr>
      <vt:lpstr>Why do Science Outreach?</vt:lpstr>
      <vt:lpstr>Know your goals</vt:lpstr>
      <vt:lpstr>FRIB/JINA Outreach Goals</vt:lpstr>
      <vt:lpstr>Challenges/Strategies for a General Audience</vt:lpstr>
      <vt:lpstr>Challenges/Strategies for a General Audience</vt:lpstr>
      <vt:lpstr>PowerPoint Presentation</vt:lpstr>
      <vt:lpstr>PowerPoint Presentation</vt:lpstr>
      <vt:lpstr>Challenges/Strategies for a General Audience</vt:lpstr>
      <vt:lpstr>PowerPoint Presentation</vt:lpstr>
      <vt:lpstr>PowerPoint Presentation</vt:lpstr>
      <vt:lpstr>Sharing positive impressions with visitors</vt:lpstr>
      <vt:lpstr>Being a good volunteer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leitnerd</dc:creator>
  <cp:lastModifiedBy>Constan, Zachary</cp:lastModifiedBy>
  <cp:revision>47</cp:revision>
  <cp:lastPrinted>2023-01-19T18:47:25Z</cp:lastPrinted>
  <dcterms:created xsi:type="dcterms:W3CDTF">2013-05-31T16:43:33Z</dcterms:created>
  <dcterms:modified xsi:type="dcterms:W3CDTF">2023-03-28T17:42:18Z</dcterms:modified>
</cp:coreProperties>
</file>