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49" r:id="rId4"/>
    <p:sldMasterId id="2147483766" r:id="rId5"/>
  </p:sldMasterIdLst>
  <p:notesMasterIdLst>
    <p:notesMasterId r:id="rId22"/>
  </p:notesMasterIdLst>
  <p:handoutMasterIdLst>
    <p:handoutMasterId r:id="rId23"/>
  </p:handoutMasterIdLst>
  <p:sldIdLst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284" r:id="rId15"/>
    <p:sldId id="301" r:id="rId16"/>
    <p:sldId id="302" r:id="rId17"/>
    <p:sldId id="303" r:id="rId18"/>
    <p:sldId id="290" r:id="rId19"/>
    <p:sldId id="305" r:id="rId20"/>
    <p:sldId id="291" r:id="rId21"/>
  </p:sldIdLst>
  <p:sldSz cx="96012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1F2"/>
    <a:srgbClr val="064308"/>
    <a:srgbClr val="E1E9FB"/>
    <a:srgbClr val="0066FF"/>
    <a:srgbClr val="0080FF"/>
    <a:srgbClr val="E2F4E7"/>
    <a:srgbClr val="F0EAD5"/>
    <a:srgbClr val="FFAE1A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289" autoAdjust="0"/>
    <p:restoredTop sz="94118" autoAdjust="0"/>
  </p:normalViewPr>
  <p:slideViewPr>
    <p:cSldViewPr showGuides="1">
      <p:cViewPr varScale="1">
        <p:scale>
          <a:sx n="103" d="100"/>
          <a:sy n="103" d="100"/>
        </p:scale>
        <p:origin x="156" y="108"/>
      </p:cViewPr>
      <p:guideLst>
        <p:guide orient="horz" pos="96"/>
        <p:guide pos="3024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388938"/>
            <a:ext cx="5078412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9368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8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259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7547" y="4590414"/>
            <a:ext cx="5820373" cy="4348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8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42088"/>
            <a:ext cx="96012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  <a:prstGeom prst="rect">
            <a:avLst/>
          </a:prstGeo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4"/>
            <a:ext cx="9441180" cy="5181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455042" y="6780213"/>
            <a:ext cx="4346058" cy="388937"/>
          </a:xfrm>
          <a:prstGeom prst="rect">
            <a:avLst/>
          </a:prstGeom>
        </p:spPr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Zachary Constan - NSCL Outreach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58200" y="6780213"/>
            <a:ext cx="482600" cy="388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6048"/>
            <a:ext cx="9601200" cy="762203"/>
          </a:xfrm>
          <a:prstGeom prst="rect">
            <a:avLst/>
          </a:prstGeom>
        </p:spPr>
      </p:pic>
      <p:sp>
        <p:nvSpPr>
          <p:cNvPr id="15" name="Footer Placeholder 1"/>
          <p:cNvSpPr txBox="1">
            <a:spLocks/>
          </p:cNvSpPr>
          <p:nvPr userDrawn="1"/>
        </p:nvSpPr>
        <p:spPr>
          <a:xfrm>
            <a:off x="5216525" y="6780213"/>
            <a:ext cx="3241675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11" charset="-128"/>
                <a:cs typeface="+mn-cs"/>
              </a:defRPr>
            </a:lvl1pPr>
            <a:lvl2pPr marL="482600" indent="-25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2pPr>
            <a:lvl3pPr marL="965200" indent="-50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3pPr>
            <a:lvl4pPr marL="1449388" indent="-777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4pPr>
            <a:lvl5pPr marL="1931988" indent="-1031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9pPr>
          </a:lstStyle>
          <a:p>
            <a:r>
              <a:rPr lang="en-US" dirty="0" smtClean="0"/>
              <a:t>Zachary Constan - NSCL Outreach</a:t>
            </a:r>
            <a:endParaRPr lang="en-US" dirty="0"/>
          </a:p>
        </p:txBody>
      </p:sp>
      <p:sp>
        <p:nvSpPr>
          <p:cNvPr id="16" name="Slide Number Placeholder 8"/>
          <p:cNvSpPr txBox="1">
            <a:spLocks/>
          </p:cNvSpPr>
          <p:nvPr userDrawn="1"/>
        </p:nvSpPr>
        <p:spPr>
          <a:xfrm>
            <a:off x="8407400" y="6780213"/>
            <a:ext cx="482600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1pPr>
            <a:lvl2pPr marL="482600" indent="-25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2pPr>
            <a:lvl3pPr marL="965200" indent="-50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3pPr>
            <a:lvl4pPr marL="1449388" indent="-777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4pPr>
            <a:lvl5pPr marL="1931988" indent="-1031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9pPr>
          </a:lstStyle>
          <a:p>
            <a:fld id="{C096B4DE-0D32-4AAB-8754-316C67493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7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5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3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Mantica, Accelerator Traineeship Advisory Panel, December 2017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1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Zachary Constan - NSCL Outreach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32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9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358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2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351" tIns="44675" rIns="89351" bIns="44675">
            <a:spAutoFit/>
          </a:bodyPr>
          <a:lstStyle/>
          <a:p>
            <a:pPr defTabSz="472349" eaLnBrk="0" hangingPunct="0">
              <a:lnSpc>
                <a:spcPct val="90000"/>
              </a:lnSpc>
              <a:defRPr/>
            </a:pPr>
            <a:endParaRPr lang="en-US" sz="2687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4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9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55" y="6554673"/>
            <a:ext cx="2320290" cy="785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63" y="5935089"/>
            <a:ext cx="2071449" cy="701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6045286"/>
            <a:ext cx="2833320" cy="4810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79C30C-015D-6A43-AF98-91BD37A04167}"/>
              </a:ext>
            </a:extLst>
          </p:cNvPr>
          <p:cNvGrpSpPr/>
          <p:nvPr userDrawn="1"/>
        </p:nvGrpSpPr>
        <p:grpSpPr>
          <a:xfrm>
            <a:off x="5960466" y="5952292"/>
            <a:ext cx="3508401" cy="667031"/>
            <a:chOff x="6170991" y="3667486"/>
            <a:chExt cx="3678934" cy="6885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30339-BC84-9C41-9282-2640A0E55648}"/>
                </a:ext>
              </a:extLst>
            </p:cNvPr>
            <p:cNvSpPr txBox="1"/>
            <p:nvPr/>
          </p:nvSpPr>
          <p:spPr>
            <a:xfrm>
              <a:off x="6800527" y="3811693"/>
              <a:ext cx="3049398" cy="395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90" dirty="0">
                  <a:latin typeface="Garamond" panose="02020404030301010803" pitchFamily="18" charset="0"/>
                </a:rPr>
                <a:t>National Science Foundation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4AE37-7BCD-3241-BBAB-24D48E19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91" y="3667486"/>
              <a:ext cx="684402" cy="688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242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0" r:id="rId2"/>
    <p:sldLayoutId id="2147483751" r:id="rId3"/>
    <p:sldLayoutId id="2147483773" r:id="rId4"/>
    <p:sldLayoutId id="2147483774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567268"/>
            <a:ext cx="9601200" cy="77311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1" y="6608241"/>
            <a:ext cx="608316" cy="701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6644244"/>
            <a:ext cx="487082" cy="61915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60170" y="6644244"/>
            <a:ext cx="336042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5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45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6049"/>
            <a:ext cx="9601200" cy="7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shop.msu.edu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11" Type="http://schemas.openxmlformats.org/officeDocument/2006/relationships/hyperlink" Target="http://www.nscl.msu.edu/" TargetMode="External"/><Relationship Id="rId5" Type="http://schemas.openxmlformats.org/officeDocument/2006/relationships/image" Target="../media/image43.jpeg"/><Relationship Id="rId10" Type="http://schemas.openxmlformats.org/officeDocument/2006/relationships/hyperlink" Target="mailto:visits@frib.msu.edu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1676400"/>
            <a:ext cx="9601200" cy="1642965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803293" rtl="0" eaLnBrk="1" fontAlgn="base" latinLnBrk="0" hangingPunct="1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Brief </a:t>
            </a: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History of </a:t>
            </a:r>
          </a:p>
          <a:p>
            <a:pPr marL="0" marR="0" lvl="0" indent="0" algn="ctr" defTabSz="803293" rtl="0" eaLnBrk="1" fontAlgn="base" latinLnBrk="0" hangingPunct="1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Nuclear Science at MSU</a:t>
            </a:r>
          </a:p>
          <a:p>
            <a:pPr marL="0" marR="0" lvl="0" indent="0" algn="ctr" defTabSz="803293" rtl="0" eaLnBrk="1" fontAlgn="base" latinLnBrk="0" hangingPunct="1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World-class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nuclear experimentation and theory at </a:t>
            </a:r>
            <a:r>
              <a:rPr kumimoji="0" lang="en-US" sz="2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NSCL/FRIB</a:t>
            </a:r>
            <a:endParaRPr kumimoji="0" lang="en-US" sz="2100" b="1" i="1" u="none" strike="noStrike" kern="1200" cap="none" spc="0" normalizeH="0" baseline="0" noProof="0" dirty="0">
              <a:ln>
                <a:noFill/>
              </a:ln>
              <a:solidFill>
                <a:srgbClr val="4E8542"/>
              </a:solidFill>
              <a:effectLst/>
              <a:uLnTx/>
              <a:uFillTx/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34703" y="389763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63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8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63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8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63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89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Facility for Rare Isotope Beams</a:t>
            </a:r>
            <a:endParaRPr kumimoji="0" lang="en-US" sz="189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/>
              <a:cs typeface="ＭＳ Ｐゴシック"/>
            </a:endParaRP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sz="1890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sz="1890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95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7200" y="2286000"/>
            <a:ext cx="5304560" cy="411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/>
              <a:t>FRIB: A DOE-SC </a:t>
            </a:r>
            <a:r>
              <a:rPr lang="en-US" sz="3600" dirty="0"/>
              <a:t>Scientific User </a:t>
            </a:r>
            <a:r>
              <a:rPr lang="en-US" sz="3600" dirty="0" smtClean="0"/>
              <a:t>Facility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138238"/>
            <a:ext cx="9440863" cy="5362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Funded by U.S. Department of Energy Office of Science (DOE-SC) supporting the mission of the Office of Nuclear Physics</a:t>
            </a: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2008 – FRIB Awarded to MSU</a:t>
            </a:r>
            <a:endParaRPr lang="en-US" sz="2000" dirty="0">
              <a:latin typeface="Calibri" panose="020F0502020204030204" pitchFamily="34" charset="0"/>
            </a:endParaRP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2014 – Construction </a:t>
            </a:r>
            <a:r>
              <a:rPr lang="en-US" sz="2000" dirty="0">
                <a:latin typeface="Calibri" panose="020F0502020204030204" pitchFamily="34" charset="0"/>
              </a:rPr>
              <a:t>started </a:t>
            </a: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2017 – Civil construction completed</a:t>
            </a:r>
            <a:endParaRPr lang="en-US" sz="2000" dirty="0">
              <a:latin typeface="Calibri" panose="020F0502020204030204" pitchFamily="34" charset="0"/>
            </a:endParaRP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2022 </a:t>
            </a:r>
            <a:r>
              <a:rPr lang="en-US" sz="2000" dirty="0" smtClean="0">
                <a:latin typeface="Calibri" panose="020F0502020204030204" pitchFamily="34" charset="0"/>
              </a:rPr>
              <a:t>– </a:t>
            </a:r>
            <a:r>
              <a:rPr lang="en-US" sz="2000" dirty="0" smtClean="0">
                <a:latin typeface="Calibri" panose="020F0502020204030204" pitchFamily="34" charset="0"/>
              </a:rPr>
              <a:t>Completed early &amp; on-budget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en-US" dirty="0" smtClean="0"/>
              <a:t>&gt;</a:t>
            </a:r>
            <a:r>
              <a:rPr lang="en-US" dirty="0" smtClean="0"/>
              <a:t>1,800 </a:t>
            </a:r>
            <a:r>
              <a:rPr lang="en-US" dirty="0" smtClean="0"/>
              <a:t>users from 50+ countries</a:t>
            </a:r>
          </a:p>
          <a:p>
            <a:r>
              <a:rPr lang="en-US" dirty="0" smtClean="0"/>
              <a:t>Key feature is 400 kW beam </a:t>
            </a:r>
            <a:br>
              <a:rPr lang="en-US" dirty="0" smtClean="0"/>
            </a:br>
            <a:r>
              <a:rPr lang="en-US" dirty="0" smtClean="0"/>
              <a:t>power for all ions (5x10</a:t>
            </a:r>
            <a:r>
              <a:rPr lang="en-US" baseline="30000" dirty="0" smtClean="0"/>
              <a:t>13 238</a:t>
            </a:r>
            <a:r>
              <a:rPr lang="en-US" dirty="0" smtClean="0"/>
              <a:t>U/s)</a:t>
            </a:r>
          </a:p>
          <a:p>
            <a:r>
              <a:rPr lang="en-US" dirty="0" smtClean="0"/>
              <a:t>Separation of isotopes in-flight</a:t>
            </a:r>
          </a:p>
          <a:p>
            <a:pPr lvl="1"/>
            <a:r>
              <a:rPr lang="en-US" dirty="0" smtClean="0"/>
              <a:t>Fast development time</a:t>
            </a:r>
            <a:br>
              <a:rPr lang="en-US" dirty="0" smtClean="0"/>
            </a:br>
            <a:r>
              <a:rPr lang="en-US" dirty="0" smtClean="0"/>
              <a:t>for any isotope</a:t>
            </a:r>
          </a:p>
          <a:p>
            <a:pPr lvl="1"/>
            <a:r>
              <a:rPr lang="en-US" dirty="0" smtClean="0"/>
              <a:t>Suited for all elements</a:t>
            </a:r>
            <a:br>
              <a:rPr lang="en-US" dirty="0" smtClean="0"/>
            </a:br>
            <a:r>
              <a:rPr lang="en-US" dirty="0" smtClean="0"/>
              <a:t>and short half-lives</a:t>
            </a:r>
          </a:p>
          <a:p>
            <a:pPr lvl="1"/>
            <a:r>
              <a:rPr lang="en-US" dirty="0" smtClean="0"/>
              <a:t>Fast, stopped, and </a:t>
            </a:r>
            <a:br>
              <a:rPr lang="en-US" dirty="0" smtClean="0"/>
            </a:br>
            <a:r>
              <a:rPr lang="en-US" dirty="0" smtClean="0"/>
              <a:t>reaccelerated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25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NSCL Reach vs. FRIB Reach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6812" y="1676400"/>
            <a:ext cx="451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11" charset="-128"/>
                <a:cs typeface="+mn-cs"/>
              </a:rPr>
              <a:t>Isotopes created and studied at current NSCL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-111" charset="-128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4" y="2682205"/>
            <a:ext cx="6363730" cy="3615927"/>
          </a:xfrm>
          <a:prstGeom prst="rect">
            <a:avLst/>
          </a:prstGeom>
        </p:spPr>
      </p:pic>
      <p:pic>
        <p:nvPicPr>
          <p:cNvPr id="13" name="Picture 7" descr="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103"/>
            <a:ext cx="7728588" cy="514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912691" y="1198878"/>
            <a:ext cx="47278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FRIB will help us to understand stellar nucleosynthesis in detail!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362998" y="4194460"/>
            <a:ext cx="359595" cy="77870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1"/>
          <p:cNvSpPr>
            <a:spLocks noGrp="1"/>
          </p:cNvSpPr>
          <p:nvPr>
            <p:ph idx="4294967295"/>
          </p:nvPr>
        </p:nvSpPr>
        <p:spPr>
          <a:xfrm>
            <a:off x="4114800" y="4937240"/>
            <a:ext cx="1066800" cy="32056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r-process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14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3780" dirty="0"/>
              <a:t>Detectors </a:t>
            </a:r>
            <a:r>
              <a:rPr lang="en-US" altLang="en-US" sz="3780" dirty="0" smtClean="0"/>
              <a:t>push the envelope</a:t>
            </a:r>
            <a:endParaRPr lang="en-US" altLang="en-US" sz="378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294730"/>
            <a:ext cx="3356194" cy="2284837"/>
            <a:chOff x="192" y="864"/>
            <a:chExt cx="2448" cy="1669"/>
          </a:xfrm>
        </p:grpSpPr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192" y="864"/>
              <a:ext cx="2448" cy="1669"/>
              <a:chOff x="192" y="864"/>
              <a:chExt cx="2448" cy="1669"/>
            </a:xfrm>
          </p:grpSpPr>
          <p:pic>
            <p:nvPicPr>
              <p:cNvPr id="2868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95" b="16667"/>
              <a:stretch>
                <a:fillRect/>
              </a:stretch>
            </p:blipFill>
            <p:spPr bwMode="auto">
              <a:xfrm>
                <a:off x="192" y="864"/>
                <a:ext cx="2448" cy="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6"/>
              <p:cNvSpPr txBox="1">
                <a:spLocks noChangeArrowheads="1"/>
              </p:cNvSpPr>
              <p:nvPr/>
            </p:nvSpPr>
            <p:spPr bwMode="auto">
              <a:xfrm>
                <a:off x="780" y="1712"/>
                <a:ext cx="1339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9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pitchFamily="-111" charset="-128"/>
                    <a:cs typeface="Arial" panose="020B0604020202020204" pitchFamily="34" charset="0"/>
                  </a:rPr>
                  <a:t>“Halo nuclei” </a:t>
                </a:r>
                <a:r>
                  <a:rPr kumimoji="0" lang="en-US" altLang="en-US" sz="189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pitchFamily="-111" charset="-128"/>
                    <a:cs typeface="Arial" panose="020B0604020202020204" pitchFamily="34" charset="0"/>
                  </a:rPr>
                  <a:t>and neutron-rich isotopes</a:t>
                </a:r>
              </a:p>
            </p:txBody>
          </p:sp>
        </p:grp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689" y="1193"/>
              <a:ext cx="150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8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MoNA</a:t>
              </a:r>
              <a:r>
                <a:rPr kumimoji="0" lang="en-US" altLang="en-US" sz="378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 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207684" y="1294731"/>
            <a:ext cx="3088716" cy="4289810"/>
            <a:chOff x="1275" y="768"/>
            <a:chExt cx="2484" cy="3455"/>
          </a:xfrm>
        </p:grpSpPr>
        <p:pic>
          <p:nvPicPr>
            <p:cNvPr id="28681" name="Picture 13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768"/>
              <a:ext cx="2469" cy="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 rot="5400000">
              <a:off x="1870" y="2335"/>
              <a:ext cx="333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94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S800 Spectrograph</a:t>
              </a:r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1367" y="3644"/>
              <a:ext cx="225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9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Nuclear structure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9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and discovery</a:t>
              </a:r>
              <a:endParaRPr kumimoji="0" lang="en-US" altLang="en-US" sz="18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837464" y="1219200"/>
            <a:ext cx="231108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LEBIT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high-precision mass measurements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GRETINA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world-class gamma ray spectrometer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JENSA &amp; SECAR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capture reactions with helium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BECOLA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stopped-beam laser spectroscopy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SOLARIS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nucleon transfer and inelastic scattering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313871" y="3694952"/>
            <a:ext cx="3384984" cy="2425841"/>
            <a:chOff x="192" y="2284"/>
            <a:chExt cx="2469" cy="1772"/>
          </a:xfrm>
        </p:grpSpPr>
        <p:pic>
          <p:nvPicPr>
            <p:cNvPr id="21" name="Picture 21" descr="Hira-beautif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>
              <a:fillRect/>
            </a:stretch>
          </p:blipFill>
          <p:spPr bwMode="auto">
            <a:xfrm>
              <a:off x="192" y="2284"/>
              <a:ext cx="2448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40" y="2326"/>
              <a:ext cx="1872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9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Nuclear energy states </a:t>
              </a:r>
              <a:r>
                <a:rPr kumimoji="0" lang="en-US" altLang="en-US" sz="189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from particles freed in collisions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564" y="3564"/>
              <a:ext cx="1097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8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HiRA</a:t>
              </a:r>
              <a:endParaRPr kumimoji="0" lang="en-US" altLang="en-US" sz="378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ヒラギノ角ゴ Pro W3" pitchFamily="-111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32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Our laboratory so far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2481"/>
            <a:ext cx="6276991" cy="47572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550932"/>
            <a:ext cx="7914409" cy="5057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marR="0" lvl="2" indent="0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  <a:p>
            <a:pPr marL="0" marR="0" lvl="2" indent="0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29540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-50800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Science Questions from the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Long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Range Plan for Nuclear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Physics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8900" y="2305811"/>
            <a:ext cx="3162300" cy="230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How did visible matter come into being and how does it evolve?</a:t>
            </a:r>
          </a:p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Are the fundamental interactions that are basic to the structure of matter fully understood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?</a:t>
            </a:r>
          </a:p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How does subatomic matter organize itself and what phenomena emerge?</a:t>
            </a:r>
          </a:p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How can the progress provided by nuclear physics best be used to benefit society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?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009903" y="5157490"/>
            <a:ext cx="3524994" cy="121571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C2B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The future of rare isotope beams is FRIB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C2B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fast • stopped • reaccelerated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33C2B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Safety First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38" y="1844039"/>
            <a:ext cx="2160270" cy="21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79351" y="1828338"/>
            <a:ext cx="192024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put anything in your mouth (eat, drink, chew gum)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99341" y="4118623"/>
            <a:ext cx="20002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obey posted signs</a:t>
            </a:r>
          </a:p>
          <a:p>
            <a:pPr algn="r">
              <a:spcBef>
                <a:spcPct val="0"/>
              </a:spcBef>
              <a:buNone/>
            </a:pPr>
            <a:endParaRPr lang="en-US" altLang="en-US" sz="2200" dirty="0">
              <a:solidFill>
                <a:schemeClr val="tx1"/>
              </a:solidFill>
              <a:latin typeface="+mn-lt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take </a:t>
            </a:r>
            <a:r>
              <a:rPr lang="en-US" altLang="en-US" sz="2200" dirty="0" smtClean="0">
                <a:solidFill>
                  <a:schemeClr val="tx1"/>
                </a:solidFill>
                <a:latin typeface="+mn-lt"/>
              </a:rPr>
              <a:t>photos/video</a:t>
            </a:r>
            <a:endParaRPr lang="en-US" alt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200900" y="1844039"/>
            <a:ext cx="216027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watch your head and step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sit or lean on things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200900" y="4093621"/>
            <a:ext cx="20802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stay with your guide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touch equipment</a:t>
            </a:r>
          </a:p>
        </p:txBody>
      </p:sp>
      <p:pic>
        <p:nvPicPr>
          <p:cNvPr id="19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38" y="4066606"/>
            <a:ext cx="2181794" cy="218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4986817" y="1844039"/>
            <a:ext cx="1895458" cy="21571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5008342" y="4066606"/>
            <a:ext cx="1928428" cy="2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8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4620" dirty="0"/>
              <a:t>Explore FRIB at MSU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683430" y="1285138"/>
            <a:ext cx="8234343" cy="44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72559">
              <a:spcBef>
                <a:spcPct val="50000"/>
              </a:spcBef>
              <a:buNone/>
              <a:defRPr/>
            </a:pPr>
            <a:r>
              <a:rPr lang="en-US" altLang="en-US" sz="2274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Learn more about our Lab and outreach programs</a:t>
            </a:r>
            <a:endParaRPr lang="en-US" altLang="en-US" sz="2274" b="1" dirty="0">
              <a:solidFill>
                <a:srgbClr val="000000"/>
              </a:solidFill>
              <a:latin typeface="Arial Black" panose="020B0A04020102020204" pitchFamily="34" charset="0"/>
              <a:ea typeface="ヒラギノ角ゴ Pro W3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032" y="1847243"/>
            <a:ext cx="2221763" cy="209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Visit the FRIB-inspired nuclear science exhibit at </a:t>
            </a:r>
            <a:r>
              <a:rPr lang="en-US" altLang="en-US" sz="1861" b="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Impression 5 Science Center 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in downtown Lansing!</a:t>
            </a:r>
          </a:p>
          <a:p>
            <a:pPr algn="r" defTabSz="472559">
              <a:spcBef>
                <a:spcPts val="0"/>
              </a:spcBef>
              <a:defRPr/>
            </a:pPr>
            <a:r>
              <a:rPr lang="en-US" altLang="en-US" sz="1861" u="sng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impression5.org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2077" y="4043899"/>
            <a:ext cx="2625686" cy="123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Visit our </a:t>
            </a:r>
            <a:r>
              <a:rPr lang="en-US" altLang="en-US" sz="1861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Gift Shop 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on 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  <a:hlinkClick r:id="rId3" action="ppaction://hlinkfile"/>
              </a:rPr>
              <a:t>shop.msu.edu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 (click on “FRIB” under “Specialty Shops”)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3910" y="1847241"/>
            <a:ext cx="2546925" cy="123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Find</a:t>
            </a:r>
            <a:r>
              <a:rPr lang="en-US" altLang="en-US" sz="186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61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camps and programs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at MSU for </a:t>
            </a:r>
          </a:p>
          <a:p>
            <a:pPr defTabSz="472559">
              <a:defRPr/>
            </a:pPr>
            <a:r>
              <a:rPr lang="en-US" altLang="en-US" sz="1861" dirty="0" err="1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pre-college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 students: </a:t>
            </a:r>
            <a:r>
              <a:rPr lang="en-US" altLang="en-US" sz="1861" u="sng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spartanyouth.msu.edu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970" y="1847244"/>
            <a:ext cx="1786552" cy="2092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988" y="4043898"/>
            <a:ext cx="1426515" cy="135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7812" y="4975747"/>
            <a:ext cx="177390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2559">
              <a:defRPr/>
            </a:pPr>
            <a:r>
              <a:rPr lang="en-US" sz="2067" b="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9030" y="4038578"/>
            <a:ext cx="2228323" cy="95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Get the Android/ iPhone/iPad game </a:t>
            </a:r>
            <a:r>
              <a:rPr lang="en-US" altLang="en-US" sz="1861" b="1" i="1" dirty="0" err="1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Isotopolis</a:t>
            </a:r>
            <a:r>
              <a:rPr lang="en-US" altLang="en-US" sz="186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3291" y="1878625"/>
            <a:ext cx="1773908" cy="53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2559">
              <a:defRPr/>
            </a:pPr>
            <a:r>
              <a:rPr lang="en-US" sz="1447" b="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SPARTAN YOUTH PROGRAMS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b="10190"/>
          <a:stretch/>
        </p:blipFill>
        <p:spPr>
          <a:xfrm>
            <a:off x="2816530" y="2995029"/>
            <a:ext cx="1841624" cy="9451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04756" y="4043897"/>
            <a:ext cx="1858250" cy="1345401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9" y="1847243"/>
            <a:ext cx="1871590" cy="12477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5466012"/>
            <a:ext cx="9601200" cy="442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72559"/>
            <a:r>
              <a:rPr lang="en-US" altLang="en-US" sz="2274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contact</a:t>
            </a:r>
            <a:r>
              <a:rPr lang="en-US" altLang="en-US" sz="2274" dirty="0">
                <a:solidFill>
                  <a:srgbClr val="C19859">
                    <a:lumMod val="75000"/>
                  </a:srgbClr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 </a:t>
            </a:r>
            <a:r>
              <a:rPr lang="en-US" altLang="en-US" sz="2274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  <a:hlinkClick r:id="rId10"/>
              </a:rPr>
              <a:t>visits@frib.msu.edu</a:t>
            </a:r>
            <a:r>
              <a:rPr lang="en-US" altLang="en-US" sz="2274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 </a:t>
            </a:r>
            <a:r>
              <a:rPr lang="en-US" altLang="en-US" sz="2274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or go to </a:t>
            </a:r>
            <a:r>
              <a:rPr lang="en-US" altLang="en-US" sz="2274" dirty="0">
                <a:solidFill>
                  <a:srgbClr val="6B9F25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  <a:hlinkClick r:id="rId11"/>
              </a:rPr>
              <a:t>frib.msu.edu</a:t>
            </a:r>
            <a:r>
              <a:rPr lang="en-US" altLang="en-US" sz="2274" u="sng" dirty="0">
                <a:solidFill>
                  <a:srgbClr val="6B9F25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/public</a:t>
            </a:r>
            <a:endParaRPr lang="en-US" sz="2274" u="sng" dirty="0">
              <a:solidFill>
                <a:srgbClr val="6B9F25"/>
              </a:solidFill>
              <a:latin typeface="Arial Black" panose="020B0A04020102020204" pitchFamily="34" charset="0"/>
              <a:ea typeface="ヒラギノ角ゴ Pro W3"/>
              <a:cs typeface="Aharoni" panose="02010803020104030203" pitchFamily="2" charset="-79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65" y="5993312"/>
            <a:ext cx="455110" cy="3700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93475" y="5977890"/>
            <a:ext cx="1367359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2559"/>
            <a:r>
              <a:rPr lang="en-US" altLang="en-US" sz="2067" dirty="0">
                <a:solidFill>
                  <a:srgbClr val="1DA1F2"/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rPr>
              <a:t>@</a:t>
            </a:r>
            <a:r>
              <a:rPr lang="en-US" altLang="en-US" sz="2067" dirty="0" err="1">
                <a:solidFill>
                  <a:srgbClr val="1DA1F2"/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rPr>
              <a:t>friblab</a:t>
            </a:r>
            <a:endParaRPr lang="en-US" sz="2067" dirty="0">
              <a:solidFill>
                <a:srgbClr val="1DA1F2"/>
              </a:solidFill>
              <a:latin typeface="Arial" pitchFamily="34" charset="0"/>
              <a:ea typeface="ヒラギノ角ゴ Pro W3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3343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More Safety Information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79350" y="1313006"/>
            <a:ext cx="85122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The tour route is a long walk, including climbing down and then back up 56 stairs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You must wear Personal Protective Equipment provided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b="1" dirty="0" smtClean="0">
                <a:solidFill>
                  <a:schemeClr val="tx1"/>
                </a:solidFill>
                <a:latin typeface="+mn-lt"/>
              </a:rPr>
              <a:t>Vest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b="1" dirty="0" smtClean="0">
                <a:solidFill>
                  <a:schemeClr val="tx1"/>
                </a:solidFill>
                <a:latin typeface="+mn-lt"/>
              </a:rPr>
              <a:t>Hard Hat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b="1" dirty="0" smtClean="0">
                <a:solidFill>
                  <a:schemeClr val="tx1"/>
                </a:solidFill>
                <a:latin typeface="+mn-lt"/>
              </a:rPr>
              <a:t>Safety Glasses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Closed-toe shoes are required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Be aware that magnetic field and oxygen deficiency hazards may be present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A safety survey has been conducted to check that the tour route is safe for visitors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In case of alarm, there will be lights and an announcement – evacuate to the nearest safe exit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Follow the directions of your tour guide</a:t>
            </a:r>
            <a:endParaRPr lang="en-US" altLang="en-US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482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50+ years of nuclear science at MSU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1338438"/>
            <a:ext cx="8880063" cy="2029405"/>
            <a:chOff x="89336" y="3242580"/>
            <a:chExt cx="7551657" cy="1725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506" y="4038602"/>
              <a:ext cx="1394694" cy="9297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7400" y="4038600"/>
              <a:ext cx="1378810" cy="9289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36" y="4038602"/>
              <a:ext cx="1282264" cy="9289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64" y="4038601"/>
              <a:ext cx="743178" cy="9289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3859" y="4038602"/>
              <a:ext cx="614741" cy="929796"/>
            </a:xfrm>
            <a:prstGeom prst="rect">
              <a:avLst/>
            </a:prstGeom>
          </p:spPr>
        </p:pic>
        <p:pic>
          <p:nvPicPr>
            <p:cNvPr id="16" name="Content Placeholder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4827" y="3242580"/>
              <a:ext cx="2226166" cy="1724993"/>
            </a:xfrm>
            <a:prstGeom prst="rect">
              <a:avLst/>
            </a:prstGeom>
            <a:noFill/>
            <a:ln w="9525">
              <a:solidFill>
                <a:srgbClr val="064308"/>
              </a:solidFill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81000" y="3512830"/>
          <a:ext cx="8880063" cy="243077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6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8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K1200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CCF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ReA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FRIB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1965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1989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2001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2015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2022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928161668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Light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Heavy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Rare isotopes</a:t>
                      </a:r>
                      <a:endParaRPr lang="en-US" sz="1700" b="1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2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+Structure, +Astro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+Applied, +Fundamental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Nucleon-nucleus interaction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Nuclear temperature,</a:t>
                      </a:r>
                      <a:r>
                        <a:rPr lang="en-US" sz="1500" baseline="0" dirty="0" smtClean="0"/>
                        <a:t> transport theory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Drip lines, new</a:t>
                      </a:r>
                      <a:r>
                        <a:rPr lang="en-US" sz="1500" baseline="0" dirty="0" smtClean="0"/>
                        <a:t> isotopes, shell evolution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Predictive nuclear model,</a:t>
                      </a:r>
                      <a:r>
                        <a:rPr lang="en-US" sz="1500" baseline="0" dirty="0" smtClean="0"/>
                        <a:t> origin of elements, application of isotopes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1338438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Accelerator innovations drive discovery science at Michigan State University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1965: Research with the K50 Cyclotron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600200"/>
            <a:ext cx="538054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58406" y="1600200"/>
            <a:ext cx="3085594" cy="371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Single-turn extraction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cyclotron offers more precise energies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World-leading resolution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in studies of various reactions</a:t>
            </a:r>
          </a:p>
        </p:txBody>
      </p:sp>
    </p:spTree>
    <p:extLst>
      <p:ext uri="{BB962C8B-B14F-4D97-AF65-F5344CB8AC3E}">
        <p14:creationId xmlns:p14="http://schemas.microsoft.com/office/powerpoint/2010/main" val="3485739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1982: Research with the K500 Cyclotron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976574" y="1363231"/>
            <a:ext cx="4663440" cy="2751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6574" y="4267200"/>
            <a:ext cx="50432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World’s first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superconducting cyclotron: 500 MeV for a proton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Creation of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National Superconducting Cyclotron Laboratory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 (NSCL) at MSU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1363231"/>
            <a:ext cx="2540000" cy="373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7750" y="5631716"/>
            <a:ext cx="2954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Director Henry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Blosser’s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B81414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excited note to staff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B81414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7543800" y="4953000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46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1989: Research with the K1200 Cyclotron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3753"/>
            <a:ext cx="5388629" cy="4572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3600" y="1514249"/>
            <a:ext cx="3200400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World’s highest-energy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cyclotron for 20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Imparting 1200 MeV for a proton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Independent operation of K500 and K1200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Many new detectors come online during this period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1/4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th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 the diameter of TRIUMF’s cyclotron</a:t>
            </a:r>
          </a:p>
        </p:txBody>
      </p:sp>
    </p:spTree>
    <p:extLst>
      <p:ext uri="{BB962C8B-B14F-4D97-AF65-F5344CB8AC3E}">
        <p14:creationId xmlns:p14="http://schemas.microsoft.com/office/powerpoint/2010/main" val="3878769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1992: Medical Cyclotron begins operation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8400" y="1543110"/>
            <a:ext cx="28956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Funded by and installed at Harper Hospital in Detroit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Provided targeted  neutron therapy for 20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Licensed NSCL cyclotron technologies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are used in many medical facilities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" y="1548725"/>
            <a:ext cx="5631155" cy="3797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1430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Henry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Blosser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B81414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981200" y="1511937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99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2001-2020: the Coupled Cyclotron Facility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8072" r="10973" b="5384"/>
          <a:stretch/>
        </p:blipFill>
        <p:spPr>
          <a:xfrm>
            <a:off x="1038225" y="1102337"/>
            <a:ext cx="7524750" cy="53480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747371"/>
            <a:ext cx="4114800" cy="91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Coupled Cyclotron Facility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experimental beam lines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41" y="4888455"/>
            <a:ext cx="61563" cy="139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038765" y="3810479"/>
            <a:ext cx="1038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11" charset="-128"/>
                <a:cs typeface="+mn-cs"/>
              </a:rPr>
              <a:t>A person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-111" charset="-128"/>
              <a:cs typeface="+mn-cs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2460702" y="4179811"/>
            <a:ext cx="97549" cy="65238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172200" y="3048000"/>
            <a:ext cx="3276600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Higher ionization → efficient acceleration → higher energy (150 MeV/u)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Fast-beam fragmentation for rare isotope production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Focus on world-leading rare-isotope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&gt;1000 isotope beams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are produced for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60+ known isotopes were discovered at the CCF</a:t>
            </a:r>
          </a:p>
        </p:txBody>
      </p:sp>
    </p:spTree>
    <p:extLst>
      <p:ext uri="{BB962C8B-B14F-4D97-AF65-F5344CB8AC3E}">
        <p14:creationId xmlns:p14="http://schemas.microsoft.com/office/powerpoint/2010/main" val="2041155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FRIB_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b="54079"/>
          <a:stretch/>
        </p:blipFill>
        <p:spPr bwMode="auto">
          <a:xfrm>
            <a:off x="4880758" y="3978606"/>
            <a:ext cx="4110842" cy="24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2015: Research with </a:t>
            </a:r>
            <a:r>
              <a:rPr lang="en-US" altLang="en-US" dirty="0" smtClean="0"/>
              <a:t>ReA3 </a:t>
            </a:r>
            <a:r>
              <a:rPr lang="en-US" altLang="en-US" dirty="0" err="1" smtClean="0"/>
              <a:t>ReAccelerator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137841"/>
            <a:ext cx="8573922" cy="3288140"/>
            <a:chOff x="0" y="1545122"/>
            <a:chExt cx="8886141" cy="340787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6828"/>
            <a:stretch/>
          </p:blipFill>
          <p:spPr bwMode="auto">
            <a:xfrm>
              <a:off x="0" y="1545122"/>
              <a:ext cx="8886141" cy="34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62800" y="2784310"/>
              <a:ext cx="1716051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β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=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0.085 module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05400" y="2163467"/>
              <a:ext cx="1822379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β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=0.041 modules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2315867"/>
              <a:ext cx="104629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RT RFQ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9400" y="2011067"/>
              <a:ext cx="708465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MHB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1553867"/>
              <a:ext cx="59486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Q/A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40180" y="2987040"/>
              <a:ext cx="1272540" cy="1670771"/>
            </a:xfrm>
            <a:custGeom>
              <a:avLst/>
              <a:gdLst>
                <a:gd name="connsiteX0" fmla="*/ 7620 w 1272540"/>
                <a:gd name="connsiteY0" fmla="*/ 2042160 h 2042160"/>
                <a:gd name="connsiteX1" fmla="*/ 7620 w 1272540"/>
                <a:gd name="connsiteY1" fmla="*/ 502920 h 2042160"/>
                <a:gd name="connsiteX2" fmla="*/ 7620 w 1272540"/>
                <a:gd name="connsiteY2" fmla="*/ 335280 h 2042160"/>
                <a:gd name="connsiteX3" fmla="*/ 53340 w 1272540"/>
                <a:gd name="connsiteY3" fmla="*/ 213360 h 2042160"/>
                <a:gd name="connsiteX4" fmla="*/ 129540 w 1272540"/>
                <a:gd name="connsiteY4" fmla="*/ 228600 h 2042160"/>
                <a:gd name="connsiteX5" fmla="*/ 952500 w 1272540"/>
                <a:gd name="connsiteY5" fmla="*/ 441960 h 2042160"/>
                <a:gd name="connsiteX6" fmla="*/ 1120140 w 1272540"/>
                <a:gd name="connsiteY6" fmla="*/ 381000 h 2042160"/>
                <a:gd name="connsiteX7" fmla="*/ 1104900 w 1272540"/>
                <a:gd name="connsiteY7" fmla="*/ 259080 h 2042160"/>
                <a:gd name="connsiteX8" fmla="*/ 114300 w 1272540"/>
                <a:gd name="connsiteY8" fmla="*/ 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540" h="2042160">
                  <a:moveTo>
                    <a:pt x="7620" y="2042160"/>
                  </a:moveTo>
                  <a:lnTo>
                    <a:pt x="7620" y="502920"/>
                  </a:lnTo>
                  <a:cubicBezTo>
                    <a:pt x="7620" y="218440"/>
                    <a:pt x="0" y="383540"/>
                    <a:pt x="7620" y="335280"/>
                  </a:cubicBezTo>
                  <a:cubicBezTo>
                    <a:pt x="15240" y="287020"/>
                    <a:pt x="33020" y="231140"/>
                    <a:pt x="53340" y="213360"/>
                  </a:cubicBezTo>
                  <a:cubicBezTo>
                    <a:pt x="73660" y="195580"/>
                    <a:pt x="129540" y="228600"/>
                    <a:pt x="129540" y="228600"/>
                  </a:cubicBezTo>
                  <a:cubicBezTo>
                    <a:pt x="279400" y="266700"/>
                    <a:pt x="787400" y="416560"/>
                    <a:pt x="952500" y="441960"/>
                  </a:cubicBezTo>
                  <a:cubicBezTo>
                    <a:pt x="1117600" y="467360"/>
                    <a:pt x="1094740" y="411480"/>
                    <a:pt x="1120140" y="381000"/>
                  </a:cubicBezTo>
                  <a:cubicBezTo>
                    <a:pt x="1145540" y="350520"/>
                    <a:pt x="1272540" y="322580"/>
                    <a:pt x="1104900" y="259080"/>
                  </a:cubicBezTo>
                  <a:cubicBezTo>
                    <a:pt x="937260" y="195580"/>
                    <a:pt x="525780" y="97790"/>
                    <a:pt x="114300" y="0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11" charset="-128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8105" y="4005703"/>
              <a:ext cx="1837221" cy="652108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EBIT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Charge Breeder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57198" y="4157879"/>
            <a:ext cx="4343402" cy="2014322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heavy-ion accelerator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fifteen novel superconducting radio-frequency cavities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Accepts stopped nuclei, re-ionizes and filters to produce rare isotope beams at ≥3 MeV/u that are useful for nuclear astrophysics studies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08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" y="258612"/>
            <a:ext cx="96012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>
              <a:defRPr/>
            </a:pPr>
            <a:r>
              <a:rPr lang="en-US" sz="3360" b="1" kern="0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2022: Facility for Rare Isotope Beams</a:t>
            </a:r>
            <a:endParaRPr lang="en-US" sz="3360" b="1" kern="0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72" y="1278968"/>
            <a:ext cx="4628734" cy="34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9276" y="1353978"/>
            <a:ext cx="2654958" cy="48013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0060">
              <a:spcBef>
                <a:spcPct val="50000"/>
              </a:spcBef>
              <a:buNone/>
              <a:defRPr/>
            </a:pPr>
            <a:r>
              <a:rPr lang="en-US" altLang="en-US" sz="2520" dirty="0">
                <a:solidFill>
                  <a:srgbClr val="333C2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NSCL was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800101" y="3470909"/>
            <a:ext cx="4247906" cy="24003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4704" y="3643180"/>
            <a:ext cx="307968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Research Space (450 feet)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82960" y="1257300"/>
            <a:ext cx="6424046" cy="5001648"/>
            <a:chOff x="740769" y="1773926"/>
            <a:chExt cx="6643004" cy="50905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769" y="1773926"/>
              <a:ext cx="6643004" cy="5090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7" y="1773926"/>
              <a:ext cx="2726437" cy="48866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defTabSz="480060">
                <a:defRPr/>
              </a:pP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The</a:t>
              </a:r>
              <a:r>
                <a:rPr lang="en-US" sz="2520" b="1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FRIB</a:t>
              </a: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future</a:t>
              </a: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2253615" y="5517831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1840231" y="5576356"/>
            <a:ext cx="400049" cy="2148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 rot="10800000">
            <a:off x="2253613" y="5657849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0800000">
            <a:off x="5707376" y="5391149"/>
            <a:ext cx="213364" cy="374121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166320" y="5360253"/>
            <a:ext cx="3541055" cy="158321"/>
          </a:xfrm>
          <a:prstGeom prst="lef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1344684" y="4506581"/>
            <a:ext cx="495546" cy="52807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20245728">
            <a:off x="1242819" y="3432370"/>
            <a:ext cx="425380" cy="981274"/>
          </a:xfrm>
          <a:prstGeom prst="bentArrow">
            <a:avLst/>
          </a:prstGeom>
          <a:gradFill flip="none" rotWithShape="1">
            <a:gsLst>
              <a:gs pos="0">
                <a:srgbClr val="00B0F0"/>
              </a:gs>
              <a:gs pos="37000">
                <a:srgbClr val="0070C0"/>
              </a:gs>
              <a:gs pos="84000">
                <a:srgbClr val="E68EC8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16200000">
            <a:off x="1713325" y="5036584"/>
            <a:ext cx="412602" cy="480058"/>
          </a:xfrm>
          <a:custGeom>
            <a:avLst/>
            <a:gdLst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20414 w 275231"/>
              <a:gd name="connsiteY2" fmla="*/ 34403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44226 w 275231"/>
              <a:gd name="connsiteY8" fmla="*/ 651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206423 w 275231"/>
              <a:gd name="connsiteY7" fmla="*/ 128339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196898 w 275231"/>
              <a:gd name="connsiteY7" fmla="*/ 64048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426193 h 426193"/>
              <a:gd name="connsiteX1" fmla="*/ 0 w 275231"/>
              <a:gd name="connsiteY1" fmla="*/ 226253 h 426193"/>
              <a:gd name="connsiteX2" fmla="*/ 110889 w 275231"/>
              <a:gd name="connsiteY2" fmla="*/ 74883 h 426193"/>
              <a:gd name="connsiteX3" fmla="*/ 173085 w 275231"/>
              <a:gd name="connsiteY3" fmla="*/ 46309 h 426193"/>
              <a:gd name="connsiteX4" fmla="*/ 151654 w 275231"/>
              <a:gd name="connsiteY4" fmla="*/ 0 h 426193"/>
              <a:gd name="connsiteX5" fmla="*/ 275231 w 275231"/>
              <a:gd name="connsiteY5" fmla="*/ 140244 h 426193"/>
              <a:gd name="connsiteX6" fmla="*/ 206423 w 275231"/>
              <a:gd name="connsiteY6" fmla="*/ 209052 h 426193"/>
              <a:gd name="connsiteX7" fmla="*/ 196898 w 275231"/>
              <a:gd name="connsiteY7" fmla="*/ 110357 h 426193"/>
              <a:gd name="connsiteX8" fmla="*/ 144226 w 275231"/>
              <a:gd name="connsiteY8" fmla="*/ 136548 h 426193"/>
              <a:gd name="connsiteX9" fmla="*/ 68808 w 275231"/>
              <a:gd name="connsiteY9" fmla="*/ 226254 h 426193"/>
              <a:gd name="connsiteX10" fmla="*/ 68808 w 275231"/>
              <a:gd name="connsiteY10" fmla="*/ 426193 h 426193"/>
              <a:gd name="connsiteX11" fmla="*/ 0 w 275231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06423 w 279994"/>
              <a:gd name="connsiteY6" fmla="*/ 209052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97235 w 279994"/>
              <a:gd name="connsiteY2" fmla="*/ 86579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97235 w 279994"/>
              <a:gd name="connsiteY2" fmla="*/ 8657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1112 w 279994"/>
              <a:gd name="connsiteY1" fmla="*/ 245160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68808 w 279994"/>
              <a:gd name="connsiteY9" fmla="*/ 226254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06900 w 279994"/>
              <a:gd name="connsiteY6" fmla="*/ 152050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62214"/>
              <a:gd name="connsiteY0" fmla="*/ 426193 h 432497"/>
              <a:gd name="connsiteX1" fmla="*/ 11112 w 262214"/>
              <a:gd name="connsiteY1" fmla="*/ 245160 h 432497"/>
              <a:gd name="connsiteX2" fmla="*/ 103902 w 262214"/>
              <a:gd name="connsiteY2" fmla="*/ 77129 h 432497"/>
              <a:gd name="connsiteX3" fmla="*/ 168323 w 262214"/>
              <a:gd name="connsiteY3" fmla="*/ 41550 h 432497"/>
              <a:gd name="connsiteX4" fmla="*/ 151654 w 262214"/>
              <a:gd name="connsiteY4" fmla="*/ 0 h 432497"/>
              <a:gd name="connsiteX5" fmla="*/ 262214 w 262214"/>
              <a:gd name="connsiteY5" fmla="*/ 29168 h 432497"/>
              <a:gd name="connsiteX6" fmla="*/ 206900 w 262214"/>
              <a:gd name="connsiteY6" fmla="*/ 152050 h 432497"/>
              <a:gd name="connsiteX7" fmla="*/ 183563 w 262214"/>
              <a:gd name="connsiteY7" fmla="*/ 107207 h 432497"/>
              <a:gd name="connsiteX8" fmla="*/ 136764 w 262214"/>
              <a:gd name="connsiteY8" fmla="*/ 138863 h 432497"/>
              <a:gd name="connsiteX9" fmla="*/ 59918 w 262214"/>
              <a:gd name="connsiteY9" fmla="*/ 232556 h 432497"/>
              <a:gd name="connsiteX10" fmla="*/ 51027 w 262214"/>
              <a:gd name="connsiteY10" fmla="*/ 432497 h 432497"/>
              <a:gd name="connsiteX11" fmla="*/ 0 w 262214"/>
              <a:gd name="connsiteY11" fmla="*/ 426193 h 4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214" h="432497">
                <a:moveTo>
                  <a:pt x="0" y="426193"/>
                </a:moveTo>
                <a:lnTo>
                  <a:pt x="11112" y="245160"/>
                </a:lnTo>
                <a:cubicBezTo>
                  <a:pt x="11112" y="178657"/>
                  <a:pt x="37399" y="77129"/>
                  <a:pt x="103902" y="77129"/>
                </a:cubicBezTo>
                <a:lnTo>
                  <a:pt x="168323" y="41550"/>
                </a:lnTo>
                <a:lnTo>
                  <a:pt x="151654" y="0"/>
                </a:lnTo>
                <a:lnTo>
                  <a:pt x="262214" y="29168"/>
                </a:lnTo>
                <a:lnTo>
                  <a:pt x="206900" y="152050"/>
                </a:lnTo>
                <a:lnTo>
                  <a:pt x="183563" y="107207"/>
                </a:lnTo>
                <a:lnTo>
                  <a:pt x="136764" y="138863"/>
                </a:lnTo>
                <a:cubicBezTo>
                  <a:pt x="108263" y="138863"/>
                  <a:pt x="59918" y="204055"/>
                  <a:pt x="59918" y="232556"/>
                </a:cubicBezTo>
                <a:lnTo>
                  <a:pt x="51027" y="432497"/>
                </a:lnTo>
                <a:lnTo>
                  <a:pt x="0" y="426193"/>
                </a:lnTo>
                <a:close/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06858" y="4857751"/>
            <a:ext cx="40087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350-meter-long </a:t>
            </a: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folded linear accelerator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19675" y="5897881"/>
            <a:ext cx="433484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&gt;200 MeV/u, </a:t>
            </a: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up to </a:t>
            </a:r>
            <a:r>
              <a:rPr lang="en-US" sz="1680" b="1" i="1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400 kW of beam power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246" y="4863273"/>
            <a:ext cx="164261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Collides w/ target at </a:t>
            </a:r>
            <a:r>
              <a:rPr lang="en-US" sz="1680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half the speed of light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7365" y="3150157"/>
            <a:ext cx="454642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Connects with experimental systems in place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880860" y="1219200"/>
            <a:ext cx="2560320" cy="405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MSU will host the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</a:rPr>
              <a:t>Facility for Rare Isotope Beams (FRIB)</a:t>
            </a:r>
            <a:endParaRPr lang="en-US" sz="20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the $730 million discovery machine that we imagined, designed, and </a:t>
            </a:r>
            <a:r>
              <a:rPr lang="en-US" sz="2000" kern="0" dirty="0" smtClean="0">
                <a:solidFill>
                  <a:schemeClr val="tx1"/>
                </a:solidFill>
                <a:latin typeface="+mn-lt"/>
              </a:rPr>
              <a:t>are preparing </a:t>
            </a:r>
            <a:r>
              <a:rPr lang="en-US" sz="2000" kern="0" dirty="0">
                <a:solidFill>
                  <a:schemeClr val="tx1"/>
                </a:solidFill>
                <a:latin typeface="+mn-lt"/>
              </a:rPr>
              <a:t>for operation in </a:t>
            </a:r>
            <a:r>
              <a:rPr lang="en-US" sz="2000" kern="0" dirty="0" smtClean="0">
                <a:solidFill>
                  <a:schemeClr val="tx1"/>
                </a:solidFill>
                <a:latin typeface="+mn-lt"/>
              </a:rPr>
              <a:t>2022 – FRIB will discover &gt;1000 new isotopes!</a:t>
            </a:r>
            <a:endParaRPr lang="en-US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" name="Picture 5" descr="SClogo_tex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290" y="5348287"/>
            <a:ext cx="1371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1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/>
      <p:bldP spid="25" grpId="0"/>
      <p:bldP spid="21" grpId="0"/>
      <p:bldP spid="26" grpId="0"/>
      <p:bldP spid="28" grpId="0" animBg="1"/>
    </p:bld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2.xml><?xml version="1.0" encoding="utf-8"?>
<a:theme xmlns:a="http://schemas.openxmlformats.org/drawingml/2006/main" name="3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EBCA22-6E20-4C71-AFAC-46122DD6B1EA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31ac3772-10db-466f-87b2-5ca6a813de61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14540</TotalTime>
  <Pages>23</Pages>
  <Words>901</Words>
  <Application>Microsoft Office PowerPoint</Application>
  <PresentationFormat>Custom</PresentationFormat>
  <Paragraphs>158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Aharoni</vt:lpstr>
      <vt:lpstr>Arial</vt:lpstr>
      <vt:lpstr>Arial Black</vt:lpstr>
      <vt:lpstr>Book Antiqua</vt:lpstr>
      <vt:lpstr>Calibri</vt:lpstr>
      <vt:lpstr>Garamond</vt:lpstr>
      <vt:lpstr>Gotham Book</vt:lpstr>
      <vt:lpstr>Helvetica</vt:lpstr>
      <vt:lpstr>Lucida Grande</vt:lpstr>
      <vt:lpstr>MS PGothic</vt:lpstr>
      <vt:lpstr>MS PGothic</vt:lpstr>
      <vt:lpstr>Wingdings</vt:lpstr>
      <vt:lpstr>ヒラギノ角ゴ Pro W3</vt:lpstr>
      <vt:lpstr>FRIB3</vt:lpstr>
      <vt:lpstr>3_FRIB3</vt:lpstr>
      <vt:lpstr>PowerPoint Presentation</vt:lpstr>
      <vt:lpstr>50+ years of nuclear science at MSU</vt:lpstr>
      <vt:lpstr>1965: Research with the K50 Cyclotron</vt:lpstr>
      <vt:lpstr>1982: Research with the K500 Cyclotron</vt:lpstr>
      <vt:lpstr>1989: Research with the K1200 Cyclotron</vt:lpstr>
      <vt:lpstr>1992: Medical Cyclotron begins operation</vt:lpstr>
      <vt:lpstr>2001-2020: the Coupled Cyclotron Facility</vt:lpstr>
      <vt:lpstr>2015: Research with ReA3 ReAccelerator</vt:lpstr>
      <vt:lpstr>PowerPoint Presentation</vt:lpstr>
      <vt:lpstr>FRIB: A DOE-SC Scientific User Facility</vt:lpstr>
      <vt:lpstr>NSCL Reach vs. FRIB Reach</vt:lpstr>
      <vt:lpstr>Detectors push the envelope</vt:lpstr>
      <vt:lpstr>Our laboratory so far</vt:lpstr>
      <vt:lpstr>Safety First</vt:lpstr>
      <vt:lpstr>Explore FRIB at MSU</vt:lpstr>
      <vt:lpstr>More Safety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831</cp:revision>
  <cp:lastPrinted>2003-05-09T03:33:16Z</cp:lastPrinted>
  <dcterms:created xsi:type="dcterms:W3CDTF">2010-11-26T22:03:55Z</dcterms:created>
  <dcterms:modified xsi:type="dcterms:W3CDTF">2023-07-07T12:44:41Z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