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Override1.xml" ContentType="application/vnd.openxmlformats-officedocument.themeOverride+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92" r:id="rId4"/>
    <p:sldMasterId id="2147483989" r:id="rId5"/>
    <p:sldMasterId id="2147484015" r:id="rId6"/>
  </p:sldMasterIdLst>
  <p:notesMasterIdLst>
    <p:notesMasterId r:id="rId32"/>
  </p:notesMasterIdLst>
  <p:handoutMasterIdLst>
    <p:handoutMasterId r:id="rId33"/>
  </p:handoutMasterIdLst>
  <p:sldIdLst>
    <p:sldId id="303" r:id="rId7"/>
    <p:sldId id="304" r:id="rId8"/>
    <p:sldId id="340" r:id="rId9"/>
    <p:sldId id="341" r:id="rId10"/>
    <p:sldId id="308" r:id="rId11"/>
    <p:sldId id="353" r:id="rId12"/>
    <p:sldId id="339" r:id="rId13"/>
    <p:sldId id="312" r:id="rId14"/>
    <p:sldId id="342" r:id="rId15"/>
    <p:sldId id="343" r:id="rId16"/>
    <p:sldId id="345" r:id="rId17"/>
    <p:sldId id="318" r:id="rId18"/>
    <p:sldId id="320" r:id="rId19"/>
    <p:sldId id="354" r:id="rId20"/>
    <p:sldId id="362" r:id="rId21"/>
    <p:sldId id="357" r:id="rId22"/>
    <p:sldId id="358" r:id="rId23"/>
    <p:sldId id="350" r:id="rId24"/>
    <p:sldId id="361" r:id="rId25"/>
    <p:sldId id="325" r:id="rId26"/>
    <p:sldId id="363" r:id="rId27"/>
    <p:sldId id="326" r:id="rId28"/>
    <p:sldId id="355" r:id="rId29"/>
    <p:sldId id="351" r:id="rId30"/>
    <p:sldId id="338" r:id="rId31"/>
  </p:sldIdLst>
  <p:sldSz cx="9144000" cy="6858000" type="screen4x3"/>
  <p:notesSz cx="6997700" cy="9271000"/>
  <p:defaultTex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19" userDrawn="1">
          <p15:clr>
            <a:srgbClr val="A4A3A4"/>
          </p15:clr>
        </p15:guide>
        <p15:guide id="2" pos="22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A1F2"/>
    <a:srgbClr val="E68EC8"/>
    <a:srgbClr val="66C3DC"/>
    <a:srgbClr val="67B14B"/>
    <a:srgbClr val="000000"/>
    <a:srgbClr val="064308"/>
    <a:srgbClr val="E6E8DC"/>
    <a:srgbClr val="B7B58A"/>
    <a:srgbClr val="0F0C8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4643" autoAdjust="0"/>
    <p:restoredTop sz="94660"/>
  </p:normalViewPr>
  <p:slideViewPr>
    <p:cSldViewPr snapToObjects="1">
      <p:cViewPr varScale="1">
        <p:scale>
          <a:sx n="117" d="100"/>
          <a:sy n="117" d="100"/>
        </p:scale>
        <p:origin x="792" y="84"/>
      </p:cViewPr>
      <p:guideLst>
        <p:guide orient="horz" pos="2160"/>
        <p:guide pos="2880"/>
      </p:guideLst>
    </p:cSldViewPr>
  </p:slideViewPr>
  <p:notesTextViewPr>
    <p:cViewPr>
      <p:scale>
        <a:sx n="100" d="100"/>
        <a:sy n="100" d="100"/>
      </p:scale>
      <p:origin x="0" y="0"/>
    </p:cViewPr>
  </p:notesTextViewPr>
  <p:notesViewPr>
    <p:cSldViewPr snapToObjects="1">
      <p:cViewPr varScale="1">
        <p:scale>
          <a:sx n="121" d="100"/>
          <a:sy n="121" d="100"/>
        </p:scale>
        <p:origin x="4884" y="96"/>
      </p:cViewPr>
      <p:guideLst>
        <p:guide orient="horz" pos="2919"/>
        <p:guide pos="22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5710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3471"/>
          </a:xfrm>
          <a:prstGeom prst="rect">
            <a:avLst/>
          </a:prstGeom>
        </p:spPr>
        <p:txBody>
          <a:bodyPr vert="horz" wrap="square" lIns="92400" tIns="46200" rIns="92400" bIns="46200" numCol="1" anchor="t"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3" name="Date Placeholder 2"/>
          <p:cNvSpPr>
            <a:spLocks noGrp="1"/>
          </p:cNvSpPr>
          <p:nvPr>
            <p:ph type="dt" idx="1"/>
          </p:nvPr>
        </p:nvSpPr>
        <p:spPr>
          <a:xfrm>
            <a:off x="3963744" y="0"/>
            <a:ext cx="3032337" cy="463471"/>
          </a:xfrm>
          <a:prstGeom prst="rect">
            <a:avLst/>
          </a:prstGeom>
        </p:spPr>
        <p:txBody>
          <a:bodyPr vert="horz" wrap="square" lIns="92400" tIns="46200" rIns="92400" bIns="46200" numCol="1" anchor="t"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58165478-8271-4537-9DBA-6DB278E2C8C0}" type="datetime1">
              <a:rPr lang="en-US"/>
              <a:pPr>
                <a:defRPr/>
              </a:pPr>
              <a:t>8/11/2023</a:t>
            </a:fld>
            <a:endParaRPr lang="en-US"/>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wrap="square" lIns="92400" tIns="46200" rIns="92400" bIns="4620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99770" y="4403765"/>
            <a:ext cx="5598160" cy="4171233"/>
          </a:xfrm>
          <a:prstGeom prst="rect">
            <a:avLst/>
          </a:prstGeom>
        </p:spPr>
        <p:txBody>
          <a:bodyPr vert="horz" wrap="square" lIns="92400" tIns="46200" rIns="92400" bIns="46200" numCol="1" anchor="t" anchorCtr="0" compatLnSpc="1">
            <a:prstTxWarp prst="textNoShape">
              <a:avLst/>
            </a:prstTxWarp>
            <a:normAutofit/>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 name="Footer Placeholder 5"/>
          <p:cNvSpPr>
            <a:spLocks noGrp="1"/>
          </p:cNvSpPr>
          <p:nvPr>
            <p:ph type="ftr" sz="quarter" idx="4"/>
          </p:nvPr>
        </p:nvSpPr>
        <p:spPr>
          <a:xfrm>
            <a:off x="0" y="8805937"/>
            <a:ext cx="3032337" cy="463470"/>
          </a:xfrm>
          <a:prstGeom prst="rect">
            <a:avLst/>
          </a:prstGeom>
        </p:spPr>
        <p:txBody>
          <a:bodyPr vert="horz" wrap="square" lIns="92400" tIns="46200" rIns="92400" bIns="46200" numCol="1" anchor="b"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7" name="Slide Number Placeholder 6"/>
          <p:cNvSpPr>
            <a:spLocks noGrp="1"/>
          </p:cNvSpPr>
          <p:nvPr>
            <p:ph type="sldNum" sz="quarter" idx="5"/>
          </p:nvPr>
        </p:nvSpPr>
        <p:spPr>
          <a:xfrm>
            <a:off x="3963744" y="8805937"/>
            <a:ext cx="3032337" cy="463470"/>
          </a:xfrm>
          <a:prstGeom prst="rect">
            <a:avLst/>
          </a:prstGeom>
        </p:spPr>
        <p:txBody>
          <a:bodyPr vert="horz" wrap="square" lIns="92400" tIns="46200" rIns="92400" bIns="46200" numCol="1" anchor="b"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74EB2CD8-9047-43A5-BEAD-229CAC8CFCAA}" type="slidenum">
              <a:rPr lang="en-US"/>
              <a:pPr>
                <a:defRPr/>
              </a:pPr>
              <a:t>‹#›</a:t>
            </a:fld>
            <a:endParaRPr lang="en-US"/>
          </a:p>
        </p:txBody>
      </p:sp>
    </p:spTree>
    <p:extLst>
      <p:ext uri="{BB962C8B-B14F-4D97-AF65-F5344CB8AC3E}">
        <p14:creationId xmlns:p14="http://schemas.microsoft.com/office/powerpoint/2010/main" val="4104131628"/>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a:defRPr>
    </a:lvl2pPr>
    <a:lvl3pPr marL="11430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65" charset="-128"/>
      </a:defRPr>
    </a:lvl3pPr>
    <a:lvl4pPr marL="16002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84153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r>
              <a:rPr lang="en-US" u="sng" dirty="0" smtClean="0">
                <a:ea typeface="ヒラギノ角ゴ Pro W3"/>
                <a:cs typeface="ヒラギノ角ゴ Pro W3"/>
              </a:rPr>
              <a:t>Other Points</a:t>
            </a:r>
            <a:r>
              <a:rPr lang="en-US" u="sng" baseline="0" dirty="0" smtClean="0">
                <a:ea typeface="ヒラギノ角ゴ Pro W3"/>
                <a:cs typeface="ヒラギノ角ゴ Pro W3"/>
              </a:rPr>
              <a:t> to Mention</a:t>
            </a:r>
            <a:r>
              <a:rPr lang="en-US" baseline="0" dirty="0" smtClean="0">
                <a:ea typeface="ヒラギノ角ゴ Pro W3"/>
                <a:cs typeface="ヒラギノ角ゴ Pro W3"/>
              </a:rPr>
              <a:t>:</a:t>
            </a:r>
          </a:p>
          <a:p>
            <a:endParaRPr lang="en-US" dirty="0" smtClean="0">
              <a:ea typeface="ヒラギノ角ゴ Pro W3"/>
              <a:cs typeface="ヒラギノ角ゴ Pro W3"/>
            </a:endParaRPr>
          </a:p>
          <a:p>
            <a:pPr marL="171450" indent="-171450">
              <a:buFont typeface="Arial" panose="020B0604020202020204" pitchFamily="34" charset="0"/>
              <a:buChar char="•"/>
            </a:pPr>
            <a:r>
              <a:rPr lang="en-US" dirty="0" smtClean="0">
                <a:ea typeface="ヒラギノ角ゴ Pro W3"/>
                <a:cs typeface="ヒラギノ角ゴ Pro W3"/>
              </a:rPr>
              <a:t>FRIB enables</a:t>
            </a:r>
            <a:r>
              <a:rPr lang="en-US" baseline="0" dirty="0" smtClean="0">
                <a:ea typeface="ヒラギノ角ゴ Pro W3"/>
                <a:cs typeface="ヒラギノ角ゴ Pro W3"/>
              </a:rPr>
              <a:t> scientist to make discoveries in properties of atomic nuclei, nuclear astrophysics, tests of fundamental symmetries, and isotope research for society</a:t>
            </a:r>
          </a:p>
          <a:p>
            <a:pPr marL="171450" indent="-171450">
              <a:buFont typeface="Arial" panose="020B0604020202020204" pitchFamily="34" charset="0"/>
              <a:buChar char="•"/>
            </a:pPr>
            <a:r>
              <a:rPr lang="en-US" baseline="0" dirty="0" smtClean="0">
                <a:ea typeface="ヒラギノ角ゴ Pro W3"/>
                <a:cs typeface="ヒラギノ角ゴ Pro W3"/>
              </a:rPr>
              <a:t>Approximately 1,400 world-class scientists are engaged and belong to the FRIB Users Organization (FRIBUO)</a:t>
            </a:r>
          </a:p>
          <a:p>
            <a:pPr marL="171450" indent="-171450">
              <a:buFont typeface="Arial" panose="020B0604020202020204" pitchFamily="34" charset="0"/>
              <a:buChar char="•"/>
            </a:pPr>
            <a:r>
              <a:rPr lang="en-US" baseline="0" dirty="0" smtClean="0">
                <a:ea typeface="ヒラギノ角ゴ Pro W3"/>
                <a:cs typeface="ヒラギノ角ゴ Pro W3"/>
              </a:rPr>
              <a:t>Made possible by partnerships with the best in the nation and world; 13 active Work-for-Others agreements and 14 active MOUs</a:t>
            </a:r>
          </a:p>
          <a:p>
            <a:pPr marL="171450" indent="-171450">
              <a:buFont typeface="Arial" panose="020B0604020202020204" pitchFamily="34" charset="0"/>
              <a:buChar char="•"/>
            </a:pPr>
            <a:endParaRPr lang="en-US" dirty="0" smtClean="0">
              <a:ea typeface="ヒラギノ角ゴ Pro W3"/>
              <a:cs typeface="ヒラギノ角ゴ Pro W3"/>
            </a:endParaRPr>
          </a:p>
        </p:txBody>
      </p:sp>
    </p:spTree>
    <p:extLst>
      <p:ext uri="{BB962C8B-B14F-4D97-AF65-F5344CB8AC3E}">
        <p14:creationId xmlns:p14="http://schemas.microsoft.com/office/powerpoint/2010/main" val="3287256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4082326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994207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914434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1386783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1283768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6: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26:notes"/>
          <p:cNvSpPr>
            <a:spLocks noGrp="1" noRot="1" noChangeAspect="1"/>
          </p:cNvSpPr>
          <p:nvPr>
            <p:ph type="sldImg" idx="2"/>
          </p:nvPr>
        </p:nvSpPr>
        <p:spPr>
          <a:xfrm>
            <a:off x="1182688" y="695325"/>
            <a:ext cx="463391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08439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Picture 4" descr="FRIB_ppt_bottom.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6133208"/>
            <a:ext cx="9144000" cy="724793"/>
          </a:xfrm>
          <a:prstGeom prst="rect">
            <a:avLst/>
          </a:prstGeom>
          <a:noFill/>
          <a:ln w="9525">
            <a:noFill/>
            <a:miter lim="800000"/>
            <a:headEnd/>
            <a:tailEnd/>
          </a:ln>
        </p:spPr>
      </p:pic>
      <p:sp>
        <p:nvSpPr>
          <p:cNvPr id="5" name="Text Box 5"/>
          <p:cNvSpPr txBox="1">
            <a:spLocks noChangeArrowheads="1"/>
          </p:cNvSpPr>
          <p:nvPr/>
        </p:nvSpPr>
        <p:spPr bwMode="auto">
          <a:xfrm>
            <a:off x="669776" y="1320107"/>
            <a:ext cx="7864929" cy="48104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571" tIns="45285" rIns="90571" bIns="45285">
            <a:spAutoFit/>
          </a:bodyPr>
          <a:lstStyle/>
          <a:p>
            <a:pPr defTabSz="452978" eaLnBrk="0" fontAlgn="base" hangingPunct="0">
              <a:lnSpc>
                <a:spcPct val="90000"/>
              </a:lnSpc>
              <a:spcBef>
                <a:spcPct val="0"/>
              </a:spcBef>
              <a:spcAft>
                <a:spcPct val="0"/>
              </a:spcAft>
              <a:defRPr/>
            </a:pPr>
            <a:endParaRPr lang="en-US" sz="2813" dirty="0">
              <a:solidFill>
                <a:srgbClr val="B81414"/>
              </a:solidFill>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4115405" y="3009305"/>
            <a:ext cx="9144000" cy="52433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571" tIns="45285" rIns="90571" bIns="45285">
            <a:spAutoFit/>
          </a:bodyPr>
          <a:lstStyle/>
          <a:p>
            <a:pPr defTabSz="452978" fontAlgn="base">
              <a:spcBef>
                <a:spcPct val="0"/>
              </a:spcBef>
              <a:spcAft>
                <a:spcPct val="0"/>
              </a:spcAft>
              <a:defRPr/>
            </a:pPr>
            <a:endParaRPr lang="en-US" sz="2813" dirty="0">
              <a:solidFill>
                <a:srgbClr val="B81414"/>
              </a:solidFill>
              <a:latin typeface="Arial" charset="0"/>
              <a:ea typeface="ヒラギノ角ゴ Pro W3" pitchFamily="-107" charset="-128"/>
              <a:cs typeface="Arial" charset="0"/>
            </a:endParaRPr>
          </a:p>
        </p:txBody>
      </p:sp>
      <p:sp>
        <p:nvSpPr>
          <p:cNvPr id="7" name="Footer Placeholder 6"/>
          <p:cNvSpPr>
            <a:spLocks noGrp="1"/>
          </p:cNvSpPr>
          <p:nvPr>
            <p:ph type="ftr" sz="quarter" idx="10"/>
          </p:nvPr>
        </p:nvSpPr>
        <p:spPr/>
        <p:txBody>
          <a:bodyPr/>
          <a:lstStyle>
            <a:lvl1pPr algn="r" eaLnBrk="0" hangingPunct="0">
              <a:lnSpc>
                <a:spcPct val="90000"/>
              </a:lnSpc>
              <a:defRPr sz="1031" smtClean="0">
                <a:solidFill>
                  <a:srgbClr val="064308"/>
                </a:solidFill>
                <a:latin typeface="Arial"/>
                <a:ea typeface="+mn-ea"/>
                <a:cs typeface="Arial"/>
              </a:defRPr>
            </a:lvl1pPr>
          </a:lstStyle>
          <a:p>
            <a:pPr>
              <a:defRPr/>
            </a:pPr>
            <a:endParaRPr lang="en-US" dirty="0"/>
          </a:p>
        </p:txBody>
      </p:sp>
      <p:sp>
        <p:nvSpPr>
          <p:cNvPr id="8" name="Slide Number Placeholder 4"/>
          <p:cNvSpPr>
            <a:spLocks noGrp="1"/>
          </p:cNvSpPr>
          <p:nvPr>
            <p:ph type="sldNum" sz="quarter" idx="11"/>
          </p:nvPr>
        </p:nvSpPr>
        <p:spPr/>
        <p:txBody>
          <a:bodyPr/>
          <a:lstStyle>
            <a:lvl1pPr>
              <a:defRPr/>
            </a:lvl1pPr>
          </a:lstStyle>
          <a:p>
            <a:pPr>
              <a:defRPr/>
            </a:pPr>
            <a:endParaRPr lang="en-US" dirty="0"/>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146296"/>
            <a:ext cx="9144000" cy="714565"/>
          </a:xfrm>
          <a:prstGeom prst="rect">
            <a:avLst/>
          </a:prstGeom>
        </p:spPr>
      </p:pic>
      <p:sp>
        <p:nvSpPr>
          <p:cNvPr id="10" name="Title 9"/>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534592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1"/>
            <a:ext cx="7489976" cy="44038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5096" tIns="42548" rIns="85096" bIns="42548">
            <a:spAutoFit/>
          </a:bodyPr>
          <a:lstStyle/>
          <a:p>
            <a:pPr defTabSz="449856" eaLnBrk="0" hangingPunct="0">
              <a:lnSpc>
                <a:spcPct val="90000"/>
              </a:lnSpc>
              <a:defRPr/>
            </a:pPr>
            <a:endParaRPr lang="en-US" sz="2559"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1"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91455098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0512180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extLst>
      <p:ext uri="{BB962C8B-B14F-4D97-AF65-F5344CB8AC3E}">
        <p14:creationId xmlns:p14="http://schemas.microsoft.com/office/powerpoint/2010/main" val="179542183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16382F-0F7B-49D3-8932-BC432024B82E}" type="slidenum">
              <a:rPr lang="en-US"/>
              <a:pPr>
                <a:defRPr/>
              </a:pPr>
              <a:t>‹#›</a:t>
            </a:fld>
            <a:endParaRPr lang="en-US"/>
          </a:p>
        </p:txBody>
      </p:sp>
    </p:spTree>
    <p:extLst>
      <p:ext uri="{BB962C8B-B14F-4D97-AF65-F5344CB8AC3E}">
        <p14:creationId xmlns:p14="http://schemas.microsoft.com/office/powerpoint/2010/main" val="133913335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067100"/>
            <a:ext cx="8990922" cy="5027414"/>
          </a:xfrm>
        </p:spPr>
        <p:txBody>
          <a:bodyPr/>
          <a:lstStyle>
            <a:lvl3pPr>
              <a:defRPr sz="18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76200" y="285755"/>
            <a:ext cx="8991600" cy="485775"/>
          </a:xfrm>
        </p:spPr>
        <p:txBody>
          <a:bodyPr/>
          <a:lstStyle/>
          <a:p>
            <a:r>
              <a:rPr lang="en-US" smtClean="0"/>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64308"/>
                </a:solidFill>
                <a:effectLst/>
                <a:uLnTx/>
                <a:uFillTx/>
                <a:latin typeface="Arial"/>
                <a:ea typeface="+mn-ea"/>
                <a:cs typeface="Arial"/>
              </a:rPr>
              <a:t>Zach Constan, Outreach Coordinator</a:t>
            </a:r>
            <a:endParaRPr kumimoji="0" lang="en-US" sz="1000" b="0" i="0" u="none" strike="noStrike" kern="1200" cap="none" spc="0" normalizeH="0" baseline="0" noProof="0" dirty="0">
              <a:ln>
                <a:noFill/>
              </a:ln>
              <a:solidFill>
                <a:srgbClr val="064308"/>
              </a:solidFill>
              <a:effectLst/>
              <a:uLnTx/>
              <a:uFillTx/>
              <a:latin typeface="Arial"/>
              <a:ea typeface="+mn-ea"/>
              <a:cs typeface="Arial"/>
            </a:endParaRPr>
          </a:p>
        </p:txBody>
      </p:sp>
      <p:sp>
        <p:nvSpPr>
          <p:cNvPr id="10" name="Slide Number Placeholder 4"/>
          <p:cNvSpPr>
            <a:spLocks noGrp="1"/>
          </p:cNvSpPr>
          <p:nvPr>
            <p:ph type="sldNum" sz="quarter" idx="11"/>
          </p:nvPr>
        </p:nvSpPr>
        <p:spPr/>
        <p:txBody>
          <a:bodyPr/>
          <a:lstStyle>
            <a:lvl1pPr>
              <a:defRPr/>
            </a:lvl1pPr>
          </a:lstStyle>
          <a:p>
            <a:pPr marL="0" marR="0" lvl="0" indent="0" algn="l"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rPr>
              <a:t>, Slide </a:t>
            </a:r>
            <a:fld id="{35AD4620-7552-4207-8973-898801ED212B}" type="slidenum">
              <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rPr>
              <a:pPr marL="0" marR="0" lvl="0" indent="0" algn="l" defTabSz="457200" rtl="0" eaLnBrk="0" fontAlgn="base" latinLnBrk="0" hangingPunct="0">
                <a:lnSpc>
                  <a:spcPct val="90000"/>
                </a:lnSpc>
                <a:spcBef>
                  <a:spcPct val="0"/>
                </a:spcBef>
                <a:spcAft>
                  <a:spcPct val="0"/>
                </a:spcAft>
                <a:buClrTx/>
                <a:buSzTx/>
                <a:buFontTx/>
                <a:buNone/>
                <a:tabLst/>
                <a:defRPr/>
              </a:pPr>
              <a:t>‹#›</a:t>
            </a:fld>
            <a:endPar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endParaRPr>
          </a:p>
        </p:txBody>
      </p:sp>
    </p:spTree>
    <p:extLst>
      <p:ext uri="{BB962C8B-B14F-4D97-AF65-F5344CB8AC3E}">
        <p14:creationId xmlns:p14="http://schemas.microsoft.com/office/powerpoint/2010/main" val="39461418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3812309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extLst>
      <p:ext uri="{BB962C8B-B14F-4D97-AF65-F5344CB8AC3E}">
        <p14:creationId xmlns:p14="http://schemas.microsoft.com/office/powerpoint/2010/main" val="222130248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16382F-0F7B-49D3-8932-BC432024B82E}" type="slidenum">
              <a:rPr lang="en-US"/>
              <a:pPr>
                <a:defRPr/>
              </a:pPr>
              <a:t>‹#›</a:t>
            </a:fld>
            <a:endParaRPr lang="en-US"/>
          </a:p>
        </p:txBody>
      </p:sp>
    </p:spTree>
    <p:extLst>
      <p:ext uri="{BB962C8B-B14F-4D97-AF65-F5344CB8AC3E}">
        <p14:creationId xmlns:p14="http://schemas.microsoft.com/office/powerpoint/2010/main" val="282902466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9.xml"/><Relationship Id="rId7"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theme" Target="../theme/theme3.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6156813"/>
            <a:ext cx="9144000" cy="72479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52400" y="6195225"/>
            <a:ext cx="579349" cy="657933"/>
          </a:xfrm>
          <a:prstGeom prst="rect">
            <a:avLst/>
          </a:prstGeom>
        </p:spPr>
      </p:pic>
      <p:pic>
        <p:nvPicPr>
          <p:cNvPr id="9" name="Picture 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62000" y="6228978"/>
            <a:ext cx="463888" cy="580461"/>
          </a:xfrm>
          <a:prstGeom prst="rect">
            <a:avLst/>
          </a:prstGeom>
        </p:spPr>
      </p:pic>
      <p:sp>
        <p:nvSpPr>
          <p:cNvPr id="2" name="TextBox 1"/>
          <p:cNvSpPr txBox="1"/>
          <p:nvPr userDrawn="1"/>
        </p:nvSpPr>
        <p:spPr>
          <a:xfrm>
            <a:off x="1295400" y="6228978"/>
            <a:ext cx="3200400" cy="507831"/>
          </a:xfrm>
          <a:prstGeom prst="rect">
            <a:avLst/>
          </a:prstGeom>
          <a:noFill/>
        </p:spPr>
        <p:txBody>
          <a:bodyPr wrap="square" rtlCol="0">
            <a:spAutoFit/>
          </a:bodyPr>
          <a:lstStyle/>
          <a:p>
            <a:r>
              <a:rPr lang="en-US" sz="900" dirty="0" smtClean="0">
                <a:solidFill>
                  <a:schemeClr val="tx2">
                    <a:lumMod val="75000"/>
                    <a:lumOff val="25000"/>
                  </a:schemeClr>
                </a:solidFill>
                <a:latin typeface="Gotham Book" pitchFamily="50" charset="0"/>
                <a:cs typeface="Gotham Book" pitchFamily="50" charset="0"/>
              </a:rPr>
              <a:t>U.S.</a:t>
            </a:r>
            <a:r>
              <a:rPr lang="en-US" sz="900" baseline="0" dirty="0" smtClean="0">
                <a:solidFill>
                  <a:schemeClr val="tx2">
                    <a:lumMod val="75000"/>
                    <a:lumOff val="25000"/>
                  </a:schemeClr>
                </a:solidFill>
                <a:latin typeface="Gotham Book" pitchFamily="50" charset="0"/>
                <a:cs typeface="Gotham Book" pitchFamily="50" charset="0"/>
              </a:rPr>
              <a:t> Department of Energy Office of Science</a:t>
            </a:r>
          </a:p>
          <a:p>
            <a:r>
              <a:rPr lang="en-US" sz="900" baseline="0" dirty="0" smtClean="0">
                <a:solidFill>
                  <a:schemeClr val="tx2">
                    <a:lumMod val="75000"/>
                    <a:lumOff val="25000"/>
                  </a:schemeClr>
                </a:solidFill>
                <a:latin typeface="Gotham Book" pitchFamily="50" charset="0"/>
                <a:cs typeface="Gotham Book" pitchFamily="50" charset="0"/>
              </a:rPr>
              <a:t>National Science Foundation</a:t>
            </a:r>
          </a:p>
          <a:p>
            <a:r>
              <a:rPr lang="en-US" sz="900" baseline="0" dirty="0" smtClean="0">
                <a:solidFill>
                  <a:schemeClr val="tx2">
                    <a:lumMod val="75000"/>
                    <a:lumOff val="25000"/>
                  </a:schemeClr>
                </a:solidFill>
                <a:latin typeface="Gotham Book" pitchFamily="50" charset="0"/>
                <a:cs typeface="Gotham Book" pitchFamily="50" charset="0"/>
              </a:rPr>
              <a:t>Michigan State University</a:t>
            </a:r>
            <a:endParaRPr lang="en-US" sz="900" dirty="0">
              <a:solidFill>
                <a:schemeClr val="tx2">
                  <a:lumMod val="75000"/>
                  <a:lumOff val="25000"/>
                </a:schemeClr>
              </a:solidFill>
              <a:latin typeface="Gotham Book" pitchFamily="50" charset="0"/>
              <a:cs typeface="Gotham Book" pitchFamily="50" charset="0"/>
            </a:endParaRPr>
          </a:p>
        </p:txBody>
      </p:sp>
      <p:sp>
        <p:nvSpPr>
          <p:cNvPr id="6" name="Rectangle 5"/>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10" name="Picture 9"/>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0" y="6146296"/>
            <a:ext cx="9144000" cy="714565"/>
          </a:xfrm>
          <a:prstGeom prst="rect">
            <a:avLst/>
          </a:prstGeom>
        </p:spPr>
      </p:pic>
    </p:spTree>
    <p:extLst>
      <p:ext uri="{BB962C8B-B14F-4D97-AF65-F5344CB8AC3E}">
        <p14:creationId xmlns:p14="http://schemas.microsoft.com/office/powerpoint/2010/main" val="3737340564"/>
      </p:ext>
    </p:extLst>
  </p:cSld>
  <p:clrMap bg1="lt1" tx1="dk1" bg2="lt2" tx2="dk2" accent1="accent1" accent2="accent2" accent3="accent3" accent4="accent4" accent5="accent5" accent6="accent6" hlink="hlink" folHlink="folHlink"/>
  <p:sldLayoutIdLst>
    <p:sldLayoutId id="2147484013" r:id="rId1"/>
    <p:sldLayoutId id="2147483993" r:id="rId2"/>
    <p:sldLayoutId id="2147483994" r:id="rId3"/>
    <p:sldLayoutId id="2147483996" r:id="rId4"/>
    <p:sldLayoutId id="2147484014" r:id="rId5"/>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67100" y="6145006"/>
            <a:ext cx="2209800" cy="736600"/>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43774" y="5564145"/>
            <a:ext cx="1972809" cy="657603"/>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8600" y="5667455"/>
            <a:ext cx="2698400" cy="450982"/>
          </a:xfrm>
          <a:prstGeom prst="rect">
            <a:avLst/>
          </a:prstGeom>
        </p:spPr>
      </p:pic>
      <p:grpSp>
        <p:nvGrpSpPr>
          <p:cNvPr id="14" name="Group 13">
            <a:extLst>
              <a:ext uri="{FF2B5EF4-FFF2-40B4-BE49-F238E27FC236}">
                <a16:creationId xmlns:a16="http://schemas.microsoft.com/office/drawing/2014/main" id="{8E79C30C-015D-6A43-AF98-91BD37A04167}"/>
              </a:ext>
            </a:extLst>
          </p:cNvPr>
          <p:cNvGrpSpPr/>
          <p:nvPr userDrawn="1"/>
        </p:nvGrpSpPr>
        <p:grpSpPr>
          <a:xfrm>
            <a:off x="5676634" y="5580276"/>
            <a:ext cx="3341334" cy="625342"/>
            <a:chOff x="6170991" y="3667486"/>
            <a:chExt cx="3678934" cy="688525"/>
          </a:xfrm>
        </p:grpSpPr>
        <p:sp>
          <p:nvSpPr>
            <p:cNvPr id="15" name="TextBox 14">
              <a:extLst>
                <a:ext uri="{FF2B5EF4-FFF2-40B4-BE49-F238E27FC236}">
                  <a16:creationId xmlns:a16="http://schemas.microsoft.com/office/drawing/2014/main" id="{21C30339-BC84-9C41-9282-2640A0E55648}"/>
                </a:ext>
              </a:extLst>
            </p:cNvPr>
            <p:cNvSpPr txBox="1"/>
            <p:nvPr/>
          </p:nvSpPr>
          <p:spPr>
            <a:xfrm>
              <a:off x="6800527" y="3811693"/>
              <a:ext cx="3049398" cy="406648"/>
            </a:xfrm>
            <a:prstGeom prst="rect">
              <a:avLst/>
            </a:prstGeom>
            <a:noFill/>
          </p:spPr>
          <p:txBody>
            <a:bodyPr wrap="square" rtlCol="0">
              <a:spAutoFit/>
            </a:bodyPr>
            <a:lstStyle/>
            <a:p>
              <a:pPr algn="l"/>
              <a:r>
                <a:rPr lang="en-US" sz="1800" dirty="0">
                  <a:latin typeface="Garamond" panose="02020404030301010803" pitchFamily="18" charset="0"/>
                </a:rPr>
                <a:t>National Science Foundation</a:t>
              </a:r>
            </a:p>
          </p:txBody>
        </p:sp>
        <p:pic>
          <p:nvPicPr>
            <p:cNvPr id="16" name="Picture 15">
              <a:extLst>
                <a:ext uri="{FF2B5EF4-FFF2-40B4-BE49-F238E27FC236}">
                  <a16:creationId xmlns:a16="http://schemas.microsoft.com/office/drawing/2014/main" id="{87E4AE37-7BCD-3241-BBAB-24D48E19DA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0991" y="3667486"/>
              <a:ext cx="684402" cy="688525"/>
            </a:xfrm>
            <a:prstGeom prst="rect">
              <a:avLst/>
            </a:prstGeom>
          </p:spPr>
        </p:pic>
      </p:grpSp>
    </p:spTree>
  </p:cSld>
  <p:clrMap bg1="lt1" tx1="dk1" bg2="lt2" tx2="dk2" accent1="accent1" accent2="accent2" accent3="accent3" accent4="accent4" accent5="accent5" accent6="accent6" hlink="hlink" folHlink="folHlink"/>
  <p:sldLayoutIdLst>
    <p:sldLayoutId id="2147483990" r:id="rId1"/>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6156813"/>
            <a:ext cx="9144000" cy="72479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8" name="Picture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52400" y="6195225"/>
            <a:ext cx="579349" cy="657933"/>
          </a:xfrm>
          <a:prstGeom prst="rect">
            <a:avLst/>
          </a:prstGeom>
        </p:spPr>
      </p:pic>
      <p:pic>
        <p:nvPicPr>
          <p:cNvPr id="9" name="Picture 8"/>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62000" y="6228978"/>
            <a:ext cx="463888" cy="580461"/>
          </a:xfrm>
          <a:prstGeom prst="rect">
            <a:avLst/>
          </a:prstGeom>
        </p:spPr>
      </p:pic>
      <p:sp>
        <p:nvSpPr>
          <p:cNvPr id="2" name="TextBox 1"/>
          <p:cNvSpPr txBox="1"/>
          <p:nvPr userDrawn="1"/>
        </p:nvSpPr>
        <p:spPr>
          <a:xfrm>
            <a:off x="1295400" y="6228978"/>
            <a:ext cx="3200400" cy="507831"/>
          </a:xfrm>
          <a:prstGeom prst="rect">
            <a:avLst/>
          </a:prstGeom>
          <a:noFill/>
        </p:spPr>
        <p:txBody>
          <a:bodyPr wrap="square" rtlCol="0">
            <a:spAutoFit/>
          </a:bodyPr>
          <a:lstStyle/>
          <a:p>
            <a:r>
              <a:rPr lang="en-US" sz="900" dirty="0" smtClean="0">
                <a:solidFill>
                  <a:schemeClr val="tx2">
                    <a:lumMod val="75000"/>
                    <a:lumOff val="25000"/>
                  </a:schemeClr>
                </a:solidFill>
                <a:latin typeface="Gotham Book" pitchFamily="50" charset="0"/>
                <a:cs typeface="Gotham Book" pitchFamily="50" charset="0"/>
              </a:rPr>
              <a:t>U.S.</a:t>
            </a:r>
            <a:r>
              <a:rPr lang="en-US" sz="900" baseline="0" dirty="0" smtClean="0">
                <a:solidFill>
                  <a:schemeClr val="tx2">
                    <a:lumMod val="75000"/>
                    <a:lumOff val="25000"/>
                  </a:schemeClr>
                </a:solidFill>
                <a:latin typeface="Gotham Book" pitchFamily="50" charset="0"/>
                <a:cs typeface="Gotham Book" pitchFamily="50" charset="0"/>
              </a:rPr>
              <a:t> Department of Energy Office of Science</a:t>
            </a:r>
          </a:p>
          <a:p>
            <a:r>
              <a:rPr lang="en-US" sz="900" baseline="0" dirty="0" smtClean="0">
                <a:solidFill>
                  <a:schemeClr val="tx2">
                    <a:lumMod val="75000"/>
                    <a:lumOff val="25000"/>
                  </a:schemeClr>
                </a:solidFill>
                <a:latin typeface="Gotham Book" pitchFamily="50" charset="0"/>
                <a:cs typeface="Gotham Book" pitchFamily="50" charset="0"/>
              </a:rPr>
              <a:t>National Science Foundation</a:t>
            </a:r>
          </a:p>
          <a:p>
            <a:r>
              <a:rPr lang="en-US" sz="900" baseline="0" dirty="0" smtClean="0">
                <a:solidFill>
                  <a:schemeClr val="tx2">
                    <a:lumMod val="75000"/>
                    <a:lumOff val="25000"/>
                  </a:schemeClr>
                </a:solidFill>
                <a:latin typeface="Gotham Book" pitchFamily="50" charset="0"/>
                <a:cs typeface="Gotham Book" pitchFamily="50" charset="0"/>
              </a:rPr>
              <a:t>Michigan State University</a:t>
            </a:r>
            <a:endParaRPr lang="en-US" sz="900" dirty="0">
              <a:solidFill>
                <a:schemeClr val="tx2">
                  <a:lumMod val="75000"/>
                  <a:lumOff val="25000"/>
                </a:schemeClr>
              </a:solidFill>
              <a:latin typeface="Gotham Book" pitchFamily="50" charset="0"/>
              <a:cs typeface="Gotham Book" pitchFamily="50" charset="0"/>
            </a:endParaRPr>
          </a:p>
        </p:txBody>
      </p:sp>
      <p:sp>
        <p:nvSpPr>
          <p:cNvPr id="6" name="Rectangle 5"/>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10" name="Picture 9"/>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0" y="6146296"/>
            <a:ext cx="9144000" cy="714565"/>
          </a:xfrm>
          <a:prstGeom prst="rect">
            <a:avLst/>
          </a:prstGeom>
        </p:spPr>
      </p:pic>
    </p:spTree>
    <p:extLst>
      <p:ext uri="{BB962C8B-B14F-4D97-AF65-F5344CB8AC3E}">
        <p14:creationId xmlns:p14="http://schemas.microsoft.com/office/powerpoint/2010/main" val="1831846631"/>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5.jpeg"/><Relationship Id="rId5" Type="http://schemas.microsoft.com/office/2007/relationships/hdphoto" Target="../media/hdphoto1.wdp"/><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37.jp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2.png"/><Relationship Id="rId12" Type="http://schemas.microsoft.com/office/2007/relationships/hdphoto" Target="../media/hdphoto6.wdp"/><Relationship Id="rId2" Type="http://schemas.openxmlformats.org/officeDocument/2006/relationships/image" Target="../media/image11.png"/><Relationship Id="rId16" Type="http://schemas.microsoft.com/office/2007/relationships/hdphoto" Target="../media/hdphoto8.wdp"/><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44.png"/><Relationship Id="rId5" Type="http://schemas.openxmlformats.org/officeDocument/2006/relationships/image" Target="../media/image41.png"/><Relationship Id="rId15" Type="http://schemas.openxmlformats.org/officeDocument/2006/relationships/image" Target="../media/image46.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43.png"/><Relationship Id="rId1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9.gif"/></Relationships>
</file>

<file path=ppt/slides/_rels/slide1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21.xml.rels><?xml version="1.0" encoding="UTF-8" standalone="yes"?>
<Relationships xmlns="http://schemas.openxmlformats.org/package/2006/relationships"><Relationship Id="rId8" Type="http://schemas.openxmlformats.org/officeDocument/2006/relationships/hyperlink" Target="mailto:visits@frib.msu.edu" TargetMode="External"/><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hyperlink" Target="shop.msu.edu" TargetMode="External"/><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0.png"/><Relationship Id="rId4" Type="http://schemas.openxmlformats.org/officeDocument/2006/relationships/image" Target="../media/image66.jpeg"/><Relationship Id="rId9" Type="http://schemas.openxmlformats.org/officeDocument/2006/relationships/hyperlink" Target="http://www.nscl.msu.edu/"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0" y="1676400"/>
            <a:ext cx="9144000" cy="1564729"/>
          </a:xfrm>
          <a:prstGeom prst="rect">
            <a:avLst/>
          </a:prstGeom>
        </p:spPr>
        <p:txBody>
          <a:bodyPr/>
          <a:lstStyle>
            <a:lvl1pPr algn="ctr" defTabSz="803293" rtl="0" eaLnBrk="1" fontAlgn="base" hangingPunct="1">
              <a:lnSpc>
                <a:spcPct val="88000"/>
              </a:lnSpc>
              <a:spcBef>
                <a:spcPct val="0"/>
              </a:spcBef>
              <a:spcAft>
                <a:spcPct val="0"/>
              </a:spcAft>
              <a:defRPr sz="3200" b="1">
                <a:solidFill>
                  <a:schemeClr val="tx1"/>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a:lnSpc>
                <a:spcPct val="75000"/>
              </a:lnSpc>
              <a:spcBef>
                <a:spcPct val="30000"/>
              </a:spcBef>
              <a:defRPr/>
            </a:pPr>
            <a:r>
              <a:rPr lang="en-US" sz="4400" dirty="0" smtClean="0">
                <a:effectLst>
                  <a:outerShdw blurRad="38100" dist="38100" dir="2700000" algn="tl">
                    <a:srgbClr val="000000"/>
                  </a:outerShdw>
                </a:effectLst>
              </a:rPr>
              <a:t>WHO WILL DISCOVER</a:t>
            </a:r>
          </a:p>
          <a:p>
            <a:pPr>
              <a:lnSpc>
                <a:spcPct val="75000"/>
              </a:lnSpc>
              <a:spcBef>
                <a:spcPct val="30000"/>
              </a:spcBef>
              <a:defRPr/>
            </a:pPr>
            <a:r>
              <a:rPr lang="en-US" sz="4400" dirty="0" smtClean="0">
                <a:effectLst>
                  <a:outerShdw blurRad="38100" dist="38100" dir="2700000" algn="tl">
                    <a:srgbClr val="000000"/>
                  </a:outerShdw>
                </a:effectLst>
              </a:rPr>
              <a:t>OUR FUTURE?</a:t>
            </a:r>
            <a:endParaRPr lang="en-US" sz="4400" dirty="0">
              <a:effectLst>
                <a:outerShdw blurRad="38100" dist="38100" dir="2700000" algn="tl">
                  <a:srgbClr val="000000"/>
                </a:outerShdw>
              </a:effectLst>
            </a:endParaRPr>
          </a:p>
          <a:p>
            <a:pPr>
              <a:lnSpc>
                <a:spcPct val="75000"/>
              </a:lnSpc>
              <a:spcBef>
                <a:spcPct val="30000"/>
              </a:spcBef>
              <a:defRPr/>
            </a:pPr>
            <a:r>
              <a:rPr lang="en-US" sz="2000" i="1" dirty="0" smtClean="0"/>
              <a:t>World-class nuclear experimentation and theory at </a:t>
            </a:r>
            <a:r>
              <a:rPr lang="en-US" sz="2000" i="1" dirty="0" smtClean="0">
                <a:solidFill>
                  <a:schemeClr val="accent4"/>
                </a:solidFill>
              </a:rPr>
              <a:t>MSU</a:t>
            </a:r>
            <a:endParaRPr lang="en-US" sz="2000" i="1" dirty="0">
              <a:solidFill>
                <a:schemeClr val="accent4"/>
              </a:solidFill>
            </a:endParaRPr>
          </a:p>
        </p:txBody>
      </p:sp>
      <p:sp>
        <p:nvSpPr>
          <p:cNvPr id="6" name="Subtitle 6"/>
          <p:cNvSpPr txBox="1">
            <a:spLocks/>
          </p:cNvSpPr>
          <p:nvPr/>
        </p:nvSpPr>
        <p:spPr>
          <a:xfrm>
            <a:off x="128289" y="3657600"/>
            <a:ext cx="9144000" cy="12192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Dr. Zach Constan</a:t>
            </a:r>
          </a:p>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Outreach Coordinator</a:t>
            </a:r>
          </a:p>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Facility for Rare Isotope Beams (FRIB)</a:t>
            </a:r>
          </a:p>
          <a:p>
            <a:pPr marL="0" indent="0" algn="ctr">
              <a:buFont typeface="Wingdings" pitchFamily="2" charset="2"/>
              <a:buNone/>
            </a:pPr>
            <a:endParaRPr lang="en-US" sz="1800" kern="0" dirty="0" smtClean="0">
              <a:ea typeface="ＭＳ Ｐゴシック"/>
              <a:cs typeface="ＭＳ Ｐゴシック"/>
            </a:endParaRPr>
          </a:p>
          <a:p>
            <a:pPr marL="0" indent="0" algn="ctr">
              <a:buFont typeface="Wingdings" pitchFamily="2" charset="2"/>
              <a:buNone/>
            </a:pPr>
            <a:endParaRPr lang="en-US" sz="1800" kern="0" dirty="0" smtClean="0">
              <a:latin typeface="Arial" pitchFamily="34" charset="0"/>
              <a:ea typeface="ＭＳ Ｐゴシック"/>
              <a:cs typeface="ＭＳ Ｐゴシック"/>
            </a:endParaRPr>
          </a:p>
        </p:txBody>
      </p:sp>
      <p:sp>
        <p:nvSpPr>
          <p:cNvPr id="5" name="Oval 4"/>
          <p:cNvSpPr/>
          <p:nvPr/>
        </p:nvSpPr>
        <p:spPr>
          <a:xfrm>
            <a:off x="3733800" y="3505200"/>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30872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2657" y="191869"/>
            <a:ext cx="9144000"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Arial" pitchFamily="34" charset="0"/>
                <a:ea typeface="ヒラギノ角ゴ Pro W3"/>
              </a:rPr>
              <a:t>Rare isotopes from a particle accelerator</a:t>
            </a:r>
          </a:p>
        </p:txBody>
      </p:sp>
      <p:pic>
        <p:nvPicPr>
          <p:cNvPr id="3" name="Picture 6" descr="beamline.png"/>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399307" y="1163636"/>
            <a:ext cx="4408318" cy="333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437405" y="1235074"/>
            <a:ext cx="2528531" cy="46166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smtClean="0">
                <a:ln>
                  <a:noFill/>
                </a:ln>
                <a:solidFill>
                  <a:srgbClr val="333C2B"/>
                </a:solidFill>
                <a:effectLst/>
                <a:uLnTx/>
                <a:uFillTx/>
                <a:latin typeface="Arial" panose="020B0604020202020204" pitchFamily="34" charset="0"/>
                <a:ea typeface="ヒラギノ角ゴ Pro W3"/>
                <a:cs typeface="Arial" panose="020B0604020202020204" pitchFamily="34" charset="0"/>
              </a:rPr>
              <a:t>What NSCL was</a:t>
            </a:r>
            <a:endParaRPr kumimoji="0" lang="en-US" altLang="en-US" sz="2400" b="0" i="0" u="none" strike="noStrike" kern="1200" cap="none" spc="0" normalizeH="0" baseline="0" noProof="0" dirty="0">
              <a:ln>
                <a:noFill/>
              </a:ln>
              <a:solidFill>
                <a:srgbClr val="333C2B"/>
              </a:solidFill>
              <a:effectLst/>
              <a:uLnTx/>
              <a:uFillTx/>
              <a:latin typeface="Arial" panose="020B0604020202020204" pitchFamily="34" charset="0"/>
              <a:ea typeface="ヒラギノ角ゴ Pro W3"/>
              <a:cs typeface="Arial" panose="020B0604020202020204" pitchFamily="34" charset="0"/>
            </a:endParaRPr>
          </a:p>
        </p:txBody>
      </p:sp>
      <p:sp>
        <p:nvSpPr>
          <p:cNvPr id="9" name="Left-Right Arrow 8"/>
          <p:cNvSpPr/>
          <p:nvPr/>
        </p:nvSpPr>
        <p:spPr>
          <a:xfrm>
            <a:off x="762000" y="3251199"/>
            <a:ext cx="4045625" cy="2286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10" name="TextBox 9"/>
          <p:cNvSpPr txBox="1"/>
          <p:nvPr/>
        </p:nvSpPr>
        <p:spPr>
          <a:xfrm>
            <a:off x="1433051" y="3415267"/>
            <a:ext cx="2941831"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rPr>
              <a:t>Research Space (450 feet)</a:t>
            </a:r>
            <a:endPar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endParaRPr>
          </a:p>
        </p:txBody>
      </p:sp>
      <p:grpSp>
        <p:nvGrpSpPr>
          <p:cNvPr id="5" name="Group 11"/>
          <p:cNvGrpSpPr>
            <a:grpSpLocks/>
          </p:cNvGrpSpPr>
          <p:nvPr/>
        </p:nvGrpSpPr>
        <p:grpSpPr bwMode="auto">
          <a:xfrm>
            <a:off x="364723" y="1143000"/>
            <a:ext cx="6118139" cy="4763474"/>
            <a:chOff x="740769" y="1773926"/>
            <a:chExt cx="6643004" cy="5090582"/>
          </a:xfrm>
        </p:grpSpPr>
        <p:pic>
          <p:nvPicPr>
            <p:cNvPr id="6"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740769" y="1773926"/>
              <a:ext cx="6643004" cy="509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62327" y="1773926"/>
              <a:ext cx="2726437" cy="493368"/>
            </a:xfrm>
            <a:prstGeom prst="rect">
              <a:avLst/>
            </a:prstGeom>
            <a:solidFill>
              <a:srgbClr val="FFFFFF">
                <a:alpha val="50196"/>
              </a:srgbClr>
            </a:solid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333C2B"/>
                  </a:solidFill>
                  <a:effectLst/>
                  <a:uLnTx/>
                  <a:uFillTx/>
                  <a:latin typeface="Arial" pitchFamily="34" charset="0"/>
                  <a:ea typeface="ヒラギノ角ゴ Pro W3"/>
                </a:rPr>
                <a:t>FRIB</a:t>
              </a:r>
              <a:r>
                <a:rPr kumimoji="0" lang="en-US" sz="2400" b="0" i="0" u="none" strike="noStrike" kern="1200" cap="none" spc="0" normalizeH="0" baseline="0" noProof="0" dirty="0" smtClean="0">
                  <a:ln>
                    <a:noFill/>
                  </a:ln>
                  <a:solidFill>
                    <a:srgbClr val="333C2B"/>
                  </a:solidFill>
                  <a:effectLst/>
                  <a:uLnTx/>
                  <a:uFillTx/>
                  <a:latin typeface="Arial" pitchFamily="34" charset="0"/>
                  <a:ea typeface="ヒラギノ角ゴ Pro W3"/>
                </a:rPr>
                <a:t> today</a:t>
              </a:r>
              <a:endParaRPr kumimoji="0" lang="en-US" sz="2400" b="0" i="0" u="none" strike="noStrike" kern="1200" cap="none" spc="0" normalizeH="0" baseline="0" noProof="0" dirty="0">
                <a:ln>
                  <a:noFill/>
                </a:ln>
                <a:solidFill>
                  <a:srgbClr val="333C2B"/>
                </a:solidFill>
                <a:effectLst/>
                <a:uLnTx/>
                <a:uFillTx/>
                <a:latin typeface="Arial" pitchFamily="34" charset="0"/>
                <a:ea typeface="ヒラギノ角ゴ Pro W3"/>
              </a:endParaRPr>
            </a:p>
          </p:txBody>
        </p:sp>
      </p:grpSp>
      <p:sp>
        <p:nvSpPr>
          <p:cNvPr id="8" name="Content Placeholder 2"/>
          <p:cNvSpPr txBox="1">
            <a:spLocks/>
          </p:cNvSpPr>
          <p:nvPr/>
        </p:nvSpPr>
        <p:spPr bwMode="auto">
          <a:xfrm>
            <a:off x="6553200" y="1330978"/>
            <a:ext cx="2438400" cy="3860835"/>
          </a:xfrm>
          <a:prstGeom prst="rect">
            <a:avLst/>
          </a:prstGeom>
          <a:solidFill>
            <a:schemeClr val="bg1"/>
          </a:solidFill>
          <a:ln w="9525">
            <a:noFill/>
            <a:miter lim="800000"/>
            <a:headEnd/>
            <a:tailEnd/>
          </a:ln>
        </p:spPr>
        <p:txBody>
          <a:bodyPr/>
          <a:lstStyle/>
          <a:p>
            <a:pPr marL="0" marR="0" lvl="0" indent="0" algn="l" defTabSz="457200" rtl="0" eaLnBrk="1" fontAlgn="base" latinLnBrk="0" hangingPunct="1">
              <a:lnSpc>
                <a:spcPct val="100000"/>
              </a:lnSpc>
              <a:spcBef>
                <a:spcPct val="20000"/>
              </a:spcBef>
              <a:spcAft>
                <a:spcPct val="0"/>
              </a:spcAft>
              <a:buClrTx/>
              <a:buSzTx/>
              <a:buFontTx/>
              <a:buNone/>
              <a:tabLst/>
              <a:defRPr/>
            </a:pPr>
            <a:r>
              <a:rPr kumimoji="0" lang="en-US" sz="2000" b="0" i="1" u="none" strike="noStrike" kern="0" cap="none" spc="0" normalizeH="0" baseline="0" noProof="0" dirty="0">
                <a:ln>
                  <a:noFill/>
                </a:ln>
                <a:solidFill>
                  <a:srgbClr val="000000"/>
                </a:solidFill>
                <a:effectLst/>
                <a:uLnTx/>
                <a:uFillTx/>
                <a:latin typeface="Arial" pitchFamily="34" charset="0"/>
                <a:ea typeface="ヒラギノ角ゴ Pro W3"/>
              </a:rPr>
              <a:t>To discover something new: </a:t>
            </a:r>
            <a:r>
              <a:rPr kumimoji="0" lang="en-US" sz="2000" b="0" i="0" u="none" strike="noStrike" kern="0" cap="none" spc="0" normalizeH="0" baseline="0" noProof="0" dirty="0">
                <a:ln>
                  <a:noFill/>
                </a:ln>
                <a:solidFill>
                  <a:prstClr val="black"/>
                </a:solidFill>
                <a:effectLst/>
                <a:uLnTx/>
                <a:uFillTx/>
                <a:latin typeface="Arial" pitchFamily="34" charset="0"/>
                <a:ea typeface="ヒラギノ角ゴ Pro W3"/>
              </a:rPr>
              <a:t>speed up and </a:t>
            </a:r>
            <a:r>
              <a:rPr kumimoji="0" lang="en-US" sz="2000" b="1" i="0" u="none" strike="noStrike" kern="0" cap="none" spc="0" normalizeH="0" baseline="0" noProof="0" dirty="0">
                <a:ln>
                  <a:noFill/>
                </a:ln>
                <a:solidFill>
                  <a:prstClr val="black"/>
                </a:solidFill>
                <a:effectLst/>
                <a:uLnTx/>
                <a:uFillTx/>
                <a:latin typeface="Arial" pitchFamily="34" charset="0"/>
                <a:ea typeface="ヒラギノ角ゴ Pro W3"/>
              </a:rPr>
              <a:t>BREAK MORE NUCLEI</a:t>
            </a:r>
            <a:r>
              <a:rPr kumimoji="0" lang="en-US" sz="2000" b="0" i="0" u="none" strike="noStrike" kern="0" cap="none" spc="0" normalizeH="0" baseline="0" noProof="0" dirty="0">
                <a:ln>
                  <a:noFill/>
                </a:ln>
                <a:solidFill>
                  <a:prstClr val="black"/>
                </a:solidFill>
                <a:effectLst/>
                <a:uLnTx/>
                <a:uFillTx/>
                <a:latin typeface="Arial" pitchFamily="34" charset="0"/>
                <a:ea typeface="ヒラギノ角ゴ Pro W3"/>
              </a:rPr>
              <a:t> with our next-generation</a:t>
            </a:r>
          </a:p>
          <a:p>
            <a:pPr marL="0" marR="0" lvl="0" indent="0" algn="l" defTabSz="457200" rtl="0" eaLnBrk="1" fontAlgn="base" latinLnBrk="0" hangingPunct="1">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67B14B"/>
                </a:solidFill>
                <a:effectLst/>
                <a:uLnTx/>
                <a:uFillTx/>
                <a:latin typeface="Arial" pitchFamily="34" charset="0"/>
                <a:ea typeface="ヒラギノ角ゴ Pro W3"/>
              </a:rPr>
              <a:t>Facility for Rare Isotope Beams (FRIB)</a:t>
            </a:r>
            <a:endParaRPr kumimoji="0" lang="en-US" sz="2000" b="0" i="0" u="none" strike="noStrike" kern="0" cap="none" spc="0" normalizeH="0" baseline="0" noProof="0" dirty="0">
              <a:ln>
                <a:noFill/>
              </a:ln>
              <a:solidFill>
                <a:prstClr val="black"/>
              </a:solidFill>
              <a:effectLst/>
              <a:uLnTx/>
              <a:uFillTx/>
              <a:latin typeface="Arial" pitchFamily="34" charset="0"/>
              <a:ea typeface="ヒラギノ角ゴ Pro W3"/>
            </a:endParaRPr>
          </a:p>
          <a:p>
            <a:pPr marL="0" marR="0" lvl="0" indent="0" algn="l" defTabSz="457200" rtl="0" eaLnBrk="1" fontAlgn="base" latinLnBrk="0" hangingPunct="1">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rial" pitchFamily="34" charset="0"/>
                <a:ea typeface="ヒラギノ角ゴ Pro W3"/>
              </a:rPr>
              <a:t>the $730 million discovery machine that we imagined, designed, </a:t>
            </a:r>
            <a:r>
              <a:rPr kumimoji="0" lang="en-US" sz="2000" b="0" i="0" u="none" strike="noStrike" kern="0" cap="none" spc="0" normalizeH="0" baseline="0" noProof="0" dirty="0" smtClean="0">
                <a:ln>
                  <a:noFill/>
                </a:ln>
                <a:solidFill>
                  <a:prstClr val="black"/>
                </a:solidFill>
                <a:effectLst/>
                <a:uLnTx/>
                <a:uFillTx/>
                <a:latin typeface="Arial" pitchFamily="34" charset="0"/>
                <a:ea typeface="ヒラギノ角ゴ Pro W3"/>
              </a:rPr>
              <a:t>built, and is </a:t>
            </a:r>
            <a:r>
              <a:rPr kumimoji="0" lang="en-US" sz="2000" b="1" i="0" u="none" strike="noStrike" kern="0" cap="none" spc="0" normalizeH="0" baseline="0" noProof="0" dirty="0" smtClean="0">
                <a:ln>
                  <a:noFill/>
                </a:ln>
                <a:solidFill>
                  <a:prstClr val="black"/>
                </a:solidFill>
                <a:effectLst/>
                <a:uLnTx/>
                <a:uFillTx/>
                <a:latin typeface="Arial" pitchFamily="34" charset="0"/>
                <a:ea typeface="ヒラギノ角ゴ Pro W3"/>
              </a:rPr>
              <a:t>now operational</a:t>
            </a:r>
            <a:endParaRPr kumimoji="0" lang="en-US" sz="2000" b="1" i="0" u="none" strike="noStrike" kern="0" cap="none" spc="0" normalizeH="0" baseline="0" noProof="0" dirty="0">
              <a:ln>
                <a:noFill/>
              </a:ln>
              <a:solidFill>
                <a:prstClr val="black"/>
              </a:solidFill>
              <a:effectLst/>
              <a:uLnTx/>
              <a:uFillTx/>
              <a:latin typeface="Arial" pitchFamily="34" charset="0"/>
              <a:ea typeface="ヒラギノ角ゴ Pro W3"/>
            </a:endParaRPr>
          </a:p>
        </p:txBody>
      </p:sp>
      <p:sp>
        <p:nvSpPr>
          <p:cNvPr id="13" name="Left Arrow 12"/>
          <p:cNvSpPr/>
          <p:nvPr/>
        </p:nvSpPr>
        <p:spPr>
          <a:xfrm>
            <a:off x="2146299" y="5200649"/>
            <a:ext cx="3276601" cy="152400"/>
          </a:xfrm>
          <a:prstGeom prst="leftArrow">
            <a:avLst/>
          </a:prstGeom>
          <a:gradFill flip="none" rotWithShape="1">
            <a:gsLst>
              <a:gs pos="0">
                <a:schemeClr val="accent1">
                  <a:tint val="100000"/>
                  <a:shade val="100000"/>
                  <a:satMod val="130000"/>
                </a:schemeClr>
              </a:gs>
              <a:gs pos="100000">
                <a:srgbClr val="FF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4" name="Curved Right Arrow 13"/>
          <p:cNvSpPr/>
          <p:nvPr/>
        </p:nvSpPr>
        <p:spPr>
          <a:xfrm>
            <a:off x="1752600" y="5256386"/>
            <a:ext cx="380999" cy="204613"/>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15" name="Left Arrow 14"/>
          <p:cNvSpPr/>
          <p:nvPr/>
        </p:nvSpPr>
        <p:spPr>
          <a:xfrm rot="10800000">
            <a:off x="2146298" y="5333999"/>
            <a:ext cx="3276601" cy="152400"/>
          </a:xfrm>
          <a:prstGeom prst="leftArrow">
            <a:avLst/>
          </a:prstGeom>
          <a:gradFill flip="none" rotWithShape="1">
            <a:gsLst>
              <a:gs pos="0">
                <a:schemeClr val="accent1">
                  <a:tint val="100000"/>
                  <a:shade val="100000"/>
                  <a:satMod val="130000"/>
                </a:schemeClr>
              </a:gs>
              <a:gs pos="100000">
                <a:srgbClr val="FFFF00"/>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6" name="Curved Right Arrow 15"/>
          <p:cNvSpPr/>
          <p:nvPr/>
        </p:nvSpPr>
        <p:spPr>
          <a:xfrm rot="10800000">
            <a:off x="5435596" y="5079999"/>
            <a:ext cx="203204" cy="356306"/>
          </a:xfrm>
          <a:prstGeom prst="curved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17" name="Left Arrow 16"/>
          <p:cNvSpPr/>
          <p:nvPr/>
        </p:nvSpPr>
        <p:spPr>
          <a:xfrm>
            <a:off x="2063162" y="5050574"/>
            <a:ext cx="3372433" cy="150782"/>
          </a:xfrm>
          <a:prstGeom prst="leftArrow">
            <a:avLst/>
          </a:prstGeom>
          <a:gradFill flip="none" rotWithShape="1">
            <a:gsLst>
              <a:gs pos="0">
                <a:srgbClr val="00B050"/>
              </a:gs>
              <a:gs pos="100000">
                <a:srgbClr val="FFFF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9" name="Explosion 1 18"/>
          <p:cNvSpPr/>
          <p:nvPr/>
        </p:nvSpPr>
        <p:spPr>
          <a:xfrm>
            <a:off x="1280651" y="4237553"/>
            <a:ext cx="471949" cy="502925"/>
          </a:xfrm>
          <a:prstGeom prst="irregularSeal1">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2" name="Bent Arrow 21"/>
          <p:cNvSpPr/>
          <p:nvPr/>
        </p:nvSpPr>
        <p:spPr>
          <a:xfrm rot="20245728">
            <a:off x="1183637" y="3214495"/>
            <a:ext cx="405124" cy="934547"/>
          </a:xfrm>
          <a:prstGeom prst="bentArrow">
            <a:avLst/>
          </a:prstGeom>
          <a:gradFill flip="none" rotWithShape="1">
            <a:gsLst>
              <a:gs pos="0">
                <a:srgbClr val="00B0F0"/>
              </a:gs>
              <a:gs pos="37000">
                <a:srgbClr val="0070C0"/>
              </a:gs>
              <a:gs pos="84000">
                <a:srgbClr val="E68EC8"/>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3" name="Bent Arrow 22"/>
          <p:cNvSpPr/>
          <p:nvPr/>
        </p:nvSpPr>
        <p:spPr>
          <a:xfrm rot="16200000">
            <a:off x="1631738" y="4742318"/>
            <a:ext cx="392954" cy="457198"/>
          </a:xfrm>
          <a:custGeom>
            <a:avLst/>
            <a:gdLst>
              <a:gd name="connsiteX0" fmla="*/ 0 w 275231"/>
              <a:gd name="connsiteY0" fmla="*/ 354757 h 354757"/>
              <a:gd name="connsiteX1" fmla="*/ 0 w 275231"/>
              <a:gd name="connsiteY1" fmla="*/ 154817 h 354757"/>
              <a:gd name="connsiteX2" fmla="*/ 120414 w 275231"/>
              <a:gd name="connsiteY2" fmla="*/ 34403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44226 w 275231"/>
              <a:gd name="connsiteY8" fmla="*/ 651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206423 w 275231"/>
              <a:gd name="connsiteY7" fmla="*/ 128339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196898 w 275231"/>
              <a:gd name="connsiteY7" fmla="*/ 64048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426193 h 426193"/>
              <a:gd name="connsiteX1" fmla="*/ 0 w 275231"/>
              <a:gd name="connsiteY1" fmla="*/ 226253 h 426193"/>
              <a:gd name="connsiteX2" fmla="*/ 110889 w 275231"/>
              <a:gd name="connsiteY2" fmla="*/ 74883 h 426193"/>
              <a:gd name="connsiteX3" fmla="*/ 173085 w 275231"/>
              <a:gd name="connsiteY3" fmla="*/ 46309 h 426193"/>
              <a:gd name="connsiteX4" fmla="*/ 151654 w 275231"/>
              <a:gd name="connsiteY4" fmla="*/ 0 h 426193"/>
              <a:gd name="connsiteX5" fmla="*/ 275231 w 275231"/>
              <a:gd name="connsiteY5" fmla="*/ 140244 h 426193"/>
              <a:gd name="connsiteX6" fmla="*/ 206423 w 275231"/>
              <a:gd name="connsiteY6" fmla="*/ 209052 h 426193"/>
              <a:gd name="connsiteX7" fmla="*/ 196898 w 275231"/>
              <a:gd name="connsiteY7" fmla="*/ 110357 h 426193"/>
              <a:gd name="connsiteX8" fmla="*/ 144226 w 275231"/>
              <a:gd name="connsiteY8" fmla="*/ 136548 h 426193"/>
              <a:gd name="connsiteX9" fmla="*/ 68808 w 275231"/>
              <a:gd name="connsiteY9" fmla="*/ 226254 h 426193"/>
              <a:gd name="connsiteX10" fmla="*/ 68808 w 275231"/>
              <a:gd name="connsiteY10" fmla="*/ 426193 h 426193"/>
              <a:gd name="connsiteX11" fmla="*/ 0 w 275231"/>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06423 w 279994"/>
              <a:gd name="connsiteY6" fmla="*/ 209052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97235 w 279994"/>
              <a:gd name="connsiteY2" fmla="*/ 86579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32495"/>
              <a:gd name="connsiteX1" fmla="*/ 17780 w 279994"/>
              <a:gd name="connsiteY1" fmla="*/ 242008 h 432495"/>
              <a:gd name="connsiteX2" fmla="*/ 97235 w 279994"/>
              <a:gd name="connsiteY2" fmla="*/ 8657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1112 w 279994"/>
              <a:gd name="connsiteY1" fmla="*/ 245160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68808 w 279994"/>
              <a:gd name="connsiteY9" fmla="*/ 226254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06900 w 279994"/>
              <a:gd name="connsiteY6" fmla="*/ 152050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62214"/>
              <a:gd name="connsiteY0" fmla="*/ 426193 h 432497"/>
              <a:gd name="connsiteX1" fmla="*/ 11112 w 262214"/>
              <a:gd name="connsiteY1" fmla="*/ 245160 h 432497"/>
              <a:gd name="connsiteX2" fmla="*/ 103902 w 262214"/>
              <a:gd name="connsiteY2" fmla="*/ 77129 h 432497"/>
              <a:gd name="connsiteX3" fmla="*/ 168323 w 262214"/>
              <a:gd name="connsiteY3" fmla="*/ 41550 h 432497"/>
              <a:gd name="connsiteX4" fmla="*/ 151654 w 262214"/>
              <a:gd name="connsiteY4" fmla="*/ 0 h 432497"/>
              <a:gd name="connsiteX5" fmla="*/ 262214 w 262214"/>
              <a:gd name="connsiteY5" fmla="*/ 29168 h 432497"/>
              <a:gd name="connsiteX6" fmla="*/ 206900 w 262214"/>
              <a:gd name="connsiteY6" fmla="*/ 152050 h 432497"/>
              <a:gd name="connsiteX7" fmla="*/ 183563 w 262214"/>
              <a:gd name="connsiteY7" fmla="*/ 107207 h 432497"/>
              <a:gd name="connsiteX8" fmla="*/ 136764 w 262214"/>
              <a:gd name="connsiteY8" fmla="*/ 138863 h 432497"/>
              <a:gd name="connsiteX9" fmla="*/ 59918 w 262214"/>
              <a:gd name="connsiteY9" fmla="*/ 232556 h 432497"/>
              <a:gd name="connsiteX10" fmla="*/ 51027 w 262214"/>
              <a:gd name="connsiteY10" fmla="*/ 432497 h 432497"/>
              <a:gd name="connsiteX11" fmla="*/ 0 w 262214"/>
              <a:gd name="connsiteY11" fmla="*/ 426193 h 43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214" h="432497">
                <a:moveTo>
                  <a:pt x="0" y="426193"/>
                </a:moveTo>
                <a:lnTo>
                  <a:pt x="11112" y="245160"/>
                </a:lnTo>
                <a:cubicBezTo>
                  <a:pt x="11112" y="178657"/>
                  <a:pt x="37399" y="77129"/>
                  <a:pt x="103902" y="77129"/>
                </a:cubicBezTo>
                <a:lnTo>
                  <a:pt x="168323" y="41550"/>
                </a:lnTo>
                <a:lnTo>
                  <a:pt x="151654" y="0"/>
                </a:lnTo>
                <a:lnTo>
                  <a:pt x="262214" y="29168"/>
                </a:lnTo>
                <a:lnTo>
                  <a:pt x="206900" y="152050"/>
                </a:lnTo>
                <a:lnTo>
                  <a:pt x="183563" y="107207"/>
                </a:lnTo>
                <a:lnTo>
                  <a:pt x="136764" y="138863"/>
                </a:lnTo>
                <a:cubicBezTo>
                  <a:pt x="108263" y="138863"/>
                  <a:pt x="59918" y="204055"/>
                  <a:pt x="59918" y="232556"/>
                </a:cubicBezTo>
                <a:lnTo>
                  <a:pt x="51027" y="432497"/>
                </a:lnTo>
                <a:lnTo>
                  <a:pt x="0" y="426193"/>
                </a:lnTo>
                <a:close/>
              </a:path>
            </a:pathLst>
          </a:cu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24" name="TextBox 23"/>
          <p:cNvSpPr txBox="1"/>
          <p:nvPr/>
        </p:nvSpPr>
        <p:spPr>
          <a:xfrm>
            <a:off x="2197007" y="4572000"/>
            <a:ext cx="3695242" cy="33855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Arial" pitchFamily="34" charset="0"/>
                <a:ea typeface="ヒラギノ角ゴ Pro W3"/>
              </a:rPr>
              <a:t>400-yard-long folded linear accelerator</a:t>
            </a:r>
            <a:endParaRPr kumimoji="0" lang="en-US" sz="1600" b="0" i="1"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25" name="TextBox 24"/>
          <p:cNvSpPr txBox="1"/>
          <p:nvPr/>
        </p:nvSpPr>
        <p:spPr>
          <a:xfrm>
            <a:off x="2209214" y="5562600"/>
            <a:ext cx="4196149" cy="33855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Arial" pitchFamily="34" charset="0"/>
                <a:ea typeface="ヒラギノ角ゴ Pro W3"/>
              </a:rPr>
              <a:t>Double energy, up to </a:t>
            </a:r>
            <a:r>
              <a:rPr kumimoji="0" lang="en-US" sz="1600" b="1" i="1" u="none" strike="noStrike" kern="1200" cap="none" spc="0" normalizeH="0" baseline="0" noProof="0" dirty="0" smtClean="0">
                <a:ln>
                  <a:noFill/>
                </a:ln>
                <a:solidFill>
                  <a:prstClr val="black"/>
                </a:solidFill>
                <a:effectLst/>
                <a:uLnTx/>
                <a:uFillTx/>
                <a:latin typeface="Arial" pitchFamily="34" charset="0"/>
                <a:ea typeface="ヒラギノ角ゴ Pro W3"/>
              </a:rPr>
              <a:t>400x more nuclei/sec</a:t>
            </a:r>
            <a:endParaRPr kumimoji="0" lang="en-US" sz="1600" b="1" i="1"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21" name="TextBox 20"/>
          <p:cNvSpPr txBox="1"/>
          <p:nvPr/>
        </p:nvSpPr>
        <p:spPr>
          <a:xfrm>
            <a:off x="110711" y="4577260"/>
            <a:ext cx="1564390" cy="107721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Arial" pitchFamily="34" charset="0"/>
                <a:ea typeface="ヒラギノ角ゴ Pro W3"/>
              </a:rPr>
              <a:t>Collides w/ target at </a:t>
            </a:r>
            <a:r>
              <a:rPr kumimoji="0" lang="en-US" sz="1600" b="1" i="1" u="none" strike="noStrike" kern="1200" cap="none" spc="0" normalizeH="0" baseline="0" noProof="0" dirty="0" smtClean="0">
                <a:ln>
                  <a:noFill/>
                </a:ln>
                <a:solidFill>
                  <a:prstClr val="black"/>
                </a:solidFill>
                <a:effectLst/>
                <a:uLnTx/>
                <a:uFillTx/>
                <a:latin typeface="Arial" pitchFamily="34" charset="0"/>
                <a:ea typeface="ヒラギノ角ゴ Pro W3"/>
              </a:rPr>
              <a:t>half the speed of light</a:t>
            </a:r>
            <a:endParaRPr kumimoji="0" lang="en-US" sz="1600" b="1" i="1"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26" name="TextBox 25"/>
          <p:cNvSpPr txBox="1"/>
          <p:nvPr/>
        </p:nvSpPr>
        <p:spPr>
          <a:xfrm>
            <a:off x="883205" y="2945721"/>
            <a:ext cx="4329926" cy="33855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Arial" pitchFamily="34" charset="0"/>
                <a:ea typeface="ヒラギノ角ゴ Pro W3"/>
              </a:rPr>
              <a:t>Connects with experimental systems in place</a:t>
            </a:r>
            <a:endParaRPr kumimoji="0" lang="en-US" sz="1600" b="1" i="1"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27" name="TextBox 26"/>
          <p:cNvSpPr txBox="1"/>
          <p:nvPr/>
        </p:nvSpPr>
        <p:spPr>
          <a:xfrm>
            <a:off x="5410200" y="6180356"/>
            <a:ext cx="3018775"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Impact" panose="020B0806030902050204" pitchFamily="34" charset="0"/>
                <a:ea typeface="ヒラギノ角ゴ Pro W3"/>
              </a:rPr>
              <a:t>TIME FOR A DEMO!</a:t>
            </a:r>
            <a:endParaRPr kumimoji="0" lang="en-US" sz="3200" b="0" i="0" u="none" strike="noStrike" kern="1200" cap="none" spc="0" normalizeH="0" baseline="0" noProof="0" dirty="0">
              <a:ln>
                <a:noFill/>
              </a:ln>
              <a:solidFill>
                <a:srgbClr val="FF0000"/>
              </a:solidFill>
              <a:effectLst/>
              <a:uLnTx/>
              <a:uFillTx/>
              <a:latin typeface="Impact" panose="020B0806030902050204" pitchFamily="34" charset="0"/>
              <a:ea typeface="ヒラギノ角ゴ Pro W3"/>
            </a:endParaRPr>
          </a:p>
        </p:txBody>
      </p:sp>
    </p:spTree>
    <p:extLst>
      <p:ext uri="{BB962C8B-B14F-4D97-AF65-F5344CB8AC3E}">
        <p14:creationId xmlns:p14="http://schemas.microsoft.com/office/powerpoint/2010/main" val="107286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right)">
                                      <p:cBhvr>
                                        <p:cTn id="27" dur="2000"/>
                                        <p:tgtEl>
                                          <p:spTgt spid="13"/>
                                        </p:tgtEl>
                                      </p:cBhvr>
                                    </p:animEffect>
                                  </p:childTnLst>
                                </p:cTn>
                              </p:par>
                            </p:childTnLst>
                          </p:cTn>
                        </p:par>
                        <p:par>
                          <p:cTn id="28" fill="hold">
                            <p:stCondLst>
                              <p:cond delay="2000"/>
                            </p:stCondLst>
                            <p:childTnLst>
                              <p:par>
                                <p:cTn id="29" presetID="22" presetClass="entr" presetSubtype="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1000"/>
                                        <p:tgtEl>
                                          <p:spTgt spid="14"/>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1500"/>
                                        <p:tgtEl>
                                          <p:spTgt spid="15"/>
                                        </p:tgtEl>
                                      </p:cBhvr>
                                    </p:animEffect>
                                  </p:childTnLst>
                                </p:cTn>
                              </p:par>
                            </p:childTnLst>
                          </p:cTn>
                        </p:par>
                        <p:par>
                          <p:cTn id="36" fill="hold">
                            <p:stCondLst>
                              <p:cond delay="4500"/>
                            </p:stCondLst>
                            <p:childTnLst>
                              <p:par>
                                <p:cTn id="37" presetID="22" presetClass="entr" presetSubtype="4"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1000"/>
                                        <p:tgtEl>
                                          <p:spTgt spid="16"/>
                                        </p:tgtEl>
                                      </p:cBhvr>
                                    </p:animEffect>
                                  </p:childTnLst>
                                </p:cTn>
                              </p:par>
                            </p:childTnLst>
                          </p:cTn>
                        </p:par>
                        <p:par>
                          <p:cTn id="40" fill="hold">
                            <p:stCondLst>
                              <p:cond delay="5500"/>
                            </p:stCondLst>
                            <p:childTnLst>
                              <p:par>
                                <p:cTn id="41" presetID="22" presetClass="entr" presetSubtype="2"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right)">
                                      <p:cBhvr>
                                        <p:cTn id="43" dur="1000"/>
                                        <p:tgtEl>
                                          <p:spTgt spid="17"/>
                                        </p:tgtEl>
                                      </p:cBhvr>
                                    </p:animEffect>
                                  </p:childTnLst>
                                </p:cTn>
                              </p:par>
                            </p:childTnLst>
                          </p:cTn>
                        </p:par>
                        <p:par>
                          <p:cTn id="44" fill="hold">
                            <p:stCondLst>
                              <p:cond delay="6500"/>
                            </p:stCondLst>
                            <p:childTnLst>
                              <p:par>
                                <p:cTn id="45" presetID="22" presetClass="entr" presetSubtype="2"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right)">
                                      <p:cBhvr>
                                        <p:cTn id="47" dur="500"/>
                                        <p:tgtEl>
                                          <p:spTgt spid="23"/>
                                        </p:tgtEl>
                                      </p:cBhvr>
                                    </p:animEffect>
                                  </p:childTnLst>
                                </p:cTn>
                              </p:par>
                            </p:childTnLst>
                          </p:cTn>
                        </p:par>
                        <p:par>
                          <p:cTn id="48" fill="hold">
                            <p:stCondLst>
                              <p:cond delay="7000"/>
                            </p:stCondLst>
                            <p:childTnLst>
                              <p:par>
                                <p:cTn id="49" presetID="53" presetClass="entr" presetSubtype="16"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par>
                          <p:cTn id="54" fill="hold">
                            <p:stCondLst>
                              <p:cond delay="7500"/>
                            </p:stCondLst>
                            <p:childTnLst>
                              <p:par>
                                <p:cTn id="55" presetID="2" presetClass="entr" presetSubtype="8"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0-#ppt_w/2"/>
                                          </p:val>
                                        </p:tav>
                                        <p:tav tm="100000">
                                          <p:val>
                                            <p:strVal val="#ppt_x"/>
                                          </p:val>
                                        </p:tav>
                                      </p:tavLst>
                                    </p:anim>
                                    <p:anim calcmode="lin" valueType="num">
                                      <p:cBhvr additive="base">
                                        <p:cTn id="5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down)">
                                      <p:cBhvr>
                                        <p:cTn id="63" dur="500"/>
                                        <p:tgtEl>
                                          <p:spTgt spid="22"/>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37"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1000"/>
                                        <p:tgtEl>
                                          <p:spTgt spid="27"/>
                                        </p:tgtEl>
                                      </p:cBhvr>
                                    </p:animEffect>
                                    <p:anim calcmode="lin" valueType="num">
                                      <p:cBhvr>
                                        <p:cTn id="73" dur="1000" fill="hold"/>
                                        <p:tgtEl>
                                          <p:spTgt spid="27"/>
                                        </p:tgtEl>
                                        <p:attrNameLst>
                                          <p:attrName>ppt_x</p:attrName>
                                        </p:attrNameLst>
                                      </p:cBhvr>
                                      <p:tavLst>
                                        <p:tav tm="0">
                                          <p:val>
                                            <p:strVal val="#ppt_x"/>
                                          </p:val>
                                        </p:tav>
                                        <p:tav tm="100000">
                                          <p:val>
                                            <p:strVal val="#ppt_x"/>
                                          </p:val>
                                        </p:tav>
                                      </p:tavLst>
                                    </p:anim>
                                    <p:anim calcmode="lin" valueType="num">
                                      <p:cBhvr>
                                        <p:cTn id="74" dur="900" decel="100000" fill="hold"/>
                                        <p:tgtEl>
                                          <p:spTgt spid="27"/>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P spid="17" grpId="0" animBg="1"/>
      <p:bldP spid="19" grpId="0" animBg="1"/>
      <p:bldP spid="22" grpId="0" animBg="1"/>
      <p:bldP spid="23" grpId="0" animBg="1"/>
      <p:bldP spid="24" grpId="0"/>
      <p:bldP spid="25" grpId="0"/>
      <p:bldP spid="21"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325563"/>
          </a:xfrm>
        </p:spPr>
        <p:txBody>
          <a:bodyPr/>
          <a:lstStyle/>
          <a:p>
            <a:pPr lvl="0">
              <a:defRPr/>
            </a:pPr>
            <a:r>
              <a:rPr lang="en-US" dirty="0">
                <a:solidFill>
                  <a:prstClr val="black"/>
                </a:solidFill>
              </a:rPr>
              <a:t>Linear Accelerator: one </a:t>
            </a:r>
            <a:r>
              <a:rPr lang="en-US" dirty="0" err="1">
                <a:solidFill>
                  <a:prstClr val="black"/>
                </a:solidFill>
              </a:rPr>
              <a:t>cryomodule</a:t>
            </a:r>
            <a:r>
              <a:rPr lang="en-US" dirty="0">
                <a:solidFill>
                  <a:prstClr val="black"/>
                </a:solidFill>
              </a:rPr>
              <a:t> at a time</a:t>
            </a:r>
            <a:endParaRPr lang="en-US" dirty="0">
              <a:solidFill>
                <a:prstClr val="black"/>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7939" y="4225767"/>
            <a:ext cx="5867399" cy="1870233"/>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295400"/>
            <a:ext cx="2624803" cy="2133600"/>
          </a:xfrm>
          <a:prstGeom prst="rect">
            <a:avLst/>
          </a:prstGeom>
        </p:spPr>
      </p:pic>
      <p:pic>
        <p:nvPicPr>
          <p:cNvPr id="19" name="Content Placeholder 3"/>
          <p:cNvPicPr>
            <a:picLocks noChangeAspect="1"/>
          </p:cNvPicPr>
          <p:nvPr/>
        </p:nvPicPr>
        <p:blipFill rotWithShape="1">
          <a:blip r:embed="rId5">
            <a:extLst>
              <a:ext uri="{28A0092B-C50C-407E-A947-70E740481C1C}">
                <a14:useLocalDpi xmlns:a14="http://schemas.microsoft.com/office/drawing/2010/main" val="0"/>
              </a:ext>
            </a:extLst>
          </a:blip>
          <a:srcRect l="14627" r="12463"/>
          <a:stretch/>
        </p:blipFill>
        <p:spPr>
          <a:xfrm>
            <a:off x="427253" y="3276600"/>
            <a:ext cx="1118919" cy="2647526"/>
          </a:xfrm>
          <a:prstGeom prst="rect">
            <a:avLst/>
          </a:prstGeom>
        </p:spPr>
      </p:pic>
      <p:sp>
        <p:nvSpPr>
          <p:cNvPr id="20" name="TextBox 19"/>
          <p:cNvSpPr txBox="1"/>
          <p:nvPr/>
        </p:nvSpPr>
        <p:spPr>
          <a:xfrm>
            <a:off x="0" y="2416314"/>
            <a:ext cx="3276600" cy="707886"/>
          </a:xfrm>
          <a:prstGeom prst="rect">
            <a:avLst/>
          </a:prstGeom>
          <a:noFill/>
          <a:scene3d>
            <a:camera prst="perspectiveContrastingRightFacing"/>
            <a:lightRig rig="threePt" dir="t"/>
          </a:scene3d>
        </p:spPr>
        <p:txBody>
          <a:bodyPr wrap="square" rtlCol="0">
            <a:prstTxWarp prst="textFadeRight">
              <a:avLst/>
            </a:prstTxWarp>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white"/>
                </a:solidFill>
                <a:effectLst>
                  <a:outerShdw blurRad="50800" dist="38100" dir="2700000" algn="tl" rotWithShape="0">
                    <a:prstClr val="black">
                      <a:alpha val="40000"/>
                    </a:prstClr>
                  </a:outerShdw>
                </a:effectLst>
                <a:uLnTx/>
                <a:uFillTx/>
                <a:latin typeface="Arial" pitchFamily="34" charset="0"/>
                <a:ea typeface="ヒラギノ角ゴ Pro W3"/>
              </a:rPr>
              <a:t>CRYOMODULES</a:t>
            </a:r>
          </a:p>
          <a:p>
            <a:pPr lvl="0">
              <a:defRPr/>
            </a:pPr>
            <a:r>
              <a:rPr lang="en-US" sz="2000" b="1" dirty="0" smtClean="0">
                <a:solidFill>
                  <a:prstClr val="white"/>
                </a:solidFill>
                <a:effectLst>
                  <a:outerShdw blurRad="50800" dist="38100" dir="2700000" algn="tl" rotWithShape="0">
                    <a:prstClr val="black">
                      <a:alpha val="40000"/>
                    </a:prstClr>
                  </a:outerShdw>
                </a:effectLst>
              </a:rPr>
              <a:t>(below </a:t>
            </a:r>
            <a:r>
              <a:rPr lang="en-US" sz="2000" b="1" dirty="0">
                <a:solidFill>
                  <a:prstClr val="white"/>
                </a:solidFill>
                <a:effectLst>
                  <a:outerShdw blurRad="50800" dist="38100" dir="2700000" algn="tl" rotWithShape="0">
                    <a:prstClr val="black">
                      <a:alpha val="40000"/>
                    </a:prstClr>
                  </a:outerShdw>
                </a:effectLst>
              </a:rPr>
              <a:t>-450ºF / 4K</a:t>
            </a:r>
            <a:r>
              <a:rPr lang="en-US" sz="2000" b="1" dirty="0" smtClean="0">
                <a:solidFill>
                  <a:prstClr val="white"/>
                </a:solidFill>
                <a:effectLst>
                  <a:outerShdw blurRad="50800" dist="38100" dir="2700000" algn="tl" rotWithShape="0">
                    <a:prstClr val="black">
                      <a:alpha val="40000"/>
                    </a:prstClr>
                  </a:outerShdw>
                </a:effectLst>
              </a:rPr>
              <a:t>)</a:t>
            </a:r>
            <a:endParaRPr lang="en-US" sz="2000" b="1" dirty="0">
              <a:solidFill>
                <a:prstClr val="white"/>
              </a:solidFill>
              <a:effectLst>
                <a:outerShdw blurRad="50800" dist="38100" dir="2700000" algn="tl" rotWithShape="0">
                  <a:prstClr val="black">
                    <a:alpha val="40000"/>
                  </a:prstClr>
                </a:outerShdw>
              </a:effectLst>
            </a:endParaRPr>
          </a:p>
        </p:txBody>
      </p:sp>
      <p:sp>
        <p:nvSpPr>
          <p:cNvPr id="21" name="TextBox 20"/>
          <p:cNvSpPr txBox="1"/>
          <p:nvPr/>
        </p:nvSpPr>
        <p:spPr>
          <a:xfrm>
            <a:off x="1548896" y="4354466"/>
            <a:ext cx="1621673" cy="156966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Arial" pitchFamily="34" charset="0"/>
                <a:ea typeface="ヒラギノ角ゴ Pro W3"/>
              </a:rPr>
              <a:t>One of 330 high-voltage </a:t>
            </a:r>
            <a:r>
              <a:rPr kumimoji="0" lang="en-US" sz="1600" b="0" i="1" u="none" strike="noStrike" kern="1200" cap="none" spc="0" normalizeH="0" baseline="0" noProof="0" dirty="0" smtClean="0">
                <a:ln>
                  <a:noFill/>
                </a:ln>
                <a:solidFill>
                  <a:prstClr val="black"/>
                </a:solidFill>
                <a:effectLst/>
                <a:uLnTx/>
                <a:uFillTx/>
                <a:latin typeface="Arial" pitchFamily="34" charset="0"/>
                <a:ea typeface="ヒラギノ角ゴ Pro W3"/>
              </a:rPr>
              <a:t>accelerating </a:t>
            </a:r>
            <a:r>
              <a:rPr kumimoji="0" lang="en-US" sz="1600" b="0" i="1" u="none" strike="noStrike" kern="1200" cap="none" spc="0" normalizeH="0" baseline="0" noProof="0" dirty="0" smtClean="0">
                <a:ln>
                  <a:noFill/>
                </a:ln>
                <a:solidFill>
                  <a:prstClr val="black"/>
                </a:solidFill>
                <a:effectLst/>
                <a:uLnTx/>
                <a:uFillTx/>
                <a:latin typeface="Arial" pitchFamily="34" charset="0"/>
                <a:ea typeface="ヒラギノ角ゴ Pro W3"/>
              </a:rPr>
              <a:t>cavities to </a:t>
            </a:r>
            <a:r>
              <a:rPr kumimoji="0" lang="en-US" sz="1600" b="0" i="1" u="none" strike="noStrike" kern="1200" cap="none" spc="0" normalizeH="0" baseline="0" noProof="0" dirty="0" smtClean="0">
                <a:ln>
                  <a:noFill/>
                </a:ln>
                <a:solidFill>
                  <a:prstClr val="black"/>
                </a:solidFill>
                <a:effectLst/>
                <a:uLnTx/>
                <a:uFillTx/>
                <a:latin typeface="Arial" pitchFamily="34" charset="0"/>
                <a:ea typeface="ヒラギノ角ゴ Pro W3"/>
              </a:rPr>
              <a:t>produce</a:t>
            </a:r>
            <a:r>
              <a:rPr kumimoji="0" lang="en-US" sz="1600" b="0" i="1" u="none" strike="noStrike" kern="1200" cap="none" spc="0" normalizeH="0" noProof="0" dirty="0" smtClean="0">
                <a:ln>
                  <a:noFill/>
                </a:ln>
                <a:solidFill>
                  <a:prstClr val="black"/>
                </a:solidFill>
                <a:effectLst/>
                <a:uLnTx/>
                <a:uFillTx/>
                <a:latin typeface="Arial" pitchFamily="34" charset="0"/>
                <a:ea typeface="ヒラギノ角ゴ Pro W3"/>
              </a:rPr>
              <a:t> beam @ ~0.5c</a:t>
            </a:r>
            <a:endParaRPr kumimoji="0" lang="en-US" sz="1600" b="0" i="1" u="none" strike="noStrike" kern="1200" cap="none" spc="0" normalizeH="0" baseline="0" noProof="0" dirty="0">
              <a:ln>
                <a:noFill/>
              </a:ln>
              <a:solidFill>
                <a:prstClr val="black"/>
              </a:solidFill>
              <a:effectLst/>
              <a:uLnTx/>
              <a:uFillTx/>
              <a:latin typeface="Arial" pitchFamily="34" charset="0"/>
              <a:ea typeface="ヒラギノ角ゴ Pro W3"/>
            </a:endParaRPr>
          </a:p>
        </p:txBody>
      </p:sp>
      <p:grpSp>
        <p:nvGrpSpPr>
          <p:cNvPr id="5" name="Group 4"/>
          <p:cNvGrpSpPr/>
          <p:nvPr/>
        </p:nvGrpSpPr>
        <p:grpSpPr>
          <a:xfrm>
            <a:off x="3099810" y="1043153"/>
            <a:ext cx="5985528" cy="3376447"/>
            <a:chOff x="3099810" y="2469923"/>
            <a:chExt cx="5985528" cy="3376447"/>
          </a:xfrm>
        </p:grpSpPr>
        <p:pic>
          <p:nvPicPr>
            <p:cNvPr id="9" name="Picture 4" descr="adm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8472" y="2778987"/>
              <a:ext cx="5926866" cy="3067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099810" y="2469923"/>
              <a:ext cx="585778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rPr>
                <a:t>A </a:t>
              </a:r>
              <a:r>
                <a:rPr kumimoji="0" lang="en-US" sz="1800" b="1" i="0" u="none" strike="noStrike" kern="0" cap="none" spc="0" normalizeH="0" baseline="0" noProof="0" dirty="0" err="1" smtClean="0">
                  <a:ln>
                    <a:noFill/>
                  </a:ln>
                  <a:solidFill>
                    <a:prstClr val="black"/>
                  </a:solidFill>
                  <a:effectLst/>
                  <a:uLnTx/>
                  <a:uFillTx/>
                  <a:latin typeface="Calibri" panose="020F0502020204030204"/>
                </a:rPr>
                <a:t>cryomodule</a:t>
              </a:r>
              <a:r>
                <a:rPr kumimoji="0" lang="en-US" sz="1800" b="0" i="0" u="none" strike="noStrike" kern="0" cap="none" spc="0" normalizeH="0" baseline="0" noProof="0" dirty="0" smtClean="0">
                  <a:ln>
                    <a:noFill/>
                  </a:ln>
                  <a:solidFill>
                    <a:prstClr val="black"/>
                  </a:solidFill>
                  <a:effectLst/>
                  <a:uLnTx/>
                  <a:uFillTx/>
                  <a:latin typeface="Calibri" panose="020F0502020204030204"/>
                </a:rPr>
                <a:t> (cold box) </a:t>
              </a:r>
              <a:r>
                <a:rPr kumimoji="0" lang="en-US" sz="1800" b="0" i="0" u="none" strike="noStrike" kern="0" cap="none" spc="0" normalizeH="0" baseline="0" noProof="0" dirty="0" smtClean="0">
                  <a:ln>
                    <a:noFill/>
                  </a:ln>
                  <a:solidFill>
                    <a:prstClr val="black"/>
                  </a:solidFill>
                  <a:effectLst/>
                  <a:uLnTx/>
                  <a:uFillTx/>
                  <a:latin typeface="Calibri" panose="020F0502020204030204"/>
                </a:rPr>
                <a:t>of </a:t>
              </a:r>
              <a:r>
                <a:rPr kumimoji="0" lang="en-US" sz="1800" b="0" i="0" u="none" strike="noStrike" kern="0" cap="none" spc="0" normalizeH="0" baseline="0" noProof="0" dirty="0" smtClean="0">
                  <a:ln>
                    <a:noFill/>
                  </a:ln>
                  <a:solidFill>
                    <a:prstClr val="black"/>
                  </a:solidFill>
                  <a:effectLst/>
                  <a:uLnTx/>
                  <a:uFillTx/>
                  <a:latin typeface="Calibri" panose="020F0502020204030204"/>
                </a:rPr>
                <a:t>ten </a:t>
              </a:r>
              <a:r>
                <a:rPr kumimoji="0" lang="en-US" sz="1800" b="0" i="0" u="none" strike="noStrike" kern="0" cap="none" spc="0" normalizeH="0" baseline="0" noProof="0" dirty="0" smtClean="0">
                  <a:ln>
                    <a:noFill/>
                  </a:ln>
                  <a:solidFill>
                    <a:prstClr val="black"/>
                  </a:solidFill>
                  <a:effectLst/>
                  <a:uLnTx/>
                  <a:uFillTx/>
                  <a:latin typeface="Calibri" panose="020F0502020204030204"/>
                </a:rPr>
                <a:t>cavities that charge to ~1 MV</a:t>
              </a:r>
              <a:endParaRPr kumimoji="0" lang="en-US" sz="1800" b="0" i="0" u="none" strike="noStrike" kern="0" cap="none" spc="0" normalizeH="0" baseline="0" noProof="0" dirty="0" smtClean="0">
                <a:ln>
                  <a:noFill/>
                </a:ln>
                <a:solidFill>
                  <a:prstClr val="black"/>
                </a:solidFill>
                <a:effectLst/>
                <a:uLnTx/>
                <a:uFillTx/>
                <a:latin typeface="Calibri" panose="020F0502020204030204"/>
              </a:endParaRPr>
            </a:p>
          </p:txBody>
        </p:sp>
      </p:grpSp>
      <p:grpSp>
        <p:nvGrpSpPr>
          <p:cNvPr id="11" name="Group 10"/>
          <p:cNvGrpSpPr/>
          <p:nvPr/>
        </p:nvGrpSpPr>
        <p:grpSpPr>
          <a:xfrm>
            <a:off x="2556531" y="3040503"/>
            <a:ext cx="6528807" cy="646331"/>
            <a:chOff x="2247058" y="4780124"/>
            <a:chExt cx="6528807" cy="646331"/>
          </a:xfrm>
        </p:grpSpPr>
        <p:cxnSp>
          <p:nvCxnSpPr>
            <p:cNvPr id="12" name="Straight Arrow Connector 11"/>
            <p:cNvCxnSpPr/>
            <p:nvPr/>
          </p:nvCxnSpPr>
          <p:spPr>
            <a:xfrm flipV="1">
              <a:off x="2814727" y="4845133"/>
              <a:ext cx="5961138" cy="390758"/>
            </a:xfrm>
            <a:prstGeom prst="straightConnector1">
              <a:avLst/>
            </a:prstGeom>
            <a:noFill/>
            <a:ln w="38100" cap="flat" cmpd="sng" algn="ctr">
              <a:solidFill>
                <a:srgbClr val="FF0000"/>
              </a:solidFill>
              <a:prstDash val="solid"/>
              <a:miter lim="800000"/>
              <a:tailEnd type="triangle"/>
            </a:ln>
            <a:effectLst>
              <a:glow rad="101600">
                <a:schemeClr val="bg1">
                  <a:alpha val="60000"/>
                </a:schemeClr>
              </a:glow>
            </a:effectLst>
          </p:spPr>
        </p:cxnSp>
        <p:sp>
          <p:nvSpPr>
            <p:cNvPr id="13" name="TextBox 12"/>
            <p:cNvSpPr txBox="1"/>
            <p:nvPr/>
          </p:nvSpPr>
          <p:spPr>
            <a:xfrm>
              <a:off x="2247058" y="4780124"/>
              <a:ext cx="720069"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0000"/>
                  </a:solidFill>
                  <a:effectLst/>
                  <a:uLnTx/>
                  <a:uFillTx/>
                  <a:latin typeface="Calibri" panose="020F0502020204030204"/>
                </a:rPr>
                <a:t>Beam</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0000"/>
                  </a:solidFill>
                  <a:effectLst/>
                  <a:uLnTx/>
                  <a:uFillTx/>
                  <a:latin typeface="Calibri" panose="020F0502020204030204"/>
                </a:rPr>
                <a:t>path</a:t>
              </a:r>
            </a:p>
          </p:txBody>
        </p:sp>
      </p:grpSp>
    </p:spTree>
    <p:extLst>
      <p:ext uri="{BB962C8B-B14F-4D97-AF65-F5344CB8AC3E}">
        <p14:creationId xmlns:p14="http://schemas.microsoft.com/office/powerpoint/2010/main" val="45412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530" name="Rectangle 3"/>
          <p:cNvSpPr>
            <a:spLocks noGrp="1" noChangeArrowheads="1"/>
          </p:cNvSpPr>
          <p:nvPr>
            <p:ph type="title"/>
          </p:nvPr>
        </p:nvSpPr>
        <p:spPr>
          <a:xfrm>
            <a:off x="628650" y="304800"/>
            <a:ext cx="7886700" cy="1325563"/>
          </a:xfrm>
        </p:spPr>
        <p:txBody>
          <a:bodyPr/>
          <a:lstStyle/>
          <a:p>
            <a:pPr eaLnBrk="1" hangingPunct="1"/>
            <a:r>
              <a:rPr lang="en-US" altLang="en-US" dirty="0" smtClean="0">
                <a:solidFill>
                  <a:srgbClr val="FF0000"/>
                </a:solidFill>
              </a:rPr>
              <a:t>Problem:</a:t>
            </a:r>
            <a:r>
              <a:rPr lang="en-US" altLang="en-US" dirty="0" smtClean="0"/>
              <a:t> Making designer nuclei</a:t>
            </a:r>
          </a:p>
        </p:txBody>
      </p:sp>
      <p:sp>
        <p:nvSpPr>
          <p:cNvPr id="3084" name="Text Box 12"/>
          <p:cNvSpPr txBox="1">
            <a:spLocks noChangeArrowheads="1"/>
          </p:cNvSpPr>
          <p:nvPr/>
        </p:nvSpPr>
        <p:spPr bwMode="auto">
          <a:xfrm>
            <a:off x="5867400" y="4750730"/>
            <a:ext cx="320040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600" b="1" dirty="0">
                <a:solidFill>
                  <a:schemeClr val="tx1"/>
                </a:solidFill>
                <a:latin typeface="Arial" panose="020B0604020202020204" pitchFamily="34" charset="0"/>
                <a:cs typeface="Arial" panose="020B0604020202020204" pitchFamily="34" charset="0"/>
              </a:rPr>
              <a:t>After</a:t>
            </a:r>
            <a:r>
              <a:rPr lang="en-US" altLang="en-US" sz="1600" dirty="0">
                <a:solidFill>
                  <a:schemeClr val="tx1"/>
                </a:solidFill>
                <a:latin typeface="Arial" panose="020B0604020202020204" pitchFamily="34" charset="0"/>
                <a:cs typeface="Arial" panose="020B0604020202020204" pitchFamily="34" charset="0"/>
              </a:rPr>
              <a:t> the target, </a:t>
            </a:r>
            <a:r>
              <a:rPr lang="en-US" altLang="en-US" sz="1600" dirty="0" smtClean="0">
                <a:solidFill>
                  <a:schemeClr val="tx1"/>
                </a:solidFill>
                <a:latin typeface="Arial" panose="020B0604020202020204" pitchFamily="34" charset="0"/>
                <a:cs typeface="Arial" panose="020B0604020202020204" pitchFamily="34" charset="0"/>
              </a:rPr>
              <a:t>the beam is: </a:t>
            </a:r>
          </a:p>
          <a:p>
            <a:pPr marL="285750" indent="-285750">
              <a:spcBef>
                <a:spcPts val="0"/>
              </a:spcBef>
            </a:pPr>
            <a:r>
              <a:rPr lang="en-US" altLang="en-US" sz="1600" b="1" dirty="0" smtClean="0">
                <a:solidFill>
                  <a:schemeClr val="tx1"/>
                </a:solidFill>
                <a:latin typeface="Arial" panose="020B0604020202020204" pitchFamily="34" charset="0"/>
                <a:cs typeface="Arial" panose="020B0604020202020204" pitchFamily="34" charset="0"/>
              </a:rPr>
              <a:t>mostly</a:t>
            </a:r>
            <a:r>
              <a:rPr lang="en-US" altLang="en-US" sz="1600" dirty="0" smtClean="0">
                <a:solidFill>
                  <a:schemeClr val="tx1"/>
                </a:solidFill>
                <a:latin typeface="Arial" panose="020B0604020202020204" pitchFamily="34" charset="0"/>
                <a:cs typeface="Arial" panose="020B0604020202020204" pitchFamily="34" charset="0"/>
              </a:rPr>
              <a:t> original stable isotope </a:t>
            </a:r>
          </a:p>
          <a:p>
            <a:pPr marL="285750" indent="-285750">
              <a:spcBef>
                <a:spcPts val="0"/>
              </a:spcBef>
            </a:pPr>
            <a:r>
              <a:rPr lang="en-US" altLang="en-US" sz="1600" b="1" dirty="0" smtClean="0">
                <a:solidFill>
                  <a:schemeClr val="tx1"/>
                </a:solidFill>
                <a:latin typeface="Arial" panose="020B0604020202020204" pitchFamily="34" charset="0"/>
                <a:cs typeface="Arial" panose="020B0604020202020204" pitchFamily="34" charset="0"/>
              </a:rPr>
              <a:t>many</a:t>
            </a:r>
            <a:r>
              <a:rPr lang="en-US" altLang="en-US" sz="1600" dirty="0" smtClean="0">
                <a:solidFill>
                  <a:schemeClr val="tx1"/>
                </a:solidFill>
                <a:latin typeface="Arial" panose="020B0604020202020204" pitchFamily="34" charset="0"/>
                <a:cs typeface="Arial" panose="020B0604020202020204" pitchFamily="34" charset="0"/>
              </a:rPr>
              <a:t> new isotopes</a:t>
            </a:r>
          </a:p>
          <a:p>
            <a:pPr marL="285750" indent="-285750">
              <a:spcBef>
                <a:spcPts val="0"/>
              </a:spcBef>
            </a:pPr>
            <a:r>
              <a:rPr lang="en-US" altLang="en-US" sz="1600" dirty="0">
                <a:solidFill>
                  <a:schemeClr val="tx1"/>
                </a:solidFill>
                <a:latin typeface="Arial" panose="020B0604020202020204" pitchFamily="34" charset="0"/>
                <a:cs typeface="Arial" panose="020B0604020202020204" pitchFamily="34" charset="0"/>
              </a:rPr>
              <a:t>a</a:t>
            </a:r>
            <a:r>
              <a:rPr lang="en-US" altLang="en-US" sz="1600" dirty="0" smtClean="0">
                <a:solidFill>
                  <a:schemeClr val="tx1"/>
                </a:solidFill>
                <a:latin typeface="Arial" panose="020B0604020202020204" pitchFamily="34" charset="0"/>
                <a:cs typeface="Arial" panose="020B0604020202020204" pitchFamily="34" charset="0"/>
              </a:rPr>
              <a:t> </a:t>
            </a:r>
            <a:r>
              <a:rPr lang="en-US" altLang="en-US" sz="1600" b="1" dirty="0" smtClean="0">
                <a:solidFill>
                  <a:schemeClr val="tx1"/>
                </a:solidFill>
                <a:latin typeface="Arial" panose="020B0604020202020204" pitchFamily="34" charset="0"/>
                <a:cs typeface="Arial" panose="020B0604020202020204" pitchFamily="34" charset="0"/>
              </a:rPr>
              <a:t>few</a:t>
            </a:r>
            <a:r>
              <a:rPr lang="en-US" altLang="en-US" sz="1600" dirty="0" smtClean="0">
                <a:solidFill>
                  <a:schemeClr val="tx1"/>
                </a:solidFill>
                <a:latin typeface="Arial" panose="020B0604020202020204" pitchFamily="34" charset="0"/>
                <a:cs typeface="Arial" panose="020B0604020202020204" pitchFamily="34" charset="0"/>
              </a:rPr>
              <a:t> of the desired isotope </a:t>
            </a:r>
            <a:r>
              <a:rPr lang="en-US" altLang="en-US" sz="1600" i="1" dirty="0" smtClean="0">
                <a:solidFill>
                  <a:schemeClr val="tx1"/>
                </a:solidFill>
                <a:latin typeface="Arial" panose="020B0604020202020204" pitchFamily="34" charset="0"/>
                <a:cs typeface="Arial" panose="020B0604020202020204" pitchFamily="34" charset="0"/>
              </a:rPr>
              <a:t>(maybe &lt;1 nucleus/second)</a:t>
            </a:r>
            <a:endParaRPr lang="en-US" altLang="en-US" sz="1600" i="1" dirty="0">
              <a:solidFill>
                <a:schemeClr val="tx1"/>
              </a:solidFill>
              <a:latin typeface="Arial" panose="020B0604020202020204" pitchFamily="34" charset="0"/>
              <a:cs typeface="Arial" panose="020B0604020202020204" pitchFamily="34" charset="0"/>
            </a:endParaRPr>
          </a:p>
        </p:txBody>
      </p:sp>
      <p:sp>
        <p:nvSpPr>
          <p:cNvPr id="20" name="Text Box 5"/>
          <p:cNvSpPr txBox="1">
            <a:spLocks noChangeArrowheads="1"/>
          </p:cNvSpPr>
          <p:nvPr/>
        </p:nvSpPr>
        <p:spPr bwMode="auto">
          <a:xfrm>
            <a:off x="212725" y="1219200"/>
            <a:ext cx="1981200" cy="369888"/>
          </a:xfrm>
          <a:prstGeom prst="rect">
            <a:avLst/>
          </a:prstGeom>
          <a:noFill/>
          <a:ln w="9525">
            <a:noFill/>
            <a:miter lim="800000"/>
            <a:headEnd/>
            <a:tailEnd/>
          </a:ln>
        </p:spPr>
        <p:txBody>
          <a:bodyPr>
            <a:spAutoFit/>
          </a:bodyPr>
          <a:lstStyle/>
          <a:p>
            <a:pPr eaLnBrk="1" hangingPunct="1">
              <a:defRPr/>
            </a:pPr>
            <a:r>
              <a:rPr lang="en-US" sz="1800" b="1" i="1" dirty="0">
                <a:solidFill>
                  <a:srgbClr val="67B14B"/>
                </a:solidFill>
                <a:cs typeface="Arial" panose="020B0604020202020204" pitchFamily="34" charset="0"/>
              </a:rPr>
              <a:t>BEAM at </a:t>
            </a:r>
            <a:r>
              <a:rPr lang="en-US" sz="1800" b="1" i="1" dirty="0" smtClean="0">
                <a:solidFill>
                  <a:srgbClr val="67B14B"/>
                </a:solidFill>
                <a:cs typeface="Arial" panose="020B0604020202020204" pitchFamily="34" charset="0"/>
              </a:rPr>
              <a:t>~0.5 </a:t>
            </a:r>
            <a:r>
              <a:rPr lang="en-US" sz="1800" b="1" i="1" dirty="0">
                <a:solidFill>
                  <a:srgbClr val="67B14B"/>
                </a:solidFill>
                <a:cs typeface="Arial" panose="020B0604020202020204" pitchFamily="34" charset="0"/>
              </a:rPr>
              <a:t>c</a:t>
            </a:r>
            <a:endParaRPr lang="en-US" sz="1800" dirty="0">
              <a:solidFill>
                <a:srgbClr val="67B14B"/>
              </a:solidFill>
              <a:cs typeface="Arial" panose="020B0604020202020204" pitchFamily="34" charset="0"/>
            </a:endParaRPr>
          </a:p>
        </p:txBody>
      </p:sp>
      <p:sp>
        <p:nvSpPr>
          <p:cNvPr id="24" name="Text Box 5"/>
          <p:cNvSpPr txBox="1">
            <a:spLocks noChangeArrowheads="1"/>
          </p:cNvSpPr>
          <p:nvPr/>
        </p:nvSpPr>
        <p:spPr bwMode="auto">
          <a:xfrm>
            <a:off x="2971800" y="1219200"/>
            <a:ext cx="2438400" cy="369332"/>
          </a:xfrm>
          <a:prstGeom prst="rect">
            <a:avLst/>
          </a:prstGeom>
          <a:noFill/>
          <a:ln w="9525">
            <a:noFill/>
            <a:miter lim="800000"/>
            <a:headEnd/>
            <a:tailEnd/>
          </a:ln>
        </p:spPr>
        <p:txBody>
          <a:bodyPr wrap="square">
            <a:spAutoFit/>
          </a:bodyPr>
          <a:lstStyle/>
          <a:p>
            <a:pPr eaLnBrk="1" hangingPunct="1">
              <a:defRPr/>
            </a:pPr>
            <a:r>
              <a:rPr lang="en-US" sz="1800" b="1" i="1" dirty="0">
                <a:solidFill>
                  <a:srgbClr val="67B14B"/>
                </a:solidFill>
                <a:cs typeface="Arial" panose="020B0604020202020204" pitchFamily="34" charset="0"/>
              </a:rPr>
              <a:t>strikes </a:t>
            </a:r>
            <a:r>
              <a:rPr lang="en-US" sz="1800" b="1" i="1" dirty="0" smtClean="0">
                <a:solidFill>
                  <a:srgbClr val="67B14B"/>
                </a:solidFill>
                <a:cs typeface="Arial" panose="020B0604020202020204" pitchFamily="34" charset="0"/>
              </a:rPr>
              <a:t>a TARGET</a:t>
            </a:r>
            <a:endParaRPr lang="en-US" sz="1800" dirty="0">
              <a:solidFill>
                <a:srgbClr val="67B14B"/>
              </a:solidFill>
              <a:cs typeface="Arial" panose="020B0604020202020204" pitchFamily="34" charset="0"/>
            </a:endParaRPr>
          </a:p>
        </p:txBody>
      </p:sp>
      <p:sp>
        <p:nvSpPr>
          <p:cNvPr id="25" name="Text Box 5"/>
          <p:cNvSpPr txBox="1">
            <a:spLocks noChangeArrowheads="1"/>
          </p:cNvSpPr>
          <p:nvPr/>
        </p:nvSpPr>
        <p:spPr bwMode="auto">
          <a:xfrm>
            <a:off x="5791200" y="1219200"/>
            <a:ext cx="2774950" cy="369332"/>
          </a:xfrm>
          <a:prstGeom prst="rect">
            <a:avLst/>
          </a:prstGeom>
          <a:noFill/>
          <a:ln w="9525">
            <a:noFill/>
            <a:miter lim="800000"/>
            <a:headEnd/>
            <a:tailEnd/>
          </a:ln>
        </p:spPr>
        <p:txBody>
          <a:bodyPr wrap="square">
            <a:spAutoFit/>
          </a:bodyPr>
          <a:lstStyle/>
          <a:p>
            <a:pPr eaLnBrk="1" hangingPunct="1">
              <a:defRPr/>
            </a:pPr>
            <a:r>
              <a:rPr lang="en-US" sz="1800" b="1" i="1" dirty="0">
                <a:solidFill>
                  <a:srgbClr val="67B14B"/>
                </a:solidFill>
                <a:cs typeface="Arial" panose="020B0604020202020204" pitchFamily="34" charset="0"/>
              </a:rPr>
              <a:t>exits with FRAGMENTS</a:t>
            </a:r>
            <a:endParaRPr lang="en-US" sz="1800" dirty="0">
              <a:solidFill>
                <a:srgbClr val="67B14B"/>
              </a:solidFill>
              <a:cs typeface="Arial" panose="020B0604020202020204" pitchFamily="34" charset="0"/>
            </a:endParaRPr>
          </a:p>
        </p:txBody>
      </p:sp>
      <p:sp>
        <p:nvSpPr>
          <p:cNvPr id="22535" name="Rectangle 46"/>
          <p:cNvSpPr>
            <a:spLocks noChangeArrowheads="1"/>
          </p:cNvSpPr>
          <p:nvPr/>
        </p:nvSpPr>
        <p:spPr bwMode="auto">
          <a:xfrm>
            <a:off x="288925" y="1600200"/>
            <a:ext cx="2362200" cy="2362200"/>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sp>
        <p:nvSpPr>
          <p:cNvPr id="22536" name="Rectangle 48"/>
          <p:cNvSpPr>
            <a:spLocks noChangeArrowheads="1"/>
          </p:cNvSpPr>
          <p:nvPr/>
        </p:nvSpPr>
        <p:spPr bwMode="auto">
          <a:xfrm>
            <a:off x="3048000" y="1600200"/>
            <a:ext cx="2362201" cy="2362200"/>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sp>
        <p:nvSpPr>
          <p:cNvPr id="22537" name="Rectangle 49"/>
          <p:cNvSpPr>
            <a:spLocks noChangeArrowheads="1"/>
          </p:cNvSpPr>
          <p:nvPr/>
        </p:nvSpPr>
        <p:spPr bwMode="auto">
          <a:xfrm>
            <a:off x="5867400" y="1600201"/>
            <a:ext cx="2698750" cy="3130566"/>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grpSp>
        <p:nvGrpSpPr>
          <p:cNvPr id="2" name="Group 122"/>
          <p:cNvGrpSpPr>
            <a:grpSpLocks/>
          </p:cNvGrpSpPr>
          <p:nvPr/>
        </p:nvGrpSpPr>
        <p:grpSpPr bwMode="auto">
          <a:xfrm>
            <a:off x="228599" y="1794725"/>
            <a:ext cx="2754107" cy="3567197"/>
            <a:chOff x="228599" y="1870927"/>
            <a:chExt cx="2754107" cy="3567380"/>
          </a:xfrm>
        </p:grpSpPr>
        <p:sp>
          <p:nvSpPr>
            <p:cNvPr id="22580" name="Text Box 5"/>
            <p:cNvSpPr txBox="1">
              <a:spLocks noChangeArrowheads="1"/>
            </p:cNvSpPr>
            <p:nvPr/>
          </p:nvSpPr>
          <p:spPr bwMode="auto">
            <a:xfrm>
              <a:off x="228599" y="4114800"/>
              <a:ext cx="2754107" cy="1323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pPr>
              <a:r>
                <a:rPr lang="en-US" altLang="en-US" sz="1600" dirty="0">
                  <a:solidFill>
                    <a:schemeClr val="tx1"/>
                  </a:solidFill>
                  <a:latin typeface="Arial" panose="020B0604020202020204" pitchFamily="34" charset="0"/>
                  <a:cs typeface="Arial" panose="020B0604020202020204" pitchFamily="34" charset="0"/>
                </a:rPr>
                <a:t>The accelerated beam </a:t>
              </a:r>
              <a:r>
                <a:rPr lang="en-US" altLang="en-US" sz="1600" dirty="0" smtClean="0">
                  <a:solidFill>
                    <a:schemeClr val="tx1"/>
                  </a:solidFill>
                  <a:latin typeface="Arial" panose="020B0604020202020204" pitchFamily="34" charset="0"/>
                  <a:cs typeface="Arial" panose="020B0604020202020204" pitchFamily="34" charset="0"/>
                </a:rPr>
                <a:t>contains the </a:t>
              </a:r>
              <a:r>
                <a:rPr lang="en-US" altLang="en-US" sz="1600" b="1" dirty="0">
                  <a:solidFill>
                    <a:schemeClr val="tx1"/>
                  </a:solidFill>
                  <a:latin typeface="Arial" panose="020B0604020202020204" pitchFamily="34" charset="0"/>
                  <a:cs typeface="Arial" panose="020B0604020202020204" pitchFamily="34" charset="0"/>
                </a:rPr>
                <a:t>one</a:t>
              </a:r>
              <a:r>
                <a:rPr lang="en-US" altLang="en-US" sz="1600" dirty="0">
                  <a:solidFill>
                    <a:schemeClr val="tx1"/>
                  </a:solidFill>
                  <a:latin typeface="Arial" panose="020B0604020202020204" pitchFamily="34" charset="0"/>
                  <a:cs typeface="Arial" panose="020B0604020202020204" pitchFamily="34" charset="0"/>
                </a:rPr>
                <a:t> </a:t>
              </a:r>
              <a:r>
                <a:rPr lang="en-US" altLang="en-US" sz="1600" b="1" dirty="0" smtClean="0">
                  <a:solidFill>
                    <a:schemeClr val="tx1"/>
                  </a:solidFill>
                  <a:latin typeface="Arial" panose="020B0604020202020204" pitchFamily="34" charset="0"/>
                  <a:cs typeface="Arial" panose="020B0604020202020204" pitchFamily="34" charset="0"/>
                </a:rPr>
                <a:t>or two stable isotopes </a:t>
              </a:r>
              <a:r>
                <a:rPr lang="en-US" altLang="en-US" sz="1600" dirty="0">
                  <a:solidFill>
                    <a:schemeClr val="tx1"/>
                  </a:solidFill>
                  <a:latin typeface="Arial" panose="020B0604020202020204" pitchFamily="34" charset="0"/>
                  <a:cs typeface="Arial" panose="020B0604020202020204" pitchFamily="34" charset="0"/>
                </a:rPr>
                <a:t>provided by the ion </a:t>
              </a:r>
              <a:r>
                <a:rPr lang="en-US" altLang="en-US" sz="1600" dirty="0" smtClean="0">
                  <a:solidFill>
                    <a:schemeClr val="tx1"/>
                  </a:solidFill>
                  <a:latin typeface="Arial" panose="020B0604020202020204" pitchFamily="34" charset="0"/>
                  <a:cs typeface="Arial" panose="020B0604020202020204" pitchFamily="34" charset="0"/>
                </a:rPr>
                <a:t>source </a:t>
              </a:r>
            </a:p>
            <a:p>
              <a:pPr>
                <a:spcBef>
                  <a:spcPct val="0"/>
                </a:spcBef>
                <a:buNone/>
              </a:pPr>
              <a:r>
                <a:rPr lang="en-US" altLang="en-US" sz="1600" i="1" dirty="0" smtClean="0">
                  <a:solidFill>
                    <a:schemeClr val="tx1"/>
                  </a:solidFill>
                  <a:latin typeface="Arial" panose="020B0604020202020204" pitchFamily="34" charset="0"/>
                  <a:cs typeface="Arial" panose="020B0604020202020204" pitchFamily="34" charset="0"/>
                </a:rPr>
                <a:t>(~400 </a:t>
              </a:r>
              <a:r>
                <a:rPr lang="en-US" altLang="en-US" sz="1600" i="1" dirty="0">
                  <a:solidFill>
                    <a:schemeClr val="tx1"/>
                  </a:solidFill>
                  <a:latin typeface="Arial" panose="020B0604020202020204" pitchFamily="34" charset="0"/>
                  <a:cs typeface="Arial" panose="020B0604020202020204" pitchFamily="34" charset="0"/>
                </a:rPr>
                <a:t>billion nuclei/second</a:t>
              </a:r>
              <a:r>
                <a:rPr lang="en-US" altLang="en-US" sz="1600" i="1" dirty="0" smtClean="0">
                  <a:solidFill>
                    <a:schemeClr val="tx1"/>
                  </a:solidFill>
                  <a:latin typeface="Arial" panose="020B0604020202020204" pitchFamily="34" charset="0"/>
                  <a:cs typeface="Arial" panose="020B0604020202020204" pitchFamily="34" charset="0"/>
                </a:rPr>
                <a:t>)</a:t>
              </a:r>
              <a:endParaRPr lang="en-US" altLang="en-US" sz="1600" i="1" dirty="0">
                <a:solidFill>
                  <a:schemeClr val="tx1"/>
                </a:solidFill>
                <a:latin typeface="Arial" panose="020B0604020202020204" pitchFamily="34" charset="0"/>
                <a:cs typeface="Arial" panose="020B0604020202020204" pitchFamily="34" charset="0"/>
              </a:endParaRPr>
            </a:p>
          </p:txBody>
        </p:sp>
        <p:pic>
          <p:nvPicPr>
            <p:cNvPr id="22581" name="Picture 14"/>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441325" y="1870927"/>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2" name="Picture 15"/>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1050925" y="2461131"/>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3" name="Picture 16"/>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1660525" y="3070731"/>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 Box 5"/>
            <p:cNvSpPr txBox="1">
              <a:spLocks noChangeArrowheads="1"/>
            </p:cNvSpPr>
            <p:nvPr/>
          </p:nvSpPr>
          <p:spPr bwMode="auto">
            <a:xfrm>
              <a:off x="485415" y="1981208"/>
              <a:ext cx="554851" cy="307793"/>
            </a:xfrm>
            <a:prstGeom prst="rect">
              <a:avLst/>
            </a:prstGeom>
            <a:noFill/>
            <a:ln w="9525">
              <a:noFill/>
              <a:miter lim="800000"/>
              <a:headEnd/>
              <a:tailEnd/>
            </a:ln>
          </p:spPr>
          <p:txBody>
            <a:bodyPr wrap="square">
              <a:spAutoFit/>
            </a:bodyPr>
            <a:lstStyle/>
            <a:p>
              <a:pPr algn="ctr" eaLnBrk="1" hangingPunct="1">
                <a:defRPr/>
              </a:pPr>
              <a:r>
                <a:rPr lang="en-US" sz="1400" b="1" baseline="30000" dirty="0" smtClean="0">
                  <a:cs typeface="Arial" panose="020B0604020202020204" pitchFamily="34" charset="0"/>
                </a:rPr>
                <a:t>18</a:t>
              </a:r>
              <a:r>
                <a:rPr lang="en-US" sz="1400" b="1" dirty="0" smtClean="0">
                  <a:cs typeface="Arial" panose="020B0604020202020204" pitchFamily="34" charset="0"/>
                </a:rPr>
                <a:t>O</a:t>
              </a:r>
              <a:endParaRPr lang="en-US" sz="1400" dirty="0">
                <a:cs typeface="Arial" panose="020B0604020202020204" pitchFamily="34" charset="0"/>
              </a:endParaRPr>
            </a:p>
          </p:txBody>
        </p:sp>
        <p:sp>
          <p:nvSpPr>
            <p:cNvPr id="56" name="Text Box 5"/>
            <p:cNvSpPr txBox="1">
              <a:spLocks noChangeArrowheads="1"/>
            </p:cNvSpPr>
            <p:nvPr/>
          </p:nvSpPr>
          <p:spPr bwMode="auto">
            <a:xfrm>
              <a:off x="1050925" y="2590839"/>
              <a:ext cx="685800" cy="307793"/>
            </a:xfrm>
            <a:prstGeom prst="rect">
              <a:avLst/>
            </a:prstGeom>
            <a:noFill/>
            <a:ln w="9525">
              <a:noFill/>
              <a:miter lim="800000"/>
              <a:headEnd/>
              <a:tailEnd/>
            </a:ln>
          </p:spPr>
          <p:txBody>
            <a:bodyPr>
              <a:spAutoFit/>
            </a:bodyPr>
            <a:lstStyle/>
            <a:p>
              <a:pPr algn="ctr" eaLnBrk="1" hangingPunct="1">
                <a:defRPr/>
              </a:pPr>
              <a:r>
                <a:rPr lang="en-US" sz="1400" b="1" baseline="30000" dirty="0" smtClean="0">
                  <a:cs typeface="Arial" panose="020B0604020202020204" pitchFamily="34" charset="0"/>
                </a:rPr>
                <a:t>18</a:t>
              </a:r>
              <a:r>
                <a:rPr lang="en-US" sz="1400" b="1" dirty="0" smtClean="0">
                  <a:cs typeface="Arial" panose="020B0604020202020204" pitchFamily="34" charset="0"/>
                </a:rPr>
                <a:t>O</a:t>
              </a:r>
              <a:endParaRPr lang="en-US" sz="1400" dirty="0">
                <a:cs typeface="Arial" panose="020B0604020202020204" pitchFamily="34" charset="0"/>
              </a:endParaRPr>
            </a:p>
          </p:txBody>
        </p:sp>
        <p:sp>
          <p:nvSpPr>
            <p:cNvPr id="57" name="Text Box 5"/>
            <p:cNvSpPr txBox="1">
              <a:spLocks noChangeArrowheads="1"/>
            </p:cNvSpPr>
            <p:nvPr/>
          </p:nvSpPr>
          <p:spPr bwMode="auto">
            <a:xfrm>
              <a:off x="1660525" y="3200470"/>
              <a:ext cx="685800" cy="307793"/>
            </a:xfrm>
            <a:prstGeom prst="rect">
              <a:avLst/>
            </a:prstGeom>
            <a:noFill/>
            <a:ln w="9525">
              <a:noFill/>
              <a:miter lim="800000"/>
              <a:headEnd/>
              <a:tailEnd/>
            </a:ln>
          </p:spPr>
          <p:txBody>
            <a:bodyPr>
              <a:spAutoFit/>
            </a:bodyPr>
            <a:lstStyle/>
            <a:p>
              <a:pPr algn="ctr" eaLnBrk="1" hangingPunct="1">
                <a:defRPr/>
              </a:pPr>
              <a:r>
                <a:rPr lang="en-US" sz="1400" b="1" baseline="30000" dirty="0" smtClean="0">
                  <a:cs typeface="Arial" panose="020B0604020202020204" pitchFamily="34" charset="0"/>
                </a:rPr>
                <a:t>18</a:t>
              </a:r>
              <a:r>
                <a:rPr lang="en-US" sz="1400" b="1" dirty="0" smtClean="0">
                  <a:cs typeface="Arial" panose="020B0604020202020204" pitchFamily="34" charset="0"/>
                </a:rPr>
                <a:t>O</a:t>
              </a:r>
              <a:endParaRPr lang="en-US" sz="1400" dirty="0">
                <a:cs typeface="Arial" panose="020B0604020202020204" pitchFamily="34" charset="0"/>
              </a:endParaRPr>
            </a:p>
          </p:txBody>
        </p:sp>
      </p:grpSp>
      <p:grpSp>
        <p:nvGrpSpPr>
          <p:cNvPr id="3" name="Group 99"/>
          <p:cNvGrpSpPr>
            <a:grpSpLocks/>
          </p:cNvGrpSpPr>
          <p:nvPr/>
        </p:nvGrpSpPr>
        <p:grpSpPr bwMode="auto">
          <a:xfrm>
            <a:off x="1050925" y="2057400"/>
            <a:ext cx="1463675" cy="1211368"/>
            <a:chOff x="990600" y="2209800"/>
            <a:chExt cx="1463675" cy="1211368"/>
          </a:xfrm>
        </p:grpSpPr>
        <p:cxnSp>
          <p:nvCxnSpPr>
            <p:cNvPr id="22" name="Straight Arrow Connector 21"/>
            <p:cNvCxnSpPr/>
            <p:nvPr/>
          </p:nvCxnSpPr>
          <p:spPr bwMode="auto">
            <a:xfrm>
              <a:off x="2225675" y="3411470"/>
              <a:ext cx="228600" cy="969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0" name="Straight Arrow Connector 59"/>
            <p:cNvCxnSpPr/>
            <p:nvPr/>
          </p:nvCxnSpPr>
          <p:spPr bwMode="auto">
            <a:xfrm>
              <a:off x="1600200" y="2819400"/>
              <a:ext cx="838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2" name="Straight Arrow Connector 61"/>
            <p:cNvCxnSpPr/>
            <p:nvPr/>
          </p:nvCxnSpPr>
          <p:spPr bwMode="auto">
            <a:xfrm>
              <a:off x="990600" y="2209800"/>
              <a:ext cx="14478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grpSp>
      <p:grpSp>
        <p:nvGrpSpPr>
          <p:cNvPr id="4" name="Group 101"/>
          <p:cNvGrpSpPr>
            <a:grpSpLocks/>
          </p:cNvGrpSpPr>
          <p:nvPr/>
        </p:nvGrpSpPr>
        <p:grpSpPr bwMode="auto">
          <a:xfrm>
            <a:off x="6019800" y="1794741"/>
            <a:ext cx="2251563" cy="1748559"/>
            <a:chOff x="6324600" y="1947141"/>
            <a:chExt cx="2251563" cy="1748559"/>
          </a:xfrm>
        </p:grpSpPr>
        <p:grpSp>
          <p:nvGrpSpPr>
            <p:cNvPr id="22567" name="Group 100"/>
            <p:cNvGrpSpPr>
              <a:grpSpLocks/>
            </p:cNvGrpSpPr>
            <p:nvPr/>
          </p:nvGrpSpPr>
          <p:grpSpPr bwMode="auto">
            <a:xfrm>
              <a:off x="6324600" y="1947141"/>
              <a:ext cx="2078298" cy="1748559"/>
              <a:chOff x="6324600" y="1947141"/>
              <a:chExt cx="2078298" cy="1748559"/>
            </a:xfrm>
          </p:grpSpPr>
          <p:pic>
            <p:nvPicPr>
              <p:cNvPr id="22569" name="Picture 29"/>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7848600" y="3200400"/>
                <a:ext cx="55429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0" name="Picture 41"/>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6553200" y="1947141"/>
                <a:ext cx="609600" cy="54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1" name="Picture 42"/>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7162800" y="2556741"/>
                <a:ext cx="609600" cy="54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4" name="Straight Arrow Connector 53"/>
              <p:cNvCxnSpPr/>
              <p:nvPr/>
            </p:nvCxnSpPr>
            <p:spPr bwMode="auto">
              <a:xfrm>
                <a:off x="6324600" y="3429000"/>
                <a:ext cx="15240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87" name="Straight Arrow Connector 86"/>
              <p:cNvCxnSpPr/>
              <p:nvPr/>
            </p:nvCxnSpPr>
            <p:spPr bwMode="auto">
              <a:xfrm>
                <a:off x="6324600" y="2819400"/>
                <a:ext cx="838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88" name="Straight Arrow Connector 87"/>
              <p:cNvCxnSpPr/>
              <p:nvPr/>
            </p:nvCxnSpPr>
            <p:spPr bwMode="auto">
              <a:xfrm>
                <a:off x="6324600" y="2209800"/>
                <a:ext cx="228600" cy="969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sp>
            <p:nvSpPr>
              <p:cNvPr id="89" name="Text Box 5"/>
              <p:cNvSpPr txBox="1">
                <a:spLocks noChangeArrowheads="1"/>
              </p:cNvSpPr>
              <p:nvPr/>
            </p:nvSpPr>
            <p:spPr bwMode="auto">
              <a:xfrm>
                <a:off x="6553200" y="2057400"/>
                <a:ext cx="685800" cy="307777"/>
              </a:xfrm>
              <a:prstGeom prst="rect">
                <a:avLst/>
              </a:prstGeom>
              <a:noFill/>
              <a:ln w="9525">
                <a:noFill/>
                <a:miter lim="800000"/>
                <a:headEnd/>
                <a:tailEnd/>
              </a:ln>
            </p:spPr>
            <p:txBody>
              <a:bodyPr>
                <a:spAutoFit/>
              </a:bodyPr>
              <a:lstStyle/>
              <a:p>
                <a:pPr algn="ctr" eaLnBrk="1" hangingPunct="1">
                  <a:defRPr/>
                </a:pPr>
                <a:r>
                  <a:rPr lang="en-US" sz="1400" b="1" baseline="30000" dirty="0" smtClean="0">
                    <a:cs typeface="Arial" panose="020B0604020202020204" pitchFamily="34" charset="0"/>
                  </a:rPr>
                  <a:t>18</a:t>
                </a:r>
                <a:r>
                  <a:rPr lang="en-US" sz="1400" b="1" dirty="0" smtClean="0">
                    <a:cs typeface="Arial" panose="020B0604020202020204" pitchFamily="34" charset="0"/>
                  </a:rPr>
                  <a:t>O</a:t>
                </a:r>
                <a:endParaRPr lang="en-US" sz="1400" dirty="0">
                  <a:cs typeface="Arial" panose="020B0604020202020204" pitchFamily="34" charset="0"/>
                </a:endParaRPr>
              </a:p>
            </p:txBody>
          </p:sp>
          <p:sp>
            <p:nvSpPr>
              <p:cNvPr id="90" name="Text Box 5"/>
              <p:cNvSpPr txBox="1">
                <a:spLocks noChangeArrowheads="1"/>
              </p:cNvSpPr>
              <p:nvPr/>
            </p:nvSpPr>
            <p:spPr bwMode="auto">
              <a:xfrm>
                <a:off x="7162800" y="2667000"/>
                <a:ext cx="685800" cy="307777"/>
              </a:xfrm>
              <a:prstGeom prst="rect">
                <a:avLst/>
              </a:prstGeom>
              <a:noFill/>
              <a:ln w="9525">
                <a:noFill/>
                <a:miter lim="800000"/>
                <a:headEnd/>
                <a:tailEnd/>
              </a:ln>
            </p:spPr>
            <p:txBody>
              <a:bodyPr>
                <a:spAutoFit/>
              </a:bodyPr>
              <a:lstStyle/>
              <a:p>
                <a:pPr algn="ctr" eaLnBrk="1" hangingPunct="1">
                  <a:defRPr/>
                </a:pPr>
                <a:r>
                  <a:rPr lang="en-US" sz="1400" b="1" baseline="30000" dirty="0" smtClean="0">
                    <a:cs typeface="Arial" panose="020B0604020202020204" pitchFamily="34" charset="0"/>
                  </a:rPr>
                  <a:t>18</a:t>
                </a:r>
                <a:r>
                  <a:rPr lang="en-US" sz="1400" b="1" dirty="0" smtClean="0">
                    <a:cs typeface="Arial" panose="020B0604020202020204" pitchFamily="34" charset="0"/>
                  </a:rPr>
                  <a:t>O</a:t>
                </a:r>
                <a:endParaRPr lang="en-US" sz="1400" dirty="0">
                  <a:cs typeface="Arial" panose="020B0604020202020204" pitchFamily="34" charset="0"/>
                </a:endParaRPr>
              </a:p>
            </p:txBody>
          </p:sp>
        </p:grpSp>
        <p:sp>
          <p:nvSpPr>
            <p:cNvPr id="93" name="Text Box 5"/>
            <p:cNvSpPr txBox="1">
              <a:spLocks noChangeArrowheads="1"/>
            </p:cNvSpPr>
            <p:nvPr/>
          </p:nvSpPr>
          <p:spPr bwMode="auto">
            <a:xfrm>
              <a:off x="7890363" y="3294161"/>
              <a:ext cx="685800" cy="307777"/>
            </a:xfrm>
            <a:prstGeom prst="rect">
              <a:avLst/>
            </a:prstGeom>
            <a:noFill/>
            <a:ln w="9525">
              <a:noFill/>
              <a:miter lim="800000"/>
              <a:headEnd/>
              <a:tailEnd/>
            </a:ln>
          </p:spPr>
          <p:txBody>
            <a:bodyPr>
              <a:spAutoFit/>
            </a:bodyPr>
            <a:lstStyle/>
            <a:p>
              <a:pPr eaLnBrk="1" hangingPunct="1">
                <a:defRPr/>
              </a:pPr>
              <a:r>
                <a:rPr lang="en-US" sz="1400" b="1" baseline="30000" dirty="0">
                  <a:cs typeface="Arial" panose="020B0604020202020204" pitchFamily="34" charset="0"/>
                </a:rPr>
                <a:t>16</a:t>
              </a:r>
              <a:r>
                <a:rPr lang="en-US" sz="1400" b="1" dirty="0">
                  <a:cs typeface="Arial" panose="020B0604020202020204" pitchFamily="34" charset="0"/>
                </a:rPr>
                <a:t>C</a:t>
              </a:r>
              <a:endParaRPr lang="en-US" sz="1600" dirty="0">
                <a:cs typeface="Arial" panose="020B0604020202020204" pitchFamily="34" charset="0"/>
              </a:endParaRPr>
            </a:p>
          </p:txBody>
        </p:sp>
      </p:grpSp>
      <p:grpSp>
        <p:nvGrpSpPr>
          <p:cNvPr id="6" name="Group 121"/>
          <p:cNvGrpSpPr>
            <a:grpSpLocks/>
          </p:cNvGrpSpPr>
          <p:nvPr/>
        </p:nvGrpSpPr>
        <p:grpSpPr bwMode="auto">
          <a:xfrm>
            <a:off x="7483475" y="3128356"/>
            <a:ext cx="1240043" cy="1459780"/>
            <a:chOff x="7848600" y="3204486"/>
            <a:chExt cx="1240043" cy="1460120"/>
          </a:xfrm>
        </p:grpSpPr>
        <p:pic>
          <p:nvPicPr>
            <p:cNvPr id="22560" name="Picture 109"/>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7924855" y="3690328"/>
              <a:ext cx="477988" cy="427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1" name="Picture 112"/>
            <p:cNvPicPr>
              <a:picLocks noChangeAspect="1"/>
            </p:cNvPicPr>
            <p:nvPr/>
          </p:nvPicPr>
          <p:blipFill>
            <a:blip r:embed="rId9" cstate="screen">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7848600" y="4119765"/>
              <a:ext cx="609600" cy="54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 name="Text Box 5"/>
            <p:cNvSpPr txBox="1">
              <a:spLocks noChangeArrowheads="1"/>
            </p:cNvSpPr>
            <p:nvPr/>
          </p:nvSpPr>
          <p:spPr bwMode="auto">
            <a:xfrm>
              <a:off x="7848600" y="4251499"/>
              <a:ext cx="685800" cy="307849"/>
            </a:xfrm>
            <a:prstGeom prst="rect">
              <a:avLst/>
            </a:prstGeom>
            <a:noFill/>
            <a:ln w="9525">
              <a:noFill/>
              <a:miter lim="800000"/>
              <a:headEnd/>
              <a:tailEnd/>
            </a:ln>
          </p:spPr>
          <p:txBody>
            <a:bodyPr>
              <a:spAutoFit/>
            </a:bodyPr>
            <a:lstStyle/>
            <a:p>
              <a:pPr algn="ctr" eaLnBrk="1" hangingPunct="1">
                <a:defRPr/>
              </a:pPr>
              <a:r>
                <a:rPr lang="en-US" sz="1400" b="1" baseline="30000" dirty="0" smtClean="0">
                  <a:cs typeface="Arial" panose="020B0604020202020204" pitchFamily="34" charset="0"/>
                </a:rPr>
                <a:t>17</a:t>
              </a:r>
              <a:r>
                <a:rPr lang="en-US" sz="1400" b="1" dirty="0" smtClean="0">
                  <a:cs typeface="Arial" panose="020B0604020202020204" pitchFamily="34" charset="0"/>
                </a:rPr>
                <a:t>O</a:t>
              </a:r>
              <a:endParaRPr lang="en-US" sz="1400" dirty="0">
                <a:cs typeface="Arial" panose="020B0604020202020204" pitchFamily="34" charset="0"/>
              </a:endParaRPr>
            </a:p>
          </p:txBody>
        </p:sp>
        <p:sp>
          <p:nvSpPr>
            <p:cNvPr id="107" name="Text Box 5"/>
            <p:cNvSpPr txBox="1">
              <a:spLocks noChangeArrowheads="1"/>
            </p:cNvSpPr>
            <p:nvPr/>
          </p:nvSpPr>
          <p:spPr bwMode="auto">
            <a:xfrm>
              <a:off x="7924800" y="3673278"/>
              <a:ext cx="685800" cy="307849"/>
            </a:xfrm>
            <a:prstGeom prst="rect">
              <a:avLst/>
            </a:prstGeom>
            <a:noFill/>
            <a:ln w="9525">
              <a:noFill/>
              <a:miter lim="800000"/>
              <a:headEnd/>
              <a:tailEnd/>
            </a:ln>
          </p:spPr>
          <p:txBody>
            <a:bodyPr>
              <a:spAutoFit/>
            </a:bodyPr>
            <a:lstStyle/>
            <a:p>
              <a:pPr eaLnBrk="1" hangingPunct="1">
                <a:defRPr/>
              </a:pPr>
              <a:r>
                <a:rPr lang="en-US" sz="1400" b="1" baseline="30000" dirty="0">
                  <a:cs typeface="Arial" panose="020B0604020202020204" pitchFamily="34" charset="0"/>
                </a:rPr>
                <a:t>11</a:t>
              </a:r>
              <a:r>
                <a:rPr lang="en-US" sz="1400" b="1" dirty="0">
                  <a:cs typeface="Arial" panose="020B0604020202020204" pitchFamily="34" charset="0"/>
                </a:rPr>
                <a:t>B</a:t>
              </a:r>
              <a:endParaRPr lang="en-US" sz="1400" dirty="0">
                <a:cs typeface="Arial" panose="020B0604020202020204" pitchFamily="34" charset="0"/>
              </a:endParaRPr>
            </a:p>
          </p:txBody>
        </p:sp>
        <p:sp>
          <p:nvSpPr>
            <p:cNvPr id="114" name="Text Box 5"/>
            <p:cNvSpPr txBox="1">
              <a:spLocks noChangeArrowheads="1"/>
            </p:cNvSpPr>
            <p:nvPr/>
          </p:nvSpPr>
          <p:spPr bwMode="auto">
            <a:xfrm>
              <a:off x="8402843" y="3204486"/>
              <a:ext cx="685800" cy="338217"/>
            </a:xfrm>
            <a:prstGeom prst="rect">
              <a:avLst/>
            </a:prstGeom>
            <a:noFill/>
            <a:ln w="9525">
              <a:noFill/>
              <a:miter lim="800000"/>
              <a:headEnd/>
              <a:tailEnd/>
            </a:ln>
          </p:spPr>
          <p:txBody>
            <a:bodyPr>
              <a:spAutoFit/>
            </a:bodyPr>
            <a:lstStyle/>
            <a:p>
              <a:pPr eaLnBrk="1" hangingPunct="1">
                <a:defRPr/>
              </a:pPr>
              <a:r>
                <a:rPr lang="en-US" sz="1600" b="1" dirty="0">
                  <a:cs typeface="Arial" panose="020B0604020202020204" pitchFamily="34" charset="0"/>
                </a:rPr>
                <a:t>or</a:t>
              </a:r>
              <a:endParaRPr lang="en-US" sz="1600" dirty="0">
                <a:cs typeface="Arial" panose="020B0604020202020204" pitchFamily="34" charset="0"/>
              </a:endParaRPr>
            </a:p>
          </p:txBody>
        </p:sp>
      </p:grpSp>
      <p:grpSp>
        <p:nvGrpSpPr>
          <p:cNvPr id="9" name="Group 123"/>
          <p:cNvGrpSpPr>
            <a:grpSpLocks/>
          </p:cNvGrpSpPr>
          <p:nvPr/>
        </p:nvGrpSpPr>
        <p:grpSpPr bwMode="auto">
          <a:xfrm>
            <a:off x="2987675" y="1879369"/>
            <a:ext cx="2819400" cy="3482708"/>
            <a:chOff x="3200400" y="1955140"/>
            <a:chExt cx="2819400" cy="3483338"/>
          </a:xfrm>
        </p:grpSpPr>
        <p:sp>
          <p:nvSpPr>
            <p:cNvPr id="22544" name="Parallelogram 25"/>
            <p:cNvSpPr>
              <a:spLocks noChangeArrowheads="1"/>
            </p:cNvSpPr>
            <p:nvPr/>
          </p:nvSpPr>
          <p:spPr bwMode="auto">
            <a:xfrm rot="808511" flipH="1">
              <a:off x="3570693" y="1955140"/>
              <a:ext cx="1852217" cy="1754465"/>
            </a:xfrm>
            <a:prstGeom prst="parallelogram">
              <a:avLst>
                <a:gd name="adj" fmla="val 25000"/>
              </a:avLst>
            </a:prstGeom>
            <a:solidFill>
              <a:schemeClr val="accent2">
                <a:lumMod val="75000"/>
                <a:alpha val="33000"/>
              </a:schemeClr>
            </a:solidFill>
            <a:ln w="38100" algn="ctr">
              <a:solidFill>
                <a:srgbClr val="D6A162"/>
              </a:solidFill>
              <a:round/>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cxnSp>
          <p:nvCxnSpPr>
            <p:cNvPr id="22545" name="Straight Connector 72"/>
            <p:cNvCxnSpPr>
              <a:cxnSpLocks noChangeShapeType="1"/>
            </p:cNvCxnSpPr>
            <p:nvPr/>
          </p:nvCxnSpPr>
          <p:spPr bwMode="auto">
            <a:xfrm rot="16200000" flipH="1">
              <a:off x="4277731" y="2971828"/>
              <a:ext cx="1814089" cy="20516"/>
            </a:xfrm>
            <a:prstGeom prst="line">
              <a:avLst/>
            </a:prstGeom>
            <a:noFill/>
            <a:ln w="38100" algn="ctr">
              <a:solidFill>
                <a:srgbClr val="D6A162"/>
              </a:solidFill>
              <a:round/>
              <a:headEnd/>
              <a:tailEnd/>
            </a:ln>
            <a:extLst>
              <a:ext uri="{909E8E84-426E-40DD-AFC4-6F175D3DCCD1}">
                <a14:hiddenFill xmlns:a14="http://schemas.microsoft.com/office/drawing/2010/main">
                  <a:noFill/>
                </a14:hiddenFill>
              </a:ext>
            </a:extLst>
          </p:spPr>
        </p:cxnSp>
        <p:sp>
          <p:nvSpPr>
            <p:cNvPr id="22546" name="Text Box 5"/>
            <p:cNvSpPr txBox="1">
              <a:spLocks noChangeArrowheads="1"/>
            </p:cNvSpPr>
            <p:nvPr/>
          </p:nvSpPr>
          <p:spPr bwMode="auto">
            <a:xfrm>
              <a:off x="3200400" y="4114800"/>
              <a:ext cx="2819400" cy="132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600" dirty="0">
                  <a:solidFill>
                    <a:schemeClr val="tx1"/>
                  </a:solidFill>
                  <a:latin typeface="Arial" panose="020B0604020202020204" pitchFamily="34" charset="0"/>
                  <a:cs typeface="Arial" panose="020B0604020202020204" pitchFamily="34" charset="0"/>
                </a:rPr>
                <a:t>Very few beam nuclei </a:t>
              </a:r>
              <a:r>
                <a:rPr lang="en-US" altLang="en-US" sz="1600" dirty="0" smtClean="0">
                  <a:solidFill>
                    <a:schemeClr val="tx1"/>
                  </a:solidFill>
                  <a:latin typeface="Arial" panose="020B0604020202020204" pitchFamily="34" charset="0"/>
                  <a:cs typeface="Arial" panose="020B0604020202020204" pitchFamily="34" charset="0"/>
                </a:rPr>
                <a:t>(&lt;1%) actually hit </a:t>
              </a:r>
              <a:r>
                <a:rPr lang="en-US" altLang="en-US" sz="1600" dirty="0">
                  <a:solidFill>
                    <a:schemeClr val="tx1"/>
                  </a:solidFill>
                  <a:latin typeface="Arial" panose="020B0604020202020204" pitchFamily="34" charset="0"/>
                  <a:cs typeface="Arial" panose="020B0604020202020204" pitchFamily="34" charset="0"/>
                </a:rPr>
                <a:t>a nucleus in the target and </a:t>
              </a:r>
              <a:r>
                <a:rPr lang="en-US" altLang="en-US" sz="1600" dirty="0" smtClean="0">
                  <a:solidFill>
                    <a:schemeClr val="tx1"/>
                  </a:solidFill>
                  <a:latin typeface="Arial" panose="020B0604020202020204" pitchFamily="34" charset="0"/>
                  <a:cs typeface="Arial" panose="020B0604020202020204" pitchFamily="34" charset="0"/>
                </a:rPr>
                <a:t>break (fragment), </a:t>
              </a:r>
              <a:r>
                <a:rPr lang="en-US" altLang="en-US" sz="1600" dirty="0">
                  <a:solidFill>
                    <a:schemeClr val="tx1"/>
                  </a:solidFill>
                  <a:latin typeface="Arial" panose="020B0604020202020204" pitchFamily="34" charset="0"/>
                  <a:cs typeface="Arial" panose="020B0604020202020204" pitchFamily="34" charset="0"/>
                </a:rPr>
                <a:t>becoming a </a:t>
              </a:r>
              <a:r>
                <a:rPr lang="en-US" altLang="en-US" sz="1600" b="1" dirty="0" smtClean="0">
                  <a:solidFill>
                    <a:schemeClr val="tx1"/>
                  </a:solidFill>
                  <a:latin typeface="Arial" panose="020B0604020202020204" pitchFamily="34" charset="0"/>
                  <a:cs typeface="Arial" panose="020B0604020202020204" pitchFamily="34" charset="0"/>
                </a:rPr>
                <a:t>different element and/or isotope</a:t>
              </a:r>
              <a:endParaRPr lang="en-US" altLang="en-US" sz="1600" b="1" dirty="0">
                <a:solidFill>
                  <a:schemeClr val="tx1"/>
                </a:solidFill>
                <a:latin typeface="Arial" panose="020B0604020202020204" pitchFamily="34" charset="0"/>
                <a:cs typeface="Arial" panose="020B0604020202020204" pitchFamily="34" charset="0"/>
              </a:endParaRPr>
            </a:p>
          </p:txBody>
        </p:sp>
        <p:pic>
          <p:nvPicPr>
            <p:cNvPr id="78" name="Picture 77"/>
            <p:cNvPicPr>
              <a:picLocks noChangeAspect="1"/>
            </p:cNvPicPr>
            <p:nvPr/>
          </p:nvPicPr>
          <p:blipFill>
            <a:blip r:embed="rId11" cstate="screen">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a:ext>
              </a:extLst>
            </a:blip>
            <a:stretch>
              <a:fillRect/>
            </a:stretch>
          </p:blipFill>
          <p:spPr>
            <a:xfrm>
              <a:off x="4708576" y="3352800"/>
              <a:ext cx="567082" cy="506815"/>
            </a:xfrm>
            <a:prstGeom prst="rect">
              <a:avLst/>
            </a:prstGeom>
            <a:effectLst>
              <a:glow rad="63500">
                <a:schemeClr val="accent3">
                  <a:satMod val="175000"/>
                  <a:alpha val="40000"/>
                </a:schemeClr>
              </a:glow>
            </a:effectLst>
          </p:spPr>
        </p:pic>
        <p:sp>
          <p:nvSpPr>
            <p:cNvPr id="95" name="Text Box 5"/>
            <p:cNvSpPr txBox="1">
              <a:spLocks noChangeArrowheads="1"/>
            </p:cNvSpPr>
            <p:nvPr/>
          </p:nvSpPr>
          <p:spPr bwMode="auto">
            <a:xfrm>
              <a:off x="4836003" y="3489485"/>
              <a:ext cx="571174" cy="307833"/>
            </a:xfrm>
            <a:prstGeom prst="rect">
              <a:avLst/>
            </a:prstGeom>
            <a:noFill/>
            <a:ln w="9525">
              <a:noFill/>
              <a:miter lim="800000"/>
              <a:headEnd/>
              <a:tailEnd/>
            </a:ln>
          </p:spPr>
          <p:txBody>
            <a:bodyPr wrap="square">
              <a:spAutoFit/>
            </a:bodyPr>
            <a:lstStyle/>
            <a:p>
              <a:pPr eaLnBrk="1" hangingPunct="1">
                <a:defRPr/>
              </a:pPr>
              <a:r>
                <a:rPr lang="en-US" sz="1400" b="1" baseline="30000" dirty="0" smtClean="0">
                  <a:cs typeface="Arial" panose="020B0604020202020204" pitchFamily="34" charset="0"/>
                </a:rPr>
                <a:t>12</a:t>
              </a:r>
              <a:r>
                <a:rPr lang="en-US" sz="1400" b="1" dirty="0" smtClean="0">
                  <a:cs typeface="Arial" panose="020B0604020202020204" pitchFamily="34" charset="0"/>
                </a:rPr>
                <a:t>C</a:t>
              </a:r>
              <a:endParaRPr lang="en-US" sz="1600" dirty="0">
                <a:cs typeface="Arial" panose="020B0604020202020204" pitchFamily="34" charset="0"/>
              </a:endParaRPr>
            </a:p>
          </p:txBody>
        </p:sp>
      </p:grpSp>
      <p:grpSp>
        <p:nvGrpSpPr>
          <p:cNvPr id="7" name="Group 58"/>
          <p:cNvGrpSpPr>
            <a:grpSpLocks/>
          </p:cNvGrpSpPr>
          <p:nvPr/>
        </p:nvGrpSpPr>
        <p:grpSpPr bwMode="auto">
          <a:xfrm>
            <a:off x="3200400" y="2057400"/>
            <a:ext cx="2170113" cy="1793006"/>
            <a:chOff x="3413125" y="2133600"/>
            <a:chExt cx="2170113" cy="1793006"/>
          </a:xfrm>
        </p:grpSpPr>
        <p:grpSp>
          <p:nvGrpSpPr>
            <p:cNvPr id="22549" name="Group 98"/>
            <p:cNvGrpSpPr>
              <a:grpSpLocks/>
            </p:cNvGrpSpPr>
            <p:nvPr/>
          </p:nvGrpSpPr>
          <p:grpSpPr bwMode="auto">
            <a:xfrm>
              <a:off x="3413125" y="2133600"/>
              <a:ext cx="2170113" cy="1793006"/>
              <a:chOff x="3352800" y="2209800"/>
              <a:chExt cx="2170497" cy="1793602"/>
            </a:xfrm>
          </p:grpSpPr>
          <p:pic>
            <p:nvPicPr>
              <p:cNvPr id="22551" name="Picture 96"/>
              <p:cNvPicPr>
                <a:picLocks noChangeAspect="1"/>
              </p:cNvPicPr>
              <p:nvPr/>
            </p:nvPicPr>
            <p:blipFill>
              <a:blip r:embed="rId13" cstate="screen">
                <a:extLst>
                  <a:ext uri="{BEBA8EAE-BF5A-486C-A8C5-ECC9F3942E4B}">
                    <a14:imgProps xmlns:a14="http://schemas.microsoft.com/office/drawing/2010/main">
                      <a14:imgLayer r:embed="rId1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5181600" y="3209209"/>
                <a:ext cx="189297" cy="184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2" name="Picture 95"/>
              <p:cNvPicPr>
                <a:picLocks noChangeAspect="1"/>
              </p:cNvPicPr>
              <p:nvPr/>
            </p:nvPicPr>
            <p:blipFill>
              <a:blip r:embed="rId15" cstate="screen">
                <a:extLst>
                  <a:ext uri="{BEBA8EAE-BF5A-486C-A8C5-ECC9F3942E4B}">
                    <a14:imgProps xmlns:a14="http://schemas.microsoft.com/office/drawing/2010/main">
                      <a14:imgLayer r:embed="rId16">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5190351" y="3626385"/>
                <a:ext cx="213848" cy="20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3" name="Picture 76"/>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4343400" y="3166298"/>
                <a:ext cx="609600" cy="54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bwMode="auto">
              <a:xfrm>
                <a:off x="3352800" y="3429000"/>
                <a:ext cx="9144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pic>
            <p:nvPicPr>
              <p:cNvPr id="22555" name="Picture 40"/>
              <p:cNvPicPr>
                <a:picLocks noChangeAspect="1"/>
              </p:cNvPicPr>
              <p:nvPr/>
            </p:nvPicPr>
            <p:blipFill>
              <a:blip r:embed="rId13" cstate="screen">
                <a:extLst>
                  <a:ext uri="{BEBA8EAE-BF5A-486C-A8C5-ECC9F3942E4B}">
                    <a14:imgProps xmlns:a14="http://schemas.microsoft.com/office/drawing/2010/main">
                      <a14:imgLayer r:embed="rId1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5334000" y="3818809"/>
                <a:ext cx="189297" cy="184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5" name="Straight Arrow Connector 64"/>
              <p:cNvCxnSpPr/>
              <p:nvPr/>
            </p:nvCxnSpPr>
            <p:spPr bwMode="auto">
              <a:xfrm>
                <a:off x="3352800" y="2819400"/>
                <a:ext cx="21336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6" name="Straight Arrow Connector 65"/>
              <p:cNvCxnSpPr/>
              <p:nvPr/>
            </p:nvCxnSpPr>
            <p:spPr bwMode="auto">
              <a:xfrm>
                <a:off x="3352800" y="2209800"/>
                <a:ext cx="21336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91" name="Straight Arrow Connector 90"/>
              <p:cNvCxnSpPr/>
              <p:nvPr/>
            </p:nvCxnSpPr>
            <p:spPr bwMode="auto">
              <a:xfrm>
                <a:off x="5029200" y="3429000"/>
                <a:ext cx="457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sp>
            <p:nvSpPr>
              <p:cNvPr id="94" name="Text Box 5"/>
              <p:cNvSpPr txBox="1">
                <a:spLocks noChangeArrowheads="1"/>
              </p:cNvSpPr>
              <p:nvPr/>
            </p:nvSpPr>
            <p:spPr bwMode="auto">
              <a:xfrm>
                <a:off x="4343575" y="3276955"/>
                <a:ext cx="685921" cy="307879"/>
              </a:xfrm>
              <a:prstGeom prst="rect">
                <a:avLst/>
              </a:prstGeom>
              <a:noFill/>
              <a:ln w="9525">
                <a:noFill/>
                <a:miter lim="800000"/>
                <a:headEnd/>
                <a:tailEnd/>
              </a:ln>
            </p:spPr>
            <p:txBody>
              <a:bodyPr>
                <a:spAutoFit/>
              </a:bodyPr>
              <a:lstStyle/>
              <a:p>
                <a:pPr algn="ctr" eaLnBrk="1" hangingPunct="1">
                  <a:defRPr/>
                </a:pPr>
                <a:r>
                  <a:rPr lang="en-US" sz="1400" b="1" baseline="30000" dirty="0" smtClean="0">
                    <a:cs typeface="Arial" panose="020B0604020202020204" pitchFamily="34" charset="0"/>
                  </a:rPr>
                  <a:t>18</a:t>
                </a:r>
                <a:r>
                  <a:rPr lang="en-US" sz="1400" b="1" dirty="0" smtClean="0">
                    <a:cs typeface="Arial" panose="020B0604020202020204" pitchFamily="34" charset="0"/>
                  </a:rPr>
                  <a:t>O</a:t>
                </a:r>
                <a:endParaRPr lang="en-US" sz="1600" dirty="0">
                  <a:cs typeface="Arial" panose="020B0604020202020204" pitchFamily="34" charset="0"/>
                </a:endParaRPr>
              </a:p>
            </p:txBody>
          </p:sp>
        </p:grpSp>
        <p:sp>
          <p:nvSpPr>
            <p:cNvPr id="22550" name="Explosion 2 57"/>
            <p:cNvSpPr>
              <a:spLocks noChangeArrowheads="1"/>
            </p:cNvSpPr>
            <p:nvPr/>
          </p:nvSpPr>
          <p:spPr bwMode="auto">
            <a:xfrm>
              <a:off x="4267200" y="2895600"/>
              <a:ext cx="914400" cy="914400"/>
            </a:xfrm>
            <a:prstGeom prst="irregularSeal2">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grpSp>
      <p:sp>
        <p:nvSpPr>
          <p:cNvPr id="58" name="Text Box 5"/>
          <p:cNvSpPr txBox="1">
            <a:spLocks noChangeArrowheads="1"/>
          </p:cNvSpPr>
          <p:nvPr/>
        </p:nvSpPr>
        <p:spPr bwMode="auto">
          <a:xfrm>
            <a:off x="8037718" y="3589071"/>
            <a:ext cx="685801" cy="338138"/>
          </a:xfrm>
          <a:prstGeom prst="rect">
            <a:avLst/>
          </a:prstGeom>
          <a:noFill/>
          <a:ln w="9525">
            <a:noFill/>
            <a:miter lim="800000"/>
            <a:headEnd/>
            <a:tailEnd/>
          </a:ln>
        </p:spPr>
        <p:txBody>
          <a:bodyPr>
            <a:spAutoFit/>
          </a:bodyPr>
          <a:lstStyle/>
          <a:p>
            <a:pPr eaLnBrk="1" hangingPunct="1">
              <a:defRPr/>
            </a:pPr>
            <a:r>
              <a:rPr lang="en-US" sz="1600" b="1" dirty="0">
                <a:cs typeface="Arial" panose="020B0604020202020204" pitchFamily="34" charset="0"/>
              </a:rPr>
              <a:t>or</a:t>
            </a:r>
            <a:endParaRPr lang="en-US" sz="1600" dirty="0">
              <a:cs typeface="Arial" panose="020B0604020202020204" pitchFamily="34" charset="0"/>
            </a:endParaRPr>
          </a:p>
        </p:txBody>
      </p:sp>
      <p:sp>
        <p:nvSpPr>
          <p:cNvPr id="59" name="Text Box 5"/>
          <p:cNvSpPr txBox="1">
            <a:spLocks noChangeArrowheads="1"/>
          </p:cNvSpPr>
          <p:nvPr/>
        </p:nvSpPr>
        <p:spPr bwMode="auto">
          <a:xfrm>
            <a:off x="8037718" y="4163874"/>
            <a:ext cx="685801" cy="338138"/>
          </a:xfrm>
          <a:prstGeom prst="rect">
            <a:avLst/>
          </a:prstGeom>
          <a:noFill/>
          <a:ln w="9525">
            <a:noFill/>
            <a:miter lim="800000"/>
            <a:headEnd/>
            <a:tailEnd/>
          </a:ln>
        </p:spPr>
        <p:txBody>
          <a:bodyPr>
            <a:spAutoFit/>
          </a:bodyPr>
          <a:lstStyle/>
          <a:p>
            <a:pPr eaLnBrk="1" hangingPunct="1">
              <a:defRPr/>
            </a:pPr>
            <a:r>
              <a:rPr lang="en-US" sz="1600" b="1" dirty="0" smtClean="0">
                <a:cs typeface="Arial" panose="020B0604020202020204" pitchFamily="34" charset="0"/>
              </a:rPr>
              <a:t>or…</a:t>
            </a:r>
            <a:endParaRPr lang="en-US" sz="1600" dirty="0">
              <a:cs typeface="Arial" panose="020B0604020202020204" pitchFamily="34" charset="0"/>
            </a:endParaRPr>
          </a:p>
        </p:txBody>
      </p:sp>
    </p:spTree>
    <p:extLst>
      <p:ext uri="{BB962C8B-B14F-4D97-AF65-F5344CB8AC3E}">
        <p14:creationId xmlns:p14="http://schemas.microsoft.com/office/powerpoint/2010/main" val="3204473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2000"/>
                                        <p:tgtEl>
                                          <p:spTgt spid="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par>
                          <p:cTn id="17" fill="hold" nodeType="afterGroup">
                            <p:stCondLst>
                              <p:cond delay="10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20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084"/>
                                        </p:tgtEl>
                                        <p:attrNameLst>
                                          <p:attrName>style.visibility</p:attrName>
                                        </p:attrNameLst>
                                      </p:cBhvr>
                                      <p:to>
                                        <p:strVal val="visible"/>
                                      </p:to>
                                    </p:set>
                                    <p:animEffect transition="in" filter="fade">
                                      <p:cBhvr>
                                        <p:cTn id="25" dur="500"/>
                                        <p:tgtEl>
                                          <p:spTgt spid="3084"/>
                                        </p:tgtEl>
                                      </p:cBhvr>
                                    </p:animEffect>
                                  </p:childTnLst>
                                </p:cTn>
                              </p:par>
                            </p:childTnLst>
                          </p:cTn>
                        </p:par>
                        <p:par>
                          <p:cTn id="26" fill="hold" nodeType="afterGroup">
                            <p:stCondLst>
                              <p:cond delay="500"/>
                            </p:stCondLst>
                            <p:childTnLst>
                              <p:par>
                                <p:cTn id="27" presetID="22" presetClass="entr" presetSubtype="8"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2000"/>
                                        <p:tgtEl>
                                          <p:spTgt spid="4"/>
                                        </p:tgtEl>
                                      </p:cBhvr>
                                    </p:animEffect>
                                  </p:childTnLst>
                                </p:cTn>
                              </p:par>
                            </p:childTnLst>
                          </p:cTn>
                        </p:par>
                        <p:par>
                          <p:cTn id="30" fill="hold" nodeType="afterGroup">
                            <p:stCondLst>
                              <p:cond delay="2500"/>
                            </p:stCondLst>
                            <p:childTnLst>
                              <p:par>
                                <p:cTn id="31" presetID="10"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20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fade">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p:bldP spid="58" grpId="0"/>
      <p:bldP spid="5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t="33333" b="11111"/>
          <a:stretch/>
        </p:blipFill>
        <p:spPr>
          <a:xfrm>
            <a:off x="120960" y="1106966"/>
            <a:ext cx="8875059" cy="3810000"/>
          </a:xfrm>
          <a:prstGeom prst="rect">
            <a:avLst/>
          </a:prstGeom>
        </p:spPr>
      </p:pic>
      <p:sp>
        <p:nvSpPr>
          <p:cNvPr id="25" name="Rectangle 24"/>
          <p:cNvSpPr/>
          <p:nvPr/>
        </p:nvSpPr>
        <p:spPr>
          <a:xfrm>
            <a:off x="228600" y="3200400"/>
            <a:ext cx="8767419" cy="274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188291" y="1106966"/>
            <a:ext cx="5220520" cy="4876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228600"/>
            <a:ext cx="7886700" cy="1325563"/>
          </a:xfrm>
        </p:spPr>
        <p:txBody>
          <a:bodyPr/>
          <a:lstStyle/>
          <a:p>
            <a:r>
              <a:rPr lang="en-US" dirty="0" smtClean="0">
                <a:solidFill>
                  <a:srgbClr val="FF0000"/>
                </a:solidFill>
              </a:rPr>
              <a:t>Problem: </a:t>
            </a:r>
            <a:r>
              <a:rPr lang="en-US" dirty="0" smtClean="0"/>
              <a:t>Selecting one rare isotope</a:t>
            </a:r>
            <a:endParaRPr lang="en-US" dirty="0"/>
          </a:p>
        </p:txBody>
      </p:sp>
      <p:grpSp>
        <p:nvGrpSpPr>
          <p:cNvPr id="3" name="Group 3"/>
          <p:cNvGrpSpPr>
            <a:grpSpLocks/>
          </p:cNvGrpSpPr>
          <p:nvPr/>
        </p:nvGrpSpPr>
        <p:grpSpPr bwMode="auto">
          <a:xfrm>
            <a:off x="304800" y="1554654"/>
            <a:ext cx="5584828" cy="4541346"/>
            <a:chOff x="187" y="1084"/>
            <a:chExt cx="3907" cy="3177"/>
          </a:xfrm>
        </p:grpSpPr>
        <p:pic>
          <p:nvPicPr>
            <p:cNvPr id="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0687" r="11650" b="16312"/>
            <a:stretch/>
          </p:blipFill>
          <p:spPr bwMode="auto">
            <a:xfrm>
              <a:off x="187" y="1375"/>
              <a:ext cx="3907" cy="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5"/>
            <p:cNvSpPr>
              <a:spLocks noChangeShapeType="1"/>
            </p:cNvSpPr>
            <p:nvPr/>
          </p:nvSpPr>
          <p:spPr bwMode="auto">
            <a:xfrm flipV="1">
              <a:off x="3800" y="1170"/>
              <a:ext cx="270" cy="1400"/>
            </a:xfrm>
            <a:prstGeom prst="line">
              <a:avLst/>
            </a:prstGeom>
            <a:noFill/>
            <a:ln w="19050">
              <a:solidFill>
                <a:srgbClr val="339966"/>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Line 6"/>
            <p:cNvSpPr>
              <a:spLocks noChangeShapeType="1"/>
            </p:cNvSpPr>
            <p:nvPr/>
          </p:nvSpPr>
          <p:spPr bwMode="auto">
            <a:xfrm flipV="1">
              <a:off x="1152" y="1084"/>
              <a:ext cx="2767" cy="385"/>
            </a:xfrm>
            <a:prstGeom prst="line">
              <a:avLst/>
            </a:prstGeom>
            <a:noFill/>
            <a:ln w="19050">
              <a:solidFill>
                <a:srgbClr val="339966"/>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Text Box 7"/>
            <p:cNvSpPr txBox="1">
              <a:spLocks noChangeArrowheads="1"/>
            </p:cNvSpPr>
            <p:nvPr/>
          </p:nvSpPr>
          <p:spPr bwMode="auto">
            <a:xfrm>
              <a:off x="507" y="3965"/>
              <a:ext cx="1728"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dirty="0">
                  <a:solidFill>
                    <a:schemeClr val="tx1"/>
                  </a:solidFill>
                  <a:latin typeface="Arial Black" panose="020B0A04020102020204" pitchFamily="34" charset="0"/>
                </a:rPr>
                <a:t>A dipole magnet</a:t>
              </a:r>
            </a:p>
          </p:txBody>
        </p:sp>
      </p:grpSp>
      <p:sp>
        <p:nvSpPr>
          <p:cNvPr id="8" name="Freeform 8"/>
          <p:cNvSpPr>
            <a:spLocks/>
          </p:cNvSpPr>
          <p:nvPr/>
        </p:nvSpPr>
        <p:spPr bwMode="auto">
          <a:xfrm>
            <a:off x="1607392" y="3366274"/>
            <a:ext cx="3510708" cy="1658152"/>
          </a:xfrm>
          <a:custGeom>
            <a:avLst/>
            <a:gdLst>
              <a:gd name="T0" fmla="*/ 0 w 2456"/>
              <a:gd name="T1" fmla="*/ 0 h 1160"/>
              <a:gd name="T2" fmla="*/ 2147483646 w 2456"/>
              <a:gd name="T3" fmla="*/ 2147483646 h 1160"/>
              <a:gd name="T4" fmla="*/ 2147483646 w 2456"/>
              <a:gd name="T5" fmla="*/ 2147483646 h 1160"/>
              <a:gd name="T6" fmla="*/ 2147483646 w 2456"/>
              <a:gd name="T7" fmla="*/ 2147483646 h 1160"/>
              <a:gd name="T8" fmla="*/ 0 60000 65536"/>
              <a:gd name="T9" fmla="*/ 0 60000 65536"/>
              <a:gd name="T10" fmla="*/ 0 60000 65536"/>
              <a:gd name="T11" fmla="*/ 0 60000 65536"/>
              <a:gd name="T12" fmla="*/ 0 w 2456"/>
              <a:gd name="T13" fmla="*/ 0 h 1160"/>
              <a:gd name="T14" fmla="*/ 2456 w 2456"/>
              <a:gd name="T15" fmla="*/ 1160 h 1160"/>
            </a:gdLst>
            <a:ahLst/>
            <a:cxnLst>
              <a:cxn ang="T8">
                <a:pos x="T0" y="T1"/>
              </a:cxn>
              <a:cxn ang="T9">
                <a:pos x="T2" y="T3"/>
              </a:cxn>
              <a:cxn ang="T10">
                <a:pos x="T4" y="T5"/>
              </a:cxn>
              <a:cxn ang="T11">
                <a:pos x="T6" y="T7"/>
              </a:cxn>
            </a:cxnLst>
            <a:rect l="T12" t="T13" r="T14" b="T15"/>
            <a:pathLst>
              <a:path w="2456" h="1160">
                <a:moveTo>
                  <a:pt x="0" y="0"/>
                </a:moveTo>
                <a:cubicBezTo>
                  <a:pt x="388" y="12"/>
                  <a:pt x="776" y="24"/>
                  <a:pt x="1152" y="192"/>
                </a:cubicBezTo>
                <a:cubicBezTo>
                  <a:pt x="1528" y="360"/>
                  <a:pt x="2056" y="856"/>
                  <a:pt x="2256" y="1008"/>
                </a:cubicBezTo>
                <a:cubicBezTo>
                  <a:pt x="2456" y="1160"/>
                  <a:pt x="2328" y="1080"/>
                  <a:pt x="2352" y="11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endParaRPr lang="en-US">
              <a:cs typeface="Arial" panose="020B0604020202020204" pitchFamily="34" charset="0"/>
            </a:endParaRPr>
          </a:p>
        </p:txBody>
      </p:sp>
      <p:sp>
        <p:nvSpPr>
          <p:cNvPr id="9" name="AutoShape 9"/>
          <p:cNvSpPr>
            <a:spLocks noChangeArrowheads="1"/>
          </p:cNvSpPr>
          <p:nvPr/>
        </p:nvSpPr>
        <p:spPr bwMode="auto">
          <a:xfrm>
            <a:off x="365494" y="2862620"/>
            <a:ext cx="548905" cy="548905"/>
          </a:xfrm>
          <a:prstGeom prst="irregularSeal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grpSp>
        <p:nvGrpSpPr>
          <p:cNvPr id="10" name="Group 10"/>
          <p:cNvGrpSpPr>
            <a:grpSpLocks/>
          </p:cNvGrpSpPr>
          <p:nvPr/>
        </p:nvGrpSpPr>
        <p:grpSpPr bwMode="auto">
          <a:xfrm>
            <a:off x="2159312" y="2628488"/>
            <a:ext cx="6837018" cy="3450673"/>
            <a:chOff x="1140" y="2025"/>
            <a:chExt cx="4783" cy="2414"/>
          </a:xfrm>
        </p:grpSpPr>
        <p:sp>
          <p:nvSpPr>
            <p:cNvPr id="11" name="Text Box 11"/>
            <p:cNvSpPr txBox="1">
              <a:spLocks noChangeArrowheads="1"/>
            </p:cNvSpPr>
            <p:nvPr/>
          </p:nvSpPr>
          <p:spPr bwMode="auto">
            <a:xfrm>
              <a:off x="2268" y="2025"/>
              <a:ext cx="1248" cy="452"/>
            </a:xfrm>
            <a:prstGeom prst="rect">
              <a:avLst/>
            </a:prstGeom>
            <a:solidFill>
              <a:srgbClr val="FFFFFF">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dirty="0">
                  <a:solidFill>
                    <a:schemeClr val="tx1"/>
                  </a:solidFill>
                  <a:latin typeface="Arial" panose="020B0604020202020204" pitchFamily="34" charset="0"/>
                  <a:cs typeface="Arial" panose="020B0604020202020204" pitchFamily="34" charset="0"/>
                </a:rPr>
                <a:t>Some nuclei turn </a:t>
              </a:r>
              <a:r>
                <a:rPr lang="en-US" altLang="en-US" sz="1800" b="1" i="1" dirty="0">
                  <a:solidFill>
                    <a:schemeClr val="tx1"/>
                  </a:solidFill>
                  <a:latin typeface="Arial" panose="020B0604020202020204" pitchFamily="34" charset="0"/>
                  <a:cs typeface="Arial" panose="020B0604020202020204" pitchFamily="34" charset="0"/>
                </a:rPr>
                <a:t>too little</a:t>
              </a:r>
            </a:p>
          </p:txBody>
        </p:sp>
        <p:sp>
          <p:nvSpPr>
            <p:cNvPr id="12" name="Text Box 12"/>
            <p:cNvSpPr txBox="1">
              <a:spLocks noChangeArrowheads="1"/>
            </p:cNvSpPr>
            <p:nvPr/>
          </p:nvSpPr>
          <p:spPr bwMode="auto">
            <a:xfrm>
              <a:off x="1140" y="3497"/>
              <a:ext cx="1240" cy="452"/>
            </a:xfrm>
            <a:prstGeom prst="rect">
              <a:avLst/>
            </a:prstGeom>
            <a:solidFill>
              <a:srgbClr val="FFFFFF">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dirty="0">
                  <a:solidFill>
                    <a:schemeClr val="tx1"/>
                  </a:solidFill>
                  <a:latin typeface="Arial" panose="020B0604020202020204" pitchFamily="34" charset="0"/>
                  <a:cs typeface="Arial" panose="020B0604020202020204" pitchFamily="34" charset="0"/>
                </a:rPr>
                <a:t>Some nuclei turn </a:t>
              </a:r>
              <a:r>
                <a:rPr lang="en-US" altLang="en-US" sz="1800" b="1" i="1" dirty="0">
                  <a:solidFill>
                    <a:schemeClr val="tx1"/>
                  </a:solidFill>
                  <a:latin typeface="Arial" panose="020B0604020202020204" pitchFamily="34" charset="0"/>
                  <a:cs typeface="Arial" panose="020B0604020202020204" pitchFamily="34" charset="0"/>
                </a:rPr>
                <a:t>too much</a:t>
              </a:r>
            </a:p>
          </p:txBody>
        </p:sp>
        <p:sp>
          <p:nvSpPr>
            <p:cNvPr id="13" name="Text Box 13"/>
            <p:cNvSpPr txBox="1">
              <a:spLocks noChangeArrowheads="1"/>
            </p:cNvSpPr>
            <p:nvPr/>
          </p:nvSpPr>
          <p:spPr bwMode="auto">
            <a:xfrm>
              <a:off x="3788" y="3793"/>
              <a:ext cx="2135" cy="646"/>
            </a:xfrm>
            <a:prstGeom prst="rect">
              <a:avLst/>
            </a:prstGeom>
            <a:solidFill>
              <a:schemeClr val="bg1">
                <a:alpha val="7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dirty="0">
                  <a:solidFill>
                    <a:schemeClr val="tx1"/>
                  </a:solidFill>
                  <a:latin typeface="Arial" panose="020B0604020202020204" pitchFamily="34" charset="0"/>
                  <a:cs typeface="Arial" panose="020B0604020202020204" pitchFamily="34" charset="0"/>
                </a:rPr>
                <a:t>The magnetic field </a:t>
              </a:r>
              <a:r>
                <a:rPr lang="en-US" altLang="en-US" sz="1800" dirty="0" smtClean="0">
                  <a:solidFill>
                    <a:schemeClr val="tx1"/>
                  </a:solidFill>
                  <a:latin typeface="Arial" panose="020B0604020202020204" pitchFamily="34" charset="0"/>
                  <a:cs typeface="Arial" panose="020B0604020202020204" pitchFamily="34" charset="0"/>
                </a:rPr>
                <a:t>is set </a:t>
              </a:r>
              <a:r>
                <a:rPr lang="en-US" altLang="en-US" sz="1800" b="1" i="1" dirty="0">
                  <a:solidFill>
                    <a:schemeClr val="tx1"/>
                  </a:solidFill>
                  <a:latin typeface="Arial" panose="020B0604020202020204" pitchFamily="34" charset="0"/>
                  <a:cs typeface="Arial" panose="020B0604020202020204" pitchFamily="34" charset="0"/>
                </a:rPr>
                <a:t>just right</a:t>
              </a:r>
              <a:r>
                <a:rPr lang="en-US" altLang="en-US" sz="1800" dirty="0">
                  <a:solidFill>
                    <a:schemeClr val="tx1"/>
                  </a:solidFill>
                  <a:latin typeface="Arial" panose="020B0604020202020204" pitchFamily="34" charset="0"/>
                  <a:cs typeface="Arial" panose="020B0604020202020204" pitchFamily="34" charset="0"/>
                </a:rPr>
                <a:t> to steer nuclei of the </a:t>
              </a:r>
              <a:r>
                <a:rPr lang="en-US" altLang="en-US" sz="1800" dirty="0" smtClean="0">
                  <a:solidFill>
                    <a:schemeClr val="tx1"/>
                  </a:solidFill>
                  <a:latin typeface="Arial" panose="020B0604020202020204" pitchFamily="34" charset="0"/>
                  <a:cs typeface="Arial" panose="020B0604020202020204" pitchFamily="34" charset="0"/>
                </a:rPr>
                <a:t>chosen </a:t>
              </a:r>
              <a:r>
                <a:rPr lang="en-US" altLang="en-US" sz="1800" dirty="0">
                  <a:solidFill>
                    <a:schemeClr val="tx1"/>
                  </a:solidFill>
                  <a:latin typeface="Arial" panose="020B0604020202020204" pitchFamily="34" charset="0"/>
                  <a:cs typeface="Arial" panose="020B0604020202020204" pitchFamily="34" charset="0"/>
                </a:rPr>
                <a:t>isotope through!</a:t>
              </a:r>
            </a:p>
          </p:txBody>
        </p:sp>
      </p:grpSp>
      <p:grpSp>
        <p:nvGrpSpPr>
          <p:cNvPr id="14" name="Group 14"/>
          <p:cNvGrpSpPr>
            <a:grpSpLocks/>
          </p:cNvGrpSpPr>
          <p:nvPr/>
        </p:nvGrpSpPr>
        <p:grpSpPr bwMode="auto">
          <a:xfrm>
            <a:off x="1201430" y="3300808"/>
            <a:ext cx="4322631" cy="2292824"/>
            <a:chOff x="624" y="2476"/>
            <a:chExt cx="3024" cy="1604"/>
          </a:xfrm>
        </p:grpSpPr>
        <p:sp>
          <p:nvSpPr>
            <p:cNvPr id="15" name="Freeform 15"/>
            <p:cNvSpPr>
              <a:spLocks/>
            </p:cNvSpPr>
            <p:nvPr/>
          </p:nvSpPr>
          <p:spPr bwMode="auto">
            <a:xfrm>
              <a:off x="624" y="2544"/>
              <a:ext cx="3024" cy="1536"/>
            </a:xfrm>
            <a:custGeom>
              <a:avLst/>
              <a:gdLst>
                <a:gd name="T0" fmla="*/ 0 w 2640"/>
                <a:gd name="T1" fmla="*/ 0 h 1104"/>
                <a:gd name="T2" fmla="*/ 49185 w 2640"/>
                <a:gd name="T3" fmla="*/ 1287154 h 1104"/>
                <a:gd name="T4" fmla="*/ 90151 w 2640"/>
                <a:gd name="T5" fmla="*/ 5913773 h 1104"/>
                <a:gd name="T6" fmla="*/ 0 60000 65536"/>
                <a:gd name="T7" fmla="*/ 0 60000 65536"/>
                <a:gd name="T8" fmla="*/ 0 60000 65536"/>
                <a:gd name="T9" fmla="*/ 0 w 2640"/>
                <a:gd name="T10" fmla="*/ 0 h 1104"/>
                <a:gd name="T11" fmla="*/ 2640 w 2640"/>
                <a:gd name="T12" fmla="*/ 1104 h 1104"/>
              </a:gdLst>
              <a:ahLst/>
              <a:cxnLst>
                <a:cxn ang="T6">
                  <a:pos x="T0" y="T1"/>
                </a:cxn>
                <a:cxn ang="T7">
                  <a:pos x="T2" y="T3"/>
                </a:cxn>
                <a:cxn ang="T8">
                  <a:pos x="T4" y="T5"/>
                </a:cxn>
              </a:cxnLst>
              <a:rect l="T9" t="T10" r="T11" b="T12"/>
              <a:pathLst>
                <a:path w="2640" h="1104">
                  <a:moveTo>
                    <a:pt x="0" y="0"/>
                  </a:moveTo>
                  <a:cubicBezTo>
                    <a:pt x="500" y="28"/>
                    <a:pt x="1000" y="56"/>
                    <a:pt x="1440" y="240"/>
                  </a:cubicBezTo>
                  <a:cubicBezTo>
                    <a:pt x="1880" y="424"/>
                    <a:pt x="2440" y="960"/>
                    <a:pt x="2640" y="1104"/>
                  </a:cubicBezTo>
                </a:path>
              </a:pathLst>
            </a:custGeom>
            <a:noFill/>
            <a:ln w="31750">
              <a:solidFill>
                <a:srgbClr val="FFC000"/>
              </a:solidFill>
              <a:prstDash val="dash"/>
              <a:round/>
              <a:headEnd/>
              <a:tailEnd type="triangle" w="lg" len="lg"/>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sp>
          <p:nvSpPr>
            <p:cNvPr id="16" name="Freeform 16"/>
            <p:cNvSpPr>
              <a:spLocks/>
            </p:cNvSpPr>
            <p:nvPr/>
          </p:nvSpPr>
          <p:spPr bwMode="auto">
            <a:xfrm>
              <a:off x="624" y="2544"/>
              <a:ext cx="2224" cy="203"/>
            </a:xfrm>
            <a:custGeom>
              <a:avLst/>
              <a:gdLst>
                <a:gd name="T0" fmla="*/ 0 w 2640"/>
                <a:gd name="T1" fmla="*/ 0 h 1104"/>
                <a:gd name="T2" fmla="*/ 17 w 2640"/>
                <a:gd name="T3" fmla="*/ 0 h 1104"/>
                <a:gd name="T4" fmla="*/ 30 w 2640"/>
                <a:gd name="T5" fmla="*/ 0 h 1104"/>
                <a:gd name="T6" fmla="*/ 0 60000 65536"/>
                <a:gd name="T7" fmla="*/ 0 60000 65536"/>
                <a:gd name="T8" fmla="*/ 0 60000 65536"/>
                <a:gd name="T9" fmla="*/ 0 w 2640"/>
                <a:gd name="T10" fmla="*/ 0 h 1104"/>
                <a:gd name="T11" fmla="*/ 2640 w 2640"/>
                <a:gd name="T12" fmla="*/ 1104 h 1104"/>
              </a:gdLst>
              <a:ahLst/>
              <a:cxnLst>
                <a:cxn ang="T6">
                  <a:pos x="T0" y="T1"/>
                </a:cxn>
                <a:cxn ang="T7">
                  <a:pos x="T2" y="T3"/>
                </a:cxn>
                <a:cxn ang="T8">
                  <a:pos x="T4" y="T5"/>
                </a:cxn>
              </a:cxnLst>
              <a:rect l="T9" t="T10" r="T11" b="T12"/>
              <a:pathLst>
                <a:path w="2640" h="1104">
                  <a:moveTo>
                    <a:pt x="0" y="0"/>
                  </a:moveTo>
                  <a:cubicBezTo>
                    <a:pt x="500" y="28"/>
                    <a:pt x="1000" y="56"/>
                    <a:pt x="1440" y="240"/>
                  </a:cubicBezTo>
                  <a:cubicBezTo>
                    <a:pt x="1880" y="424"/>
                    <a:pt x="2440" y="960"/>
                    <a:pt x="2640" y="1104"/>
                  </a:cubicBezTo>
                </a:path>
              </a:pathLst>
            </a:custGeom>
            <a:noFill/>
            <a:ln w="38100">
              <a:solidFill>
                <a:srgbClr val="C00000"/>
              </a:solidFill>
              <a:prstDash val="dash"/>
              <a:round/>
              <a:headEnd/>
              <a:tailEnd type="triangle" w="lg" len="lg"/>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sp>
          <p:nvSpPr>
            <p:cNvPr id="17" name="Freeform 17"/>
            <p:cNvSpPr>
              <a:spLocks/>
            </p:cNvSpPr>
            <p:nvPr/>
          </p:nvSpPr>
          <p:spPr bwMode="auto">
            <a:xfrm>
              <a:off x="624" y="2544"/>
              <a:ext cx="1680" cy="912"/>
            </a:xfrm>
            <a:custGeom>
              <a:avLst/>
              <a:gdLst>
                <a:gd name="T0" fmla="*/ 0 w 2640"/>
                <a:gd name="T1" fmla="*/ 0 h 1104"/>
                <a:gd name="T2" fmla="*/ 1 w 2640"/>
                <a:gd name="T3" fmla="*/ 2 h 1104"/>
                <a:gd name="T4" fmla="*/ 1 w 2640"/>
                <a:gd name="T5" fmla="*/ 8 h 1104"/>
                <a:gd name="T6" fmla="*/ 0 60000 65536"/>
                <a:gd name="T7" fmla="*/ 0 60000 65536"/>
                <a:gd name="T8" fmla="*/ 0 60000 65536"/>
                <a:gd name="T9" fmla="*/ 0 w 2640"/>
                <a:gd name="T10" fmla="*/ 0 h 1104"/>
                <a:gd name="T11" fmla="*/ 2640 w 2640"/>
                <a:gd name="T12" fmla="*/ 1104 h 1104"/>
              </a:gdLst>
              <a:ahLst/>
              <a:cxnLst>
                <a:cxn ang="T6">
                  <a:pos x="T0" y="T1"/>
                </a:cxn>
                <a:cxn ang="T7">
                  <a:pos x="T2" y="T3"/>
                </a:cxn>
                <a:cxn ang="T8">
                  <a:pos x="T4" y="T5"/>
                </a:cxn>
              </a:cxnLst>
              <a:rect l="T9" t="T10" r="T11" b="T12"/>
              <a:pathLst>
                <a:path w="2640" h="1104">
                  <a:moveTo>
                    <a:pt x="0" y="0"/>
                  </a:moveTo>
                  <a:cubicBezTo>
                    <a:pt x="500" y="28"/>
                    <a:pt x="1000" y="56"/>
                    <a:pt x="1440" y="240"/>
                  </a:cubicBezTo>
                  <a:cubicBezTo>
                    <a:pt x="1880" y="424"/>
                    <a:pt x="2440" y="960"/>
                    <a:pt x="2640" y="1104"/>
                  </a:cubicBezTo>
                </a:path>
              </a:pathLst>
            </a:custGeom>
            <a:noFill/>
            <a:ln w="38100">
              <a:solidFill>
                <a:srgbClr val="002060"/>
              </a:solidFill>
              <a:prstDash val="dash"/>
              <a:round/>
              <a:headEnd/>
              <a:tailEnd type="triangle" w="lg" len="lg"/>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pic>
          <p:nvPicPr>
            <p:cNvPr id="18" name="Picture 1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496" y="2976"/>
              <a:ext cx="432"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324" y="2476"/>
              <a:ext cx="407"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0"/>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920" y="3072"/>
              <a:ext cx="41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Text Box 5"/>
          <p:cNvSpPr txBox="1">
            <a:spLocks noChangeArrowheads="1"/>
          </p:cNvSpPr>
          <p:nvPr/>
        </p:nvSpPr>
        <p:spPr bwMode="auto">
          <a:xfrm>
            <a:off x="3710316" y="3843876"/>
            <a:ext cx="617519" cy="338554"/>
          </a:xfrm>
          <a:prstGeom prst="rect">
            <a:avLst/>
          </a:prstGeom>
          <a:noFill/>
          <a:ln w="9525">
            <a:noFill/>
            <a:miter lim="800000"/>
            <a:headEnd/>
            <a:tailEnd/>
          </a:ln>
        </p:spPr>
        <p:txBody>
          <a:bodyPr wrap="square">
            <a:spAutoFit/>
          </a:bodyPr>
          <a:lstStyle/>
          <a:p>
            <a:pPr eaLnBrk="1" hangingPunct="1">
              <a:defRPr/>
            </a:pPr>
            <a:r>
              <a:rPr lang="en-US" sz="1600" b="1" baseline="30000" dirty="0">
                <a:latin typeface="Arial Black" panose="020B0A04020102020204" pitchFamily="34" charset="0"/>
                <a:cs typeface="Arial" panose="020B0604020202020204" pitchFamily="34" charset="0"/>
              </a:rPr>
              <a:t>16</a:t>
            </a:r>
            <a:r>
              <a:rPr lang="en-US" sz="1600" b="1" dirty="0">
                <a:latin typeface="Arial Black" panose="020B0A04020102020204" pitchFamily="34" charset="0"/>
                <a:cs typeface="Arial" panose="020B0604020202020204" pitchFamily="34" charset="0"/>
              </a:rPr>
              <a:t>C</a:t>
            </a:r>
            <a:endParaRPr lang="en-US" dirty="0">
              <a:latin typeface="Arial Black" panose="020B0A04020102020204" pitchFamily="34" charset="0"/>
              <a:cs typeface="Arial" panose="020B0604020202020204" pitchFamily="34" charset="0"/>
            </a:endParaRPr>
          </a:p>
        </p:txBody>
      </p:sp>
      <p:sp>
        <p:nvSpPr>
          <p:cNvPr id="23" name="Text Box 7"/>
          <p:cNvSpPr txBox="1">
            <a:spLocks noChangeArrowheads="1"/>
          </p:cNvSpPr>
          <p:nvPr/>
        </p:nvSpPr>
        <p:spPr bwMode="auto">
          <a:xfrm>
            <a:off x="5945085" y="3169384"/>
            <a:ext cx="3059335" cy="1631216"/>
          </a:xfrm>
          <a:prstGeom prst="rect">
            <a:avLst/>
          </a:prstGeom>
          <a:solidFill>
            <a:schemeClr val="bg1"/>
          </a:solidFill>
          <a:ln>
            <a:noFill/>
          </a:ln>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000" b="1" dirty="0" smtClean="0">
                <a:solidFill>
                  <a:srgbClr val="67B14B"/>
                </a:solidFill>
                <a:latin typeface="Arial" panose="020B0604020202020204" pitchFamily="34" charset="0"/>
                <a:cs typeface="Arial" panose="020B0604020202020204" pitchFamily="34" charset="0"/>
              </a:rPr>
              <a:t>Solution</a:t>
            </a:r>
            <a:r>
              <a:rPr lang="en-US" altLang="en-US" sz="2000" dirty="0" smtClean="0">
                <a:solidFill>
                  <a:schemeClr val="tx1"/>
                </a:solidFill>
                <a:latin typeface="Arial" panose="020B0604020202020204" pitchFamily="34" charset="0"/>
                <a:cs typeface="Arial" panose="020B0604020202020204" pitchFamily="34" charset="0"/>
              </a:rPr>
              <a:t>: </a:t>
            </a:r>
          </a:p>
          <a:p>
            <a:pPr>
              <a:spcBef>
                <a:spcPct val="0"/>
              </a:spcBef>
              <a:buNone/>
            </a:pPr>
            <a:r>
              <a:rPr lang="en-US" altLang="en-US" sz="2000" dirty="0" smtClean="0">
                <a:solidFill>
                  <a:schemeClr val="tx1"/>
                </a:solidFill>
                <a:latin typeface="Arial" panose="020B0604020202020204" pitchFamily="34" charset="0"/>
                <a:cs typeface="Arial" panose="020B0604020202020204" pitchFamily="34" charset="0"/>
              </a:rPr>
              <a:t>A fragment separator (mass spectrometer</a:t>
            </a:r>
            <a:r>
              <a:rPr lang="en-US" altLang="en-US" sz="2000" dirty="0">
                <a:solidFill>
                  <a:schemeClr val="tx1"/>
                </a:solidFill>
                <a:latin typeface="Arial" panose="020B0604020202020204" pitchFamily="34" charset="0"/>
                <a:cs typeface="Arial" panose="020B0604020202020204" pitchFamily="34" charset="0"/>
              </a:rPr>
              <a:t>) made of superconducting </a:t>
            </a:r>
            <a:r>
              <a:rPr lang="en-US" altLang="en-US" sz="2000" dirty="0" smtClean="0">
                <a:solidFill>
                  <a:schemeClr val="tx1"/>
                </a:solidFill>
                <a:latin typeface="Arial" panose="020B0604020202020204" pitchFamily="34" charset="0"/>
                <a:cs typeface="Arial" panose="020B0604020202020204" pitchFamily="34" charset="0"/>
              </a:rPr>
              <a:t>electromagnets</a:t>
            </a:r>
            <a:endParaRPr lang="en-US" altLang="en-US"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74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0"/>
                                        <p:tgtEl>
                                          <p:spTgt spid="14"/>
                                        </p:tgtEl>
                                      </p:cBhvr>
                                    </p:animEffect>
                                  </p:childTnLst>
                                </p:cTn>
                              </p:par>
                            </p:childTnLst>
                          </p:cTn>
                        </p:par>
                        <p:par>
                          <p:cTn id="20" fill="hold">
                            <p:stCondLst>
                              <p:cond delay="5000"/>
                            </p:stCondLst>
                            <p:childTnLst>
                              <p:par>
                                <p:cTn id="21" presetID="1" presetClass="entr" presetSubtype="0" fill="hold" nodeType="afterEffect">
                                  <p:stCondLst>
                                    <p:cond delay="1000"/>
                                  </p:stCondLst>
                                  <p:childTnLst>
                                    <p:set>
                                      <p:cBhvr>
                                        <p:cTn id="22" dur="1" fill="hold">
                                          <p:stCondLst>
                                            <p:cond delay="0"/>
                                          </p:stCondLst>
                                        </p:cTn>
                                        <p:tgtEl>
                                          <p:spTgt spid="10"/>
                                        </p:tgtEl>
                                        <p:attrNameLst>
                                          <p:attrName>style.visibility</p:attrName>
                                        </p:attrNameLst>
                                      </p:cBhvr>
                                      <p:to>
                                        <p:strVal val="visible"/>
                                      </p:to>
                                    </p:set>
                                  </p:child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28650" y="258842"/>
            <a:ext cx="7886700" cy="1325563"/>
          </a:xfrm>
        </p:spPr>
        <p:txBody>
          <a:bodyPr/>
          <a:lstStyle/>
          <a:p>
            <a:pPr eaLnBrk="1" hangingPunct="1"/>
            <a:r>
              <a:rPr lang="en-US" altLang="en-US" sz="3600" dirty="0" smtClean="0"/>
              <a:t>Detectors measure the invisible</a:t>
            </a:r>
          </a:p>
        </p:txBody>
      </p:sp>
      <p:grpSp>
        <p:nvGrpSpPr>
          <p:cNvPr id="2" name="Group 3"/>
          <p:cNvGrpSpPr>
            <a:grpSpLocks/>
          </p:cNvGrpSpPr>
          <p:nvPr/>
        </p:nvGrpSpPr>
        <p:grpSpPr bwMode="auto">
          <a:xfrm>
            <a:off x="428929" y="1323790"/>
            <a:ext cx="3196375" cy="2176035"/>
            <a:chOff x="192" y="864"/>
            <a:chExt cx="2448" cy="1669"/>
          </a:xfrm>
        </p:grpSpPr>
        <p:grpSp>
          <p:nvGrpSpPr>
            <p:cNvPr id="28684" name="Group 4"/>
            <p:cNvGrpSpPr>
              <a:grpSpLocks/>
            </p:cNvGrpSpPr>
            <p:nvPr/>
          </p:nvGrpSpPr>
          <p:grpSpPr bwMode="auto">
            <a:xfrm>
              <a:off x="192" y="864"/>
              <a:ext cx="2448" cy="1669"/>
              <a:chOff x="192" y="864"/>
              <a:chExt cx="2448" cy="1669"/>
            </a:xfrm>
          </p:grpSpPr>
          <p:pic>
            <p:nvPicPr>
              <p:cNvPr id="28686" name="Picture 5"/>
              <p:cNvPicPr>
                <a:picLocks noChangeAspect="1" noChangeArrowheads="1"/>
              </p:cNvPicPr>
              <p:nvPr/>
            </p:nvPicPr>
            <p:blipFill>
              <a:blip r:embed="rId3">
                <a:extLst>
                  <a:ext uri="{28A0092B-C50C-407E-A947-70E740481C1C}">
                    <a14:useLocalDpi xmlns:a14="http://schemas.microsoft.com/office/drawing/2010/main" val="0"/>
                  </a:ext>
                </a:extLst>
              </a:blip>
              <a:srcRect r="4295" b="16667"/>
              <a:stretch>
                <a:fillRect/>
              </a:stretch>
            </p:blipFill>
            <p:spPr bwMode="auto">
              <a:xfrm>
                <a:off x="192" y="864"/>
                <a:ext cx="2448" cy="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7" name="Text Box 6"/>
              <p:cNvSpPr txBox="1">
                <a:spLocks noChangeArrowheads="1"/>
              </p:cNvSpPr>
              <p:nvPr/>
            </p:nvSpPr>
            <p:spPr bwMode="auto">
              <a:xfrm>
                <a:off x="780" y="1712"/>
                <a:ext cx="1339"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1800" b="1" i="1"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“Halo nuclei” </a:t>
                </a:r>
                <a:r>
                  <a:rPr kumimoji="0" lang="en-US" altLang="en-US" sz="18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and neutron-rich isotopes</a:t>
                </a:r>
              </a:p>
            </p:txBody>
          </p:sp>
        </p:grpSp>
        <p:sp>
          <p:nvSpPr>
            <p:cNvPr id="28685" name="Text Box 7"/>
            <p:cNvSpPr txBox="1">
              <a:spLocks noChangeArrowheads="1"/>
            </p:cNvSpPr>
            <p:nvPr/>
          </p:nvSpPr>
          <p:spPr bwMode="auto">
            <a:xfrm>
              <a:off x="685" y="1193"/>
              <a:ext cx="1513"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err="1">
                  <a:ln>
                    <a:solidFill>
                      <a:prstClr val="black"/>
                    </a:solidFill>
                  </a:ln>
                  <a:solidFill>
                    <a:srgbClr val="00B050"/>
                  </a:solidFill>
                  <a:effectLst/>
                  <a:uLnTx/>
                  <a:uFillTx/>
                  <a:latin typeface="Arial Black" panose="020B0A04020102020204" pitchFamily="34" charset="0"/>
                  <a:ea typeface="ヒラギノ角ゴ Pro W3"/>
                </a:rPr>
                <a:t>MoNA</a:t>
              </a:r>
              <a:r>
                <a:rPr kumimoji="0" lang="en-US" altLang="en-US" sz="3600" b="0" i="0" u="none" strike="noStrike" kern="1200" cap="none" spc="0" normalizeH="0" baseline="0" noProof="0" dirty="0">
                  <a:ln>
                    <a:solidFill>
                      <a:prstClr val="black"/>
                    </a:solidFill>
                  </a:ln>
                  <a:solidFill>
                    <a:srgbClr val="00B050"/>
                  </a:solidFill>
                  <a:effectLst/>
                  <a:uLnTx/>
                  <a:uFillTx/>
                  <a:latin typeface="Arial Black" panose="020B0A04020102020204" pitchFamily="34" charset="0"/>
                  <a:ea typeface="ヒラギノ角ゴ Pro W3"/>
                </a:rPr>
                <a:t>  </a:t>
              </a:r>
            </a:p>
          </p:txBody>
        </p:sp>
      </p:grpSp>
      <p:grpSp>
        <p:nvGrpSpPr>
          <p:cNvPr id="4" name="Group 12"/>
          <p:cNvGrpSpPr>
            <a:grpSpLocks/>
          </p:cNvGrpSpPr>
          <p:nvPr/>
        </p:nvGrpSpPr>
        <p:grpSpPr bwMode="auto">
          <a:xfrm>
            <a:off x="5791200" y="1323791"/>
            <a:ext cx="2944003" cy="4086716"/>
            <a:chOff x="1275" y="768"/>
            <a:chExt cx="2486" cy="3456"/>
          </a:xfrm>
        </p:grpSpPr>
        <p:pic>
          <p:nvPicPr>
            <p:cNvPr id="28681" name="Picture 13"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 y="768"/>
              <a:ext cx="2469" cy="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Text Box 14"/>
            <p:cNvSpPr txBox="1">
              <a:spLocks noChangeArrowheads="1"/>
            </p:cNvSpPr>
            <p:nvPr/>
          </p:nvSpPr>
          <p:spPr bwMode="auto">
            <a:xfrm rot="5400000">
              <a:off x="1870" y="2333"/>
              <a:ext cx="334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solidFill>
                      <a:prstClr val="black"/>
                    </a:solidFill>
                  </a:ln>
                  <a:solidFill>
                    <a:srgbClr val="00B050"/>
                  </a:solidFill>
                  <a:effectLst/>
                  <a:uLnTx/>
                  <a:uFillTx/>
                  <a:latin typeface="Arial Black" panose="020B0A04020102020204" pitchFamily="34" charset="0"/>
                  <a:ea typeface="ヒラギノ角ゴ Pro W3"/>
                </a:rPr>
                <a:t>S800 </a:t>
              </a:r>
              <a:r>
                <a:rPr kumimoji="0" lang="en-US" altLang="en-US" sz="2800" b="0" i="0" u="none" strike="noStrike" kern="1200" cap="none" spc="0" normalizeH="0" baseline="0" noProof="0" dirty="0">
                  <a:ln>
                    <a:solidFill>
                      <a:prstClr val="black"/>
                    </a:solidFill>
                  </a:ln>
                  <a:solidFill>
                    <a:srgbClr val="00B050"/>
                  </a:solidFill>
                  <a:effectLst/>
                  <a:uLnTx/>
                  <a:uFillTx/>
                  <a:latin typeface="Arial Black" panose="020B0A04020102020204" pitchFamily="34" charset="0"/>
                  <a:ea typeface="ヒラギノ角ゴ Pro W3"/>
                </a:rPr>
                <a:t>Spectrograph</a:t>
              </a:r>
            </a:p>
          </p:txBody>
        </p:sp>
        <p:sp>
          <p:nvSpPr>
            <p:cNvPr id="28683" name="Text Box 15"/>
            <p:cNvSpPr txBox="1">
              <a:spLocks noChangeArrowheads="1"/>
            </p:cNvSpPr>
            <p:nvPr/>
          </p:nvSpPr>
          <p:spPr bwMode="auto">
            <a:xfrm>
              <a:off x="1367" y="3644"/>
              <a:ext cx="2256" cy="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Nuclei found in </a:t>
              </a:r>
              <a:endParaRPr kumimoji="0" lang="en-US" alt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ヒラギノ角ゴ Pro W3"/>
                <a:cs typeface="Arial" panose="020B0604020202020204" pitchFamily="34" charset="0"/>
              </a:endParaRPr>
            </a:p>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altLang="en-US" sz="1800" b="1" i="1" u="none" strike="noStrike" kern="1200" cap="none" spc="0" normalizeH="0" baseline="0" noProof="0" dirty="0" smtClean="0">
                  <a:ln>
                    <a:noFill/>
                  </a:ln>
                  <a:solidFill>
                    <a:srgbClr val="FFFFFF"/>
                  </a:solidFill>
                  <a:effectLst/>
                  <a:uLnTx/>
                  <a:uFillTx/>
                  <a:latin typeface="Arial" panose="020B0604020202020204" pitchFamily="34" charset="0"/>
                  <a:ea typeface="ヒラギノ角ゴ Pro W3"/>
                  <a:cs typeface="Arial" panose="020B0604020202020204" pitchFamily="34" charset="0"/>
                </a:rPr>
                <a:t>stellar </a:t>
              </a:r>
              <a:r>
                <a:rPr kumimoji="0" lang="en-US" altLang="en-US" sz="1800" b="1" i="1"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reactions</a:t>
              </a:r>
            </a:p>
          </p:txBody>
        </p:sp>
      </p:grpSp>
      <p:sp>
        <p:nvSpPr>
          <p:cNvPr id="19" name="TextBox 8"/>
          <p:cNvSpPr txBox="1">
            <a:spLocks noChangeArrowheads="1"/>
          </p:cNvSpPr>
          <p:nvPr/>
        </p:nvSpPr>
        <p:spPr bwMode="auto">
          <a:xfrm>
            <a:off x="3654728" y="1337370"/>
            <a:ext cx="209458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Rare isotopes are delivered to various</a:t>
            </a:r>
            <a:r>
              <a:rPr kumimoji="0" lang="en-US" altLang="en-US" sz="1400" b="0" i="0" u="none" strike="noStrike" kern="1200" cap="none" spc="0" normalizeH="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 detectors which can measure mass, size, shape, half-life, etc.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These tools must be </a:t>
            </a:r>
            <a:r>
              <a:rPr kumimoji="0" lang="en-US" altLang="en-US" sz="1400" b="0" i="1"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created</a:t>
            </a: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 </a:t>
            </a: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by </a:t>
            </a: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a team of</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detector </a:t>
            </a: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physicists, mechanical designers, chemists, machinists, technicians…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 </a:t>
            </a: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and who knows how else we might use those tools </a:t>
            </a: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someday!</a:t>
            </a: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endParaRPr>
          </a:p>
        </p:txBody>
      </p:sp>
      <p:grpSp>
        <p:nvGrpSpPr>
          <p:cNvPr id="20" name="Group 20"/>
          <p:cNvGrpSpPr>
            <a:grpSpLocks/>
          </p:cNvGrpSpPr>
          <p:nvPr/>
        </p:nvGrpSpPr>
        <p:grpSpPr bwMode="auto">
          <a:xfrm>
            <a:off x="437568" y="3609716"/>
            <a:ext cx="3227712" cy="2315540"/>
            <a:chOff x="192" y="2284"/>
            <a:chExt cx="2472" cy="1776"/>
          </a:xfrm>
        </p:grpSpPr>
        <p:pic>
          <p:nvPicPr>
            <p:cNvPr id="21" name="Picture 21" descr="Hira-beautiful"/>
            <p:cNvPicPr>
              <a:picLocks noChangeAspect="1" noChangeArrowheads="1"/>
            </p:cNvPicPr>
            <p:nvPr/>
          </p:nvPicPr>
          <p:blipFill>
            <a:blip r:embed="rId5">
              <a:extLst>
                <a:ext uri="{28A0092B-C50C-407E-A947-70E740481C1C}">
                  <a14:useLocalDpi xmlns:a14="http://schemas.microsoft.com/office/drawing/2010/main" val="0"/>
                </a:ext>
              </a:extLst>
            </a:blip>
            <a:srcRect t="6824"/>
            <a:stretch>
              <a:fillRect/>
            </a:stretch>
          </p:blipFill>
          <p:spPr bwMode="auto">
            <a:xfrm>
              <a:off x="192" y="2284"/>
              <a:ext cx="2448" cy="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22"/>
            <p:cNvSpPr txBox="1">
              <a:spLocks noChangeArrowheads="1"/>
            </p:cNvSpPr>
            <p:nvPr/>
          </p:nvSpPr>
          <p:spPr bwMode="auto">
            <a:xfrm>
              <a:off x="240" y="2326"/>
              <a:ext cx="1872"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1800" b="1" i="1"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Nuclear </a:t>
              </a:r>
              <a:r>
                <a:rPr kumimoji="0" lang="en-US" altLang="en-US" sz="1800" b="1" i="1" u="none" strike="noStrike" kern="1200" cap="none" spc="0" normalizeH="0" baseline="0" noProof="0" dirty="0" smtClean="0">
                  <a:ln>
                    <a:noFill/>
                  </a:ln>
                  <a:solidFill>
                    <a:prstClr val="white"/>
                  </a:solidFill>
                  <a:effectLst/>
                  <a:uLnTx/>
                  <a:uFillTx/>
                  <a:latin typeface="Arial" panose="020B0604020202020204" pitchFamily="34" charset="0"/>
                  <a:ea typeface="ヒラギノ角ゴ Pro W3"/>
                  <a:cs typeface="Arial" panose="020B0604020202020204" pitchFamily="34" charset="0"/>
                </a:rPr>
                <a:t>energy states </a:t>
              </a:r>
              <a:r>
                <a:rPr kumimoji="0" lang="en-US" altLang="en-US" sz="18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from particles freed in collisions</a:t>
              </a:r>
            </a:p>
          </p:txBody>
        </p:sp>
        <p:sp>
          <p:nvSpPr>
            <p:cNvPr id="23" name="Text Box 23"/>
            <p:cNvSpPr txBox="1">
              <a:spLocks noChangeArrowheads="1"/>
            </p:cNvSpPr>
            <p:nvPr/>
          </p:nvSpPr>
          <p:spPr bwMode="auto">
            <a:xfrm>
              <a:off x="1560" y="3564"/>
              <a:ext cx="1104"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err="1">
                  <a:ln>
                    <a:solidFill>
                      <a:prstClr val="black"/>
                    </a:solidFill>
                  </a:ln>
                  <a:solidFill>
                    <a:srgbClr val="00B050"/>
                  </a:solidFill>
                  <a:effectLst/>
                  <a:uLnTx/>
                  <a:uFillTx/>
                  <a:latin typeface="Arial Black" panose="020B0A04020102020204" pitchFamily="34" charset="0"/>
                  <a:ea typeface="ヒラギノ角ゴ Pro W3"/>
                </a:rPr>
                <a:t>HiRA</a:t>
              </a:r>
              <a:endParaRPr kumimoji="0" lang="en-US" altLang="en-US" sz="3600" b="0" i="0" u="none" strike="noStrike" kern="1200" cap="none" spc="0" normalizeH="0" baseline="0" noProof="0" dirty="0">
                <a:ln>
                  <a:solidFill>
                    <a:prstClr val="black"/>
                  </a:solidFill>
                </a:ln>
                <a:solidFill>
                  <a:srgbClr val="00B050"/>
                </a:solidFill>
                <a:effectLst/>
                <a:uLnTx/>
                <a:uFillTx/>
                <a:latin typeface="Arial Black" panose="020B0A04020102020204" pitchFamily="34" charset="0"/>
                <a:ea typeface="ヒラギノ角ゴ Pro W3"/>
              </a:endParaRPr>
            </a:p>
          </p:txBody>
        </p:sp>
      </p:grpSp>
      <p:sp>
        <p:nvSpPr>
          <p:cNvPr id="17" name="TextBox 16"/>
          <p:cNvSpPr txBox="1"/>
          <p:nvPr/>
        </p:nvSpPr>
        <p:spPr>
          <a:xfrm>
            <a:off x="5410200" y="6180356"/>
            <a:ext cx="3018775"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Impact" panose="020B0806030902050204" pitchFamily="34" charset="0"/>
                <a:ea typeface="ヒラギノ角ゴ Pro W3"/>
              </a:rPr>
              <a:t>TIME FOR A</a:t>
            </a:r>
            <a:r>
              <a:rPr kumimoji="0" lang="en-US" sz="3200" b="0" i="0" u="none" strike="noStrike" kern="1200" cap="none" spc="0" normalizeH="0" noProof="0" dirty="0" smtClean="0">
                <a:ln>
                  <a:noFill/>
                </a:ln>
                <a:solidFill>
                  <a:srgbClr val="FF0000"/>
                </a:solidFill>
                <a:effectLst/>
                <a:uLnTx/>
                <a:uFillTx/>
                <a:latin typeface="Impact" panose="020B0806030902050204" pitchFamily="34" charset="0"/>
                <a:ea typeface="ヒラギノ角ゴ Pro W3"/>
              </a:rPr>
              <a:t> DEMO!</a:t>
            </a:r>
            <a:endParaRPr kumimoji="0" lang="en-US" sz="3200" b="0" i="0" u="none" strike="noStrike" kern="1200" cap="none" spc="0" normalizeH="0" baseline="0" noProof="0" dirty="0">
              <a:ln>
                <a:noFill/>
              </a:ln>
              <a:solidFill>
                <a:srgbClr val="FF0000"/>
              </a:solidFill>
              <a:effectLst/>
              <a:uLnTx/>
              <a:uFillTx/>
              <a:latin typeface="Impact" panose="020B0806030902050204" pitchFamily="34" charset="0"/>
              <a:ea typeface="ヒラギノ角ゴ Pro W3"/>
            </a:endParaRPr>
          </a:p>
        </p:txBody>
      </p:sp>
    </p:spTree>
    <p:extLst>
      <p:ext uri="{BB962C8B-B14F-4D97-AF65-F5344CB8AC3E}">
        <p14:creationId xmlns:p14="http://schemas.microsoft.com/office/powerpoint/2010/main" val="2946958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900" decel="100000" fill="hold"/>
                                        <p:tgtEl>
                                          <p:spTgt spid="1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8600"/>
            <a:ext cx="9144000" cy="1325563"/>
          </a:xfrm>
          <a:prstGeom prst="rect">
            <a:avLst/>
          </a:prstGeom>
        </p:spPr>
        <p:txBody>
          <a:bodyPr/>
          <a:lstStyle/>
          <a:p>
            <a:r>
              <a:rPr lang="en-US" sz="4000" dirty="0" smtClean="0">
                <a:solidFill>
                  <a:schemeClr val="tx1"/>
                </a:solidFill>
              </a:rPr>
              <a:t>Who works at FRIB? Users</a:t>
            </a:r>
            <a:endParaRPr lang="en-US" sz="4000" dirty="0">
              <a:solidFill>
                <a:schemeClr val="tx1"/>
              </a:solidFill>
            </a:endParaRPr>
          </a:p>
        </p:txBody>
      </p:sp>
      <p:sp>
        <p:nvSpPr>
          <p:cNvPr id="4" name="Content Placeholder 2"/>
          <p:cNvSpPr txBox="1">
            <a:spLocks/>
          </p:cNvSpPr>
          <p:nvPr/>
        </p:nvSpPr>
        <p:spPr>
          <a:xfrm>
            <a:off x="6758179" y="1551079"/>
            <a:ext cx="2209800" cy="9144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marR="0" lvl="0" indent="0" algn="l" defTabSz="803293" rtl="0" eaLnBrk="1" fontAlgn="base" latinLnBrk="0" hangingPunct="1">
              <a:lnSpc>
                <a:spcPct val="100000"/>
              </a:lnSpc>
              <a:spcBef>
                <a:spcPts val="0"/>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The </a:t>
            </a:r>
            <a:r>
              <a:rPr kumimoji="0" lang="en-US" sz="2200" b="1" i="0" u="none" strike="noStrike" kern="0" cap="none" spc="0" normalizeH="0" baseline="0" noProof="0" dirty="0" smtClean="0">
                <a:ln>
                  <a:noFill/>
                </a:ln>
                <a:solidFill>
                  <a:prstClr val="black"/>
                </a:solidFill>
                <a:effectLst/>
                <a:uLnTx/>
                <a:uFillTx/>
                <a:latin typeface="Arial" charset="0"/>
                <a:ea typeface="ＭＳ Ｐゴシック" pitchFamily="-65" charset="-128"/>
              </a:rPr>
              <a:t>best nuclear scientists </a:t>
            </a:r>
          </a:p>
          <a:p>
            <a:pPr marL="0" marR="0" lvl="0" indent="0" algn="l" defTabSz="803293" rtl="0" eaLnBrk="1" fontAlgn="base" latinLnBrk="0" hangingPunct="1">
              <a:lnSpc>
                <a:spcPct val="100000"/>
              </a:lnSpc>
              <a:spcBef>
                <a:spcPts val="0"/>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on the planet come to FRIB because our laboratory is a </a:t>
            </a:r>
            <a:r>
              <a:rPr kumimoji="0" lang="en-US" sz="2200" b="1" i="0" u="none" strike="noStrike" kern="0" cap="none" spc="0" normalizeH="0" baseline="0" noProof="0" dirty="0" smtClean="0">
                <a:ln>
                  <a:noFill/>
                </a:ln>
                <a:solidFill>
                  <a:prstClr val="black"/>
                </a:solidFill>
                <a:effectLst/>
                <a:uLnTx/>
                <a:uFillTx/>
                <a:latin typeface="Arial" charset="0"/>
                <a:ea typeface="ＭＳ Ｐゴシック" pitchFamily="-65" charset="-128"/>
              </a:rPr>
              <a:t>world class research facility</a:t>
            </a:r>
          </a:p>
        </p:txBody>
      </p:sp>
      <p:sp>
        <p:nvSpPr>
          <p:cNvPr id="10" name="TextBox 9"/>
          <p:cNvSpPr txBox="1"/>
          <p:nvPr/>
        </p:nvSpPr>
        <p:spPr>
          <a:xfrm>
            <a:off x="762000" y="3175260"/>
            <a:ext cx="1922144" cy="107721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~1500</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itchFamily="34" charset="0"/>
                <a:ea typeface="ヒラギノ角ゴ Pro W3"/>
              </a:rPr>
              <a:t>researchers</a:t>
            </a:r>
            <a:endPar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041" y="1551079"/>
            <a:ext cx="6367000" cy="3983457"/>
          </a:xfrm>
          <a:prstGeom prst="rect">
            <a:avLst/>
          </a:prstGeom>
        </p:spPr>
      </p:pic>
    </p:spTree>
    <p:extLst>
      <p:ext uri="{BB962C8B-B14F-4D97-AF65-F5344CB8AC3E}">
        <p14:creationId xmlns:p14="http://schemas.microsoft.com/office/powerpoint/2010/main" val="24042253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707886"/>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Arial" pitchFamily="34" charset="0"/>
                <a:ea typeface="ヒラギノ角ゴ Pro W3"/>
              </a:rPr>
              <a:t>Who works at FRIB? Staff</a:t>
            </a:r>
            <a:endParaRPr kumimoji="0" lang="en-US" sz="4000" b="1" i="0" u="none" strike="noStrike" kern="1200" cap="none" spc="0" normalizeH="0" baseline="0" noProof="0" dirty="0">
              <a:ln>
                <a:noFill/>
              </a:ln>
              <a:solidFill>
                <a:prstClr val="black"/>
              </a:solidFill>
              <a:effectLst/>
              <a:uLnTx/>
              <a:uFillTx/>
              <a:latin typeface="Arial" pitchFamily="34" charset="0"/>
              <a:ea typeface="ヒラギノ角ゴ Pro W3"/>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650" y="1776049"/>
            <a:ext cx="7990258" cy="930148"/>
          </a:xfrm>
          <a:prstGeom prst="rect">
            <a:avLst/>
          </a:prstGeom>
        </p:spPr>
      </p:pic>
      <p:sp>
        <p:nvSpPr>
          <p:cNvPr id="5" name="TextBox 4"/>
          <p:cNvSpPr txBox="1"/>
          <p:nvPr/>
        </p:nvSpPr>
        <p:spPr>
          <a:xfrm>
            <a:off x="5475130" y="1087859"/>
            <a:ext cx="1569027"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Theorists and Experimenters</a:t>
            </a:r>
            <a:endParaRPr kumimoji="0" lang="en-US" sz="1400" b="1"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endParaRPr>
          </a:p>
        </p:txBody>
      </p:sp>
      <p:sp>
        <p:nvSpPr>
          <p:cNvPr id="6" name="TextBox 5"/>
          <p:cNvSpPr txBox="1"/>
          <p:nvPr/>
        </p:nvSpPr>
        <p:spPr>
          <a:xfrm>
            <a:off x="2590800" y="2879405"/>
            <a:ext cx="1606379" cy="738664"/>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Undergraduate and Graduate</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students</a:t>
            </a:r>
            <a:endParaRPr kumimoji="0" lang="en-US" sz="1400" b="1"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endParaRPr>
          </a:p>
        </p:txBody>
      </p:sp>
      <p:sp>
        <p:nvSpPr>
          <p:cNvPr id="7" name="TextBox 6"/>
          <p:cNvSpPr txBox="1"/>
          <p:nvPr/>
        </p:nvSpPr>
        <p:spPr>
          <a:xfrm>
            <a:off x="7562115" y="1087859"/>
            <a:ext cx="1243914"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Facility operators</a:t>
            </a:r>
            <a:endParaRPr kumimoji="0" lang="en-US" sz="1400" b="1"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endParaRPr>
          </a:p>
        </p:txBody>
      </p:sp>
      <p:sp>
        <p:nvSpPr>
          <p:cNvPr id="8" name="TextBox 7"/>
          <p:cNvSpPr txBox="1"/>
          <p:nvPr/>
        </p:nvSpPr>
        <p:spPr>
          <a:xfrm>
            <a:off x="4676517" y="2879405"/>
            <a:ext cx="1370055"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Technicians &amp; machinists</a:t>
            </a:r>
            <a:endParaRPr kumimoji="0" lang="en-US" sz="1400" b="1"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endParaRPr>
          </a:p>
        </p:txBody>
      </p:sp>
      <p:sp>
        <p:nvSpPr>
          <p:cNvPr id="9" name="TextBox 8"/>
          <p:cNvSpPr txBox="1"/>
          <p:nvPr/>
        </p:nvSpPr>
        <p:spPr>
          <a:xfrm>
            <a:off x="1960148" y="1066800"/>
            <a:ext cx="1643448"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Research and Development</a:t>
            </a:r>
            <a:endParaRPr kumimoji="0" lang="en-US" sz="1400" b="1"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endParaRPr>
          </a:p>
        </p:txBody>
      </p:sp>
      <p:sp>
        <p:nvSpPr>
          <p:cNvPr id="10" name="TextBox 9"/>
          <p:cNvSpPr txBox="1"/>
          <p:nvPr/>
        </p:nvSpPr>
        <p:spPr>
          <a:xfrm>
            <a:off x="1107989" y="2879405"/>
            <a:ext cx="1243914"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Designers &amp; engineers</a:t>
            </a:r>
            <a:endParaRPr kumimoji="0" lang="en-US" sz="1400" b="1"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endParaRPr>
          </a:p>
        </p:txBody>
      </p:sp>
      <p:cxnSp>
        <p:nvCxnSpPr>
          <p:cNvPr id="11" name="Straight Connector 10"/>
          <p:cNvCxnSpPr/>
          <p:nvPr/>
        </p:nvCxnSpPr>
        <p:spPr>
          <a:xfrm>
            <a:off x="2500184" y="1584392"/>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2" name="Straight Connector 11"/>
          <p:cNvCxnSpPr/>
          <p:nvPr/>
        </p:nvCxnSpPr>
        <p:spPr>
          <a:xfrm>
            <a:off x="1845276" y="2547853"/>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a:off x="3369276" y="2564649"/>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4" name="Straight Connector 13"/>
          <p:cNvCxnSpPr/>
          <p:nvPr/>
        </p:nvCxnSpPr>
        <p:spPr>
          <a:xfrm>
            <a:off x="6046573" y="1599565"/>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a:off x="8394357" y="1578448"/>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a:off x="4934465" y="2547852"/>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7" name="Rectangle 16"/>
          <p:cNvSpPr/>
          <p:nvPr/>
        </p:nvSpPr>
        <p:spPr>
          <a:xfrm>
            <a:off x="381000" y="3669936"/>
            <a:ext cx="8610600" cy="2185214"/>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Our </a:t>
            </a:r>
            <a:r>
              <a:rPr kumimoji="0" lang="en-US" sz="28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800+ faculty, staff, and students </a:t>
            </a: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learned useful skills in:</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nuclear science </a:t>
            </a:r>
            <a:r>
              <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rPr>
              <a:t>▪ physics ▪ chemistry ▪ all types of engineering ▪ mathematics ▪ </a:t>
            </a:r>
            <a:r>
              <a:rPr kumimoji="0" lang="en-US" sz="18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computer </a:t>
            </a:r>
            <a:r>
              <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rPr>
              <a:t>science </a:t>
            </a:r>
            <a:r>
              <a:rPr kumimoji="0" lang="en-US" sz="18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 welding </a:t>
            </a:r>
            <a:r>
              <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rPr>
              <a:t>▪ machining ▪ </a:t>
            </a:r>
            <a:r>
              <a:rPr kumimoji="0" lang="en-US" sz="18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pipefitting</a:t>
            </a:r>
            <a:r>
              <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rPr>
              <a:t> </a:t>
            </a: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and so on…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rgbClr val="C19859">
                  <a:lumMod val="75000"/>
                </a:srgbClr>
              </a:solidFill>
              <a:effectLst/>
              <a:uLnTx/>
              <a:uFillTx/>
              <a:latin typeface="Arial" pitchFamily="34" charset="0"/>
              <a:ea typeface="ヒラギノ角ゴ Pro W3"/>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And had jobs in </a:t>
            </a:r>
            <a:r>
              <a:rPr kumimoji="0" lang="en-US" sz="18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quality control, building cars, construction, farming</a:t>
            </a: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 etc…</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If you like </a:t>
            </a:r>
            <a:r>
              <a:rPr kumimoji="0" lang="en-US" sz="1800" b="0" i="0" u="none" strike="noStrike" kern="1200" cap="none" spc="0" normalizeH="0" baseline="0" noProof="0" dirty="0" smtClean="0">
                <a:ln>
                  <a:noFill/>
                </a:ln>
                <a:solidFill>
                  <a:srgbClr val="67B14B"/>
                </a:solidFill>
                <a:effectLst/>
                <a:uLnTx/>
                <a:uFillTx/>
                <a:latin typeface="Arial" pitchFamily="34" charset="0"/>
                <a:ea typeface="ヒラギノ角ゴ Pro W3"/>
                <a:cs typeface="Arial" panose="020B0604020202020204" pitchFamily="34" charset="0"/>
              </a:rPr>
              <a:t>Science, Technology, Engineering, and Math (STEM)</a:t>
            </a: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 that’s what we do!</a:t>
            </a:r>
            <a:endPar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endParaRPr>
          </a:p>
        </p:txBody>
      </p:sp>
      <p:sp>
        <p:nvSpPr>
          <p:cNvPr id="3" name="TextBox 2"/>
          <p:cNvSpPr txBox="1"/>
          <p:nvPr/>
        </p:nvSpPr>
        <p:spPr>
          <a:xfrm>
            <a:off x="4572000" y="5715000"/>
            <a:ext cx="2198038"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smtClean="0">
                <a:ln>
                  <a:noFill/>
                </a:ln>
                <a:solidFill>
                  <a:prstClr val="black"/>
                </a:solidFill>
                <a:effectLst/>
                <a:uLnTx/>
                <a:uFillTx/>
                <a:latin typeface="Arial" pitchFamily="34" charset="0"/>
                <a:ea typeface="ヒラギノ角ゴ Pro W3"/>
              </a:rPr>
              <a:t>(and skilled trades!)</a:t>
            </a:r>
            <a:endParaRPr kumimoji="0" lang="en-US" sz="1800" b="0" i="1" u="none" strike="noStrike" kern="1200" cap="none" spc="0" normalizeH="0" baseline="0" noProof="0" dirty="0">
              <a:ln>
                <a:noFill/>
              </a:ln>
              <a:solidFill>
                <a:prstClr val="black"/>
              </a:solidFill>
              <a:effectLst/>
              <a:uLnTx/>
              <a:uFillTx/>
              <a:latin typeface="Arial" pitchFamily="34" charset="0"/>
              <a:ea typeface="ヒラギノ角ゴ Pro W3"/>
            </a:endParaRPr>
          </a:p>
        </p:txBody>
      </p:sp>
    </p:spTree>
    <p:extLst>
      <p:ext uri="{BB962C8B-B14F-4D97-AF65-F5344CB8AC3E}">
        <p14:creationId xmlns:p14="http://schemas.microsoft.com/office/powerpoint/2010/main" val="370647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2000"/>
                                        <p:tgtEl>
                                          <p:spTgt spid="17"/>
                                        </p:tgtEl>
                                      </p:cBhvr>
                                    </p:animEffect>
                                  </p:childTnLst>
                                </p:cTn>
                              </p:par>
                            </p:childTnLst>
                          </p:cTn>
                        </p:par>
                        <p:par>
                          <p:cTn id="32" fill="hold">
                            <p:stCondLst>
                              <p:cond delay="5000"/>
                            </p:stCondLst>
                            <p:childTnLst>
                              <p:par>
                                <p:cTn id="33" presetID="22" presetClass="entr" presetSubtype="1"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up)">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build="p"/>
      <p:bldP spid="10" grpId="0"/>
      <p:bldP spid="17"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Who works at FRIB? Students</a:t>
            </a:r>
            <a:endParaRPr lang="en-US" sz="4000" dirty="0"/>
          </a:p>
        </p:txBody>
      </p:sp>
      <p:sp>
        <p:nvSpPr>
          <p:cNvPr id="3" name="Content Placeholder 2"/>
          <p:cNvSpPr txBox="1">
            <a:spLocks/>
          </p:cNvSpPr>
          <p:nvPr/>
        </p:nvSpPr>
        <p:spPr>
          <a:xfrm>
            <a:off x="474036" y="1295400"/>
            <a:ext cx="8232232" cy="2407461"/>
          </a:xfrm>
          <a:prstGeom prst="rect">
            <a:avLst/>
          </a:prstGeom>
        </p:spPr>
        <p:txBody>
          <a:bodyPr>
            <a:norm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For 30+ years, NSCL &amp;</a:t>
            </a:r>
            <a:r>
              <a:rPr kumimoji="0" lang="en-US" sz="2200" b="0" i="0" u="none" strike="noStrike" kern="0" cap="none" spc="0" normalizeH="0" noProof="0" dirty="0" smtClean="0">
                <a:ln>
                  <a:noFill/>
                </a:ln>
                <a:solidFill>
                  <a:prstClr val="black"/>
                </a:solidFill>
                <a:effectLst/>
                <a:uLnTx/>
                <a:uFillTx/>
                <a:latin typeface="Arial" charset="0"/>
                <a:ea typeface="ＭＳ Ｐゴシック" pitchFamily="-65" charset="-128"/>
              </a:rPr>
              <a:t> </a:t>
            </a: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FRIB has</a:t>
            </a:r>
            <a:r>
              <a:rPr kumimoji="0" lang="en-US" sz="2200" b="0" i="0" u="none" strike="noStrike" kern="0" cap="none" spc="0" normalizeH="0" noProof="0" dirty="0" smtClean="0">
                <a:ln>
                  <a:noFill/>
                </a:ln>
                <a:solidFill>
                  <a:prstClr val="black"/>
                </a:solidFill>
                <a:effectLst/>
                <a:uLnTx/>
                <a:uFillTx/>
                <a:latin typeface="Arial" charset="0"/>
                <a:ea typeface="ＭＳ Ｐゴシック" pitchFamily="-65" charset="-128"/>
              </a:rPr>
              <a:t> been</a:t>
            </a: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 the home of a </a:t>
            </a:r>
          </a:p>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r>
              <a:rPr lang="en-US" sz="3200" b="1" kern="0" dirty="0" smtClean="0">
                <a:solidFill>
                  <a:srgbClr val="67B14B"/>
                </a:solidFill>
                <a:latin typeface="Arial Black" panose="020B0A04020102020204" pitchFamily="34" charset="0"/>
              </a:rPr>
              <a:t>top-</a:t>
            </a:r>
            <a:r>
              <a:rPr kumimoji="0" lang="en-US" sz="3200" b="1" i="0" u="none" strike="noStrike" kern="0" cap="none" spc="0" normalizeH="0" baseline="0" noProof="0" dirty="0" smtClean="0">
                <a:ln>
                  <a:noFill/>
                </a:ln>
                <a:solidFill>
                  <a:srgbClr val="67B14B"/>
                </a:solidFill>
                <a:effectLst/>
                <a:uLnTx/>
                <a:uFillTx/>
                <a:latin typeface="Arial Black" panose="020B0A04020102020204" pitchFamily="34" charset="0"/>
                <a:ea typeface="ＭＳ Ｐゴシック" pitchFamily="-65" charset="-128"/>
              </a:rPr>
              <a:t>ranked nuclear science school</a:t>
            </a:r>
          </a:p>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among U.S. universities</a:t>
            </a:r>
          </a:p>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r>
              <a:rPr kumimoji="0" lang="en-US" sz="1200" b="0" i="1" u="none" strike="noStrike" kern="0" cap="none" spc="0" normalizeH="0" baseline="0" noProof="0" dirty="0" smtClean="0">
                <a:ln>
                  <a:noFill/>
                </a:ln>
                <a:solidFill>
                  <a:prstClr val="black"/>
                </a:solidFill>
                <a:effectLst/>
                <a:uLnTx/>
                <a:uFillTx/>
                <a:latin typeface="Arial" charset="0"/>
                <a:ea typeface="ＭＳ Ｐゴシック" pitchFamily="-65" charset="-128"/>
              </a:rPr>
              <a:t>(U.S. News &amp; World Report, 2018)</a:t>
            </a:r>
            <a:endParaRPr kumimoji="0" lang="en-US" sz="1200" b="0" i="1" u="none" strike="noStrike" kern="0" cap="none" spc="0" normalizeH="0" baseline="0" noProof="0" dirty="0">
              <a:ln>
                <a:noFill/>
              </a:ln>
              <a:solidFill>
                <a:prstClr val="black"/>
              </a:solidFill>
              <a:effectLst/>
              <a:uLnTx/>
              <a:uFillTx/>
              <a:latin typeface="Arial" charset="0"/>
              <a:ea typeface="ＭＳ Ｐゴシック" pitchFamily="-65" charset="-12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8996" y="3420207"/>
            <a:ext cx="3356354" cy="246931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21424"/>
          <a:stretch/>
        </p:blipFill>
        <p:spPr>
          <a:xfrm>
            <a:off x="628649" y="3420206"/>
            <a:ext cx="4186385" cy="2469319"/>
          </a:xfrm>
          <a:prstGeom prst="rect">
            <a:avLst/>
          </a:prstGeom>
        </p:spPr>
      </p:pic>
    </p:spTree>
    <p:extLst>
      <p:ext uri="{BB962C8B-B14F-4D97-AF65-F5344CB8AC3E}">
        <p14:creationId xmlns:p14="http://schemas.microsoft.com/office/powerpoint/2010/main" val="23259555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066800"/>
            <a:ext cx="6276991" cy="4757281"/>
          </a:xfrm>
          <a:prstGeom prst="rect">
            <a:avLst/>
          </a:prstGeom>
        </p:spPr>
      </p:pic>
      <p:sp>
        <p:nvSpPr>
          <p:cNvPr id="2" name="Rectangle 1"/>
          <p:cNvSpPr/>
          <p:nvPr/>
        </p:nvSpPr>
        <p:spPr>
          <a:xfrm>
            <a:off x="32657" y="191869"/>
            <a:ext cx="9144000"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prstClr val="black"/>
                </a:solidFill>
                <a:effectLst/>
                <a:uLnTx/>
                <a:uFillTx/>
                <a:latin typeface="Arial" pitchFamily="34" charset="0"/>
                <a:ea typeface="ヒラギノ角ゴ Pro W3"/>
              </a:rPr>
              <a:t>Want to keep discovering? Upgrade!</a:t>
            </a:r>
            <a:endParaRPr kumimoji="0" lang="en-US" sz="3200" b="1" i="0" u="none" strike="noStrike" kern="0" cap="none" spc="0" normalizeH="0" baseline="0" noProof="0" dirty="0">
              <a:ln>
                <a:noFill/>
              </a:ln>
              <a:solidFill>
                <a:prstClr val="black"/>
              </a:solidFill>
              <a:effectLst/>
              <a:uLnTx/>
              <a:uFillTx/>
              <a:latin typeface="Arial" pitchFamily="34" charset="0"/>
              <a:ea typeface="ヒラギノ角ゴ Pro W3"/>
            </a:endParaRPr>
          </a:p>
        </p:txBody>
      </p:sp>
      <p:sp>
        <p:nvSpPr>
          <p:cNvPr id="4" name="Text Box 5"/>
          <p:cNvSpPr txBox="1">
            <a:spLocks noChangeArrowheads="1"/>
          </p:cNvSpPr>
          <p:nvPr/>
        </p:nvSpPr>
        <p:spPr bwMode="auto">
          <a:xfrm>
            <a:off x="5562600" y="1448653"/>
            <a:ext cx="3372594" cy="1200329"/>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smtClean="0">
                <a:ln>
                  <a:noFill/>
                </a:ln>
                <a:solidFill>
                  <a:srgbClr val="333C2B"/>
                </a:solidFill>
                <a:effectLst/>
                <a:uLnTx/>
                <a:uFillTx/>
                <a:latin typeface="Arial" panose="020B0604020202020204" pitchFamily="34" charset="0"/>
                <a:ea typeface="ヒラギノ角ゴ Pro W3"/>
                <a:cs typeface="Arial" panose="020B0604020202020204" pitchFamily="34" charset="0"/>
              </a:rPr>
              <a:t>Decades of pushing discovery with </a:t>
            </a:r>
            <a:r>
              <a:rPr kumimoji="0" lang="en-US" altLang="en-US" sz="2400" b="1" i="0" u="none" strike="noStrike" kern="1200" cap="none" spc="0" normalizeH="0" baseline="0" noProof="0" dirty="0" smtClean="0">
                <a:ln>
                  <a:noFill/>
                </a:ln>
                <a:solidFill>
                  <a:srgbClr val="333C2B"/>
                </a:solidFill>
                <a:effectLst/>
                <a:uLnTx/>
                <a:uFillTx/>
                <a:latin typeface="Arial" panose="020B0604020202020204" pitchFamily="34" charset="0"/>
                <a:ea typeface="ヒラギノ角ゴ Pro W3"/>
                <a:cs typeface="Arial" panose="020B0604020202020204" pitchFamily="34" charset="0"/>
              </a:rPr>
              <a:t>NSCL</a:t>
            </a:r>
            <a:r>
              <a:rPr kumimoji="0" lang="en-US" altLang="en-US" sz="2400" b="0" i="0" u="none" strike="noStrike" kern="1200" cap="none" spc="0" normalizeH="0" baseline="0" noProof="0" dirty="0" smtClean="0">
                <a:ln>
                  <a:noFill/>
                </a:ln>
                <a:solidFill>
                  <a:srgbClr val="333C2B"/>
                </a:solidFill>
                <a:effectLst/>
                <a:uLnTx/>
                <a:uFillTx/>
                <a:latin typeface="Arial" panose="020B0604020202020204" pitchFamily="34" charset="0"/>
                <a:ea typeface="ヒラギノ角ゴ Pro W3"/>
                <a:cs typeface="Arial" panose="020B0604020202020204" pitchFamily="34" charset="0"/>
              </a:rPr>
              <a:t>, and the future is </a:t>
            </a:r>
            <a:r>
              <a:rPr kumimoji="0" lang="en-US" altLang="en-US" sz="2400" b="1" i="0" u="none" strike="noStrike" kern="1200" cap="none" spc="0" normalizeH="0" baseline="0" noProof="0" dirty="0" smtClean="0">
                <a:ln>
                  <a:noFill/>
                </a:ln>
                <a:solidFill>
                  <a:srgbClr val="333C2B"/>
                </a:solidFill>
                <a:effectLst/>
                <a:uLnTx/>
                <a:uFillTx/>
                <a:latin typeface="Arial" panose="020B0604020202020204" pitchFamily="34" charset="0"/>
                <a:ea typeface="ヒラギノ角ゴ Pro W3"/>
                <a:cs typeface="Arial" panose="020B0604020202020204" pitchFamily="34" charset="0"/>
              </a:rPr>
              <a:t>FRIB</a:t>
            </a:r>
            <a:endParaRPr kumimoji="0" lang="en-US" altLang="en-US" sz="2400" b="1" i="0" u="none" strike="noStrike" kern="1200" cap="none" spc="0" normalizeH="0" baseline="0" noProof="0" dirty="0">
              <a:ln>
                <a:noFill/>
              </a:ln>
              <a:solidFill>
                <a:srgbClr val="333C2B"/>
              </a:solidFill>
              <a:effectLst/>
              <a:uLnTx/>
              <a:uFillTx/>
              <a:latin typeface="Arial" panose="020B0604020202020204" pitchFamily="34" charset="0"/>
              <a:ea typeface="ヒラギノ角ゴ Pro W3"/>
              <a:cs typeface="Arial" panose="020B0604020202020204" pitchFamily="34" charset="0"/>
            </a:endParaRPr>
          </a:p>
        </p:txBody>
      </p:sp>
    </p:spTree>
    <p:extLst>
      <p:ext uri="{BB962C8B-B14F-4D97-AF65-F5344CB8AC3E}">
        <p14:creationId xmlns:p14="http://schemas.microsoft.com/office/powerpoint/2010/main" val="12743842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t="12500" b="8750"/>
          <a:stretch/>
        </p:blipFill>
        <p:spPr>
          <a:xfrm>
            <a:off x="0" y="1143000"/>
            <a:ext cx="9144000" cy="4800600"/>
          </a:xfrm>
          <a:prstGeom prst="rect">
            <a:avLst/>
          </a:prstGeom>
        </p:spPr>
      </p:pic>
      <p:sp>
        <p:nvSpPr>
          <p:cNvPr id="2" name="Title 1"/>
          <p:cNvSpPr>
            <a:spLocks noGrp="1"/>
          </p:cNvSpPr>
          <p:nvPr>
            <p:ph type="title"/>
          </p:nvPr>
        </p:nvSpPr>
        <p:spPr>
          <a:xfrm>
            <a:off x="628650" y="228600"/>
            <a:ext cx="7886700" cy="1325563"/>
          </a:xfrm>
        </p:spPr>
        <p:txBody>
          <a:bodyPr/>
          <a:lstStyle/>
          <a:p>
            <a:r>
              <a:rPr lang="en-US" sz="4000" dirty="0" smtClean="0"/>
              <a:t>FRIB on the MSU campus</a:t>
            </a:r>
            <a:endParaRPr lang="en-US" sz="4000" dirty="0"/>
          </a:p>
        </p:txBody>
      </p:sp>
      <p:sp>
        <p:nvSpPr>
          <p:cNvPr id="4" name="TextBox 3"/>
          <p:cNvSpPr txBox="1"/>
          <p:nvPr/>
        </p:nvSpPr>
        <p:spPr>
          <a:xfrm>
            <a:off x="2291261" y="2487912"/>
            <a:ext cx="3025508"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Detectors &amp; Experiments</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5" name="TextBox 4"/>
          <p:cNvSpPr txBox="1"/>
          <p:nvPr/>
        </p:nvSpPr>
        <p:spPr>
          <a:xfrm>
            <a:off x="1094480" y="3160083"/>
            <a:ext cx="1095172" cy="584775"/>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Target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Black" panose="020B0A04020102020204" pitchFamily="34" charset="0"/>
                <a:ea typeface="ヒラギノ角ゴ Pro W3"/>
              </a:rPr>
              <a:t>Highbay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6" name="TextBox 5"/>
          <p:cNvSpPr txBox="1"/>
          <p:nvPr/>
        </p:nvSpPr>
        <p:spPr>
          <a:xfrm>
            <a:off x="2391838" y="3948159"/>
            <a:ext cx="43202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Accelerator </a:t>
            </a: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Support </a:t>
            </a: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(power, cooling)</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7" name="TextBox 6"/>
          <p:cNvSpPr txBox="1"/>
          <p:nvPr/>
        </p:nvSpPr>
        <p:spPr>
          <a:xfrm>
            <a:off x="6477000" y="3155565"/>
            <a:ext cx="240373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Accelerator Testing</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8" name="TextBox 7"/>
          <p:cNvSpPr txBox="1"/>
          <p:nvPr/>
        </p:nvSpPr>
        <p:spPr>
          <a:xfrm>
            <a:off x="6248400" y="3547646"/>
            <a:ext cx="15186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Ion Sources</a:t>
            </a:r>
          </a:p>
        </p:txBody>
      </p:sp>
      <p:sp>
        <p:nvSpPr>
          <p:cNvPr id="9" name="TextBox 8"/>
          <p:cNvSpPr txBox="1"/>
          <p:nvPr/>
        </p:nvSpPr>
        <p:spPr>
          <a:xfrm>
            <a:off x="4469029" y="1774185"/>
            <a:ext cx="133459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SHAW LANE</a:t>
            </a:r>
          </a:p>
        </p:txBody>
      </p:sp>
      <p:sp>
        <p:nvSpPr>
          <p:cNvPr id="10" name="TextBox 9"/>
          <p:cNvSpPr txBox="1"/>
          <p:nvPr/>
        </p:nvSpPr>
        <p:spPr>
          <a:xfrm>
            <a:off x="5976409" y="4431268"/>
            <a:ext cx="1588320"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WILSON ROAD</a:t>
            </a:r>
          </a:p>
        </p:txBody>
      </p:sp>
      <p:sp>
        <p:nvSpPr>
          <p:cNvPr id="12" name="TextBox 11"/>
          <p:cNvSpPr txBox="1"/>
          <p:nvPr/>
        </p:nvSpPr>
        <p:spPr>
          <a:xfrm>
            <a:off x="7876978" y="2059344"/>
            <a:ext cx="1222962" cy="1138773"/>
          </a:xfrm>
          <a:prstGeom prst="rect">
            <a:avLst/>
          </a:prstGeom>
          <a:noFill/>
        </p:spPr>
        <p:txBody>
          <a:bodyPr wrap="non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WHARTON</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CENTER</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sym typeface="Wingdings" panose="05000000000000000000" pitchFamily="2" charset="2"/>
              </a:rPr>
              <a:t></a:t>
            </a:r>
            <a:endParaRPr kumimoji="0" 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endParaRPr>
          </a:p>
        </p:txBody>
      </p:sp>
      <p:sp>
        <p:nvSpPr>
          <p:cNvPr id="13" name="TextBox 12"/>
          <p:cNvSpPr txBox="1"/>
          <p:nvPr/>
        </p:nvSpPr>
        <p:spPr>
          <a:xfrm>
            <a:off x="41635" y="3184029"/>
            <a:ext cx="796565" cy="169277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sym typeface="Wingdings" panose="05000000000000000000" pitchFamily="2" charset="2"/>
              </a:rPr>
              <a:t></a:t>
            </a:r>
            <a:endPar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DAIRY</a:t>
            </a:r>
            <a:b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b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STORE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(one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block)</a:t>
            </a:r>
          </a:p>
        </p:txBody>
      </p:sp>
      <p:sp>
        <p:nvSpPr>
          <p:cNvPr id="14" name="TextBox 13"/>
          <p:cNvSpPr txBox="1"/>
          <p:nvPr/>
        </p:nvSpPr>
        <p:spPr>
          <a:xfrm rot="19579171">
            <a:off x="85073" y="2081042"/>
            <a:ext cx="85670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Lobby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15" name="TextBox 14"/>
          <p:cNvSpPr txBox="1"/>
          <p:nvPr/>
        </p:nvSpPr>
        <p:spPr>
          <a:xfrm>
            <a:off x="1752600" y="1974240"/>
            <a:ext cx="184447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Offices &amp; Labs</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18" name="TextBox 17"/>
          <p:cNvSpPr txBox="1"/>
          <p:nvPr/>
        </p:nvSpPr>
        <p:spPr>
          <a:xfrm>
            <a:off x="2373711" y="3056089"/>
            <a:ext cx="3156633"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Machine Shop &amp; Assembly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Tree>
    <p:extLst>
      <p:ext uri="{BB962C8B-B14F-4D97-AF65-F5344CB8AC3E}">
        <p14:creationId xmlns:p14="http://schemas.microsoft.com/office/powerpoint/2010/main" val="29280204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Useful Information</a:t>
            </a:r>
            <a:endParaRPr lang="en-US" sz="4000" dirty="0"/>
          </a:p>
        </p:txBody>
      </p:sp>
      <p:sp>
        <p:nvSpPr>
          <p:cNvPr id="5" name="Content Placeholder 2"/>
          <p:cNvSpPr txBox="1">
            <a:spLocks/>
          </p:cNvSpPr>
          <p:nvPr/>
        </p:nvSpPr>
        <p:spPr>
          <a:xfrm>
            <a:off x="228600" y="1227365"/>
            <a:ext cx="3790950" cy="5173435"/>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kern="0" dirty="0" smtClean="0">
                <a:solidFill>
                  <a:schemeClr val="tx1"/>
                </a:solidFill>
              </a:rPr>
              <a:t>Location of </a:t>
            </a:r>
            <a:r>
              <a:rPr lang="en-US" b="1" kern="0" dirty="0" smtClean="0">
                <a:solidFill>
                  <a:schemeClr val="tx1"/>
                </a:solidFill>
              </a:rPr>
              <a:t>bathrooms</a:t>
            </a:r>
            <a:r>
              <a:rPr lang="en-US" kern="0" dirty="0" smtClean="0">
                <a:solidFill>
                  <a:schemeClr val="tx1"/>
                </a:solidFill>
              </a:rPr>
              <a:t>!</a:t>
            </a:r>
          </a:p>
          <a:p>
            <a:r>
              <a:rPr lang="en-US" kern="0" dirty="0" smtClean="0">
                <a:solidFill>
                  <a:schemeClr val="tx1"/>
                </a:solidFill>
              </a:rPr>
              <a:t>If you have minors in your group, your leader must submit a </a:t>
            </a:r>
            <a:r>
              <a:rPr lang="en-US" b="1" kern="0" dirty="0" smtClean="0">
                <a:solidFill>
                  <a:schemeClr val="tx1"/>
                </a:solidFill>
              </a:rPr>
              <a:t>permission form</a:t>
            </a:r>
            <a:r>
              <a:rPr lang="en-US" kern="0" dirty="0" smtClean="0">
                <a:solidFill>
                  <a:schemeClr val="tx1"/>
                </a:solidFill>
              </a:rPr>
              <a:t>.</a:t>
            </a:r>
          </a:p>
          <a:p>
            <a:r>
              <a:rPr lang="en-US" kern="0" dirty="0" smtClean="0">
                <a:solidFill>
                  <a:schemeClr val="tx1"/>
                </a:solidFill>
              </a:rPr>
              <a:t>Photography is not allowed on the tour, but we have a designated </a:t>
            </a:r>
            <a:r>
              <a:rPr lang="en-US" b="1" kern="0" dirty="0" smtClean="0">
                <a:solidFill>
                  <a:schemeClr val="tx1"/>
                </a:solidFill>
              </a:rPr>
              <a:t>location for a group photo </a:t>
            </a:r>
            <a:r>
              <a:rPr lang="en-US" kern="0" dirty="0" smtClean="0">
                <a:solidFill>
                  <a:schemeClr val="tx1"/>
                </a:solidFill>
              </a:rPr>
              <a:t>if you want.</a:t>
            </a:r>
          </a:p>
          <a:p>
            <a:r>
              <a:rPr lang="en-US" kern="0" dirty="0" smtClean="0">
                <a:solidFill>
                  <a:schemeClr val="tx1"/>
                </a:solidFill>
              </a:rPr>
              <a:t>You are not expected to know or understand everything! It’s OK.</a:t>
            </a:r>
          </a:p>
          <a:p>
            <a:r>
              <a:rPr lang="en-US" kern="0" dirty="0" smtClean="0">
                <a:solidFill>
                  <a:schemeClr val="tx1"/>
                </a:solidFill>
              </a:rPr>
              <a:t>Stopping us to </a:t>
            </a:r>
            <a:r>
              <a:rPr lang="en-US" b="1" kern="0" dirty="0" smtClean="0">
                <a:solidFill>
                  <a:schemeClr val="tx1"/>
                </a:solidFill>
              </a:rPr>
              <a:t>ask questions </a:t>
            </a:r>
            <a:r>
              <a:rPr lang="en-US" kern="0" dirty="0" smtClean="0">
                <a:solidFill>
                  <a:schemeClr val="tx1"/>
                </a:solidFill>
              </a:rPr>
              <a:t>is encouraged!</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134" r="760"/>
          <a:stretch/>
        </p:blipFill>
        <p:spPr>
          <a:xfrm>
            <a:off x="3992609" y="1258995"/>
            <a:ext cx="2326257" cy="4637314"/>
          </a:xfrm>
          <a:prstGeom prst="rect">
            <a:avLst/>
          </a:prstGeom>
        </p:spPr>
      </p:pic>
      <p:sp>
        <p:nvSpPr>
          <p:cNvPr id="7" name="TextBox 6"/>
          <p:cNvSpPr txBox="1"/>
          <p:nvPr/>
        </p:nvSpPr>
        <p:spPr>
          <a:xfrm>
            <a:off x="6291925" y="1223161"/>
            <a:ext cx="2667000" cy="4708981"/>
          </a:xfrm>
          <a:prstGeom prst="rect">
            <a:avLst/>
          </a:prstGeom>
          <a:noFill/>
        </p:spPr>
        <p:txBody>
          <a:bodyPr wrap="square" rtlCol="0">
            <a:spAutoFit/>
          </a:bodyPr>
          <a:lstStyle/>
          <a:p>
            <a:r>
              <a:rPr lang="en-US" sz="1200" b="1" dirty="0" smtClean="0"/>
              <a:t>LAND ACKNOWLEDGEMENT</a:t>
            </a:r>
          </a:p>
          <a:p>
            <a:r>
              <a:rPr lang="en-US" sz="1200" dirty="0" smtClean="0"/>
              <a:t>We </a:t>
            </a:r>
            <a:r>
              <a:rPr lang="en-US" sz="1200" dirty="0"/>
              <a:t>collectively acknowledge that Michigan State University occupies the ancestral, traditional, and contemporary Lands of the </a:t>
            </a:r>
            <a:r>
              <a:rPr lang="en-US" sz="1200" dirty="0" err="1"/>
              <a:t>Anishinaabeg</a:t>
            </a:r>
            <a:r>
              <a:rPr lang="en-US" sz="1200" dirty="0"/>
              <a:t> – Three Fires Confederacy of </a:t>
            </a:r>
            <a:r>
              <a:rPr lang="en-US" sz="1200" dirty="0" err="1"/>
              <a:t>Ojibwe</a:t>
            </a:r>
            <a:r>
              <a:rPr lang="en-US" sz="1200" dirty="0"/>
              <a:t>, Odawa, and Potawatomi peoples. In particular, the University resides on Land ceded in the 1819 Treaty of Saginaw. We recognize, support, and advocate for the sovereignty of Michigan’s twelve federally-recognized Indian nations, for historic Indigenous communities in Michigan, for Indigenous individuals and communities who live here now, and for those who were forcibly removed from their Homelands. By offering this Land Acknowledgement, we affirm Indigenous sovereignty and will work to hold Michigan State University more accountable to the needs of American Indian and Indigenous peoples.</a:t>
            </a:r>
          </a:p>
        </p:txBody>
      </p:sp>
    </p:spTree>
    <p:extLst>
      <p:ext uri="{BB962C8B-B14F-4D97-AF65-F5344CB8AC3E}">
        <p14:creationId xmlns:p14="http://schemas.microsoft.com/office/powerpoint/2010/main" val="34488665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Safety First</a:t>
            </a:r>
            <a:endParaRPr lang="en-US" sz="4000" dirty="0"/>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5750" y="1089362"/>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456525" y="1074408"/>
            <a:ext cx="1828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put anything in your mouth (eat, drink, chew gum)</a:t>
            </a:r>
            <a:endParaRPr lang="en-US" altLang="en-US" sz="2400" dirty="0">
              <a:solidFill>
                <a:schemeClr val="tx1"/>
              </a:solidFill>
              <a:latin typeface="Calibri" panose="020F0502020204030204"/>
              <a:ea typeface="+mn-ea"/>
              <a:cs typeface="+mn-cs"/>
            </a:endParaRPr>
          </a:p>
        </p:txBody>
      </p:sp>
      <p:sp>
        <p:nvSpPr>
          <p:cNvPr id="14" name="Text Box 7"/>
          <p:cNvSpPr txBox="1">
            <a:spLocks noChangeArrowheads="1"/>
          </p:cNvSpPr>
          <p:nvPr/>
        </p:nvSpPr>
        <p:spPr bwMode="auto">
          <a:xfrm>
            <a:off x="380325" y="3255633"/>
            <a:ext cx="1905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obey posted signs</a:t>
            </a:r>
          </a:p>
          <a:p>
            <a:pPr algn="r" defTabSz="914400" fontAlgn="auto">
              <a:spcBef>
                <a:spcPct val="0"/>
              </a:spcBef>
              <a:spcAft>
                <a:spcPts val="0"/>
              </a:spcAft>
              <a:buFontTx/>
              <a:buNone/>
            </a:pPr>
            <a:endParaRPr lang="en-US" altLang="en-US" sz="2400" dirty="0">
              <a:solidFill>
                <a:schemeClr val="tx1"/>
              </a:solidFill>
              <a:latin typeface="Calibri" panose="020F0502020204030204"/>
              <a:ea typeface="+mn-ea"/>
              <a:cs typeface="+mn-cs"/>
            </a:endParaRPr>
          </a:p>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take photos</a:t>
            </a:r>
            <a:endParaRPr lang="en-US" altLang="en-US" sz="2400" dirty="0">
              <a:solidFill>
                <a:schemeClr val="tx1"/>
              </a:solidFill>
              <a:latin typeface="Calibri" panose="020F0502020204030204"/>
              <a:ea typeface="+mn-ea"/>
              <a:cs typeface="+mn-cs"/>
            </a:endParaRPr>
          </a:p>
        </p:txBody>
      </p:sp>
      <p:sp>
        <p:nvSpPr>
          <p:cNvPr id="15" name="Text Box 8"/>
          <p:cNvSpPr txBox="1">
            <a:spLocks noChangeArrowheads="1"/>
          </p:cNvSpPr>
          <p:nvPr/>
        </p:nvSpPr>
        <p:spPr bwMode="auto">
          <a:xfrm>
            <a:off x="6858000" y="1098221"/>
            <a:ext cx="2057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watch </a:t>
            </a:r>
            <a:r>
              <a:rPr lang="en-US" altLang="en-US" sz="2400" dirty="0">
                <a:solidFill>
                  <a:schemeClr val="tx1"/>
                </a:solidFill>
                <a:latin typeface="Calibri" panose="020F0502020204030204"/>
                <a:ea typeface="+mn-ea"/>
                <a:cs typeface="+mn-cs"/>
              </a:rPr>
              <a:t>your head and </a:t>
            </a:r>
            <a:r>
              <a:rPr lang="en-US" altLang="en-US" sz="2400" dirty="0" smtClean="0">
                <a:solidFill>
                  <a:schemeClr val="tx1"/>
                </a:solidFill>
                <a:latin typeface="Calibri" panose="020F0502020204030204"/>
                <a:ea typeface="+mn-ea"/>
                <a:cs typeface="+mn-cs"/>
              </a:rPr>
              <a:t>step </a:t>
            </a:r>
          </a:p>
          <a:p>
            <a:pPr defTabSz="914400" fontAlgn="auto">
              <a:spcBef>
                <a:spcPct val="0"/>
              </a:spcBef>
              <a:spcAft>
                <a:spcPts val="0"/>
              </a:spcAft>
              <a:buFontTx/>
              <a:buNone/>
            </a:pPr>
            <a:endParaRPr lang="en-US" altLang="en-US" sz="2400" dirty="0">
              <a:solidFill>
                <a:schemeClr val="tx1"/>
              </a:solidFill>
              <a:latin typeface="Calibri" panose="020F0502020204030204"/>
              <a:ea typeface="+mn-ea"/>
              <a:cs typeface="+mn-cs"/>
            </a:endParaRPr>
          </a:p>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a:t>
            </a:r>
            <a:r>
              <a:rPr lang="en-US" altLang="en-US" sz="2400" dirty="0">
                <a:solidFill>
                  <a:schemeClr val="tx1"/>
                </a:solidFill>
                <a:latin typeface="Calibri" panose="020F0502020204030204"/>
                <a:ea typeface="+mn-ea"/>
                <a:cs typeface="+mn-cs"/>
              </a:rPr>
              <a:t>sit or lean on things</a:t>
            </a:r>
          </a:p>
        </p:txBody>
      </p:sp>
      <p:sp>
        <p:nvSpPr>
          <p:cNvPr id="16" name="Text Box 9"/>
          <p:cNvSpPr txBox="1">
            <a:spLocks noChangeArrowheads="1"/>
          </p:cNvSpPr>
          <p:nvPr/>
        </p:nvSpPr>
        <p:spPr bwMode="auto">
          <a:xfrm>
            <a:off x="6858000" y="3231821"/>
            <a:ext cx="1981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stay </a:t>
            </a:r>
            <a:r>
              <a:rPr lang="en-US" altLang="en-US" sz="2400" dirty="0">
                <a:solidFill>
                  <a:schemeClr val="tx1"/>
                </a:solidFill>
                <a:latin typeface="Calibri" panose="020F0502020204030204"/>
                <a:ea typeface="+mn-ea"/>
                <a:cs typeface="+mn-cs"/>
              </a:rPr>
              <a:t>with your </a:t>
            </a:r>
            <a:r>
              <a:rPr lang="en-US" altLang="en-US" sz="2400" dirty="0" smtClean="0">
                <a:solidFill>
                  <a:schemeClr val="tx1"/>
                </a:solidFill>
                <a:latin typeface="Calibri" panose="020F0502020204030204"/>
                <a:ea typeface="+mn-ea"/>
                <a:cs typeface="+mn-cs"/>
              </a:rPr>
              <a:t>guide</a:t>
            </a:r>
          </a:p>
          <a:p>
            <a:pPr defTabSz="914400" fontAlgn="auto">
              <a:spcBef>
                <a:spcPct val="0"/>
              </a:spcBef>
              <a:spcAft>
                <a:spcPts val="0"/>
              </a:spcAft>
              <a:buFontTx/>
              <a:buNone/>
            </a:pPr>
            <a:endParaRPr lang="en-US" altLang="en-US" sz="2400" dirty="0" smtClean="0">
              <a:solidFill>
                <a:schemeClr val="tx1"/>
              </a:solidFill>
              <a:latin typeface="Calibri" panose="020F0502020204030204"/>
              <a:ea typeface="+mn-ea"/>
              <a:cs typeface="+mn-cs"/>
            </a:endParaRPr>
          </a:p>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touch equipment</a:t>
            </a:r>
            <a:endParaRPr lang="en-US" altLang="en-US" sz="2400" dirty="0">
              <a:solidFill>
                <a:schemeClr val="tx1"/>
              </a:solidFill>
              <a:latin typeface="Calibri" panose="020F0502020204030204"/>
              <a:ea typeface="+mn-ea"/>
              <a:cs typeface="+mn-cs"/>
            </a:endParaRPr>
          </a:p>
        </p:txBody>
      </p:sp>
      <p:sp>
        <p:nvSpPr>
          <p:cNvPr id="17" name="Text Box 11"/>
          <p:cNvSpPr txBox="1">
            <a:spLocks noChangeArrowheads="1"/>
          </p:cNvSpPr>
          <p:nvPr/>
        </p:nvSpPr>
        <p:spPr bwMode="auto">
          <a:xfrm>
            <a:off x="228600" y="5334000"/>
            <a:ext cx="868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defTabSz="914400" fontAlgn="auto">
              <a:spcBef>
                <a:spcPct val="50000"/>
              </a:spcBef>
              <a:spcAft>
                <a:spcPts val="0"/>
              </a:spcAft>
              <a:buFontTx/>
              <a:buNone/>
            </a:pPr>
            <a:r>
              <a:rPr lang="en-US" altLang="en-US" sz="2400" dirty="0">
                <a:solidFill>
                  <a:schemeClr val="tx1"/>
                </a:solidFill>
                <a:latin typeface="Calibri" panose="020F0502020204030204"/>
                <a:ea typeface="+mn-ea"/>
                <a:cs typeface="+mn-cs"/>
              </a:rPr>
              <a:t>If you </a:t>
            </a:r>
            <a:r>
              <a:rPr lang="en-US" altLang="en-US" sz="2400" dirty="0" smtClean="0">
                <a:solidFill>
                  <a:schemeClr val="tx1"/>
                </a:solidFill>
                <a:latin typeface="Calibri" panose="020F0502020204030204"/>
                <a:ea typeface="+mn-ea"/>
                <a:cs typeface="+mn-cs"/>
              </a:rPr>
              <a:t>lose your tour</a:t>
            </a:r>
            <a:r>
              <a:rPr lang="en-US" altLang="en-US" sz="2400" dirty="0">
                <a:solidFill>
                  <a:schemeClr val="tx1"/>
                </a:solidFill>
                <a:latin typeface="Calibri" panose="020F0502020204030204"/>
                <a:ea typeface="+mn-ea"/>
                <a:cs typeface="+mn-cs"/>
              </a:rPr>
              <a:t>, </a:t>
            </a:r>
            <a:r>
              <a:rPr lang="en-US" altLang="en-US" sz="2400" b="1" dirty="0">
                <a:solidFill>
                  <a:schemeClr val="tx1"/>
                </a:solidFill>
                <a:latin typeface="Calibri" panose="020F0502020204030204"/>
                <a:ea typeface="+mn-ea"/>
                <a:cs typeface="+mn-cs"/>
              </a:rPr>
              <a:t>dial “0” </a:t>
            </a:r>
            <a:r>
              <a:rPr lang="en-US" altLang="en-US" sz="2400" b="1" dirty="0" smtClean="0">
                <a:solidFill>
                  <a:schemeClr val="tx1"/>
                </a:solidFill>
                <a:latin typeface="Calibri" panose="020F0502020204030204"/>
                <a:ea typeface="+mn-ea"/>
                <a:cs typeface="+mn-cs"/>
              </a:rPr>
              <a:t>on a lab </a:t>
            </a:r>
            <a:r>
              <a:rPr lang="en-US" altLang="en-US" sz="2400" b="1" dirty="0">
                <a:solidFill>
                  <a:schemeClr val="tx1"/>
                </a:solidFill>
                <a:latin typeface="Calibri" panose="020F0502020204030204"/>
                <a:ea typeface="+mn-ea"/>
                <a:cs typeface="+mn-cs"/>
              </a:rPr>
              <a:t>phone</a:t>
            </a:r>
            <a:r>
              <a:rPr lang="en-US" altLang="en-US" sz="2400" dirty="0">
                <a:solidFill>
                  <a:schemeClr val="tx1"/>
                </a:solidFill>
                <a:latin typeface="Calibri" panose="020F0502020204030204"/>
                <a:ea typeface="+mn-ea"/>
                <a:cs typeface="+mn-cs"/>
              </a:rPr>
              <a:t> </a:t>
            </a:r>
            <a:r>
              <a:rPr lang="en-US" altLang="en-US" sz="2400" dirty="0" smtClean="0">
                <a:solidFill>
                  <a:schemeClr val="tx1"/>
                </a:solidFill>
                <a:latin typeface="Calibri" panose="020F0502020204030204"/>
                <a:ea typeface="+mn-ea"/>
                <a:cs typeface="+mn-cs"/>
              </a:rPr>
              <a:t>(“77305</a:t>
            </a:r>
            <a:r>
              <a:rPr lang="en-US" altLang="en-US" sz="2400" dirty="0">
                <a:solidFill>
                  <a:schemeClr val="tx1"/>
                </a:solidFill>
                <a:latin typeface="Calibri" panose="020F0502020204030204"/>
                <a:ea typeface="+mn-ea"/>
                <a:cs typeface="+mn-cs"/>
              </a:rPr>
              <a:t>” after </a:t>
            </a:r>
            <a:r>
              <a:rPr lang="en-US" altLang="en-US" sz="2400" dirty="0" smtClean="0">
                <a:solidFill>
                  <a:schemeClr val="tx1"/>
                </a:solidFill>
                <a:latin typeface="Calibri" panose="020F0502020204030204"/>
                <a:ea typeface="+mn-ea"/>
                <a:cs typeface="+mn-cs"/>
              </a:rPr>
              <a:t>hours)</a:t>
            </a:r>
          </a:p>
          <a:p>
            <a:pPr algn="ctr" defTabSz="914400" fontAlgn="auto">
              <a:spcBef>
                <a:spcPts val="0"/>
              </a:spcBef>
              <a:spcAft>
                <a:spcPts val="0"/>
              </a:spcAft>
              <a:buFontTx/>
              <a:buNone/>
            </a:pPr>
            <a:r>
              <a:rPr lang="en-US" altLang="en-US" sz="2400" b="1" dirty="0" smtClean="0">
                <a:solidFill>
                  <a:schemeClr val="tx1"/>
                </a:solidFill>
                <a:latin typeface="Calibri" panose="020F0502020204030204"/>
                <a:ea typeface="+mn-ea"/>
                <a:cs typeface="+mn-cs"/>
              </a:rPr>
              <a:t>DO </a:t>
            </a:r>
            <a:r>
              <a:rPr lang="en-US" altLang="en-US" sz="2400" dirty="0" smtClean="0">
                <a:solidFill>
                  <a:schemeClr val="tx1"/>
                </a:solidFill>
                <a:latin typeface="Calibri" panose="020F0502020204030204"/>
                <a:ea typeface="+mn-ea"/>
                <a:cs typeface="+mn-cs"/>
              </a:rPr>
              <a:t>leave </a:t>
            </a:r>
            <a:r>
              <a:rPr lang="en-US" altLang="en-US" sz="2400" dirty="0">
                <a:solidFill>
                  <a:schemeClr val="tx1"/>
                </a:solidFill>
                <a:latin typeface="Calibri" panose="020F0502020204030204"/>
                <a:ea typeface="+mn-ea"/>
                <a:cs typeface="+mn-cs"/>
              </a:rPr>
              <a:t>items </a:t>
            </a:r>
            <a:r>
              <a:rPr lang="en-US" altLang="en-US" sz="2400" dirty="0" smtClean="0">
                <a:solidFill>
                  <a:schemeClr val="tx1"/>
                </a:solidFill>
                <a:latin typeface="Calibri" panose="020F0502020204030204"/>
                <a:ea typeface="+mn-ea"/>
                <a:cs typeface="+mn-cs"/>
              </a:rPr>
              <a:t>(especially open food/drink) you </a:t>
            </a:r>
            <a:r>
              <a:rPr lang="en-US" altLang="en-US" sz="2400" dirty="0">
                <a:solidFill>
                  <a:schemeClr val="tx1"/>
                </a:solidFill>
                <a:latin typeface="Calibri" panose="020F0502020204030204"/>
                <a:ea typeface="+mn-ea"/>
                <a:cs typeface="+mn-cs"/>
              </a:rPr>
              <a:t>don’t want to </a:t>
            </a:r>
            <a:r>
              <a:rPr lang="en-US" altLang="en-US" sz="2400" dirty="0" smtClean="0">
                <a:solidFill>
                  <a:schemeClr val="tx1"/>
                </a:solidFill>
                <a:latin typeface="Calibri" panose="020F0502020204030204"/>
                <a:ea typeface="+mn-ea"/>
                <a:cs typeface="+mn-cs"/>
              </a:rPr>
              <a:t>carry</a:t>
            </a:r>
            <a:endParaRPr lang="en-US" altLang="en-US" sz="2400" b="1" dirty="0">
              <a:solidFill>
                <a:schemeClr val="tx1"/>
              </a:solidFill>
              <a:latin typeface="Calibri" panose="020F0502020204030204"/>
              <a:ea typeface="+mn-ea"/>
              <a:cs typeface="+mn-cs"/>
            </a:endParaRPr>
          </a:p>
        </p:txBody>
      </p:sp>
      <p:pic>
        <p:nvPicPr>
          <p:cNvPr id="18" name="Picture 2" descr="http://2.bp.blogspot.com/-0ub4iOoOed0/UgJkm_xH9FI/AAAAAAAAADA/QIHLttXLhSQ/s1600/no+pho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5750" y="3206092"/>
            <a:ext cx="2077899" cy="20778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b="19529"/>
          <a:stretch/>
        </p:blipFill>
        <p:spPr>
          <a:xfrm>
            <a:off x="4749350" y="1089362"/>
            <a:ext cx="1805198" cy="2054423"/>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b="20000"/>
          <a:stretch/>
        </p:blipFill>
        <p:spPr>
          <a:xfrm>
            <a:off x="4769850" y="3206092"/>
            <a:ext cx="1836598" cy="2077899"/>
          </a:xfrm>
          <a:prstGeom prst="rect">
            <a:avLst/>
          </a:prstGeom>
        </p:spPr>
      </p:pic>
    </p:spTree>
    <p:extLst>
      <p:ext uri="{BB962C8B-B14F-4D97-AF65-F5344CB8AC3E}">
        <p14:creationId xmlns:p14="http://schemas.microsoft.com/office/powerpoint/2010/main" val="75646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1+#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6"/>
          <p:cNvSpPr txBox="1">
            <a:spLocks noChangeArrowheads="1"/>
          </p:cNvSpPr>
          <p:nvPr/>
        </p:nvSpPr>
        <p:spPr bwMode="auto">
          <a:xfrm>
            <a:off x="588645" y="1133646"/>
            <a:ext cx="796671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2200" b="0" i="0" u="none" strike="noStrike" kern="1200" cap="none" spc="0" normalizeH="0" baseline="0" noProof="0" dirty="0" smtClean="0">
                <a:ln>
                  <a:noFill/>
                </a:ln>
                <a:solidFill>
                  <a:srgbClr val="000000"/>
                </a:solidFill>
                <a:effectLst/>
                <a:uLnTx/>
                <a:uFillTx/>
                <a:latin typeface="Arial Black" panose="020B0A04020102020204" pitchFamily="34" charset="0"/>
                <a:ea typeface="ヒラギノ角ゴ Pro W3"/>
                <a:cs typeface="Aharoni" panose="02010803020104030203" pitchFamily="2" charset="-79"/>
              </a:rPr>
              <a:t>Learn more about </a:t>
            </a:r>
            <a:r>
              <a:rPr kumimoji="0" lang="en-US" altLang="en-US" sz="2200" b="0" i="0" u="none" strike="noStrike" kern="1200" cap="none" spc="0" normalizeH="0" baseline="0" noProof="0" dirty="0">
                <a:ln>
                  <a:noFill/>
                </a:ln>
                <a:solidFill>
                  <a:srgbClr val="000000"/>
                </a:solidFill>
                <a:effectLst/>
                <a:uLnTx/>
                <a:uFillTx/>
                <a:latin typeface="Arial Black" panose="020B0A04020102020204" pitchFamily="34" charset="0"/>
                <a:ea typeface="ヒラギノ角ゴ Pro W3"/>
                <a:cs typeface="Aharoni" panose="02010803020104030203" pitchFamily="2" charset="-79"/>
              </a:rPr>
              <a:t>our </a:t>
            </a:r>
            <a:r>
              <a:rPr kumimoji="0" lang="en-US" altLang="en-US" sz="2200" b="0" i="0" u="none" strike="noStrike" kern="1200" cap="none" spc="0" normalizeH="0" baseline="0" noProof="0" dirty="0" smtClean="0">
                <a:ln>
                  <a:noFill/>
                </a:ln>
                <a:solidFill>
                  <a:srgbClr val="000000"/>
                </a:solidFill>
                <a:effectLst/>
                <a:uLnTx/>
                <a:uFillTx/>
                <a:latin typeface="Arial Black" panose="020B0A04020102020204" pitchFamily="34" charset="0"/>
                <a:ea typeface="ヒラギノ角ゴ Pro W3"/>
                <a:cs typeface="Aharoni" panose="02010803020104030203" pitchFamily="2" charset="-79"/>
              </a:rPr>
              <a:t>Lab </a:t>
            </a:r>
            <a:r>
              <a:rPr kumimoji="0" lang="en-US" altLang="en-US" sz="2200" b="0" i="0" u="none" strike="noStrike" kern="1200" cap="none" spc="0" normalizeH="0" baseline="0" noProof="0" dirty="0">
                <a:ln>
                  <a:noFill/>
                </a:ln>
                <a:solidFill>
                  <a:srgbClr val="000000"/>
                </a:solidFill>
                <a:effectLst/>
                <a:uLnTx/>
                <a:uFillTx/>
                <a:latin typeface="Arial Black" panose="020B0A04020102020204" pitchFamily="34" charset="0"/>
                <a:ea typeface="ヒラギノ角ゴ Pro W3"/>
                <a:cs typeface="Aharoni" panose="02010803020104030203" pitchFamily="2" charset="-79"/>
              </a:rPr>
              <a:t>and outreach </a:t>
            </a:r>
            <a:r>
              <a:rPr kumimoji="0" lang="en-US" altLang="en-US" sz="2200" b="0" i="0" u="none" strike="noStrike" kern="1200" cap="none" spc="0" normalizeH="0" baseline="0" noProof="0" dirty="0" smtClean="0">
                <a:ln>
                  <a:noFill/>
                </a:ln>
                <a:solidFill>
                  <a:srgbClr val="000000"/>
                </a:solidFill>
                <a:effectLst/>
                <a:uLnTx/>
                <a:uFillTx/>
                <a:latin typeface="Arial Black" panose="020B0A04020102020204" pitchFamily="34" charset="0"/>
                <a:ea typeface="ヒラギノ角ゴ Pro W3"/>
                <a:cs typeface="Aharoni" panose="02010803020104030203" pitchFamily="2" charset="-79"/>
              </a:rPr>
              <a:t>programs</a:t>
            </a:r>
            <a:endParaRPr kumimoji="0" lang="en-US" altLang="en-US" sz="2200" b="1" i="0" u="none" strike="noStrike" kern="1200" cap="none" spc="0" normalizeH="0" baseline="0" noProof="0" dirty="0" smtClean="0">
              <a:ln>
                <a:noFill/>
              </a:ln>
              <a:solidFill>
                <a:srgbClr val="000000"/>
              </a:solidFill>
              <a:effectLst/>
              <a:uLnTx/>
              <a:uFillTx/>
              <a:latin typeface="Arial Black" panose="020B0A04020102020204" pitchFamily="34" charset="0"/>
              <a:ea typeface="ヒラギノ角ゴ Pro W3"/>
              <a:cs typeface="Aharoni" panose="02010803020104030203" pitchFamily="2" charset="-79"/>
            </a:endParaRPr>
          </a:p>
        </p:txBody>
      </p:sp>
      <p:sp>
        <p:nvSpPr>
          <p:cNvPr id="5" name="Rectangle 4"/>
          <p:cNvSpPr/>
          <p:nvPr/>
        </p:nvSpPr>
        <p:spPr>
          <a:xfrm>
            <a:off x="400564" y="1677482"/>
            <a:ext cx="2149551" cy="1354217"/>
          </a:xfrm>
          <a:prstGeom prst="rect">
            <a:avLst/>
          </a:prstGeom>
        </p:spPr>
        <p:txBody>
          <a:bodyPr wrap="square">
            <a:spAutoFit/>
          </a:body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smtClean="0">
                <a:ln>
                  <a:noFill/>
                </a:ln>
                <a:solidFill>
                  <a:srgbClr val="000000"/>
                </a:solidFill>
                <a:effectLst/>
                <a:uLnTx/>
                <a:uFillTx/>
                <a:latin typeface="Arial" pitchFamily="34" charset="0"/>
                <a:ea typeface="ヒラギノ角ゴ Pro W3"/>
              </a:rPr>
              <a:t>Visit the FRIB exhibit at </a:t>
            </a:r>
            <a:r>
              <a:rPr kumimoji="0" lang="en-US" altLang="en-US" sz="1600" b="1" i="0" u="none" strike="noStrike" kern="1200" cap="none" spc="0" normalizeH="0" baseline="0" noProof="0" dirty="0" smtClean="0">
                <a:ln>
                  <a:noFill/>
                </a:ln>
                <a:solidFill>
                  <a:srgbClr val="000000"/>
                </a:solidFill>
                <a:effectLst/>
                <a:uLnTx/>
                <a:uFillTx/>
                <a:latin typeface="Arial" pitchFamily="34" charset="0"/>
                <a:ea typeface="ヒラギノ角ゴ Pro W3"/>
              </a:rPr>
              <a:t>Impression 5 Science Center </a:t>
            </a:r>
            <a:r>
              <a:rPr kumimoji="0" lang="en-US" altLang="en-US" sz="1600" b="0" i="0" u="none" strike="noStrike" kern="1200" cap="none" spc="0" normalizeH="0" baseline="0" noProof="0" dirty="0" smtClean="0">
                <a:ln>
                  <a:noFill/>
                </a:ln>
                <a:solidFill>
                  <a:srgbClr val="000000"/>
                </a:solidFill>
                <a:effectLst/>
                <a:uLnTx/>
                <a:uFillTx/>
                <a:latin typeface="Arial" pitchFamily="34" charset="0"/>
                <a:ea typeface="ヒラギノ角ゴ Pro W3"/>
              </a:rPr>
              <a:t>in downtown Lansing!</a:t>
            </a:r>
          </a:p>
          <a:p>
            <a:pPr marL="0" marR="0" lvl="0" indent="0" algn="r" defTabSz="457200" rtl="0" eaLnBrk="1" fontAlgn="base" latinLnBrk="0" hangingPunct="1">
              <a:lnSpc>
                <a:spcPct val="100000"/>
              </a:lnSpc>
              <a:spcBef>
                <a:spcPts val="0"/>
              </a:spcBef>
              <a:spcAft>
                <a:spcPct val="0"/>
              </a:spcAft>
              <a:buClrTx/>
              <a:buSzTx/>
              <a:buFontTx/>
              <a:buNone/>
              <a:tabLst/>
              <a:defRPr/>
            </a:pPr>
            <a:r>
              <a:rPr kumimoji="0" lang="en-US" altLang="en-US" sz="1600" b="0" i="0" u="sng" strike="noStrike" kern="1200" cap="none" spc="0" normalizeH="0" baseline="0" noProof="0" dirty="0">
                <a:ln>
                  <a:noFill/>
                </a:ln>
                <a:solidFill>
                  <a:srgbClr val="67B14B"/>
                </a:solidFill>
                <a:effectLst/>
                <a:uLnTx/>
                <a:uFillTx/>
                <a:latin typeface="Arial" pitchFamily="34" charset="0"/>
                <a:ea typeface="ヒラギノ角ゴ Pro W3"/>
              </a:rPr>
              <a:t>impression5.org</a:t>
            </a:r>
          </a:p>
        </p:txBody>
      </p:sp>
      <p:sp>
        <p:nvSpPr>
          <p:cNvPr id="7" name="Rectangle 6"/>
          <p:cNvSpPr/>
          <p:nvPr/>
        </p:nvSpPr>
        <p:spPr>
          <a:xfrm>
            <a:off x="6324600" y="3802742"/>
            <a:ext cx="2667000" cy="830997"/>
          </a:xfrm>
          <a:prstGeom prst="rect">
            <a:avLst/>
          </a:prstGeom>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rial" pitchFamily="34" charset="0"/>
                <a:ea typeface="ヒラギノ角ゴ Pro W3"/>
              </a:rPr>
              <a:t>Visit </a:t>
            </a:r>
            <a:r>
              <a:rPr kumimoji="0" lang="en-US" altLang="en-US" sz="1600" b="0" i="0" u="none" strike="noStrike" kern="1200" cap="none" spc="0" normalizeH="0" baseline="0" noProof="0" dirty="0" smtClean="0">
                <a:ln>
                  <a:noFill/>
                </a:ln>
                <a:solidFill>
                  <a:prstClr val="black"/>
                </a:solidFill>
                <a:effectLst/>
                <a:uLnTx/>
                <a:uFillTx/>
                <a:latin typeface="Arial" pitchFamily="34" charset="0"/>
                <a:ea typeface="ヒラギノ角ゴ Pro W3"/>
              </a:rPr>
              <a:t>our </a:t>
            </a:r>
            <a:r>
              <a:rPr kumimoji="0" lang="en-US" altLang="en-US" sz="1600" b="1" u="none" strike="noStrike" kern="1200" cap="none" spc="0" normalizeH="0" baseline="0" noProof="0" dirty="0" smtClean="0">
                <a:ln>
                  <a:noFill/>
                </a:ln>
                <a:solidFill>
                  <a:prstClr val="black"/>
                </a:solidFill>
                <a:effectLst/>
                <a:uLnTx/>
                <a:uFillTx/>
                <a:latin typeface="Arial" pitchFamily="34" charset="0"/>
                <a:ea typeface="ヒラギノ角ゴ Pro W3"/>
              </a:rPr>
              <a:t>Gift Shop </a:t>
            </a:r>
            <a:r>
              <a:rPr kumimoji="0" lang="en-US" altLang="en-US" sz="1600" b="0" i="0" u="none" strike="noStrike" kern="1200" cap="none" spc="0" normalizeH="0" baseline="0" noProof="0" dirty="0" smtClean="0">
                <a:ln>
                  <a:noFill/>
                </a:ln>
                <a:solidFill>
                  <a:prstClr val="black"/>
                </a:solidFill>
                <a:effectLst/>
                <a:uLnTx/>
                <a:uFillTx/>
                <a:latin typeface="Arial" pitchFamily="34" charset="0"/>
                <a:ea typeface="ヒラギノ角ゴ Pro W3"/>
              </a:rPr>
              <a:t>on </a:t>
            </a:r>
            <a:r>
              <a:rPr kumimoji="0" lang="en-US" altLang="en-US" sz="1600" b="0" i="0" u="none" strike="noStrike" kern="1200" cap="none" spc="0" normalizeH="0" baseline="0" noProof="0" dirty="0" smtClean="0">
                <a:ln>
                  <a:noFill/>
                </a:ln>
                <a:solidFill>
                  <a:prstClr val="black"/>
                </a:solidFill>
                <a:effectLst/>
                <a:uLnTx/>
                <a:uFillTx/>
                <a:latin typeface="Arial" pitchFamily="34" charset="0"/>
                <a:ea typeface="ヒラギノ角ゴ Pro W3"/>
                <a:hlinkClick r:id="rId2" action="ppaction://hlinkfile"/>
              </a:rPr>
              <a:t>shop.msu.edu</a:t>
            </a:r>
            <a:r>
              <a:rPr kumimoji="0" lang="en-US" altLang="en-US" sz="1600" b="0" i="0" u="none" strike="noStrike" kern="1200" cap="none" spc="0" normalizeH="0" baseline="0" noProof="0" dirty="0" smtClean="0">
                <a:ln>
                  <a:noFill/>
                </a:ln>
                <a:solidFill>
                  <a:prstClr val="black"/>
                </a:solidFill>
                <a:effectLst/>
                <a:uLnTx/>
                <a:uFillTx/>
                <a:latin typeface="Arial" pitchFamily="34" charset="0"/>
                <a:ea typeface="ヒラギノ角ゴ Pro W3"/>
              </a:rPr>
              <a:t> (click “FRIB” </a:t>
            </a:r>
            <a:r>
              <a:rPr kumimoji="0" lang="en-US" altLang="en-US" sz="1600" b="0" i="0" u="none" strike="noStrike" kern="1200" cap="none" spc="0" normalizeH="0" baseline="0" noProof="0" dirty="0">
                <a:ln>
                  <a:noFill/>
                </a:ln>
                <a:solidFill>
                  <a:prstClr val="black"/>
                </a:solidFill>
                <a:effectLst/>
                <a:uLnTx/>
                <a:uFillTx/>
                <a:latin typeface="Arial" pitchFamily="34" charset="0"/>
                <a:ea typeface="ヒラギノ角ゴ Pro W3"/>
              </a:rPr>
              <a:t>under “Specialty Shops</a:t>
            </a:r>
            <a:r>
              <a:rPr kumimoji="0" lang="en-US" altLang="en-US" sz="1600" b="0" i="0" u="none" strike="noStrike" kern="1200" cap="none" spc="0" normalizeH="0" baseline="0" noProof="0" dirty="0" smtClean="0">
                <a:ln>
                  <a:noFill/>
                </a:ln>
                <a:solidFill>
                  <a:prstClr val="black"/>
                </a:solidFill>
                <a:effectLst/>
                <a:uLnTx/>
                <a:uFillTx/>
                <a:latin typeface="Arial" pitchFamily="34" charset="0"/>
                <a:ea typeface="ヒラギノ角ゴ Pro W3"/>
              </a:rPr>
              <a:t>”)</a:t>
            </a:r>
            <a:endParaRPr kumimoji="0" lang="en-US" altLang="en-US" sz="1600" b="0" i="0"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8" name="Rectangle 7"/>
          <p:cNvSpPr/>
          <p:nvPr/>
        </p:nvSpPr>
        <p:spPr>
          <a:xfrm>
            <a:off x="6326372" y="1677482"/>
            <a:ext cx="2464146" cy="1077218"/>
          </a:xfrm>
          <a:prstGeom prst="rect">
            <a:avLst/>
          </a:prstGeom>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smtClean="0">
                <a:ln>
                  <a:noFill/>
                </a:ln>
                <a:solidFill>
                  <a:srgbClr val="000000"/>
                </a:solidFill>
                <a:effectLst/>
                <a:uLnTx/>
                <a:uFillTx/>
                <a:latin typeface="Arial" pitchFamily="34" charset="0"/>
                <a:ea typeface="ヒラギノ角ゴ Pro W3"/>
              </a:rPr>
              <a:t>Find</a:t>
            </a:r>
            <a:r>
              <a:rPr kumimoji="0" lang="en-US" altLang="en-US" sz="1600" b="0" i="0" u="none" strike="noStrike" kern="1200" cap="none" spc="0" normalizeH="0" baseline="0" noProof="0" dirty="0" smtClean="0">
                <a:ln>
                  <a:noFill/>
                </a:ln>
                <a:solidFill>
                  <a:srgbClr val="C19859">
                    <a:lumMod val="75000"/>
                  </a:srgbClr>
                </a:solidFill>
                <a:effectLst/>
                <a:uLnTx/>
                <a:uFillTx/>
                <a:latin typeface="Arial" pitchFamily="34" charset="0"/>
                <a:ea typeface="ヒラギノ角ゴ Pro W3"/>
              </a:rPr>
              <a:t> </a:t>
            </a:r>
            <a:r>
              <a:rPr kumimoji="0" lang="en-US" altLang="en-US" sz="1600" b="1" u="none" strike="noStrike" kern="1200" cap="none" spc="0" normalizeH="0" baseline="0" noProof="0" dirty="0" smtClean="0">
                <a:ln>
                  <a:noFill/>
                </a:ln>
                <a:solidFill>
                  <a:prstClr val="black"/>
                </a:solidFill>
                <a:effectLst/>
                <a:uLnTx/>
                <a:uFillTx/>
                <a:latin typeface="Arial" pitchFamily="34" charset="0"/>
                <a:ea typeface="ヒラギノ角ゴ Pro W3"/>
              </a:rPr>
              <a:t>camps and programs </a:t>
            </a:r>
            <a:r>
              <a:rPr kumimoji="0" lang="en-US" altLang="en-US" sz="1600" b="0" i="0" u="none" strike="noStrike" kern="1200" cap="none" spc="0" normalizeH="0" baseline="0" noProof="0" dirty="0">
                <a:ln>
                  <a:noFill/>
                </a:ln>
                <a:solidFill>
                  <a:srgbClr val="000000"/>
                </a:solidFill>
                <a:effectLst/>
                <a:uLnTx/>
                <a:uFillTx/>
                <a:latin typeface="Arial" pitchFamily="34" charset="0"/>
                <a:ea typeface="ヒラギノ角ゴ Pro W3"/>
              </a:rPr>
              <a:t>at </a:t>
            </a:r>
            <a:r>
              <a:rPr kumimoji="0" lang="en-US" altLang="en-US" sz="1600" b="0" i="0" u="none" strike="noStrike" kern="1200" cap="none" spc="0" normalizeH="0" baseline="0" noProof="0" dirty="0" smtClean="0">
                <a:ln>
                  <a:noFill/>
                </a:ln>
                <a:solidFill>
                  <a:srgbClr val="000000"/>
                </a:solidFill>
                <a:effectLst/>
                <a:uLnTx/>
                <a:uFillTx/>
                <a:latin typeface="Arial" pitchFamily="34" charset="0"/>
                <a:ea typeface="ヒラギノ角ゴ Pro W3"/>
              </a:rPr>
              <a:t>MSU for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err="1" smtClean="0">
                <a:ln>
                  <a:noFill/>
                </a:ln>
                <a:solidFill>
                  <a:srgbClr val="000000"/>
                </a:solidFill>
                <a:effectLst/>
                <a:uLnTx/>
                <a:uFillTx/>
                <a:latin typeface="Arial" pitchFamily="34" charset="0"/>
                <a:ea typeface="ヒラギノ角ゴ Pro W3"/>
              </a:rPr>
              <a:t>pre-college</a:t>
            </a:r>
            <a:r>
              <a:rPr kumimoji="0" lang="en-US" altLang="en-US" sz="1600" b="0" i="0" u="none" strike="noStrike" kern="1200" cap="none" spc="0" normalizeH="0" baseline="0" noProof="0" dirty="0" smtClean="0">
                <a:ln>
                  <a:noFill/>
                </a:ln>
                <a:solidFill>
                  <a:srgbClr val="000000"/>
                </a:solidFill>
                <a:effectLst/>
                <a:uLnTx/>
                <a:uFillTx/>
                <a:latin typeface="Arial" pitchFamily="34" charset="0"/>
                <a:ea typeface="ヒラギノ角ゴ Pro W3"/>
              </a:rPr>
              <a:t> students: </a:t>
            </a:r>
            <a:r>
              <a:rPr kumimoji="0" lang="en-US" altLang="en-US" sz="1600" b="0" i="0" u="sng" strike="noStrike" kern="1200" cap="none" spc="0" normalizeH="0" baseline="0" noProof="0" dirty="0">
                <a:ln>
                  <a:noFill/>
                </a:ln>
                <a:solidFill>
                  <a:srgbClr val="67B14B"/>
                </a:solidFill>
                <a:effectLst/>
                <a:uLnTx/>
                <a:uFillTx/>
                <a:latin typeface="Arial" pitchFamily="34" charset="0"/>
                <a:ea typeface="ヒラギノ角ゴ Pro W3"/>
              </a:rPr>
              <a:t>spartanyouth.msu.edu</a:t>
            </a: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29788" y="1677482"/>
            <a:ext cx="1728486" cy="2024881"/>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03955" y="3802742"/>
            <a:ext cx="1380150" cy="1311220"/>
          </a:xfrm>
          <a:prstGeom prst="rect">
            <a:avLst/>
          </a:prstGeom>
        </p:spPr>
      </p:pic>
      <p:sp>
        <p:nvSpPr>
          <p:cNvPr id="14" name="TextBox 13"/>
          <p:cNvSpPr txBox="1"/>
          <p:nvPr/>
        </p:nvSpPr>
        <p:spPr>
          <a:xfrm>
            <a:off x="4608002" y="4704304"/>
            <a:ext cx="1716252" cy="40011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C19859">
                    <a:lumMod val="75000"/>
                  </a:srgbClr>
                </a:solidFill>
                <a:effectLst/>
                <a:uLnTx/>
                <a:uFillTx/>
                <a:latin typeface="Arial" panose="020B0604020202020204" pitchFamily="34" charset="0"/>
                <a:ea typeface="ヒラギノ角ゴ Pro W3"/>
                <a:cs typeface="Arial" panose="020B0604020202020204" pitchFamily="34" charset="0"/>
              </a:rPr>
              <a:t>GIFT SHOP</a:t>
            </a:r>
            <a:endParaRPr kumimoji="0" lang="en-US" sz="2000" b="1" i="0" u="none" strike="noStrike" kern="1200" cap="none" spc="0" normalizeH="0" baseline="0" noProof="0" dirty="0">
              <a:ln>
                <a:noFill/>
              </a:ln>
              <a:solidFill>
                <a:srgbClr val="C19859">
                  <a:lumMod val="75000"/>
                </a:srgbClr>
              </a:solidFill>
              <a:effectLst/>
              <a:uLnTx/>
              <a:uFillTx/>
              <a:latin typeface="Arial" panose="020B0604020202020204" pitchFamily="34" charset="0"/>
              <a:ea typeface="ヒラギノ角ゴ Pro W3"/>
              <a:cs typeface="Arial" panose="020B0604020202020204" pitchFamily="34" charset="0"/>
            </a:endParaRPr>
          </a:p>
        </p:txBody>
      </p:sp>
      <p:sp>
        <p:nvSpPr>
          <p:cNvPr id="15" name="Rectangle 14"/>
          <p:cNvSpPr/>
          <p:nvPr/>
        </p:nvSpPr>
        <p:spPr>
          <a:xfrm>
            <a:off x="400564" y="3956128"/>
            <a:ext cx="2155898" cy="830997"/>
          </a:xfrm>
          <a:prstGeom prst="rect">
            <a:avLst/>
          </a:prstGeom>
        </p:spPr>
        <p:txBody>
          <a:bodyPr wrap="square">
            <a:spAutoFit/>
          </a:body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smtClean="0">
                <a:ln>
                  <a:noFill/>
                </a:ln>
                <a:solidFill>
                  <a:srgbClr val="000000"/>
                </a:solidFill>
                <a:effectLst/>
                <a:uLnTx/>
                <a:uFillTx/>
                <a:latin typeface="Arial" pitchFamily="34" charset="0"/>
                <a:ea typeface="ヒラギノ角ゴ Pro W3"/>
              </a:rPr>
              <a:t>Get the Android/ iPhone/iPad </a:t>
            </a:r>
            <a:r>
              <a:rPr kumimoji="0" lang="en-US" altLang="en-US" sz="1600" b="0" i="0" u="none" strike="noStrike" kern="1200" cap="none" spc="0" normalizeH="0" baseline="0" noProof="0" dirty="0">
                <a:ln>
                  <a:noFill/>
                </a:ln>
                <a:solidFill>
                  <a:srgbClr val="000000"/>
                </a:solidFill>
                <a:effectLst/>
                <a:uLnTx/>
                <a:uFillTx/>
                <a:latin typeface="Arial" pitchFamily="34" charset="0"/>
                <a:ea typeface="ヒラギノ角ゴ Pro W3"/>
              </a:rPr>
              <a:t>game </a:t>
            </a:r>
            <a:r>
              <a:rPr kumimoji="0" lang="en-US" altLang="en-US" sz="1600" b="1" i="1" u="none" strike="noStrike" kern="1200" cap="none" spc="0" normalizeH="0" baseline="0" noProof="0" dirty="0" err="1">
                <a:ln>
                  <a:noFill/>
                </a:ln>
                <a:solidFill>
                  <a:prstClr val="black"/>
                </a:solidFill>
                <a:effectLst/>
                <a:uLnTx/>
                <a:uFillTx/>
                <a:latin typeface="Arial" pitchFamily="34" charset="0"/>
                <a:ea typeface="ヒラギノ角ゴ Pro W3"/>
              </a:rPr>
              <a:t>Isotopolis</a:t>
            </a:r>
            <a:r>
              <a:rPr kumimoji="0" lang="en-US" altLang="en-US" sz="1600" b="0" i="0" u="none" strike="noStrike" kern="1200" cap="none" spc="0" normalizeH="0" baseline="0" noProof="0" dirty="0">
                <a:ln>
                  <a:noFill/>
                </a:ln>
                <a:solidFill>
                  <a:srgbClr val="C19859">
                    <a:lumMod val="75000"/>
                  </a:srgbClr>
                </a:solidFill>
                <a:effectLst/>
                <a:uLnTx/>
                <a:uFillTx/>
                <a:latin typeface="Arial" pitchFamily="34" charset="0"/>
                <a:ea typeface="ヒラギノ角ゴ Pro W3"/>
              </a:rPr>
              <a:t> </a:t>
            </a:r>
            <a:r>
              <a:rPr kumimoji="0" lang="en-US" altLang="en-US" sz="1600" b="0" i="0" u="none" strike="noStrike" kern="1200" cap="none" spc="0" normalizeH="0" baseline="0" noProof="0" dirty="0">
                <a:ln>
                  <a:noFill/>
                </a:ln>
                <a:solidFill>
                  <a:srgbClr val="000000"/>
                </a:solidFill>
                <a:effectLst/>
                <a:uLnTx/>
                <a:uFillTx/>
                <a:latin typeface="Arial" pitchFamily="34" charset="0"/>
                <a:ea typeface="ヒラギノ角ゴ Pro W3"/>
              </a:rPr>
              <a:t>for free! </a:t>
            </a:r>
          </a:p>
        </p:txBody>
      </p:sp>
      <p:sp>
        <p:nvSpPr>
          <p:cNvPr id="18" name="TextBox 17"/>
          <p:cNvSpPr txBox="1"/>
          <p:nvPr/>
        </p:nvSpPr>
        <p:spPr>
          <a:xfrm>
            <a:off x="4535904" y="1707845"/>
            <a:ext cx="1716252" cy="52322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C19859">
                    <a:lumMod val="75000"/>
                  </a:srgbClr>
                </a:solidFill>
                <a:effectLst/>
                <a:uLnTx/>
                <a:uFillTx/>
                <a:latin typeface="Arial" panose="020B0604020202020204" pitchFamily="34" charset="0"/>
                <a:ea typeface="ヒラギノ角ゴ Pro W3"/>
                <a:cs typeface="Arial" panose="020B0604020202020204" pitchFamily="34" charset="0"/>
              </a:rPr>
              <a:t>SPARTAN YOUTH PROGRAMS</a:t>
            </a:r>
            <a:endParaRPr kumimoji="0" lang="en-US" sz="1400" b="1" i="0" u="none" strike="noStrike" kern="1200" cap="none" spc="0" normalizeH="0" baseline="0" noProof="0" dirty="0">
              <a:ln>
                <a:noFill/>
              </a:ln>
              <a:solidFill>
                <a:srgbClr val="C19859">
                  <a:lumMod val="75000"/>
                </a:srgbClr>
              </a:solidFill>
              <a:effectLst/>
              <a:uLnTx/>
              <a:uFillTx/>
              <a:latin typeface="Arial" panose="020B0604020202020204" pitchFamily="34" charset="0"/>
              <a:ea typeface="ヒラギノ角ゴ Pro W3"/>
              <a:cs typeface="Arial" panose="020B0604020202020204" pitchFamily="34" charset="0"/>
            </a:endParaRPr>
          </a:p>
        </p:txBody>
      </p:sp>
      <p:grpSp>
        <p:nvGrpSpPr>
          <p:cNvPr id="6" name="Group 5"/>
          <p:cNvGrpSpPr/>
          <p:nvPr/>
        </p:nvGrpSpPr>
        <p:grpSpPr>
          <a:xfrm>
            <a:off x="2641024" y="3956128"/>
            <a:ext cx="1797853" cy="1301672"/>
            <a:chOff x="4714238" y="2213945"/>
            <a:chExt cx="2236345" cy="1619146"/>
          </a:xfrm>
        </p:grpSpPr>
        <p:pic>
          <p:nvPicPr>
            <p:cNvPr id="3" name="Picture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14238" y="2213945"/>
              <a:ext cx="2236345" cy="1619146"/>
            </a:xfrm>
            <a:prstGeom prst="rect">
              <a:avLst/>
            </a:prstGeom>
          </p:spPr>
        </p:pic>
        <p:pic>
          <p:nvPicPr>
            <p:cNvPr id="4" name="Picture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61905" y="2225387"/>
              <a:ext cx="1188677" cy="419964"/>
            </a:xfrm>
            <a:prstGeom prst="rect">
              <a:avLst/>
            </a:prstGeom>
          </p:spPr>
        </p:pic>
      </p:grpSp>
      <p:pic>
        <p:nvPicPr>
          <p:cNvPr id="9" name="Picture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628528" y="1677482"/>
            <a:ext cx="1810760" cy="1207173"/>
          </a:xfrm>
          <a:prstGeom prst="rect">
            <a:avLst/>
          </a:prstGeom>
        </p:spPr>
      </p:pic>
      <p:sp>
        <p:nvSpPr>
          <p:cNvPr id="20" name="Rectangle 2"/>
          <p:cNvSpPr txBox="1">
            <a:spLocks noChangeArrowheads="1"/>
          </p:cNvSpPr>
          <p:nvPr/>
        </p:nvSpPr>
        <p:spPr>
          <a:xfrm>
            <a:off x="0" y="219149"/>
            <a:ext cx="9144000" cy="1304851"/>
          </a:xfrm>
          <a:prstGeom prst="rect">
            <a:avLst/>
          </a:prstGeom>
        </p:spPr>
        <p:txBody>
          <a:bodyPr/>
          <a:lst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marL="0" marR="0" lvl="0" indent="0" algn="ctr" defTabSz="803293" rtl="0" eaLnBrk="1" fontAlgn="base" latinLnBrk="0" hangingPunct="1">
              <a:lnSpc>
                <a:spcPct val="88000"/>
              </a:lnSpc>
              <a:spcBef>
                <a:spcPct val="0"/>
              </a:spcBef>
              <a:spcAft>
                <a:spcPct val="0"/>
              </a:spcAft>
              <a:buClrTx/>
              <a:buSzTx/>
              <a:buFontTx/>
              <a:buNone/>
              <a:tabLst/>
              <a:defRPr/>
            </a:pPr>
            <a:r>
              <a:rPr kumimoji="0" lang="en-US" altLang="en-US" sz="4400" b="1" i="0" u="none" strike="noStrike" kern="0" cap="none" spc="0" normalizeH="0" baseline="0" noProof="0" smtClean="0">
                <a:ln>
                  <a:noFill/>
                </a:ln>
                <a:solidFill>
                  <a:schemeClr val="tx1"/>
                </a:solidFill>
                <a:effectLst/>
                <a:uLnTx/>
                <a:uFillTx/>
                <a:latin typeface="Arial" charset="0"/>
                <a:ea typeface="ＭＳ Ｐゴシック" pitchFamily="-65" charset="-128"/>
              </a:rPr>
              <a:t>Explore FRIB at MSU</a:t>
            </a:r>
            <a:endParaRPr kumimoji="0" lang="en-US" altLang="en-US" sz="4400" b="1" i="0" u="none" strike="noStrike" kern="0" cap="none" spc="0" normalizeH="0" baseline="0" noProof="0" dirty="0">
              <a:ln>
                <a:noFill/>
              </a:ln>
              <a:solidFill>
                <a:schemeClr val="tx1"/>
              </a:solidFill>
              <a:effectLst/>
              <a:uLnTx/>
              <a:uFillTx/>
              <a:latin typeface="Arial" charset="0"/>
              <a:ea typeface="ＭＳ Ｐゴシック" pitchFamily="-65" charset="-128"/>
            </a:endParaRPr>
          </a:p>
        </p:txBody>
      </p:sp>
      <p:sp>
        <p:nvSpPr>
          <p:cNvPr id="21" name="Rectangle 20"/>
          <p:cNvSpPr/>
          <p:nvPr/>
        </p:nvSpPr>
        <p:spPr>
          <a:xfrm>
            <a:off x="0" y="5289371"/>
            <a:ext cx="9144000" cy="425629"/>
          </a:xfrm>
          <a:prstGeom prst="rect">
            <a:avLst/>
          </a:prstGeom>
        </p:spPr>
        <p:txBody>
          <a:bodyPr wrap="square">
            <a:spAutoFit/>
          </a:bodyPr>
          <a:lstStyle/>
          <a:p>
            <a:pPr marL="0" marR="0" lvl="0" indent="0" algn="ctr" defTabSz="450056" rtl="0" eaLnBrk="1" fontAlgn="base" latinLnBrk="0" hangingPunct="1">
              <a:lnSpc>
                <a:spcPct val="100000"/>
              </a:lnSpc>
              <a:spcBef>
                <a:spcPct val="0"/>
              </a:spcBef>
              <a:spcAft>
                <a:spcPct val="0"/>
              </a:spcAft>
              <a:buClrTx/>
              <a:buSzTx/>
              <a:buFontTx/>
              <a:buNone/>
              <a:tabLst/>
              <a:defRPr/>
            </a:pPr>
            <a:r>
              <a:rPr kumimoji="0" lang="en-US" altLang="en-US" sz="2166" b="0" i="0" u="none" strike="noStrike" kern="1200" cap="none" spc="0" normalizeH="0" baseline="0" noProof="0" dirty="0">
                <a:ln>
                  <a:noFill/>
                </a:ln>
                <a:solidFill>
                  <a:srgbClr val="000000"/>
                </a:solidFill>
                <a:effectLst/>
                <a:uLnTx/>
                <a:uFillTx/>
                <a:latin typeface="Arial Black" panose="020B0A04020102020204" pitchFamily="34" charset="0"/>
                <a:ea typeface="ヒラギノ角ゴ Pro W3"/>
                <a:cs typeface="Aharoni" panose="02010803020104030203" pitchFamily="2" charset="-79"/>
              </a:rPr>
              <a:t>contact</a:t>
            </a:r>
            <a:r>
              <a:rPr kumimoji="0" lang="en-US" altLang="en-US" sz="2166" b="0" i="0" u="none" strike="noStrike" kern="1200" cap="none" spc="0" normalizeH="0" baseline="0" noProof="0" dirty="0">
                <a:ln>
                  <a:noFill/>
                </a:ln>
                <a:solidFill>
                  <a:srgbClr val="C19859">
                    <a:lumMod val="75000"/>
                  </a:srgbClr>
                </a:solidFill>
                <a:effectLst/>
                <a:uLnTx/>
                <a:uFillTx/>
                <a:latin typeface="Arial Black" panose="020B0A04020102020204" pitchFamily="34" charset="0"/>
                <a:ea typeface="ヒラギノ角ゴ Pro W3"/>
                <a:cs typeface="Aharoni" panose="02010803020104030203" pitchFamily="2" charset="-79"/>
              </a:rPr>
              <a:t> </a:t>
            </a:r>
            <a:r>
              <a:rPr kumimoji="0" lang="en-US" altLang="en-US" sz="2166"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cs typeface="Aharoni" panose="02010803020104030203" pitchFamily="2" charset="-79"/>
                <a:hlinkClick r:id="rId8"/>
              </a:rPr>
              <a:t>visits@frib.msu.edu</a:t>
            </a:r>
            <a:r>
              <a:rPr kumimoji="0" lang="en-US" altLang="en-US" sz="2166"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cs typeface="Aharoni" panose="02010803020104030203" pitchFamily="2" charset="-79"/>
              </a:rPr>
              <a:t> </a:t>
            </a:r>
            <a:r>
              <a:rPr kumimoji="0" lang="en-US" altLang="en-US" sz="2166" b="0" i="0" u="none" strike="noStrike" kern="1200" cap="none" spc="0" normalizeH="0" baseline="0" noProof="0" dirty="0" smtClean="0">
                <a:ln>
                  <a:noFill/>
                </a:ln>
                <a:solidFill>
                  <a:srgbClr val="000000"/>
                </a:solidFill>
                <a:effectLst/>
                <a:uLnTx/>
                <a:uFillTx/>
                <a:latin typeface="Arial Black" panose="020B0A04020102020204" pitchFamily="34" charset="0"/>
                <a:ea typeface="ヒラギノ角ゴ Pro W3"/>
                <a:cs typeface="Aharoni" panose="02010803020104030203" pitchFamily="2" charset="-79"/>
              </a:rPr>
              <a:t>or </a:t>
            </a:r>
            <a:r>
              <a:rPr kumimoji="0" lang="en-US" altLang="en-US" sz="2166" b="0" i="0" u="none" strike="noStrike" kern="1200" cap="none" spc="0" normalizeH="0" baseline="0" noProof="0" dirty="0">
                <a:ln>
                  <a:noFill/>
                </a:ln>
                <a:solidFill>
                  <a:srgbClr val="000000"/>
                </a:solidFill>
                <a:effectLst/>
                <a:uLnTx/>
                <a:uFillTx/>
                <a:latin typeface="Arial Black" panose="020B0A04020102020204" pitchFamily="34" charset="0"/>
                <a:ea typeface="ヒラギノ角ゴ Pro W3"/>
                <a:cs typeface="Aharoni" panose="02010803020104030203" pitchFamily="2" charset="-79"/>
              </a:rPr>
              <a:t>go to </a:t>
            </a:r>
            <a:r>
              <a:rPr kumimoji="0" lang="en-US" altLang="en-US" sz="2166" b="0" i="0" u="none" strike="noStrike" kern="1200" cap="none" spc="0" normalizeH="0" baseline="0" noProof="0" dirty="0" smtClean="0">
                <a:ln>
                  <a:noFill/>
                </a:ln>
                <a:solidFill>
                  <a:srgbClr val="6B9F25"/>
                </a:solidFill>
                <a:effectLst/>
                <a:uLnTx/>
                <a:uFillTx/>
                <a:latin typeface="Arial Black" panose="020B0A04020102020204" pitchFamily="34" charset="0"/>
                <a:ea typeface="ヒラギノ角ゴ Pro W3"/>
                <a:cs typeface="Aharoni" panose="02010803020104030203" pitchFamily="2" charset="-79"/>
                <a:hlinkClick r:id="rId9"/>
              </a:rPr>
              <a:t>frib.msu.edu</a:t>
            </a:r>
            <a:r>
              <a:rPr kumimoji="0" lang="en-US" altLang="en-US" sz="2166" b="0" i="0" u="sng" strike="noStrike" kern="1200" cap="none" spc="0" normalizeH="0" baseline="0" noProof="0" dirty="0" smtClean="0">
                <a:ln>
                  <a:noFill/>
                </a:ln>
                <a:solidFill>
                  <a:srgbClr val="6B9F25"/>
                </a:solidFill>
                <a:effectLst/>
                <a:uLnTx/>
                <a:uFillTx/>
                <a:latin typeface="Arial Black" panose="020B0A04020102020204" pitchFamily="34" charset="0"/>
                <a:ea typeface="ヒラギノ角ゴ Pro W3"/>
                <a:cs typeface="Aharoni" panose="02010803020104030203" pitchFamily="2" charset="-79"/>
              </a:rPr>
              <a:t>/public</a:t>
            </a:r>
            <a:endParaRPr kumimoji="0" lang="en-US" sz="2166" b="0" i="0" u="sng" strike="noStrike" kern="1200" cap="none" spc="0" normalizeH="0" baseline="0" noProof="0" dirty="0">
              <a:ln>
                <a:noFill/>
              </a:ln>
              <a:solidFill>
                <a:srgbClr val="6B9F25"/>
              </a:solidFill>
              <a:effectLst/>
              <a:uLnTx/>
              <a:uFillTx/>
              <a:latin typeface="Arial Black" panose="020B0A04020102020204" pitchFamily="34" charset="0"/>
              <a:ea typeface="ヒラギノ角ゴ Pro W3"/>
              <a:cs typeface="Aharoni" panose="02010803020104030203" pitchFamily="2" charset="-79"/>
            </a:endParaRPr>
          </a:p>
        </p:txBody>
      </p:sp>
      <p:sp>
        <p:nvSpPr>
          <p:cNvPr id="23" name="Rectangle 22"/>
          <p:cNvSpPr/>
          <p:nvPr/>
        </p:nvSpPr>
        <p:spPr>
          <a:xfrm>
            <a:off x="7422356" y="5700635"/>
            <a:ext cx="1302247" cy="395365"/>
          </a:xfrm>
          <a:prstGeom prst="rect">
            <a:avLst/>
          </a:prstGeom>
        </p:spPr>
        <p:txBody>
          <a:bodyPr wrap="square">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altLang="en-US" sz="1969" b="0" i="0" u="none" strike="noStrike" kern="1200" cap="none" spc="0" normalizeH="0" baseline="0" noProof="0" dirty="0" smtClean="0">
                <a:ln>
                  <a:noFill/>
                </a:ln>
                <a:solidFill>
                  <a:srgbClr val="1DA1F2"/>
                </a:solidFill>
                <a:effectLst/>
                <a:uLnTx/>
                <a:uFillTx/>
                <a:latin typeface="Arial" pitchFamily="34" charset="0"/>
                <a:ea typeface="ヒラギノ角ゴ Pro W3"/>
                <a:cs typeface="Aharoni" panose="02010803020104030203" pitchFamily="2" charset="-79"/>
              </a:rPr>
              <a:t>@</a:t>
            </a:r>
            <a:r>
              <a:rPr kumimoji="0" lang="en-US" altLang="en-US" sz="1969" b="0" i="0" u="none" strike="noStrike" kern="1200" cap="none" spc="0" normalizeH="0" baseline="0" noProof="0" dirty="0" err="1" smtClean="0">
                <a:ln>
                  <a:noFill/>
                </a:ln>
                <a:solidFill>
                  <a:srgbClr val="1DA1F2"/>
                </a:solidFill>
                <a:effectLst/>
                <a:uLnTx/>
                <a:uFillTx/>
                <a:latin typeface="Arial" pitchFamily="34" charset="0"/>
                <a:ea typeface="ヒラギノ角ゴ Pro W3"/>
                <a:cs typeface="Aharoni" panose="02010803020104030203" pitchFamily="2" charset="-79"/>
              </a:rPr>
              <a:t>friblab</a:t>
            </a:r>
            <a:endParaRPr kumimoji="0" lang="en-US" sz="1969" b="0" i="0" u="none" strike="noStrike" kern="1200" cap="none" spc="0" normalizeH="0" baseline="0" noProof="0" dirty="0">
              <a:ln>
                <a:noFill/>
              </a:ln>
              <a:solidFill>
                <a:srgbClr val="1DA1F2"/>
              </a:solidFill>
              <a:effectLst/>
              <a:uLnTx/>
              <a:uFillTx/>
              <a:latin typeface="Arial" pitchFamily="34" charset="0"/>
              <a:ea typeface="ヒラギノ角ゴ Pro W3"/>
              <a:cs typeface="Aharoni" panose="02010803020104030203" pitchFamily="2" charset="-79"/>
            </a:endParaRPr>
          </a:p>
        </p:txBody>
      </p:sp>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l="48118"/>
          <a:stretch/>
        </p:blipFill>
        <p:spPr>
          <a:xfrm>
            <a:off x="2628528" y="3048000"/>
            <a:ext cx="1810760" cy="872530"/>
          </a:xfrm>
          <a:prstGeom prst="rect">
            <a:avLst/>
          </a:prstGeom>
        </p:spPr>
      </p:pic>
      <p:sp>
        <p:nvSpPr>
          <p:cNvPr id="24" name="Rectangle 23"/>
          <p:cNvSpPr/>
          <p:nvPr/>
        </p:nvSpPr>
        <p:spPr>
          <a:xfrm>
            <a:off x="135486" y="3048000"/>
            <a:ext cx="2420565" cy="830997"/>
          </a:xfrm>
          <a:prstGeom prst="rect">
            <a:avLst/>
          </a:prstGeom>
        </p:spPr>
        <p:txBody>
          <a:bodyPr wrap="square">
            <a:spAutoFit/>
          </a:bodyPr>
          <a:lstStyle/>
          <a:p>
            <a:pPr marL="0" marR="0" lvl="0" indent="0" algn="r" defTabSz="457200" rtl="0" eaLnBrk="1" fontAlgn="base" latinLnBrk="0" hangingPunct="1">
              <a:lnSpc>
                <a:spcPct val="100000"/>
              </a:lnSpc>
              <a:spcBef>
                <a:spcPct val="50000"/>
              </a:spcBef>
              <a:spcAft>
                <a:spcPct val="0"/>
              </a:spcAft>
              <a:buClrTx/>
              <a:buSzTx/>
              <a:buFontTx/>
              <a:buNone/>
              <a:tabLst/>
              <a:defRPr/>
            </a:pPr>
            <a:r>
              <a:rPr lang="en-US" altLang="en-US" sz="1600" dirty="0" smtClean="0">
                <a:solidFill>
                  <a:srgbClr val="000000"/>
                </a:solidFill>
              </a:rPr>
              <a:t>Each April, explore the </a:t>
            </a:r>
            <a:r>
              <a:rPr lang="en-US" altLang="en-US" sz="1600" b="1" dirty="0" smtClean="0">
                <a:solidFill>
                  <a:srgbClr val="000000"/>
                </a:solidFill>
              </a:rPr>
              <a:t>MSU Science Festival</a:t>
            </a:r>
            <a:r>
              <a:rPr lang="en-US" altLang="en-US" sz="1600" dirty="0" smtClean="0">
                <a:solidFill>
                  <a:srgbClr val="000000"/>
                </a:solidFill>
              </a:rPr>
              <a:t>!</a:t>
            </a:r>
          </a:p>
          <a:p>
            <a:pPr marL="0" marR="0" lvl="0" indent="0" algn="r" defTabSz="457200" rtl="0" eaLnBrk="1" fontAlgn="base" latinLnBrk="0" hangingPunct="1">
              <a:lnSpc>
                <a:spcPct val="100000"/>
              </a:lnSpc>
              <a:spcBef>
                <a:spcPts val="0"/>
              </a:spcBef>
              <a:spcAft>
                <a:spcPct val="0"/>
              </a:spcAft>
              <a:buClrTx/>
              <a:buSzTx/>
              <a:buFontTx/>
              <a:buNone/>
              <a:tabLst/>
              <a:defRPr/>
            </a:pPr>
            <a:r>
              <a:rPr lang="en-US" altLang="en-US" sz="1600" u="sng" dirty="0" smtClean="0">
                <a:solidFill>
                  <a:srgbClr val="67B14B"/>
                </a:solidFill>
              </a:rPr>
              <a:t>sciencefestival.msu.edu</a:t>
            </a:r>
            <a:r>
              <a:rPr lang="en-US" altLang="en-US" sz="1600" dirty="0" smtClean="0">
                <a:solidFill>
                  <a:srgbClr val="000000"/>
                </a:solidFill>
              </a:rPr>
              <a:t> </a:t>
            </a:r>
            <a:endParaRPr kumimoji="0" lang="en-US" altLang="en-US" sz="1600" b="0" i="0" u="none" strike="noStrike" kern="1200" cap="none" spc="0" normalizeH="0" baseline="0" noProof="0" dirty="0">
              <a:ln>
                <a:noFill/>
              </a:ln>
              <a:solidFill>
                <a:srgbClr val="000000"/>
              </a:solidFill>
              <a:effectLst/>
              <a:uLnTx/>
              <a:uFillTx/>
              <a:latin typeface="Arial" pitchFamily="34" charset="0"/>
              <a:ea typeface="ヒラギノ角ゴ Pro W3"/>
            </a:endParaRPr>
          </a:p>
        </p:txBody>
      </p:sp>
    </p:spTree>
    <p:extLst>
      <p:ext uri="{BB962C8B-B14F-4D97-AF65-F5344CB8AC3E}">
        <p14:creationId xmlns:p14="http://schemas.microsoft.com/office/powerpoint/2010/main" val="721886648"/>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254835" cy="6941127"/>
          </a:xfrm>
          <a:prstGeom prst="rect">
            <a:avLst/>
          </a:prstGeom>
        </p:spPr>
      </p:pic>
      <p:sp>
        <p:nvSpPr>
          <p:cNvPr id="2" name="TextBox 1"/>
          <p:cNvSpPr txBox="1"/>
          <p:nvPr/>
        </p:nvSpPr>
        <p:spPr>
          <a:xfrm>
            <a:off x="3016815" y="5144494"/>
            <a:ext cx="184731" cy="461665"/>
          </a:xfrm>
          <a:prstGeom prst="rect">
            <a:avLst/>
          </a:prstGeom>
          <a:noFill/>
        </p:spPr>
        <p:txBody>
          <a:bodyPr wrap="none" rtlCol="0">
            <a:spAutoFit/>
          </a:bodyPr>
          <a:lstStyle/>
          <a:p>
            <a:endParaRPr lang="en-US" sz="2400" b="1" dirty="0">
              <a:solidFill>
                <a:srgbClr val="390C5D"/>
              </a:solidFill>
            </a:endParaRPr>
          </a:p>
        </p:txBody>
      </p:sp>
      <p:sp>
        <p:nvSpPr>
          <p:cNvPr id="3" name="TextBox 2"/>
          <p:cNvSpPr txBox="1"/>
          <p:nvPr/>
        </p:nvSpPr>
        <p:spPr>
          <a:xfrm>
            <a:off x="2832213" y="4836889"/>
            <a:ext cx="3536220" cy="800219"/>
          </a:xfrm>
          <a:prstGeom prst="rect">
            <a:avLst/>
          </a:prstGeom>
          <a:solidFill>
            <a:srgbClr val="BE5ECC"/>
          </a:solidFill>
          <a:ln w="12700">
            <a:solidFill>
              <a:schemeClr val="bg1"/>
            </a:solidFill>
          </a:ln>
        </p:spPr>
        <p:txBody>
          <a:bodyPr wrap="square" rtlCol="0">
            <a:spAutoFit/>
          </a:bodyPr>
          <a:lstStyle/>
          <a:p>
            <a:pPr algn="ctr"/>
            <a:r>
              <a:rPr lang="en-US" sz="2800" dirty="0" smtClean="0">
                <a:latin typeface="Arial Black" panose="020B0A04020102020204" pitchFamily="34" charset="0"/>
              </a:rPr>
              <a:t>Annually in April</a:t>
            </a:r>
          </a:p>
          <a:p>
            <a:pPr algn="ctr"/>
            <a:r>
              <a:rPr lang="en-US" dirty="0" smtClean="0">
                <a:latin typeface="Arial Black" panose="020B0A04020102020204" pitchFamily="34" charset="0"/>
              </a:rPr>
              <a:t>sciencefestival.msu.edu</a:t>
            </a:r>
            <a:endParaRPr lang="en-US" dirty="0">
              <a:latin typeface="Arial Black" panose="020B0A04020102020204" pitchFamily="34" charset="0"/>
            </a:endParaRPr>
          </a:p>
        </p:txBody>
      </p:sp>
    </p:spTree>
    <p:extLst>
      <p:ext uri="{BB962C8B-B14F-4D97-AF65-F5344CB8AC3E}">
        <p14:creationId xmlns:p14="http://schemas.microsoft.com/office/powerpoint/2010/main" val="3936179111"/>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rotWithShape="1">
          <a:blip r:embed="rId2">
            <a:extLst>
              <a:ext uri="{28A0092B-C50C-407E-A947-70E740481C1C}">
                <a14:useLocalDpi xmlns:a14="http://schemas.microsoft.com/office/drawing/2010/main"/>
              </a:ext>
            </a:extLst>
          </a:blip>
          <a:srcRect l="22230" r="25075"/>
          <a:stretch/>
        </p:blipFill>
        <p:spPr>
          <a:xfrm>
            <a:off x="4318000" y="1"/>
            <a:ext cx="4826000" cy="6868824"/>
          </a:xfrm>
          <a:prstGeom prst="rect">
            <a:avLst/>
          </a:prstGeom>
        </p:spPr>
      </p:pic>
      <p:sp>
        <p:nvSpPr>
          <p:cNvPr id="2" name="TextBox 1"/>
          <p:cNvSpPr txBox="1"/>
          <p:nvPr/>
        </p:nvSpPr>
        <p:spPr>
          <a:xfrm>
            <a:off x="3016815" y="5144494"/>
            <a:ext cx="184731"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390C5D"/>
              </a:solidFill>
              <a:effectLst/>
              <a:uLnTx/>
              <a:uFillTx/>
              <a:latin typeface="Arial" pitchFamily="34" charset="0"/>
            </a:endParaRPr>
          </a:p>
        </p:txBody>
      </p:sp>
      <p:sp>
        <p:nvSpPr>
          <p:cNvPr id="3" name="TextBox 2"/>
          <p:cNvSpPr txBox="1"/>
          <p:nvPr/>
        </p:nvSpPr>
        <p:spPr>
          <a:xfrm>
            <a:off x="5042012" y="4762381"/>
            <a:ext cx="3536220" cy="800219"/>
          </a:xfrm>
          <a:prstGeom prst="rect">
            <a:avLst/>
          </a:prstGeom>
          <a:solidFill>
            <a:srgbClr val="BE5ECC"/>
          </a:solidFill>
          <a:ln w="12700">
            <a:solidFill>
              <a:schemeClr val="bg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Arial Black" panose="020B0A04020102020204" pitchFamily="34" charset="0"/>
              </a:rPr>
              <a:t>Annually in April</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Black" panose="020B0A04020102020204" pitchFamily="34" charset="0"/>
              </a:rPr>
              <a:t>sciencefestival.msu.edu</a:t>
            </a:r>
            <a:endParaRPr kumimoji="0" lang="en-US" sz="1800" b="0" i="0" u="none" strike="noStrike" kern="1200" cap="none" spc="0" normalizeH="0" baseline="0" noProof="0" dirty="0">
              <a:ln>
                <a:noFill/>
              </a:ln>
              <a:solidFill>
                <a:prstClr val="black"/>
              </a:solidFill>
              <a:effectLst/>
              <a:uLnTx/>
              <a:uFillTx/>
              <a:latin typeface="Arial Black" panose="020B0A0402010202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730" t="5555" r="7460" b="4445"/>
          <a:stretch/>
        </p:blipFill>
        <p:spPr>
          <a:xfrm>
            <a:off x="0" y="0"/>
            <a:ext cx="4318000" cy="6858000"/>
          </a:xfrm>
          <a:prstGeom prst="rect">
            <a:avLst/>
          </a:prstGeom>
        </p:spPr>
      </p:pic>
      <p:sp>
        <p:nvSpPr>
          <p:cNvPr id="5" name="TextBox 4"/>
          <p:cNvSpPr txBox="1"/>
          <p:nvPr/>
        </p:nvSpPr>
        <p:spPr>
          <a:xfrm>
            <a:off x="113102" y="5867400"/>
            <a:ext cx="2249098"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itchFamily="34" charset="0"/>
              </a:rPr>
              <a:t>Followed by workshops, tours, and demonstrations!</a:t>
            </a:r>
            <a:endParaRPr kumimoji="0" lang="en-US" sz="1600" b="1" i="0" u="none" strike="noStrike" kern="1200" cap="none" spc="0" normalizeH="0" baseline="0" noProof="0" dirty="0">
              <a:ln>
                <a:noFill/>
              </a:ln>
              <a:solidFill>
                <a:prstClr val="black"/>
              </a:solidFill>
              <a:effectLst/>
              <a:uLnTx/>
              <a:uFillTx/>
              <a:latin typeface="Arial" pitchFamily="34" charset="0"/>
            </a:endParaRPr>
          </a:p>
        </p:txBody>
      </p:sp>
      <p:sp>
        <p:nvSpPr>
          <p:cNvPr id="8" name="Rectangle 7"/>
          <p:cNvSpPr/>
          <p:nvPr/>
        </p:nvSpPr>
        <p:spPr>
          <a:xfrm>
            <a:off x="2590800" y="4642449"/>
            <a:ext cx="762000" cy="234351"/>
          </a:xfrm>
          <a:prstGeom prst="rect">
            <a:avLst/>
          </a:prstGeom>
          <a:solidFill>
            <a:srgbClr val="342D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7" name="TextBox 6"/>
          <p:cNvSpPr txBox="1"/>
          <p:nvPr/>
        </p:nvSpPr>
        <p:spPr>
          <a:xfrm>
            <a:off x="2590800" y="4623207"/>
            <a:ext cx="846827" cy="30777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Trebuchet MS" panose="020B0603020202020204" pitchFamily="34" charset="0"/>
              </a:rPr>
              <a:t>NOV 6</a:t>
            </a:r>
            <a:r>
              <a:rPr kumimoji="0" lang="en-US" sz="1400" b="0" i="0" u="none" strike="noStrike" kern="1200" cap="none" spc="0" normalizeH="0" baseline="30000" noProof="0" dirty="0" smtClean="0">
                <a:ln>
                  <a:noFill/>
                </a:ln>
                <a:solidFill>
                  <a:prstClr val="white"/>
                </a:solidFill>
                <a:effectLst/>
                <a:uLnTx/>
                <a:uFillTx/>
                <a:latin typeface="Trebuchet MS" panose="020B0603020202020204" pitchFamily="34" charset="0"/>
              </a:rPr>
              <a:t>TH</a:t>
            </a:r>
            <a:endParaRPr kumimoji="0" lang="en-US" sz="1400" b="0" i="0" u="none" strike="noStrike" kern="1200" cap="none" spc="0" normalizeH="0" baseline="30000" noProof="0" dirty="0">
              <a:ln>
                <a:noFill/>
              </a:ln>
              <a:solidFill>
                <a:prstClr val="white"/>
              </a:solidFill>
              <a:effectLst/>
              <a:uLnTx/>
              <a:uFillTx/>
              <a:latin typeface="Trebuchet MS" panose="020B0603020202020204" pitchFamily="34" charset="0"/>
            </a:endParaRPr>
          </a:p>
        </p:txBody>
      </p:sp>
    </p:spTree>
    <p:extLst>
      <p:ext uri="{BB962C8B-B14F-4D97-AF65-F5344CB8AC3E}">
        <p14:creationId xmlns:p14="http://schemas.microsoft.com/office/powerpoint/2010/main" val="3584153404"/>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FRIB on the MSU campus</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52400" y="1066800"/>
            <a:ext cx="880652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675262" y="2463919"/>
            <a:ext cx="2762616"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Detectors/Experiments</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5" name="TextBox 4"/>
          <p:cNvSpPr txBox="1"/>
          <p:nvPr/>
        </p:nvSpPr>
        <p:spPr>
          <a:xfrm>
            <a:off x="2127676" y="3254553"/>
            <a:ext cx="1095172" cy="584775"/>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Target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Black" panose="020B0A04020102020204" pitchFamily="34" charset="0"/>
                <a:ea typeface="ヒラギノ角ゴ Pro W3"/>
              </a:rPr>
              <a:t>Highbay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6" name="TextBox 5"/>
          <p:cNvSpPr txBox="1"/>
          <p:nvPr/>
        </p:nvSpPr>
        <p:spPr>
          <a:xfrm>
            <a:off x="2675262" y="4078689"/>
            <a:ext cx="2734018"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Black" panose="020B0A04020102020204" pitchFamily="34" charset="0"/>
                <a:ea typeface="ヒラギノ角ゴ Pro W3"/>
              </a:rPr>
              <a:t>Linac</a:t>
            </a: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 Support Building</a:t>
            </a:r>
          </a:p>
        </p:txBody>
      </p:sp>
      <p:sp>
        <p:nvSpPr>
          <p:cNvPr id="7" name="TextBox 6"/>
          <p:cNvSpPr txBox="1"/>
          <p:nvPr/>
        </p:nvSpPr>
        <p:spPr>
          <a:xfrm>
            <a:off x="5477984" y="3081674"/>
            <a:ext cx="1783180"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SRF Assembly</a:t>
            </a:r>
          </a:p>
        </p:txBody>
      </p:sp>
      <p:sp>
        <p:nvSpPr>
          <p:cNvPr id="8" name="TextBox 7"/>
          <p:cNvSpPr txBox="1"/>
          <p:nvPr/>
        </p:nvSpPr>
        <p:spPr>
          <a:xfrm>
            <a:off x="5331541" y="3839328"/>
            <a:ext cx="15186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Ion Sources</a:t>
            </a:r>
          </a:p>
        </p:txBody>
      </p:sp>
      <p:sp>
        <p:nvSpPr>
          <p:cNvPr id="9" name="TextBox 8"/>
          <p:cNvSpPr txBox="1"/>
          <p:nvPr/>
        </p:nvSpPr>
        <p:spPr>
          <a:xfrm>
            <a:off x="4244813" y="1583547"/>
            <a:ext cx="133459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SHAW LANE</a:t>
            </a:r>
          </a:p>
        </p:txBody>
      </p:sp>
      <p:sp>
        <p:nvSpPr>
          <p:cNvPr id="10" name="TextBox 9"/>
          <p:cNvSpPr txBox="1"/>
          <p:nvPr/>
        </p:nvSpPr>
        <p:spPr>
          <a:xfrm>
            <a:off x="4117951" y="4794494"/>
            <a:ext cx="1588320"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WILSON ROAD</a:t>
            </a:r>
          </a:p>
        </p:txBody>
      </p:sp>
      <p:sp>
        <p:nvSpPr>
          <p:cNvPr id="11" name="TextBox 10"/>
          <p:cNvSpPr txBox="1"/>
          <p:nvPr/>
        </p:nvSpPr>
        <p:spPr>
          <a:xfrm rot="2912043">
            <a:off x="5475050" y="1586911"/>
            <a:ext cx="1621919"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BOGUE STREET</a:t>
            </a:r>
          </a:p>
        </p:txBody>
      </p:sp>
      <p:sp>
        <p:nvSpPr>
          <p:cNvPr id="12" name="TextBox 11"/>
          <p:cNvSpPr txBox="1"/>
          <p:nvPr/>
        </p:nvSpPr>
        <p:spPr>
          <a:xfrm>
            <a:off x="7178703" y="1822976"/>
            <a:ext cx="1222962" cy="1138773"/>
          </a:xfrm>
          <a:prstGeom prst="rect">
            <a:avLst/>
          </a:prstGeom>
          <a:noFill/>
        </p:spPr>
        <p:txBody>
          <a:bodyPr wrap="non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WHARTON</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CENTER</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sym typeface="Wingdings" panose="05000000000000000000" pitchFamily="2" charset="2"/>
              </a:rPr>
              <a:t></a:t>
            </a:r>
            <a:endParaRPr kumimoji="0" 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endParaRPr>
          </a:p>
        </p:txBody>
      </p:sp>
      <p:sp>
        <p:nvSpPr>
          <p:cNvPr id="13" name="TextBox 12"/>
          <p:cNvSpPr txBox="1"/>
          <p:nvPr/>
        </p:nvSpPr>
        <p:spPr>
          <a:xfrm>
            <a:off x="617378" y="1274548"/>
            <a:ext cx="796565" cy="169277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sym typeface="Wingdings" panose="05000000000000000000" pitchFamily="2" charset="2"/>
              </a:rPr>
              <a:t></a:t>
            </a:r>
            <a:endPar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DAIRY</a:t>
            </a:r>
            <a:b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b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STORE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(one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block)</a:t>
            </a:r>
          </a:p>
        </p:txBody>
      </p:sp>
      <p:sp>
        <p:nvSpPr>
          <p:cNvPr id="14" name="TextBox 13"/>
          <p:cNvSpPr txBox="1"/>
          <p:nvPr/>
        </p:nvSpPr>
        <p:spPr>
          <a:xfrm rot="19579171">
            <a:off x="1688129" y="1975052"/>
            <a:ext cx="85670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Lobby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15" name="TextBox 14"/>
          <p:cNvSpPr txBox="1"/>
          <p:nvPr/>
        </p:nvSpPr>
        <p:spPr>
          <a:xfrm>
            <a:off x="2630700" y="1886004"/>
            <a:ext cx="1581587"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Offices/Labs</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Tree>
    <p:extLst>
      <p:ext uri="{BB962C8B-B14F-4D97-AF65-F5344CB8AC3E}">
        <p14:creationId xmlns:p14="http://schemas.microsoft.com/office/powerpoint/2010/main" val="19613355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
        <p:cNvGrpSpPr/>
        <p:nvPr/>
      </p:nvGrpSpPr>
      <p:grpSpPr>
        <a:xfrm>
          <a:off x="0" y="0"/>
          <a:ext cx="0" cy="0"/>
          <a:chOff x="0" y="0"/>
          <a:chExt cx="0" cy="0"/>
        </a:xfrm>
      </p:grpSpPr>
      <p:sp>
        <p:nvSpPr>
          <p:cNvPr id="196" name="Google Shape;196;p26"/>
          <p:cNvSpPr txBox="1">
            <a:spLocks noGrp="1"/>
          </p:cNvSpPr>
          <p:nvPr>
            <p:ph type="title"/>
          </p:nvPr>
        </p:nvSpPr>
        <p:spPr>
          <a:xfrm>
            <a:off x="357188" y="285750"/>
            <a:ext cx="8525173" cy="1325563"/>
          </a:xfrm>
          <a:prstGeom prst="rect">
            <a:avLst/>
          </a:prstGeom>
          <a:noFill/>
          <a:ln>
            <a:noFill/>
          </a:ln>
        </p:spPr>
        <p:txBody>
          <a:bodyPr spcFirstLastPara="1" wrap="square" lIns="85711" tIns="42844" rIns="85711" bIns="42844" anchor="t" anchorCtr="0">
            <a:noAutofit/>
          </a:bodyPr>
          <a:lstStyle/>
          <a:p>
            <a:r>
              <a:rPr lang="en-US" sz="3000"/>
              <a:t>Special COVID-19 Considerations</a:t>
            </a:r>
            <a:endParaRPr sz="3000"/>
          </a:p>
        </p:txBody>
      </p:sp>
      <p:sp>
        <p:nvSpPr>
          <p:cNvPr id="197" name="Google Shape;197;p26"/>
          <p:cNvSpPr txBox="1"/>
          <p:nvPr/>
        </p:nvSpPr>
        <p:spPr>
          <a:xfrm>
            <a:off x="488007" y="1357313"/>
            <a:ext cx="3714750" cy="4000500"/>
          </a:xfrm>
          <a:prstGeom prst="rect">
            <a:avLst/>
          </a:prstGeom>
          <a:noFill/>
          <a:ln>
            <a:noFill/>
          </a:ln>
        </p:spPr>
        <p:txBody>
          <a:bodyPr spcFirstLastPara="1" wrap="square" lIns="85711" tIns="42844" rIns="85711" bIns="42844" anchor="t" anchorCtr="0">
            <a:noAutofit/>
          </a:bodyPr>
          <a:lstStyle/>
          <a:p>
            <a:pPr marL="0" marR="0" lvl="0" indent="0" algn="l" defTabSz="857250" rtl="0" eaLnBrk="1" fontAlgn="auto" latinLnBrk="0" hangingPunct="1">
              <a:lnSpc>
                <a:spcPct val="90000"/>
              </a:lnSpc>
              <a:spcBef>
                <a:spcPts val="0"/>
              </a:spcBef>
              <a:spcAft>
                <a:spcPts val="0"/>
              </a:spcAft>
              <a:buClr>
                <a:srgbClr val="064308"/>
              </a:buClr>
              <a:buSzPts val="2400"/>
              <a:buFontTx/>
              <a:buNone/>
              <a:tabLst/>
              <a:defRPr/>
            </a:pPr>
            <a:r>
              <a:rPr kumimoji="0" lang="en-US" sz="2250" b="0" i="0" u="none" strike="noStrike" kern="0" cap="none" spc="0" normalizeH="0" baseline="0" noProof="0" dirty="0" smtClean="0">
                <a:ln>
                  <a:noFill/>
                </a:ln>
                <a:solidFill>
                  <a:srgbClr val="064308"/>
                </a:solidFill>
                <a:effectLst/>
                <a:uLnTx/>
                <a:uFillTx/>
                <a:latin typeface="Arial"/>
                <a:ea typeface="Arial"/>
                <a:cs typeface="Arial"/>
                <a:sym typeface="Arial"/>
              </a:rPr>
              <a:t>Thanks for helping us  alleviate COVID risk by:</a:t>
            </a:r>
            <a:endParaRPr kumimoji="0" sz="1313" b="0" i="0" u="none" strike="noStrike" kern="0" cap="none" spc="0" normalizeH="0" baseline="0" noProof="0" dirty="0">
              <a:ln>
                <a:noFill/>
              </a:ln>
              <a:solidFill>
                <a:srgbClr val="000000"/>
              </a:solidFill>
              <a:effectLst/>
              <a:uLnTx/>
              <a:uFillTx/>
              <a:latin typeface="Arial"/>
              <a:ea typeface="ヒラギノ角ゴ Pro W3"/>
              <a:cs typeface="Arial"/>
              <a:sym typeface="Arial"/>
            </a:endParaRPr>
          </a:p>
          <a:p>
            <a:pPr marL="177363" marR="0" lvl="0" indent="-177363" algn="l" defTabSz="857250" rtl="0" eaLnBrk="1" fontAlgn="auto" latinLnBrk="0" hangingPunct="1">
              <a:lnSpc>
                <a:spcPct val="90000"/>
              </a:lnSpc>
              <a:spcBef>
                <a:spcPts val="1187"/>
              </a:spcBef>
              <a:spcAft>
                <a:spcPts val="0"/>
              </a:spcAft>
              <a:buClr>
                <a:srgbClr val="064308"/>
              </a:buClr>
              <a:buSzPts val="2400"/>
              <a:buFont typeface="Noto Sans Symbols"/>
              <a:buChar char="▪"/>
              <a:tabLst/>
              <a:defRPr/>
            </a:pPr>
            <a:r>
              <a:rPr kumimoji="0" lang="en-US" sz="2250" b="0" i="0" u="none" strike="noStrike" kern="0" cap="none" spc="0" normalizeH="0" baseline="0" noProof="0" dirty="0" smtClean="0">
                <a:ln>
                  <a:noFill/>
                </a:ln>
                <a:solidFill>
                  <a:srgbClr val="064308"/>
                </a:solidFill>
                <a:effectLst/>
                <a:uLnTx/>
                <a:uFillTx/>
                <a:latin typeface="Arial"/>
                <a:ea typeface="Arial"/>
                <a:cs typeface="Arial"/>
                <a:sym typeface="Arial"/>
              </a:rPr>
              <a:t>Not attending </a:t>
            </a:r>
            <a:r>
              <a:rPr kumimoji="0" lang="en-US" sz="2250" b="0" i="0" u="none" strike="noStrike" kern="0" cap="none" spc="0" normalizeH="0" baseline="0" noProof="0" dirty="0">
                <a:ln>
                  <a:noFill/>
                </a:ln>
                <a:solidFill>
                  <a:srgbClr val="064308"/>
                </a:solidFill>
                <a:effectLst/>
                <a:uLnTx/>
                <a:uFillTx/>
                <a:latin typeface="Arial"/>
                <a:ea typeface="Arial"/>
                <a:cs typeface="Arial"/>
                <a:sym typeface="Arial"/>
              </a:rPr>
              <a:t>the tour if you feel sick</a:t>
            </a:r>
            <a:endParaRPr kumimoji="0" sz="1313" b="0" i="0" u="none" strike="noStrike" kern="0" cap="none" spc="0" normalizeH="0" baseline="0" noProof="0" dirty="0">
              <a:ln>
                <a:noFill/>
              </a:ln>
              <a:solidFill>
                <a:srgbClr val="000000"/>
              </a:solidFill>
              <a:effectLst/>
              <a:uLnTx/>
              <a:uFillTx/>
              <a:latin typeface="Arial"/>
              <a:ea typeface="ヒラギノ角ゴ Pro W3"/>
              <a:cs typeface="Arial"/>
              <a:sym typeface="Arial"/>
            </a:endParaRPr>
          </a:p>
          <a:p>
            <a:pPr marL="177363" marR="0" lvl="0" indent="-177363" algn="l" defTabSz="857250" rtl="0" eaLnBrk="1" fontAlgn="auto" latinLnBrk="0" hangingPunct="1">
              <a:lnSpc>
                <a:spcPct val="90000"/>
              </a:lnSpc>
              <a:spcBef>
                <a:spcPts val="1187"/>
              </a:spcBef>
              <a:spcAft>
                <a:spcPts val="0"/>
              </a:spcAft>
              <a:buClr>
                <a:srgbClr val="064308"/>
              </a:buClr>
              <a:buSzPts val="2400"/>
              <a:buFont typeface="Noto Sans Symbols"/>
              <a:buChar char="▪"/>
              <a:tabLst/>
              <a:defRPr/>
            </a:pPr>
            <a:r>
              <a:rPr kumimoji="0" lang="en-US" sz="2250" b="0" i="0" u="none" strike="noStrike" kern="0" cap="none" spc="0" normalizeH="0" baseline="0" noProof="0" dirty="0" smtClean="0">
                <a:ln>
                  <a:noFill/>
                </a:ln>
                <a:solidFill>
                  <a:srgbClr val="064308"/>
                </a:solidFill>
                <a:effectLst/>
                <a:uLnTx/>
                <a:uFillTx/>
                <a:latin typeface="Arial"/>
                <a:ea typeface="Arial"/>
                <a:cs typeface="Arial"/>
                <a:sym typeface="Arial"/>
              </a:rPr>
              <a:t>Wearing </a:t>
            </a:r>
            <a:r>
              <a:rPr kumimoji="0" lang="en-US" sz="2250" b="0" i="0" u="none" strike="noStrike" kern="0" cap="none" spc="0" normalizeH="0" baseline="0" noProof="0" dirty="0">
                <a:ln>
                  <a:noFill/>
                </a:ln>
                <a:solidFill>
                  <a:srgbClr val="064308"/>
                </a:solidFill>
                <a:effectLst/>
                <a:uLnTx/>
                <a:uFillTx/>
                <a:latin typeface="Arial"/>
                <a:ea typeface="Arial"/>
                <a:cs typeface="Arial"/>
                <a:sym typeface="Arial"/>
              </a:rPr>
              <a:t>a mask over nose and mouth</a:t>
            </a:r>
            <a:endParaRPr kumimoji="0" sz="1313" b="0" i="0" u="none" strike="noStrike" kern="0" cap="none" spc="0" normalizeH="0" baseline="0" noProof="0" dirty="0">
              <a:ln>
                <a:noFill/>
              </a:ln>
              <a:solidFill>
                <a:srgbClr val="000000"/>
              </a:solidFill>
              <a:effectLst/>
              <a:uLnTx/>
              <a:uFillTx/>
              <a:latin typeface="Arial"/>
              <a:ea typeface="ヒラギノ角ゴ Pro W3"/>
              <a:cs typeface="Arial"/>
              <a:sym typeface="Arial"/>
            </a:endParaRPr>
          </a:p>
          <a:p>
            <a:pPr marL="177363" marR="0" lvl="0" indent="-177363" algn="l" defTabSz="857250" rtl="0" eaLnBrk="1" fontAlgn="auto" latinLnBrk="0" hangingPunct="1">
              <a:lnSpc>
                <a:spcPct val="90000"/>
              </a:lnSpc>
              <a:spcBef>
                <a:spcPts val="1187"/>
              </a:spcBef>
              <a:spcAft>
                <a:spcPts val="0"/>
              </a:spcAft>
              <a:buClr>
                <a:srgbClr val="064308"/>
              </a:buClr>
              <a:buSzPts val="2400"/>
              <a:buFont typeface="Noto Sans Symbols"/>
              <a:buChar char="▪"/>
              <a:tabLst/>
              <a:defRPr/>
            </a:pPr>
            <a:r>
              <a:rPr kumimoji="0" lang="en-US" sz="2250" b="0" i="0" u="none" strike="noStrike" kern="0" cap="none" spc="0" normalizeH="0" baseline="0" noProof="0" dirty="0" smtClean="0">
                <a:ln>
                  <a:noFill/>
                </a:ln>
                <a:solidFill>
                  <a:srgbClr val="064308"/>
                </a:solidFill>
                <a:effectLst/>
                <a:uLnTx/>
                <a:uFillTx/>
                <a:latin typeface="Arial"/>
                <a:ea typeface="Arial"/>
                <a:cs typeface="Arial"/>
                <a:sym typeface="Arial"/>
              </a:rPr>
              <a:t>Maintaining </a:t>
            </a:r>
            <a:r>
              <a:rPr kumimoji="0" lang="en-US" sz="2250" b="0" i="0" u="none" strike="noStrike" kern="0" cap="none" spc="0" normalizeH="0" baseline="0" noProof="0" dirty="0">
                <a:ln>
                  <a:noFill/>
                </a:ln>
                <a:solidFill>
                  <a:srgbClr val="064308"/>
                </a:solidFill>
                <a:effectLst/>
                <a:uLnTx/>
                <a:uFillTx/>
                <a:latin typeface="Arial"/>
                <a:ea typeface="Arial"/>
                <a:cs typeface="Arial"/>
                <a:sym typeface="Arial"/>
              </a:rPr>
              <a:t>6-foot separation when possible</a:t>
            </a:r>
            <a:endParaRPr kumimoji="0" sz="2250" b="0" i="0" u="none" strike="noStrike" kern="0" cap="none" spc="0" normalizeH="0" baseline="0" noProof="0" dirty="0">
              <a:ln>
                <a:noFill/>
              </a:ln>
              <a:solidFill>
                <a:srgbClr val="064308"/>
              </a:solidFill>
              <a:effectLst/>
              <a:uLnTx/>
              <a:uFillTx/>
              <a:latin typeface="Arial"/>
              <a:ea typeface="Arial"/>
              <a:cs typeface="Arial"/>
              <a:sym typeface="Arial"/>
            </a:endParaRPr>
          </a:p>
          <a:p>
            <a:pPr marL="177363" marR="0" lvl="0" indent="-34488" algn="l" defTabSz="857250" rtl="0" eaLnBrk="1" fontAlgn="auto" latinLnBrk="0" hangingPunct="1">
              <a:lnSpc>
                <a:spcPct val="90000"/>
              </a:lnSpc>
              <a:spcBef>
                <a:spcPts val="1187"/>
              </a:spcBef>
              <a:spcAft>
                <a:spcPts val="0"/>
              </a:spcAft>
              <a:buClr>
                <a:srgbClr val="064308"/>
              </a:buClr>
              <a:buSzPts val="2400"/>
              <a:buFontTx/>
              <a:buNone/>
              <a:tabLst/>
              <a:defRPr/>
            </a:pPr>
            <a:endParaRPr kumimoji="0" sz="2250" b="0" i="0" u="none" strike="noStrike" kern="0" cap="none" spc="0" normalizeH="0" baseline="0" noProof="0" dirty="0">
              <a:ln>
                <a:noFill/>
              </a:ln>
              <a:solidFill>
                <a:srgbClr val="064308"/>
              </a:solidFill>
              <a:effectLst/>
              <a:uLnTx/>
              <a:uFillTx/>
              <a:latin typeface="Arial"/>
              <a:ea typeface="Arial"/>
              <a:cs typeface="Arial"/>
              <a:sym typeface="Arial"/>
            </a:endParaRPr>
          </a:p>
          <a:p>
            <a:pPr marL="177363" marR="0" lvl="0" indent="-34488" algn="l" defTabSz="857250" rtl="0" eaLnBrk="1" fontAlgn="auto" latinLnBrk="0" hangingPunct="1">
              <a:lnSpc>
                <a:spcPct val="90000"/>
              </a:lnSpc>
              <a:spcBef>
                <a:spcPts val="1187"/>
              </a:spcBef>
              <a:spcAft>
                <a:spcPts val="0"/>
              </a:spcAft>
              <a:buClr>
                <a:srgbClr val="064308"/>
              </a:buClr>
              <a:buSzPts val="2400"/>
              <a:buFontTx/>
              <a:buNone/>
              <a:tabLst/>
              <a:defRPr/>
            </a:pPr>
            <a:endParaRPr kumimoji="0" sz="2250" b="0" i="0" u="none" strike="noStrike" kern="0" cap="none" spc="0" normalizeH="0" baseline="0" noProof="0" dirty="0">
              <a:ln>
                <a:noFill/>
              </a:ln>
              <a:solidFill>
                <a:srgbClr val="064308"/>
              </a:solidFill>
              <a:effectLst/>
              <a:uLnTx/>
              <a:uFillTx/>
              <a:latin typeface="Arial"/>
              <a:ea typeface="Arial"/>
              <a:cs typeface="Arial"/>
              <a:sym typeface="Arial"/>
            </a:endParaRPr>
          </a:p>
        </p:txBody>
      </p:sp>
      <p:pic>
        <p:nvPicPr>
          <p:cNvPr id="198" name="Google Shape;198;p26"/>
          <p:cNvPicPr preferRelativeResize="0"/>
          <p:nvPr/>
        </p:nvPicPr>
        <p:blipFill rotWithShape="1">
          <a:blip r:embed="rId4">
            <a:alphaModFix/>
          </a:blip>
          <a:srcRect r="21111"/>
          <a:stretch/>
        </p:blipFill>
        <p:spPr>
          <a:xfrm>
            <a:off x="4286250" y="1357313"/>
            <a:ext cx="4512618" cy="2574098"/>
          </a:xfrm>
          <a:prstGeom prst="rect">
            <a:avLst/>
          </a:prstGeom>
          <a:noFill/>
          <a:ln>
            <a:noFill/>
          </a:ln>
        </p:spPr>
      </p:pic>
    </p:spTree>
    <p:extLst>
      <p:ext uri="{BB962C8B-B14F-4D97-AF65-F5344CB8AC3E}">
        <p14:creationId xmlns:p14="http://schemas.microsoft.com/office/powerpoint/2010/main" val="18452445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itle 4"/>
          <p:cNvSpPr>
            <a:spLocks noGrp="1"/>
          </p:cNvSpPr>
          <p:nvPr>
            <p:ph type="title"/>
          </p:nvPr>
        </p:nvSpPr>
        <p:spPr>
          <a:xfrm>
            <a:off x="76200" y="228600"/>
            <a:ext cx="8991600" cy="485775"/>
          </a:xfrm>
        </p:spPr>
        <p:txBody>
          <a:bodyPr/>
          <a:lstStyle/>
          <a:p>
            <a:r>
              <a:rPr lang="en-US" sz="4000" dirty="0" smtClean="0">
                <a:solidFill>
                  <a:schemeClr val="tx1"/>
                </a:solidFill>
                <a:latin typeface="Arial" pitchFamily="34" charset="0"/>
                <a:ea typeface="ＭＳ Ｐゴシック"/>
                <a:cs typeface="ＭＳ Ｐゴシック"/>
              </a:rPr>
              <a:t>At FRIB, it’s all about the nuclei</a:t>
            </a:r>
          </a:p>
        </p:txBody>
      </p:sp>
      <p:pic>
        <p:nvPicPr>
          <p:cNvPr id="6" name="Picture 2" descr="helium-an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1613" y="1808376"/>
            <a:ext cx="3149136" cy="3149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5872397" y="1228411"/>
            <a:ext cx="26952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1" i="1" u="sng"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A </a:t>
            </a:r>
            <a:r>
              <a:rPr kumimoji="0" lang="en-US" altLang="en-US" sz="2400" b="1" i="1" u="sng"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Helium </a:t>
            </a:r>
            <a:r>
              <a:rPr kumimoji="0" lang="en-US" altLang="en-US" sz="2400" b="1" i="1" u="sng"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Atom</a:t>
            </a:r>
            <a:endParaRPr kumimoji="0" lang="en-US" altLang="en-US" sz="2400" b="1" i="1"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endParaRPr>
          </a:p>
        </p:txBody>
      </p:sp>
      <p:grpSp>
        <p:nvGrpSpPr>
          <p:cNvPr id="9" name="Group 14"/>
          <p:cNvGrpSpPr>
            <a:grpSpLocks/>
          </p:cNvGrpSpPr>
          <p:nvPr/>
        </p:nvGrpSpPr>
        <p:grpSpPr bwMode="auto">
          <a:xfrm>
            <a:off x="5792666" y="2915302"/>
            <a:ext cx="2940109" cy="3077426"/>
            <a:chOff x="2537" y="2095"/>
            <a:chExt cx="1927" cy="2017"/>
          </a:xfrm>
        </p:grpSpPr>
        <p:grpSp>
          <p:nvGrpSpPr>
            <p:cNvPr id="10" name="Group 15"/>
            <p:cNvGrpSpPr>
              <a:grpSpLocks/>
            </p:cNvGrpSpPr>
            <p:nvPr/>
          </p:nvGrpSpPr>
          <p:grpSpPr bwMode="auto">
            <a:xfrm>
              <a:off x="2537" y="2729"/>
              <a:ext cx="1927" cy="1383"/>
              <a:chOff x="2537" y="2729"/>
              <a:chExt cx="1927" cy="1383"/>
            </a:xfrm>
          </p:grpSpPr>
          <p:sp>
            <p:nvSpPr>
              <p:cNvPr id="12" name="Text Box 16"/>
              <p:cNvSpPr txBox="1">
                <a:spLocks noChangeArrowheads="1"/>
              </p:cNvSpPr>
              <p:nvPr/>
            </p:nvSpPr>
            <p:spPr bwMode="auto">
              <a:xfrm>
                <a:off x="2537" y="3648"/>
                <a:ext cx="1927" cy="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altLang="en-US" sz="2000" b="0" i="1"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FRIB </a:t>
                </a:r>
                <a:r>
                  <a:rPr kumimoji="0" lang="en-US" altLang="en-US" sz="2000" b="0" i="1"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scientists study </a:t>
                </a:r>
              </a:p>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altLang="en-US" sz="2000" b="0" i="1"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the atomic nucleus</a:t>
                </a:r>
              </a:p>
            </p:txBody>
          </p:sp>
          <p:sp>
            <p:nvSpPr>
              <p:cNvPr id="13" name="Line 17"/>
              <p:cNvSpPr>
                <a:spLocks noChangeShapeType="1"/>
              </p:cNvSpPr>
              <p:nvPr/>
            </p:nvSpPr>
            <p:spPr bwMode="auto">
              <a:xfrm flipV="1">
                <a:off x="3409" y="2729"/>
                <a:ext cx="127" cy="93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cs typeface="Arial" panose="020B0604020202020204" pitchFamily="34" charset="0"/>
                </a:endParaRPr>
              </a:p>
            </p:txBody>
          </p:sp>
        </p:grpSp>
        <p:sp>
          <p:nvSpPr>
            <p:cNvPr id="11" name="Oval 18"/>
            <p:cNvSpPr>
              <a:spLocks noChangeArrowheads="1"/>
            </p:cNvSpPr>
            <p:nvPr/>
          </p:nvSpPr>
          <p:spPr bwMode="auto">
            <a:xfrm>
              <a:off x="3216" y="2095"/>
              <a:ext cx="604" cy="624"/>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prstClr val="white"/>
                </a:solidFill>
                <a:effectLst/>
                <a:uLnTx/>
                <a:uFillTx/>
                <a:latin typeface="Arial" panose="020B0604020202020204" pitchFamily="34" charset="0"/>
                <a:ea typeface="ヒラギノ角ゴ Pro W3"/>
                <a:cs typeface="Arial" panose="020B0604020202020204" pitchFamily="34" charset="0"/>
              </a:endParaRPr>
            </a:p>
          </p:txBody>
        </p:sp>
      </p:grpSp>
      <p:grpSp>
        <p:nvGrpSpPr>
          <p:cNvPr id="15" name="Group 4"/>
          <p:cNvGrpSpPr>
            <a:grpSpLocks/>
          </p:cNvGrpSpPr>
          <p:nvPr/>
        </p:nvGrpSpPr>
        <p:grpSpPr bwMode="auto">
          <a:xfrm>
            <a:off x="5620124" y="1750633"/>
            <a:ext cx="3185755" cy="3530574"/>
            <a:chOff x="2359" y="1284"/>
            <a:chExt cx="2088" cy="2314"/>
          </a:xfrm>
        </p:grpSpPr>
        <p:grpSp>
          <p:nvGrpSpPr>
            <p:cNvPr id="16" name="Group 5"/>
            <p:cNvGrpSpPr>
              <a:grpSpLocks/>
            </p:cNvGrpSpPr>
            <p:nvPr/>
          </p:nvGrpSpPr>
          <p:grpSpPr bwMode="auto">
            <a:xfrm>
              <a:off x="2495" y="1284"/>
              <a:ext cx="1547" cy="343"/>
              <a:chOff x="3407" y="1092"/>
              <a:chExt cx="1547" cy="343"/>
            </a:xfrm>
          </p:grpSpPr>
          <p:sp>
            <p:nvSpPr>
              <p:cNvPr id="23" name="Text Box 6"/>
              <p:cNvSpPr txBox="1">
                <a:spLocks noChangeArrowheads="1"/>
              </p:cNvSpPr>
              <p:nvPr/>
            </p:nvSpPr>
            <p:spPr bwMode="auto">
              <a:xfrm>
                <a:off x="3407" y="1092"/>
                <a:ext cx="1092"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ヒラギノ角ゴ Pro W3"/>
                    <a:cs typeface="Arial" panose="020B0604020202020204" pitchFamily="34" charset="0"/>
                  </a:rPr>
                  <a:t>Electron</a:t>
                </a:r>
              </a:p>
            </p:txBody>
          </p:sp>
          <p:sp>
            <p:nvSpPr>
              <p:cNvPr id="24" name="Line 7"/>
              <p:cNvSpPr>
                <a:spLocks noChangeShapeType="1"/>
              </p:cNvSpPr>
              <p:nvPr/>
            </p:nvSpPr>
            <p:spPr bwMode="auto">
              <a:xfrm>
                <a:off x="4383" y="1272"/>
                <a:ext cx="571" cy="14"/>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itchFamily="34" charset="0"/>
                  <a:ea typeface="ヒラギノ角ゴ Pro W3"/>
                  <a:cs typeface="Arial" panose="020B0604020202020204" pitchFamily="34" charset="0"/>
                </a:endParaRPr>
              </a:p>
            </p:txBody>
          </p:sp>
        </p:grpSp>
        <p:grpSp>
          <p:nvGrpSpPr>
            <p:cNvPr id="17" name="Group 8"/>
            <p:cNvGrpSpPr>
              <a:grpSpLocks/>
            </p:cNvGrpSpPr>
            <p:nvPr/>
          </p:nvGrpSpPr>
          <p:grpSpPr bwMode="auto">
            <a:xfrm>
              <a:off x="3400" y="2528"/>
              <a:ext cx="1047" cy="1070"/>
              <a:chOff x="3304" y="2816"/>
              <a:chExt cx="1047" cy="1070"/>
            </a:xfrm>
          </p:grpSpPr>
          <p:sp>
            <p:nvSpPr>
              <p:cNvPr id="21" name="Text Box 9"/>
              <p:cNvSpPr txBox="1">
                <a:spLocks noChangeArrowheads="1"/>
              </p:cNvSpPr>
              <p:nvPr/>
            </p:nvSpPr>
            <p:spPr bwMode="auto">
              <a:xfrm>
                <a:off x="3304" y="3543"/>
                <a:ext cx="1047"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ヒラギノ角ゴ Pro W3"/>
                    <a:cs typeface="Arial" panose="020B0604020202020204" pitchFamily="34" charset="0"/>
                  </a:rPr>
                  <a:t>Neutron</a:t>
                </a:r>
              </a:p>
            </p:txBody>
          </p:sp>
          <p:sp>
            <p:nvSpPr>
              <p:cNvPr id="22" name="Line 10"/>
              <p:cNvSpPr>
                <a:spLocks noChangeShapeType="1"/>
              </p:cNvSpPr>
              <p:nvPr/>
            </p:nvSpPr>
            <p:spPr bwMode="auto">
              <a:xfrm flipH="1" flipV="1">
                <a:off x="3490" y="2816"/>
                <a:ext cx="308" cy="782"/>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itchFamily="34" charset="0"/>
                  <a:ea typeface="ヒラギノ角ゴ Pro W3"/>
                  <a:cs typeface="Arial" panose="020B0604020202020204" pitchFamily="34" charset="0"/>
                </a:endParaRPr>
              </a:p>
            </p:txBody>
          </p:sp>
        </p:grpSp>
        <p:grpSp>
          <p:nvGrpSpPr>
            <p:cNvPr id="18" name="Group 11"/>
            <p:cNvGrpSpPr>
              <a:grpSpLocks/>
            </p:cNvGrpSpPr>
            <p:nvPr/>
          </p:nvGrpSpPr>
          <p:grpSpPr bwMode="auto">
            <a:xfrm>
              <a:off x="2359" y="2505"/>
              <a:ext cx="1013" cy="1093"/>
              <a:chOff x="2359" y="2745"/>
              <a:chExt cx="1013" cy="1093"/>
            </a:xfrm>
          </p:grpSpPr>
          <p:sp>
            <p:nvSpPr>
              <p:cNvPr id="19" name="Line 13"/>
              <p:cNvSpPr>
                <a:spLocks noChangeShapeType="1"/>
              </p:cNvSpPr>
              <p:nvPr/>
            </p:nvSpPr>
            <p:spPr bwMode="auto">
              <a:xfrm flipV="1">
                <a:off x="2939" y="2745"/>
                <a:ext cx="433" cy="805"/>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itchFamily="34" charset="0"/>
                  <a:ea typeface="ヒラギノ角ゴ Pro W3"/>
                  <a:cs typeface="Arial" panose="020B0604020202020204" pitchFamily="34" charset="0"/>
                </a:endParaRPr>
              </a:p>
            </p:txBody>
          </p:sp>
          <p:sp>
            <p:nvSpPr>
              <p:cNvPr id="20" name="Text Box 12"/>
              <p:cNvSpPr txBox="1">
                <a:spLocks noChangeArrowheads="1"/>
              </p:cNvSpPr>
              <p:nvPr/>
            </p:nvSpPr>
            <p:spPr bwMode="auto">
              <a:xfrm>
                <a:off x="2359" y="3495"/>
                <a:ext cx="1013"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ヒラギノ角ゴ Pro W3"/>
                    <a:cs typeface="Arial" panose="020B0604020202020204" pitchFamily="34" charset="0"/>
                  </a:rPr>
                  <a:t>  Proton</a:t>
                </a:r>
              </a:p>
            </p:txBody>
          </p:sp>
        </p:grpSp>
      </p:grpSp>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73492" y="1808376"/>
            <a:ext cx="4963380" cy="330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p:cNvSpPr txBox="1"/>
          <p:nvPr/>
        </p:nvSpPr>
        <p:spPr>
          <a:xfrm>
            <a:off x="551510" y="5196809"/>
            <a:ext cx="4807344" cy="646331"/>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rPr>
              <a:t>The </a:t>
            </a:r>
            <a:r>
              <a:rPr kumimoji="0" lang="en-US" sz="1800" b="1" i="0" u="none" strike="noStrike" kern="1200" cap="none" spc="0" normalizeH="0" baseline="0" noProof="0" dirty="0" smtClean="0">
                <a:ln>
                  <a:noFill/>
                </a:ln>
                <a:solidFill>
                  <a:prstClr val="black"/>
                </a:solidFill>
                <a:effectLst/>
                <a:uLnTx/>
                <a:uFillTx/>
                <a:latin typeface="Arial" pitchFamily="34" charset="0"/>
                <a:ea typeface="ヒラギノ角ゴ Pro W3"/>
              </a:rPr>
              <a:t>Facility for Rare Isotope Beams </a:t>
            </a: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rPr>
              <a:t>(FRIB)</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rPr>
              <a:t>at Michigan State University</a:t>
            </a:r>
            <a:endPar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25" name="TextBox 24"/>
          <p:cNvSpPr txBox="1"/>
          <p:nvPr/>
        </p:nvSpPr>
        <p:spPr>
          <a:xfrm>
            <a:off x="551510" y="2494761"/>
            <a:ext cx="889987" cy="400110"/>
          </a:xfrm>
          <a:prstGeom prst="rect">
            <a:avLst/>
          </a:prstGeom>
          <a:solidFill>
            <a:srgbClr val="000000">
              <a:alpha val="50196"/>
            </a:srgbClr>
          </a:solidFill>
        </p:spPr>
        <p:txBody>
          <a:bodyPr wrap="none" rtlCol="0">
            <a:spAutoFit/>
          </a:bodyPr>
          <a:lstStyle>
            <a:defPPr>
              <a:defRPr lang="en-US"/>
            </a:defPPr>
            <a:lvl1pPr>
              <a:defRPr>
                <a:solidFill>
                  <a:schemeClr val="bg1"/>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rPr>
              <a:t>LOBBY</a:t>
            </a:r>
          </a:p>
          <a:p>
            <a:pPr marL="0" marR="0" lvl="0" indent="0" algn="l" defTabSz="457200" rtl="0" eaLnBrk="1" fontAlgn="base" latinLnBrk="0" hangingPunct="1">
              <a:lnSpc>
                <a:spcPct val="100000"/>
              </a:lnSpc>
              <a:spcBef>
                <a:spcPct val="0"/>
              </a:spcBef>
              <a:spcAft>
                <a:spcPct val="0"/>
              </a:spcAft>
              <a:buClrTx/>
              <a:buSzTx/>
              <a:buFontTx/>
              <a:buNone/>
              <a:tabLst/>
              <a:defRPr/>
            </a:pPr>
            <a:r>
              <a:rPr lang="en-US" sz="1000" dirty="0" smtClean="0">
                <a:solidFill>
                  <a:prstClr val="white"/>
                </a:solidFill>
              </a:rPr>
              <a:t>ENTRANCE</a:t>
            </a:r>
            <a:endParaRPr kumimoji="0" lang="en-US" sz="1000" b="0" i="0" u="none" strike="noStrike" kern="1200" cap="none" spc="0" normalizeH="0" baseline="0" noProof="0" dirty="0">
              <a:ln>
                <a:noFill/>
              </a:ln>
              <a:solidFill>
                <a:prstClr val="white"/>
              </a:solidFill>
              <a:effectLst/>
              <a:uLnTx/>
              <a:uFillTx/>
            </a:endParaRPr>
          </a:p>
        </p:txBody>
      </p:sp>
      <p:sp>
        <p:nvSpPr>
          <p:cNvPr id="26" name="TextBox 25"/>
          <p:cNvSpPr txBox="1"/>
          <p:nvPr/>
        </p:nvSpPr>
        <p:spPr>
          <a:xfrm>
            <a:off x="2015121" y="3937449"/>
            <a:ext cx="1627112" cy="307777"/>
          </a:xfrm>
          <a:prstGeom prst="rect">
            <a:avLst/>
          </a:prstGeom>
          <a:solidFill>
            <a:srgbClr val="000000">
              <a:alpha val="50196"/>
            </a:srgbClr>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400" noProof="0" dirty="0" smtClean="0">
                <a:solidFill>
                  <a:prstClr val="white"/>
                </a:solidFill>
              </a:rPr>
              <a:t>Linear Accelerator</a:t>
            </a:r>
            <a:endParaRPr kumimoji="0" lang="en-US" sz="1400" b="0" i="0" u="none" strike="noStrike" kern="1200" cap="none" spc="0" normalizeH="0" baseline="0" noProof="0" dirty="0">
              <a:ln>
                <a:noFill/>
              </a:ln>
              <a:solidFill>
                <a:prstClr val="white"/>
              </a:solidFill>
              <a:effectLst/>
              <a:uLnTx/>
              <a:uFillTx/>
            </a:endParaRPr>
          </a:p>
        </p:txBody>
      </p:sp>
      <p:grpSp>
        <p:nvGrpSpPr>
          <p:cNvPr id="2" name="Group 1"/>
          <p:cNvGrpSpPr/>
          <p:nvPr/>
        </p:nvGrpSpPr>
        <p:grpSpPr>
          <a:xfrm>
            <a:off x="6477000" y="1981200"/>
            <a:ext cx="1682896" cy="2816526"/>
            <a:chOff x="6477000" y="1981200"/>
            <a:chExt cx="1682896" cy="2816526"/>
          </a:xfrm>
        </p:grpSpPr>
        <p:sp>
          <p:nvSpPr>
            <p:cNvPr id="28" name="Line 7"/>
            <p:cNvSpPr>
              <a:spLocks noChangeShapeType="1"/>
            </p:cNvSpPr>
            <p:nvPr/>
          </p:nvSpPr>
          <p:spPr bwMode="auto">
            <a:xfrm>
              <a:off x="7288696" y="1981200"/>
              <a:ext cx="871200" cy="2136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endParaRPr>
            </a:p>
          </p:txBody>
        </p:sp>
        <p:sp>
          <p:nvSpPr>
            <p:cNvPr id="29" name="Line 10"/>
            <p:cNvSpPr>
              <a:spLocks noChangeShapeType="1"/>
            </p:cNvSpPr>
            <p:nvPr/>
          </p:nvSpPr>
          <p:spPr bwMode="auto">
            <a:xfrm flipH="1" flipV="1">
              <a:off x="7464157" y="3604593"/>
              <a:ext cx="469929" cy="1193132"/>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endParaRPr>
            </a:p>
          </p:txBody>
        </p:sp>
        <p:sp>
          <p:nvSpPr>
            <p:cNvPr id="30" name="Line 13"/>
            <p:cNvSpPr>
              <a:spLocks noChangeShapeType="1"/>
            </p:cNvSpPr>
            <p:nvPr/>
          </p:nvSpPr>
          <p:spPr bwMode="auto">
            <a:xfrm flipV="1">
              <a:off x="6477000" y="3569501"/>
              <a:ext cx="660647" cy="1228225"/>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endParaRPr>
            </a:p>
          </p:txBody>
        </p:sp>
      </p:grpSp>
      <p:sp>
        <p:nvSpPr>
          <p:cNvPr id="31" name="TextBox 30"/>
          <p:cNvSpPr txBox="1"/>
          <p:nvPr/>
        </p:nvSpPr>
        <p:spPr>
          <a:xfrm>
            <a:off x="1633858" y="3003824"/>
            <a:ext cx="1996059" cy="307777"/>
          </a:xfrm>
          <a:prstGeom prst="rect">
            <a:avLst/>
          </a:prstGeom>
          <a:solidFill>
            <a:srgbClr val="000000">
              <a:alpha val="50196"/>
            </a:srgbClr>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400" dirty="0" smtClean="0">
                <a:solidFill>
                  <a:prstClr val="white"/>
                </a:solidFill>
              </a:rPr>
              <a:t>Detectors/Experiments</a:t>
            </a:r>
            <a:endParaRPr kumimoji="0" lang="en-US" sz="1400" b="0"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183670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646331"/>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Arial" pitchFamily="34" charset="0"/>
                <a:ea typeface="ヒラギノ角ゴ Pro W3"/>
              </a:rPr>
              <a:t>What is the </a:t>
            </a:r>
            <a:r>
              <a:rPr kumimoji="0" lang="en-US" altLang="en-US" sz="3600" b="1" i="0" u="none" strike="noStrike" kern="1200" cap="none" spc="0" normalizeH="0" baseline="0" noProof="0" dirty="0">
                <a:ln>
                  <a:noFill/>
                </a:ln>
                <a:solidFill>
                  <a:srgbClr val="67B14B"/>
                </a:solidFill>
                <a:effectLst/>
                <a:uLnTx/>
                <a:uFillTx/>
                <a:latin typeface="Arial" pitchFamily="34" charset="0"/>
                <a:ea typeface="ヒラギノ角ゴ Pro W3"/>
              </a:rPr>
              <a:t>value</a:t>
            </a:r>
            <a:r>
              <a:rPr kumimoji="0" lang="en-US" altLang="en-US" sz="3600" b="1" i="0" u="none" strike="noStrike" kern="1200" cap="none" spc="0" normalizeH="0" baseline="0" noProof="0" dirty="0">
                <a:ln>
                  <a:noFill/>
                </a:ln>
                <a:solidFill>
                  <a:prstClr val="black"/>
                </a:solidFill>
                <a:effectLst/>
                <a:uLnTx/>
                <a:uFillTx/>
                <a:latin typeface="Arial" pitchFamily="34" charset="0"/>
                <a:ea typeface="ヒラギノ角ゴ Pro W3"/>
              </a:rPr>
              <a:t>? </a:t>
            </a:r>
            <a:r>
              <a:rPr kumimoji="0" lang="en-US" altLang="en-US" sz="3600" b="1" i="0" u="none" strike="noStrike" kern="1200" cap="none" spc="0" normalizeH="0" baseline="0" noProof="0" dirty="0" smtClean="0">
                <a:ln>
                  <a:noFill/>
                </a:ln>
                <a:solidFill>
                  <a:prstClr val="black"/>
                </a:solidFill>
                <a:effectLst/>
                <a:uLnTx/>
                <a:uFillTx/>
                <a:latin typeface="Arial" pitchFamily="34" charset="0"/>
                <a:ea typeface="ヒラギノ角ゴ Pro W3"/>
              </a:rPr>
              <a:t>(“Who </a:t>
            </a:r>
            <a:r>
              <a:rPr kumimoji="0" lang="en-US" altLang="en-US" sz="3600" b="1" i="0" u="none" strike="noStrike" kern="1200" cap="none" spc="0" normalizeH="0" baseline="0" noProof="0" dirty="0">
                <a:ln>
                  <a:noFill/>
                </a:ln>
                <a:solidFill>
                  <a:prstClr val="black"/>
                </a:solidFill>
                <a:effectLst/>
                <a:uLnTx/>
                <a:uFillTx/>
                <a:latin typeface="Arial" pitchFamily="34" charset="0"/>
                <a:ea typeface="ヒラギノ角ゴ Pro W3"/>
              </a:rPr>
              <a:t>cares?”)</a:t>
            </a:r>
            <a:endParaRPr kumimoji="0" lang="en-US" sz="3600" b="1" i="0" u="none" strike="noStrike" kern="1200" cap="none" spc="0" normalizeH="0" baseline="0" noProof="0" dirty="0">
              <a:ln>
                <a:noFill/>
              </a:ln>
              <a:solidFill>
                <a:prstClr val="black"/>
              </a:solidFill>
              <a:effectLst/>
              <a:uLnTx/>
              <a:uFillTx/>
              <a:latin typeface="Arial" pitchFamily="34" charset="0"/>
              <a:ea typeface="ヒラギノ角ゴ Pro W3"/>
            </a:endParaRPr>
          </a:p>
        </p:txBody>
      </p:sp>
      <p:grpSp>
        <p:nvGrpSpPr>
          <p:cNvPr id="3" name="Group 3"/>
          <p:cNvGrpSpPr>
            <a:grpSpLocks/>
          </p:cNvGrpSpPr>
          <p:nvPr/>
        </p:nvGrpSpPr>
        <p:grpSpPr bwMode="auto">
          <a:xfrm>
            <a:off x="304800" y="1295398"/>
            <a:ext cx="2743200" cy="2366963"/>
            <a:chOff x="192" y="912"/>
            <a:chExt cx="1728" cy="1491"/>
          </a:xfrm>
        </p:grpSpPr>
        <p:pic>
          <p:nvPicPr>
            <p:cNvPr id="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2" y="912"/>
              <a:ext cx="1728" cy="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333" y="2170"/>
              <a:ext cx="144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Keeping us healthy</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endParaRPr>
            </a:p>
          </p:txBody>
        </p:sp>
      </p:grpSp>
      <p:grpSp>
        <p:nvGrpSpPr>
          <p:cNvPr id="6" name="Group 6"/>
          <p:cNvGrpSpPr>
            <a:grpSpLocks/>
          </p:cNvGrpSpPr>
          <p:nvPr/>
        </p:nvGrpSpPr>
        <p:grpSpPr bwMode="auto">
          <a:xfrm>
            <a:off x="3086100" y="1295398"/>
            <a:ext cx="2971800" cy="2382838"/>
            <a:chOff x="1944" y="1200"/>
            <a:chExt cx="1872" cy="1501"/>
          </a:xfrm>
        </p:grpSpPr>
        <p:pic>
          <p:nvPicPr>
            <p:cNvPr id="7"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16" y="1200"/>
              <a:ext cx="1728"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p:cNvSpPr>
              <a:spLocks noChangeArrowheads="1"/>
            </p:cNvSpPr>
            <p:nvPr/>
          </p:nvSpPr>
          <p:spPr bwMode="auto">
            <a:xfrm>
              <a:off x="1944" y="2468"/>
              <a:ext cx="187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Explaining our world</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endParaRPr>
            </a:p>
          </p:txBody>
        </p:sp>
      </p:grpSp>
      <p:grpSp>
        <p:nvGrpSpPr>
          <p:cNvPr id="9" name="Group 9"/>
          <p:cNvGrpSpPr>
            <a:grpSpLocks/>
          </p:cNvGrpSpPr>
          <p:nvPr/>
        </p:nvGrpSpPr>
        <p:grpSpPr bwMode="auto">
          <a:xfrm>
            <a:off x="6096001" y="1295398"/>
            <a:ext cx="2630488" cy="2366963"/>
            <a:chOff x="3840" y="1584"/>
            <a:chExt cx="1657" cy="1491"/>
          </a:xfrm>
        </p:grpSpPr>
        <p:pic>
          <p:nvPicPr>
            <p:cNvPr id="1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40" y="1584"/>
              <a:ext cx="1657"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1"/>
            <p:cNvSpPr>
              <a:spLocks noChangeArrowheads="1"/>
            </p:cNvSpPr>
            <p:nvPr/>
          </p:nvSpPr>
          <p:spPr bwMode="auto">
            <a:xfrm>
              <a:off x="3977" y="2842"/>
              <a:ext cx="133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Making electricity</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endParaRPr>
            </a:p>
          </p:txBody>
        </p:sp>
      </p:grpSp>
      <p:sp>
        <p:nvSpPr>
          <p:cNvPr id="12" name="TextBox 8"/>
          <p:cNvSpPr txBox="1">
            <a:spLocks noChangeArrowheads="1"/>
          </p:cNvSpPr>
          <p:nvPr/>
        </p:nvSpPr>
        <p:spPr bwMode="auto">
          <a:xfrm>
            <a:off x="190500" y="5578171"/>
            <a:ext cx="883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Century Gothic" panose="020B0502020202020204" pitchFamily="34" charset="0"/>
                <a:ea typeface="ヒラギノ角ゴ Pro W3"/>
              </a:rPr>
              <a:t>Jobs like </a:t>
            </a:r>
            <a:r>
              <a:rPr kumimoji="0" lang="en-US" altLang="en-US" sz="2000" b="1" i="0" u="none" strike="noStrike" kern="1200" cap="none" spc="0" normalizeH="0" baseline="0" noProof="0" dirty="0">
                <a:ln>
                  <a:noFill/>
                </a:ln>
                <a:solidFill>
                  <a:prstClr val="black"/>
                </a:solidFill>
                <a:effectLst/>
                <a:uLnTx/>
                <a:uFillTx/>
                <a:latin typeface="Century Gothic" panose="020B0502020202020204" pitchFamily="34" charset="0"/>
                <a:ea typeface="ヒラギノ角ゴ Pro W3"/>
              </a:rPr>
              <a:t>medical physicist, radiation safety </a:t>
            </a:r>
            <a:r>
              <a:rPr kumimoji="0" lang="en-US" altLang="en-US" sz="2000" b="1" i="0" u="none" strike="noStrike" kern="1200" cap="none" spc="0" normalizeH="0" baseline="0" noProof="0" dirty="0" smtClean="0">
                <a:ln>
                  <a:noFill/>
                </a:ln>
                <a:solidFill>
                  <a:prstClr val="black"/>
                </a:solidFill>
                <a:effectLst/>
                <a:uLnTx/>
                <a:uFillTx/>
                <a:latin typeface="Century Gothic" panose="020B0502020202020204" pitchFamily="34" charset="0"/>
                <a:ea typeface="ヒラギノ角ゴ Pro W3"/>
              </a:rPr>
              <a:t>officer, geophysicist</a:t>
            </a:r>
            <a:endParaRPr kumimoji="0" lang="en-US" altLang="en-US" sz="2000" b="1" i="0" u="none" strike="noStrike" kern="1200" cap="none" spc="0" normalizeH="0" baseline="0" noProof="0" dirty="0">
              <a:ln>
                <a:noFill/>
              </a:ln>
              <a:solidFill>
                <a:prstClr val="black"/>
              </a:solidFill>
              <a:effectLst/>
              <a:uLnTx/>
              <a:uFillTx/>
              <a:latin typeface="Century Gothic" panose="020B0502020202020204" pitchFamily="34" charset="0"/>
              <a:ea typeface="ヒラギノ角ゴ Pro W3"/>
            </a:endParaRPr>
          </a:p>
        </p:txBody>
      </p:sp>
      <p:sp>
        <p:nvSpPr>
          <p:cNvPr id="13" name="Text Box 12"/>
          <p:cNvSpPr txBox="1">
            <a:spLocks noChangeArrowheads="1"/>
          </p:cNvSpPr>
          <p:nvPr/>
        </p:nvSpPr>
        <p:spPr bwMode="auto">
          <a:xfrm>
            <a:off x="261851" y="4361250"/>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What we learn about the nucleus can </a:t>
            </a:r>
            <a:endParaRPr kumimoji="0" lang="en-US" altLang="en-US" sz="28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srgbClr val="67B14B"/>
                </a:solidFill>
                <a:effectLst/>
                <a:uLnTx/>
                <a:uFillTx/>
                <a:latin typeface="Arial Black" panose="020B0A04020102020204" pitchFamily="34" charset="0"/>
                <a:ea typeface="ヒラギノ角ゴ Pro W3"/>
              </a:rPr>
              <a:t>save lives and change the world!</a:t>
            </a:r>
            <a:endParaRPr kumimoji="0" lang="en-US" altLang="en-US" sz="2800" b="0" i="0" u="none" strike="noStrike" kern="1200" cap="none" spc="0" normalizeH="0" baseline="0" noProof="0" dirty="0">
              <a:ln>
                <a:noFill/>
              </a:ln>
              <a:solidFill>
                <a:srgbClr val="67B14B"/>
              </a:solidFill>
              <a:effectLst/>
              <a:uLnTx/>
              <a:uFillTx/>
              <a:latin typeface="Arial Black" panose="020B0A04020102020204" pitchFamily="34" charset="0"/>
              <a:ea typeface="ヒラギノ角ゴ Pro W3"/>
            </a:endParaRPr>
          </a:p>
        </p:txBody>
      </p:sp>
      <p:sp>
        <p:nvSpPr>
          <p:cNvPr id="14" name="Text Box 12"/>
          <p:cNvSpPr txBox="1">
            <a:spLocks noChangeArrowheads="1"/>
          </p:cNvSpPr>
          <p:nvPr/>
        </p:nvSpPr>
        <p:spPr bwMode="auto">
          <a:xfrm>
            <a:off x="231371" y="3698326"/>
            <a:ext cx="861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…plus: </a:t>
            </a:r>
            <a:r>
              <a:rPr kumimoji="0" lang="en-US" altLang="en-US" sz="1800" b="1"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smoke detectors, smartphones, safer food, </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etc</a:t>
            </a:r>
            <a:r>
              <a:rPr kumimoji="0" lang="en-US" altLang="en-US" sz="1800" b="0" i="0" u="none" strike="noStrike" kern="1200" cap="none" spc="0" normalizeH="0" baseline="0" noProof="0" dirty="0">
                <a:ln>
                  <a:noFill/>
                </a:ln>
                <a:solidFill>
                  <a:srgbClr val="C19859">
                    <a:lumMod val="75000"/>
                  </a:srgbClr>
                </a:solidFill>
                <a:effectLst/>
                <a:uLnTx/>
                <a:uFillTx/>
                <a:latin typeface="Arial" panose="020B0604020202020204" pitchFamily="34" charset="0"/>
                <a:ea typeface="ヒラギノ角ゴ Pro W3"/>
                <a:cs typeface="Arial" panose="020B0604020202020204" pitchFamily="34" charset="0"/>
              </a:rPr>
              <a:t>.</a:t>
            </a:r>
          </a:p>
        </p:txBody>
      </p:sp>
    </p:spTree>
    <p:extLst>
      <p:ext uri="{BB962C8B-B14F-4D97-AF65-F5344CB8AC3E}">
        <p14:creationId xmlns:p14="http://schemas.microsoft.com/office/powerpoint/2010/main" val="366554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dirty="0" smtClean="0"/>
              <a:t>Periodic Table of the Elements</a:t>
            </a:r>
            <a:endParaRPr lang="en-US" dirty="0"/>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7925" y="1870075"/>
            <a:ext cx="8730475" cy="424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4"/>
          <p:cNvGrpSpPr>
            <a:grpSpLocks/>
          </p:cNvGrpSpPr>
          <p:nvPr/>
        </p:nvGrpSpPr>
        <p:grpSpPr bwMode="auto">
          <a:xfrm>
            <a:off x="1600201" y="1143000"/>
            <a:ext cx="5381631" cy="1641475"/>
            <a:chOff x="1008" y="790"/>
            <a:chExt cx="3390" cy="1034"/>
          </a:xfrm>
        </p:grpSpPr>
        <p:sp>
          <p:nvSpPr>
            <p:cNvPr id="5" name="Rectangle 5"/>
            <p:cNvSpPr>
              <a:spLocks noChangeArrowheads="1"/>
            </p:cNvSpPr>
            <p:nvPr/>
          </p:nvSpPr>
          <p:spPr bwMode="auto">
            <a:xfrm>
              <a:off x="4110" y="1558"/>
              <a:ext cx="288" cy="266"/>
            </a:xfrm>
            <a:prstGeom prst="rect">
              <a:avLst/>
            </a:prstGeom>
            <a:noFill/>
            <a:ln w="38100">
              <a:pattFill prst="wdUpDiag">
                <a:fgClr>
                  <a:srgbClr val="FF3300"/>
                </a:fgClr>
                <a:bgClr>
                  <a:srgbClr val="FFFF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6" name="Line 6"/>
            <p:cNvSpPr>
              <a:spLocks noChangeShapeType="1"/>
            </p:cNvSpPr>
            <p:nvPr/>
          </p:nvSpPr>
          <p:spPr bwMode="auto">
            <a:xfrm>
              <a:off x="3678" y="1233"/>
              <a:ext cx="432" cy="362"/>
            </a:xfrm>
            <a:prstGeom prst="line">
              <a:avLst/>
            </a:prstGeom>
            <a:noFill/>
            <a:ln w="25400">
              <a:pattFill prst="wdUpDiag">
                <a:fgClr>
                  <a:srgbClr val="FF3300"/>
                </a:fgClr>
                <a:bgClr>
                  <a:srgbClr val="FFFF00"/>
                </a:bgClr>
              </a:patt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 name="Text Box 7"/>
            <p:cNvSpPr txBox="1">
              <a:spLocks noChangeArrowheads="1"/>
            </p:cNvSpPr>
            <p:nvPr/>
          </p:nvSpPr>
          <p:spPr bwMode="auto">
            <a:xfrm>
              <a:off x="1008" y="790"/>
              <a:ext cx="3232" cy="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200" dirty="0">
                  <a:solidFill>
                    <a:schemeClr val="tx1"/>
                  </a:solidFill>
                </a:rPr>
                <a:t>Each element (such as carbon) comes in </a:t>
              </a:r>
            </a:p>
            <a:p>
              <a:pPr eaLnBrk="1" hangingPunct="1">
                <a:spcBef>
                  <a:spcPct val="0"/>
                </a:spcBef>
                <a:buFontTx/>
                <a:buNone/>
              </a:pPr>
              <a:r>
                <a:rPr lang="en-US" altLang="en-US" sz="2200" dirty="0">
                  <a:solidFill>
                    <a:schemeClr val="tx1"/>
                  </a:solidFill>
                </a:rPr>
                <a:t>many </a:t>
              </a:r>
              <a:r>
                <a:rPr lang="en-US" altLang="en-US" sz="2200" dirty="0" smtClean="0">
                  <a:solidFill>
                    <a:schemeClr val="tx1"/>
                  </a:solidFill>
                </a:rPr>
                <a:t>varieties known as </a:t>
              </a:r>
              <a:r>
                <a:rPr lang="en-US" altLang="en-US" sz="2200" b="1" dirty="0" smtClean="0">
                  <a:solidFill>
                    <a:schemeClr val="tx1"/>
                  </a:solidFill>
                </a:rPr>
                <a:t>isotopes</a:t>
              </a:r>
              <a:r>
                <a:rPr lang="en-US" altLang="en-US" sz="2200" dirty="0" smtClean="0">
                  <a:solidFill>
                    <a:schemeClr val="tx1"/>
                  </a:solidFill>
                </a:rPr>
                <a:t>, </a:t>
              </a:r>
              <a:r>
                <a:rPr lang="en-US" altLang="en-US" sz="2200" dirty="0">
                  <a:solidFill>
                    <a:schemeClr val="tx1"/>
                  </a:solidFill>
                </a:rPr>
                <a:t>some common, some rare</a:t>
              </a:r>
            </a:p>
          </p:txBody>
        </p:sp>
      </p:grpSp>
    </p:spTree>
    <p:extLst>
      <p:ext uri="{BB962C8B-B14F-4D97-AF65-F5344CB8AC3E}">
        <p14:creationId xmlns:p14="http://schemas.microsoft.com/office/powerpoint/2010/main" val="40694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3600" dirty="0" smtClean="0">
                <a:latin typeface="Arial" panose="020B0604020202020204" pitchFamily="34" charset="0"/>
                <a:cs typeface="Arial" panose="020B0604020202020204" pitchFamily="34" charset="0"/>
              </a:rPr>
              <a:t>Isotopes: varieties of an element</a:t>
            </a:r>
            <a:endParaRPr lang="en-US" sz="3600" dirty="0">
              <a:latin typeface="Arial" panose="020B0604020202020204" pitchFamily="34" charset="0"/>
              <a:cs typeface="Arial" panose="020B0604020202020204" pitchFamily="34" charset="0"/>
            </a:endParaRPr>
          </a:p>
        </p:txBody>
      </p:sp>
      <p:pic>
        <p:nvPicPr>
          <p:cNvPr id="3" name="Picture 2" descr="NuclideMap_stitched_small_preview.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7337" y="1719608"/>
            <a:ext cx="5980663" cy="404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7068" t="17010" b="11273"/>
          <a:stretch>
            <a:fillRect/>
          </a:stretch>
        </p:blipFill>
        <p:spPr bwMode="auto">
          <a:xfrm>
            <a:off x="844551" y="1674297"/>
            <a:ext cx="7766050" cy="407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2979905" y="2625812"/>
            <a:ext cx="5562808" cy="1501243"/>
            <a:chOff x="1680" y="2452"/>
            <a:chExt cx="3661" cy="988"/>
          </a:xfrm>
        </p:grpSpPr>
        <p:sp>
          <p:nvSpPr>
            <p:cNvPr id="6" name="Rectangle 5"/>
            <p:cNvSpPr>
              <a:spLocks noChangeArrowheads="1"/>
            </p:cNvSpPr>
            <p:nvPr/>
          </p:nvSpPr>
          <p:spPr bwMode="auto">
            <a:xfrm>
              <a:off x="1680" y="2452"/>
              <a:ext cx="3661" cy="259"/>
            </a:xfrm>
            <a:prstGeom prst="rect">
              <a:avLst/>
            </a:prstGeom>
            <a:noFill/>
            <a:ln w="38100">
              <a:pattFill prst="wdDnDiag">
                <a:fgClr>
                  <a:srgbClr val="FF0000"/>
                </a:fgClr>
                <a:bgClr>
                  <a:srgbClr val="FFFF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323232"/>
                </a:solidFill>
                <a:effectLst/>
                <a:uLnTx/>
                <a:uFillTx/>
                <a:latin typeface="Arial" panose="020B0604020202020204" pitchFamily="34" charset="0"/>
                <a:ea typeface="ヒラギノ角ゴ Pro W3"/>
                <a:cs typeface="Arial" panose="020B0604020202020204" pitchFamily="34" charset="0"/>
              </a:endParaRPr>
            </a:p>
          </p:txBody>
        </p:sp>
        <p:sp>
          <p:nvSpPr>
            <p:cNvPr id="7" name="Text Box 6"/>
            <p:cNvSpPr txBox="1">
              <a:spLocks noChangeArrowheads="1"/>
            </p:cNvSpPr>
            <p:nvPr/>
          </p:nvSpPr>
          <p:spPr bwMode="auto">
            <a:xfrm>
              <a:off x="1680" y="2731"/>
              <a:ext cx="2201" cy="709"/>
            </a:xfrm>
            <a:prstGeom prst="rect">
              <a:avLst/>
            </a:prstGeom>
            <a:solidFill>
              <a:schemeClr val="tx1">
                <a:lumMod val="95000"/>
                <a:lumOff val="5000"/>
                <a:alpha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All </a:t>
              </a:r>
              <a:r>
                <a:rPr kumimoji="0" lang="en-US" altLang="en-US" sz="1600" b="0" i="0" u="none" strike="noStrike" kern="1200" cap="none" spc="0" normalizeH="0" baseline="0" noProof="0" dirty="0" smtClean="0">
                  <a:ln>
                    <a:noFill/>
                  </a:ln>
                  <a:solidFill>
                    <a:prstClr val="white"/>
                  </a:solidFill>
                  <a:effectLst/>
                  <a:uLnTx/>
                  <a:uFillTx/>
                  <a:latin typeface="Arial" panose="020B0604020202020204" pitchFamily="34" charset="0"/>
                  <a:ea typeface="ヒラギノ角ゴ Pro W3"/>
                  <a:cs typeface="Arial" panose="020B0604020202020204" pitchFamily="34" charset="0"/>
                </a:rPr>
                <a:t>of these </a:t>
              </a:r>
              <a:r>
                <a:rPr kumimoji="0" lang="en-US" altLang="en-US" sz="1600" b="0" i="0"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carbon isotopes are </a:t>
              </a:r>
              <a:r>
                <a:rPr kumimoji="0" lang="en-US" altLang="en-US" sz="16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chemically identical</a:t>
              </a:r>
              <a:r>
                <a:rPr kumimoji="0" lang="en-US" altLang="en-US" sz="1600" b="0" i="0"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 but different numbers of neutrons gives them diverse nuclear properties</a:t>
              </a:r>
            </a:p>
          </p:txBody>
        </p:sp>
      </p:grpSp>
      <p:sp>
        <p:nvSpPr>
          <p:cNvPr id="8" name="Text Box 7"/>
          <p:cNvSpPr txBox="1">
            <a:spLocks noChangeArrowheads="1"/>
          </p:cNvSpPr>
          <p:nvPr/>
        </p:nvSpPr>
        <p:spPr bwMode="auto">
          <a:xfrm rot="-5400000">
            <a:off x="-1067513" y="3415254"/>
            <a:ext cx="34196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Protons (Elements)</a:t>
            </a:r>
          </a:p>
        </p:txBody>
      </p:sp>
      <p:sp>
        <p:nvSpPr>
          <p:cNvPr id="9" name="Text Box 8"/>
          <p:cNvSpPr txBox="1">
            <a:spLocks noChangeArrowheads="1"/>
          </p:cNvSpPr>
          <p:nvPr/>
        </p:nvSpPr>
        <p:spPr bwMode="auto">
          <a:xfrm>
            <a:off x="1157260" y="5769157"/>
            <a:ext cx="39669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 Neutrons (Isotopes)</a:t>
            </a:r>
          </a:p>
        </p:txBody>
      </p:sp>
      <p:pic>
        <p:nvPicPr>
          <p:cNvPr id="10" name="Picture 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682" t="39745" r="11308" b="11307"/>
          <a:stretch/>
        </p:blipFill>
        <p:spPr bwMode="auto">
          <a:xfrm>
            <a:off x="365501" y="5171086"/>
            <a:ext cx="556919" cy="65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486" t="-1562" r="40748" b="62654"/>
          <a:stretch/>
        </p:blipFill>
        <p:spPr bwMode="auto">
          <a:xfrm>
            <a:off x="796375" y="5735945"/>
            <a:ext cx="512455" cy="512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a:grpSpLocks/>
          </p:cNvGrpSpPr>
          <p:nvPr/>
        </p:nvGrpSpPr>
        <p:grpSpPr bwMode="auto">
          <a:xfrm>
            <a:off x="2345868" y="990600"/>
            <a:ext cx="2756488" cy="721812"/>
            <a:chOff x="5601" y="926"/>
            <a:chExt cx="3572" cy="940"/>
          </a:xfrm>
        </p:grpSpPr>
        <p:pic>
          <p:nvPicPr>
            <p:cNvPr id="13" name="Picture 1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191" y="969"/>
              <a:ext cx="982" cy="882"/>
            </a:xfrm>
            <a:prstGeom prst="rect">
              <a:avLst/>
            </a:prstGeom>
            <a:solidFill>
              <a:schemeClr val="bg1">
                <a:alpha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896" y="941"/>
              <a:ext cx="1030" cy="925"/>
            </a:xfrm>
            <a:prstGeom prst="rect">
              <a:avLst/>
            </a:prstGeom>
            <a:solidFill>
              <a:schemeClr val="bg1">
                <a:alpha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601" y="926"/>
              <a:ext cx="1030" cy="925"/>
            </a:xfrm>
            <a:prstGeom prst="rect">
              <a:avLst/>
            </a:prstGeom>
            <a:solidFill>
              <a:schemeClr val="bg1">
                <a:alpha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6" name="Text Box 15"/>
          <p:cNvSpPr txBox="1">
            <a:spLocks noChangeArrowheads="1"/>
          </p:cNvSpPr>
          <p:nvPr/>
        </p:nvSpPr>
        <p:spPr bwMode="auto">
          <a:xfrm>
            <a:off x="4155320" y="1527630"/>
            <a:ext cx="1146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Carbon-12</a:t>
            </a:r>
          </a:p>
        </p:txBody>
      </p:sp>
      <p:sp>
        <p:nvSpPr>
          <p:cNvPr id="17" name="Text Box 16"/>
          <p:cNvSpPr txBox="1">
            <a:spLocks noChangeArrowheads="1"/>
          </p:cNvSpPr>
          <p:nvPr/>
        </p:nvSpPr>
        <p:spPr bwMode="auto">
          <a:xfrm>
            <a:off x="3292282" y="1527629"/>
            <a:ext cx="9896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Carbon-11</a:t>
            </a:r>
          </a:p>
        </p:txBody>
      </p:sp>
      <p:sp>
        <p:nvSpPr>
          <p:cNvPr id="18" name="Text Box 17"/>
          <p:cNvSpPr txBox="1">
            <a:spLocks noChangeArrowheads="1"/>
          </p:cNvSpPr>
          <p:nvPr/>
        </p:nvSpPr>
        <p:spPr bwMode="auto">
          <a:xfrm>
            <a:off x="2229030" y="1527630"/>
            <a:ext cx="9896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Carbon-10</a:t>
            </a:r>
          </a:p>
        </p:txBody>
      </p:sp>
      <p:cxnSp>
        <p:nvCxnSpPr>
          <p:cNvPr id="19" name="Straight Arrow Connector 18"/>
          <p:cNvCxnSpPr/>
          <p:nvPr/>
        </p:nvCxnSpPr>
        <p:spPr>
          <a:xfrm flipH="1">
            <a:off x="4405449" y="1728458"/>
            <a:ext cx="413584" cy="9859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850996" y="1728458"/>
            <a:ext cx="180780" cy="10091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899425" y="1728458"/>
            <a:ext cx="678292" cy="9859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195248" y="1189976"/>
            <a:ext cx="3913632"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The Chart of Nuclides</a:t>
            </a:r>
            <a:endPar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Tree>
    <p:extLst>
      <p:ext uri="{BB962C8B-B14F-4D97-AF65-F5344CB8AC3E}">
        <p14:creationId xmlns:p14="http://schemas.microsoft.com/office/powerpoint/2010/main" val="278078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3.33333E-6 -0.0162 L 0.96666 -0.78843 " pathEditMode="relative" rAng="0" ptsTypes="AA">
                                      <p:cBhvr>
                                        <p:cTn id="6" dur="2000" fill="hold"/>
                                        <p:tgtEl>
                                          <p:spTgt spid="3"/>
                                        </p:tgtEl>
                                        <p:attrNameLst>
                                          <p:attrName>ppt_x</p:attrName>
                                          <p:attrName>ppt_y</p:attrName>
                                        </p:attrNameLst>
                                      </p:cBhvr>
                                      <p:rCtr x="48333" y="-38611"/>
                                    </p:animMotion>
                                  </p:childTnLst>
                                </p:cTn>
                              </p:par>
                              <p:par>
                                <p:cTn id="7" presetID="6" presetClass="emph" presetSubtype="0" accel="50000" fill="hold" nodeType="withEffect">
                                  <p:stCondLst>
                                    <p:cond delay="0"/>
                                  </p:stCondLst>
                                  <p:childTnLst>
                                    <p:animScale>
                                      <p:cBhvr>
                                        <p:cTn id="8" dur="2000" fill="hold"/>
                                        <p:tgtEl>
                                          <p:spTgt spid="3"/>
                                        </p:tgtEl>
                                      </p:cBhvr>
                                      <p:by x="400000" y="400000"/>
                                    </p:animScale>
                                  </p:childTnLst>
                                </p:cTn>
                              </p:par>
                              <p:par>
                                <p:cTn id="9" presetID="10" presetClass="exit" presetSubtype="0" fill="hold" nodeType="withEffect">
                                  <p:stCondLst>
                                    <p:cond delay="0"/>
                                  </p:stCondLst>
                                  <p:childTnLst>
                                    <p:animEffect transition="out" filter="fade">
                                      <p:cBhvr>
                                        <p:cTn id="10" dur="3000"/>
                                        <p:tgtEl>
                                          <p:spTgt spid="3"/>
                                        </p:tgtEl>
                                      </p:cBhvr>
                                    </p:animEffect>
                                    <p:set>
                                      <p:cBhvr>
                                        <p:cTn id="11" dur="1" fill="hold">
                                          <p:stCondLst>
                                            <p:cond delay="2999"/>
                                          </p:stCondLst>
                                        </p:cTn>
                                        <p:tgtEl>
                                          <p:spTgt spid="3"/>
                                        </p:tgtEl>
                                        <p:attrNameLst>
                                          <p:attrName>style.visibility</p:attrName>
                                        </p:attrNameLst>
                                      </p:cBhvr>
                                      <p:to>
                                        <p:strVal val="hidden"/>
                                      </p:to>
                                    </p:set>
                                  </p:childTnLst>
                                </p:cTn>
                              </p:par>
                              <p:par>
                                <p:cTn id="12" presetID="23" presetClass="entr" presetSubtype="16" fill="hold" nodeType="withEffect">
                                  <p:stCondLst>
                                    <p:cond delay="100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childTnLst>
                                </p:cTn>
                              </p:par>
                              <p:par>
                                <p:cTn id="16" presetID="10" presetClass="entr" presetSubtype="0" fill="hold" nodeType="withEffect">
                                  <p:stCondLst>
                                    <p:cond delay="10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par>
                          <p:cTn id="19" fill="hold">
                            <p:stCondLst>
                              <p:cond delay="3000"/>
                            </p:stCondLst>
                            <p:childTnLst>
                              <p:par>
                                <p:cTn id="20" presetID="2" presetClass="entr" presetSubtype="2"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1+#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childTnLst>
                                </p:cTn>
                              </p:par>
                            </p:childTnLst>
                          </p:cTn>
                        </p:par>
                        <p:par>
                          <p:cTn id="40" fill="hold">
                            <p:stCondLst>
                              <p:cond delay="500"/>
                            </p:stCondLst>
                            <p:childTnLst>
                              <p:par>
                                <p:cTn id="41" presetID="22" presetClass="entr" presetSubtype="1"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up)">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ppt_w</p:attrName>
                                        </p:attrNameLst>
                                      </p:cBhvr>
                                      <p:tavLst>
                                        <p:tav tm="0">
                                          <p:val>
                                            <p:fltVal val="0"/>
                                          </p:val>
                                        </p:tav>
                                        <p:tav tm="100000">
                                          <p:val>
                                            <p:strVal val="#ppt_w"/>
                                          </p:val>
                                        </p:tav>
                                      </p:tavLst>
                                    </p:anim>
                                    <p:anim calcmode="lin" valueType="num">
                                      <p:cBhvr>
                                        <p:cTn id="49" dur="500" fill="hold"/>
                                        <p:tgtEl>
                                          <p:spTgt spid="18"/>
                                        </p:tgtEl>
                                        <p:attrNameLst>
                                          <p:attrName>ppt_h</p:attrName>
                                        </p:attrNameLst>
                                      </p:cBhvr>
                                      <p:tavLst>
                                        <p:tav tm="0">
                                          <p:val>
                                            <p:fltVal val="0"/>
                                          </p:val>
                                        </p:tav>
                                        <p:tav tm="100000">
                                          <p:val>
                                            <p:strVal val="#ppt_h"/>
                                          </p:val>
                                        </p:tav>
                                      </p:tavLst>
                                    </p:anim>
                                  </p:childTnLst>
                                </p:cTn>
                              </p:par>
                            </p:childTnLst>
                          </p:cTn>
                        </p:par>
                        <p:par>
                          <p:cTn id="50" fill="hold">
                            <p:stCondLst>
                              <p:cond delay="500"/>
                            </p:stCondLst>
                            <p:childTnLst>
                              <p:par>
                                <p:cTn id="51" presetID="22" presetClass="entr" presetSubtype="1" fill="hold"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up)">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 calcmode="lin" valueType="num">
                                      <p:cBhvr>
                                        <p:cTn id="58" dur="500" fill="hold"/>
                                        <p:tgtEl>
                                          <p:spTgt spid="5"/>
                                        </p:tgtEl>
                                        <p:attrNameLst>
                                          <p:attrName>ppt_w</p:attrName>
                                        </p:attrNameLst>
                                      </p:cBhvr>
                                      <p:tavLst>
                                        <p:tav tm="0">
                                          <p:val>
                                            <p:fltVal val="0"/>
                                          </p:val>
                                        </p:tav>
                                        <p:tav tm="100000">
                                          <p:val>
                                            <p:strVal val="#ppt_w"/>
                                          </p:val>
                                        </p:tav>
                                      </p:tavLst>
                                    </p:anim>
                                    <p:anim calcmode="lin" valueType="num">
                                      <p:cBhvr>
                                        <p:cTn id="59"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325563"/>
          </a:xfrm>
        </p:spPr>
        <p:txBody>
          <a:bodyPr/>
          <a:lstStyle/>
          <a:p>
            <a:r>
              <a:rPr lang="en-US" sz="3600" dirty="0" smtClean="0"/>
              <a:t>FRIB mission: study RARE isotopes</a:t>
            </a:r>
            <a:endParaRPr lang="en-US" sz="3600" dirty="0"/>
          </a:p>
        </p:txBody>
      </p:sp>
      <p:pic>
        <p:nvPicPr>
          <p:cNvPr id="3" name="Picture 2" descr="NuclideMap_stitched_small_preview.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7337" y="1066800"/>
            <a:ext cx="6872772" cy="464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
          <p:cNvSpPr txBox="1">
            <a:spLocks noChangeArrowheads="1"/>
          </p:cNvSpPr>
          <p:nvPr/>
        </p:nvSpPr>
        <p:spPr bwMode="auto">
          <a:xfrm rot="-5400000">
            <a:off x="-1067513" y="3339054"/>
            <a:ext cx="34196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Protons (Elements)</a:t>
            </a:r>
          </a:p>
        </p:txBody>
      </p:sp>
      <p:sp>
        <p:nvSpPr>
          <p:cNvPr id="9" name="Text Box 8"/>
          <p:cNvSpPr txBox="1">
            <a:spLocks noChangeArrowheads="1"/>
          </p:cNvSpPr>
          <p:nvPr/>
        </p:nvSpPr>
        <p:spPr bwMode="auto">
          <a:xfrm>
            <a:off x="1157260" y="5692957"/>
            <a:ext cx="39669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Neutrons (Isotopes)</a:t>
            </a:r>
          </a:p>
        </p:txBody>
      </p:sp>
      <p:pic>
        <p:nvPicPr>
          <p:cNvPr id="10" name="Picture 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682" t="39745" r="11308" b="11307"/>
          <a:stretch/>
        </p:blipFill>
        <p:spPr bwMode="auto">
          <a:xfrm>
            <a:off x="365501" y="5094886"/>
            <a:ext cx="556919" cy="65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486" t="-1562" r="40748" b="62654"/>
          <a:stretch/>
        </p:blipFill>
        <p:spPr bwMode="auto">
          <a:xfrm>
            <a:off x="796375" y="5659745"/>
            <a:ext cx="512455" cy="512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15"/>
          <p:cNvGrpSpPr>
            <a:grpSpLocks/>
          </p:cNvGrpSpPr>
          <p:nvPr/>
        </p:nvGrpSpPr>
        <p:grpSpPr bwMode="auto">
          <a:xfrm>
            <a:off x="841438" y="1296109"/>
            <a:ext cx="2843214" cy="2425700"/>
            <a:chOff x="1053" y="625"/>
            <a:chExt cx="1791" cy="1528"/>
          </a:xfrm>
        </p:grpSpPr>
        <p:sp>
          <p:nvSpPr>
            <p:cNvPr id="23" name="Text Box 5"/>
            <p:cNvSpPr txBox="1">
              <a:spLocks noChangeArrowheads="1"/>
            </p:cNvSpPr>
            <p:nvPr/>
          </p:nvSpPr>
          <p:spPr bwMode="auto">
            <a:xfrm>
              <a:off x="1053" y="625"/>
              <a:ext cx="1791" cy="582"/>
            </a:xfrm>
            <a:prstGeom prst="rect">
              <a:avLst/>
            </a:prstGeom>
            <a:noFill/>
            <a:ln w="38100">
              <a:pattFill prst="wdDnDiag">
                <a:fgClr>
                  <a:schemeClr val="folHlink"/>
                </a:fgClr>
                <a:bgClr>
                  <a:schemeClr val="tx1"/>
                </a:bgClr>
              </a:patt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Black squares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Stable, common isotopes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&lt;300 known</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4" name="Line 12"/>
            <p:cNvSpPr>
              <a:spLocks noChangeShapeType="1"/>
            </p:cNvSpPr>
            <p:nvPr/>
          </p:nvSpPr>
          <p:spPr bwMode="auto">
            <a:xfrm>
              <a:off x="2400" y="1215"/>
              <a:ext cx="335" cy="938"/>
            </a:xfrm>
            <a:prstGeom prst="line">
              <a:avLst/>
            </a:prstGeom>
            <a:noFill/>
            <a:ln w="38100">
              <a:pattFill prst="wdDnDiag">
                <a:fgClr>
                  <a:schemeClr val="folHlink"/>
                </a:fgClr>
                <a:bgClr>
                  <a:schemeClr val="tx1"/>
                </a:bgClr>
              </a:pattFill>
              <a:round/>
              <a:headEnd/>
              <a:tailEnd type="triangle" w="lg" len="lg"/>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ndParaRPr>
            </a:p>
          </p:txBody>
        </p:sp>
      </p:grpSp>
      <p:grpSp>
        <p:nvGrpSpPr>
          <p:cNvPr id="25" name="Group 16"/>
          <p:cNvGrpSpPr>
            <a:grpSpLocks/>
          </p:cNvGrpSpPr>
          <p:nvPr/>
        </p:nvGrpSpPr>
        <p:grpSpPr bwMode="auto">
          <a:xfrm>
            <a:off x="2895600" y="4313620"/>
            <a:ext cx="5410200" cy="923926"/>
            <a:chOff x="2161" y="3162"/>
            <a:chExt cx="3408" cy="582"/>
          </a:xfrm>
        </p:grpSpPr>
        <p:sp>
          <p:nvSpPr>
            <p:cNvPr id="26" name="Text Box 6"/>
            <p:cNvSpPr txBox="1">
              <a:spLocks noChangeArrowheads="1"/>
            </p:cNvSpPr>
            <p:nvPr/>
          </p:nvSpPr>
          <p:spPr bwMode="auto">
            <a:xfrm>
              <a:off x="3169" y="3162"/>
              <a:ext cx="2400" cy="582"/>
            </a:xfrm>
            <a:prstGeom prst="rect">
              <a:avLst/>
            </a:prstGeom>
            <a:noFill/>
            <a:ln w="38100">
              <a:pattFill prst="wdDnDiag">
                <a:fgClr>
                  <a:srgbClr val="3366FF"/>
                </a:fgClr>
                <a:bgClr>
                  <a:srgbClr val="FF3300"/>
                </a:bgClr>
              </a:patt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srgbClr val="E68EC8"/>
                  </a:solidFill>
                  <a:effectLst/>
                  <a:uLnTx/>
                  <a:uFillTx/>
                  <a:latin typeface="Arial" panose="020B0604020202020204" pitchFamily="34" charset="0"/>
                  <a:cs typeface="Arial" panose="020B0604020202020204" pitchFamily="34" charset="0"/>
                </a:rPr>
                <a:t>Colored</a:t>
              </a:r>
              <a:r>
                <a:rPr kumimoji="0" lang="en-US" altLang="en-US" sz="1800"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a:t>
              </a:r>
              <a:r>
                <a:rPr kumimoji="0" lang="en-US" altLang="en-US" sz="1800" b="1" i="0" u="none" strike="noStrike" kern="1200" cap="none" spc="0" normalizeH="0" baseline="0" noProof="0" dirty="0" smtClean="0">
                  <a:ln>
                    <a:noFill/>
                  </a:ln>
                  <a:solidFill>
                    <a:srgbClr val="66C3DC"/>
                  </a:solidFill>
                  <a:effectLst/>
                  <a:uLnTx/>
                  <a:uFillTx/>
                  <a:latin typeface="Arial" panose="020B0604020202020204" pitchFamily="34" charset="0"/>
                  <a:cs typeface="Arial" panose="020B0604020202020204" pitchFamily="34" charset="0"/>
                </a:rPr>
                <a:t>squares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Unstable, radioactive, rare isotopes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&gt;3000 known and growing</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8" name="Line 11"/>
            <p:cNvSpPr>
              <a:spLocks noChangeShapeType="1"/>
            </p:cNvSpPr>
            <p:nvPr/>
          </p:nvSpPr>
          <p:spPr bwMode="auto">
            <a:xfrm flipH="1" flipV="1">
              <a:off x="2161" y="3210"/>
              <a:ext cx="1008" cy="219"/>
            </a:xfrm>
            <a:prstGeom prst="line">
              <a:avLst/>
            </a:prstGeom>
            <a:noFill/>
            <a:ln w="38100">
              <a:pattFill prst="wdUpDiag">
                <a:fgClr>
                  <a:schemeClr val="accent2"/>
                </a:fgClr>
                <a:bgClr>
                  <a:srgbClr val="FF3300"/>
                </a:bgClr>
              </a:pattFill>
              <a:round/>
              <a:headEnd/>
              <a:tailEnd type="triangle" w="lg" len="lg"/>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ndParaRPr>
            </a:p>
          </p:txBody>
        </p:sp>
      </p:grpSp>
      <p:grpSp>
        <p:nvGrpSpPr>
          <p:cNvPr id="31" name="Group 30"/>
          <p:cNvGrpSpPr/>
          <p:nvPr/>
        </p:nvGrpSpPr>
        <p:grpSpPr>
          <a:xfrm>
            <a:off x="1062152" y="2748780"/>
            <a:ext cx="5453508" cy="1600548"/>
            <a:chOff x="964333" y="2920369"/>
            <a:chExt cx="5453508" cy="1600548"/>
          </a:xfrm>
        </p:grpSpPr>
        <p:sp>
          <p:nvSpPr>
            <p:cNvPr id="29" name="TextBox 28"/>
            <p:cNvSpPr txBox="1"/>
            <p:nvPr/>
          </p:nvSpPr>
          <p:spPr>
            <a:xfrm rot="19804706">
              <a:off x="964333" y="2920369"/>
              <a:ext cx="4703931" cy="369332"/>
            </a:xfrm>
            <a:prstGeom prst="rect">
              <a:avLst/>
            </a:prstGeom>
            <a:noFill/>
          </p:spPr>
          <p:txBody>
            <a:bodyPr wrap="none" rtlCol="0">
              <a:prstTxWarp prst="textChevron">
                <a:avLst/>
              </a:prstTxWarp>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itchFamily="34" charset="0"/>
                </a:rPr>
                <a:t>Undiscovered Territory</a:t>
              </a:r>
              <a:endParaRPr kumimoji="0" lang="en-US" sz="1800" b="1" i="0" u="none" strike="noStrike" kern="1200" cap="none" spc="0" normalizeH="0" baseline="0" noProof="0" dirty="0">
                <a:ln>
                  <a:noFill/>
                </a:ln>
                <a:solidFill>
                  <a:prstClr val="black"/>
                </a:solidFill>
                <a:effectLst/>
                <a:uLnTx/>
                <a:uFillTx/>
                <a:latin typeface="Arial" pitchFamily="34" charset="0"/>
              </a:endParaRPr>
            </a:p>
          </p:txBody>
        </p:sp>
        <p:sp>
          <p:nvSpPr>
            <p:cNvPr id="30" name="TextBox 29"/>
            <p:cNvSpPr txBox="1"/>
            <p:nvPr/>
          </p:nvSpPr>
          <p:spPr>
            <a:xfrm rot="19659361">
              <a:off x="1490290" y="4151585"/>
              <a:ext cx="4927551" cy="369332"/>
            </a:xfrm>
            <a:prstGeom prst="rect">
              <a:avLst/>
            </a:prstGeom>
            <a:noFill/>
          </p:spPr>
          <p:txBody>
            <a:bodyPr wrap="none" rtlCol="0">
              <a:prstTxWarp prst="textChevronInverted">
                <a:avLst/>
              </a:prstTxWarp>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itchFamily="34" charset="0"/>
                </a:rPr>
                <a:t>Undiscovered Territory</a:t>
              </a:r>
              <a:endParaRPr kumimoji="0" lang="en-US" sz="1800" b="1" i="0" u="none" strike="noStrike" kern="1200" cap="none" spc="0" normalizeH="0" baseline="0" noProof="0" dirty="0">
                <a:ln>
                  <a:noFill/>
                </a:ln>
                <a:solidFill>
                  <a:prstClr val="black"/>
                </a:solidFill>
                <a:effectLst/>
                <a:uLnTx/>
                <a:uFillTx/>
                <a:latin typeface="Arial" pitchFamily="34" charset="0"/>
              </a:endParaRPr>
            </a:p>
          </p:txBody>
        </p:sp>
      </p:grpSp>
    </p:spTree>
    <p:extLst>
      <p:ext uri="{BB962C8B-B14F-4D97-AF65-F5344CB8AC3E}">
        <p14:creationId xmlns:p14="http://schemas.microsoft.com/office/powerpoint/2010/main" val="98344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6" name="Line 3"/>
          <p:cNvSpPr>
            <a:spLocks noChangeShapeType="1"/>
          </p:cNvSpPr>
          <p:nvPr/>
        </p:nvSpPr>
        <p:spPr bwMode="auto">
          <a:xfrm>
            <a:off x="1098550" y="4368800"/>
            <a:ext cx="6826250" cy="19050"/>
          </a:xfrm>
          <a:prstGeom prst="line">
            <a:avLst/>
          </a:prstGeom>
          <a:noFill/>
          <a:ln w="38100">
            <a:solidFill>
              <a:srgbClr val="D6A16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 name="Line 4"/>
          <p:cNvSpPr>
            <a:spLocks noChangeShapeType="1"/>
          </p:cNvSpPr>
          <p:nvPr/>
        </p:nvSpPr>
        <p:spPr bwMode="auto">
          <a:xfrm>
            <a:off x="1143000" y="2755900"/>
            <a:ext cx="6781800" cy="0"/>
          </a:xfrm>
          <a:prstGeom prst="line">
            <a:avLst/>
          </a:prstGeom>
          <a:noFill/>
          <a:ln w="38100">
            <a:solidFill>
              <a:srgbClr val="D6A16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Title 1"/>
          <p:cNvSpPr>
            <a:spLocks noGrp="1"/>
          </p:cNvSpPr>
          <p:nvPr>
            <p:ph type="title"/>
          </p:nvPr>
        </p:nvSpPr>
        <p:spPr>
          <a:xfrm>
            <a:off x="628650" y="228600"/>
            <a:ext cx="7886700" cy="1325563"/>
          </a:xfrm>
        </p:spPr>
        <p:txBody>
          <a:bodyPr/>
          <a:lstStyle/>
          <a:p>
            <a:r>
              <a:rPr lang="en-US" sz="4000" dirty="0" smtClean="0"/>
              <a:t>How were the elements made?</a:t>
            </a:r>
            <a:endParaRPr lang="en-US" sz="4000" dirty="0"/>
          </a:p>
        </p:txBody>
      </p:sp>
      <p:pic>
        <p:nvPicPr>
          <p:cNvPr id="108" name="Picture 121" descr="newbell3"/>
          <p:cNvPicPr>
            <a:picLocks noChangeAspect="1" noChangeArrowheads="1"/>
          </p:cNvPicPr>
          <p:nvPr/>
        </p:nvPicPr>
        <p:blipFill>
          <a:blip r:embed="rId3">
            <a:clrChange>
              <a:clrFrom>
                <a:srgbClr val="333C2B"/>
              </a:clrFrom>
              <a:clrTo>
                <a:srgbClr val="333C2B">
                  <a:alpha val="0"/>
                </a:srgbClr>
              </a:clrTo>
            </a:clrChange>
            <a:extLst>
              <a:ext uri="{28A0092B-C50C-407E-A947-70E740481C1C}">
                <a14:useLocalDpi xmlns:a14="http://schemas.microsoft.com/office/drawing/2010/main" val="0"/>
              </a:ext>
            </a:extLst>
          </a:blip>
          <a:srcRect/>
          <a:stretch>
            <a:fillRect/>
          </a:stretch>
        </p:blipFill>
        <p:spPr bwMode="auto">
          <a:xfrm>
            <a:off x="1828800" y="1371600"/>
            <a:ext cx="5105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Text Box 6"/>
          <p:cNvSpPr txBox="1">
            <a:spLocks noChangeArrowheads="1"/>
          </p:cNvSpPr>
          <p:nvPr/>
        </p:nvSpPr>
        <p:spPr bwMode="auto">
          <a:xfrm>
            <a:off x="4953000" y="1189038"/>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7030A0"/>
                </a:solidFill>
                <a:latin typeface="Century Gothic" panose="020B0502020202020204" pitchFamily="34" charset="0"/>
              </a:rPr>
              <a:t>A spectacular explosion of energy in </a:t>
            </a:r>
            <a:r>
              <a:rPr lang="en-US" altLang="en-US" sz="1200" b="1" dirty="0" smtClean="0">
                <a:solidFill>
                  <a:srgbClr val="7030A0"/>
                </a:solidFill>
                <a:latin typeface="Century Gothic" panose="020B0502020202020204" pitchFamily="34" charset="0"/>
              </a:rPr>
              <a:t>a growing </a:t>
            </a:r>
            <a:r>
              <a:rPr lang="en-US" altLang="en-US" sz="1200" b="1" dirty="0">
                <a:solidFill>
                  <a:srgbClr val="7030A0"/>
                </a:solidFill>
                <a:latin typeface="Century Gothic" panose="020B0502020202020204" pitchFamily="34" charset="0"/>
              </a:rPr>
              <a:t>universe… the Big Bang !!</a:t>
            </a:r>
          </a:p>
        </p:txBody>
      </p:sp>
      <p:sp>
        <p:nvSpPr>
          <p:cNvPr id="111" name="Text Box 8"/>
          <p:cNvSpPr txBox="1">
            <a:spLocks noChangeArrowheads="1"/>
          </p:cNvSpPr>
          <p:nvPr/>
        </p:nvSpPr>
        <p:spPr bwMode="auto">
          <a:xfrm>
            <a:off x="5096495" y="1782763"/>
            <a:ext cx="78678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200" b="1">
                <a:solidFill>
                  <a:srgbClr val="FF9933"/>
                </a:solidFill>
                <a:latin typeface="Century Gothic" panose="020B0502020202020204" pitchFamily="34" charset="0"/>
              </a:rPr>
              <a:t>Inflation</a:t>
            </a:r>
          </a:p>
        </p:txBody>
      </p:sp>
      <p:grpSp>
        <p:nvGrpSpPr>
          <p:cNvPr id="112" name="Group 12"/>
          <p:cNvGrpSpPr>
            <a:grpSpLocks/>
          </p:cNvGrpSpPr>
          <p:nvPr/>
        </p:nvGrpSpPr>
        <p:grpSpPr bwMode="auto">
          <a:xfrm rot="179025">
            <a:off x="5181600" y="2154113"/>
            <a:ext cx="854075" cy="2532062"/>
            <a:chOff x="3127" y="1013"/>
            <a:chExt cx="636" cy="1886"/>
          </a:xfrm>
        </p:grpSpPr>
        <p:sp>
          <p:nvSpPr>
            <p:cNvPr id="113" name="Arc 13"/>
            <p:cNvSpPr>
              <a:spLocks/>
            </p:cNvSpPr>
            <p:nvPr/>
          </p:nvSpPr>
          <p:spPr bwMode="auto">
            <a:xfrm rot="15915948" flipV="1">
              <a:off x="2449" y="1691"/>
              <a:ext cx="1886" cy="529"/>
            </a:xfrm>
            <a:custGeom>
              <a:avLst/>
              <a:gdLst>
                <a:gd name="T0" fmla="*/ 0 w 21520"/>
                <a:gd name="T1" fmla="*/ 0 h 21427"/>
                <a:gd name="T2" fmla="*/ 0 w 21520"/>
                <a:gd name="T3" fmla="*/ 0 h 21427"/>
                <a:gd name="T4" fmla="*/ 0 w 21520"/>
                <a:gd name="T5" fmla="*/ 0 h 21427"/>
                <a:gd name="T6" fmla="*/ 0 60000 65536"/>
                <a:gd name="T7" fmla="*/ 0 60000 65536"/>
                <a:gd name="T8" fmla="*/ 0 60000 65536"/>
                <a:gd name="T9" fmla="*/ 0 w 21520"/>
                <a:gd name="T10" fmla="*/ 0 h 21427"/>
                <a:gd name="T11" fmla="*/ 21520 w 21520"/>
                <a:gd name="T12" fmla="*/ 21427 h 21427"/>
              </a:gdLst>
              <a:ahLst/>
              <a:cxnLst>
                <a:cxn ang="T6">
                  <a:pos x="T0" y="T1"/>
                </a:cxn>
                <a:cxn ang="T7">
                  <a:pos x="T2" y="T3"/>
                </a:cxn>
                <a:cxn ang="T8">
                  <a:pos x="T4" y="T5"/>
                </a:cxn>
              </a:cxnLst>
              <a:rect l="T9" t="T10" r="T11" b="T12"/>
              <a:pathLst>
                <a:path w="21520" h="21427" fill="none" extrusionOk="0">
                  <a:moveTo>
                    <a:pt x="2726" y="-1"/>
                  </a:moveTo>
                  <a:cubicBezTo>
                    <a:pt x="12819" y="1283"/>
                    <a:pt x="20648" y="9437"/>
                    <a:pt x="21520" y="19574"/>
                  </a:cubicBezTo>
                </a:path>
                <a:path w="21520" h="21427" stroke="0" extrusionOk="0">
                  <a:moveTo>
                    <a:pt x="2726" y="-1"/>
                  </a:moveTo>
                  <a:cubicBezTo>
                    <a:pt x="12819" y="1283"/>
                    <a:pt x="20648" y="9437"/>
                    <a:pt x="21520" y="19574"/>
                  </a:cubicBezTo>
                  <a:lnTo>
                    <a:pt x="0" y="21427"/>
                  </a:lnTo>
                  <a:lnTo>
                    <a:pt x="2726" y="-1"/>
                  </a:lnTo>
                  <a:close/>
                </a:path>
              </a:pathLst>
            </a:custGeom>
            <a:noFill/>
            <a:ln w="57150">
              <a:solidFill>
                <a:srgbClr val="D6009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4" name="Freeform 14"/>
            <p:cNvSpPr>
              <a:spLocks/>
            </p:cNvSpPr>
            <p:nvPr/>
          </p:nvSpPr>
          <p:spPr bwMode="auto">
            <a:xfrm rot="4777456">
              <a:off x="3685" y="2541"/>
              <a:ext cx="78" cy="78"/>
            </a:xfrm>
            <a:custGeom>
              <a:avLst/>
              <a:gdLst>
                <a:gd name="T0" fmla="*/ 0 w 78"/>
                <a:gd name="T1" fmla="*/ 0 h 78"/>
                <a:gd name="T2" fmla="*/ 78 w 78"/>
                <a:gd name="T3" fmla="*/ 54 h 78"/>
                <a:gd name="T4" fmla="*/ 0 w 78"/>
                <a:gd name="T5" fmla="*/ 78 h 78"/>
                <a:gd name="T6" fmla="*/ 0 60000 65536"/>
                <a:gd name="T7" fmla="*/ 0 60000 65536"/>
                <a:gd name="T8" fmla="*/ 0 60000 65536"/>
                <a:gd name="T9" fmla="*/ 0 w 78"/>
                <a:gd name="T10" fmla="*/ 0 h 78"/>
                <a:gd name="T11" fmla="*/ 78 w 78"/>
                <a:gd name="T12" fmla="*/ 78 h 78"/>
              </a:gdLst>
              <a:ahLst/>
              <a:cxnLst>
                <a:cxn ang="T6">
                  <a:pos x="T0" y="T1"/>
                </a:cxn>
                <a:cxn ang="T7">
                  <a:pos x="T2" y="T3"/>
                </a:cxn>
                <a:cxn ang="T8">
                  <a:pos x="T4" y="T5"/>
                </a:cxn>
              </a:cxnLst>
              <a:rect l="T9" t="T10" r="T11" b="T12"/>
              <a:pathLst>
                <a:path w="78" h="78">
                  <a:moveTo>
                    <a:pt x="0" y="0"/>
                  </a:moveTo>
                  <a:lnTo>
                    <a:pt x="78" y="54"/>
                  </a:lnTo>
                  <a:lnTo>
                    <a:pt x="0" y="78"/>
                  </a:lnTo>
                </a:path>
              </a:pathLst>
            </a:custGeom>
            <a:noFill/>
            <a:ln w="57150">
              <a:solidFill>
                <a:srgbClr val="D6009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5" name="Text Box 15"/>
          <p:cNvSpPr txBox="1">
            <a:spLocks noChangeArrowheads="1"/>
          </p:cNvSpPr>
          <p:nvPr/>
        </p:nvSpPr>
        <p:spPr bwMode="auto">
          <a:xfrm>
            <a:off x="5621311" y="2301293"/>
            <a:ext cx="1004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200" b="1" dirty="0">
                <a:solidFill>
                  <a:srgbClr val="D60093"/>
                </a:solidFill>
                <a:latin typeface="Century Gothic" panose="020B0502020202020204" pitchFamily="34" charset="0"/>
              </a:rPr>
              <a:t>Slowing expansion</a:t>
            </a:r>
          </a:p>
        </p:txBody>
      </p:sp>
      <p:grpSp>
        <p:nvGrpSpPr>
          <p:cNvPr id="116" name="Group 16"/>
          <p:cNvGrpSpPr>
            <a:grpSpLocks/>
          </p:cNvGrpSpPr>
          <p:nvPr/>
        </p:nvGrpSpPr>
        <p:grpSpPr bwMode="auto">
          <a:xfrm rot="108441">
            <a:off x="6061696" y="4170651"/>
            <a:ext cx="955675" cy="819150"/>
            <a:chOff x="4075" y="2956"/>
            <a:chExt cx="712" cy="611"/>
          </a:xfrm>
        </p:grpSpPr>
        <p:sp>
          <p:nvSpPr>
            <p:cNvPr id="117" name="Arc 17"/>
            <p:cNvSpPr>
              <a:spLocks/>
            </p:cNvSpPr>
            <p:nvPr/>
          </p:nvSpPr>
          <p:spPr bwMode="auto">
            <a:xfrm rot="3080490" flipV="1">
              <a:off x="4155" y="2876"/>
              <a:ext cx="551" cy="712"/>
            </a:xfrm>
            <a:custGeom>
              <a:avLst/>
              <a:gdLst>
                <a:gd name="T0" fmla="*/ 0 w 19276"/>
                <a:gd name="T1" fmla="*/ 0 h 21600"/>
                <a:gd name="T2" fmla="*/ 0 w 19276"/>
                <a:gd name="T3" fmla="*/ 0 h 21600"/>
                <a:gd name="T4" fmla="*/ 0 w 19276"/>
                <a:gd name="T5" fmla="*/ 0 h 21600"/>
                <a:gd name="T6" fmla="*/ 0 60000 65536"/>
                <a:gd name="T7" fmla="*/ 0 60000 65536"/>
                <a:gd name="T8" fmla="*/ 0 60000 65536"/>
                <a:gd name="T9" fmla="*/ 0 w 19276"/>
                <a:gd name="T10" fmla="*/ 0 h 21600"/>
                <a:gd name="T11" fmla="*/ 19276 w 19276"/>
                <a:gd name="T12" fmla="*/ 21600 h 21600"/>
              </a:gdLst>
              <a:ahLst/>
              <a:cxnLst>
                <a:cxn ang="T6">
                  <a:pos x="T0" y="T1"/>
                </a:cxn>
                <a:cxn ang="T7">
                  <a:pos x="T2" y="T3"/>
                </a:cxn>
                <a:cxn ang="T8">
                  <a:pos x="T4" y="T5"/>
                </a:cxn>
              </a:cxnLst>
              <a:rect l="T9" t="T10" r="T11" b="T12"/>
              <a:pathLst>
                <a:path w="19276" h="21600" fill="none" extrusionOk="0">
                  <a:moveTo>
                    <a:pt x="0" y="320"/>
                  </a:moveTo>
                  <a:cubicBezTo>
                    <a:pt x="1223" y="107"/>
                    <a:pt x="2463" y="-1"/>
                    <a:pt x="3706" y="0"/>
                  </a:cubicBezTo>
                  <a:cubicBezTo>
                    <a:pt x="9581" y="0"/>
                    <a:pt x="15203" y="2393"/>
                    <a:pt x="19276" y="6628"/>
                  </a:cubicBezTo>
                </a:path>
                <a:path w="19276" h="21600" stroke="0" extrusionOk="0">
                  <a:moveTo>
                    <a:pt x="0" y="320"/>
                  </a:moveTo>
                  <a:cubicBezTo>
                    <a:pt x="1223" y="107"/>
                    <a:pt x="2463" y="-1"/>
                    <a:pt x="3706" y="0"/>
                  </a:cubicBezTo>
                  <a:cubicBezTo>
                    <a:pt x="9581" y="0"/>
                    <a:pt x="15203" y="2393"/>
                    <a:pt x="19276" y="6628"/>
                  </a:cubicBezTo>
                  <a:lnTo>
                    <a:pt x="3706" y="21600"/>
                  </a:lnTo>
                  <a:lnTo>
                    <a:pt x="0" y="320"/>
                  </a:lnTo>
                  <a:close/>
                </a:path>
              </a:pathLst>
            </a:custGeom>
            <a:noFill/>
            <a:ln w="57150">
              <a:solidFill>
                <a:srgbClr val="00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8" name="Freeform 18"/>
            <p:cNvSpPr>
              <a:spLocks/>
            </p:cNvSpPr>
            <p:nvPr/>
          </p:nvSpPr>
          <p:spPr bwMode="auto">
            <a:xfrm rot="-534416">
              <a:off x="4465" y="3489"/>
              <a:ext cx="78" cy="78"/>
            </a:xfrm>
            <a:custGeom>
              <a:avLst/>
              <a:gdLst>
                <a:gd name="T0" fmla="*/ 0 w 78"/>
                <a:gd name="T1" fmla="*/ 0 h 78"/>
                <a:gd name="T2" fmla="*/ 78 w 78"/>
                <a:gd name="T3" fmla="*/ 54 h 78"/>
                <a:gd name="T4" fmla="*/ 0 w 78"/>
                <a:gd name="T5" fmla="*/ 78 h 78"/>
                <a:gd name="T6" fmla="*/ 0 60000 65536"/>
                <a:gd name="T7" fmla="*/ 0 60000 65536"/>
                <a:gd name="T8" fmla="*/ 0 60000 65536"/>
                <a:gd name="T9" fmla="*/ 0 w 78"/>
                <a:gd name="T10" fmla="*/ 0 h 78"/>
                <a:gd name="T11" fmla="*/ 78 w 78"/>
                <a:gd name="T12" fmla="*/ 78 h 78"/>
              </a:gdLst>
              <a:ahLst/>
              <a:cxnLst>
                <a:cxn ang="T6">
                  <a:pos x="T0" y="T1"/>
                </a:cxn>
                <a:cxn ang="T7">
                  <a:pos x="T2" y="T3"/>
                </a:cxn>
                <a:cxn ang="T8">
                  <a:pos x="T4" y="T5"/>
                </a:cxn>
              </a:cxnLst>
              <a:rect l="T9" t="T10" r="T11" b="T12"/>
              <a:pathLst>
                <a:path w="78" h="78">
                  <a:moveTo>
                    <a:pt x="0" y="0"/>
                  </a:moveTo>
                  <a:lnTo>
                    <a:pt x="78" y="54"/>
                  </a:lnTo>
                  <a:lnTo>
                    <a:pt x="0" y="78"/>
                  </a:lnTo>
                </a:path>
              </a:pathLst>
            </a:custGeom>
            <a:noFill/>
            <a:ln w="57150">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9" name="Text Box 19"/>
          <p:cNvSpPr txBox="1">
            <a:spLocks noChangeArrowheads="1"/>
          </p:cNvSpPr>
          <p:nvPr/>
        </p:nvSpPr>
        <p:spPr bwMode="auto">
          <a:xfrm>
            <a:off x="6121202" y="4408745"/>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200" b="1" dirty="0">
                <a:solidFill>
                  <a:srgbClr val="0099FF"/>
                </a:solidFill>
                <a:latin typeface="Century Gothic" panose="020B0502020202020204" pitchFamily="34" charset="0"/>
              </a:rPr>
              <a:t>Accelerating expansion</a:t>
            </a:r>
          </a:p>
        </p:txBody>
      </p:sp>
      <p:grpSp>
        <p:nvGrpSpPr>
          <p:cNvPr id="120" name="Group 9"/>
          <p:cNvGrpSpPr>
            <a:grpSpLocks/>
          </p:cNvGrpSpPr>
          <p:nvPr/>
        </p:nvGrpSpPr>
        <p:grpSpPr bwMode="auto">
          <a:xfrm rot="170938">
            <a:off x="4829616" y="1768002"/>
            <a:ext cx="299108" cy="334151"/>
            <a:chOff x="2923" y="774"/>
            <a:chExt cx="282" cy="315"/>
          </a:xfrm>
        </p:grpSpPr>
        <p:sp>
          <p:nvSpPr>
            <p:cNvPr id="121" name="Arc 10"/>
            <p:cNvSpPr>
              <a:spLocks/>
            </p:cNvSpPr>
            <p:nvPr/>
          </p:nvSpPr>
          <p:spPr bwMode="auto">
            <a:xfrm rot="4513039" flipV="1">
              <a:off x="2914" y="783"/>
              <a:ext cx="300" cy="282"/>
            </a:xfrm>
            <a:custGeom>
              <a:avLst/>
              <a:gdLst>
                <a:gd name="T0" fmla="*/ 0 w 24139"/>
                <a:gd name="T1" fmla="*/ 0 h 21600"/>
                <a:gd name="T2" fmla="*/ 0 w 24139"/>
                <a:gd name="T3" fmla="*/ 0 h 21600"/>
                <a:gd name="T4" fmla="*/ 0 w 24139"/>
                <a:gd name="T5" fmla="*/ 0 h 21600"/>
                <a:gd name="T6" fmla="*/ 0 60000 65536"/>
                <a:gd name="T7" fmla="*/ 0 60000 65536"/>
                <a:gd name="T8" fmla="*/ 0 60000 65536"/>
                <a:gd name="T9" fmla="*/ 0 w 24139"/>
                <a:gd name="T10" fmla="*/ 0 h 21600"/>
                <a:gd name="T11" fmla="*/ 24139 w 24139"/>
                <a:gd name="T12" fmla="*/ 21600 h 21600"/>
              </a:gdLst>
              <a:ahLst/>
              <a:cxnLst>
                <a:cxn ang="T6">
                  <a:pos x="T0" y="T1"/>
                </a:cxn>
                <a:cxn ang="T7">
                  <a:pos x="T2" y="T3"/>
                </a:cxn>
                <a:cxn ang="T8">
                  <a:pos x="T4" y="T5"/>
                </a:cxn>
              </a:cxnLst>
              <a:rect l="T9" t="T10" r="T11" b="T12"/>
              <a:pathLst>
                <a:path w="24139" h="21600" fill="none" extrusionOk="0">
                  <a:moveTo>
                    <a:pt x="0" y="320"/>
                  </a:moveTo>
                  <a:cubicBezTo>
                    <a:pt x="1223" y="107"/>
                    <a:pt x="2463" y="-1"/>
                    <a:pt x="3706" y="0"/>
                  </a:cubicBezTo>
                  <a:cubicBezTo>
                    <a:pt x="12935" y="0"/>
                    <a:pt x="21145" y="5864"/>
                    <a:pt x="24138" y="14595"/>
                  </a:cubicBezTo>
                </a:path>
                <a:path w="24139" h="21600" stroke="0" extrusionOk="0">
                  <a:moveTo>
                    <a:pt x="0" y="320"/>
                  </a:moveTo>
                  <a:cubicBezTo>
                    <a:pt x="1223" y="107"/>
                    <a:pt x="2463" y="-1"/>
                    <a:pt x="3706" y="0"/>
                  </a:cubicBezTo>
                  <a:cubicBezTo>
                    <a:pt x="12935" y="0"/>
                    <a:pt x="21145" y="5864"/>
                    <a:pt x="24138" y="14595"/>
                  </a:cubicBezTo>
                  <a:lnTo>
                    <a:pt x="3706" y="21600"/>
                  </a:lnTo>
                  <a:lnTo>
                    <a:pt x="0" y="320"/>
                  </a:lnTo>
                  <a:close/>
                </a:path>
              </a:pathLst>
            </a:custGeom>
            <a:noFill/>
            <a:ln w="5715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2" name="Freeform 11"/>
            <p:cNvSpPr>
              <a:spLocks/>
            </p:cNvSpPr>
            <p:nvPr/>
          </p:nvSpPr>
          <p:spPr bwMode="auto">
            <a:xfrm rot="-534416">
              <a:off x="3127" y="1011"/>
              <a:ext cx="78" cy="78"/>
            </a:xfrm>
            <a:custGeom>
              <a:avLst/>
              <a:gdLst>
                <a:gd name="T0" fmla="*/ 0 w 78"/>
                <a:gd name="T1" fmla="*/ 0 h 78"/>
                <a:gd name="T2" fmla="*/ 78 w 78"/>
                <a:gd name="T3" fmla="*/ 54 h 78"/>
                <a:gd name="T4" fmla="*/ 0 w 78"/>
                <a:gd name="T5" fmla="*/ 78 h 78"/>
                <a:gd name="T6" fmla="*/ 0 60000 65536"/>
                <a:gd name="T7" fmla="*/ 0 60000 65536"/>
                <a:gd name="T8" fmla="*/ 0 60000 65536"/>
                <a:gd name="T9" fmla="*/ 0 w 78"/>
                <a:gd name="T10" fmla="*/ 0 h 78"/>
                <a:gd name="T11" fmla="*/ 78 w 78"/>
                <a:gd name="T12" fmla="*/ 78 h 78"/>
              </a:gdLst>
              <a:ahLst/>
              <a:cxnLst>
                <a:cxn ang="T6">
                  <a:pos x="T0" y="T1"/>
                </a:cxn>
                <a:cxn ang="T7">
                  <a:pos x="T2" y="T3"/>
                </a:cxn>
                <a:cxn ang="T8">
                  <a:pos x="T4" y="T5"/>
                </a:cxn>
              </a:cxnLst>
              <a:rect l="T9" t="T10" r="T11" b="T12"/>
              <a:pathLst>
                <a:path w="78" h="78">
                  <a:moveTo>
                    <a:pt x="0" y="0"/>
                  </a:moveTo>
                  <a:lnTo>
                    <a:pt x="78" y="54"/>
                  </a:lnTo>
                  <a:lnTo>
                    <a:pt x="0" y="78"/>
                  </a:lnTo>
                </a:path>
              </a:pathLst>
            </a:custGeom>
            <a:noFill/>
            <a:ln w="57150">
              <a:solidFill>
                <a:srgbClr val="FF99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109" name="Picture 122" descr="explosion_test"/>
          <p:cNvPicPr>
            <a:picLocks noChangeAspect="1" noChangeArrowheads="1"/>
          </p:cNvPicPr>
          <p:nvPr/>
        </p:nvPicPr>
        <p:blipFill>
          <a:blip r:embed="rId4">
            <a:clrChange>
              <a:clrFrom>
                <a:srgbClr val="333C2B"/>
              </a:clrFrom>
              <a:clrTo>
                <a:srgbClr val="333C2B">
                  <a:alpha val="0"/>
                </a:srgbClr>
              </a:clrTo>
            </a:clrChange>
            <a:extLst>
              <a:ext uri="{28A0092B-C50C-407E-A947-70E740481C1C}">
                <a14:useLocalDpi xmlns:a14="http://schemas.microsoft.com/office/drawing/2010/main" val="0"/>
              </a:ext>
            </a:extLst>
          </a:blip>
          <a:srcRect/>
          <a:stretch>
            <a:fillRect/>
          </a:stretch>
        </p:blipFill>
        <p:spPr bwMode="auto">
          <a:xfrm>
            <a:off x="3505200" y="857250"/>
            <a:ext cx="19050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 name="Text Box 52"/>
          <p:cNvSpPr txBox="1">
            <a:spLocks noChangeArrowheads="1"/>
          </p:cNvSpPr>
          <p:nvPr/>
        </p:nvSpPr>
        <p:spPr bwMode="auto">
          <a:xfrm>
            <a:off x="5880512" y="3786854"/>
            <a:ext cx="13088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200" b="1" dirty="0">
                <a:solidFill>
                  <a:srgbClr val="FF99FF"/>
                </a:solidFill>
                <a:latin typeface="Century Gothic" panose="020B0502020202020204" pitchFamily="34" charset="0"/>
              </a:rPr>
              <a:t>Formation of </a:t>
            </a:r>
            <a:r>
              <a:rPr lang="en-US" altLang="en-US" sz="1200" b="1" dirty="0" smtClean="0">
                <a:solidFill>
                  <a:srgbClr val="FF99FF"/>
                </a:solidFill>
                <a:latin typeface="Century Gothic" panose="020B0502020202020204" pitchFamily="34" charset="0"/>
              </a:rPr>
              <a:t>the </a:t>
            </a:r>
            <a:r>
              <a:rPr lang="en-US" altLang="en-US" sz="1200" b="1" dirty="0">
                <a:solidFill>
                  <a:srgbClr val="FF99FF"/>
                </a:solidFill>
                <a:latin typeface="Century Gothic" panose="020B0502020202020204" pitchFamily="34" charset="0"/>
              </a:rPr>
              <a:t>first stars</a:t>
            </a:r>
          </a:p>
        </p:txBody>
      </p:sp>
      <p:sp>
        <p:nvSpPr>
          <p:cNvPr id="128" name="AutoShape 20"/>
          <p:cNvSpPr>
            <a:spLocks noChangeArrowheads="1"/>
          </p:cNvSpPr>
          <p:nvPr/>
        </p:nvSpPr>
        <p:spPr bwMode="auto">
          <a:xfrm>
            <a:off x="7681912" y="1902766"/>
            <a:ext cx="1157288" cy="4047989"/>
          </a:xfrm>
          <a:prstGeom prst="downArrow">
            <a:avLst>
              <a:gd name="adj1" fmla="val 60417"/>
              <a:gd name="adj2" fmla="val 39456"/>
            </a:avLst>
          </a:prstGeom>
          <a:gradFill rotWithShape="0">
            <a:gsLst>
              <a:gs pos="0">
                <a:srgbClr val="FFFFCC"/>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29" name="Text Box 21"/>
          <p:cNvSpPr txBox="1">
            <a:spLocks noChangeArrowheads="1"/>
          </p:cNvSpPr>
          <p:nvPr/>
        </p:nvSpPr>
        <p:spPr bwMode="auto">
          <a:xfrm>
            <a:off x="7915274" y="2438400"/>
            <a:ext cx="64108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200" b="1" dirty="0">
                <a:solidFill>
                  <a:srgbClr val="D6A162"/>
                </a:solidFill>
                <a:latin typeface="Century Gothic" panose="020B0502020202020204" pitchFamily="34" charset="0"/>
              </a:rPr>
              <a:t>4 min after Big Bang</a:t>
            </a:r>
          </a:p>
        </p:txBody>
      </p:sp>
      <p:sp>
        <p:nvSpPr>
          <p:cNvPr id="130" name="Text Box 53"/>
          <p:cNvSpPr txBox="1">
            <a:spLocks noChangeArrowheads="1"/>
          </p:cNvSpPr>
          <p:nvPr/>
        </p:nvSpPr>
        <p:spPr bwMode="auto">
          <a:xfrm>
            <a:off x="7829550" y="5583793"/>
            <a:ext cx="6096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400" b="1" dirty="0">
                <a:solidFill>
                  <a:srgbClr val="D6A162"/>
                </a:solidFill>
                <a:latin typeface="Century Gothic" panose="020B0502020202020204" pitchFamily="34" charset="0"/>
              </a:rPr>
              <a:t>Now</a:t>
            </a:r>
          </a:p>
        </p:txBody>
      </p:sp>
      <p:sp>
        <p:nvSpPr>
          <p:cNvPr id="131" name="Text Box 118"/>
          <p:cNvSpPr txBox="1">
            <a:spLocks noChangeArrowheads="1"/>
          </p:cNvSpPr>
          <p:nvPr/>
        </p:nvSpPr>
        <p:spPr bwMode="auto">
          <a:xfrm>
            <a:off x="7915275" y="3886200"/>
            <a:ext cx="6410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200" b="1" dirty="0">
                <a:solidFill>
                  <a:srgbClr val="D6A162"/>
                </a:solidFill>
                <a:latin typeface="Century Gothic" panose="020B0502020202020204" pitchFamily="34" charset="0"/>
              </a:rPr>
              <a:t>One billion years after Big Bang</a:t>
            </a:r>
          </a:p>
        </p:txBody>
      </p:sp>
      <p:sp>
        <p:nvSpPr>
          <p:cNvPr id="132" name="AutoShape 20"/>
          <p:cNvSpPr>
            <a:spLocks noChangeArrowheads="1"/>
          </p:cNvSpPr>
          <p:nvPr/>
        </p:nvSpPr>
        <p:spPr bwMode="auto">
          <a:xfrm>
            <a:off x="247252" y="1902766"/>
            <a:ext cx="1157288" cy="4047989"/>
          </a:xfrm>
          <a:prstGeom prst="downArrow">
            <a:avLst>
              <a:gd name="adj1" fmla="val 60417"/>
              <a:gd name="adj2" fmla="val 39456"/>
            </a:avLst>
          </a:prstGeom>
          <a:gradFill rotWithShape="0">
            <a:gsLst>
              <a:gs pos="0">
                <a:srgbClr val="FFFFCC"/>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33" name="Text Box 48"/>
          <p:cNvSpPr txBox="1">
            <a:spLocks noChangeArrowheads="1"/>
          </p:cNvSpPr>
          <p:nvPr/>
        </p:nvSpPr>
        <p:spPr bwMode="auto">
          <a:xfrm>
            <a:off x="533400" y="2540293"/>
            <a:ext cx="60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D6A162"/>
                </a:solidFill>
                <a:latin typeface="Century Gothic" panose="020B0502020202020204" pitchFamily="34" charset="0"/>
              </a:rPr>
              <a:t>1.8 Billion ºF</a:t>
            </a:r>
          </a:p>
        </p:txBody>
      </p:sp>
      <p:sp>
        <p:nvSpPr>
          <p:cNvPr id="134" name="Text Box 51"/>
          <p:cNvSpPr txBox="1">
            <a:spLocks noChangeArrowheads="1"/>
          </p:cNvSpPr>
          <p:nvPr/>
        </p:nvSpPr>
        <p:spPr bwMode="auto">
          <a:xfrm>
            <a:off x="566738" y="4241800"/>
            <a:ext cx="51911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D6A162"/>
                </a:solidFill>
                <a:latin typeface="Century Gothic" panose="020B0502020202020204" pitchFamily="34" charset="0"/>
              </a:rPr>
              <a:t>440 ºF</a:t>
            </a:r>
          </a:p>
        </p:txBody>
      </p:sp>
      <p:sp>
        <p:nvSpPr>
          <p:cNvPr id="135" name="Text Box 54"/>
          <p:cNvSpPr txBox="1">
            <a:spLocks noChangeArrowheads="1"/>
          </p:cNvSpPr>
          <p:nvPr/>
        </p:nvSpPr>
        <p:spPr bwMode="auto">
          <a:xfrm>
            <a:off x="592110" y="5600418"/>
            <a:ext cx="6096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D6A162"/>
                </a:solidFill>
                <a:latin typeface="Century Gothic" panose="020B0502020202020204" pitchFamily="34" charset="0"/>
              </a:rPr>
              <a:t>-450 ºF</a:t>
            </a:r>
          </a:p>
        </p:txBody>
      </p:sp>
      <p:sp>
        <p:nvSpPr>
          <p:cNvPr id="136" name="TextBox 135"/>
          <p:cNvSpPr txBox="1"/>
          <p:nvPr/>
        </p:nvSpPr>
        <p:spPr>
          <a:xfrm>
            <a:off x="1181229" y="1071617"/>
            <a:ext cx="2351430" cy="1569660"/>
          </a:xfrm>
          <a:prstGeom prst="rect">
            <a:avLst/>
          </a:prstGeom>
          <a:noFill/>
        </p:spPr>
        <p:txBody>
          <a:bodyPr wrap="square" rtlCol="0">
            <a:spAutoFit/>
          </a:bodyPr>
          <a:lstStyle/>
          <a:p>
            <a:r>
              <a:rPr lang="en-US" sz="1200" dirty="0" smtClean="0">
                <a:latin typeface="Book Antiqua" panose="02040602050305030304" pitchFamily="18" charset="0"/>
              </a:rPr>
              <a:t>The Joint Institute for Nuclear Astrophysics (JINA) presents</a:t>
            </a:r>
          </a:p>
          <a:p>
            <a:r>
              <a:rPr lang="en-US" sz="2400" b="1" dirty="0" smtClean="0">
                <a:latin typeface="Arial Black" panose="020B0A04020102020204" pitchFamily="34" charset="0"/>
              </a:rPr>
              <a:t>A Short History of the Universe</a:t>
            </a:r>
          </a:p>
        </p:txBody>
      </p:sp>
      <p:pic>
        <p:nvPicPr>
          <p:cNvPr id="137" name="Picture 1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508" y="1088240"/>
            <a:ext cx="722721" cy="797903"/>
          </a:xfrm>
          <a:prstGeom prst="rect">
            <a:avLst/>
          </a:prstGeom>
        </p:spPr>
      </p:pic>
      <p:sp>
        <p:nvSpPr>
          <p:cNvPr id="138" name="Text Box 49"/>
          <p:cNvSpPr txBox="1">
            <a:spLocks noChangeArrowheads="1"/>
          </p:cNvSpPr>
          <p:nvPr/>
        </p:nvSpPr>
        <p:spPr bwMode="auto">
          <a:xfrm>
            <a:off x="2882383" y="5249108"/>
            <a:ext cx="329317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400" b="1" dirty="0" smtClean="0">
                <a:solidFill>
                  <a:srgbClr val="FF0000"/>
                </a:solidFill>
                <a:effectLst>
                  <a:outerShdw blurRad="38100" dist="38100" dir="2700000" algn="tl">
                    <a:srgbClr val="000000">
                      <a:alpha val="43137"/>
                    </a:srgbClr>
                  </a:outerShdw>
                </a:effectLst>
                <a:latin typeface="Century Gothic" panose="020B0502020202020204" pitchFamily="34" charset="0"/>
              </a:rPr>
              <a:t>Neutron-star mergers &amp; supernovae  may create </a:t>
            </a:r>
            <a:r>
              <a:rPr lang="en-US" altLang="en-US" sz="1400" b="1" dirty="0" smtClean="0">
                <a:solidFill>
                  <a:schemeClr val="bg1"/>
                </a:solidFill>
                <a:effectLst>
                  <a:outerShdw blurRad="38100" dist="38100" dir="2700000" algn="tl">
                    <a:srgbClr val="000000">
                      <a:alpha val="43137"/>
                    </a:srgbClr>
                  </a:outerShdw>
                </a:effectLst>
                <a:latin typeface="Century Gothic" panose="020B0502020202020204" pitchFamily="34" charset="0"/>
              </a:rPr>
              <a:t>rare </a:t>
            </a:r>
            <a:r>
              <a:rPr lang="en-US" altLang="en-US" sz="1400" b="1" dirty="0">
                <a:solidFill>
                  <a:schemeClr val="bg1"/>
                </a:solidFill>
                <a:effectLst>
                  <a:outerShdw blurRad="38100" dist="38100" dir="2700000" algn="tl">
                    <a:srgbClr val="000000">
                      <a:alpha val="43137"/>
                    </a:srgbClr>
                  </a:outerShdw>
                </a:effectLst>
                <a:latin typeface="Century Gothic" panose="020B0502020202020204" pitchFamily="34" charset="0"/>
              </a:rPr>
              <a:t>isotopes </a:t>
            </a:r>
            <a:r>
              <a:rPr lang="en-US" altLang="en-US" sz="1400" b="1" dirty="0">
                <a:solidFill>
                  <a:srgbClr val="FF0000"/>
                </a:solidFill>
                <a:effectLst>
                  <a:outerShdw blurRad="38100" dist="38100" dir="2700000" algn="tl">
                    <a:srgbClr val="000000">
                      <a:alpha val="43137"/>
                    </a:srgbClr>
                  </a:outerShdw>
                </a:effectLst>
                <a:latin typeface="Century Gothic" panose="020B0502020202020204" pitchFamily="34" charset="0"/>
              </a:rPr>
              <a:t>that will </a:t>
            </a:r>
            <a:r>
              <a:rPr lang="en-US" altLang="en-US" sz="1400" b="1" i="1" dirty="0" smtClean="0">
                <a:solidFill>
                  <a:srgbClr val="FF0000"/>
                </a:solidFill>
                <a:effectLst>
                  <a:outerShdw blurRad="38100" dist="38100" dir="2700000" algn="tl">
                    <a:srgbClr val="000000">
                      <a:alpha val="43137"/>
                    </a:srgbClr>
                  </a:outerShdw>
                </a:effectLst>
                <a:latin typeface="Century Gothic" panose="020B0502020202020204" pitchFamily="34" charset="0"/>
              </a:rPr>
              <a:t>decay</a:t>
            </a:r>
            <a:r>
              <a:rPr lang="en-US" altLang="en-US" sz="1400" b="1" dirty="0" smtClean="0">
                <a:solidFill>
                  <a:srgbClr val="FF0000"/>
                </a:solidFill>
                <a:effectLst>
                  <a:outerShdw blurRad="38100" dist="38100" dir="2700000" algn="tl">
                    <a:srgbClr val="000000">
                      <a:alpha val="43137"/>
                    </a:srgbClr>
                  </a:outerShdw>
                </a:effectLst>
                <a:latin typeface="Century Gothic" panose="020B0502020202020204" pitchFamily="34" charset="0"/>
              </a:rPr>
              <a:t> </a:t>
            </a:r>
            <a:r>
              <a:rPr lang="en-US" altLang="en-US" sz="1400" b="1" dirty="0">
                <a:solidFill>
                  <a:srgbClr val="FF0000"/>
                </a:solidFill>
                <a:effectLst>
                  <a:outerShdw blurRad="38100" dist="38100" dir="2700000" algn="tl">
                    <a:srgbClr val="000000">
                      <a:alpha val="43137"/>
                    </a:srgbClr>
                  </a:outerShdw>
                </a:effectLst>
                <a:latin typeface="Century Gothic" panose="020B0502020202020204" pitchFamily="34" charset="0"/>
              </a:rPr>
              <a:t>into heavier elements!</a:t>
            </a:r>
          </a:p>
        </p:txBody>
      </p:sp>
      <p:sp>
        <p:nvSpPr>
          <p:cNvPr id="139" name="Text Box 22"/>
          <p:cNvSpPr txBox="1">
            <a:spLocks noChangeArrowheads="1"/>
          </p:cNvSpPr>
          <p:nvPr/>
        </p:nvSpPr>
        <p:spPr bwMode="auto">
          <a:xfrm>
            <a:off x="3352800" y="2895600"/>
            <a:ext cx="2667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400" b="1" dirty="0">
                <a:solidFill>
                  <a:srgbClr val="67B14B"/>
                </a:solidFill>
                <a:latin typeface="Century Gothic" panose="020B0502020202020204" pitchFamily="34" charset="0"/>
              </a:rPr>
              <a:t>The first nuclei are made: Hydrogen and Helium</a:t>
            </a:r>
          </a:p>
        </p:txBody>
      </p:sp>
      <p:grpSp>
        <p:nvGrpSpPr>
          <p:cNvPr id="169" name="Group 168"/>
          <p:cNvGrpSpPr/>
          <p:nvPr/>
        </p:nvGrpSpPr>
        <p:grpSpPr>
          <a:xfrm>
            <a:off x="3545488" y="2362200"/>
            <a:ext cx="2169512" cy="691203"/>
            <a:chOff x="3486196" y="2514600"/>
            <a:chExt cx="2169512" cy="691203"/>
          </a:xfrm>
        </p:grpSpPr>
        <p:grpSp>
          <p:nvGrpSpPr>
            <p:cNvPr id="140" name="Group 23"/>
            <p:cNvGrpSpPr>
              <a:grpSpLocks/>
            </p:cNvGrpSpPr>
            <p:nvPr/>
          </p:nvGrpSpPr>
          <p:grpSpPr bwMode="auto">
            <a:xfrm>
              <a:off x="4120062" y="2743200"/>
              <a:ext cx="1377008" cy="462603"/>
              <a:chOff x="2350" y="2443"/>
              <a:chExt cx="1196" cy="385"/>
            </a:xfrm>
          </p:grpSpPr>
          <p:sp>
            <p:nvSpPr>
              <p:cNvPr id="141" name="AutoShape 29"/>
              <p:cNvSpPr>
                <a:spLocks noChangeArrowheads="1"/>
              </p:cNvSpPr>
              <p:nvPr/>
            </p:nvSpPr>
            <p:spPr bwMode="auto">
              <a:xfrm>
                <a:off x="2350" y="2448"/>
                <a:ext cx="154" cy="244"/>
              </a:xfrm>
              <a:prstGeom prst="rightArrow">
                <a:avLst>
                  <a:gd name="adj1" fmla="val 25583"/>
                  <a:gd name="adj2" fmla="val 39394"/>
                </a:avLst>
              </a:prstGeom>
              <a:solidFill>
                <a:srgbClr val="66FFCC"/>
              </a:soli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42" name="AutoShape 36"/>
              <p:cNvSpPr>
                <a:spLocks noChangeArrowheads="1"/>
              </p:cNvSpPr>
              <p:nvPr/>
            </p:nvSpPr>
            <p:spPr bwMode="auto">
              <a:xfrm>
                <a:off x="2970" y="2443"/>
                <a:ext cx="154" cy="244"/>
              </a:xfrm>
              <a:prstGeom prst="rightArrow">
                <a:avLst>
                  <a:gd name="adj1" fmla="val 25583"/>
                  <a:gd name="adj2" fmla="val 39394"/>
                </a:avLst>
              </a:prstGeom>
              <a:solidFill>
                <a:srgbClr val="66FFCC"/>
              </a:soli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43" name="Text Box 46"/>
              <p:cNvSpPr txBox="1">
                <a:spLocks noChangeArrowheads="1"/>
              </p:cNvSpPr>
              <p:nvPr/>
            </p:nvSpPr>
            <p:spPr bwMode="auto">
              <a:xfrm>
                <a:off x="3354" y="2448"/>
                <a:ext cx="192"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endParaRPr lang="en-US" altLang="en-US" sz="2400" b="1">
                  <a:solidFill>
                    <a:srgbClr val="66FFCC"/>
                  </a:solidFill>
                  <a:latin typeface="Comic Sans MS" panose="030F0702030302020204" pitchFamily="66" charset="0"/>
                </a:endParaRPr>
              </a:p>
            </p:txBody>
          </p:sp>
        </p:grpSp>
        <p:sp>
          <p:nvSpPr>
            <p:cNvPr id="144" name="Line 70"/>
            <p:cNvSpPr>
              <a:spLocks noChangeShapeType="1"/>
            </p:cNvSpPr>
            <p:nvPr/>
          </p:nvSpPr>
          <p:spPr bwMode="auto">
            <a:xfrm flipV="1">
              <a:off x="3678844" y="2887646"/>
              <a:ext cx="102200" cy="6722"/>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45" name="Line 70"/>
            <p:cNvSpPr>
              <a:spLocks noChangeShapeType="1"/>
            </p:cNvSpPr>
            <p:nvPr/>
          </p:nvSpPr>
          <p:spPr bwMode="auto">
            <a:xfrm flipH="1" flipV="1">
              <a:off x="3807806" y="2889456"/>
              <a:ext cx="114145" cy="1869"/>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46" name="Line 70"/>
            <p:cNvSpPr>
              <a:spLocks noChangeShapeType="1"/>
            </p:cNvSpPr>
            <p:nvPr/>
          </p:nvSpPr>
          <p:spPr bwMode="auto">
            <a:xfrm flipH="1" flipV="1">
              <a:off x="4579820" y="2916431"/>
              <a:ext cx="93009" cy="69581"/>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pic>
          <p:nvPicPr>
            <p:cNvPr id="147" name="Picture 1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6196" y="2792368"/>
              <a:ext cx="243735" cy="217792"/>
            </a:xfrm>
            <a:prstGeom prst="rect">
              <a:avLst/>
            </a:prstGeom>
          </p:spPr>
        </p:pic>
        <p:pic>
          <p:nvPicPr>
            <p:cNvPr id="148" name="Picture 1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76279" y="2797538"/>
              <a:ext cx="236129" cy="210995"/>
            </a:xfrm>
            <a:prstGeom prst="rect">
              <a:avLst/>
            </a:prstGeom>
          </p:spPr>
        </p:pic>
        <p:pic>
          <p:nvPicPr>
            <p:cNvPr id="149" name="Picture 1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7369" y="2732114"/>
              <a:ext cx="243735" cy="217792"/>
            </a:xfrm>
            <a:prstGeom prst="rect">
              <a:avLst/>
            </a:prstGeom>
          </p:spPr>
        </p:pic>
        <p:pic>
          <p:nvPicPr>
            <p:cNvPr id="150" name="Picture 1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31495" y="2925660"/>
              <a:ext cx="243735" cy="217792"/>
            </a:xfrm>
            <a:prstGeom prst="rect">
              <a:avLst/>
            </a:prstGeom>
          </p:spPr>
        </p:pic>
        <p:pic>
          <p:nvPicPr>
            <p:cNvPr id="151" name="Picture 1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6042" y="2846537"/>
              <a:ext cx="236129" cy="210995"/>
            </a:xfrm>
            <a:prstGeom prst="rect">
              <a:avLst/>
            </a:prstGeom>
          </p:spPr>
        </p:pic>
        <p:pic>
          <p:nvPicPr>
            <p:cNvPr id="152" name="Picture 1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30855" y="2514600"/>
              <a:ext cx="724853" cy="647700"/>
            </a:xfrm>
            <a:prstGeom prst="rect">
              <a:avLst/>
            </a:prstGeom>
          </p:spPr>
        </p:pic>
      </p:grpSp>
      <p:sp>
        <p:nvSpPr>
          <p:cNvPr id="153" name="Text Box 50"/>
          <p:cNvSpPr txBox="1">
            <a:spLocks noChangeArrowheads="1"/>
          </p:cNvSpPr>
          <p:nvPr/>
        </p:nvSpPr>
        <p:spPr bwMode="auto">
          <a:xfrm>
            <a:off x="3321023" y="4343400"/>
            <a:ext cx="25699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400" b="1" dirty="0">
                <a:solidFill>
                  <a:srgbClr val="FFFF00"/>
                </a:solidFill>
                <a:latin typeface="Century Gothic" panose="020B0502020202020204" pitchFamily="34" charset="0"/>
              </a:rPr>
              <a:t>Stars fuse light elements into heavy ones, up to iron</a:t>
            </a:r>
          </a:p>
        </p:txBody>
      </p:sp>
      <p:grpSp>
        <p:nvGrpSpPr>
          <p:cNvPr id="170" name="Group 169"/>
          <p:cNvGrpSpPr/>
          <p:nvPr/>
        </p:nvGrpSpPr>
        <p:grpSpPr>
          <a:xfrm>
            <a:off x="3551015" y="3505200"/>
            <a:ext cx="2011585" cy="883466"/>
            <a:chOff x="3551015" y="3657600"/>
            <a:chExt cx="2011585" cy="883466"/>
          </a:xfrm>
        </p:grpSpPr>
        <p:grpSp>
          <p:nvGrpSpPr>
            <p:cNvPr id="154" name="Group 55"/>
            <p:cNvGrpSpPr>
              <a:grpSpLocks/>
            </p:cNvGrpSpPr>
            <p:nvPr/>
          </p:nvGrpSpPr>
          <p:grpSpPr bwMode="auto">
            <a:xfrm>
              <a:off x="3739707" y="3933214"/>
              <a:ext cx="326770" cy="381784"/>
              <a:chOff x="2368" y="2302"/>
              <a:chExt cx="243" cy="284"/>
            </a:xfrm>
          </p:grpSpPr>
          <p:sp>
            <p:nvSpPr>
              <p:cNvPr id="155" name="AutoShape 57"/>
              <p:cNvSpPr>
                <a:spLocks noChangeArrowheads="1"/>
              </p:cNvSpPr>
              <p:nvPr/>
            </p:nvSpPr>
            <p:spPr bwMode="auto">
              <a:xfrm>
                <a:off x="2479" y="2302"/>
                <a:ext cx="132" cy="218"/>
              </a:xfrm>
              <a:prstGeom prst="rightArrow">
                <a:avLst>
                  <a:gd name="adj1" fmla="val 25583"/>
                  <a:gd name="adj2" fmla="val 39394"/>
                </a:avLst>
              </a:prstGeom>
              <a:solidFill>
                <a:srgbClr val="66FFCC"/>
              </a:soli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56" name="Line 59"/>
              <p:cNvSpPr>
                <a:spLocks noChangeShapeType="1"/>
              </p:cNvSpPr>
              <p:nvPr/>
            </p:nvSpPr>
            <p:spPr bwMode="auto">
              <a:xfrm rot="2277478" flipV="1">
                <a:off x="2381" y="2349"/>
                <a:ext cx="76" cy="5"/>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57" name="Line 70"/>
              <p:cNvSpPr>
                <a:spLocks noChangeShapeType="1"/>
              </p:cNvSpPr>
              <p:nvPr/>
            </p:nvSpPr>
            <p:spPr bwMode="auto">
              <a:xfrm flipV="1">
                <a:off x="2368" y="2413"/>
                <a:ext cx="76" cy="5"/>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58" name="Line 74"/>
              <p:cNvSpPr>
                <a:spLocks noChangeShapeType="1"/>
              </p:cNvSpPr>
              <p:nvPr/>
            </p:nvSpPr>
            <p:spPr bwMode="auto">
              <a:xfrm rot="20069346" flipV="1">
                <a:off x="2371" y="2486"/>
                <a:ext cx="76" cy="5"/>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59" name="Line 78"/>
              <p:cNvSpPr>
                <a:spLocks noChangeShapeType="1"/>
              </p:cNvSpPr>
              <p:nvPr/>
            </p:nvSpPr>
            <p:spPr bwMode="auto">
              <a:xfrm rot="17360105" flipV="1">
                <a:off x="2408" y="2545"/>
                <a:ext cx="76" cy="5"/>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grpSp>
        <p:sp>
          <p:nvSpPr>
            <p:cNvPr id="160" name="Text Box 80"/>
            <p:cNvSpPr txBox="1">
              <a:spLocks noChangeArrowheads="1"/>
            </p:cNvSpPr>
            <p:nvPr/>
          </p:nvSpPr>
          <p:spPr bwMode="auto">
            <a:xfrm>
              <a:off x="4548096" y="3945303"/>
              <a:ext cx="385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000" b="1">
                  <a:solidFill>
                    <a:srgbClr val="99FFCC"/>
                  </a:solidFill>
                  <a:latin typeface="Comic Sans MS" panose="030F0702030302020204" pitchFamily="66" charset="0"/>
                </a:rPr>
                <a:t>…</a:t>
              </a:r>
            </a:p>
          </p:txBody>
        </p:sp>
        <p:sp>
          <p:nvSpPr>
            <p:cNvPr id="161" name="Text Box 81"/>
            <p:cNvSpPr txBox="1">
              <a:spLocks noChangeArrowheads="1"/>
            </p:cNvSpPr>
            <p:nvPr/>
          </p:nvSpPr>
          <p:spPr bwMode="auto">
            <a:xfrm>
              <a:off x="4022633" y="4266429"/>
              <a:ext cx="1447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99FFCC"/>
                  </a:solidFill>
                  <a:latin typeface="Century Gothic" panose="020B0502020202020204" pitchFamily="34" charset="0"/>
                </a:rPr>
                <a:t>helium           iron</a:t>
              </a:r>
            </a:p>
          </p:txBody>
        </p:sp>
        <p:pic>
          <p:nvPicPr>
            <p:cNvPr id="162" name="Picture 1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3267" y="3819450"/>
              <a:ext cx="243735" cy="217792"/>
            </a:xfrm>
            <a:prstGeom prst="rect">
              <a:avLst/>
            </a:prstGeom>
          </p:spPr>
        </p:pic>
        <p:pic>
          <p:nvPicPr>
            <p:cNvPr id="163" name="Picture 1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51015" y="3987467"/>
              <a:ext cx="243735" cy="217792"/>
            </a:xfrm>
            <a:prstGeom prst="rect">
              <a:avLst/>
            </a:prstGeom>
          </p:spPr>
        </p:pic>
        <p:pic>
          <p:nvPicPr>
            <p:cNvPr id="164" name="Picture 1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72587" y="4154346"/>
              <a:ext cx="243735" cy="217792"/>
            </a:xfrm>
            <a:prstGeom prst="rect">
              <a:avLst/>
            </a:prstGeom>
          </p:spPr>
        </p:pic>
        <p:pic>
          <p:nvPicPr>
            <p:cNvPr id="165" name="Picture 16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6438" y="4283929"/>
              <a:ext cx="243735" cy="217792"/>
            </a:xfrm>
            <a:prstGeom prst="rect">
              <a:avLst/>
            </a:prstGeom>
          </p:spPr>
        </p:pic>
        <p:pic>
          <p:nvPicPr>
            <p:cNvPr id="166" name="Picture 16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5988" y="3657600"/>
              <a:ext cx="724853" cy="647700"/>
            </a:xfrm>
            <a:prstGeom prst="rect">
              <a:avLst/>
            </a:prstGeom>
          </p:spPr>
        </p:pic>
        <p:pic>
          <p:nvPicPr>
            <p:cNvPr id="167" name="Picture 16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74572" y="4028722"/>
              <a:ext cx="236129" cy="210995"/>
            </a:xfrm>
            <a:prstGeom prst="rect">
              <a:avLst/>
            </a:prstGeom>
          </p:spPr>
        </p:pic>
        <p:pic>
          <p:nvPicPr>
            <p:cNvPr id="168" name="Picture 16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249" y="3675629"/>
              <a:ext cx="729351" cy="651720"/>
            </a:xfrm>
            <a:prstGeom prst="rect">
              <a:avLst/>
            </a:prstGeom>
          </p:spPr>
        </p:pic>
      </p:grpSp>
    </p:spTree>
    <p:extLst>
      <p:ext uri="{BB962C8B-B14F-4D97-AF65-F5344CB8AC3E}">
        <p14:creationId xmlns:p14="http://schemas.microsoft.com/office/powerpoint/2010/main" val="173412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cBhvr>
                                        <p:cTn id="7" dur="500" fill="hold"/>
                                        <p:tgtEl>
                                          <p:spTgt spid="109"/>
                                        </p:tgtEl>
                                        <p:attrNameLst>
                                          <p:attrName>ppt_w</p:attrName>
                                        </p:attrNameLst>
                                      </p:cBhvr>
                                      <p:tavLst>
                                        <p:tav tm="0">
                                          <p:val>
                                            <p:fltVal val="0"/>
                                          </p:val>
                                        </p:tav>
                                        <p:tav tm="100000">
                                          <p:val>
                                            <p:strVal val="#ppt_w"/>
                                          </p:val>
                                        </p:tav>
                                      </p:tavLst>
                                    </p:anim>
                                    <p:anim calcmode="lin" valueType="num">
                                      <p:cBhvr>
                                        <p:cTn id="8" dur="500" fill="hold"/>
                                        <p:tgtEl>
                                          <p:spTgt spid="10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39"/>
                                        </p:tgtEl>
                                        <p:attrNameLst>
                                          <p:attrName>style.visibility</p:attrName>
                                        </p:attrNameLst>
                                      </p:cBhvr>
                                      <p:to>
                                        <p:strVal val="visible"/>
                                      </p:to>
                                    </p:set>
                                    <p:anim calcmode="lin" valueType="num">
                                      <p:cBhvr>
                                        <p:cTn id="13" dur="500" fill="hold"/>
                                        <p:tgtEl>
                                          <p:spTgt spid="139"/>
                                        </p:tgtEl>
                                        <p:attrNameLst>
                                          <p:attrName>ppt_w</p:attrName>
                                        </p:attrNameLst>
                                      </p:cBhvr>
                                      <p:tavLst>
                                        <p:tav tm="0">
                                          <p:val>
                                            <p:fltVal val="0"/>
                                          </p:val>
                                        </p:tav>
                                        <p:tav tm="100000">
                                          <p:val>
                                            <p:strVal val="#ppt_w"/>
                                          </p:val>
                                        </p:tav>
                                      </p:tavLst>
                                    </p:anim>
                                    <p:anim calcmode="lin" valueType="num">
                                      <p:cBhvr>
                                        <p:cTn id="14" dur="500" fill="hold"/>
                                        <p:tgtEl>
                                          <p:spTgt spid="139"/>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139"/>
                                        </p:tgtEl>
                                        <p:attrNameLst>
                                          <p:attrName>ppt_c</p:attrName>
                                        </p:attrNameLst>
                                      </p:cBhvr>
                                      <p:to>
                                        <a:schemeClr val="folHlink"/>
                                      </p:to>
                                    </p:animClr>
                                  </p:subTnLst>
                                </p:cTn>
                              </p:par>
                              <p:par>
                                <p:cTn id="15" presetID="1" presetClass="entr" presetSubtype="0" fill="hold" nodeType="withEffect">
                                  <p:stCondLst>
                                    <p:cond delay="0"/>
                                  </p:stCondLst>
                                  <p:childTnLst>
                                    <p:set>
                                      <p:cBhvr>
                                        <p:cTn id="16" dur="1" fill="hold">
                                          <p:stCondLst>
                                            <p:cond delay="0"/>
                                          </p:stCondLst>
                                        </p:cTn>
                                        <p:tgtEl>
                                          <p:spTgt spid="1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p:cTn id="21" dur="500" fill="hold"/>
                                        <p:tgtEl>
                                          <p:spTgt spid="153"/>
                                        </p:tgtEl>
                                        <p:attrNameLst>
                                          <p:attrName>ppt_w</p:attrName>
                                        </p:attrNameLst>
                                      </p:cBhvr>
                                      <p:tavLst>
                                        <p:tav tm="0">
                                          <p:val>
                                            <p:fltVal val="0"/>
                                          </p:val>
                                        </p:tav>
                                        <p:tav tm="100000">
                                          <p:val>
                                            <p:strVal val="#ppt_w"/>
                                          </p:val>
                                        </p:tav>
                                      </p:tavLst>
                                    </p:anim>
                                    <p:anim calcmode="lin" valueType="num">
                                      <p:cBhvr>
                                        <p:cTn id="22" dur="500" fill="hold"/>
                                        <p:tgtEl>
                                          <p:spTgt spid="153"/>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153"/>
                                        </p:tgtEl>
                                        <p:attrNameLst>
                                          <p:attrName>ppt_c</p:attrName>
                                        </p:attrNameLst>
                                      </p:cBhvr>
                                      <p:to>
                                        <a:schemeClr val="folHlink"/>
                                      </p:to>
                                    </p:animClr>
                                  </p:subTnLst>
                                </p:cTn>
                              </p:par>
                              <p:par>
                                <p:cTn id="23" presetID="1" presetClass="entr" presetSubtype="0" fill="hold" nodeType="withEffect">
                                  <p:stCondLst>
                                    <p:cond delay="0"/>
                                  </p:stCondLst>
                                  <p:childTnLst>
                                    <p:set>
                                      <p:cBhvr>
                                        <p:cTn id="24" dur="1" fill="hold">
                                          <p:stCondLst>
                                            <p:cond delay="0"/>
                                          </p:stCondLst>
                                        </p:cTn>
                                        <p:tgtEl>
                                          <p:spTgt spid="17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138"/>
                                        </p:tgtEl>
                                        <p:attrNameLst>
                                          <p:attrName>style.visibility</p:attrName>
                                        </p:attrNameLst>
                                      </p:cBhvr>
                                      <p:to>
                                        <p:strVal val="visible"/>
                                      </p:to>
                                    </p:set>
                                    <p:anim calcmode="lin" valueType="num">
                                      <p:cBhvr>
                                        <p:cTn id="29" dur="500" fill="hold"/>
                                        <p:tgtEl>
                                          <p:spTgt spid="138"/>
                                        </p:tgtEl>
                                        <p:attrNameLst>
                                          <p:attrName>ppt_w</p:attrName>
                                        </p:attrNameLst>
                                      </p:cBhvr>
                                      <p:tavLst>
                                        <p:tav tm="0">
                                          <p:val>
                                            <p:fltVal val="0"/>
                                          </p:val>
                                        </p:tav>
                                        <p:tav tm="100000">
                                          <p:val>
                                            <p:strVal val="#ppt_w"/>
                                          </p:val>
                                        </p:tav>
                                      </p:tavLst>
                                    </p:anim>
                                    <p:anim calcmode="lin" valueType="num">
                                      <p:cBhvr>
                                        <p:cTn id="30" dur="500" fill="hold"/>
                                        <p:tgtEl>
                                          <p:spTgt spid="13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utoUpdateAnimBg="0"/>
      <p:bldP spid="139" grpId="0" autoUpdateAnimBg="0"/>
      <p:bldP spid="153"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707886"/>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Arial" pitchFamily="34" charset="0"/>
                <a:ea typeface="ヒラギノ角ゴ Pro W3"/>
              </a:rPr>
              <a:t>The Problem(s)</a:t>
            </a:r>
            <a:endParaRPr kumimoji="0" lang="en-US" sz="4000" b="1" i="0"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22" name="Content Placeholder 2"/>
          <p:cNvSpPr txBox="1">
            <a:spLocks/>
          </p:cNvSpPr>
          <p:nvPr/>
        </p:nvSpPr>
        <p:spPr>
          <a:xfrm>
            <a:off x="154080" y="2431661"/>
            <a:ext cx="2538609" cy="2791000"/>
          </a:xfrm>
          <a:prstGeom prst="rect">
            <a:avLst/>
          </a:prstGeom>
        </p:spPr>
        <p:txBody>
          <a:bodyPr>
            <a:normAutofit lnSpcReduction="10000"/>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180178" marR="0" lvl="0" indent="-180178" algn="ctr" defTabSz="803293" rtl="0" eaLnBrk="1" fontAlgn="base" latinLnBrk="0" hangingPunct="1">
              <a:lnSpc>
                <a:spcPct val="110000"/>
              </a:lnSpc>
              <a:spcBef>
                <a:spcPts val="1206"/>
              </a:spcBef>
              <a:spcAft>
                <a:spcPct val="0"/>
              </a:spcAft>
              <a:buClrTx/>
              <a:buSzPct val="100000"/>
              <a:buFontTx/>
              <a:buNone/>
              <a:tabLst/>
              <a:defRPr/>
            </a:pPr>
            <a:r>
              <a:rPr kumimoji="0" lang="en-US" altLang="en-US" sz="3200" b="0" i="0" u="none" strike="noStrike" kern="0" cap="none" spc="0" normalizeH="0" baseline="0" noProof="0" dirty="0" smtClean="0">
                <a:ln>
                  <a:noFill/>
                </a:ln>
                <a:solidFill>
                  <a:prstClr val="black"/>
                </a:solidFill>
                <a:effectLst/>
                <a:uLnTx/>
                <a:uFillTx/>
                <a:latin typeface="Arial Black" panose="020B0A04020102020204" pitchFamily="34" charset="0"/>
                <a:ea typeface="ＭＳ Ｐゴシック" pitchFamily="-65" charset="-128"/>
              </a:rPr>
              <a:t>Nuclei are too </a:t>
            </a:r>
            <a:r>
              <a:rPr kumimoji="0" lang="en-US" altLang="en-US" sz="2000" b="0" i="0" u="none" strike="noStrike" kern="0" cap="none" spc="0" normalizeH="0" baseline="0" noProof="0" dirty="0" smtClean="0">
                <a:ln>
                  <a:noFill/>
                </a:ln>
                <a:solidFill>
                  <a:srgbClr val="FF0000"/>
                </a:solidFill>
                <a:effectLst/>
                <a:uLnTx/>
                <a:uFillTx/>
                <a:latin typeface="Arial Black" panose="020B0A04020102020204" pitchFamily="34" charset="0"/>
                <a:ea typeface="ＭＳ Ｐゴシック" pitchFamily="-65" charset="-128"/>
              </a:rPr>
              <a:t>small</a:t>
            </a:r>
            <a:r>
              <a:rPr kumimoji="0" lang="en-US" altLang="en-US" sz="2000" b="0" i="0" u="none" strike="noStrike" kern="0" cap="none" spc="0" normalizeH="0" baseline="0" noProof="0" dirty="0" smtClean="0">
                <a:ln>
                  <a:noFill/>
                </a:ln>
                <a:solidFill>
                  <a:prstClr val="black"/>
                </a:solidFill>
                <a:effectLst/>
                <a:uLnTx/>
                <a:uFillTx/>
                <a:latin typeface="Arial Black" panose="020B0A04020102020204" pitchFamily="34" charset="0"/>
                <a:ea typeface="ＭＳ Ｐゴシック" pitchFamily="-65" charset="-128"/>
              </a:rPr>
              <a:t> </a:t>
            </a:r>
          </a:p>
          <a:p>
            <a:pPr marL="0" marR="0" lvl="0" indent="-180178" algn="ctr" defTabSz="803293" rtl="0" eaLnBrk="1" fontAlgn="base" latinLnBrk="0" hangingPunct="1">
              <a:lnSpc>
                <a:spcPct val="110000"/>
              </a:lnSpc>
              <a:spcBef>
                <a:spcPts val="0"/>
              </a:spcBef>
              <a:spcAft>
                <a:spcPct val="0"/>
              </a:spcAft>
              <a:buClrTx/>
              <a:buSzPct val="100000"/>
              <a:buFontTx/>
              <a:buNone/>
              <a:tabLst/>
              <a:defRPr/>
            </a:pPr>
            <a:r>
              <a:rPr kumimoji="0" lang="en-US" altLang="en-US" sz="3200" b="0" i="0" u="none" strike="noStrike" kern="0" cap="none" spc="0" normalizeH="0" baseline="0" noProof="0" dirty="0" smtClean="0">
                <a:ln>
                  <a:noFill/>
                </a:ln>
                <a:solidFill>
                  <a:prstClr val="black"/>
                </a:solidFill>
                <a:effectLst/>
                <a:uLnTx/>
                <a:uFillTx/>
                <a:latin typeface="Arial Black" panose="020B0A04020102020204" pitchFamily="34" charset="0"/>
                <a:ea typeface="ＭＳ Ｐゴシック" pitchFamily="-65" charset="-128"/>
              </a:rPr>
              <a:t>to see </a:t>
            </a:r>
          </a:p>
          <a:p>
            <a:pPr marL="180178" marR="0" lvl="0" indent="-180178" algn="ctr" defTabSz="803293" rtl="0" eaLnBrk="1" fontAlgn="base" latinLnBrk="0" hangingPunct="1">
              <a:lnSpc>
                <a:spcPct val="110000"/>
              </a:lnSpc>
              <a:spcBef>
                <a:spcPts val="0"/>
              </a:spcBef>
              <a:spcAft>
                <a:spcPct val="0"/>
              </a:spcAft>
              <a:buClrTx/>
              <a:buSzPct val="100000"/>
              <a:buFontTx/>
              <a:buNone/>
              <a:tabLst/>
              <a:defRPr/>
            </a:pPr>
            <a:r>
              <a:rPr kumimoji="0" lang="en-US" altLang="en-US" sz="2200" b="0" i="1" u="none" strike="noStrike" kern="0" cap="none" spc="0" normalizeH="0" baseline="0" noProof="0" dirty="0" smtClean="0">
                <a:ln>
                  <a:noFill/>
                </a:ln>
                <a:solidFill>
                  <a:prstClr val="black"/>
                </a:solidFill>
                <a:effectLst/>
                <a:uLnTx/>
                <a:uFillTx/>
                <a:latin typeface="Arial" charset="0"/>
                <a:ea typeface="ＭＳ Ｐゴシック" pitchFamily="-65" charset="-128"/>
              </a:rPr>
              <a:t>(even with </a:t>
            </a:r>
          </a:p>
          <a:p>
            <a:pPr marL="180178" marR="0" lvl="0" indent="-180178" algn="ctr" defTabSz="803293" rtl="0" eaLnBrk="1" fontAlgn="base" latinLnBrk="0" hangingPunct="1">
              <a:lnSpc>
                <a:spcPct val="110000"/>
              </a:lnSpc>
              <a:spcBef>
                <a:spcPts val="0"/>
              </a:spcBef>
              <a:spcAft>
                <a:spcPct val="0"/>
              </a:spcAft>
              <a:buClrTx/>
              <a:buSzPct val="100000"/>
              <a:buFontTx/>
              <a:buNone/>
              <a:tabLst/>
              <a:defRPr/>
            </a:pPr>
            <a:r>
              <a:rPr kumimoji="0" lang="en-US" altLang="en-US" sz="2200" b="0" i="1" u="none" strike="noStrike" kern="0" cap="none" spc="0" normalizeH="0" baseline="0" noProof="0" dirty="0" smtClean="0">
                <a:ln>
                  <a:noFill/>
                </a:ln>
                <a:solidFill>
                  <a:prstClr val="black"/>
                </a:solidFill>
                <a:effectLst/>
                <a:uLnTx/>
                <a:uFillTx/>
                <a:latin typeface="Arial" charset="0"/>
                <a:ea typeface="ＭＳ Ｐゴシック" pitchFamily="-65" charset="-128"/>
              </a:rPr>
              <a:t>the best microscopes!)</a:t>
            </a:r>
            <a:endParaRPr kumimoji="0" lang="en-US" altLang="en-US" sz="1600" b="0" i="1" u="none" strike="noStrike" kern="0" cap="none" spc="0" normalizeH="0" baseline="0" noProof="0" dirty="0" smtClean="0">
              <a:ln>
                <a:noFill/>
              </a:ln>
              <a:solidFill>
                <a:prstClr val="black"/>
              </a:solidFill>
              <a:effectLst/>
              <a:uLnTx/>
              <a:uFillTx/>
              <a:latin typeface="Arial" charset="0"/>
              <a:ea typeface="ＭＳ Ｐゴシック" pitchFamily="-65" charset="-128"/>
            </a:endParaRPr>
          </a:p>
        </p:txBody>
      </p:sp>
      <p:sp>
        <p:nvSpPr>
          <p:cNvPr id="23" name="TextBox 22"/>
          <p:cNvSpPr txBox="1"/>
          <p:nvPr/>
        </p:nvSpPr>
        <p:spPr>
          <a:xfrm>
            <a:off x="6265781" y="2431661"/>
            <a:ext cx="2727499" cy="2462213"/>
          </a:xfrm>
          <a:prstGeom prst="rect">
            <a:avLst/>
          </a:prstGeom>
          <a:noFill/>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charset="0"/>
              </a:rPr>
              <a:t>To </a:t>
            </a:r>
            <a:r>
              <a:rPr kumimoji="0" lang="en-US" sz="2200" b="0" i="0" u="none" strike="noStrike" kern="1200" cap="none" spc="0" normalizeH="0" baseline="0" noProof="0" dirty="0">
                <a:ln>
                  <a:noFill/>
                </a:ln>
                <a:solidFill>
                  <a:prstClr val="black"/>
                </a:solidFill>
                <a:effectLst/>
                <a:uLnTx/>
                <a:uFillTx/>
                <a:latin typeface="Arial" pitchFamily="34" charset="0"/>
                <a:ea typeface="ヒラギノ角ゴ Pro W3"/>
                <a:cs typeface="Arial" charset="0"/>
              </a:rPr>
              <a:t>make it </a:t>
            </a:r>
            <a:r>
              <a:rPr kumimoji="0" lang="en-US" sz="22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charset="0"/>
              </a:rPr>
              <a:t>even more </a:t>
            </a:r>
            <a:r>
              <a:rPr kumimoji="0" lang="en-US" sz="2200" b="0" i="0" u="none" strike="noStrike" kern="1200" cap="none" spc="0" normalizeH="0" baseline="0" noProof="0" dirty="0">
                <a:ln>
                  <a:noFill/>
                </a:ln>
                <a:solidFill>
                  <a:prstClr val="black"/>
                </a:solidFill>
                <a:effectLst/>
                <a:uLnTx/>
                <a:uFillTx/>
                <a:latin typeface="Arial" pitchFamily="34" charset="0"/>
                <a:ea typeface="ヒラギノ角ゴ Pro W3"/>
                <a:cs typeface="Arial" charset="0"/>
              </a:rPr>
              <a:t>interesting: </a:t>
            </a:r>
            <a:r>
              <a:rPr kumimoji="0" lang="en-US" sz="22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charset="0"/>
              </a:rPr>
              <a:t>FRIB studies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charset="0"/>
              </a:rPr>
              <a:t>nuclei that are </a:t>
            </a:r>
            <a:endParaRPr kumimoji="0" lang="en-US" sz="2200" b="0" i="0" u="none" strike="noStrike" kern="1200" cap="none" spc="0" normalizeH="0" baseline="0" noProof="0" dirty="0">
              <a:ln>
                <a:noFill/>
              </a:ln>
              <a:solidFill>
                <a:prstClr val="black"/>
              </a:solidFill>
              <a:effectLst/>
              <a:uLnTx/>
              <a:uFillTx/>
              <a:latin typeface="Arial" pitchFamily="34" charset="0"/>
              <a:ea typeface="ヒラギノ角ゴ Pro W3"/>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FF0000"/>
                </a:solidFill>
                <a:effectLst/>
                <a:uLnTx/>
                <a:uFillTx/>
                <a:latin typeface="Arial" pitchFamily="34" charset="0"/>
                <a:ea typeface="ヒラギノ角ゴ Pro W3"/>
                <a:cs typeface="Arial" charset="0"/>
              </a:rPr>
              <a:t>radioactive</a:t>
            </a:r>
            <a:r>
              <a:rPr kumimoji="0" lang="en-US" sz="2200" b="0" i="0" u="none" strike="noStrike" kern="1200" cap="none" spc="0" normalizeH="0" baseline="0" noProof="0" dirty="0">
                <a:ln>
                  <a:noFill/>
                </a:ln>
                <a:solidFill>
                  <a:prstClr val="black"/>
                </a:solidFill>
                <a:effectLst/>
                <a:uLnTx/>
                <a:uFillTx/>
                <a:latin typeface="Arial" pitchFamily="34" charset="0"/>
                <a:ea typeface="ヒラギノ角ゴ Pro W3"/>
                <a:cs typeface="Arial" charset="0"/>
              </a:rPr>
              <a:t>, </a:t>
            </a:r>
            <a:endParaRPr kumimoji="0" lang="en-US" sz="22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smtClean="0">
                <a:ln>
                  <a:noFill/>
                </a:ln>
                <a:solidFill>
                  <a:srgbClr val="FF0000"/>
                </a:solidFill>
                <a:effectLst/>
                <a:uLnTx/>
                <a:uFillTx/>
                <a:latin typeface="Arial" pitchFamily="34" charset="0"/>
                <a:ea typeface="ヒラギノ角ゴ Pro W3"/>
                <a:cs typeface="Arial" charset="0"/>
              </a:rPr>
              <a:t>short-lived</a:t>
            </a:r>
            <a:r>
              <a:rPr kumimoji="0" lang="en-US" sz="2200" b="0" i="0" u="none" strike="noStrike" kern="1200" cap="none" spc="0" normalizeH="0" baseline="0" noProof="0" dirty="0">
                <a:ln>
                  <a:noFill/>
                </a:ln>
                <a:solidFill>
                  <a:prstClr val="black"/>
                </a:solidFill>
                <a:effectLst/>
                <a:uLnTx/>
                <a:uFillTx/>
                <a:latin typeface="Arial" pitchFamily="34" charset="0"/>
                <a:ea typeface="ヒラギノ角ゴ Pro W3"/>
                <a:cs typeface="Arial" charset="0"/>
              </a:rPr>
              <a:t>, and </a:t>
            </a:r>
            <a:endParaRPr kumimoji="0" lang="en-US" sz="22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smtClean="0">
                <a:ln>
                  <a:noFill/>
                </a:ln>
                <a:solidFill>
                  <a:srgbClr val="FF0000"/>
                </a:solidFill>
                <a:effectLst/>
                <a:uLnTx/>
                <a:uFillTx/>
                <a:latin typeface="Arial" pitchFamily="34" charset="0"/>
                <a:ea typeface="ヒラギノ角ゴ Pro W3"/>
                <a:cs typeface="Arial" charset="0"/>
              </a:rPr>
              <a:t>not found on Earth</a:t>
            </a:r>
            <a:endParaRPr kumimoji="0" lang="en-US" sz="2200" b="0" i="0" u="none" strike="noStrike" kern="1200" cap="none" spc="0" normalizeH="0" baseline="0" noProof="0" dirty="0">
              <a:ln>
                <a:noFill/>
              </a:ln>
              <a:solidFill>
                <a:prstClr val="black"/>
              </a:solidFill>
              <a:effectLst/>
              <a:uLnTx/>
              <a:uFillTx/>
              <a:latin typeface="Arial" pitchFamily="34" charset="0"/>
              <a:ea typeface="ヒラギノ角ゴ Pro W3"/>
              <a:cs typeface="Arial" charset="0"/>
            </a:endParaRPr>
          </a:p>
        </p:txBody>
      </p:sp>
      <p:pic>
        <p:nvPicPr>
          <p:cNvPr id="24" name="Picture 2" descr="http://dclips.fundraw.com/pngmax/TheresaKnott_Microscop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6089" y="1143000"/>
            <a:ext cx="3130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quot;No&quot; Symbol 24"/>
          <p:cNvSpPr/>
          <p:nvPr/>
        </p:nvSpPr>
        <p:spPr bwMode="auto">
          <a:xfrm rot="5400000">
            <a:off x="2692689" y="2057400"/>
            <a:ext cx="3505200" cy="3505200"/>
          </a:xfrm>
          <a:prstGeom prst="noSmoking">
            <a:avLst/>
          </a:prstGeom>
          <a:solidFill>
            <a:srgbClr val="FF0000">
              <a:alpha val="47000"/>
            </a:srgbClr>
          </a:solidFill>
          <a:ln w="3175" cap="flat" cmpd="sng" algn="ctr">
            <a:solidFill>
              <a:srgbClr val="FF0000"/>
            </a:solidFill>
            <a:prstDash val="solid"/>
            <a:round/>
            <a:headEnd type="none" w="med" len="med"/>
            <a:tailEnd type="none" w="med" len="med"/>
          </a:ln>
          <a:effectLst/>
        </p:spPr>
        <p:txBody>
          <a:bodyPr anchor="ct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cs typeface="+mn-cs"/>
            </a:endParaRPr>
          </a:p>
        </p:txBody>
      </p:sp>
    </p:spTree>
    <p:extLst>
      <p:ext uri="{BB962C8B-B14F-4D97-AF65-F5344CB8AC3E}">
        <p14:creationId xmlns:p14="http://schemas.microsoft.com/office/powerpoint/2010/main" val="181294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1000"/>
                                  </p:stCondLst>
                                  <p:childTnLst>
                                    <p:set>
                                      <p:cBhvr>
                                        <p:cTn id="15" dur="1" fill="hold">
                                          <p:stCondLst>
                                            <p:cond delay="0"/>
                                          </p:stCondLst>
                                        </p:cTn>
                                        <p:tgtEl>
                                          <p:spTgt spid="24"/>
                                        </p:tgtEl>
                                        <p:attrNameLst>
                                          <p:attrName>style.visibility</p:attrName>
                                        </p:attrNameLst>
                                      </p:cBhvr>
                                      <p:to>
                                        <p:strVal val="visible"/>
                                      </p:to>
                                    </p:set>
                                  </p:childTnLst>
                                </p:cTn>
                              </p:par>
                            </p:childTnLst>
                          </p:cTn>
                        </p:par>
                        <p:par>
                          <p:cTn id="16" fill="hold">
                            <p:stCondLst>
                              <p:cond delay="1000"/>
                            </p:stCondLst>
                            <p:childTnLst>
                              <p:par>
                                <p:cTn id="17" presetID="53" presetClass="entr" presetSubtype="16" fill="hold" nodeType="afterEffect">
                                  <p:stCondLst>
                                    <p:cond delay="1000"/>
                                  </p:stCondLst>
                                  <p:childTnLst>
                                    <p:set>
                                      <p:cBhvr>
                                        <p:cTn id="18" dur="1" fill="hold">
                                          <p:stCondLst>
                                            <p:cond delay="0"/>
                                          </p:stCondLst>
                                        </p:cTn>
                                        <p:tgtEl>
                                          <p:spTgt spid="25"/>
                                        </p:tgtEl>
                                        <p:attrNameLst>
                                          <p:attrName>style.visibility</p:attrName>
                                        </p:attrNameLst>
                                      </p:cBhvr>
                                      <p:to>
                                        <p:strVal val="visible"/>
                                      </p:to>
                                    </p:set>
                                    <p:anim calcmode="lin" valueType="num">
                                      <p:cBhvr>
                                        <p:cTn id="19" dur="1000" fill="hold"/>
                                        <p:tgtEl>
                                          <p:spTgt spid="25"/>
                                        </p:tgtEl>
                                        <p:attrNameLst>
                                          <p:attrName>ppt_w</p:attrName>
                                        </p:attrNameLst>
                                      </p:cBhvr>
                                      <p:tavLst>
                                        <p:tav tm="0">
                                          <p:val>
                                            <p:fltVal val="0"/>
                                          </p:val>
                                        </p:tav>
                                        <p:tav tm="100000">
                                          <p:val>
                                            <p:strVal val="#ppt_w"/>
                                          </p:val>
                                        </p:tav>
                                      </p:tavLst>
                                    </p:anim>
                                    <p:anim calcmode="lin" valueType="num">
                                      <p:cBhvr>
                                        <p:cTn id="20" dur="1000" fill="hold"/>
                                        <p:tgtEl>
                                          <p:spTgt spid="25"/>
                                        </p:tgtEl>
                                        <p:attrNameLst>
                                          <p:attrName>ppt_h</p:attrName>
                                        </p:attrNameLst>
                                      </p:cBhvr>
                                      <p:tavLst>
                                        <p:tav tm="0">
                                          <p:val>
                                            <p:fltVal val="0"/>
                                          </p:val>
                                        </p:tav>
                                        <p:tav tm="100000">
                                          <p:val>
                                            <p:strVal val="#ppt_h"/>
                                          </p:val>
                                        </p:tav>
                                      </p:tavLst>
                                    </p:anim>
                                    <p:animEffect transition="in" filter="fade">
                                      <p:cBhvr>
                                        <p:cTn id="21" dur="1000"/>
                                        <p:tgtEl>
                                          <p:spTgt spid="25"/>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P spid="23" grpId="0"/>
    </p:bldLst>
  </p:timing>
</p:sld>
</file>

<file path=ppt/theme/theme1.xml><?xml version="1.0" encoding="utf-8"?>
<a:theme xmlns:a="http://schemas.openxmlformats.org/drawingml/2006/main" name="1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2.xml><?xml version="1.0" encoding="utf-8"?>
<a:theme xmlns:a="http://schemas.openxmlformats.org/drawingml/2006/main" name="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3.xml><?xml version="1.0" encoding="utf-8"?>
<a:theme xmlns:a="http://schemas.openxmlformats.org/drawingml/2006/main" name="2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659CD9C89693C4BA4E310DBBA87C6B1" ma:contentTypeVersion="" ma:contentTypeDescription="Create a new document." ma:contentTypeScope="" ma:versionID="6050285cda2a0c67517c9403113a4233">
  <xsd:schema xmlns:xsd="http://www.w3.org/2001/XMLSchema" xmlns:xs="http://www.w3.org/2001/XMLSchema" xmlns:p="http://schemas.microsoft.com/office/2006/metadata/properties" xmlns:ns2="84FA14C0-B7D1-4566-A284-79A890D0FD95" targetNamespace="http://schemas.microsoft.com/office/2006/metadata/properties" ma:root="true" ma:fieldsID="d80a20630cd769371518b7288eedebc1" ns2:_="">
    <xsd:import namespace="84FA14C0-B7D1-4566-A284-79A890D0FD95"/>
    <xsd:element name="properties">
      <xsd:complexType>
        <xsd:sequence>
          <xsd:element name="documentManagement">
            <xsd:complexType>
              <xsd:all>
                <xsd:element ref="ns2:Archive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A14C0-B7D1-4566-A284-79A890D0FD95" elementFormDefault="qualified">
    <xsd:import namespace="http://schemas.microsoft.com/office/2006/documentManagement/types"/>
    <xsd:import namespace="http://schemas.microsoft.com/office/infopath/2007/PartnerControls"/>
    <xsd:element name="Archive_x0020_Date" ma:index="8" nillable="true" ma:displayName="Archive Date" ma:format="DateOnly" ma:internalName="Archive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Archive_x0020_Date xmlns="84FA14C0-B7D1-4566-A284-79A890D0FD95" xsi:nil="true"/>
  </documentManagement>
</p:properties>
</file>

<file path=customXml/itemProps1.xml><?xml version="1.0" encoding="utf-8"?>
<ds:datastoreItem xmlns:ds="http://schemas.openxmlformats.org/officeDocument/2006/customXml" ds:itemID="{8B76CD61-6042-403B-B3F6-04E51A8FF76A}">
  <ds:schemaRefs>
    <ds:schemaRef ds:uri="http://schemas.microsoft.com/sharepoint/v3/contenttype/forms"/>
  </ds:schemaRefs>
</ds:datastoreItem>
</file>

<file path=customXml/itemProps2.xml><?xml version="1.0" encoding="utf-8"?>
<ds:datastoreItem xmlns:ds="http://schemas.openxmlformats.org/officeDocument/2006/customXml" ds:itemID="{D022B04D-F2E1-4EB5-8527-6CB1FC49B1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FA14C0-B7D1-4566-A284-79A890D0FD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4BA702D-F6E6-4314-8945-369A109C75F9}">
  <ds:schemaRefs>
    <ds:schemaRef ds:uri="http://purl.org/dc/dcmitype/"/>
    <ds:schemaRef ds:uri="http://purl.org/dc/elements/1.1/"/>
    <ds:schemaRef ds:uri="http://schemas.microsoft.com/office/2006/documentManagement/types"/>
    <ds:schemaRef ds:uri="http://www.w3.org/XML/1998/namespace"/>
    <ds:schemaRef ds:uri="84FA14C0-B7D1-4566-A284-79A890D0FD95"/>
    <ds:schemaRef ds:uri="http://purl.org/dc/terms/"/>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FRIB Presentation Template</Template>
  <TotalTime>1801</TotalTime>
  <Words>1479</Words>
  <Application>Microsoft Office PowerPoint</Application>
  <PresentationFormat>On-screen Show (4:3)</PresentationFormat>
  <Paragraphs>260</Paragraphs>
  <Slides>25</Slides>
  <Notes>8</Notes>
  <HiddenSlides>0</HiddenSlides>
  <MMClips>0</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25</vt:i4>
      </vt:variant>
    </vt:vector>
  </HeadingPairs>
  <TitlesOfParts>
    <vt:vector size="47" baseType="lpstr">
      <vt:lpstr>ＭＳ Ｐゴシック</vt:lpstr>
      <vt:lpstr>ＭＳ Ｐゴシック</vt:lpstr>
      <vt:lpstr>Aharoni</vt:lpstr>
      <vt:lpstr>Arial</vt:lpstr>
      <vt:lpstr>Arial Black</vt:lpstr>
      <vt:lpstr>Book Antiqua</vt:lpstr>
      <vt:lpstr>Calibri</vt:lpstr>
      <vt:lpstr>Century Gothic</vt:lpstr>
      <vt:lpstr>Comic Sans MS</vt:lpstr>
      <vt:lpstr>Garamond</vt:lpstr>
      <vt:lpstr>Gotham Book</vt:lpstr>
      <vt:lpstr>Helvetica</vt:lpstr>
      <vt:lpstr>Impact</vt:lpstr>
      <vt:lpstr>Lucida Grande</vt:lpstr>
      <vt:lpstr>Noto Sans Symbols</vt:lpstr>
      <vt:lpstr>Times New Roman</vt:lpstr>
      <vt:lpstr>Trebuchet MS</vt:lpstr>
      <vt:lpstr>Wingdings</vt:lpstr>
      <vt:lpstr>ヒラギノ角ゴ Pro W3</vt:lpstr>
      <vt:lpstr>1_FRIB3</vt:lpstr>
      <vt:lpstr>FRIB3</vt:lpstr>
      <vt:lpstr>2_FRIB3</vt:lpstr>
      <vt:lpstr>PowerPoint Presentation</vt:lpstr>
      <vt:lpstr>Useful Information</vt:lpstr>
      <vt:lpstr>At FRIB, it’s all about the nuclei</vt:lpstr>
      <vt:lpstr>PowerPoint Presentation</vt:lpstr>
      <vt:lpstr>Periodic Table of the Elements</vt:lpstr>
      <vt:lpstr>Isotopes: varieties of an element</vt:lpstr>
      <vt:lpstr>FRIB mission: study RARE isotopes</vt:lpstr>
      <vt:lpstr>How were the elements made?</vt:lpstr>
      <vt:lpstr>PowerPoint Presentation</vt:lpstr>
      <vt:lpstr>PowerPoint Presentation</vt:lpstr>
      <vt:lpstr>Linear Accelerator: one cryomodule at a time</vt:lpstr>
      <vt:lpstr>Problem: Making designer nuclei</vt:lpstr>
      <vt:lpstr>Problem: Selecting one rare isotope</vt:lpstr>
      <vt:lpstr>Detectors measure the invisible</vt:lpstr>
      <vt:lpstr>Who works at FRIB? Users</vt:lpstr>
      <vt:lpstr>PowerPoint Presentation</vt:lpstr>
      <vt:lpstr>Who works at FRIB? Students</vt:lpstr>
      <vt:lpstr>PowerPoint Presentation</vt:lpstr>
      <vt:lpstr>FRIB on the MSU campus</vt:lpstr>
      <vt:lpstr>Safety First</vt:lpstr>
      <vt:lpstr>PowerPoint Presentation</vt:lpstr>
      <vt:lpstr>PowerPoint Presentation</vt:lpstr>
      <vt:lpstr>PowerPoint Presentation</vt:lpstr>
      <vt:lpstr>FRIB on the MSU campus</vt:lpstr>
      <vt:lpstr>Special COVID-19 Considerations</vt:lpstr>
    </vt:vector>
  </TitlesOfParts>
  <Company>NSCL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Engwall, Hannah</dc:creator>
  <cp:lastModifiedBy>Constan, Zachary</cp:lastModifiedBy>
  <cp:revision>151</cp:revision>
  <cp:lastPrinted>2013-06-17T20:20:32Z</cp:lastPrinted>
  <dcterms:created xsi:type="dcterms:W3CDTF">2014-10-10T17:49:08Z</dcterms:created>
  <dcterms:modified xsi:type="dcterms:W3CDTF">2023-08-11T13:06:41Z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0x0101000659CD9C89693C4BA4E310DBBA87C6B1</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ies>
</file>