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4" r:id="rId4"/>
  </p:sldMasterIdLst>
  <p:notesMasterIdLst>
    <p:notesMasterId r:id="rId25"/>
  </p:notesMasterIdLst>
  <p:handoutMasterIdLst>
    <p:handoutMasterId r:id="rId26"/>
  </p:handoutMasterIdLst>
  <p:sldIdLst>
    <p:sldId id="303" r:id="rId5"/>
    <p:sldId id="304" r:id="rId6"/>
    <p:sldId id="341" r:id="rId7"/>
    <p:sldId id="330" r:id="rId8"/>
    <p:sldId id="313" r:id="rId9"/>
    <p:sldId id="337" r:id="rId10"/>
    <p:sldId id="352" r:id="rId11"/>
    <p:sldId id="349" r:id="rId12"/>
    <p:sldId id="344" r:id="rId13"/>
    <p:sldId id="345" r:id="rId14"/>
    <p:sldId id="353" r:id="rId15"/>
    <p:sldId id="306" r:id="rId16"/>
    <p:sldId id="307" r:id="rId17"/>
    <p:sldId id="338" r:id="rId18"/>
    <p:sldId id="351" r:id="rId19"/>
    <p:sldId id="325" r:id="rId20"/>
    <p:sldId id="354" r:id="rId21"/>
    <p:sldId id="350" r:id="rId22"/>
    <p:sldId id="348" r:id="rId23"/>
    <p:sldId id="346"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78" autoAdjust="0"/>
    <p:restoredTop sz="94660"/>
  </p:normalViewPr>
  <p:slideViewPr>
    <p:cSldViewPr snapToObjects="1">
      <p:cViewPr varScale="1">
        <p:scale>
          <a:sx n="107" d="100"/>
          <a:sy n="107" d="100"/>
        </p:scale>
        <p:origin x="90" y="270"/>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11/8/2023</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6568204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24892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894886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7790746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18413921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071181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502829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40574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255522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6598499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8220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8227997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648457402"/>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hyperlink" Target="http://www.nscl.msu.edu/public/edu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jpeg"/><Relationship Id="rId9" Type="http://schemas.openxmlformats.org/officeDocument/2006/relationships/hyperlink" Target="http://www.nscl.m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3" Type="http://schemas.openxmlformats.org/officeDocument/2006/relationships/image" Target="../media/image10.emf"/><Relationship Id="rId7" Type="http://schemas.microsoft.com/office/2007/relationships/hdphoto" Target="../media/hdphoto1.wdp"/><Relationship Id="rId12"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emf"/><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2.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235871"/>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a:t>
            </a:r>
            <a:r>
              <a:rPr lang="en-US" sz="4400" dirty="0" smtClean="0">
                <a:effectLst>
                  <a:outerShdw blurRad="38100" dist="38100" dir="2700000" algn="tl">
                    <a:srgbClr val="000000"/>
                  </a:outerShdw>
                </a:effectLst>
              </a:rPr>
              <a:t>DISCOVER OUR </a:t>
            </a:r>
            <a:r>
              <a:rPr lang="en-US" sz="4400" dirty="0">
                <a:effectLst>
                  <a:outerShdw blurRad="38100" dist="38100" dir="2700000" algn="tl">
                    <a:srgbClr val="000000"/>
                  </a:outerShdw>
                </a:effectLst>
              </a:rPr>
              <a:t>FUTURE?</a:t>
            </a:r>
          </a:p>
          <a:p>
            <a:pPr>
              <a:lnSpc>
                <a:spcPct val="75000"/>
              </a:lnSpc>
              <a:spcBef>
                <a:spcPct val="30000"/>
              </a:spcBef>
              <a:defRPr/>
            </a:pPr>
            <a:r>
              <a:rPr lang="en-US" sz="2000" i="1" dirty="0"/>
              <a:t>World-class nuclear experimentation and theory at </a:t>
            </a:r>
            <a:r>
              <a:rPr lang="en-US" sz="2000" i="1" dirty="0">
                <a:solidFill>
                  <a:schemeClr val="accent4"/>
                </a:solidFill>
              </a:rPr>
              <a:t>MSU</a:t>
            </a:r>
          </a:p>
        </p:txBody>
      </p:sp>
      <p:sp>
        <p:nvSpPr>
          <p:cNvPr id="6" name="Subtitle 6"/>
          <p:cNvSpPr txBox="1">
            <a:spLocks/>
          </p:cNvSpPr>
          <p:nvPr/>
        </p:nvSpPr>
        <p:spPr>
          <a:xfrm>
            <a:off x="1652289" y="44958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3434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reactions</a:t>
              </a:r>
            </a:p>
          </p:txBody>
        </p:sp>
      </p:gr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by 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and who knows how else we might use those tools someday!</a:t>
            </a: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144056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sz="4000" b="1" dirty="0"/>
              <a:t>Our staff makes it possible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2501380"/>
            <a:ext cx="7990258" cy="930148"/>
          </a:xfrm>
          <a:prstGeom prst="rect">
            <a:avLst/>
          </a:prstGeom>
        </p:spPr>
      </p:pic>
      <p:sp>
        <p:nvSpPr>
          <p:cNvPr id="5" name="TextBox 4"/>
          <p:cNvSpPr txBox="1"/>
          <p:nvPr/>
        </p:nvSpPr>
        <p:spPr>
          <a:xfrm>
            <a:off x="6999131" y="1813190"/>
            <a:ext cx="1569027" cy="523220"/>
          </a:xfrm>
          <a:prstGeom prst="rect">
            <a:avLst/>
          </a:prstGeom>
          <a:noFill/>
        </p:spPr>
        <p:txBody>
          <a:bodyPr wrap="square" rtlCol="0">
            <a:spAutoFit/>
          </a:bodyPr>
          <a:lstStyle/>
          <a:p>
            <a:pPr algn="ctr"/>
            <a:r>
              <a:rPr lang="en-US" sz="1400" b="1" dirty="0">
                <a:latin typeface="Century Gothic" panose="020B0502020202020204" pitchFamily="34" charset="0"/>
              </a:rPr>
              <a:t>Theorists and Experimenters</a:t>
            </a:r>
          </a:p>
        </p:txBody>
      </p:sp>
      <p:sp>
        <p:nvSpPr>
          <p:cNvPr id="6" name="TextBox 5"/>
          <p:cNvSpPr txBox="1"/>
          <p:nvPr/>
        </p:nvSpPr>
        <p:spPr>
          <a:xfrm>
            <a:off x="4114801" y="3604736"/>
            <a:ext cx="1606379" cy="738664"/>
          </a:xfrm>
          <a:prstGeom prst="rect">
            <a:avLst/>
          </a:prstGeom>
          <a:noFill/>
        </p:spPr>
        <p:txBody>
          <a:bodyPr wrap="square" rtlCol="0">
            <a:spAutoFit/>
          </a:bodyPr>
          <a:lstStyle/>
          <a:p>
            <a:pPr algn="ctr"/>
            <a:r>
              <a:rPr lang="en-US" sz="1400" b="1" dirty="0">
                <a:latin typeface="Century Gothic" panose="020B0502020202020204" pitchFamily="34" charset="0"/>
              </a:rPr>
              <a:t>Undergraduate and Graduate</a:t>
            </a:r>
          </a:p>
          <a:p>
            <a:pPr algn="ctr"/>
            <a:r>
              <a:rPr lang="en-US" sz="1400" b="1" dirty="0">
                <a:latin typeface="Century Gothic" panose="020B0502020202020204" pitchFamily="34" charset="0"/>
              </a:rPr>
              <a:t>students</a:t>
            </a:r>
          </a:p>
        </p:txBody>
      </p:sp>
      <p:sp>
        <p:nvSpPr>
          <p:cNvPr id="7" name="TextBox 6"/>
          <p:cNvSpPr txBox="1"/>
          <p:nvPr/>
        </p:nvSpPr>
        <p:spPr>
          <a:xfrm>
            <a:off x="9086115" y="1813190"/>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Facility operators</a:t>
            </a:r>
          </a:p>
        </p:txBody>
      </p:sp>
      <p:sp>
        <p:nvSpPr>
          <p:cNvPr id="8" name="TextBox 7"/>
          <p:cNvSpPr txBox="1"/>
          <p:nvPr/>
        </p:nvSpPr>
        <p:spPr>
          <a:xfrm>
            <a:off x="6200518" y="3604736"/>
            <a:ext cx="1370055" cy="523220"/>
          </a:xfrm>
          <a:prstGeom prst="rect">
            <a:avLst/>
          </a:prstGeom>
          <a:noFill/>
        </p:spPr>
        <p:txBody>
          <a:bodyPr wrap="square" rtlCol="0">
            <a:spAutoFit/>
          </a:bodyPr>
          <a:lstStyle/>
          <a:p>
            <a:pPr algn="ctr"/>
            <a:r>
              <a:rPr lang="en-US" sz="1400" b="1" dirty="0">
                <a:latin typeface="Century Gothic" panose="020B0502020202020204" pitchFamily="34" charset="0"/>
              </a:rPr>
              <a:t>Technicians &amp; machinists</a:t>
            </a:r>
          </a:p>
        </p:txBody>
      </p:sp>
      <p:sp>
        <p:nvSpPr>
          <p:cNvPr id="9" name="TextBox 8"/>
          <p:cNvSpPr txBox="1"/>
          <p:nvPr/>
        </p:nvSpPr>
        <p:spPr>
          <a:xfrm>
            <a:off x="3484148" y="1792131"/>
            <a:ext cx="1643448" cy="523220"/>
          </a:xfrm>
          <a:prstGeom prst="rect">
            <a:avLst/>
          </a:prstGeom>
          <a:noFill/>
        </p:spPr>
        <p:txBody>
          <a:bodyPr wrap="square" rtlCol="0">
            <a:spAutoFit/>
          </a:bodyPr>
          <a:lstStyle/>
          <a:p>
            <a:pPr algn="ctr"/>
            <a:r>
              <a:rPr lang="en-US" sz="1400" b="1" dirty="0">
                <a:latin typeface="Century Gothic" panose="020B0502020202020204" pitchFamily="34" charset="0"/>
              </a:rPr>
              <a:t>Research and Development</a:t>
            </a:r>
          </a:p>
        </p:txBody>
      </p:sp>
      <p:sp>
        <p:nvSpPr>
          <p:cNvPr id="10" name="TextBox 9"/>
          <p:cNvSpPr txBox="1"/>
          <p:nvPr/>
        </p:nvSpPr>
        <p:spPr>
          <a:xfrm>
            <a:off x="2631989" y="3604736"/>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Designers &amp; engineers</a:t>
            </a:r>
          </a:p>
        </p:txBody>
      </p:sp>
      <p:cxnSp>
        <p:nvCxnSpPr>
          <p:cNvPr id="11" name="Straight Connector 10"/>
          <p:cNvCxnSpPr/>
          <p:nvPr/>
        </p:nvCxnSpPr>
        <p:spPr>
          <a:xfrm>
            <a:off x="4024184" y="230972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327318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3289981"/>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2324897"/>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23037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2155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sz="3600" b="1" kern="0" dirty="0">
                <a:latin typeface="Arial Black" panose="020B0A04020102020204" pitchFamily="34" charset="0"/>
              </a:rPr>
              <a:t>800+ employees</a:t>
            </a:r>
          </a:p>
          <a:p>
            <a:pPr marL="457200" lvl="1" indent="0">
              <a:buNone/>
            </a:pPr>
            <a:endParaRPr lang="en-US" kern="0" dirty="0"/>
          </a:p>
          <a:p>
            <a:pPr marL="457200" lvl="1" indent="0">
              <a:buNone/>
            </a:pPr>
            <a:endParaRPr lang="en-US" kern="0" dirty="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Training the next generation</a:t>
            </a:r>
          </a:p>
        </p:txBody>
      </p:sp>
      <p:sp>
        <p:nvSpPr>
          <p:cNvPr id="3" name="Content Placeholder 2"/>
          <p:cNvSpPr txBox="1">
            <a:spLocks/>
          </p:cNvSpPr>
          <p:nvPr/>
        </p:nvSpPr>
        <p:spPr>
          <a:xfrm>
            <a:off x="2152650" y="1143000"/>
            <a:ext cx="4368800" cy="2198914"/>
          </a:xfrm>
          <a:prstGeom prst="rect">
            <a:avLst/>
          </a:prstGeom>
        </p:spPr>
        <p:txBody>
          <a:bodyPr>
            <a:normAutofit fontScale="925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kern="0" dirty="0"/>
              <a:t>For 30+ years, has been a</a:t>
            </a:r>
          </a:p>
          <a:p>
            <a:pPr marL="0" indent="0" algn="ctr">
              <a:buNone/>
            </a:pPr>
            <a:r>
              <a:rPr lang="en-US" sz="3200" b="1" kern="0" dirty="0">
                <a:latin typeface="Arial Black" panose="020B0A04020102020204" pitchFamily="34" charset="0"/>
              </a:rPr>
              <a:t>Top-ranked nuclear science program </a:t>
            </a:r>
          </a:p>
          <a:p>
            <a:pPr marL="0" indent="0" algn="ctr">
              <a:buNone/>
            </a:pPr>
            <a:r>
              <a:rPr lang="en-US" kern="0" dirty="0"/>
              <a:t>among US graduate schools</a:t>
            </a:r>
          </a:p>
          <a:p>
            <a:pPr marL="0" indent="0" algn="ctr">
              <a:buNone/>
            </a:pPr>
            <a:r>
              <a:rPr lang="en-US" sz="1200" i="1" kern="0" dirty="0"/>
              <a:t>(U.S. News &amp; World Report)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943" y="1143000"/>
            <a:ext cx="2988816" cy="2198915"/>
          </a:xfrm>
          <a:prstGeom prst="rect">
            <a:avLst/>
          </a:prstGeom>
        </p:spPr>
      </p:pic>
      <p:sp>
        <p:nvSpPr>
          <p:cNvPr id="5" name="Content Placeholder 2"/>
          <p:cNvSpPr txBox="1">
            <a:spLocks/>
          </p:cNvSpPr>
          <p:nvPr/>
        </p:nvSpPr>
        <p:spPr>
          <a:xfrm>
            <a:off x="6456901"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FRIB Outreach offers:</a:t>
            </a:r>
          </a:p>
          <a:p>
            <a:r>
              <a:rPr lang="en-US" sz="1800" b="1" dirty="0">
                <a:solidFill>
                  <a:schemeClr val="tx1"/>
                </a:solidFill>
              </a:rPr>
              <a:t>Tours</a:t>
            </a:r>
            <a:r>
              <a:rPr lang="en-US" sz="1800" dirty="0">
                <a:solidFill>
                  <a:schemeClr val="tx1"/>
                </a:solidFill>
              </a:rPr>
              <a:t> for the general public</a:t>
            </a:r>
          </a:p>
          <a:p>
            <a:r>
              <a:rPr lang="en-US" sz="1800" b="1" dirty="0">
                <a:solidFill>
                  <a:schemeClr val="tx1"/>
                </a:solidFill>
              </a:rPr>
              <a:t>Summer research programs </a:t>
            </a:r>
            <a:r>
              <a:rPr lang="en-US" sz="1800" dirty="0">
                <a:solidFill>
                  <a:schemeClr val="tx1"/>
                </a:solidFill>
              </a:rPr>
              <a:t>for middle &amp; high school students</a:t>
            </a:r>
          </a:p>
          <a:p>
            <a:r>
              <a:rPr lang="en-US" sz="1800" dirty="0">
                <a:solidFill>
                  <a:schemeClr val="tx1"/>
                </a:solidFill>
              </a:rPr>
              <a:t>Nuclear science experiments and </a:t>
            </a:r>
            <a:r>
              <a:rPr lang="en-US" sz="1800" b="1" dirty="0">
                <a:solidFill>
                  <a:schemeClr val="tx1"/>
                </a:solidFill>
              </a:rPr>
              <a:t>lessons for teachers </a:t>
            </a:r>
            <a:r>
              <a:rPr lang="en-US" sz="1800" dirty="0">
                <a:solidFill>
                  <a:schemeClr val="tx1"/>
                </a:solidFill>
              </a:rPr>
              <a:t>to use</a:t>
            </a:r>
          </a:p>
          <a:p>
            <a:r>
              <a:rPr lang="en-US" sz="1800" dirty="0">
                <a:solidFill>
                  <a:schemeClr val="tx1"/>
                </a:solidFill>
              </a:rPr>
              <a:t>For more information online: </a:t>
            </a:r>
            <a:r>
              <a:rPr lang="en-US" sz="1800" dirty="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52400"/>
            <a:ext cx="9144000" cy="707886"/>
          </a:xfrm>
          <a:prstGeom prst="rect">
            <a:avLst/>
          </a:prstGeom>
        </p:spPr>
        <p:txBody>
          <a:bodyPr wrap="square">
            <a:spAutoFit/>
          </a:bodyPr>
          <a:lstStyle/>
          <a:p>
            <a:pPr algn="ctr">
              <a:defRPr/>
            </a:pPr>
            <a:r>
              <a:rPr lang="en-US" sz="4000" b="1" kern="0" dirty="0"/>
              <a:t>Want to keep discovering? Upgrade!</a:t>
            </a:r>
          </a:p>
        </p:txBody>
      </p:sp>
      <p:sp>
        <p:nvSpPr>
          <p:cNvPr id="4" name="Text Box 5"/>
          <p:cNvSpPr txBox="1">
            <a:spLocks noChangeArrowheads="1"/>
          </p:cNvSpPr>
          <p:nvPr/>
        </p:nvSpPr>
        <p:spPr bwMode="auto">
          <a:xfrm>
            <a:off x="7086600" y="1448654"/>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50+ years of NSCL, and the future is </a:t>
            </a:r>
            <a:r>
              <a:rPr lang="en-US" altLang="en-US" sz="2400" b="1" dirty="0">
                <a:solidFill>
                  <a:srgbClr val="333C2B"/>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215424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980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p>
        </p:txBody>
      </p:sp>
      <p:sp>
        <p:nvSpPr>
          <p:cNvPr id="14" name="Text Box 7"/>
          <p:cNvSpPr txBox="1">
            <a:spLocks noChangeArrowheads="1"/>
          </p:cNvSpPr>
          <p:nvPr/>
        </p:nvSpPr>
        <p:spPr bwMode="auto">
          <a:xfrm>
            <a:off x="1904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p>
        </p:txBody>
      </p:sp>
      <p:sp>
        <p:nvSpPr>
          <p:cNvPr id="15" name="Text Box 8"/>
          <p:cNvSpPr txBox="1">
            <a:spLocks noChangeArrowheads="1"/>
          </p:cNvSpPr>
          <p:nvPr/>
        </p:nvSpPr>
        <p:spPr bwMode="auto">
          <a:xfrm>
            <a:off x="8382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your head and 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sit or lean on things</a:t>
            </a:r>
          </a:p>
        </p:txBody>
      </p:sp>
      <p:sp>
        <p:nvSpPr>
          <p:cNvPr id="16" name="Text Box 9"/>
          <p:cNvSpPr txBox="1">
            <a:spLocks noChangeArrowheads="1"/>
          </p:cNvSpPr>
          <p:nvPr/>
        </p:nvSpPr>
        <p:spPr bwMode="auto">
          <a:xfrm>
            <a:off x="8382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with your 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p>
        </p:txBody>
      </p:sp>
      <p:sp>
        <p:nvSpPr>
          <p:cNvPr id="17" name="Text Box 11"/>
          <p:cNvSpPr txBox="1">
            <a:spLocks noChangeArrowheads="1"/>
          </p:cNvSpPr>
          <p:nvPr/>
        </p:nvSpPr>
        <p:spPr bwMode="auto">
          <a:xfrm>
            <a:off x="1752600" y="533400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pPr>
            <a:r>
              <a:rPr lang="en-US" altLang="en-US" sz="2400" dirty="0">
                <a:solidFill>
                  <a:schemeClr val="tx1"/>
                </a:solidFill>
                <a:latin typeface="Calibri" panose="020F0502020204030204"/>
                <a:ea typeface="+mn-ea"/>
                <a:cs typeface="+mn-cs"/>
              </a:rPr>
              <a:t>If you lose your tour, </a:t>
            </a:r>
            <a:r>
              <a:rPr lang="en-US" altLang="en-US" sz="2400" b="1" dirty="0">
                <a:solidFill>
                  <a:schemeClr val="tx1"/>
                </a:solidFill>
                <a:latin typeface="Calibri" panose="020F0502020204030204"/>
                <a:ea typeface="+mn-ea"/>
                <a:cs typeface="+mn-cs"/>
              </a:rPr>
              <a:t>dial “0” on a lab phone</a:t>
            </a:r>
            <a:r>
              <a:rPr lang="en-US" altLang="en-US" sz="2400" dirty="0">
                <a:solidFill>
                  <a:schemeClr val="tx1"/>
                </a:solidFill>
                <a:latin typeface="Calibri" panose="020F0502020204030204"/>
                <a:ea typeface="+mn-ea"/>
                <a:cs typeface="+mn-cs"/>
              </a:rPr>
              <a:t> (“77305” after hours)</a:t>
            </a:r>
          </a:p>
          <a:p>
            <a:pPr algn="ctr" defTabSz="914400" fontAlgn="auto">
              <a:spcBef>
                <a:spcPts val="0"/>
              </a:spcBef>
              <a:spcAft>
                <a:spcPts val="0"/>
              </a:spcAft>
              <a:buNone/>
            </a:pPr>
            <a:r>
              <a:rPr lang="en-US" altLang="en-US" sz="2400" b="1" dirty="0">
                <a:solidFill>
                  <a:schemeClr val="tx1"/>
                </a:solidFill>
                <a:latin typeface="Calibri" panose="020F0502020204030204"/>
                <a:ea typeface="+mn-ea"/>
                <a:cs typeface="+mn-cs"/>
              </a:rPr>
              <a:t>DO </a:t>
            </a:r>
            <a:r>
              <a:rPr lang="en-US" altLang="en-US" sz="2400" dirty="0">
                <a:solidFill>
                  <a:schemeClr val="tx1"/>
                </a:solidFill>
                <a:latin typeface="Calibri" panose="020F0502020204030204"/>
                <a:ea typeface="+mn-ea"/>
                <a:cs typeface="+mn-cs"/>
              </a:rPr>
              <a:t>leave items (especially open food/drink) you don’t want to 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751" y="3206093"/>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6273350" y="1089363"/>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6293850" y="3206093"/>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8984753" y="563880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spTree>
    <p:extLst>
      <p:ext uri="{BB962C8B-B14F-4D97-AF65-F5344CB8AC3E}">
        <p14:creationId xmlns:p14="http://schemas.microsoft.com/office/powerpoint/2010/main" val="128532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175302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FRIB on the MSU campus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1828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90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Detectors/Experiments</a:t>
            </a:r>
          </a:p>
        </p:txBody>
      </p:sp>
      <p:sp>
        <p:nvSpPr>
          <p:cNvPr id="5" name="TextBox 4"/>
          <p:cNvSpPr txBox="1"/>
          <p:nvPr/>
        </p:nvSpPr>
        <p:spPr>
          <a:xfrm>
            <a:off x="3187370" y="337423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4230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err="1">
                <a:solidFill>
                  <a:prstClr val="black"/>
                </a:solidFill>
              </a:rPr>
              <a:t>Linac</a:t>
            </a:r>
            <a:r>
              <a:rPr lang="en-US" dirty="0">
                <a:solidFill>
                  <a:prstClr val="black"/>
                </a:solidFill>
              </a:rPr>
              <a:t> Support Building</a:t>
            </a:r>
          </a:p>
        </p:txBody>
      </p:sp>
      <p:sp>
        <p:nvSpPr>
          <p:cNvPr id="7" name="TextBox 6"/>
          <p:cNvSpPr txBox="1"/>
          <p:nvPr/>
        </p:nvSpPr>
        <p:spPr>
          <a:xfrm>
            <a:off x="7391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SRF Assembly</a:t>
            </a:r>
          </a:p>
        </p:txBody>
      </p:sp>
      <p:sp>
        <p:nvSpPr>
          <p:cNvPr id="8" name="TextBox 7"/>
          <p:cNvSpPr txBox="1"/>
          <p:nvPr/>
        </p:nvSpPr>
        <p:spPr>
          <a:xfrm>
            <a:off x="7158663"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01500" y="1650916"/>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6019801" y="5414339"/>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1" name="TextBox 10"/>
          <p:cNvSpPr txBox="1"/>
          <p:nvPr/>
        </p:nvSpPr>
        <p:spPr>
          <a:xfrm rot="2912043">
            <a:off x="6915168" y="1429722"/>
            <a:ext cx="2005677"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BOGUE STREET</a:t>
            </a:r>
          </a:p>
        </p:txBody>
      </p:sp>
      <p:sp>
        <p:nvSpPr>
          <p:cNvPr id="12" name="TextBox 11"/>
          <p:cNvSpPr txBox="1"/>
          <p:nvPr/>
        </p:nvSpPr>
        <p:spPr>
          <a:xfrm>
            <a:off x="8811209" y="2179676"/>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815732" y="1297944"/>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2856275"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Helium 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p>
        </p:txBody>
      </p:sp>
      <p:sp>
        <p:nvSpPr>
          <p:cNvPr id="25" name="TextBox 24"/>
          <p:cNvSpPr txBox="1"/>
          <p:nvPr/>
        </p:nvSpPr>
        <p:spPr>
          <a:xfrm>
            <a:off x="2075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dirty="0">
                <a:solidFill>
                  <a:prstClr val="white"/>
                </a:solidFill>
              </a:rPr>
              <a:t>Prior NSCL</a:t>
            </a:r>
          </a:p>
        </p:txBody>
      </p:sp>
      <p:sp>
        <p:nvSpPr>
          <p:cNvPr id="26" name="TextBox 25"/>
          <p:cNvSpPr txBox="1"/>
          <p:nvPr/>
        </p:nvSpPr>
        <p:spPr>
          <a:xfrm>
            <a:off x="3532415" y="4060560"/>
            <a:ext cx="2480166" cy="369332"/>
          </a:xfrm>
          <a:prstGeom prst="rect">
            <a:avLst/>
          </a:prstGeom>
          <a:solidFill>
            <a:srgbClr val="000000">
              <a:alpha val="50196"/>
            </a:srgbClr>
          </a:solidFill>
        </p:spPr>
        <p:txBody>
          <a:bodyPr wrap="none" rtlCol="0">
            <a:spAutoFit/>
          </a:bodyPr>
          <a:lstStyle/>
          <a:p>
            <a:pPr>
              <a:defRPr/>
            </a:pPr>
            <a:r>
              <a:rPr lang="en-US" dirty="0">
                <a:solidFill>
                  <a:prstClr val="white"/>
                </a:solidFill>
              </a:rPr>
              <a:t>New linear accelerator</a:t>
            </a: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8278426" y="1234955"/>
            <a:ext cx="1703775" cy="2285898"/>
          </a:xfrm>
          <a:prstGeom prst="rect">
            <a:avLst/>
          </a:prstGeom>
        </p:spPr>
      </p:pic>
      <p:sp>
        <p:nvSpPr>
          <p:cNvPr id="2" name="Title 1"/>
          <p:cNvSpPr>
            <a:spLocks noGrp="1"/>
          </p:cNvSpPr>
          <p:nvPr>
            <p:ph type="title"/>
          </p:nvPr>
        </p:nvSpPr>
        <p:spPr>
          <a:xfrm>
            <a:off x="101600" y="231577"/>
            <a:ext cx="11988800" cy="586987"/>
          </a:xfrm>
        </p:spPr>
        <p:txBody>
          <a:bodyPr/>
          <a:lstStyle/>
          <a:p>
            <a:r>
              <a:rPr lang="en-US" sz="4000" dirty="0" smtClean="0"/>
              <a:t>Past Experiments (1964-2021)</a:t>
            </a:r>
            <a:endParaRPr lang="en-US" sz="4000" dirty="0"/>
          </a:p>
        </p:txBody>
      </p:sp>
      <p:sp>
        <p:nvSpPr>
          <p:cNvPr id="3" name="Content Placeholder 2"/>
          <p:cNvSpPr>
            <a:spLocks noGrp="1"/>
          </p:cNvSpPr>
          <p:nvPr>
            <p:ph idx="4294967295"/>
          </p:nvPr>
        </p:nvSpPr>
        <p:spPr>
          <a:xfrm>
            <a:off x="3978981" y="2709727"/>
            <a:ext cx="4295775" cy="2384425"/>
          </a:xfrm>
        </p:spPr>
        <p:txBody>
          <a:bodyPr/>
          <a:lstStyle/>
          <a:p>
            <a:r>
              <a:rPr lang="en-US" sz="1800" dirty="0">
                <a:solidFill>
                  <a:schemeClr val="tx1"/>
                </a:solidFill>
              </a:rPr>
              <a:t>Calibration of satellite sensors</a:t>
            </a:r>
          </a:p>
          <a:p>
            <a:r>
              <a:rPr lang="en-US" sz="1800" dirty="0">
                <a:solidFill>
                  <a:schemeClr val="tx1"/>
                </a:solidFill>
              </a:rPr>
              <a:t>Fusion with neutron-rich nuclei</a:t>
            </a:r>
          </a:p>
          <a:p>
            <a:r>
              <a:rPr lang="en-US" sz="1800" dirty="0">
                <a:solidFill>
                  <a:schemeClr val="tx1"/>
                </a:solidFill>
              </a:rPr>
              <a:t>DNA changes under radiation (for astronauts and cancer patients)</a:t>
            </a:r>
          </a:p>
          <a:p>
            <a:r>
              <a:rPr lang="en-US" sz="1800" dirty="0">
                <a:solidFill>
                  <a:schemeClr val="tx1"/>
                </a:solidFill>
              </a:rPr>
              <a:t>Nuclear reactions in dying stars</a:t>
            </a:r>
          </a:p>
          <a:p>
            <a:r>
              <a:rPr lang="en-US" sz="1800" dirty="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394" y="1215736"/>
            <a:ext cx="2463206" cy="1385554"/>
          </a:xfrm>
          <a:prstGeom prst="rect">
            <a:avLst/>
          </a:prstGeom>
        </p:spPr>
      </p:pic>
      <p:pic>
        <p:nvPicPr>
          <p:cNvPr id="5" name="Picture 4"/>
          <p:cNvPicPr>
            <a:picLocks noChangeAspect="1"/>
          </p:cNvPicPr>
          <p:nvPr/>
        </p:nvPicPr>
        <p:blipFill>
          <a:blip r:embed="rId5"/>
          <a:stretch>
            <a:fillRect/>
          </a:stretch>
        </p:blipFill>
        <p:spPr>
          <a:xfrm>
            <a:off x="3952087" y="4745604"/>
            <a:ext cx="1875638" cy="1282283"/>
          </a:xfrm>
          <a:prstGeom prst="rect">
            <a:avLst/>
          </a:prstGeom>
        </p:spPr>
      </p:pic>
      <p:grpSp>
        <p:nvGrpSpPr>
          <p:cNvPr id="7" name="Group 6"/>
          <p:cNvGrpSpPr/>
          <p:nvPr/>
        </p:nvGrpSpPr>
        <p:grpSpPr>
          <a:xfrm>
            <a:off x="1964442"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4469229"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a:solidFill>
                    <a:schemeClr val="bg1"/>
                  </a:solidFill>
                </a:rPr>
                <a:t>Harvesting</a:t>
              </a: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8155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6023389"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1968617" y="4043035"/>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(“Who 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schemeClr val="tx1"/>
                </a:solidFill>
                <a:latin typeface="Arial Black" panose="020B0A04020102020204" pitchFamily="34" charset="0"/>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n-lt"/>
              </a:rPr>
              <a:t>(even with </a:t>
            </a:r>
          </a:p>
          <a:p>
            <a:pPr algn="ctr">
              <a:lnSpc>
                <a:spcPct val="110000"/>
              </a:lnSpc>
              <a:spcBef>
                <a:spcPts val="0"/>
              </a:spcBef>
              <a:buNone/>
            </a:pPr>
            <a:r>
              <a:rPr lang="en-US" altLang="en-US" i="1" kern="0" dirty="0">
                <a:solidFill>
                  <a:schemeClr val="tx1"/>
                </a:solidFill>
                <a:latin typeface="+mn-lt"/>
              </a:rPr>
              <a:t>the best microscopes!)</a:t>
            </a:r>
            <a:endParaRPr lang="en-US" altLang="en-US" sz="1600" i="1" kern="0" dirty="0">
              <a:solidFill>
                <a:schemeClr val="tx1"/>
              </a:solidFill>
              <a:latin typeface="+mn-lt"/>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eaLnBrk="1" hangingPunct="1">
              <a:defRPr/>
            </a:pPr>
            <a:r>
              <a:rPr lang="en-US" sz="2200" dirty="0">
                <a:latin typeface="+mn-lt"/>
                <a:cs typeface="Arial" charset="0"/>
              </a:rPr>
              <a:t>To make it even more interesting: FRIB studies </a:t>
            </a:r>
          </a:p>
          <a:p>
            <a:pPr algn="ctr" eaLnBrk="1" hangingPunct="1">
              <a:defRPr/>
            </a:pPr>
            <a:r>
              <a:rPr lang="en-US" sz="2200" dirty="0">
                <a:latin typeface="+mn-lt"/>
                <a:cs typeface="Arial" charset="0"/>
              </a:rPr>
              <a:t>nuclei that are </a:t>
            </a: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p>
          <a:p>
            <a:pPr algn="ctr" eaLnBrk="1" hangingPunct="1">
              <a:defRPr/>
            </a:pPr>
            <a:r>
              <a:rPr lang="en-US" sz="2200" dirty="0">
                <a:solidFill>
                  <a:srgbClr val="FF0000"/>
                </a:solidFill>
                <a:latin typeface="+mn-lt"/>
                <a:cs typeface="Arial" charset="0"/>
              </a:rPr>
              <a:t>short-lived</a:t>
            </a:r>
            <a:r>
              <a:rPr lang="en-US" sz="2200" dirty="0">
                <a:latin typeface="+mn-lt"/>
                <a:cs typeface="Arial" charset="0"/>
              </a:rPr>
              <a:t>, and </a:t>
            </a:r>
          </a:p>
          <a:p>
            <a:pPr algn="ctr" eaLnBrk="1" hangingPunct="1">
              <a:defRPr/>
            </a:pPr>
            <a:r>
              <a:rPr lang="en-US" sz="2200" dirty="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70"/>
            <a:ext cx="12192000" cy="707886"/>
          </a:xfrm>
          <a:prstGeom prst="rect">
            <a:avLst/>
          </a:prstGeom>
        </p:spPr>
        <p:txBody>
          <a:bodyPr wrap="square">
            <a:spAutoFit/>
          </a:bodyPr>
          <a:lstStyle/>
          <a:p>
            <a:pPr algn="ctr">
              <a:defRPr/>
            </a:pPr>
            <a:r>
              <a:rPr lang="en-US" sz="4000" b="1" kern="0" dirty="0">
                <a:solidFill>
                  <a:prstClr val="black"/>
                </a:solidFill>
              </a:rPr>
              <a:t>Making rare nuclei in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dirty="0">
                  <a:solidFill>
                    <a:srgbClr val="333C2B"/>
                  </a:solidFill>
                </a:rPr>
                <a:t>The</a:t>
              </a:r>
              <a:r>
                <a:rPr lang="en-US" sz="2400" b="1" dirty="0">
                  <a:solidFill>
                    <a:srgbClr val="333C2B"/>
                  </a:solidFill>
                </a:rPr>
                <a:t> FRIB</a:t>
              </a:r>
              <a:r>
                <a:rPr lang="en-US" sz="2400" dirty="0">
                  <a:solidFill>
                    <a:srgbClr val="333C2B"/>
                  </a:solidFill>
                </a:rPr>
                <a:t> future</a:t>
              </a:r>
            </a:p>
          </p:txBody>
        </p:sp>
      </p:grpSp>
      <p:sp>
        <p:nvSpPr>
          <p:cNvPr id="8" name="Content Placeholder 2"/>
          <p:cNvSpPr txBox="1">
            <a:spLocks/>
          </p:cNvSpPr>
          <p:nvPr/>
        </p:nvSpPr>
        <p:spPr bwMode="auto">
          <a:xfrm>
            <a:off x="8077200" y="1066801"/>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and </a:t>
            </a:r>
            <a:r>
              <a:rPr lang="en-US" sz="2000" b="1" kern="0" dirty="0">
                <a:solidFill>
                  <a:prstClr val="black"/>
                </a:solidFill>
              </a:rPr>
              <a:t>began operations in May 2022</a:t>
            </a: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04240"/>
            <a:ext cx="6047234" cy="4915560"/>
          </a:xfrm>
          <a:prstGeom prst="rect">
            <a:avLst/>
          </a:prstGeom>
        </p:spPr>
      </p:pic>
      <p:sp>
        <p:nvSpPr>
          <p:cNvPr id="3" name="Title 1"/>
          <p:cNvSpPr txBox="1">
            <a:spLocks/>
          </p:cNvSpPr>
          <p:nvPr/>
        </p:nvSpPr>
        <p:spPr>
          <a:xfrm>
            <a:off x="0" y="228601"/>
            <a:ext cx="12192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sz="4000" kern="0" dirty="0">
                <a:solidFill>
                  <a:prstClr val="black"/>
                </a:solidFill>
              </a:rPr>
              <a:t>Linear Accelerator: one </a:t>
            </a:r>
            <a:r>
              <a:rPr lang="en-US" sz="4000" kern="0" dirty="0" err="1">
                <a:solidFill>
                  <a:prstClr val="black"/>
                </a:solidFill>
              </a:rPr>
              <a:t>cryomodule</a:t>
            </a:r>
            <a:r>
              <a:rPr lang="en-US" sz="4000" kern="0" dirty="0">
                <a:solidFill>
                  <a:prstClr val="black"/>
                </a:solidFill>
              </a:rPr>
              <a:t> at a time</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7696199" y="3078336"/>
            <a:ext cx="2736842" cy="1995409"/>
          </a:xfrm>
          <a:prstGeom prst="rect">
            <a:avLst/>
          </a:prstGeom>
          <a:ln w="12700">
            <a:solidFill>
              <a:schemeClr val="tx1"/>
            </a:solidFill>
          </a:ln>
        </p:spPr>
      </p:pic>
      <p:sp>
        <p:nvSpPr>
          <p:cNvPr id="5" name="Bent Arrow 4"/>
          <p:cNvSpPr/>
          <p:nvPr/>
        </p:nvSpPr>
        <p:spPr>
          <a:xfrm flipH="1">
            <a:off x="4343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6" name="TextBox 5"/>
          <p:cNvSpPr txBox="1"/>
          <p:nvPr/>
        </p:nvSpPr>
        <p:spPr>
          <a:xfrm>
            <a:off x="7799834" y="5144869"/>
            <a:ext cx="2633208" cy="923330"/>
          </a:xfrm>
          <a:prstGeom prst="rect">
            <a:avLst/>
          </a:prstGeom>
          <a:noFill/>
        </p:spPr>
        <p:txBody>
          <a:bodyPr wrap="square" rtlCol="0">
            <a:spAutoFit/>
          </a:bodyPr>
          <a:lstStyle/>
          <a:p>
            <a:pPr>
              <a:defRPr/>
            </a:pPr>
            <a:r>
              <a:rPr lang="en-US" i="1" dirty="0">
                <a:solidFill>
                  <a:prstClr val="black"/>
                </a:solidFill>
              </a:rPr>
              <a:t>330 high-voltage accelerating cavities produce beam @ ~0.5c</a:t>
            </a:r>
          </a:p>
        </p:txBody>
      </p:sp>
      <p:cxnSp>
        <p:nvCxnSpPr>
          <p:cNvPr id="8" name="Straight Arrow Connector 7"/>
          <p:cNvCxnSpPr/>
          <p:nvPr/>
        </p:nvCxnSpPr>
        <p:spPr>
          <a:xfrm flipV="1">
            <a:off x="8077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153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229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06192" y="1104241"/>
            <a:ext cx="2709408" cy="1323439"/>
          </a:xfrm>
          <a:prstGeom prst="rect">
            <a:avLst/>
          </a:prstGeom>
          <a:noFill/>
        </p:spPr>
        <p:txBody>
          <a:bodyPr wrap="square" rtlCol="0">
            <a:spAutoFit/>
          </a:bodyPr>
          <a:lstStyle/>
          <a:p>
            <a:pPr>
              <a:defRPr/>
            </a:pPr>
            <a:r>
              <a:rPr lang="en-US" sz="2000" b="1" dirty="0" err="1">
                <a:solidFill>
                  <a:prstClr val="black"/>
                </a:solidFill>
              </a:rPr>
              <a:t>Cryomodule</a:t>
            </a:r>
            <a:r>
              <a:rPr lang="en-US" sz="2000" dirty="0">
                <a:solidFill>
                  <a:prstClr val="black"/>
                </a:solidFill>
              </a:rPr>
              <a:t>: a box to keep superconducting accelerator parts cold (below -450ºF / 4K)</a:t>
            </a:r>
          </a:p>
        </p:txBody>
      </p:sp>
      <p:sp>
        <p:nvSpPr>
          <p:cNvPr id="18" name="TextBox 17"/>
          <p:cNvSpPr txBox="1"/>
          <p:nvPr/>
        </p:nvSpPr>
        <p:spPr>
          <a:xfrm>
            <a:off x="2667000" y="4953001"/>
            <a:ext cx="3124200" cy="584775"/>
          </a:xfrm>
          <a:prstGeom prst="rect">
            <a:avLst/>
          </a:prstGeom>
          <a:noFill/>
          <a:scene3d>
            <a:camera prst="perspectiveContrastingRightFacing"/>
            <a:lightRig rig="threePt" dir="t"/>
          </a:scene3d>
        </p:spPr>
        <p:txBody>
          <a:bodyPr wrap="square" rtlCol="0">
            <a:spAutoFit/>
          </a:bodyPr>
          <a:lstStyle/>
          <a:p>
            <a:pPr>
              <a:defRPr/>
            </a:pPr>
            <a:r>
              <a:rPr lang="en-US" sz="3200" b="1" dirty="0">
                <a:solidFill>
                  <a:prstClr val="white"/>
                </a:solidFill>
              </a:rPr>
              <a:t>CRYOMODULE</a:t>
            </a:r>
            <a:endParaRPr lang="en-US" b="1" dirty="0">
              <a:solidFill>
                <a:prstClr val="white"/>
              </a:solidFill>
            </a:endParaRPr>
          </a:p>
        </p:txBody>
      </p:sp>
      <p:sp>
        <p:nvSpPr>
          <p:cNvPr id="19" name="TextBox 18"/>
          <p:cNvSpPr txBox="1"/>
          <p:nvPr/>
        </p:nvSpPr>
        <p:spPr>
          <a:xfrm>
            <a:off x="5334000" y="4419600"/>
            <a:ext cx="3124200" cy="338554"/>
          </a:xfrm>
          <a:prstGeom prst="rect">
            <a:avLst/>
          </a:prstGeom>
          <a:noFill/>
          <a:scene3d>
            <a:camera prst="perspectiveContrastingRightFacing"/>
            <a:lightRig rig="threePt" dir="t"/>
          </a:scene3d>
        </p:spPr>
        <p:txBody>
          <a:bodyPr wrap="square" rtlCol="0">
            <a:spAutoFit/>
          </a:bodyPr>
          <a:lstStyle/>
          <a:p>
            <a:pPr>
              <a:defRPr/>
            </a:pPr>
            <a:r>
              <a:rPr lang="en-US" sz="1600" b="1" dirty="0">
                <a:solidFill>
                  <a:prstClr val="white"/>
                </a:solidFill>
              </a:rPr>
              <a:t>CRYOMODULE</a:t>
            </a:r>
            <a:endParaRPr lang="en-US" sz="1050" b="1" dirty="0">
              <a:solidFill>
                <a:prstClr val="white"/>
              </a:solidFill>
            </a:endParaRPr>
          </a:p>
        </p:txBody>
      </p:sp>
      <p:sp>
        <p:nvSpPr>
          <p:cNvPr id="20" name="TextBox 19"/>
          <p:cNvSpPr txBox="1"/>
          <p:nvPr/>
        </p:nvSpPr>
        <p:spPr>
          <a:xfrm>
            <a:off x="6705600" y="4143346"/>
            <a:ext cx="3124200" cy="200055"/>
          </a:xfrm>
          <a:prstGeom prst="rect">
            <a:avLst/>
          </a:prstGeom>
          <a:noFill/>
          <a:scene3d>
            <a:camera prst="perspectiveContrastingRightFacing"/>
            <a:lightRig rig="threePt" dir="t"/>
          </a:scene3d>
        </p:spPr>
        <p:txBody>
          <a:bodyPr wrap="square" rtlCol="0">
            <a:spAutoFit/>
          </a:bodyPr>
          <a:lstStyle/>
          <a:p>
            <a:pPr>
              <a:defRPr/>
            </a:pPr>
            <a:r>
              <a:rPr lang="en-US" sz="700" b="1" dirty="0">
                <a:solidFill>
                  <a:prstClr val="white"/>
                </a:solidFill>
              </a:rPr>
              <a:t>CRYOMODULE</a:t>
            </a:r>
            <a:endParaRPr lang="en-US" sz="300" b="1" dirty="0">
              <a:solidFill>
                <a:prstClr val="white"/>
              </a:solidFill>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76400" y="1038225"/>
            <a:ext cx="8856135" cy="4981576"/>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7596</TotalTime>
  <Words>1129</Words>
  <Application>Microsoft Office PowerPoint</Application>
  <PresentationFormat>Widescreen</PresentationFormat>
  <Paragraphs>189</Paragraphs>
  <Slides>20</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MS PGothic</vt:lpstr>
      <vt:lpstr>MS PGothic</vt:lpstr>
      <vt:lpstr>Aharoni</vt:lpstr>
      <vt:lpstr>Arial</vt:lpstr>
      <vt:lpstr>Arial Black</vt:lpstr>
      <vt:lpstr>Calibri</vt:lpstr>
      <vt:lpstr>Century Gothic</vt:lpstr>
      <vt:lpstr>Helvetica</vt:lpstr>
      <vt:lpstr>Lucida Grande</vt:lpstr>
      <vt:lpstr>Noto Sans Symbols</vt:lpstr>
      <vt:lpstr>Trebuchet MS</vt:lpstr>
      <vt:lpstr>Wingdings</vt:lpstr>
      <vt:lpstr>ヒラギノ角ゴ Pro W3</vt:lpstr>
      <vt:lpstr>3_FRIB3</vt:lpstr>
      <vt:lpstr>PowerPoint Presentation</vt:lpstr>
      <vt:lpstr>Useful Information</vt:lpstr>
      <vt:lpstr>At FRIB, it’s all about the nuclei</vt:lpstr>
      <vt:lpstr>Past Experiments (1964-2021)</vt:lpstr>
      <vt:lpstr>PowerPoint Presentation</vt:lpstr>
      <vt:lpstr>PowerPoint Presentation</vt:lpstr>
      <vt:lpstr>PowerPoint Presentation</vt:lpstr>
      <vt:lpstr>PowerPoint Presentation</vt:lpstr>
      <vt:lpstr>Behind the Scenes at FRIB</vt:lpstr>
      <vt:lpstr>Detectors measure the invisible</vt:lpstr>
      <vt:lpstr>Who works at FRIB? Users</vt:lpstr>
      <vt:lpstr>PowerPoint Presentation</vt:lpstr>
      <vt:lpstr>Training the next generation</vt:lpstr>
      <vt:lpstr>PowerPoint Presentation</vt:lpstr>
      <vt:lpstr>FRIB on the MSU campus</vt:lpstr>
      <vt:lpstr>Safety First</vt:lpstr>
      <vt:lpstr>PowerPoint Presentation</vt:lpstr>
      <vt:lpstr>PowerPoint Presentation</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138</cp:revision>
  <cp:lastPrinted>2013-06-17T20:20:32Z</cp:lastPrinted>
  <dcterms:created xsi:type="dcterms:W3CDTF">2014-10-10T17:49:08Z</dcterms:created>
  <dcterms:modified xsi:type="dcterms:W3CDTF">2023-11-08T20:33:33Z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