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3.xml" ContentType="application/vnd.openxmlformats-officedocument.theme+xml"/>
  <Override PartName="/ppt/theme/themeOverride1.xml" ContentType="application/vnd.openxmlformats-officedocument.themeOverrid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992" r:id="rId4"/>
    <p:sldMasterId id="2147483989" r:id="rId5"/>
    <p:sldMasterId id="2147484006" r:id="rId6"/>
  </p:sldMasterIdLst>
  <p:notesMasterIdLst>
    <p:notesMasterId r:id="rId28"/>
  </p:notesMasterIdLst>
  <p:handoutMasterIdLst>
    <p:handoutMasterId r:id="rId29"/>
  </p:handoutMasterIdLst>
  <p:sldIdLst>
    <p:sldId id="273" r:id="rId7"/>
    <p:sldId id="321" r:id="rId8"/>
    <p:sldId id="312" r:id="rId9"/>
    <p:sldId id="337" r:id="rId10"/>
    <p:sldId id="305" r:id="rId11"/>
    <p:sldId id="303" r:id="rId12"/>
    <p:sldId id="275" r:id="rId13"/>
    <p:sldId id="304" r:id="rId14"/>
    <p:sldId id="338" r:id="rId15"/>
    <p:sldId id="353" r:id="rId16"/>
    <p:sldId id="340" r:id="rId17"/>
    <p:sldId id="313" r:id="rId18"/>
    <p:sldId id="356" r:id="rId19"/>
    <p:sldId id="343" r:id="rId20"/>
    <p:sldId id="355" r:id="rId21"/>
    <p:sldId id="354" r:id="rId22"/>
    <p:sldId id="334" r:id="rId23"/>
    <p:sldId id="330" r:id="rId24"/>
    <p:sldId id="357" r:id="rId25"/>
    <p:sldId id="351" r:id="rId26"/>
    <p:sldId id="352" r:id="rId27"/>
  </p:sldIdLst>
  <p:sldSz cx="9144000" cy="6858000" type="screen4x3"/>
  <p:notesSz cx="6997700" cy="9271000"/>
  <p:defaultTextStyle>
    <a:defPPr>
      <a:defRPr lang="en-US"/>
    </a:defPPr>
    <a:lvl1pPr algn="l" defTabSz="457200" rtl="0" fontAlgn="base">
      <a:spcBef>
        <a:spcPct val="0"/>
      </a:spcBef>
      <a:spcAft>
        <a:spcPct val="0"/>
      </a:spcAft>
      <a:defRPr kern="1200">
        <a:solidFill>
          <a:schemeClr val="tx1"/>
        </a:solidFill>
        <a:latin typeface="Arial" pitchFamily="34" charset="0"/>
        <a:ea typeface="ヒラギノ角ゴ Pro W3"/>
        <a:cs typeface="ヒラギノ角ゴ Pro W3"/>
      </a:defRPr>
    </a:lvl1pPr>
    <a:lvl2pPr marL="457200" algn="l" defTabSz="457200" rtl="0" fontAlgn="base">
      <a:spcBef>
        <a:spcPct val="0"/>
      </a:spcBef>
      <a:spcAft>
        <a:spcPct val="0"/>
      </a:spcAft>
      <a:defRPr kern="1200">
        <a:solidFill>
          <a:schemeClr val="tx1"/>
        </a:solidFill>
        <a:latin typeface="Arial" pitchFamily="34" charset="0"/>
        <a:ea typeface="ヒラギノ角ゴ Pro W3"/>
        <a:cs typeface="ヒラギノ角ゴ Pro W3"/>
      </a:defRPr>
    </a:lvl2pPr>
    <a:lvl3pPr marL="914400" algn="l" defTabSz="457200" rtl="0" fontAlgn="base">
      <a:spcBef>
        <a:spcPct val="0"/>
      </a:spcBef>
      <a:spcAft>
        <a:spcPct val="0"/>
      </a:spcAft>
      <a:defRPr kern="1200">
        <a:solidFill>
          <a:schemeClr val="tx1"/>
        </a:solidFill>
        <a:latin typeface="Arial" pitchFamily="34" charset="0"/>
        <a:ea typeface="ヒラギノ角ゴ Pro W3"/>
        <a:cs typeface="ヒラギノ角ゴ Pro W3"/>
      </a:defRPr>
    </a:lvl3pPr>
    <a:lvl4pPr marL="1371600" algn="l" defTabSz="457200" rtl="0" fontAlgn="base">
      <a:spcBef>
        <a:spcPct val="0"/>
      </a:spcBef>
      <a:spcAft>
        <a:spcPct val="0"/>
      </a:spcAft>
      <a:defRPr kern="1200">
        <a:solidFill>
          <a:schemeClr val="tx1"/>
        </a:solidFill>
        <a:latin typeface="Arial" pitchFamily="34" charset="0"/>
        <a:ea typeface="ヒラギノ角ゴ Pro W3"/>
        <a:cs typeface="ヒラギノ角ゴ Pro W3"/>
      </a:defRPr>
    </a:lvl4pPr>
    <a:lvl5pPr marL="1828800" algn="l" defTabSz="457200" rtl="0" fontAlgn="base">
      <a:spcBef>
        <a:spcPct val="0"/>
      </a:spcBef>
      <a:spcAft>
        <a:spcPct val="0"/>
      </a:spcAft>
      <a:defRPr kern="1200">
        <a:solidFill>
          <a:schemeClr val="tx1"/>
        </a:solidFill>
        <a:latin typeface="Arial" pitchFamily="34" charset="0"/>
        <a:ea typeface="ヒラギノ角ゴ Pro W3"/>
        <a:cs typeface="ヒラギノ角ゴ Pro W3"/>
      </a:defRPr>
    </a:lvl5pPr>
    <a:lvl6pPr marL="2286000" algn="l" defTabSz="914400" rtl="0" eaLnBrk="1" latinLnBrk="0" hangingPunct="1">
      <a:defRPr kern="1200">
        <a:solidFill>
          <a:schemeClr val="tx1"/>
        </a:solidFill>
        <a:latin typeface="Arial" pitchFamily="34" charset="0"/>
        <a:ea typeface="ヒラギノ角ゴ Pro W3"/>
        <a:cs typeface="ヒラギノ角ゴ Pro W3"/>
      </a:defRPr>
    </a:lvl6pPr>
    <a:lvl7pPr marL="2743200" algn="l" defTabSz="914400" rtl="0" eaLnBrk="1" latinLnBrk="0" hangingPunct="1">
      <a:defRPr kern="1200">
        <a:solidFill>
          <a:schemeClr val="tx1"/>
        </a:solidFill>
        <a:latin typeface="Arial" pitchFamily="34" charset="0"/>
        <a:ea typeface="ヒラギノ角ゴ Pro W3"/>
        <a:cs typeface="ヒラギノ角ゴ Pro W3"/>
      </a:defRPr>
    </a:lvl7pPr>
    <a:lvl8pPr marL="3200400" algn="l" defTabSz="914400" rtl="0" eaLnBrk="1" latinLnBrk="0" hangingPunct="1">
      <a:defRPr kern="1200">
        <a:solidFill>
          <a:schemeClr val="tx1"/>
        </a:solidFill>
        <a:latin typeface="Arial" pitchFamily="34" charset="0"/>
        <a:ea typeface="ヒラギノ角ゴ Pro W3"/>
        <a:cs typeface="ヒラギノ角ゴ Pro W3"/>
      </a:defRPr>
    </a:lvl8pPr>
    <a:lvl9pPr marL="3657600" algn="l" defTabSz="914400" rtl="0" eaLnBrk="1" latinLnBrk="0" hangingPunct="1">
      <a:defRPr kern="1200">
        <a:solidFill>
          <a:schemeClr val="tx1"/>
        </a:solidFill>
        <a:latin typeface="Arial" pitchFamily="34" charset="0"/>
        <a:ea typeface="ヒラギノ角ゴ Pro W3"/>
        <a:cs typeface="ヒラギノ角ゴ Pro W3"/>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19" userDrawn="1">
          <p15:clr>
            <a:srgbClr val="A4A3A4"/>
          </p15:clr>
        </p15:guide>
        <p15:guide id="2" pos="2204"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EBEB"/>
    <a:srgbClr val="342D2D"/>
    <a:srgbClr val="332C2C"/>
    <a:srgbClr val="000000"/>
    <a:srgbClr val="67B14B"/>
    <a:srgbClr val="064308"/>
    <a:srgbClr val="E6E8DC"/>
    <a:srgbClr val="B7B58A"/>
    <a:srgbClr val="0F0C8F"/>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5714" autoAdjust="0"/>
    <p:restoredTop sz="94660"/>
  </p:normalViewPr>
  <p:slideViewPr>
    <p:cSldViewPr snapToObjects="1">
      <p:cViewPr varScale="1">
        <p:scale>
          <a:sx n="117" d="100"/>
          <a:sy n="117" d="100"/>
        </p:scale>
        <p:origin x="792" y="84"/>
      </p:cViewPr>
      <p:guideLst>
        <p:guide orient="horz" pos="2160"/>
        <p:guide pos="2880"/>
      </p:guideLst>
    </p:cSldViewPr>
  </p:slideViewPr>
  <p:notesTextViewPr>
    <p:cViewPr>
      <p:scale>
        <a:sx n="100" d="100"/>
        <a:sy n="100" d="100"/>
      </p:scale>
      <p:origin x="0" y="0"/>
    </p:cViewPr>
  </p:notesTextViewPr>
  <p:notesViewPr>
    <p:cSldViewPr snapToObjects="1">
      <p:cViewPr varScale="1">
        <p:scale>
          <a:sx n="121" d="100"/>
          <a:sy n="121" d="100"/>
        </p:scale>
        <p:origin x="4884" y="96"/>
      </p:cViewPr>
      <p:guideLst>
        <p:guide orient="horz" pos="2919"/>
        <p:guide pos="22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presProps" Target="presProps.xml"/><Relationship Id="rId8"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2571010"/>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2337" cy="463471"/>
          </a:xfrm>
          <a:prstGeom prst="rect">
            <a:avLst/>
          </a:prstGeom>
        </p:spPr>
        <p:txBody>
          <a:bodyPr vert="horz" wrap="square" lIns="92400" tIns="46200" rIns="92400" bIns="46200" numCol="1" anchor="t" anchorCtr="0" compatLnSpc="1">
            <a:prstTxWarp prst="textNoShape">
              <a:avLst/>
            </a:prstTxWarp>
          </a:bodyPr>
          <a:lstStyle>
            <a:lvl1pPr>
              <a:defRPr sz="1200">
                <a:latin typeface="Calibri" pitchFamily="49" charset="0"/>
                <a:ea typeface="ヒラギノ角ゴ Pro W3" pitchFamily="49" charset="-128"/>
                <a:cs typeface="ヒラギノ角ゴ Pro W3" pitchFamily="49" charset="-128"/>
              </a:defRPr>
            </a:lvl1pPr>
          </a:lstStyle>
          <a:p>
            <a:pPr>
              <a:defRPr/>
            </a:pPr>
            <a:endParaRPr lang="en-US"/>
          </a:p>
        </p:txBody>
      </p:sp>
      <p:sp>
        <p:nvSpPr>
          <p:cNvPr id="3" name="Date Placeholder 2"/>
          <p:cNvSpPr>
            <a:spLocks noGrp="1"/>
          </p:cNvSpPr>
          <p:nvPr>
            <p:ph type="dt" idx="1"/>
          </p:nvPr>
        </p:nvSpPr>
        <p:spPr>
          <a:xfrm>
            <a:off x="3963744" y="0"/>
            <a:ext cx="3032337" cy="463471"/>
          </a:xfrm>
          <a:prstGeom prst="rect">
            <a:avLst/>
          </a:prstGeom>
        </p:spPr>
        <p:txBody>
          <a:bodyPr vert="horz" wrap="square" lIns="92400" tIns="46200" rIns="92400" bIns="46200" numCol="1" anchor="t" anchorCtr="0" compatLnSpc="1">
            <a:prstTxWarp prst="textNoShape">
              <a:avLst/>
            </a:prstTxWarp>
          </a:bodyPr>
          <a:lstStyle>
            <a:lvl1pPr algn="r">
              <a:defRPr sz="1200" smtClean="0">
                <a:latin typeface="Calibri" pitchFamily="34" charset="0"/>
                <a:ea typeface="ヒラギノ角ゴ Pro W3" pitchFamily="-112" charset="-128"/>
                <a:cs typeface="+mn-cs"/>
              </a:defRPr>
            </a:lvl1pPr>
          </a:lstStyle>
          <a:p>
            <a:pPr>
              <a:defRPr/>
            </a:pPr>
            <a:fld id="{58165478-8271-4537-9DBA-6DB278E2C8C0}" type="datetime1">
              <a:rPr lang="en-US"/>
              <a:pPr>
                <a:defRPr/>
              </a:pPr>
              <a:t>8/8/2023</a:t>
            </a:fld>
            <a:endParaRPr lang="en-US"/>
          </a:p>
        </p:txBody>
      </p:sp>
      <p:sp>
        <p:nvSpPr>
          <p:cNvPr id="4" name="Slide Image Placeholder 3"/>
          <p:cNvSpPr>
            <a:spLocks noGrp="1" noRot="1" noChangeAspect="1"/>
          </p:cNvSpPr>
          <p:nvPr>
            <p:ph type="sldImg" idx="2"/>
          </p:nvPr>
        </p:nvSpPr>
        <p:spPr>
          <a:xfrm>
            <a:off x="1181100" y="695325"/>
            <a:ext cx="4635500" cy="3476625"/>
          </a:xfrm>
          <a:prstGeom prst="rect">
            <a:avLst/>
          </a:prstGeom>
          <a:noFill/>
          <a:ln w="12700">
            <a:solidFill>
              <a:prstClr val="black"/>
            </a:solidFill>
          </a:ln>
        </p:spPr>
        <p:txBody>
          <a:bodyPr vert="horz" wrap="square" lIns="92400" tIns="46200" rIns="92400" bIns="46200" numCol="1" anchor="ctr" anchorCtr="0" compatLnSpc="1">
            <a:prstTxWarp prst="textNoShape">
              <a:avLst/>
            </a:prstTxWarp>
          </a:bodyPr>
          <a:lstStyle/>
          <a:p>
            <a:pPr lvl="0"/>
            <a:endParaRPr lang="en-US" noProof="0"/>
          </a:p>
        </p:txBody>
      </p:sp>
      <p:sp>
        <p:nvSpPr>
          <p:cNvPr id="5" name="Notes Placeholder 4"/>
          <p:cNvSpPr>
            <a:spLocks noGrp="1"/>
          </p:cNvSpPr>
          <p:nvPr>
            <p:ph type="body" sz="quarter" idx="3"/>
          </p:nvPr>
        </p:nvSpPr>
        <p:spPr>
          <a:xfrm>
            <a:off x="699770" y="4403765"/>
            <a:ext cx="5598160" cy="4171233"/>
          </a:xfrm>
          <a:prstGeom prst="rect">
            <a:avLst/>
          </a:prstGeom>
        </p:spPr>
        <p:txBody>
          <a:bodyPr vert="horz" wrap="square" lIns="92400" tIns="46200" rIns="92400" bIns="46200" numCol="1" anchor="t" anchorCtr="0" compatLnSpc="1">
            <a:prstTxWarp prst="textNoShape">
              <a:avLst/>
            </a:prstTxWarp>
            <a:normAutofit/>
          </a:bodyPr>
          <a:lstStyle/>
          <a:p>
            <a:pPr lvl="0"/>
            <a:r>
              <a:rPr lang="en-US" noProof="0"/>
              <a:t>Click to edit Master text styles</a:t>
            </a:r>
          </a:p>
          <a:p>
            <a:pPr lvl="0"/>
            <a:r>
              <a:rPr lang="en-US" noProof="0"/>
              <a:t>Second level</a:t>
            </a:r>
          </a:p>
          <a:p>
            <a:pPr lvl="0"/>
            <a:r>
              <a:rPr lang="en-US" noProof="0"/>
              <a:t>Third level</a:t>
            </a:r>
          </a:p>
          <a:p>
            <a:pPr lvl="0"/>
            <a:r>
              <a:rPr lang="en-US" noProof="0"/>
              <a:t>Fourth level</a:t>
            </a:r>
          </a:p>
          <a:p>
            <a:pPr lvl="0"/>
            <a:r>
              <a:rPr lang="en-US" noProof="0"/>
              <a:t>Fifth level</a:t>
            </a:r>
          </a:p>
        </p:txBody>
      </p:sp>
      <p:sp>
        <p:nvSpPr>
          <p:cNvPr id="6" name="Footer Placeholder 5"/>
          <p:cNvSpPr>
            <a:spLocks noGrp="1"/>
          </p:cNvSpPr>
          <p:nvPr>
            <p:ph type="ftr" sz="quarter" idx="4"/>
          </p:nvPr>
        </p:nvSpPr>
        <p:spPr>
          <a:xfrm>
            <a:off x="0" y="8805937"/>
            <a:ext cx="3032337" cy="463470"/>
          </a:xfrm>
          <a:prstGeom prst="rect">
            <a:avLst/>
          </a:prstGeom>
        </p:spPr>
        <p:txBody>
          <a:bodyPr vert="horz" wrap="square" lIns="92400" tIns="46200" rIns="92400" bIns="46200" numCol="1" anchor="b" anchorCtr="0" compatLnSpc="1">
            <a:prstTxWarp prst="textNoShape">
              <a:avLst/>
            </a:prstTxWarp>
          </a:bodyPr>
          <a:lstStyle>
            <a:lvl1pPr>
              <a:defRPr sz="1200">
                <a:latin typeface="Calibri" pitchFamily="49" charset="0"/>
                <a:ea typeface="ヒラギノ角ゴ Pro W3" pitchFamily="49" charset="-128"/>
                <a:cs typeface="ヒラギノ角ゴ Pro W3" pitchFamily="49" charset="-128"/>
              </a:defRPr>
            </a:lvl1pPr>
          </a:lstStyle>
          <a:p>
            <a:pPr>
              <a:defRPr/>
            </a:pPr>
            <a:endParaRPr lang="en-US"/>
          </a:p>
        </p:txBody>
      </p:sp>
      <p:sp>
        <p:nvSpPr>
          <p:cNvPr id="7" name="Slide Number Placeholder 6"/>
          <p:cNvSpPr>
            <a:spLocks noGrp="1"/>
          </p:cNvSpPr>
          <p:nvPr>
            <p:ph type="sldNum" sz="quarter" idx="5"/>
          </p:nvPr>
        </p:nvSpPr>
        <p:spPr>
          <a:xfrm>
            <a:off x="3963744" y="8805937"/>
            <a:ext cx="3032337" cy="463470"/>
          </a:xfrm>
          <a:prstGeom prst="rect">
            <a:avLst/>
          </a:prstGeom>
        </p:spPr>
        <p:txBody>
          <a:bodyPr vert="horz" wrap="square" lIns="92400" tIns="46200" rIns="92400" bIns="46200" numCol="1" anchor="b" anchorCtr="0" compatLnSpc="1">
            <a:prstTxWarp prst="textNoShape">
              <a:avLst/>
            </a:prstTxWarp>
          </a:bodyPr>
          <a:lstStyle>
            <a:lvl1pPr algn="r">
              <a:defRPr sz="1200" smtClean="0">
                <a:latin typeface="Calibri" pitchFamily="34" charset="0"/>
                <a:ea typeface="ヒラギノ角ゴ Pro W3" pitchFamily="-112" charset="-128"/>
                <a:cs typeface="+mn-cs"/>
              </a:defRPr>
            </a:lvl1pPr>
          </a:lstStyle>
          <a:p>
            <a:pPr>
              <a:defRPr/>
            </a:pPr>
            <a:fld id="{74EB2CD8-9047-43A5-BEAD-229CAC8CFCAA}" type="slidenum">
              <a:rPr lang="en-US"/>
              <a:pPr>
                <a:defRPr/>
              </a:pPr>
              <a:t>‹#›</a:t>
            </a:fld>
            <a:endParaRPr lang="en-US"/>
          </a:p>
        </p:txBody>
      </p:sp>
    </p:spTree>
    <p:extLst>
      <p:ext uri="{BB962C8B-B14F-4D97-AF65-F5344CB8AC3E}">
        <p14:creationId xmlns:p14="http://schemas.microsoft.com/office/powerpoint/2010/main" val="4104131628"/>
      </p:ext>
    </p:extLst>
  </p:cSld>
  <p:clrMap bg1="lt1" tx1="dk1" bg2="lt2" tx2="dk2" accent1="accent1" accent2="accent2" accent3="accent3" accent4="accent4" accent5="accent5" accent6="accent6" hlink="hlink" folHlink="folHlink"/>
  <p:hf sldNum="0" hdr="0" ftr="0" dt="0"/>
  <p:notesStyle>
    <a:lvl1pPr algn="l" defTabSz="457200" rtl="0" eaLnBrk="0" fontAlgn="base" hangingPunct="0">
      <a:spcBef>
        <a:spcPct val="30000"/>
      </a:spcBef>
      <a:spcAft>
        <a:spcPct val="0"/>
      </a:spcAft>
      <a:defRPr sz="1200" kern="1200">
        <a:solidFill>
          <a:schemeClr val="tx1"/>
        </a:solidFill>
        <a:latin typeface="+mn-lt"/>
        <a:ea typeface="ヒラギノ角ゴ Pro W3" pitchFamily="-65" charset="-128"/>
        <a:cs typeface="ヒラギノ角ゴ Pro W3" pitchFamily="-65" charset="-128"/>
      </a:defRPr>
    </a:lvl1pPr>
    <a:lvl2pPr marL="742950" indent="-285750" algn="l" defTabSz="457200" rtl="0" eaLnBrk="0" fontAlgn="base" hangingPunct="0">
      <a:spcBef>
        <a:spcPct val="30000"/>
      </a:spcBef>
      <a:spcAft>
        <a:spcPct val="0"/>
      </a:spcAft>
      <a:defRPr sz="1200" kern="1200">
        <a:solidFill>
          <a:schemeClr val="tx1"/>
        </a:solidFill>
        <a:latin typeface="+mn-lt"/>
        <a:ea typeface="ヒラギノ角ゴ Pro W3" pitchFamily="-65" charset="-128"/>
        <a:cs typeface="ヒラギノ角ゴ Pro W3"/>
      </a:defRPr>
    </a:lvl2pPr>
    <a:lvl3pPr marL="1143000" indent="-228600"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pitchFamily="-65" charset="-128"/>
      </a:defRPr>
    </a:lvl3pPr>
    <a:lvl4pPr marL="1600200" indent="-228600"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a:defRPr>
    </a:lvl4pPr>
    <a:lvl5pPr marL="2057400" indent="-228600"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050"/>
          <p:cNvSpPr>
            <a:spLocks noGrp="1" noRot="1" noChangeAspect="1" noTextEdit="1"/>
          </p:cNvSpPr>
          <p:nvPr>
            <p:ph type="sldImg"/>
          </p:nvPr>
        </p:nvSpPr>
        <p:spPr bwMode="auto">
          <a:noFill/>
          <a:ln>
            <a:solidFill>
              <a:srgbClr val="000000"/>
            </a:solidFill>
            <a:miter lim="800000"/>
            <a:headEnd/>
            <a:tailEnd/>
          </a:ln>
        </p:spPr>
      </p:sp>
      <p:sp>
        <p:nvSpPr>
          <p:cNvPr id="14339" name="Rectangle 2051"/>
          <p:cNvSpPr>
            <a:spLocks noGrp="1"/>
          </p:cNvSpPr>
          <p:nvPr>
            <p:ph type="body" idx="1"/>
          </p:nvPr>
        </p:nvSpPr>
        <p:spPr bwMode="auto">
          <a:noFill/>
        </p:spPr>
        <p:txBody>
          <a:bodyPr/>
          <a:lstStyle/>
          <a:p>
            <a:endParaRPr lang="en-US" smtClean="0">
              <a:ea typeface="ヒラギノ角ゴ Pro W3"/>
              <a:cs typeface="ヒラギノ角ゴ Pro W3"/>
            </a:endParaRPr>
          </a:p>
        </p:txBody>
      </p:sp>
    </p:spTree>
    <p:extLst>
      <p:ext uri="{BB962C8B-B14F-4D97-AF65-F5344CB8AC3E}">
        <p14:creationId xmlns:p14="http://schemas.microsoft.com/office/powerpoint/2010/main" val="9036829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050"/>
          <p:cNvSpPr>
            <a:spLocks noGrp="1" noRot="1" noChangeAspect="1" noTextEdit="1"/>
          </p:cNvSpPr>
          <p:nvPr>
            <p:ph type="sldImg"/>
          </p:nvPr>
        </p:nvSpPr>
        <p:spPr bwMode="auto">
          <a:noFill/>
          <a:ln>
            <a:solidFill>
              <a:srgbClr val="000000"/>
            </a:solidFill>
            <a:miter lim="800000"/>
            <a:headEnd/>
            <a:tailEnd/>
          </a:ln>
        </p:spPr>
      </p:sp>
      <p:sp>
        <p:nvSpPr>
          <p:cNvPr id="14339" name="Rectangle 2051"/>
          <p:cNvSpPr>
            <a:spLocks noGrp="1"/>
          </p:cNvSpPr>
          <p:nvPr>
            <p:ph type="body" idx="1"/>
          </p:nvPr>
        </p:nvSpPr>
        <p:spPr bwMode="auto">
          <a:noFill/>
        </p:spPr>
        <p:txBody>
          <a:bodyPr/>
          <a:lstStyle/>
          <a:p>
            <a:endParaRPr lang="en-US" smtClean="0">
              <a:ea typeface="ヒラギノ角ゴ Pro W3"/>
              <a:cs typeface="ヒラギノ角ゴ Pro W3"/>
            </a:endParaRPr>
          </a:p>
        </p:txBody>
      </p:sp>
    </p:spTree>
    <p:extLst>
      <p:ext uri="{BB962C8B-B14F-4D97-AF65-F5344CB8AC3E}">
        <p14:creationId xmlns:p14="http://schemas.microsoft.com/office/powerpoint/2010/main" val="29364230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050"/>
          <p:cNvSpPr>
            <a:spLocks noGrp="1" noRot="1" noChangeAspect="1" noTextEdit="1"/>
          </p:cNvSpPr>
          <p:nvPr>
            <p:ph type="sldImg"/>
          </p:nvPr>
        </p:nvSpPr>
        <p:spPr bwMode="auto">
          <a:noFill/>
          <a:ln>
            <a:solidFill>
              <a:srgbClr val="000000"/>
            </a:solidFill>
            <a:miter lim="800000"/>
            <a:headEnd/>
            <a:tailEnd/>
          </a:ln>
        </p:spPr>
      </p:sp>
      <p:sp>
        <p:nvSpPr>
          <p:cNvPr id="14339" name="Rectangle 2051"/>
          <p:cNvSpPr>
            <a:spLocks noGrp="1"/>
          </p:cNvSpPr>
          <p:nvPr>
            <p:ph type="body" idx="1"/>
          </p:nvPr>
        </p:nvSpPr>
        <p:spPr bwMode="auto">
          <a:noFill/>
        </p:spPr>
        <p:txBody>
          <a:bodyPr/>
          <a:lstStyle/>
          <a:p>
            <a:endParaRPr lang="en-US" smtClean="0">
              <a:ea typeface="ヒラギノ角ゴ Pro W3"/>
              <a:cs typeface="ヒラギノ角ゴ Pro W3"/>
            </a:endParaRPr>
          </a:p>
        </p:txBody>
      </p:sp>
    </p:spTree>
    <p:extLst>
      <p:ext uri="{BB962C8B-B14F-4D97-AF65-F5344CB8AC3E}">
        <p14:creationId xmlns:p14="http://schemas.microsoft.com/office/powerpoint/2010/main" val="33323144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050"/>
          <p:cNvSpPr>
            <a:spLocks noGrp="1" noRot="1" noChangeAspect="1" noTextEdit="1"/>
          </p:cNvSpPr>
          <p:nvPr>
            <p:ph type="sldImg"/>
          </p:nvPr>
        </p:nvSpPr>
        <p:spPr bwMode="auto">
          <a:noFill/>
          <a:ln>
            <a:solidFill>
              <a:srgbClr val="000000"/>
            </a:solidFill>
            <a:miter lim="800000"/>
            <a:headEnd/>
            <a:tailEnd/>
          </a:ln>
        </p:spPr>
      </p:sp>
      <p:sp>
        <p:nvSpPr>
          <p:cNvPr id="14339" name="Rectangle 2051"/>
          <p:cNvSpPr>
            <a:spLocks noGrp="1"/>
          </p:cNvSpPr>
          <p:nvPr>
            <p:ph type="body" idx="1"/>
          </p:nvPr>
        </p:nvSpPr>
        <p:spPr bwMode="auto">
          <a:noFill/>
        </p:spPr>
        <p:txBody>
          <a:bodyPr/>
          <a:lstStyle/>
          <a:p>
            <a:endParaRPr lang="en-US" smtClean="0">
              <a:ea typeface="ヒラギノ角ゴ Pro W3"/>
              <a:cs typeface="ヒラギノ角ゴ Pro W3"/>
            </a:endParaRPr>
          </a:p>
        </p:txBody>
      </p:sp>
    </p:spTree>
    <p:extLst>
      <p:ext uri="{BB962C8B-B14F-4D97-AF65-F5344CB8AC3E}">
        <p14:creationId xmlns:p14="http://schemas.microsoft.com/office/powerpoint/2010/main" val="22182324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050"/>
          <p:cNvSpPr>
            <a:spLocks noGrp="1" noRot="1" noChangeAspect="1" noTextEdit="1"/>
          </p:cNvSpPr>
          <p:nvPr>
            <p:ph type="sldImg"/>
          </p:nvPr>
        </p:nvSpPr>
        <p:spPr bwMode="auto">
          <a:xfrm>
            <a:off x="1182688" y="695325"/>
            <a:ext cx="4633912" cy="3476625"/>
          </a:xfrm>
          <a:noFill/>
          <a:ln>
            <a:solidFill>
              <a:srgbClr val="000000"/>
            </a:solidFill>
            <a:miter lim="800000"/>
            <a:headEnd/>
            <a:tailEnd/>
          </a:ln>
        </p:spPr>
      </p:sp>
      <p:sp>
        <p:nvSpPr>
          <p:cNvPr id="14339" name="Rectangle 2051"/>
          <p:cNvSpPr>
            <a:spLocks noGrp="1"/>
          </p:cNvSpPr>
          <p:nvPr>
            <p:ph type="body" idx="1"/>
          </p:nvPr>
        </p:nvSpPr>
        <p:spPr bwMode="auto">
          <a:noFill/>
        </p:spPr>
        <p:txBody>
          <a:bodyPr/>
          <a:lstStyle/>
          <a:p>
            <a:endParaRPr lang="en-US" smtClean="0">
              <a:ea typeface="ヒラギノ角ゴ Pro W3"/>
              <a:cs typeface="ヒラギノ角ゴ Pro W3"/>
            </a:endParaRPr>
          </a:p>
        </p:txBody>
      </p:sp>
    </p:spTree>
    <p:extLst>
      <p:ext uri="{BB962C8B-B14F-4D97-AF65-F5344CB8AC3E}">
        <p14:creationId xmlns:p14="http://schemas.microsoft.com/office/powerpoint/2010/main" val="37547599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050"/>
          <p:cNvSpPr>
            <a:spLocks noGrp="1" noRot="1" noChangeAspect="1" noTextEdit="1"/>
          </p:cNvSpPr>
          <p:nvPr>
            <p:ph type="sldImg"/>
          </p:nvPr>
        </p:nvSpPr>
        <p:spPr bwMode="auto">
          <a:noFill/>
          <a:ln>
            <a:solidFill>
              <a:srgbClr val="000000"/>
            </a:solidFill>
            <a:miter lim="800000"/>
            <a:headEnd/>
            <a:tailEnd/>
          </a:ln>
        </p:spPr>
      </p:sp>
      <p:sp>
        <p:nvSpPr>
          <p:cNvPr id="14339" name="Rectangle 2051"/>
          <p:cNvSpPr>
            <a:spLocks noGrp="1"/>
          </p:cNvSpPr>
          <p:nvPr>
            <p:ph type="body" idx="1"/>
          </p:nvPr>
        </p:nvSpPr>
        <p:spPr bwMode="auto">
          <a:noFill/>
        </p:spPr>
        <p:txBody>
          <a:bodyPr/>
          <a:lstStyle/>
          <a:p>
            <a:endParaRPr lang="en-US" smtClean="0">
              <a:ea typeface="ヒラギノ角ゴ Pro W3"/>
              <a:cs typeface="ヒラギノ角ゴ Pro W3"/>
            </a:endParaRPr>
          </a:p>
        </p:txBody>
      </p:sp>
    </p:spTree>
    <p:extLst>
      <p:ext uri="{BB962C8B-B14F-4D97-AF65-F5344CB8AC3E}">
        <p14:creationId xmlns:p14="http://schemas.microsoft.com/office/powerpoint/2010/main" val="36854019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26:notes"/>
          <p:cNvSpPr txBox="1">
            <a:spLocks noGrp="1"/>
          </p:cNvSpPr>
          <p:nvPr>
            <p:ph type="body" idx="1"/>
          </p:nvPr>
        </p:nvSpPr>
        <p:spPr>
          <a:xfrm>
            <a:off x="699750" y="4403725"/>
            <a:ext cx="5598150" cy="41719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4" name="Google Shape;194;p26:notes"/>
          <p:cNvSpPr>
            <a:spLocks noGrp="1" noRot="1" noChangeAspect="1"/>
          </p:cNvSpPr>
          <p:nvPr>
            <p:ph type="sldImg" idx="2"/>
          </p:nvPr>
        </p:nvSpPr>
        <p:spPr>
          <a:xfrm>
            <a:off x="1182688" y="695325"/>
            <a:ext cx="4633912" cy="34766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736492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Master" Target="../slideMasters/slideMaster3.xml"/><Relationship Id="rId1" Type="http://schemas.openxmlformats.org/officeDocument/2006/relationships/themeOverride" Target="../theme/themeOverride1.xml"/><Relationship Id="rId5" Type="http://schemas.openxmlformats.org/officeDocument/2006/relationships/image" Target="../media/image3.png"/><Relationship Id="rId4" Type="http://schemas.openxmlformats.org/officeDocument/2006/relationships/image" Target="../media/image11.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without_header">
    <p:spTree>
      <p:nvGrpSpPr>
        <p:cNvPr id="1" name=""/>
        <p:cNvGrpSpPr/>
        <p:nvPr/>
      </p:nvGrpSpPr>
      <p:grpSpPr>
        <a:xfrm>
          <a:off x="0" y="0"/>
          <a:ext cx="0" cy="0"/>
          <a:chOff x="0" y="0"/>
          <a:chExt cx="0" cy="0"/>
        </a:xfrm>
      </p:grpSpPr>
      <p:sp>
        <p:nvSpPr>
          <p:cNvPr id="5" name="Text Box 5"/>
          <p:cNvSpPr txBox="1">
            <a:spLocks noChangeArrowheads="1"/>
          </p:cNvSpPr>
          <p:nvPr/>
        </p:nvSpPr>
        <p:spPr bwMode="auto">
          <a:xfrm>
            <a:off x="638024" y="1238250"/>
            <a:ext cx="7489976" cy="453926"/>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86447" tIns="43223" rIns="86447" bIns="43223">
            <a:spAutoFit/>
          </a:bodyPr>
          <a:lstStyle/>
          <a:p>
            <a:pPr defTabSz="456996" eaLnBrk="0" hangingPunct="0">
              <a:lnSpc>
                <a:spcPct val="90000"/>
              </a:lnSpc>
              <a:defRPr/>
            </a:pPr>
            <a:endParaRPr lang="en-US" sz="2600" dirty="0">
              <a:latin typeface="Helvetica" pitchFamily="-107" charset="0"/>
              <a:ea typeface="ヒラギノ角ゴ Pro W3" pitchFamily="-107" charset="-128"/>
              <a:cs typeface="Arial" charset="0"/>
            </a:endParaRPr>
          </a:p>
        </p:txBody>
      </p:sp>
      <p:sp>
        <p:nvSpPr>
          <p:cNvPr id="2" name="Title 1"/>
          <p:cNvSpPr>
            <a:spLocks noGrp="1"/>
          </p:cNvSpPr>
          <p:nvPr>
            <p:ph type="title"/>
          </p:nvPr>
        </p:nvSpPr>
        <p:spPr>
          <a:xfrm>
            <a:off x="628650" y="365125"/>
            <a:ext cx="7886700" cy="1325563"/>
          </a:xfrm>
          <a:prstGeom prst="rect">
            <a:avLst/>
          </a:prstGeom>
        </p:spPr>
        <p:txBody>
          <a:bodyPr/>
          <a:lstStyle>
            <a:lvl1pPr>
              <a:defRPr>
                <a:solidFill>
                  <a:schemeClr val="tx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2905121805"/>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C16382F-0F7B-49D3-8932-BC432024B82E}" type="slidenum">
              <a:rPr lang="en-US"/>
              <a:pPr>
                <a:defRPr/>
              </a:pPr>
              <a:t>‹#›</a:t>
            </a:fld>
            <a:endParaRPr lang="en-US"/>
          </a:p>
        </p:txBody>
      </p:sp>
    </p:spTree>
    <p:extLst>
      <p:ext uri="{BB962C8B-B14F-4D97-AF65-F5344CB8AC3E}">
        <p14:creationId xmlns:p14="http://schemas.microsoft.com/office/powerpoint/2010/main" val="466854301"/>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CB266EA-EDB3-41CF-9E77-76047EE3E9B7}" type="slidenum">
              <a:rPr lang="en-US"/>
              <a:pPr>
                <a:defRPr/>
              </a:pPr>
              <a:t>‹#›</a:t>
            </a:fld>
            <a:endParaRPr lang="en-US"/>
          </a:p>
        </p:txBody>
      </p:sp>
    </p:spTree>
    <p:extLst>
      <p:ext uri="{BB962C8B-B14F-4D97-AF65-F5344CB8AC3E}">
        <p14:creationId xmlns:p14="http://schemas.microsoft.com/office/powerpoint/2010/main" val="358251739"/>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Content">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126725"/>
            <a:ext cx="9144000" cy="731276"/>
          </a:xfrm>
          <a:prstGeom prst="rect">
            <a:avLst/>
          </a:prstGeom>
        </p:spPr>
      </p:pic>
      <p:pic>
        <p:nvPicPr>
          <p:cNvPr id="5" name="Picture 7" descr="FRIB_ppt_top.jpg"/>
          <p:cNvPicPr>
            <a:picLocks noChangeAspect="1"/>
          </p:cNvPicPr>
          <p:nvPr/>
        </p:nvPicPr>
        <p:blipFill>
          <a:blip r:embed="rId4" cstate="print"/>
          <a:srcRect/>
          <a:stretch>
            <a:fillRect/>
          </a:stretch>
        </p:blipFill>
        <p:spPr bwMode="auto">
          <a:xfrm>
            <a:off x="0" y="0"/>
            <a:ext cx="9144000" cy="1003102"/>
          </a:xfrm>
          <a:prstGeom prst="rect">
            <a:avLst/>
          </a:prstGeom>
          <a:noFill/>
          <a:ln w="9525">
            <a:noFill/>
            <a:miter lim="800000"/>
            <a:headEnd/>
            <a:tailEnd/>
          </a:ln>
        </p:spPr>
      </p:pic>
      <p:sp>
        <p:nvSpPr>
          <p:cNvPr id="6" name="Text Box 5"/>
          <p:cNvSpPr txBox="1">
            <a:spLocks noChangeArrowheads="1"/>
          </p:cNvSpPr>
          <p:nvPr/>
        </p:nvSpPr>
        <p:spPr bwMode="auto">
          <a:xfrm>
            <a:off x="669777" y="1320108"/>
            <a:ext cx="7864929" cy="348490"/>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marL="0" marR="0" lvl="0" indent="0" algn="l" defTabSz="456996" rtl="0" eaLnBrk="0" fontAlgn="base" latinLnBrk="0" hangingPunct="0">
              <a:lnSpc>
                <a:spcPct val="9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Helvetica" pitchFamily="-107" charset="0"/>
              <a:ea typeface="ヒラギノ角ゴ Pro W3" pitchFamily="-107" charset="-128"/>
              <a:cs typeface="Arial" charset="0"/>
            </a:endParaRPr>
          </a:p>
        </p:txBody>
      </p:sp>
      <p:sp>
        <p:nvSpPr>
          <p:cNvPr id="7" name="Rectangle 6"/>
          <p:cNvSpPr>
            <a:spLocks noChangeArrowheads="1"/>
          </p:cNvSpPr>
          <p:nvPr/>
        </p:nvSpPr>
        <p:spPr bwMode="auto">
          <a:xfrm>
            <a:off x="4115405" y="3009305"/>
            <a:ext cx="9144000" cy="369265"/>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marL="0" marR="0" lvl="0" indent="0" algn="l" defTabSz="4569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ヒラギノ角ゴ Pro W3" pitchFamily="-107" charset="-128"/>
              <a:cs typeface="Arial" charset="0"/>
            </a:endParaRPr>
          </a:p>
        </p:txBody>
      </p:sp>
      <p:sp>
        <p:nvSpPr>
          <p:cNvPr id="3" name="Content Placeholder 2"/>
          <p:cNvSpPr>
            <a:spLocks noGrp="1"/>
          </p:cNvSpPr>
          <p:nvPr>
            <p:ph idx="1"/>
          </p:nvPr>
        </p:nvSpPr>
        <p:spPr>
          <a:xfrm>
            <a:off x="76200" y="1067100"/>
            <a:ext cx="8990922" cy="5027414"/>
          </a:xfrm>
        </p:spPr>
        <p:txBody>
          <a:bodyPr/>
          <a:lstStyle>
            <a:lvl3pPr>
              <a:defRPr sz="1800"/>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itle 8"/>
          <p:cNvSpPr>
            <a:spLocks noGrp="1"/>
          </p:cNvSpPr>
          <p:nvPr>
            <p:ph type="title"/>
          </p:nvPr>
        </p:nvSpPr>
        <p:spPr>
          <a:xfrm>
            <a:off x="76200" y="285755"/>
            <a:ext cx="8991600" cy="485775"/>
          </a:xfrm>
        </p:spPr>
        <p:txBody>
          <a:bodyPr/>
          <a:lstStyle/>
          <a:p>
            <a:r>
              <a:rPr lang="en-US" smtClean="0"/>
              <a:t>Click to edit Master title style</a:t>
            </a:r>
            <a:endParaRPr lang="en-US" dirty="0"/>
          </a:p>
        </p:txBody>
      </p:sp>
      <p:sp>
        <p:nvSpPr>
          <p:cNvPr id="8" name="Footer Placeholder 6"/>
          <p:cNvSpPr>
            <a:spLocks noGrp="1"/>
          </p:cNvSpPr>
          <p:nvPr>
            <p:ph type="ftr" sz="quarter" idx="10"/>
          </p:nvPr>
        </p:nvSpPr>
        <p:spPr/>
        <p:txBody>
          <a:bodyPr/>
          <a:lstStyle>
            <a:lvl1pPr algn="r" eaLnBrk="0" hangingPunct="0">
              <a:lnSpc>
                <a:spcPct val="90000"/>
              </a:lnSpc>
              <a:defRPr sz="1000" smtClean="0">
                <a:solidFill>
                  <a:srgbClr val="064308"/>
                </a:solidFill>
                <a:latin typeface="Arial"/>
                <a:ea typeface="+mn-ea"/>
                <a:cs typeface="Arial"/>
              </a:defRPr>
            </a:lvl1pPr>
          </a:lstStyle>
          <a:p>
            <a:pPr marL="0" marR="0" lvl="0" indent="0" algn="r" defTabSz="457200" rtl="0" eaLnBrk="0" fontAlgn="base" latinLnBrk="0" hangingPunct="0">
              <a:lnSpc>
                <a:spcPct val="90000"/>
              </a:lnSpc>
              <a:spcBef>
                <a:spcPct val="0"/>
              </a:spcBef>
              <a:spcAft>
                <a:spcPct val="0"/>
              </a:spcAft>
              <a:buClrTx/>
              <a:buSzTx/>
              <a:buFontTx/>
              <a:buNone/>
              <a:tabLst/>
              <a:defRPr/>
            </a:pPr>
            <a:r>
              <a:rPr kumimoji="0" lang="en-US" sz="1000" b="0" i="0" u="none" strike="noStrike" kern="1200" cap="none" spc="0" normalizeH="0" baseline="0" noProof="0" smtClean="0">
                <a:ln>
                  <a:noFill/>
                </a:ln>
                <a:solidFill>
                  <a:srgbClr val="064308"/>
                </a:solidFill>
                <a:effectLst/>
                <a:uLnTx/>
                <a:uFillTx/>
                <a:latin typeface="Arial"/>
                <a:ea typeface="+mn-ea"/>
                <a:cs typeface="Arial"/>
              </a:rPr>
              <a:t>Zach Constan, Outreach Coordinator</a:t>
            </a:r>
            <a:endParaRPr kumimoji="0" lang="en-US" sz="1000" b="0" i="0" u="none" strike="noStrike" kern="1200" cap="none" spc="0" normalizeH="0" baseline="0" noProof="0" dirty="0">
              <a:ln>
                <a:noFill/>
              </a:ln>
              <a:solidFill>
                <a:srgbClr val="064308"/>
              </a:solidFill>
              <a:effectLst/>
              <a:uLnTx/>
              <a:uFillTx/>
              <a:latin typeface="Arial"/>
              <a:ea typeface="+mn-ea"/>
              <a:cs typeface="Arial"/>
            </a:endParaRPr>
          </a:p>
        </p:txBody>
      </p:sp>
      <p:sp>
        <p:nvSpPr>
          <p:cNvPr id="10" name="Slide Number Placeholder 4"/>
          <p:cNvSpPr>
            <a:spLocks noGrp="1"/>
          </p:cNvSpPr>
          <p:nvPr>
            <p:ph type="sldNum" sz="quarter" idx="11"/>
          </p:nvPr>
        </p:nvSpPr>
        <p:spPr/>
        <p:txBody>
          <a:bodyPr/>
          <a:lstStyle>
            <a:lvl1pPr>
              <a:defRPr/>
            </a:lvl1pPr>
          </a:lstStyle>
          <a:p>
            <a:pPr marL="0" marR="0" lvl="0" indent="0" algn="l" defTabSz="457200" rtl="0" eaLnBrk="0" fontAlgn="base" latinLnBrk="0" hangingPunct="0">
              <a:lnSpc>
                <a:spcPct val="90000"/>
              </a:lnSpc>
              <a:spcBef>
                <a:spcPct val="0"/>
              </a:spcBef>
              <a:spcAft>
                <a:spcPct val="0"/>
              </a:spcAft>
              <a:buClrTx/>
              <a:buSzTx/>
              <a:buFontTx/>
              <a:buNone/>
              <a:tabLst/>
              <a:defRPr/>
            </a:pPr>
            <a:r>
              <a:rPr kumimoji="0" lang="en-US" sz="1000" b="0" i="0" u="none" strike="noStrike" kern="1200" cap="none" spc="0" normalizeH="0" baseline="0" noProof="0">
                <a:ln>
                  <a:noFill/>
                </a:ln>
                <a:solidFill>
                  <a:srgbClr val="064308"/>
                </a:solidFill>
                <a:effectLst/>
                <a:uLnTx/>
                <a:uFillTx/>
                <a:latin typeface="Arial" pitchFamily="34" charset="0"/>
                <a:ea typeface="ヒラギノ角ゴ Pro W3" charset="-128"/>
                <a:cs typeface="+mn-cs"/>
              </a:rPr>
              <a:t>, Slide </a:t>
            </a:r>
            <a:fld id="{35AD4620-7552-4207-8973-898801ED212B}" type="slidenum">
              <a:rPr kumimoji="0" lang="en-US" sz="1000" b="0" i="0" u="none" strike="noStrike" kern="1200" cap="none" spc="0" normalizeH="0" baseline="0" noProof="0">
                <a:ln>
                  <a:noFill/>
                </a:ln>
                <a:solidFill>
                  <a:srgbClr val="064308"/>
                </a:solidFill>
                <a:effectLst/>
                <a:uLnTx/>
                <a:uFillTx/>
                <a:latin typeface="Arial" pitchFamily="34" charset="0"/>
                <a:ea typeface="ヒラギノ角ゴ Pro W3" charset="-128"/>
                <a:cs typeface="+mn-cs"/>
              </a:rPr>
              <a:pPr marL="0" marR="0" lvl="0" indent="0" algn="l" defTabSz="457200" rtl="0" eaLnBrk="0" fontAlgn="base" latinLnBrk="0" hangingPunct="0">
                <a:lnSpc>
                  <a:spcPct val="90000"/>
                </a:lnSpc>
                <a:spcBef>
                  <a:spcPct val="0"/>
                </a:spcBef>
                <a:spcAft>
                  <a:spcPct val="0"/>
                </a:spcAft>
                <a:buClrTx/>
                <a:buSzTx/>
                <a:buFontTx/>
                <a:buNone/>
                <a:tabLst/>
                <a:defRPr/>
              </a:pPr>
              <a:t>‹#›</a:t>
            </a:fld>
            <a:endParaRPr kumimoji="0" lang="en-US" sz="1000" b="0" i="0" u="none" strike="noStrike" kern="1200" cap="none" spc="0" normalizeH="0" baseline="0" noProof="0">
              <a:ln>
                <a:noFill/>
              </a:ln>
              <a:solidFill>
                <a:srgbClr val="064308"/>
              </a:solidFill>
              <a:effectLst/>
              <a:uLnTx/>
              <a:uFillTx/>
              <a:latin typeface="Arial" pitchFamily="34" charset="0"/>
              <a:ea typeface="ヒラギノ角ゴ Pro W3" charset="-128"/>
              <a:cs typeface="+mn-cs"/>
            </a:endParaRPr>
          </a:p>
        </p:txBody>
      </p:sp>
      <p:pic>
        <p:nvPicPr>
          <p:cNvPr id="11" name="Picture 10"/>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0" y="6146296"/>
            <a:ext cx="9144000" cy="714565"/>
          </a:xfrm>
          <a:prstGeom prst="rect">
            <a:avLst/>
          </a:prstGeom>
        </p:spPr>
      </p:pic>
    </p:spTree>
    <p:extLst>
      <p:ext uri="{BB962C8B-B14F-4D97-AF65-F5344CB8AC3E}">
        <p14:creationId xmlns:p14="http://schemas.microsoft.com/office/powerpoint/2010/main" val="308252317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with_header">
    <p:spTree>
      <p:nvGrpSpPr>
        <p:cNvPr id="1" name=""/>
        <p:cNvGrpSpPr/>
        <p:nvPr/>
      </p:nvGrpSpPr>
      <p:grpSpPr>
        <a:xfrm>
          <a:off x="0" y="0"/>
          <a:ext cx="0" cy="0"/>
          <a:chOff x="0" y="0"/>
          <a:chExt cx="0" cy="0"/>
        </a:xfrm>
      </p:grpSpPr>
      <p:sp>
        <p:nvSpPr>
          <p:cNvPr id="5" name="Rectangle 4"/>
          <p:cNvSpPr/>
          <p:nvPr userDrawn="1"/>
        </p:nvSpPr>
        <p:spPr bwMode="auto">
          <a:xfrm>
            <a:off x="0" y="0"/>
            <a:ext cx="9161228" cy="1003103"/>
          </a:xfrm>
          <a:prstGeom prst="rect">
            <a:avLst/>
          </a:prstGeom>
          <a:solidFill>
            <a:srgbClr val="E6E8DC"/>
          </a:solidFill>
          <a:ln w="9525" cap="flat" cmpd="sng" algn="ctr">
            <a:noFill/>
            <a:prstDash val="solid"/>
            <a:round/>
            <a:headEnd type="none" w="med" len="med"/>
            <a:tailEnd type="none" w="med" len="med"/>
          </a:ln>
          <a:effectLst/>
        </p:spPr>
        <p:txBody>
          <a:bodyPr vert="horz" wrap="square" lIns="199016" tIns="99508" rIns="199016" bIns="99508" numCol="1" rtlCol="0" anchor="t" anchorCtr="0" compatLnSpc="1">
            <a:prstTxWarp prst="textNoShape">
              <a:avLst/>
            </a:prstTxWarp>
          </a:bodyPr>
          <a:lstStyle/>
          <a:p>
            <a:pPr marL="0" marR="0" indent="0" algn="l" defTabSz="9553612" rtl="0" eaLnBrk="1" fontAlgn="base" latinLnBrk="0" hangingPunct="1">
              <a:lnSpc>
                <a:spcPct val="100000"/>
              </a:lnSpc>
              <a:spcBef>
                <a:spcPct val="0"/>
              </a:spcBef>
              <a:spcAft>
                <a:spcPct val="0"/>
              </a:spcAft>
              <a:buClrTx/>
              <a:buSzTx/>
              <a:buFontTx/>
              <a:buNone/>
              <a:tabLst/>
            </a:pPr>
            <a:endParaRPr kumimoji="0" lang="en-US" sz="18718" b="0" i="0" u="none" strike="noStrike" cap="none" normalizeH="0" baseline="0">
              <a:ln>
                <a:noFill/>
              </a:ln>
              <a:solidFill>
                <a:schemeClr val="tx1"/>
              </a:solidFill>
              <a:effectLst/>
              <a:latin typeface="Arial" charset="0"/>
              <a:ea typeface="MS PGothic" pitchFamily="34" charset="-128"/>
            </a:endParaRPr>
          </a:p>
        </p:txBody>
      </p:sp>
      <p:sp>
        <p:nvSpPr>
          <p:cNvPr id="6" name="Text Box 5"/>
          <p:cNvSpPr txBox="1">
            <a:spLocks noChangeArrowheads="1"/>
          </p:cNvSpPr>
          <p:nvPr/>
        </p:nvSpPr>
        <p:spPr bwMode="auto">
          <a:xfrm>
            <a:off x="669777" y="1320108"/>
            <a:ext cx="7864929" cy="348490"/>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6996" eaLnBrk="0" hangingPunct="0">
              <a:lnSpc>
                <a:spcPct val="90000"/>
              </a:lnSpc>
              <a:defRPr/>
            </a:pPr>
            <a:endParaRPr lang="en-US" dirty="0">
              <a:latin typeface="Helvetica" pitchFamily="-107" charset="0"/>
              <a:ea typeface="ヒラギノ角ゴ Pro W3" pitchFamily="-107" charset="-128"/>
              <a:cs typeface="Arial" charset="0"/>
            </a:endParaRPr>
          </a:p>
        </p:txBody>
      </p:sp>
      <p:sp>
        <p:nvSpPr>
          <p:cNvPr id="7" name="Rectangle 6"/>
          <p:cNvSpPr>
            <a:spLocks noChangeArrowheads="1"/>
          </p:cNvSpPr>
          <p:nvPr/>
        </p:nvSpPr>
        <p:spPr bwMode="auto">
          <a:xfrm>
            <a:off x="4115405" y="3009305"/>
            <a:ext cx="9144000" cy="369265"/>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6996">
              <a:defRPr/>
            </a:pPr>
            <a:endParaRPr lang="en-US" dirty="0">
              <a:latin typeface="Arial" charset="0"/>
              <a:ea typeface="ヒラギノ角ゴ Pro W3" pitchFamily="-107" charset="-128"/>
              <a:cs typeface="Arial" charset="0"/>
            </a:endParaRPr>
          </a:p>
        </p:txBody>
      </p:sp>
    </p:spTree>
    <p:extLst>
      <p:ext uri="{BB962C8B-B14F-4D97-AF65-F5344CB8AC3E}">
        <p14:creationId xmlns:p14="http://schemas.microsoft.com/office/powerpoint/2010/main" val="179542183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C16382F-0F7B-49D3-8932-BC432024B82E}" type="slidenum">
              <a:rPr lang="en-US"/>
              <a:pPr>
                <a:defRPr/>
              </a:pPr>
              <a:t>‹#›</a:t>
            </a:fld>
            <a:endParaRPr lang="en-US"/>
          </a:p>
        </p:txBody>
      </p:sp>
    </p:spTree>
    <p:extLst>
      <p:ext uri="{BB962C8B-B14F-4D97-AF65-F5344CB8AC3E}">
        <p14:creationId xmlns:p14="http://schemas.microsoft.com/office/powerpoint/2010/main" val="1339133352"/>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without_header">
    <p:spTree>
      <p:nvGrpSpPr>
        <p:cNvPr id="1" name=""/>
        <p:cNvGrpSpPr/>
        <p:nvPr/>
      </p:nvGrpSpPr>
      <p:grpSpPr>
        <a:xfrm>
          <a:off x="0" y="0"/>
          <a:ext cx="0" cy="0"/>
          <a:chOff x="0" y="0"/>
          <a:chExt cx="0" cy="0"/>
        </a:xfrm>
      </p:grpSpPr>
      <p:sp>
        <p:nvSpPr>
          <p:cNvPr id="5" name="Text Box 5"/>
          <p:cNvSpPr txBox="1">
            <a:spLocks noChangeArrowheads="1"/>
          </p:cNvSpPr>
          <p:nvPr/>
        </p:nvSpPr>
        <p:spPr bwMode="auto">
          <a:xfrm>
            <a:off x="638024" y="1238251"/>
            <a:ext cx="7489976" cy="440383"/>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85096" tIns="42548" rIns="85096" bIns="42548">
            <a:spAutoFit/>
          </a:bodyPr>
          <a:lstStyle/>
          <a:p>
            <a:pPr defTabSz="449856" eaLnBrk="0" hangingPunct="0">
              <a:lnSpc>
                <a:spcPct val="90000"/>
              </a:lnSpc>
              <a:defRPr/>
            </a:pPr>
            <a:endParaRPr lang="en-US" sz="2559" dirty="0">
              <a:latin typeface="Helvetica" pitchFamily="-107" charset="0"/>
              <a:ea typeface="ヒラギノ角ゴ Pro W3" pitchFamily="-107" charset="-128"/>
              <a:cs typeface="Arial" charset="0"/>
            </a:endParaRPr>
          </a:p>
        </p:txBody>
      </p:sp>
      <p:sp>
        <p:nvSpPr>
          <p:cNvPr id="2" name="Title 1"/>
          <p:cNvSpPr>
            <a:spLocks noGrp="1"/>
          </p:cNvSpPr>
          <p:nvPr>
            <p:ph type="title"/>
          </p:nvPr>
        </p:nvSpPr>
        <p:spPr>
          <a:xfrm>
            <a:off x="628651" y="365125"/>
            <a:ext cx="7886700" cy="1325563"/>
          </a:xfrm>
          <a:prstGeom prst="rect">
            <a:avLst/>
          </a:prstGeom>
        </p:spPr>
        <p:txBody>
          <a:bodyPr/>
          <a:lstStyle>
            <a:lvl1pPr>
              <a:defRPr>
                <a:solidFill>
                  <a:schemeClr val="tx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2134900328"/>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without_header">
    <p:spTree>
      <p:nvGrpSpPr>
        <p:cNvPr id="1" name=""/>
        <p:cNvGrpSpPr/>
        <p:nvPr/>
      </p:nvGrpSpPr>
      <p:grpSpPr>
        <a:xfrm>
          <a:off x="0" y="0"/>
          <a:ext cx="0" cy="0"/>
          <a:chOff x="0" y="0"/>
          <a:chExt cx="0" cy="0"/>
        </a:xfrm>
      </p:grpSpPr>
      <p:sp>
        <p:nvSpPr>
          <p:cNvPr id="5" name="Text Box 5"/>
          <p:cNvSpPr txBox="1">
            <a:spLocks noChangeArrowheads="1"/>
          </p:cNvSpPr>
          <p:nvPr/>
        </p:nvSpPr>
        <p:spPr bwMode="auto">
          <a:xfrm>
            <a:off x="638024" y="1238250"/>
            <a:ext cx="7489976" cy="453926"/>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86447" tIns="43223" rIns="86447" bIns="43223">
            <a:spAutoFit/>
          </a:bodyPr>
          <a:lstStyle/>
          <a:p>
            <a:pPr defTabSz="456996" eaLnBrk="0" hangingPunct="0">
              <a:lnSpc>
                <a:spcPct val="90000"/>
              </a:lnSpc>
              <a:defRPr/>
            </a:pPr>
            <a:endParaRPr lang="en-US" sz="2600" dirty="0">
              <a:latin typeface="Helvetica" pitchFamily="-107" charset="0"/>
              <a:ea typeface="ヒラギノ角ゴ Pro W3" pitchFamily="-107" charset="-128"/>
              <a:cs typeface="Arial" charset="0"/>
            </a:endParaRPr>
          </a:p>
        </p:txBody>
      </p:sp>
      <p:sp>
        <p:nvSpPr>
          <p:cNvPr id="2" name="Title 1"/>
          <p:cNvSpPr>
            <a:spLocks noGrp="1"/>
          </p:cNvSpPr>
          <p:nvPr>
            <p:ph type="title"/>
          </p:nvPr>
        </p:nvSpPr>
        <p:spPr>
          <a:xfrm>
            <a:off x="628650" y="365125"/>
            <a:ext cx="7886700" cy="1325563"/>
          </a:xfrm>
          <a:prstGeom prst="rect">
            <a:avLst/>
          </a:prstGeom>
        </p:spPr>
        <p:txBody>
          <a:bodyPr/>
          <a:lstStyle>
            <a:lvl1pPr>
              <a:defRPr>
                <a:solidFill>
                  <a:schemeClr val="tx1"/>
                </a:solidFill>
              </a:defRPr>
            </a:lvl1pPr>
          </a:lstStyle>
          <a:p>
            <a:r>
              <a:rPr lang="en-US" dirty="0" smtClean="0"/>
              <a:t>Click to edit Master title style</a:t>
            </a:r>
            <a:endParaRPr lang="en-US" dirty="0"/>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with_header">
    <p:spTree>
      <p:nvGrpSpPr>
        <p:cNvPr id="1" name=""/>
        <p:cNvGrpSpPr/>
        <p:nvPr/>
      </p:nvGrpSpPr>
      <p:grpSpPr>
        <a:xfrm>
          <a:off x="0" y="0"/>
          <a:ext cx="0" cy="0"/>
          <a:chOff x="0" y="0"/>
          <a:chExt cx="0" cy="0"/>
        </a:xfrm>
      </p:grpSpPr>
      <p:sp>
        <p:nvSpPr>
          <p:cNvPr id="5" name="Rectangle 4"/>
          <p:cNvSpPr/>
          <p:nvPr userDrawn="1"/>
        </p:nvSpPr>
        <p:spPr bwMode="auto">
          <a:xfrm>
            <a:off x="0" y="0"/>
            <a:ext cx="9161228" cy="1003103"/>
          </a:xfrm>
          <a:prstGeom prst="rect">
            <a:avLst/>
          </a:prstGeom>
          <a:solidFill>
            <a:srgbClr val="E6E8DC"/>
          </a:solidFill>
          <a:ln w="9525" cap="flat" cmpd="sng" algn="ctr">
            <a:noFill/>
            <a:prstDash val="solid"/>
            <a:round/>
            <a:headEnd type="none" w="med" len="med"/>
            <a:tailEnd type="none" w="med" len="med"/>
          </a:ln>
          <a:effectLst/>
        </p:spPr>
        <p:txBody>
          <a:bodyPr vert="horz" wrap="square" lIns="199016" tIns="99508" rIns="199016" bIns="99508" numCol="1" rtlCol="0" anchor="t" anchorCtr="0" compatLnSpc="1">
            <a:prstTxWarp prst="textNoShape">
              <a:avLst/>
            </a:prstTxWarp>
          </a:bodyPr>
          <a:lstStyle/>
          <a:p>
            <a:pPr marL="0" marR="0" indent="0" algn="l" defTabSz="9553612" rtl="0" eaLnBrk="1" fontAlgn="base" latinLnBrk="0" hangingPunct="1">
              <a:lnSpc>
                <a:spcPct val="100000"/>
              </a:lnSpc>
              <a:spcBef>
                <a:spcPct val="0"/>
              </a:spcBef>
              <a:spcAft>
                <a:spcPct val="0"/>
              </a:spcAft>
              <a:buClrTx/>
              <a:buSzTx/>
              <a:buFontTx/>
              <a:buNone/>
              <a:tabLst/>
            </a:pPr>
            <a:endParaRPr kumimoji="0" lang="en-US" sz="18718" b="0" i="0" u="none" strike="noStrike" cap="none" normalizeH="0" baseline="0">
              <a:ln>
                <a:noFill/>
              </a:ln>
              <a:solidFill>
                <a:schemeClr val="tx1"/>
              </a:solidFill>
              <a:effectLst/>
              <a:latin typeface="Arial" charset="0"/>
              <a:ea typeface="MS PGothic" pitchFamily="34" charset="-128"/>
            </a:endParaRPr>
          </a:p>
        </p:txBody>
      </p:sp>
      <p:sp>
        <p:nvSpPr>
          <p:cNvPr id="6" name="Text Box 5"/>
          <p:cNvSpPr txBox="1">
            <a:spLocks noChangeArrowheads="1"/>
          </p:cNvSpPr>
          <p:nvPr/>
        </p:nvSpPr>
        <p:spPr bwMode="auto">
          <a:xfrm>
            <a:off x="669777" y="1320108"/>
            <a:ext cx="7864929" cy="348490"/>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6996" eaLnBrk="0" hangingPunct="0">
              <a:lnSpc>
                <a:spcPct val="90000"/>
              </a:lnSpc>
              <a:defRPr/>
            </a:pPr>
            <a:endParaRPr lang="en-US" dirty="0">
              <a:latin typeface="Helvetica" pitchFamily="-107" charset="0"/>
              <a:ea typeface="ヒラギノ角ゴ Pro W3" pitchFamily="-107" charset="-128"/>
              <a:cs typeface="Arial" charset="0"/>
            </a:endParaRPr>
          </a:p>
        </p:txBody>
      </p:sp>
      <p:sp>
        <p:nvSpPr>
          <p:cNvPr id="7" name="Rectangle 6"/>
          <p:cNvSpPr>
            <a:spLocks noChangeArrowheads="1"/>
          </p:cNvSpPr>
          <p:nvPr/>
        </p:nvSpPr>
        <p:spPr bwMode="auto">
          <a:xfrm>
            <a:off x="4115405" y="3009305"/>
            <a:ext cx="9144000" cy="369265"/>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6996">
              <a:defRPr/>
            </a:pPr>
            <a:endParaRPr lang="en-US" dirty="0">
              <a:latin typeface="Arial" charset="0"/>
              <a:ea typeface="ヒラギノ角ゴ Pro W3" pitchFamily="-107" charset="-128"/>
              <a:cs typeface="Arial" charset="0"/>
            </a:endParaRPr>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without_header">
    <p:spTree>
      <p:nvGrpSpPr>
        <p:cNvPr id="1" name=""/>
        <p:cNvGrpSpPr/>
        <p:nvPr/>
      </p:nvGrpSpPr>
      <p:grpSpPr>
        <a:xfrm>
          <a:off x="0" y="0"/>
          <a:ext cx="0" cy="0"/>
          <a:chOff x="0" y="0"/>
          <a:chExt cx="0" cy="0"/>
        </a:xfrm>
      </p:grpSpPr>
      <p:sp>
        <p:nvSpPr>
          <p:cNvPr id="5" name="Text Box 5"/>
          <p:cNvSpPr txBox="1">
            <a:spLocks noChangeArrowheads="1"/>
          </p:cNvSpPr>
          <p:nvPr/>
        </p:nvSpPr>
        <p:spPr bwMode="auto">
          <a:xfrm>
            <a:off x="638024" y="1238250"/>
            <a:ext cx="7489976" cy="453926"/>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86447" tIns="43223" rIns="86447" bIns="43223">
            <a:spAutoFit/>
          </a:bodyPr>
          <a:lstStyle/>
          <a:p>
            <a:pPr defTabSz="456996" eaLnBrk="0" hangingPunct="0">
              <a:lnSpc>
                <a:spcPct val="90000"/>
              </a:lnSpc>
              <a:defRPr/>
            </a:pPr>
            <a:endParaRPr lang="en-US" sz="2600" dirty="0">
              <a:latin typeface="Helvetica" pitchFamily="-107" charset="0"/>
              <a:ea typeface="ヒラギノ角ゴ Pro W3" pitchFamily="-107" charset="-128"/>
              <a:cs typeface="Arial" charset="0"/>
            </a:endParaRPr>
          </a:p>
        </p:txBody>
      </p:sp>
      <p:sp>
        <p:nvSpPr>
          <p:cNvPr id="2" name="Title 1"/>
          <p:cNvSpPr>
            <a:spLocks noGrp="1"/>
          </p:cNvSpPr>
          <p:nvPr>
            <p:ph type="title"/>
          </p:nvPr>
        </p:nvSpPr>
        <p:spPr>
          <a:xfrm>
            <a:off x="628650" y="365125"/>
            <a:ext cx="7886700" cy="1325563"/>
          </a:xfrm>
          <a:prstGeom prst="rect">
            <a:avLst/>
          </a:prstGeom>
        </p:spPr>
        <p:txBody>
          <a:bodyPr/>
          <a:lstStyle>
            <a:lvl1pPr>
              <a:defRPr>
                <a:solidFill>
                  <a:schemeClr val="tx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3982280897"/>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with_header">
    <p:spTree>
      <p:nvGrpSpPr>
        <p:cNvPr id="1" name=""/>
        <p:cNvGrpSpPr/>
        <p:nvPr/>
      </p:nvGrpSpPr>
      <p:grpSpPr>
        <a:xfrm>
          <a:off x="0" y="0"/>
          <a:ext cx="0" cy="0"/>
          <a:chOff x="0" y="0"/>
          <a:chExt cx="0" cy="0"/>
        </a:xfrm>
      </p:grpSpPr>
      <p:sp>
        <p:nvSpPr>
          <p:cNvPr id="5" name="Rectangle 4"/>
          <p:cNvSpPr/>
          <p:nvPr userDrawn="1"/>
        </p:nvSpPr>
        <p:spPr bwMode="auto">
          <a:xfrm>
            <a:off x="0" y="0"/>
            <a:ext cx="9161228" cy="1003103"/>
          </a:xfrm>
          <a:prstGeom prst="rect">
            <a:avLst/>
          </a:prstGeom>
          <a:solidFill>
            <a:srgbClr val="E6E8DC"/>
          </a:solidFill>
          <a:ln w="9525" cap="flat" cmpd="sng" algn="ctr">
            <a:noFill/>
            <a:prstDash val="solid"/>
            <a:round/>
            <a:headEnd type="none" w="med" len="med"/>
            <a:tailEnd type="none" w="med" len="med"/>
          </a:ln>
          <a:effectLst/>
        </p:spPr>
        <p:txBody>
          <a:bodyPr vert="horz" wrap="square" lIns="199016" tIns="99508" rIns="199016" bIns="99508" numCol="1" rtlCol="0" anchor="t" anchorCtr="0" compatLnSpc="1">
            <a:prstTxWarp prst="textNoShape">
              <a:avLst/>
            </a:prstTxWarp>
          </a:bodyPr>
          <a:lstStyle/>
          <a:p>
            <a:pPr marL="0" marR="0" indent="0" algn="l" defTabSz="9553612" rtl="0" eaLnBrk="1" fontAlgn="base" latinLnBrk="0" hangingPunct="1">
              <a:lnSpc>
                <a:spcPct val="100000"/>
              </a:lnSpc>
              <a:spcBef>
                <a:spcPct val="0"/>
              </a:spcBef>
              <a:spcAft>
                <a:spcPct val="0"/>
              </a:spcAft>
              <a:buClrTx/>
              <a:buSzTx/>
              <a:buFontTx/>
              <a:buNone/>
              <a:tabLst/>
            </a:pPr>
            <a:endParaRPr kumimoji="0" lang="en-US" sz="18718" b="0" i="0" u="none" strike="noStrike" cap="none" normalizeH="0" baseline="0">
              <a:ln>
                <a:noFill/>
              </a:ln>
              <a:solidFill>
                <a:schemeClr val="tx1"/>
              </a:solidFill>
              <a:effectLst/>
              <a:latin typeface="Arial" charset="0"/>
              <a:ea typeface="MS PGothic" pitchFamily="34" charset="-128"/>
            </a:endParaRPr>
          </a:p>
        </p:txBody>
      </p:sp>
      <p:sp>
        <p:nvSpPr>
          <p:cNvPr id="6" name="Text Box 5"/>
          <p:cNvSpPr txBox="1">
            <a:spLocks noChangeArrowheads="1"/>
          </p:cNvSpPr>
          <p:nvPr/>
        </p:nvSpPr>
        <p:spPr bwMode="auto">
          <a:xfrm>
            <a:off x="669777" y="1320108"/>
            <a:ext cx="7864929" cy="348490"/>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6996" eaLnBrk="0" hangingPunct="0">
              <a:lnSpc>
                <a:spcPct val="90000"/>
              </a:lnSpc>
              <a:defRPr/>
            </a:pPr>
            <a:endParaRPr lang="en-US" dirty="0">
              <a:latin typeface="Helvetica" pitchFamily="-107" charset="0"/>
              <a:ea typeface="ヒラギノ角ゴ Pro W3" pitchFamily="-107" charset="-128"/>
              <a:cs typeface="Arial" charset="0"/>
            </a:endParaRPr>
          </a:p>
        </p:txBody>
      </p:sp>
      <p:sp>
        <p:nvSpPr>
          <p:cNvPr id="7" name="Rectangle 6"/>
          <p:cNvSpPr>
            <a:spLocks noChangeArrowheads="1"/>
          </p:cNvSpPr>
          <p:nvPr/>
        </p:nvSpPr>
        <p:spPr bwMode="auto">
          <a:xfrm>
            <a:off x="4115405" y="3009305"/>
            <a:ext cx="9144000" cy="369265"/>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6996">
              <a:defRPr/>
            </a:pPr>
            <a:endParaRPr lang="en-US" dirty="0">
              <a:latin typeface="Arial" charset="0"/>
              <a:ea typeface="ヒラギノ角ゴ Pro W3" pitchFamily="-107" charset="-128"/>
              <a:cs typeface="Arial" charset="0"/>
            </a:endParaRPr>
          </a:p>
        </p:txBody>
      </p:sp>
    </p:spTree>
    <p:extLst>
      <p:ext uri="{BB962C8B-B14F-4D97-AF65-F5344CB8AC3E}">
        <p14:creationId xmlns:p14="http://schemas.microsoft.com/office/powerpoint/2010/main" val="4038106383"/>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01A78CA-A366-463A-825D-27002063E753}" type="slidenum">
              <a:rPr lang="en-US" smtClean="0"/>
              <a:t>‹#›</a:t>
            </a:fld>
            <a:endParaRPr lang="en-US"/>
          </a:p>
        </p:txBody>
      </p:sp>
    </p:spTree>
    <p:extLst>
      <p:ext uri="{BB962C8B-B14F-4D97-AF65-F5344CB8AC3E}">
        <p14:creationId xmlns:p14="http://schemas.microsoft.com/office/powerpoint/2010/main" val="28747909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7" Type="http://schemas.openxmlformats.org/officeDocument/2006/relationships/image" Target="../media/image7.png"/><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pn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9.xml"/><Relationship Id="rId7" Type="http://schemas.openxmlformats.org/officeDocument/2006/relationships/theme" Target="../theme/theme3.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5" Type="http://schemas.openxmlformats.org/officeDocument/2006/relationships/slideLayout" Target="../slideLayouts/slideLayout11.xml"/><Relationship Id="rId10" Type="http://schemas.openxmlformats.org/officeDocument/2006/relationships/image" Target="../media/image3.png"/><Relationship Id="rId4" Type="http://schemas.openxmlformats.org/officeDocument/2006/relationships/slideLayout" Target="../slideLayouts/slideLayout10.xml"/><Relationship Id="rId9" Type="http://schemas.openxmlformats.org/officeDocument/2006/relationships/image" Target="../media/image9.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6"/>
          <p:cNvSpPr/>
          <p:nvPr userDrawn="1"/>
        </p:nvSpPr>
        <p:spPr bwMode="auto">
          <a:xfrm>
            <a:off x="0" y="6156813"/>
            <a:ext cx="9144000" cy="724793"/>
          </a:xfrm>
          <a:prstGeom prst="rect">
            <a:avLst/>
          </a:prstGeom>
          <a:solidFill>
            <a:srgbClr val="E6E8DC"/>
          </a:solidFill>
          <a:ln w="9525" cap="flat" cmpd="sng" algn="ctr">
            <a:noFill/>
            <a:prstDash val="solid"/>
            <a:round/>
            <a:headEnd type="none" w="med" len="med"/>
            <a:tailEnd type="none" w="med" len="med"/>
          </a:ln>
          <a:effectLst/>
        </p:spPr>
        <p:txBody>
          <a:bodyPr vert="horz" wrap="square" lIns="199016" tIns="99508" rIns="199016" bIns="99508" numCol="1" rtlCol="0" anchor="t" anchorCtr="0" compatLnSpc="1">
            <a:prstTxWarp prst="textNoShape">
              <a:avLst/>
            </a:prstTxWarp>
          </a:bodyPr>
          <a:lstStyle/>
          <a:p>
            <a:pPr marL="0" marR="0" indent="0" algn="l" defTabSz="9553612" rtl="0" eaLnBrk="1" fontAlgn="base" latinLnBrk="0" hangingPunct="1">
              <a:lnSpc>
                <a:spcPct val="100000"/>
              </a:lnSpc>
              <a:spcBef>
                <a:spcPct val="0"/>
              </a:spcBef>
              <a:spcAft>
                <a:spcPct val="0"/>
              </a:spcAft>
              <a:buClrTx/>
              <a:buSzTx/>
              <a:buFontTx/>
              <a:buNone/>
              <a:tabLst/>
            </a:pPr>
            <a:endParaRPr kumimoji="0" lang="en-US" sz="18718" b="0" i="0" u="none" strike="noStrike" cap="none" normalizeH="0" baseline="0">
              <a:ln>
                <a:noFill/>
              </a:ln>
              <a:solidFill>
                <a:schemeClr val="tx1"/>
              </a:solidFill>
              <a:effectLst/>
              <a:latin typeface="Arial" charset="0"/>
              <a:ea typeface="MS PGothic" pitchFamily="34" charset="-128"/>
            </a:endParaRPr>
          </a:p>
        </p:txBody>
      </p:sp>
      <p:pic>
        <p:nvPicPr>
          <p:cNvPr id="8" name="Picture 7"/>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52400" y="6195225"/>
            <a:ext cx="579349" cy="657933"/>
          </a:xfrm>
          <a:prstGeom prst="rect">
            <a:avLst/>
          </a:prstGeom>
        </p:spPr>
      </p:pic>
      <p:pic>
        <p:nvPicPr>
          <p:cNvPr id="9" name="Picture 8"/>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762000" y="6228978"/>
            <a:ext cx="463888" cy="580461"/>
          </a:xfrm>
          <a:prstGeom prst="rect">
            <a:avLst/>
          </a:prstGeom>
        </p:spPr>
      </p:pic>
      <p:sp>
        <p:nvSpPr>
          <p:cNvPr id="2" name="TextBox 1"/>
          <p:cNvSpPr txBox="1"/>
          <p:nvPr userDrawn="1"/>
        </p:nvSpPr>
        <p:spPr>
          <a:xfrm>
            <a:off x="1295400" y="6228978"/>
            <a:ext cx="3200400" cy="507831"/>
          </a:xfrm>
          <a:prstGeom prst="rect">
            <a:avLst/>
          </a:prstGeom>
          <a:noFill/>
        </p:spPr>
        <p:txBody>
          <a:bodyPr wrap="square" rtlCol="0">
            <a:spAutoFit/>
          </a:bodyPr>
          <a:lstStyle/>
          <a:p>
            <a:r>
              <a:rPr lang="en-US" sz="900" dirty="0" smtClean="0">
                <a:solidFill>
                  <a:schemeClr val="tx2">
                    <a:lumMod val="75000"/>
                    <a:lumOff val="25000"/>
                  </a:schemeClr>
                </a:solidFill>
                <a:latin typeface="Gotham Book" pitchFamily="50" charset="0"/>
                <a:cs typeface="Gotham Book" pitchFamily="50" charset="0"/>
              </a:rPr>
              <a:t>U.S.</a:t>
            </a:r>
            <a:r>
              <a:rPr lang="en-US" sz="900" baseline="0" dirty="0" smtClean="0">
                <a:solidFill>
                  <a:schemeClr val="tx2">
                    <a:lumMod val="75000"/>
                    <a:lumOff val="25000"/>
                  </a:schemeClr>
                </a:solidFill>
                <a:latin typeface="Gotham Book" pitchFamily="50" charset="0"/>
                <a:cs typeface="Gotham Book" pitchFamily="50" charset="0"/>
              </a:rPr>
              <a:t> Department of Energy Office of Science</a:t>
            </a:r>
          </a:p>
          <a:p>
            <a:r>
              <a:rPr lang="en-US" sz="900" baseline="0" dirty="0" smtClean="0">
                <a:solidFill>
                  <a:schemeClr val="tx2">
                    <a:lumMod val="75000"/>
                    <a:lumOff val="25000"/>
                  </a:schemeClr>
                </a:solidFill>
                <a:latin typeface="Gotham Book" pitchFamily="50" charset="0"/>
                <a:cs typeface="Gotham Book" pitchFamily="50" charset="0"/>
              </a:rPr>
              <a:t>National Science Foundation</a:t>
            </a:r>
          </a:p>
          <a:p>
            <a:r>
              <a:rPr lang="en-US" sz="900" baseline="0" dirty="0" smtClean="0">
                <a:solidFill>
                  <a:schemeClr val="tx2">
                    <a:lumMod val="75000"/>
                    <a:lumOff val="25000"/>
                  </a:schemeClr>
                </a:solidFill>
                <a:latin typeface="Gotham Book" pitchFamily="50" charset="0"/>
                <a:cs typeface="Gotham Book" pitchFamily="50" charset="0"/>
              </a:rPr>
              <a:t>Michigan State University</a:t>
            </a:r>
            <a:endParaRPr lang="en-US" sz="900" dirty="0">
              <a:solidFill>
                <a:schemeClr val="tx2">
                  <a:lumMod val="75000"/>
                  <a:lumOff val="25000"/>
                </a:schemeClr>
              </a:solidFill>
              <a:latin typeface="Gotham Book" pitchFamily="50" charset="0"/>
              <a:cs typeface="Gotham Book" pitchFamily="50" charset="0"/>
            </a:endParaRPr>
          </a:p>
        </p:txBody>
      </p:sp>
      <p:sp>
        <p:nvSpPr>
          <p:cNvPr id="6" name="Rectangle 5"/>
          <p:cNvSpPr/>
          <p:nvPr userDrawn="1"/>
        </p:nvSpPr>
        <p:spPr bwMode="auto">
          <a:xfrm>
            <a:off x="0" y="0"/>
            <a:ext cx="9161228" cy="1003103"/>
          </a:xfrm>
          <a:prstGeom prst="rect">
            <a:avLst/>
          </a:prstGeom>
          <a:solidFill>
            <a:srgbClr val="E6E8DC"/>
          </a:solidFill>
          <a:ln w="9525" cap="flat" cmpd="sng" algn="ctr">
            <a:noFill/>
            <a:prstDash val="solid"/>
            <a:round/>
            <a:headEnd type="none" w="med" len="med"/>
            <a:tailEnd type="none" w="med" len="med"/>
          </a:ln>
          <a:effectLst/>
        </p:spPr>
        <p:txBody>
          <a:bodyPr vert="horz" wrap="square" lIns="199016" tIns="99508" rIns="199016" bIns="99508" numCol="1" rtlCol="0" anchor="t" anchorCtr="0" compatLnSpc="1">
            <a:prstTxWarp prst="textNoShape">
              <a:avLst/>
            </a:prstTxWarp>
          </a:bodyPr>
          <a:lstStyle/>
          <a:p>
            <a:pPr marL="0" marR="0" indent="0" algn="l" defTabSz="9553612" rtl="0" eaLnBrk="1" fontAlgn="base" latinLnBrk="0" hangingPunct="1">
              <a:lnSpc>
                <a:spcPct val="100000"/>
              </a:lnSpc>
              <a:spcBef>
                <a:spcPct val="0"/>
              </a:spcBef>
              <a:spcAft>
                <a:spcPct val="0"/>
              </a:spcAft>
              <a:buClrTx/>
              <a:buSzTx/>
              <a:buFontTx/>
              <a:buNone/>
              <a:tabLst/>
            </a:pPr>
            <a:endParaRPr kumimoji="0" lang="en-US" sz="18718" b="0" i="0" u="none" strike="noStrike" cap="none" normalizeH="0" baseline="0">
              <a:ln>
                <a:noFill/>
              </a:ln>
              <a:solidFill>
                <a:schemeClr val="tx1"/>
              </a:solidFill>
              <a:effectLst/>
              <a:latin typeface="Arial" charset="0"/>
              <a:ea typeface="MS PGothic" pitchFamily="34" charset="-128"/>
            </a:endParaRPr>
          </a:p>
        </p:txBody>
      </p:sp>
      <p:pic>
        <p:nvPicPr>
          <p:cNvPr id="10" name="Picture 9"/>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0" y="6146296"/>
            <a:ext cx="9144000" cy="714565"/>
          </a:xfrm>
          <a:prstGeom prst="rect">
            <a:avLst/>
          </a:prstGeom>
        </p:spPr>
      </p:pic>
    </p:spTree>
    <p:extLst>
      <p:ext uri="{BB962C8B-B14F-4D97-AF65-F5344CB8AC3E}">
        <p14:creationId xmlns:p14="http://schemas.microsoft.com/office/powerpoint/2010/main" val="3737340564"/>
      </p:ext>
    </p:extLst>
  </p:cSld>
  <p:clrMap bg1="lt1" tx1="dk1" bg2="lt2" tx2="dk2" accent1="accent1" accent2="accent2" accent3="accent3" accent4="accent4" accent5="accent5" accent6="accent6" hlink="hlink" folHlink="folHlink"/>
  <p:sldLayoutIdLst>
    <p:sldLayoutId id="2147483993" r:id="rId1"/>
    <p:sldLayoutId id="2147483994" r:id="rId2"/>
    <p:sldLayoutId id="2147483996" r:id="rId3"/>
    <p:sldLayoutId id="2147484005" r:id="rId4"/>
  </p:sldLayoutIdLst>
  <p:timing>
    <p:tnLst>
      <p:par>
        <p:cTn id="1" dur="indefinite" restart="never" nodeType="tmRoot"/>
      </p:par>
    </p:tnLst>
  </p:timing>
  <p:hf hdr="0" dt="0"/>
  <p:txStyles>
    <p:titleStyle>
      <a:lvl1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1pPr>
      <a:lvl2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2pPr>
      <a:lvl3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3pPr>
      <a:lvl4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4pPr>
      <a:lvl5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5pPr>
      <a:lvl6pPr marL="457036"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6pPr>
      <a:lvl7pPr marL="914074"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7pPr>
      <a:lvl8pPr marL="1371109"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8pPr>
      <a:lvl9pPr marL="1828148"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9pPr>
    </p:titleStyle>
    <p:bodyStyle>
      <a:lvl1pPr marL="180178" indent="-180178" algn="l" defTabSz="803293" rtl="0" eaLnBrk="1" fontAlgn="base" hangingPunct="1">
        <a:lnSpc>
          <a:spcPct val="90000"/>
        </a:lnSpc>
        <a:spcBef>
          <a:spcPts val="1206"/>
        </a:spcBef>
        <a:spcAft>
          <a:spcPct val="0"/>
        </a:spcAft>
        <a:buSzPct val="100000"/>
        <a:buFont typeface="Wingdings" pitchFamily="2" charset="2"/>
        <a:buChar char="§"/>
        <a:defRPr sz="2200">
          <a:solidFill>
            <a:srgbClr val="064308"/>
          </a:solidFill>
          <a:latin typeface="Arial" charset="0"/>
          <a:ea typeface="ＭＳ Ｐゴシック" pitchFamily="-65" charset="-128"/>
          <a:cs typeface="ＭＳ Ｐゴシック" pitchFamily="-65" charset="-128"/>
        </a:defRPr>
      </a:lvl1pPr>
      <a:lvl2pPr marL="363359" indent="-151650" algn="l" defTabSz="803293" rtl="0" eaLnBrk="1" fontAlgn="base" hangingPunct="1">
        <a:lnSpc>
          <a:spcPct val="90000"/>
        </a:lnSpc>
        <a:spcBef>
          <a:spcPts val="201"/>
        </a:spcBef>
        <a:spcAft>
          <a:spcPct val="0"/>
        </a:spcAft>
        <a:buSzPct val="100000"/>
        <a:buFont typeface="Arial" pitchFamily="34" charset="0"/>
        <a:buChar char="•"/>
        <a:defRPr sz="2000">
          <a:solidFill>
            <a:schemeClr val="tx1"/>
          </a:solidFill>
          <a:latin typeface="Arial" charset="0"/>
          <a:ea typeface="ＭＳ Ｐゴシック" charset="-128"/>
          <a:cs typeface="ＭＳ Ｐゴシック"/>
        </a:defRPr>
      </a:lvl2pPr>
      <a:lvl3pPr marL="591584" indent="-160658" algn="l" defTabSz="803293" rtl="0" eaLnBrk="1" fontAlgn="base" hangingPunct="1">
        <a:lnSpc>
          <a:spcPct val="90000"/>
        </a:lnSpc>
        <a:spcBef>
          <a:spcPts val="201"/>
        </a:spcBef>
        <a:spcAft>
          <a:spcPct val="0"/>
        </a:spcAft>
        <a:buSzPct val="100000"/>
        <a:buFont typeface="Lucida Grande" charset="0"/>
        <a:buChar char="»"/>
        <a:defRPr>
          <a:solidFill>
            <a:schemeClr val="tx1"/>
          </a:solidFill>
          <a:latin typeface="Arial" charset="0"/>
          <a:ea typeface="ヒラギノ角ゴ Pro W3" pitchFamily="-111" charset="-128"/>
          <a:cs typeface="ヒラギノ角ゴ Pro W3" pitchFamily="-111" charset="-128"/>
        </a:defRPr>
      </a:lvl3pPr>
      <a:lvl4pPr marL="728219" indent="-133632" algn="l" defTabSz="803293" rtl="0" eaLnBrk="1" fontAlgn="base" hangingPunct="1">
        <a:lnSpc>
          <a:spcPct val="90000"/>
        </a:lnSpc>
        <a:spcBef>
          <a:spcPts val="201"/>
        </a:spcBef>
        <a:spcAft>
          <a:spcPct val="0"/>
        </a:spcAft>
        <a:buClr>
          <a:srgbClr val="999999"/>
        </a:buClr>
        <a:buSzPct val="100000"/>
        <a:buFont typeface="Arial" pitchFamily="34" charset="0"/>
        <a:buChar char="•"/>
        <a:defRPr sz="1600">
          <a:solidFill>
            <a:schemeClr val="tx1"/>
          </a:solidFill>
          <a:latin typeface="+mn-lt"/>
          <a:ea typeface="ヒラギノ角ゴ Pro W3" pitchFamily="-111" charset="-128"/>
          <a:cs typeface="ヒラギノ角ゴ Pro W3"/>
        </a:defRPr>
      </a:lvl4pPr>
      <a:lvl5pPr marL="1002991" indent="-180178" algn="l" defTabSz="803293" rtl="0" eaLnBrk="1" fontAlgn="base" hangingPunct="1">
        <a:lnSpc>
          <a:spcPct val="90000"/>
        </a:lnSpc>
        <a:spcBef>
          <a:spcPts val="201"/>
        </a:spcBef>
        <a:spcAft>
          <a:spcPct val="0"/>
        </a:spcAft>
        <a:buClr>
          <a:srgbClr val="999999"/>
        </a:buClr>
        <a:buSzPct val="100000"/>
        <a:buFont typeface="Lucida Grande" charset="0"/>
        <a:buChar char="»"/>
        <a:defRPr sz="1400">
          <a:solidFill>
            <a:schemeClr val="tx1"/>
          </a:solidFill>
          <a:latin typeface="+mn-lt"/>
          <a:ea typeface="ヒラギノ角ゴ Pro W3" pitchFamily="-111" charset="-128"/>
          <a:cs typeface="ヒラギノ角ゴ Pro W3"/>
        </a:defRPr>
      </a:lvl5pPr>
      <a:lvl6pPr marL="2223294"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6pPr>
      <a:lvl7pPr marL="2680333"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7pPr>
      <a:lvl8pPr marL="3137372"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8pPr>
      <a:lvl9pPr marL="3594407"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9pPr>
    </p:bodyStyle>
    <p:otherStyle>
      <a:defPPr>
        <a:defRPr lang="en-US"/>
      </a:defPPr>
      <a:lvl1pPr marL="0" algn="l" defTabSz="914074" rtl="0" eaLnBrk="1" latinLnBrk="0" hangingPunct="1">
        <a:defRPr sz="1800" kern="1200">
          <a:solidFill>
            <a:schemeClr val="tx1"/>
          </a:solidFill>
          <a:latin typeface="+mn-lt"/>
          <a:ea typeface="+mn-ea"/>
          <a:cs typeface="+mn-cs"/>
        </a:defRPr>
      </a:lvl1pPr>
      <a:lvl2pPr marL="457036" algn="l" defTabSz="914074" rtl="0" eaLnBrk="1" latinLnBrk="0" hangingPunct="1">
        <a:defRPr sz="1800" kern="1200">
          <a:solidFill>
            <a:schemeClr val="tx1"/>
          </a:solidFill>
          <a:latin typeface="+mn-lt"/>
          <a:ea typeface="+mn-ea"/>
          <a:cs typeface="+mn-cs"/>
        </a:defRPr>
      </a:lvl2pPr>
      <a:lvl3pPr marL="914074" algn="l" defTabSz="914074" rtl="0" eaLnBrk="1" latinLnBrk="0" hangingPunct="1">
        <a:defRPr sz="1800" kern="1200">
          <a:solidFill>
            <a:schemeClr val="tx1"/>
          </a:solidFill>
          <a:latin typeface="+mn-lt"/>
          <a:ea typeface="+mn-ea"/>
          <a:cs typeface="+mn-cs"/>
        </a:defRPr>
      </a:lvl3pPr>
      <a:lvl4pPr marL="1371109" algn="l" defTabSz="914074" rtl="0" eaLnBrk="1" latinLnBrk="0" hangingPunct="1">
        <a:defRPr sz="1800" kern="1200">
          <a:solidFill>
            <a:schemeClr val="tx1"/>
          </a:solidFill>
          <a:latin typeface="+mn-lt"/>
          <a:ea typeface="+mn-ea"/>
          <a:cs typeface="+mn-cs"/>
        </a:defRPr>
      </a:lvl4pPr>
      <a:lvl5pPr marL="1828148" algn="l" defTabSz="914074" rtl="0" eaLnBrk="1" latinLnBrk="0" hangingPunct="1">
        <a:defRPr sz="1800" kern="1200">
          <a:solidFill>
            <a:schemeClr val="tx1"/>
          </a:solidFill>
          <a:latin typeface="+mn-lt"/>
          <a:ea typeface="+mn-ea"/>
          <a:cs typeface="+mn-cs"/>
        </a:defRPr>
      </a:lvl5pPr>
      <a:lvl6pPr marL="2285186" algn="l" defTabSz="914074" rtl="0" eaLnBrk="1" latinLnBrk="0" hangingPunct="1">
        <a:defRPr sz="1800" kern="1200">
          <a:solidFill>
            <a:schemeClr val="tx1"/>
          </a:solidFill>
          <a:latin typeface="+mn-lt"/>
          <a:ea typeface="+mn-ea"/>
          <a:cs typeface="+mn-cs"/>
        </a:defRPr>
      </a:lvl6pPr>
      <a:lvl7pPr marL="2742224" algn="l" defTabSz="914074" rtl="0" eaLnBrk="1" latinLnBrk="0" hangingPunct="1">
        <a:defRPr sz="1800" kern="1200">
          <a:solidFill>
            <a:schemeClr val="tx1"/>
          </a:solidFill>
          <a:latin typeface="+mn-lt"/>
          <a:ea typeface="+mn-ea"/>
          <a:cs typeface="+mn-cs"/>
        </a:defRPr>
      </a:lvl7pPr>
      <a:lvl8pPr marL="3199260" algn="l" defTabSz="914074" rtl="0" eaLnBrk="1" latinLnBrk="0" hangingPunct="1">
        <a:defRPr sz="1800" kern="1200">
          <a:solidFill>
            <a:schemeClr val="tx1"/>
          </a:solidFill>
          <a:latin typeface="+mn-lt"/>
          <a:ea typeface="+mn-ea"/>
          <a:cs typeface="+mn-cs"/>
        </a:defRPr>
      </a:lvl8pPr>
      <a:lvl9pPr marL="3656296" algn="l" defTabSz="914074"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3467100" y="6145006"/>
            <a:ext cx="2209800" cy="736600"/>
          </a:xfrm>
          <a:prstGeom prst="rect">
            <a:avLst/>
          </a:prstGeom>
        </p:spPr>
      </p:pic>
      <p:pic>
        <p:nvPicPr>
          <p:cNvPr id="10" name="Picture 9"/>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3343774" y="5564145"/>
            <a:ext cx="1972809" cy="657603"/>
          </a:xfrm>
          <a:prstGeom prst="rect">
            <a:avLst/>
          </a:prstGeom>
        </p:spPr>
      </p:pic>
      <p:pic>
        <p:nvPicPr>
          <p:cNvPr id="11" name="Picture 10"/>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228600" y="5667455"/>
            <a:ext cx="2698400" cy="450982"/>
          </a:xfrm>
          <a:prstGeom prst="rect">
            <a:avLst/>
          </a:prstGeom>
        </p:spPr>
      </p:pic>
      <p:grpSp>
        <p:nvGrpSpPr>
          <p:cNvPr id="14" name="Group 13">
            <a:extLst>
              <a:ext uri="{FF2B5EF4-FFF2-40B4-BE49-F238E27FC236}">
                <a16:creationId xmlns:a16="http://schemas.microsoft.com/office/drawing/2014/main" id="{8E79C30C-015D-6A43-AF98-91BD37A04167}"/>
              </a:ext>
            </a:extLst>
          </p:cNvPr>
          <p:cNvGrpSpPr/>
          <p:nvPr userDrawn="1"/>
        </p:nvGrpSpPr>
        <p:grpSpPr>
          <a:xfrm>
            <a:off x="5676634" y="5580276"/>
            <a:ext cx="3341334" cy="625342"/>
            <a:chOff x="6170991" y="3667486"/>
            <a:chExt cx="3678934" cy="688525"/>
          </a:xfrm>
        </p:grpSpPr>
        <p:sp>
          <p:nvSpPr>
            <p:cNvPr id="15" name="TextBox 14">
              <a:extLst>
                <a:ext uri="{FF2B5EF4-FFF2-40B4-BE49-F238E27FC236}">
                  <a16:creationId xmlns:a16="http://schemas.microsoft.com/office/drawing/2014/main" id="{21C30339-BC84-9C41-9282-2640A0E55648}"/>
                </a:ext>
              </a:extLst>
            </p:cNvPr>
            <p:cNvSpPr txBox="1"/>
            <p:nvPr/>
          </p:nvSpPr>
          <p:spPr>
            <a:xfrm>
              <a:off x="6800527" y="3811693"/>
              <a:ext cx="3049398" cy="406648"/>
            </a:xfrm>
            <a:prstGeom prst="rect">
              <a:avLst/>
            </a:prstGeom>
            <a:noFill/>
          </p:spPr>
          <p:txBody>
            <a:bodyPr wrap="square" rtlCol="0">
              <a:spAutoFit/>
            </a:bodyPr>
            <a:lstStyle/>
            <a:p>
              <a:pPr algn="l"/>
              <a:r>
                <a:rPr lang="en-US" sz="1800" dirty="0">
                  <a:latin typeface="Garamond" panose="02020404030301010803" pitchFamily="18" charset="0"/>
                </a:rPr>
                <a:t>National Science Foundation</a:t>
              </a:r>
            </a:p>
          </p:txBody>
        </p:sp>
        <p:pic>
          <p:nvPicPr>
            <p:cNvPr id="16" name="Picture 15">
              <a:extLst>
                <a:ext uri="{FF2B5EF4-FFF2-40B4-BE49-F238E27FC236}">
                  <a16:creationId xmlns:a16="http://schemas.microsoft.com/office/drawing/2014/main" id="{87E4AE37-7BCD-3241-BBAB-24D48E19DAB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170991" y="3667486"/>
              <a:ext cx="684402" cy="688525"/>
            </a:xfrm>
            <a:prstGeom prst="rect">
              <a:avLst/>
            </a:prstGeom>
          </p:spPr>
        </p:pic>
      </p:grpSp>
    </p:spTree>
  </p:cSld>
  <p:clrMap bg1="lt1" tx1="dk1" bg2="lt2" tx2="dk2" accent1="accent1" accent2="accent2" accent3="accent3" accent4="accent4" accent5="accent5" accent6="accent6" hlink="hlink" folHlink="folHlink"/>
  <p:sldLayoutIdLst>
    <p:sldLayoutId id="2147483990" r:id="rId1"/>
    <p:sldLayoutId id="2147483991" r:id="rId2"/>
  </p:sldLayoutIdLst>
  <p:timing>
    <p:tnLst>
      <p:par>
        <p:cTn id="1" dur="indefinite" restart="never" nodeType="tmRoot"/>
      </p:par>
    </p:tnLst>
  </p:timing>
  <p:hf hdr="0" dt="0"/>
  <p:txStyles>
    <p:titleStyle>
      <a:lvl1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1pPr>
      <a:lvl2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2pPr>
      <a:lvl3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3pPr>
      <a:lvl4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4pPr>
      <a:lvl5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5pPr>
      <a:lvl6pPr marL="457036"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6pPr>
      <a:lvl7pPr marL="914074"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7pPr>
      <a:lvl8pPr marL="1371109"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8pPr>
      <a:lvl9pPr marL="1828148"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9pPr>
    </p:titleStyle>
    <p:bodyStyle>
      <a:lvl1pPr marL="180178" indent="-180178" algn="l" defTabSz="803293" rtl="0" eaLnBrk="1" fontAlgn="base" hangingPunct="1">
        <a:lnSpc>
          <a:spcPct val="90000"/>
        </a:lnSpc>
        <a:spcBef>
          <a:spcPts val="1206"/>
        </a:spcBef>
        <a:spcAft>
          <a:spcPct val="0"/>
        </a:spcAft>
        <a:buSzPct val="100000"/>
        <a:buFont typeface="Wingdings" pitchFamily="2" charset="2"/>
        <a:buChar char="§"/>
        <a:defRPr sz="2200">
          <a:solidFill>
            <a:srgbClr val="064308"/>
          </a:solidFill>
          <a:latin typeface="Arial" charset="0"/>
          <a:ea typeface="ＭＳ Ｐゴシック" pitchFamily="-65" charset="-128"/>
          <a:cs typeface="ＭＳ Ｐゴシック" pitchFamily="-65" charset="-128"/>
        </a:defRPr>
      </a:lvl1pPr>
      <a:lvl2pPr marL="363359" indent="-151650" algn="l" defTabSz="803293" rtl="0" eaLnBrk="1" fontAlgn="base" hangingPunct="1">
        <a:lnSpc>
          <a:spcPct val="90000"/>
        </a:lnSpc>
        <a:spcBef>
          <a:spcPts val="201"/>
        </a:spcBef>
        <a:spcAft>
          <a:spcPct val="0"/>
        </a:spcAft>
        <a:buSzPct val="100000"/>
        <a:buFont typeface="Arial" pitchFamily="34" charset="0"/>
        <a:buChar char="•"/>
        <a:defRPr sz="2000">
          <a:solidFill>
            <a:schemeClr val="tx1"/>
          </a:solidFill>
          <a:latin typeface="Arial" charset="0"/>
          <a:ea typeface="ＭＳ Ｐゴシック" charset="-128"/>
          <a:cs typeface="ＭＳ Ｐゴシック"/>
        </a:defRPr>
      </a:lvl2pPr>
      <a:lvl3pPr marL="591584" indent="-160658" algn="l" defTabSz="803293" rtl="0" eaLnBrk="1" fontAlgn="base" hangingPunct="1">
        <a:lnSpc>
          <a:spcPct val="90000"/>
        </a:lnSpc>
        <a:spcBef>
          <a:spcPts val="201"/>
        </a:spcBef>
        <a:spcAft>
          <a:spcPct val="0"/>
        </a:spcAft>
        <a:buSzPct val="100000"/>
        <a:buFont typeface="Lucida Grande" charset="0"/>
        <a:buChar char="»"/>
        <a:defRPr>
          <a:solidFill>
            <a:schemeClr val="tx1"/>
          </a:solidFill>
          <a:latin typeface="Arial" charset="0"/>
          <a:ea typeface="ヒラギノ角ゴ Pro W3" pitchFamily="-111" charset="-128"/>
          <a:cs typeface="ヒラギノ角ゴ Pro W3" pitchFamily="-111" charset="-128"/>
        </a:defRPr>
      </a:lvl3pPr>
      <a:lvl4pPr marL="728219" indent="-133632" algn="l" defTabSz="803293" rtl="0" eaLnBrk="1" fontAlgn="base" hangingPunct="1">
        <a:lnSpc>
          <a:spcPct val="90000"/>
        </a:lnSpc>
        <a:spcBef>
          <a:spcPts val="201"/>
        </a:spcBef>
        <a:spcAft>
          <a:spcPct val="0"/>
        </a:spcAft>
        <a:buClr>
          <a:srgbClr val="999999"/>
        </a:buClr>
        <a:buSzPct val="100000"/>
        <a:buFont typeface="Arial" pitchFamily="34" charset="0"/>
        <a:buChar char="•"/>
        <a:defRPr sz="1600">
          <a:solidFill>
            <a:schemeClr val="tx1"/>
          </a:solidFill>
          <a:latin typeface="+mn-lt"/>
          <a:ea typeface="ヒラギノ角ゴ Pro W3" pitchFamily="-111" charset="-128"/>
          <a:cs typeface="ヒラギノ角ゴ Pro W3"/>
        </a:defRPr>
      </a:lvl4pPr>
      <a:lvl5pPr marL="1002991" indent="-180178" algn="l" defTabSz="803293" rtl="0" eaLnBrk="1" fontAlgn="base" hangingPunct="1">
        <a:lnSpc>
          <a:spcPct val="90000"/>
        </a:lnSpc>
        <a:spcBef>
          <a:spcPts val="201"/>
        </a:spcBef>
        <a:spcAft>
          <a:spcPct val="0"/>
        </a:spcAft>
        <a:buClr>
          <a:srgbClr val="999999"/>
        </a:buClr>
        <a:buSzPct val="100000"/>
        <a:buFont typeface="Lucida Grande" charset="0"/>
        <a:buChar char="»"/>
        <a:defRPr sz="1400">
          <a:solidFill>
            <a:schemeClr val="tx1"/>
          </a:solidFill>
          <a:latin typeface="+mn-lt"/>
          <a:ea typeface="ヒラギノ角ゴ Pro W3" pitchFamily="-111" charset="-128"/>
          <a:cs typeface="ヒラギノ角ゴ Pro W3"/>
        </a:defRPr>
      </a:lvl5pPr>
      <a:lvl6pPr marL="2223294"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6pPr>
      <a:lvl7pPr marL="2680333"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7pPr>
      <a:lvl8pPr marL="3137372"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8pPr>
      <a:lvl9pPr marL="3594407"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9pPr>
    </p:bodyStyle>
    <p:otherStyle>
      <a:defPPr>
        <a:defRPr lang="en-US"/>
      </a:defPPr>
      <a:lvl1pPr marL="0" algn="l" defTabSz="914074" rtl="0" eaLnBrk="1" latinLnBrk="0" hangingPunct="1">
        <a:defRPr sz="1800" kern="1200">
          <a:solidFill>
            <a:schemeClr val="tx1"/>
          </a:solidFill>
          <a:latin typeface="+mn-lt"/>
          <a:ea typeface="+mn-ea"/>
          <a:cs typeface="+mn-cs"/>
        </a:defRPr>
      </a:lvl1pPr>
      <a:lvl2pPr marL="457036" algn="l" defTabSz="914074" rtl="0" eaLnBrk="1" latinLnBrk="0" hangingPunct="1">
        <a:defRPr sz="1800" kern="1200">
          <a:solidFill>
            <a:schemeClr val="tx1"/>
          </a:solidFill>
          <a:latin typeface="+mn-lt"/>
          <a:ea typeface="+mn-ea"/>
          <a:cs typeface="+mn-cs"/>
        </a:defRPr>
      </a:lvl2pPr>
      <a:lvl3pPr marL="914074" algn="l" defTabSz="914074" rtl="0" eaLnBrk="1" latinLnBrk="0" hangingPunct="1">
        <a:defRPr sz="1800" kern="1200">
          <a:solidFill>
            <a:schemeClr val="tx1"/>
          </a:solidFill>
          <a:latin typeface="+mn-lt"/>
          <a:ea typeface="+mn-ea"/>
          <a:cs typeface="+mn-cs"/>
        </a:defRPr>
      </a:lvl3pPr>
      <a:lvl4pPr marL="1371109" algn="l" defTabSz="914074" rtl="0" eaLnBrk="1" latinLnBrk="0" hangingPunct="1">
        <a:defRPr sz="1800" kern="1200">
          <a:solidFill>
            <a:schemeClr val="tx1"/>
          </a:solidFill>
          <a:latin typeface="+mn-lt"/>
          <a:ea typeface="+mn-ea"/>
          <a:cs typeface="+mn-cs"/>
        </a:defRPr>
      </a:lvl4pPr>
      <a:lvl5pPr marL="1828148" algn="l" defTabSz="914074" rtl="0" eaLnBrk="1" latinLnBrk="0" hangingPunct="1">
        <a:defRPr sz="1800" kern="1200">
          <a:solidFill>
            <a:schemeClr val="tx1"/>
          </a:solidFill>
          <a:latin typeface="+mn-lt"/>
          <a:ea typeface="+mn-ea"/>
          <a:cs typeface="+mn-cs"/>
        </a:defRPr>
      </a:lvl5pPr>
      <a:lvl6pPr marL="2285186" algn="l" defTabSz="914074" rtl="0" eaLnBrk="1" latinLnBrk="0" hangingPunct="1">
        <a:defRPr sz="1800" kern="1200">
          <a:solidFill>
            <a:schemeClr val="tx1"/>
          </a:solidFill>
          <a:latin typeface="+mn-lt"/>
          <a:ea typeface="+mn-ea"/>
          <a:cs typeface="+mn-cs"/>
        </a:defRPr>
      </a:lvl6pPr>
      <a:lvl7pPr marL="2742224" algn="l" defTabSz="914074" rtl="0" eaLnBrk="1" latinLnBrk="0" hangingPunct="1">
        <a:defRPr sz="1800" kern="1200">
          <a:solidFill>
            <a:schemeClr val="tx1"/>
          </a:solidFill>
          <a:latin typeface="+mn-lt"/>
          <a:ea typeface="+mn-ea"/>
          <a:cs typeface="+mn-cs"/>
        </a:defRPr>
      </a:lvl7pPr>
      <a:lvl8pPr marL="3199260" algn="l" defTabSz="914074" rtl="0" eaLnBrk="1" latinLnBrk="0" hangingPunct="1">
        <a:defRPr sz="1800" kern="1200">
          <a:solidFill>
            <a:schemeClr val="tx1"/>
          </a:solidFill>
          <a:latin typeface="+mn-lt"/>
          <a:ea typeface="+mn-ea"/>
          <a:cs typeface="+mn-cs"/>
        </a:defRPr>
      </a:lvl8pPr>
      <a:lvl9pPr marL="3656296" algn="l" defTabSz="914074"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6"/>
          <p:cNvSpPr/>
          <p:nvPr userDrawn="1"/>
        </p:nvSpPr>
        <p:spPr bwMode="auto">
          <a:xfrm>
            <a:off x="0" y="6156813"/>
            <a:ext cx="9144000" cy="724793"/>
          </a:xfrm>
          <a:prstGeom prst="rect">
            <a:avLst/>
          </a:prstGeom>
          <a:solidFill>
            <a:srgbClr val="E6E8DC"/>
          </a:solidFill>
          <a:ln w="9525" cap="flat" cmpd="sng" algn="ctr">
            <a:noFill/>
            <a:prstDash val="solid"/>
            <a:round/>
            <a:headEnd type="none" w="med" len="med"/>
            <a:tailEnd type="none" w="med" len="med"/>
          </a:ln>
          <a:effectLst/>
        </p:spPr>
        <p:txBody>
          <a:bodyPr vert="horz" wrap="square" lIns="199016" tIns="99508" rIns="199016" bIns="99508" numCol="1" rtlCol="0" anchor="t" anchorCtr="0" compatLnSpc="1">
            <a:prstTxWarp prst="textNoShape">
              <a:avLst/>
            </a:prstTxWarp>
          </a:bodyPr>
          <a:lstStyle/>
          <a:p>
            <a:pPr marL="0" marR="0" indent="0" algn="l" defTabSz="9553612" rtl="0" eaLnBrk="1" fontAlgn="base" latinLnBrk="0" hangingPunct="1">
              <a:lnSpc>
                <a:spcPct val="100000"/>
              </a:lnSpc>
              <a:spcBef>
                <a:spcPct val="0"/>
              </a:spcBef>
              <a:spcAft>
                <a:spcPct val="0"/>
              </a:spcAft>
              <a:buClrTx/>
              <a:buSzTx/>
              <a:buFontTx/>
              <a:buNone/>
              <a:tabLst/>
            </a:pPr>
            <a:endParaRPr kumimoji="0" lang="en-US" sz="18718" b="0" i="0" u="none" strike="noStrike" cap="none" normalizeH="0" baseline="0">
              <a:ln>
                <a:noFill/>
              </a:ln>
              <a:solidFill>
                <a:schemeClr val="tx1"/>
              </a:solidFill>
              <a:effectLst/>
              <a:latin typeface="Arial" charset="0"/>
              <a:ea typeface="MS PGothic" pitchFamily="34" charset="-128"/>
            </a:endParaRPr>
          </a:p>
        </p:txBody>
      </p:sp>
      <p:pic>
        <p:nvPicPr>
          <p:cNvPr id="8" name="Picture 7"/>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52400" y="6195225"/>
            <a:ext cx="579349" cy="657933"/>
          </a:xfrm>
          <a:prstGeom prst="rect">
            <a:avLst/>
          </a:prstGeom>
        </p:spPr>
      </p:pic>
      <p:pic>
        <p:nvPicPr>
          <p:cNvPr id="9" name="Picture 8"/>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762000" y="6228978"/>
            <a:ext cx="463888" cy="580461"/>
          </a:xfrm>
          <a:prstGeom prst="rect">
            <a:avLst/>
          </a:prstGeom>
        </p:spPr>
      </p:pic>
      <p:sp>
        <p:nvSpPr>
          <p:cNvPr id="2" name="TextBox 1"/>
          <p:cNvSpPr txBox="1"/>
          <p:nvPr userDrawn="1"/>
        </p:nvSpPr>
        <p:spPr>
          <a:xfrm>
            <a:off x="1295400" y="6228978"/>
            <a:ext cx="3200400" cy="507831"/>
          </a:xfrm>
          <a:prstGeom prst="rect">
            <a:avLst/>
          </a:prstGeom>
          <a:noFill/>
        </p:spPr>
        <p:txBody>
          <a:bodyPr wrap="square" rtlCol="0">
            <a:spAutoFit/>
          </a:bodyPr>
          <a:lstStyle/>
          <a:p>
            <a:r>
              <a:rPr lang="en-US" sz="900" dirty="0" smtClean="0">
                <a:solidFill>
                  <a:schemeClr val="tx2">
                    <a:lumMod val="75000"/>
                    <a:lumOff val="25000"/>
                  </a:schemeClr>
                </a:solidFill>
                <a:latin typeface="Gotham Book" pitchFamily="50" charset="0"/>
                <a:cs typeface="Gotham Book" pitchFamily="50" charset="0"/>
              </a:rPr>
              <a:t>U.S.</a:t>
            </a:r>
            <a:r>
              <a:rPr lang="en-US" sz="900" baseline="0" dirty="0" smtClean="0">
                <a:solidFill>
                  <a:schemeClr val="tx2">
                    <a:lumMod val="75000"/>
                    <a:lumOff val="25000"/>
                  </a:schemeClr>
                </a:solidFill>
                <a:latin typeface="Gotham Book" pitchFamily="50" charset="0"/>
                <a:cs typeface="Gotham Book" pitchFamily="50" charset="0"/>
              </a:rPr>
              <a:t> Department of Energy Office of Science</a:t>
            </a:r>
          </a:p>
          <a:p>
            <a:r>
              <a:rPr lang="en-US" sz="900" baseline="0" dirty="0" smtClean="0">
                <a:solidFill>
                  <a:schemeClr val="tx2">
                    <a:lumMod val="75000"/>
                    <a:lumOff val="25000"/>
                  </a:schemeClr>
                </a:solidFill>
                <a:latin typeface="Gotham Book" pitchFamily="50" charset="0"/>
                <a:cs typeface="Gotham Book" pitchFamily="50" charset="0"/>
              </a:rPr>
              <a:t>National Science Foundation</a:t>
            </a:r>
          </a:p>
          <a:p>
            <a:r>
              <a:rPr lang="en-US" sz="900" baseline="0" dirty="0" smtClean="0">
                <a:solidFill>
                  <a:schemeClr val="tx2">
                    <a:lumMod val="75000"/>
                    <a:lumOff val="25000"/>
                  </a:schemeClr>
                </a:solidFill>
                <a:latin typeface="Gotham Book" pitchFamily="50" charset="0"/>
                <a:cs typeface="Gotham Book" pitchFamily="50" charset="0"/>
              </a:rPr>
              <a:t>Michigan State University</a:t>
            </a:r>
            <a:endParaRPr lang="en-US" sz="900" dirty="0">
              <a:solidFill>
                <a:schemeClr val="tx2">
                  <a:lumMod val="75000"/>
                  <a:lumOff val="25000"/>
                </a:schemeClr>
              </a:solidFill>
              <a:latin typeface="Gotham Book" pitchFamily="50" charset="0"/>
              <a:cs typeface="Gotham Book" pitchFamily="50" charset="0"/>
            </a:endParaRPr>
          </a:p>
        </p:txBody>
      </p:sp>
      <p:sp>
        <p:nvSpPr>
          <p:cNvPr id="6" name="Rectangle 5"/>
          <p:cNvSpPr/>
          <p:nvPr userDrawn="1"/>
        </p:nvSpPr>
        <p:spPr bwMode="auto">
          <a:xfrm>
            <a:off x="0" y="0"/>
            <a:ext cx="9161228" cy="1003103"/>
          </a:xfrm>
          <a:prstGeom prst="rect">
            <a:avLst/>
          </a:prstGeom>
          <a:solidFill>
            <a:srgbClr val="E6E8DC"/>
          </a:solidFill>
          <a:ln w="9525" cap="flat" cmpd="sng" algn="ctr">
            <a:noFill/>
            <a:prstDash val="solid"/>
            <a:round/>
            <a:headEnd type="none" w="med" len="med"/>
            <a:tailEnd type="none" w="med" len="med"/>
          </a:ln>
          <a:effectLst/>
        </p:spPr>
        <p:txBody>
          <a:bodyPr vert="horz" wrap="square" lIns="199016" tIns="99508" rIns="199016" bIns="99508" numCol="1" rtlCol="0" anchor="t" anchorCtr="0" compatLnSpc="1">
            <a:prstTxWarp prst="textNoShape">
              <a:avLst/>
            </a:prstTxWarp>
          </a:bodyPr>
          <a:lstStyle/>
          <a:p>
            <a:pPr marL="0" marR="0" indent="0" algn="l" defTabSz="9553612" rtl="0" eaLnBrk="1" fontAlgn="base" latinLnBrk="0" hangingPunct="1">
              <a:lnSpc>
                <a:spcPct val="100000"/>
              </a:lnSpc>
              <a:spcBef>
                <a:spcPct val="0"/>
              </a:spcBef>
              <a:spcAft>
                <a:spcPct val="0"/>
              </a:spcAft>
              <a:buClrTx/>
              <a:buSzTx/>
              <a:buFontTx/>
              <a:buNone/>
              <a:tabLst/>
            </a:pPr>
            <a:endParaRPr kumimoji="0" lang="en-US" sz="18718" b="0" i="0" u="none" strike="noStrike" cap="none" normalizeH="0" baseline="0">
              <a:ln>
                <a:noFill/>
              </a:ln>
              <a:solidFill>
                <a:schemeClr val="tx1"/>
              </a:solidFill>
              <a:effectLst/>
              <a:latin typeface="Arial" charset="0"/>
              <a:ea typeface="MS PGothic" pitchFamily="34" charset="-128"/>
            </a:endParaRPr>
          </a:p>
        </p:txBody>
      </p:sp>
      <p:pic>
        <p:nvPicPr>
          <p:cNvPr id="10" name="Picture 9"/>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0" y="6146296"/>
            <a:ext cx="9144000" cy="714565"/>
          </a:xfrm>
          <a:prstGeom prst="rect">
            <a:avLst/>
          </a:prstGeom>
        </p:spPr>
      </p:pic>
    </p:spTree>
    <p:extLst>
      <p:ext uri="{BB962C8B-B14F-4D97-AF65-F5344CB8AC3E}">
        <p14:creationId xmlns:p14="http://schemas.microsoft.com/office/powerpoint/2010/main" val="3844834140"/>
      </p:ext>
    </p:extLst>
  </p:cSld>
  <p:clrMap bg1="lt1" tx1="dk1" bg2="lt2" tx2="dk2" accent1="accent1" accent2="accent2" accent3="accent3" accent4="accent4" accent5="accent5" accent6="accent6" hlink="hlink" folHlink="folHlink"/>
  <p:sldLayoutIdLst>
    <p:sldLayoutId id="2147484007" r:id="rId1"/>
    <p:sldLayoutId id="2147484008" r:id="rId2"/>
    <p:sldLayoutId id="2147484009" r:id="rId3"/>
    <p:sldLayoutId id="2147484010" r:id="rId4"/>
    <p:sldLayoutId id="2147484011" r:id="rId5"/>
    <p:sldLayoutId id="2147484012" r:id="rId6"/>
  </p:sldLayoutIdLst>
  <p:timing>
    <p:tnLst>
      <p:par>
        <p:cTn id="1" dur="indefinite" restart="never" nodeType="tmRoot"/>
      </p:par>
    </p:tnLst>
  </p:timing>
  <p:hf hdr="0" dt="0"/>
  <p:txStyles>
    <p:titleStyle>
      <a:lvl1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1pPr>
      <a:lvl2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2pPr>
      <a:lvl3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3pPr>
      <a:lvl4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4pPr>
      <a:lvl5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5pPr>
      <a:lvl6pPr marL="457036"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6pPr>
      <a:lvl7pPr marL="914074"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7pPr>
      <a:lvl8pPr marL="1371109"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8pPr>
      <a:lvl9pPr marL="1828148"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9pPr>
    </p:titleStyle>
    <p:bodyStyle>
      <a:lvl1pPr marL="180178" indent="-180178" algn="l" defTabSz="803293" rtl="0" eaLnBrk="1" fontAlgn="base" hangingPunct="1">
        <a:lnSpc>
          <a:spcPct val="90000"/>
        </a:lnSpc>
        <a:spcBef>
          <a:spcPts val="1206"/>
        </a:spcBef>
        <a:spcAft>
          <a:spcPct val="0"/>
        </a:spcAft>
        <a:buSzPct val="100000"/>
        <a:buFont typeface="Wingdings" pitchFamily="2" charset="2"/>
        <a:buChar char="§"/>
        <a:defRPr sz="2200">
          <a:solidFill>
            <a:srgbClr val="064308"/>
          </a:solidFill>
          <a:latin typeface="Arial" charset="0"/>
          <a:ea typeface="ＭＳ Ｐゴシック" pitchFamily="-65" charset="-128"/>
          <a:cs typeface="ＭＳ Ｐゴシック" pitchFamily="-65" charset="-128"/>
        </a:defRPr>
      </a:lvl1pPr>
      <a:lvl2pPr marL="363359" indent="-151650" algn="l" defTabSz="803293" rtl="0" eaLnBrk="1" fontAlgn="base" hangingPunct="1">
        <a:lnSpc>
          <a:spcPct val="90000"/>
        </a:lnSpc>
        <a:spcBef>
          <a:spcPts val="201"/>
        </a:spcBef>
        <a:spcAft>
          <a:spcPct val="0"/>
        </a:spcAft>
        <a:buSzPct val="100000"/>
        <a:buFont typeface="Arial" pitchFamily="34" charset="0"/>
        <a:buChar char="•"/>
        <a:defRPr sz="2000">
          <a:solidFill>
            <a:schemeClr val="tx1"/>
          </a:solidFill>
          <a:latin typeface="Arial" charset="0"/>
          <a:ea typeface="ＭＳ Ｐゴシック" charset="-128"/>
          <a:cs typeface="ＭＳ Ｐゴシック"/>
        </a:defRPr>
      </a:lvl2pPr>
      <a:lvl3pPr marL="591584" indent="-160658" algn="l" defTabSz="803293" rtl="0" eaLnBrk="1" fontAlgn="base" hangingPunct="1">
        <a:lnSpc>
          <a:spcPct val="90000"/>
        </a:lnSpc>
        <a:spcBef>
          <a:spcPts val="201"/>
        </a:spcBef>
        <a:spcAft>
          <a:spcPct val="0"/>
        </a:spcAft>
        <a:buSzPct val="100000"/>
        <a:buFont typeface="Lucida Grande" charset="0"/>
        <a:buChar char="»"/>
        <a:defRPr>
          <a:solidFill>
            <a:schemeClr val="tx1"/>
          </a:solidFill>
          <a:latin typeface="Arial" charset="0"/>
          <a:ea typeface="ヒラギノ角ゴ Pro W3" pitchFamily="-111" charset="-128"/>
          <a:cs typeface="ヒラギノ角ゴ Pro W3" pitchFamily="-111" charset="-128"/>
        </a:defRPr>
      </a:lvl3pPr>
      <a:lvl4pPr marL="728219" indent="-133632" algn="l" defTabSz="803293" rtl="0" eaLnBrk="1" fontAlgn="base" hangingPunct="1">
        <a:lnSpc>
          <a:spcPct val="90000"/>
        </a:lnSpc>
        <a:spcBef>
          <a:spcPts val="201"/>
        </a:spcBef>
        <a:spcAft>
          <a:spcPct val="0"/>
        </a:spcAft>
        <a:buClr>
          <a:srgbClr val="999999"/>
        </a:buClr>
        <a:buSzPct val="100000"/>
        <a:buFont typeface="Arial" pitchFamily="34" charset="0"/>
        <a:buChar char="•"/>
        <a:defRPr sz="1600">
          <a:solidFill>
            <a:schemeClr val="tx1"/>
          </a:solidFill>
          <a:latin typeface="+mn-lt"/>
          <a:ea typeface="ヒラギノ角ゴ Pro W3" pitchFamily="-111" charset="-128"/>
          <a:cs typeface="ヒラギノ角ゴ Pro W3"/>
        </a:defRPr>
      </a:lvl4pPr>
      <a:lvl5pPr marL="1002991" indent="-180178" algn="l" defTabSz="803293" rtl="0" eaLnBrk="1" fontAlgn="base" hangingPunct="1">
        <a:lnSpc>
          <a:spcPct val="90000"/>
        </a:lnSpc>
        <a:spcBef>
          <a:spcPts val="201"/>
        </a:spcBef>
        <a:spcAft>
          <a:spcPct val="0"/>
        </a:spcAft>
        <a:buClr>
          <a:srgbClr val="999999"/>
        </a:buClr>
        <a:buSzPct val="100000"/>
        <a:buFont typeface="Lucida Grande" charset="0"/>
        <a:buChar char="»"/>
        <a:defRPr sz="1400">
          <a:solidFill>
            <a:schemeClr val="tx1"/>
          </a:solidFill>
          <a:latin typeface="+mn-lt"/>
          <a:ea typeface="ヒラギノ角ゴ Pro W3" pitchFamily="-111" charset="-128"/>
          <a:cs typeface="ヒラギノ角ゴ Pro W3"/>
        </a:defRPr>
      </a:lvl5pPr>
      <a:lvl6pPr marL="2223294"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6pPr>
      <a:lvl7pPr marL="2680333"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7pPr>
      <a:lvl8pPr marL="3137372"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8pPr>
      <a:lvl9pPr marL="3594407"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9pPr>
    </p:bodyStyle>
    <p:otherStyle>
      <a:defPPr>
        <a:defRPr lang="en-US"/>
      </a:defPPr>
      <a:lvl1pPr marL="0" algn="l" defTabSz="914074" rtl="0" eaLnBrk="1" latinLnBrk="0" hangingPunct="1">
        <a:defRPr sz="1800" kern="1200">
          <a:solidFill>
            <a:schemeClr val="tx1"/>
          </a:solidFill>
          <a:latin typeface="+mn-lt"/>
          <a:ea typeface="+mn-ea"/>
          <a:cs typeface="+mn-cs"/>
        </a:defRPr>
      </a:lvl1pPr>
      <a:lvl2pPr marL="457036" algn="l" defTabSz="914074" rtl="0" eaLnBrk="1" latinLnBrk="0" hangingPunct="1">
        <a:defRPr sz="1800" kern="1200">
          <a:solidFill>
            <a:schemeClr val="tx1"/>
          </a:solidFill>
          <a:latin typeface="+mn-lt"/>
          <a:ea typeface="+mn-ea"/>
          <a:cs typeface="+mn-cs"/>
        </a:defRPr>
      </a:lvl2pPr>
      <a:lvl3pPr marL="914074" algn="l" defTabSz="914074" rtl="0" eaLnBrk="1" latinLnBrk="0" hangingPunct="1">
        <a:defRPr sz="1800" kern="1200">
          <a:solidFill>
            <a:schemeClr val="tx1"/>
          </a:solidFill>
          <a:latin typeface="+mn-lt"/>
          <a:ea typeface="+mn-ea"/>
          <a:cs typeface="+mn-cs"/>
        </a:defRPr>
      </a:lvl3pPr>
      <a:lvl4pPr marL="1371109" algn="l" defTabSz="914074" rtl="0" eaLnBrk="1" latinLnBrk="0" hangingPunct="1">
        <a:defRPr sz="1800" kern="1200">
          <a:solidFill>
            <a:schemeClr val="tx1"/>
          </a:solidFill>
          <a:latin typeface="+mn-lt"/>
          <a:ea typeface="+mn-ea"/>
          <a:cs typeface="+mn-cs"/>
        </a:defRPr>
      </a:lvl4pPr>
      <a:lvl5pPr marL="1828148" algn="l" defTabSz="914074" rtl="0" eaLnBrk="1" latinLnBrk="0" hangingPunct="1">
        <a:defRPr sz="1800" kern="1200">
          <a:solidFill>
            <a:schemeClr val="tx1"/>
          </a:solidFill>
          <a:latin typeface="+mn-lt"/>
          <a:ea typeface="+mn-ea"/>
          <a:cs typeface="+mn-cs"/>
        </a:defRPr>
      </a:lvl5pPr>
      <a:lvl6pPr marL="2285186" algn="l" defTabSz="914074" rtl="0" eaLnBrk="1" latinLnBrk="0" hangingPunct="1">
        <a:defRPr sz="1800" kern="1200">
          <a:solidFill>
            <a:schemeClr val="tx1"/>
          </a:solidFill>
          <a:latin typeface="+mn-lt"/>
          <a:ea typeface="+mn-ea"/>
          <a:cs typeface="+mn-cs"/>
        </a:defRPr>
      </a:lvl6pPr>
      <a:lvl7pPr marL="2742224" algn="l" defTabSz="914074" rtl="0" eaLnBrk="1" latinLnBrk="0" hangingPunct="1">
        <a:defRPr sz="1800" kern="1200">
          <a:solidFill>
            <a:schemeClr val="tx1"/>
          </a:solidFill>
          <a:latin typeface="+mn-lt"/>
          <a:ea typeface="+mn-ea"/>
          <a:cs typeface="+mn-cs"/>
        </a:defRPr>
      </a:lvl7pPr>
      <a:lvl8pPr marL="3199260" algn="l" defTabSz="914074" rtl="0" eaLnBrk="1" latinLnBrk="0" hangingPunct="1">
        <a:defRPr sz="1800" kern="1200">
          <a:solidFill>
            <a:schemeClr val="tx1"/>
          </a:solidFill>
          <a:latin typeface="+mn-lt"/>
          <a:ea typeface="+mn-ea"/>
          <a:cs typeface="+mn-cs"/>
        </a:defRPr>
      </a:lvl8pPr>
      <a:lvl9pPr marL="3656296" algn="l" defTabSz="91407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file:///I:\projects\outreach\Tours\Tour%20presentation%20files\constan_tour_v5.mp4" TargetMode="External"/><Relationship Id="rId1" Type="http://schemas.microsoft.com/office/2007/relationships/media" Target="file:///I:\projects\outreach\Tours\Tour%20presentation%20files\constan_tour_v5.mp4" TargetMode="External"/><Relationship Id="rId5" Type="http://schemas.openxmlformats.org/officeDocument/2006/relationships/image" Target="../media/image36.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12.png"/><Relationship Id="rId1" Type="http://schemas.openxmlformats.org/officeDocument/2006/relationships/slideLayout" Target="../slideLayouts/slideLayout1.xml"/><Relationship Id="rId4" Type="http://schemas.openxmlformats.org/officeDocument/2006/relationships/image" Target="../media/image38.jpeg"/></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40.jpeg"/></Relationships>
</file>

<file path=ppt/slides/_rels/slide15.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42.jpg"/></Relationships>
</file>

<file path=ppt/slides/_rels/slide16.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jpeg"/></Relationships>
</file>

<file path=ppt/slides/_rels/slide19.xml.rels><?xml version="1.0" encoding="UTF-8" standalone="yes"?>
<Relationships xmlns="http://schemas.openxmlformats.org/package/2006/relationships"><Relationship Id="rId8" Type="http://schemas.openxmlformats.org/officeDocument/2006/relationships/hyperlink" Target="mailto:visits@frib.msu.edu" TargetMode="External"/><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hyperlink" Target="shop.msu.edu" TargetMode="External"/><Relationship Id="rId1" Type="http://schemas.openxmlformats.org/officeDocument/2006/relationships/slideLayout" Target="../slideLayouts/slideLayout3.xml"/><Relationship Id="rId6" Type="http://schemas.openxmlformats.org/officeDocument/2006/relationships/image" Target="../media/image52.png"/><Relationship Id="rId5" Type="http://schemas.openxmlformats.org/officeDocument/2006/relationships/image" Target="../media/image51.png"/><Relationship Id="rId10" Type="http://schemas.openxmlformats.org/officeDocument/2006/relationships/image" Target="../media/image54.png"/><Relationship Id="rId4" Type="http://schemas.openxmlformats.org/officeDocument/2006/relationships/image" Target="../media/image50.jpeg"/><Relationship Id="rId9" Type="http://schemas.openxmlformats.org/officeDocument/2006/relationships/hyperlink" Target="http://www.nscl.msu.edu/"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44.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56.jpg"/></Relationships>
</file>

<file path=ppt/slides/_rels/slide3.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image" Target="../media/image12.png"/><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2.png"/><Relationship Id="rId7" Type="http://schemas.openxmlformats.org/officeDocument/2006/relationships/image" Target="../media/image19.gif"/><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8.jpe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21.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5.jpeg"/><Relationship Id="rId7" Type="http://schemas.openxmlformats.org/officeDocument/2006/relationships/image" Target="../media/image29.WMF"/><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png"/><Relationship Id="rId9" Type="http://schemas.openxmlformats.org/officeDocument/2006/relationships/image" Target="../media/image31.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35.jpeg"/><Relationship Id="rId5" Type="http://schemas.microsoft.com/office/2007/relationships/hdphoto" Target="../media/hdphoto1.wdp"/><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5"/>
          <p:cNvSpPr txBox="1">
            <a:spLocks/>
          </p:cNvSpPr>
          <p:nvPr/>
        </p:nvSpPr>
        <p:spPr>
          <a:xfrm>
            <a:off x="0" y="1676400"/>
            <a:ext cx="9144000" cy="1564729"/>
          </a:xfrm>
          <a:prstGeom prst="rect">
            <a:avLst/>
          </a:prstGeom>
        </p:spPr>
        <p:txBody>
          <a:bodyPr/>
          <a:lstStyle>
            <a:lvl1pPr algn="ctr" defTabSz="803293" rtl="0" eaLnBrk="1" fontAlgn="base" hangingPunct="1">
              <a:lnSpc>
                <a:spcPct val="88000"/>
              </a:lnSpc>
              <a:spcBef>
                <a:spcPct val="0"/>
              </a:spcBef>
              <a:spcAft>
                <a:spcPct val="0"/>
              </a:spcAft>
              <a:defRPr sz="3200" b="1">
                <a:solidFill>
                  <a:schemeClr val="tx1"/>
                </a:solidFill>
                <a:latin typeface="Arial" charset="0"/>
                <a:ea typeface="ＭＳ Ｐゴシック" pitchFamily="-65" charset="-128"/>
                <a:cs typeface="ＭＳ Ｐゴシック" pitchFamily="-65" charset="-128"/>
              </a:defRPr>
            </a:lvl1pPr>
            <a:lvl2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2pPr>
            <a:lvl3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3pPr>
            <a:lvl4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4pPr>
            <a:lvl5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5pPr>
            <a:lvl6pPr marL="457036"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6pPr>
            <a:lvl7pPr marL="914074"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7pPr>
            <a:lvl8pPr marL="1371109"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8pPr>
            <a:lvl9pPr marL="1828148"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9pPr>
          </a:lstStyle>
          <a:p>
            <a:pPr>
              <a:lnSpc>
                <a:spcPct val="75000"/>
              </a:lnSpc>
              <a:spcBef>
                <a:spcPct val="30000"/>
              </a:spcBef>
              <a:defRPr/>
            </a:pPr>
            <a:r>
              <a:rPr lang="en-US" sz="4400" dirty="0" smtClean="0">
                <a:effectLst>
                  <a:outerShdw blurRad="38100" dist="38100" dir="2700000" algn="tl">
                    <a:srgbClr val="000000"/>
                  </a:outerShdw>
                </a:effectLst>
              </a:rPr>
              <a:t>WHO WILL DISCOVER</a:t>
            </a:r>
          </a:p>
          <a:p>
            <a:pPr>
              <a:lnSpc>
                <a:spcPct val="75000"/>
              </a:lnSpc>
              <a:spcBef>
                <a:spcPct val="30000"/>
              </a:spcBef>
              <a:defRPr/>
            </a:pPr>
            <a:r>
              <a:rPr lang="en-US" sz="4400" dirty="0" smtClean="0">
                <a:effectLst>
                  <a:outerShdw blurRad="38100" dist="38100" dir="2700000" algn="tl">
                    <a:srgbClr val="000000"/>
                  </a:outerShdw>
                </a:effectLst>
              </a:rPr>
              <a:t>OUR FUTURE?</a:t>
            </a:r>
            <a:endParaRPr lang="en-US" sz="4400" dirty="0">
              <a:effectLst>
                <a:outerShdw blurRad="38100" dist="38100" dir="2700000" algn="tl">
                  <a:srgbClr val="000000"/>
                </a:outerShdw>
              </a:effectLst>
            </a:endParaRPr>
          </a:p>
          <a:p>
            <a:pPr>
              <a:lnSpc>
                <a:spcPct val="75000"/>
              </a:lnSpc>
              <a:spcBef>
                <a:spcPct val="30000"/>
              </a:spcBef>
              <a:defRPr/>
            </a:pPr>
            <a:r>
              <a:rPr lang="en-US" sz="2000" i="1" dirty="0" smtClean="0"/>
              <a:t>World-class nuclear experimentation and theory at </a:t>
            </a:r>
            <a:r>
              <a:rPr lang="en-US" sz="2000" i="1" dirty="0" smtClean="0">
                <a:solidFill>
                  <a:schemeClr val="accent4"/>
                </a:solidFill>
              </a:rPr>
              <a:t>MSU</a:t>
            </a:r>
            <a:endParaRPr lang="en-US" sz="2000" i="1" dirty="0">
              <a:solidFill>
                <a:schemeClr val="accent4"/>
              </a:solidFill>
            </a:endParaRPr>
          </a:p>
        </p:txBody>
      </p:sp>
      <p:sp>
        <p:nvSpPr>
          <p:cNvPr id="6" name="Subtitle 6"/>
          <p:cNvSpPr txBox="1">
            <a:spLocks/>
          </p:cNvSpPr>
          <p:nvPr/>
        </p:nvSpPr>
        <p:spPr>
          <a:xfrm>
            <a:off x="128289" y="3657600"/>
            <a:ext cx="9144000" cy="1219200"/>
          </a:xfrm>
          <a:prstGeom prst="rect">
            <a:avLst/>
          </a:prstGeom>
        </p:spPr>
        <p:txBody>
          <a:bodyPr/>
          <a:lstStyle>
            <a:lvl1pPr marL="180178" indent="-180178" algn="l" defTabSz="803293" rtl="0" eaLnBrk="1" fontAlgn="base" hangingPunct="1">
              <a:lnSpc>
                <a:spcPct val="90000"/>
              </a:lnSpc>
              <a:spcBef>
                <a:spcPts val="1206"/>
              </a:spcBef>
              <a:spcAft>
                <a:spcPct val="0"/>
              </a:spcAft>
              <a:buSzPct val="100000"/>
              <a:buFont typeface="Wingdings" pitchFamily="2" charset="2"/>
              <a:buChar char="§"/>
              <a:defRPr sz="2200">
                <a:solidFill>
                  <a:srgbClr val="064308"/>
                </a:solidFill>
                <a:latin typeface="Arial" charset="0"/>
                <a:ea typeface="ＭＳ Ｐゴシック" pitchFamily="-65" charset="-128"/>
                <a:cs typeface="ＭＳ Ｐゴシック" pitchFamily="-65" charset="-128"/>
              </a:defRPr>
            </a:lvl1pPr>
            <a:lvl2pPr marL="363359" indent="-151650" algn="l" defTabSz="803293" rtl="0" eaLnBrk="1" fontAlgn="base" hangingPunct="1">
              <a:lnSpc>
                <a:spcPct val="90000"/>
              </a:lnSpc>
              <a:spcBef>
                <a:spcPts val="201"/>
              </a:spcBef>
              <a:spcAft>
                <a:spcPct val="0"/>
              </a:spcAft>
              <a:buSzPct val="100000"/>
              <a:buFont typeface="Arial" pitchFamily="34" charset="0"/>
              <a:buChar char="•"/>
              <a:defRPr sz="2000">
                <a:solidFill>
                  <a:schemeClr val="tx1"/>
                </a:solidFill>
                <a:latin typeface="Arial" charset="0"/>
                <a:ea typeface="ＭＳ Ｐゴシック" charset="-128"/>
                <a:cs typeface="ＭＳ Ｐゴシック"/>
              </a:defRPr>
            </a:lvl2pPr>
            <a:lvl3pPr marL="591584" indent="-160658" algn="l" defTabSz="803293" rtl="0" eaLnBrk="1" fontAlgn="base" hangingPunct="1">
              <a:lnSpc>
                <a:spcPct val="90000"/>
              </a:lnSpc>
              <a:spcBef>
                <a:spcPts val="201"/>
              </a:spcBef>
              <a:spcAft>
                <a:spcPct val="0"/>
              </a:spcAft>
              <a:buSzPct val="100000"/>
              <a:buFont typeface="Lucida Grande" charset="0"/>
              <a:buChar char="»"/>
              <a:defRPr>
                <a:solidFill>
                  <a:schemeClr val="tx1"/>
                </a:solidFill>
                <a:latin typeface="Arial" charset="0"/>
                <a:ea typeface="ヒラギノ角ゴ Pro W3" pitchFamily="-111" charset="-128"/>
                <a:cs typeface="ヒラギノ角ゴ Pro W3" pitchFamily="-111" charset="-128"/>
              </a:defRPr>
            </a:lvl3pPr>
            <a:lvl4pPr marL="728219" indent="-133632" algn="l" defTabSz="803293" rtl="0" eaLnBrk="1" fontAlgn="base" hangingPunct="1">
              <a:lnSpc>
                <a:spcPct val="90000"/>
              </a:lnSpc>
              <a:spcBef>
                <a:spcPts val="201"/>
              </a:spcBef>
              <a:spcAft>
                <a:spcPct val="0"/>
              </a:spcAft>
              <a:buClr>
                <a:srgbClr val="999999"/>
              </a:buClr>
              <a:buSzPct val="100000"/>
              <a:buFont typeface="Arial" pitchFamily="34" charset="0"/>
              <a:buChar char="•"/>
              <a:defRPr sz="1600">
                <a:solidFill>
                  <a:schemeClr val="tx1"/>
                </a:solidFill>
                <a:latin typeface="+mn-lt"/>
                <a:ea typeface="ヒラギノ角ゴ Pro W3" pitchFamily="-111" charset="-128"/>
                <a:cs typeface="ヒラギノ角ゴ Pro W3"/>
              </a:defRPr>
            </a:lvl4pPr>
            <a:lvl5pPr marL="1002991" indent="-180178" algn="l" defTabSz="803293" rtl="0" eaLnBrk="1" fontAlgn="base" hangingPunct="1">
              <a:lnSpc>
                <a:spcPct val="90000"/>
              </a:lnSpc>
              <a:spcBef>
                <a:spcPts val="201"/>
              </a:spcBef>
              <a:spcAft>
                <a:spcPct val="0"/>
              </a:spcAft>
              <a:buClr>
                <a:srgbClr val="999999"/>
              </a:buClr>
              <a:buSzPct val="100000"/>
              <a:buFont typeface="Lucida Grande" charset="0"/>
              <a:buChar char="»"/>
              <a:defRPr sz="1400">
                <a:solidFill>
                  <a:schemeClr val="tx1"/>
                </a:solidFill>
                <a:latin typeface="+mn-lt"/>
                <a:ea typeface="ヒラギノ角ゴ Pro W3" pitchFamily="-111" charset="-128"/>
                <a:cs typeface="ヒラギノ角ゴ Pro W3"/>
              </a:defRPr>
            </a:lvl5pPr>
            <a:lvl6pPr marL="2223294"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6pPr>
            <a:lvl7pPr marL="2680333"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7pPr>
            <a:lvl8pPr marL="3137372"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8pPr>
            <a:lvl9pPr marL="3594407"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9pPr>
          </a:lstStyle>
          <a:p>
            <a:pPr marL="0" indent="0" algn="ctr">
              <a:spcBef>
                <a:spcPts val="600"/>
              </a:spcBef>
              <a:buFont typeface="Wingdings" pitchFamily="2" charset="2"/>
              <a:buNone/>
            </a:pPr>
            <a:r>
              <a:rPr lang="en-US" sz="1800" kern="0" dirty="0" smtClean="0">
                <a:solidFill>
                  <a:schemeClr val="tx1"/>
                </a:solidFill>
                <a:latin typeface="Arial" pitchFamily="34" charset="0"/>
                <a:ea typeface="ＭＳ Ｐゴシック"/>
                <a:cs typeface="ＭＳ Ｐゴシック"/>
              </a:rPr>
              <a:t>Dr. Zach Constan</a:t>
            </a:r>
          </a:p>
          <a:p>
            <a:pPr marL="0" indent="0" algn="ctr">
              <a:spcBef>
                <a:spcPts val="600"/>
              </a:spcBef>
              <a:buFont typeface="Wingdings" pitchFamily="2" charset="2"/>
              <a:buNone/>
            </a:pPr>
            <a:r>
              <a:rPr lang="en-US" sz="1800" kern="0" dirty="0" smtClean="0">
                <a:solidFill>
                  <a:schemeClr val="tx1"/>
                </a:solidFill>
                <a:latin typeface="Arial" pitchFamily="34" charset="0"/>
                <a:ea typeface="ＭＳ Ｐゴシック"/>
                <a:cs typeface="ＭＳ Ｐゴシック"/>
              </a:rPr>
              <a:t>Outreach Coordinator</a:t>
            </a:r>
          </a:p>
          <a:p>
            <a:pPr marL="0" indent="0" algn="ctr">
              <a:spcBef>
                <a:spcPts val="600"/>
              </a:spcBef>
              <a:buFont typeface="Wingdings" pitchFamily="2" charset="2"/>
              <a:buNone/>
            </a:pPr>
            <a:r>
              <a:rPr lang="en-US" sz="1800" kern="0" dirty="0" smtClean="0">
                <a:solidFill>
                  <a:schemeClr val="tx1"/>
                </a:solidFill>
                <a:latin typeface="Arial" pitchFamily="34" charset="0"/>
                <a:ea typeface="ＭＳ Ｐゴシック"/>
                <a:cs typeface="ＭＳ Ｐゴシック"/>
              </a:rPr>
              <a:t>Facility for </a:t>
            </a:r>
            <a:r>
              <a:rPr lang="en-US" sz="1800" kern="0" smtClean="0">
                <a:solidFill>
                  <a:schemeClr val="tx1"/>
                </a:solidFill>
                <a:latin typeface="Arial" pitchFamily="34" charset="0"/>
                <a:ea typeface="ＭＳ Ｐゴシック"/>
                <a:cs typeface="ＭＳ Ｐゴシック"/>
              </a:rPr>
              <a:t>Rare Isotope Beams (FRIB)</a:t>
            </a:r>
            <a:endParaRPr lang="en-US" sz="1800" kern="0" dirty="0" smtClean="0">
              <a:solidFill>
                <a:schemeClr val="tx1"/>
              </a:solidFill>
              <a:latin typeface="Arial" pitchFamily="34" charset="0"/>
              <a:ea typeface="ＭＳ Ｐゴシック"/>
              <a:cs typeface="ＭＳ Ｐゴシック"/>
            </a:endParaRPr>
          </a:p>
          <a:p>
            <a:pPr marL="0" indent="0" algn="ctr">
              <a:buFont typeface="Wingdings" pitchFamily="2" charset="2"/>
              <a:buNone/>
            </a:pPr>
            <a:endParaRPr lang="en-US" sz="1800" kern="0" dirty="0" smtClean="0">
              <a:ea typeface="ＭＳ Ｐゴシック"/>
              <a:cs typeface="ＭＳ Ｐゴシック"/>
            </a:endParaRPr>
          </a:p>
          <a:p>
            <a:pPr marL="0" indent="0" algn="ctr">
              <a:buFont typeface="Wingdings" pitchFamily="2" charset="2"/>
              <a:buNone/>
            </a:pPr>
            <a:endParaRPr lang="en-US" sz="1800" kern="0" dirty="0" smtClean="0">
              <a:latin typeface="Arial" pitchFamily="34" charset="0"/>
              <a:ea typeface="ＭＳ Ｐゴシック"/>
              <a:cs typeface="ＭＳ Ｐゴシック"/>
            </a:endParaRPr>
          </a:p>
        </p:txBody>
      </p:sp>
      <p:sp>
        <p:nvSpPr>
          <p:cNvPr id="5" name="Oval 4"/>
          <p:cNvSpPr/>
          <p:nvPr/>
        </p:nvSpPr>
        <p:spPr>
          <a:xfrm>
            <a:off x="3733800" y="3505200"/>
            <a:ext cx="609600" cy="609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Tree>
    <p:extLst>
      <p:ext uri="{BB962C8B-B14F-4D97-AF65-F5344CB8AC3E}">
        <p14:creationId xmlns:p14="http://schemas.microsoft.com/office/powerpoint/2010/main" val="969301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228600"/>
            <a:ext cx="7886700" cy="1325563"/>
          </a:xfrm>
        </p:spPr>
        <p:txBody>
          <a:bodyPr/>
          <a:lstStyle/>
          <a:p>
            <a:r>
              <a:rPr lang="en-US" sz="4000" dirty="0" smtClean="0"/>
              <a:t>Behind the Scenes at FRIB</a:t>
            </a:r>
            <a:endParaRPr lang="en-US" sz="4000" dirty="0"/>
          </a:p>
        </p:txBody>
      </p:sp>
      <p:pic>
        <p:nvPicPr>
          <p:cNvPr id="8" name="constan_tour_v5">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5"/>
          <a:stretch>
            <a:fillRect/>
          </a:stretch>
        </p:blipFill>
        <p:spPr>
          <a:xfrm>
            <a:off x="0" y="952500"/>
            <a:ext cx="9144000" cy="5143500"/>
          </a:xfrm>
          <a:prstGeom prst="rect">
            <a:avLst/>
          </a:prstGeom>
        </p:spPr>
      </p:pic>
    </p:spTree>
    <p:extLst>
      <p:ext uri="{BB962C8B-B14F-4D97-AF65-F5344CB8AC3E}">
        <p14:creationId xmlns:p14="http://schemas.microsoft.com/office/powerpoint/2010/main" val="74171058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80000" mute="1">
                <p:cTn id="7" fill="hold" display="0">
                  <p:stCondLst>
                    <p:cond delay="indefinite"/>
                  </p:stCondLst>
                </p:cTn>
                <p:tgtEl>
                  <p:spTgt spid="8"/>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1325563"/>
          </a:xfrm>
          <a:prstGeom prst="rect">
            <a:avLst/>
          </a:prstGeom>
        </p:spPr>
        <p:txBody>
          <a:bodyPr/>
          <a:lstStyle/>
          <a:p>
            <a:r>
              <a:rPr lang="en-US" sz="3600" dirty="0" smtClean="0"/>
              <a:t>Want to find the shape of the nucleus?</a:t>
            </a:r>
            <a:endParaRPr lang="en-US" sz="3600" dirty="0"/>
          </a:p>
        </p:txBody>
      </p:sp>
      <p:sp>
        <p:nvSpPr>
          <p:cNvPr id="3" name="Content Placeholder 2"/>
          <p:cNvSpPr txBox="1">
            <a:spLocks/>
          </p:cNvSpPr>
          <p:nvPr/>
        </p:nvSpPr>
        <p:spPr>
          <a:xfrm>
            <a:off x="685800" y="1630363"/>
            <a:ext cx="3657600" cy="3581400"/>
          </a:xfrm>
        </p:spPr>
        <p:txBody>
          <a:bodyPr/>
          <a:lstStyle>
            <a:lvl1pPr marL="180178" indent="-180178" algn="l" defTabSz="803293" rtl="0" eaLnBrk="1" fontAlgn="base" hangingPunct="1">
              <a:lnSpc>
                <a:spcPct val="90000"/>
              </a:lnSpc>
              <a:spcBef>
                <a:spcPts val="1206"/>
              </a:spcBef>
              <a:spcAft>
                <a:spcPct val="0"/>
              </a:spcAft>
              <a:buSzPct val="100000"/>
              <a:buFont typeface="Wingdings" pitchFamily="2" charset="2"/>
              <a:buChar char="§"/>
              <a:defRPr sz="2200">
                <a:solidFill>
                  <a:srgbClr val="064308"/>
                </a:solidFill>
                <a:latin typeface="Arial" charset="0"/>
                <a:ea typeface="ＭＳ Ｐゴシック" pitchFamily="-65" charset="-128"/>
                <a:cs typeface="ＭＳ Ｐゴシック" pitchFamily="-65" charset="-128"/>
              </a:defRPr>
            </a:lvl1pPr>
            <a:lvl2pPr marL="363359" indent="-151650" algn="l" defTabSz="803293" rtl="0" eaLnBrk="1" fontAlgn="base" hangingPunct="1">
              <a:lnSpc>
                <a:spcPct val="90000"/>
              </a:lnSpc>
              <a:spcBef>
                <a:spcPts val="201"/>
              </a:spcBef>
              <a:spcAft>
                <a:spcPct val="0"/>
              </a:spcAft>
              <a:buSzPct val="100000"/>
              <a:buFont typeface="Arial" pitchFamily="34" charset="0"/>
              <a:buChar char="•"/>
              <a:defRPr sz="2000">
                <a:solidFill>
                  <a:schemeClr val="tx1"/>
                </a:solidFill>
                <a:latin typeface="Arial" charset="0"/>
                <a:ea typeface="ＭＳ Ｐゴシック" charset="-128"/>
                <a:cs typeface="ＭＳ Ｐゴシック"/>
              </a:defRPr>
            </a:lvl2pPr>
            <a:lvl3pPr marL="591584" indent="-160658" algn="l" defTabSz="803293" rtl="0" eaLnBrk="1" fontAlgn="base" hangingPunct="1">
              <a:lnSpc>
                <a:spcPct val="90000"/>
              </a:lnSpc>
              <a:spcBef>
                <a:spcPts val="201"/>
              </a:spcBef>
              <a:spcAft>
                <a:spcPct val="0"/>
              </a:spcAft>
              <a:buSzPct val="100000"/>
              <a:buFont typeface="Lucida Grande" charset="0"/>
              <a:buChar char="»"/>
              <a:defRPr>
                <a:solidFill>
                  <a:schemeClr val="tx1"/>
                </a:solidFill>
                <a:latin typeface="Arial" charset="0"/>
                <a:ea typeface="ヒラギノ角ゴ Pro W3" pitchFamily="-111" charset="-128"/>
                <a:cs typeface="ヒラギノ角ゴ Pro W3" pitchFamily="-111" charset="-128"/>
              </a:defRPr>
            </a:lvl3pPr>
            <a:lvl4pPr marL="728219" indent="-133632" algn="l" defTabSz="803293" rtl="0" eaLnBrk="1" fontAlgn="base" hangingPunct="1">
              <a:lnSpc>
                <a:spcPct val="90000"/>
              </a:lnSpc>
              <a:spcBef>
                <a:spcPts val="201"/>
              </a:spcBef>
              <a:spcAft>
                <a:spcPct val="0"/>
              </a:spcAft>
              <a:buClr>
                <a:srgbClr val="999999"/>
              </a:buClr>
              <a:buSzPct val="100000"/>
              <a:buFont typeface="Arial" pitchFamily="34" charset="0"/>
              <a:buChar char="•"/>
              <a:defRPr sz="1600">
                <a:solidFill>
                  <a:schemeClr val="tx1"/>
                </a:solidFill>
                <a:latin typeface="+mn-lt"/>
                <a:ea typeface="ヒラギノ角ゴ Pro W3" pitchFamily="-111" charset="-128"/>
                <a:cs typeface="ヒラギノ角ゴ Pro W3"/>
              </a:defRPr>
            </a:lvl4pPr>
            <a:lvl5pPr marL="1002991" indent="-180178" algn="l" defTabSz="803293" rtl="0" eaLnBrk="1" fontAlgn="base" hangingPunct="1">
              <a:lnSpc>
                <a:spcPct val="90000"/>
              </a:lnSpc>
              <a:spcBef>
                <a:spcPts val="201"/>
              </a:spcBef>
              <a:spcAft>
                <a:spcPct val="0"/>
              </a:spcAft>
              <a:buClr>
                <a:srgbClr val="999999"/>
              </a:buClr>
              <a:buSzPct val="100000"/>
              <a:buFont typeface="Lucida Grande" charset="0"/>
              <a:buChar char="»"/>
              <a:defRPr sz="1400">
                <a:solidFill>
                  <a:schemeClr val="tx1"/>
                </a:solidFill>
                <a:latin typeface="+mn-lt"/>
                <a:ea typeface="ヒラギノ角ゴ Pro W3" pitchFamily="-111" charset="-128"/>
                <a:cs typeface="ヒラギノ角ゴ Pro W3"/>
              </a:defRPr>
            </a:lvl5pPr>
            <a:lvl6pPr marL="2223294"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6pPr>
            <a:lvl7pPr marL="2680333"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7pPr>
            <a:lvl8pPr marL="3137372"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8pPr>
            <a:lvl9pPr marL="3594407"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9pPr>
          </a:lstStyle>
          <a:p>
            <a:pPr marL="0" marR="0" lvl="0" indent="-180178" algn="l" defTabSz="803293" rtl="0" eaLnBrk="1" fontAlgn="base" latinLnBrk="0" hangingPunct="1">
              <a:lnSpc>
                <a:spcPct val="90000"/>
              </a:lnSpc>
              <a:spcBef>
                <a:spcPts val="1206"/>
              </a:spcBef>
              <a:spcAft>
                <a:spcPct val="0"/>
              </a:spcAft>
              <a:buClrTx/>
              <a:buSzPct val="100000"/>
              <a:buFontTx/>
              <a:buNone/>
              <a:tabLst/>
              <a:defRPr/>
            </a:pPr>
            <a:r>
              <a:rPr kumimoji="0" lang="en-US" altLang="en-US" sz="3200" b="0" i="0" u="none" strike="noStrike" kern="0" cap="none" spc="0" normalizeH="0" baseline="0" noProof="0" dirty="0" smtClean="0">
                <a:ln>
                  <a:noFill/>
                </a:ln>
                <a:solidFill>
                  <a:srgbClr val="000000"/>
                </a:solidFill>
                <a:effectLst/>
                <a:uLnTx/>
                <a:uFillTx/>
                <a:latin typeface="Arial" charset="0"/>
                <a:ea typeface="ＭＳ Ｐゴシック" pitchFamily="-65" charset="-128"/>
              </a:rPr>
              <a:t>Congratulations, you’ve made rare nuclei.</a:t>
            </a:r>
          </a:p>
          <a:p>
            <a:pPr marL="0" marR="0" lvl="0" indent="-180178" algn="l" defTabSz="803293" rtl="0" eaLnBrk="1" fontAlgn="base" latinLnBrk="0" hangingPunct="1">
              <a:lnSpc>
                <a:spcPct val="90000"/>
              </a:lnSpc>
              <a:spcBef>
                <a:spcPts val="1206"/>
              </a:spcBef>
              <a:spcAft>
                <a:spcPct val="0"/>
              </a:spcAft>
              <a:buClrTx/>
              <a:buSzPct val="100000"/>
              <a:buFontTx/>
              <a:buNone/>
              <a:tabLst/>
              <a:defRPr/>
            </a:pPr>
            <a:endParaRPr kumimoji="0" lang="en-US" altLang="en-US" sz="3200" b="0" i="0" u="none" strike="noStrike" kern="0" cap="none" spc="0" normalizeH="0" baseline="0" noProof="0" dirty="0" smtClean="0">
              <a:ln>
                <a:noFill/>
              </a:ln>
              <a:solidFill>
                <a:srgbClr val="064308"/>
              </a:solidFill>
              <a:effectLst/>
              <a:uLnTx/>
              <a:uFillTx/>
              <a:latin typeface="Arial" charset="0"/>
              <a:ea typeface="ＭＳ Ｐゴシック" pitchFamily="-65" charset="-128"/>
            </a:endParaRPr>
          </a:p>
          <a:p>
            <a:pPr marL="0" marR="0" lvl="0" indent="-180178" algn="l" defTabSz="803293" rtl="0" eaLnBrk="1" fontAlgn="base" latinLnBrk="0" hangingPunct="1">
              <a:lnSpc>
                <a:spcPct val="90000"/>
              </a:lnSpc>
              <a:spcBef>
                <a:spcPts val="1206"/>
              </a:spcBef>
              <a:spcAft>
                <a:spcPct val="0"/>
              </a:spcAft>
              <a:buClrTx/>
              <a:buSzPct val="100000"/>
              <a:buFontTx/>
              <a:buNone/>
              <a:tabLst/>
              <a:defRPr/>
            </a:pPr>
            <a:r>
              <a:rPr kumimoji="0" lang="en-US" altLang="en-US" sz="3200" b="1" i="0" u="none" strike="noStrike" kern="0" cap="none" spc="0" normalizeH="0" baseline="0" noProof="0" dirty="0" smtClean="0">
                <a:ln>
                  <a:noFill/>
                </a:ln>
                <a:solidFill>
                  <a:srgbClr val="FF0000"/>
                </a:solidFill>
                <a:effectLst/>
                <a:uLnTx/>
                <a:uFillTx/>
                <a:latin typeface="Arial" charset="0"/>
                <a:ea typeface="ＭＳ Ｐゴシック" pitchFamily="-65" charset="-128"/>
              </a:rPr>
              <a:t>Problem</a:t>
            </a:r>
            <a:r>
              <a:rPr kumimoji="0" lang="en-US" altLang="en-US" sz="3200" b="0" i="0" u="none" strike="noStrike" kern="0" cap="none" spc="0" normalizeH="0" baseline="0" noProof="0" dirty="0" smtClean="0">
                <a:ln>
                  <a:noFill/>
                </a:ln>
                <a:solidFill>
                  <a:srgbClr val="000000"/>
                </a:solidFill>
                <a:effectLst/>
                <a:uLnTx/>
                <a:uFillTx/>
                <a:latin typeface="Arial" charset="0"/>
                <a:ea typeface="ＭＳ Ｐゴシック" pitchFamily="-65" charset="-128"/>
              </a:rPr>
              <a:t>: you still can’t see them! So how can you measure anything?</a:t>
            </a:r>
          </a:p>
        </p:txBody>
      </p:sp>
      <p:pic>
        <p:nvPicPr>
          <p:cNvPr id="4" name="Picture 2" descr="http://dclips.fundraw.com/pngmax/TheresaKnott_Microscope.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334000" y="1193797"/>
            <a:ext cx="313055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quot;No&quot; Symbol 4"/>
          <p:cNvSpPr/>
          <p:nvPr/>
        </p:nvSpPr>
        <p:spPr bwMode="auto">
          <a:xfrm rot="5400000">
            <a:off x="4800600" y="2108197"/>
            <a:ext cx="3505200" cy="3505200"/>
          </a:xfrm>
          <a:prstGeom prst="noSmoking">
            <a:avLst/>
          </a:prstGeom>
          <a:solidFill>
            <a:srgbClr val="FF0000">
              <a:alpha val="47000"/>
            </a:srgbClr>
          </a:solidFill>
          <a:ln w="3175" cap="flat" cmpd="sng" algn="ctr">
            <a:solidFill>
              <a:srgbClr val="FF0000"/>
            </a:solidFill>
            <a:prstDash val="solid"/>
            <a:round/>
            <a:headEnd type="none" w="med" len="med"/>
            <a:tailEnd type="none" w="med" len="med"/>
          </a:ln>
          <a:effectLst/>
        </p:spPr>
        <p:txBody>
          <a:bodyPr anchor="ctr"/>
          <a:lstStyle/>
          <a:p>
            <a:pPr marL="0" marR="0" lvl="0" indent="0" algn="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itchFamily="34" charset="0"/>
              <a:ea typeface="ヒラギノ角ゴ Pro W3"/>
              <a:cs typeface="+mn-cs"/>
            </a:endParaRPr>
          </a:p>
        </p:txBody>
      </p:sp>
      <p:sp>
        <p:nvSpPr>
          <p:cNvPr id="6" name="TextBox 5"/>
          <p:cNvSpPr txBox="1"/>
          <p:nvPr/>
        </p:nvSpPr>
        <p:spPr>
          <a:xfrm>
            <a:off x="5410200" y="6180356"/>
            <a:ext cx="3018775" cy="584775"/>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smtClean="0">
                <a:ln>
                  <a:noFill/>
                </a:ln>
                <a:solidFill>
                  <a:srgbClr val="FF0000"/>
                </a:solidFill>
                <a:effectLst/>
                <a:uLnTx/>
                <a:uFillTx/>
                <a:latin typeface="Impact" panose="020B0806030902050204" pitchFamily="34" charset="0"/>
                <a:ea typeface="ヒラギノ角ゴ Pro W3"/>
              </a:rPr>
              <a:t>TIME FOR A</a:t>
            </a:r>
            <a:r>
              <a:rPr kumimoji="0" lang="en-US" sz="3200" b="0" i="0" u="none" strike="noStrike" kern="1200" cap="none" spc="0" normalizeH="0" noProof="0" dirty="0" smtClean="0">
                <a:ln>
                  <a:noFill/>
                </a:ln>
                <a:solidFill>
                  <a:srgbClr val="FF0000"/>
                </a:solidFill>
                <a:effectLst/>
                <a:uLnTx/>
                <a:uFillTx/>
                <a:latin typeface="Impact" panose="020B0806030902050204" pitchFamily="34" charset="0"/>
                <a:ea typeface="ヒラギノ角ゴ Pro W3"/>
              </a:rPr>
              <a:t> DEMO!</a:t>
            </a:r>
            <a:endParaRPr kumimoji="0" lang="en-US" sz="3200" b="0" i="0" u="none" strike="noStrike" kern="1200" cap="none" spc="0" normalizeH="0" baseline="0" noProof="0" dirty="0">
              <a:ln>
                <a:noFill/>
              </a:ln>
              <a:solidFill>
                <a:srgbClr val="FF0000"/>
              </a:solidFill>
              <a:effectLst/>
              <a:uLnTx/>
              <a:uFillTx/>
              <a:latin typeface="Impact" panose="020B0806030902050204" pitchFamily="34" charset="0"/>
              <a:ea typeface="ヒラギノ角ゴ Pro W3"/>
            </a:endParaRPr>
          </a:p>
        </p:txBody>
      </p:sp>
    </p:spTree>
    <p:extLst>
      <p:ext uri="{BB962C8B-B14F-4D97-AF65-F5344CB8AC3E}">
        <p14:creationId xmlns:p14="http://schemas.microsoft.com/office/powerpoint/2010/main" val="3567933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par>
                          <p:cTn id="13" fill="hold">
                            <p:stCondLst>
                              <p:cond delay="0"/>
                            </p:stCondLst>
                            <p:childTnLst>
                              <p:par>
                                <p:cTn id="14" presetID="53" presetClass="entr" presetSubtype="0"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1000"/>
                                        <p:tgtEl>
                                          <p:spTgt spid="6"/>
                                        </p:tgtEl>
                                      </p:cBhvr>
                                    </p:animEffect>
                                    <p:anim calcmode="lin" valueType="num">
                                      <p:cBhvr>
                                        <p:cTn id="24" dur="1000" fill="hold"/>
                                        <p:tgtEl>
                                          <p:spTgt spid="6"/>
                                        </p:tgtEl>
                                        <p:attrNameLst>
                                          <p:attrName>ppt_x</p:attrName>
                                        </p:attrNameLst>
                                      </p:cBhvr>
                                      <p:tavLst>
                                        <p:tav tm="0">
                                          <p:val>
                                            <p:strVal val="#ppt_x"/>
                                          </p:val>
                                        </p:tav>
                                        <p:tav tm="100000">
                                          <p:val>
                                            <p:strVal val="#ppt_x"/>
                                          </p:val>
                                        </p:tav>
                                      </p:tavLst>
                                    </p:anim>
                                    <p:anim calcmode="lin" valueType="num">
                                      <p:cBhvr>
                                        <p:cTn id="25" dur="900" decel="100000" fill="hold"/>
                                        <p:tgtEl>
                                          <p:spTgt spid="6"/>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228600"/>
            <a:ext cx="7886700" cy="1325563"/>
          </a:xfrm>
          <a:prstGeom prst="rect">
            <a:avLst/>
          </a:prstGeom>
        </p:spPr>
        <p:txBody>
          <a:bodyPr/>
          <a:lstStyle/>
          <a:p>
            <a:r>
              <a:rPr lang="en-US" sz="3600" dirty="0" smtClean="0"/>
              <a:t>Measuring the invisible</a:t>
            </a:r>
            <a:endParaRPr lang="en-US" sz="3600" dirty="0"/>
          </a:p>
        </p:txBody>
      </p:sp>
      <p:pic>
        <p:nvPicPr>
          <p:cNvPr id="3" name="Picture 2" descr="http://www.funnyaccidents.org/wp-content/uploads/2009/09/FunnySportsAccident.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159450" y="1219200"/>
            <a:ext cx="3374949" cy="2438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8"/>
          <p:cNvSpPr txBox="1">
            <a:spLocks noChangeArrowheads="1"/>
          </p:cNvSpPr>
          <p:nvPr/>
        </p:nvSpPr>
        <p:spPr bwMode="auto">
          <a:xfrm>
            <a:off x="700314" y="4080808"/>
            <a:ext cx="4176486"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0"/>
              </a:spcBef>
              <a:buFontTx/>
              <a:buNone/>
            </a:pPr>
            <a:r>
              <a:rPr lang="en-US" altLang="en-US" sz="2000" dirty="0" smtClean="0">
                <a:solidFill>
                  <a:schemeClr val="tx1"/>
                </a:solidFill>
                <a:latin typeface="Arial" panose="020B0604020202020204" pitchFamily="34" charset="0"/>
                <a:cs typeface="Arial" panose="020B0604020202020204" pitchFamily="34" charset="0"/>
              </a:rPr>
              <a:t>These tools </a:t>
            </a:r>
            <a:r>
              <a:rPr lang="en-US" altLang="en-US" sz="2000" dirty="0">
                <a:solidFill>
                  <a:schemeClr val="tx1"/>
                </a:solidFill>
                <a:latin typeface="Arial" panose="020B0604020202020204" pitchFamily="34" charset="0"/>
                <a:cs typeface="Arial" panose="020B0604020202020204" pitchFamily="34" charset="0"/>
              </a:rPr>
              <a:t>must be </a:t>
            </a:r>
            <a:r>
              <a:rPr lang="en-US" altLang="en-US" sz="2000" i="1" dirty="0">
                <a:solidFill>
                  <a:schemeClr val="tx1"/>
                </a:solidFill>
                <a:latin typeface="Arial" panose="020B0604020202020204" pitchFamily="34" charset="0"/>
                <a:cs typeface="Arial" panose="020B0604020202020204" pitchFamily="34" charset="0"/>
              </a:rPr>
              <a:t>created</a:t>
            </a:r>
            <a:r>
              <a:rPr lang="en-US" altLang="en-US" sz="2000" dirty="0">
                <a:solidFill>
                  <a:schemeClr val="tx1"/>
                </a:solidFill>
                <a:latin typeface="Arial" panose="020B0604020202020204" pitchFamily="34" charset="0"/>
                <a:cs typeface="Arial" panose="020B0604020202020204" pitchFamily="34" charset="0"/>
              </a:rPr>
              <a:t> by </a:t>
            </a:r>
            <a:r>
              <a:rPr lang="en-US" altLang="en-US" sz="2000" b="1" dirty="0">
                <a:solidFill>
                  <a:schemeClr val="tx1"/>
                </a:solidFill>
                <a:latin typeface="Arial" panose="020B0604020202020204" pitchFamily="34" charset="0"/>
                <a:cs typeface="Arial" panose="020B0604020202020204" pitchFamily="34" charset="0"/>
              </a:rPr>
              <a:t>detector physicists, mechanical designers, chemists, machinists, technicians…</a:t>
            </a:r>
          </a:p>
          <a:p>
            <a:pPr eaLnBrk="1" hangingPunct="1">
              <a:spcBef>
                <a:spcPct val="0"/>
              </a:spcBef>
              <a:buFontTx/>
              <a:buNone/>
            </a:pPr>
            <a:r>
              <a:rPr lang="en-US" altLang="en-US" sz="2000" dirty="0" smtClean="0">
                <a:solidFill>
                  <a:schemeClr val="tx1"/>
                </a:solidFill>
                <a:latin typeface="Arial" panose="020B0604020202020204" pitchFamily="34" charset="0"/>
                <a:cs typeface="Arial" panose="020B0604020202020204" pitchFamily="34" charset="0"/>
              </a:rPr>
              <a:t>… </a:t>
            </a:r>
            <a:r>
              <a:rPr lang="en-US" altLang="en-US" sz="2000" dirty="0">
                <a:solidFill>
                  <a:schemeClr val="tx1"/>
                </a:solidFill>
                <a:latin typeface="Arial" panose="020B0604020202020204" pitchFamily="34" charset="0"/>
                <a:cs typeface="Arial" panose="020B0604020202020204" pitchFamily="34" charset="0"/>
              </a:rPr>
              <a:t>and who knows how else we might use those tools </a:t>
            </a:r>
            <a:r>
              <a:rPr lang="en-US" altLang="en-US" sz="2000" dirty="0" smtClean="0">
                <a:solidFill>
                  <a:schemeClr val="tx1"/>
                </a:solidFill>
                <a:latin typeface="Arial" panose="020B0604020202020204" pitchFamily="34" charset="0"/>
                <a:cs typeface="Arial" panose="020B0604020202020204" pitchFamily="34" charset="0"/>
              </a:rPr>
              <a:t>someday!</a:t>
            </a:r>
            <a:endParaRPr lang="en-US" altLang="en-US" sz="2000" dirty="0">
              <a:solidFill>
                <a:schemeClr val="tx1"/>
              </a:solidFill>
              <a:latin typeface="Arial" panose="020B0604020202020204" pitchFamily="34" charset="0"/>
              <a:cs typeface="Arial" panose="020B0604020202020204" pitchFamily="34" charset="0"/>
            </a:endParaRPr>
          </a:p>
        </p:txBody>
      </p:sp>
      <p:sp>
        <p:nvSpPr>
          <p:cNvPr id="5" name="Content Placeholder 2"/>
          <p:cNvSpPr txBox="1">
            <a:spLocks/>
          </p:cNvSpPr>
          <p:nvPr/>
        </p:nvSpPr>
        <p:spPr>
          <a:xfrm>
            <a:off x="700314" y="1219200"/>
            <a:ext cx="4176486" cy="243840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b="0" kern="1200">
                <a:solidFill>
                  <a:schemeClr val="accent6">
                    <a:lumMod val="7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Tx/>
              <a:buNone/>
              <a:defRPr/>
            </a:pPr>
            <a:r>
              <a:rPr lang="en-US" b="1" dirty="0" smtClean="0">
                <a:solidFill>
                  <a:srgbClr val="67B14B"/>
                </a:solidFill>
              </a:rPr>
              <a:t>Solution: </a:t>
            </a:r>
          </a:p>
          <a:p>
            <a:pPr>
              <a:defRPr/>
            </a:pPr>
            <a:r>
              <a:rPr lang="en-US" b="1" dirty="0" smtClean="0">
                <a:solidFill>
                  <a:schemeClr val="tx1"/>
                </a:solidFill>
              </a:rPr>
              <a:t>throw stuff </a:t>
            </a:r>
            <a:r>
              <a:rPr lang="en-US" dirty="0" smtClean="0">
                <a:solidFill>
                  <a:schemeClr val="tx1"/>
                </a:solidFill>
              </a:rPr>
              <a:t>at the nucleus, see where it bounces off…</a:t>
            </a:r>
          </a:p>
          <a:p>
            <a:pPr>
              <a:defRPr/>
            </a:pPr>
            <a:r>
              <a:rPr lang="en-US" i="1" dirty="0" smtClean="0">
                <a:solidFill>
                  <a:schemeClr val="tx1"/>
                </a:solidFill>
              </a:rPr>
              <a:t>or</a:t>
            </a:r>
            <a:r>
              <a:rPr lang="en-US" dirty="0" smtClean="0">
                <a:solidFill>
                  <a:schemeClr val="tx1"/>
                </a:solidFill>
              </a:rPr>
              <a:t> </a:t>
            </a:r>
            <a:r>
              <a:rPr lang="en-US" b="1" dirty="0" smtClean="0">
                <a:solidFill>
                  <a:schemeClr val="tx1"/>
                </a:solidFill>
              </a:rPr>
              <a:t>throw the nucleus </a:t>
            </a:r>
            <a:r>
              <a:rPr lang="en-US" dirty="0" smtClean="0">
                <a:solidFill>
                  <a:schemeClr val="tx1"/>
                </a:solidFill>
              </a:rPr>
              <a:t>at the stuff, it works exactly the same way!</a:t>
            </a:r>
            <a:endParaRPr lang="en-US" dirty="0">
              <a:solidFill>
                <a:schemeClr val="tx1"/>
              </a:solidFill>
            </a:endParaRPr>
          </a:p>
        </p:txBody>
      </p:sp>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159450" y="3798546"/>
            <a:ext cx="3374949" cy="2245973"/>
          </a:xfrm>
          <a:prstGeom prst="rect">
            <a:avLst/>
          </a:prstGeom>
        </p:spPr>
      </p:pic>
    </p:spTree>
    <p:extLst>
      <p:ext uri="{BB962C8B-B14F-4D97-AF65-F5344CB8AC3E}">
        <p14:creationId xmlns:p14="http://schemas.microsoft.com/office/powerpoint/2010/main" val="936412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28600"/>
            <a:ext cx="9144000" cy="1325563"/>
          </a:xfrm>
          <a:prstGeom prst="rect">
            <a:avLst/>
          </a:prstGeom>
        </p:spPr>
        <p:txBody>
          <a:bodyPr/>
          <a:lstStyle/>
          <a:p>
            <a:r>
              <a:rPr lang="en-US" sz="4000" dirty="0" smtClean="0">
                <a:solidFill>
                  <a:schemeClr val="tx1"/>
                </a:solidFill>
              </a:rPr>
              <a:t>Who works at FRIB? Users</a:t>
            </a:r>
            <a:endParaRPr lang="en-US" sz="4000" dirty="0">
              <a:solidFill>
                <a:schemeClr val="tx1"/>
              </a:solidFill>
            </a:endParaRPr>
          </a:p>
        </p:txBody>
      </p:sp>
      <p:sp>
        <p:nvSpPr>
          <p:cNvPr id="4" name="Content Placeholder 2"/>
          <p:cNvSpPr txBox="1">
            <a:spLocks/>
          </p:cNvSpPr>
          <p:nvPr/>
        </p:nvSpPr>
        <p:spPr>
          <a:xfrm>
            <a:off x="6758179" y="1551079"/>
            <a:ext cx="2209800" cy="914400"/>
          </a:xfrm>
          <a:prstGeom prst="rect">
            <a:avLst/>
          </a:prstGeom>
        </p:spPr>
        <p:txBody>
          <a:bodyPr/>
          <a:lstStyle>
            <a:lvl1pPr marL="180178" indent="-180178" algn="l" defTabSz="803293" rtl="0" eaLnBrk="1" fontAlgn="base" hangingPunct="1">
              <a:lnSpc>
                <a:spcPct val="90000"/>
              </a:lnSpc>
              <a:spcBef>
                <a:spcPts val="1206"/>
              </a:spcBef>
              <a:spcAft>
                <a:spcPct val="0"/>
              </a:spcAft>
              <a:buSzPct val="100000"/>
              <a:buFont typeface="Wingdings" pitchFamily="2" charset="2"/>
              <a:buChar char="§"/>
              <a:defRPr sz="2200">
                <a:solidFill>
                  <a:srgbClr val="064308"/>
                </a:solidFill>
                <a:latin typeface="Arial" charset="0"/>
                <a:ea typeface="ＭＳ Ｐゴシック" pitchFamily="-65" charset="-128"/>
                <a:cs typeface="ＭＳ Ｐゴシック" pitchFamily="-65" charset="-128"/>
              </a:defRPr>
            </a:lvl1pPr>
            <a:lvl2pPr marL="363359" indent="-151650" algn="l" defTabSz="803293" rtl="0" eaLnBrk="1" fontAlgn="base" hangingPunct="1">
              <a:lnSpc>
                <a:spcPct val="90000"/>
              </a:lnSpc>
              <a:spcBef>
                <a:spcPts val="201"/>
              </a:spcBef>
              <a:spcAft>
                <a:spcPct val="0"/>
              </a:spcAft>
              <a:buSzPct val="100000"/>
              <a:buFont typeface="Arial" pitchFamily="34" charset="0"/>
              <a:buChar char="•"/>
              <a:defRPr sz="2000">
                <a:solidFill>
                  <a:schemeClr val="tx1"/>
                </a:solidFill>
                <a:latin typeface="Arial" charset="0"/>
                <a:ea typeface="ＭＳ Ｐゴシック" charset="-128"/>
                <a:cs typeface="ＭＳ Ｐゴシック"/>
              </a:defRPr>
            </a:lvl2pPr>
            <a:lvl3pPr marL="591584" indent="-160658" algn="l" defTabSz="803293" rtl="0" eaLnBrk="1" fontAlgn="base" hangingPunct="1">
              <a:lnSpc>
                <a:spcPct val="90000"/>
              </a:lnSpc>
              <a:spcBef>
                <a:spcPts val="201"/>
              </a:spcBef>
              <a:spcAft>
                <a:spcPct val="0"/>
              </a:spcAft>
              <a:buSzPct val="100000"/>
              <a:buFont typeface="Lucida Grande" charset="0"/>
              <a:buChar char="»"/>
              <a:defRPr>
                <a:solidFill>
                  <a:schemeClr val="tx1"/>
                </a:solidFill>
                <a:latin typeface="Arial" charset="0"/>
                <a:ea typeface="ヒラギノ角ゴ Pro W3" pitchFamily="-111" charset="-128"/>
                <a:cs typeface="ヒラギノ角ゴ Pro W3" pitchFamily="-111" charset="-128"/>
              </a:defRPr>
            </a:lvl3pPr>
            <a:lvl4pPr marL="728219" indent="-133632" algn="l" defTabSz="803293" rtl="0" eaLnBrk="1" fontAlgn="base" hangingPunct="1">
              <a:lnSpc>
                <a:spcPct val="90000"/>
              </a:lnSpc>
              <a:spcBef>
                <a:spcPts val="201"/>
              </a:spcBef>
              <a:spcAft>
                <a:spcPct val="0"/>
              </a:spcAft>
              <a:buClr>
                <a:srgbClr val="999999"/>
              </a:buClr>
              <a:buSzPct val="100000"/>
              <a:buFont typeface="Arial" pitchFamily="34" charset="0"/>
              <a:buChar char="•"/>
              <a:defRPr sz="1600">
                <a:solidFill>
                  <a:schemeClr val="tx1"/>
                </a:solidFill>
                <a:latin typeface="+mn-lt"/>
                <a:ea typeface="ヒラギノ角ゴ Pro W3" pitchFamily="-111" charset="-128"/>
                <a:cs typeface="ヒラギノ角ゴ Pro W3"/>
              </a:defRPr>
            </a:lvl4pPr>
            <a:lvl5pPr marL="1002991" indent="-180178" algn="l" defTabSz="803293" rtl="0" eaLnBrk="1" fontAlgn="base" hangingPunct="1">
              <a:lnSpc>
                <a:spcPct val="90000"/>
              </a:lnSpc>
              <a:spcBef>
                <a:spcPts val="201"/>
              </a:spcBef>
              <a:spcAft>
                <a:spcPct val="0"/>
              </a:spcAft>
              <a:buClr>
                <a:srgbClr val="999999"/>
              </a:buClr>
              <a:buSzPct val="100000"/>
              <a:buFont typeface="Lucida Grande" charset="0"/>
              <a:buChar char="»"/>
              <a:defRPr sz="1400">
                <a:solidFill>
                  <a:schemeClr val="tx1"/>
                </a:solidFill>
                <a:latin typeface="+mn-lt"/>
                <a:ea typeface="ヒラギノ角ゴ Pro W3" pitchFamily="-111" charset="-128"/>
                <a:cs typeface="ヒラギノ角ゴ Pro W3"/>
              </a:defRPr>
            </a:lvl5pPr>
            <a:lvl6pPr marL="2223294"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6pPr>
            <a:lvl7pPr marL="2680333"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7pPr>
            <a:lvl8pPr marL="3137372"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8pPr>
            <a:lvl9pPr marL="3594407"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9pPr>
          </a:lstStyle>
          <a:p>
            <a:pPr marL="0" marR="0" lvl="0" indent="0" algn="l" defTabSz="803293" rtl="0" eaLnBrk="1" fontAlgn="base" latinLnBrk="0" hangingPunct="1">
              <a:lnSpc>
                <a:spcPct val="100000"/>
              </a:lnSpc>
              <a:spcBef>
                <a:spcPts val="0"/>
              </a:spcBef>
              <a:spcAft>
                <a:spcPct val="0"/>
              </a:spcAft>
              <a:buClrTx/>
              <a:buSzPct val="100000"/>
              <a:buFont typeface="Wingdings" pitchFamily="2" charset="2"/>
              <a:buNone/>
              <a:tabLst/>
              <a:defRPr/>
            </a:pPr>
            <a:r>
              <a:rPr kumimoji="0" lang="en-US" sz="2200" b="0" i="0" u="none" strike="noStrike" kern="0" cap="none" spc="0" normalizeH="0" baseline="0" noProof="0" dirty="0" smtClean="0">
                <a:ln>
                  <a:noFill/>
                </a:ln>
                <a:solidFill>
                  <a:prstClr val="black"/>
                </a:solidFill>
                <a:effectLst/>
                <a:uLnTx/>
                <a:uFillTx/>
                <a:latin typeface="Arial" charset="0"/>
                <a:ea typeface="ＭＳ Ｐゴシック" pitchFamily="-65" charset="-128"/>
              </a:rPr>
              <a:t>The </a:t>
            </a:r>
            <a:r>
              <a:rPr kumimoji="0" lang="en-US" sz="2200" b="1" i="0" u="none" strike="noStrike" kern="0" cap="none" spc="0" normalizeH="0" baseline="0" noProof="0" dirty="0" smtClean="0">
                <a:ln>
                  <a:noFill/>
                </a:ln>
                <a:solidFill>
                  <a:prstClr val="black"/>
                </a:solidFill>
                <a:effectLst/>
                <a:uLnTx/>
                <a:uFillTx/>
                <a:latin typeface="Arial" charset="0"/>
                <a:ea typeface="ＭＳ Ｐゴシック" pitchFamily="-65" charset="-128"/>
              </a:rPr>
              <a:t>best nuclear scientists </a:t>
            </a:r>
          </a:p>
          <a:p>
            <a:pPr marL="0" marR="0" lvl="0" indent="0" algn="l" defTabSz="803293" rtl="0" eaLnBrk="1" fontAlgn="base" latinLnBrk="0" hangingPunct="1">
              <a:lnSpc>
                <a:spcPct val="100000"/>
              </a:lnSpc>
              <a:spcBef>
                <a:spcPts val="0"/>
              </a:spcBef>
              <a:spcAft>
                <a:spcPct val="0"/>
              </a:spcAft>
              <a:buClrTx/>
              <a:buSzPct val="100000"/>
              <a:buFont typeface="Wingdings" pitchFamily="2" charset="2"/>
              <a:buNone/>
              <a:tabLst/>
              <a:defRPr/>
            </a:pPr>
            <a:r>
              <a:rPr kumimoji="0" lang="en-US" sz="2200" b="0" i="0" u="none" strike="noStrike" kern="0" cap="none" spc="0" normalizeH="0" baseline="0" noProof="0" dirty="0" smtClean="0">
                <a:ln>
                  <a:noFill/>
                </a:ln>
                <a:solidFill>
                  <a:prstClr val="black"/>
                </a:solidFill>
                <a:effectLst/>
                <a:uLnTx/>
                <a:uFillTx/>
                <a:latin typeface="Arial" charset="0"/>
                <a:ea typeface="ＭＳ Ｐゴシック" pitchFamily="-65" charset="-128"/>
              </a:rPr>
              <a:t>on the planet come to FRIB because our laboratory is a </a:t>
            </a:r>
            <a:r>
              <a:rPr kumimoji="0" lang="en-US" sz="2200" b="1" i="0" u="none" strike="noStrike" kern="0" cap="none" spc="0" normalizeH="0" baseline="0" noProof="0" dirty="0" smtClean="0">
                <a:ln>
                  <a:noFill/>
                </a:ln>
                <a:solidFill>
                  <a:prstClr val="black"/>
                </a:solidFill>
                <a:effectLst/>
                <a:uLnTx/>
                <a:uFillTx/>
                <a:latin typeface="Arial" charset="0"/>
                <a:ea typeface="ＭＳ Ｐゴシック" pitchFamily="-65" charset="-128"/>
              </a:rPr>
              <a:t>world class research facility</a:t>
            </a:r>
          </a:p>
        </p:txBody>
      </p:sp>
      <p:sp>
        <p:nvSpPr>
          <p:cNvPr id="10" name="TextBox 9"/>
          <p:cNvSpPr txBox="1"/>
          <p:nvPr/>
        </p:nvSpPr>
        <p:spPr>
          <a:xfrm>
            <a:off x="762000" y="3175260"/>
            <a:ext cx="1922144" cy="1077218"/>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smtClean="0">
                <a:ln>
                  <a:noFill/>
                </a:ln>
                <a:solidFill>
                  <a:prstClr val="black"/>
                </a:solidFill>
                <a:effectLst/>
                <a:uLnTx/>
                <a:uFillTx/>
                <a:latin typeface="Arial Black" panose="020B0A04020102020204" pitchFamily="34" charset="0"/>
                <a:ea typeface="ヒラギノ角ゴ Pro W3"/>
              </a:rPr>
              <a:t>~1500</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smtClean="0">
                <a:ln>
                  <a:noFill/>
                </a:ln>
                <a:solidFill>
                  <a:prstClr val="black"/>
                </a:solidFill>
                <a:effectLst/>
                <a:uLnTx/>
                <a:uFillTx/>
                <a:latin typeface="Arial" pitchFamily="34" charset="0"/>
                <a:ea typeface="ヒラギノ角ゴ Pro W3"/>
              </a:rPr>
              <a:t>researchers</a:t>
            </a:r>
            <a:endParaRPr kumimoji="0" lang="en-US" sz="1800" b="1" i="0" u="none" strike="noStrike" kern="1200" cap="none" spc="0" normalizeH="0" baseline="0" noProof="0" dirty="0">
              <a:ln>
                <a:noFill/>
              </a:ln>
              <a:solidFill>
                <a:prstClr val="black"/>
              </a:solidFill>
              <a:effectLst/>
              <a:uLnTx/>
              <a:uFillTx/>
              <a:latin typeface="Arial" pitchFamily="34" charset="0"/>
              <a:ea typeface="ヒラギノ角ゴ Pro W3"/>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3041" y="1551079"/>
            <a:ext cx="6367000" cy="3983457"/>
          </a:xfrm>
          <a:prstGeom prst="rect">
            <a:avLst/>
          </a:prstGeom>
        </p:spPr>
      </p:pic>
    </p:spTree>
    <p:extLst>
      <p:ext uri="{BB962C8B-B14F-4D97-AF65-F5344CB8AC3E}">
        <p14:creationId xmlns:p14="http://schemas.microsoft.com/office/powerpoint/2010/main" val="324635673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0" y="191869"/>
            <a:ext cx="9144000" cy="707886"/>
          </a:xfrm>
          <a:prstGeom prst="rect">
            <a:avLst/>
          </a:prstGeom>
        </p:spPr>
        <p:txBody>
          <a:bodyPr wrap="square">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smtClean="0">
                <a:ln>
                  <a:noFill/>
                </a:ln>
                <a:solidFill>
                  <a:prstClr val="black"/>
                </a:solidFill>
                <a:effectLst/>
                <a:uLnTx/>
                <a:uFillTx/>
                <a:latin typeface="Arial" pitchFamily="34" charset="0"/>
              </a:rPr>
              <a:t>Who works at FRIB? Staff</a:t>
            </a:r>
            <a:endParaRPr kumimoji="0" lang="en-US" sz="4000" b="1" i="0" u="none" strike="noStrike" kern="1200" cap="none" spc="0" normalizeH="0" baseline="0" noProof="0" dirty="0">
              <a:ln>
                <a:noFill/>
              </a:ln>
              <a:solidFill>
                <a:prstClr val="black"/>
              </a:solidFill>
              <a:effectLst/>
              <a:uLnTx/>
              <a:uFillTx/>
              <a:latin typeface="Arial" pitchFamily="34" charset="0"/>
            </a:endParaRPr>
          </a:p>
        </p:txBody>
      </p:sp>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8650" y="1776049"/>
            <a:ext cx="7990258" cy="930148"/>
          </a:xfrm>
          <a:prstGeom prst="rect">
            <a:avLst/>
          </a:prstGeom>
        </p:spPr>
      </p:pic>
      <p:sp>
        <p:nvSpPr>
          <p:cNvPr id="5" name="TextBox 4"/>
          <p:cNvSpPr txBox="1"/>
          <p:nvPr/>
        </p:nvSpPr>
        <p:spPr>
          <a:xfrm>
            <a:off x="5475130" y="1087859"/>
            <a:ext cx="1569027" cy="523220"/>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Arial" pitchFamily="34" charset="0"/>
                <a:cs typeface="Arial" panose="020B0604020202020204" pitchFamily="34" charset="0"/>
              </a:rPr>
              <a:t>Theorists and Experimenters</a:t>
            </a:r>
            <a:endParaRPr kumimoji="0" lang="en-US" sz="1400" b="1" i="0" u="none" strike="noStrike" kern="1200" cap="none" spc="0" normalizeH="0" baseline="0" noProof="0" dirty="0">
              <a:ln>
                <a:noFill/>
              </a:ln>
              <a:solidFill>
                <a:prstClr val="black"/>
              </a:solidFill>
              <a:effectLst/>
              <a:uLnTx/>
              <a:uFillTx/>
              <a:latin typeface="Arial" pitchFamily="34" charset="0"/>
              <a:cs typeface="Arial" panose="020B0604020202020204" pitchFamily="34" charset="0"/>
            </a:endParaRPr>
          </a:p>
        </p:txBody>
      </p:sp>
      <p:sp>
        <p:nvSpPr>
          <p:cNvPr id="6" name="TextBox 5"/>
          <p:cNvSpPr txBox="1"/>
          <p:nvPr/>
        </p:nvSpPr>
        <p:spPr>
          <a:xfrm>
            <a:off x="2590800" y="2879405"/>
            <a:ext cx="1606379" cy="738664"/>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Arial" pitchFamily="34" charset="0"/>
                <a:cs typeface="Arial" panose="020B0604020202020204" pitchFamily="34" charset="0"/>
              </a:rPr>
              <a:t>Undergraduate and Graduate</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Arial" pitchFamily="34" charset="0"/>
                <a:cs typeface="Arial" panose="020B0604020202020204" pitchFamily="34" charset="0"/>
              </a:rPr>
              <a:t>students</a:t>
            </a:r>
            <a:endParaRPr kumimoji="0" lang="en-US" sz="1400" b="1" i="0" u="none" strike="noStrike" kern="1200" cap="none" spc="0" normalizeH="0" baseline="0" noProof="0" dirty="0">
              <a:ln>
                <a:noFill/>
              </a:ln>
              <a:solidFill>
                <a:prstClr val="black"/>
              </a:solidFill>
              <a:effectLst/>
              <a:uLnTx/>
              <a:uFillTx/>
              <a:latin typeface="Arial" pitchFamily="34" charset="0"/>
              <a:cs typeface="Arial" panose="020B0604020202020204" pitchFamily="34" charset="0"/>
            </a:endParaRPr>
          </a:p>
        </p:txBody>
      </p:sp>
      <p:sp>
        <p:nvSpPr>
          <p:cNvPr id="7" name="TextBox 6"/>
          <p:cNvSpPr txBox="1"/>
          <p:nvPr/>
        </p:nvSpPr>
        <p:spPr>
          <a:xfrm>
            <a:off x="7562115" y="1087859"/>
            <a:ext cx="1243914" cy="523220"/>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Arial" pitchFamily="34" charset="0"/>
                <a:cs typeface="Arial" panose="020B0604020202020204" pitchFamily="34" charset="0"/>
              </a:rPr>
              <a:t>Facility operators</a:t>
            </a:r>
            <a:endParaRPr kumimoji="0" lang="en-US" sz="1400" b="1" i="0" u="none" strike="noStrike" kern="1200" cap="none" spc="0" normalizeH="0" baseline="0" noProof="0" dirty="0">
              <a:ln>
                <a:noFill/>
              </a:ln>
              <a:solidFill>
                <a:prstClr val="black"/>
              </a:solidFill>
              <a:effectLst/>
              <a:uLnTx/>
              <a:uFillTx/>
              <a:latin typeface="Arial" pitchFamily="34" charset="0"/>
              <a:cs typeface="Arial" panose="020B0604020202020204" pitchFamily="34" charset="0"/>
            </a:endParaRPr>
          </a:p>
        </p:txBody>
      </p:sp>
      <p:sp>
        <p:nvSpPr>
          <p:cNvPr id="8" name="TextBox 7"/>
          <p:cNvSpPr txBox="1"/>
          <p:nvPr/>
        </p:nvSpPr>
        <p:spPr>
          <a:xfrm>
            <a:off x="4676517" y="2879405"/>
            <a:ext cx="1370055" cy="523220"/>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Arial" pitchFamily="34" charset="0"/>
                <a:cs typeface="Arial" panose="020B0604020202020204" pitchFamily="34" charset="0"/>
              </a:rPr>
              <a:t>Technicians &amp; machinists</a:t>
            </a:r>
            <a:endParaRPr kumimoji="0" lang="en-US" sz="1400" b="1" i="0" u="none" strike="noStrike" kern="1200" cap="none" spc="0" normalizeH="0" baseline="0" noProof="0" dirty="0">
              <a:ln>
                <a:noFill/>
              </a:ln>
              <a:solidFill>
                <a:prstClr val="black"/>
              </a:solidFill>
              <a:effectLst/>
              <a:uLnTx/>
              <a:uFillTx/>
              <a:latin typeface="Arial" pitchFamily="34" charset="0"/>
              <a:cs typeface="Arial" panose="020B0604020202020204" pitchFamily="34" charset="0"/>
            </a:endParaRPr>
          </a:p>
        </p:txBody>
      </p:sp>
      <p:sp>
        <p:nvSpPr>
          <p:cNvPr id="9" name="TextBox 8"/>
          <p:cNvSpPr txBox="1"/>
          <p:nvPr/>
        </p:nvSpPr>
        <p:spPr>
          <a:xfrm>
            <a:off x="1960148" y="1066800"/>
            <a:ext cx="1643448" cy="523220"/>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Arial" pitchFamily="34" charset="0"/>
                <a:cs typeface="Arial" panose="020B0604020202020204" pitchFamily="34" charset="0"/>
              </a:rPr>
              <a:t>Research and Development</a:t>
            </a:r>
            <a:endParaRPr kumimoji="0" lang="en-US" sz="1400" b="1" i="0" u="none" strike="noStrike" kern="1200" cap="none" spc="0" normalizeH="0" baseline="0" noProof="0" dirty="0">
              <a:ln>
                <a:noFill/>
              </a:ln>
              <a:solidFill>
                <a:prstClr val="black"/>
              </a:solidFill>
              <a:effectLst/>
              <a:uLnTx/>
              <a:uFillTx/>
              <a:latin typeface="Arial" pitchFamily="34" charset="0"/>
              <a:cs typeface="Arial" panose="020B0604020202020204" pitchFamily="34" charset="0"/>
            </a:endParaRPr>
          </a:p>
        </p:txBody>
      </p:sp>
      <p:sp>
        <p:nvSpPr>
          <p:cNvPr id="10" name="TextBox 9"/>
          <p:cNvSpPr txBox="1"/>
          <p:nvPr/>
        </p:nvSpPr>
        <p:spPr>
          <a:xfrm>
            <a:off x="1107989" y="2879405"/>
            <a:ext cx="1243914" cy="523220"/>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Arial" pitchFamily="34" charset="0"/>
                <a:cs typeface="Arial" panose="020B0604020202020204" pitchFamily="34" charset="0"/>
              </a:rPr>
              <a:t>Designers &amp; engineers</a:t>
            </a:r>
            <a:endParaRPr kumimoji="0" lang="en-US" sz="1400" b="1" i="0" u="none" strike="noStrike" kern="1200" cap="none" spc="0" normalizeH="0" baseline="0" noProof="0" dirty="0">
              <a:ln>
                <a:noFill/>
              </a:ln>
              <a:solidFill>
                <a:prstClr val="black"/>
              </a:solidFill>
              <a:effectLst/>
              <a:uLnTx/>
              <a:uFillTx/>
              <a:latin typeface="Arial" pitchFamily="34" charset="0"/>
              <a:cs typeface="Arial" panose="020B0604020202020204" pitchFamily="34" charset="0"/>
            </a:endParaRPr>
          </a:p>
        </p:txBody>
      </p:sp>
      <p:cxnSp>
        <p:nvCxnSpPr>
          <p:cNvPr id="11" name="Straight Connector 10"/>
          <p:cNvCxnSpPr/>
          <p:nvPr/>
        </p:nvCxnSpPr>
        <p:spPr>
          <a:xfrm>
            <a:off x="2500184" y="1584392"/>
            <a:ext cx="0" cy="316687"/>
          </a:xfrm>
          <a:prstGeom prst="line">
            <a:avLst/>
          </a:prstGeom>
          <a:effectLst>
            <a:outerShdw blurRad="50800" dist="38100" dir="5400000" algn="t" rotWithShape="0">
              <a:prstClr val="black">
                <a:alpha val="40000"/>
              </a:prstClr>
            </a:outerShdw>
          </a:effectLst>
        </p:spPr>
        <p:style>
          <a:lnRef idx="3">
            <a:schemeClr val="accent6"/>
          </a:lnRef>
          <a:fillRef idx="0">
            <a:schemeClr val="accent6"/>
          </a:fillRef>
          <a:effectRef idx="2">
            <a:schemeClr val="accent6"/>
          </a:effectRef>
          <a:fontRef idx="minor">
            <a:schemeClr val="tx1"/>
          </a:fontRef>
        </p:style>
      </p:cxnSp>
      <p:cxnSp>
        <p:nvCxnSpPr>
          <p:cNvPr id="12" name="Straight Connector 11"/>
          <p:cNvCxnSpPr/>
          <p:nvPr/>
        </p:nvCxnSpPr>
        <p:spPr>
          <a:xfrm>
            <a:off x="1845276" y="2547853"/>
            <a:ext cx="0" cy="316687"/>
          </a:xfrm>
          <a:prstGeom prst="line">
            <a:avLst/>
          </a:prstGeom>
          <a:effectLst>
            <a:outerShdw blurRad="50800" dist="38100" dir="5400000" algn="t" rotWithShape="0">
              <a:prstClr val="black">
                <a:alpha val="40000"/>
              </a:prstClr>
            </a:outerShdw>
          </a:effectLst>
        </p:spPr>
        <p:style>
          <a:lnRef idx="3">
            <a:schemeClr val="accent6"/>
          </a:lnRef>
          <a:fillRef idx="0">
            <a:schemeClr val="accent6"/>
          </a:fillRef>
          <a:effectRef idx="2">
            <a:schemeClr val="accent6"/>
          </a:effectRef>
          <a:fontRef idx="minor">
            <a:schemeClr val="tx1"/>
          </a:fontRef>
        </p:style>
      </p:cxnSp>
      <p:cxnSp>
        <p:nvCxnSpPr>
          <p:cNvPr id="13" name="Straight Connector 12"/>
          <p:cNvCxnSpPr/>
          <p:nvPr/>
        </p:nvCxnSpPr>
        <p:spPr>
          <a:xfrm>
            <a:off x="3369276" y="2564649"/>
            <a:ext cx="0" cy="316687"/>
          </a:xfrm>
          <a:prstGeom prst="line">
            <a:avLst/>
          </a:prstGeom>
          <a:effectLst>
            <a:outerShdw blurRad="50800" dist="38100" dir="5400000" algn="t" rotWithShape="0">
              <a:prstClr val="black">
                <a:alpha val="40000"/>
              </a:prstClr>
            </a:outerShdw>
          </a:effectLst>
        </p:spPr>
        <p:style>
          <a:lnRef idx="3">
            <a:schemeClr val="accent6"/>
          </a:lnRef>
          <a:fillRef idx="0">
            <a:schemeClr val="accent6"/>
          </a:fillRef>
          <a:effectRef idx="2">
            <a:schemeClr val="accent6"/>
          </a:effectRef>
          <a:fontRef idx="minor">
            <a:schemeClr val="tx1"/>
          </a:fontRef>
        </p:style>
      </p:cxnSp>
      <p:cxnSp>
        <p:nvCxnSpPr>
          <p:cNvPr id="14" name="Straight Connector 13"/>
          <p:cNvCxnSpPr/>
          <p:nvPr/>
        </p:nvCxnSpPr>
        <p:spPr>
          <a:xfrm>
            <a:off x="6046573" y="1599565"/>
            <a:ext cx="0" cy="316687"/>
          </a:xfrm>
          <a:prstGeom prst="line">
            <a:avLst/>
          </a:prstGeom>
          <a:effectLst>
            <a:outerShdw blurRad="50800" dist="38100" dir="5400000" algn="t" rotWithShape="0">
              <a:prstClr val="black">
                <a:alpha val="40000"/>
              </a:prstClr>
            </a:outerShdw>
          </a:effectLst>
        </p:spPr>
        <p:style>
          <a:lnRef idx="3">
            <a:schemeClr val="accent6"/>
          </a:lnRef>
          <a:fillRef idx="0">
            <a:schemeClr val="accent6"/>
          </a:fillRef>
          <a:effectRef idx="2">
            <a:schemeClr val="accent6"/>
          </a:effectRef>
          <a:fontRef idx="minor">
            <a:schemeClr val="tx1"/>
          </a:fontRef>
        </p:style>
      </p:cxnSp>
      <p:cxnSp>
        <p:nvCxnSpPr>
          <p:cNvPr id="15" name="Straight Connector 14"/>
          <p:cNvCxnSpPr/>
          <p:nvPr/>
        </p:nvCxnSpPr>
        <p:spPr>
          <a:xfrm>
            <a:off x="8394357" y="1578448"/>
            <a:ext cx="0" cy="316687"/>
          </a:xfrm>
          <a:prstGeom prst="line">
            <a:avLst/>
          </a:prstGeom>
          <a:effectLst>
            <a:outerShdw blurRad="50800" dist="38100" dir="5400000" algn="t" rotWithShape="0">
              <a:prstClr val="black">
                <a:alpha val="40000"/>
              </a:prstClr>
            </a:outerShdw>
          </a:effectLst>
        </p:spPr>
        <p:style>
          <a:lnRef idx="3">
            <a:schemeClr val="accent6"/>
          </a:lnRef>
          <a:fillRef idx="0">
            <a:schemeClr val="accent6"/>
          </a:fillRef>
          <a:effectRef idx="2">
            <a:schemeClr val="accent6"/>
          </a:effectRef>
          <a:fontRef idx="minor">
            <a:schemeClr val="tx1"/>
          </a:fontRef>
        </p:style>
      </p:cxnSp>
      <p:cxnSp>
        <p:nvCxnSpPr>
          <p:cNvPr id="16" name="Straight Connector 15"/>
          <p:cNvCxnSpPr/>
          <p:nvPr/>
        </p:nvCxnSpPr>
        <p:spPr>
          <a:xfrm>
            <a:off x="4934465" y="2547852"/>
            <a:ext cx="0" cy="316687"/>
          </a:xfrm>
          <a:prstGeom prst="line">
            <a:avLst/>
          </a:prstGeom>
          <a:effectLst>
            <a:outerShdw blurRad="50800" dist="38100" dir="5400000" algn="t" rotWithShape="0">
              <a:prstClr val="black">
                <a:alpha val="40000"/>
              </a:prstClr>
            </a:outerShdw>
          </a:effectLst>
        </p:spPr>
        <p:style>
          <a:lnRef idx="3">
            <a:schemeClr val="accent6"/>
          </a:lnRef>
          <a:fillRef idx="0">
            <a:schemeClr val="accent6"/>
          </a:fillRef>
          <a:effectRef idx="2">
            <a:schemeClr val="accent6"/>
          </a:effectRef>
          <a:fontRef idx="minor">
            <a:schemeClr val="tx1"/>
          </a:fontRef>
        </p:style>
      </p:cxnSp>
      <p:sp>
        <p:nvSpPr>
          <p:cNvPr id="17" name="Rectangle 16"/>
          <p:cNvSpPr/>
          <p:nvPr/>
        </p:nvSpPr>
        <p:spPr>
          <a:xfrm>
            <a:off x="381000" y="3669936"/>
            <a:ext cx="8610600" cy="2185214"/>
          </a:xfrm>
          <a:prstGeom prst="rect">
            <a:avLst/>
          </a:prstGeom>
        </p:spPr>
        <p:txBody>
          <a:bodyPr wrap="squar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Our </a:t>
            </a:r>
            <a:r>
              <a:rPr kumimoji="0" lang="en-US" sz="2800" b="1" i="0" u="none" strike="noStrike" kern="1200" cap="none" spc="0" normalizeH="0" baseline="0" noProof="0" dirty="0" smtClean="0">
                <a:ln>
                  <a:noFill/>
                </a:ln>
                <a:solidFill>
                  <a:prstClr val="black"/>
                </a:solidFill>
                <a:effectLst/>
                <a:uLnTx/>
                <a:uFillTx/>
                <a:latin typeface="Arial" pitchFamily="34" charset="0"/>
                <a:cs typeface="Arial" panose="020B0604020202020204" pitchFamily="34" charset="0"/>
              </a:rPr>
              <a:t>800+ faculty, staff, and students </a:t>
            </a:r>
            <a:r>
              <a:rPr kumimoji="0" lang="en-US" sz="1800" b="0" i="0" u="none" strike="noStrike" kern="120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learned useful skills in:</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Arial" pitchFamily="34" charset="0"/>
                <a:cs typeface="Arial" panose="020B0604020202020204" pitchFamily="34" charset="0"/>
              </a:rPr>
              <a:t>nuclear science </a:t>
            </a:r>
            <a:r>
              <a:rPr kumimoji="0" lang="en-US" sz="1800" b="1" i="0" u="none" strike="noStrike" kern="1200" cap="none" spc="0" normalizeH="0" baseline="0" noProof="0" dirty="0">
                <a:ln>
                  <a:noFill/>
                </a:ln>
                <a:solidFill>
                  <a:prstClr val="black"/>
                </a:solidFill>
                <a:effectLst/>
                <a:uLnTx/>
                <a:uFillTx/>
                <a:latin typeface="Arial" pitchFamily="34" charset="0"/>
                <a:cs typeface="Arial" panose="020B0604020202020204" pitchFamily="34" charset="0"/>
              </a:rPr>
              <a:t>▪ physics ▪ chemistry ▪ all types of engineering ▪ mathematics ▪ </a:t>
            </a:r>
            <a:r>
              <a:rPr kumimoji="0" lang="en-US" sz="1800" b="1" i="0" u="none" strike="noStrike" kern="1200" cap="none" spc="0" normalizeH="0" baseline="0" noProof="0" dirty="0" smtClean="0">
                <a:ln>
                  <a:noFill/>
                </a:ln>
                <a:solidFill>
                  <a:prstClr val="black"/>
                </a:solidFill>
                <a:effectLst/>
                <a:uLnTx/>
                <a:uFillTx/>
                <a:latin typeface="Arial" pitchFamily="34" charset="0"/>
                <a:cs typeface="Arial" panose="020B0604020202020204" pitchFamily="34" charset="0"/>
              </a:rPr>
              <a:t>computer </a:t>
            </a:r>
            <a:r>
              <a:rPr kumimoji="0" lang="en-US" sz="1800" b="1" i="0" u="none" strike="noStrike" kern="1200" cap="none" spc="0" normalizeH="0" baseline="0" noProof="0" dirty="0">
                <a:ln>
                  <a:noFill/>
                </a:ln>
                <a:solidFill>
                  <a:prstClr val="black"/>
                </a:solidFill>
                <a:effectLst/>
                <a:uLnTx/>
                <a:uFillTx/>
                <a:latin typeface="Arial" pitchFamily="34" charset="0"/>
                <a:cs typeface="Arial" panose="020B0604020202020204" pitchFamily="34" charset="0"/>
              </a:rPr>
              <a:t>science </a:t>
            </a:r>
            <a:r>
              <a:rPr kumimoji="0" lang="en-US" sz="1800" b="1" i="0" u="none" strike="noStrike" kern="1200" cap="none" spc="0" normalizeH="0" baseline="0" noProof="0" dirty="0" smtClean="0">
                <a:ln>
                  <a:noFill/>
                </a:ln>
                <a:solidFill>
                  <a:prstClr val="black"/>
                </a:solidFill>
                <a:effectLst/>
                <a:uLnTx/>
                <a:uFillTx/>
                <a:latin typeface="Arial" pitchFamily="34" charset="0"/>
                <a:cs typeface="Arial" panose="020B0604020202020204" pitchFamily="34" charset="0"/>
              </a:rPr>
              <a:t>▪ welding </a:t>
            </a:r>
            <a:r>
              <a:rPr kumimoji="0" lang="en-US" sz="1800" b="1" i="0" u="none" strike="noStrike" kern="1200" cap="none" spc="0" normalizeH="0" baseline="0" noProof="0" dirty="0">
                <a:ln>
                  <a:noFill/>
                </a:ln>
                <a:solidFill>
                  <a:prstClr val="black"/>
                </a:solidFill>
                <a:effectLst/>
                <a:uLnTx/>
                <a:uFillTx/>
                <a:latin typeface="Arial" pitchFamily="34" charset="0"/>
                <a:cs typeface="Arial" panose="020B0604020202020204" pitchFamily="34" charset="0"/>
              </a:rPr>
              <a:t>▪ machining ▪ </a:t>
            </a:r>
            <a:r>
              <a:rPr kumimoji="0" lang="en-US" sz="1800" b="1" i="0" u="none" strike="noStrike" kern="1200" cap="none" spc="0" normalizeH="0" baseline="0" noProof="0" dirty="0" smtClean="0">
                <a:ln>
                  <a:noFill/>
                </a:ln>
                <a:solidFill>
                  <a:prstClr val="black"/>
                </a:solidFill>
                <a:effectLst/>
                <a:uLnTx/>
                <a:uFillTx/>
                <a:latin typeface="Arial" pitchFamily="34" charset="0"/>
                <a:cs typeface="Arial" panose="020B0604020202020204" pitchFamily="34" charset="0"/>
              </a:rPr>
              <a:t>pipefitting</a:t>
            </a:r>
            <a:r>
              <a:rPr kumimoji="0" lang="en-US" sz="1800" b="1" i="0" u="none" strike="noStrike" kern="1200" cap="none" spc="0" normalizeH="0" baseline="0" noProof="0" dirty="0">
                <a:ln>
                  <a:noFill/>
                </a:ln>
                <a:solidFill>
                  <a:prstClr val="black"/>
                </a:solidFill>
                <a:effectLst/>
                <a:uLnTx/>
                <a:uFillTx/>
                <a:latin typeface="Arial" pitchFamily="34" charset="0"/>
                <a:cs typeface="Arial" panose="020B0604020202020204" pitchFamily="34" charset="0"/>
              </a:rPr>
              <a:t> ▪</a:t>
            </a:r>
            <a:r>
              <a:rPr kumimoji="0" lang="en-US" sz="1800" b="0" i="0" u="none" strike="noStrike" kern="1200" cap="none" spc="0" normalizeH="0" baseline="0" noProof="0" dirty="0">
                <a:ln>
                  <a:noFill/>
                </a:ln>
                <a:solidFill>
                  <a:prstClr val="black"/>
                </a:solidFill>
                <a:effectLst/>
                <a:uLnTx/>
                <a:uFillTx/>
                <a:latin typeface="Arial" pitchFamily="34" charset="0"/>
                <a:cs typeface="Arial" panose="020B0604020202020204" pitchFamily="34" charset="0"/>
              </a:rPr>
              <a:t> </a:t>
            </a:r>
            <a:r>
              <a:rPr kumimoji="0" lang="en-US" sz="1800" b="0" i="0" u="none" strike="noStrike" kern="1200" cap="none" spc="0" normalizeH="0" baseline="0" noProof="0" dirty="0" smtClean="0">
                <a:ln>
                  <a:noFill/>
                </a:ln>
                <a:solidFill>
                  <a:prstClr val="black"/>
                </a:solidFill>
                <a:effectLst/>
                <a:uLnTx/>
                <a:uFillTx/>
                <a:latin typeface="Arial" pitchFamily="34" charset="0"/>
                <a:cs typeface="Arial" panose="020B0604020202020204" pitchFamily="34" charset="0"/>
              </a:rPr>
              <a:t>and so on… </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smtClean="0">
              <a:ln>
                <a:noFill/>
              </a:ln>
              <a:solidFill>
                <a:srgbClr val="C19859">
                  <a:lumMod val="75000"/>
                </a:srgbClr>
              </a:solidFill>
              <a:effectLst/>
              <a:uLnTx/>
              <a:uFillTx/>
              <a:latin typeface="Arial" pitchFamily="34" charset="0"/>
              <a:cs typeface="Arial" panose="020B0604020202020204"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Arial" pitchFamily="34" charset="0"/>
                <a:cs typeface="Arial" panose="020B0604020202020204" pitchFamily="34" charset="0"/>
              </a:rPr>
              <a:t>And had jobs in </a:t>
            </a:r>
            <a:r>
              <a:rPr kumimoji="0" lang="en-US" sz="1800" b="1" i="0" u="none" strike="noStrike" kern="1200" cap="none" spc="0" normalizeH="0" baseline="0" noProof="0" dirty="0" smtClean="0">
                <a:ln>
                  <a:noFill/>
                </a:ln>
                <a:solidFill>
                  <a:prstClr val="black"/>
                </a:solidFill>
                <a:effectLst/>
                <a:uLnTx/>
                <a:uFillTx/>
                <a:latin typeface="Arial" pitchFamily="34" charset="0"/>
                <a:cs typeface="Arial" panose="020B0604020202020204" pitchFamily="34" charset="0"/>
              </a:rPr>
              <a:t>quality control, building cars, construction, farming</a:t>
            </a:r>
            <a:r>
              <a:rPr kumimoji="0" lang="en-US" sz="1800" b="0" i="0" u="none" strike="noStrike" kern="1200" cap="none" spc="0" normalizeH="0" baseline="0" noProof="0" dirty="0" smtClean="0">
                <a:ln>
                  <a:noFill/>
                </a:ln>
                <a:solidFill>
                  <a:prstClr val="black"/>
                </a:solidFill>
                <a:effectLst/>
                <a:uLnTx/>
                <a:uFillTx/>
                <a:latin typeface="Arial" pitchFamily="34" charset="0"/>
                <a:cs typeface="Arial" panose="020B0604020202020204" pitchFamily="34" charset="0"/>
              </a:rPr>
              <a:t>, etc…</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Arial" pitchFamily="34" charset="0"/>
                <a:cs typeface="Arial" panose="020B0604020202020204" pitchFamily="34" charset="0"/>
              </a:rPr>
              <a:t>If you like </a:t>
            </a:r>
            <a:r>
              <a:rPr kumimoji="0" lang="en-US" sz="1800" b="0" i="0" u="none" strike="noStrike" kern="1200" cap="none" spc="0" normalizeH="0" baseline="0" noProof="0" dirty="0" smtClean="0">
                <a:ln>
                  <a:noFill/>
                </a:ln>
                <a:solidFill>
                  <a:srgbClr val="67B14B"/>
                </a:solidFill>
                <a:effectLst/>
                <a:uLnTx/>
                <a:uFillTx/>
                <a:latin typeface="Arial" pitchFamily="34" charset="0"/>
                <a:cs typeface="Arial" panose="020B0604020202020204" pitchFamily="34" charset="0"/>
              </a:rPr>
              <a:t>Science, Technology, Engineering, and Math (STEM)</a:t>
            </a:r>
            <a:r>
              <a:rPr kumimoji="0" lang="en-US" sz="1800" b="0" i="0" u="none" strike="noStrike" kern="1200" cap="none" spc="0" normalizeH="0" baseline="0" noProof="0" dirty="0" smtClean="0">
                <a:ln>
                  <a:noFill/>
                </a:ln>
                <a:solidFill>
                  <a:prstClr val="black"/>
                </a:solidFill>
                <a:effectLst/>
                <a:uLnTx/>
                <a:uFillTx/>
                <a:latin typeface="Arial" pitchFamily="34" charset="0"/>
                <a:cs typeface="Arial" panose="020B0604020202020204" pitchFamily="34" charset="0"/>
              </a:rPr>
              <a:t>, that’s what we do!</a:t>
            </a:r>
            <a:endParaRPr kumimoji="0" lang="en-US" sz="1800" b="0" i="0" u="none" strike="noStrike" kern="1200" cap="none" spc="0" normalizeH="0" baseline="0" noProof="0" dirty="0">
              <a:ln>
                <a:noFill/>
              </a:ln>
              <a:solidFill>
                <a:prstClr val="black"/>
              </a:solidFill>
              <a:effectLst/>
              <a:uLnTx/>
              <a:uFillTx/>
              <a:latin typeface="Arial" pitchFamily="34" charset="0"/>
              <a:cs typeface="Arial" panose="020B0604020202020204" pitchFamily="34" charset="0"/>
            </a:endParaRPr>
          </a:p>
        </p:txBody>
      </p:sp>
      <p:sp>
        <p:nvSpPr>
          <p:cNvPr id="3" name="TextBox 2"/>
          <p:cNvSpPr txBox="1"/>
          <p:nvPr/>
        </p:nvSpPr>
        <p:spPr>
          <a:xfrm>
            <a:off x="4572000" y="5715000"/>
            <a:ext cx="2198038" cy="369332"/>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1" u="none" strike="noStrike" kern="1200" cap="none" spc="0" normalizeH="0" baseline="0" noProof="0" dirty="0" smtClean="0">
                <a:ln>
                  <a:noFill/>
                </a:ln>
                <a:solidFill>
                  <a:prstClr val="black"/>
                </a:solidFill>
                <a:effectLst/>
                <a:uLnTx/>
                <a:uFillTx/>
                <a:latin typeface="Arial" pitchFamily="34" charset="0"/>
              </a:rPr>
              <a:t>(and skilled trades!)</a:t>
            </a:r>
            <a:endParaRPr kumimoji="0" lang="en-US" sz="1800" b="0" i="1" u="none" strike="noStrike" kern="1200" cap="none" spc="0" normalizeH="0" baseline="0" noProof="0" dirty="0">
              <a:ln>
                <a:noFill/>
              </a:ln>
              <a:solidFill>
                <a:prstClr val="black"/>
              </a:solidFill>
              <a:effectLst/>
              <a:uLnTx/>
              <a:uFillTx/>
              <a:latin typeface="Arial" pitchFamily="34" charset="0"/>
            </a:endParaRPr>
          </a:p>
        </p:txBody>
      </p:sp>
    </p:spTree>
    <p:extLst>
      <p:ext uri="{BB962C8B-B14F-4D97-AF65-F5344CB8AC3E}">
        <p14:creationId xmlns:p14="http://schemas.microsoft.com/office/powerpoint/2010/main" val="1237492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animEffect transition="in" filter="fade">
                                      <p:cBhvr>
                                        <p:cTn id="11" dur="500"/>
                                        <p:tgtEl>
                                          <p:spTgt spid="9">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par>
                          <p:cTn id="28" fill="hold">
                            <p:stCondLst>
                              <p:cond delay="3000"/>
                            </p:stCondLst>
                            <p:childTnLst>
                              <p:par>
                                <p:cTn id="29" presetID="22" presetClass="entr" presetSubtype="1" fill="hold" grpId="0"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up)">
                                      <p:cBhvr>
                                        <p:cTn id="31" dur="2000"/>
                                        <p:tgtEl>
                                          <p:spTgt spid="17"/>
                                        </p:tgtEl>
                                      </p:cBhvr>
                                    </p:animEffect>
                                  </p:childTnLst>
                                </p:cTn>
                              </p:par>
                            </p:childTnLst>
                          </p:cTn>
                        </p:par>
                        <p:par>
                          <p:cTn id="32" fill="hold">
                            <p:stCondLst>
                              <p:cond delay="5000"/>
                            </p:stCondLst>
                            <p:childTnLst>
                              <p:par>
                                <p:cTn id="33" presetID="22" presetClass="entr" presetSubtype="1" fill="hold" grpId="0" nodeType="after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wipe(up)">
                                      <p:cBhvr>
                                        <p:cTn id="3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build="p"/>
      <p:bldP spid="10" grpId="0"/>
      <p:bldP spid="17" grpId="0"/>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228600"/>
            <a:ext cx="7886700" cy="1325563"/>
          </a:xfrm>
        </p:spPr>
        <p:txBody>
          <a:bodyPr/>
          <a:lstStyle/>
          <a:p>
            <a:r>
              <a:rPr lang="en-US" sz="4000" dirty="0" smtClean="0"/>
              <a:t>Who works at FRIB? Students</a:t>
            </a:r>
            <a:endParaRPr lang="en-US" sz="4000" dirty="0"/>
          </a:p>
        </p:txBody>
      </p:sp>
      <p:sp>
        <p:nvSpPr>
          <p:cNvPr id="3" name="Content Placeholder 2"/>
          <p:cNvSpPr txBox="1">
            <a:spLocks/>
          </p:cNvSpPr>
          <p:nvPr/>
        </p:nvSpPr>
        <p:spPr>
          <a:xfrm>
            <a:off x="474036" y="1295400"/>
            <a:ext cx="8232232" cy="2407461"/>
          </a:xfrm>
          <a:prstGeom prst="rect">
            <a:avLst/>
          </a:prstGeom>
        </p:spPr>
        <p:txBody>
          <a:bodyPr>
            <a:normAutofit/>
          </a:bodyPr>
          <a:lstStyle>
            <a:lvl1pPr marL="180178" indent="-180178" algn="l" defTabSz="803293" rtl="0" eaLnBrk="1" fontAlgn="base" hangingPunct="1">
              <a:lnSpc>
                <a:spcPct val="90000"/>
              </a:lnSpc>
              <a:spcBef>
                <a:spcPts val="1206"/>
              </a:spcBef>
              <a:spcAft>
                <a:spcPct val="0"/>
              </a:spcAft>
              <a:buSzPct val="100000"/>
              <a:buFont typeface="Wingdings" pitchFamily="2" charset="2"/>
              <a:buChar char="§"/>
              <a:defRPr sz="2200">
                <a:solidFill>
                  <a:srgbClr val="064308"/>
                </a:solidFill>
                <a:latin typeface="Arial" charset="0"/>
                <a:ea typeface="ＭＳ Ｐゴシック" pitchFamily="-65" charset="-128"/>
                <a:cs typeface="ＭＳ Ｐゴシック" pitchFamily="-65" charset="-128"/>
              </a:defRPr>
            </a:lvl1pPr>
            <a:lvl2pPr marL="363359" indent="-151650" algn="l" defTabSz="803293" rtl="0" eaLnBrk="1" fontAlgn="base" hangingPunct="1">
              <a:lnSpc>
                <a:spcPct val="90000"/>
              </a:lnSpc>
              <a:spcBef>
                <a:spcPts val="201"/>
              </a:spcBef>
              <a:spcAft>
                <a:spcPct val="0"/>
              </a:spcAft>
              <a:buSzPct val="100000"/>
              <a:buFont typeface="Arial" pitchFamily="34" charset="0"/>
              <a:buChar char="•"/>
              <a:defRPr sz="2000">
                <a:solidFill>
                  <a:schemeClr val="tx1"/>
                </a:solidFill>
                <a:latin typeface="Arial" charset="0"/>
                <a:ea typeface="ＭＳ Ｐゴシック" charset="-128"/>
                <a:cs typeface="ＭＳ Ｐゴシック"/>
              </a:defRPr>
            </a:lvl2pPr>
            <a:lvl3pPr marL="591584" indent="-160658" algn="l" defTabSz="803293" rtl="0" eaLnBrk="1" fontAlgn="base" hangingPunct="1">
              <a:lnSpc>
                <a:spcPct val="90000"/>
              </a:lnSpc>
              <a:spcBef>
                <a:spcPts val="201"/>
              </a:spcBef>
              <a:spcAft>
                <a:spcPct val="0"/>
              </a:spcAft>
              <a:buSzPct val="100000"/>
              <a:buFont typeface="Lucida Grande" charset="0"/>
              <a:buChar char="»"/>
              <a:defRPr>
                <a:solidFill>
                  <a:schemeClr val="tx1"/>
                </a:solidFill>
                <a:latin typeface="Arial" charset="0"/>
                <a:ea typeface="ヒラギノ角ゴ Pro W3" pitchFamily="-111" charset="-128"/>
                <a:cs typeface="ヒラギノ角ゴ Pro W3" pitchFamily="-111" charset="-128"/>
              </a:defRPr>
            </a:lvl3pPr>
            <a:lvl4pPr marL="728219" indent="-133632" algn="l" defTabSz="803293" rtl="0" eaLnBrk="1" fontAlgn="base" hangingPunct="1">
              <a:lnSpc>
                <a:spcPct val="90000"/>
              </a:lnSpc>
              <a:spcBef>
                <a:spcPts val="201"/>
              </a:spcBef>
              <a:spcAft>
                <a:spcPct val="0"/>
              </a:spcAft>
              <a:buClr>
                <a:srgbClr val="999999"/>
              </a:buClr>
              <a:buSzPct val="100000"/>
              <a:buFont typeface="Arial" pitchFamily="34" charset="0"/>
              <a:buChar char="•"/>
              <a:defRPr sz="1600">
                <a:solidFill>
                  <a:schemeClr val="tx1"/>
                </a:solidFill>
                <a:latin typeface="+mn-lt"/>
                <a:ea typeface="ヒラギノ角ゴ Pro W3" pitchFamily="-111" charset="-128"/>
                <a:cs typeface="ヒラギノ角ゴ Pro W3"/>
              </a:defRPr>
            </a:lvl4pPr>
            <a:lvl5pPr marL="1002991" indent="-180178" algn="l" defTabSz="803293" rtl="0" eaLnBrk="1" fontAlgn="base" hangingPunct="1">
              <a:lnSpc>
                <a:spcPct val="90000"/>
              </a:lnSpc>
              <a:spcBef>
                <a:spcPts val="201"/>
              </a:spcBef>
              <a:spcAft>
                <a:spcPct val="0"/>
              </a:spcAft>
              <a:buClr>
                <a:srgbClr val="999999"/>
              </a:buClr>
              <a:buSzPct val="100000"/>
              <a:buFont typeface="Lucida Grande" charset="0"/>
              <a:buChar char="»"/>
              <a:defRPr sz="1400">
                <a:solidFill>
                  <a:schemeClr val="tx1"/>
                </a:solidFill>
                <a:latin typeface="+mn-lt"/>
                <a:ea typeface="ヒラギノ角ゴ Pro W3" pitchFamily="-111" charset="-128"/>
                <a:cs typeface="ヒラギノ角ゴ Pro W3"/>
              </a:defRPr>
            </a:lvl5pPr>
            <a:lvl6pPr marL="2223294"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6pPr>
            <a:lvl7pPr marL="2680333"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7pPr>
            <a:lvl8pPr marL="3137372"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8pPr>
            <a:lvl9pPr marL="3594407"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9pPr>
          </a:lstStyle>
          <a:p>
            <a:pPr marL="0" marR="0" lvl="0" indent="0" algn="ctr" defTabSz="803293" rtl="0" eaLnBrk="1" fontAlgn="base" latinLnBrk="0" hangingPunct="1">
              <a:lnSpc>
                <a:spcPct val="90000"/>
              </a:lnSpc>
              <a:spcBef>
                <a:spcPts val="1206"/>
              </a:spcBef>
              <a:spcAft>
                <a:spcPct val="0"/>
              </a:spcAft>
              <a:buClrTx/>
              <a:buSzPct val="100000"/>
              <a:buFont typeface="Wingdings" pitchFamily="2" charset="2"/>
              <a:buNone/>
              <a:tabLst/>
              <a:defRPr/>
            </a:pPr>
            <a:r>
              <a:rPr kumimoji="0" lang="en-US" sz="2200" b="0" i="0" u="none" strike="noStrike" kern="0" cap="none" spc="0" normalizeH="0" baseline="0" noProof="0" dirty="0" smtClean="0">
                <a:ln>
                  <a:noFill/>
                </a:ln>
                <a:solidFill>
                  <a:prstClr val="black"/>
                </a:solidFill>
                <a:effectLst/>
                <a:uLnTx/>
                <a:uFillTx/>
                <a:latin typeface="Arial" charset="0"/>
                <a:ea typeface="ＭＳ Ｐゴシック" pitchFamily="-65" charset="-128"/>
              </a:rPr>
              <a:t>For 30+ years, NSCL &amp; FRIB has been the home of a </a:t>
            </a:r>
          </a:p>
          <a:p>
            <a:pPr marL="0" marR="0" lvl="0" indent="0" algn="ctr" defTabSz="803293" rtl="0" eaLnBrk="1" fontAlgn="base" latinLnBrk="0" hangingPunct="1">
              <a:lnSpc>
                <a:spcPct val="90000"/>
              </a:lnSpc>
              <a:spcBef>
                <a:spcPts val="1206"/>
              </a:spcBef>
              <a:spcAft>
                <a:spcPct val="0"/>
              </a:spcAft>
              <a:buClrTx/>
              <a:buSzPct val="100000"/>
              <a:buFont typeface="Wingdings" pitchFamily="2" charset="2"/>
              <a:buNone/>
              <a:tabLst/>
              <a:defRPr/>
            </a:pPr>
            <a:r>
              <a:rPr kumimoji="0" lang="en-US" sz="3200" b="1" i="0" u="none" strike="noStrike" kern="0" cap="none" spc="0" normalizeH="0" baseline="0" noProof="0" dirty="0" smtClean="0">
                <a:ln>
                  <a:noFill/>
                </a:ln>
                <a:solidFill>
                  <a:srgbClr val="67B14B"/>
                </a:solidFill>
                <a:effectLst/>
                <a:uLnTx/>
                <a:uFillTx/>
                <a:latin typeface="Arial Black" panose="020B0A04020102020204" pitchFamily="34" charset="0"/>
                <a:ea typeface="ＭＳ Ｐゴシック" pitchFamily="-65" charset="-128"/>
              </a:rPr>
              <a:t>top-ranked nuclear science school</a:t>
            </a:r>
          </a:p>
          <a:p>
            <a:pPr marL="0" marR="0" lvl="0" indent="0" algn="ctr" defTabSz="803293" rtl="0" eaLnBrk="1" fontAlgn="base" latinLnBrk="0" hangingPunct="1">
              <a:lnSpc>
                <a:spcPct val="90000"/>
              </a:lnSpc>
              <a:spcBef>
                <a:spcPts val="1206"/>
              </a:spcBef>
              <a:spcAft>
                <a:spcPct val="0"/>
              </a:spcAft>
              <a:buClrTx/>
              <a:buSzPct val="100000"/>
              <a:buFont typeface="Wingdings" pitchFamily="2" charset="2"/>
              <a:buNone/>
              <a:tabLst/>
              <a:defRPr/>
            </a:pPr>
            <a:r>
              <a:rPr kumimoji="0" lang="en-US" sz="2200" b="0" i="0" u="none" strike="noStrike" kern="0" cap="none" spc="0" normalizeH="0" baseline="0" noProof="0" dirty="0" smtClean="0">
                <a:ln>
                  <a:noFill/>
                </a:ln>
                <a:solidFill>
                  <a:prstClr val="black"/>
                </a:solidFill>
                <a:effectLst/>
                <a:uLnTx/>
                <a:uFillTx/>
                <a:latin typeface="Arial" charset="0"/>
                <a:ea typeface="ＭＳ Ｐゴシック" pitchFamily="-65" charset="-128"/>
              </a:rPr>
              <a:t>among U.S. universities</a:t>
            </a:r>
          </a:p>
          <a:p>
            <a:pPr marL="0" marR="0" lvl="0" indent="0" algn="ctr" defTabSz="803293" rtl="0" eaLnBrk="1" fontAlgn="base" latinLnBrk="0" hangingPunct="1">
              <a:lnSpc>
                <a:spcPct val="90000"/>
              </a:lnSpc>
              <a:spcBef>
                <a:spcPts val="1206"/>
              </a:spcBef>
              <a:spcAft>
                <a:spcPct val="0"/>
              </a:spcAft>
              <a:buClrTx/>
              <a:buSzPct val="100000"/>
              <a:buFont typeface="Wingdings" pitchFamily="2" charset="2"/>
              <a:buNone/>
              <a:tabLst/>
              <a:defRPr/>
            </a:pPr>
            <a:r>
              <a:rPr kumimoji="0" lang="en-US" sz="1200" b="0" i="1" u="none" strike="noStrike" kern="0" cap="none" spc="0" normalizeH="0" baseline="0" noProof="0" dirty="0" smtClean="0">
                <a:ln>
                  <a:noFill/>
                </a:ln>
                <a:solidFill>
                  <a:prstClr val="black"/>
                </a:solidFill>
                <a:effectLst/>
                <a:uLnTx/>
                <a:uFillTx/>
                <a:latin typeface="Arial" charset="0"/>
                <a:ea typeface="ＭＳ Ｐゴシック" pitchFamily="-65" charset="-128"/>
              </a:rPr>
              <a:t>(U.S. News &amp; World Report, 2018)</a:t>
            </a:r>
            <a:endParaRPr kumimoji="0" lang="en-US" sz="1200" b="0" i="1" u="none" strike="noStrike" kern="0" cap="none" spc="0" normalizeH="0" baseline="0" noProof="0" dirty="0">
              <a:ln>
                <a:noFill/>
              </a:ln>
              <a:solidFill>
                <a:prstClr val="black"/>
              </a:solidFill>
              <a:effectLst/>
              <a:uLnTx/>
              <a:uFillTx/>
              <a:latin typeface="Arial" charset="0"/>
              <a:ea typeface="ＭＳ Ｐゴシック" pitchFamily="-65" charset="-128"/>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58996" y="3420207"/>
            <a:ext cx="3356354" cy="2469318"/>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t="21424"/>
          <a:stretch/>
        </p:blipFill>
        <p:spPr>
          <a:xfrm>
            <a:off x="628649" y="3420206"/>
            <a:ext cx="4186385" cy="2469319"/>
          </a:xfrm>
          <a:prstGeom prst="rect">
            <a:avLst/>
          </a:prstGeom>
        </p:spPr>
      </p:pic>
    </p:spTree>
    <p:extLst>
      <p:ext uri="{BB962C8B-B14F-4D97-AF65-F5344CB8AC3E}">
        <p14:creationId xmlns:p14="http://schemas.microsoft.com/office/powerpoint/2010/main" val="134741015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rotWithShape="1">
          <a:blip r:embed="rId2">
            <a:extLst>
              <a:ext uri="{28A0092B-C50C-407E-A947-70E740481C1C}">
                <a14:useLocalDpi xmlns:a14="http://schemas.microsoft.com/office/drawing/2010/main" val="0"/>
              </a:ext>
            </a:extLst>
          </a:blip>
          <a:srcRect t="12500" b="8750"/>
          <a:stretch/>
        </p:blipFill>
        <p:spPr>
          <a:xfrm>
            <a:off x="0" y="1143000"/>
            <a:ext cx="9144000" cy="4800600"/>
          </a:xfrm>
          <a:prstGeom prst="rect">
            <a:avLst/>
          </a:prstGeom>
        </p:spPr>
      </p:pic>
      <p:sp>
        <p:nvSpPr>
          <p:cNvPr id="2" name="Title 1"/>
          <p:cNvSpPr>
            <a:spLocks noGrp="1"/>
          </p:cNvSpPr>
          <p:nvPr>
            <p:ph type="title"/>
          </p:nvPr>
        </p:nvSpPr>
        <p:spPr>
          <a:xfrm>
            <a:off x="628650" y="228600"/>
            <a:ext cx="7886700" cy="1325563"/>
          </a:xfrm>
        </p:spPr>
        <p:txBody>
          <a:bodyPr/>
          <a:lstStyle/>
          <a:p>
            <a:r>
              <a:rPr lang="en-US" sz="4000" dirty="0" smtClean="0"/>
              <a:t>FRIB on the MSU campus</a:t>
            </a:r>
            <a:endParaRPr lang="en-US" sz="4000" dirty="0"/>
          </a:p>
        </p:txBody>
      </p:sp>
      <p:sp>
        <p:nvSpPr>
          <p:cNvPr id="4" name="TextBox 3"/>
          <p:cNvSpPr txBox="1"/>
          <p:nvPr/>
        </p:nvSpPr>
        <p:spPr>
          <a:xfrm>
            <a:off x="2291261" y="2487912"/>
            <a:ext cx="3025508" cy="338554"/>
          </a:xfrm>
          <a:prstGeom prst="rect">
            <a:avLst/>
          </a:prstGeom>
          <a:solidFill>
            <a:srgbClr val="FFFFFF">
              <a:alpha val="50196"/>
            </a:srgbClr>
          </a:solidFill>
        </p:spPr>
        <p:txBody>
          <a:bodyPr wrap="none" rtlCol="0">
            <a:spAutoFit/>
          </a:bodyPr>
          <a:lstStyle>
            <a:defPPr>
              <a:defRPr lang="en-US"/>
            </a:defPPr>
            <a:lvl1pPr>
              <a:defRPr sz="1600">
                <a:latin typeface="Arial Black" panose="020B0A04020102020204" pitchFamily="34" charset="0"/>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Arial Black" panose="020B0A04020102020204" pitchFamily="34" charset="0"/>
                <a:ea typeface="ヒラギノ角ゴ Pro W3"/>
              </a:rPr>
              <a:t>Detectors &amp; Experiments</a:t>
            </a:r>
            <a:endParaRPr kumimoji="0" lang="en-US" sz="1600" b="0" i="0" u="none" strike="noStrike" kern="1200" cap="none" spc="0" normalizeH="0" baseline="0" noProof="0" dirty="0">
              <a:ln>
                <a:noFill/>
              </a:ln>
              <a:solidFill>
                <a:prstClr val="black"/>
              </a:solidFill>
              <a:effectLst/>
              <a:uLnTx/>
              <a:uFillTx/>
              <a:latin typeface="Arial Black" panose="020B0A04020102020204" pitchFamily="34" charset="0"/>
              <a:ea typeface="ヒラギノ角ゴ Pro W3"/>
            </a:endParaRPr>
          </a:p>
        </p:txBody>
      </p:sp>
      <p:sp>
        <p:nvSpPr>
          <p:cNvPr id="5" name="TextBox 4"/>
          <p:cNvSpPr txBox="1"/>
          <p:nvPr/>
        </p:nvSpPr>
        <p:spPr>
          <a:xfrm>
            <a:off x="1094480" y="3160083"/>
            <a:ext cx="1095172" cy="584775"/>
          </a:xfrm>
          <a:prstGeom prst="rect">
            <a:avLst/>
          </a:prstGeom>
          <a:solidFill>
            <a:srgbClr val="FFFFFF">
              <a:alpha val="50196"/>
            </a:srgbClr>
          </a:solidFill>
        </p:spPr>
        <p:txBody>
          <a:bodyPr wrap="none" rtlCol="0">
            <a:spAutoFit/>
          </a:bodyPr>
          <a:lstStyle>
            <a:defPPr>
              <a:defRPr lang="en-US"/>
            </a:defPPr>
            <a:lvl1pPr>
              <a:defRPr sz="1600">
                <a:latin typeface="Arial Black" panose="020B0A04020102020204" pitchFamily="34" charset="0"/>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Black" panose="020B0A04020102020204" pitchFamily="34" charset="0"/>
                <a:ea typeface="ヒラギノ角ゴ Pro W3"/>
              </a:rPr>
              <a:t>Target</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err="1">
                <a:ln>
                  <a:noFill/>
                </a:ln>
                <a:solidFill>
                  <a:prstClr val="black"/>
                </a:solidFill>
                <a:effectLst/>
                <a:uLnTx/>
                <a:uFillTx/>
                <a:latin typeface="Arial Black" panose="020B0A04020102020204" pitchFamily="34" charset="0"/>
                <a:ea typeface="ヒラギノ角ゴ Pro W3"/>
              </a:rPr>
              <a:t>Highbay</a:t>
            </a:r>
            <a:endParaRPr kumimoji="0" lang="en-US" sz="1600" b="0" i="0" u="none" strike="noStrike" kern="1200" cap="none" spc="0" normalizeH="0" baseline="0" noProof="0" dirty="0">
              <a:ln>
                <a:noFill/>
              </a:ln>
              <a:solidFill>
                <a:prstClr val="black"/>
              </a:solidFill>
              <a:effectLst/>
              <a:uLnTx/>
              <a:uFillTx/>
              <a:latin typeface="Arial Black" panose="020B0A04020102020204" pitchFamily="34" charset="0"/>
              <a:ea typeface="ヒラギノ角ゴ Pro W3"/>
            </a:endParaRPr>
          </a:p>
        </p:txBody>
      </p:sp>
      <p:sp>
        <p:nvSpPr>
          <p:cNvPr id="6" name="TextBox 5"/>
          <p:cNvSpPr txBox="1"/>
          <p:nvPr/>
        </p:nvSpPr>
        <p:spPr>
          <a:xfrm>
            <a:off x="2391838" y="3948159"/>
            <a:ext cx="4320285" cy="338554"/>
          </a:xfrm>
          <a:prstGeom prst="rect">
            <a:avLst/>
          </a:prstGeom>
          <a:solidFill>
            <a:srgbClr val="FFFFFF">
              <a:alpha val="50196"/>
            </a:srgbClr>
          </a:solidFill>
        </p:spPr>
        <p:txBody>
          <a:bodyPr wrap="none" rtlCol="0">
            <a:spAutoFit/>
          </a:bodyPr>
          <a:lstStyle>
            <a:defPPr>
              <a:defRPr lang="en-US"/>
            </a:defPPr>
            <a:lvl1pPr>
              <a:defRPr sz="1600">
                <a:latin typeface="Arial Black" panose="020B0A04020102020204" pitchFamily="34" charset="0"/>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Arial Black" panose="020B0A04020102020204" pitchFamily="34" charset="0"/>
                <a:ea typeface="ヒラギノ角ゴ Pro W3"/>
              </a:rPr>
              <a:t>Accelerator </a:t>
            </a:r>
            <a:r>
              <a:rPr kumimoji="0" lang="en-US" sz="1600" b="0" i="0" u="none" strike="noStrike" kern="1200" cap="none" spc="0" normalizeH="0" baseline="0" noProof="0" dirty="0">
                <a:ln>
                  <a:noFill/>
                </a:ln>
                <a:solidFill>
                  <a:prstClr val="black"/>
                </a:solidFill>
                <a:effectLst/>
                <a:uLnTx/>
                <a:uFillTx/>
                <a:latin typeface="Arial Black" panose="020B0A04020102020204" pitchFamily="34" charset="0"/>
                <a:ea typeface="ヒラギノ角ゴ Pro W3"/>
              </a:rPr>
              <a:t>Support </a:t>
            </a:r>
            <a:r>
              <a:rPr kumimoji="0" lang="en-US" sz="1600" b="0" i="0" u="none" strike="noStrike" kern="1200" cap="none" spc="0" normalizeH="0" baseline="0" noProof="0" dirty="0" smtClean="0">
                <a:ln>
                  <a:noFill/>
                </a:ln>
                <a:solidFill>
                  <a:prstClr val="black"/>
                </a:solidFill>
                <a:effectLst/>
                <a:uLnTx/>
                <a:uFillTx/>
                <a:latin typeface="Arial Black" panose="020B0A04020102020204" pitchFamily="34" charset="0"/>
                <a:ea typeface="ヒラギノ角ゴ Pro W3"/>
              </a:rPr>
              <a:t>(power, cooling)</a:t>
            </a:r>
            <a:endParaRPr kumimoji="0" lang="en-US" sz="1600" b="0" i="0" u="none" strike="noStrike" kern="1200" cap="none" spc="0" normalizeH="0" baseline="0" noProof="0" dirty="0">
              <a:ln>
                <a:noFill/>
              </a:ln>
              <a:solidFill>
                <a:prstClr val="black"/>
              </a:solidFill>
              <a:effectLst/>
              <a:uLnTx/>
              <a:uFillTx/>
              <a:latin typeface="Arial Black" panose="020B0A04020102020204" pitchFamily="34" charset="0"/>
              <a:ea typeface="ヒラギノ角ゴ Pro W3"/>
            </a:endParaRPr>
          </a:p>
        </p:txBody>
      </p:sp>
      <p:sp>
        <p:nvSpPr>
          <p:cNvPr id="7" name="TextBox 6"/>
          <p:cNvSpPr txBox="1"/>
          <p:nvPr/>
        </p:nvSpPr>
        <p:spPr>
          <a:xfrm>
            <a:off x="6477000" y="3155565"/>
            <a:ext cx="2403735" cy="338554"/>
          </a:xfrm>
          <a:prstGeom prst="rect">
            <a:avLst/>
          </a:prstGeom>
          <a:solidFill>
            <a:srgbClr val="FFFFFF">
              <a:alpha val="50196"/>
            </a:srgbClr>
          </a:solidFill>
        </p:spPr>
        <p:txBody>
          <a:bodyPr wrap="none" rtlCol="0">
            <a:spAutoFit/>
          </a:bodyPr>
          <a:lstStyle>
            <a:defPPr>
              <a:defRPr lang="en-US"/>
            </a:defPPr>
            <a:lvl1pPr>
              <a:defRPr sz="1600">
                <a:latin typeface="Arial Black" panose="020B0A04020102020204" pitchFamily="34" charset="0"/>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Arial Black" panose="020B0A04020102020204" pitchFamily="34" charset="0"/>
                <a:ea typeface="ヒラギノ角ゴ Pro W3"/>
              </a:rPr>
              <a:t>Accelerator Testing</a:t>
            </a:r>
            <a:endParaRPr kumimoji="0" lang="en-US" sz="1600" b="0" i="0" u="none" strike="noStrike" kern="1200" cap="none" spc="0" normalizeH="0" baseline="0" noProof="0" dirty="0">
              <a:ln>
                <a:noFill/>
              </a:ln>
              <a:solidFill>
                <a:prstClr val="black"/>
              </a:solidFill>
              <a:effectLst/>
              <a:uLnTx/>
              <a:uFillTx/>
              <a:latin typeface="Arial Black" panose="020B0A04020102020204" pitchFamily="34" charset="0"/>
              <a:ea typeface="ヒラギノ角ゴ Pro W3"/>
            </a:endParaRPr>
          </a:p>
        </p:txBody>
      </p:sp>
      <p:sp>
        <p:nvSpPr>
          <p:cNvPr id="8" name="TextBox 7"/>
          <p:cNvSpPr txBox="1"/>
          <p:nvPr/>
        </p:nvSpPr>
        <p:spPr>
          <a:xfrm>
            <a:off x="6248400" y="3547646"/>
            <a:ext cx="1518685" cy="338554"/>
          </a:xfrm>
          <a:prstGeom prst="rect">
            <a:avLst/>
          </a:prstGeom>
          <a:solidFill>
            <a:srgbClr val="FFFFFF">
              <a:alpha val="50196"/>
            </a:srgbClr>
          </a:solidFill>
        </p:spPr>
        <p:txBody>
          <a:bodyPr wrap="none" rtlCol="0">
            <a:spAutoFit/>
          </a:bodyPr>
          <a:lstStyle>
            <a:defPPr>
              <a:defRPr lang="en-US"/>
            </a:defPPr>
            <a:lvl1pPr>
              <a:defRPr sz="1600">
                <a:latin typeface="Arial Black" panose="020B0A04020102020204" pitchFamily="34" charset="0"/>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Black" panose="020B0A04020102020204" pitchFamily="34" charset="0"/>
                <a:ea typeface="ヒラギノ角ゴ Pro W3"/>
              </a:rPr>
              <a:t>Ion Sources</a:t>
            </a:r>
          </a:p>
        </p:txBody>
      </p:sp>
      <p:sp>
        <p:nvSpPr>
          <p:cNvPr id="9" name="TextBox 8"/>
          <p:cNvSpPr txBox="1"/>
          <p:nvPr/>
        </p:nvSpPr>
        <p:spPr>
          <a:xfrm>
            <a:off x="4469029" y="1774185"/>
            <a:ext cx="1334596" cy="369332"/>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pitchFamily="34" charset="0"/>
                <a:ea typeface="ヒラギノ角ゴ Pro W3"/>
              </a:rPr>
              <a:t>SHAW LANE</a:t>
            </a:r>
          </a:p>
        </p:txBody>
      </p:sp>
      <p:sp>
        <p:nvSpPr>
          <p:cNvPr id="10" name="TextBox 9"/>
          <p:cNvSpPr txBox="1"/>
          <p:nvPr/>
        </p:nvSpPr>
        <p:spPr>
          <a:xfrm>
            <a:off x="5976409" y="4431268"/>
            <a:ext cx="1588320" cy="369332"/>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pitchFamily="34" charset="0"/>
                <a:ea typeface="ヒラギノ角ゴ Pro W3"/>
              </a:rPr>
              <a:t>WILSON ROAD</a:t>
            </a:r>
          </a:p>
        </p:txBody>
      </p:sp>
      <p:sp>
        <p:nvSpPr>
          <p:cNvPr id="12" name="TextBox 11"/>
          <p:cNvSpPr txBox="1"/>
          <p:nvPr/>
        </p:nvSpPr>
        <p:spPr>
          <a:xfrm>
            <a:off x="7876978" y="2059344"/>
            <a:ext cx="1222962" cy="1138773"/>
          </a:xfrm>
          <a:prstGeom prst="rect">
            <a:avLst/>
          </a:prstGeom>
          <a:noFill/>
        </p:spPr>
        <p:txBody>
          <a:bodyPr wrap="none" rtlCol="0">
            <a:spAutoFit/>
          </a:body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pitchFamily="34" charset="0"/>
                <a:ea typeface="ヒラギノ角ゴ Pro W3"/>
              </a:rPr>
              <a:t>WHARTON</a:t>
            </a:r>
          </a:p>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pitchFamily="34" charset="0"/>
                <a:ea typeface="ヒラギノ角ゴ Pro W3"/>
              </a:rPr>
              <a:t>CENTER</a:t>
            </a:r>
          </a:p>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itchFamily="34" charset="0"/>
                <a:ea typeface="ヒラギノ角ゴ Pro W3"/>
                <a:sym typeface="Wingdings" panose="05000000000000000000" pitchFamily="2" charset="2"/>
              </a:rPr>
              <a:t></a:t>
            </a:r>
            <a:endParaRPr kumimoji="0" lang="en-US" sz="16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pitchFamily="34" charset="0"/>
              <a:ea typeface="ヒラギノ角ゴ Pro W3"/>
            </a:endParaRPr>
          </a:p>
        </p:txBody>
      </p:sp>
      <p:sp>
        <p:nvSpPr>
          <p:cNvPr id="13" name="TextBox 12"/>
          <p:cNvSpPr txBox="1"/>
          <p:nvPr/>
        </p:nvSpPr>
        <p:spPr>
          <a:xfrm>
            <a:off x="41635" y="3184029"/>
            <a:ext cx="796565" cy="1692771"/>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pitchFamily="34" charset="0"/>
                <a:ea typeface="ヒラギノ角ゴ Pro W3"/>
                <a:sym typeface="Wingdings" panose="05000000000000000000" pitchFamily="2" charset="2"/>
              </a:rPr>
              <a:t></a:t>
            </a:r>
            <a:endParaRPr kumimoji="0" lang="en-US" sz="32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pitchFamily="34" charset="0"/>
              <a:ea typeface="ヒラギノ角ゴ Pro W3"/>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pitchFamily="34" charset="0"/>
                <a:ea typeface="ヒラギノ角ゴ Pro W3"/>
              </a:rPr>
              <a:t>DAIRY</a:t>
            </a:r>
            <a:br>
              <a:rPr kumimoji="0" lang="en-US" sz="18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pitchFamily="34" charset="0"/>
                <a:ea typeface="ヒラギノ角ゴ Pro W3"/>
              </a:rPr>
            </a:br>
            <a:r>
              <a:rPr kumimoji="0" lang="en-US" sz="18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pitchFamily="34" charset="0"/>
                <a:ea typeface="ヒラギノ角ゴ Pro W3"/>
              </a:rPr>
              <a:t>STORE</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pitchFamily="34" charset="0"/>
                <a:ea typeface="ヒラギノ角ゴ Pro W3"/>
              </a:rPr>
              <a:t>(one</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pitchFamily="34" charset="0"/>
                <a:ea typeface="ヒラギノ角ゴ Pro W3"/>
              </a:rPr>
              <a:t>block)</a:t>
            </a:r>
          </a:p>
        </p:txBody>
      </p:sp>
      <p:sp>
        <p:nvSpPr>
          <p:cNvPr id="14" name="TextBox 13"/>
          <p:cNvSpPr txBox="1"/>
          <p:nvPr/>
        </p:nvSpPr>
        <p:spPr>
          <a:xfrm rot="19579171">
            <a:off x="85073" y="2081042"/>
            <a:ext cx="856709" cy="338554"/>
          </a:xfrm>
          <a:prstGeom prst="rect">
            <a:avLst/>
          </a:prstGeom>
          <a:solidFill>
            <a:srgbClr val="FFFFFF">
              <a:alpha val="50196"/>
            </a:srgbClr>
          </a:solidFill>
        </p:spPr>
        <p:txBody>
          <a:bodyPr wrap="none" rtlCol="0">
            <a:spAutoFit/>
          </a:bodyPr>
          <a:lstStyle>
            <a:defPPr>
              <a:defRPr lang="en-US"/>
            </a:defPPr>
            <a:lvl1pPr>
              <a:defRPr sz="1600">
                <a:latin typeface="Arial Black" panose="020B0A04020102020204" pitchFamily="34" charset="0"/>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Arial Black" panose="020B0A04020102020204" pitchFamily="34" charset="0"/>
                <a:ea typeface="ヒラギノ角ゴ Pro W3"/>
              </a:rPr>
              <a:t>Lobby</a:t>
            </a:r>
            <a:endParaRPr kumimoji="0" lang="en-US" sz="1600" b="0" i="0" u="none" strike="noStrike" kern="1200" cap="none" spc="0" normalizeH="0" baseline="0" noProof="0" dirty="0">
              <a:ln>
                <a:noFill/>
              </a:ln>
              <a:solidFill>
                <a:prstClr val="black"/>
              </a:solidFill>
              <a:effectLst/>
              <a:uLnTx/>
              <a:uFillTx/>
              <a:latin typeface="Arial Black" panose="020B0A04020102020204" pitchFamily="34" charset="0"/>
              <a:ea typeface="ヒラギノ角ゴ Pro W3"/>
            </a:endParaRPr>
          </a:p>
        </p:txBody>
      </p:sp>
      <p:sp>
        <p:nvSpPr>
          <p:cNvPr id="15" name="TextBox 14"/>
          <p:cNvSpPr txBox="1"/>
          <p:nvPr/>
        </p:nvSpPr>
        <p:spPr>
          <a:xfrm>
            <a:off x="1752600" y="1974240"/>
            <a:ext cx="1844479" cy="338554"/>
          </a:xfrm>
          <a:prstGeom prst="rect">
            <a:avLst/>
          </a:prstGeom>
          <a:solidFill>
            <a:srgbClr val="FFFFFF">
              <a:alpha val="50196"/>
            </a:srgbClr>
          </a:solidFill>
        </p:spPr>
        <p:txBody>
          <a:bodyPr wrap="none" rtlCol="0">
            <a:spAutoFit/>
          </a:bodyPr>
          <a:lstStyle>
            <a:defPPr>
              <a:defRPr lang="en-US"/>
            </a:defPPr>
            <a:lvl1pPr>
              <a:defRPr sz="1600">
                <a:latin typeface="Arial Black" panose="020B0A04020102020204" pitchFamily="34" charset="0"/>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Arial Black" panose="020B0A04020102020204" pitchFamily="34" charset="0"/>
                <a:ea typeface="ヒラギノ角ゴ Pro W3"/>
              </a:rPr>
              <a:t>Offices &amp; Labs</a:t>
            </a:r>
            <a:endParaRPr kumimoji="0" lang="en-US" sz="1600" b="0" i="0" u="none" strike="noStrike" kern="1200" cap="none" spc="0" normalizeH="0" baseline="0" noProof="0" dirty="0">
              <a:ln>
                <a:noFill/>
              </a:ln>
              <a:solidFill>
                <a:prstClr val="black"/>
              </a:solidFill>
              <a:effectLst/>
              <a:uLnTx/>
              <a:uFillTx/>
              <a:latin typeface="Arial Black" panose="020B0A04020102020204" pitchFamily="34" charset="0"/>
              <a:ea typeface="ヒラギノ角ゴ Pro W3"/>
            </a:endParaRPr>
          </a:p>
        </p:txBody>
      </p:sp>
      <p:sp>
        <p:nvSpPr>
          <p:cNvPr id="18" name="TextBox 17"/>
          <p:cNvSpPr txBox="1"/>
          <p:nvPr/>
        </p:nvSpPr>
        <p:spPr>
          <a:xfrm>
            <a:off x="2373711" y="3056089"/>
            <a:ext cx="3156633" cy="338554"/>
          </a:xfrm>
          <a:prstGeom prst="rect">
            <a:avLst/>
          </a:prstGeom>
          <a:solidFill>
            <a:srgbClr val="FFFFFF">
              <a:alpha val="50196"/>
            </a:srgbClr>
          </a:solidFill>
        </p:spPr>
        <p:txBody>
          <a:bodyPr wrap="none" rtlCol="0">
            <a:spAutoFit/>
          </a:bodyPr>
          <a:lstStyle>
            <a:defPPr>
              <a:defRPr lang="en-US"/>
            </a:defPPr>
            <a:lvl1pPr>
              <a:defRPr sz="1600">
                <a:latin typeface="Arial Black" panose="020B0A04020102020204" pitchFamily="34" charset="0"/>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Arial Black" panose="020B0A04020102020204" pitchFamily="34" charset="0"/>
                <a:ea typeface="ヒラギノ角ゴ Pro W3"/>
              </a:rPr>
              <a:t>Machine Shop &amp; Assembly</a:t>
            </a:r>
            <a:endParaRPr kumimoji="0" lang="en-US" sz="1600" b="0" i="0" u="none" strike="noStrike" kern="1200" cap="none" spc="0" normalizeH="0" baseline="0" noProof="0" dirty="0">
              <a:ln>
                <a:noFill/>
              </a:ln>
              <a:solidFill>
                <a:prstClr val="black"/>
              </a:solidFill>
              <a:effectLst/>
              <a:uLnTx/>
              <a:uFillTx/>
              <a:latin typeface="Arial Black" panose="020B0A04020102020204" pitchFamily="34" charset="0"/>
              <a:ea typeface="ヒラギノ角ゴ Pro W3"/>
            </a:endParaRPr>
          </a:p>
        </p:txBody>
      </p:sp>
    </p:spTree>
    <p:extLst>
      <p:ext uri="{BB962C8B-B14F-4D97-AF65-F5344CB8AC3E}">
        <p14:creationId xmlns:p14="http://schemas.microsoft.com/office/powerpoint/2010/main" val="409137924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msuscfe-PowerPoint-Cover.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254835" cy="6941127"/>
          </a:xfrm>
          <a:prstGeom prst="rect">
            <a:avLst/>
          </a:prstGeom>
        </p:spPr>
      </p:pic>
      <p:sp>
        <p:nvSpPr>
          <p:cNvPr id="2" name="TextBox 1"/>
          <p:cNvSpPr txBox="1"/>
          <p:nvPr/>
        </p:nvSpPr>
        <p:spPr>
          <a:xfrm>
            <a:off x="3016815" y="5144494"/>
            <a:ext cx="184731" cy="461665"/>
          </a:xfrm>
          <a:prstGeom prst="rect">
            <a:avLst/>
          </a:prstGeom>
          <a:noFill/>
        </p:spPr>
        <p:txBody>
          <a:bodyPr wrap="none" rtlCol="0">
            <a:spAutoFit/>
          </a:bodyPr>
          <a:lstStyle/>
          <a:p>
            <a:endParaRPr lang="en-US" sz="2400" b="1" dirty="0">
              <a:solidFill>
                <a:srgbClr val="390C5D"/>
              </a:solidFill>
            </a:endParaRPr>
          </a:p>
        </p:txBody>
      </p:sp>
      <p:sp>
        <p:nvSpPr>
          <p:cNvPr id="3" name="TextBox 2"/>
          <p:cNvSpPr txBox="1"/>
          <p:nvPr/>
        </p:nvSpPr>
        <p:spPr>
          <a:xfrm>
            <a:off x="2832213" y="4836889"/>
            <a:ext cx="3536220" cy="800219"/>
          </a:xfrm>
          <a:prstGeom prst="rect">
            <a:avLst/>
          </a:prstGeom>
          <a:solidFill>
            <a:srgbClr val="BE5ECC"/>
          </a:solidFill>
          <a:ln w="12700">
            <a:solidFill>
              <a:schemeClr val="bg1"/>
            </a:solidFill>
          </a:ln>
        </p:spPr>
        <p:txBody>
          <a:bodyPr wrap="square" rtlCol="0">
            <a:spAutoFit/>
          </a:bodyPr>
          <a:lstStyle/>
          <a:p>
            <a:pPr algn="ctr"/>
            <a:r>
              <a:rPr lang="en-US" sz="2800" dirty="0" smtClean="0">
                <a:latin typeface="Arial Black" panose="020B0A04020102020204" pitchFamily="34" charset="0"/>
              </a:rPr>
              <a:t>Annually in April</a:t>
            </a:r>
          </a:p>
          <a:p>
            <a:pPr algn="ctr"/>
            <a:r>
              <a:rPr lang="en-US" dirty="0" smtClean="0">
                <a:latin typeface="Arial Black" panose="020B0A04020102020204" pitchFamily="34" charset="0"/>
              </a:rPr>
              <a:t>sciencefestival.msu.edu</a:t>
            </a:r>
            <a:endParaRPr lang="en-US" dirty="0">
              <a:latin typeface="Arial Black" panose="020B0A04020102020204" pitchFamily="34" charset="0"/>
            </a:endParaRPr>
          </a:p>
        </p:txBody>
      </p:sp>
    </p:spTree>
    <p:extLst>
      <p:ext uri="{BB962C8B-B14F-4D97-AF65-F5344CB8AC3E}">
        <p14:creationId xmlns:p14="http://schemas.microsoft.com/office/powerpoint/2010/main" val="4152354395"/>
      </p:ext>
    </p:extLst>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228600"/>
            <a:ext cx="7886700" cy="1325563"/>
          </a:xfrm>
        </p:spPr>
        <p:txBody>
          <a:bodyPr/>
          <a:lstStyle/>
          <a:p>
            <a:r>
              <a:rPr lang="en-US" sz="4000" dirty="0" smtClean="0"/>
              <a:t>Safety First</a:t>
            </a:r>
            <a:endParaRPr lang="en-US" sz="4000" dirty="0"/>
          </a:p>
        </p:txBody>
      </p:sp>
      <p:pic>
        <p:nvPicPr>
          <p:cNvPr id="1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15750" y="1089362"/>
            <a:ext cx="20574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6"/>
          <p:cNvSpPr txBox="1">
            <a:spLocks noChangeArrowheads="1"/>
          </p:cNvSpPr>
          <p:nvPr/>
        </p:nvSpPr>
        <p:spPr bwMode="auto">
          <a:xfrm>
            <a:off x="456525" y="1074408"/>
            <a:ext cx="18288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r" defTabSz="914400" fontAlgn="auto">
              <a:spcBef>
                <a:spcPct val="0"/>
              </a:spcBef>
              <a:spcAft>
                <a:spcPts val="0"/>
              </a:spcAft>
              <a:buFontTx/>
              <a:buNone/>
            </a:pPr>
            <a:r>
              <a:rPr lang="en-US" altLang="en-US" sz="2400" b="1" dirty="0" smtClean="0">
                <a:solidFill>
                  <a:schemeClr val="tx1"/>
                </a:solidFill>
                <a:latin typeface="Calibri" panose="020F0502020204030204"/>
                <a:ea typeface="+mn-ea"/>
                <a:cs typeface="+mn-cs"/>
              </a:rPr>
              <a:t>DON’T</a:t>
            </a:r>
            <a:r>
              <a:rPr lang="en-US" altLang="en-US" sz="2400" dirty="0" smtClean="0">
                <a:solidFill>
                  <a:schemeClr val="tx1"/>
                </a:solidFill>
                <a:latin typeface="Calibri" panose="020F0502020204030204"/>
                <a:ea typeface="+mn-ea"/>
                <a:cs typeface="+mn-cs"/>
              </a:rPr>
              <a:t> put anything in your mouth (eat, drink, chew gum)</a:t>
            </a:r>
            <a:endParaRPr lang="en-US" altLang="en-US" sz="2400" dirty="0">
              <a:solidFill>
                <a:schemeClr val="tx1"/>
              </a:solidFill>
              <a:latin typeface="Calibri" panose="020F0502020204030204"/>
              <a:ea typeface="+mn-ea"/>
              <a:cs typeface="+mn-cs"/>
            </a:endParaRPr>
          </a:p>
        </p:txBody>
      </p:sp>
      <p:sp>
        <p:nvSpPr>
          <p:cNvPr id="14" name="Text Box 7"/>
          <p:cNvSpPr txBox="1">
            <a:spLocks noChangeArrowheads="1"/>
          </p:cNvSpPr>
          <p:nvPr/>
        </p:nvSpPr>
        <p:spPr bwMode="auto">
          <a:xfrm>
            <a:off x="380325" y="3255633"/>
            <a:ext cx="19050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r" defTabSz="914400" fontAlgn="auto">
              <a:spcBef>
                <a:spcPct val="0"/>
              </a:spcBef>
              <a:spcAft>
                <a:spcPts val="0"/>
              </a:spcAft>
              <a:buFontTx/>
              <a:buNone/>
            </a:pPr>
            <a:r>
              <a:rPr lang="en-US" altLang="en-US" sz="2400" b="1" dirty="0" smtClean="0">
                <a:solidFill>
                  <a:schemeClr val="tx1"/>
                </a:solidFill>
                <a:latin typeface="Calibri" panose="020F0502020204030204"/>
                <a:ea typeface="+mn-ea"/>
                <a:cs typeface="+mn-cs"/>
              </a:rPr>
              <a:t>DO</a:t>
            </a:r>
            <a:r>
              <a:rPr lang="en-US" altLang="en-US" sz="2400" dirty="0" smtClean="0">
                <a:solidFill>
                  <a:schemeClr val="tx1"/>
                </a:solidFill>
                <a:latin typeface="Calibri" panose="020F0502020204030204"/>
                <a:ea typeface="+mn-ea"/>
                <a:cs typeface="+mn-cs"/>
              </a:rPr>
              <a:t> obey posted signs</a:t>
            </a:r>
          </a:p>
          <a:p>
            <a:pPr algn="r" defTabSz="914400" fontAlgn="auto">
              <a:spcBef>
                <a:spcPct val="0"/>
              </a:spcBef>
              <a:spcAft>
                <a:spcPts val="0"/>
              </a:spcAft>
              <a:buFontTx/>
              <a:buNone/>
            </a:pPr>
            <a:endParaRPr lang="en-US" altLang="en-US" sz="2400" dirty="0">
              <a:solidFill>
                <a:schemeClr val="tx1"/>
              </a:solidFill>
              <a:latin typeface="Calibri" panose="020F0502020204030204"/>
              <a:ea typeface="+mn-ea"/>
              <a:cs typeface="+mn-cs"/>
            </a:endParaRPr>
          </a:p>
          <a:p>
            <a:pPr algn="r" defTabSz="914400" fontAlgn="auto">
              <a:spcBef>
                <a:spcPct val="0"/>
              </a:spcBef>
              <a:spcAft>
                <a:spcPts val="0"/>
              </a:spcAft>
              <a:buFontTx/>
              <a:buNone/>
            </a:pPr>
            <a:r>
              <a:rPr lang="en-US" altLang="en-US" sz="2400" b="1" dirty="0" smtClean="0">
                <a:solidFill>
                  <a:schemeClr val="tx1"/>
                </a:solidFill>
                <a:latin typeface="Calibri" panose="020F0502020204030204"/>
                <a:ea typeface="+mn-ea"/>
                <a:cs typeface="+mn-cs"/>
              </a:rPr>
              <a:t>DON’T</a:t>
            </a:r>
            <a:r>
              <a:rPr lang="en-US" altLang="en-US" sz="2400" dirty="0" smtClean="0">
                <a:solidFill>
                  <a:schemeClr val="tx1"/>
                </a:solidFill>
                <a:latin typeface="Calibri" panose="020F0502020204030204"/>
                <a:ea typeface="+mn-ea"/>
                <a:cs typeface="+mn-cs"/>
              </a:rPr>
              <a:t> take photos</a:t>
            </a:r>
            <a:endParaRPr lang="en-US" altLang="en-US" sz="2400" dirty="0">
              <a:solidFill>
                <a:schemeClr val="tx1"/>
              </a:solidFill>
              <a:latin typeface="Calibri" panose="020F0502020204030204"/>
              <a:ea typeface="+mn-ea"/>
              <a:cs typeface="+mn-cs"/>
            </a:endParaRPr>
          </a:p>
        </p:txBody>
      </p:sp>
      <p:sp>
        <p:nvSpPr>
          <p:cNvPr id="15" name="Text Box 8"/>
          <p:cNvSpPr txBox="1">
            <a:spLocks noChangeArrowheads="1"/>
          </p:cNvSpPr>
          <p:nvPr/>
        </p:nvSpPr>
        <p:spPr bwMode="auto">
          <a:xfrm>
            <a:off x="6858000" y="1098221"/>
            <a:ext cx="20574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defTabSz="914400" fontAlgn="auto">
              <a:spcBef>
                <a:spcPct val="0"/>
              </a:spcBef>
              <a:spcAft>
                <a:spcPts val="0"/>
              </a:spcAft>
              <a:buFontTx/>
              <a:buNone/>
            </a:pPr>
            <a:r>
              <a:rPr lang="en-US" altLang="en-US" sz="2400" b="1" dirty="0" smtClean="0">
                <a:solidFill>
                  <a:schemeClr val="tx1"/>
                </a:solidFill>
                <a:latin typeface="Calibri" panose="020F0502020204030204"/>
                <a:ea typeface="+mn-ea"/>
                <a:cs typeface="+mn-cs"/>
              </a:rPr>
              <a:t>DO</a:t>
            </a:r>
            <a:r>
              <a:rPr lang="en-US" altLang="en-US" sz="2400" dirty="0" smtClean="0">
                <a:solidFill>
                  <a:schemeClr val="tx1"/>
                </a:solidFill>
                <a:latin typeface="Calibri" panose="020F0502020204030204"/>
                <a:ea typeface="+mn-ea"/>
                <a:cs typeface="+mn-cs"/>
              </a:rPr>
              <a:t> watch </a:t>
            </a:r>
            <a:r>
              <a:rPr lang="en-US" altLang="en-US" sz="2400" dirty="0">
                <a:solidFill>
                  <a:schemeClr val="tx1"/>
                </a:solidFill>
                <a:latin typeface="Calibri" panose="020F0502020204030204"/>
                <a:ea typeface="+mn-ea"/>
                <a:cs typeface="+mn-cs"/>
              </a:rPr>
              <a:t>your head and </a:t>
            </a:r>
            <a:r>
              <a:rPr lang="en-US" altLang="en-US" sz="2400" dirty="0" smtClean="0">
                <a:solidFill>
                  <a:schemeClr val="tx1"/>
                </a:solidFill>
                <a:latin typeface="Calibri" panose="020F0502020204030204"/>
                <a:ea typeface="+mn-ea"/>
                <a:cs typeface="+mn-cs"/>
              </a:rPr>
              <a:t>step </a:t>
            </a:r>
          </a:p>
          <a:p>
            <a:pPr defTabSz="914400" fontAlgn="auto">
              <a:spcBef>
                <a:spcPct val="0"/>
              </a:spcBef>
              <a:spcAft>
                <a:spcPts val="0"/>
              </a:spcAft>
              <a:buFontTx/>
              <a:buNone/>
            </a:pPr>
            <a:endParaRPr lang="en-US" altLang="en-US" sz="2400" dirty="0">
              <a:solidFill>
                <a:schemeClr val="tx1"/>
              </a:solidFill>
              <a:latin typeface="Calibri" panose="020F0502020204030204"/>
              <a:ea typeface="+mn-ea"/>
              <a:cs typeface="+mn-cs"/>
            </a:endParaRPr>
          </a:p>
          <a:p>
            <a:pPr defTabSz="914400" fontAlgn="auto">
              <a:spcBef>
                <a:spcPct val="0"/>
              </a:spcBef>
              <a:spcAft>
                <a:spcPts val="0"/>
              </a:spcAft>
              <a:buFontTx/>
              <a:buNone/>
            </a:pPr>
            <a:r>
              <a:rPr lang="en-US" altLang="en-US" sz="2400" b="1" dirty="0" smtClean="0">
                <a:solidFill>
                  <a:schemeClr val="tx1"/>
                </a:solidFill>
                <a:latin typeface="Calibri" panose="020F0502020204030204"/>
                <a:ea typeface="+mn-ea"/>
                <a:cs typeface="+mn-cs"/>
              </a:rPr>
              <a:t>DON’T</a:t>
            </a:r>
            <a:r>
              <a:rPr lang="en-US" altLang="en-US" sz="2400" dirty="0" smtClean="0">
                <a:solidFill>
                  <a:schemeClr val="tx1"/>
                </a:solidFill>
                <a:latin typeface="Calibri" panose="020F0502020204030204"/>
                <a:ea typeface="+mn-ea"/>
                <a:cs typeface="+mn-cs"/>
              </a:rPr>
              <a:t> </a:t>
            </a:r>
            <a:r>
              <a:rPr lang="en-US" altLang="en-US" sz="2400" dirty="0">
                <a:solidFill>
                  <a:schemeClr val="tx1"/>
                </a:solidFill>
                <a:latin typeface="Calibri" panose="020F0502020204030204"/>
                <a:ea typeface="+mn-ea"/>
                <a:cs typeface="+mn-cs"/>
              </a:rPr>
              <a:t>sit or lean on things</a:t>
            </a:r>
          </a:p>
        </p:txBody>
      </p:sp>
      <p:sp>
        <p:nvSpPr>
          <p:cNvPr id="16" name="Text Box 9"/>
          <p:cNvSpPr txBox="1">
            <a:spLocks noChangeArrowheads="1"/>
          </p:cNvSpPr>
          <p:nvPr/>
        </p:nvSpPr>
        <p:spPr bwMode="auto">
          <a:xfrm>
            <a:off x="6858000" y="3231821"/>
            <a:ext cx="19812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defTabSz="914400" fontAlgn="auto">
              <a:spcBef>
                <a:spcPct val="0"/>
              </a:spcBef>
              <a:spcAft>
                <a:spcPts val="0"/>
              </a:spcAft>
              <a:buFontTx/>
              <a:buNone/>
            </a:pPr>
            <a:r>
              <a:rPr lang="en-US" altLang="en-US" sz="2400" b="1" dirty="0" smtClean="0">
                <a:solidFill>
                  <a:schemeClr val="tx1"/>
                </a:solidFill>
                <a:latin typeface="Calibri" panose="020F0502020204030204"/>
                <a:ea typeface="+mn-ea"/>
                <a:cs typeface="+mn-cs"/>
              </a:rPr>
              <a:t>DO</a:t>
            </a:r>
            <a:r>
              <a:rPr lang="en-US" altLang="en-US" sz="2400" dirty="0" smtClean="0">
                <a:solidFill>
                  <a:schemeClr val="tx1"/>
                </a:solidFill>
                <a:latin typeface="Calibri" panose="020F0502020204030204"/>
                <a:ea typeface="+mn-ea"/>
                <a:cs typeface="+mn-cs"/>
              </a:rPr>
              <a:t> stay </a:t>
            </a:r>
            <a:r>
              <a:rPr lang="en-US" altLang="en-US" sz="2400" dirty="0">
                <a:solidFill>
                  <a:schemeClr val="tx1"/>
                </a:solidFill>
                <a:latin typeface="Calibri" panose="020F0502020204030204"/>
                <a:ea typeface="+mn-ea"/>
                <a:cs typeface="+mn-cs"/>
              </a:rPr>
              <a:t>with your </a:t>
            </a:r>
            <a:r>
              <a:rPr lang="en-US" altLang="en-US" sz="2400" dirty="0" smtClean="0">
                <a:solidFill>
                  <a:schemeClr val="tx1"/>
                </a:solidFill>
                <a:latin typeface="Calibri" panose="020F0502020204030204"/>
                <a:ea typeface="+mn-ea"/>
                <a:cs typeface="+mn-cs"/>
              </a:rPr>
              <a:t>guide</a:t>
            </a:r>
          </a:p>
          <a:p>
            <a:pPr defTabSz="914400" fontAlgn="auto">
              <a:spcBef>
                <a:spcPct val="0"/>
              </a:spcBef>
              <a:spcAft>
                <a:spcPts val="0"/>
              </a:spcAft>
              <a:buFontTx/>
              <a:buNone/>
            </a:pPr>
            <a:endParaRPr lang="en-US" altLang="en-US" sz="2400" dirty="0" smtClean="0">
              <a:solidFill>
                <a:schemeClr val="tx1"/>
              </a:solidFill>
              <a:latin typeface="Calibri" panose="020F0502020204030204"/>
              <a:ea typeface="+mn-ea"/>
              <a:cs typeface="+mn-cs"/>
            </a:endParaRPr>
          </a:p>
          <a:p>
            <a:pPr defTabSz="914400" fontAlgn="auto">
              <a:spcBef>
                <a:spcPct val="0"/>
              </a:spcBef>
              <a:spcAft>
                <a:spcPts val="0"/>
              </a:spcAft>
              <a:buFontTx/>
              <a:buNone/>
            </a:pPr>
            <a:r>
              <a:rPr lang="en-US" altLang="en-US" sz="2400" b="1" dirty="0" smtClean="0">
                <a:solidFill>
                  <a:schemeClr val="tx1"/>
                </a:solidFill>
                <a:latin typeface="Calibri" panose="020F0502020204030204"/>
                <a:ea typeface="+mn-ea"/>
                <a:cs typeface="+mn-cs"/>
              </a:rPr>
              <a:t>DON’T</a:t>
            </a:r>
            <a:r>
              <a:rPr lang="en-US" altLang="en-US" sz="2400" dirty="0" smtClean="0">
                <a:solidFill>
                  <a:schemeClr val="tx1"/>
                </a:solidFill>
                <a:latin typeface="Calibri" panose="020F0502020204030204"/>
                <a:ea typeface="+mn-ea"/>
                <a:cs typeface="+mn-cs"/>
              </a:rPr>
              <a:t> touch equipment</a:t>
            </a:r>
            <a:endParaRPr lang="en-US" altLang="en-US" sz="2400" dirty="0">
              <a:solidFill>
                <a:schemeClr val="tx1"/>
              </a:solidFill>
              <a:latin typeface="Calibri" panose="020F0502020204030204"/>
              <a:ea typeface="+mn-ea"/>
              <a:cs typeface="+mn-cs"/>
            </a:endParaRPr>
          </a:p>
        </p:txBody>
      </p:sp>
      <p:sp>
        <p:nvSpPr>
          <p:cNvPr id="17" name="Text Box 11"/>
          <p:cNvSpPr txBox="1">
            <a:spLocks noChangeArrowheads="1"/>
          </p:cNvSpPr>
          <p:nvPr/>
        </p:nvSpPr>
        <p:spPr bwMode="auto">
          <a:xfrm>
            <a:off x="228600" y="5334000"/>
            <a:ext cx="86868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defTabSz="914400" fontAlgn="auto">
              <a:spcBef>
                <a:spcPct val="50000"/>
              </a:spcBef>
              <a:spcAft>
                <a:spcPts val="0"/>
              </a:spcAft>
              <a:buFontTx/>
              <a:buNone/>
            </a:pPr>
            <a:r>
              <a:rPr lang="en-US" altLang="en-US" sz="2400" dirty="0">
                <a:solidFill>
                  <a:schemeClr val="tx1"/>
                </a:solidFill>
                <a:latin typeface="Calibri" panose="020F0502020204030204"/>
                <a:ea typeface="+mn-ea"/>
                <a:cs typeface="+mn-cs"/>
              </a:rPr>
              <a:t>If you </a:t>
            </a:r>
            <a:r>
              <a:rPr lang="en-US" altLang="en-US" sz="2400" dirty="0" smtClean="0">
                <a:solidFill>
                  <a:schemeClr val="tx1"/>
                </a:solidFill>
                <a:latin typeface="Calibri" panose="020F0502020204030204"/>
                <a:ea typeface="+mn-ea"/>
                <a:cs typeface="+mn-cs"/>
              </a:rPr>
              <a:t>lose your tour</a:t>
            </a:r>
            <a:r>
              <a:rPr lang="en-US" altLang="en-US" sz="2400" dirty="0">
                <a:solidFill>
                  <a:schemeClr val="tx1"/>
                </a:solidFill>
                <a:latin typeface="Calibri" panose="020F0502020204030204"/>
                <a:ea typeface="+mn-ea"/>
                <a:cs typeface="+mn-cs"/>
              </a:rPr>
              <a:t>, </a:t>
            </a:r>
            <a:r>
              <a:rPr lang="en-US" altLang="en-US" sz="2400" b="1" dirty="0">
                <a:solidFill>
                  <a:schemeClr val="tx1"/>
                </a:solidFill>
                <a:latin typeface="Calibri" panose="020F0502020204030204"/>
                <a:ea typeface="+mn-ea"/>
                <a:cs typeface="+mn-cs"/>
              </a:rPr>
              <a:t>dial “0” </a:t>
            </a:r>
            <a:r>
              <a:rPr lang="en-US" altLang="en-US" sz="2400" b="1" dirty="0" smtClean="0">
                <a:solidFill>
                  <a:schemeClr val="tx1"/>
                </a:solidFill>
                <a:latin typeface="Calibri" panose="020F0502020204030204"/>
                <a:ea typeface="+mn-ea"/>
                <a:cs typeface="+mn-cs"/>
              </a:rPr>
              <a:t>on a lab </a:t>
            </a:r>
            <a:r>
              <a:rPr lang="en-US" altLang="en-US" sz="2400" b="1" dirty="0">
                <a:solidFill>
                  <a:schemeClr val="tx1"/>
                </a:solidFill>
                <a:latin typeface="Calibri" panose="020F0502020204030204"/>
                <a:ea typeface="+mn-ea"/>
                <a:cs typeface="+mn-cs"/>
              </a:rPr>
              <a:t>phone</a:t>
            </a:r>
            <a:r>
              <a:rPr lang="en-US" altLang="en-US" sz="2400" dirty="0">
                <a:solidFill>
                  <a:schemeClr val="tx1"/>
                </a:solidFill>
                <a:latin typeface="Calibri" panose="020F0502020204030204"/>
                <a:ea typeface="+mn-ea"/>
                <a:cs typeface="+mn-cs"/>
              </a:rPr>
              <a:t> </a:t>
            </a:r>
            <a:r>
              <a:rPr lang="en-US" altLang="en-US" sz="2400" dirty="0" smtClean="0">
                <a:solidFill>
                  <a:schemeClr val="tx1"/>
                </a:solidFill>
                <a:latin typeface="Calibri" panose="020F0502020204030204"/>
                <a:ea typeface="+mn-ea"/>
                <a:cs typeface="+mn-cs"/>
              </a:rPr>
              <a:t>(“77305</a:t>
            </a:r>
            <a:r>
              <a:rPr lang="en-US" altLang="en-US" sz="2400" dirty="0">
                <a:solidFill>
                  <a:schemeClr val="tx1"/>
                </a:solidFill>
                <a:latin typeface="Calibri" panose="020F0502020204030204"/>
                <a:ea typeface="+mn-ea"/>
                <a:cs typeface="+mn-cs"/>
              </a:rPr>
              <a:t>” after </a:t>
            </a:r>
            <a:r>
              <a:rPr lang="en-US" altLang="en-US" sz="2400" dirty="0" smtClean="0">
                <a:solidFill>
                  <a:schemeClr val="tx1"/>
                </a:solidFill>
                <a:latin typeface="Calibri" panose="020F0502020204030204"/>
                <a:ea typeface="+mn-ea"/>
                <a:cs typeface="+mn-cs"/>
              </a:rPr>
              <a:t>hours)</a:t>
            </a:r>
          </a:p>
          <a:p>
            <a:pPr algn="ctr" defTabSz="914400" fontAlgn="auto">
              <a:spcBef>
                <a:spcPts val="0"/>
              </a:spcBef>
              <a:spcAft>
                <a:spcPts val="0"/>
              </a:spcAft>
              <a:buFontTx/>
              <a:buNone/>
            </a:pPr>
            <a:r>
              <a:rPr lang="en-US" altLang="en-US" sz="2400" b="1" dirty="0" smtClean="0">
                <a:solidFill>
                  <a:schemeClr val="tx1"/>
                </a:solidFill>
                <a:latin typeface="Calibri" panose="020F0502020204030204"/>
                <a:ea typeface="+mn-ea"/>
                <a:cs typeface="+mn-cs"/>
              </a:rPr>
              <a:t>DO </a:t>
            </a:r>
            <a:r>
              <a:rPr lang="en-US" altLang="en-US" sz="2400" dirty="0" smtClean="0">
                <a:solidFill>
                  <a:schemeClr val="tx1"/>
                </a:solidFill>
                <a:latin typeface="Calibri" panose="020F0502020204030204"/>
                <a:ea typeface="+mn-ea"/>
                <a:cs typeface="+mn-cs"/>
              </a:rPr>
              <a:t>leave </a:t>
            </a:r>
            <a:r>
              <a:rPr lang="en-US" altLang="en-US" sz="2400" dirty="0">
                <a:solidFill>
                  <a:schemeClr val="tx1"/>
                </a:solidFill>
                <a:latin typeface="Calibri" panose="020F0502020204030204"/>
                <a:ea typeface="+mn-ea"/>
                <a:cs typeface="+mn-cs"/>
              </a:rPr>
              <a:t>items </a:t>
            </a:r>
            <a:r>
              <a:rPr lang="en-US" altLang="en-US" sz="2400" dirty="0" smtClean="0">
                <a:solidFill>
                  <a:schemeClr val="tx1"/>
                </a:solidFill>
                <a:latin typeface="Calibri" panose="020F0502020204030204"/>
                <a:ea typeface="+mn-ea"/>
                <a:cs typeface="+mn-cs"/>
              </a:rPr>
              <a:t>(especially open food/drink) you </a:t>
            </a:r>
            <a:r>
              <a:rPr lang="en-US" altLang="en-US" sz="2400" dirty="0">
                <a:solidFill>
                  <a:schemeClr val="tx1"/>
                </a:solidFill>
                <a:latin typeface="Calibri" panose="020F0502020204030204"/>
                <a:ea typeface="+mn-ea"/>
                <a:cs typeface="+mn-cs"/>
              </a:rPr>
              <a:t>don’t want to </a:t>
            </a:r>
            <a:r>
              <a:rPr lang="en-US" altLang="en-US" sz="2400" dirty="0" smtClean="0">
                <a:solidFill>
                  <a:schemeClr val="tx1"/>
                </a:solidFill>
                <a:latin typeface="Calibri" panose="020F0502020204030204"/>
                <a:ea typeface="+mn-ea"/>
                <a:cs typeface="+mn-cs"/>
              </a:rPr>
              <a:t>carry</a:t>
            </a:r>
            <a:endParaRPr lang="en-US" altLang="en-US" sz="2400" b="1" dirty="0">
              <a:solidFill>
                <a:schemeClr val="tx1"/>
              </a:solidFill>
              <a:latin typeface="Calibri" panose="020F0502020204030204"/>
              <a:ea typeface="+mn-ea"/>
              <a:cs typeface="+mn-cs"/>
            </a:endParaRPr>
          </a:p>
        </p:txBody>
      </p:sp>
      <p:pic>
        <p:nvPicPr>
          <p:cNvPr id="18" name="Picture 2" descr="http://2.bp.blogspot.com/-0ub4iOoOed0/UgJkm_xH9FI/AAAAAAAAADA/QIHLttXLhSQ/s1600/no+photo.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15750" y="3206092"/>
            <a:ext cx="2077899" cy="207789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p:cNvPicPr>
            <a:picLocks noChangeAspect="1"/>
          </p:cNvPicPr>
          <p:nvPr/>
        </p:nvPicPr>
        <p:blipFill rotWithShape="1">
          <a:blip r:embed="rId5" cstate="print">
            <a:extLst>
              <a:ext uri="{28A0092B-C50C-407E-A947-70E740481C1C}">
                <a14:useLocalDpi xmlns:a14="http://schemas.microsoft.com/office/drawing/2010/main" val="0"/>
              </a:ext>
            </a:extLst>
          </a:blip>
          <a:srcRect b="19529"/>
          <a:stretch/>
        </p:blipFill>
        <p:spPr>
          <a:xfrm>
            <a:off x="4749350" y="1089362"/>
            <a:ext cx="1805198" cy="2054423"/>
          </a:xfrm>
          <a:prstGeom prst="rect">
            <a:avLst/>
          </a:prstGeom>
        </p:spPr>
      </p:pic>
      <p:pic>
        <p:nvPicPr>
          <p:cNvPr id="20" name="Picture 19"/>
          <p:cNvPicPr>
            <a:picLocks noChangeAspect="1"/>
          </p:cNvPicPr>
          <p:nvPr/>
        </p:nvPicPr>
        <p:blipFill rotWithShape="1">
          <a:blip r:embed="rId6" cstate="print">
            <a:extLst>
              <a:ext uri="{28A0092B-C50C-407E-A947-70E740481C1C}">
                <a14:useLocalDpi xmlns:a14="http://schemas.microsoft.com/office/drawing/2010/main" val="0"/>
              </a:ext>
            </a:extLst>
          </a:blip>
          <a:srcRect b="20000"/>
          <a:stretch/>
        </p:blipFill>
        <p:spPr>
          <a:xfrm>
            <a:off x="4769850" y="3206092"/>
            <a:ext cx="1836598" cy="2077899"/>
          </a:xfrm>
          <a:prstGeom prst="rect">
            <a:avLst/>
          </a:prstGeom>
        </p:spPr>
      </p:pic>
    </p:spTree>
    <p:extLst>
      <p:ext uri="{BB962C8B-B14F-4D97-AF65-F5344CB8AC3E}">
        <p14:creationId xmlns:p14="http://schemas.microsoft.com/office/powerpoint/2010/main" val="3741516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0-#ppt_w/2"/>
                                          </p:val>
                                        </p:tav>
                                        <p:tav tm="100000">
                                          <p:val>
                                            <p:strVal val="#ppt_x"/>
                                          </p:val>
                                        </p:tav>
                                      </p:tavLst>
                                    </p:anim>
                                    <p:anim calcmode="lin" valueType="num">
                                      <p:cBhvr additive="base">
                                        <p:cTn id="13" dur="500" fill="hold"/>
                                        <p:tgtEl>
                                          <p:spTgt spid="14"/>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2" fill="hold" grpId="0" nodeType="after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1+#ppt_w/2"/>
                                          </p:val>
                                        </p:tav>
                                        <p:tav tm="100000">
                                          <p:val>
                                            <p:strVal val="#ppt_x"/>
                                          </p:val>
                                        </p:tav>
                                      </p:tavLst>
                                    </p:anim>
                                    <p:anim calcmode="lin" valueType="num">
                                      <p:cBhvr additive="base">
                                        <p:cTn id="18" dur="500" fill="hold"/>
                                        <p:tgtEl>
                                          <p:spTgt spid="15"/>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2" fill="hold" grpId="0" nodeType="afterEffect">
                                  <p:stCondLst>
                                    <p:cond delay="0"/>
                                  </p:stCondLst>
                                  <p:childTnLst>
                                    <p:set>
                                      <p:cBhvr>
                                        <p:cTn id="21" dur="1" fill="hold">
                                          <p:stCondLst>
                                            <p:cond delay="0"/>
                                          </p:stCondLst>
                                        </p:cTn>
                                        <p:tgtEl>
                                          <p:spTgt spid="16"/>
                                        </p:tgtEl>
                                        <p:attrNameLst>
                                          <p:attrName>style.visibility</p:attrName>
                                        </p:attrNameLst>
                                      </p:cBhvr>
                                      <p:to>
                                        <p:strVal val="visible"/>
                                      </p:to>
                                    </p:set>
                                    <p:anim calcmode="lin" valueType="num">
                                      <p:cBhvr additive="base">
                                        <p:cTn id="22" dur="500" fill="hold"/>
                                        <p:tgtEl>
                                          <p:spTgt spid="16"/>
                                        </p:tgtEl>
                                        <p:attrNameLst>
                                          <p:attrName>ppt_x</p:attrName>
                                        </p:attrNameLst>
                                      </p:cBhvr>
                                      <p:tavLst>
                                        <p:tav tm="0">
                                          <p:val>
                                            <p:strVal val="1+#ppt_w/2"/>
                                          </p:val>
                                        </p:tav>
                                        <p:tav tm="100000">
                                          <p:val>
                                            <p:strVal val="#ppt_x"/>
                                          </p:val>
                                        </p:tav>
                                      </p:tavLst>
                                    </p:anim>
                                    <p:anim calcmode="lin" valueType="num">
                                      <p:cBhvr additive="base">
                                        <p:cTn id="23"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 calcmode="lin" valueType="num">
                                      <p:cBhvr additive="base">
                                        <p:cTn id="28" dur="500" fill="hold"/>
                                        <p:tgtEl>
                                          <p:spTgt spid="17"/>
                                        </p:tgtEl>
                                        <p:attrNameLst>
                                          <p:attrName>ppt_x</p:attrName>
                                        </p:attrNameLst>
                                      </p:cBhvr>
                                      <p:tavLst>
                                        <p:tav tm="0">
                                          <p:val>
                                            <p:strVal val="#ppt_x"/>
                                          </p:val>
                                        </p:tav>
                                        <p:tav tm="100000">
                                          <p:val>
                                            <p:strVal val="#ppt_x"/>
                                          </p:val>
                                        </p:tav>
                                      </p:tavLst>
                                    </p:anim>
                                    <p:anim calcmode="lin" valueType="num">
                                      <p:cBhvr additive="base">
                                        <p:cTn id="29"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P spid="1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Text Box 6"/>
          <p:cNvSpPr txBox="1">
            <a:spLocks noChangeArrowheads="1"/>
          </p:cNvSpPr>
          <p:nvPr/>
        </p:nvSpPr>
        <p:spPr bwMode="auto">
          <a:xfrm>
            <a:off x="588645" y="1133646"/>
            <a:ext cx="796671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marL="0" marR="0" lvl="0" indent="0" algn="l" defTabSz="457200" rtl="0" eaLnBrk="1" fontAlgn="base" latinLnBrk="0" hangingPunct="1">
              <a:lnSpc>
                <a:spcPct val="100000"/>
              </a:lnSpc>
              <a:spcBef>
                <a:spcPct val="50000"/>
              </a:spcBef>
              <a:spcAft>
                <a:spcPct val="0"/>
              </a:spcAft>
              <a:buClrTx/>
              <a:buSzTx/>
              <a:buFontTx/>
              <a:buNone/>
              <a:tabLst/>
              <a:defRPr/>
            </a:pPr>
            <a:r>
              <a:rPr kumimoji="0" lang="en-US" altLang="en-US" sz="2200" b="0" i="0" u="none" strike="noStrike" kern="1200" cap="none" spc="0" normalizeH="0" baseline="0" noProof="0" dirty="0" smtClean="0">
                <a:ln>
                  <a:noFill/>
                </a:ln>
                <a:solidFill>
                  <a:srgbClr val="000000"/>
                </a:solidFill>
                <a:effectLst/>
                <a:uLnTx/>
                <a:uFillTx/>
                <a:latin typeface="Arial Black" panose="020B0A04020102020204" pitchFamily="34" charset="0"/>
                <a:ea typeface="ヒラギノ角ゴ Pro W3"/>
                <a:cs typeface="Aharoni" panose="02010803020104030203" pitchFamily="2" charset="-79"/>
              </a:rPr>
              <a:t>Learn more about </a:t>
            </a:r>
            <a:r>
              <a:rPr kumimoji="0" lang="en-US" altLang="en-US" sz="2200" b="0" i="0" u="none" strike="noStrike" kern="1200" cap="none" spc="0" normalizeH="0" baseline="0" noProof="0" dirty="0">
                <a:ln>
                  <a:noFill/>
                </a:ln>
                <a:solidFill>
                  <a:srgbClr val="000000"/>
                </a:solidFill>
                <a:effectLst/>
                <a:uLnTx/>
                <a:uFillTx/>
                <a:latin typeface="Arial Black" panose="020B0A04020102020204" pitchFamily="34" charset="0"/>
                <a:ea typeface="ヒラギノ角ゴ Pro W3"/>
                <a:cs typeface="Aharoni" panose="02010803020104030203" pitchFamily="2" charset="-79"/>
              </a:rPr>
              <a:t>our </a:t>
            </a:r>
            <a:r>
              <a:rPr kumimoji="0" lang="en-US" altLang="en-US" sz="2200" b="0" i="0" u="none" strike="noStrike" kern="1200" cap="none" spc="0" normalizeH="0" baseline="0" noProof="0" dirty="0" smtClean="0">
                <a:ln>
                  <a:noFill/>
                </a:ln>
                <a:solidFill>
                  <a:srgbClr val="000000"/>
                </a:solidFill>
                <a:effectLst/>
                <a:uLnTx/>
                <a:uFillTx/>
                <a:latin typeface="Arial Black" panose="020B0A04020102020204" pitchFamily="34" charset="0"/>
                <a:ea typeface="ヒラギノ角ゴ Pro W3"/>
                <a:cs typeface="Aharoni" panose="02010803020104030203" pitchFamily="2" charset="-79"/>
              </a:rPr>
              <a:t>Lab </a:t>
            </a:r>
            <a:r>
              <a:rPr kumimoji="0" lang="en-US" altLang="en-US" sz="2200" b="0" i="0" u="none" strike="noStrike" kern="1200" cap="none" spc="0" normalizeH="0" baseline="0" noProof="0" dirty="0">
                <a:ln>
                  <a:noFill/>
                </a:ln>
                <a:solidFill>
                  <a:srgbClr val="000000"/>
                </a:solidFill>
                <a:effectLst/>
                <a:uLnTx/>
                <a:uFillTx/>
                <a:latin typeface="Arial Black" panose="020B0A04020102020204" pitchFamily="34" charset="0"/>
                <a:ea typeface="ヒラギノ角ゴ Pro W3"/>
                <a:cs typeface="Aharoni" panose="02010803020104030203" pitchFamily="2" charset="-79"/>
              </a:rPr>
              <a:t>and outreach </a:t>
            </a:r>
            <a:r>
              <a:rPr kumimoji="0" lang="en-US" altLang="en-US" sz="2200" b="0" i="0" u="none" strike="noStrike" kern="1200" cap="none" spc="0" normalizeH="0" baseline="0" noProof="0" dirty="0" smtClean="0">
                <a:ln>
                  <a:noFill/>
                </a:ln>
                <a:solidFill>
                  <a:srgbClr val="000000"/>
                </a:solidFill>
                <a:effectLst/>
                <a:uLnTx/>
                <a:uFillTx/>
                <a:latin typeface="Arial Black" panose="020B0A04020102020204" pitchFamily="34" charset="0"/>
                <a:ea typeface="ヒラギノ角ゴ Pro W3"/>
                <a:cs typeface="Aharoni" panose="02010803020104030203" pitchFamily="2" charset="-79"/>
              </a:rPr>
              <a:t>programs</a:t>
            </a:r>
            <a:endParaRPr kumimoji="0" lang="en-US" altLang="en-US" sz="2200" b="1" i="0" u="none" strike="noStrike" kern="1200" cap="none" spc="0" normalizeH="0" baseline="0" noProof="0" dirty="0" smtClean="0">
              <a:ln>
                <a:noFill/>
              </a:ln>
              <a:solidFill>
                <a:srgbClr val="000000"/>
              </a:solidFill>
              <a:effectLst/>
              <a:uLnTx/>
              <a:uFillTx/>
              <a:latin typeface="Arial Black" panose="020B0A04020102020204" pitchFamily="34" charset="0"/>
              <a:ea typeface="ヒラギノ角ゴ Pro W3"/>
              <a:cs typeface="Aharoni" panose="02010803020104030203" pitchFamily="2" charset="-79"/>
            </a:endParaRPr>
          </a:p>
        </p:txBody>
      </p:sp>
      <p:sp>
        <p:nvSpPr>
          <p:cNvPr id="5" name="Rectangle 4"/>
          <p:cNvSpPr/>
          <p:nvPr/>
        </p:nvSpPr>
        <p:spPr>
          <a:xfrm>
            <a:off x="400564" y="1677482"/>
            <a:ext cx="2149551" cy="1354217"/>
          </a:xfrm>
          <a:prstGeom prst="rect">
            <a:avLst/>
          </a:prstGeom>
        </p:spPr>
        <p:txBody>
          <a:bodyPr wrap="square">
            <a:spAutoFit/>
          </a:bodyPr>
          <a:lstStyle/>
          <a:p>
            <a:pPr marL="0" marR="0" lvl="0" indent="0" algn="r" defTabSz="457200" rtl="0" eaLnBrk="1" fontAlgn="base" latinLnBrk="0" hangingPunct="1">
              <a:lnSpc>
                <a:spcPct val="100000"/>
              </a:lnSpc>
              <a:spcBef>
                <a:spcPct val="50000"/>
              </a:spcBef>
              <a:spcAft>
                <a:spcPct val="0"/>
              </a:spcAft>
              <a:buClrTx/>
              <a:buSzTx/>
              <a:buFontTx/>
              <a:buNone/>
              <a:tabLst/>
              <a:defRPr/>
            </a:pPr>
            <a:r>
              <a:rPr kumimoji="0" lang="en-US" altLang="en-US" sz="1600" b="0" i="0" u="none" strike="noStrike" kern="1200" cap="none" spc="0" normalizeH="0" baseline="0" noProof="0" dirty="0" smtClean="0">
                <a:ln>
                  <a:noFill/>
                </a:ln>
                <a:solidFill>
                  <a:srgbClr val="000000"/>
                </a:solidFill>
                <a:effectLst/>
                <a:uLnTx/>
                <a:uFillTx/>
                <a:latin typeface="Arial" pitchFamily="34" charset="0"/>
                <a:ea typeface="ヒラギノ角ゴ Pro W3"/>
              </a:rPr>
              <a:t>Visit the </a:t>
            </a:r>
            <a:r>
              <a:rPr kumimoji="0" lang="en-US" altLang="en-US" sz="1600" b="0" i="0" u="none" strike="noStrike" kern="1200" cap="none" spc="0" normalizeH="0" baseline="0" noProof="0" dirty="0" smtClean="0">
                <a:ln>
                  <a:noFill/>
                </a:ln>
                <a:solidFill>
                  <a:srgbClr val="000000"/>
                </a:solidFill>
                <a:effectLst/>
                <a:uLnTx/>
                <a:uFillTx/>
                <a:latin typeface="Arial" pitchFamily="34" charset="0"/>
                <a:ea typeface="ヒラギノ角ゴ Pro W3"/>
              </a:rPr>
              <a:t>FRIB exhibit </a:t>
            </a:r>
            <a:r>
              <a:rPr kumimoji="0" lang="en-US" altLang="en-US" sz="1600" b="0" i="0" u="none" strike="noStrike" kern="1200" cap="none" spc="0" normalizeH="0" baseline="0" noProof="0" dirty="0" smtClean="0">
                <a:ln>
                  <a:noFill/>
                </a:ln>
                <a:solidFill>
                  <a:srgbClr val="000000"/>
                </a:solidFill>
                <a:effectLst/>
                <a:uLnTx/>
                <a:uFillTx/>
                <a:latin typeface="Arial" pitchFamily="34" charset="0"/>
                <a:ea typeface="ヒラギノ角ゴ Pro W3"/>
              </a:rPr>
              <a:t>at </a:t>
            </a:r>
            <a:r>
              <a:rPr kumimoji="0" lang="en-US" altLang="en-US" sz="1600" b="1" i="0" u="none" strike="noStrike" kern="1200" cap="none" spc="0" normalizeH="0" baseline="0" noProof="0" dirty="0" smtClean="0">
                <a:ln>
                  <a:noFill/>
                </a:ln>
                <a:solidFill>
                  <a:srgbClr val="000000"/>
                </a:solidFill>
                <a:effectLst/>
                <a:uLnTx/>
                <a:uFillTx/>
                <a:latin typeface="Arial" pitchFamily="34" charset="0"/>
                <a:ea typeface="ヒラギノ角ゴ Pro W3"/>
              </a:rPr>
              <a:t>Impression 5 Science Center </a:t>
            </a:r>
            <a:r>
              <a:rPr kumimoji="0" lang="en-US" altLang="en-US" sz="1600" b="0" i="0" u="none" strike="noStrike" kern="1200" cap="none" spc="0" normalizeH="0" baseline="0" noProof="0" dirty="0" smtClean="0">
                <a:ln>
                  <a:noFill/>
                </a:ln>
                <a:solidFill>
                  <a:srgbClr val="000000"/>
                </a:solidFill>
                <a:effectLst/>
                <a:uLnTx/>
                <a:uFillTx/>
                <a:latin typeface="Arial" pitchFamily="34" charset="0"/>
                <a:ea typeface="ヒラギノ角ゴ Pro W3"/>
              </a:rPr>
              <a:t>in downtown Lansing!</a:t>
            </a:r>
          </a:p>
          <a:p>
            <a:pPr marL="0" marR="0" lvl="0" indent="0" algn="r" defTabSz="457200" rtl="0" eaLnBrk="1" fontAlgn="base" latinLnBrk="0" hangingPunct="1">
              <a:lnSpc>
                <a:spcPct val="100000"/>
              </a:lnSpc>
              <a:spcBef>
                <a:spcPts val="0"/>
              </a:spcBef>
              <a:spcAft>
                <a:spcPct val="0"/>
              </a:spcAft>
              <a:buClrTx/>
              <a:buSzTx/>
              <a:buFontTx/>
              <a:buNone/>
              <a:tabLst/>
              <a:defRPr/>
            </a:pPr>
            <a:r>
              <a:rPr kumimoji="0" lang="en-US" altLang="en-US" sz="1600" b="0" i="0" u="sng" strike="noStrike" kern="1200" cap="none" spc="0" normalizeH="0" baseline="0" noProof="0" dirty="0">
                <a:ln>
                  <a:noFill/>
                </a:ln>
                <a:solidFill>
                  <a:srgbClr val="67B14B"/>
                </a:solidFill>
                <a:effectLst/>
                <a:uLnTx/>
                <a:uFillTx/>
                <a:latin typeface="Arial" pitchFamily="34" charset="0"/>
                <a:ea typeface="ヒラギノ角ゴ Pro W3"/>
              </a:rPr>
              <a:t>impression5.org</a:t>
            </a:r>
          </a:p>
        </p:txBody>
      </p:sp>
      <p:sp>
        <p:nvSpPr>
          <p:cNvPr id="7" name="Rectangle 6"/>
          <p:cNvSpPr/>
          <p:nvPr/>
        </p:nvSpPr>
        <p:spPr>
          <a:xfrm>
            <a:off x="6324600" y="3802742"/>
            <a:ext cx="2667000" cy="830997"/>
          </a:xfrm>
          <a:prstGeom prst="rect">
            <a:avLst/>
          </a:prstGeom>
        </p:spPr>
        <p:txBody>
          <a:bodyPr wrap="square">
            <a:spAutoFit/>
          </a:bodyPr>
          <a:lstStyle/>
          <a:p>
            <a:pPr marL="0" marR="0" lvl="0" indent="0" algn="l" defTabSz="457200" rtl="0" eaLnBrk="1" fontAlgn="base" latinLnBrk="0" hangingPunct="1">
              <a:lnSpc>
                <a:spcPct val="100000"/>
              </a:lnSpc>
              <a:spcBef>
                <a:spcPct val="50000"/>
              </a:spcBef>
              <a:spcAft>
                <a:spcPct val="0"/>
              </a:spcAft>
              <a:buClrTx/>
              <a:buSzTx/>
              <a:buFontTx/>
              <a:buNone/>
              <a:tabLst/>
              <a:defRPr/>
            </a:pPr>
            <a:r>
              <a:rPr kumimoji="0" lang="en-US" altLang="en-US" sz="1600" b="0" i="0" u="none" strike="noStrike" kern="1200" cap="none" spc="0" normalizeH="0" baseline="0" noProof="0" dirty="0">
                <a:ln>
                  <a:noFill/>
                </a:ln>
                <a:solidFill>
                  <a:prstClr val="black"/>
                </a:solidFill>
                <a:effectLst/>
                <a:uLnTx/>
                <a:uFillTx/>
                <a:latin typeface="Arial" pitchFamily="34" charset="0"/>
                <a:ea typeface="ヒラギノ角ゴ Pro W3"/>
              </a:rPr>
              <a:t>Visit </a:t>
            </a:r>
            <a:r>
              <a:rPr kumimoji="0" lang="en-US" altLang="en-US" sz="1600" b="0" i="0" u="none" strike="noStrike" kern="1200" cap="none" spc="0" normalizeH="0" baseline="0" noProof="0" dirty="0" smtClean="0">
                <a:ln>
                  <a:noFill/>
                </a:ln>
                <a:solidFill>
                  <a:prstClr val="black"/>
                </a:solidFill>
                <a:effectLst/>
                <a:uLnTx/>
                <a:uFillTx/>
                <a:latin typeface="Arial" pitchFamily="34" charset="0"/>
                <a:ea typeface="ヒラギノ角ゴ Pro W3"/>
              </a:rPr>
              <a:t>our </a:t>
            </a:r>
            <a:r>
              <a:rPr kumimoji="0" lang="en-US" altLang="en-US" sz="1600" b="1" u="none" strike="noStrike" kern="1200" cap="none" spc="0" normalizeH="0" baseline="0" noProof="0" dirty="0" smtClean="0">
                <a:ln>
                  <a:noFill/>
                </a:ln>
                <a:solidFill>
                  <a:prstClr val="black"/>
                </a:solidFill>
                <a:effectLst/>
                <a:uLnTx/>
                <a:uFillTx/>
                <a:latin typeface="Arial" pitchFamily="34" charset="0"/>
                <a:ea typeface="ヒラギノ角ゴ Pro W3"/>
              </a:rPr>
              <a:t>Gift Shop </a:t>
            </a:r>
            <a:r>
              <a:rPr kumimoji="0" lang="en-US" altLang="en-US" sz="1600" b="0" i="0" u="none" strike="noStrike" kern="1200" cap="none" spc="0" normalizeH="0" baseline="0" noProof="0" dirty="0" smtClean="0">
                <a:ln>
                  <a:noFill/>
                </a:ln>
                <a:solidFill>
                  <a:prstClr val="black"/>
                </a:solidFill>
                <a:effectLst/>
                <a:uLnTx/>
                <a:uFillTx/>
                <a:latin typeface="Arial" pitchFamily="34" charset="0"/>
                <a:ea typeface="ヒラギノ角ゴ Pro W3"/>
              </a:rPr>
              <a:t>on </a:t>
            </a:r>
            <a:r>
              <a:rPr kumimoji="0" lang="en-US" altLang="en-US" sz="1600" b="0" i="0" u="none" strike="noStrike" kern="1200" cap="none" spc="0" normalizeH="0" baseline="0" noProof="0" dirty="0" smtClean="0">
                <a:ln>
                  <a:noFill/>
                </a:ln>
                <a:solidFill>
                  <a:prstClr val="black"/>
                </a:solidFill>
                <a:effectLst/>
                <a:uLnTx/>
                <a:uFillTx/>
                <a:latin typeface="Arial" pitchFamily="34" charset="0"/>
                <a:ea typeface="ヒラギノ角ゴ Pro W3"/>
                <a:hlinkClick r:id="rId2" action="ppaction://hlinkfile"/>
              </a:rPr>
              <a:t>shop.msu.edu</a:t>
            </a:r>
            <a:r>
              <a:rPr kumimoji="0" lang="en-US" altLang="en-US" sz="1600" b="0" i="0" u="none" strike="noStrike" kern="1200" cap="none" spc="0" normalizeH="0" baseline="0" noProof="0" dirty="0" smtClean="0">
                <a:ln>
                  <a:noFill/>
                </a:ln>
                <a:solidFill>
                  <a:prstClr val="black"/>
                </a:solidFill>
                <a:effectLst/>
                <a:uLnTx/>
                <a:uFillTx/>
                <a:latin typeface="Arial" pitchFamily="34" charset="0"/>
                <a:ea typeface="ヒラギノ角ゴ Pro W3"/>
              </a:rPr>
              <a:t> (click </a:t>
            </a:r>
            <a:r>
              <a:rPr kumimoji="0" lang="en-US" altLang="en-US" sz="1600" b="0" i="0" u="none" strike="noStrike" kern="1200" cap="none" spc="0" normalizeH="0" baseline="0" noProof="0" dirty="0" smtClean="0">
                <a:ln>
                  <a:noFill/>
                </a:ln>
                <a:solidFill>
                  <a:prstClr val="black"/>
                </a:solidFill>
                <a:effectLst/>
                <a:uLnTx/>
                <a:uFillTx/>
                <a:latin typeface="Arial" pitchFamily="34" charset="0"/>
                <a:ea typeface="ヒラギノ角ゴ Pro W3"/>
              </a:rPr>
              <a:t>“</a:t>
            </a:r>
            <a:r>
              <a:rPr kumimoji="0" lang="en-US" altLang="en-US" sz="1600" b="0" i="0" u="none" strike="noStrike" kern="1200" cap="none" spc="0" normalizeH="0" baseline="0" noProof="0" dirty="0" smtClean="0">
                <a:ln>
                  <a:noFill/>
                </a:ln>
                <a:solidFill>
                  <a:prstClr val="black"/>
                </a:solidFill>
                <a:effectLst/>
                <a:uLnTx/>
                <a:uFillTx/>
                <a:latin typeface="Arial" pitchFamily="34" charset="0"/>
                <a:ea typeface="ヒラギノ角ゴ Pro W3"/>
              </a:rPr>
              <a:t>FRIB” </a:t>
            </a:r>
            <a:r>
              <a:rPr kumimoji="0" lang="en-US" altLang="en-US" sz="1600" b="0" i="0" u="none" strike="noStrike" kern="1200" cap="none" spc="0" normalizeH="0" baseline="0" noProof="0" dirty="0">
                <a:ln>
                  <a:noFill/>
                </a:ln>
                <a:solidFill>
                  <a:prstClr val="black"/>
                </a:solidFill>
                <a:effectLst/>
                <a:uLnTx/>
                <a:uFillTx/>
                <a:latin typeface="Arial" pitchFamily="34" charset="0"/>
                <a:ea typeface="ヒラギノ角ゴ Pro W3"/>
              </a:rPr>
              <a:t>under “Specialty Shops</a:t>
            </a:r>
            <a:r>
              <a:rPr kumimoji="0" lang="en-US" altLang="en-US" sz="1600" b="0" i="0" u="none" strike="noStrike" kern="1200" cap="none" spc="0" normalizeH="0" baseline="0" noProof="0" dirty="0" smtClean="0">
                <a:ln>
                  <a:noFill/>
                </a:ln>
                <a:solidFill>
                  <a:prstClr val="black"/>
                </a:solidFill>
                <a:effectLst/>
                <a:uLnTx/>
                <a:uFillTx/>
                <a:latin typeface="Arial" pitchFamily="34" charset="0"/>
                <a:ea typeface="ヒラギノ角ゴ Pro W3"/>
              </a:rPr>
              <a:t>”)</a:t>
            </a:r>
            <a:endParaRPr kumimoji="0" lang="en-US" altLang="en-US" sz="1600" b="0" i="0" u="none" strike="noStrike" kern="1200" cap="none" spc="0" normalizeH="0" baseline="0" noProof="0" dirty="0">
              <a:ln>
                <a:noFill/>
              </a:ln>
              <a:solidFill>
                <a:prstClr val="black"/>
              </a:solidFill>
              <a:effectLst/>
              <a:uLnTx/>
              <a:uFillTx/>
              <a:latin typeface="Arial" pitchFamily="34" charset="0"/>
              <a:ea typeface="ヒラギノ角ゴ Pro W3"/>
            </a:endParaRPr>
          </a:p>
        </p:txBody>
      </p:sp>
      <p:sp>
        <p:nvSpPr>
          <p:cNvPr id="8" name="Rectangle 7"/>
          <p:cNvSpPr/>
          <p:nvPr/>
        </p:nvSpPr>
        <p:spPr>
          <a:xfrm>
            <a:off x="6326372" y="1677482"/>
            <a:ext cx="2464146" cy="1077218"/>
          </a:xfrm>
          <a:prstGeom prst="rect">
            <a:avLst/>
          </a:prstGeom>
        </p:spPr>
        <p:txBody>
          <a:bodyPr wrap="square">
            <a:spAutoFit/>
          </a:bodyPr>
          <a:lstStyle/>
          <a:p>
            <a:pPr marL="0" marR="0" lvl="0" indent="0" algn="l" defTabSz="457200" rtl="0" eaLnBrk="1" fontAlgn="base" latinLnBrk="0" hangingPunct="1">
              <a:lnSpc>
                <a:spcPct val="100000"/>
              </a:lnSpc>
              <a:spcBef>
                <a:spcPct val="50000"/>
              </a:spcBef>
              <a:spcAft>
                <a:spcPct val="0"/>
              </a:spcAft>
              <a:buClrTx/>
              <a:buSzTx/>
              <a:buFontTx/>
              <a:buNone/>
              <a:tabLst/>
              <a:defRPr/>
            </a:pPr>
            <a:r>
              <a:rPr kumimoji="0" lang="en-US" altLang="en-US" sz="1600" b="0" i="0" u="none" strike="noStrike" kern="1200" cap="none" spc="0" normalizeH="0" baseline="0" noProof="0" dirty="0" smtClean="0">
                <a:ln>
                  <a:noFill/>
                </a:ln>
                <a:solidFill>
                  <a:srgbClr val="000000"/>
                </a:solidFill>
                <a:effectLst/>
                <a:uLnTx/>
                <a:uFillTx/>
                <a:latin typeface="Arial" pitchFamily="34" charset="0"/>
                <a:ea typeface="ヒラギノ角ゴ Pro W3"/>
              </a:rPr>
              <a:t>Find</a:t>
            </a:r>
            <a:r>
              <a:rPr kumimoji="0" lang="en-US" altLang="en-US" sz="1600" b="0" i="0" u="none" strike="noStrike" kern="1200" cap="none" spc="0" normalizeH="0" baseline="0" noProof="0" dirty="0" smtClean="0">
                <a:ln>
                  <a:noFill/>
                </a:ln>
                <a:solidFill>
                  <a:srgbClr val="C19859">
                    <a:lumMod val="75000"/>
                  </a:srgbClr>
                </a:solidFill>
                <a:effectLst/>
                <a:uLnTx/>
                <a:uFillTx/>
                <a:latin typeface="Arial" pitchFamily="34" charset="0"/>
                <a:ea typeface="ヒラギノ角ゴ Pro W3"/>
              </a:rPr>
              <a:t> </a:t>
            </a:r>
            <a:r>
              <a:rPr kumimoji="0" lang="en-US" altLang="en-US" sz="1600" b="1" u="none" strike="noStrike" kern="1200" cap="none" spc="0" normalizeH="0" baseline="0" noProof="0" dirty="0" smtClean="0">
                <a:ln>
                  <a:noFill/>
                </a:ln>
                <a:solidFill>
                  <a:prstClr val="black"/>
                </a:solidFill>
                <a:effectLst/>
                <a:uLnTx/>
                <a:uFillTx/>
                <a:latin typeface="Arial" pitchFamily="34" charset="0"/>
                <a:ea typeface="ヒラギノ角ゴ Pro W3"/>
              </a:rPr>
              <a:t>camps and programs </a:t>
            </a:r>
            <a:r>
              <a:rPr kumimoji="0" lang="en-US" altLang="en-US" sz="1600" b="0" i="0" u="none" strike="noStrike" kern="1200" cap="none" spc="0" normalizeH="0" baseline="0" noProof="0" dirty="0">
                <a:ln>
                  <a:noFill/>
                </a:ln>
                <a:solidFill>
                  <a:srgbClr val="000000"/>
                </a:solidFill>
                <a:effectLst/>
                <a:uLnTx/>
                <a:uFillTx/>
                <a:latin typeface="Arial" pitchFamily="34" charset="0"/>
                <a:ea typeface="ヒラギノ角ゴ Pro W3"/>
              </a:rPr>
              <a:t>at </a:t>
            </a:r>
            <a:r>
              <a:rPr kumimoji="0" lang="en-US" altLang="en-US" sz="1600" b="0" i="0" u="none" strike="noStrike" kern="1200" cap="none" spc="0" normalizeH="0" baseline="0" noProof="0" dirty="0" smtClean="0">
                <a:ln>
                  <a:noFill/>
                </a:ln>
                <a:solidFill>
                  <a:srgbClr val="000000"/>
                </a:solidFill>
                <a:effectLst/>
                <a:uLnTx/>
                <a:uFillTx/>
                <a:latin typeface="Arial" pitchFamily="34" charset="0"/>
                <a:ea typeface="ヒラギノ角ゴ Pro W3"/>
              </a:rPr>
              <a:t>MSU for </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err="1" smtClean="0">
                <a:ln>
                  <a:noFill/>
                </a:ln>
                <a:solidFill>
                  <a:srgbClr val="000000"/>
                </a:solidFill>
                <a:effectLst/>
                <a:uLnTx/>
                <a:uFillTx/>
                <a:latin typeface="Arial" pitchFamily="34" charset="0"/>
                <a:ea typeface="ヒラギノ角ゴ Pro W3"/>
              </a:rPr>
              <a:t>pre-college</a:t>
            </a:r>
            <a:r>
              <a:rPr kumimoji="0" lang="en-US" altLang="en-US" sz="1600" b="0" i="0" u="none" strike="noStrike" kern="1200" cap="none" spc="0" normalizeH="0" baseline="0" noProof="0" dirty="0" smtClean="0">
                <a:ln>
                  <a:noFill/>
                </a:ln>
                <a:solidFill>
                  <a:srgbClr val="000000"/>
                </a:solidFill>
                <a:effectLst/>
                <a:uLnTx/>
                <a:uFillTx/>
                <a:latin typeface="Arial" pitchFamily="34" charset="0"/>
                <a:ea typeface="ヒラギノ角ゴ Pro W3"/>
              </a:rPr>
              <a:t> students: </a:t>
            </a:r>
            <a:r>
              <a:rPr kumimoji="0" lang="en-US" altLang="en-US" sz="1600" b="0" i="0" u="sng" strike="noStrike" kern="1200" cap="none" spc="0" normalizeH="0" baseline="0" noProof="0" dirty="0">
                <a:ln>
                  <a:noFill/>
                </a:ln>
                <a:solidFill>
                  <a:srgbClr val="67B14B"/>
                </a:solidFill>
                <a:effectLst/>
                <a:uLnTx/>
                <a:uFillTx/>
                <a:latin typeface="Arial" pitchFamily="34" charset="0"/>
                <a:ea typeface="ヒラギノ角ゴ Pro W3"/>
              </a:rPr>
              <a:t>spartanyouth.msu.edu</a:t>
            </a:r>
          </a:p>
        </p:txBody>
      </p:sp>
      <p:pic>
        <p:nvPicPr>
          <p:cNvPr id="12" name="Picture 1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29788" y="1677482"/>
            <a:ext cx="1728486" cy="2024881"/>
          </a:xfrm>
          <a:prstGeom prst="rect">
            <a:avLst/>
          </a:prstGeom>
        </p:spPr>
      </p:pic>
      <p:pic>
        <p:nvPicPr>
          <p:cNvPr id="13" name="Picture 1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03955" y="3802742"/>
            <a:ext cx="1380150" cy="1311220"/>
          </a:xfrm>
          <a:prstGeom prst="rect">
            <a:avLst/>
          </a:prstGeom>
        </p:spPr>
      </p:pic>
      <p:sp>
        <p:nvSpPr>
          <p:cNvPr id="14" name="TextBox 13"/>
          <p:cNvSpPr txBox="1"/>
          <p:nvPr/>
        </p:nvSpPr>
        <p:spPr>
          <a:xfrm>
            <a:off x="4608002" y="4704304"/>
            <a:ext cx="1716252" cy="400110"/>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smtClean="0">
                <a:ln>
                  <a:noFill/>
                </a:ln>
                <a:solidFill>
                  <a:srgbClr val="C19859">
                    <a:lumMod val="75000"/>
                  </a:srgbClr>
                </a:solidFill>
                <a:effectLst/>
                <a:uLnTx/>
                <a:uFillTx/>
                <a:latin typeface="Arial" panose="020B0604020202020204" pitchFamily="34" charset="0"/>
                <a:ea typeface="ヒラギノ角ゴ Pro W3"/>
                <a:cs typeface="Arial" panose="020B0604020202020204" pitchFamily="34" charset="0"/>
              </a:rPr>
              <a:t>GIFT SHOP</a:t>
            </a:r>
            <a:endParaRPr kumimoji="0" lang="en-US" sz="2000" b="1" i="0" u="none" strike="noStrike" kern="1200" cap="none" spc="0" normalizeH="0" baseline="0" noProof="0" dirty="0">
              <a:ln>
                <a:noFill/>
              </a:ln>
              <a:solidFill>
                <a:srgbClr val="C19859">
                  <a:lumMod val="75000"/>
                </a:srgbClr>
              </a:solidFill>
              <a:effectLst/>
              <a:uLnTx/>
              <a:uFillTx/>
              <a:latin typeface="Arial" panose="020B0604020202020204" pitchFamily="34" charset="0"/>
              <a:ea typeface="ヒラギノ角ゴ Pro W3"/>
              <a:cs typeface="Arial" panose="020B0604020202020204" pitchFamily="34" charset="0"/>
            </a:endParaRPr>
          </a:p>
        </p:txBody>
      </p:sp>
      <p:sp>
        <p:nvSpPr>
          <p:cNvPr id="15" name="Rectangle 14"/>
          <p:cNvSpPr/>
          <p:nvPr/>
        </p:nvSpPr>
        <p:spPr>
          <a:xfrm>
            <a:off x="400564" y="3956128"/>
            <a:ext cx="2155898" cy="830997"/>
          </a:xfrm>
          <a:prstGeom prst="rect">
            <a:avLst/>
          </a:prstGeom>
        </p:spPr>
        <p:txBody>
          <a:bodyPr wrap="square">
            <a:spAutoFit/>
          </a:bodyPr>
          <a:lstStyle/>
          <a:p>
            <a:pPr marL="0" marR="0" lvl="0" indent="0" algn="r" defTabSz="457200" rtl="0" eaLnBrk="1" fontAlgn="base" latinLnBrk="0" hangingPunct="1">
              <a:lnSpc>
                <a:spcPct val="100000"/>
              </a:lnSpc>
              <a:spcBef>
                <a:spcPct val="50000"/>
              </a:spcBef>
              <a:spcAft>
                <a:spcPct val="0"/>
              </a:spcAft>
              <a:buClrTx/>
              <a:buSzTx/>
              <a:buFontTx/>
              <a:buNone/>
              <a:tabLst/>
              <a:defRPr/>
            </a:pPr>
            <a:r>
              <a:rPr kumimoji="0" lang="en-US" altLang="en-US" sz="1600" b="0" i="0" u="none" strike="noStrike" kern="1200" cap="none" spc="0" normalizeH="0" baseline="0" noProof="0" dirty="0" smtClean="0">
                <a:ln>
                  <a:noFill/>
                </a:ln>
                <a:solidFill>
                  <a:srgbClr val="000000"/>
                </a:solidFill>
                <a:effectLst/>
                <a:uLnTx/>
                <a:uFillTx/>
                <a:latin typeface="Arial" pitchFamily="34" charset="0"/>
                <a:ea typeface="ヒラギノ角ゴ Pro W3"/>
              </a:rPr>
              <a:t>Get the Android/ iPhone/iPad </a:t>
            </a:r>
            <a:r>
              <a:rPr kumimoji="0" lang="en-US" altLang="en-US" sz="1600" b="0" i="0" u="none" strike="noStrike" kern="1200" cap="none" spc="0" normalizeH="0" baseline="0" noProof="0" dirty="0">
                <a:ln>
                  <a:noFill/>
                </a:ln>
                <a:solidFill>
                  <a:srgbClr val="000000"/>
                </a:solidFill>
                <a:effectLst/>
                <a:uLnTx/>
                <a:uFillTx/>
                <a:latin typeface="Arial" pitchFamily="34" charset="0"/>
                <a:ea typeface="ヒラギノ角ゴ Pro W3"/>
              </a:rPr>
              <a:t>game </a:t>
            </a:r>
            <a:r>
              <a:rPr kumimoji="0" lang="en-US" altLang="en-US" sz="1600" b="1" i="1" u="none" strike="noStrike" kern="1200" cap="none" spc="0" normalizeH="0" baseline="0" noProof="0" dirty="0" err="1">
                <a:ln>
                  <a:noFill/>
                </a:ln>
                <a:solidFill>
                  <a:prstClr val="black"/>
                </a:solidFill>
                <a:effectLst/>
                <a:uLnTx/>
                <a:uFillTx/>
                <a:latin typeface="Arial" pitchFamily="34" charset="0"/>
                <a:ea typeface="ヒラギノ角ゴ Pro W3"/>
              </a:rPr>
              <a:t>Isotopolis</a:t>
            </a:r>
            <a:r>
              <a:rPr kumimoji="0" lang="en-US" altLang="en-US" sz="1600" b="0" i="0" u="none" strike="noStrike" kern="1200" cap="none" spc="0" normalizeH="0" baseline="0" noProof="0" dirty="0">
                <a:ln>
                  <a:noFill/>
                </a:ln>
                <a:solidFill>
                  <a:srgbClr val="C19859">
                    <a:lumMod val="75000"/>
                  </a:srgbClr>
                </a:solidFill>
                <a:effectLst/>
                <a:uLnTx/>
                <a:uFillTx/>
                <a:latin typeface="Arial" pitchFamily="34" charset="0"/>
                <a:ea typeface="ヒラギノ角ゴ Pro W3"/>
              </a:rPr>
              <a:t> </a:t>
            </a:r>
            <a:r>
              <a:rPr kumimoji="0" lang="en-US" altLang="en-US" sz="1600" b="0" i="0" u="none" strike="noStrike" kern="1200" cap="none" spc="0" normalizeH="0" baseline="0" noProof="0" dirty="0">
                <a:ln>
                  <a:noFill/>
                </a:ln>
                <a:solidFill>
                  <a:srgbClr val="000000"/>
                </a:solidFill>
                <a:effectLst/>
                <a:uLnTx/>
                <a:uFillTx/>
                <a:latin typeface="Arial" pitchFamily="34" charset="0"/>
                <a:ea typeface="ヒラギノ角ゴ Pro W3"/>
              </a:rPr>
              <a:t>for free! </a:t>
            </a:r>
          </a:p>
        </p:txBody>
      </p:sp>
      <p:sp>
        <p:nvSpPr>
          <p:cNvPr id="18" name="TextBox 17"/>
          <p:cNvSpPr txBox="1"/>
          <p:nvPr/>
        </p:nvSpPr>
        <p:spPr>
          <a:xfrm>
            <a:off x="4535904" y="1707845"/>
            <a:ext cx="1716252" cy="523220"/>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smtClean="0">
                <a:ln>
                  <a:noFill/>
                </a:ln>
                <a:solidFill>
                  <a:srgbClr val="C19859">
                    <a:lumMod val="75000"/>
                  </a:srgbClr>
                </a:solidFill>
                <a:effectLst/>
                <a:uLnTx/>
                <a:uFillTx/>
                <a:latin typeface="Arial" panose="020B0604020202020204" pitchFamily="34" charset="0"/>
                <a:ea typeface="ヒラギノ角ゴ Pro W3"/>
                <a:cs typeface="Arial" panose="020B0604020202020204" pitchFamily="34" charset="0"/>
              </a:rPr>
              <a:t>SPARTAN YOUTH PROGRAMS</a:t>
            </a:r>
            <a:endParaRPr kumimoji="0" lang="en-US" sz="1400" b="1" i="0" u="none" strike="noStrike" kern="1200" cap="none" spc="0" normalizeH="0" baseline="0" noProof="0" dirty="0">
              <a:ln>
                <a:noFill/>
              </a:ln>
              <a:solidFill>
                <a:srgbClr val="C19859">
                  <a:lumMod val="75000"/>
                </a:srgbClr>
              </a:solidFill>
              <a:effectLst/>
              <a:uLnTx/>
              <a:uFillTx/>
              <a:latin typeface="Arial" panose="020B0604020202020204" pitchFamily="34" charset="0"/>
              <a:ea typeface="ヒラギノ角ゴ Pro W3"/>
              <a:cs typeface="Arial" panose="020B0604020202020204" pitchFamily="34" charset="0"/>
            </a:endParaRPr>
          </a:p>
        </p:txBody>
      </p:sp>
      <p:grpSp>
        <p:nvGrpSpPr>
          <p:cNvPr id="6" name="Group 5"/>
          <p:cNvGrpSpPr/>
          <p:nvPr/>
        </p:nvGrpSpPr>
        <p:grpSpPr>
          <a:xfrm>
            <a:off x="2641024" y="3956128"/>
            <a:ext cx="1797853" cy="1301672"/>
            <a:chOff x="4714238" y="2213945"/>
            <a:chExt cx="2236345" cy="1619146"/>
          </a:xfrm>
        </p:grpSpPr>
        <p:pic>
          <p:nvPicPr>
            <p:cNvPr id="3" name="Picture 2"/>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714238" y="2213945"/>
              <a:ext cx="2236345" cy="1619146"/>
            </a:xfrm>
            <a:prstGeom prst="rect">
              <a:avLst/>
            </a:prstGeom>
          </p:spPr>
        </p:pic>
        <p:pic>
          <p:nvPicPr>
            <p:cNvPr id="4" name="Picture 3"/>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761905" y="2225387"/>
              <a:ext cx="1188677" cy="419964"/>
            </a:xfrm>
            <a:prstGeom prst="rect">
              <a:avLst/>
            </a:prstGeom>
          </p:spPr>
        </p:pic>
      </p:grpSp>
      <p:pic>
        <p:nvPicPr>
          <p:cNvPr id="9" name="Picture 8"/>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2628528" y="1677482"/>
            <a:ext cx="1810760" cy="1207173"/>
          </a:xfrm>
          <a:prstGeom prst="rect">
            <a:avLst/>
          </a:prstGeom>
        </p:spPr>
      </p:pic>
      <p:sp>
        <p:nvSpPr>
          <p:cNvPr id="20" name="Rectangle 2"/>
          <p:cNvSpPr txBox="1">
            <a:spLocks noChangeArrowheads="1"/>
          </p:cNvSpPr>
          <p:nvPr/>
        </p:nvSpPr>
        <p:spPr>
          <a:xfrm>
            <a:off x="0" y="219149"/>
            <a:ext cx="9144000" cy="1304851"/>
          </a:xfrm>
          <a:prstGeom prst="rect">
            <a:avLst/>
          </a:prstGeom>
        </p:spPr>
        <p:txBody>
          <a:bodyPr/>
          <a:lstStyle>
            <a:lvl1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1pPr>
            <a:lvl2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2pPr>
            <a:lvl3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3pPr>
            <a:lvl4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4pPr>
            <a:lvl5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5pPr>
            <a:lvl6pPr marL="457036"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6pPr>
            <a:lvl7pPr marL="914074"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7pPr>
            <a:lvl8pPr marL="1371109"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8pPr>
            <a:lvl9pPr marL="1828148"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9pPr>
          </a:lstStyle>
          <a:p>
            <a:pPr marL="0" marR="0" lvl="0" indent="0" algn="ctr" defTabSz="803293" rtl="0" eaLnBrk="1" fontAlgn="base" latinLnBrk="0" hangingPunct="1">
              <a:lnSpc>
                <a:spcPct val="88000"/>
              </a:lnSpc>
              <a:spcBef>
                <a:spcPct val="0"/>
              </a:spcBef>
              <a:spcAft>
                <a:spcPct val="0"/>
              </a:spcAft>
              <a:buClrTx/>
              <a:buSzTx/>
              <a:buFontTx/>
              <a:buNone/>
              <a:tabLst/>
              <a:defRPr/>
            </a:pPr>
            <a:r>
              <a:rPr kumimoji="0" lang="en-US" altLang="en-US" sz="4400" b="1" i="0" u="none" strike="noStrike" kern="0" cap="none" spc="0" normalizeH="0" baseline="0" noProof="0" smtClean="0">
                <a:ln>
                  <a:noFill/>
                </a:ln>
                <a:solidFill>
                  <a:schemeClr val="tx1"/>
                </a:solidFill>
                <a:effectLst/>
                <a:uLnTx/>
                <a:uFillTx/>
                <a:latin typeface="Arial" charset="0"/>
                <a:ea typeface="ＭＳ Ｐゴシック" pitchFamily="-65" charset="-128"/>
              </a:rPr>
              <a:t>Explore FRIB at MSU</a:t>
            </a:r>
            <a:endParaRPr kumimoji="0" lang="en-US" altLang="en-US" sz="4400" b="1" i="0" u="none" strike="noStrike" kern="0" cap="none" spc="0" normalizeH="0" baseline="0" noProof="0" dirty="0">
              <a:ln>
                <a:noFill/>
              </a:ln>
              <a:solidFill>
                <a:schemeClr val="tx1"/>
              </a:solidFill>
              <a:effectLst/>
              <a:uLnTx/>
              <a:uFillTx/>
              <a:latin typeface="Arial" charset="0"/>
              <a:ea typeface="ＭＳ Ｐゴシック" pitchFamily="-65" charset="-128"/>
            </a:endParaRPr>
          </a:p>
        </p:txBody>
      </p:sp>
      <p:sp>
        <p:nvSpPr>
          <p:cNvPr id="21" name="Rectangle 20"/>
          <p:cNvSpPr/>
          <p:nvPr/>
        </p:nvSpPr>
        <p:spPr>
          <a:xfrm>
            <a:off x="0" y="5289371"/>
            <a:ext cx="9144000" cy="425629"/>
          </a:xfrm>
          <a:prstGeom prst="rect">
            <a:avLst/>
          </a:prstGeom>
        </p:spPr>
        <p:txBody>
          <a:bodyPr wrap="square">
            <a:spAutoFit/>
          </a:bodyPr>
          <a:lstStyle/>
          <a:p>
            <a:pPr marL="0" marR="0" lvl="0" indent="0" algn="ctr" defTabSz="450056" rtl="0" eaLnBrk="1" fontAlgn="base" latinLnBrk="0" hangingPunct="1">
              <a:lnSpc>
                <a:spcPct val="100000"/>
              </a:lnSpc>
              <a:spcBef>
                <a:spcPct val="0"/>
              </a:spcBef>
              <a:spcAft>
                <a:spcPct val="0"/>
              </a:spcAft>
              <a:buClrTx/>
              <a:buSzTx/>
              <a:buFontTx/>
              <a:buNone/>
              <a:tabLst/>
              <a:defRPr/>
            </a:pPr>
            <a:r>
              <a:rPr kumimoji="0" lang="en-US" altLang="en-US" sz="2166" b="0" i="0" u="none" strike="noStrike" kern="1200" cap="none" spc="0" normalizeH="0" baseline="0" noProof="0" dirty="0">
                <a:ln>
                  <a:noFill/>
                </a:ln>
                <a:solidFill>
                  <a:srgbClr val="000000"/>
                </a:solidFill>
                <a:effectLst/>
                <a:uLnTx/>
                <a:uFillTx/>
                <a:latin typeface="Arial Black" panose="020B0A04020102020204" pitchFamily="34" charset="0"/>
                <a:ea typeface="ヒラギノ角ゴ Pro W3"/>
                <a:cs typeface="Aharoni" panose="02010803020104030203" pitchFamily="2" charset="-79"/>
              </a:rPr>
              <a:t>contact</a:t>
            </a:r>
            <a:r>
              <a:rPr kumimoji="0" lang="en-US" altLang="en-US" sz="2166" b="0" i="0" u="none" strike="noStrike" kern="1200" cap="none" spc="0" normalizeH="0" baseline="0" noProof="0" dirty="0">
                <a:ln>
                  <a:noFill/>
                </a:ln>
                <a:solidFill>
                  <a:srgbClr val="C19859">
                    <a:lumMod val="75000"/>
                  </a:srgbClr>
                </a:solidFill>
                <a:effectLst/>
                <a:uLnTx/>
                <a:uFillTx/>
                <a:latin typeface="Arial Black" panose="020B0A04020102020204" pitchFamily="34" charset="0"/>
                <a:ea typeface="ヒラギノ角ゴ Pro W3"/>
                <a:cs typeface="Aharoni" panose="02010803020104030203" pitchFamily="2" charset="-79"/>
              </a:rPr>
              <a:t> </a:t>
            </a:r>
            <a:r>
              <a:rPr kumimoji="0" lang="en-US" altLang="en-US" sz="2166" b="0" i="0" u="none" strike="noStrike" kern="1200" cap="none" spc="0" normalizeH="0" baseline="0" noProof="0" dirty="0" smtClean="0">
                <a:ln>
                  <a:noFill/>
                </a:ln>
                <a:solidFill>
                  <a:prstClr val="black"/>
                </a:solidFill>
                <a:effectLst/>
                <a:uLnTx/>
                <a:uFillTx/>
                <a:latin typeface="Arial Black" panose="020B0A04020102020204" pitchFamily="34" charset="0"/>
                <a:ea typeface="ヒラギノ角ゴ Pro W3"/>
                <a:cs typeface="Aharoni" panose="02010803020104030203" pitchFamily="2" charset="-79"/>
                <a:hlinkClick r:id="rId8"/>
              </a:rPr>
              <a:t>visits@frib.msu.edu</a:t>
            </a:r>
            <a:r>
              <a:rPr kumimoji="0" lang="en-US" altLang="en-US" sz="2166" b="0" i="0" u="none" strike="noStrike" kern="1200" cap="none" spc="0" normalizeH="0" baseline="0" noProof="0" dirty="0" smtClean="0">
                <a:ln>
                  <a:noFill/>
                </a:ln>
                <a:solidFill>
                  <a:prstClr val="black"/>
                </a:solidFill>
                <a:effectLst/>
                <a:uLnTx/>
                <a:uFillTx/>
                <a:latin typeface="Arial Black" panose="020B0A04020102020204" pitchFamily="34" charset="0"/>
                <a:ea typeface="ヒラギノ角ゴ Pro W3"/>
                <a:cs typeface="Aharoni" panose="02010803020104030203" pitchFamily="2" charset="-79"/>
              </a:rPr>
              <a:t> </a:t>
            </a:r>
            <a:r>
              <a:rPr kumimoji="0" lang="en-US" altLang="en-US" sz="2166" b="0" i="0" u="none" strike="noStrike" kern="1200" cap="none" spc="0" normalizeH="0" baseline="0" noProof="0" dirty="0" smtClean="0">
                <a:ln>
                  <a:noFill/>
                </a:ln>
                <a:solidFill>
                  <a:srgbClr val="000000"/>
                </a:solidFill>
                <a:effectLst/>
                <a:uLnTx/>
                <a:uFillTx/>
                <a:latin typeface="Arial Black" panose="020B0A04020102020204" pitchFamily="34" charset="0"/>
                <a:ea typeface="ヒラギノ角ゴ Pro W3"/>
                <a:cs typeface="Aharoni" panose="02010803020104030203" pitchFamily="2" charset="-79"/>
              </a:rPr>
              <a:t>or </a:t>
            </a:r>
            <a:r>
              <a:rPr kumimoji="0" lang="en-US" altLang="en-US" sz="2166" b="0" i="0" u="none" strike="noStrike" kern="1200" cap="none" spc="0" normalizeH="0" baseline="0" noProof="0" dirty="0">
                <a:ln>
                  <a:noFill/>
                </a:ln>
                <a:solidFill>
                  <a:srgbClr val="000000"/>
                </a:solidFill>
                <a:effectLst/>
                <a:uLnTx/>
                <a:uFillTx/>
                <a:latin typeface="Arial Black" panose="020B0A04020102020204" pitchFamily="34" charset="0"/>
                <a:ea typeface="ヒラギノ角ゴ Pro W3"/>
                <a:cs typeface="Aharoni" panose="02010803020104030203" pitchFamily="2" charset="-79"/>
              </a:rPr>
              <a:t>go to </a:t>
            </a:r>
            <a:r>
              <a:rPr kumimoji="0" lang="en-US" altLang="en-US" sz="2166" b="0" i="0" u="none" strike="noStrike" kern="1200" cap="none" spc="0" normalizeH="0" baseline="0" noProof="0" dirty="0" smtClean="0">
                <a:ln>
                  <a:noFill/>
                </a:ln>
                <a:solidFill>
                  <a:srgbClr val="6B9F25"/>
                </a:solidFill>
                <a:effectLst/>
                <a:uLnTx/>
                <a:uFillTx/>
                <a:latin typeface="Arial Black" panose="020B0A04020102020204" pitchFamily="34" charset="0"/>
                <a:ea typeface="ヒラギノ角ゴ Pro W3"/>
                <a:cs typeface="Aharoni" panose="02010803020104030203" pitchFamily="2" charset="-79"/>
                <a:hlinkClick r:id="rId9"/>
              </a:rPr>
              <a:t>frib.msu.edu</a:t>
            </a:r>
            <a:r>
              <a:rPr kumimoji="0" lang="en-US" altLang="en-US" sz="2166" b="0" i="0" u="sng" strike="noStrike" kern="1200" cap="none" spc="0" normalizeH="0" baseline="0" noProof="0" dirty="0" smtClean="0">
                <a:ln>
                  <a:noFill/>
                </a:ln>
                <a:solidFill>
                  <a:srgbClr val="6B9F25"/>
                </a:solidFill>
                <a:effectLst/>
                <a:uLnTx/>
                <a:uFillTx/>
                <a:latin typeface="Arial Black" panose="020B0A04020102020204" pitchFamily="34" charset="0"/>
                <a:ea typeface="ヒラギノ角ゴ Pro W3"/>
                <a:cs typeface="Aharoni" panose="02010803020104030203" pitchFamily="2" charset="-79"/>
              </a:rPr>
              <a:t>/public</a:t>
            </a:r>
            <a:endParaRPr kumimoji="0" lang="en-US" sz="2166" b="0" i="0" u="sng" strike="noStrike" kern="1200" cap="none" spc="0" normalizeH="0" baseline="0" noProof="0" dirty="0">
              <a:ln>
                <a:noFill/>
              </a:ln>
              <a:solidFill>
                <a:srgbClr val="6B9F25"/>
              </a:solidFill>
              <a:effectLst/>
              <a:uLnTx/>
              <a:uFillTx/>
              <a:latin typeface="Arial Black" panose="020B0A04020102020204" pitchFamily="34" charset="0"/>
              <a:ea typeface="ヒラギノ角ゴ Pro W3"/>
              <a:cs typeface="Aharoni" panose="02010803020104030203" pitchFamily="2" charset="-79"/>
            </a:endParaRPr>
          </a:p>
        </p:txBody>
      </p:sp>
      <p:sp>
        <p:nvSpPr>
          <p:cNvPr id="23" name="Rectangle 22"/>
          <p:cNvSpPr/>
          <p:nvPr/>
        </p:nvSpPr>
        <p:spPr>
          <a:xfrm>
            <a:off x="7422356" y="5700635"/>
            <a:ext cx="1302247" cy="395365"/>
          </a:xfrm>
          <a:prstGeom prst="rect">
            <a:avLst/>
          </a:prstGeom>
        </p:spPr>
        <p:txBody>
          <a:bodyPr wrap="square">
            <a:spAutoFit/>
          </a:bodyPr>
          <a:lstStyle/>
          <a:p>
            <a:pPr marL="0" marR="0" lvl="0" indent="0" algn="l" defTabSz="450056" rtl="0" eaLnBrk="1" fontAlgn="base" latinLnBrk="0" hangingPunct="1">
              <a:lnSpc>
                <a:spcPct val="100000"/>
              </a:lnSpc>
              <a:spcBef>
                <a:spcPct val="0"/>
              </a:spcBef>
              <a:spcAft>
                <a:spcPct val="0"/>
              </a:spcAft>
              <a:buClrTx/>
              <a:buSzTx/>
              <a:buFontTx/>
              <a:buNone/>
              <a:tabLst/>
              <a:defRPr/>
            </a:pPr>
            <a:r>
              <a:rPr kumimoji="0" lang="en-US" altLang="en-US" sz="1969" b="0" i="0" u="none" strike="noStrike" kern="1200" cap="none" spc="0" normalizeH="0" baseline="0" noProof="0" dirty="0" smtClean="0">
                <a:ln>
                  <a:noFill/>
                </a:ln>
                <a:solidFill>
                  <a:srgbClr val="1DA1F2"/>
                </a:solidFill>
                <a:effectLst/>
                <a:uLnTx/>
                <a:uFillTx/>
                <a:latin typeface="Arial" pitchFamily="34" charset="0"/>
                <a:ea typeface="ヒラギノ角ゴ Pro W3"/>
                <a:cs typeface="Aharoni" panose="02010803020104030203" pitchFamily="2" charset="-79"/>
              </a:rPr>
              <a:t>@</a:t>
            </a:r>
            <a:r>
              <a:rPr kumimoji="0" lang="en-US" altLang="en-US" sz="1969" b="0" i="0" u="none" strike="noStrike" kern="1200" cap="none" spc="0" normalizeH="0" baseline="0" noProof="0" dirty="0" err="1" smtClean="0">
                <a:ln>
                  <a:noFill/>
                </a:ln>
                <a:solidFill>
                  <a:srgbClr val="1DA1F2"/>
                </a:solidFill>
                <a:effectLst/>
                <a:uLnTx/>
                <a:uFillTx/>
                <a:latin typeface="Arial" pitchFamily="34" charset="0"/>
                <a:ea typeface="ヒラギノ角ゴ Pro W3"/>
                <a:cs typeface="Aharoni" panose="02010803020104030203" pitchFamily="2" charset="-79"/>
              </a:rPr>
              <a:t>friblab</a:t>
            </a:r>
            <a:endParaRPr kumimoji="0" lang="en-US" sz="1969" b="0" i="0" u="none" strike="noStrike" kern="1200" cap="none" spc="0" normalizeH="0" baseline="0" noProof="0" dirty="0">
              <a:ln>
                <a:noFill/>
              </a:ln>
              <a:solidFill>
                <a:srgbClr val="1DA1F2"/>
              </a:solidFill>
              <a:effectLst/>
              <a:uLnTx/>
              <a:uFillTx/>
              <a:latin typeface="Arial" pitchFamily="34" charset="0"/>
              <a:ea typeface="ヒラギノ角ゴ Pro W3"/>
              <a:cs typeface="Aharoni" panose="02010803020104030203" pitchFamily="2" charset="-79"/>
            </a:endParaRPr>
          </a:p>
        </p:txBody>
      </p:sp>
      <p:pic>
        <p:nvPicPr>
          <p:cNvPr id="2" name="Picture 1"/>
          <p:cNvPicPr>
            <a:picLocks noChangeAspect="1"/>
          </p:cNvPicPr>
          <p:nvPr/>
        </p:nvPicPr>
        <p:blipFill rotWithShape="1">
          <a:blip r:embed="rId10">
            <a:extLst>
              <a:ext uri="{28A0092B-C50C-407E-A947-70E740481C1C}">
                <a14:useLocalDpi xmlns:a14="http://schemas.microsoft.com/office/drawing/2010/main" val="0"/>
              </a:ext>
            </a:extLst>
          </a:blip>
          <a:srcRect l="48118"/>
          <a:stretch/>
        </p:blipFill>
        <p:spPr>
          <a:xfrm>
            <a:off x="2628528" y="3048000"/>
            <a:ext cx="1810760" cy="872530"/>
          </a:xfrm>
          <a:prstGeom prst="rect">
            <a:avLst/>
          </a:prstGeom>
        </p:spPr>
      </p:pic>
      <p:sp>
        <p:nvSpPr>
          <p:cNvPr id="24" name="Rectangle 23"/>
          <p:cNvSpPr/>
          <p:nvPr/>
        </p:nvSpPr>
        <p:spPr>
          <a:xfrm>
            <a:off x="135486" y="3048000"/>
            <a:ext cx="2420565" cy="830997"/>
          </a:xfrm>
          <a:prstGeom prst="rect">
            <a:avLst/>
          </a:prstGeom>
        </p:spPr>
        <p:txBody>
          <a:bodyPr wrap="square">
            <a:spAutoFit/>
          </a:bodyPr>
          <a:lstStyle/>
          <a:p>
            <a:pPr marL="0" marR="0" lvl="0" indent="0" algn="r" defTabSz="457200" rtl="0" eaLnBrk="1" fontAlgn="base" latinLnBrk="0" hangingPunct="1">
              <a:lnSpc>
                <a:spcPct val="100000"/>
              </a:lnSpc>
              <a:spcBef>
                <a:spcPct val="50000"/>
              </a:spcBef>
              <a:spcAft>
                <a:spcPct val="0"/>
              </a:spcAft>
              <a:buClrTx/>
              <a:buSzTx/>
              <a:buFontTx/>
              <a:buNone/>
              <a:tabLst/>
              <a:defRPr/>
            </a:pPr>
            <a:r>
              <a:rPr lang="en-US" altLang="en-US" sz="1600" dirty="0" smtClean="0">
                <a:solidFill>
                  <a:srgbClr val="000000"/>
                </a:solidFill>
              </a:rPr>
              <a:t>Each April, explore the </a:t>
            </a:r>
            <a:r>
              <a:rPr lang="en-US" altLang="en-US" sz="1600" b="1" dirty="0" smtClean="0">
                <a:solidFill>
                  <a:srgbClr val="000000"/>
                </a:solidFill>
              </a:rPr>
              <a:t>MSU Science Festival</a:t>
            </a:r>
            <a:r>
              <a:rPr lang="en-US" altLang="en-US" sz="1600" dirty="0" smtClean="0">
                <a:solidFill>
                  <a:srgbClr val="000000"/>
                </a:solidFill>
              </a:rPr>
              <a:t>!</a:t>
            </a:r>
          </a:p>
          <a:p>
            <a:pPr marL="0" marR="0" lvl="0" indent="0" algn="r" defTabSz="457200" rtl="0" eaLnBrk="1" fontAlgn="base" latinLnBrk="0" hangingPunct="1">
              <a:lnSpc>
                <a:spcPct val="100000"/>
              </a:lnSpc>
              <a:spcBef>
                <a:spcPts val="0"/>
              </a:spcBef>
              <a:spcAft>
                <a:spcPct val="0"/>
              </a:spcAft>
              <a:buClrTx/>
              <a:buSzTx/>
              <a:buFontTx/>
              <a:buNone/>
              <a:tabLst/>
              <a:defRPr/>
            </a:pPr>
            <a:r>
              <a:rPr lang="en-US" altLang="en-US" sz="1600" u="sng" dirty="0" smtClean="0">
                <a:solidFill>
                  <a:srgbClr val="67B14B"/>
                </a:solidFill>
              </a:rPr>
              <a:t>sciencefestival.msu.edu</a:t>
            </a:r>
            <a:r>
              <a:rPr lang="en-US" altLang="en-US" sz="1600" dirty="0" smtClean="0">
                <a:solidFill>
                  <a:srgbClr val="000000"/>
                </a:solidFill>
              </a:rPr>
              <a:t> </a:t>
            </a:r>
            <a:endParaRPr kumimoji="0" lang="en-US" altLang="en-US" sz="1600" b="0" i="0" u="none" strike="noStrike" kern="1200" cap="none" spc="0" normalizeH="0" baseline="0" noProof="0" dirty="0">
              <a:ln>
                <a:noFill/>
              </a:ln>
              <a:solidFill>
                <a:srgbClr val="000000"/>
              </a:solidFill>
              <a:effectLst/>
              <a:uLnTx/>
              <a:uFillTx/>
              <a:latin typeface="Arial" pitchFamily="34" charset="0"/>
              <a:ea typeface="ヒラギノ角ゴ Pro W3"/>
            </a:endParaRPr>
          </a:p>
        </p:txBody>
      </p:sp>
    </p:spTree>
    <p:extLst>
      <p:ext uri="{BB962C8B-B14F-4D97-AF65-F5344CB8AC3E}">
        <p14:creationId xmlns:p14="http://schemas.microsoft.com/office/powerpoint/2010/main" val="3558429595"/>
      </p:ext>
    </p:extLst>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228600"/>
            <a:ext cx="7886700" cy="1325563"/>
          </a:xfrm>
        </p:spPr>
        <p:txBody>
          <a:bodyPr/>
          <a:lstStyle/>
          <a:p>
            <a:r>
              <a:rPr lang="en-US" sz="4000" dirty="0" smtClean="0"/>
              <a:t>Useful Information</a:t>
            </a:r>
            <a:endParaRPr lang="en-US" sz="4000" dirty="0"/>
          </a:p>
        </p:txBody>
      </p:sp>
      <p:sp>
        <p:nvSpPr>
          <p:cNvPr id="5" name="Content Placeholder 2"/>
          <p:cNvSpPr txBox="1">
            <a:spLocks/>
          </p:cNvSpPr>
          <p:nvPr/>
        </p:nvSpPr>
        <p:spPr>
          <a:xfrm>
            <a:off x="228600" y="1151165"/>
            <a:ext cx="3790950" cy="5173435"/>
          </a:xfrm>
          <a:prstGeom prst="rect">
            <a:avLst/>
          </a:prstGeom>
        </p:spPr>
        <p:txBody>
          <a:bodyPr/>
          <a:lstStyle>
            <a:lvl1pPr marL="180178" indent="-180178" algn="l" defTabSz="803293" rtl="0" eaLnBrk="1" fontAlgn="base" hangingPunct="1">
              <a:lnSpc>
                <a:spcPct val="90000"/>
              </a:lnSpc>
              <a:spcBef>
                <a:spcPts val="1206"/>
              </a:spcBef>
              <a:spcAft>
                <a:spcPct val="0"/>
              </a:spcAft>
              <a:buSzPct val="100000"/>
              <a:buFont typeface="Wingdings" pitchFamily="2" charset="2"/>
              <a:buChar char="§"/>
              <a:defRPr sz="2200">
                <a:solidFill>
                  <a:srgbClr val="064308"/>
                </a:solidFill>
                <a:latin typeface="Arial" charset="0"/>
                <a:ea typeface="ＭＳ Ｐゴシック" pitchFamily="-65" charset="-128"/>
                <a:cs typeface="ＭＳ Ｐゴシック" pitchFamily="-65" charset="-128"/>
              </a:defRPr>
            </a:lvl1pPr>
            <a:lvl2pPr marL="363359" indent="-151650" algn="l" defTabSz="803293" rtl="0" eaLnBrk="1" fontAlgn="base" hangingPunct="1">
              <a:lnSpc>
                <a:spcPct val="90000"/>
              </a:lnSpc>
              <a:spcBef>
                <a:spcPts val="201"/>
              </a:spcBef>
              <a:spcAft>
                <a:spcPct val="0"/>
              </a:spcAft>
              <a:buSzPct val="100000"/>
              <a:buFont typeface="Arial" pitchFamily="34" charset="0"/>
              <a:buChar char="•"/>
              <a:defRPr sz="2000">
                <a:solidFill>
                  <a:schemeClr val="tx1"/>
                </a:solidFill>
                <a:latin typeface="Arial" charset="0"/>
                <a:ea typeface="ＭＳ Ｐゴシック" charset="-128"/>
                <a:cs typeface="ＭＳ Ｐゴシック"/>
              </a:defRPr>
            </a:lvl2pPr>
            <a:lvl3pPr marL="591584" indent="-160658" algn="l" defTabSz="803293" rtl="0" eaLnBrk="1" fontAlgn="base" hangingPunct="1">
              <a:lnSpc>
                <a:spcPct val="90000"/>
              </a:lnSpc>
              <a:spcBef>
                <a:spcPts val="201"/>
              </a:spcBef>
              <a:spcAft>
                <a:spcPct val="0"/>
              </a:spcAft>
              <a:buSzPct val="100000"/>
              <a:buFont typeface="Lucida Grande" charset="0"/>
              <a:buChar char="»"/>
              <a:defRPr>
                <a:solidFill>
                  <a:schemeClr val="tx1"/>
                </a:solidFill>
                <a:latin typeface="Arial" charset="0"/>
                <a:ea typeface="ヒラギノ角ゴ Pro W3" pitchFamily="-111" charset="-128"/>
                <a:cs typeface="ヒラギノ角ゴ Pro W3" pitchFamily="-111" charset="-128"/>
              </a:defRPr>
            </a:lvl3pPr>
            <a:lvl4pPr marL="728219" indent="-133632" algn="l" defTabSz="803293" rtl="0" eaLnBrk="1" fontAlgn="base" hangingPunct="1">
              <a:lnSpc>
                <a:spcPct val="90000"/>
              </a:lnSpc>
              <a:spcBef>
                <a:spcPts val="201"/>
              </a:spcBef>
              <a:spcAft>
                <a:spcPct val="0"/>
              </a:spcAft>
              <a:buClr>
                <a:srgbClr val="999999"/>
              </a:buClr>
              <a:buSzPct val="100000"/>
              <a:buFont typeface="Arial" pitchFamily="34" charset="0"/>
              <a:buChar char="•"/>
              <a:defRPr sz="1600">
                <a:solidFill>
                  <a:schemeClr val="tx1"/>
                </a:solidFill>
                <a:latin typeface="+mn-lt"/>
                <a:ea typeface="ヒラギノ角ゴ Pro W3" pitchFamily="-111" charset="-128"/>
                <a:cs typeface="ヒラギノ角ゴ Pro W3"/>
              </a:defRPr>
            </a:lvl4pPr>
            <a:lvl5pPr marL="1002991" indent="-180178" algn="l" defTabSz="803293" rtl="0" eaLnBrk="1" fontAlgn="base" hangingPunct="1">
              <a:lnSpc>
                <a:spcPct val="90000"/>
              </a:lnSpc>
              <a:spcBef>
                <a:spcPts val="201"/>
              </a:spcBef>
              <a:spcAft>
                <a:spcPct val="0"/>
              </a:spcAft>
              <a:buClr>
                <a:srgbClr val="999999"/>
              </a:buClr>
              <a:buSzPct val="100000"/>
              <a:buFont typeface="Lucida Grande" charset="0"/>
              <a:buChar char="»"/>
              <a:defRPr sz="1400">
                <a:solidFill>
                  <a:schemeClr val="tx1"/>
                </a:solidFill>
                <a:latin typeface="+mn-lt"/>
                <a:ea typeface="ヒラギノ角ゴ Pro W3" pitchFamily="-111" charset="-128"/>
                <a:cs typeface="ヒラギノ角ゴ Pro W3"/>
              </a:defRPr>
            </a:lvl5pPr>
            <a:lvl6pPr marL="2223294"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6pPr>
            <a:lvl7pPr marL="2680333"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7pPr>
            <a:lvl8pPr marL="3137372"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8pPr>
            <a:lvl9pPr marL="3594407"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9pPr>
          </a:lstStyle>
          <a:p>
            <a:r>
              <a:rPr lang="en-US" kern="0" dirty="0" smtClean="0">
                <a:solidFill>
                  <a:schemeClr val="tx1"/>
                </a:solidFill>
              </a:rPr>
              <a:t>Location of </a:t>
            </a:r>
            <a:r>
              <a:rPr lang="en-US" b="1" kern="0" dirty="0" smtClean="0">
                <a:solidFill>
                  <a:schemeClr val="tx1"/>
                </a:solidFill>
              </a:rPr>
              <a:t>bathrooms</a:t>
            </a:r>
            <a:r>
              <a:rPr lang="en-US" kern="0" dirty="0" smtClean="0">
                <a:solidFill>
                  <a:schemeClr val="tx1"/>
                </a:solidFill>
              </a:rPr>
              <a:t>!</a:t>
            </a:r>
          </a:p>
          <a:p>
            <a:r>
              <a:rPr lang="en-US" kern="0" dirty="0" smtClean="0">
                <a:solidFill>
                  <a:schemeClr val="tx1"/>
                </a:solidFill>
              </a:rPr>
              <a:t>If you have minors in your group, your leader must submit a </a:t>
            </a:r>
            <a:r>
              <a:rPr lang="en-US" b="1" kern="0" dirty="0" smtClean="0">
                <a:solidFill>
                  <a:schemeClr val="tx1"/>
                </a:solidFill>
              </a:rPr>
              <a:t>permission form</a:t>
            </a:r>
            <a:r>
              <a:rPr lang="en-US" kern="0" dirty="0" smtClean="0">
                <a:solidFill>
                  <a:schemeClr val="tx1"/>
                </a:solidFill>
              </a:rPr>
              <a:t>.</a:t>
            </a:r>
          </a:p>
          <a:p>
            <a:r>
              <a:rPr lang="en-US" kern="0" dirty="0" smtClean="0">
                <a:solidFill>
                  <a:schemeClr val="tx1"/>
                </a:solidFill>
              </a:rPr>
              <a:t>Photography is not allowed on the tour, but we have a designated </a:t>
            </a:r>
            <a:r>
              <a:rPr lang="en-US" b="1" kern="0" dirty="0" smtClean="0">
                <a:solidFill>
                  <a:schemeClr val="tx1"/>
                </a:solidFill>
              </a:rPr>
              <a:t>location for a group photo </a:t>
            </a:r>
            <a:r>
              <a:rPr lang="en-US" kern="0" dirty="0" smtClean="0">
                <a:solidFill>
                  <a:schemeClr val="tx1"/>
                </a:solidFill>
              </a:rPr>
              <a:t>if you want.</a:t>
            </a:r>
          </a:p>
          <a:p>
            <a:r>
              <a:rPr lang="en-US" kern="0" dirty="0" smtClean="0">
                <a:solidFill>
                  <a:schemeClr val="tx1"/>
                </a:solidFill>
              </a:rPr>
              <a:t>You are not expected to know or understand everything! It’s OK.</a:t>
            </a:r>
          </a:p>
          <a:p>
            <a:r>
              <a:rPr lang="en-US" kern="0" dirty="0" smtClean="0">
                <a:solidFill>
                  <a:schemeClr val="tx1"/>
                </a:solidFill>
              </a:rPr>
              <a:t>Stopping us to </a:t>
            </a:r>
            <a:r>
              <a:rPr lang="en-US" b="1" kern="0" dirty="0" smtClean="0">
                <a:solidFill>
                  <a:schemeClr val="tx1"/>
                </a:solidFill>
              </a:rPr>
              <a:t>ask questions </a:t>
            </a:r>
            <a:r>
              <a:rPr lang="en-US" kern="0" dirty="0" smtClean="0">
                <a:solidFill>
                  <a:schemeClr val="tx1"/>
                </a:solidFill>
              </a:rPr>
              <a:t>is encouraged!</a:t>
            </a:r>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10134" r="760"/>
          <a:stretch/>
        </p:blipFill>
        <p:spPr>
          <a:xfrm>
            <a:off x="3992609" y="1182795"/>
            <a:ext cx="2326257" cy="4637314"/>
          </a:xfrm>
          <a:prstGeom prst="rect">
            <a:avLst/>
          </a:prstGeom>
        </p:spPr>
      </p:pic>
      <p:sp>
        <p:nvSpPr>
          <p:cNvPr id="7" name="TextBox 6"/>
          <p:cNvSpPr txBox="1"/>
          <p:nvPr/>
        </p:nvSpPr>
        <p:spPr>
          <a:xfrm>
            <a:off x="6291925" y="1146961"/>
            <a:ext cx="2667000" cy="4708981"/>
          </a:xfrm>
          <a:prstGeom prst="rect">
            <a:avLst/>
          </a:prstGeom>
          <a:noFill/>
        </p:spPr>
        <p:txBody>
          <a:bodyPr wrap="square" rtlCol="0">
            <a:spAutoFit/>
          </a:bodyPr>
          <a:lstStyle/>
          <a:p>
            <a:r>
              <a:rPr lang="en-US" sz="1200" b="1" dirty="0" smtClean="0"/>
              <a:t>LAND ACKNOWLEDGEMENT</a:t>
            </a:r>
          </a:p>
          <a:p>
            <a:r>
              <a:rPr lang="en-US" sz="1200" dirty="0" smtClean="0"/>
              <a:t>We </a:t>
            </a:r>
            <a:r>
              <a:rPr lang="en-US" sz="1200" dirty="0"/>
              <a:t>collectively acknowledge that Michigan State University occupies the ancestral, traditional, and contemporary Lands of the </a:t>
            </a:r>
            <a:r>
              <a:rPr lang="en-US" sz="1200" dirty="0" err="1"/>
              <a:t>Anishinaabeg</a:t>
            </a:r>
            <a:r>
              <a:rPr lang="en-US" sz="1200" dirty="0"/>
              <a:t> – Three Fires Confederacy of </a:t>
            </a:r>
            <a:r>
              <a:rPr lang="en-US" sz="1200" dirty="0" err="1"/>
              <a:t>Ojibwe</a:t>
            </a:r>
            <a:r>
              <a:rPr lang="en-US" sz="1200" dirty="0"/>
              <a:t>, Odawa, and Potawatomi peoples. In particular, the University resides on Land ceded in the 1819 Treaty of Saginaw. We recognize, support, and advocate for the sovereignty of Michigan’s twelve federally-recognized Indian nations, for historic Indigenous communities in Michigan, for Indigenous individuals and communities who live here now, and for those who were forcibly removed from their Homelands. By offering this Land Acknowledgement, we affirm Indigenous sovereignty and will work to hold Michigan State University more accountable to the needs of American Indian and Indigenous peoples.</a:t>
            </a:r>
          </a:p>
        </p:txBody>
      </p:sp>
    </p:spTree>
    <p:extLst>
      <p:ext uri="{BB962C8B-B14F-4D97-AF65-F5344CB8AC3E}">
        <p14:creationId xmlns:p14="http://schemas.microsoft.com/office/powerpoint/2010/main" val="383743347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msuscfe-PowerPoint-Cover.png"/>
          <p:cNvPicPr>
            <a:picLocks noChangeAspect="1"/>
          </p:cNvPicPr>
          <p:nvPr/>
        </p:nvPicPr>
        <p:blipFill rotWithShape="1">
          <a:blip r:embed="rId2">
            <a:extLst>
              <a:ext uri="{28A0092B-C50C-407E-A947-70E740481C1C}">
                <a14:useLocalDpi xmlns:a14="http://schemas.microsoft.com/office/drawing/2010/main"/>
              </a:ext>
            </a:extLst>
          </a:blip>
          <a:srcRect l="22230" r="25075"/>
          <a:stretch/>
        </p:blipFill>
        <p:spPr>
          <a:xfrm>
            <a:off x="4318000" y="1"/>
            <a:ext cx="4826000" cy="6868824"/>
          </a:xfrm>
          <a:prstGeom prst="rect">
            <a:avLst/>
          </a:prstGeom>
        </p:spPr>
      </p:pic>
      <p:sp>
        <p:nvSpPr>
          <p:cNvPr id="2" name="TextBox 1"/>
          <p:cNvSpPr txBox="1"/>
          <p:nvPr/>
        </p:nvSpPr>
        <p:spPr>
          <a:xfrm>
            <a:off x="3016815" y="5144494"/>
            <a:ext cx="184731" cy="461665"/>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390C5D"/>
              </a:solidFill>
              <a:effectLst/>
              <a:uLnTx/>
              <a:uFillTx/>
              <a:latin typeface="Arial" pitchFamily="34" charset="0"/>
              <a:ea typeface="ヒラギノ角ゴ Pro W3"/>
            </a:endParaRPr>
          </a:p>
        </p:txBody>
      </p:sp>
      <p:sp>
        <p:nvSpPr>
          <p:cNvPr id="3" name="TextBox 2"/>
          <p:cNvSpPr txBox="1"/>
          <p:nvPr/>
        </p:nvSpPr>
        <p:spPr>
          <a:xfrm>
            <a:off x="5042012" y="4762381"/>
            <a:ext cx="3536220" cy="800219"/>
          </a:xfrm>
          <a:prstGeom prst="rect">
            <a:avLst/>
          </a:prstGeom>
          <a:solidFill>
            <a:srgbClr val="BE5ECC"/>
          </a:solidFill>
          <a:ln w="12700">
            <a:solidFill>
              <a:schemeClr val="bg1"/>
            </a:solidFill>
          </a:ln>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smtClean="0">
                <a:ln>
                  <a:noFill/>
                </a:ln>
                <a:solidFill>
                  <a:prstClr val="black"/>
                </a:solidFill>
                <a:effectLst/>
                <a:uLnTx/>
                <a:uFillTx/>
                <a:latin typeface="Arial Black" panose="020B0A04020102020204" pitchFamily="34" charset="0"/>
                <a:ea typeface="ヒラギノ角ゴ Pro W3"/>
              </a:rPr>
              <a:t>Annually in April</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Arial Black" panose="020B0A04020102020204" pitchFamily="34" charset="0"/>
                <a:ea typeface="ヒラギノ角ゴ Pro W3"/>
              </a:rPr>
              <a:t>sciencefestival.msu.edu</a:t>
            </a:r>
            <a:endParaRPr kumimoji="0" lang="en-US" sz="1800" b="0" i="0" u="none" strike="noStrike" kern="1200" cap="none" spc="0" normalizeH="0" baseline="0" noProof="0" dirty="0">
              <a:ln>
                <a:noFill/>
              </a:ln>
              <a:solidFill>
                <a:prstClr val="black"/>
              </a:solidFill>
              <a:effectLst/>
              <a:uLnTx/>
              <a:uFillTx/>
              <a:latin typeface="Arial Black" panose="020B0A04020102020204" pitchFamily="34" charset="0"/>
              <a:ea typeface="ヒラギノ角ゴ Pro W3"/>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6730" t="5555" r="7460" b="4445"/>
          <a:stretch/>
        </p:blipFill>
        <p:spPr>
          <a:xfrm>
            <a:off x="0" y="0"/>
            <a:ext cx="4318000" cy="6858000"/>
          </a:xfrm>
          <a:prstGeom prst="rect">
            <a:avLst/>
          </a:prstGeom>
        </p:spPr>
      </p:pic>
      <p:sp>
        <p:nvSpPr>
          <p:cNvPr id="5" name="TextBox 4"/>
          <p:cNvSpPr txBox="1"/>
          <p:nvPr/>
        </p:nvSpPr>
        <p:spPr>
          <a:xfrm>
            <a:off x="113102" y="5867400"/>
            <a:ext cx="2249098" cy="830997"/>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smtClean="0">
                <a:ln>
                  <a:noFill/>
                </a:ln>
                <a:solidFill>
                  <a:prstClr val="black"/>
                </a:solidFill>
                <a:effectLst/>
                <a:uLnTx/>
                <a:uFillTx/>
                <a:latin typeface="Arial" pitchFamily="34" charset="0"/>
                <a:ea typeface="ヒラギノ角ゴ Pro W3"/>
              </a:rPr>
              <a:t>Followed by workshops, tours, and demonstrations!</a:t>
            </a:r>
            <a:endParaRPr kumimoji="0" lang="en-US" sz="1600" b="1" i="0" u="none" strike="noStrike" kern="1200" cap="none" spc="0" normalizeH="0" baseline="0" noProof="0" dirty="0">
              <a:ln>
                <a:noFill/>
              </a:ln>
              <a:solidFill>
                <a:prstClr val="black"/>
              </a:solidFill>
              <a:effectLst/>
              <a:uLnTx/>
              <a:uFillTx/>
              <a:latin typeface="Arial" pitchFamily="34" charset="0"/>
              <a:ea typeface="ヒラギノ角ゴ Pro W3"/>
            </a:endParaRPr>
          </a:p>
        </p:txBody>
      </p:sp>
      <p:sp>
        <p:nvSpPr>
          <p:cNvPr id="8" name="Rectangle 7"/>
          <p:cNvSpPr/>
          <p:nvPr/>
        </p:nvSpPr>
        <p:spPr>
          <a:xfrm>
            <a:off x="2590800" y="4642449"/>
            <a:ext cx="762000" cy="234351"/>
          </a:xfrm>
          <a:prstGeom prst="rect">
            <a:avLst/>
          </a:prstGeom>
          <a:solidFill>
            <a:srgbClr val="342D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7" name="TextBox 6"/>
          <p:cNvSpPr txBox="1"/>
          <p:nvPr/>
        </p:nvSpPr>
        <p:spPr>
          <a:xfrm>
            <a:off x="2590800" y="4623207"/>
            <a:ext cx="846827" cy="307777"/>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smtClean="0">
                <a:ln>
                  <a:noFill/>
                </a:ln>
                <a:solidFill>
                  <a:prstClr val="white"/>
                </a:solidFill>
                <a:effectLst/>
                <a:uLnTx/>
                <a:uFillTx/>
                <a:latin typeface="Trebuchet MS" panose="020B0603020202020204" pitchFamily="34" charset="0"/>
                <a:ea typeface="ヒラギノ角ゴ Pro W3"/>
              </a:rPr>
              <a:t>NOV 6</a:t>
            </a:r>
            <a:r>
              <a:rPr kumimoji="0" lang="en-US" sz="1400" b="0" i="0" u="none" strike="noStrike" kern="1200" cap="none" spc="0" normalizeH="0" baseline="30000" noProof="0" dirty="0" smtClean="0">
                <a:ln>
                  <a:noFill/>
                </a:ln>
                <a:solidFill>
                  <a:prstClr val="white"/>
                </a:solidFill>
                <a:effectLst/>
                <a:uLnTx/>
                <a:uFillTx/>
                <a:latin typeface="Trebuchet MS" panose="020B0603020202020204" pitchFamily="34" charset="0"/>
                <a:ea typeface="ヒラギノ角ゴ Pro W3"/>
              </a:rPr>
              <a:t>TH</a:t>
            </a:r>
            <a:endParaRPr kumimoji="0" lang="en-US" sz="1400" b="0" i="0" u="none" strike="noStrike" kern="1200" cap="none" spc="0" normalizeH="0" baseline="30000" noProof="0" dirty="0">
              <a:ln>
                <a:noFill/>
              </a:ln>
              <a:solidFill>
                <a:prstClr val="white"/>
              </a:solidFill>
              <a:effectLst/>
              <a:uLnTx/>
              <a:uFillTx/>
              <a:latin typeface="Trebuchet MS" panose="020B0603020202020204" pitchFamily="34" charset="0"/>
              <a:ea typeface="ヒラギノ角ゴ Pro W3"/>
            </a:endParaRPr>
          </a:p>
        </p:txBody>
      </p:sp>
    </p:spTree>
    <p:extLst>
      <p:ext uri="{BB962C8B-B14F-4D97-AF65-F5344CB8AC3E}">
        <p14:creationId xmlns:p14="http://schemas.microsoft.com/office/powerpoint/2010/main" val="2056077940"/>
      </p:ext>
    </p:extLst>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95"/>
        <p:cNvGrpSpPr/>
        <p:nvPr/>
      </p:nvGrpSpPr>
      <p:grpSpPr>
        <a:xfrm>
          <a:off x="0" y="0"/>
          <a:ext cx="0" cy="0"/>
          <a:chOff x="0" y="0"/>
          <a:chExt cx="0" cy="0"/>
        </a:xfrm>
      </p:grpSpPr>
      <p:sp>
        <p:nvSpPr>
          <p:cNvPr id="196" name="Google Shape;196;p26"/>
          <p:cNvSpPr txBox="1">
            <a:spLocks noGrp="1"/>
          </p:cNvSpPr>
          <p:nvPr>
            <p:ph type="title"/>
          </p:nvPr>
        </p:nvSpPr>
        <p:spPr>
          <a:xfrm>
            <a:off x="357188" y="285750"/>
            <a:ext cx="8525173" cy="1325563"/>
          </a:xfrm>
          <a:prstGeom prst="rect">
            <a:avLst/>
          </a:prstGeom>
          <a:noFill/>
          <a:ln>
            <a:noFill/>
          </a:ln>
        </p:spPr>
        <p:txBody>
          <a:bodyPr spcFirstLastPara="1" wrap="square" lIns="85711" tIns="42844" rIns="85711" bIns="42844" anchor="t" anchorCtr="0">
            <a:noAutofit/>
          </a:bodyPr>
          <a:lstStyle/>
          <a:p>
            <a:r>
              <a:rPr lang="en-US" sz="3000"/>
              <a:t>Special COVID-19 Considerations</a:t>
            </a:r>
            <a:endParaRPr sz="3000"/>
          </a:p>
        </p:txBody>
      </p:sp>
      <p:sp>
        <p:nvSpPr>
          <p:cNvPr id="197" name="Google Shape;197;p26"/>
          <p:cNvSpPr txBox="1"/>
          <p:nvPr/>
        </p:nvSpPr>
        <p:spPr>
          <a:xfrm>
            <a:off x="488007" y="1357313"/>
            <a:ext cx="3714750" cy="4000500"/>
          </a:xfrm>
          <a:prstGeom prst="rect">
            <a:avLst/>
          </a:prstGeom>
          <a:noFill/>
          <a:ln>
            <a:noFill/>
          </a:ln>
        </p:spPr>
        <p:txBody>
          <a:bodyPr spcFirstLastPara="1" wrap="square" lIns="85711" tIns="42844" rIns="85711" bIns="42844" anchor="t" anchorCtr="0">
            <a:noAutofit/>
          </a:bodyPr>
          <a:lstStyle/>
          <a:p>
            <a:pPr marL="0" marR="0" lvl="0" indent="0" algn="l" defTabSz="857250" rtl="0" eaLnBrk="1" fontAlgn="auto" latinLnBrk="0" hangingPunct="1">
              <a:lnSpc>
                <a:spcPct val="90000"/>
              </a:lnSpc>
              <a:spcBef>
                <a:spcPts val="0"/>
              </a:spcBef>
              <a:spcAft>
                <a:spcPts val="0"/>
              </a:spcAft>
              <a:buClr>
                <a:srgbClr val="064308"/>
              </a:buClr>
              <a:buSzPts val="2400"/>
              <a:buFontTx/>
              <a:buNone/>
              <a:tabLst/>
              <a:defRPr/>
            </a:pPr>
            <a:r>
              <a:rPr kumimoji="0" lang="en-US" sz="2250" b="0" i="0" u="none" strike="noStrike" kern="0" cap="none" spc="0" normalizeH="0" baseline="0" noProof="0" dirty="0" smtClean="0">
                <a:ln>
                  <a:noFill/>
                </a:ln>
                <a:solidFill>
                  <a:srgbClr val="064308"/>
                </a:solidFill>
                <a:effectLst/>
                <a:uLnTx/>
                <a:uFillTx/>
                <a:latin typeface="Arial"/>
                <a:ea typeface="Arial"/>
                <a:cs typeface="Arial"/>
                <a:sym typeface="Arial"/>
              </a:rPr>
              <a:t>Thanks for helping us  alleviate COVID risk by:</a:t>
            </a:r>
            <a:endParaRPr kumimoji="0" sz="1313" b="0" i="0" u="none" strike="noStrike" kern="0" cap="none" spc="0" normalizeH="0" baseline="0" noProof="0" dirty="0">
              <a:ln>
                <a:noFill/>
              </a:ln>
              <a:solidFill>
                <a:srgbClr val="000000"/>
              </a:solidFill>
              <a:effectLst/>
              <a:uLnTx/>
              <a:uFillTx/>
              <a:latin typeface="Arial"/>
              <a:ea typeface="ヒラギノ角ゴ Pro W3"/>
              <a:cs typeface="Arial"/>
              <a:sym typeface="Arial"/>
            </a:endParaRPr>
          </a:p>
          <a:p>
            <a:pPr marL="177363" marR="0" lvl="0" indent="-177363" algn="l" defTabSz="857250" rtl="0" eaLnBrk="1" fontAlgn="auto" latinLnBrk="0" hangingPunct="1">
              <a:lnSpc>
                <a:spcPct val="90000"/>
              </a:lnSpc>
              <a:spcBef>
                <a:spcPts val="1187"/>
              </a:spcBef>
              <a:spcAft>
                <a:spcPts val="0"/>
              </a:spcAft>
              <a:buClr>
                <a:srgbClr val="064308"/>
              </a:buClr>
              <a:buSzPts val="2400"/>
              <a:buFont typeface="Noto Sans Symbols"/>
              <a:buChar char="▪"/>
              <a:tabLst/>
              <a:defRPr/>
            </a:pPr>
            <a:r>
              <a:rPr kumimoji="0" lang="en-US" sz="2250" b="0" i="0" u="none" strike="noStrike" kern="0" cap="none" spc="0" normalizeH="0" baseline="0" noProof="0" dirty="0" smtClean="0">
                <a:ln>
                  <a:noFill/>
                </a:ln>
                <a:solidFill>
                  <a:srgbClr val="064308"/>
                </a:solidFill>
                <a:effectLst/>
                <a:uLnTx/>
                <a:uFillTx/>
                <a:latin typeface="Arial"/>
                <a:ea typeface="Arial"/>
                <a:cs typeface="Arial"/>
                <a:sym typeface="Arial"/>
              </a:rPr>
              <a:t>Not attending </a:t>
            </a:r>
            <a:r>
              <a:rPr kumimoji="0" lang="en-US" sz="2250" b="0" i="0" u="none" strike="noStrike" kern="0" cap="none" spc="0" normalizeH="0" baseline="0" noProof="0" dirty="0">
                <a:ln>
                  <a:noFill/>
                </a:ln>
                <a:solidFill>
                  <a:srgbClr val="064308"/>
                </a:solidFill>
                <a:effectLst/>
                <a:uLnTx/>
                <a:uFillTx/>
                <a:latin typeface="Arial"/>
                <a:ea typeface="Arial"/>
                <a:cs typeface="Arial"/>
                <a:sym typeface="Arial"/>
              </a:rPr>
              <a:t>the tour if you feel sick</a:t>
            </a:r>
            <a:endParaRPr kumimoji="0" sz="1313" b="0" i="0" u="none" strike="noStrike" kern="0" cap="none" spc="0" normalizeH="0" baseline="0" noProof="0" dirty="0">
              <a:ln>
                <a:noFill/>
              </a:ln>
              <a:solidFill>
                <a:srgbClr val="000000"/>
              </a:solidFill>
              <a:effectLst/>
              <a:uLnTx/>
              <a:uFillTx/>
              <a:latin typeface="Arial"/>
              <a:ea typeface="ヒラギノ角ゴ Pro W3"/>
              <a:cs typeface="Arial"/>
              <a:sym typeface="Arial"/>
            </a:endParaRPr>
          </a:p>
          <a:p>
            <a:pPr marL="177363" marR="0" lvl="0" indent="-177363" algn="l" defTabSz="857250" rtl="0" eaLnBrk="1" fontAlgn="auto" latinLnBrk="0" hangingPunct="1">
              <a:lnSpc>
                <a:spcPct val="90000"/>
              </a:lnSpc>
              <a:spcBef>
                <a:spcPts val="1187"/>
              </a:spcBef>
              <a:spcAft>
                <a:spcPts val="0"/>
              </a:spcAft>
              <a:buClr>
                <a:srgbClr val="064308"/>
              </a:buClr>
              <a:buSzPts val="2400"/>
              <a:buFont typeface="Noto Sans Symbols"/>
              <a:buChar char="▪"/>
              <a:tabLst/>
              <a:defRPr/>
            </a:pPr>
            <a:r>
              <a:rPr kumimoji="0" lang="en-US" sz="2250" b="0" i="0" u="none" strike="noStrike" kern="0" cap="none" spc="0" normalizeH="0" baseline="0" noProof="0" dirty="0" smtClean="0">
                <a:ln>
                  <a:noFill/>
                </a:ln>
                <a:solidFill>
                  <a:srgbClr val="064308"/>
                </a:solidFill>
                <a:effectLst/>
                <a:uLnTx/>
                <a:uFillTx/>
                <a:latin typeface="Arial"/>
                <a:ea typeface="Arial"/>
                <a:cs typeface="Arial"/>
                <a:sym typeface="Arial"/>
              </a:rPr>
              <a:t>Wearing </a:t>
            </a:r>
            <a:r>
              <a:rPr kumimoji="0" lang="en-US" sz="2250" b="0" i="0" u="none" strike="noStrike" kern="0" cap="none" spc="0" normalizeH="0" baseline="0" noProof="0" dirty="0">
                <a:ln>
                  <a:noFill/>
                </a:ln>
                <a:solidFill>
                  <a:srgbClr val="064308"/>
                </a:solidFill>
                <a:effectLst/>
                <a:uLnTx/>
                <a:uFillTx/>
                <a:latin typeface="Arial"/>
                <a:ea typeface="Arial"/>
                <a:cs typeface="Arial"/>
                <a:sym typeface="Arial"/>
              </a:rPr>
              <a:t>a mask over nose and mouth</a:t>
            </a:r>
            <a:endParaRPr kumimoji="0" sz="1313" b="0" i="0" u="none" strike="noStrike" kern="0" cap="none" spc="0" normalizeH="0" baseline="0" noProof="0" dirty="0">
              <a:ln>
                <a:noFill/>
              </a:ln>
              <a:solidFill>
                <a:srgbClr val="000000"/>
              </a:solidFill>
              <a:effectLst/>
              <a:uLnTx/>
              <a:uFillTx/>
              <a:latin typeface="Arial"/>
              <a:ea typeface="ヒラギノ角ゴ Pro W3"/>
              <a:cs typeface="Arial"/>
              <a:sym typeface="Arial"/>
            </a:endParaRPr>
          </a:p>
          <a:p>
            <a:pPr marL="177363" marR="0" lvl="0" indent="-177363" algn="l" defTabSz="857250" rtl="0" eaLnBrk="1" fontAlgn="auto" latinLnBrk="0" hangingPunct="1">
              <a:lnSpc>
                <a:spcPct val="90000"/>
              </a:lnSpc>
              <a:spcBef>
                <a:spcPts val="1187"/>
              </a:spcBef>
              <a:spcAft>
                <a:spcPts val="0"/>
              </a:spcAft>
              <a:buClr>
                <a:srgbClr val="064308"/>
              </a:buClr>
              <a:buSzPts val="2400"/>
              <a:buFont typeface="Noto Sans Symbols"/>
              <a:buChar char="▪"/>
              <a:tabLst/>
              <a:defRPr/>
            </a:pPr>
            <a:r>
              <a:rPr kumimoji="0" lang="en-US" sz="2250" b="0" i="0" u="none" strike="noStrike" kern="0" cap="none" spc="0" normalizeH="0" baseline="0" noProof="0" dirty="0" smtClean="0">
                <a:ln>
                  <a:noFill/>
                </a:ln>
                <a:solidFill>
                  <a:srgbClr val="064308"/>
                </a:solidFill>
                <a:effectLst/>
                <a:uLnTx/>
                <a:uFillTx/>
                <a:latin typeface="Arial"/>
                <a:ea typeface="Arial"/>
                <a:cs typeface="Arial"/>
                <a:sym typeface="Arial"/>
              </a:rPr>
              <a:t>Maintaining </a:t>
            </a:r>
            <a:r>
              <a:rPr kumimoji="0" lang="en-US" sz="2250" b="0" i="0" u="none" strike="noStrike" kern="0" cap="none" spc="0" normalizeH="0" baseline="0" noProof="0" dirty="0">
                <a:ln>
                  <a:noFill/>
                </a:ln>
                <a:solidFill>
                  <a:srgbClr val="064308"/>
                </a:solidFill>
                <a:effectLst/>
                <a:uLnTx/>
                <a:uFillTx/>
                <a:latin typeface="Arial"/>
                <a:ea typeface="Arial"/>
                <a:cs typeface="Arial"/>
                <a:sym typeface="Arial"/>
              </a:rPr>
              <a:t>6-foot separation when possible</a:t>
            </a:r>
            <a:endParaRPr kumimoji="0" sz="2250" b="0" i="0" u="none" strike="noStrike" kern="0" cap="none" spc="0" normalizeH="0" baseline="0" noProof="0" dirty="0">
              <a:ln>
                <a:noFill/>
              </a:ln>
              <a:solidFill>
                <a:srgbClr val="064308"/>
              </a:solidFill>
              <a:effectLst/>
              <a:uLnTx/>
              <a:uFillTx/>
              <a:latin typeface="Arial"/>
              <a:ea typeface="Arial"/>
              <a:cs typeface="Arial"/>
              <a:sym typeface="Arial"/>
            </a:endParaRPr>
          </a:p>
          <a:p>
            <a:pPr marL="177363" marR="0" lvl="0" indent="-34488" algn="l" defTabSz="857250" rtl="0" eaLnBrk="1" fontAlgn="auto" latinLnBrk="0" hangingPunct="1">
              <a:lnSpc>
                <a:spcPct val="90000"/>
              </a:lnSpc>
              <a:spcBef>
                <a:spcPts val="1187"/>
              </a:spcBef>
              <a:spcAft>
                <a:spcPts val="0"/>
              </a:spcAft>
              <a:buClr>
                <a:srgbClr val="064308"/>
              </a:buClr>
              <a:buSzPts val="2400"/>
              <a:buFontTx/>
              <a:buNone/>
              <a:tabLst/>
              <a:defRPr/>
            </a:pPr>
            <a:endParaRPr kumimoji="0" sz="2250" b="0" i="0" u="none" strike="noStrike" kern="0" cap="none" spc="0" normalizeH="0" baseline="0" noProof="0" dirty="0">
              <a:ln>
                <a:noFill/>
              </a:ln>
              <a:solidFill>
                <a:srgbClr val="064308"/>
              </a:solidFill>
              <a:effectLst/>
              <a:uLnTx/>
              <a:uFillTx/>
              <a:latin typeface="Arial"/>
              <a:ea typeface="Arial"/>
              <a:cs typeface="Arial"/>
              <a:sym typeface="Arial"/>
            </a:endParaRPr>
          </a:p>
          <a:p>
            <a:pPr marL="177363" marR="0" lvl="0" indent="-34488" algn="l" defTabSz="857250" rtl="0" eaLnBrk="1" fontAlgn="auto" latinLnBrk="0" hangingPunct="1">
              <a:lnSpc>
                <a:spcPct val="90000"/>
              </a:lnSpc>
              <a:spcBef>
                <a:spcPts val="1187"/>
              </a:spcBef>
              <a:spcAft>
                <a:spcPts val="0"/>
              </a:spcAft>
              <a:buClr>
                <a:srgbClr val="064308"/>
              </a:buClr>
              <a:buSzPts val="2400"/>
              <a:buFontTx/>
              <a:buNone/>
              <a:tabLst/>
              <a:defRPr/>
            </a:pPr>
            <a:endParaRPr kumimoji="0" sz="2250" b="0" i="0" u="none" strike="noStrike" kern="0" cap="none" spc="0" normalizeH="0" baseline="0" noProof="0" dirty="0">
              <a:ln>
                <a:noFill/>
              </a:ln>
              <a:solidFill>
                <a:srgbClr val="064308"/>
              </a:solidFill>
              <a:effectLst/>
              <a:uLnTx/>
              <a:uFillTx/>
              <a:latin typeface="Arial"/>
              <a:ea typeface="Arial"/>
              <a:cs typeface="Arial"/>
              <a:sym typeface="Arial"/>
            </a:endParaRPr>
          </a:p>
        </p:txBody>
      </p:sp>
      <p:pic>
        <p:nvPicPr>
          <p:cNvPr id="198" name="Google Shape;198;p26"/>
          <p:cNvPicPr preferRelativeResize="0"/>
          <p:nvPr/>
        </p:nvPicPr>
        <p:blipFill rotWithShape="1">
          <a:blip r:embed="rId4">
            <a:alphaModFix/>
          </a:blip>
          <a:srcRect r="21111"/>
          <a:stretch/>
        </p:blipFill>
        <p:spPr>
          <a:xfrm>
            <a:off x="4286250" y="1357313"/>
            <a:ext cx="4512618" cy="2574098"/>
          </a:xfrm>
          <a:prstGeom prst="rect">
            <a:avLst/>
          </a:prstGeom>
          <a:noFill/>
          <a:ln>
            <a:noFill/>
          </a:ln>
        </p:spPr>
      </p:pic>
    </p:spTree>
    <p:extLst>
      <p:ext uri="{BB962C8B-B14F-4D97-AF65-F5344CB8AC3E}">
        <p14:creationId xmlns:p14="http://schemas.microsoft.com/office/powerpoint/2010/main" val="426086780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2" descr="helium-anim"/>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96333" y="3801195"/>
            <a:ext cx="2371005" cy="2371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0" y="191869"/>
            <a:ext cx="9144000" cy="707886"/>
          </a:xfrm>
          <a:prstGeom prst="rect">
            <a:avLst/>
          </a:prstGeom>
        </p:spPr>
        <p:txBody>
          <a:bodyPr wrap="square">
            <a:spAutoFit/>
          </a:bodyPr>
          <a:lstStyle/>
          <a:p>
            <a:pPr algn="ctr"/>
            <a:r>
              <a:rPr lang="en-US" sz="4000" b="1" dirty="0" smtClean="0">
                <a:solidFill>
                  <a:srgbClr val="67B14B"/>
                </a:solidFill>
              </a:rPr>
              <a:t>Science</a:t>
            </a:r>
            <a:r>
              <a:rPr lang="en-US" sz="4000" b="1" dirty="0" smtClean="0"/>
              <a:t> is the study of our universe</a:t>
            </a:r>
            <a:endParaRPr lang="en-US" sz="4000" b="1" dirty="0"/>
          </a:p>
        </p:txBody>
      </p:sp>
      <p:sp>
        <p:nvSpPr>
          <p:cNvPr id="3" name="Content Placeholder 2"/>
          <p:cNvSpPr txBox="1">
            <a:spLocks/>
          </p:cNvSpPr>
          <p:nvPr/>
        </p:nvSpPr>
        <p:spPr>
          <a:xfrm>
            <a:off x="388437" y="1118388"/>
            <a:ext cx="6157586" cy="4114800"/>
          </a:xfrm>
          <a:prstGeom prst="rect">
            <a:avLst/>
          </a:prstGeom>
        </p:spPr>
        <p:txBody>
          <a:bodyPr>
            <a:noAutofit/>
          </a:bodyPr>
          <a:lstStyle>
            <a:lvl1pPr marL="180178" indent="-180178" algn="l" defTabSz="803293" rtl="0" eaLnBrk="1" fontAlgn="base" hangingPunct="1">
              <a:lnSpc>
                <a:spcPct val="90000"/>
              </a:lnSpc>
              <a:spcBef>
                <a:spcPts val="1206"/>
              </a:spcBef>
              <a:spcAft>
                <a:spcPct val="0"/>
              </a:spcAft>
              <a:buSzPct val="100000"/>
              <a:buFont typeface="Wingdings" pitchFamily="2" charset="2"/>
              <a:buChar char="§"/>
              <a:defRPr sz="2200">
                <a:solidFill>
                  <a:srgbClr val="064308"/>
                </a:solidFill>
                <a:latin typeface="Arial" charset="0"/>
                <a:ea typeface="ＭＳ Ｐゴシック" pitchFamily="-65" charset="-128"/>
                <a:cs typeface="ＭＳ Ｐゴシック" pitchFamily="-65" charset="-128"/>
              </a:defRPr>
            </a:lvl1pPr>
            <a:lvl2pPr marL="363359" indent="-151650" algn="l" defTabSz="803293" rtl="0" eaLnBrk="1" fontAlgn="base" hangingPunct="1">
              <a:lnSpc>
                <a:spcPct val="90000"/>
              </a:lnSpc>
              <a:spcBef>
                <a:spcPts val="201"/>
              </a:spcBef>
              <a:spcAft>
                <a:spcPct val="0"/>
              </a:spcAft>
              <a:buSzPct val="100000"/>
              <a:buFont typeface="Arial" pitchFamily="34" charset="0"/>
              <a:buChar char="•"/>
              <a:defRPr sz="2000">
                <a:solidFill>
                  <a:schemeClr val="tx1"/>
                </a:solidFill>
                <a:latin typeface="Arial" charset="0"/>
                <a:ea typeface="ＭＳ Ｐゴシック" charset="-128"/>
                <a:cs typeface="ＭＳ Ｐゴシック"/>
              </a:defRPr>
            </a:lvl2pPr>
            <a:lvl3pPr marL="591584" indent="-160658" algn="l" defTabSz="803293" rtl="0" eaLnBrk="1" fontAlgn="base" hangingPunct="1">
              <a:lnSpc>
                <a:spcPct val="90000"/>
              </a:lnSpc>
              <a:spcBef>
                <a:spcPts val="201"/>
              </a:spcBef>
              <a:spcAft>
                <a:spcPct val="0"/>
              </a:spcAft>
              <a:buSzPct val="100000"/>
              <a:buFont typeface="Lucida Grande" charset="0"/>
              <a:buChar char="»"/>
              <a:defRPr>
                <a:solidFill>
                  <a:schemeClr val="tx1"/>
                </a:solidFill>
                <a:latin typeface="Arial" charset="0"/>
                <a:ea typeface="ヒラギノ角ゴ Pro W3" pitchFamily="-111" charset="-128"/>
                <a:cs typeface="ヒラギノ角ゴ Pro W3" pitchFamily="-111" charset="-128"/>
              </a:defRPr>
            </a:lvl3pPr>
            <a:lvl4pPr marL="728219" indent="-133632" algn="l" defTabSz="803293" rtl="0" eaLnBrk="1" fontAlgn="base" hangingPunct="1">
              <a:lnSpc>
                <a:spcPct val="90000"/>
              </a:lnSpc>
              <a:spcBef>
                <a:spcPts val="201"/>
              </a:spcBef>
              <a:spcAft>
                <a:spcPct val="0"/>
              </a:spcAft>
              <a:buClr>
                <a:srgbClr val="999999"/>
              </a:buClr>
              <a:buSzPct val="100000"/>
              <a:buFont typeface="Arial" pitchFamily="34" charset="0"/>
              <a:buChar char="•"/>
              <a:defRPr sz="1600">
                <a:solidFill>
                  <a:schemeClr val="tx1"/>
                </a:solidFill>
                <a:latin typeface="+mn-lt"/>
                <a:ea typeface="ヒラギノ角ゴ Pro W3" pitchFamily="-111" charset="-128"/>
                <a:cs typeface="ヒラギノ角ゴ Pro W3"/>
              </a:defRPr>
            </a:lvl4pPr>
            <a:lvl5pPr marL="1002991" indent="-180178" algn="l" defTabSz="803293" rtl="0" eaLnBrk="1" fontAlgn="base" hangingPunct="1">
              <a:lnSpc>
                <a:spcPct val="90000"/>
              </a:lnSpc>
              <a:spcBef>
                <a:spcPts val="201"/>
              </a:spcBef>
              <a:spcAft>
                <a:spcPct val="0"/>
              </a:spcAft>
              <a:buClr>
                <a:srgbClr val="999999"/>
              </a:buClr>
              <a:buSzPct val="100000"/>
              <a:buFont typeface="Lucida Grande" charset="0"/>
              <a:buChar char="»"/>
              <a:defRPr sz="1400">
                <a:solidFill>
                  <a:schemeClr val="tx1"/>
                </a:solidFill>
                <a:latin typeface="+mn-lt"/>
                <a:ea typeface="ヒラギノ角ゴ Pro W3" pitchFamily="-111" charset="-128"/>
                <a:cs typeface="ヒラギノ角ゴ Pro W3"/>
              </a:defRPr>
            </a:lvl5pPr>
            <a:lvl6pPr marL="2223294"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6pPr>
            <a:lvl7pPr marL="2680333"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7pPr>
            <a:lvl8pPr marL="3137372"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8pPr>
            <a:lvl9pPr marL="3594407"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9pPr>
          </a:lstStyle>
          <a:p>
            <a:pPr>
              <a:buFontTx/>
              <a:buNone/>
            </a:pPr>
            <a:r>
              <a:rPr lang="en-US" altLang="en-US" sz="2800" b="1" kern="0" dirty="0" smtClean="0">
                <a:solidFill>
                  <a:schemeClr val="tx1"/>
                </a:solidFill>
              </a:rPr>
              <a:t>What are you made of?</a:t>
            </a:r>
          </a:p>
          <a:p>
            <a:pPr>
              <a:buFont typeface="Wingdings" pitchFamily="2" charset="2"/>
              <a:buChar char=""/>
            </a:pPr>
            <a:r>
              <a:rPr lang="en-US" altLang="en-US" sz="2800" kern="0" dirty="0" smtClean="0">
                <a:solidFill>
                  <a:schemeClr val="tx1"/>
                </a:solidFill>
              </a:rPr>
              <a:t>Organs (medicine)</a:t>
            </a:r>
          </a:p>
          <a:p>
            <a:pPr lvl="1">
              <a:buFont typeface="Wingdings" panose="05000000000000000000" pitchFamily="2" charset="2"/>
              <a:buChar char=""/>
            </a:pPr>
            <a:r>
              <a:rPr lang="en-US" altLang="en-US" sz="2800" kern="0" dirty="0" smtClean="0"/>
              <a:t>Cells (microbiology)</a:t>
            </a:r>
          </a:p>
          <a:p>
            <a:pPr lvl="2">
              <a:buFont typeface="Wingdings" panose="05000000000000000000" pitchFamily="2" charset="2"/>
              <a:buChar char=""/>
            </a:pPr>
            <a:r>
              <a:rPr lang="en-US" altLang="en-US" sz="2400" kern="0" dirty="0" smtClean="0"/>
              <a:t>Molecules (chemistry)</a:t>
            </a:r>
          </a:p>
          <a:p>
            <a:pPr lvl="3">
              <a:buFont typeface="Wingdings" panose="05000000000000000000" pitchFamily="2" charset="2"/>
              <a:buChar char=""/>
            </a:pPr>
            <a:r>
              <a:rPr lang="en-US" altLang="en-US" sz="2400" kern="0" dirty="0" smtClean="0"/>
              <a:t>Atoms (physics)</a:t>
            </a:r>
          </a:p>
          <a:p>
            <a:pPr lvl="4">
              <a:buFont typeface="Wingdings" panose="05000000000000000000" pitchFamily="2" charset="2"/>
              <a:buChar char=""/>
            </a:pPr>
            <a:r>
              <a:rPr lang="en-US" altLang="en-US" sz="2400" kern="0" dirty="0" smtClean="0"/>
              <a:t>Nuclei (nuclear science)</a:t>
            </a:r>
          </a:p>
          <a:p>
            <a:pPr lvl="5">
              <a:buFont typeface="Wingdings" panose="05000000000000000000" pitchFamily="2" charset="2"/>
              <a:buChar char=""/>
            </a:pPr>
            <a:r>
              <a:rPr lang="en-US" altLang="en-US" sz="2400" kern="0" dirty="0" smtClean="0"/>
              <a:t>Protons and Neutrons (high energy physics)</a:t>
            </a:r>
          </a:p>
          <a:p>
            <a:pPr lvl="6">
              <a:buFont typeface="Wingdings" panose="05000000000000000000" pitchFamily="2" charset="2"/>
              <a:buChar char=""/>
            </a:pPr>
            <a:r>
              <a:rPr lang="en-US" altLang="en-US" sz="2000" kern="0" dirty="0" smtClean="0"/>
              <a:t>Quarks (high energy physics)</a:t>
            </a:r>
          </a:p>
          <a:p>
            <a:pPr lvl="7">
              <a:buFont typeface="Wingdings" panose="05000000000000000000" pitchFamily="2" charset="2"/>
              <a:buChar char=""/>
            </a:pPr>
            <a:r>
              <a:rPr lang="en-US" altLang="en-US" sz="2000" kern="0" dirty="0" smtClean="0"/>
              <a:t>??? (???)</a:t>
            </a:r>
          </a:p>
        </p:txBody>
      </p:sp>
      <p:pic>
        <p:nvPicPr>
          <p:cNvPr id="4" name="Picture 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6413695" y="1122544"/>
            <a:ext cx="2313340" cy="4534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Oval 18"/>
          <p:cNvSpPr>
            <a:spLocks noChangeArrowheads="1"/>
          </p:cNvSpPr>
          <p:nvPr/>
        </p:nvSpPr>
        <p:spPr bwMode="auto">
          <a:xfrm>
            <a:off x="1148130" y="4648200"/>
            <a:ext cx="629870" cy="650727"/>
          </a:xfrm>
          <a:prstGeom prst="ellipse">
            <a:avLst/>
          </a:prstGeom>
          <a:noFill/>
          <a:ln w="25400">
            <a:solidFill>
              <a:srgbClr val="D6A16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0"/>
              </a:spcBef>
              <a:buFontTx/>
              <a:buNone/>
            </a:pPr>
            <a:endParaRPr lang="en-US" altLang="en-US" sz="3600">
              <a:solidFill>
                <a:schemeClr val="bg1"/>
              </a:solidFill>
              <a:latin typeface="Century Gothic" panose="020B0502020202020204" pitchFamily="34" charset="0"/>
            </a:endParaRPr>
          </a:p>
        </p:txBody>
      </p:sp>
      <p:sp>
        <p:nvSpPr>
          <p:cNvPr id="7" name="Line 13"/>
          <p:cNvSpPr>
            <a:spLocks noChangeShapeType="1"/>
          </p:cNvSpPr>
          <p:nvPr/>
        </p:nvSpPr>
        <p:spPr bwMode="auto">
          <a:xfrm flipH="1">
            <a:off x="1684863" y="3505200"/>
            <a:ext cx="372535" cy="1143000"/>
          </a:xfrm>
          <a:prstGeom prst="line">
            <a:avLst/>
          </a:prstGeom>
          <a:noFill/>
          <a:ln w="25400">
            <a:solidFill>
              <a:srgbClr val="D6A162"/>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 name="Line 13"/>
          <p:cNvSpPr>
            <a:spLocks noChangeShapeType="1"/>
          </p:cNvSpPr>
          <p:nvPr/>
        </p:nvSpPr>
        <p:spPr bwMode="auto">
          <a:xfrm flipH="1">
            <a:off x="1439331" y="3124201"/>
            <a:ext cx="0" cy="990600"/>
          </a:xfrm>
          <a:prstGeom prst="line">
            <a:avLst/>
          </a:prstGeom>
          <a:noFill/>
          <a:ln w="25400">
            <a:solidFill>
              <a:srgbClr val="D6A162"/>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 name="Line 13"/>
          <p:cNvSpPr>
            <a:spLocks noChangeShapeType="1"/>
          </p:cNvSpPr>
          <p:nvPr/>
        </p:nvSpPr>
        <p:spPr bwMode="auto">
          <a:xfrm flipH="1">
            <a:off x="1684864" y="3887414"/>
            <a:ext cx="1074578" cy="1172460"/>
          </a:xfrm>
          <a:prstGeom prst="line">
            <a:avLst/>
          </a:prstGeom>
          <a:noFill/>
          <a:ln w="25400">
            <a:solidFill>
              <a:srgbClr val="D6A162"/>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 name="TextBox 9"/>
          <p:cNvSpPr txBox="1"/>
          <p:nvPr/>
        </p:nvSpPr>
        <p:spPr>
          <a:xfrm>
            <a:off x="2483657" y="5725516"/>
            <a:ext cx="1723549" cy="369332"/>
          </a:xfrm>
          <a:prstGeom prst="rect">
            <a:avLst/>
          </a:prstGeom>
          <a:noFill/>
        </p:spPr>
        <p:txBody>
          <a:bodyPr wrap="none" rtlCol="0">
            <a:spAutoFit/>
          </a:bodyPr>
          <a:lstStyle/>
          <a:p>
            <a:r>
              <a:rPr lang="en-US" dirty="0" smtClean="0"/>
              <a:t>(and electrons)</a:t>
            </a:r>
            <a:endParaRPr lang="en-US" dirty="0"/>
          </a:p>
        </p:txBody>
      </p:sp>
    </p:spTree>
    <p:extLst>
      <p:ext uri="{BB962C8B-B14F-4D97-AF65-F5344CB8AC3E}">
        <p14:creationId xmlns:p14="http://schemas.microsoft.com/office/powerpoint/2010/main" val="973987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wipe(left)">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wipe(left)">
                                      <p:cBhvr>
                                        <p:cTn id="21" dur="500"/>
                                        <p:tgtEl>
                                          <p:spTgt spid="3">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wipe(left)">
                                      <p:cBhvr>
                                        <p:cTn id="26" dur="500"/>
                                        <p:tgtEl>
                                          <p:spTgt spid="3">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wipe(left)">
                                      <p:cBhvr>
                                        <p:cTn id="31" dur="500"/>
                                        <p:tgtEl>
                                          <p:spTgt spid="3">
                                            <p:txEl>
                                              <p:pRg st="4" end="4"/>
                                            </p:txEl>
                                          </p:spTgt>
                                        </p:tgtEl>
                                      </p:cBhvr>
                                    </p:animEffect>
                                  </p:childTnLst>
                                </p:cTn>
                              </p:par>
                            </p:childTnLst>
                          </p:cTn>
                        </p:par>
                        <p:par>
                          <p:cTn id="32" fill="hold">
                            <p:stCondLst>
                              <p:cond delay="500"/>
                            </p:stCondLst>
                            <p:childTnLst>
                              <p:par>
                                <p:cTn id="33" presetID="22" presetClass="entr" presetSubtype="1" fill="hold" grpId="0" nodeType="after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wipe(up)">
                                      <p:cBhvr>
                                        <p:cTn id="35" dur="500"/>
                                        <p:tgtEl>
                                          <p:spTgt spid="8"/>
                                        </p:tgtEl>
                                      </p:cBhvr>
                                    </p:animEffect>
                                  </p:childTnLst>
                                </p:cTn>
                              </p:par>
                            </p:childTnLst>
                          </p:cTn>
                        </p:par>
                        <p:par>
                          <p:cTn id="36" fill="hold">
                            <p:stCondLst>
                              <p:cond delay="1000"/>
                            </p:stCondLst>
                            <p:childTnLst>
                              <p:par>
                                <p:cTn id="37" presetID="1" presetClass="entr" presetSubtype="0" fill="hold" nodeType="afterEffect">
                                  <p:stCondLst>
                                    <p:cond delay="0"/>
                                  </p:stCondLst>
                                  <p:childTnLst>
                                    <p:set>
                                      <p:cBhvr>
                                        <p:cTn id="38" dur="1" fill="hold">
                                          <p:stCondLst>
                                            <p:cond delay="0"/>
                                          </p:stCondLst>
                                        </p:cTn>
                                        <p:tgtEl>
                                          <p:spTgt spid="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3">
                                            <p:txEl>
                                              <p:pRg st="5" end="5"/>
                                            </p:txEl>
                                          </p:spTgt>
                                        </p:tgtEl>
                                        <p:attrNameLst>
                                          <p:attrName>style.visibility</p:attrName>
                                        </p:attrNameLst>
                                      </p:cBhvr>
                                      <p:to>
                                        <p:strVal val="visible"/>
                                      </p:to>
                                    </p:set>
                                    <p:animEffect transition="in" filter="wipe(left)">
                                      <p:cBhvr>
                                        <p:cTn id="43" dur="500"/>
                                        <p:tgtEl>
                                          <p:spTgt spid="3">
                                            <p:txEl>
                                              <p:pRg st="5" end="5"/>
                                            </p:txEl>
                                          </p:spTgt>
                                        </p:tgtEl>
                                      </p:cBhvr>
                                    </p:animEffect>
                                  </p:childTnLst>
                                </p:cTn>
                              </p:par>
                            </p:childTnLst>
                          </p:cTn>
                        </p:par>
                        <p:par>
                          <p:cTn id="44" fill="hold">
                            <p:stCondLst>
                              <p:cond delay="500"/>
                            </p:stCondLst>
                            <p:childTnLst>
                              <p:par>
                                <p:cTn id="45" presetID="22" presetClass="entr" presetSubtype="1" fill="hold" grpId="0" nodeType="after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wipe(up)">
                                      <p:cBhvr>
                                        <p:cTn id="47" dur="500"/>
                                        <p:tgtEl>
                                          <p:spTgt spid="7"/>
                                        </p:tgtEl>
                                      </p:cBhvr>
                                    </p:animEffect>
                                  </p:childTnLst>
                                </p:cTn>
                              </p:par>
                            </p:childTnLst>
                          </p:cTn>
                        </p:par>
                        <p:par>
                          <p:cTn id="48" fill="hold">
                            <p:stCondLst>
                              <p:cond delay="1000"/>
                            </p:stCondLst>
                            <p:childTnLst>
                              <p:par>
                                <p:cTn id="49" presetID="1" presetClass="entr" presetSubtype="0" fill="hold" grpId="0" nodeType="afterEffect">
                                  <p:stCondLst>
                                    <p:cond delay="0"/>
                                  </p:stCondLst>
                                  <p:childTnLst>
                                    <p:set>
                                      <p:cBhvr>
                                        <p:cTn id="50" dur="1" fill="hold">
                                          <p:stCondLst>
                                            <p:cond delay="0"/>
                                          </p:stCondLst>
                                        </p:cTn>
                                        <p:tgtEl>
                                          <p:spTgt spid="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3">
                                            <p:txEl>
                                              <p:pRg st="6" end="6"/>
                                            </p:txEl>
                                          </p:spTgt>
                                        </p:tgtEl>
                                        <p:attrNameLst>
                                          <p:attrName>style.visibility</p:attrName>
                                        </p:attrNameLst>
                                      </p:cBhvr>
                                      <p:to>
                                        <p:strVal val="visible"/>
                                      </p:to>
                                    </p:set>
                                    <p:animEffect transition="in" filter="wipe(left)">
                                      <p:cBhvr>
                                        <p:cTn id="55" dur="500"/>
                                        <p:tgtEl>
                                          <p:spTgt spid="3">
                                            <p:txEl>
                                              <p:pRg st="6" end="6"/>
                                            </p:txEl>
                                          </p:spTgt>
                                        </p:tgtEl>
                                      </p:cBhvr>
                                    </p:animEffect>
                                  </p:childTnLst>
                                </p:cTn>
                              </p:par>
                            </p:childTnLst>
                          </p:cTn>
                        </p:par>
                        <p:par>
                          <p:cTn id="56" fill="hold">
                            <p:stCondLst>
                              <p:cond delay="500"/>
                            </p:stCondLst>
                            <p:childTnLst>
                              <p:par>
                                <p:cTn id="57" presetID="22" presetClass="entr" presetSubtype="1" fill="hold" grpId="0" nodeType="afterEffect">
                                  <p:stCondLst>
                                    <p:cond delay="0"/>
                                  </p:stCondLst>
                                  <p:childTnLst>
                                    <p:set>
                                      <p:cBhvr>
                                        <p:cTn id="58" dur="1" fill="hold">
                                          <p:stCondLst>
                                            <p:cond delay="0"/>
                                          </p:stCondLst>
                                        </p:cTn>
                                        <p:tgtEl>
                                          <p:spTgt spid="9"/>
                                        </p:tgtEl>
                                        <p:attrNameLst>
                                          <p:attrName>style.visibility</p:attrName>
                                        </p:attrNameLst>
                                      </p:cBhvr>
                                      <p:to>
                                        <p:strVal val="visible"/>
                                      </p:to>
                                    </p:set>
                                    <p:animEffect transition="in" filter="wipe(up)">
                                      <p:cBhvr>
                                        <p:cTn id="59" dur="500"/>
                                        <p:tgtEl>
                                          <p:spTgt spid="9"/>
                                        </p:tgtEl>
                                      </p:cBhvr>
                                    </p:animEffect>
                                  </p:childTnLst>
                                </p:cTn>
                              </p:par>
                            </p:childTnLst>
                          </p:cTn>
                        </p:par>
                        <p:par>
                          <p:cTn id="60" fill="hold">
                            <p:stCondLst>
                              <p:cond delay="1000"/>
                            </p:stCondLst>
                            <p:childTnLst>
                              <p:par>
                                <p:cTn id="61" presetID="1" presetClass="entr" presetSubtype="0" fill="hold" grpId="0" nodeType="afterEffect">
                                  <p:stCondLst>
                                    <p:cond delay="0"/>
                                  </p:stCondLst>
                                  <p:childTnLst>
                                    <p:set>
                                      <p:cBhvr>
                                        <p:cTn id="62" dur="1" fill="hold">
                                          <p:stCondLst>
                                            <p:cond delay="0"/>
                                          </p:stCondLst>
                                        </p:cTn>
                                        <p:tgtEl>
                                          <p:spTgt spid="1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3">
                                            <p:txEl>
                                              <p:pRg st="7" end="7"/>
                                            </p:txEl>
                                          </p:spTgt>
                                        </p:tgtEl>
                                        <p:attrNameLst>
                                          <p:attrName>style.visibility</p:attrName>
                                        </p:attrNameLst>
                                      </p:cBhvr>
                                      <p:to>
                                        <p:strVal val="visible"/>
                                      </p:to>
                                    </p:set>
                                    <p:animEffect transition="in" filter="wipe(left)">
                                      <p:cBhvr>
                                        <p:cTn id="67" dur="500"/>
                                        <p:tgtEl>
                                          <p:spTgt spid="3">
                                            <p:txEl>
                                              <p:pRg st="7" end="7"/>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3">
                                            <p:txEl>
                                              <p:pRg st="8" end="8"/>
                                            </p:txEl>
                                          </p:spTgt>
                                        </p:tgtEl>
                                        <p:attrNameLst>
                                          <p:attrName>style.visibility</p:attrName>
                                        </p:attrNameLst>
                                      </p:cBhvr>
                                      <p:to>
                                        <p:strVal val="visible"/>
                                      </p:to>
                                    </p:set>
                                    <p:animEffect transition="in" filter="wipe(left)">
                                      <p:cBhvr>
                                        <p:cTn id="72" dur="500"/>
                                        <p:tgtEl>
                                          <p:spTgt spid="3">
                                            <p:txEl>
                                              <p:pRg st="8" end="8"/>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3" presetClass="emph" presetSubtype="2" fill="hold" nodeType="clickEffect">
                                  <p:stCondLst>
                                    <p:cond delay="0"/>
                                  </p:stCondLst>
                                  <p:childTnLst>
                                    <p:animClr clrSpc="rgb" dir="cw">
                                      <p:cBhvr override="childStyle">
                                        <p:cTn id="76" dur="2000" fill="hold"/>
                                        <p:tgtEl>
                                          <p:spTgt spid="3">
                                            <p:txEl>
                                              <p:pRg st="5" end="5"/>
                                            </p:txEl>
                                          </p:spTgt>
                                        </p:tgtEl>
                                        <p:attrNameLst>
                                          <p:attrName>style.color</p:attrName>
                                        </p:attrNameLst>
                                      </p:cBhvr>
                                      <p:to>
                                        <a:schemeClr val="accent2"/>
                                      </p:to>
                                    </p:animClr>
                                  </p:childTnLst>
                                </p:cTn>
                              </p:par>
                              <p:par>
                                <p:cTn id="77" presetID="15" presetClass="emph" presetSubtype="0" nodeType="withEffect">
                                  <p:stCondLst>
                                    <p:cond delay="0"/>
                                  </p:stCondLst>
                                  <p:childTnLst>
                                    <p:set>
                                      <p:cBhvr override="childStyle">
                                        <p:cTn id="78" dur="indefinite"/>
                                        <p:tgtEl>
                                          <p:spTgt spid="3">
                                            <p:txEl>
                                              <p:pRg st="5" end="5"/>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bldLvl="5"/>
      <p:bldP spid="6" grpId="0" uiExpand="1" animBg="1"/>
      <p:bldP spid="7" grpId="0" uiExpand="1" animBg="1"/>
      <p:bldP spid="8" grpId="0" uiExpand="1" animBg="1"/>
      <p:bldP spid="9" grpId="0" uiExpand="1" animBg="1"/>
      <p:bldP spid="10" grpId="0" uiExpand="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0" y="191869"/>
            <a:ext cx="9144000" cy="707886"/>
          </a:xfrm>
          <a:prstGeom prst="rect">
            <a:avLst/>
          </a:prstGeom>
        </p:spPr>
        <p:txBody>
          <a:bodyPr wrap="square">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smtClean="0">
                <a:ln>
                  <a:noFill/>
                </a:ln>
                <a:solidFill>
                  <a:prstClr val="black"/>
                </a:solidFill>
                <a:effectLst/>
                <a:uLnTx/>
                <a:uFillTx/>
                <a:latin typeface="Arial" pitchFamily="34" charset="0"/>
                <a:ea typeface="ヒラギノ角ゴ Pro W3"/>
              </a:rPr>
              <a:t>Why are nuclei interesting?</a:t>
            </a:r>
            <a:endParaRPr kumimoji="0" lang="en-US" sz="4000" b="1" i="0" u="none" strike="noStrike" kern="1200" cap="none" spc="0" normalizeH="0" baseline="0" noProof="0" dirty="0">
              <a:ln>
                <a:noFill/>
              </a:ln>
              <a:solidFill>
                <a:prstClr val="black"/>
              </a:solidFill>
              <a:effectLst/>
              <a:uLnTx/>
              <a:uFillTx/>
              <a:latin typeface="Arial" pitchFamily="34" charset="0"/>
              <a:ea typeface="ヒラギノ角ゴ Pro W3"/>
            </a:endParaRPr>
          </a:p>
        </p:txBody>
      </p:sp>
      <p:grpSp>
        <p:nvGrpSpPr>
          <p:cNvPr id="25" name="Group 42"/>
          <p:cNvGrpSpPr>
            <a:grpSpLocks/>
          </p:cNvGrpSpPr>
          <p:nvPr/>
        </p:nvGrpSpPr>
        <p:grpSpPr bwMode="auto">
          <a:xfrm>
            <a:off x="734498" y="1142498"/>
            <a:ext cx="7952302" cy="1360939"/>
            <a:chOff x="374314" y="1194715"/>
            <a:chExt cx="9918105" cy="1697789"/>
          </a:xfrm>
        </p:grpSpPr>
        <p:pic>
          <p:nvPicPr>
            <p:cNvPr id="26" name="Picture 33"/>
            <p:cNvPicPr>
              <a:picLocks noChangeAspect="1" noChangeArrowheads="1"/>
            </p:cNvPicPr>
            <p:nvPr/>
          </p:nvPicPr>
          <p:blipFill>
            <a:blip r:embed="rId4" cstate="screen">
              <a:extLst>
                <a:ext uri="{28A0092B-C50C-407E-A947-70E740481C1C}">
                  <a14:useLocalDpi xmlns:a14="http://schemas.microsoft.com/office/drawing/2010/main"/>
                </a:ext>
              </a:extLst>
            </a:blip>
            <a:stretch>
              <a:fillRect/>
            </a:stretch>
          </p:blipFill>
          <p:spPr bwMode="auto">
            <a:xfrm rot="16200000">
              <a:off x="1787124" y="-218095"/>
              <a:ext cx="1697789" cy="45234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Box 36"/>
            <p:cNvSpPr txBox="1">
              <a:spLocks noChangeArrowheads="1"/>
            </p:cNvSpPr>
            <p:nvPr/>
          </p:nvSpPr>
          <p:spPr bwMode="auto">
            <a:xfrm>
              <a:off x="4897724" y="1362103"/>
              <a:ext cx="5394695" cy="1190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smtClean="0">
                  <a:ln>
                    <a:noFill/>
                  </a:ln>
                  <a:solidFill>
                    <a:prstClr val="black"/>
                  </a:solidFill>
                  <a:effectLst/>
                  <a:uLnTx/>
                  <a:uFillTx/>
                  <a:latin typeface="Arial" panose="020B0604020202020204" pitchFamily="34" charset="0"/>
                  <a:ea typeface="ヒラギノ角ゴ Pro W3"/>
                  <a:cs typeface="Arial" panose="020B0604020202020204" pitchFamily="34" charset="0"/>
                </a:rPr>
                <a:t>YOU &amp; THE UNIVERSE ARE MADE OF THEM</a:t>
              </a:r>
              <a:endParaRPr kumimoji="0" lang="en-US" altLang="en-US" sz="2800" b="1" i="0" u="none" strike="noStrike" kern="1200" cap="none" spc="0" normalizeH="0" baseline="0" noProof="0" dirty="0">
                <a:ln>
                  <a:noFill/>
                </a:ln>
                <a:solidFill>
                  <a:prstClr val="black"/>
                </a:solidFill>
                <a:effectLst/>
                <a:uLnTx/>
                <a:uFillTx/>
                <a:latin typeface="Arial" panose="020B0604020202020204" pitchFamily="34" charset="0"/>
                <a:ea typeface="ヒラギノ角ゴ Pro W3"/>
                <a:cs typeface="Arial" panose="020B0604020202020204" pitchFamily="34" charset="0"/>
              </a:endParaRPr>
            </a:p>
          </p:txBody>
        </p:sp>
      </p:grpSp>
      <p:grpSp>
        <p:nvGrpSpPr>
          <p:cNvPr id="28" name="Group 46"/>
          <p:cNvGrpSpPr>
            <a:grpSpLocks/>
          </p:cNvGrpSpPr>
          <p:nvPr/>
        </p:nvGrpSpPr>
        <p:grpSpPr bwMode="auto">
          <a:xfrm>
            <a:off x="6636910" y="2449308"/>
            <a:ext cx="2278490" cy="1472232"/>
            <a:chOff x="6553200" y="2743200"/>
            <a:chExt cx="2362200" cy="1525760"/>
          </a:xfrm>
        </p:grpSpPr>
        <p:pic>
          <p:nvPicPr>
            <p:cNvPr id="29" name="Picture 32" descr="I:\projects\outreach\Marble Nuclei\Illustrations\Lithium 11 halo.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629400" y="2743200"/>
              <a:ext cx="2286000" cy="1154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TextBox 37"/>
            <p:cNvSpPr txBox="1">
              <a:spLocks noChangeArrowheads="1"/>
            </p:cNvSpPr>
            <p:nvPr/>
          </p:nvSpPr>
          <p:spPr bwMode="auto">
            <a:xfrm>
              <a:off x="6553200" y="3886200"/>
              <a:ext cx="2362200" cy="382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ヒラギノ角ゴ Pro W3"/>
                  <a:cs typeface="Arial" panose="020B0604020202020204" pitchFamily="34" charset="0"/>
                </a:rPr>
                <a:t>How big are they?</a:t>
              </a:r>
            </a:p>
          </p:txBody>
        </p:sp>
      </p:grpSp>
      <p:grpSp>
        <p:nvGrpSpPr>
          <p:cNvPr id="31" name="Group 43"/>
          <p:cNvGrpSpPr>
            <a:grpSpLocks/>
          </p:cNvGrpSpPr>
          <p:nvPr/>
        </p:nvGrpSpPr>
        <p:grpSpPr bwMode="auto">
          <a:xfrm>
            <a:off x="455276" y="2573019"/>
            <a:ext cx="6038534" cy="646331"/>
            <a:chOff x="1498947" y="1491322"/>
            <a:chExt cx="6575603" cy="703445"/>
          </a:xfrm>
        </p:grpSpPr>
        <p:pic>
          <p:nvPicPr>
            <p:cNvPr id="32" name="Picture 36" descr="I:\projects\outreach\Marble Nuclei\Illustrations\Beryllium-Isotopes.jp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096150" y="1492056"/>
              <a:ext cx="4978400" cy="679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TextBox 38"/>
            <p:cNvSpPr txBox="1">
              <a:spLocks noChangeArrowheads="1"/>
            </p:cNvSpPr>
            <p:nvPr/>
          </p:nvSpPr>
          <p:spPr bwMode="auto">
            <a:xfrm>
              <a:off x="1498947" y="1491322"/>
              <a:ext cx="1625164" cy="703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ヒラギノ角ゴ Pro W3"/>
                  <a:cs typeface="Arial" panose="020B0604020202020204" pitchFamily="34" charset="0"/>
                </a:rPr>
                <a:t>How many </a:t>
              </a:r>
              <a:r>
                <a:rPr kumimoji="0" lang="en-US" altLang="en-US" sz="1800" b="0" i="0" u="none" strike="noStrike" kern="1200" cap="none" spc="0" normalizeH="0" baseline="0" noProof="0" dirty="0" smtClean="0">
                  <a:ln>
                    <a:noFill/>
                  </a:ln>
                  <a:solidFill>
                    <a:prstClr val="black"/>
                  </a:solidFill>
                  <a:effectLst/>
                  <a:uLnTx/>
                  <a:uFillTx/>
                  <a:latin typeface="Arial" panose="020B0604020202020204" pitchFamily="34" charset="0"/>
                  <a:ea typeface="ヒラギノ角ゴ Pro W3"/>
                  <a:cs typeface="Arial" panose="020B0604020202020204" pitchFamily="34" charset="0"/>
                </a:rPr>
                <a:t>kinds </a:t>
              </a:r>
              <a:r>
                <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ヒラギノ角ゴ Pro W3"/>
                  <a:cs typeface="Arial" panose="020B0604020202020204" pitchFamily="34" charset="0"/>
                </a:rPr>
                <a:t>exist?</a:t>
              </a:r>
            </a:p>
          </p:txBody>
        </p:sp>
      </p:grpSp>
      <p:grpSp>
        <p:nvGrpSpPr>
          <p:cNvPr id="34" name="Group 44"/>
          <p:cNvGrpSpPr>
            <a:grpSpLocks/>
          </p:cNvGrpSpPr>
          <p:nvPr/>
        </p:nvGrpSpPr>
        <p:grpSpPr bwMode="auto">
          <a:xfrm>
            <a:off x="2674759" y="3352800"/>
            <a:ext cx="3962151" cy="2730206"/>
            <a:chOff x="-442872" y="3923487"/>
            <a:chExt cx="4107022" cy="2829138"/>
          </a:xfrm>
        </p:grpSpPr>
        <p:pic>
          <p:nvPicPr>
            <p:cNvPr id="35" name="Picture 34"/>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442872" y="3923487"/>
              <a:ext cx="2829138" cy="282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TextBox 39"/>
            <p:cNvSpPr txBox="1">
              <a:spLocks noChangeArrowheads="1"/>
            </p:cNvSpPr>
            <p:nvPr/>
          </p:nvSpPr>
          <p:spPr bwMode="auto">
            <a:xfrm>
              <a:off x="2362083" y="3923487"/>
              <a:ext cx="1302067" cy="1530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ヒラギノ角ゴ Pro W3"/>
                  <a:cs typeface="Arial" panose="020B0604020202020204" pitchFamily="34" charset="0"/>
                </a:rPr>
                <a:t>Where did the elements come from?</a:t>
              </a:r>
            </a:p>
          </p:txBody>
        </p:sp>
      </p:grpSp>
      <p:grpSp>
        <p:nvGrpSpPr>
          <p:cNvPr id="37" name="Group 47"/>
          <p:cNvGrpSpPr>
            <a:grpSpLocks/>
          </p:cNvGrpSpPr>
          <p:nvPr/>
        </p:nvGrpSpPr>
        <p:grpSpPr bwMode="auto">
          <a:xfrm>
            <a:off x="6636910" y="4064039"/>
            <a:ext cx="2243271" cy="2054543"/>
            <a:chOff x="5562600" y="4495800"/>
            <a:chExt cx="3039556" cy="2779343"/>
          </a:xfrm>
        </p:grpSpPr>
        <p:pic>
          <p:nvPicPr>
            <p:cNvPr id="38" name="Picture 35" descr="I:\projects\outreach\Marble Nuclei\Illustrations\fusion-mass-difference.png"/>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5638800" y="4495800"/>
              <a:ext cx="2785486" cy="191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TextBox 40"/>
            <p:cNvSpPr txBox="1">
              <a:spLocks noChangeArrowheads="1"/>
            </p:cNvSpPr>
            <p:nvPr/>
          </p:nvSpPr>
          <p:spPr bwMode="auto">
            <a:xfrm>
              <a:off x="5562600" y="6400800"/>
              <a:ext cx="3039556" cy="874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ヒラギノ角ゴ Pro W3"/>
                  <a:cs typeface="Arial" panose="020B0604020202020204" pitchFamily="34" charset="0"/>
                </a:rPr>
                <a:t>How much do they weigh?</a:t>
              </a:r>
            </a:p>
          </p:txBody>
        </p:sp>
      </p:grpSp>
      <p:grpSp>
        <p:nvGrpSpPr>
          <p:cNvPr id="40" name="Group 45"/>
          <p:cNvGrpSpPr>
            <a:grpSpLocks/>
          </p:cNvGrpSpPr>
          <p:nvPr/>
        </p:nvGrpSpPr>
        <p:grpSpPr bwMode="auto">
          <a:xfrm>
            <a:off x="455276" y="3268204"/>
            <a:ext cx="2079423" cy="2611337"/>
            <a:chOff x="2476365" y="2682054"/>
            <a:chExt cx="2564010" cy="3221741"/>
          </a:xfrm>
        </p:grpSpPr>
        <p:pic>
          <p:nvPicPr>
            <p:cNvPr id="41" name="Picture 31" descr="I:\projects\outreach\Marble Nuclei\Illustrations\Beta minus decay.png"/>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2595106" y="2682054"/>
              <a:ext cx="1541485" cy="2065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TextBox 41"/>
            <p:cNvSpPr txBox="1">
              <a:spLocks noChangeArrowheads="1"/>
            </p:cNvSpPr>
            <p:nvPr/>
          </p:nvSpPr>
          <p:spPr bwMode="auto">
            <a:xfrm>
              <a:off x="2476365" y="4764635"/>
              <a:ext cx="2564010" cy="1139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ヒラギノ角ゴ Pro W3"/>
                  <a:cs typeface="Arial" panose="020B0604020202020204" pitchFamily="34" charset="0"/>
                </a:rPr>
                <a:t>Why are some radioactive </a:t>
              </a:r>
              <a:r>
                <a:rPr kumimoji="0" lang="en-US" altLang="en-US" sz="1800" b="0" i="0" u="none" strike="noStrike" kern="1200" cap="none" spc="0" normalizeH="0" baseline="0" noProof="0" dirty="0" smtClean="0">
                  <a:ln>
                    <a:noFill/>
                  </a:ln>
                  <a:solidFill>
                    <a:prstClr val="black"/>
                  </a:solidFill>
                  <a:effectLst/>
                  <a:uLnTx/>
                  <a:uFillTx/>
                  <a:latin typeface="Arial" panose="020B0604020202020204" pitchFamily="34" charset="0"/>
                  <a:ea typeface="ヒラギノ角ゴ Pro W3"/>
                  <a:cs typeface="Arial" panose="020B0604020202020204" pitchFamily="34" charset="0"/>
                </a:rPr>
                <a:t>&amp; </a:t>
              </a:r>
              <a:r>
                <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ヒラギノ角ゴ Pro W3"/>
                  <a:cs typeface="Arial" panose="020B0604020202020204" pitchFamily="34" charset="0"/>
                </a:rPr>
                <a:t>how long do they last?</a:t>
              </a:r>
            </a:p>
          </p:txBody>
        </p:sp>
      </p:grpSp>
    </p:spTree>
    <p:extLst>
      <p:ext uri="{BB962C8B-B14F-4D97-AF65-F5344CB8AC3E}">
        <p14:creationId xmlns:p14="http://schemas.microsoft.com/office/powerpoint/2010/main" val="2245205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20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2000"/>
                                        <p:tgtEl>
                                          <p:spTgt spid="28"/>
                                        </p:tgtEl>
                                      </p:cBhvr>
                                    </p:animEffect>
                                  </p:childTnLst>
                                </p:cTn>
                              </p:par>
                            </p:childTnLst>
                          </p:cTn>
                        </p:par>
                        <p:par>
                          <p:cTn id="13" fill="hold">
                            <p:stCondLst>
                              <p:cond delay="2000"/>
                            </p:stCondLst>
                            <p:childTnLst>
                              <p:par>
                                <p:cTn id="14" presetID="10" presetClass="entr" presetSubtype="0" fill="hold" nodeType="after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fade">
                                      <p:cBhvr>
                                        <p:cTn id="16" dur="2000"/>
                                        <p:tgtEl>
                                          <p:spTgt spid="31"/>
                                        </p:tgtEl>
                                      </p:cBhvr>
                                    </p:animEffect>
                                  </p:childTnLst>
                                </p:cTn>
                              </p:par>
                            </p:childTnLst>
                          </p:cTn>
                        </p:par>
                        <p:par>
                          <p:cTn id="17" fill="hold">
                            <p:stCondLst>
                              <p:cond delay="4000"/>
                            </p:stCondLst>
                            <p:childTnLst>
                              <p:par>
                                <p:cTn id="18" presetID="10" presetClass="entr" presetSubtype="0" fill="hold" nodeType="after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fade">
                                      <p:cBhvr>
                                        <p:cTn id="20" dur="2000"/>
                                        <p:tgtEl>
                                          <p:spTgt spid="37"/>
                                        </p:tgtEl>
                                      </p:cBhvr>
                                    </p:animEffect>
                                  </p:childTnLst>
                                </p:cTn>
                              </p:par>
                            </p:childTnLst>
                          </p:cTn>
                        </p:par>
                        <p:par>
                          <p:cTn id="21" fill="hold">
                            <p:stCondLst>
                              <p:cond delay="6000"/>
                            </p:stCondLst>
                            <p:childTnLst>
                              <p:par>
                                <p:cTn id="22" presetID="10" presetClass="entr" presetSubtype="0" fill="hold" nodeType="afterEffect">
                                  <p:stCondLst>
                                    <p:cond delay="0"/>
                                  </p:stCondLst>
                                  <p:childTnLst>
                                    <p:set>
                                      <p:cBhvr>
                                        <p:cTn id="23" dur="1" fill="hold">
                                          <p:stCondLst>
                                            <p:cond delay="0"/>
                                          </p:stCondLst>
                                        </p:cTn>
                                        <p:tgtEl>
                                          <p:spTgt spid="40"/>
                                        </p:tgtEl>
                                        <p:attrNameLst>
                                          <p:attrName>style.visibility</p:attrName>
                                        </p:attrNameLst>
                                      </p:cBhvr>
                                      <p:to>
                                        <p:strVal val="visible"/>
                                      </p:to>
                                    </p:set>
                                    <p:animEffect transition="in" filter="fade">
                                      <p:cBhvr>
                                        <p:cTn id="24" dur="2000"/>
                                        <p:tgtEl>
                                          <p:spTgt spid="40"/>
                                        </p:tgtEl>
                                      </p:cBhvr>
                                    </p:animEffect>
                                  </p:childTnLst>
                                </p:cTn>
                              </p:par>
                            </p:childTnLst>
                          </p:cTn>
                        </p:par>
                        <p:par>
                          <p:cTn id="25" fill="hold">
                            <p:stCondLst>
                              <p:cond delay="8000"/>
                            </p:stCondLst>
                            <p:childTnLst>
                              <p:par>
                                <p:cTn id="26" presetID="10" presetClass="entr" presetSubtype="0" fill="hold" nodeType="after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fade">
                                      <p:cBhvr>
                                        <p:cTn id="28" dur="2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0" y="191869"/>
            <a:ext cx="9144000" cy="646331"/>
          </a:xfrm>
          <a:prstGeom prst="rect">
            <a:avLst/>
          </a:prstGeom>
        </p:spPr>
        <p:txBody>
          <a:bodyPr wrap="square">
            <a:spAutoFit/>
          </a:bodyPr>
          <a:lstStyle/>
          <a:p>
            <a:pPr algn="ctr"/>
            <a:r>
              <a:rPr lang="en-US" altLang="en-US" sz="3600" b="1" dirty="0"/>
              <a:t>What is the </a:t>
            </a:r>
            <a:r>
              <a:rPr lang="en-US" altLang="en-US" sz="3600" b="1" dirty="0">
                <a:solidFill>
                  <a:srgbClr val="67B14B"/>
                </a:solidFill>
              </a:rPr>
              <a:t>value</a:t>
            </a:r>
            <a:r>
              <a:rPr lang="en-US" altLang="en-US" sz="3600" b="1" dirty="0"/>
              <a:t>? </a:t>
            </a:r>
            <a:r>
              <a:rPr lang="en-US" altLang="en-US" sz="3600" b="1" dirty="0" smtClean="0"/>
              <a:t>(“Who </a:t>
            </a:r>
            <a:r>
              <a:rPr lang="en-US" altLang="en-US" sz="3600" b="1" dirty="0"/>
              <a:t>cares?”)</a:t>
            </a:r>
            <a:endParaRPr lang="en-US" sz="3600" b="1" dirty="0"/>
          </a:p>
        </p:txBody>
      </p:sp>
      <p:grpSp>
        <p:nvGrpSpPr>
          <p:cNvPr id="3" name="Group 3"/>
          <p:cNvGrpSpPr>
            <a:grpSpLocks/>
          </p:cNvGrpSpPr>
          <p:nvPr/>
        </p:nvGrpSpPr>
        <p:grpSpPr bwMode="auto">
          <a:xfrm>
            <a:off x="304800" y="1295398"/>
            <a:ext cx="2743200" cy="2366963"/>
            <a:chOff x="192" y="912"/>
            <a:chExt cx="1728" cy="1491"/>
          </a:xfrm>
        </p:grpSpPr>
        <p:pic>
          <p:nvPicPr>
            <p:cNvPr id="4"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2" y="912"/>
              <a:ext cx="1728" cy="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5"/>
            <p:cNvSpPr>
              <a:spLocks noChangeArrowheads="1"/>
            </p:cNvSpPr>
            <p:nvPr/>
          </p:nvSpPr>
          <p:spPr bwMode="auto">
            <a:xfrm>
              <a:off x="333" y="2170"/>
              <a:ext cx="1449"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r>
                <a:rPr lang="en-US" altLang="en-US" sz="1800" b="1" dirty="0" smtClean="0">
                  <a:solidFill>
                    <a:schemeClr val="tx1"/>
                  </a:solidFill>
                  <a:latin typeface="Arial" panose="020B0604020202020204" pitchFamily="34" charset="0"/>
                  <a:cs typeface="Arial" panose="020B0604020202020204" pitchFamily="34" charset="0"/>
                </a:rPr>
                <a:t>Keeping us healthy</a:t>
              </a:r>
              <a:endParaRPr lang="en-US" altLang="en-US" sz="1800" b="1" dirty="0">
                <a:solidFill>
                  <a:schemeClr val="tx1"/>
                </a:solidFill>
                <a:latin typeface="Arial" panose="020B0604020202020204" pitchFamily="34" charset="0"/>
                <a:cs typeface="Arial" panose="020B0604020202020204" pitchFamily="34" charset="0"/>
              </a:endParaRPr>
            </a:p>
          </p:txBody>
        </p:sp>
      </p:grpSp>
      <p:grpSp>
        <p:nvGrpSpPr>
          <p:cNvPr id="6" name="Group 6"/>
          <p:cNvGrpSpPr>
            <a:grpSpLocks/>
          </p:cNvGrpSpPr>
          <p:nvPr/>
        </p:nvGrpSpPr>
        <p:grpSpPr bwMode="auto">
          <a:xfrm>
            <a:off x="3086100" y="1295398"/>
            <a:ext cx="2971800" cy="2382838"/>
            <a:chOff x="1944" y="1200"/>
            <a:chExt cx="1872" cy="1501"/>
          </a:xfrm>
        </p:grpSpPr>
        <p:pic>
          <p:nvPicPr>
            <p:cNvPr id="7" name="Picture 7"/>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016" y="1200"/>
              <a:ext cx="1728" cy="1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8"/>
            <p:cNvSpPr>
              <a:spLocks noChangeArrowheads="1"/>
            </p:cNvSpPr>
            <p:nvPr/>
          </p:nvSpPr>
          <p:spPr bwMode="auto">
            <a:xfrm>
              <a:off x="1944" y="2468"/>
              <a:ext cx="1872"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r>
                <a:rPr lang="en-US" altLang="en-US" sz="1800" b="1" dirty="0" smtClean="0">
                  <a:solidFill>
                    <a:schemeClr val="tx1"/>
                  </a:solidFill>
                  <a:latin typeface="Arial" panose="020B0604020202020204" pitchFamily="34" charset="0"/>
                  <a:cs typeface="Arial" panose="020B0604020202020204" pitchFamily="34" charset="0"/>
                </a:rPr>
                <a:t>Explaining our world</a:t>
              </a:r>
              <a:endParaRPr lang="en-US" altLang="en-US" sz="1800" b="1" dirty="0">
                <a:solidFill>
                  <a:schemeClr val="tx1"/>
                </a:solidFill>
                <a:latin typeface="Arial" panose="020B0604020202020204" pitchFamily="34" charset="0"/>
                <a:cs typeface="Arial" panose="020B0604020202020204" pitchFamily="34" charset="0"/>
              </a:endParaRPr>
            </a:p>
          </p:txBody>
        </p:sp>
      </p:grpSp>
      <p:grpSp>
        <p:nvGrpSpPr>
          <p:cNvPr id="9" name="Group 9"/>
          <p:cNvGrpSpPr>
            <a:grpSpLocks/>
          </p:cNvGrpSpPr>
          <p:nvPr/>
        </p:nvGrpSpPr>
        <p:grpSpPr bwMode="auto">
          <a:xfrm>
            <a:off x="6096001" y="1295398"/>
            <a:ext cx="2630488" cy="2366963"/>
            <a:chOff x="3840" y="1584"/>
            <a:chExt cx="1657" cy="1491"/>
          </a:xfrm>
        </p:grpSpPr>
        <p:pic>
          <p:nvPicPr>
            <p:cNvPr id="10" name="Picture 10"/>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840" y="1584"/>
              <a:ext cx="1657" cy="1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1"/>
            <p:cNvSpPr>
              <a:spLocks noChangeArrowheads="1"/>
            </p:cNvSpPr>
            <p:nvPr/>
          </p:nvSpPr>
          <p:spPr bwMode="auto">
            <a:xfrm>
              <a:off x="3873" y="2842"/>
              <a:ext cx="1546"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r>
                <a:rPr lang="en-US" altLang="en-US" sz="1800" b="1" dirty="0" smtClean="0">
                  <a:solidFill>
                    <a:schemeClr val="tx1"/>
                  </a:solidFill>
                  <a:latin typeface="Arial" panose="020B0604020202020204" pitchFamily="34" charset="0"/>
                  <a:cs typeface="Arial" panose="020B0604020202020204" pitchFamily="34" charset="0"/>
                </a:rPr>
                <a:t>Making us electricity</a:t>
              </a:r>
              <a:endParaRPr lang="en-US" altLang="en-US" sz="1800" b="1" dirty="0">
                <a:solidFill>
                  <a:schemeClr val="tx1"/>
                </a:solidFill>
                <a:latin typeface="Arial" panose="020B0604020202020204" pitchFamily="34" charset="0"/>
                <a:cs typeface="Arial" panose="020B0604020202020204" pitchFamily="34" charset="0"/>
              </a:endParaRPr>
            </a:p>
          </p:txBody>
        </p:sp>
      </p:grpSp>
      <p:sp>
        <p:nvSpPr>
          <p:cNvPr id="12" name="TextBox 8"/>
          <p:cNvSpPr txBox="1">
            <a:spLocks noChangeArrowheads="1"/>
          </p:cNvSpPr>
          <p:nvPr/>
        </p:nvSpPr>
        <p:spPr bwMode="auto">
          <a:xfrm>
            <a:off x="190500" y="5578171"/>
            <a:ext cx="8839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r>
              <a:rPr lang="en-US" altLang="en-US" sz="2000" dirty="0">
                <a:solidFill>
                  <a:schemeClr val="tx1"/>
                </a:solidFill>
                <a:latin typeface="Century Gothic" panose="020B0502020202020204" pitchFamily="34" charset="0"/>
              </a:rPr>
              <a:t>Jobs like </a:t>
            </a:r>
            <a:r>
              <a:rPr lang="en-US" altLang="en-US" sz="2000" b="1" dirty="0">
                <a:solidFill>
                  <a:schemeClr val="tx1"/>
                </a:solidFill>
                <a:latin typeface="Century Gothic" panose="020B0502020202020204" pitchFamily="34" charset="0"/>
              </a:rPr>
              <a:t>medical physicist, radiation safety </a:t>
            </a:r>
            <a:r>
              <a:rPr lang="en-US" altLang="en-US" sz="2000" b="1" dirty="0" smtClean="0">
                <a:solidFill>
                  <a:schemeClr val="tx1"/>
                </a:solidFill>
                <a:latin typeface="Century Gothic" panose="020B0502020202020204" pitchFamily="34" charset="0"/>
              </a:rPr>
              <a:t>officer, geophysicist</a:t>
            </a:r>
            <a:endParaRPr lang="en-US" altLang="en-US" sz="2000" b="1" dirty="0">
              <a:solidFill>
                <a:schemeClr val="tx1"/>
              </a:solidFill>
              <a:latin typeface="Century Gothic" panose="020B0502020202020204" pitchFamily="34" charset="0"/>
            </a:endParaRPr>
          </a:p>
        </p:txBody>
      </p:sp>
      <p:sp>
        <p:nvSpPr>
          <p:cNvPr id="13" name="Text Box 12"/>
          <p:cNvSpPr txBox="1">
            <a:spLocks noChangeArrowheads="1"/>
          </p:cNvSpPr>
          <p:nvPr/>
        </p:nvSpPr>
        <p:spPr bwMode="auto">
          <a:xfrm>
            <a:off x="261851" y="4361250"/>
            <a:ext cx="86106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r>
              <a:rPr lang="en-US" altLang="en-US" sz="2800" dirty="0">
                <a:solidFill>
                  <a:schemeClr val="tx1"/>
                </a:solidFill>
                <a:latin typeface="Arial" panose="020B0604020202020204" pitchFamily="34" charset="0"/>
                <a:cs typeface="Arial" panose="020B0604020202020204" pitchFamily="34" charset="0"/>
              </a:rPr>
              <a:t>What we learn about the nucleus can </a:t>
            </a:r>
            <a:endParaRPr lang="en-US" altLang="en-US" sz="2800" dirty="0" smtClean="0">
              <a:solidFill>
                <a:schemeClr val="tx1"/>
              </a:solidFill>
              <a:latin typeface="Arial" panose="020B0604020202020204" pitchFamily="34" charset="0"/>
              <a:cs typeface="Arial" panose="020B0604020202020204" pitchFamily="34" charset="0"/>
            </a:endParaRPr>
          </a:p>
          <a:p>
            <a:pPr algn="ctr" eaLnBrk="1" hangingPunct="1">
              <a:spcBef>
                <a:spcPct val="0"/>
              </a:spcBef>
              <a:buFontTx/>
              <a:buNone/>
            </a:pPr>
            <a:r>
              <a:rPr lang="en-US" altLang="en-US" sz="2800" dirty="0" smtClean="0">
                <a:solidFill>
                  <a:srgbClr val="67B14B"/>
                </a:solidFill>
                <a:latin typeface="Arial Black" panose="020B0A04020102020204" pitchFamily="34" charset="0"/>
              </a:rPr>
              <a:t>save lives and change the world!</a:t>
            </a:r>
            <a:endParaRPr lang="en-US" altLang="en-US" sz="2800" dirty="0">
              <a:solidFill>
                <a:srgbClr val="67B14B"/>
              </a:solidFill>
              <a:latin typeface="Arial Black" panose="020B0A04020102020204" pitchFamily="34" charset="0"/>
            </a:endParaRPr>
          </a:p>
        </p:txBody>
      </p:sp>
      <p:sp>
        <p:nvSpPr>
          <p:cNvPr id="14" name="Text Box 12"/>
          <p:cNvSpPr txBox="1">
            <a:spLocks noChangeArrowheads="1"/>
          </p:cNvSpPr>
          <p:nvPr/>
        </p:nvSpPr>
        <p:spPr bwMode="auto">
          <a:xfrm>
            <a:off x="231371" y="3698326"/>
            <a:ext cx="8610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r>
              <a:rPr lang="en-US" altLang="en-US" sz="1800" dirty="0" smtClean="0">
                <a:solidFill>
                  <a:schemeClr val="tx1"/>
                </a:solidFill>
                <a:latin typeface="Arial" panose="020B0604020202020204" pitchFamily="34" charset="0"/>
                <a:cs typeface="Arial" panose="020B0604020202020204" pitchFamily="34" charset="0"/>
              </a:rPr>
              <a:t>…plus: </a:t>
            </a:r>
            <a:r>
              <a:rPr lang="en-US" altLang="en-US" sz="1800" b="1" dirty="0" smtClean="0">
                <a:solidFill>
                  <a:schemeClr val="tx1"/>
                </a:solidFill>
                <a:latin typeface="Arial" panose="020B0604020202020204" pitchFamily="34" charset="0"/>
                <a:cs typeface="Arial" panose="020B0604020202020204" pitchFamily="34" charset="0"/>
              </a:rPr>
              <a:t>smoke detectors, smartphones, safer food, </a:t>
            </a:r>
            <a:r>
              <a:rPr lang="en-US" altLang="en-US" sz="1800" dirty="0">
                <a:solidFill>
                  <a:schemeClr val="tx1"/>
                </a:solidFill>
                <a:latin typeface="Arial" panose="020B0604020202020204" pitchFamily="34" charset="0"/>
                <a:cs typeface="Arial" panose="020B0604020202020204" pitchFamily="34" charset="0"/>
              </a:rPr>
              <a:t>etc</a:t>
            </a:r>
            <a:r>
              <a:rPr lang="en-US" altLang="en-US" sz="1800" dirty="0">
                <a:solidFill>
                  <a:schemeClr val="accent6">
                    <a:lumMod val="75000"/>
                  </a:schemeClr>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863292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2000"/>
                                        <p:tgtEl>
                                          <p:spTgt spid="6"/>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2000"/>
                                        <p:tgtEl>
                                          <p:spTgt spid="9"/>
                                        </p:tgtEl>
                                      </p:cBhvr>
                                    </p:animEffect>
                                  </p:childTnLst>
                                </p:cTn>
                              </p:par>
                            </p:childTnLst>
                          </p:cTn>
                        </p:par>
                        <p:par>
                          <p:cTn id="16" fill="hold">
                            <p:stCondLst>
                              <p:cond delay="6000"/>
                            </p:stCondLst>
                            <p:childTnLst>
                              <p:par>
                                <p:cTn id="17" presetID="10" presetClass="entr" presetSubtype="0"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20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2000"/>
                                        <p:tgtEl>
                                          <p:spTgt spid="13"/>
                                        </p:tgtEl>
                                      </p:cBhvr>
                                    </p:animEffect>
                                  </p:childTnLst>
                                </p:cTn>
                              </p:par>
                            </p:childTnLst>
                          </p:cTn>
                        </p:par>
                        <p:par>
                          <p:cTn id="25" fill="hold">
                            <p:stCondLst>
                              <p:cond delay="2000"/>
                            </p:stCondLst>
                            <p:childTnLst>
                              <p:par>
                                <p:cTn id="26" presetID="10" presetClass="entr" presetSubtype="0" fill="hold" grpId="0" nodeType="after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198437"/>
            <a:ext cx="7886700" cy="1325563"/>
          </a:xfrm>
        </p:spPr>
        <p:txBody>
          <a:bodyPr/>
          <a:lstStyle/>
          <a:p>
            <a:r>
              <a:rPr lang="en-US" sz="4000" dirty="0" smtClean="0"/>
              <a:t>How big is the nucleus?</a:t>
            </a:r>
            <a:endParaRPr lang="en-US" sz="4000" dirty="0"/>
          </a:p>
        </p:txBody>
      </p:sp>
      <p:sp>
        <p:nvSpPr>
          <p:cNvPr id="3" name="TextBox 2"/>
          <p:cNvSpPr txBox="1"/>
          <p:nvPr/>
        </p:nvSpPr>
        <p:spPr>
          <a:xfrm>
            <a:off x="467438" y="1110484"/>
            <a:ext cx="7325887" cy="861774"/>
          </a:xfrm>
          <a:prstGeom prst="rect">
            <a:avLst/>
          </a:prstGeom>
          <a:noFill/>
        </p:spPr>
        <p:txBody>
          <a:bodyPr wrap="square" rtlCol="0">
            <a:spAutoFit/>
          </a:bodyPr>
          <a:lstStyle/>
          <a:p>
            <a:r>
              <a:rPr lang="en-US" dirty="0" smtClean="0"/>
              <a:t>If nuclei were really as big as a bunch of marbles (4 cm across)…</a:t>
            </a:r>
          </a:p>
          <a:p>
            <a:r>
              <a:rPr lang="en-US" sz="3200" dirty="0" smtClean="0"/>
              <a:t>How big should the </a:t>
            </a:r>
            <a:r>
              <a:rPr lang="en-US" sz="3200" i="1" dirty="0" smtClean="0"/>
              <a:t>whole </a:t>
            </a:r>
            <a:r>
              <a:rPr lang="en-US" sz="3200" dirty="0" smtClean="0"/>
              <a:t>atom be?</a:t>
            </a:r>
          </a:p>
        </p:txBody>
      </p:sp>
      <p:grpSp>
        <p:nvGrpSpPr>
          <p:cNvPr id="16" name="Group 15"/>
          <p:cNvGrpSpPr/>
          <p:nvPr/>
        </p:nvGrpSpPr>
        <p:grpSpPr>
          <a:xfrm>
            <a:off x="509006" y="2075219"/>
            <a:ext cx="4524469" cy="3785652"/>
            <a:chOff x="509006" y="1744978"/>
            <a:chExt cx="4524469" cy="3785652"/>
          </a:xfrm>
        </p:grpSpPr>
        <p:sp>
          <p:nvSpPr>
            <p:cNvPr id="4" name="TextBox 3"/>
            <p:cNvSpPr txBox="1"/>
            <p:nvPr/>
          </p:nvSpPr>
          <p:spPr>
            <a:xfrm>
              <a:off x="1534504" y="1744978"/>
              <a:ext cx="3498971" cy="3785652"/>
            </a:xfrm>
            <a:prstGeom prst="rect">
              <a:avLst/>
            </a:prstGeom>
            <a:noFill/>
          </p:spPr>
          <p:txBody>
            <a:bodyPr wrap="none" rtlCol="0">
              <a:spAutoFit/>
            </a:bodyPr>
            <a:lstStyle/>
            <a:p>
              <a:pPr marL="285750" indent="-285750">
                <a:buFont typeface="Arial" panose="020B0604020202020204" pitchFamily="34" charset="0"/>
                <a:buChar char="•"/>
              </a:pPr>
              <a:r>
                <a:rPr lang="en-US" sz="4800" dirty="0" smtClean="0"/>
                <a:t>A baseball</a:t>
              </a:r>
            </a:p>
            <a:p>
              <a:pPr marL="285750" indent="-285750">
                <a:buFont typeface="Arial" panose="020B0604020202020204" pitchFamily="34" charset="0"/>
                <a:buChar char="•"/>
              </a:pPr>
              <a:r>
                <a:rPr lang="en-US" sz="4800" dirty="0" smtClean="0"/>
                <a:t>A basketball</a:t>
              </a:r>
            </a:p>
            <a:p>
              <a:pPr marL="285750" indent="-285750">
                <a:buFont typeface="Arial" panose="020B0604020202020204" pitchFamily="34" charset="0"/>
                <a:buChar char="•"/>
              </a:pPr>
              <a:r>
                <a:rPr lang="en-US" sz="4800" dirty="0" smtClean="0"/>
                <a:t>A car</a:t>
              </a:r>
            </a:p>
            <a:p>
              <a:pPr marL="285750" indent="-285750">
                <a:buFont typeface="Arial" panose="020B0604020202020204" pitchFamily="34" charset="0"/>
                <a:buChar char="•"/>
              </a:pPr>
              <a:r>
                <a:rPr lang="en-US" sz="4800" dirty="0" smtClean="0"/>
                <a:t>A stadium</a:t>
              </a:r>
            </a:p>
            <a:p>
              <a:pPr marL="285750" indent="-285750">
                <a:buFont typeface="Arial" panose="020B0604020202020204" pitchFamily="34" charset="0"/>
                <a:buChar char="•"/>
              </a:pPr>
              <a:r>
                <a:rPr lang="en-US" sz="4800" dirty="0" smtClean="0"/>
                <a:t>Crazy big</a:t>
              </a:r>
              <a:endParaRPr lang="en-US" sz="4800" dirty="0"/>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90557" y="2608102"/>
              <a:ext cx="570785" cy="579477"/>
            </a:xfrm>
            <a:prstGeom prst="rect">
              <a:avLst/>
            </a:prstGeom>
          </p:spPr>
        </p:pic>
        <p:pic>
          <p:nvPicPr>
            <p:cNvPr id="9" name="Pictur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09006" y="3245335"/>
              <a:ext cx="1068110" cy="693529"/>
            </a:xfrm>
            <a:prstGeom prst="rect">
              <a:avLst/>
            </a:prstGeom>
          </p:spPr>
        </p:pic>
        <p:pic>
          <p:nvPicPr>
            <p:cNvPr id="10" name="Picture 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93650" y="3964500"/>
              <a:ext cx="984647" cy="689253"/>
            </a:xfrm>
            <a:prstGeom prst="rect">
              <a:avLst/>
            </a:prstGeom>
          </p:spPr>
        </p:pic>
        <p:pic>
          <p:nvPicPr>
            <p:cNvPr id="13" name="Picture 1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67331" y="1838981"/>
              <a:ext cx="667173" cy="663837"/>
            </a:xfrm>
            <a:prstGeom prst="rect">
              <a:avLst/>
            </a:prstGeom>
          </p:spPr>
        </p:pic>
        <p:pic>
          <p:nvPicPr>
            <p:cNvPr id="14" name="Picture 13"/>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79952" y="4715841"/>
              <a:ext cx="1066356" cy="707033"/>
            </a:xfrm>
            <a:prstGeom prst="rect">
              <a:avLst/>
            </a:prstGeom>
          </p:spPr>
        </p:pic>
      </p:grpSp>
      <p:pic>
        <p:nvPicPr>
          <p:cNvPr id="15" name="Picture 14"/>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439914" y="1100532"/>
            <a:ext cx="1175570" cy="881677"/>
          </a:xfrm>
          <a:prstGeom prst="rect">
            <a:avLst/>
          </a:prstGeom>
        </p:spPr>
      </p:pic>
      <p:sp>
        <p:nvSpPr>
          <p:cNvPr id="17" name="Oval 16"/>
          <p:cNvSpPr/>
          <p:nvPr/>
        </p:nvSpPr>
        <p:spPr>
          <a:xfrm>
            <a:off x="1603578" y="4275857"/>
            <a:ext cx="3221765" cy="798017"/>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p:cNvGrpSpPr/>
          <p:nvPr/>
        </p:nvGrpSpPr>
        <p:grpSpPr>
          <a:xfrm>
            <a:off x="375781" y="2098578"/>
            <a:ext cx="8139569" cy="2132949"/>
            <a:chOff x="375781" y="1805915"/>
            <a:chExt cx="8139569" cy="2132949"/>
          </a:xfrm>
          <a:solidFill>
            <a:schemeClr val="bg1"/>
          </a:solidFill>
        </p:grpSpPr>
        <p:sp>
          <p:nvSpPr>
            <p:cNvPr id="7" name="Rectangle 6"/>
            <p:cNvSpPr/>
            <p:nvPr/>
          </p:nvSpPr>
          <p:spPr>
            <a:xfrm>
              <a:off x="375781" y="1805915"/>
              <a:ext cx="8139569" cy="21329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467438" y="1856400"/>
              <a:ext cx="7965175" cy="2038581"/>
            </a:xfrm>
            <a:prstGeom prst="rect">
              <a:avLst/>
            </a:prstGeom>
            <a:grpFill/>
            <a:ln>
              <a:noFill/>
            </a:ln>
          </p:spPr>
        </p:pic>
      </p:grpSp>
      <p:grpSp>
        <p:nvGrpSpPr>
          <p:cNvPr id="12" name="Group 11"/>
          <p:cNvGrpSpPr/>
          <p:nvPr/>
        </p:nvGrpSpPr>
        <p:grpSpPr>
          <a:xfrm>
            <a:off x="467438" y="5046082"/>
            <a:ext cx="4180762" cy="973718"/>
            <a:chOff x="467438" y="4841101"/>
            <a:chExt cx="3810363" cy="973718"/>
          </a:xfrm>
        </p:grpSpPr>
        <p:sp>
          <p:nvSpPr>
            <p:cNvPr id="8" name="Rectangle 7"/>
            <p:cNvSpPr/>
            <p:nvPr/>
          </p:nvSpPr>
          <p:spPr>
            <a:xfrm>
              <a:off x="467438" y="4841101"/>
              <a:ext cx="1448826" cy="8838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1835162" y="4930981"/>
              <a:ext cx="2442639" cy="8838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5311775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20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fltVal val="0"/>
                                          </p:val>
                                        </p:tav>
                                        <p:tav tm="100000">
                                          <p:val>
                                            <p:strVal val="#ppt_w"/>
                                          </p:val>
                                        </p:tav>
                                      </p:tavLst>
                                    </p:anim>
                                    <p:anim calcmode="lin" valueType="num">
                                      <p:cBhvr>
                                        <p:cTn id="13" dur="500" fill="hold"/>
                                        <p:tgtEl>
                                          <p:spTgt spid="17"/>
                                        </p:tgtEl>
                                        <p:attrNameLst>
                                          <p:attrName>ppt_h</p:attrName>
                                        </p:attrNameLst>
                                      </p:cBhvr>
                                      <p:tavLst>
                                        <p:tav tm="0">
                                          <p:val>
                                            <p:fltVal val="0"/>
                                          </p:val>
                                        </p:tav>
                                        <p:tav tm="100000">
                                          <p:val>
                                            <p:strVal val="#ppt_h"/>
                                          </p:val>
                                        </p:tav>
                                      </p:tavLst>
                                    </p:anim>
                                    <p:animEffect transition="in" filter="fade">
                                      <p:cBhvr>
                                        <p:cTn id="14" dur="500"/>
                                        <p:tgtEl>
                                          <p:spTgt spid="17"/>
                                        </p:tgtEl>
                                      </p:cBhvr>
                                    </p:animEffect>
                                  </p:childTnLst>
                                </p:cTn>
                              </p:par>
                            </p:childTnLst>
                          </p:cTn>
                        </p:par>
                        <p:par>
                          <p:cTn id="15" fill="hold">
                            <p:stCondLst>
                              <p:cond delay="500"/>
                            </p:stCondLst>
                            <p:childTnLst>
                              <p:par>
                                <p:cTn id="16" presetID="10" presetClass="entr" presetSubtype="0" fill="hold" nodeType="afterEffect">
                                  <p:stCondLst>
                                    <p:cond delay="100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1000"/>
                                        <p:tgtEl>
                                          <p:spTgt spid="11"/>
                                        </p:tgtEl>
                                      </p:cBhvr>
                                    </p:animEffect>
                                  </p:childTnLst>
                                </p:cTn>
                              </p:par>
                              <p:par>
                                <p:cTn id="19" presetID="10" presetClass="entr" presetSubtype="0" fill="hold" nodeType="withEffect">
                                  <p:stCondLst>
                                    <p:cond delay="100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0" y="191869"/>
            <a:ext cx="9144000" cy="707886"/>
          </a:xfrm>
          <a:prstGeom prst="rect">
            <a:avLst/>
          </a:prstGeom>
        </p:spPr>
        <p:txBody>
          <a:bodyPr wrap="square">
            <a:spAutoFit/>
          </a:bodyPr>
          <a:lstStyle/>
          <a:p>
            <a:pPr algn="ctr"/>
            <a:r>
              <a:rPr lang="en-US" altLang="en-US" sz="4000" b="1" dirty="0"/>
              <a:t>The </a:t>
            </a:r>
            <a:r>
              <a:rPr lang="en-US" altLang="en-US" sz="4000" b="1" dirty="0">
                <a:solidFill>
                  <a:srgbClr val="C00000"/>
                </a:solidFill>
              </a:rPr>
              <a:t>Problem(s)</a:t>
            </a:r>
            <a:endParaRPr lang="en-US" sz="4000" b="1" dirty="0"/>
          </a:p>
        </p:txBody>
      </p:sp>
      <p:sp>
        <p:nvSpPr>
          <p:cNvPr id="22" name="Content Placeholder 2"/>
          <p:cNvSpPr txBox="1">
            <a:spLocks/>
          </p:cNvSpPr>
          <p:nvPr/>
        </p:nvSpPr>
        <p:spPr>
          <a:xfrm>
            <a:off x="154080" y="2431661"/>
            <a:ext cx="2538609" cy="2791000"/>
          </a:xfrm>
          <a:prstGeom prst="rect">
            <a:avLst/>
          </a:prstGeom>
        </p:spPr>
        <p:txBody>
          <a:bodyPr>
            <a:normAutofit lnSpcReduction="10000"/>
          </a:bodyPr>
          <a:lstStyle>
            <a:lvl1pPr marL="180178" indent="-180178" algn="l" defTabSz="803293" rtl="0" eaLnBrk="1" fontAlgn="base" hangingPunct="1">
              <a:lnSpc>
                <a:spcPct val="90000"/>
              </a:lnSpc>
              <a:spcBef>
                <a:spcPts val="1206"/>
              </a:spcBef>
              <a:spcAft>
                <a:spcPct val="0"/>
              </a:spcAft>
              <a:buSzPct val="100000"/>
              <a:buFont typeface="Wingdings" pitchFamily="2" charset="2"/>
              <a:buChar char="§"/>
              <a:defRPr sz="2200">
                <a:solidFill>
                  <a:srgbClr val="064308"/>
                </a:solidFill>
                <a:latin typeface="Arial" charset="0"/>
                <a:ea typeface="ＭＳ Ｐゴシック" pitchFamily="-65" charset="-128"/>
                <a:cs typeface="ＭＳ Ｐゴシック" pitchFamily="-65" charset="-128"/>
              </a:defRPr>
            </a:lvl1pPr>
            <a:lvl2pPr marL="363359" indent="-151650" algn="l" defTabSz="803293" rtl="0" eaLnBrk="1" fontAlgn="base" hangingPunct="1">
              <a:lnSpc>
                <a:spcPct val="90000"/>
              </a:lnSpc>
              <a:spcBef>
                <a:spcPts val="201"/>
              </a:spcBef>
              <a:spcAft>
                <a:spcPct val="0"/>
              </a:spcAft>
              <a:buSzPct val="100000"/>
              <a:buFont typeface="Arial" pitchFamily="34" charset="0"/>
              <a:buChar char="•"/>
              <a:defRPr sz="2000">
                <a:solidFill>
                  <a:schemeClr val="tx1"/>
                </a:solidFill>
                <a:latin typeface="Arial" charset="0"/>
                <a:ea typeface="ＭＳ Ｐゴシック" charset="-128"/>
                <a:cs typeface="ＭＳ Ｐゴシック"/>
              </a:defRPr>
            </a:lvl2pPr>
            <a:lvl3pPr marL="591584" indent="-160658" algn="l" defTabSz="803293" rtl="0" eaLnBrk="1" fontAlgn="base" hangingPunct="1">
              <a:lnSpc>
                <a:spcPct val="90000"/>
              </a:lnSpc>
              <a:spcBef>
                <a:spcPts val="201"/>
              </a:spcBef>
              <a:spcAft>
                <a:spcPct val="0"/>
              </a:spcAft>
              <a:buSzPct val="100000"/>
              <a:buFont typeface="Lucida Grande" charset="0"/>
              <a:buChar char="»"/>
              <a:defRPr>
                <a:solidFill>
                  <a:schemeClr val="tx1"/>
                </a:solidFill>
                <a:latin typeface="Arial" charset="0"/>
                <a:ea typeface="ヒラギノ角ゴ Pro W3" pitchFamily="-111" charset="-128"/>
                <a:cs typeface="ヒラギノ角ゴ Pro W3" pitchFamily="-111" charset="-128"/>
              </a:defRPr>
            </a:lvl3pPr>
            <a:lvl4pPr marL="728219" indent="-133632" algn="l" defTabSz="803293" rtl="0" eaLnBrk="1" fontAlgn="base" hangingPunct="1">
              <a:lnSpc>
                <a:spcPct val="90000"/>
              </a:lnSpc>
              <a:spcBef>
                <a:spcPts val="201"/>
              </a:spcBef>
              <a:spcAft>
                <a:spcPct val="0"/>
              </a:spcAft>
              <a:buClr>
                <a:srgbClr val="999999"/>
              </a:buClr>
              <a:buSzPct val="100000"/>
              <a:buFont typeface="Arial" pitchFamily="34" charset="0"/>
              <a:buChar char="•"/>
              <a:defRPr sz="1600">
                <a:solidFill>
                  <a:schemeClr val="tx1"/>
                </a:solidFill>
                <a:latin typeface="+mn-lt"/>
                <a:ea typeface="ヒラギノ角ゴ Pro W3" pitchFamily="-111" charset="-128"/>
                <a:cs typeface="ヒラギノ角ゴ Pro W3"/>
              </a:defRPr>
            </a:lvl4pPr>
            <a:lvl5pPr marL="1002991" indent="-180178" algn="l" defTabSz="803293" rtl="0" eaLnBrk="1" fontAlgn="base" hangingPunct="1">
              <a:lnSpc>
                <a:spcPct val="90000"/>
              </a:lnSpc>
              <a:spcBef>
                <a:spcPts val="201"/>
              </a:spcBef>
              <a:spcAft>
                <a:spcPct val="0"/>
              </a:spcAft>
              <a:buClr>
                <a:srgbClr val="999999"/>
              </a:buClr>
              <a:buSzPct val="100000"/>
              <a:buFont typeface="Lucida Grande" charset="0"/>
              <a:buChar char="»"/>
              <a:defRPr sz="1400">
                <a:solidFill>
                  <a:schemeClr val="tx1"/>
                </a:solidFill>
                <a:latin typeface="+mn-lt"/>
                <a:ea typeface="ヒラギノ角ゴ Pro W3" pitchFamily="-111" charset="-128"/>
                <a:cs typeface="ヒラギノ角ゴ Pro W3"/>
              </a:defRPr>
            </a:lvl5pPr>
            <a:lvl6pPr marL="2223294"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6pPr>
            <a:lvl7pPr marL="2680333"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7pPr>
            <a:lvl8pPr marL="3137372"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8pPr>
            <a:lvl9pPr marL="3594407"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9pPr>
          </a:lstStyle>
          <a:p>
            <a:pPr algn="ctr">
              <a:lnSpc>
                <a:spcPct val="110000"/>
              </a:lnSpc>
              <a:buFontTx/>
              <a:buNone/>
            </a:pPr>
            <a:r>
              <a:rPr lang="en-US" altLang="en-US" sz="3200" kern="0" dirty="0" smtClean="0">
                <a:solidFill>
                  <a:schemeClr val="tx1"/>
                </a:solidFill>
                <a:latin typeface="Arial Black" panose="020B0A04020102020204" pitchFamily="34" charset="0"/>
              </a:rPr>
              <a:t>Nuclei are too </a:t>
            </a:r>
            <a:r>
              <a:rPr lang="en-US" altLang="en-US" sz="2000" kern="0" dirty="0" smtClean="0">
                <a:solidFill>
                  <a:srgbClr val="FF0000"/>
                </a:solidFill>
                <a:latin typeface="Copperplate Gothic Bold" panose="020E0705020206020404" pitchFamily="34" charset="0"/>
              </a:rPr>
              <a:t>small</a:t>
            </a:r>
            <a:r>
              <a:rPr lang="en-US" altLang="en-US" sz="2000" kern="0" dirty="0" smtClean="0">
                <a:solidFill>
                  <a:schemeClr val="tx1"/>
                </a:solidFill>
              </a:rPr>
              <a:t> </a:t>
            </a:r>
          </a:p>
          <a:p>
            <a:pPr marL="0" algn="ctr">
              <a:lnSpc>
                <a:spcPct val="110000"/>
              </a:lnSpc>
              <a:spcBef>
                <a:spcPts val="0"/>
              </a:spcBef>
              <a:buFontTx/>
              <a:buNone/>
            </a:pPr>
            <a:r>
              <a:rPr lang="en-US" altLang="en-US" sz="3200" kern="0" dirty="0" smtClean="0">
                <a:solidFill>
                  <a:schemeClr val="tx1"/>
                </a:solidFill>
                <a:latin typeface="Arial Black" panose="020B0A04020102020204" pitchFamily="34" charset="0"/>
              </a:rPr>
              <a:t>to see </a:t>
            </a:r>
          </a:p>
          <a:p>
            <a:pPr algn="ctr">
              <a:lnSpc>
                <a:spcPct val="110000"/>
              </a:lnSpc>
              <a:spcBef>
                <a:spcPts val="0"/>
              </a:spcBef>
              <a:buFontTx/>
              <a:buNone/>
            </a:pPr>
            <a:r>
              <a:rPr lang="en-US" altLang="en-US" i="1" kern="0" dirty="0" smtClean="0">
                <a:solidFill>
                  <a:schemeClr val="tx1"/>
                </a:solidFill>
                <a:latin typeface="+mj-lt"/>
              </a:rPr>
              <a:t>(even with </a:t>
            </a:r>
          </a:p>
          <a:p>
            <a:pPr algn="ctr">
              <a:lnSpc>
                <a:spcPct val="110000"/>
              </a:lnSpc>
              <a:spcBef>
                <a:spcPts val="0"/>
              </a:spcBef>
              <a:buFontTx/>
              <a:buNone/>
            </a:pPr>
            <a:r>
              <a:rPr lang="en-US" altLang="en-US" i="1" kern="0" dirty="0" smtClean="0">
                <a:solidFill>
                  <a:schemeClr val="tx1"/>
                </a:solidFill>
                <a:latin typeface="+mj-lt"/>
              </a:rPr>
              <a:t>the best microscopes!)</a:t>
            </a:r>
            <a:endParaRPr lang="en-US" altLang="en-US" sz="1600" i="1" kern="0" dirty="0" smtClean="0">
              <a:solidFill>
                <a:schemeClr val="tx1"/>
              </a:solidFill>
              <a:latin typeface="+mj-lt"/>
            </a:endParaRPr>
          </a:p>
        </p:txBody>
      </p:sp>
      <p:sp>
        <p:nvSpPr>
          <p:cNvPr id="23" name="TextBox 22"/>
          <p:cNvSpPr txBox="1"/>
          <p:nvPr/>
        </p:nvSpPr>
        <p:spPr>
          <a:xfrm>
            <a:off x="6265781" y="2431661"/>
            <a:ext cx="2727499" cy="2677656"/>
          </a:xfrm>
          <a:prstGeom prst="rect">
            <a:avLst/>
          </a:prstGeom>
          <a:noFill/>
        </p:spPr>
        <p:txBody>
          <a:bodyPr wrap="square">
            <a:spAutoFit/>
          </a:bodyPr>
          <a:lstStyle/>
          <a:p>
            <a:pPr algn="ctr" eaLnBrk="1" hangingPunct="1">
              <a:defRPr/>
            </a:pPr>
            <a:r>
              <a:rPr lang="en-US" sz="2400" dirty="0">
                <a:cs typeface="Arial" charset="0"/>
              </a:rPr>
              <a:t>To make it even more interesting: FRIB studies </a:t>
            </a:r>
          </a:p>
          <a:p>
            <a:pPr algn="ctr" eaLnBrk="1" hangingPunct="1">
              <a:defRPr/>
            </a:pPr>
            <a:r>
              <a:rPr lang="en-US" sz="2400" dirty="0">
                <a:cs typeface="Arial" charset="0"/>
              </a:rPr>
              <a:t>nuclei that are </a:t>
            </a:r>
          </a:p>
          <a:p>
            <a:pPr algn="ctr" eaLnBrk="1" hangingPunct="1">
              <a:defRPr/>
            </a:pPr>
            <a:r>
              <a:rPr lang="en-US" sz="2400" dirty="0">
                <a:solidFill>
                  <a:srgbClr val="FF0000"/>
                </a:solidFill>
                <a:cs typeface="Arial" charset="0"/>
              </a:rPr>
              <a:t>radioactive</a:t>
            </a:r>
            <a:r>
              <a:rPr lang="en-US" sz="2400" dirty="0">
                <a:cs typeface="Arial" charset="0"/>
              </a:rPr>
              <a:t>, </a:t>
            </a:r>
          </a:p>
          <a:p>
            <a:pPr algn="ctr" eaLnBrk="1" hangingPunct="1">
              <a:defRPr/>
            </a:pPr>
            <a:r>
              <a:rPr lang="en-US" sz="2400" dirty="0">
                <a:solidFill>
                  <a:srgbClr val="FF0000"/>
                </a:solidFill>
                <a:cs typeface="Arial" charset="0"/>
              </a:rPr>
              <a:t>short-lived</a:t>
            </a:r>
            <a:r>
              <a:rPr lang="en-US" sz="2400" dirty="0">
                <a:cs typeface="Arial" charset="0"/>
              </a:rPr>
              <a:t>, and </a:t>
            </a:r>
          </a:p>
          <a:p>
            <a:pPr algn="ctr" eaLnBrk="1" hangingPunct="1">
              <a:defRPr/>
            </a:pPr>
            <a:r>
              <a:rPr lang="en-US" sz="2400" dirty="0">
                <a:solidFill>
                  <a:srgbClr val="FF0000"/>
                </a:solidFill>
                <a:cs typeface="Arial" charset="0"/>
              </a:rPr>
              <a:t>not found on Earth</a:t>
            </a:r>
            <a:endParaRPr lang="en-US" sz="2400" dirty="0">
              <a:cs typeface="Arial" charset="0"/>
            </a:endParaRPr>
          </a:p>
        </p:txBody>
      </p:sp>
      <p:pic>
        <p:nvPicPr>
          <p:cNvPr id="24" name="Picture 2" descr="http://dclips.fundraw.com/pngmax/TheresaKnott_Microscope.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226089" y="1143000"/>
            <a:ext cx="313055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quot;No&quot; Symbol 24"/>
          <p:cNvSpPr/>
          <p:nvPr/>
        </p:nvSpPr>
        <p:spPr bwMode="auto">
          <a:xfrm rot="5400000">
            <a:off x="2692689" y="2057400"/>
            <a:ext cx="3505200" cy="3505200"/>
          </a:xfrm>
          <a:prstGeom prst="noSmoking">
            <a:avLst/>
          </a:prstGeom>
          <a:solidFill>
            <a:srgbClr val="FF0000">
              <a:alpha val="47000"/>
            </a:srgbClr>
          </a:solidFill>
          <a:ln w="3175" cap="flat" cmpd="sng" algn="ctr">
            <a:solidFill>
              <a:srgbClr val="FF0000"/>
            </a:solidFill>
            <a:prstDash val="solid"/>
            <a:round/>
            <a:headEnd type="none" w="med" len="med"/>
            <a:tailEnd type="none" w="med" len="med"/>
          </a:ln>
          <a:effectLst/>
        </p:spPr>
        <p:txBody>
          <a:bodyPr anchor="ctr"/>
          <a:lstStyle/>
          <a:p>
            <a:pPr algn="r" eaLnBrk="1" hangingPunct="1">
              <a:defRPr/>
            </a:pPr>
            <a:endParaRPr lang="en-US">
              <a:cs typeface="+mn-cs"/>
            </a:endParaRPr>
          </a:p>
        </p:txBody>
      </p:sp>
    </p:spTree>
    <p:extLst>
      <p:ext uri="{BB962C8B-B14F-4D97-AF65-F5344CB8AC3E}">
        <p14:creationId xmlns:p14="http://schemas.microsoft.com/office/powerpoint/2010/main" val="431499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2">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2">
                                            <p:txEl>
                                              <p:pRg st="3" end="3"/>
                                            </p:txEl>
                                          </p:spTgt>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nodeType="afterEffect">
                                  <p:stCondLst>
                                    <p:cond delay="1000"/>
                                  </p:stCondLst>
                                  <p:childTnLst>
                                    <p:set>
                                      <p:cBhvr>
                                        <p:cTn id="15" dur="1" fill="hold">
                                          <p:stCondLst>
                                            <p:cond delay="0"/>
                                          </p:stCondLst>
                                        </p:cTn>
                                        <p:tgtEl>
                                          <p:spTgt spid="24"/>
                                        </p:tgtEl>
                                        <p:attrNameLst>
                                          <p:attrName>style.visibility</p:attrName>
                                        </p:attrNameLst>
                                      </p:cBhvr>
                                      <p:to>
                                        <p:strVal val="visible"/>
                                      </p:to>
                                    </p:set>
                                  </p:childTnLst>
                                </p:cTn>
                              </p:par>
                            </p:childTnLst>
                          </p:cTn>
                        </p:par>
                        <p:par>
                          <p:cTn id="16" fill="hold">
                            <p:stCondLst>
                              <p:cond delay="1000"/>
                            </p:stCondLst>
                            <p:childTnLst>
                              <p:par>
                                <p:cTn id="17" presetID="53" presetClass="entr" presetSubtype="16" fill="hold" nodeType="afterEffect">
                                  <p:stCondLst>
                                    <p:cond delay="1000"/>
                                  </p:stCondLst>
                                  <p:childTnLst>
                                    <p:set>
                                      <p:cBhvr>
                                        <p:cTn id="18" dur="1" fill="hold">
                                          <p:stCondLst>
                                            <p:cond delay="0"/>
                                          </p:stCondLst>
                                        </p:cTn>
                                        <p:tgtEl>
                                          <p:spTgt spid="25"/>
                                        </p:tgtEl>
                                        <p:attrNameLst>
                                          <p:attrName>style.visibility</p:attrName>
                                        </p:attrNameLst>
                                      </p:cBhvr>
                                      <p:to>
                                        <p:strVal val="visible"/>
                                      </p:to>
                                    </p:set>
                                    <p:anim calcmode="lin" valueType="num">
                                      <p:cBhvr>
                                        <p:cTn id="19" dur="1000" fill="hold"/>
                                        <p:tgtEl>
                                          <p:spTgt spid="25"/>
                                        </p:tgtEl>
                                        <p:attrNameLst>
                                          <p:attrName>ppt_w</p:attrName>
                                        </p:attrNameLst>
                                      </p:cBhvr>
                                      <p:tavLst>
                                        <p:tav tm="0">
                                          <p:val>
                                            <p:fltVal val="0"/>
                                          </p:val>
                                        </p:tav>
                                        <p:tav tm="100000">
                                          <p:val>
                                            <p:strVal val="#ppt_w"/>
                                          </p:val>
                                        </p:tav>
                                      </p:tavLst>
                                    </p:anim>
                                    <p:anim calcmode="lin" valueType="num">
                                      <p:cBhvr>
                                        <p:cTn id="20" dur="1000" fill="hold"/>
                                        <p:tgtEl>
                                          <p:spTgt spid="25"/>
                                        </p:tgtEl>
                                        <p:attrNameLst>
                                          <p:attrName>ppt_h</p:attrName>
                                        </p:attrNameLst>
                                      </p:cBhvr>
                                      <p:tavLst>
                                        <p:tav tm="0">
                                          <p:val>
                                            <p:fltVal val="0"/>
                                          </p:val>
                                        </p:tav>
                                        <p:tav tm="100000">
                                          <p:val>
                                            <p:strVal val="#ppt_h"/>
                                          </p:val>
                                        </p:tav>
                                      </p:tavLst>
                                    </p:anim>
                                    <p:animEffect transition="in" filter="fade">
                                      <p:cBhvr>
                                        <p:cTn id="21" dur="1000"/>
                                        <p:tgtEl>
                                          <p:spTgt spid="2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fade">
                                      <p:cBhvr>
                                        <p:cTn id="26"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uiExpand="1" build="p"/>
      <p:bldP spid="2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Explosion 2 2"/>
          <p:cNvSpPr/>
          <p:nvPr/>
        </p:nvSpPr>
        <p:spPr>
          <a:xfrm rot="767446">
            <a:off x="2755604" y="1433383"/>
            <a:ext cx="4164329" cy="2351392"/>
          </a:xfrm>
          <a:prstGeom prst="irregularSeal2">
            <a:avLst/>
          </a:prstGeom>
          <a:solidFill>
            <a:srgbClr val="FFFF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38" name="Title 1"/>
          <p:cNvSpPr>
            <a:spLocks noGrp="1"/>
          </p:cNvSpPr>
          <p:nvPr>
            <p:ph type="title"/>
          </p:nvPr>
        </p:nvSpPr>
        <p:spPr>
          <a:xfrm>
            <a:off x="628650" y="179240"/>
            <a:ext cx="7886700" cy="1325563"/>
          </a:xfrm>
        </p:spPr>
        <p:txBody>
          <a:bodyPr/>
          <a:lstStyle/>
          <a:p>
            <a:r>
              <a:rPr lang="en-US" altLang="en-US" sz="4000" dirty="0" smtClean="0"/>
              <a:t>Want to study </a:t>
            </a:r>
            <a:r>
              <a:rPr lang="en-US" altLang="en-US" sz="4000" i="1" dirty="0" smtClean="0"/>
              <a:t>rare</a:t>
            </a:r>
            <a:r>
              <a:rPr lang="en-US" altLang="en-US" sz="4000" dirty="0" smtClean="0"/>
              <a:t> nuclei?</a:t>
            </a:r>
          </a:p>
        </p:txBody>
      </p:sp>
      <p:sp>
        <p:nvSpPr>
          <p:cNvPr id="14339" name="Content Placeholder 2"/>
          <p:cNvSpPr>
            <a:spLocks noGrp="1"/>
          </p:cNvSpPr>
          <p:nvPr>
            <p:ph idx="4294967295"/>
          </p:nvPr>
        </p:nvSpPr>
        <p:spPr>
          <a:xfrm>
            <a:off x="628650" y="1183658"/>
            <a:ext cx="7886700" cy="758825"/>
          </a:xfrm>
        </p:spPr>
        <p:txBody>
          <a:bodyPr>
            <a:normAutofit/>
          </a:bodyPr>
          <a:lstStyle/>
          <a:p>
            <a:pPr algn="ctr">
              <a:buFontTx/>
              <a:buNone/>
            </a:pPr>
            <a:r>
              <a:rPr lang="en-US" altLang="en-US" sz="2800" b="1" dirty="0" smtClean="0">
                <a:solidFill>
                  <a:srgbClr val="67B14B"/>
                </a:solidFill>
                <a:latin typeface="+mn-lt"/>
              </a:rPr>
              <a:t>Solution</a:t>
            </a:r>
            <a:r>
              <a:rPr lang="en-US" altLang="en-US" sz="2800" dirty="0" smtClean="0">
                <a:solidFill>
                  <a:schemeClr val="tx1"/>
                </a:solidFill>
                <a:latin typeface="+mn-lt"/>
              </a:rPr>
              <a:t>: a great way to learn about nuclei is to</a:t>
            </a:r>
          </a:p>
        </p:txBody>
      </p:sp>
      <p:pic>
        <p:nvPicPr>
          <p:cNvPr id="14340" name="Picture 3" descr="I:\projects\outreach\Marble Nuclei\Illustrations\Making-rare-isotopes.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61867" y="4058327"/>
            <a:ext cx="7853483" cy="1961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1023435" y="2307579"/>
            <a:ext cx="7429776" cy="1692771"/>
          </a:xfrm>
          <a:prstGeom prst="rect">
            <a:avLst/>
          </a:prstGeom>
        </p:spPr>
        <p:txBody>
          <a:bodyPr wrap="square">
            <a:spAutoFit/>
          </a:bodyPr>
          <a:lstStyle/>
          <a:p>
            <a:pPr algn="ctr">
              <a:buFontTx/>
              <a:buNone/>
            </a:pPr>
            <a:r>
              <a:rPr lang="en-US" altLang="en-US" sz="2800" b="1" dirty="0"/>
              <a:t>SMASH THEM HARD </a:t>
            </a:r>
            <a:endParaRPr lang="en-US" altLang="en-US" sz="2800" b="1" dirty="0" smtClean="0"/>
          </a:p>
          <a:p>
            <a:pPr algn="ctr">
              <a:buFontTx/>
              <a:buNone/>
            </a:pPr>
            <a:endParaRPr lang="en-US" altLang="en-US" sz="2000" b="1" dirty="0">
              <a:solidFill>
                <a:schemeClr val="accent6">
                  <a:lumMod val="75000"/>
                </a:schemeClr>
              </a:solidFill>
            </a:endParaRPr>
          </a:p>
          <a:p>
            <a:pPr algn="ctr">
              <a:buFontTx/>
              <a:buNone/>
            </a:pPr>
            <a:endParaRPr lang="en-US" altLang="en-US" sz="2800" dirty="0">
              <a:solidFill>
                <a:schemeClr val="accent6">
                  <a:lumMod val="75000"/>
                </a:schemeClr>
              </a:solidFill>
            </a:endParaRPr>
          </a:p>
          <a:p>
            <a:pPr algn="ctr">
              <a:buFontTx/>
              <a:buNone/>
            </a:pPr>
            <a:r>
              <a:rPr lang="en-US" altLang="en-US" sz="2800" dirty="0"/>
              <a:t>and study </a:t>
            </a:r>
            <a:r>
              <a:rPr lang="en-US" altLang="en-US" sz="2800" dirty="0" smtClean="0"/>
              <a:t>what’s left </a:t>
            </a:r>
            <a:r>
              <a:rPr lang="en-US" altLang="en-US" sz="2800" dirty="0"/>
              <a:t>over.</a:t>
            </a:r>
          </a:p>
        </p:txBody>
      </p:sp>
      <p:sp>
        <p:nvSpPr>
          <p:cNvPr id="7" name="TextBox 6"/>
          <p:cNvSpPr txBox="1"/>
          <p:nvPr/>
        </p:nvSpPr>
        <p:spPr>
          <a:xfrm>
            <a:off x="5410200" y="6180356"/>
            <a:ext cx="3018775" cy="584775"/>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smtClean="0">
                <a:ln>
                  <a:noFill/>
                </a:ln>
                <a:solidFill>
                  <a:srgbClr val="FF0000"/>
                </a:solidFill>
                <a:effectLst/>
                <a:uLnTx/>
                <a:uFillTx/>
                <a:latin typeface="Impact" panose="020B0806030902050204" pitchFamily="34" charset="0"/>
                <a:ea typeface="ヒラギノ角ゴ Pro W3"/>
              </a:rPr>
              <a:t>TIME FOR A</a:t>
            </a:r>
            <a:r>
              <a:rPr kumimoji="0" lang="en-US" sz="3200" b="0" i="0" u="none" strike="noStrike" kern="1200" cap="none" spc="0" normalizeH="0" noProof="0" dirty="0" smtClean="0">
                <a:ln>
                  <a:noFill/>
                </a:ln>
                <a:solidFill>
                  <a:srgbClr val="FF0000"/>
                </a:solidFill>
                <a:effectLst/>
                <a:uLnTx/>
                <a:uFillTx/>
                <a:latin typeface="Impact" panose="020B0806030902050204" pitchFamily="34" charset="0"/>
                <a:ea typeface="ヒラギノ角ゴ Pro W3"/>
              </a:rPr>
              <a:t> DEMO!</a:t>
            </a:r>
            <a:endParaRPr kumimoji="0" lang="en-US" sz="3200" b="0" i="0" u="none" strike="noStrike" kern="1200" cap="none" spc="0" normalizeH="0" baseline="0" noProof="0" dirty="0">
              <a:ln>
                <a:noFill/>
              </a:ln>
              <a:solidFill>
                <a:srgbClr val="FF0000"/>
              </a:solidFill>
              <a:effectLst/>
              <a:uLnTx/>
              <a:uFillTx/>
              <a:latin typeface="Impact" panose="020B0806030902050204" pitchFamily="34" charset="0"/>
              <a:ea typeface="ヒラギノ角ゴ Pro W3"/>
            </a:endParaRPr>
          </a:p>
        </p:txBody>
      </p:sp>
    </p:spTree>
    <p:extLst>
      <p:ext uri="{BB962C8B-B14F-4D97-AF65-F5344CB8AC3E}">
        <p14:creationId xmlns:p14="http://schemas.microsoft.com/office/powerpoint/2010/main" val="11913392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22" presetClass="entr" presetSubtype="1"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up)">
                                      <p:cBhvr>
                                        <p:cTn id="13" dur="500"/>
                                        <p:tgtEl>
                                          <p:spTgt spid="4"/>
                                        </p:tgtEl>
                                      </p:cBhvr>
                                    </p:animEffect>
                                  </p:childTnLst>
                                </p:cTn>
                              </p:par>
                            </p:childTnLst>
                          </p:cTn>
                        </p:par>
                        <p:par>
                          <p:cTn id="14" fill="hold">
                            <p:stCondLst>
                              <p:cond delay="1000"/>
                            </p:stCondLst>
                            <p:childTnLst>
                              <p:par>
                                <p:cTn id="15" presetID="22" presetClass="entr" presetSubtype="8" fill="hold" nodeType="afterEffect">
                                  <p:stCondLst>
                                    <p:cond delay="0"/>
                                  </p:stCondLst>
                                  <p:childTnLst>
                                    <p:set>
                                      <p:cBhvr>
                                        <p:cTn id="16" dur="1" fill="hold">
                                          <p:stCondLst>
                                            <p:cond delay="0"/>
                                          </p:stCondLst>
                                        </p:cTn>
                                        <p:tgtEl>
                                          <p:spTgt spid="14340"/>
                                        </p:tgtEl>
                                        <p:attrNameLst>
                                          <p:attrName>style.visibility</p:attrName>
                                        </p:attrNameLst>
                                      </p:cBhvr>
                                      <p:to>
                                        <p:strVal val="visible"/>
                                      </p:to>
                                    </p:set>
                                    <p:animEffect transition="in" filter="wipe(left)">
                                      <p:cBhvr>
                                        <p:cTn id="17" dur="2000"/>
                                        <p:tgtEl>
                                          <p:spTgt spid="14340"/>
                                        </p:tgtEl>
                                      </p:cBhvr>
                                    </p:animEffect>
                                  </p:childTnLst>
                                </p:cTn>
                              </p:par>
                            </p:childTnLst>
                          </p:cTn>
                        </p:par>
                      </p:childTnLst>
                    </p:cTn>
                  </p:par>
                  <p:par>
                    <p:cTn id="18" fill="hold">
                      <p:stCondLst>
                        <p:cond delay="indefinite"/>
                      </p:stCondLst>
                      <p:childTnLst>
                        <p:par>
                          <p:cTn id="19" fill="hold">
                            <p:stCondLst>
                              <p:cond delay="0"/>
                            </p:stCondLst>
                            <p:childTnLst>
                              <p:par>
                                <p:cTn id="20" presetID="37"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900" decel="100000" fill="hold"/>
                                        <p:tgtEl>
                                          <p:spTgt spid="7"/>
                                        </p:tgtEl>
                                        <p:attrNameLst>
                                          <p:attrName>ppt_y</p:attrName>
                                        </p:attrNameLst>
                                      </p:cBhvr>
                                      <p:tavLst>
                                        <p:tav tm="0">
                                          <p:val>
                                            <p:strVal val="#ppt_y+1"/>
                                          </p:val>
                                        </p:tav>
                                        <p:tav tm="100000">
                                          <p:val>
                                            <p:strVal val="#ppt_y-.03"/>
                                          </p:val>
                                        </p:tav>
                                      </p:tavLst>
                                    </p:anim>
                                    <p:anim calcmode="lin" valueType="num">
                                      <p:cBhvr>
                                        <p:cTn id="25"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2" name="Rectangle 1"/>
          <p:cNvSpPr/>
          <p:nvPr/>
        </p:nvSpPr>
        <p:spPr>
          <a:xfrm>
            <a:off x="67580" y="242450"/>
            <a:ext cx="9001125" cy="577081"/>
          </a:xfrm>
          <a:prstGeom prst="rect">
            <a:avLst/>
          </a:prstGeom>
        </p:spPr>
        <p:txBody>
          <a:bodyPr wrap="square">
            <a:spAutoFit/>
          </a:bodyPr>
          <a:lstStyle/>
          <a:p>
            <a:pPr marL="0" marR="0" lvl="0" indent="0" algn="ctr" defTabSz="450056" rtl="0" eaLnBrk="1" fontAlgn="base" latinLnBrk="0" hangingPunct="1">
              <a:lnSpc>
                <a:spcPct val="100000"/>
              </a:lnSpc>
              <a:spcBef>
                <a:spcPct val="0"/>
              </a:spcBef>
              <a:spcAft>
                <a:spcPct val="0"/>
              </a:spcAft>
              <a:buClr>
                <a:srgbClr val="000000"/>
              </a:buClr>
              <a:buSzTx/>
              <a:buFontTx/>
              <a:buNone/>
              <a:tabLst/>
              <a:defRPr/>
            </a:pPr>
            <a:r>
              <a:rPr kumimoji="0" lang="en-US" sz="3150" b="1" i="0" u="none" strike="noStrike" kern="0" cap="none" spc="0" normalizeH="0" baseline="0" noProof="0" dirty="0">
                <a:ln>
                  <a:noFill/>
                </a:ln>
                <a:solidFill>
                  <a:srgbClr val="000000"/>
                </a:solidFill>
                <a:effectLst/>
                <a:uLnTx/>
                <a:uFillTx/>
                <a:latin typeface="Arial"/>
                <a:ea typeface="ヒラギノ角ゴ Pro W3"/>
                <a:cs typeface="Arial"/>
                <a:sym typeface="Arial"/>
              </a:rPr>
              <a:t>Making rare nuclei with a particle accelerator</a:t>
            </a:r>
            <a:endParaRPr kumimoji="0" lang="en-US" sz="3150" b="1" i="0" u="none" strike="noStrike" kern="0" cap="none" spc="0" normalizeH="0" baseline="0" noProof="0" dirty="0">
              <a:ln>
                <a:noFill/>
              </a:ln>
              <a:solidFill>
                <a:prstClr val="black"/>
              </a:solidFill>
              <a:effectLst/>
              <a:uLnTx/>
              <a:uFillTx/>
              <a:latin typeface="Arial" pitchFamily="34" charset="0"/>
              <a:ea typeface="ヒラギノ角ゴ Pro W3"/>
              <a:cs typeface="Arial"/>
              <a:sym typeface="Arial"/>
            </a:endParaRPr>
          </a:p>
        </p:txBody>
      </p:sp>
      <p:pic>
        <p:nvPicPr>
          <p:cNvPr id="3" name="Picture 6" descr="beamline.png"/>
          <p:cNvPicPr>
            <a:picLocks noChangeAspect="1"/>
          </p:cNvPicPr>
          <p:nvPr/>
        </p:nvPicPr>
        <p:blipFill>
          <a:blip r:embed="rId4" cstate="screen">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rcRect/>
          <a:stretch>
            <a:fillRect/>
          </a:stretch>
        </p:blipFill>
        <p:spPr bwMode="auto">
          <a:xfrm>
            <a:off x="464505" y="1199033"/>
            <a:ext cx="4339438" cy="3279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5"/>
          <p:cNvSpPr txBox="1">
            <a:spLocks noChangeArrowheads="1"/>
          </p:cNvSpPr>
          <p:nvPr/>
        </p:nvSpPr>
        <p:spPr bwMode="auto">
          <a:xfrm>
            <a:off x="502009" y="1269354"/>
            <a:ext cx="2489023" cy="455959"/>
          </a:xfrm>
          <a:prstGeom prst="rect">
            <a:avLst/>
          </a:prstGeom>
          <a:solidFill>
            <a:srgbClr val="FFFF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marL="0" marR="0" lvl="0" indent="0" algn="l" defTabSz="450056" rtl="0" eaLnBrk="1" fontAlgn="base" latinLnBrk="0" hangingPunct="1">
              <a:lnSpc>
                <a:spcPct val="100000"/>
              </a:lnSpc>
              <a:spcBef>
                <a:spcPct val="50000"/>
              </a:spcBef>
              <a:spcAft>
                <a:spcPct val="0"/>
              </a:spcAft>
              <a:buClrTx/>
              <a:buSzTx/>
              <a:buFontTx/>
              <a:buNone/>
              <a:tabLst/>
              <a:defRPr/>
            </a:pPr>
            <a:r>
              <a:rPr kumimoji="0" lang="en-US" altLang="en-US" sz="2363" b="0" i="0" u="none" strike="noStrike" kern="0" cap="none" spc="0" normalizeH="0" baseline="0" noProof="0" dirty="0">
                <a:ln>
                  <a:noFill/>
                </a:ln>
                <a:solidFill>
                  <a:srgbClr val="333C2B"/>
                </a:solidFill>
                <a:effectLst/>
                <a:uLnTx/>
                <a:uFillTx/>
                <a:latin typeface="Arial" panose="020B0604020202020204" pitchFamily="34" charset="0"/>
                <a:ea typeface="ヒラギノ角ゴ Pro W3"/>
                <a:cs typeface="Arial" panose="020B0604020202020204" pitchFamily="34" charset="0"/>
                <a:sym typeface="Arial"/>
              </a:rPr>
              <a:t>What NSCL was</a:t>
            </a:r>
            <a:endParaRPr kumimoji="0" lang="en-US" altLang="en-US" sz="2363" b="0" i="0" u="none" strike="noStrike" kern="1200" cap="none" spc="0" normalizeH="0" baseline="0" noProof="0" dirty="0">
              <a:ln>
                <a:noFill/>
              </a:ln>
              <a:solidFill>
                <a:srgbClr val="333C2B"/>
              </a:solidFill>
              <a:effectLst/>
              <a:uLnTx/>
              <a:uFillTx/>
              <a:latin typeface="Arial" panose="020B0604020202020204" pitchFamily="34" charset="0"/>
              <a:ea typeface="ヒラギノ角ゴ Pro W3"/>
              <a:cs typeface="Arial" panose="020B0604020202020204" pitchFamily="34" charset="0"/>
              <a:sym typeface="Arial"/>
            </a:endParaRPr>
          </a:p>
        </p:txBody>
      </p:sp>
      <p:sp>
        <p:nvSpPr>
          <p:cNvPr id="9" name="Left-Right Arrow 8"/>
          <p:cNvSpPr/>
          <p:nvPr/>
        </p:nvSpPr>
        <p:spPr>
          <a:xfrm>
            <a:off x="821532" y="3253977"/>
            <a:ext cx="3982412" cy="225028"/>
          </a:xfrm>
          <a:prstGeom prst="lef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0056" rtl="0" eaLnBrk="1" fontAlgn="base" latinLnBrk="0" hangingPunct="1">
              <a:lnSpc>
                <a:spcPct val="100000"/>
              </a:lnSpc>
              <a:spcBef>
                <a:spcPct val="0"/>
              </a:spcBef>
              <a:spcAft>
                <a:spcPct val="0"/>
              </a:spcAft>
              <a:buClrTx/>
              <a:buSzTx/>
              <a:buFontTx/>
              <a:buNone/>
              <a:tabLst/>
              <a:defRPr/>
            </a:pPr>
            <a:endParaRPr kumimoji="0" lang="en-US" sz="1772" b="0" i="0" u="none" strike="noStrike" kern="1200" cap="none" spc="0" normalizeH="0" baseline="0" noProof="0" dirty="0">
              <a:ln>
                <a:noFill/>
              </a:ln>
              <a:solidFill>
                <a:prstClr val="white"/>
              </a:solidFill>
              <a:effectLst/>
              <a:uLnTx/>
              <a:uFillTx/>
              <a:latin typeface="Arial"/>
              <a:ea typeface="+mn-ea"/>
              <a:cs typeface="+mn-cs"/>
              <a:sym typeface="Arial"/>
            </a:endParaRPr>
          </a:p>
        </p:txBody>
      </p:sp>
      <p:sp>
        <p:nvSpPr>
          <p:cNvPr id="10" name="TextBox 9"/>
          <p:cNvSpPr txBox="1"/>
          <p:nvPr/>
        </p:nvSpPr>
        <p:spPr>
          <a:xfrm>
            <a:off x="1482098" y="3415481"/>
            <a:ext cx="2900153" cy="365036"/>
          </a:xfrm>
          <a:prstGeom prst="rect">
            <a:avLst/>
          </a:prstGeom>
          <a:noFill/>
        </p:spPr>
        <p:txBody>
          <a:bodyPr wrap="none" rtlCol="0">
            <a:spAutoFit/>
          </a:bodyPr>
          <a:lstStyle/>
          <a:p>
            <a:pPr marL="0" marR="0" lvl="0" indent="0" algn="l" defTabSz="450056" rtl="0" eaLnBrk="1" fontAlgn="base" latinLnBrk="0" hangingPunct="1">
              <a:lnSpc>
                <a:spcPct val="100000"/>
              </a:lnSpc>
              <a:spcBef>
                <a:spcPct val="0"/>
              </a:spcBef>
              <a:spcAft>
                <a:spcPct val="0"/>
              </a:spcAft>
              <a:buClrTx/>
              <a:buSzTx/>
              <a:buFontTx/>
              <a:buNone/>
              <a:tabLst/>
              <a:defRPr/>
            </a:pPr>
            <a:r>
              <a:rPr kumimoji="0" lang="en-US" sz="1772" b="0" i="0" u="none" strike="noStrike" kern="1200" cap="none" spc="0" normalizeH="0" baseline="0" noProof="0" dirty="0">
                <a:ln>
                  <a:noFill/>
                </a:ln>
                <a:solidFill>
                  <a:prstClr val="black"/>
                </a:solidFill>
                <a:effectLst/>
                <a:uLnTx/>
                <a:uFillTx/>
                <a:latin typeface="Arial" pitchFamily="34" charset="0"/>
                <a:ea typeface="ヒラギノ角ゴ Pro W3"/>
                <a:cs typeface="Arial"/>
                <a:sym typeface="Arial"/>
              </a:rPr>
              <a:t>Research Space (450 feet)</a:t>
            </a:r>
          </a:p>
        </p:txBody>
      </p:sp>
      <p:grpSp>
        <p:nvGrpSpPr>
          <p:cNvPr id="5" name="Group 11"/>
          <p:cNvGrpSpPr>
            <a:grpSpLocks/>
          </p:cNvGrpSpPr>
          <p:nvPr/>
        </p:nvGrpSpPr>
        <p:grpSpPr bwMode="auto">
          <a:xfrm>
            <a:off x="430463" y="1178719"/>
            <a:ext cx="6022543" cy="4689045"/>
            <a:chOff x="740769" y="1773926"/>
            <a:chExt cx="6643004" cy="5090582"/>
          </a:xfrm>
        </p:grpSpPr>
        <p:pic>
          <p:nvPicPr>
            <p:cNvPr id="6"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bwMode="auto">
            <a:xfrm>
              <a:off x="740769" y="1773926"/>
              <a:ext cx="6643004" cy="5090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762326" y="1773926"/>
              <a:ext cx="2726437" cy="495004"/>
            </a:xfrm>
            <a:prstGeom prst="rect">
              <a:avLst/>
            </a:prstGeom>
            <a:solidFill>
              <a:srgbClr val="FFFFFF">
                <a:alpha val="50196"/>
              </a:srgbClr>
            </a:solidFill>
          </p:spPr>
          <p:txBody>
            <a:bodyPr wrap="square">
              <a:spAutoFit/>
            </a:bodyPr>
            <a:lstStyle/>
            <a:p>
              <a:pPr marL="0" marR="0" lvl="0" indent="0" algn="l" defTabSz="450056" rtl="0" eaLnBrk="1" fontAlgn="base" latinLnBrk="0" hangingPunct="1">
                <a:lnSpc>
                  <a:spcPct val="100000"/>
                </a:lnSpc>
                <a:spcBef>
                  <a:spcPct val="0"/>
                </a:spcBef>
                <a:spcAft>
                  <a:spcPct val="0"/>
                </a:spcAft>
                <a:buClrTx/>
                <a:buSzTx/>
                <a:buFontTx/>
                <a:buNone/>
                <a:tabLst/>
                <a:defRPr/>
              </a:pPr>
              <a:r>
                <a:rPr kumimoji="0" lang="en-US" sz="2363" b="0" i="0" u="none" strike="noStrike" kern="1200" cap="none" spc="0" normalizeH="0" baseline="0" noProof="0" dirty="0">
                  <a:ln>
                    <a:noFill/>
                  </a:ln>
                  <a:solidFill>
                    <a:srgbClr val="333C2B"/>
                  </a:solidFill>
                  <a:effectLst/>
                  <a:uLnTx/>
                  <a:uFillTx/>
                  <a:latin typeface="Arial" pitchFamily="34" charset="0"/>
                  <a:ea typeface="ヒラギノ角ゴ Pro W3"/>
                  <a:cs typeface="Arial"/>
                  <a:sym typeface="Arial"/>
                </a:rPr>
                <a:t>The</a:t>
              </a:r>
              <a:r>
                <a:rPr kumimoji="0" lang="en-US" sz="2363" b="1" i="0" u="none" strike="noStrike" kern="1200" cap="none" spc="0" normalizeH="0" baseline="0" noProof="0" dirty="0">
                  <a:ln>
                    <a:noFill/>
                  </a:ln>
                  <a:solidFill>
                    <a:srgbClr val="333C2B"/>
                  </a:solidFill>
                  <a:effectLst/>
                  <a:uLnTx/>
                  <a:uFillTx/>
                  <a:latin typeface="Arial" pitchFamily="34" charset="0"/>
                  <a:ea typeface="ヒラギノ角ゴ Pro W3"/>
                  <a:cs typeface="Arial"/>
                  <a:sym typeface="Arial"/>
                </a:rPr>
                <a:t> FRIB</a:t>
              </a:r>
              <a:r>
                <a:rPr kumimoji="0" lang="en-US" sz="2363" b="0" i="0" u="none" strike="noStrike" kern="1200" cap="none" spc="0" normalizeH="0" baseline="0" noProof="0" dirty="0">
                  <a:ln>
                    <a:noFill/>
                  </a:ln>
                  <a:solidFill>
                    <a:srgbClr val="333C2B"/>
                  </a:solidFill>
                  <a:effectLst/>
                  <a:uLnTx/>
                  <a:uFillTx/>
                  <a:latin typeface="Arial" pitchFamily="34" charset="0"/>
                  <a:ea typeface="ヒラギノ角ゴ Pro W3"/>
                  <a:cs typeface="Arial"/>
                  <a:sym typeface="Arial"/>
                </a:rPr>
                <a:t> future</a:t>
              </a:r>
            </a:p>
          </p:txBody>
        </p:sp>
      </p:grpSp>
      <p:sp>
        <p:nvSpPr>
          <p:cNvPr id="8" name="Content Placeholder 2"/>
          <p:cNvSpPr txBox="1">
            <a:spLocks/>
          </p:cNvSpPr>
          <p:nvPr/>
        </p:nvSpPr>
        <p:spPr bwMode="auto">
          <a:xfrm>
            <a:off x="6522244" y="1363760"/>
            <a:ext cx="2400300" cy="3800510"/>
          </a:xfrm>
          <a:prstGeom prst="rect">
            <a:avLst/>
          </a:prstGeom>
          <a:solidFill>
            <a:schemeClr val="bg1"/>
          </a:solidFill>
          <a:ln w="9525">
            <a:noFill/>
            <a:miter lim="800000"/>
            <a:headEnd/>
            <a:tailEnd/>
          </a:ln>
        </p:spPr>
        <p:txBody>
          <a:bodyPr/>
          <a:lstStyle/>
          <a:p>
            <a:pPr marL="0" marR="0" lvl="0" indent="0" algn="l" defTabSz="857250" rtl="0" eaLnBrk="1" fontAlgn="auto" latinLnBrk="0" hangingPunct="1">
              <a:lnSpc>
                <a:spcPct val="100000"/>
              </a:lnSpc>
              <a:spcBef>
                <a:spcPct val="20000"/>
              </a:spcBef>
              <a:spcAft>
                <a:spcPts val="0"/>
              </a:spcAft>
              <a:buClr>
                <a:srgbClr val="000000"/>
              </a:buClr>
              <a:buSzTx/>
              <a:buFontTx/>
              <a:buNone/>
              <a:tabLst/>
              <a:defRPr/>
            </a:pPr>
            <a:r>
              <a:rPr kumimoji="0" lang="en-US" sz="1969" b="0" i="1" u="none" strike="noStrike" kern="0" cap="none" spc="0" normalizeH="0" baseline="0" noProof="0" dirty="0">
                <a:ln>
                  <a:noFill/>
                </a:ln>
                <a:solidFill>
                  <a:srgbClr val="000000"/>
                </a:solidFill>
                <a:effectLst/>
                <a:uLnTx/>
                <a:uFillTx/>
                <a:latin typeface="Arial"/>
                <a:ea typeface="ヒラギノ角ゴ Pro W3"/>
                <a:cs typeface="Arial"/>
                <a:sym typeface="Arial"/>
              </a:rPr>
              <a:t>To discover something new: </a:t>
            </a:r>
            <a:r>
              <a:rPr kumimoji="0" lang="en-US" sz="1969" b="0" i="0" u="none" strike="noStrike" kern="0" cap="none" spc="0" normalizeH="0" baseline="0" noProof="0" dirty="0">
                <a:ln>
                  <a:noFill/>
                </a:ln>
                <a:solidFill>
                  <a:prstClr val="black"/>
                </a:solidFill>
                <a:effectLst/>
                <a:uLnTx/>
                <a:uFillTx/>
                <a:latin typeface="Arial"/>
                <a:ea typeface="ヒラギノ角ゴ Pro W3"/>
                <a:cs typeface="Arial"/>
                <a:sym typeface="Arial"/>
              </a:rPr>
              <a:t>speed up and </a:t>
            </a:r>
            <a:r>
              <a:rPr kumimoji="0" lang="en-US" sz="1969" b="1" i="0" u="none" strike="noStrike" kern="0" cap="none" spc="0" normalizeH="0" baseline="0" noProof="0" dirty="0">
                <a:ln>
                  <a:noFill/>
                </a:ln>
                <a:solidFill>
                  <a:prstClr val="black"/>
                </a:solidFill>
                <a:effectLst/>
                <a:uLnTx/>
                <a:uFillTx/>
                <a:latin typeface="Arial"/>
                <a:ea typeface="ヒラギノ角ゴ Pro W3"/>
                <a:cs typeface="Arial"/>
                <a:sym typeface="Arial"/>
              </a:rPr>
              <a:t>BREAK MORE NUCLEI</a:t>
            </a:r>
            <a:r>
              <a:rPr kumimoji="0" lang="en-US" sz="1969" b="0" i="0" u="none" strike="noStrike" kern="0" cap="none" spc="0" normalizeH="0" baseline="0" noProof="0" dirty="0">
                <a:ln>
                  <a:noFill/>
                </a:ln>
                <a:solidFill>
                  <a:prstClr val="black"/>
                </a:solidFill>
                <a:effectLst/>
                <a:uLnTx/>
                <a:uFillTx/>
                <a:latin typeface="Arial"/>
                <a:ea typeface="ヒラギノ角ゴ Pro W3"/>
                <a:cs typeface="Arial"/>
                <a:sym typeface="Arial"/>
              </a:rPr>
              <a:t> with our next-generation</a:t>
            </a:r>
          </a:p>
          <a:p>
            <a:pPr marL="0" marR="0" lvl="0" indent="0" algn="l" defTabSz="857250" rtl="0" eaLnBrk="1" fontAlgn="auto" latinLnBrk="0" hangingPunct="1">
              <a:lnSpc>
                <a:spcPct val="100000"/>
              </a:lnSpc>
              <a:spcBef>
                <a:spcPct val="20000"/>
              </a:spcBef>
              <a:spcAft>
                <a:spcPts val="0"/>
              </a:spcAft>
              <a:buClr>
                <a:srgbClr val="000000"/>
              </a:buClr>
              <a:buSzTx/>
              <a:buFontTx/>
              <a:buNone/>
              <a:tabLst/>
              <a:defRPr/>
            </a:pPr>
            <a:r>
              <a:rPr kumimoji="0" lang="en-US" sz="1969" b="1" i="0" u="none" strike="noStrike" kern="0" cap="none" spc="0" normalizeH="0" baseline="0" noProof="0" dirty="0">
                <a:ln>
                  <a:noFill/>
                </a:ln>
                <a:solidFill>
                  <a:srgbClr val="67B14B"/>
                </a:solidFill>
                <a:effectLst/>
                <a:uLnTx/>
                <a:uFillTx/>
                <a:latin typeface="Arial"/>
                <a:ea typeface="ヒラギノ角ゴ Pro W3"/>
                <a:cs typeface="Arial"/>
                <a:sym typeface="Arial"/>
              </a:rPr>
              <a:t>Facility for Rare Isotope Beams (FRIB)</a:t>
            </a:r>
            <a:endParaRPr kumimoji="0" lang="en-US" sz="1969" b="0" i="0" u="none" strike="noStrike" kern="0" cap="none" spc="0" normalizeH="0" baseline="0" noProof="0" dirty="0">
              <a:ln>
                <a:noFill/>
              </a:ln>
              <a:solidFill>
                <a:prstClr val="black"/>
              </a:solidFill>
              <a:effectLst/>
              <a:uLnTx/>
              <a:uFillTx/>
              <a:latin typeface="Arial"/>
              <a:ea typeface="ヒラギノ角ゴ Pro W3"/>
              <a:cs typeface="Arial"/>
              <a:sym typeface="Arial"/>
            </a:endParaRPr>
          </a:p>
          <a:p>
            <a:pPr marL="0" marR="0" lvl="0" indent="0" algn="l" defTabSz="857250" rtl="0" eaLnBrk="1" fontAlgn="auto" latinLnBrk="0" hangingPunct="1">
              <a:lnSpc>
                <a:spcPct val="100000"/>
              </a:lnSpc>
              <a:spcBef>
                <a:spcPct val="20000"/>
              </a:spcBef>
              <a:spcAft>
                <a:spcPts val="0"/>
              </a:spcAft>
              <a:buClr>
                <a:srgbClr val="000000"/>
              </a:buClr>
              <a:buSzTx/>
              <a:buFontTx/>
              <a:buNone/>
              <a:tabLst/>
              <a:defRPr/>
            </a:pPr>
            <a:r>
              <a:rPr kumimoji="0" lang="en-US" sz="1969" b="0" i="0" u="none" strike="noStrike" kern="0" cap="none" spc="0" normalizeH="0" baseline="0" noProof="0" dirty="0">
                <a:ln>
                  <a:noFill/>
                </a:ln>
                <a:solidFill>
                  <a:prstClr val="black"/>
                </a:solidFill>
                <a:effectLst/>
                <a:uLnTx/>
                <a:uFillTx/>
                <a:latin typeface="Arial"/>
                <a:ea typeface="ヒラギノ角ゴ Pro W3"/>
                <a:cs typeface="Arial"/>
                <a:sym typeface="Arial"/>
              </a:rPr>
              <a:t>the $730 million discovery machine that we imagined, designed, </a:t>
            </a:r>
            <a:r>
              <a:rPr kumimoji="0" lang="en-US" sz="1969" b="0" i="0" u="none" strike="noStrike" kern="0" cap="none" spc="0" normalizeH="0" baseline="0" noProof="0" dirty="0" smtClean="0">
                <a:ln>
                  <a:noFill/>
                </a:ln>
                <a:solidFill>
                  <a:prstClr val="black"/>
                </a:solidFill>
                <a:effectLst/>
                <a:uLnTx/>
                <a:uFillTx/>
                <a:latin typeface="Arial"/>
                <a:ea typeface="ヒラギノ角ゴ Pro W3"/>
                <a:cs typeface="Arial"/>
                <a:sym typeface="Arial"/>
              </a:rPr>
              <a:t>built, and </a:t>
            </a:r>
            <a:r>
              <a:rPr kumimoji="0" lang="en-US" sz="1969" b="1" i="0" u="none" strike="noStrike" kern="0" cap="none" spc="0" normalizeH="0" baseline="0" noProof="0" dirty="0" smtClean="0">
                <a:ln>
                  <a:noFill/>
                </a:ln>
                <a:solidFill>
                  <a:prstClr val="black"/>
                </a:solidFill>
                <a:effectLst/>
                <a:uLnTx/>
                <a:uFillTx/>
                <a:latin typeface="Arial"/>
                <a:ea typeface="ヒラギノ角ゴ Pro W3"/>
                <a:cs typeface="Arial"/>
                <a:sym typeface="Arial"/>
              </a:rPr>
              <a:t>is now operational</a:t>
            </a:r>
            <a:endParaRPr kumimoji="0" lang="en-US" sz="1969" b="1" i="0" u="none" strike="noStrike" kern="0" cap="none" spc="0" normalizeH="0" baseline="0" noProof="0" dirty="0">
              <a:ln>
                <a:noFill/>
              </a:ln>
              <a:solidFill>
                <a:prstClr val="black"/>
              </a:solidFill>
              <a:effectLst/>
              <a:uLnTx/>
              <a:uFillTx/>
              <a:latin typeface="Arial"/>
              <a:ea typeface="ヒラギノ角ゴ Pro W3"/>
              <a:cs typeface="Arial"/>
              <a:sym typeface="Arial"/>
            </a:endParaRPr>
          </a:p>
        </p:txBody>
      </p:sp>
      <p:sp>
        <p:nvSpPr>
          <p:cNvPr id="13" name="Left Arrow 12"/>
          <p:cNvSpPr/>
          <p:nvPr/>
        </p:nvSpPr>
        <p:spPr>
          <a:xfrm>
            <a:off x="2184202" y="5172966"/>
            <a:ext cx="3225404" cy="150019"/>
          </a:xfrm>
          <a:prstGeom prst="leftArrow">
            <a:avLst/>
          </a:prstGeom>
          <a:gradFill flip="none" rotWithShape="1">
            <a:gsLst>
              <a:gs pos="0">
                <a:schemeClr val="accent1">
                  <a:tint val="100000"/>
                  <a:shade val="100000"/>
                  <a:satMod val="130000"/>
                </a:schemeClr>
              </a:gs>
              <a:gs pos="100000">
                <a:srgbClr val="FF0000"/>
              </a:gs>
            </a:gsLst>
            <a:lin ang="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0056" rtl="0" eaLnBrk="1" fontAlgn="base" latinLnBrk="0" hangingPunct="1">
              <a:lnSpc>
                <a:spcPct val="100000"/>
              </a:lnSpc>
              <a:spcBef>
                <a:spcPct val="0"/>
              </a:spcBef>
              <a:spcAft>
                <a:spcPct val="0"/>
              </a:spcAft>
              <a:buClrTx/>
              <a:buSzTx/>
              <a:buFontTx/>
              <a:buNone/>
              <a:tabLst/>
              <a:defRPr/>
            </a:pPr>
            <a:endParaRPr kumimoji="0" lang="en-US" sz="1772" b="0" i="0" u="none" strike="noStrike" kern="1200" cap="none" spc="0" normalizeH="0" baseline="0" noProof="0">
              <a:ln>
                <a:noFill/>
              </a:ln>
              <a:solidFill>
                <a:prstClr val="white"/>
              </a:solidFill>
              <a:effectLst/>
              <a:uLnTx/>
              <a:uFillTx/>
              <a:latin typeface="Arial"/>
              <a:ea typeface="+mn-ea"/>
              <a:cs typeface="+mn-cs"/>
              <a:sym typeface="Arial"/>
            </a:endParaRPr>
          </a:p>
        </p:txBody>
      </p:sp>
      <p:sp>
        <p:nvSpPr>
          <p:cNvPr id="14" name="Curved Right Arrow 13"/>
          <p:cNvSpPr/>
          <p:nvPr/>
        </p:nvSpPr>
        <p:spPr>
          <a:xfrm>
            <a:off x="1796655" y="5227834"/>
            <a:ext cx="375046" cy="201416"/>
          </a:xfrm>
          <a:prstGeom prst="curv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0056" rtl="0" eaLnBrk="1" fontAlgn="base" latinLnBrk="0" hangingPunct="1">
              <a:lnSpc>
                <a:spcPct val="100000"/>
              </a:lnSpc>
              <a:spcBef>
                <a:spcPct val="0"/>
              </a:spcBef>
              <a:spcAft>
                <a:spcPct val="0"/>
              </a:spcAft>
              <a:buClrTx/>
              <a:buSzTx/>
              <a:buFontTx/>
              <a:buNone/>
              <a:tabLst/>
              <a:defRPr/>
            </a:pPr>
            <a:endParaRPr kumimoji="0" lang="en-US" sz="1772" b="0" i="0" u="none" strike="noStrike" kern="1200" cap="none" spc="0" normalizeH="0" baseline="0" noProof="0">
              <a:ln>
                <a:noFill/>
              </a:ln>
              <a:solidFill>
                <a:prstClr val="black"/>
              </a:solidFill>
              <a:effectLst/>
              <a:uLnTx/>
              <a:uFillTx/>
              <a:latin typeface="Arial"/>
              <a:ea typeface="+mn-ea"/>
              <a:cs typeface="+mn-cs"/>
              <a:sym typeface="Arial"/>
            </a:endParaRPr>
          </a:p>
        </p:txBody>
      </p:sp>
      <p:sp>
        <p:nvSpPr>
          <p:cNvPr id="15" name="Left Arrow 14"/>
          <p:cNvSpPr/>
          <p:nvPr/>
        </p:nvSpPr>
        <p:spPr>
          <a:xfrm rot="10800000">
            <a:off x="2184200" y="5304233"/>
            <a:ext cx="3225404" cy="150019"/>
          </a:xfrm>
          <a:prstGeom prst="leftArrow">
            <a:avLst/>
          </a:prstGeom>
          <a:gradFill flip="none" rotWithShape="1">
            <a:gsLst>
              <a:gs pos="0">
                <a:schemeClr val="accent1">
                  <a:tint val="100000"/>
                  <a:shade val="100000"/>
                  <a:satMod val="130000"/>
                </a:schemeClr>
              </a:gs>
              <a:gs pos="100000">
                <a:srgbClr val="FFFF00"/>
              </a:gs>
            </a:gsLst>
            <a:lin ang="108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0056" rtl="0" eaLnBrk="1" fontAlgn="base" latinLnBrk="0" hangingPunct="1">
              <a:lnSpc>
                <a:spcPct val="100000"/>
              </a:lnSpc>
              <a:spcBef>
                <a:spcPct val="0"/>
              </a:spcBef>
              <a:spcAft>
                <a:spcPct val="0"/>
              </a:spcAft>
              <a:buClrTx/>
              <a:buSzTx/>
              <a:buFontTx/>
              <a:buNone/>
              <a:tabLst/>
              <a:defRPr/>
            </a:pPr>
            <a:endParaRPr kumimoji="0" lang="en-US" sz="1772" b="0" i="0" u="none" strike="noStrike" kern="1200" cap="none" spc="0" normalizeH="0" baseline="0" noProof="0">
              <a:ln>
                <a:noFill/>
              </a:ln>
              <a:solidFill>
                <a:prstClr val="white"/>
              </a:solidFill>
              <a:effectLst/>
              <a:uLnTx/>
              <a:uFillTx/>
              <a:latin typeface="Arial"/>
              <a:ea typeface="+mn-ea"/>
              <a:cs typeface="+mn-cs"/>
              <a:sym typeface="Arial"/>
            </a:endParaRPr>
          </a:p>
        </p:txBody>
      </p:sp>
      <p:sp>
        <p:nvSpPr>
          <p:cNvPr id="16" name="Curved Right Arrow 15"/>
          <p:cNvSpPr/>
          <p:nvPr/>
        </p:nvSpPr>
        <p:spPr>
          <a:xfrm rot="10800000">
            <a:off x="5422102" y="5054203"/>
            <a:ext cx="200029" cy="350738"/>
          </a:xfrm>
          <a:prstGeom prst="curvedRightArrow">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0056" rtl="0" eaLnBrk="1" fontAlgn="base" latinLnBrk="0" hangingPunct="1">
              <a:lnSpc>
                <a:spcPct val="100000"/>
              </a:lnSpc>
              <a:spcBef>
                <a:spcPct val="0"/>
              </a:spcBef>
              <a:spcAft>
                <a:spcPct val="0"/>
              </a:spcAft>
              <a:buClrTx/>
              <a:buSzTx/>
              <a:buFontTx/>
              <a:buNone/>
              <a:tabLst/>
              <a:defRPr/>
            </a:pPr>
            <a:endParaRPr kumimoji="0" lang="en-US" sz="1772" b="0" i="0" u="none" strike="noStrike" kern="1200" cap="none" spc="0" normalizeH="0" baseline="0" noProof="0">
              <a:ln>
                <a:noFill/>
              </a:ln>
              <a:solidFill>
                <a:prstClr val="black"/>
              </a:solidFill>
              <a:effectLst/>
              <a:uLnTx/>
              <a:uFillTx/>
              <a:latin typeface="Arial"/>
              <a:ea typeface="+mn-ea"/>
              <a:cs typeface="+mn-cs"/>
              <a:sym typeface="Arial"/>
            </a:endParaRPr>
          </a:p>
        </p:txBody>
      </p:sp>
      <p:sp>
        <p:nvSpPr>
          <p:cNvPr id="17" name="Left Arrow 16"/>
          <p:cNvSpPr/>
          <p:nvPr/>
        </p:nvSpPr>
        <p:spPr>
          <a:xfrm>
            <a:off x="2102363" y="5025238"/>
            <a:ext cx="3319739" cy="148426"/>
          </a:xfrm>
          <a:prstGeom prst="leftArrow">
            <a:avLst/>
          </a:prstGeom>
          <a:gradFill flip="none" rotWithShape="1">
            <a:gsLst>
              <a:gs pos="0">
                <a:srgbClr val="00B050"/>
              </a:gs>
              <a:gs pos="100000">
                <a:srgbClr val="FFFF00"/>
              </a:gs>
            </a:gsLst>
            <a:lin ang="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0056" rtl="0" eaLnBrk="1" fontAlgn="base" latinLnBrk="0" hangingPunct="1">
              <a:lnSpc>
                <a:spcPct val="100000"/>
              </a:lnSpc>
              <a:spcBef>
                <a:spcPct val="0"/>
              </a:spcBef>
              <a:spcAft>
                <a:spcPct val="0"/>
              </a:spcAft>
              <a:buClrTx/>
              <a:buSzTx/>
              <a:buFontTx/>
              <a:buNone/>
              <a:tabLst/>
              <a:defRPr/>
            </a:pPr>
            <a:endParaRPr kumimoji="0" lang="en-US" sz="1772" b="0" i="0" u="none" strike="noStrike" kern="1200" cap="none" spc="0" normalizeH="0" baseline="0" noProof="0">
              <a:ln>
                <a:noFill/>
              </a:ln>
              <a:solidFill>
                <a:prstClr val="white"/>
              </a:solidFill>
              <a:effectLst/>
              <a:uLnTx/>
              <a:uFillTx/>
              <a:latin typeface="Arial"/>
              <a:ea typeface="+mn-ea"/>
              <a:cs typeface="+mn-cs"/>
              <a:sym typeface="Arial"/>
            </a:endParaRPr>
          </a:p>
        </p:txBody>
      </p:sp>
      <p:sp>
        <p:nvSpPr>
          <p:cNvPr id="19" name="Explosion 1 18"/>
          <p:cNvSpPr/>
          <p:nvPr/>
        </p:nvSpPr>
        <p:spPr>
          <a:xfrm>
            <a:off x="1332079" y="4224920"/>
            <a:ext cx="464574" cy="495067"/>
          </a:xfrm>
          <a:prstGeom prst="irregularSeal1">
            <a:avLst/>
          </a:prstGeom>
          <a:solidFill>
            <a:srgbClr val="FFFF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0056" rtl="0" eaLnBrk="1" fontAlgn="base" latinLnBrk="0" hangingPunct="1">
              <a:lnSpc>
                <a:spcPct val="100000"/>
              </a:lnSpc>
              <a:spcBef>
                <a:spcPct val="0"/>
              </a:spcBef>
              <a:spcAft>
                <a:spcPct val="0"/>
              </a:spcAft>
              <a:buClrTx/>
              <a:buSzTx/>
              <a:buFontTx/>
              <a:buNone/>
              <a:tabLst/>
              <a:defRPr/>
            </a:pPr>
            <a:endParaRPr kumimoji="0" lang="en-US" sz="1772" b="0" i="0" u="none" strike="noStrike" kern="1200" cap="none" spc="0" normalizeH="0" baseline="0" noProof="0">
              <a:ln>
                <a:noFill/>
              </a:ln>
              <a:solidFill>
                <a:prstClr val="white"/>
              </a:solidFill>
              <a:effectLst/>
              <a:uLnTx/>
              <a:uFillTx/>
              <a:latin typeface="Arial"/>
              <a:ea typeface="+mn-ea"/>
              <a:cs typeface="+mn-cs"/>
              <a:sym typeface="Arial"/>
            </a:endParaRPr>
          </a:p>
        </p:txBody>
      </p:sp>
      <p:sp>
        <p:nvSpPr>
          <p:cNvPr id="22" name="Bent Arrow 21"/>
          <p:cNvSpPr/>
          <p:nvPr/>
        </p:nvSpPr>
        <p:spPr>
          <a:xfrm rot="20245728">
            <a:off x="1236580" y="3217847"/>
            <a:ext cx="398794" cy="919944"/>
          </a:xfrm>
          <a:prstGeom prst="bentArrow">
            <a:avLst/>
          </a:prstGeom>
          <a:gradFill flip="none" rotWithShape="1">
            <a:gsLst>
              <a:gs pos="0">
                <a:srgbClr val="00B0F0"/>
              </a:gs>
              <a:gs pos="37000">
                <a:srgbClr val="0070C0"/>
              </a:gs>
              <a:gs pos="84000">
                <a:srgbClr val="E68EC8"/>
              </a:gs>
            </a:gsLst>
            <a:lin ang="162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0056" rtl="0" eaLnBrk="1" fontAlgn="base" latinLnBrk="0" hangingPunct="1">
              <a:lnSpc>
                <a:spcPct val="100000"/>
              </a:lnSpc>
              <a:spcBef>
                <a:spcPct val="0"/>
              </a:spcBef>
              <a:spcAft>
                <a:spcPct val="0"/>
              </a:spcAft>
              <a:buClrTx/>
              <a:buSzTx/>
              <a:buFontTx/>
              <a:buNone/>
              <a:tabLst/>
              <a:defRPr/>
            </a:pPr>
            <a:endParaRPr kumimoji="0" lang="en-US" sz="1772" b="0" i="0" u="none" strike="noStrike" kern="1200" cap="none" spc="0" normalizeH="0" baseline="0" noProof="0">
              <a:ln>
                <a:noFill/>
              </a:ln>
              <a:solidFill>
                <a:prstClr val="white"/>
              </a:solidFill>
              <a:effectLst/>
              <a:uLnTx/>
              <a:uFillTx/>
              <a:latin typeface="Arial"/>
              <a:ea typeface="+mn-ea"/>
              <a:cs typeface="+mn-cs"/>
              <a:sym typeface="Arial"/>
            </a:endParaRPr>
          </a:p>
        </p:txBody>
      </p:sp>
      <p:sp>
        <p:nvSpPr>
          <p:cNvPr id="23" name="Bent Arrow 22"/>
          <p:cNvSpPr/>
          <p:nvPr/>
        </p:nvSpPr>
        <p:spPr>
          <a:xfrm rot="16200000">
            <a:off x="1677680" y="4721798"/>
            <a:ext cx="386814" cy="450054"/>
          </a:xfrm>
          <a:custGeom>
            <a:avLst/>
            <a:gdLst>
              <a:gd name="connsiteX0" fmla="*/ 0 w 275231"/>
              <a:gd name="connsiteY0" fmla="*/ 354757 h 354757"/>
              <a:gd name="connsiteX1" fmla="*/ 0 w 275231"/>
              <a:gd name="connsiteY1" fmla="*/ 154817 h 354757"/>
              <a:gd name="connsiteX2" fmla="*/ 120414 w 275231"/>
              <a:gd name="connsiteY2" fmla="*/ 34403 h 354757"/>
              <a:gd name="connsiteX3" fmla="*/ 206423 w 275231"/>
              <a:gd name="connsiteY3" fmla="*/ 34404 h 354757"/>
              <a:gd name="connsiteX4" fmla="*/ 206423 w 275231"/>
              <a:gd name="connsiteY4" fmla="*/ 0 h 354757"/>
              <a:gd name="connsiteX5" fmla="*/ 275231 w 275231"/>
              <a:gd name="connsiteY5" fmla="*/ 68808 h 354757"/>
              <a:gd name="connsiteX6" fmla="*/ 206423 w 275231"/>
              <a:gd name="connsiteY6" fmla="*/ 137616 h 354757"/>
              <a:gd name="connsiteX7" fmla="*/ 206423 w 275231"/>
              <a:gd name="connsiteY7" fmla="*/ 103212 h 354757"/>
              <a:gd name="connsiteX8" fmla="*/ 120414 w 275231"/>
              <a:gd name="connsiteY8" fmla="*/ 103212 h 354757"/>
              <a:gd name="connsiteX9" fmla="*/ 68808 w 275231"/>
              <a:gd name="connsiteY9" fmla="*/ 154818 h 354757"/>
              <a:gd name="connsiteX10" fmla="*/ 68808 w 275231"/>
              <a:gd name="connsiteY10" fmla="*/ 354757 h 354757"/>
              <a:gd name="connsiteX11" fmla="*/ 0 w 275231"/>
              <a:gd name="connsiteY11" fmla="*/ 354757 h 354757"/>
              <a:gd name="connsiteX0" fmla="*/ 0 w 275231"/>
              <a:gd name="connsiteY0" fmla="*/ 354757 h 354757"/>
              <a:gd name="connsiteX1" fmla="*/ 0 w 275231"/>
              <a:gd name="connsiteY1" fmla="*/ 154817 h 354757"/>
              <a:gd name="connsiteX2" fmla="*/ 110889 w 275231"/>
              <a:gd name="connsiteY2" fmla="*/ 3447 h 354757"/>
              <a:gd name="connsiteX3" fmla="*/ 206423 w 275231"/>
              <a:gd name="connsiteY3" fmla="*/ 34404 h 354757"/>
              <a:gd name="connsiteX4" fmla="*/ 206423 w 275231"/>
              <a:gd name="connsiteY4" fmla="*/ 0 h 354757"/>
              <a:gd name="connsiteX5" fmla="*/ 275231 w 275231"/>
              <a:gd name="connsiteY5" fmla="*/ 68808 h 354757"/>
              <a:gd name="connsiteX6" fmla="*/ 206423 w 275231"/>
              <a:gd name="connsiteY6" fmla="*/ 137616 h 354757"/>
              <a:gd name="connsiteX7" fmla="*/ 206423 w 275231"/>
              <a:gd name="connsiteY7" fmla="*/ 103212 h 354757"/>
              <a:gd name="connsiteX8" fmla="*/ 120414 w 275231"/>
              <a:gd name="connsiteY8" fmla="*/ 103212 h 354757"/>
              <a:gd name="connsiteX9" fmla="*/ 68808 w 275231"/>
              <a:gd name="connsiteY9" fmla="*/ 154818 h 354757"/>
              <a:gd name="connsiteX10" fmla="*/ 68808 w 275231"/>
              <a:gd name="connsiteY10" fmla="*/ 354757 h 354757"/>
              <a:gd name="connsiteX11" fmla="*/ 0 w 275231"/>
              <a:gd name="connsiteY11" fmla="*/ 354757 h 354757"/>
              <a:gd name="connsiteX0" fmla="*/ 0 w 275231"/>
              <a:gd name="connsiteY0" fmla="*/ 354757 h 354757"/>
              <a:gd name="connsiteX1" fmla="*/ 0 w 275231"/>
              <a:gd name="connsiteY1" fmla="*/ 154817 h 354757"/>
              <a:gd name="connsiteX2" fmla="*/ 110889 w 275231"/>
              <a:gd name="connsiteY2" fmla="*/ 3447 h 354757"/>
              <a:gd name="connsiteX3" fmla="*/ 206423 w 275231"/>
              <a:gd name="connsiteY3" fmla="*/ 34404 h 354757"/>
              <a:gd name="connsiteX4" fmla="*/ 206423 w 275231"/>
              <a:gd name="connsiteY4" fmla="*/ 0 h 354757"/>
              <a:gd name="connsiteX5" fmla="*/ 275231 w 275231"/>
              <a:gd name="connsiteY5" fmla="*/ 68808 h 354757"/>
              <a:gd name="connsiteX6" fmla="*/ 206423 w 275231"/>
              <a:gd name="connsiteY6" fmla="*/ 137616 h 354757"/>
              <a:gd name="connsiteX7" fmla="*/ 206423 w 275231"/>
              <a:gd name="connsiteY7" fmla="*/ 103212 h 354757"/>
              <a:gd name="connsiteX8" fmla="*/ 144226 w 275231"/>
              <a:gd name="connsiteY8" fmla="*/ 65112 h 354757"/>
              <a:gd name="connsiteX9" fmla="*/ 68808 w 275231"/>
              <a:gd name="connsiteY9" fmla="*/ 154818 h 354757"/>
              <a:gd name="connsiteX10" fmla="*/ 68808 w 275231"/>
              <a:gd name="connsiteY10" fmla="*/ 354757 h 354757"/>
              <a:gd name="connsiteX11" fmla="*/ 0 w 275231"/>
              <a:gd name="connsiteY11" fmla="*/ 354757 h 354757"/>
              <a:gd name="connsiteX0" fmla="*/ 0 w 275231"/>
              <a:gd name="connsiteY0" fmla="*/ 379884 h 379884"/>
              <a:gd name="connsiteX1" fmla="*/ 0 w 275231"/>
              <a:gd name="connsiteY1" fmla="*/ 179944 h 379884"/>
              <a:gd name="connsiteX2" fmla="*/ 110889 w 275231"/>
              <a:gd name="connsiteY2" fmla="*/ 28574 h 379884"/>
              <a:gd name="connsiteX3" fmla="*/ 173085 w 275231"/>
              <a:gd name="connsiteY3" fmla="*/ 0 h 379884"/>
              <a:gd name="connsiteX4" fmla="*/ 206423 w 275231"/>
              <a:gd name="connsiteY4" fmla="*/ 25127 h 379884"/>
              <a:gd name="connsiteX5" fmla="*/ 275231 w 275231"/>
              <a:gd name="connsiteY5" fmla="*/ 93935 h 379884"/>
              <a:gd name="connsiteX6" fmla="*/ 206423 w 275231"/>
              <a:gd name="connsiteY6" fmla="*/ 162743 h 379884"/>
              <a:gd name="connsiteX7" fmla="*/ 206423 w 275231"/>
              <a:gd name="connsiteY7" fmla="*/ 128339 h 379884"/>
              <a:gd name="connsiteX8" fmla="*/ 144226 w 275231"/>
              <a:gd name="connsiteY8" fmla="*/ 90239 h 379884"/>
              <a:gd name="connsiteX9" fmla="*/ 68808 w 275231"/>
              <a:gd name="connsiteY9" fmla="*/ 179945 h 379884"/>
              <a:gd name="connsiteX10" fmla="*/ 68808 w 275231"/>
              <a:gd name="connsiteY10" fmla="*/ 379884 h 379884"/>
              <a:gd name="connsiteX11" fmla="*/ 0 w 275231"/>
              <a:gd name="connsiteY11" fmla="*/ 379884 h 379884"/>
              <a:gd name="connsiteX0" fmla="*/ 0 w 275231"/>
              <a:gd name="connsiteY0" fmla="*/ 379884 h 379884"/>
              <a:gd name="connsiteX1" fmla="*/ 0 w 275231"/>
              <a:gd name="connsiteY1" fmla="*/ 179944 h 379884"/>
              <a:gd name="connsiteX2" fmla="*/ 110889 w 275231"/>
              <a:gd name="connsiteY2" fmla="*/ 28574 h 379884"/>
              <a:gd name="connsiteX3" fmla="*/ 173085 w 275231"/>
              <a:gd name="connsiteY3" fmla="*/ 0 h 379884"/>
              <a:gd name="connsiteX4" fmla="*/ 206423 w 275231"/>
              <a:gd name="connsiteY4" fmla="*/ 25127 h 379884"/>
              <a:gd name="connsiteX5" fmla="*/ 275231 w 275231"/>
              <a:gd name="connsiteY5" fmla="*/ 93935 h 379884"/>
              <a:gd name="connsiteX6" fmla="*/ 206423 w 275231"/>
              <a:gd name="connsiteY6" fmla="*/ 162743 h 379884"/>
              <a:gd name="connsiteX7" fmla="*/ 196898 w 275231"/>
              <a:gd name="connsiteY7" fmla="*/ 64048 h 379884"/>
              <a:gd name="connsiteX8" fmla="*/ 144226 w 275231"/>
              <a:gd name="connsiteY8" fmla="*/ 90239 h 379884"/>
              <a:gd name="connsiteX9" fmla="*/ 68808 w 275231"/>
              <a:gd name="connsiteY9" fmla="*/ 179945 h 379884"/>
              <a:gd name="connsiteX10" fmla="*/ 68808 w 275231"/>
              <a:gd name="connsiteY10" fmla="*/ 379884 h 379884"/>
              <a:gd name="connsiteX11" fmla="*/ 0 w 275231"/>
              <a:gd name="connsiteY11" fmla="*/ 379884 h 379884"/>
              <a:gd name="connsiteX0" fmla="*/ 0 w 275231"/>
              <a:gd name="connsiteY0" fmla="*/ 426193 h 426193"/>
              <a:gd name="connsiteX1" fmla="*/ 0 w 275231"/>
              <a:gd name="connsiteY1" fmla="*/ 226253 h 426193"/>
              <a:gd name="connsiteX2" fmla="*/ 110889 w 275231"/>
              <a:gd name="connsiteY2" fmla="*/ 74883 h 426193"/>
              <a:gd name="connsiteX3" fmla="*/ 173085 w 275231"/>
              <a:gd name="connsiteY3" fmla="*/ 46309 h 426193"/>
              <a:gd name="connsiteX4" fmla="*/ 151654 w 275231"/>
              <a:gd name="connsiteY4" fmla="*/ 0 h 426193"/>
              <a:gd name="connsiteX5" fmla="*/ 275231 w 275231"/>
              <a:gd name="connsiteY5" fmla="*/ 140244 h 426193"/>
              <a:gd name="connsiteX6" fmla="*/ 206423 w 275231"/>
              <a:gd name="connsiteY6" fmla="*/ 209052 h 426193"/>
              <a:gd name="connsiteX7" fmla="*/ 196898 w 275231"/>
              <a:gd name="connsiteY7" fmla="*/ 110357 h 426193"/>
              <a:gd name="connsiteX8" fmla="*/ 144226 w 275231"/>
              <a:gd name="connsiteY8" fmla="*/ 136548 h 426193"/>
              <a:gd name="connsiteX9" fmla="*/ 68808 w 275231"/>
              <a:gd name="connsiteY9" fmla="*/ 226254 h 426193"/>
              <a:gd name="connsiteX10" fmla="*/ 68808 w 275231"/>
              <a:gd name="connsiteY10" fmla="*/ 426193 h 426193"/>
              <a:gd name="connsiteX11" fmla="*/ 0 w 275231"/>
              <a:gd name="connsiteY11" fmla="*/ 426193 h 426193"/>
              <a:gd name="connsiteX0" fmla="*/ 0 w 279994"/>
              <a:gd name="connsiteY0" fmla="*/ 426193 h 426193"/>
              <a:gd name="connsiteX1" fmla="*/ 0 w 279994"/>
              <a:gd name="connsiteY1" fmla="*/ 226253 h 426193"/>
              <a:gd name="connsiteX2" fmla="*/ 110889 w 279994"/>
              <a:gd name="connsiteY2" fmla="*/ 74883 h 426193"/>
              <a:gd name="connsiteX3" fmla="*/ 173085 w 279994"/>
              <a:gd name="connsiteY3" fmla="*/ 46309 h 426193"/>
              <a:gd name="connsiteX4" fmla="*/ 151654 w 279994"/>
              <a:gd name="connsiteY4" fmla="*/ 0 h 426193"/>
              <a:gd name="connsiteX5" fmla="*/ 279994 w 279994"/>
              <a:gd name="connsiteY5" fmla="*/ 35469 h 426193"/>
              <a:gd name="connsiteX6" fmla="*/ 206423 w 279994"/>
              <a:gd name="connsiteY6" fmla="*/ 209052 h 426193"/>
              <a:gd name="connsiteX7" fmla="*/ 196898 w 279994"/>
              <a:gd name="connsiteY7" fmla="*/ 110357 h 426193"/>
              <a:gd name="connsiteX8" fmla="*/ 144226 w 279994"/>
              <a:gd name="connsiteY8" fmla="*/ 136548 h 426193"/>
              <a:gd name="connsiteX9" fmla="*/ 68808 w 279994"/>
              <a:gd name="connsiteY9" fmla="*/ 226254 h 426193"/>
              <a:gd name="connsiteX10" fmla="*/ 68808 w 279994"/>
              <a:gd name="connsiteY10" fmla="*/ 426193 h 426193"/>
              <a:gd name="connsiteX11" fmla="*/ 0 w 279994"/>
              <a:gd name="connsiteY11" fmla="*/ 426193 h 426193"/>
              <a:gd name="connsiteX0" fmla="*/ 0 w 279994"/>
              <a:gd name="connsiteY0" fmla="*/ 426193 h 426193"/>
              <a:gd name="connsiteX1" fmla="*/ 0 w 279994"/>
              <a:gd name="connsiteY1" fmla="*/ 226253 h 426193"/>
              <a:gd name="connsiteX2" fmla="*/ 110889 w 279994"/>
              <a:gd name="connsiteY2" fmla="*/ 74883 h 426193"/>
              <a:gd name="connsiteX3" fmla="*/ 173085 w 279994"/>
              <a:gd name="connsiteY3" fmla="*/ 46309 h 426193"/>
              <a:gd name="connsiteX4" fmla="*/ 151654 w 279994"/>
              <a:gd name="connsiteY4" fmla="*/ 0 h 426193"/>
              <a:gd name="connsiteX5" fmla="*/ 279994 w 279994"/>
              <a:gd name="connsiteY5" fmla="*/ 35469 h 426193"/>
              <a:gd name="connsiteX6" fmla="*/ 213567 w 279994"/>
              <a:gd name="connsiteY6" fmla="*/ 170955 h 426193"/>
              <a:gd name="connsiteX7" fmla="*/ 196898 w 279994"/>
              <a:gd name="connsiteY7" fmla="*/ 110357 h 426193"/>
              <a:gd name="connsiteX8" fmla="*/ 144226 w 279994"/>
              <a:gd name="connsiteY8" fmla="*/ 136548 h 426193"/>
              <a:gd name="connsiteX9" fmla="*/ 68808 w 279994"/>
              <a:gd name="connsiteY9" fmla="*/ 226254 h 426193"/>
              <a:gd name="connsiteX10" fmla="*/ 68808 w 279994"/>
              <a:gd name="connsiteY10" fmla="*/ 426193 h 426193"/>
              <a:gd name="connsiteX11" fmla="*/ 0 w 279994"/>
              <a:gd name="connsiteY11" fmla="*/ 426193 h 426193"/>
              <a:gd name="connsiteX0" fmla="*/ 0 w 279994"/>
              <a:gd name="connsiteY0" fmla="*/ 426193 h 426193"/>
              <a:gd name="connsiteX1" fmla="*/ 0 w 279994"/>
              <a:gd name="connsiteY1" fmla="*/ 226253 h 426193"/>
              <a:gd name="connsiteX2" fmla="*/ 110889 w 279994"/>
              <a:gd name="connsiteY2" fmla="*/ 74883 h 426193"/>
              <a:gd name="connsiteX3" fmla="*/ 173085 w 279994"/>
              <a:gd name="connsiteY3" fmla="*/ 46309 h 426193"/>
              <a:gd name="connsiteX4" fmla="*/ 151654 w 279994"/>
              <a:gd name="connsiteY4" fmla="*/ 0 h 426193"/>
              <a:gd name="connsiteX5" fmla="*/ 279994 w 279994"/>
              <a:gd name="connsiteY5" fmla="*/ 35469 h 426193"/>
              <a:gd name="connsiteX6" fmla="*/ 213567 w 279994"/>
              <a:gd name="connsiteY6" fmla="*/ 170955 h 426193"/>
              <a:gd name="connsiteX7" fmla="*/ 196898 w 279994"/>
              <a:gd name="connsiteY7" fmla="*/ 110357 h 426193"/>
              <a:gd name="connsiteX8" fmla="*/ 132319 w 279994"/>
              <a:gd name="connsiteY8" fmla="*/ 134169 h 426193"/>
              <a:gd name="connsiteX9" fmla="*/ 68808 w 279994"/>
              <a:gd name="connsiteY9" fmla="*/ 226254 h 426193"/>
              <a:gd name="connsiteX10" fmla="*/ 68808 w 279994"/>
              <a:gd name="connsiteY10" fmla="*/ 426193 h 426193"/>
              <a:gd name="connsiteX11" fmla="*/ 0 w 279994"/>
              <a:gd name="connsiteY11" fmla="*/ 426193 h 426193"/>
              <a:gd name="connsiteX0" fmla="*/ 0 w 279994"/>
              <a:gd name="connsiteY0" fmla="*/ 426193 h 426193"/>
              <a:gd name="connsiteX1" fmla="*/ 0 w 279994"/>
              <a:gd name="connsiteY1" fmla="*/ 226253 h 426193"/>
              <a:gd name="connsiteX2" fmla="*/ 108507 w 279994"/>
              <a:gd name="connsiteY2" fmla="*/ 65361 h 426193"/>
              <a:gd name="connsiteX3" fmla="*/ 173085 w 279994"/>
              <a:gd name="connsiteY3" fmla="*/ 46309 h 426193"/>
              <a:gd name="connsiteX4" fmla="*/ 151654 w 279994"/>
              <a:gd name="connsiteY4" fmla="*/ 0 h 426193"/>
              <a:gd name="connsiteX5" fmla="*/ 279994 w 279994"/>
              <a:gd name="connsiteY5" fmla="*/ 35469 h 426193"/>
              <a:gd name="connsiteX6" fmla="*/ 213567 w 279994"/>
              <a:gd name="connsiteY6" fmla="*/ 170955 h 426193"/>
              <a:gd name="connsiteX7" fmla="*/ 196898 w 279994"/>
              <a:gd name="connsiteY7" fmla="*/ 110357 h 426193"/>
              <a:gd name="connsiteX8" fmla="*/ 132319 w 279994"/>
              <a:gd name="connsiteY8" fmla="*/ 134169 h 426193"/>
              <a:gd name="connsiteX9" fmla="*/ 68808 w 279994"/>
              <a:gd name="connsiteY9" fmla="*/ 226254 h 426193"/>
              <a:gd name="connsiteX10" fmla="*/ 68808 w 279994"/>
              <a:gd name="connsiteY10" fmla="*/ 426193 h 426193"/>
              <a:gd name="connsiteX11" fmla="*/ 0 w 279994"/>
              <a:gd name="connsiteY11" fmla="*/ 426193 h 426193"/>
              <a:gd name="connsiteX0" fmla="*/ 0 w 279994"/>
              <a:gd name="connsiteY0" fmla="*/ 426193 h 426193"/>
              <a:gd name="connsiteX1" fmla="*/ 0 w 279994"/>
              <a:gd name="connsiteY1" fmla="*/ 226253 h 426193"/>
              <a:gd name="connsiteX2" fmla="*/ 108507 w 279994"/>
              <a:gd name="connsiteY2" fmla="*/ 65361 h 426193"/>
              <a:gd name="connsiteX3" fmla="*/ 173085 w 279994"/>
              <a:gd name="connsiteY3" fmla="*/ 46309 h 426193"/>
              <a:gd name="connsiteX4" fmla="*/ 151654 w 279994"/>
              <a:gd name="connsiteY4" fmla="*/ 0 h 426193"/>
              <a:gd name="connsiteX5" fmla="*/ 279994 w 279994"/>
              <a:gd name="connsiteY5" fmla="*/ 35469 h 426193"/>
              <a:gd name="connsiteX6" fmla="*/ 213567 w 279994"/>
              <a:gd name="connsiteY6" fmla="*/ 170955 h 426193"/>
              <a:gd name="connsiteX7" fmla="*/ 196898 w 279994"/>
              <a:gd name="connsiteY7" fmla="*/ 110357 h 426193"/>
              <a:gd name="connsiteX8" fmla="*/ 132319 w 279994"/>
              <a:gd name="connsiteY8" fmla="*/ 129409 h 426193"/>
              <a:gd name="connsiteX9" fmla="*/ 68808 w 279994"/>
              <a:gd name="connsiteY9" fmla="*/ 226254 h 426193"/>
              <a:gd name="connsiteX10" fmla="*/ 68808 w 279994"/>
              <a:gd name="connsiteY10" fmla="*/ 426193 h 426193"/>
              <a:gd name="connsiteX11" fmla="*/ 0 w 279994"/>
              <a:gd name="connsiteY11" fmla="*/ 426193 h 426193"/>
              <a:gd name="connsiteX0" fmla="*/ 0 w 279994"/>
              <a:gd name="connsiteY0" fmla="*/ 426193 h 426193"/>
              <a:gd name="connsiteX1" fmla="*/ 0 w 279994"/>
              <a:gd name="connsiteY1" fmla="*/ 226253 h 426193"/>
              <a:gd name="connsiteX2" fmla="*/ 108507 w 279994"/>
              <a:gd name="connsiteY2" fmla="*/ 65361 h 426193"/>
              <a:gd name="connsiteX3" fmla="*/ 168323 w 279994"/>
              <a:gd name="connsiteY3" fmla="*/ 41550 h 426193"/>
              <a:gd name="connsiteX4" fmla="*/ 151654 w 279994"/>
              <a:gd name="connsiteY4" fmla="*/ 0 h 426193"/>
              <a:gd name="connsiteX5" fmla="*/ 279994 w 279994"/>
              <a:gd name="connsiteY5" fmla="*/ 35469 h 426193"/>
              <a:gd name="connsiteX6" fmla="*/ 213567 w 279994"/>
              <a:gd name="connsiteY6" fmla="*/ 170955 h 426193"/>
              <a:gd name="connsiteX7" fmla="*/ 196898 w 279994"/>
              <a:gd name="connsiteY7" fmla="*/ 110357 h 426193"/>
              <a:gd name="connsiteX8" fmla="*/ 132319 w 279994"/>
              <a:gd name="connsiteY8" fmla="*/ 129409 h 426193"/>
              <a:gd name="connsiteX9" fmla="*/ 68808 w 279994"/>
              <a:gd name="connsiteY9" fmla="*/ 226254 h 426193"/>
              <a:gd name="connsiteX10" fmla="*/ 68808 w 279994"/>
              <a:gd name="connsiteY10" fmla="*/ 426193 h 426193"/>
              <a:gd name="connsiteX11" fmla="*/ 0 w 279994"/>
              <a:gd name="connsiteY11" fmla="*/ 426193 h 426193"/>
              <a:gd name="connsiteX0" fmla="*/ 0 w 279994"/>
              <a:gd name="connsiteY0" fmla="*/ 426193 h 426193"/>
              <a:gd name="connsiteX1" fmla="*/ 0 w 279994"/>
              <a:gd name="connsiteY1" fmla="*/ 226253 h 426193"/>
              <a:gd name="connsiteX2" fmla="*/ 106125 w 279994"/>
              <a:gd name="connsiteY2" fmla="*/ 58221 h 426193"/>
              <a:gd name="connsiteX3" fmla="*/ 168323 w 279994"/>
              <a:gd name="connsiteY3" fmla="*/ 41550 h 426193"/>
              <a:gd name="connsiteX4" fmla="*/ 151654 w 279994"/>
              <a:gd name="connsiteY4" fmla="*/ 0 h 426193"/>
              <a:gd name="connsiteX5" fmla="*/ 279994 w 279994"/>
              <a:gd name="connsiteY5" fmla="*/ 35469 h 426193"/>
              <a:gd name="connsiteX6" fmla="*/ 213567 w 279994"/>
              <a:gd name="connsiteY6" fmla="*/ 170955 h 426193"/>
              <a:gd name="connsiteX7" fmla="*/ 196898 w 279994"/>
              <a:gd name="connsiteY7" fmla="*/ 110357 h 426193"/>
              <a:gd name="connsiteX8" fmla="*/ 132319 w 279994"/>
              <a:gd name="connsiteY8" fmla="*/ 129409 h 426193"/>
              <a:gd name="connsiteX9" fmla="*/ 68808 w 279994"/>
              <a:gd name="connsiteY9" fmla="*/ 226254 h 426193"/>
              <a:gd name="connsiteX10" fmla="*/ 68808 w 279994"/>
              <a:gd name="connsiteY10" fmla="*/ 426193 h 426193"/>
              <a:gd name="connsiteX11" fmla="*/ 0 w 279994"/>
              <a:gd name="connsiteY11" fmla="*/ 426193 h 426193"/>
              <a:gd name="connsiteX0" fmla="*/ 0 w 279994"/>
              <a:gd name="connsiteY0" fmla="*/ 426193 h 426193"/>
              <a:gd name="connsiteX1" fmla="*/ 17780 w 279994"/>
              <a:gd name="connsiteY1" fmla="*/ 242008 h 426193"/>
              <a:gd name="connsiteX2" fmla="*/ 106125 w 279994"/>
              <a:gd name="connsiteY2" fmla="*/ 58221 h 426193"/>
              <a:gd name="connsiteX3" fmla="*/ 168323 w 279994"/>
              <a:gd name="connsiteY3" fmla="*/ 41550 h 426193"/>
              <a:gd name="connsiteX4" fmla="*/ 151654 w 279994"/>
              <a:gd name="connsiteY4" fmla="*/ 0 h 426193"/>
              <a:gd name="connsiteX5" fmla="*/ 279994 w 279994"/>
              <a:gd name="connsiteY5" fmla="*/ 35469 h 426193"/>
              <a:gd name="connsiteX6" fmla="*/ 213567 w 279994"/>
              <a:gd name="connsiteY6" fmla="*/ 170955 h 426193"/>
              <a:gd name="connsiteX7" fmla="*/ 196898 w 279994"/>
              <a:gd name="connsiteY7" fmla="*/ 110357 h 426193"/>
              <a:gd name="connsiteX8" fmla="*/ 132319 w 279994"/>
              <a:gd name="connsiteY8" fmla="*/ 129409 h 426193"/>
              <a:gd name="connsiteX9" fmla="*/ 68808 w 279994"/>
              <a:gd name="connsiteY9" fmla="*/ 226254 h 426193"/>
              <a:gd name="connsiteX10" fmla="*/ 68808 w 279994"/>
              <a:gd name="connsiteY10" fmla="*/ 426193 h 426193"/>
              <a:gd name="connsiteX11" fmla="*/ 0 w 279994"/>
              <a:gd name="connsiteY11" fmla="*/ 426193 h 426193"/>
              <a:gd name="connsiteX0" fmla="*/ 0 w 279994"/>
              <a:gd name="connsiteY0" fmla="*/ 426193 h 426193"/>
              <a:gd name="connsiteX1" fmla="*/ 17780 w 279994"/>
              <a:gd name="connsiteY1" fmla="*/ 242008 h 426193"/>
              <a:gd name="connsiteX2" fmla="*/ 97235 w 279994"/>
              <a:gd name="connsiteY2" fmla="*/ 86579 h 426193"/>
              <a:gd name="connsiteX3" fmla="*/ 168323 w 279994"/>
              <a:gd name="connsiteY3" fmla="*/ 41550 h 426193"/>
              <a:gd name="connsiteX4" fmla="*/ 151654 w 279994"/>
              <a:gd name="connsiteY4" fmla="*/ 0 h 426193"/>
              <a:gd name="connsiteX5" fmla="*/ 279994 w 279994"/>
              <a:gd name="connsiteY5" fmla="*/ 35469 h 426193"/>
              <a:gd name="connsiteX6" fmla="*/ 213567 w 279994"/>
              <a:gd name="connsiteY6" fmla="*/ 170955 h 426193"/>
              <a:gd name="connsiteX7" fmla="*/ 196898 w 279994"/>
              <a:gd name="connsiteY7" fmla="*/ 110357 h 426193"/>
              <a:gd name="connsiteX8" fmla="*/ 132319 w 279994"/>
              <a:gd name="connsiteY8" fmla="*/ 129409 h 426193"/>
              <a:gd name="connsiteX9" fmla="*/ 68808 w 279994"/>
              <a:gd name="connsiteY9" fmla="*/ 226254 h 426193"/>
              <a:gd name="connsiteX10" fmla="*/ 68808 w 279994"/>
              <a:gd name="connsiteY10" fmla="*/ 426193 h 426193"/>
              <a:gd name="connsiteX11" fmla="*/ 0 w 279994"/>
              <a:gd name="connsiteY11" fmla="*/ 426193 h 426193"/>
              <a:gd name="connsiteX0" fmla="*/ 0 w 279994"/>
              <a:gd name="connsiteY0" fmla="*/ 426193 h 432495"/>
              <a:gd name="connsiteX1" fmla="*/ 17780 w 279994"/>
              <a:gd name="connsiteY1" fmla="*/ 242008 h 432495"/>
              <a:gd name="connsiteX2" fmla="*/ 97235 w 279994"/>
              <a:gd name="connsiteY2" fmla="*/ 86579 h 432495"/>
              <a:gd name="connsiteX3" fmla="*/ 168323 w 279994"/>
              <a:gd name="connsiteY3" fmla="*/ 41550 h 432495"/>
              <a:gd name="connsiteX4" fmla="*/ 151654 w 279994"/>
              <a:gd name="connsiteY4" fmla="*/ 0 h 432495"/>
              <a:gd name="connsiteX5" fmla="*/ 279994 w 279994"/>
              <a:gd name="connsiteY5" fmla="*/ 35469 h 432495"/>
              <a:gd name="connsiteX6" fmla="*/ 213567 w 279994"/>
              <a:gd name="connsiteY6" fmla="*/ 170955 h 432495"/>
              <a:gd name="connsiteX7" fmla="*/ 196898 w 279994"/>
              <a:gd name="connsiteY7" fmla="*/ 110357 h 432495"/>
              <a:gd name="connsiteX8" fmla="*/ 132319 w 279994"/>
              <a:gd name="connsiteY8" fmla="*/ 129409 h 432495"/>
              <a:gd name="connsiteX9" fmla="*/ 68808 w 279994"/>
              <a:gd name="connsiteY9" fmla="*/ 226254 h 432495"/>
              <a:gd name="connsiteX10" fmla="*/ 53250 w 279994"/>
              <a:gd name="connsiteY10" fmla="*/ 432495 h 432495"/>
              <a:gd name="connsiteX11" fmla="*/ 0 w 279994"/>
              <a:gd name="connsiteY11" fmla="*/ 426193 h 432495"/>
              <a:gd name="connsiteX0" fmla="*/ 0 w 279994"/>
              <a:gd name="connsiteY0" fmla="*/ 426193 h 432495"/>
              <a:gd name="connsiteX1" fmla="*/ 17780 w 279994"/>
              <a:gd name="connsiteY1" fmla="*/ 242008 h 432495"/>
              <a:gd name="connsiteX2" fmla="*/ 103902 w 279994"/>
              <a:gd name="connsiteY2" fmla="*/ 77129 h 432495"/>
              <a:gd name="connsiteX3" fmla="*/ 168323 w 279994"/>
              <a:gd name="connsiteY3" fmla="*/ 41550 h 432495"/>
              <a:gd name="connsiteX4" fmla="*/ 151654 w 279994"/>
              <a:gd name="connsiteY4" fmla="*/ 0 h 432495"/>
              <a:gd name="connsiteX5" fmla="*/ 279994 w 279994"/>
              <a:gd name="connsiteY5" fmla="*/ 35469 h 432495"/>
              <a:gd name="connsiteX6" fmla="*/ 213567 w 279994"/>
              <a:gd name="connsiteY6" fmla="*/ 170955 h 432495"/>
              <a:gd name="connsiteX7" fmla="*/ 196898 w 279994"/>
              <a:gd name="connsiteY7" fmla="*/ 110357 h 432495"/>
              <a:gd name="connsiteX8" fmla="*/ 132319 w 279994"/>
              <a:gd name="connsiteY8" fmla="*/ 129409 h 432495"/>
              <a:gd name="connsiteX9" fmla="*/ 68808 w 279994"/>
              <a:gd name="connsiteY9" fmla="*/ 226254 h 432495"/>
              <a:gd name="connsiteX10" fmla="*/ 53250 w 279994"/>
              <a:gd name="connsiteY10" fmla="*/ 432495 h 432495"/>
              <a:gd name="connsiteX11" fmla="*/ 0 w 279994"/>
              <a:gd name="connsiteY11" fmla="*/ 426193 h 432495"/>
              <a:gd name="connsiteX0" fmla="*/ 0 w 279994"/>
              <a:gd name="connsiteY0" fmla="*/ 426193 h 432495"/>
              <a:gd name="connsiteX1" fmla="*/ 17780 w 279994"/>
              <a:gd name="connsiteY1" fmla="*/ 242008 h 432495"/>
              <a:gd name="connsiteX2" fmla="*/ 103902 w 279994"/>
              <a:gd name="connsiteY2" fmla="*/ 77129 h 432495"/>
              <a:gd name="connsiteX3" fmla="*/ 168323 w 279994"/>
              <a:gd name="connsiteY3" fmla="*/ 41550 h 432495"/>
              <a:gd name="connsiteX4" fmla="*/ 151654 w 279994"/>
              <a:gd name="connsiteY4" fmla="*/ 0 h 432495"/>
              <a:gd name="connsiteX5" fmla="*/ 279994 w 279994"/>
              <a:gd name="connsiteY5" fmla="*/ 35469 h 432495"/>
              <a:gd name="connsiteX6" fmla="*/ 213567 w 279994"/>
              <a:gd name="connsiteY6" fmla="*/ 170955 h 432495"/>
              <a:gd name="connsiteX7" fmla="*/ 196898 w 279994"/>
              <a:gd name="connsiteY7" fmla="*/ 110357 h 432495"/>
              <a:gd name="connsiteX8" fmla="*/ 136764 w 279994"/>
              <a:gd name="connsiteY8" fmla="*/ 138863 h 432495"/>
              <a:gd name="connsiteX9" fmla="*/ 68808 w 279994"/>
              <a:gd name="connsiteY9" fmla="*/ 226254 h 432495"/>
              <a:gd name="connsiteX10" fmla="*/ 53250 w 279994"/>
              <a:gd name="connsiteY10" fmla="*/ 432495 h 432495"/>
              <a:gd name="connsiteX11" fmla="*/ 0 w 279994"/>
              <a:gd name="connsiteY11" fmla="*/ 426193 h 432495"/>
              <a:gd name="connsiteX0" fmla="*/ 0 w 279994"/>
              <a:gd name="connsiteY0" fmla="*/ 426193 h 432495"/>
              <a:gd name="connsiteX1" fmla="*/ 11112 w 279994"/>
              <a:gd name="connsiteY1" fmla="*/ 245160 h 432495"/>
              <a:gd name="connsiteX2" fmla="*/ 103902 w 279994"/>
              <a:gd name="connsiteY2" fmla="*/ 77129 h 432495"/>
              <a:gd name="connsiteX3" fmla="*/ 168323 w 279994"/>
              <a:gd name="connsiteY3" fmla="*/ 41550 h 432495"/>
              <a:gd name="connsiteX4" fmla="*/ 151654 w 279994"/>
              <a:gd name="connsiteY4" fmla="*/ 0 h 432495"/>
              <a:gd name="connsiteX5" fmla="*/ 279994 w 279994"/>
              <a:gd name="connsiteY5" fmla="*/ 35469 h 432495"/>
              <a:gd name="connsiteX6" fmla="*/ 213567 w 279994"/>
              <a:gd name="connsiteY6" fmla="*/ 170955 h 432495"/>
              <a:gd name="connsiteX7" fmla="*/ 196898 w 279994"/>
              <a:gd name="connsiteY7" fmla="*/ 110357 h 432495"/>
              <a:gd name="connsiteX8" fmla="*/ 136764 w 279994"/>
              <a:gd name="connsiteY8" fmla="*/ 138863 h 432495"/>
              <a:gd name="connsiteX9" fmla="*/ 68808 w 279994"/>
              <a:gd name="connsiteY9" fmla="*/ 226254 h 432495"/>
              <a:gd name="connsiteX10" fmla="*/ 53250 w 279994"/>
              <a:gd name="connsiteY10" fmla="*/ 432495 h 432495"/>
              <a:gd name="connsiteX11" fmla="*/ 0 w 279994"/>
              <a:gd name="connsiteY11" fmla="*/ 426193 h 432495"/>
              <a:gd name="connsiteX0" fmla="*/ 0 w 279994"/>
              <a:gd name="connsiteY0" fmla="*/ 426193 h 432497"/>
              <a:gd name="connsiteX1" fmla="*/ 11112 w 279994"/>
              <a:gd name="connsiteY1" fmla="*/ 245160 h 432497"/>
              <a:gd name="connsiteX2" fmla="*/ 103902 w 279994"/>
              <a:gd name="connsiteY2" fmla="*/ 77129 h 432497"/>
              <a:gd name="connsiteX3" fmla="*/ 168323 w 279994"/>
              <a:gd name="connsiteY3" fmla="*/ 41550 h 432497"/>
              <a:gd name="connsiteX4" fmla="*/ 151654 w 279994"/>
              <a:gd name="connsiteY4" fmla="*/ 0 h 432497"/>
              <a:gd name="connsiteX5" fmla="*/ 279994 w 279994"/>
              <a:gd name="connsiteY5" fmla="*/ 35469 h 432497"/>
              <a:gd name="connsiteX6" fmla="*/ 213567 w 279994"/>
              <a:gd name="connsiteY6" fmla="*/ 170955 h 432497"/>
              <a:gd name="connsiteX7" fmla="*/ 196898 w 279994"/>
              <a:gd name="connsiteY7" fmla="*/ 110357 h 432497"/>
              <a:gd name="connsiteX8" fmla="*/ 136764 w 279994"/>
              <a:gd name="connsiteY8" fmla="*/ 138863 h 432497"/>
              <a:gd name="connsiteX9" fmla="*/ 68808 w 279994"/>
              <a:gd name="connsiteY9" fmla="*/ 226254 h 432497"/>
              <a:gd name="connsiteX10" fmla="*/ 51027 w 279994"/>
              <a:gd name="connsiteY10" fmla="*/ 432497 h 432497"/>
              <a:gd name="connsiteX11" fmla="*/ 0 w 279994"/>
              <a:gd name="connsiteY11" fmla="*/ 426193 h 432497"/>
              <a:gd name="connsiteX0" fmla="*/ 0 w 279994"/>
              <a:gd name="connsiteY0" fmla="*/ 426193 h 432497"/>
              <a:gd name="connsiteX1" fmla="*/ 11112 w 279994"/>
              <a:gd name="connsiteY1" fmla="*/ 245160 h 432497"/>
              <a:gd name="connsiteX2" fmla="*/ 103902 w 279994"/>
              <a:gd name="connsiteY2" fmla="*/ 77129 h 432497"/>
              <a:gd name="connsiteX3" fmla="*/ 168323 w 279994"/>
              <a:gd name="connsiteY3" fmla="*/ 41550 h 432497"/>
              <a:gd name="connsiteX4" fmla="*/ 151654 w 279994"/>
              <a:gd name="connsiteY4" fmla="*/ 0 h 432497"/>
              <a:gd name="connsiteX5" fmla="*/ 279994 w 279994"/>
              <a:gd name="connsiteY5" fmla="*/ 35469 h 432497"/>
              <a:gd name="connsiteX6" fmla="*/ 213567 w 279994"/>
              <a:gd name="connsiteY6" fmla="*/ 170955 h 432497"/>
              <a:gd name="connsiteX7" fmla="*/ 196898 w 279994"/>
              <a:gd name="connsiteY7" fmla="*/ 110357 h 432497"/>
              <a:gd name="connsiteX8" fmla="*/ 136764 w 279994"/>
              <a:gd name="connsiteY8" fmla="*/ 138863 h 432497"/>
              <a:gd name="connsiteX9" fmla="*/ 59918 w 279994"/>
              <a:gd name="connsiteY9" fmla="*/ 232556 h 432497"/>
              <a:gd name="connsiteX10" fmla="*/ 51027 w 279994"/>
              <a:gd name="connsiteY10" fmla="*/ 432497 h 432497"/>
              <a:gd name="connsiteX11" fmla="*/ 0 w 279994"/>
              <a:gd name="connsiteY11" fmla="*/ 426193 h 432497"/>
              <a:gd name="connsiteX0" fmla="*/ 0 w 279994"/>
              <a:gd name="connsiteY0" fmla="*/ 426193 h 432497"/>
              <a:gd name="connsiteX1" fmla="*/ 11112 w 279994"/>
              <a:gd name="connsiteY1" fmla="*/ 245160 h 432497"/>
              <a:gd name="connsiteX2" fmla="*/ 103902 w 279994"/>
              <a:gd name="connsiteY2" fmla="*/ 77129 h 432497"/>
              <a:gd name="connsiteX3" fmla="*/ 168323 w 279994"/>
              <a:gd name="connsiteY3" fmla="*/ 41550 h 432497"/>
              <a:gd name="connsiteX4" fmla="*/ 151654 w 279994"/>
              <a:gd name="connsiteY4" fmla="*/ 0 h 432497"/>
              <a:gd name="connsiteX5" fmla="*/ 279994 w 279994"/>
              <a:gd name="connsiteY5" fmla="*/ 35469 h 432497"/>
              <a:gd name="connsiteX6" fmla="*/ 213567 w 279994"/>
              <a:gd name="connsiteY6" fmla="*/ 170955 h 432497"/>
              <a:gd name="connsiteX7" fmla="*/ 183563 w 279994"/>
              <a:gd name="connsiteY7" fmla="*/ 107207 h 432497"/>
              <a:gd name="connsiteX8" fmla="*/ 136764 w 279994"/>
              <a:gd name="connsiteY8" fmla="*/ 138863 h 432497"/>
              <a:gd name="connsiteX9" fmla="*/ 59918 w 279994"/>
              <a:gd name="connsiteY9" fmla="*/ 232556 h 432497"/>
              <a:gd name="connsiteX10" fmla="*/ 51027 w 279994"/>
              <a:gd name="connsiteY10" fmla="*/ 432497 h 432497"/>
              <a:gd name="connsiteX11" fmla="*/ 0 w 279994"/>
              <a:gd name="connsiteY11" fmla="*/ 426193 h 432497"/>
              <a:gd name="connsiteX0" fmla="*/ 0 w 279994"/>
              <a:gd name="connsiteY0" fmla="*/ 426193 h 432497"/>
              <a:gd name="connsiteX1" fmla="*/ 11112 w 279994"/>
              <a:gd name="connsiteY1" fmla="*/ 245160 h 432497"/>
              <a:gd name="connsiteX2" fmla="*/ 103902 w 279994"/>
              <a:gd name="connsiteY2" fmla="*/ 77129 h 432497"/>
              <a:gd name="connsiteX3" fmla="*/ 168323 w 279994"/>
              <a:gd name="connsiteY3" fmla="*/ 41550 h 432497"/>
              <a:gd name="connsiteX4" fmla="*/ 151654 w 279994"/>
              <a:gd name="connsiteY4" fmla="*/ 0 h 432497"/>
              <a:gd name="connsiteX5" fmla="*/ 279994 w 279994"/>
              <a:gd name="connsiteY5" fmla="*/ 35469 h 432497"/>
              <a:gd name="connsiteX6" fmla="*/ 206900 w 279994"/>
              <a:gd name="connsiteY6" fmla="*/ 152050 h 432497"/>
              <a:gd name="connsiteX7" fmla="*/ 183563 w 279994"/>
              <a:gd name="connsiteY7" fmla="*/ 107207 h 432497"/>
              <a:gd name="connsiteX8" fmla="*/ 136764 w 279994"/>
              <a:gd name="connsiteY8" fmla="*/ 138863 h 432497"/>
              <a:gd name="connsiteX9" fmla="*/ 59918 w 279994"/>
              <a:gd name="connsiteY9" fmla="*/ 232556 h 432497"/>
              <a:gd name="connsiteX10" fmla="*/ 51027 w 279994"/>
              <a:gd name="connsiteY10" fmla="*/ 432497 h 432497"/>
              <a:gd name="connsiteX11" fmla="*/ 0 w 279994"/>
              <a:gd name="connsiteY11" fmla="*/ 426193 h 432497"/>
              <a:gd name="connsiteX0" fmla="*/ 0 w 262214"/>
              <a:gd name="connsiteY0" fmla="*/ 426193 h 432497"/>
              <a:gd name="connsiteX1" fmla="*/ 11112 w 262214"/>
              <a:gd name="connsiteY1" fmla="*/ 245160 h 432497"/>
              <a:gd name="connsiteX2" fmla="*/ 103902 w 262214"/>
              <a:gd name="connsiteY2" fmla="*/ 77129 h 432497"/>
              <a:gd name="connsiteX3" fmla="*/ 168323 w 262214"/>
              <a:gd name="connsiteY3" fmla="*/ 41550 h 432497"/>
              <a:gd name="connsiteX4" fmla="*/ 151654 w 262214"/>
              <a:gd name="connsiteY4" fmla="*/ 0 h 432497"/>
              <a:gd name="connsiteX5" fmla="*/ 262214 w 262214"/>
              <a:gd name="connsiteY5" fmla="*/ 29168 h 432497"/>
              <a:gd name="connsiteX6" fmla="*/ 206900 w 262214"/>
              <a:gd name="connsiteY6" fmla="*/ 152050 h 432497"/>
              <a:gd name="connsiteX7" fmla="*/ 183563 w 262214"/>
              <a:gd name="connsiteY7" fmla="*/ 107207 h 432497"/>
              <a:gd name="connsiteX8" fmla="*/ 136764 w 262214"/>
              <a:gd name="connsiteY8" fmla="*/ 138863 h 432497"/>
              <a:gd name="connsiteX9" fmla="*/ 59918 w 262214"/>
              <a:gd name="connsiteY9" fmla="*/ 232556 h 432497"/>
              <a:gd name="connsiteX10" fmla="*/ 51027 w 262214"/>
              <a:gd name="connsiteY10" fmla="*/ 432497 h 432497"/>
              <a:gd name="connsiteX11" fmla="*/ 0 w 262214"/>
              <a:gd name="connsiteY11" fmla="*/ 426193 h 432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2214" h="432497">
                <a:moveTo>
                  <a:pt x="0" y="426193"/>
                </a:moveTo>
                <a:lnTo>
                  <a:pt x="11112" y="245160"/>
                </a:lnTo>
                <a:cubicBezTo>
                  <a:pt x="11112" y="178657"/>
                  <a:pt x="37399" y="77129"/>
                  <a:pt x="103902" y="77129"/>
                </a:cubicBezTo>
                <a:lnTo>
                  <a:pt x="168323" y="41550"/>
                </a:lnTo>
                <a:lnTo>
                  <a:pt x="151654" y="0"/>
                </a:lnTo>
                <a:lnTo>
                  <a:pt x="262214" y="29168"/>
                </a:lnTo>
                <a:lnTo>
                  <a:pt x="206900" y="152050"/>
                </a:lnTo>
                <a:lnTo>
                  <a:pt x="183563" y="107207"/>
                </a:lnTo>
                <a:lnTo>
                  <a:pt x="136764" y="138863"/>
                </a:lnTo>
                <a:cubicBezTo>
                  <a:pt x="108263" y="138863"/>
                  <a:pt x="59918" y="204055"/>
                  <a:pt x="59918" y="232556"/>
                </a:cubicBezTo>
                <a:lnTo>
                  <a:pt x="51027" y="432497"/>
                </a:lnTo>
                <a:lnTo>
                  <a:pt x="0" y="426193"/>
                </a:lnTo>
                <a:close/>
              </a:path>
            </a:pathLst>
          </a:cu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0056" rtl="0" eaLnBrk="1" fontAlgn="base" latinLnBrk="0" hangingPunct="1">
              <a:lnSpc>
                <a:spcPct val="100000"/>
              </a:lnSpc>
              <a:spcBef>
                <a:spcPct val="0"/>
              </a:spcBef>
              <a:spcAft>
                <a:spcPct val="0"/>
              </a:spcAft>
              <a:buClrTx/>
              <a:buSzTx/>
              <a:buFontTx/>
              <a:buNone/>
              <a:tabLst/>
              <a:defRPr/>
            </a:pPr>
            <a:endParaRPr kumimoji="0" lang="en-US" sz="1772" b="0" i="0" u="none" strike="noStrike" kern="1200" cap="none" spc="0" normalizeH="0" baseline="0" noProof="0">
              <a:ln>
                <a:noFill/>
              </a:ln>
              <a:solidFill>
                <a:prstClr val="black"/>
              </a:solidFill>
              <a:effectLst/>
              <a:uLnTx/>
              <a:uFillTx/>
              <a:latin typeface="Arial"/>
              <a:ea typeface="+mn-ea"/>
              <a:cs typeface="+mn-cs"/>
              <a:sym typeface="Arial"/>
            </a:endParaRPr>
          </a:p>
        </p:txBody>
      </p:sp>
      <p:sp>
        <p:nvSpPr>
          <p:cNvPr id="24" name="TextBox 23"/>
          <p:cNvSpPr txBox="1"/>
          <p:nvPr/>
        </p:nvSpPr>
        <p:spPr>
          <a:xfrm>
            <a:off x="2234117" y="4554142"/>
            <a:ext cx="3640740" cy="334707"/>
          </a:xfrm>
          <a:prstGeom prst="rect">
            <a:avLst/>
          </a:prstGeom>
          <a:noFill/>
        </p:spPr>
        <p:txBody>
          <a:bodyPr wrap="none" rtlCol="0">
            <a:spAutoFit/>
          </a:bodyPr>
          <a:lstStyle/>
          <a:p>
            <a:pPr marL="0" marR="0" lvl="0" indent="0" algn="l" defTabSz="450056" rtl="0" eaLnBrk="1" fontAlgn="base" latinLnBrk="0" hangingPunct="1">
              <a:lnSpc>
                <a:spcPct val="100000"/>
              </a:lnSpc>
              <a:spcBef>
                <a:spcPct val="0"/>
              </a:spcBef>
              <a:spcAft>
                <a:spcPct val="0"/>
              </a:spcAft>
              <a:buClrTx/>
              <a:buSzTx/>
              <a:buFontTx/>
              <a:buNone/>
              <a:tabLst/>
              <a:defRPr/>
            </a:pPr>
            <a:r>
              <a:rPr kumimoji="0" lang="en-US" sz="1575" b="0" i="1" u="none" strike="noStrike" kern="1200" cap="none" spc="0" normalizeH="0" baseline="0" noProof="0" dirty="0">
                <a:ln>
                  <a:noFill/>
                </a:ln>
                <a:solidFill>
                  <a:prstClr val="black"/>
                </a:solidFill>
                <a:effectLst/>
                <a:uLnTx/>
                <a:uFillTx/>
                <a:latin typeface="Arial" pitchFamily="34" charset="0"/>
                <a:ea typeface="ヒラギノ角ゴ Pro W3"/>
                <a:cs typeface="Arial"/>
                <a:sym typeface="Arial"/>
              </a:rPr>
              <a:t>400-yard-long folded linear accelerator</a:t>
            </a:r>
          </a:p>
        </p:txBody>
      </p:sp>
      <p:sp>
        <p:nvSpPr>
          <p:cNvPr id="25" name="TextBox 24"/>
          <p:cNvSpPr txBox="1"/>
          <p:nvPr/>
        </p:nvSpPr>
        <p:spPr>
          <a:xfrm>
            <a:off x="2246133" y="5529264"/>
            <a:ext cx="4130683" cy="334707"/>
          </a:xfrm>
          <a:prstGeom prst="rect">
            <a:avLst/>
          </a:prstGeom>
          <a:noFill/>
        </p:spPr>
        <p:txBody>
          <a:bodyPr wrap="none" rtlCol="0">
            <a:spAutoFit/>
          </a:bodyPr>
          <a:lstStyle/>
          <a:p>
            <a:pPr marL="0" marR="0" lvl="0" indent="0" algn="l" defTabSz="450056" rtl="0" eaLnBrk="1" fontAlgn="base" latinLnBrk="0" hangingPunct="1">
              <a:lnSpc>
                <a:spcPct val="100000"/>
              </a:lnSpc>
              <a:spcBef>
                <a:spcPct val="0"/>
              </a:spcBef>
              <a:spcAft>
                <a:spcPct val="0"/>
              </a:spcAft>
              <a:buClrTx/>
              <a:buSzTx/>
              <a:buFontTx/>
              <a:buNone/>
              <a:tabLst/>
              <a:defRPr/>
            </a:pPr>
            <a:r>
              <a:rPr kumimoji="0" lang="en-US" sz="1575" b="0" i="1" u="none" strike="noStrike" kern="1200" cap="none" spc="0" normalizeH="0" baseline="0" noProof="0" dirty="0">
                <a:ln>
                  <a:noFill/>
                </a:ln>
                <a:solidFill>
                  <a:prstClr val="black"/>
                </a:solidFill>
                <a:effectLst/>
                <a:uLnTx/>
                <a:uFillTx/>
                <a:latin typeface="Arial" pitchFamily="34" charset="0"/>
                <a:ea typeface="ヒラギノ角ゴ Pro W3"/>
                <a:cs typeface="Arial"/>
                <a:sym typeface="Arial"/>
              </a:rPr>
              <a:t>Double energy, up to </a:t>
            </a:r>
            <a:r>
              <a:rPr kumimoji="0" lang="en-US" sz="1575" b="1" i="1" u="none" strike="noStrike" kern="1200" cap="none" spc="0" normalizeH="0" baseline="0" noProof="0" dirty="0">
                <a:ln>
                  <a:noFill/>
                </a:ln>
                <a:solidFill>
                  <a:prstClr val="black"/>
                </a:solidFill>
                <a:effectLst/>
                <a:uLnTx/>
                <a:uFillTx/>
                <a:latin typeface="Arial" pitchFamily="34" charset="0"/>
                <a:ea typeface="ヒラギノ角ゴ Pro W3"/>
                <a:cs typeface="Arial"/>
                <a:sym typeface="Arial"/>
              </a:rPr>
              <a:t>400x more nuclei/sec</a:t>
            </a:r>
          </a:p>
        </p:txBody>
      </p:sp>
      <p:sp>
        <p:nvSpPr>
          <p:cNvPr id="21" name="TextBox 20"/>
          <p:cNvSpPr txBox="1"/>
          <p:nvPr/>
        </p:nvSpPr>
        <p:spPr>
          <a:xfrm>
            <a:off x="180418" y="4559319"/>
            <a:ext cx="1539947" cy="1061829"/>
          </a:xfrm>
          <a:prstGeom prst="rect">
            <a:avLst/>
          </a:prstGeom>
          <a:noFill/>
        </p:spPr>
        <p:txBody>
          <a:bodyPr wrap="square" rtlCol="0">
            <a:spAutoFit/>
          </a:bodyPr>
          <a:lstStyle/>
          <a:p>
            <a:pPr marL="0" marR="0" lvl="0" indent="0" algn="l" defTabSz="450056" rtl="0" eaLnBrk="1" fontAlgn="base" latinLnBrk="0" hangingPunct="1">
              <a:lnSpc>
                <a:spcPct val="100000"/>
              </a:lnSpc>
              <a:spcBef>
                <a:spcPct val="0"/>
              </a:spcBef>
              <a:spcAft>
                <a:spcPct val="0"/>
              </a:spcAft>
              <a:buClrTx/>
              <a:buSzTx/>
              <a:buFontTx/>
              <a:buNone/>
              <a:tabLst/>
              <a:defRPr/>
            </a:pPr>
            <a:r>
              <a:rPr kumimoji="0" lang="en-US" sz="1575" b="0" i="1" u="none" strike="noStrike" kern="1200" cap="none" spc="0" normalizeH="0" baseline="0" noProof="0" dirty="0">
                <a:ln>
                  <a:noFill/>
                </a:ln>
                <a:solidFill>
                  <a:prstClr val="black"/>
                </a:solidFill>
                <a:effectLst/>
                <a:uLnTx/>
                <a:uFillTx/>
                <a:latin typeface="Arial" pitchFamily="34" charset="0"/>
                <a:ea typeface="ヒラギノ角ゴ Pro W3"/>
                <a:cs typeface="Arial"/>
                <a:sym typeface="Arial"/>
              </a:rPr>
              <a:t>Collides w/ target </a:t>
            </a:r>
            <a:r>
              <a:rPr kumimoji="0" lang="en-US" sz="1575" b="0" i="1" u="none" strike="noStrike" kern="0" cap="none" spc="0" normalizeH="0" baseline="0" noProof="0" dirty="0">
                <a:ln>
                  <a:noFill/>
                </a:ln>
                <a:solidFill>
                  <a:prstClr val="black"/>
                </a:solidFill>
                <a:effectLst/>
                <a:uLnTx/>
                <a:uFillTx/>
                <a:latin typeface="Arial" pitchFamily="34" charset="0"/>
                <a:ea typeface="ヒラギノ角ゴ Pro W3"/>
                <a:cs typeface="Arial"/>
                <a:sym typeface="Arial"/>
              </a:rPr>
              <a:t>at </a:t>
            </a:r>
            <a:r>
              <a:rPr kumimoji="0" lang="en-US" sz="1575" b="1" i="1" u="none" strike="noStrike" kern="0" cap="none" spc="0" normalizeH="0" baseline="0" noProof="0" dirty="0">
                <a:ln>
                  <a:noFill/>
                </a:ln>
                <a:solidFill>
                  <a:prstClr val="black"/>
                </a:solidFill>
                <a:effectLst/>
                <a:uLnTx/>
                <a:uFillTx/>
                <a:latin typeface="Arial" pitchFamily="34" charset="0"/>
                <a:ea typeface="ヒラギノ角ゴ Pro W3"/>
                <a:cs typeface="Arial"/>
                <a:sym typeface="Arial"/>
              </a:rPr>
              <a:t>half the speed of light</a:t>
            </a:r>
            <a:endParaRPr kumimoji="0" lang="en-US" sz="1575" b="1" i="1" u="none" strike="noStrike" kern="1200" cap="none" spc="0" normalizeH="0" baseline="0" noProof="0" dirty="0">
              <a:ln>
                <a:noFill/>
              </a:ln>
              <a:solidFill>
                <a:prstClr val="black"/>
              </a:solidFill>
              <a:effectLst/>
              <a:uLnTx/>
              <a:uFillTx/>
              <a:latin typeface="Arial" pitchFamily="34" charset="0"/>
              <a:ea typeface="ヒラギノ角ゴ Pro W3"/>
              <a:cs typeface="Arial"/>
              <a:sym typeface="Arial"/>
            </a:endParaRPr>
          </a:p>
        </p:txBody>
      </p:sp>
      <p:sp>
        <p:nvSpPr>
          <p:cNvPr id="26" name="TextBox 25"/>
          <p:cNvSpPr txBox="1"/>
          <p:nvPr/>
        </p:nvSpPr>
        <p:spPr>
          <a:xfrm>
            <a:off x="940842" y="2953273"/>
            <a:ext cx="4262271" cy="334707"/>
          </a:xfrm>
          <a:prstGeom prst="rect">
            <a:avLst/>
          </a:prstGeom>
          <a:noFill/>
        </p:spPr>
        <p:txBody>
          <a:bodyPr wrap="square" rtlCol="0">
            <a:spAutoFit/>
          </a:bodyPr>
          <a:lstStyle/>
          <a:p>
            <a:pPr marL="0" marR="0" lvl="0" indent="0" algn="l" defTabSz="450056" rtl="0" eaLnBrk="1" fontAlgn="base" latinLnBrk="0" hangingPunct="1">
              <a:lnSpc>
                <a:spcPct val="100000"/>
              </a:lnSpc>
              <a:spcBef>
                <a:spcPct val="0"/>
              </a:spcBef>
              <a:spcAft>
                <a:spcPct val="0"/>
              </a:spcAft>
              <a:buClrTx/>
              <a:buSzTx/>
              <a:buFontTx/>
              <a:buNone/>
              <a:tabLst/>
              <a:defRPr/>
            </a:pPr>
            <a:r>
              <a:rPr kumimoji="0" lang="en-US" sz="1575" b="0" i="1" u="none" strike="noStrike" kern="0" cap="none" spc="0" normalizeH="0" baseline="0" noProof="0" dirty="0">
                <a:ln>
                  <a:noFill/>
                </a:ln>
                <a:solidFill>
                  <a:prstClr val="black"/>
                </a:solidFill>
                <a:effectLst/>
                <a:uLnTx/>
                <a:uFillTx/>
                <a:latin typeface="Arial" pitchFamily="34" charset="0"/>
                <a:ea typeface="ヒラギノ角ゴ Pro W3"/>
                <a:cs typeface="Arial"/>
                <a:sym typeface="Arial"/>
              </a:rPr>
              <a:t>Connects with experimental systems in place</a:t>
            </a:r>
            <a:endParaRPr kumimoji="0" lang="en-US" sz="1575" b="1" i="1" u="none" strike="noStrike" kern="1200" cap="none" spc="0" normalizeH="0" baseline="0" noProof="0" dirty="0">
              <a:ln>
                <a:noFill/>
              </a:ln>
              <a:solidFill>
                <a:prstClr val="black"/>
              </a:solidFill>
              <a:effectLst/>
              <a:uLnTx/>
              <a:uFillTx/>
              <a:latin typeface="Arial" pitchFamily="34" charset="0"/>
              <a:ea typeface="ヒラギノ角ゴ Pro W3"/>
              <a:cs typeface="Arial"/>
              <a:sym typeface="Arial"/>
            </a:endParaRPr>
          </a:p>
        </p:txBody>
      </p:sp>
    </p:spTree>
    <p:extLst>
      <p:ext uri="{BB962C8B-B14F-4D97-AF65-F5344CB8AC3E}">
        <p14:creationId xmlns:p14="http://schemas.microsoft.com/office/powerpoint/2010/main" val="3469405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000"/>
                                        <p:tgtEl>
                                          <p:spTgt spid="5"/>
                                        </p:tgtEl>
                                      </p:cBhvr>
                                    </p:animEffect>
                                  </p:childTnLst>
                                </p:cTn>
                              </p:par>
                            </p:childTnLst>
                          </p:cTn>
                        </p:par>
                        <p:par>
                          <p:cTn id="13" fill="hold">
                            <p:stCondLst>
                              <p:cond delay="2000"/>
                            </p:stCondLst>
                            <p:childTnLst>
                              <p:par>
                                <p:cTn id="14" presetID="2" presetClass="entr" presetSubtype="4" fill="hold" grpId="0" nodeType="afterEffect">
                                  <p:stCondLst>
                                    <p:cond delay="0"/>
                                  </p:stCondLst>
                                  <p:childTnLst>
                                    <p:set>
                                      <p:cBhvr>
                                        <p:cTn id="15" dur="1" fill="hold">
                                          <p:stCondLst>
                                            <p:cond delay="0"/>
                                          </p:stCondLst>
                                        </p:cTn>
                                        <p:tgtEl>
                                          <p:spTgt spid="24"/>
                                        </p:tgtEl>
                                        <p:attrNameLst>
                                          <p:attrName>style.visibility</p:attrName>
                                        </p:attrNameLst>
                                      </p:cBhvr>
                                      <p:to>
                                        <p:strVal val="visible"/>
                                      </p:to>
                                    </p:set>
                                    <p:anim calcmode="lin" valueType="num">
                                      <p:cBhvr additive="base">
                                        <p:cTn id="16" dur="500" fill="hold"/>
                                        <p:tgtEl>
                                          <p:spTgt spid="24"/>
                                        </p:tgtEl>
                                        <p:attrNameLst>
                                          <p:attrName>ppt_x</p:attrName>
                                        </p:attrNameLst>
                                      </p:cBhvr>
                                      <p:tavLst>
                                        <p:tav tm="0">
                                          <p:val>
                                            <p:strVal val="#ppt_x"/>
                                          </p:val>
                                        </p:tav>
                                        <p:tav tm="100000">
                                          <p:val>
                                            <p:strVal val="#ppt_x"/>
                                          </p:val>
                                        </p:tav>
                                      </p:tavLst>
                                    </p:anim>
                                    <p:anim calcmode="lin" valueType="num">
                                      <p:cBhvr additive="base">
                                        <p:cTn id="17" dur="500" fill="hold"/>
                                        <p:tgtEl>
                                          <p:spTgt spid="24"/>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2" presetClass="entr" presetSubtype="4" fill="hold" grpId="0" nodeType="afterEffect">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cBhvr additive="base">
                                        <p:cTn id="21" dur="500" fill="hold"/>
                                        <p:tgtEl>
                                          <p:spTgt spid="25"/>
                                        </p:tgtEl>
                                        <p:attrNameLst>
                                          <p:attrName>ppt_x</p:attrName>
                                        </p:attrNameLst>
                                      </p:cBhvr>
                                      <p:tavLst>
                                        <p:tav tm="0">
                                          <p:val>
                                            <p:strVal val="#ppt_x"/>
                                          </p:val>
                                        </p:tav>
                                        <p:tav tm="100000">
                                          <p:val>
                                            <p:strVal val="#ppt_x"/>
                                          </p:val>
                                        </p:tav>
                                      </p:tavLst>
                                    </p:anim>
                                    <p:anim calcmode="lin" valueType="num">
                                      <p:cBhvr additive="base">
                                        <p:cTn id="22"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right)">
                                      <p:cBhvr>
                                        <p:cTn id="27" dur="2000"/>
                                        <p:tgtEl>
                                          <p:spTgt spid="13"/>
                                        </p:tgtEl>
                                      </p:cBhvr>
                                    </p:animEffect>
                                  </p:childTnLst>
                                </p:cTn>
                              </p:par>
                            </p:childTnLst>
                          </p:cTn>
                        </p:par>
                        <p:par>
                          <p:cTn id="28" fill="hold">
                            <p:stCondLst>
                              <p:cond delay="2000"/>
                            </p:stCondLst>
                            <p:childTnLst>
                              <p:par>
                                <p:cTn id="29" presetID="22" presetClass="entr" presetSubtype="1" fill="hold" grpId="0" nodeType="after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up)">
                                      <p:cBhvr>
                                        <p:cTn id="31" dur="1000"/>
                                        <p:tgtEl>
                                          <p:spTgt spid="14"/>
                                        </p:tgtEl>
                                      </p:cBhvr>
                                    </p:animEffect>
                                  </p:childTnLst>
                                </p:cTn>
                              </p:par>
                            </p:childTnLst>
                          </p:cTn>
                        </p:par>
                        <p:par>
                          <p:cTn id="32" fill="hold">
                            <p:stCondLst>
                              <p:cond delay="3000"/>
                            </p:stCondLst>
                            <p:childTnLst>
                              <p:par>
                                <p:cTn id="33" presetID="22" presetClass="entr" presetSubtype="8" fill="hold" grpId="0" nodeType="after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left)">
                                      <p:cBhvr>
                                        <p:cTn id="35" dur="1500"/>
                                        <p:tgtEl>
                                          <p:spTgt spid="15"/>
                                        </p:tgtEl>
                                      </p:cBhvr>
                                    </p:animEffect>
                                  </p:childTnLst>
                                </p:cTn>
                              </p:par>
                            </p:childTnLst>
                          </p:cTn>
                        </p:par>
                        <p:par>
                          <p:cTn id="36" fill="hold">
                            <p:stCondLst>
                              <p:cond delay="4500"/>
                            </p:stCondLst>
                            <p:childTnLst>
                              <p:par>
                                <p:cTn id="37" presetID="22" presetClass="entr" presetSubtype="4" fill="hold" grpId="0" nodeType="after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ipe(down)">
                                      <p:cBhvr>
                                        <p:cTn id="39" dur="1000"/>
                                        <p:tgtEl>
                                          <p:spTgt spid="16"/>
                                        </p:tgtEl>
                                      </p:cBhvr>
                                    </p:animEffect>
                                  </p:childTnLst>
                                </p:cTn>
                              </p:par>
                            </p:childTnLst>
                          </p:cTn>
                        </p:par>
                        <p:par>
                          <p:cTn id="40" fill="hold">
                            <p:stCondLst>
                              <p:cond delay="5500"/>
                            </p:stCondLst>
                            <p:childTnLst>
                              <p:par>
                                <p:cTn id="41" presetID="22" presetClass="entr" presetSubtype="2" fill="hold" grpId="0" nodeType="after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wipe(right)">
                                      <p:cBhvr>
                                        <p:cTn id="43" dur="1000"/>
                                        <p:tgtEl>
                                          <p:spTgt spid="17"/>
                                        </p:tgtEl>
                                      </p:cBhvr>
                                    </p:animEffect>
                                  </p:childTnLst>
                                </p:cTn>
                              </p:par>
                            </p:childTnLst>
                          </p:cTn>
                        </p:par>
                        <p:par>
                          <p:cTn id="44" fill="hold">
                            <p:stCondLst>
                              <p:cond delay="6500"/>
                            </p:stCondLst>
                            <p:childTnLst>
                              <p:par>
                                <p:cTn id="45" presetID="22" presetClass="entr" presetSubtype="2" fill="hold" grpId="0" nodeType="after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wipe(right)">
                                      <p:cBhvr>
                                        <p:cTn id="47" dur="500"/>
                                        <p:tgtEl>
                                          <p:spTgt spid="23"/>
                                        </p:tgtEl>
                                      </p:cBhvr>
                                    </p:animEffect>
                                  </p:childTnLst>
                                </p:cTn>
                              </p:par>
                            </p:childTnLst>
                          </p:cTn>
                        </p:par>
                        <p:par>
                          <p:cTn id="48" fill="hold">
                            <p:stCondLst>
                              <p:cond delay="7000"/>
                            </p:stCondLst>
                            <p:childTnLst>
                              <p:par>
                                <p:cTn id="49" presetID="53" presetClass="entr" presetSubtype="16" fill="hold" grpId="0" nodeType="afterEffect">
                                  <p:stCondLst>
                                    <p:cond delay="0"/>
                                  </p:stCondLst>
                                  <p:childTnLst>
                                    <p:set>
                                      <p:cBhvr>
                                        <p:cTn id="50" dur="1" fill="hold">
                                          <p:stCondLst>
                                            <p:cond delay="0"/>
                                          </p:stCondLst>
                                        </p:cTn>
                                        <p:tgtEl>
                                          <p:spTgt spid="19"/>
                                        </p:tgtEl>
                                        <p:attrNameLst>
                                          <p:attrName>style.visibility</p:attrName>
                                        </p:attrNameLst>
                                      </p:cBhvr>
                                      <p:to>
                                        <p:strVal val="visible"/>
                                      </p:to>
                                    </p:set>
                                    <p:anim calcmode="lin" valueType="num">
                                      <p:cBhvr>
                                        <p:cTn id="51" dur="500" fill="hold"/>
                                        <p:tgtEl>
                                          <p:spTgt spid="19"/>
                                        </p:tgtEl>
                                        <p:attrNameLst>
                                          <p:attrName>ppt_w</p:attrName>
                                        </p:attrNameLst>
                                      </p:cBhvr>
                                      <p:tavLst>
                                        <p:tav tm="0">
                                          <p:val>
                                            <p:fltVal val="0"/>
                                          </p:val>
                                        </p:tav>
                                        <p:tav tm="100000">
                                          <p:val>
                                            <p:strVal val="#ppt_w"/>
                                          </p:val>
                                        </p:tav>
                                      </p:tavLst>
                                    </p:anim>
                                    <p:anim calcmode="lin" valueType="num">
                                      <p:cBhvr>
                                        <p:cTn id="52" dur="500" fill="hold"/>
                                        <p:tgtEl>
                                          <p:spTgt spid="19"/>
                                        </p:tgtEl>
                                        <p:attrNameLst>
                                          <p:attrName>ppt_h</p:attrName>
                                        </p:attrNameLst>
                                      </p:cBhvr>
                                      <p:tavLst>
                                        <p:tav tm="0">
                                          <p:val>
                                            <p:fltVal val="0"/>
                                          </p:val>
                                        </p:tav>
                                        <p:tav tm="100000">
                                          <p:val>
                                            <p:strVal val="#ppt_h"/>
                                          </p:val>
                                        </p:tav>
                                      </p:tavLst>
                                    </p:anim>
                                    <p:animEffect transition="in" filter="fade">
                                      <p:cBhvr>
                                        <p:cTn id="53" dur="500"/>
                                        <p:tgtEl>
                                          <p:spTgt spid="19"/>
                                        </p:tgtEl>
                                      </p:cBhvr>
                                    </p:animEffect>
                                  </p:childTnLst>
                                </p:cTn>
                              </p:par>
                            </p:childTnLst>
                          </p:cTn>
                        </p:par>
                        <p:par>
                          <p:cTn id="54" fill="hold">
                            <p:stCondLst>
                              <p:cond delay="7500"/>
                            </p:stCondLst>
                            <p:childTnLst>
                              <p:par>
                                <p:cTn id="55" presetID="2" presetClass="entr" presetSubtype="8" fill="hold" grpId="0" nodeType="afterEffect">
                                  <p:stCondLst>
                                    <p:cond delay="0"/>
                                  </p:stCondLst>
                                  <p:childTnLst>
                                    <p:set>
                                      <p:cBhvr>
                                        <p:cTn id="56" dur="1" fill="hold">
                                          <p:stCondLst>
                                            <p:cond delay="0"/>
                                          </p:stCondLst>
                                        </p:cTn>
                                        <p:tgtEl>
                                          <p:spTgt spid="21"/>
                                        </p:tgtEl>
                                        <p:attrNameLst>
                                          <p:attrName>style.visibility</p:attrName>
                                        </p:attrNameLst>
                                      </p:cBhvr>
                                      <p:to>
                                        <p:strVal val="visible"/>
                                      </p:to>
                                    </p:set>
                                    <p:anim calcmode="lin" valueType="num">
                                      <p:cBhvr additive="base">
                                        <p:cTn id="57" dur="500" fill="hold"/>
                                        <p:tgtEl>
                                          <p:spTgt spid="21"/>
                                        </p:tgtEl>
                                        <p:attrNameLst>
                                          <p:attrName>ppt_x</p:attrName>
                                        </p:attrNameLst>
                                      </p:cBhvr>
                                      <p:tavLst>
                                        <p:tav tm="0">
                                          <p:val>
                                            <p:strVal val="0-#ppt_w/2"/>
                                          </p:val>
                                        </p:tav>
                                        <p:tav tm="100000">
                                          <p:val>
                                            <p:strVal val="#ppt_x"/>
                                          </p:val>
                                        </p:tav>
                                      </p:tavLst>
                                    </p:anim>
                                    <p:anim calcmode="lin" valueType="num">
                                      <p:cBhvr additive="base">
                                        <p:cTn id="58"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2" presetClass="entr" presetSubtype="4" fill="hold" grpId="0" nodeType="clickEffect">
                                  <p:stCondLst>
                                    <p:cond delay="0"/>
                                  </p:stCondLst>
                                  <p:childTnLst>
                                    <p:set>
                                      <p:cBhvr>
                                        <p:cTn id="62" dur="1" fill="hold">
                                          <p:stCondLst>
                                            <p:cond delay="0"/>
                                          </p:stCondLst>
                                        </p:cTn>
                                        <p:tgtEl>
                                          <p:spTgt spid="22"/>
                                        </p:tgtEl>
                                        <p:attrNameLst>
                                          <p:attrName>style.visibility</p:attrName>
                                        </p:attrNameLst>
                                      </p:cBhvr>
                                      <p:to>
                                        <p:strVal val="visible"/>
                                      </p:to>
                                    </p:set>
                                    <p:animEffect transition="in" filter="wipe(down)">
                                      <p:cBhvr>
                                        <p:cTn id="63" dur="500"/>
                                        <p:tgtEl>
                                          <p:spTgt spid="22"/>
                                        </p:tgtEl>
                                      </p:cBhvr>
                                    </p:animEffect>
                                  </p:childTnLst>
                                </p:cTn>
                              </p:par>
                            </p:childTnLst>
                          </p:cTn>
                        </p:par>
                        <p:par>
                          <p:cTn id="64" fill="hold">
                            <p:stCondLst>
                              <p:cond delay="500"/>
                            </p:stCondLst>
                            <p:childTnLst>
                              <p:par>
                                <p:cTn id="65" presetID="10" presetClass="entr" presetSubtype="0" fill="hold" grpId="0" nodeType="afterEffect">
                                  <p:stCondLst>
                                    <p:cond delay="0"/>
                                  </p:stCondLst>
                                  <p:childTnLst>
                                    <p:set>
                                      <p:cBhvr>
                                        <p:cTn id="66" dur="1" fill="hold">
                                          <p:stCondLst>
                                            <p:cond delay="0"/>
                                          </p:stCondLst>
                                        </p:cTn>
                                        <p:tgtEl>
                                          <p:spTgt spid="26"/>
                                        </p:tgtEl>
                                        <p:attrNameLst>
                                          <p:attrName>style.visibility</p:attrName>
                                        </p:attrNameLst>
                                      </p:cBhvr>
                                      <p:to>
                                        <p:strVal val="visible"/>
                                      </p:to>
                                    </p:set>
                                    <p:animEffect transition="in" filter="fade">
                                      <p:cBhvr>
                                        <p:cTn id="6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animBg="1"/>
      <p:bldP spid="14" grpId="0" animBg="1"/>
      <p:bldP spid="15" grpId="0" animBg="1"/>
      <p:bldP spid="16" grpId="0" animBg="1"/>
      <p:bldP spid="17" grpId="0" animBg="1"/>
      <p:bldP spid="19" grpId="0" animBg="1"/>
      <p:bldP spid="22" grpId="0" animBg="1"/>
      <p:bldP spid="23" grpId="0" animBg="1"/>
      <p:bldP spid="24" grpId="0"/>
      <p:bldP spid="25" grpId="0"/>
      <p:bldP spid="21" grpId="0"/>
      <p:bldP spid="26" grpId="0"/>
    </p:bldLst>
  </p:timing>
</p:sld>
</file>

<file path=ppt/theme/theme1.xml><?xml version="1.0" encoding="utf-8"?>
<a:theme xmlns:a="http://schemas.openxmlformats.org/drawingml/2006/main" name="1_FRIB3">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10_CKG FRIB no-line h">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KG FRIB no-line h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KG FRIB no-line h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KG FRIB no-line h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KG FRIB no-line h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KG FRIB no-line 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KG FRIB no-line 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KG FRIB no-line 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CKG FRIB no-line h 8">
        <a:dk1>
          <a:srgbClr val="000000"/>
        </a:dk1>
        <a:lt1>
          <a:srgbClr val="FFFFFF"/>
        </a:lt1>
        <a:dk2>
          <a:srgbClr val="1F1DE8"/>
        </a:dk2>
        <a:lt2>
          <a:srgbClr val="007469"/>
        </a:lt2>
        <a:accent1>
          <a:srgbClr val="FC0128"/>
        </a:accent1>
        <a:accent2>
          <a:srgbClr val="CF16CE"/>
        </a:accent2>
        <a:accent3>
          <a:srgbClr val="FFFFFF"/>
        </a:accent3>
        <a:accent4>
          <a:srgbClr val="000000"/>
        </a:accent4>
        <a:accent5>
          <a:srgbClr val="FDAAAC"/>
        </a:accent5>
        <a:accent6>
          <a:srgbClr val="BB13BA"/>
        </a:accent6>
        <a:hlink>
          <a:srgbClr val="F39FD1"/>
        </a:hlink>
        <a:folHlink>
          <a:srgbClr val="7C0F59"/>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FRIB Powerpoint Template.potx" id="{14DBDF93-7CAA-490A-BF73-387AA491C278}" vid="{58CB5C52-4659-4369-A474-094E63AC0D6E}"/>
    </a:ext>
  </a:extLst>
</a:theme>
</file>

<file path=ppt/theme/theme2.xml><?xml version="1.0" encoding="utf-8"?>
<a:theme xmlns:a="http://schemas.openxmlformats.org/drawingml/2006/main" name="FRIB3">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10_CKG FRIB no-line h">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KG FRIB no-line h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KG FRIB no-line h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KG FRIB no-line h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KG FRIB no-line h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KG FRIB no-line 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KG FRIB no-line 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KG FRIB no-line 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CKG FRIB no-line h 8">
        <a:dk1>
          <a:srgbClr val="000000"/>
        </a:dk1>
        <a:lt1>
          <a:srgbClr val="FFFFFF"/>
        </a:lt1>
        <a:dk2>
          <a:srgbClr val="1F1DE8"/>
        </a:dk2>
        <a:lt2>
          <a:srgbClr val="007469"/>
        </a:lt2>
        <a:accent1>
          <a:srgbClr val="FC0128"/>
        </a:accent1>
        <a:accent2>
          <a:srgbClr val="CF16CE"/>
        </a:accent2>
        <a:accent3>
          <a:srgbClr val="FFFFFF"/>
        </a:accent3>
        <a:accent4>
          <a:srgbClr val="000000"/>
        </a:accent4>
        <a:accent5>
          <a:srgbClr val="FDAAAC"/>
        </a:accent5>
        <a:accent6>
          <a:srgbClr val="BB13BA"/>
        </a:accent6>
        <a:hlink>
          <a:srgbClr val="F39FD1"/>
        </a:hlink>
        <a:folHlink>
          <a:srgbClr val="7C0F59"/>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FRIB Powerpoint Template.potx" id="{14DBDF93-7CAA-490A-BF73-387AA491C278}" vid="{58CB5C52-4659-4369-A474-094E63AC0D6E}"/>
    </a:ext>
  </a:extLst>
</a:theme>
</file>

<file path=ppt/theme/theme3.xml><?xml version="1.0" encoding="utf-8"?>
<a:theme xmlns:a="http://schemas.openxmlformats.org/drawingml/2006/main" name="2_FRIB3">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10_CKG FRIB no-line h">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KG FRIB no-line h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KG FRIB no-line h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KG FRIB no-line h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KG FRIB no-line h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KG FRIB no-line 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KG FRIB no-line 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KG FRIB no-line 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CKG FRIB no-line h 8">
        <a:dk1>
          <a:srgbClr val="000000"/>
        </a:dk1>
        <a:lt1>
          <a:srgbClr val="FFFFFF"/>
        </a:lt1>
        <a:dk2>
          <a:srgbClr val="1F1DE8"/>
        </a:dk2>
        <a:lt2>
          <a:srgbClr val="007469"/>
        </a:lt2>
        <a:accent1>
          <a:srgbClr val="FC0128"/>
        </a:accent1>
        <a:accent2>
          <a:srgbClr val="CF16CE"/>
        </a:accent2>
        <a:accent3>
          <a:srgbClr val="FFFFFF"/>
        </a:accent3>
        <a:accent4>
          <a:srgbClr val="000000"/>
        </a:accent4>
        <a:accent5>
          <a:srgbClr val="FDAAAC"/>
        </a:accent5>
        <a:accent6>
          <a:srgbClr val="BB13BA"/>
        </a:accent6>
        <a:hlink>
          <a:srgbClr val="F39FD1"/>
        </a:hlink>
        <a:folHlink>
          <a:srgbClr val="7C0F59"/>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FRIB Powerpoint Template.potx" id="{14DBDF93-7CAA-490A-BF73-387AA491C278}" vid="{58CB5C52-4659-4369-A474-094E63AC0D6E}"/>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documentManagement>
    <Archive_x0020_Date xmlns="84FA14C0-B7D1-4566-A284-79A890D0FD9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659CD9C89693C4BA4E310DBBA87C6B1" ma:contentTypeVersion="" ma:contentTypeDescription="Create a new document." ma:contentTypeScope="" ma:versionID="6050285cda2a0c67517c9403113a4233">
  <xsd:schema xmlns:xsd="http://www.w3.org/2001/XMLSchema" xmlns:xs="http://www.w3.org/2001/XMLSchema" xmlns:p="http://schemas.microsoft.com/office/2006/metadata/properties" xmlns:ns2="84FA14C0-B7D1-4566-A284-79A890D0FD95" targetNamespace="http://schemas.microsoft.com/office/2006/metadata/properties" ma:root="true" ma:fieldsID="d80a20630cd769371518b7288eedebc1" ns2:_="">
    <xsd:import namespace="84FA14C0-B7D1-4566-A284-79A890D0FD95"/>
    <xsd:element name="properties">
      <xsd:complexType>
        <xsd:sequence>
          <xsd:element name="documentManagement">
            <xsd:complexType>
              <xsd:all>
                <xsd:element ref="ns2:Archive_x0020_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4FA14C0-B7D1-4566-A284-79A890D0FD95" elementFormDefault="qualified">
    <xsd:import namespace="http://schemas.microsoft.com/office/2006/documentManagement/types"/>
    <xsd:import namespace="http://schemas.microsoft.com/office/infopath/2007/PartnerControls"/>
    <xsd:element name="Archive_x0020_Date" ma:index="8" nillable="true" ma:displayName="Archive Date" ma:format="DateOnly" ma:internalName="Archive_x0020_Dat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B76CD61-6042-403B-B3F6-04E51A8FF76A}">
  <ds:schemaRefs>
    <ds:schemaRef ds:uri="http://schemas.microsoft.com/sharepoint/v3/contenttype/forms"/>
  </ds:schemaRefs>
</ds:datastoreItem>
</file>

<file path=customXml/itemProps2.xml><?xml version="1.0" encoding="utf-8"?>
<ds:datastoreItem xmlns:ds="http://schemas.openxmlformats.org/officeDocument/2006/customXml" ds:itemID="{24BA702D-F6E6-4314-8945-369A109C75F9}">
  <ds:schemaRefs>
    <ds:schemaRef ds:uri="http://schemas.openxmlformats.org/package/2006/metadata/core-properties"/>
    <ds:schemaRef ds:uri="http://purl.org/dc/dcmitype/"/>
    <ds:schemaRef ds:uri="http://schemas.microsoft.com/office/2006/documentManagement/types"/>
    <ds:schemaRef ds:uri="http://www.w3.org/XML/1998/namespace"/>
    <ds:schemaRef ds:uri="http://purl.org/dc/terms/"/>
    <ds:schemaRef ds:uri="84FA14C0-B7D1-4566-A284-79A890D0FD95"/>
    <ds:schemaRef ds:uri="http://purl.org/dc/elements/1.1/"/>
    <ds:schemaRef ds:uri="http://schemas.microsoft.com/office/infopath/2007/PartnerControls"/>
    <ds:schemaRef ds:uri="http://schemas.microsoft.com/office/2006/metadata/properties"/>
  </ds:schemaRefs>
</ds:datastoreItem>
</file>

<file path=customXml/itemProps3.xml><?xml version="1.0" encoding="utf-8"?>
<ds:datastoreItem xmlns:ds="http://schemas.openxmlformats.org/officeDocument/2006/customXml" ds:itemID="{D022B04D-F2E1-4EB5-8527-6CB1FC49B12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4FA14C0-B7D1-4566-A284-79A890D0FD9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FRIB Presentation Template</Template>
  <TotalTime>1512</TotalTime>
  <Words>1100</Words>
  <Application>Microsoft Office PowerPoint</Application>
  <PresentationFormat>On-screen Show (4:3)</PresentationFormat>
  <Paragraphs>170</Paragraphs>
  <Slides>21</Slides>
  <Notes>7</Notes>
  <HiddenSlides>0</HiddenSlides>
  <MMClips>1</MMClips>
  <ScaleCrop>false</ScaleCrop>
  <HeadingPairs>
    <vt:vector size="6" baseType="variant">
      <vt:variant>
        <vt:lpstr>Fonts Used</vt:lpstr>
      </vt:variant>
      <vt:variant>
        <vt:i4>17</vt:i4>
      </vt:variant>
      <vt:variant>
        <vt:lpstr>Theme</vt:lpstr>
      </vt:variant>
      <vt:variant>
        <vt:i4>3</vt:i4>
      </vt:variant>
      <vt:variant>
        <vt:lpstr>Slide Titles</vt:lpstr>
      </vt:variant>
      <vt:variant>
        <vt:i4>21</vt:i4>
      </vt:variant>
    </vt:vector>
  </HeadingPairs>
  <TitlesOfParts>
    <vt:vector size="41" baseType="lpstr">
      <vt:lpstr>MS PGothic</vt:lpstr>
      <vt:lpstr>MS PGothic</vt:lpstr>
      <vt:lpstr>Aharoni</vt:lpstr>
      <vt:lpstr>Arial</vt:lpstr>
      <vt:lpstr>Arial Black</vt:lpstr>
      <vt:lpstr>Calibri</vt:lpstr>
      <vt:lpstr>Century Gothic</vt:lpstr>
      <vt:lpstr>Copperplate Gothic Bold</vt:lpstr>
      <vt:lpstr>Garamond</vt:lpstr>
      <vt:lpstr>Gotham Book</vt:lpstr>
      <vt:lpstr>Helvetica</vt:lpstr>
      <vt:lpstr>Impact</vt:lpstr>
      <vt:lpstr>Lucida Grande</vt:lpstr>
      <vt:lpstr>Noto Sans Symbols</vt:lpstr>
      <vt:lpstr>Trebuchet MS</vt:lpstr>
      <vt:lpstr>Wingdings</vt:lpstr>
      <vt:lpstr>ヒラギノ角ゴ Pro W3</vt:lpstr>
      <vt:lpstr>1_FRIB3</vt:lpstr>
      <vt:lpstr>FRIB3</vt:lpstr>
      <vt:lpstr>2_FRIB3</vt:lpstr>
      <vt:lpstr>PowerPoint Presentation</vt:lpstr>
      <vt:lpstr>Useful Information</vt:lpstr>
      <vt:lpstr>PowerPoint Presentation</vt:lpstr>
      <vt:lpstr>PowerPoint Presentation</vt:lpstr>
      <vt:lpstr>PowerPoint Presentation</vt:lpstr>
      <vt:lpstr>How big is the nucleus?</vt:lpstr>
      <vt:lpstr>PowerPoint Presentation</vt:lpstr>
      <vt:lpstr>Want to study rare nuclei?</vt:lpstr>
      <vt:lpstr>PowerPoint Presentation</vt:lpstr>
      <vt:lpstr>Behind the Scenes at FRIB</vt:lpstr>
      <vt:lpstr>Want to find the shape of the nucleus?</vt:lpstr>
      <vt:lpstr>Measuring the invisible</vt:lpstr>
      <vt:lpstr>Who works at FRIB? Users</vt:lpstr>
      <vt:lpstr>PowerPoint Presentation</vt:lpstr>
      <vt:lpstr>Who works at FRIB? Students</vt:lpstr>
      <vt:lpstr>FRIB on the MSU campus</vt:lpstr>
      <vt:lpstr>PowerPoint Presentation</vt:lpstr>
      <vt:lpstr>Safety First</vt:lpstr>
      <vt:lpstr>PowerPoint Presentation</vt:lpstr>
      <vt:lpstr>PowerPoint Presentation</vt:lpstr>
      <vt:lpstr>Special COVID-19 Considerations</vt:lpstr>
    </vt:vector>
  </TitlesOfParts>
  <Company>NSCL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of Presentation]</dc:title>
  <dc:creator>Engwall, Hannah</dc:creator>
  <cp:lastModifiedBy>Constan, Zachary</cp:lastModifiedBy>
  <cp:revision>101</cp:revision>
  <cp:lastPrinted>2013-06-17T20:20:32Z</cp:lastPrinted>
  <dcterms:created xsi:type="dcterms:W3CDTF">2014-10-10T17:49:08Z</dcterms:created>
  <dcterms:modified xsi:type="dcterms:W3CDTF">2023-08-08T19:30:33Z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0x0101000659CD9C89693C4BA4E310DBBA87C6B1</vt:lpwstr>
  </property>
  <property fmtid="{D5CDD505-2E9C-101B-9397-08002B2CF9AE}" pid="3" name="TemplateUrl">
    <vt:lpwstr/>
  </property>
  <property fmtid="{D5CDD505-2E9C-101B-9397-08002B2CF9AE}" pid="4" name="xd_Signature">
    <vt:bool>false</vt:bool>
  </property>
  <property fmtid="{D5CDD505-2E9C-101B-9397-08002B2CF9AE}" pid="5" name="xd_ProgID">
    <vt:lpwstr/>
  </property>
</Properties>
</file>