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300" r:id="rId3"/>
    <p:sldId id="285" r:id="rId4"/>
    <p:sldId id="286" r:id="rId5"/>
    <p:sldId id="292" r:id="rId6"/>
    <p:sldId id="310" r:id="rId7"/>
    <p:sldId id="309" r:id="rId8"/>
    <p:sldId id="311" r:id="rId9"/>
    <p:sldId id="307" r:id="rId10"/>
    <p:sldId id="291" r:id="rId11"/>
    <p:sldId id="264" r:id="rId12"/>
    <p:sldId id="265" r:id="rId13"/>
    <p:sldId id="266" r:id="rId14"/>
    <p:sldId id="269" r:id="rId15"/>
    <p:sldId id="270" r:id="rId16"/>
    <p:sldId id="271" r:id="rId17"/>
    <p:sldId id="288" r:id="rId18"/>
    <p:sldId id="273" r:id="rId19"/>
    <p:sldId id="289" r:id="rId20"/>
    <p:sldId id="278" r:id="rId21"/>
    <p:sldId id="279" r:id="rId22"/>
    <p:sldId id="296" r:id="rId23"/>
    <p:sldId id="312" r:id="rId24"/>
    <p:sldId id="301" r:id="rId25"/>
    <p:sldId id="303" r:id="rId26"/>
    <p:sldId id="282" r:id="rId27"/>
    <p:sldId id="283" r:id="rId28"/>
    <p:sldId id="284" r:id="rId29"/>
    <p:sldId id="30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162"/>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8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E7F3F-DE2D-4940-AACF-77627230A111}" type="datetimeFigureOut">
              <a:rPr lang="en-US" smtClean="0"/>
              <a:t>11/8/2018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81D0-1CA8-4E15-B28C-BC0B126FCA48}" type="slidenum">
              <a:rPr lang="en-US" smtClean="0"/>
              <a:t>‹#›</a:t>
            </a:fld>
            <a:endParaRPr lang="en-US"/>
          </a:p>
        </p:txBody>
      </p:sp>
    </p:spTree>
    <p:extLst>
      <p:ext uri="{BB962C8B-B14F-4D97-AF65-F5344CB8AC3E}">
        <p14:creationId xmlns:p14="http://schemas.microsoft.com/office/powerpoint/2010/main" val="292739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35C21-B02B-46BE-93C2-5A30D2D63936}" type="slidenum">
              <a:rPr lang="en-US" altLang="en-US" smtClean="0"/>
              <a:pPr>
                <a:spcBef>
                  <a:spcPct val="0"/>
                </a:spcBef>
              </a:pPr>
              <a:t>3</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(Have audience identify parts of the atom)</a:t>
            </a:r>
            <a:r>
              <a:rPr lang="en-US" altLang="en-US" smtClean="0"/>
              <a:t> At NSCL, we study the nucleus of the atom. Specifically, we study nuclei that are rare, unstable. </a:t>
            </a:r>
          </a:p>
        </p:txBody>
      </p:sp>
    </p:spTree>
    <p:extLst>
      <p:ext uri="{BB962C8B-B14F-4D97-AF65-F5344CB8AC3E}">
        <p14:creationId xmlns:p14="http://schemas.microsoft.com/office/powerpoint/2010/main" val="207404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9F4D6F-011B-4D0F-B6BC-B8E14A1356A7}" type="slidenum">
              <a:rPr lang="en-US" altLang="en-US" smtClean="0"/>
              <a:pPr>
                <a:spcBef>
                  <a:spcPct val="0"/>
                </a:spcBef>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The nucleus is really small, can’t see even with the most powerful microscopes.  It’s as small compared to you as you are compared to the ENTIRE SOLAR SYSTEM.</a:t>
            </a:r>
          </a:p>
        </p:txBody>
      </p:sp>
    </p:spTree>
    <p:extLst>
      <p:ext uri="{BB962C8B-B14F-4D97-AF65-F5344CB8AC3E}">
        <p14:creationId xmlns:p14="http://schemas.microsoft.com/office/powerpoint/2010/main" val="329711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DBCE17-AA5F-47D4-BAA9-774802576042}" type="slidenum">
              <a:rPr lang="en-US" altLang="en-US" smtClean="0"/>
              <a:pPr>
                <a:spcBef>
                  <a:spcPct val="0"/>
                </a:spcBef>
              </a:pPr>
              <a:t>12</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In our lab, we use 6-foot-thick concrete to stop radiation from escaping. We’re also very careful to scan for radioactivity and train people how to handle it safely. We checked the tour route to make sure that the radiation levels were safe for you. Radiation is not dangerous when you treat it with respect and know how to manage it. In fact, I walked around the tour route before you got here with a radiation detector to make sure it was safe.</a:t>
            </a:r>
          </a:p>
        </p:txBody>
      </p:sp>
    </p:spTree>
    <p:extLst>
      <p:ext uri="{BB962C8B-B14F-4D97-AF65-F5344CB8AC3E}">
        <p14:creationId xmlns:p14="http://schemas.microsoft.com/office/powerpoint/2010/main" val="152594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05C872-2F35-495A-A7B1-53B9750F7B33}" type="slidenum">
              <a:rPr lang="en-US" altLang="en-US" smtClean="0"/>
              <a:pPr>
                <a:spcBef>
                  <a:spcPct val="0"/>
                </a:spcBef>
              </a:pPr>
              <a:t>17</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A cyclotron uses a Magnetic field to steer the nuclei in a circle, and an Electric field to speed it up (that’s why it’s spiraling outward).  The K500 speeds nuclei up to 20% of the speed of light and sends them to the K1200, which accelerates them up to HALF the speed of light.  </a:t>
            </a:r>
            <a:r>
              <a:rPr lang="en-US" altLang="en-US" b="1" smtClean="0"/>
              <a:t>How far is that every second?</a:t>
            </a:r>
          </a:p>
        </p:txBody>
      </p:sp>
    </p:spTree>
    <p:extLst>
      <p:ext uri="{BB962C8B-B14F-4D97-AF65-F5344CB8AC3E}">
        <p14:creationId xmlns:p14="http://schemas.microsoft.com/office/powerpoint/2010/main" val="32083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635752-1D7C-4EFE-8AFB-9F1691E4F3BB}" type="slidenum">
              <a:rPr lang="en-US" altLang="en-US" smtClean="0"/>
              <a:pPr>
                <a:spcBef>
                  <a:spcPct val="0"/>
                </a:spcBef>
              </a:pPr>
              <a:t>21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333C2B"/>
                </a:solidFill>
              </a:rPr>
              <a:t>400-yard linear accelerator will replace cyclotrons, producing nuclei with twice the energy and thousands of times more rare isotopes per second</a:t>
            </a:r>
          </a:p>
          <a:p>
            <a:pPr eaLnBrk="1" hangingPunct="1"/>
            <a:r>
              <a:rPr lang="en-US" altLang="en-US" smtClean="0">
                <a:solidFill>
                  <a:srgbClr val="333C2B"/>
                </a:solidFill>
              </a:rPr>
              <a:t>Many additions to the building for personnel, cryogenics, research area, etc.</a:t>
            </a:r>
          </a:p>
          <a:p>
            <a:pPr eaLnBrk="1" hangingPunct="1"/>
            <a:endParaRPr lang="en-US" altLang="en-US" smtClean="0"/>
          </a:p>
        </p:txBody>
      </p:sp>
    </p:spTree>
    <p:extLst>
      <p:ext uri="{BB962C8B-B14F-4D97-AF65-F5344CB8AC3E}">
        <p14:creationId xmlns:p14="http://schemas.microsoft.com/office/powerpoint/2010/main" val="287722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D9E65-39D5-4DF7-BDB7-73115AF6891D}" type="slidenum">
              <a:rPr lang="en-US" altLang="en-US" smtClean="0"/>
              <a:pPr>
                <a:spcBef>
                  <a:spcPct val="0"/>
                </a:spcBef>
              </a:pPr>
              <a:t>23</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53760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22EF7A-F3F1-4152-A203-93FC3D755560}" type="slidenum">
              <a:rPr lang="en-US" altLang="en-US" smtClean="0"/>
              <a:pPr>
                <a:spcBef>
                  <a:spcPct val="0"/>
                </a:spcBef>
              </a:pPr>
              <a:t>28</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26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a:t>
            </a:r>
          </a:p>
          <a:p>
            <a:r>
              <a:rPr lang="en-US" dirty="0" smtClean="0"/>
              <a:t>[Presenter’s Title]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2826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638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00291C4-B9CB-4B36-BA13-8AEDC9FA786F}"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3132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86"/>
            <a:ext cx="7886700" cy="52319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46936" y="77186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681162"/>
            <a:ext cx="3868340" cy="4508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877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539663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3702E-69E2-404F-A046-D1A8D3983650}" type="slidenum">
              <a:rPr lang="en-US"/>
              <a:pPr>
                <a:defRPr/>
              </a:pPr>
              <a:t>‹#›</a:t>
            </a:fld>
            <a:endParaRPr lang="en-US"/>
          </a:p>
        </p:txBody>
      </p:sp>
    </p:spTree>
    <p:extLst>
      <p:ext uri="{BB962C8B-B14F-4D97-AF65-F5344CB8AC3E}">
        <p14:creationId xmlns:p14="http://schemas.microsoft.com/office/powerpoint/2010/main" val="21977635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2" descr="https://scontent-b-atl.xx.fbcdn.net/hphotos-frc3/321338_557915014237688_267063225_n.png"/>
          <p:cNvPicPr>
            <a:picLocks noChangeAspect="1" noChangeArrowheads="1"/>
          </p:cNvPicPr>
          <p:nvPr userDrawn="1"/>
        </p:nvPicPr>
        <p:blipFill>
          <a:blip r:embed="rId2"/>
          <a:srcRect/>
          <a:stretch>
            <a:fillRect/>
          </a:stretch>
        </p:blipFill>
        <p:spPr bwMode="auto">
          <a:xfrm>
            <a:off x="1837170" y="274638"/>
            <a:ext cx="4997739" cy="1849928"/>
          </a:xfrm>
          <a:prstGeom prst="rect">
            <a:avLst/>
          </a:prstGeom>
          <a:noFill/>
        </p:spPr>
      </p:pic>
    </p:spTree>
    <p:extLst>
      <p:ext uri="{BB962C8B-B14F-4D97-AF65-F5344CB8AC3E}">
        <p14:creationId xmlns:p14="http://schemas.microsoft.com/office/powerpoint/2010/main" val="87913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gif"/><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288"/>
            <a:ext cx="7886700" cy="538843"/>
          </a:xfrm>
          <a:prstGeom prst="rect">
            <a:avLst/>
          </a:prstGeom>
        </p:spPr>
        <p:txBody>
          <a:bodyPr vert="horz" lIns="91440" tIns="45720" rIns="91440" bIns="45720" rtlCol="0" anchor="ctr">
            <a:noAutofit/>
          </a:bodyPr>
          <a:lstStyle/>
          <a:p>
            <a:r>
              <a:rPr lang="en-US" dirty="0" smtClean="0"/>
              <a:t>TITLE OF PAGE</a:t>
            </a:r>
            <a:endParaRPr lang="en-US" dirty="0"/>
          </a:p>
        </p:txBody>
      </p:sp>
      <p:sp>
        <p:nvSpPr>
          <p:cNvPr id="3" name="Text Placeholder 2"/>
          <p:cNvSpPr>
            <a:spLocks noGrp="1"/>
          </p:cNvSpPr>
          <p:nvPr>
            <p:ph type="body" idx="1"/>
          </p:nvPr>
        </p:nvSpPr>
        <p:spPr>
          <a:xfrm>
            <a:off x="628650" y="849086"/>
            <a:ext cx="7886700" cy="5543549"/>
          </a:xfrm>
          <a:prstGeom prst="rect">
            <a:avLst/>
          </a:prstGeom>
        </p:spPr>
        <p:txBody>
          <a:bodyPr vert="horz" lIns="91440" tIns="45720" rIns="91440" bIns="45720" rtlCol="0">
            <a:normAutofit/>
          </a:bodyPr>
          <a:lstStyle/>
          <a:p>
            <a:pPr lvl="0"/>
            <a:r>
              <a:rPr lang="en-US" dirty="0" smtClean="0"/>
              <a:t>SUBHEADING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28650" y="6429827"/>
            <a:ext cx="3086100" cy="247196"/>
          </a:xfrm>
          <a:prstGeom prst="rect">
            <a:avLst/>
          </a:prstGeom>
        </p:spPr>
        <p:txBody>
          <a:bodyPr vert="horz" lIns="91440" tIns="45720" rIns="91440" bIns="45720" rtlCol="0" anchor="ctr"/>
          <a:lstStyle>
            <a:lvl1pPr algn="l">
              <a:defRPr sz="1000">
                <a:solidFill>
                  <a:schemeClr val="tx1"/>
                </a:solidFill>
              </a:defRPr>
            </a:lvl1pPr>
          </a:lstStyle>
          <a:p>
            <a:r>
              <a:rPr lang="en-US" dirty="0" smtClean="0"/>
              <a:t>A. Presenter, Title of Presentation, Date</a:t>
            </a:r>
            <a:endParaRPr lang="en-US" dirty="0"/>
          </a:p>
        </p:txBody>
      </p:sp>
      <p:sp>
        <p:nvSpPr>
          <p:cNvPr id="6" name="Slide Number Placeholder 5"/>
          <p:cNvSpPr>
            <a:spLocks noGrp="1"/>
          </p:cNvSpPr>
          <p:nvPr>
            <p:ph type="sldNum" sz="quarter" idx="4"/>
          </p:nvPr>
        </p:nvSpPr>
        <p:spPr>
          <a:xfrm>
            <a:off x="8115300" y="6429827"/>
            <a:ext cx="400050" cy="309334"/>
          </a:xfrm>
          <a:prstGeom prst="rect">
            <a:avLst/>
          </a:prstGeom>
        </p:spPr>
        <p:txBody>
          <a:bodyPr vert="horz" lIns="91440" tIns="45720" rIns="91440" bIns="45720" rtlCol="0" anchor="ctr"/>
          <a:lstStyle>
            <a:lvl1pPr algn="r">
              <a:defRPr sz="1000">
                <a:solidFill>
                  <a:schemeClr val="tx1"/>
                </a:solidFill>
              </a:defRPr>
            </a:lvl1pPr>
          </a:lstStyle>
          <a:p>
            <a:fld id="{401A78CA-A366-463A-825D-27002063E753}" type="slidenum">
              <a:rPr lang="en-US" smtClean="0"/>
              <a:pPr/>
              <a:t>‹#›</a:t>
            </a:fld>
            <a:endParaRPr lang="en-US" dirty="0"/>
          </a:p>
        </p:txBody>
      </p:sp>
      <p:cxnSp>
        <p:nvCxnSpPr>
          <p:cNvPr id="10" name="Straight Connector 9"/>
          <p:cNvCxnSpPr/>
          <p:nvPr userDrawn="1"/>
        </p:nvCxnSpPr>
        <p:spPr>
          <a:xfrm>
            <a:off x="628650" y="155124"/>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28650" y="702131"/>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628650" y="6429827"/>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3220" y="6467020"/>
            <a:ext cx="255762" cy="35688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65527" y="6472312"/>
            <a:ext cx="344227" cy="346301"/>
          </a:xfrm>
          <a:prstGeom prst="rect">
            <a:avLst/>
          </a:prstGeom>
        </p:spPr>
      </p:pic>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15050" y="6430306"/>
            <a:ext cx="1261307" cy="420436"/>
          </a:xfrm>
          <a:prstGeom prst="rect">
            <a:avLst/>
          </a:prstGeom>
        </p:spPr>
      </p:pic>
    </p:spTree>
    <p:extLst>
      <p:ext uri="{BB962C8B-B14F-4D97-AF65-F5344CB8AC3E}">
        <p14:creationId xmlns:p14="http://schemas.microsoft.com/office/powerpoint/2010/main" val="46117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scl.msu.edu/public/education" TargetMode="External"/><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intranet\files\projects\outreach\Tours\Tour%20presentation%20files\k500.avi" TargetMode="External"/><Relationship Id="rId1" Type="http://schemas.microsoft.com/office/2007/relationships/media" Target="file:///\\intranet\files\projects\outreach\Tours\Tour%20presentation%20files\k500.avi" TargetMode="External"/><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0.png"/><Relationship Id="rId12" Type="http://schemas.microsoft.com/office/2007/relationships/hdphoto" Target="../media/hdphoto6.wdp"/><Relationship Id="rId17" Type="http://schemas.openxmlformats.org/officeDocument/2006/relationships/image" Target="../media/image45.png"/><Relationship Id="rId2" Type="http://schemas.openxmlformats.org/officeDocument/2006/relationships/image" Target="../media/image47.png"/><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45.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77.png"/><Relationship Id="rId7" Type="http://schemas.openxmlformats.org/officeDocument/2006/relationships/hyperlink" Target="mailto:visits@nscl.msu.edu" TargetMode="Externa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hyperlink" Target="shop.msu.edu" TargetMode="External"/><Relationship Id="rId5" Type="http://schemas.openxmlformats.org/officeDocument/2006/relationships/hyperlink" Target="http://msupress.org/books/book/?id=50-1D0-33F8#.VkOF-rerT0M" TargetMode="External"/><Relationship Id="rId10" Type="http://schemas.openxmlformats.org/officeDocument/2006/relationships/image" Target="../media/image80.jpeg"/><Relationship Id="rId4" Type="http://schemas.openxmlformats.org/officeDocument/2006/relationships/image" Target="../media/image78.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5.emf"/><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emf"/><Relationship Id="rId5" Type="http://schemas.microsoft.com/office/2007/relationships/hdphoto" Target="../media/hdphoto1.wdp"/><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76299"/>
            <a:ext cx="7772400" cy="1655763"/>
          </a:xfrm>
        </p:spPr>
        <p:txBody>
          <a:bodyPr/>
          <a:lstStyle/>
          <a:p>
            <a:r>
              <a:rPr lang="en-US" dirty="0" smtClean="0"/>
              <a:t>NSCL</a:t>
            </a:r>
            <a:br>
              <a:rPr lang="en-US" dirty="0" smtClean="0"/>
            </a:br>
            <a:r>
              <a:rPr lang="en-US" sz="4000" dirty="0" smtClean="0">
                <a:latin typeface="Century Gothic" panose="020B0502020202020204" pitchFamily="34" charset="0"/>
              </a:rPr>
              <a:t>Nuclear Research at MSU</a:t>
            </a:r>
            <a:endParaRPr lang="en-US" sz="4800" dirty="0">
              <a:latin typeface="Century Gothic" panose="020B0502020202020204" pitchFamily="34" charset="0"/>
            </a:endParaRPr>
          </a:p>
        </p:txBody>
      </p:sp>
      <p:sp>
        <p:nvSpPr>
          <p:cNvPr id="3" name="Subtitle 2"/>
          <p:cNvSpPr>
            <a:spLocks noGrp="1"/>
          </p:cNvSpPr>
          <p:nvPr>
            <p:ph type="subTitle" idx="1"/>
          </p:nvPr>
        </p:nvSpPr>
        <p:spPr>
          <a:xfrm>
            <a:off x="2032000" y="2636838"/>
            <a:ext cx="5435600" cy="995362"/>
          </a:xfrm>
        </p:spPr>
        <p:txBody>
          <a:bodyPr/>
          <a:lstStyle/>
          <a:p>
            <a:r>
              <a:rPr lang="en-US" dirty="0" smtClean="0"/>
              <a:t>A world-class facility for nuclear experimentation and theory</a:t>
            </a:r>
            <a:endParaRPr lang="en-US" dirty="0"/>
          </a:p>
        </p:txBody>
      </p:sp>
      <p:sp>
        <p:nvSpPr>
          <p:cNvPr id="5" name="TextBox 4"/>
          <p:cNvSpPr txBox="1"/>
          <p:nvPr/>
        </p:nvSpPr>
        <p:spPr>
          <a:xfrm>
            <a:off x="571500" y="6426200"/>
            <a:ext cx="4229100" cy="276999"/>
          </a:xfrm>
          <a:prstGeom prst="rect">
            <a:avLst/>
          </a:prstGeom>
          <a:noFill/>
        </p:spPr>
        <p:txBody>
          <a:bodyPr wrap="square" rtlCol="0">
            <a:spAutoFit/>
          </a:bodyPr>
          <a:lstStyle/>
          <a:p>
            <a:r>
              <a:rPr lang="en-US" sz="1200" dirty="0" smtClean="0">
                <a:latin typeface="Century Gothic" panose="020B0502020202020204" pitchFamily="34" charset="0"/>
              </a:rPr>
              <a:t>ISO 9001, ISO 14001, OHSAS 18001 registered</a:t>
            </a:r>
            <a:endParaRPr lang="en-US" sz="1200" dirty="0">
              <a:latin typeface="Century Gothic" panose="020B0502020202020204"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8158" r="7259"/>
          <a:stretch/>
        </p:blipFill>
        <p:spPr>
          <a:xfrm>
            <a:off x="635000" y="3593306"/>
            <a:ext cx="4887589" cy="2528093"/>
          </a:xfrm>
          <a:prstGeom prst="rect">
            <a:avLst/>
          </a:prstGeom>
        </p:spPr>
      </p:pic>
      <p:sp>
        <p:nvSpPr>
          <p:cNvPr id="9" name="TextBox 8"/>
          <p:cNvSpPr txBox="1"/>
          <p:nvPr/>
        </p:nvSpPr>
        <p:spPr>
          <a:xfrm>
            <a:off x="5622728" y="3593306"/>
            <a:ext cx="2400300" cy="1200329"/>
          </a:xfrm>
          <a:prstGeom prst="rect">
            <a:avLst/>
          </a:prstGeom>
          <a:noFill/>
        </p:spPr>
        <p:txBody>
          <a:bodyPr wrap="square" rtlCol="0">
            <a:spAutoFit/>
          </a:bodyPr>
          <a:lstStyle/>
          <a:p>
            <a:r>
              <a:rPr lang="en-US" b="1" dirty="0" smtClean="0">
                <a:solidFill>
                  <a:schemeClr val="accent6">
                    <a:lumMod val="75000"/>
                  </a:schemeClr>
                </a:solidFill>
              </a:rPr>
              <a:t>N</a:t>
            </a:r>
            <a:r>
              <a:rPr lang="en-US" dirty="0" smtClean="0"/>
              <a:t>ATIONAL</a:t>
            </a:r>
          </a:p>
          <a:p>
            <a:r>
              <a:rPr lang="en-US" b="1" dirty="0" smtClean="0">
                <a:solidFill>
                  <a:schemeClr val="accent6">
                    <a:lumMod val="75000"/>
                  </a:schemeClr>
                </a:solidFill>
              </a:rPr>
              <a:t>S</a:t>
            </a:r>
            <a:r>
              <a:rPr lang="en-US" dirty="0" smtClean="0"/>
              <a:t>UPERCONDUCTING</a:t>
            </a:r>
            <a:br>
              <a:rPr lang="en-US" dirty="0" smtClean="0"/>
            </a:br>
            <a:r>
              <a:rPr lang="en-US" b="1" dirty="0" smtClean="0">
                <a:solidFill>
                  <a:schemeClr val="accent6">
                    <a:lumMod val="75000"/>
                  </a:schemeClr>
                </a:solidFill>
              </a:rPr>
              <a:t>C</a:t>
            </a:r>
            <a:r>
              <a:rPr lang="en-US" dirty="0" smtClean="0"/>
              <a:t>YCLOTRON</a:t>
            </a:r>
            <a:br>
              <a:rPr lang="en-US" dirty="0" smtClean="0"/>
            </a:br>
            <a:r>
              <a:rPr lang="en-US" b="1" dirty="0" smtClean="0">
                <a:solidFill>
                  <a:schemeClr val="accent6">
                    <a:lumMod val="75000"/>
                  </a:schemeClr>
                </a:solidFill>
              </a:rPr>
              <a:t>L</a:t>
            </a:r>
            <a:r>
              <a:rPr lang="en-US" dirty="0" smtClean="0"/>
              <a:t>ABORATORY</a:t>
            </a:r>
            <a:endParaRPr lang="en-US" dirty="0"/>
          </a:p>
        </p:txBody>
      </p:sp>
      <p:sp>
        <p:nvSpPr>
          <p:cNvPr id="10" name="Rectangle 9"/>
          <p:cNvSpPr/>
          <p:nvPr/>
        </p:nvSpPr>
        <p:spPr>
          <a:xfrm>
            <a:off x="5622728" y="5025025"/>
            <a:ext cx="2933443" cy="599908"/>
          </a:xfrm>
          <a:prstGeom prst="rect">
            <a:avLst/>
          </a:prstGeom>
        </p:spPr>
        <p:txBody>
          <a:bodyPr wrap="square">
            <a:spAutoFit/>
          </a:bodyPr>
          <a:lstStyle/>
          <a:p>
            <a:pPr>
              <a:lnSpc>
                <a:spcPct val="75000"/>
              </a:lnSpc>
              <a:spcBef>
                <a:spcPct val="30000"/>
              </a:spcBef>
              <a:defRPr/>
            </a:pPr>
            <a:r>
              <a:rPr lang="en-US" dirty="0">
                <a:solidFill>
                  <a:schemeClr val="accent6">
                    <a:lumMod val="50000"/>
                  </a:schemeClr>
                </a:solidFill>
              </a:rPr>
              <a:t>Dr. Zach Constan</a:t>
            </a:r>
          </a:p>
          <a:p>
            <a:pPr>
              <a:lnSpc>
                <a:spcPct val="75000"/>
              </a:lnSpc>
              <a:spcBef>
                <a:spcPct val="30000"/>
              </a:spcBef>
              <a:defRPr/>
            </a:pPr>
            <a:r>
              <a:rPr lang="en-US" dirty="0">
                <a:solidFill>
                  <a:schemeClr val="accent6">
                    <a:lumMod val="50000"/>
                  </a:schemeClr>
                </a:solidFill>
              </a:rPr>
              <a:t>NSCL Outreach Coordinator</a:t>
            </a:r>
            <a:endParaRPr lang="en-US" sz="1400" dirty="0">
              <a:solidFill>
                <a:schemeClr val="accent6">
                  <a:lumMod val="50000"/>
                </a:schemeClr>
              </a:solidFill>
            </a:endParaRPr>
          </a:p>
        </p:txBody>
      </p:sp>
    </p:spTree>
    <p:extLst>
      <p:ext uri="{BB962C8B-B14F-4D97-AF65-F5344CB8AC3E}">
        <p14:creationId xmlns:p14="http://schemas.microsoft.com/office/powerpoint/2010/main" val="285305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Outreach</a:t>
            </a:r>
            <a:endParaRPr lang="en-US" dirty="0"/>
          </a:p>
        </p:txBody>
      </p:sp>
      <p:sp>
        <p:nvSpPr>
          <p:cNvPr id="3" name="Content Placeholder 2"/>
          <p:cNvSpPr>
            <a:spLocks noGrp="1"/>
          </p:cNvSpPr>
          <p:nvPr>
            <p:ph idx="1"/>
          </p:nvPr>
        </p:nvSpPr>
        <p:spPr>
          <a:xfrm>
            <a:off x="628650" y="849086"/>
            <a:ext cx="4489450" cy="2605315"/>
          </a:xfrm>
        </p:spPr>
        <p:txBody>
          <a:bodyPr>
            <a:normAutofit/>
          </a:bodyPr>
          <a:lstStyle/>
          <a:p>
            <a:pPr marL="0" indent="0" algn="ctr">
              <a:buNone/>
            </a:pPr>
            <a:r>
              <a:rPr lang="en-US" dirty="0"/>
              <a:t>NSCL has the </a:t>
            </a:r>
            <a:endParaRPr lang="en-US" dirty="0" smtClean="0"/>
          </a:p>
          <a:p>
            <a:pPr marL="0" indent="0" algn="ctr">
              <a:buNone/>
            </a:pPr>
            <a:r>
              <a:rPr lang="en-US" sz="3200" b="1" dirty="0" smtClean="0">
                <a:latin typeface="Gotham Black" panose="02000604040000020004" pitchFamily="50" charset="0"/>
              </a:rPr>
              <a:t>#</a:t>
            </a:r>
            <a:r>
              <a:rPr lang="en-US" sz="3200" b="1" dirty="0">
                <a:latin typeface="Gotham Black" panose="02000604040000020004" pitchFamily="50" charset="0"/>
              </a:rPr>
              <a:t>1 ranked nuclear science program </a:t>
            </a:r>
            <a:endParaRPr lang="en-US" sz="3200" b="1" dirty="0" smtClean="0">
              <a:latin typeface="Gotham Black" panose="02000604040000020004" pitchFamily="50" charset="0"/>
            </a:endParaRPr>
          </a:p>
          <a:p>
            <a:pPr marL="0" indent="0" algn="ctr">
              <a:buNone/>
            </a:pPr>
            <a:r>
              <a:rPr lang="en-US" dirty="0" smtClean="0"/>
              <a:t>among </a:t>
            </a:r>
            <a:r>
              <a:rPr lang="en-US" dirty="0"/>
              <a:t>US graduate </a:t>
            </a:r>
            <a:r>
              <a:rPr lang="en-US" dirty="0" smtClean="0"/>
              <a:t>schools</a:t>
            </a:r>
          </a:p>
          <a:p>
            <a:pPr marL="0" indent="0" algn="ctr">
              <a:buNone/>
            </a:pPr>
            <a:r>
              <a:rPr lang="en-US" sz="1200" i="1" dirty="0" smtClean="0"/>
              <a:t>(U.S. News &amp; World Report, 2014)</a:t>
            </a:r>
            <a:endParaRPr lang="en-US"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450" y="849087"/>
            <a:ext cx="3541203" cy="2605314"/>
          </a:xfrm>
          <a:prstGeom prst="rect">
            <a:avLst/>
          </a:prstGeom>
        </p:spPr>
      </p:pic>
      <p:sp>
        <p:nvSpPr>
          <p:cNvPr id="5" name="Content Placeholder 2"/>
          <p:cNvSpPr txBox="1">
            <a:spLocks/>
          </p:cNvSpPr>
          <p:nvPr/>
        </p:nvSpPr>
        <p:spPr>
          <a:xfrm>
            <a:off x="4932901" y="3683000"/>
            <a:ext cx="3841644"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NSCL Outreach offers:</a:t>
            </a:r>
          </a:p>
          <a:p>
            <a:r>
              <a:rPr lang="en-US" sz="1800" b="1" dirty="0" smtClean="0"/>
              <a:t>Tours</a:t>
            </a:r>
            <a:r>
              <a:rPr lang="en-US" sz="1800" dirty="0" smtClean="0"/>
              <a:t> for the general public</a:t>
            </a:r>
          </a:p>
          <a:p>
            <a:r>
              <a:rPr lang="en-US" sz="1800" b="1" dirty="0" smtClean="0"/>
              <a:t>Summer research programs </a:t>
            </a:r>
            <a:r>
              <a:rPr lang="en-US" sz="1800" dirty="0" smtClean="0"/>
              <a:t>for middle &amp; high school students</a:t>
            </a:r>
          </a:p>
          <a:p>
            <a:r>
              <a:rPr lang="en-US" sz="1800" dirty="0" smtClean="0"/>
              <a:t>Nuclear science experiments and </a:t>
            </a:r>
            <a:r>
              <a:rPr lang="en-US" sz="1800" b="1" dirty="0" smtClean="0"/>
              <a:t>lessons for teachers </a:t>
            </a:r>
            <a:r>
              <a:rPr lang="en-US" sz="1800" dirty="0" smtClean="0"/>
              <a:t>to use</a:t>
            </a:r>
          </a:p>
          <a:p>
            <a:r>
              <a:rPr lang="en-US" sz="1800" dirty="0" smtClean="0"/>
              <a:t>For more information online: </a:t>
            </a:r>
            <a:r>
              <a:rPr lang="en-US" sz="1800" dirty="0" smtClean="0">
                <a:solidFill>
                  <a:schemeClr val="tx1"/>
                </a:solidFill>
                <a:hlinkClick r:id="rId3"/>
              </a:rPr>
              <a:t>www.nscl.msu.edu/public/education</a:t>
            </a:r>
            <a:r>
              <a:rPr lang="en-US" sz="1800" dirty="0" smtClean="0">
                <a:solidFill>
                  <a:schemeClr val="tx1"/>
                </a:solidFill>
              </a:rPr>
              <a:t>   </a:t>
            </a:r>
            <a:endParaRPr lang="en-US" sz="18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25" y="3601356"/>
            <a:ext cx="3538037" cy="2655886"/>
          </a:xfrm>
          <a:prstGeom prst="rect">
            <a:avLst/>
          </a:prstGeom>
        </p:spPr>
      </p:pic>
    </p:spTree>
    <p:extLst>
      <p:ext uri="{BB962C8B-B14F-4D97-AF65-F5344CB8AC3E}">
        <p14:creationId xmlns:p14="http://schemas.microsoft.com/office/powerpoint/2010/main" val="572773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200" smtClean="0"/>
              <a:t>Radioactive, rare isotopes decay</a:t>
            </a:r>
          </a:p>
        </p:txBody>
      </p:sp>
      <p:sp>
        <p:nvSpPr>
          <p:cNvPr id="12291" name="Text Box 4"/>
          <p:cNvSpPr txBox="1">
            <a:spLocks noChangeArrowheads="1"/>
          </p:cNvSpPr>
          <p:nvPr/>
        </p:nvSpPr>
        <p:spPr bwMode="auto">
          <a:xfrm>
            <a:off x="457200" y="2701184"/>
            <a:ext cx="2590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a:solidFill>
                  <a:schemeClr val="accent6">
                    <a:lumMod val="75000"/>
                  </a:schemeClr>
                </a:solidFill>
              </a:rPr>
              <a:t>Unstable nuclei are radioactive, meaning they will </a:t>
            </a:r>
            <a:r>
              <a:rPr lang="en-US" altLang="en-US" sz="2800" b="1" dirty="0">
                <a:solidFill>
                  <a:schemeClr val="accent6">
                    <a:lumMod val="75000"/>
                  </a:schemeClr>
                </a:solidFill>
              </a:rPr>
              <a:t>decay</a:t>
            </a:r>
            <a:r>
              <a:rPr lang="en-US" altLang="en-US" sz="2800" dirty="0">
                <a:solidFill>
                  <a:schemeClr val="accent6">
                    <a:lumMod val="75000"/>
                  </a:schemeClr>
                </a:solidFill>
              </a:rPr>
              <a:t> (come apart)…</a:t>
            </a:r>
          </a:p>
        </p:txBody>
      </p:sp>
      <p:pic>
        <p:nvPicPr>
          <p:cNvPr id="1229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20815" y="2146357"/>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2806954" y="702131"/>
            <a:ext cx="6066157" cy="5450921"/>
            <a:chOff x="2184" y="808"/>
            <a:chExt cx="3096" cy="2782"/>
          </a:xfrm>
        </p:grpSpPr>
        <p:sp>
          <p:nvSpPr>
            <p:cNvPr id="12296" name="Text Box 23"/>
            <p:cNvSpPr txBox="1">
              <a:spLocks noChangeArrowheads="1"/>
            </p:cNvSpPr>
            <p:nvPr/>
          </p:nvSpPr>
          <p:spPr bwMode="auto">
            <a:xfrm>
              <a:off x="4272" y="1872"/>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ray</a:t>
              </a:r>
            </a:p>
          </p:txBody>
        </p:sp>
        <p:sp>
          <p:nvSpPr>
            <p:cNvPr id="12297" name="Text Box 6"/>
            <p:cNvSpPr txBox="1">
              <a:spLocks noChangeArrowheads="1"/>
            </p:cNvSpPr>
            <p:nvPr/>
          </p:nvSpPr>
          <p:spPr bwMode="auto">
            <a:xfrm>
              <a:off x="2184" y="2915"/>
              <a:ext cx="3024"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…and give off </a:t>
              </a:r>
              <a:r>
                <a:rPr lang="en-US" altLang="en-US" sz="2800" b="1" dirty="0">
                  <a:solidFill>
                    <a:schemeClr val="accent6">
                      <a:lumMod val="75000"/>
                    </a:schemeClr>
                  </a:solidFill>
                </a:rPr>
                <a:t>radiation</a:t>
              </a:r>
              <a:r>
                <a:rPr lang="en-US" altLang="en-US" sz="2800" dirty="0">
                  <a:solidFill>
                    <a:schemeClr val="accent6">
                      <a:lumMod val="75000"/>
                    </a:schemeClr>
                  </a:solidFill>
                </a:rPr>
                <a:t> </a:t>
              </a:r>
              <a:endParaRPr lang="en-US" altLang="en-US" sz="2800" dirty="0" smtClean="0">
                <a:solidFill>
                  <a:schemeClr val="accent6">
                    <a:lumMod val="75000"/>
                  </a:schemeClr>
                </a:solidFill>
              </a:endParaRPr>
            </a:p>
            <a:p>
              <a:pPr algn="r" eaLnBrk="1" hangingPunct="1">
                <a:spcBef>
                  <a:spcPct val="0"/>
                </a:spcBef>
                <a:buFontTx/>
                <a:buNone/>
              </a:pPr>
              <a:r>
                <a:rPr lang="en-US" altLang="en-US" sz="2800" dirty="0" smtClean="0">
                  <a:solidFill>
                    <a:schemeClr val="accent6">
                      <a:lumMod val="75000"/>
                    </a:schemeClr>
                  </a:solidFill>
                </a:rPr>
                <a:t>of </a:t>
              </a:r>
              <a:r>
                <a:rPr lang="en-US" altLang="en-US" sz="2800" dirty="0">
                  <a:solidFill>
                    <a:schemeClr val="accent6">
                      <a:lumMod val="75000"/>
                    </a:schemeClr>
                  </a:solidFill>
                </a:rPr>
                <a:t>some kind!</a:t>
              </a:r>
            </a:p>
            <a:p>
              <a:pPr algn="r" eaLnBrk="1" hangingPunct="1">
                <a:spcBef>
                  <a:spcPct val="0"/>
                </a:spcBef>
                <a:buFontTx/>
                <a:buNone/>
              </a:pPr>
              <a:endParaRPr lang="en-US" altLang="en-US" sz="2400" dirty="0">
                <a:solidFill>
                  <a:schemeClr val="accent6">
                    <a:lumMod val="75000"/>
                  </a:schemeClr>
                </a:solidFill>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888" y="1056"/>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(He 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635"/>
              <a:ext cx="120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Electron (</a:t>
              </a:r>
              <a:r>
                <a:rPr lang="el-GR" altLang="en-US" sz="1600" dirty="0" smtClean="0">
                  <a:solidFill>
                    <a:schemeClr val="accent6">
                      <a:lumMod val="75000"/>
                    </a:schemeClr>
                  </a:solidFill>
                  <a:latin typeface="Times New Roman" panose="02020603050405020304" pitchFamily="18" charset="0"/>
                </a:rPr>
                <a:t>β</a:t>
              </a:r>
              <a:r>
                <a:rPr lang="en-US" altLang="en-US" sz="1600" baseline="30000" dirty="0" smtClean="0">
                  <a:solidFill>
                    <a:schemeClr val="accent6">
                      <a:lumMod val="75000"/>
                    </a:schemeClr>
                  </a:solidFill>
                  <a:latin typeface="Times New Roman" panose="02020603050405020304" pitchFamily="18" charset="0"/>
                </a:rPr>
                <a:t>-</a:t>
              </a:r>
              <a:r>
                <a:rPr lang="en-US" altLang="en-US" sz="1600" dirty="0" smtClean="0">
                  <a:solidFill>
                    <a:schemeClr val="accent6">
                      <a:lumMod val="75000"/>
                    </a:schemeClr>
                  </a:solidFill>
                  <a:latin typeface="Times New Roman" panose="02020603050405020304" pitchFamily="18" charset="0"/>
                </a:rPr>
                <a:t> particle)</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a:spLocks noChangeArrowheads="1"/>
          </p:cNvSpPr>
          <p:nvPr/>
        </p:nvSpPr>
        <p:spPr bwMode="auto">
          <a:xfrm>
            <a:off x="205099" y="5876211"/>
            <a:ext cx="868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Isotopes studied at NSCL have </a:t>
            </a:r>
            <a:r>
              <a:rPr lang="en-US" altLang="en-US" sz="2800" b="1" dirty="0">
                <a:solidFill>
                  <a:schemeClr val="accent6">
                    <a:lumMod val="75000"/>
                  </a:schemeClr>
                </a:solidFill>
              </a:rPr>
              <a:t>short half-lives </a:t>
            </a:r>
            <a:r>
              <a:rPr lang="en-US" altLang="en-US" sz="2800" dirty="0">
                <a:solidFill>
                  <a:schemeClr val="accent6">
                    <a:lumMod val="75000"/>
                  </a:schemeClr>
                </a:solidFill>
              </a:rPr>
              <a:t>(&lt; 1 s)</a:t>
            </a:r>
          </a:p>
        </p:txBody>
      </p:sp>
    </p:spTree>
    <p:extLst>
      <p:ext uri="{BB962C8B-B14F-4D97-AF65-F5344CB8AC3E}">
        <p14:creationId xmlns:p14="http://schemas.microsoft.com/office/powerpoint/2010/main" val="344249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581400" y="1053982"/>
            <a:ext cx="2505075" cy="3248025"/>
            <a:chOff x="2256" y="960"/>
            <a:chExt cx="1578" cy="2046"/>
          </a:xfrm>
        </p:grpSpPr>
        <p:pic>
          <p:nvPicPr>
            <p:cNvPr id="13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Surveying</a:t>
              </a:r>
            </a:p>
          </p:txBody>
        </p:sp>
      </p:grpSp>
      <p:grpSp>
        <p:nvGrpSpPr>
          <p:cNvPr id="3" name="Group 13"/>
          <p:cNvGrpSpPr>
            <a:grpSpLocks/>
          </p:cNvGrpSpPr>
          <p:nvPr/>
        </p:nvGrpSpPr>
        <p:grpSpPr bwMode="auto">
          <a:xfrm>
            <a:off x="6475413" y="1053982"/>
            <a:ext cx="2325687" cy="3675063"/>
            <a:chOff x="4079" y="960"/>
            <a:chExt cx="1465" cy="2315"/>
          </a:xfrm>
        </p:grpSpPr>
        <p:pic>
          <p:nvPicPr>
            <p:cNvPr id="133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7"/>
            <p:cNvSpPr txBox="1">
              <a:spLocks noChangeArrowheads="1"/>
            </p:cNvSpPr>
            <p:nvPr/>
          </p:nvSpPr>
          <p:spPr bwMode="auto">
            <a:xfrm>
              <a:off x="4079" y="2679"/>
              <a:ext cx="140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Labeling</a:t>
              </a:r>
            </a:p>
            <a:p>
              <a:pPr algn="ctr" eaLnBrk="1" hangingPunct="1">
                <a:spcBef>
                  <a:spcPct val="0"/>
                </a:spcBef>
                <a:buFontTx/>
                <a:buNone/>
              </a:pPr>
              <a:r>
                <a:rPr lang="en-US" altLang="en-US" sz="2800" dirty="0">
                  <a:solidFill>
                    <a:schemeClr val="accent6">
                      <a:lumMod val="75000"/>
                    </a:schemeClr>
                  </a:solidFill>
                </a:rPr>
                <a:t>and Training</a:t>
              </a:r>
            </a:p>
          </p:txBody>
        </p:sp>
      </p:grpSp>
      <p:sp>
        <p:nvSpPr>
          <p:cNvPr id="225288" name="Text Box 8"/>
          <p:cNvSpPr txBox="1">
            <a:spLocks noChangeArrowheads="1"/>
          </p:cNvSpPr>
          <p:nvPr/>
        </p:nvSpPr>
        <p:spPr bwMode="auto">
          <a:xfrm>
            <a:off x="685800" y="4863982"/>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NSCL takes radiation safety seriously, </a:t>
            </a:r>
          </a:p>
          <a:p>
            <a:pPr algn="ctr" eaLnBrk="1" hangingPunct="1">
              <a:spcBef>
                <a:spcPct val="0"/>
              </a:spcBef>
              <a:buFontTx/>
              <a:buNone/>
            </a:pPr>
            <a:r>
              <a:rPr lang="en-US" altLang="en-US" sz="2000" dirty="0">
                <a:solidFill>
                  <a:schemeClr val="accent6">
                    <a:lumMod val="75000"/>
                  </a:schemeClr>
                </a:solidFill>
              </a:rPr>
              <a:t>and has met NRC license standards for over 50 years</a:t>
            </a:r>
          </a:p>
          <a:p>
            <a:pPr algn="ctr" eaLnBrk="1" hangingPunct="1">
              <a:spcBef>
                <a:spcPct val="0"/>
              </a:spcBef>
              <a:buFontTx/>
              <a:buNone/>
            </a:pPr>
            <a:endParaRPr lang="en-US" altLang="en-US" sz="2000" dirty="0">
              <a:solidFill>
                <a:schemeClr val="accent6">
                  <a:lumMod val="75000"/>
                </a:schemeClr>
              </a:solidFill>
            </a:endParaRPr>
          </a:p>
          <a:p>
            <a:pPr algn="ctr" eaLnBrk="1" hangingPunct="1">
              <a:spcBef>
                <a:spcPct val="0"/>
              </a:spcBef>
              <a:buFontTx/>
              <a:buNone/>
            </a:pPr>
            <a:r>
              <a:rPr lang="en-US" altLang="en-US" sz="2000" dirty="0">
                <a:solidFill>
                  <a:schemeClr val="accent6">
                    <a:lumMod val="75000"/>
                  </a:schemeClr>
                </a:solidFill>
              </a:rPr>
              <a:t>Fact: NSCL has fewer radioactive sources than a major hospital</a:t>
            </a:r>
          </a:p>
        </p:txBody>
      </p:sp>
      <p:grpSp>
        <p:nvGrpSpPr>
          <p:cNvPr id="4" name="Group 11"/>
          <p:cNvGrpSpPr>
            <a:grpSpLocks/>
          </p:cNvGrpSpPr>
          <p:nvPr/>
        </p:nvGrpSpPr>
        <p:grpSpPr bwMode="auto">
          <a:xfrm>
            <a:off x="685800" y="1053982"/>
            <a:ext cx="2543175" cy="3248025"/>
            <a:chOff x="432" y="960"/>
            <a:chExt cx="1602" cy="2046"/>
          </a:xfrm>
        </p:grpSpPr>
        <p:sp>
          <p:nvSpPr>
            <p:cNvPr id="13319" name="Text Box 5"/>
            <p:cNvSpPr txBox="1">
              <a:spLocks noChangeArrowheads="1"/>
            </p:cNvSpPr>
            <p:nvPr/>
          </p:nvSpPr>
          <p:spPr bwMode="auto">
            <a:xfrm>
              <a:off x="567"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Shielding</a:t>
              </a:r>
            </a:p>
          </p:txBody>
        </p:sp>
        <p:pic>
          <p:nvPicPr>
            <p:cNvPr id="13320" name="Picture 9" descr="great-wall-of-china"/>
            <p:cNvPicPr>
              <a:picLocks noChangeAspect="1" noChangeArrowheads="1"/>
            </p:cNvPicPr>
            <p:nvPr/>
          </p:nvPicPr>
          <p:blipFill>
            <a:blip r:embed="rId5">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Rectangle 10"/>
          <p:cNvSpPr>
            <a:spLocks noGrp="1" noChangeArrowheads="1"/>
          </p:cNvSpPr>
          <p:nvPr>
            <p:ph type="title"/>
          </p:nvPr>
        </p:nvSpPr>
        <p:spPr/>
        <p:txBody>
          <a:bodyPr/>
          <a:lstStyle/>
          <a:p>
            <a:pPr eaLnBrk="1" hangingPunct="1"/>
            <a:r>
              <a:rPr lang="en-US" altLang="en-US" dirty="0" smtClean="0"/>
              <a:t>Radiation Safety</a:t>
            </a:r>
          </a:p>
        </p:txBody>
      </p:sp>
    </p:spTree>
    <p:extLst>
      <p:ext uri="{BB962C8B-B14F-4D97-AF65-F5344CB8AC3E}">
        <p14:creationId xmlns:p14="http://schemas.microsoft.com/office/powerpoint/2010/main" val="6248355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225288"/>
                                        </p:tgtEl>
                                        <p:attrNameLst>
                                          <p:attrName>style.visibility</p:attrName>
                                        </p:attrNameLst>
                                      </p:cBhvr>
                                      <p:to>
                                        <p:strVal val="visible"/>
                                      </p:to>
                                    </p:set>
                                    <p:anim calcmode="lin" valueType="num">
                                      <p:cBhvr additive="base">
                                        <p:cTn id="19" dur="500" fill="hold"/>
                                        <p:tgtEl>
                                          <p:spTgt spid="225288"/>
                                        </p:tgtEl>
                                        <p:attrNameLst>
                                          <p:attrName>ppt_x</p:attrName>
                                        </p:attrNameLst>
                                      </p:cBhvr>
                                      <p:tavLst>
                                        <p:tav tm="0">
                                          <p:val>
                                            <p:strVal val="#ppt_x"/>
                                          </p:val>
                                        </p:tav>
                                        <p:tav tm="100000">
                                          <p:val>
                                            <p:strVal val="#ppt_x"/>
                                          </p:val>
                                        </p:tav>
                                      </p:tavLst>
                                    </p:anim>
                                    <p:anim calcmode="lin" valueType="num">
                                      <p:cBhvr additive="base">
                                        <p:cTn id="20"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79" name="Group 3"/>
          <p:cNvGraphicFramePr>
            <a:graphicFrameLocks noGrp="1"/>
          </p:cNvGraphicFramePr>
          <p:nvPr>
            <p:ph idx="1"/>
            <p:extLst>
              <p:ext uri="{D42A27DB-BD31-4B8C-83A1-F6EECF244321}">
                <p14:modId xmlns:p14="http://schemas.microsoft.com/office/powerpoint/2010/main" val="576109872"/>
              </p:ext>
            </p:extLst>
          </p:nvPr>
        </p:nvGraphicFramePr>
        <p:xfrm>
          <a:off x="685800" y="1444783"/>
          <a:ext cx="7848600" cy="4168776"/>
        </p:xfrm>
        <a:graphic>
          <a:graphicData uri="http://schemas.openxmlformats.org/drawingml/2006/table">
            <a:tbl>
              <a:tblPr/>
              <a:tblGrid>
                <a:gridCol w="5029200"/>
                <a:gridCol w="2819400"/>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0.5-1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bl>
          </a:graphicData>
        </a:graphic>
      </p:graphicFrame>
      <p:sp>
        <p:nvSpPr>
          <p:cNvPr id="4" name="Rectangle 10"/>
          <p:cNvSpPr txBox="1">
            <a:spLocks noChangeArrowheads="1"/>
          </p:cNvSpPr>
          <p:nvPr/>
        </p:nvSpPr>
        <p:spPr>
          <a:xfrm>
            <a:off x="628650" y="163288"/>
            <a:ext cx="7886700" cy="538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a:lstStyle>
          <a:p>
            <a:r>
              <a:rPr lang="en-US" altLang="en-US" dirty="0" smtClean="0"/>
              <a:t>Radiation Exposure and You</a:t>
            </a:r>
          </a:p>
        </p:txBody>
      </p:sp>
    </p:spTree>
    <p:extLst>
      <p:ext uri="{BB962C8B-B14F-4D97-AF65-F5344CB8AC3E}">
        <p14:creationId xmlns:p14="http://schemas.microsoft.com/office/powerpoint/2010/main" val="36885222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wipe(up)">
                                      <p:cBhvr>
                                        <p:cTn id="7" dur="5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make unstable nuclei</a:t>
            </a:r>
          </a:p>
        </p:txBody>
      </p:sp>
      <p:sp>
        <p:nvSpPr>
          <p:cNvPr id="18435" name="Text Box 4"/>
          <p:cNvSpPr txBox="1">
            <a:spLocks noChangeArrowheads="1"/>
          </p:cNvSpPr>
          <p:nvPr/>
        </p:nvSpPr>
        <p:spPr bwMode="auto">
          <a:xfrm>
            <a:off x="249238" y="5810474"/>
            <a:ext cx="8589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NSCL’s Coupled Cyclotron Facility</a:t>
            </a:r>
          </a:p>
        </p:txBody>
      </p:sp>
      <p:pic>
        <p:nvPicPr>
          <p:cNvPr id="2"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794" y="821724"/>
            <a:ext cx="7469659" cy="4979773"/>
          </a:xfrm>
          <a:prstGeom prst="rect">
            <a:avLst/>
          </a:prstGeom>
        </p:spPr>
      </p:pic>
    </p:spTree>
    <p:extLst>
      <p:ext uri="{BB962C8B-B14F-4D97-AF65-F5344CB8AC3E}">
        <p14:creationId xmlns:p14="http://schemas.microsoft.com/office/powerpoint/2010/main" val="327959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228600" y="1289701"/>
            <a:ext cx="434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cyclotrons use electromagnets made from </a:t>
            </a:r>
            <a:r>
              <a:rPr lang="en-US" altLang="en-US" sz="2400" b="1" dirty="0">
                <a:solidFill>
                  <a:srgbClr val="D6A162"/>
                </a:solidFill>
              </a:rPr>
              <a:t>niobium-titanium</a:t>
            </a:r>
            <a:r>
              <a:rPr lang="en-US" altLang="en-US" sz="2400" dirty="0"/>
              <a:t> </a:t>
            </a:r>
            <a:r>
              <a:rPr lang="en-US" altLang="en-US" sz="2400" dirty="0">
                <a:solidFill>
                  <a:schemeClr val="accent6">
                    <a:lumMod val="75000"/>
                  </a:schemeClr>
                </a:solidFill>
              </a:rPr>
              <a:t>wires. </a:t>
            </a:r>
          </a:p>
          <a:p>
            <a:pPr eaLnBrk="1" hangingPunct="1">
              <a:spcBef>
                <a:spcPct val="50000"/>
              </a:spcBef>
              <a:buFontTx/>
              <a:buNone/>
            </a:pPr>
            <a:r>
              <a:rPr lang="en-US" altLang="en-US" sz="2400" dirty="0">
                <a:solidFill>
                  <a:schemeClr val="accent6">
                    <a:lumMod val="75000"/>
                  </a:schemeClr>
                </a:solidFill>
              </a:rPr>
              <a:t>At liquid helium temperatures (-269 </a:t>
            </a:r>
            <a:r>
              <a:rPr lang="en-US" altLang="en-US" sz="2400" dirty="0">
                <a:solidFill>
                  <a:schemeClr val="accent6">
                    <a:lumMod val="75000"/>
                  </a:schemeClr>
                </a:solidFill>
                <a:cs typeface="Times New Roman" panose="02020603050405020304" pitchFamily="18" charset="0"/>
              </a:rPr>
              <a:t>°</a:t>
            </a:r>
            <a:r>
              <a:rPr lang="en-US" altLang="en-US" sz="2400" dirty="0">
                <a:solidFill>
                  <a:schemeClr val="accent6">
                    <a:lumMod val="75000"/>
                  </a:schemeClr>
                </a:solidFill>
              </a:rPr>
              <a:t>C , -450 </a:t>
            </a:r>
            <a:r>
              <a:rPr lang="en-US" altLang="en-US" sz="2400" dirty="0">
                <a:solidFill>
                  <a:schemeClr val="accent6">
                    <a:lumMod val="75000"/>
                  </a:schemeClr>
                </a:solidFill>
                <a:cs typeface="Times New Roman" panose="02020603050405020304" pitchFamily="18" charset="0"/>
              </a:rPr>
              <a:t>°</a:t>
            </a:r>
            <a:r>
              <a:rPr lang="en-US" altLang="en-US" sz="2400" dirty="0">
                <a:solidFill>
                  <a:schemeClr val="accent6">
                    <a:lumMod val="75000"/>
                  </a:schemeClr>
                </a:solidFill>
              </a:rPr>
              <a:t>F), these wires become </a:t>
            </a:r>
            <a:r>
              <a:rPr lang="en-US" altLang="en-US" sz="2400" b="1" dirty="0">
                <a:solidFill>
                  <a:srgbClr val="D6A162"/>
                </a:solidFill>
              </a:rPr>
              <a:t>superconducting</a:t>
            </a:r>
            <a:r>
              <a:rPr lang="en-US" altLang="en-US" sz="2400" dirty="0"/>
              <a:t>, </a:t>
            </a:r>
            <a:r>
              <a:rPr lang="en-US" altLang="en-US" sz="2400" dirty="0">
                <a:solidFill>
                  <a:schemeClr val="accent6">
                    <a:lumMod val="75000"/>
                  </a:schemeClr>
                </a:solidFill>
              </a:rPr>
              <a:t>which means they have </a:t>
            </a:r>
            <a:r>
              <a:rPr lang="en-US" altLang="en-US" sz="2400" b="1" dirty="0">
                <a:solidFill>
                  <a:srgbClr val="D6A162"/>
                </a:solidFill>
              </a:rPr>
              <a:t>zero electrical resistance</a:t>
            </a:r>
            <a:r>
              <a:rPr lang="en-US" altLang="en-US" sz="2400" dirty="0"/>
              <a:t>. </a:t>
            </a:r>
          </a:p>
          <a:p>
            <a:pPr eaLnBrk="1" hangingPunct="1">
              <a:spcBef>
                <a:spcPct val="50000"/>
              </a:spcBef>
              <a:buFontTx/>
              <a:buNone/>
            </a:pPr>
            <a:r>
              <a:rPr lang="en-US" altLang="en-US" sz="2400" dirty="0">
                <a:solidFill>
                  <a:schemeClr val="accent6">
                    <a:lumMod val="75000"/>
                  </a:schemeClr>
                </a:solidFill>
              </a:rPr>
              <a:t>This allows us to make small, powerful </a:t>
            </a:r>
            <a:r>
              <a:rPr lang="en-US" altLang="en-US" sz="2400" b="1" dirty="0">
                <a:solidFill>
                  <a:srgbClr val="D6A162"/>
                </a:solidFill>
              </a:rPr>
              <a:t>electromagnets used to direct and control nuclei</a:t>
            </a:r>
            <a:r>
              <a:rPr lang="en-US" altLang="en-US" sz="2400" dirty="0"/>
              <a:t>!</a:t>
            </a:r>
          </a:p>
        </p:txBody>
      </p:sp>
      <p:grpSp>
        <p:nvGrpSpPr>
          <p:cNvPr id="2" name="Group 12"/>
          <p:cNvGrpSpPr>
            <a:grpSpLocks/>
          </p:cNvGrpSpPr>
          <p:nvPr/>
        </p:nvGrpSpPr>
        <p:grpSpPr bwMode="auto">
          <a:xfrm>
            <a:off x="5105400" y="1257951"/>
            <a:ext cx="3657600" cy="4146550"/>
            <a:chOff x="3216" y="1180"/>
            <a:chExt cx="2304" cy="2612"/>
          </a:xfrm>
        </p:grpSpPr>
        <p:pic>
          <p:nvPicPr>
            <p:cNvPr id="19461" name="Picture 5" descr="lev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1766"/>
              <a:ext cx="216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3216" y="118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rPr>
                <a:t>Superconductors also repel magnetic fields</a:t>
              </a:r>
            </a:p>
          </p:txBody>
        </p:sp>
        <p:sp>
          <p:nvSpPr>
            <p:cNvPr id="19463" name="Text Box 7"/>
            <p:cNvSpPr txBox="1">
              <a:spLocks noChangeArrowheads="1"/>
            </p:cNvSpPr>
            <p:nvPr/>
          </p:nvSpPr>
          <p:spPr bwMode="auto">
            <a:xfrm>
              <a:off x="3708" y="1962"/>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magnet</a:t>
              </a:r>
            </a:p>
          </p:txBody>
        </p:sp>
        <p:sp>
          <p:nvSpPr>
            <p:cNvPr id="19464" name="Text Box 8"/>
            <p:cNvSpPr txBox="1">
              <a:spLocks noChangeArrowheads="1"/>
            </p:cNvSpPr>
            <p:nvPr/>
          </p:nvSpPr>
          <p:spPr bwMode="auto">
            <a:xfrm>
              <a:off x="3738" y="2774"/>
              <a:ext cx="1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superconductor</a:t>
              </a:r>
            </a:p>
          </p:txBody>
        </p:sp>
        <p:sp>
          <p:nvSpPr>
            <p:cNvPr id="19465"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liquid nitrogen used to cool the superconductor</a:t>
              </a:r>
            </a:p>
          </p:txBody>
        </p:sp>
        <p:sp>
          <p:nvSpPr>
            <p:cNvPr id="19466"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19444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The cyclotrons</a:t>
            </a:r>
          </a:p>
        </p:txBody>
      </p:sp>
      <p:grpSp>
        <p:nvGrpSpPr>
          <p:cNvPr id="2" name="Group 3"/>
          <p:cNvGrpSpPr>
            <a:grpSpLocks/>
          </p:cNvGrpSpPr>
          <p:nvPr/>
        </p:nvGrpSpPr>
        <p:grpSpPr bwMode="auto">
          <a:xfrm>
            <a:off x="747393" y="1567033"/>
            <a:ext cx="3526111" cy="4766466"/>
            <a:chOff x="336" y="816"/>
            <a:chExt cx="2496" cy="3374"/>
          </a:xfrm>
        </p:grpSpPr>
        <p:pic>
          <p:nvPicPr>
            <p:cNvPr id="20489" name="Picture 4" descr="cyclot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816"/>
              <a:ext cx="2400" cy="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5"/>
            <p:cNvSpPr txBox="1">
              <a:spLocks noChangeArrowheads="1"/>
            </p:cNvSpPr>
            <p:nvPr/>
          </p:nvSpPr>
          <p:spPr bwMode="auto">
            <a:xfrm>
              <a:off x="336" y="3253"/>
              <a:ext cx="249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accent6">
                      <a:lumMod val="75000"/>
                    </a:schemeClr>
                  </a:solidFill>
                </a:rPr>
                <a:t>Year completed: </a:t>
              </a:r>
              <a:r>
                <a:rPr lang="en-US" altLang="en-US" sz="1600" b="1" dirty="0">
                  <a:solidFill>
                    <a:schemeClr val="accent6">
                      <a:lumMod val="75000"/>
                    </a:schemeClr>
                  </a:solidFill>
                </a:rPr>
                <a:t>1982 </a:t>
              </a:r>
            </a:p>
            <a:p>
              <a:pPr eaLnBrk="1" hangingPunct="1">
                <a:spcBef>
                  <a:spcPct val="0"/>
                </a:spcBef>
              </a:pPr>
              <a:r>
                <a:rPr lang="en-US" altLang="en-US" sz="1600" dirty="0">
                  <a:solidFill>
                    <a:schemeClr val="accent6">
                      <a:lumMod val="75000"/>
                    </a:schemeClr>
                  </a:solidFill>
                </a:rPr>
                <a:t>Diameter: 10 </a:t>
              </a:r>
              <a:r>
                <a:rPr lang="en-US" altLang="en-US" sz="1600" dirty="0" err="1">
                  <a:solidFill>
                    <a:schemeClr val="accent6">
                      <a:lumMod val="75000"/>
                    </a:schemeClr>
                  </a:solidFill>
                </a:rPr>
                <a:t>ft</a:t>
              </a:r>
              <a:r>
                <a:rPr lang="en-US" altLang="en-US" sz="1600" dirty="0">
                  <a:solidFill>
                    <a:schemeClr val="accent6">
                      <a:lumMod val="75000"/>
                    </a:schemeClr>
                  </a:solidFill>
                </a:rPr>
                <a:t>  Weight: 100 tons</a:t>
              </a:r>
            </a:p>
            <a:p>
              <a:pPr eaLnBrk="1" hangingPunct="1">
                <a:spcBef>
                  <a:spcPct val="0"/>
                </a:spcBef>
              </a:pPr>
              <a:r>
                <a:rPr lang="en-US" altLang="en-US" sz="1600" dirty="0">
                  <a:solidFill>
                    <a:schemeClr val="accent6">
                      <a:lumMod val="75000"/>
                    </a:schemeClr>
                  </a:solidFill>
                </a:rPr>
                <a:t>Magnetic field: </a:t>
              </a:r>
              <a:r>
                <a:rPr lang="en-US" altLang="en-US" sz="1600" b="1" dirty="0">
                  <a:solidFill>
                    <a:schemeClr val="accent6">
                      <a:lumMod val="75000"/>
                    </a:schemeClr>
                  </a:solidFill>
                </a:rPr>
                <a:t>3-5 Tesla</a:t>
              </a:r>
            </a:p>
            <a:p>
              <a:pPr eaLnBrk="1" hangingPunct="1">
                <a:spcBef>
                  <a:spcPct val="0"/>
                </a:spcBef>
              </a:pPr>
              <a:r>
                <a:rPr lang="en-US" altLang="en-US" sz="1600" dirty="0">
                  <a:solidFill>
                    <a:schemeClr val="accent6">
                      <a:lumMod val="75000"/>
                    </a:schemeClr>
                  </a:solidFill>
                </a:rPr>
                <a:t>Maximum energy it can impart to a proton: </a:t>
              </a:r>
              <a:r>
                <a:rPr lang="en-US" altLang="en-US" sz="1600" b="1" dirty="0">
                  <a:solidFill>
                    <a:schemeClr val="accent6">
                      <a:lumMod val="75000"/>
                    </a:schemeClr>
                  </a:solidFill>
                </a:rPr>
                <a:t>500 MeV</a:t>
              </a:r>
            </a:p>
          </p:txBody>
        </p:sp>
        <p:sp>
          <p:nvSpPr>
            <p:cNvPr id="20491" name="Text Box 6"/>
            <p:cNvSpPr txBox="1">
              <a:spLocks noChangeArrowheads="1"/>
            </p:cNvSpPr>
            <p:nvPr/>
          </p:nvSpPr>
          <p:spPr bwMode="auto">
            <a:xfrm>
              <a:off x="1684" y="2784"/>
              <a:ext cx="93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latin typeface="Univers LT Std 85 XBlk"/>
                </a:rPr>
                <a:t>K500</a:t>
              </a:r>
              <a:endParaRPr lang="en-US" altLang="en-US" sz="2800">
                <a:latin typeface="Univers LT Std 85 XBlk"/>
              </a:endParaRPr>
            </a:p>
          </p:txBody>
        </p:sp>
        <p:sp>
          <p:nvSpPr>
            <p:cNvPr id="20492" name="Text Box 7"/>
            <p:cNvSpPr txBox="1">
              <a:spLocks noChangeArrowheads="1"/>
            </p:cNvSpPr>
            <p:nvPr/>
          </p:nvSpPr>
          <p:spPr bwMode="auto">
            <a:xfrm>
              <a:off x="576" y="844"/>
              <a:ext cx="21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b="1">
                  <a:latin typeface="Century Gothic" panose="020B0502020202020204" pitchFamily="34" charset="0"/>
                </a:rPr>
                <a:t>World’s </a:t>
              </a:r>
              <a:r>
                <a:rPr lang="en-US" altLang="en-US" sz="1800" b="1" i="1">
                  <a:latin typeface="Century Gothic" panose="020B0502020202020204" pitchFamily="34" charset="0"/>
                </a:rPr>
                <a:t>first </a:t>
              </a:r>
              <a:r>
                <a:rPr lang="en-US" altLang="en-US" sz="1800" b="1">
                  <a:latin typeface="Century Gothic" panose="020B0502020202020204" pitchFamily="34" charset="0"/>
                </a:rPr>
                <a:t>superconducting cyclotron</a:t>
              </a:r>
            </a:p>
          </p:txBody>
        </p:sp>
      </p:grpSp>
      <p:grpSp>
        <p:nvGrpSpPr>
          <p:cNvPr id="3" name="Group 8"/>
          <p:cNvGrpSpPr>
            <a:grpSpLocks/>
          </p:cNvGrpSpPr>
          <p:nvPr/>
        </p:nvGrpSpPr>
        <p:grpSpPr bwMode="auto">
          <a:xfrm>
            <a:off x="4920925" y="1567033"/>
            <a:ext cx="4000780" cy="4766466"/>
            <a:chOff x="2928" y="816"/>
            <a:chExt cx="2688" cy="3374"/>
          </a:xfrm>
        </p:grpSpPr>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2976" y="816"/>
              <a:ext cx="237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0"/>
            <p:cNvSpPr txBox="1">
              <a:spLocks noChangeArrowheads="1"/>
            </p:cNvSpPr>
            <p:nvPr/>
          </p:nvSpPr>
          <p:spPr bwMode="auto">
            <a:xfrm>
              <a:off x="4139" y="2784"/>
              <a:ext cx="107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solidFill>
                    <a:srgbClr val="006633"/>
                  </a:solidFill>
                  <a:latin typeface="Univers LT Std 85 XBlk"/>
                </a:rPr>
                <a:t>K1200</a:t>
              </a:r>
              <a:endParaRPr lang="en-US" altLang="en-US" sz="2800">
                <a:solidFill>
                  <a:srgbClr val="006633"/>
                </a:solidFill>
                <a:latin typeface="Univers LT Std 85 XBlk"/>
              </a:endParaRPr>
            </a:p>
          </p:txBody>
        </p:sp>
        <p:sp>
          <p:nvSpPr>
            <p:cNvPr id="20487" name="Text Box 11"/>
            <p:cNvSpPr txBox="1">
              <a:spLocks noChangeArrowheads="1"/>
            </p:cNvSpPr>
            <p:nvPr/>
          </p:nvSpPr>
          <p:spPr bwMode="auto">
            <a:xfrm>
              <a:off x="2928" y="3253"/>
              <a:ext cx="2688"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accent6">
                      <a:lumMod val="75000"/>
                    </a:schemeClr>
                  </a:solidFill>
                </a:rPr>
                <a:t>Year completed: 1988 </a:t>
              </a:r>
            </a:p>
            <a:p>
              <a:pPr eaLnBrk="1" hangingPunct="1">
                <a:spcBef>
                  <a:spcPct val="0"/>
                </a:spcBef>
              </a:pPr>
              <a:r>
                <a:rPr lang="en-US" altLang="en-US" sz="1600" dirty="0">
                  <a:solidFill>
                    <a:schemeClr val="accent6">
                      <a:lumMod val="75000"/>
                    </a:schemeClr>
                  </a:solidFill>
                </a:rPr>
                <a:t>Length of superconducting wire: </a:t>
              </a:r>
              <a:r>
                <a:rPr lang="en-US" altLang="en-US" sz="1600" b="1" dirty="0">
                  <a:solidFill>
                    <a:schemeClr val="accent6">
                      <a:lumMod val="75000"/>
                    </a:schemeClr>
                  </a:solidFill>
                </a:rPr>
                <a:t>38 mi</a:t>
              </a:r>
            </a:p>
            <a:p>
              <a:pPr eaLnBrk="1" hangingPunct="1">
                <a:spcBef>
                  <a:spcPct val="0"/>
                </a:spcBef>
              </a:pPr>
              <a:r>
                <a:rPr lang="en-US" altLang="en-US" sz="1600" dirty="0">
                  <a:solidFill>
                    <a:schemeClr val="accent6">
                      <a:lumMod val="75000"/>
                    </a:schemeClr>
                  </a:solidFill>
                </a:rPr>
                <a:t>Time of acceleration: </a:t>
              </a:r>
              <a:r>
                <a:rPr lang="en-US" altLang="en-US" sz="1600" b="1" dirty="0">
                  <a:solidFill>
                    <a:schemeClr val="accent6">
                      <a:lumMod val="75000"/>
                    </a:schemeClr>
                  </a:solidFill>
                </a:rPr>
                <a:t>0.000035 seconds</a:t>
              </a:r>
            </a:p>
            <a:p>
              <a:pPr eaLnBrk="1" hangingPunct="1">
                <a:spcBef>
                  <a:spcPct val="0"/>
                </a:spcBef>
              </a:pPr>
              <a:r>
                <a:rPr lang="en-US" altLang="en-US" sz="1600" dirty="0">
                  <a:solidFill>
                    <a:schemeClr val="accent6">
                      <a:lumMod val="75000"/>
                    </a:schemeClr>
                  </a:solidFill>
                </a:rPr>
                <a:t>Distance a nucleus travels while inside: </a:t>
              </a:r>
              <a:r>
                <a:rPr lang="en-US" altLang="en-US" sz="1600" b="1" dirty="0">
                  <a:solidFill>
                    <a:schemeClr val="accent6">
                      <a:lumMod val="75000"/>
                    </a:schemeClr>
                  </a:solidFill>
                </a:rPr>
                <a:t>1.9 miles </a:t>
              </a:r>
              <a:r>
                <a:rPr lang="en-US" altLang="en-US" sz="1600" dirty="0">
                  <a:solidFill>
                    <a:schemeClr val="accent6">
                      <a:lumMod val="75000"/>
                    </a:schemeClr>
                  </a:solidFill>
                </a:rPr>
                <a:t>(700 revolutions)</a:t>
              </a:r>
            </a:p>
          </p:txBody>
        </p:sp>
        <p:sp>
          <p:nvSpPr>
            <p:cNvPr id="224268" name="Text Box 12"/>
            <p:cNvSpPr txBox="1">
              <a:spLocks noChangeArrowheads="1"/>
            </p:cNvSpPr>
            <p:nvPr/>
          </p:nvSpPr>
          <p:spPr bwMode="auto">
            <a:xfrm>
              <a:off x="2976" y="844"/>
              <a:ext cx="2352" cy="404"/>
            </a:xfrm>
            <a:prstGeom prst="rect">
              <a:avLst/>
            </a:prstGeom>
            <a:noFill/>
            <a:ln w="9525" algn="ctr">
              <a:noFill/>
              <a:miter lim="800000"/>
              <a:headEnd/>
              <a:tailEnd/>
            </a:ln>
            <a:effectLst/>
          </p:spPr>
          <p:txBody>
            <a:bodyPr>
              <a:spAutoFit/>
            </a:bodyPr>
            <a:lstStyle/>
            <a:p>
              <a:pPr algn="r" eaLnBrk="1" hangingPunct="1">
                <a:spcBef>
                  <a:spcPct val="50000"/>
                </a:spcBef>
                <a:defRPr/>
              </a:pPr>
              <a:r>
                <a:rPr lang="en-US" sz="1800" b="1" dirty="0">
                  <a:solidFill>
                    <a:srgbClr val="006633"/>
                  </a:solidFill>
                  <a:effectLst>
                    <a:outerShdw blurRad="38100" dist="38100" dir="2700000" algn="tl">
                      <a:srgbClr val="000000"/>
                    </a:outerShdw>
                  </a:effectLst>
                  <a:latin typeface="Century Gothic" pitchFamily="34" charset="0"/>
                  <a:cs typeface="+mn-cs"/>
                </a:rPr>
                <a:t>World’s </a:t>
              </a:r>
              <a:r>
                <a:rPr lang="en-US" sz="1800" b="1" i="1" dirty="0">
                  <a:solidFill>
                    <a:srgbClr val="006633"/>
                  </a:solidFill>
                  <a:effectLst>
                    <a:outerShdw blurRad="38100" dist="38100" dir="2700000" algn="tl">
                      <a:srgbClr val="000000"/>
                    </a:outerShdw>
                  </a:effectLst>
                  <a:latin typeface="Century Gothic" pitchFamily="34" charset="0"/>
                  <a:cs typeface="+mn-cs"/>
                </a:rPr>
                <a:t>second-highest-energy </a:t>
              </a:r>
              <a:r>
                <a:rPr lang="en-US" sz="1800" b="1" dirty="0">
                  <a:solidFill>
                    <a:srgbClr val="006633"/>
                  </a:solidFill>
                  <a:effectLst>
                    <a:outerShdw blurRad="38100" dist="38100" dir="2700000" algn="tl">
                      <a:srgbClr val="000000"/>
                    </a:outerShdw>
                  </a:effectLst>
                  <a:latin typeface="Century Gothic" pitchFamily="34" charset="0"/>
                  <a:cs typeface="+mn-cs"/>
                </a:rPr>
                <a:t>superconducting cyclotron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5" name="Rectangle 4"/>
          <p:cNvSpPr/>
          <p:nvPr/>
        </p:nvSpPr>
        <p:spPr>
          <a:xfrm>
            <a:off x="4561114" y="413657"/>
            <a:ext cx="431254" cy="457200"/>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72541" y="849085"/>
            <a:ext cx="6096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18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5791200" y="1752600"/>
            <a:ext cx="3124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dirty="0">
                <a:solidFill>
                  <a:schemeClr val="accent6">
                    <a:lumMod val="75000"/>
                  </a:schemeClr>
                </a:solidFill>
              </a:rPr>
              <a:t>When stable nuclei from the ion source enter a cyclotron,</a:t>
            </a:r>
          </a:p>
          <a:p>
            <a:pPr eaLnBrk="1" hangingPunct="1">
              <a:spcBef>
                <a:spcPct val="0"/>
              </a:spcBef>
              <a:buFontTx/>
              <a:buNone/>
            </a:pPr>
            <a:r>
              <a:rPr lang="en-US" altLang="en-US" sz="2400" dirty="0">
                <a:solidFill>
                  <a:schemeClr val="accent6">
                    <a:lumMod val="75000"/>
                  </a:schemeClr>
                </a:solidFill>
              </a:rPr>
              <a:t>a </a:t>
            </a:r>
            <a:r>
              <a:rPr lang="en-US" altLang="en-US" sz="2400" b="1" dirty="0">
                <a:solidFill>
                  <a:srgbClr val="D6A162"/>
                </a:solidFill>
              </a:rPr>
              <a:t>magnetic field</a:t>
            </a:r>
            <a:r>
              <a:rPr lang="en-US" altLang="en-US" sz="2400" dirty="0">
                <a:solidFill>
                  <a:srgbClr val="D6A162"/>
                </a:solidFill>
              </a:rPr>
              <a:t> </a:t>
            </a:r>
            <a:r>
              <a:rPr lang="en-US" altLang="en-US" sz="2400" b="1" dirty="0">
                <a:solidFill>
                  <a:srgbClr val="D6A162"/>
                </a:solidFill>
              </a:rPr>
              <a:t>bends</a:t>
            </a:r>
            <a:r>
              <a:rPr lang="en-US" altLang="en-US" sz="2400" dirty="0">
                <a:solidFill>
                  <a:srgbClr val="D6A162"/>
                </a:solidFill>
              </a:rPr>
              <a:t> </a:t>
            </a:r>
            <a:r>
              <a:rPr lang="en-US" altLang="en-US" sz="2400" b="1" dirty="0">
                <a:solidFill>
                  <a:srgbClr val="D6A162"/>
                </a:solidFill>
              </a:rPr>
              <a:t>their path</a:t>
            </a:r>
            <a:r>
              <a:rPr lang="en-US" altLang="en-US" sz="2400" dirty="0"/>
              <a:t> into </a:t>
            </a:r>
            <a:r>
              <a:rPr lang="en-US" altLang="en-US" sz="2400" dirty="0">
                <a:solidFill>
                  <a:schemeClr val="accent6">
                    <a:lumMod val="75000"/>
                  </a:schemeClr>
                </a:solidFill>
              </a:rPr>
              <a:t>a circular “orbit” while </a:t>
            </a:r>
            <a:r>
              <a:rPr lang="en-US" altLang="en-US" sz="2400" b="1" dirty="0">
                <a:solidFill>
                  <a:srgbClr val="D6A162"/>
                </a:solidFill>
              </a:rPr>
              <a:t>electric fields</a:t>
            </a:r>
            <a:r>
              <a:rPr lang="en-US" altLang="en-US" sz="2400" dirty="0">
                <a:solidFill>
                  <a:srgbClr val="D6A162"/>
                </a:solidFill>
              </a:rPr>
              <a:t> </a:t>
            </a:r>
            <a:r>
              <a:rPr lang="en-US" altLang="en-US" sz="2400" b="1" dirty="0">
                <a:solidFill>
                  <a:srgbClr val="D6A162"/>
                </a:solidFill>
              </a:rPr>
              <a:t>speed</a:t>
            </a:r>
            <a:r>
              <a:rPr lang="en-US" altLang="en-US" sz="2400" dirty="0">
                <a:solidFill>
                  <a:srgbClr val="D6A162"/>
                </a:solidFill>
              </a:rPr>
              <a:t> </a:t>
            </a:r>
            <a:r>
              <a:rPr lang="en-US" altLang="en-US" sz="2400" b="1" dirty="0">
                <a:solidFill>
                  <a:srgbClr val="D6A162"/>
                </a:solidFill>
              </a:rPr>
              <a:t>them up</a:t>
            </a:r>
            <a:r>
              <a:rPr lang="en-US" altLang="en-US" sz="2400" dirty="0">
                <a:solidFill>
                  <a:schemeClr val="accent6">
                    <a:lumMod val="75000"/>
                  </a:schemeClr>
                </a:solidFill>
              </a:rPr>
              <a:t>, so they </a:t>
            </a:r>
            <a:r>
              <a:rPr lang="en-US" altLang="en-US" sz="2400" i="1" dirty="0">
                <a:solidFill>
                  <a:schemeClr val="accent6">
                    <a:lumMod val="75000"/>
                  </a:schemeClr>
                </a:solidFill>
              </a:rPr>
              <a:t>spiral</a:t>
            </a:r>
            <a:r>
              <a:rPr lang="en-US" altLang="en-US" sz="2400" dirty="0">
                <a:solidFill>
                  <a:schemeClr val="accent6">
                    <a:lumMod val="75000"/>
                  </a:schemeClr>
                </a:solidFill>
              </a:rPr>
              <a:t> outward</a:t>
            </a:r>
          </a:p>
        </p:txBody>
      </p:sp>
      <p:sp>
        <p:nvSpPr>
          <p:cNvPr id="23555" name="Rectangle 6"/>
          <p:cNvSpPr>
            <a:spLocks noGrp="1" noChangeArrowheads="1"/>
          </p:cNvSpPr>
          <p:nvPr>
            <p:ph type="title"/>
          </p:nvPr>
        </p:nvSpPr>
        <p:spPr/>
        <p:txBody>
          <a:bodyPr/>
          <a:lstStyle/>
          <a:p>
            <a:pPr eaLnBrk="1" hangingPunct="1"/>
            <a:r>
              <a:rPr lang="en-US" altLang="en-US" smtClean="0"/>
              <a:t>How a cyclotron works</a:t>
            </a:r>
          </a:p>
        </p:txBody>
      </p:sp>
      <p:pic>
        <p:nvPicPr>
          <p:cNvPr id="8" name="k500.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81000" y="1752600"/>
            <a:ext cx="5372100" cy="3581400"/>
          </a:xfrm>
        </p:spPr>
      </p:pic>
    </p:spTree>
    <p:extLst>
      <p:ext uri="{BB962C8B-B14F-4D97-AF65-F5344CB8AC3E}">
        <p14:creationId xmlns:p14="http://schemas.microsoft.com/office/powerpoint/2010/main" val="70381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p:txBody>
          <a:bodyPr/>
          <a:lstStyle/>
          <a:p>
            <a:pPr eaLnBrk="1" hangingPunct="1"/>
            <a:r>
              <a:rPr lang="en-US" altLang="en-US" dirty="0" smtClean="0"/>
              <a:t>Fragmentation</a:t>
            </a:r>
          </a:p>
        </p:txBody>
      </p:sp>
      <p:sp>
        <p:nvSpPr>
          <p:cNvPr id="3084" name="Text Box 12"/>
          <p:cNvSpPr txBox="1">
            <a:spLocks noChangeArrowheads="1"/>
          </p:cNvSpPr>
          <p:nvPr/>
        </p:nvSpPr>
        <p:spPr bwMode="auto">
          <a:xfrm>
            <a:off x="6232525" y="5142969"/>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i="1" dirty="0">
                <a:solidFill>
                  <a:schemeClr val="accent6">
                    <a:lumMod val="75000"/>
                  </a:schemeClr>
                </a:solidFill>
              </a:rPr>
              <a:t>After</a:t>
            </a:r>
            <a:r>
              <a:rPr lang="en-US" altLang="en-US" sz="1800" dirty="0">
                <a:solidFill>
                  <a:schemeClr val="accent6">
                    <a:lumMod val="75000"/>
                  </a:schemeClr>
                </a:solidFill>
              </a:rPr>
              <a:t> the target, the beam contains </a:t>
            </a:r>
            <a:r>
              <a:rPr lang="en-US" altLang="en-US" sz="1800" b="1" i="1" dirty="0">
                <a:solidFill>
                  <a:schemeClr val="accent6">
                    <a:lumMod val="75000"/>
                  </a:schemeClr>
                </a:solidFill>
              </a:rPr>
              <a:t>many</a:t>
            </a:r>
            <a:r>
              <a:rPr lang="en-US" altLang="en-US" sz="1800" dirty="0">
                <a:solidFill>
                  <a:schemeClr val="accent6">
                    <a:lumMod val="75000"/>
                  </a:schemeClr>
                </a:solidFill>
              </a:rPr>
              <a:t> </a:t>
            </a:r>
            <a:r>
              <a:rPr lang="en-US" altLang="en-US" sz="1800" dirty="0" smtClean="0">
                <a:solidFill>
                  <a:schemeClr val="accent6">
                    <a:lumMod val="75000"/>
                  </a:schemeClr>
                </a:solidFill>
              </a:rPr>
              <a:t>new isotopes</a:t>
            </a:r>
            <a:r>
              <a:rPr lang="en-US" altLang="en-US" sz="1800" dirty="0">
                <a:solidFill>
                  <a:schemeClr val="accent6">
                    <a:lumMod val="75000"/>
                  </a:schemeClr>
                </a:solidFill>
              </a:rPr>
              <a:t> </a:t>
            </a:r>
            <a:r>
              <a:rPr lang="en-US" altLang="en-US" sz="1800" dirty="0" smtClean="0">
                <a:solidFill>
                  <a:schemeClr val="accent6">
                    <a:lumMod val="75000"/>
                  </a:schemeClr>
                </a:solidFill>
              </a:rPr>
              <a:t>(</a:t>
            </a:r>
            <a:r>
              <a:rPr lang="en-US" altLang="en-US" sz="1800" i="1" dirty="0" smtClean="0">
                <a:solidFill>
                  <a:schemeClr val="accent6">
                    <a:lumMod val="75000"/>
                  </a:schemeClr>
                </a:solidFill>
              </a:rPr>
              <a:t>sometimes &lt;1 desired nucleus/second)</a:t>
            </a:r>
          </a:p>
        </p:txBody>
      </p:sp>
      <p:sp>
        <p:nvSpPr>
          <p:cNvPr id="20" name="Text Box 5"/>
          <p:cNvSpPr txBox="1">
            <a:spLocks noChangeArrowheads="1"/>
          </p:cNvSpPr>
          <p:nvPr/>
        </p:nvSpPr>
        <p:spPr bwMode="auto">
          <a:xfrm>
            <a:off x="212725" y="1602740"/>
            <a:ext cx="19812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BEAM at &lt; 0.5 c</a:t>
            </a:r>
            <a:endParaRPr lang="en-US" sz="1800" dirty="0">
              <a:solidFill>
                <a:schemeClr val="accent6">
                  <a:lumMod val="75000"/>
                </a:schemeClr>
              </a:solidFill>
              <a:latin typeface="+mj-lt"/>
              <a:cs typeface="+mn-cs"/>
            </a:endParaRPr>
          </a:p>
        </p:txBody>
      </p:sp>
      <p:sp>
        <p:nvSpPr>
          <p:cNvPr id="24" name="Text Box 5"/>
          <p:cNvSpPr txBox="1">
            <a:spLocks noChangeArrowheads="1"/>
          </p:cNvSpPr>
          <p:nvPr/>
        </p:nvSpPr>
        <p:spPr bwMode="auto">
          <a:xfrm>
            <a:off x="3184525" y="1602740"/>
            <a:ext cx="2301875"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strikes foil TARGET</a:t>
            </a:r>
            <a:endParaRPr lang="en-US" sz="1800" dirty="0">
              <a:solidFill>
                <a:schemeClr val="accent6">
                  <a:lumMod val="75000"/>
                </a:schemeClr>
              </a:solidFill>
              <a:latin typeface="+mj-lt"/>
              <a:cs typeface="+mn-cs"/>
            </a:endParaRPr>
          </a:p>
        </p:txBody>
      </p:sp>
      <p:sp>
        <p:nvSpPr>
          <p:cNvPr id="25" name="Text Box 5"/>
          <p:cNvSpPr txBox="1">
            <a:spLocks noChangeArrowheads="1"/>
          </p:cNvSpPr>
          <p:nvPr/>
        </p:nvSpPr>
        <p:spPr bwMode="auto">
          <a:xfrm>
            <a:off x="6156325" y="1602740"/>
            <a:ext cx="25908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exits with FRAGMENTS</a:t>
            </a:r>
            <a:endParaRPr lang="en-US" sz="1800" dirty="0">
              <a:solidFill>
                <a:schemeClr val="accent6">
                  <a:lumMod val="75000"/>
                </a:schemeClr>
              </a:solidFill>
              <a:latin typeface="+mj-lt"/>
              <a:cs typeface="+mn-cs"/>
            </a:endParaRPr>
          </a:p>
        </p:txBody>
      </p:sp>
      <p:sp>
        <p:nvSpPr>
          <p:cNvPr id="22535" name="Rectangle 46"/>
          <p:cNvSpPr>
            <a:spLocks noChangeArrowheads="1"/>
          </p:cNvSpPr>
          <p:nvPr/>
        </p:nvSpPr>
        <p:spPr bwMode="auto">
          <a:xfrm>
            <a:off x="2889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6" name="Rectangle 48"/>
          <p:cNvSpPr>
            <a:spLocks noChangeArrowheads="1"/>
          </p:cNvSpPr>
          <p:nvPr/>
        </p:nvSpPr>
        <p:spPr bwMode="auto">
          <a:xfrm>
            <a:off x="32607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7" name="Rectangle 49"/>
          <p:cNvSpPr>
            <a:spLocks noChangeArrowheads="1"/>
          </p:cNvSpPr>
          <p:nvPr/>
        </p:nvSpPr>
        <p:spPr bwMode="auto">
          <a:xfrm>
            <a:off x="6232525" y="1983741"/>
            <a:ext cx="236220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2" name="Group 122"/>
          <p:cNvGrpSpPr>
            <a:grpSpLocks/>
          </p:cNvGrpSpPr>
          <p:nvPr/>
        </p:nvGrpSpPr>
        <p:grpSpPr bwMode="auto">
          <a:xfrm>
            <a:off x="228600" y="2178265"/>
            <a:ext cx="2590800" cy="3721086"/>
            <a:chOff x="228600" y="1870927"/>
            <a:chExt cx="2590800" cy="3721277"/>
          </a:xfrm>
        </p:grpSpPr>
        <p:sp>
          <p:nvSpPr>
            <p:cNvPr id="22580" name="Text Box 5"/>
            <p:cNvSpPr txBox="1">
              <a:spLocks noChangeArrowheads="1"/>
            </p:cNvSpPr>
            <p:nvPr/>
          </p:nvSpPr>
          <p:spPr bwMode="auto">
            <a:xfrm>
              <a:off x="228600" y="4114800"/>
              <a:ext cx="2590800" cy="14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The accelerated beam consists of the </a:t>
              </a:r>
              <a:r>
                <a:rPr lang="en-US" altLang="en-US" sz="1800" b="1" i="1" dirty="0">
                  <a:solidFill>
                    <a:schemeClr val="accent6">
                      <a:lumMod val="75000"/>
                    </a:schemeClr>
                  </a:solidFill>
                </a:rPr>
                <a:t>one</a:t>
              </a:r>
              <a:r>
                <a:rPr lang="en-US" altLang="en-US" sz="1800" dirty="0">
                  <a:solidFill>
                    <a:schemeClr val="accent6">
                      <a:lumMod val="75000"/>
                    </a:schemeClr>
                  </a:solidFill>
                </a:rPr>
                <a:t> stable isotope provided by the ion </a:t>
              </a:r>
              <a:r>
                <a:rPr lang="en-US" altLang="en-US" sz="1800" dirty="0" smtClean="0">
                  <a:solidFill>
                    <a:schemeClr val="accent6">
                      <a:lumMod val="75000"/>
                    </a:schemeClr>
                  </a:solidFill>
                </a:rPr>
                <a:t>source</a:t>
              </a:r>
            </a:p>
            <a:p>
              <a:pPr eaLnBrk="1" hangingPunct="1">
                <a:spcBef>
                  <a:spcPct val="0"/>
                </a:spcBef>
                <a:buFontTx/>
                <a:buNone/>
              </a:pPr>
              <a:r>
                <a:rPr lang="en-US" altLang="en-US" sz="1800" i="1" dirty="0" smtClean="0">
                  <a:solidFill>
                    <a:schemeClr val="accent6">
                      <a:lumMod val="75000"/>
                    </a:schemeClr>
                  </a:solidFill>
                </a:rPr>
                <a:t>(&gt;1 billion nuclei/second)</a:t>
              </a:r>
              <a:endParaRPr lang="en-US" altLang="en-US" sz="1800" i="1" dirty="0">
                <a:solidFill>
                  <a:schemeClr val="accent6">
                    <a:lumMod val="75000"/>
                  </a:schemeClr>
                </a:solidFill>
              </a:endParaRPr>
            </a:p>
          </p:txBody>
        </p:sp>
        <p:pic>
          <p:nvPicPr>
            <p:cNvPr id="22581"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9"/>
          <p:cNvGrpSpPr>
            <a:grpSpLocks/>
          </p:cNvGrpSpPr>
          <p:nvPr/>
        </p:nvGrpSpPr>
        <p:grpSpPr bwMode="auto">
          <a:xfrm>
            <a:off x="1050925" y="244094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22567" name="Group 100"/>
          <p:cNvGrpSpPr>
            <a:grpSpLocks/>
          </p:cNvGrpSpPr>
          <p:nvPr/>
        </p:nvGrpSpPr>
        <p:grpSpPr bwMode="auto">
          <a:xfrm>
            <a:off x="6384925" y="2178281"/>
            <a:ext cx="2078298" cy="1748559"/>
            <a:chOff x="6324600" y="1947141"/>
            <a:chExt cx="2078298" cy="1748559"/>
          </a:xfrm>
        </p:grpSpPr>
        <p:pic>
          <p:nvPicPr>
            <p:cNvPr id="22569" name="Picture 2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6" name="Group 121"/>
          <p:cNvGrpSpPr>
            <a:grpSpLocks/>
          </p:cNvGrpSpPr>
          <p:nvPr/>
        </p:nvGrpSpPr>
        <p:grpSpPr bwMode="auto">
          <a:xfrm>
            <a:off x="7881274" y="3812539"/>
            <a:ext cx="729326" cy="1209695"/>
            <a:chOff x="7881274" y="3505200"/>
            <a:chExt cx="729326" cy="1209977"/>
          </a:xfrm>
        </p:grpSpPr>
        <p:pic>
          <p:nvPicPr>
            <p:cNvPr id="22560" name="Picture 10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947080" y="3721207"/>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81274" y="4170336"/>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5"/>
            <p:cNvSpPr txBox="1">
              <a:spLocks noChangeArrowheads="1"/>
            </p:cNvSpPr>
            <p:nvPr/>
          </p:nvSpPr>
          <p:spPr bwMode="auto">
            <a:xfrm>
              <a:off x="7924800" y="3505200"/>
              <a:ext cx="685800" cy="338217"/>
            </a:xfrm>
            <a:prstGeom prst="rect">
              <a:avLst/>
            </a:prstGeom>
            <a:noFill/>
            <a:ln w="9525">
              <a:noFill/>
              <a:miter lim="800000"/>
              <a:headEnd/>
              <a:tailEnd/>
            </a:ln>
          </p:spPr>
          <p:txBody>
            <a:bodyPr>
              <a:spAutoFit/>
            </a:bodyPr>
            <a:lstStyle/>
            <a:p>
              <a:pPr eaLnBrk="1" hangingPunct="1">
                <a:defRPr/>
              </a:pPr>
              <a:r>
                <a:rPr lang="en-US" sz="1600" b="1" dirty="0">
                  <a:solidFill>
                    <a:srgbClr val="FFFFCC"/>
                  </a:solidFill>
                  <a:latin typeface="+mj-lt"/>
                  <a:cs typeface="+mn-cs"/>
                </a:rPr>
                <a:t>or</a:t>
              </a:r>
              <a:endParaRPr lang="en-US" sz="1600" dirty="0">
                <a:solidFill>
                  <a:srgbClr val="FFFFCC"/>
                </a:solidFill>
                <a:latin typeface="+mj-lt"/>
                <a:cs typeface="+mn-cs"/>
              </a:endParaRPr>
            </a:p>
          </p:txBody>
        </p:sp>
      </p:grpSp>
      <p:grpSp>
        <p:nvGrpSpPr>
          <p:cNvPr id="9" name="Group 123"/>
          <p:cNvGrpSpPr>
            <a:grpSpLocks/>
          </p:cNvGrpSpPr>
          <p:nvPr/>
        </p:nvGrpSpPr>
        <p:grpSpPr bwMode="auto">
          <a:xfrm>
            <a:off x="3200400" y="226290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Very few beam nuclei hit a nucleus in the target and break, becoming a </a:t>
              </a:r>
              <a:r>
                <a:rPr lang="en-US" altLang="en-US" sz="1800" b="1" dirty="0">
                  <a:solidFill>
                    <a:schemeClr val="accent6">
                      <a:lumMod val="75000"/>
                    </a:schemeClr>
                  </a:solidFill>
                </a:rPr>
                <a:t>new element/isotope</a:t>
              </a:r>
            </a:p>
          </p:txBody>
        </p:sp>
        <p:pic>
          <p:nvPicPr>
            <p:cNvPr id="78" name="Picture 77"/>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grpSp>
      <p:grpSp>
        <p:nvGrpSpPr>
          <p:cNvPr id="7" name="Group 58"/>
          <p:cNvGrpSpPr>
            <a:grpSpLocks/>
          </p:cNvGrpSpPr>
          <p:nvPr/>
        </p:nvGrpSpPr>
        <p:grpSpPr bwMode="auto">
          <a:xfrm>
            <a:off x="3413125" y="244094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61" name="Rectangle 60"/>
          <p:cNvSpPr/>
          <p:nvPr/>
        </p:nvSpPr>
        <p:spPr>
          <a:xfrm>
            <a:off x="3951514" y="986250"/>
            <a:ext cx="315686" cy="282091"/>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6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par>
                                <p:cTn id="33" presetID="22" presetClass="entr" presetSubtype="8" fill="hold" nodeType="withEffect">
                                  <p:stCondLst>
                                    <p:cond delay="0"/>
                                  </p:stCondLst>
                                  <p:childTnLst>
                                    <p:set>
                                      <p:cBhvr>
                                        <p:cTn id="34" dur="1" fill="hold">
                                          <p:stCondLst>
                                            <p:cond delay="0"/>
                                          </p:stCondLst>
                                        </p:cTn>
                                        <p:tgtEl>
                                          <p:spTgt spid="22567"/>
                                        </p:tgtEl>
                                        <p:attrNameLst>
                                          <p:attrName>style.visibility</p:attrName>
                                        </p:attrNameLst>
                                      </p:cBhvr>
                                      <p:to>
                                        <p:strVal val="visible"/>
                                      </p:to>
                                    </p:set>
                                    <p:animEffect transition="in" filter="wipe(left)">
                                      <p:cBhvr>
                                        <p:cTn id="35" dur="2000"/>
                                        <p:tgtEl>
                                          <p:spTgt spid="2256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1900-transparent"/>
          <p:cNvPicPr>
            <a:picLocks noChangeAspect="1" noChangeArrowheads="1"/>
          </p:cNvPicPr>
          <p:nvPr/>
        </p:nvPicPr>
        <p:blipFill>
          <a:blip r:embed="rId2">
            <a:extLst>
              <a:ext uri="{28A0092B-C50C-407E-A947-70E740481C1C}">
                <a14:useLocalDpi xmlns:a14="http://schemas.microsoft.com/office/drawing/2010/main" val="0"/>
              </a:ext>
            </a:extLst>
          </a:blip>
          <a:srcRect l="9459" r="10811"/>
          <a:stretch>
            <a:fillRect/>
          </a:stretch>
        </p:blipFill>
        <p:spPr bwMode="auto">
          <a:xfrm>
            <a:off x="3126056" y="2323172"/>
            <a:ext cx="4495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31"/>
          <p:cNvGrpSpPr>
            <a:grpSpLocks/>
          </p:cNvGrpSpPr>
          <p:nvPr/>
        </p:nvGrpSpPr>
        <p:grpSpPr bwMode="auto">
          <a:xfrm>
            <a:off x="1297256" y="3847172"/>
            <a:ext cx="4114800" cy="1852613"/>
            <a:chOff x="1066800" y="4724400"/>
            <a:chExt cx="4114800" cy="1852613"/>
          </a:xfrm>
        </p:grpSpPr>
        <p:grpSp>
          <p:nvGrpSpPr>
            <p:cNvPr id="26643" name="Group 28"/>
            <p:cNvGrpSpPr>
              <a:grpSpLocks/>
            </p:cNvGrpSpPr>
            <p:nvPr/>
          </p:nvGrpSpPr>
          <p:grpSpPr bwMode="auto">
            <a:xfrm>
              <a:off x="1066800" y="5638800"/>
              <a:ext cx="4114800" cy="938213"/>
              <a:chOff x="1066800" y="5638800"/>
              <a:chExt cx="4114800" cy="938213"/>
            </a:xfrm>
          </p:grpSpPr>
          <p:pic>
            <p:nvPicPr>
              <p:cNvPr id="26645" name="Picture 5"/>
              <p:cNvPicPr>
                <a:picLocks noChangeAspect="1" noChangeArrowheads="1"/>
              </p:cNvPicPr>
              <p:nvPr/>
            </p:nvPicPr>
            <p:blipFill>
              <a:blip r:embed="rId3">
                <a:extLst>
                  <a:ext uri="{28A0092B-C50C-407E-A947-70E740481C1C}">
                    <a14:useLocalDpi xmlns:a14="http://schemas.microsoft.com/office/drawing/2010/main" val="0"/>
                  </a:ext>
                </a:extLst>
              </a:blip>
              <a:srcRect l="19048" t="16080" r="19048" b="19598"/>
              <a:stretch>
                <a:fillRect/>
              </a:stretch>
            </p:blipFill>
            <p:spPr bwMode="auto">
              <a:xfrm>
                <a:off x="3657600" y="5638800"/>
                <a:ext cx="152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6" name="Text Box 6"/>
              <p:cNvSpPr txBox="1">
                <a:spLocks noChangeArrowheads="1"/>
              </p:cNvSpPr>
              <p:nvPr/>
            </p:nvSpPr>
            <p:spPr bwMode="auto">
              <a:xfrm>
                <a:off x="1066800" y="563880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1800" dirty="0">
                    <a:solidFill>
                      <a:schemeClr val="accent6">
                        <a:lumMod val="75000"/>
                      </a:schemeClr>
                    </a:solidFill>
                  </a:rPr>
                  <a:t>Wedge-shaped</a:t>
                </a:r>
                <a:r>
                  <a:rPr lang="en-US" altLang="en-US" sz="1800" dirty="0"/>
                  <a:t> </a:t>
                </a:r>
                <a:r>
                  <a:rPr lang="en-US" altLang="en-US" sz="1800" i="1" dirty="0">
                    <a:solidFill>
                      <a:srgbClr val="D6A162"/>
                    </a:solidFill>
                  </a:rPr>
                  <a:t>dipole magnets</a:t>
                </a:r>
                <a:r>
                  <a:rPr lang="en-US" altLang="en-US" sz="1800" dirty="0"/>
                  <a:t> </a:t>
                </a:r>
                <a:r>
                  <a:rPr lang="en-US" altLang="en-US" sz="1800" dirty="0">
                    <a:solidFill>
                      <a:schemeClr val="accent6">
                        <a:lumMod val="75000"/>
                      </a:schemeClr>
                    </a:solidFill>
                  </a:rPr>
                  <a:t>act like </a:t>
                </a:r>
                <a:r>
                  <a:rPr lang="en-US" altLang="en-US" sz="1800" dirty="0">
                    <a:solidFill>
                      <a:srgbClr val="D6A162"/>
                    </a:solidFill>
                  </a:rPr>
                  <a:t>prisms</a:t>
                </a:r>
                <a:r>
                  <a:rPr lang="en-US" altLang="en-US" sz="1800" dirty="0"/>
                  <a:t> </a:t>
                </a:r>
                <a:r>
                  <a:rPr lang="en-US" altLang="en-US" sz="1800" dirty="0">
                    <a:solidFill>
                      <a:schemeClr val="accent6">
                        <a:lumMod val="75000"/>
                      </a:schemeClr>
                    </a:solidFill>
                  </a:rPr>
                  <a:t>that separate nuclei</a:t>
                </a:r>
              </a:p>
            </p:txBody>
          </p:sp>
        </p:grpSp>
        <p:sp>
          <p:nvSpPr>
            <p:cNvPr id="26644" name="Line 7"/>
            <p:cNvSpPr>
              <a:spLocks noChangeShapeType="1"/>
            </p:cNvSpPr>
            <p:nvPr/>
          </p:nvSpPr>
          <p:spPr bwMode="auto">
            <a:xfrm flipV="1">
              <a:off x="3733800" y="4724400"/>
              <a:ext cx="685800" cy="990599"/>
            </a:xfrm>
            <a:prstGeom prst="line">
              <a:avLst/>
            </a:prstGeom>
            <a:noFill/>
            <a:ln w="19050">
              <a:solidFill>
                <a:srgbClr val="00B050"/>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grpSp>
        <p:nvGrpSpPr>
          <p:cNvPr id="4" name="Group 35"/>
          <p:cNvGrpSpPr>
            <a:grpSpLocks/>
          </p:cNvGrpSpPr>
          <p:nvPr/>
        </p:nvGrpSpPr>
        <p:grpSpPr bwMode="auto">
          <a:xfrm>
            <a:off x="306656" y="1408771"/>
            <a:ext cx="2819400" cy="1804383"/>
            <a:chOff x="288" y="2678"/>
            <a:chExt cx="2448" cy="1478"/>
          </a:xfrm>
        </p:grpSpPr>
        <p:pic>
          <p:nvPicPr>
            <p:cNvPr id="26637"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8"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 y="3486"/>
              <a:ext cx="79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9"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2" y="3947"/>
              <a:ext cx="1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76" y="3566"/>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7"/>
            <p:cNvSpPr txBox="1">
              <a:spLocks noChangeArrowheads="1"/>
            </p:cNvSpPr>
            <p:nvPr/>
          </p:nvSpPr>
          <p:spPr bwMode="auto">
            <a:xfrm>
              <a:off x="363" y="2678"/>
              <a:ext cx="237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rgbClr val="D6A162"/>
                  </a:solidFill>
                </a:rPr>
                <a:t>Wide variety</a:t>
              </a:r>
              <a:r>
                <a:rPr lang="en-US" altLang="en-US" sz="1800" b="1" dirty="0"/>
                <a:t> </a:t>
              </a:r>
              <a:r>
                <a:rPr lang="en-US" altLang="en-US" sz="1800" b="1" dirty="0">
                  <a:solidFill>
                    <a:schemeClr val="accent6">
                      <a:lumMod val="75000"/>
                    </a:schemeClr>
                  </a:solidFill>
                </a:rPr>
                <a:t>of nuclei from collisions with the target enter…</a:t>
              </a:r>
            </a:p>
          </p:txBody>
        </p:sp>
      </p:grpSp>
      <p:grpSp>
        <p:nvGrpSpPr>
          <p:cNvPr id="5" name="Group 30"/>
          <p:cNvGrpSpPr>
            <a:grpSpLocks/>
          </p:cNvGrpSpPr>
          <p:nvPr/>
        </p:nvGrpSpPr>
        <p:grpSpPr bwMode="auto">
          <a:xfrm>
            <a:off x="5869256" y="1484972"/>
            <a:ext cx="2971800" cy="1676400"/>
            <a:chOff x="6172200" y="2362200"/>
            <a:chExt cx="2971800" cy="1676400"/>
          </a:xfrm>
        </p:grpSpPr>
        <p:sp>
          <p:nvSpPr>
            <p:cNvPr id="26635" name="Text Box 29"/>
            <p:cNvSpPr txBox="1">
              <a:spLocks noChangeArrowheads="1"/>
            </p:cNvSpPr>
            <p:nvPr/>
          </p:nvSpPr>
          <p:spPr bwMode="auto">
            <a:xfrm>
              <a:off x="6172200" y="23622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The A1900</a:t>
              </a:r>
              <a:r>
                <a:rPr lang="en-US" altLang="en-US" sz="1800" b="1" i="1" dirty="0">
                  <a:solidFill>
                    <a:schemeClr val="accent6">
                      <a:lumMod val="75000"/>
                    </a:schemeClr>
                  </a:solidFill>
                </a:rPr>
                <a:t> </a:t>
              </a:r>
              <a:r>
                <a:rPr lang="en-US" altLang="en-US" sz="1800" b="1" i="1" dirty="0">
                  <a:solidFill>
                    <a:srgbClr val="D6A162"/>
                  </a:solidFill>
                </a:rPr>
                <a:t>filters</a:t>
              </a:r>
              <a:r>
                <a:rPr lang="en-US" altLang="en-US" sz="1800" b="1" dirty="0"/>
                <a:t> </a:t>
              </a:r>
              <a:r>
                <a:rPr lang="en-US" altLang="en-US" sz="1800" b="1" dirty="0">
                  <a:solidFill>
                    <a:schemeClr val="accent6">
                      <a:lumMod val="75000"/>
                    </a:schemeClr>
                  </a:solidFill>
                </a:rPr>
                <a:t>out all but the </a:t>
              </a:r>
              <a:r>
                <a:rPr lang="en-US" altLang="en-US" sz="1800" b="1" i="1" dirty="0">
                  <a:solidFill>
                    <a:schemeClr val="accent6">
                      <a:lumMod val="75000"/>
                    </a:schemeClr>
                  </a:solidFill>
                </a:rPr>
                <a:t>one</a:t>
              </a:r>
              <a:r>
                <a:rPr lang="en-US" altLang="en-US" sz="1800" b="1" dirty="0">
                  <a:solidFill>
                    <a:schemeClr val="accent6">
                      <a:lumMod val="75000"/>
                    </a:schemeClr>
                  </a:solidFill>
                </a:rPr>
                <a:t> (or more) unstable </a:t>
              </a:r>
              <a:r>
                <a:rPr lang="en-US" altLang="en-US" sz="1800" b="1" dirty="0">
                  <a:solidFill>
                    <a:srgbClr val="D6A162"/>
                  </a:solidFill>
                </a:rPr>
                <a:t>nucleus for study</a:t>
              </a:r>
            </a:p>
          </p:txBody>
        </p:sp>
        <p:pic>
          <p:nvPicPr>
            <p:cNvPr id="26636" name="Picture 3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153713" y="3276600"/>
              <a:ext cx="8527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9"/>
          <p:cNvGrpSpPr>
            <a:grpSpLocks/>
          </p:cNvGrpSpPr>
          <p:nvPr/>
        </p:nvGrpSpPr>
        <p:grpSpPr bwMode="auto">
          <a:xfrm>
            <a:off x="3735656" y="3085172"/>
            <a:ext cx="3352800" cy="914400"/>
            <a:chOff x="3505200" y="3962400"/>
            <a:chExt cx="3352800" cy="914400"/>
          </a:xfrm>
        </p:grpSpPr>
        <p:sp>
          <p:nvSpPr>
            <p:cNvPr id="26632" name="Line 19"/>
            <p:cNvSpPr>
              <a:spLocks noChangeShapeType="1"/>
            </p:cNvSpPr>
            <p:nvPr/>
          </p:nvSpPr>
          <p:spPr bwMode="auto">
            <a:xfrm>
              <a:off x="4605337" y="4876800"/>
              <a:ext cx="1295400" cy="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19"/>
            <p:cNvSpPr>
              <a:spLocks noChangeShapeType="1"/>
            </p:cNvSpPr>
            <p:nvPr/>
          </p:nvSpPr>
          <p:spPr bwMode="auto">
            <a:xfrm>
              <a:off x="3505200" y="4038600"/>
              <a:ext cx="6858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9"/>
            <p:cNvSpPr>
              <a:spLocks noChangeShapeType="1"/>
            </p:cNvSpPr>
            <p:nvPr/>
          </p:nvSpPr>
          <p:spPr bwMode="auto">
            <a:xfrm flipV="1">
              <a:off x="6248400" y="3962400"/>
              <a:ext cx="6096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24" name="Rectangle 23"/>
          <p:cNvSpPr/>
          <p:nvPr/>
        </p:nvSpPr>
        <p:spPr>
          <a:xfrm>
            <a:off x="4229099" y="857251"/>
            <a:ext cx="17145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p:cNvSpPr>
            <a:spLocks noGrp="1" noChangeArrowheads="1"/>
          </p:cNvSpPr>
          <p:nvPr>
            <p:ph type="title"/>
          </p:nvPr>
        </p:nvSpPr>
        <p:spPr>
          <a:xfrm>
            <a:off x="628650" y="163288"/>
            <a:ext cx="7886700" cy="538843"/>
          </a:xfrm>
        </p:spPr>
        <p:txBody>
          <a:bodyPr/>
          <a:lstStyle/>
          <a:p>
            <a:pPr eaLnBrk="1" hangingPunct="1"/>
            <a:r>
              <a:rPr lang="en-US" altLang="en-US" dirty="0" smtClean="0"/>
              <a:t>Fragment separator</a:t>
            </a:r>
          </a:p>
        </p:txBody>
      </p:sp>
    </p:spTree>
    <p:extLst>
      <p:ext uri="{BB962C8B-B14F-4D97-AF65-F5344CB8AC3E}">
        <p14:creationId xmlns:p14="http://schemas.microsoft.com/office/powerpoint/2010/main" val="223046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par>
                                <p:cTn id="25" presetID="63" presetClass="path" presetSubtype="0" accel="50000" decel="50000" fill="hold" nodeType="withEffect">
                                  <p:stCondLst>
                                    <p:cond delay="0"/>
                                  </p:stCondLst>
                                  <p:childTnLst>
                                    <p:animMotion origin="layout" path="M -0.05417 -2.81749E-6 L 0.04583 -2.81749E-6 " pathEditMode="relative" rAng="0" ptsTypes="AA">
                                      <p:cBhvr>
                                        <p:cTn id="26" dur="2000" fill="hold"/>
                                        <p:tgtEl>
                                          <p:spTgt spid="5"/>
                                        </p:tgtEl>
                                        <p:attrNameLst>
                                          <p:attrName>ppt_x</p:attrName>
                                          <p:attrName>ppt_y</p:attrName>
                                        </p:attrNameLst>
                                      </p:cBhvr>
                                      <p:rCtr x="5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information</a:t>
            </a:r>
            <a:endParaRPr lang="en-US" dirty="0"/>
          </a:p>
        </p:txBody>
      </p:sp>
      <p:sp>
        <p:nvSpPr>
          <p:cNvPr id="3" name="Content Placeholder 2"/>
          <p:cNvSpPr>
            <a:spLocks noGrp="1"/>
          </p:cNvSpPr>
          <p:nvPr>
            <p:ph idx="1"/>
          </p:nvPr>
        </p:nvSpPr>
        <p:spPr>
          <a:xfrm>
            <a:off x="628650" y="849086"/>
            <a:ext cx="4032362" cy="5543549"/>
          </a:xfrm>
        </p:spPr>
        <p:txBody>
          <a:bodyPr/>
          <a:lstStyle/>
          <a:p>
            <a:r>
              <a:rPr lang="en-US" dirty="0" smtClean="0"/>
              <a:t>Location of </a:t>
            </a:r>
            <a:r>
              <a:rPr lang="en-US" b="1" dirty="0" smtClean="0"/>
              <a:t>bathrooms</a:t>
            </a:r>
            <a:r>
              <a:rPr lang="en-US" dirty="0" smtClean="0"/>
              <a:t>!</a:t>
            </a:r>
          </a:p>
          <a:p>
            <a:r>
              <a:rPr lang="en-US" dirty="0" smtClean="0"/>
              <a:t>If you have minors in your group, your leader must complete a </a:t>
            </a:r>
            <a:r>
              <a:rPr lang="en-US" b="1" dirty="0" smtClean="0"/>
              <a:t>permission form</a:t>
            </a:r>
            <a:r>
              <a:rPr lang="en-US" dirty="0" smtClean="0"/>
              <a:t>.</a:t>
            </a:r>
          </a:p>
          <a:p>
            <a:r>
              <a:rPr lang="en-US" dirty="0" smtClean="0"/>
              <a:t>Photography is not allowed on the tour, but we have a designated </a:t>
            </a:r>
            <a:r>
              <a:rPr lang="en-US" b="1" dirty="0" smtClean="0"/>
              <a:t>location for a group photo </a:t>
            </a:r>
            <a:r>
              <a:rPr lang="en-US" dirty="0" smtClean="0"/>
              <a:t>if you want.</a:t>
            </a:r>
          </a:p>
          <a:p>
            <a:r>
              <a:rPr lang="en-US" dirty="0"/>
              <a:t>You are not expected to </a:t>
            </a:r>
            <a:r>
              <a:rPr lang="en-US" dirty="0" smtClean="0"/>
              <a:t>know or understand </a:t>
            </a:r>
            <a:r>
              <a:rPr lang="en-US" dirty="0"/>
              <a:t>everything</a:t>
            </a:r>
            <a:r>
              <a:rPr lang="en-US" dirty="0" smtClean="0"/>
              <a:t>! It’s OK.</a:t>
            </a:r>
            <a:endParaRPr lang="en-US" dirty="0"/>
          </a:p>
          <a:p>
            <a:r>
              <a:rPr lang="en-US" dirty="0" smtClean="0"/>
              <a:t>Stopping us to </a:t>
            </a:r>
            <a:r>
              <a:rPr lang="en-US" b="1" dirty="0" smtClean="0"/>
              <a:t>ask questions </a:t>
            </a:r>
            <a:r>
              <a:rPr lang="en-US" dirty="0" smtClean="0"/>
              <a:t>is encouraged!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012" y="849086"/>
            <a:ext cx="3074974" cy="5462125"/>
          </a:xfrm>
          <a:prstGeom prst="rect">
            <a:avLst/>
          </a:prstGeom>
        </p:spPr>
      </p:pic>
    </p:spTree>
    <p:extLst>
      <p:ext uri="{BB962C8B-B14F-4D97-AF65-F5344CB8AC3E}">
        <p14:creationId xmlns:p14="http://schemas.microsoft.com/office/powerpoint/2010/main" val="1921209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dirty="0" smtClean="0"/>
              <a:t>Detectors</a:t>
            </a:r>
          </a:p>
        </p:txBody>
      </p:sp>
      <p:grpSp>
        <p:nvGrpSpPr>
          <p:cNvPr id="2" name="Group 3"/>
          <p:cNvGrpSpPr>
            <a:grpSpLocks/>
          </p:cNvGrpSpPr>
          <p:nvPr/>
        </p:nvGrpSpPr>
        <p:grpSpPr bwMode="auto">
          <a:xfrm>
            <a:off x="822036" y="114958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4811066" y="1796673"/>
            <a:ext cx="2974793" cy="4070160"/>
            <a:chOff x="1275" y="768"/>
            <a:chExt cx="2512" cy="3442"/>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grpSp>
        <p:nvGrpSpPr>
          <p:cNvPr id="5" name="Group 20"/>
          <p:cNvGrpSpPr>
            <a:grpSpLocks/>
          </p:cNvGrpSpPr>
          <p:nvPr/>
        </p:nvGrpSpPr>
        <p:grpSpPr bwMode="auto">
          <a:xfrm>
            <a:off x="822036" y="3671243"/>
            <a:ext cx="3196375" cy="2230793"/>
            <a:chOff x="192" y="2284"/>
            <a:chExt cx="2448" cy="1711"/>
          </a:xfrm>
        </p:grpSpPr>
        <p:pic>
          <p:nvPicPr>
            <p:cNvPr id="28678"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8680"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17" name="Rectangle 16"/>
          <p:cNvSpPr/>
          <p:nvPr/>
        </p:nvSpPr>
        <p:spPr>
          <a:xfrm>
            <a:off x="5932714" y="214659"/>
            <a:ext cx="2988991" cy="135619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3"/>
          <p:cNvSpPr txBox="1">
            <a:spLocks noChangeArrowheads="1"/>
          </p:cNvSpPr>
          <p:nvPr/>
        </p:nvSpPr>
        <p:spPr bwMode="auto">
          <a:xfrm>
            <a:off x="628650" y="5902036"/>
            <a:ext cx="7930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b="1" dirty="0" smtClean="0">
                <a:solidFill>
                  <a:schemeClr val="accent6">
                    <a:lumMod val="75000"/>
                  </a:schemeClr>
                </a:solidFill>
              </a:rPr>
              <a:t>How do you measure something you can’t see? </a:t>
            </a:r>
            <a:endParaRPr lang="en-US" altLang="en-US" sz="2800" b="1" dirty="0">
              <a:solidFill>
                <a:schemeClr val="accent6">
                  <a:lumMod val="75000"/>
                </a:schemeClr>
              </a:solidFill>
            </a:endParaRPr>
          </a:p>
        </p:txBody>
      </p:sp>
    </p:spTree>
    <p:extLst>
      <p:ext uri="{BB962C8B-B14F-4D97-AF65-F5344CB8AC3E}">
        <p14:creationId xmlns:p14="http://schemas.microsoft.com/office/powerpoint/2010/main" val="236159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beam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57941"/>
            <a:ext cx="4648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p:txBody>
          <a:bodyPr/>
          <a:lstStyle/>
          <a:p>
            <a:pPr eaLnBrk="1" hangingPunct="1"/>
            <a:r>
              <a:rPr lang="en-US" altLang="en-US" sz="2800" smtClean="0"/>
              <a:t>FRIB: Facility for Rare Isotope Beams</a:t>
            </a:r>
          </a:p>
        </p:txBody>
      </p:sp>
      <p:sp>
        <p:nvSpPr>
          <p:cNvPr id="29700" name="Rectangle 4"/>
          <p:cNvSpPr>
            <a:spLocks noChangeArrowheads="1"/>
          </p:cNvSpPr>
          <p:nvPr/>
        </p:nvSpPr>
        <p:spPr bwMode="auto">
          <a:xfrm>
            <a:off x="6400800" y="805541"/>
            <a:ext cx="2514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buFontTx/>
              <a:buNone/>
            </a:pPr>
            <a:r>
              <a:rPr lang="en-US" altLang="en-US" sz="1800" dirty="0">
                <a:solidFill>
                  <a:schemeClr val="accent6">
                    <a:lumMod val="75000"/>
                  </a:schemeClr>
                </a:solidFill>
              </a:rPr>
              <a:t>MSU has been chosen as the site for FRIB: a </a:t>
            </a:r>
            <a:r>
              <a:rPr lang="en-US" altLang="en-US" sz="1800" dirty="0">
                <a:solidFill>
                  <a:srgbClr val="D6A162"/>
                </a:solidFill>
              </a:rPr>
              <a:t>$730 </a:t>
            </a:r>
            <a:r>
              <a:rPr lang="en-US" altLang="en-US" sz="1800" dirty="0">
                <a:solidFill>
                  <a:schemeClr val="accent6">
                    <a:lumMod val="75000"/>
                  </a:schemeClr>
                </a:solidFill>
              </a:rPr>
              <a:t>million US Department of Energy project to design and establish a </a:t>
            </a:r>
            <a:r>
              <a:rPr lang="en-US" altLang="en-US" sz="1800" dirty="0">
                <a:solidFill>
                  <a:srgbClr val="D6A162"/>
                </a:solidFill>
              </a:rPr>
              <a:t>world-leading laboratory</a:t>
            </a:r>
            <a:r>
              <a:rPr lang="en-US" altLang="en-US" sz="1800" dirty="0"/>
              <a:t> </a:t>
            </a:r>
            <a:r>
              <a:rPr lang="en-US" altLang="en-US" sz="1800" dirty="0">
                <a:solidFill>
                  <a:schemeClr val="accent6">
                    <a:lumMod val="75000"/>
                  </a:schemeClr>
                </a:solidFill>
              </a:rPr>
              <a:t>over the next decade. Civil construction </a:t>
            </a:r>
            <a:r>
              <a:rPr lang="en-US" altLang="en-US" sz="1800" dirty="0" smtClean="0">
                <a:solidFill>
                  <a:schemeClr val="accent6">
                    <a:lumMod val="75000"/>
                  </a:schemeClr>
                </a:solidFill>
              </a:rPr>
              <a:t>is ongoing, </a:t>
            </a:r>
            <a:r>
              <a:rPr lang="en-US" altLang="en-US" sz="1800" dirty="0">
                <a:solidFill>
                  <a:srgbClr val="D6A162"/>
                </a:solidFill>
              </a:rPr>
              <a:t>completion by 2022 at the latest</a:t>
            </a:r>
            <a:r>
              <a:rPr lang="en-US" altLang="en-US" sz="1800" dirty="0"/>
              <a:t>.</a:t>
            </a:r>
          </a:p>
        </p:txBody>
      </p:sp>
      <p:sp>
        <p:nvSpPr>
          <p:cNvPr id="29701" name="Text Box 5"/>
          <p:cNvSpPr txBox="1">
            <a:spLocks noChangeArrowheads="1"/>
          </p:cNvSpPr>
          <p:nvPr/>
        </p:nvSpPr>
        <p:spPr bwMode="auto">
          <a:xfrm>
            <a:off x="533400" y="1029379"/>
            <a:ext cx="19050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a:solidFill>
                  <a:srgbClr val="333C2B"/>
                </a:solidFill>
              </a:rPr>
              <a:t>NSCL today</a:t>
            </a:r>
          </a:p>
        </p:txBody>
      </p:sp>
      <p:grpSp>
        <p:nvGrpSpPr>
          <p:cNvPr id="2" name="Group 11"/>
          <p:cNvGrpSpPr>
            <a:grpSpLocks/>
          </p:cNvGrpSpPr>
          <p:nvPr/>
        </p:nvGrpSpPr>
        <p:grpSpPr bwMode="auto">
          <a:xfrm>
            <a:off x="355600" y="805541"/>
            <a:ext cx="5892800" cy="5383213"/>
            <a:chOff x="644348" y="1676400"/>
            <a:chExt cx="5999163" cy="5429250"/>
          </a:xfrm>
        </p:grpSpPr>
        <p:pic>
          <p:nvPicPr>
            <p:cNvPr id="29705" name="Picture 6" descr="FRIB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48" y="1676400"/>
              <a:ext cx="59991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328" y="1767662"/>
              <a:ext cx="1903829" cy="461110"/>
            </a:xfrm>
            <a:prstGeom prst="rect">
              <a:avLst/>
            </a:prstGeom>
            <a:solidFill>
              <a:srgbClr val="FFFFFF">
                <a:alpha val="50196"/>
              </a:srgbClr>
            </a:solidFill>
          </p:spPr>
          <p:txBody>
            <a:bodyPr>
              <a:spAutoFit/>
            </a:bodyPr>
            <a:lstStyle/>
            <a:p>
              <a:pPr eaLnBrk="1" hangingPunct="1">
                <a:defRPr/>
              </a:pPr>
              <a:r>
                <a:rPr lang="en-US" sz="2400" dirty="0">
                  <a:solidFill>
                    <a:srgbClr val="333C2B"/>
                  </a:solidFill>
                  <a:latin typeface="+mn-lt"/>
                </a:rPr>
                <a:t>FRIB design</a:t>
              </a: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l="5354" t="11111" r="9647" b="11111"/>
          <a:stretch>
            <a:fillRect/>
          </a:stretch>
        </p:blipFill>
        <p:spPr bwMode="auto">
          <a:xfrm>
            <a:off x="6329363" y="4310741"/>
            <a:ext cx="26558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SClogo_text.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361416"/>
            <a:ext cx="13716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500"/>
                                        <p:tgtEl>
                                          <p:spTgt spid="29702"/>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FRIB on the MSU campus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973711"/>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9378" y="2257777"/>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627109"/>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642176"/>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2956760"/>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269529"/>
            <a:ext cx="1268104" cy="369332"/>
          </a:xfrm>
          <a:prstGeom prst="rect">
            <a:avLst/>
          </a:prstGeom>
          <a:noFill/>
        </p:spPr>
        <p:txBody>
          <a:bodyPr wrap="none" rtlCol="0">
            <a:spAutoFit/>
          </a:bodyPr>
          <a:lstStyle/>
          <a:p>
            <a:r>
              <a:rPr lang="en-US" dirty="0" smtClean="0"/>
              <a:t>Ion Sources</a:t>
            </a:r>
          </a:p>
        </p:txBody>
      </p:sp>
      <p:sp>
        <p:nvSpPr>
          <p:cNvPr id="10" name="TextBox 9"/>
          <p:cNvSpPr txBox="1"/>
          <p:nvPr/>
        </p:nvSpPr>
        <p:spPr>
          <a:xfrm>
            <a:off x="3636935" y="1195905"/>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1" name="TextBox 10"/>
          <p:cNvSpPr txBox="1"/>
          <p:nvPr/>
        </p:nvSpPr>
        <p:spPr>
          <a:xfrm>
            <a:off x="4309517" y="5471077"/>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2" name="TextBox 11"/>
          <p:cNvSpPr txBox="1"/>
          <p:nvPr/>
        </p:nvSpPr>
        <p:spPr>
          <a:xfrm rot="4274050">
            <a:off x="6296616" y="1620406"/>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4" name="TextBox 13"/>
          <p:cNvSpPr txBox="1"/>
          <p:nvPr/>
        </p:nvSpPr>
        <p:spPr>
          <a:xfrm>
            <a:off x="7281116" y="1026561"/>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17378" y="944026"/>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7" name="TextBox 16"/>
          <p:cNvSpPr txBox="1"/>
          <p:nvPr/>
        </p:nvSpPr>
        <p:spPr>
          <a:xfrm>
            <a:off x="1357510" y="1518501"/>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34455060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983796"/>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456525" y="968842"/>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put anything in your mouth (eat, drink, chew gum)</a:t>
            </a:r>
            <a:endParaRPr lang="en-US" altLang="en-US" sz="2400" dirty="0">
              <a:solidFill>
                <a:schemeClr val="accent6">
                  <a:lumMod val="75000"/>
                </a:schemeClr>
              </a:solidFill>
              <a:latin typeface="+mn-lt"/>
            </a:endParaRPr>
          </a:p>
        </p:txBody>
      </p:sp>
      <p:sp>
        <p:nvSpPr>
          <p:cNvPr id="191495" name="Text Box 7"/>
          <p:cNvSpPr txBox="1">
            <a:spLocks noChangeArrowheads="1"/>
          </p:cNvSpPr>
          <p:nvPr/>
        </p:nvSpPr>
        <p:spPr bwMode="auto">
          <a:xfrm>
            <a:off x="380325" y="3150067"/>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0"/>
              </a:spcBef>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obey posted signs</a:t>
            </a:r>
          </a:p>
          <a:p>
            <a:pPr algn="r">
              <a:spcBef>
                <a:spcPct val="0"/>
              </a:spcBef>
              <a:buNone/>
            </a:pPr>
            <a:endParaRPr lang="en-US" altLang="en-US" sz="2400" dirty="0">
              <a:solidFill>
                <a:schemeClr val="accent6">
                  <a:lumMod val="75000"/>
                </a:schemeClr>
              </a:solidFill>
              <a:latin typeface="+mn-lt"/>
            </a:endParaRPr>
          </a:p>
          <a:p>
            <a:pPr algn="r">
              <a:spcBef>
                <a:spcPct val="0"/>
              </a:spcBef>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take photos</a:t>
            </a:r>
            <a:endParaRPr lang="en-US" altLang="en-US" sz="2400" dirty="0">
              <a:solidFill>
                <a:schemeClr val="accent6">
                  <a:lumMod val="75000"/>
                </a:schemeClr>
              </a:solidFill>
              <a:latin typeface="+mn-lt"/>
            </a:endParaRPr>
          </a:p>
        </p:txBody>
      </p:sp>
      <p:sp>
        <p:nvSpPr>
          <p:cNvPr id="191496" name="Text Box 8"/>
          <p:cNvSpPr txBox="1">
            <a:spLocks noChangeArrowheads="1"/>
          </p:cNvSpPr>
          <p:nvPr/>
        </p:nvSpPr>
        <p:spPr bwMode="auto">
          <a:xfrm>
            <a:off x="6858000" y="992655"/>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watch </a:t>
            </a:r>
            <a:r>
              <a:rPr lang="en-US" altLang="en-US" sz="2400" dirty="0">
                <a:solidFill>
                  <a:schemeClr val="accent6">
                    <a:lumMod val="75000"/>
                  </a:schemeClr>
                </a:solidFill>
                <a:latin typeface="+mn-lt"/>
              </a:rPr>
              <a:t>your head and </a:t>
            </a:r>
            <a:r>
              <a:rPr lang="en-US" altLang="en-US" sz="2400" dirty="0" smtClean="0">
                <a:solidFill>
                  <a:schemeClr val="accent6">
                    <a:lumMod val="75000"/>
                  </a:schemeClr>
                </a:solidFill>
                <a:latin typeface="+mn-lt"/>
              </a:rPr>
              <a:t>step </a:t>
            </a:r>
          </a:p>
          <a:p>
            <a:pPr eaLnBrk="1" hangingPunct="1">
              <a:spcBef>
                <a:spcPct val="0"/>
              </a:spcBef>
              <a:buFontTx/>
              <a:buNone/>
            </a:pPr>
            <a:endParaRPr lang="en-US" altLang="en-US" sz="2400" dirty="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a:t>
            </a:r>
            <a:r>
              <a:rPr lang="en-US" altLang="en-US" sz="2400" dirty="0">
                <a:solidFill>
                  <a:schemeClr val="accent6">
                    <a:lumMod val="75000"/>
                  </a:schemeClr>
                </a:solidFill>
                <a:latin typeface="+mn-lt"/>
              </a:rPr>
              <a:t>sit or lean on things</a:t>
            </a:r>
          </a:p>
        </p:txBody>
      </p:sp>
      <p:sp>
        <p:nvSpPr>
          <p:cNvPr id="191497" name="Text Box 9"/>
          <p:cNvSpPr txBox="1">
            <a:spLocks noChangeArrowheads="1"/>
          </p:cNvSpPr>
          <p:nvPr/>
        </p:nvSpPr>
        <p:spPr bwMode="auto">
          <a:xfrm>
            <a:off x="6858000" y="3126255"/>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stay </a:t>
            </a:r>
            <a:r>
              <a:rPr lang="en-US" altLang="en-US" sz="2400" dirty="0">
                <a:solidFill>
                  <a:schemeClr val="accent6">
                    <a:lumMod val="75000"/>
                  </a:schemeClr>
                </a:solidFill>
                <a:latin typeface="+mn-lt"/>
              </a:rPr>
              <a:t>with your </a:t>
            </a:r>
            <a:r>
              <a:rPr lang="en-US" altLang="en-US" sz="2400" dirty="0" smtClean="0">
                <a:solidFill>
                  <a:schemeClr val="accent6">
                    <a:lumMod val="75000"/>
                  </a:schemeClr>
                </a:solidFill>
                <a:latin typeface="+mn-lt"/>
              </a:rPr>
              <a:t>guide</a:t>
            </a:r>
          </a:p>
          <a:p>
            <a:pPr eaLnBrk="1" hangingPunct="1">
              <a:spcBef>
                <a:spcPct val="0"/>
              </a:spcBef>
              <a:buFontTx/>
              <a:buNone/>
            </a:pPr>
            <a:endParaRPr lang="en-US" altLang="en-US" sz="2400" dirty="0" smtClean="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touch equipment</a:t>
            </a:r>
            <a:endParaRPr lang="en-US" altLang="en-US" sz="2400" dirty="0">
              <a:solidFill>
                <a:schemeClr val="accent6">
                  <a:lumMod val="75000"/>
                </a:schemeClr>
              </a:solidFill>
              <a:latin typeface="+mn-lt"/>
            </a:endParaRPr>
          </a:p>
        </p:txBody>
      </p:sp>
      <p:sp>
        <p:nvSpPr>
          <p:cNvPr id="191499" name="Text Box 11"/>
          <p:cNvSpPr txBox="1">
            <a:spLocks noChangeArrowheads="1"/>
          </p:cNvSpPr>
          <p:nvPr/>
        </p:nvSpPr>
        <p:spPr bwMode="auto">
          <a:xfrm>
            <a:off x="228600" y="5355771"/>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400" dirty="0">
                <a:solidFill>
                  <a:schemeClr val="accent6">
                    <a:lumMod val="75000"/>
                  </a:schemeClr>
                </a:solidFill>
                <a:latin typeface="+mn-lt"/>
              </a:rPr>
              <a:t>If you </a:t>
            </a:r>
            <a:r>
              <a:rPr lang="en-US" altLang="en-US" sz="2400" dirty="0" smtClean="0">
                <a:solidFill>
                  <a:schemeClr val="accent6">
                    <a:lumMod val="75000"/>
                  </a:schemeClr>
                </a:solidFill>
                <a:latin typeface="+mn-lt"/>
              </a:rPr>
              <a:t>lose your tour</a:t>
            </a:r>
            <a:r>
              <a:rPr lang="en-US" altLang="en-US" sz="2400" dirty="0">
                <a:solidFill>
                  <a:schemeClr val="accent6">
                    <a:lumMod val="75000"/>
                  </a:schemeClr>
                </a:solidFill>
                <a:latin typeface="+mn-lt"/>
              </a:rPr>
              <a:t>, </a:t>
            </a:r>
            <a:r>
              <a:rPr lang="en-US" altLang="en-US" sz="2400" b="1" dirty="0">
                <a:solidFill>
                  <a:schemeClr val="accent6">
                    <a:lumMod val="75000"/>
                  </a:schemeClr>
                </a:solidFill>
                <a:latin typeface="+mn-lt"/>
              </a:rPr>
              <a:t>dial “0” </a:t>
            </a:r>
            <a:r>
              <a:rPr lang="en-US" altLang="en-US" sz="2400" b="1" dirty="0" smtClean="0">
                <a:solidFill>
                  <a:schemeClr val="accent6">
                    <a:lumMod val="75000"/>
                  </a:schemeClr>
                </a:solidFill>
                <a:latin typeface="+mn-lt"/>
              </a:rPr>
              <a:t>on a lab </a:t>
            </a:r>
            <a:r>
              <a:rPr lang="en-US" altLang="en-US" sz="2400" b="1" dirty="0">
                <a:solidFill>
                  <a:schemeClr val="accent6">
                    <a:lumMod val="75000"/>
                  </a:schemeClr>
                </a:solidFill>
                <a:latin typeface="+mn-lt"/>
              </a:rPr>
              <a:t>phone</a:t>
            </a:r>
            <a:r>
              <a:rPr lang="en-US" altLang="en-US" sz="2400" dirty="0">
                <a:solidFill>
                  <a:schemeClr val="accent6">
                    <a:lumMod val="75000"/>
                  </a:schemeClr>
                </a:solidFill>
                <a:latin typeface="+mn-lt"/>
              </a:rPr>
              <a:t> </a:t>
            </a:r>
            <a:r>
              <a:rPr lang="en-US" altLang="en-US" sz="2400" dirty="0" smtClean="0">
                <a:solidFill>
                  <a:schemeClr val="accent6">
                    <a:lumMod val="75000"/>
                  </a:schemeClr>
                </a:solidFill>
                <a:latin typeface="+mn-lt"/>
              </a:rPr>
              <a:t>(“77305</a:t>
            </a:r>
            <a:r>
              <a:rPr lang="en-US" altLang="en-US" sz="2400" dirty="0">
                <a:solidFill>
                  <a:schemeClr val="accent6">
                    <a:lumMod val="75000"/>
                  </a:schemeClr>
                </a:solidFill>
                <a:latin typeface="+mn-lt"/>
              </a:rPr>
              <a:t>” after </a:t>
            </a:r>
            <a:r>
              <a:rPr lang="en-US" altLang="en-US" sz="2400" dirty="0" smtClean="0">
                <a:solidFill>
                  <a:schemeClr val="accent6">
                    <a:lumMod val="75000"/>
                  </a:schemeClr>
                </a:solidFill>
                <a:latin typeface="+mn-lt"/>
              </a:rPr>
              <a:t>hours)</a:t>
            </a:r>
          </a:p>
          <a:p>
            <a:pPr algn="ctr">
              <a:spcBef>
                <a:spcPct val="50000"/>
              </a:spcBef>
              <a:buNone/>
            </a:pPr>
            <a:r>
              <a:rPr lang="en-US" altLang="en-US" sz="2400" b="1" dirty="0" smtClean="0">
                <a:solidFill>
                  <a:schemeClr val="accent6">
                    <a:lumMod val="75000"/>
                  </a:schemeClr>
                </a:solidFill>
                <a:latin typeface="+mn-lt"/>
              </a:rPr>
              <a:t>DO </a:t>
            </a:r>
            <a:r>
              <a:rPr lang="en-US" altLang="en-US" sz="2400" dirty="0" smtClean="0">
                <a:solidFill>
                  <a:schemeClr val="accent6">
                    <a:lumMod val="75000"/>
                  </a:schemeClr>
                </a:solidFill>
                <a:latin typeface="+mn-lt"/>
              </a:rPr>
              <a:t>leave </a:t>
            </a:r>
            <a:r>
              <a:rPr lang="en-US" altLang="en-US" sz="2400" dirty="0">
                <a:solidFill>
                  <a:schemeClr val="accent6">
                    <a:lumMod val="75000"/>
                  </a:schemeClr>
                </a:solidFill>
                <a:latin typeface="+mn-lt"/>
              </a:rPr>
              <a:t>items </a:t>
            </a:r>
            <a:r>
              <a:rPr lang="en-US" altLang="en-US" sz="2400" dirty="0" smtClean="0">
                <a:solidFill>
                  <a:schemeClr val="accent6">
                    <a:lumMod val="75000"/>
                  </a:schemeClr>
                </a:solidFill>
                <a:latin typeface="+mn-lt"/>
              </a:rPr>
              <a:t>(especially open food/drink) you </a:t>
            </a:r>
            <a:r>
              <a:rPr lang="en-US" altLang="en-US" sz="2400" dirty="0">
                <a:solidFill>
                  <a:schemeClr val="accent6">
                    <a:lumMod val="75000"/>
                  </a:schemeClr>
                </a:solidFill>
                <a:latin typeface="+mn-lt"/>
              </a:rPr>
              <a:t>don’t want to </a:t>
            </a:r>
            <a:r>
              <a:rPr lang="en-US" altLang="en-US" sz="2400" dirty="0" smtClean="0">
                <a:solidFill>
                  <a:schemeClr val="accent6">
                    <a:lumMod val="75000"/>
                  </a:schemeClr>
                </a:solidFill>
                <a:latin typeface="+mn-lt"/>
              </a:rPr>
              <a:t>carry</a:t>
            </a:r>
            <a:endParaRPr lang="en-US" altLang="en-US" sz="2400" b="1" dirty="0">
              <a:solidFill>
                <a:schemeClr val="accent6">
                  <a:lumMod val="75000"/>
                </a:schemeClr>
              </a:solidFill>
              <a:latin typeface="+mn-lt"/>
            </a:endParaRPr>
          </a:p>
        </p:txBody>
      </p:sp>
      <p:sp>
        <p:nvSpPr>
          <p:cNvPr id="31755" name="Rectangle 12"/>
          <p:cNvSpPr>
            <a:spLocks noGrp="1" noChangeArrowheads="1"/>
          </p:cNvSpPr>
          <p:nvPr>
            <p:ph type="title"/>
          </p:nvPr>
        </p:nvSpPr>
        <p:spPr/>
        <p:txBody>
          <a:bodyPr/>
          <a:lstStyle/>
          <a:p>
            <a:pPr eaLnBrk="1" hangingPunct="1"/>
            <a:r>
              <a:rPr lang="en-US" altLang="en-US" dirty="0" smtClean="0"/>
              <a:t>Safety First</a:t>
            </a:r>
          </a:p>
        </p:txBody>
      </p:sp>
      <p:pic>
        <p:nvPicPr>
          <p:cNvPr id="1026"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100526"/>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983796"/>
            <a:ext cx="1805198" cy="205442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100526"/>
            <a:ext cx="1836598" cy="2077899"/>
          </a:xfrm>
          <a:prstGeom prst="rect">
            <a:avLst/>
          </a:prstGeom>
        </p:spPr>
      </p:pic>
    </p:spTree>
    <p:extLst>
      <p:ext uri="{BB962C8B-B14F-4D97-AF65-F5344CB8AC3E}">
        <p14:creationId xmlns:p14="http://schemas.microsoft.com/office/powerpoint/2010/main" val="240179577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1494"/>
                                        </p:tgtEl>
                                        <p:attrNameLst>
                                          <p:attrName>style.visibility</p:attrName>
                                        </p:attrNameLst>
                                      </p:cBhvr>
                                      <p:to>
                                        <p:strVal val="visible"/>
                                      </p:to>
                                    </p:set>
                                    <p:anim calcmode="lin" valueType="num">
                                      <p:cBhvr additive="base">
                                        <p:cTn id="7" dur="500" fill="hold"/>
                                        <p:tgtEl>
                                          <p:spTgt spid="191494"/>
                                        </p:tgtEl>
                                        <p:attrNameLst>
                                          <p:attrName>ppt_x</p:attrName>
                                        </p:attrNameLst>
                                      </p:cBhvr>
                                      <p:tavLst>
                                        <p:tav tm="0">
                                          <p:val>
                                            <p:strVal val="0-#ppt_w/2"/>
                                          </p:val>
                                        </p:tav>
                                        <p:tav tm="100000">
                                          <p:val>
                                            <p:strVal val="#ppt_x"/>
                                          </p:val>
                                        </p:tav>
                                      </p:tavLst>
                                    </p:anim>
                                    <p:anim calcmode="lin" valueType="num">
                                      <p:cBhvr additive="base">
                                        <p:cTn id="8" dur="500" fill="hold"/>
                                        <p:tgtEl>
                                          <p:spTgt spid="191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1495"/>
                                        </p:tgtEl>
                                        <p:attrNameLst>
                                          <p:attrName>style.visibility</p:attrName>
                                        </p:attrNameLst>
                                      </p:cBhvr>
                                      <p:to>
                                        <p:strVal val="visible"/>
                                      </p:to>
                                    </p:set>
                                    <p:anim calcmode="lin" valueType="num">
                                      <p:cBhvr additive="base">
                                        <p:cTn id="12" dur="500" fill="hold"/>
                                        <p:tgtEl>
                                          <p:spTgt spid="191495"/>
                                        </p:tgtEl>
                                        <p:attrNameLst>
                                          <p:attrName>ppt_x</p:attrName>
                                        </p:attrNameLst>
                                      </p:cBhvr>
                                      <p:tavLst>
                                        <p:tav tm="0">
                                          <p:val>
                                            <p:strVal val="0-#ppt_w/2"/>
                                          </p:val>
                                        </p:tav>
                                        <p:tav tm="100000">
                                          <p:val>
                                            <p:strVal val="#ppt_x"/>
                                          </p:val>
                                        </p:tav>
                                      </p:tavLst>
                                    </p:anim>
                                    <p:anim calcmode="lin" valueType="num">
                                      <p:cBhvr additive="base">
                                        <p:cTn id="13" dur="500" fill="hold"/>
                                        <p:tgtEl>
                                          <p:spTgt spid="191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91496"/>
                                        </p:tgtEl>
                                        <p:attrNameLst>
                                          <p:attrName>style.visibility</p:attrName>
                                        </p:attrNameLst>
                                      </p:cBhvr>
                                      <p:to>
                                        <p:strVal val="visible"/>
                                      </p:to>
                                    </p:set>
                                    <p:anim calcmode="lin" valueType="num">
                                      <p:cBhvr additive="base">
                                        <p:cTn id="17" dur="500" fill="hold"/>
                                        <p:tgtEl>
                                          <p:spTgt spid="191496"/>
                                        </p:tgtEl>
                                        <p:attrNameLst>
                                          <p:attrName>ppt_x</p:attrName>
                                        </p:attrNameLst>
                                      </p:cBhvr>
                                      <p:tavLst>
                                        <p:tav tm="0">
                                          <p:val>
                                            <p:strVal val="1+#ppt_w/2"/>
                                          </p:val>
                                        </p:tav>
                                        <p:tav tm="100000">
                                          <p:val>
                                            <p:strVal val="#ppt_x"/>
                                          </p:val>
                                        </p:tav>
                                      </p:tavLst>
                                    </p:anim>
                                    <p:anim calcmode="lin" valueType="num">
                                      <p:cBhvr additive="base">
                                        <p:cTn id="18" dur="500" fill="hold"/>
                                        <p:tgtEl>
                                          <p:spTgt spid="1914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1497"/>
                                        </p:tgtEl>
                                        <p:attrNameLst>
                                          <p:attrName>style.visibility</p:attrName>
                                        </p:attrNameLst>
                                      </p:cBhvr>
                                      <p:to>
                                        <p:strVal val="visible"/>
                                      </p:to>
                                    </p:set>
                                    <p:anim calcmode="lin" valueType="num">
                                      <p:cBhvr additive="base">
                                        <p:cTn id="22" dur="500" fill="hold"/>
                                        <p:tgtEl>
                                          <p:spTgt spid="191497"/>
                                        </p:tgtEl>
                                        <p:attrNameLst>
                                          <p:attrName>ppt_x</p:attrName>
                                        </p:attrNameLst>
                                      </p:cBhvr>
                                      <p:tavLst>
                                        <p:tav tm="0">
                                          <p:val>
                                            <p:strVal val="1+#ppt_w/2"/>
                                          </p:val>
                                        </p:tav>
                                        <p:tav tm="100000">
                                          <p:val>
                                            <p:strVal val="#ppt_x"/>
                                          </p:val>
                                        </p:tav>
                                      </p:tavLst>
                                    </p:anim>
                                    <p:anim calcmode="lin" valueType="num">
                                      <p:cBhvr additive="base">
                                        <p:cTn id="23"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9"/>
                                        </p:tgtEl>
                                        <p:attrNameLst>
                                          <p:attrName>style.visibility</p:attrName>
                                        </p:attrNameLst>
                                      </p:cBhvr>
                                      <p:to>
                                        <p:strVal val="visible"/>
                                      </p:to>
                                    </p:set>
                                    <p:anim calcmode="lin" valueType="num">
                                      <p:cBhvr additive="base">
                                        <p:cTn id="28" dur="500" fill="hold"/>
                                        <p:tgtEl>
                                          <p:spTgt spid="191499"/>
                                        </p:tgtEl>
                                        <p:attrNameLst>
                                          <p:attrName>ppt_x</p:attrName>
                                        </p:attrNameLst>
                                      </p:cBhvr>
                                      <p:tavLst>
                                        <p:tav tm="0">
                                          <p:val>
                                            <p:strVal val="#ppt_x"/>
                                          </p:val>
                                        </p:tav>
                                        <p:tav tm="100000">
                                          <p:val>
                                            <p:strVal val="#ppt_x"/>
                                          </p:val>
                                        </p:tav>
                                      </p:tavLst>
                                    </p:anim>
                                    <p:anim calcmode="lin" valueType="num">
                                      <p:cBhvr additive="base">
                                        <p:cTn id="29"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P spid="191495" grpId="0"/>
      <p:bldP spid="191496" grpId="0"/>
      <p:bldP spid="191497" grpId="0"/>
      <p:bldP spid="1914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4835" cy="6941127"/>
          </a:xfrm>
          <a:prstGeom prst="rect">
            <a:avLst/>
          </a:prstGeom>
        </p:spPr>
      </p:pic>
      <p:sp>
        <p:nvSpPr>
          <p:cNvPr id="2" name="TextBox 1"/>
          <p:cNvSpPr txBox="1"/>
          <p:nvPr/>
        </p:nvSpPr>
        <p:spPr>
          <a:xfrm>
            <a:off x="3016815" y="5144494"/>
            <a:ext cx="3221203" cy="461665"/>
          </a:xfrm>
          <a:prstGeom prst="rect">
            <a:avLst/>
          </a:prstGeom>
          <a:noFill/>
        </p:spPr>
        <p:txBody>
          <a:bodyPr wrap="none" rtlCol="0">
            <a:spAutoFit/>
          </a:bodyPr>
          <a:lstStyle/>
          <a:p>
            <a:r>
              <a:rPr lang="en-US" sz="2400" b="1" dirty="0" smtClean="0">
                <a:solidFill>
                  <a:srgbClr val="390C5D"/>
                </a:solidFill>
              </a:rPr>
              <a:t>sciencefestival.msu.edu</a:t>
            </a:r>
            <a:endParaRPr lang="en-US" sz="2400" b="1" dirty="0">
              <a:solidFill>
                <a:srgbClr val="390C5D"/>
              </a:solidFill>
            </a:endParaRPr>
          </a:p>
        </p:txBody>
      </p:sp>
      <p:sp>
        <p:nvSpPr>
          <p:cNvPr id="3" name="TextBox 2"/>
          <p:cNvSpPr txBox="1"/>
          <p:nvPr/>
        </p:nvSpPr>
        <p:spPr>
          <a:xfrm>
            <a:off x="2939052" y="4805940"/>
            <a:ext cx="3376728"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894489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sz="2000" dirty="0" smtClean="0"/>
              <a:t>National Superconducting Cyclotron Laboratory at MSU</a:t>
            </a:r>
          </a:p>
        </p:txBody>
      </p:sp>
      <p:sp>
        <p:nvSpPr>
          <p:cNvPr id="33795" name="Text Box 6"/>
          <p:cNvSpPr txBox="1">
            <a:spLocks noChangeArrowheads="1"/>
          </p:cNvSpPr>
          <p:nvPr/>
        </p:nvSpPr>
        <p:spPr bwMode="auto">
          <a:xfrm>
            <a:off x="588645" y="1116591"/>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Learn more about </a:t>
            </a:r>
            <a:r>
              <a:rPr lang="en-US" altLang="en-US" sz="2200" dirty="0">
                <a:solidFill>
                  <a:schemeClr val="accent6">
                    <a:lumMod val="75000"/>
                  </a:schemeClr>
                </a:solidFill>
                <a:latin typeface="Arial Black" panose="020B0A04020102020204" pitchFamily="34" charset="0"/>
                <a:cs typeface="Aharoni" panose="02010803020104030203" pitchFamily="2" charset="-79"/>
              </a:rPr>
              <a:t>our </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Lab </a:t>
            </a:r>
            <a:r>
              <a:rPr lang="en-US" altLang="en-US" sz="2200" dirty="0">
                <a:solidFill>
                  <a:schemeClr val="accent6">
                    <a:lumMod val="75000"/>
                  </a:schemeClr>
                </a:solidFill>
                <a:latin typeface="Arial Black" panose="020B0A04020102020204" pitchFamily="34" charset="0"/>
                <a:cs typeface="Aharoni" panose="02010803020104030203" pitchFamily="2" charset="-79"/>
              </a:rPr>
              <a:t>and outreach </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programs</a:t>
            </a:r>
            <a:endParaRPr lang="en-US" altLang="en-US" sz="2200" b="1" dirty="0" smtClean="0">
              <a:latin typeface="Arial Black" panose="020B0A04020102020204" pitchFamily="34" charset="0"/>
              <a:cs typeface="Aharoni" panose="02010803020104030203" pitchFamily="2" charset="-79"/>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01770" y="1746638"/>
            <a:ext cx="1797853" cy="20223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501769" y="3852353"/>
            <a:ext cx="1797853" cy="1301672"/>
            <a:chOff x="4714238" y="2213945"/>
            <a:chExt cx="2236345" cy="16191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137" t="28013" r="13367" b="64445"/>
            <a:stretch/>
          </p:blipFill>
          <p:spPr>
            <a:xfrm>
              <a:off x="5761905" y="2225387"/>
              <a:ext cx="1188677" cy="419964"/>
            </a:xfrm>
            <a:prstGeom prst="rect">
              <a:avLst/>
            </a:prstGeom>
          </p:spPr>
        </p:pic>
      </p:grpSp>
      <p:sp>
        <p:nvSpPr>
          <p:cNvPr id="5" name="Rectangle 4"/>
          <p:cNvSpPr/>
          <p:nvPr/>
        </p:nvSpPr>
        <p:spPr>
          <a:xfrm>
            <a:off x="489394" y="1874118"/>
            <a:ext cx="1921466" cy="1754326"/>
          </a:xfrm>
          <a:prstGeom prst="rect">
            <a:avLst/>
          </a:prstGeom>
        </p:spPr>
        <p:txBody>
          <a:bodyPr wrap="square">
            <a:spAutoFit/>
          </a:bodyPr>
          <a:lstStyle/>
          <a:p>
            <a:pPr>
              <a:spcBef>
                <a:spcPct val="50000"/>
              </a:spcBef>
            </a:pPr>
            <a:r>
              <a:rPr lang="en-US" altLang="en-US" dirty="0" smtClean="0">
                <a:solidFill>
                  <a:srgbClr val="548235"/>
                </a:solidFill>
              </a:rPr>
              <a:t>Get our just-published </a:t>
            </a:r>
            <a:r>
              <a:rPr lang="en-US" altLang="en-US" dirty="0">
                <a:solidFill>
                  <a:srgbClr val="548235"/>
                </a:solidFill>
              </a:rPr>
              <a:t>history </a:t>
            </a:r>
            <a:r>
              <a:rPr lang="en-US" altLang="en-US" b="1" i="1" dirty="0">
                <a:solidFill>
                  <a:srgbClr val="D6A162"/>
                </a:solidFill>
              </a:rPr>
              <a:t>Up From Nothing </a:t>
            </a:r>
            <a:r>
              <a:rPr lang="en-US" altLang="en-US" dirty="0">
                <a:solidFill>
                  <a:srgbClr val="548235"/>
                </a:solidFill>
              </a:rPr>
              <a:t>from MSU Press </a:t>
            </a:r>
            <a:r>
              <a:rPr lang="en-US" altLang="en-US" dirty="0" smtClean="0">
                <a:solidFill>
                  <a:srgbClr val="548235"/>
                </a:solidFill>
                <a:hlinkClick r:id="rId5"/>
              </a:rPr>
              <a:t>msupress.org</a:t>
            </a:r>
            <a:r>
              <a:rPr lang="en-US" altLang="en-US" dirty="0" smtClean="0">
                <a:solidFill>
                  <a:srgbClr val="548235"/>
                </a:solidFill>
              </a:rPr>
              <a:t> or on Amazon</a:t>
            </a:r>
            <a:endParaRPr lang="en-US" altLang="en-US" dirty="0">
              <a:solidFill>
                <a:srgbClr val="548235"/>
              </a:solidFill>
            </a:endParaRPr>
          </a:p>
        </p:txBody>
      </p:sp>
      <p:sp>
        <p:nvSpPr>
          <p:cNvPr id="7" name="Rectangle 6"/>
          <p:cNvSpPr/>
          <p:nvPr/>
        </p:nvSpPr>
        <p:spPr>
          <a:xfrm>
            <a:off x="6311999" y="3961772"/>
            <a:ext cx="2385974" cy="1200329"/>
          </a:xfrm>
          <a:prstGeom prst="rect">
            <a:avLst/>
          </a:prstGeom>
        </p:spPr>
        <p:txBody>
          <a:bodyPr wrap="square">
            <a:spAutoFit/>
          </a:bodyPr>
          <a:lstStyle/>
          <a:p>
            <a:pPr>
              <a:spcBef>
                <a:spcPct val="50000"/>
              </a:spcBef>
            </a:pPr>
            <a:r>
              <a:rPr lang="en-US" altLang="en-US" dirty="0">
                <a:solidFill>
                  <a:schemeClr val="accent6">
                    <a:lumMod val="75000"/>
                  </a:schemeClr>
                </a:solidFill>
              </a:rPr>
              <a:t>Visit </a:t>
            </a:r>
            <a:r>
              <a:rPr lang="en-US" altLang="en-US" dirty="0" smtClean="0">
                <a:solidFill>
                  <a:schemeClr val="accent6">
                    <a:lumMod val="75000"/>
                  </a:schemeClr>
                </a:solidFill>
              </a:rPr>
              <a:t>our “Gift </a:t>
            </a:r>
            <a:r>
              <a:rPr lang="en-US" altLang="en-US" dirty="0">
                <a:solidFill>
                  <a:schemeClr val="accent6">
                    <a:lumMod val="75000"/>
                  </a:schemeClr>
                </a:solidFill>
              </a:rPr>
              <a:t>Shop” </a:t>
            </a:r>
            <a:r>
              <a:rPr lang="en-US" altLang="en-US" dirty="0" smtClean="0">
                <a:solidFill>
                  <a:schemeClr val="accent6">
                    <a:lumMod val="75000"/>
                  </a:schemeClr>
                </a:solidFill>
              </a:rPr>
              <a:t>on </a:t>
            </a:r>
            <a:r>
              <a:rPr lang="en-US" altLang="en-US" dirty="0" smtClean="0">
                <a:hlinkClick r:id="rId6" action="ppaction://hlinkfile"/>
              </a:rPr>
              <a:t>shop.msu.edu</a:t>
            </a:r>
            <a:r>
              <a:rPr lang="en-US" altLang="en-US" dirty="0" smtClean="0"/>
              <a:t> </a:t>
            </a:r>
            <a:r>
              <a:rPr lang="en-US" altLang="en-US" dirty="0" smtClean="0">
                <a:solidFill>
                  <a:schemeClr val="accent6">
                    <a:lumMod val="75000"/>
                  </a:schemeClr>
                </a:solidFill>
              </a:rPr>
              <a:t>(click </a:t>
            </a:r>
            <a:r>
              <a:rPr lang="en-US" altLang="en-US" dirty="0">
                <a:solidFill>
                  <a:schemeClr val="accent6">
                    <a:lumMod val="75000"/>
                  </a:schemeClr>
                </a:solidFill>
              </a:rPr>
              <a:t>on </a:t>
            </a:r>
            <a:r>
              <a:rPr lang="en-US" altLang="en-US" dirty="0">
                <a:solidFill>
                  <a:srgbClr val="D6A162"/>
                </a:solidFill>
              </a:rPr>
              <a:t>“NSCL/FRIB”</a:t>
            </a:r>
            <a:r>
              <a:rPr lang="en-US" altLang="en-US" dirty="0"/>
              <a:t> </a:t>
            </a:r>
            <a:r>
              <a:rPr lang="en-US" altLang="en-US" dirty="0">
                <a:solidFill>
                  <a:schemeClr val="accent6">
                    <a:lumMod val="75000"/>
                  </a:schemeClr>
                </a:solidFill>
              </a:rPr>
              <a:t>under </a:t>
            </a:r>
            <a:r>
              <a:rPr lang="en-US" altLang="en-US" dirty="0">
                <a:solidFill>
                  <a:srgbClr val="D6A162"/>
                </a:solidFill>
              </a:rPr>
              <a:t>“Specialty Shops</a:t>
            </a:r>
            <a:r>
              <a:rPr lang="en-US" altLang="en-US" dirty="0" smtClean="0">
                <a:solidFill>
                  <a:srgbClr val="D6A162"/>
                </a:solidFill>
              </a:rPr>
              <a:t>”)</a:t>
            </a:r>
            <a:endParaRPr lang="en-US" altLang="en-US" dirty="0">
              <a:solidFill>
                <a:srgbClr val="D6A162"/>
              </a:solidFill>
            </a:endParaRPr>
          </a:p>
        </p:txBody>
      </p:sp>
      <p:sp>
        <p:nvSpPr>
          <p:cNvPr id="8" name="Rectangle 7"/>
          <p:cNvSpPr/>
          <p:nvPr/>
        </p:nvSpPr>
        <p:spPr>
          <a:xfrm>
            <a:off x="6311999" y="1896995"/>
            <a:ext cx="2283903" cy="1200329"/>
          </a:xfrm>
          <a:prstGeom prst="rect">
            <a:avLst/>
          </a:prstGeom>
        </p:spPr>
        <p:txBody>
          <a:bodyPr wrap="square">
            <a:spAutoFit/>
          </a:bodyPr>
          <a:lstStyle/>
          <a:p>
            <a:pPr>
              <a:spcBef>
                <a:spcPct val="50000"/>
              </a:spcBef>
            </a:pPr>
            <a:r>
              <a:rPr lang="en-US" altLang="en-US" dirty="0" smtClean="0">
                <a:solidFill>
                  <a:schemeClr val="accent6">
                    <a:lumMod val="75000"/>
                  </a:schemeClr>
                </a:solidFill>
              </a:rPr>
              <a:t>Find </a:t>
            </a:r>
            <a:r>
              <a:rPr lang="en-US" altLang="en-US" b="1" i="1" dirty="0" smtClean="0">
                <a:solidFill>
                  <a:srgbClr val="D6A162"/>
                </a:solidFill>
              </a:rPr>
              <a:t>camps </a:t>
            </a:r>
            <a:r>
              <a:rPr lang="en-US" altLang="en-US" b="1" i="1" dirty="0">
                <a:solidFill>
                  <a:srgbClr val="D6A162"/>
                </a:solidFill>
              </a:rPr>
              <a:t>and programs</a:t>
            </a:r>
            <a:r>
              <a:rPr lang="en-US" altLang="en-US" dirty="0">
                <a:solidFill>
                  <a:schemeClr val="accent6">
                    <a:lumMod val="75000"/>
                  </a:schemeClr>
                </a:solidFill>
              </a:rPr>
              <a:t> at </a:t>
            </a:r>
            <a:r>
              <a:rPr lang="en-US" altLang="en-US" dirty="0" smtClean="0">
                <a:solidFill>
                  <a:schemeClr val="accent6">
                    <a:lumMod val="75000"/>
                  </a:schemeClr>
                </a:solidFill>
              </a:rPr>
              <a:t>MSU for </a:t>
            </a:r>
          </a:p>
          <a:p>
            <a:r>
              <a:rPr lang="en-US" altLang="en-US" dirty="0" err="1" smtClean="0">
                <a:solidFill>
                  <a:schemeClr val="accent6">
                    <a:lumMod val="75000"/>
                  </a:schemeClr>
                </a:solidFill>
              </a:rPr>
              <a:t>pre-college</a:t>
            </a:r>
            <a:r>
              <a:rPr lang="en-US" altLang="en-US" dirty="0" smtClean="0">
                <a:solidFill>
                  <a:schemeClr val="accent6">
                    <a:lumMod val="75000"/>
                  </a:schemeClr>
                </a:solidFill>
              </a:rPr>
              <a:t> students: </a:t>
            </a:r>
            <a:r>
              <a:rPr lang="en-US" altLang="en-US" u="sng" dirty="0">
                <a:solidFill>
                  <a:srgbClr val="0563C1"/>
                </a:solidFill>
              </a:rPr>
              <a:t>spartanyouth.msu.edu</a:t>
            </a:r>
          </a:p>
        </p:txBody>
      </p:sp>
      <p:sp>
        <p:nvSpPr>
          <p:cNvPr id="11" name="Rectangle 10"/>
          <p:cNvSpPr/>
          <p:nvPr/>
        </p:nvSpPr>
        <p:spPr>
          <a:xfrm>
            <a:off x="446026" y="5366397"/>
            <a:ext cx="8251947" cy="430887"/>
          </a:xfrm>
          <a:prstGeom prst="rect">
            <a:avLst/>
          </a:prstGeom>
        </p:spPr>
        <p:txBody>
          <a:bodyPr wrap="square">
            <a:spAutoFit/>
          </a:bodyPr>
          <a:lstStyle/>
          <a:p>
            <a:pPr algn="ct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contact </a:t>
            </a:r>
            <a:r>
              <a:rPr lang="en-US" altLang="en-US" sz="2200" dirty="0" smtClean="0">
                <a:latin typeface="Arial Black" panose="020B0A04020102020204" pitchFamily="34" charset="0"/>
                <a:cs typeface="Aharoni" panose="02010803020104030203" pitchFamily="2" charset="-79"/>
                <a:hlinkClick r:id="rId7"/>
              </a:rPr>
              <a:t>visits@nscl.msu.edu</a:t>
            </a:r>
            <a:r>
              <a:rPr lang="en-US" altLang="en-US" sz="2200" dirty="0" smtClean="0">
                <a:latin typeface="Arial Black" panose="020B0A04020102020204" pitchFamily="34" charset="0"/>
                <a:cs typeface="Aharoni" panose="02010803020104030203" pitchFamily="2" charset="-79"/>
              </a:rPr>
              <a:t> </a:t>
            </a:r>
            <a:r>
              <a:rPr lang="en-US" altLang="en-US" sz="2200" dirty="0">
                <a:solidFill>
                  <a:schemeClr val="accent6">
                    <a:lumMod val="75000"/>
                  </a:schemeClr>
                </a:solidFill>
                <a:latin typeface="Arial Black" panose="020B0A04020102020204" pitchFamily="34" charset="0"/>
                <a:cs typeface="Aharoni" panose="02010803020104030203" pitchFamily="2" charset="-79"/>
              </a:rPr>
              <a:t>or go to </a:t>
            </a:r>
            <a:r>
              <a:rPr lang="en-US" altLang="en-US" sz="2200" dirty="0" smtClean="0">
                <a:latin typeface="Arial Black" panose="020B0A04020102020204" pitchFamily="34" charset="0"/>
                <a:cs typeface="Aharoni" panose="02010803020104030203" pitchFamily="2" charset="-79"/>
                <a:hlinkClick r:id="rId8"/>
              </a:rPr>
              <a:t>nscl.msu.edu</a:t>
            </a:r>
            <a:endParaRPr lang="en-US" sz="2200" dirty="0">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0533" y="1744089"/>
            <a:ext cx="1728486" cy="202488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4700" y="3858565"/>
            <a:ext cx="1380150" cy="1311220"/>
          </a:xfrm>
          <a:prstGeom prst="rect">
            <a:avLst/>
          </a:prstGeom>
        </p:spPr>
      </p:pic>
      <p:sp>
        <p:nvSpPr>
          <p:cNvPr id="14" name="TextBox 13"/>
          <p:cNvSpPr txBox="1"/>
          <p:nvPr/>
        </p:nvSpPr>
        <p:spPr>
          <a:xfrm>
            <a:off x="4468747" y="4753915"/>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89394" y="3969456"/>
            <a:ext cx="2006225" cy="923330"/>
          </a:xfrm>
          <a:prstGeom prst="rect">
            <a:avLst/>
          </a:prstGeom>
        </p:spPr>
        <p:txBody>
          <a:bodyPr wrap="square">
            <a:spAutoFit/>
          </a:bodyPr>
          <a:lstStyle/>
          <a:p>
            <a:pPr>
              <a:spcBef>
                <a:spcPct val="50000"/>
              </a:spcBef>
            </a:pPr>
            <a:r>
              <a:rPr lang="en-US" altLang="en-US" dirty="0" smtClean="0">
                <a:solidFill>
                  <a:schemeClr val="accent6">
                    <a:lumMod val="75000"/>
                  </a:schemeClr>
                </a:solidFill>
              </a:rPr>
              <a:t>Get the Android/ iPhone/iPad </a:t>
            </a:r>
            <a:r>
              <a:rPr lang="en-US" altLang="en-US" dirty="0">
                <a:solidFill>
                  <a:schemeClr val="accent6">
                    <a:lumMod val="75000"/>
                  </a:schemeClr>
                </a:solidFill>
              </a:rPr>
              <a:t>game </a:t>
            </a:r>
            <a:r>
              <a:rPr lang="en-US" altLang="en-US" b="1" i="1" dirty="0" err="1">
                <a:solidFill>
                  <a:srgbClr val="D6A162"/>
                </a:solidFill>
              </a:rPr>
              <a:t>Isotopolis</a:t>
            </a:r>
            <a:r>
              <a:rPr lang="en-US" altLang="en-US" dirty="0">
                <a:solidFill>
                  <a:schemeClr val="accent6">
                    <a:lumMod val="75000"/>
                  </a:schemeClr>
                </a:solidFill>
              </a:rPr>
              <a:t> for free! </a:t>
            </a:r>
          </a:p>
        </p:txBody>
      </p:sp>
      <p:sp>
        <p:nvSpPr>
          <p:cNvPr id="18" name="TextBox 17"/>
          <p:cNvSpPr txBox="1"/>
          <p:nvPr/>
        </p:nvSpPr>
        <p:spPr>
          <a:xfrm>
            <a:off x="4396649" y="1757456"/>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961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FRIB on the MSU campus</a:t>
            </a:r>
          </a:p>
        </p:txBody>
      </p:sp>
      <p:pic>
        <p:nvPicPr>
          <p:cNvPr id="34819" name="Picture 2" descr="FRIB_render_0_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23697"/>
            <a:ext cx="70104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55507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Sources of radiation</a:t>
            </a: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radioactive_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430"/>
            <a:ext cx="7010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8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0966"/>
            <a:ext cx="3733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90966"/>
            <a:ext cx="335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1766"/>
            <a:ext cx="7620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57200" y="13195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1982</a:t>
            </a:r>
          </a:p>
        </p:txBody>
      </p:sp>
      <p:sp>
        <p:nvSpPr>
          <p:cNvPr id="36870" name="Text Box 10"/>
          <p:cNvSpPr txBox="1">
            <a:spLocks noChangeArrowheads="1"/>
          </p:cNvSpPr>
          <p:nvPr/>
        </p:nvSpPr>
        <p:spPr bwMode="auto">
          <a:xfrm>
            <a:off x="7696200" y="11671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1997</a:t>
            </a:r>
          </a:p>
        </p:txBody>
      </p:sp>
      <p:sp>
        <p:nvSpPr>
          <p:cNvPr id="36871" name="Text Box 11"/>
          <p:cNvSpPr txBox="1">
            <a:spLocks noChangeArrowheads="1"/>
          </p:cNvSpPr>
          <p:nvPr/>
        </p:nvSpPr>
        <p:spPr bwMode="auto">
          <a:xfrm>
            <a:off x="7467600" y="55867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2003</a:t>
            </a:r>
          </a:p>
        </p:txBody>
      </p:sp>
      <p:sp>
        <p:nvSpPr>
          <p:cNvPr id="36872" name="Rectangle 12"/>
          <p:cNvSpPr>
            <a:spLocks noGrp="1" noChangeArrowheads="1"/>
          </p:cNvSpPr>
          <p:nvPr>
            <p:ph type="title"/>
          </p:nvPr>
        </p:nvSpPr>
        <p:spPr/>
        <p:txBody>
          <a:bodyPr/>
          <a:lstStyle/>
          <a:p>
            <a:pPr eaLnBrk="1" hangingPunct="1"/>
            <a:r>
              <a:rPr lang="en-US" altLang="en-US" smtClean="0"/>
              <a:t>The Control Room</a:t>
            </a:r>
          </a:p>
        </p:txBody>
      </p:sp>
    </p:spTree>
    <p:extLst>
      <p:ext uri="{BB962C8B-B14F-4D97-AF65-F5344CB8AC3E}">
        <p14:creationId xmlns:p14="http://schemas.microsoft.com/office/powerpoint/2010/main" val="20815388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2800" dirty="0" smtClean="0"/>
              <a:t>Behind </a:t>
            </a:r>
            <a:r>
              <a:rPr lang="en-US" sz="2800" dirty="0"/>
              <a:t>the scenes at </a:t>
            </a:r>
            <a:r>
              <a:rPr lang="en-US" sz="2800" dirty="0" smtClean="0"/>
              <a:t>Facility for Rare Isotope Beams</a:t>
            </a:r>
            <a:endParaRPr lang="en-US" altLang="en-US" sz="2800" dirty="0" smtClean="0"/>
          </a:p>
        </p:txBody>
      </p:sp>
      <p:sp>
        <p:nvSpPr>
          <p:cNvPr id="10" name="TextBox 9"/>
          <p:cNvSpPr txBox="1"/>
          <p:nvPr/>
        </p:nvSpPr>
        <p:spPr>
          <a:xfrm>
            <a:off x="3636935" y="1195905"/>
            <a:ext cx="1308948" cy="369332"/>
          </a:xfrm>
          <a:prstGeom prst="rect">
            <a:avLst/>
          </a:prstGeom>
          <a:noFill/>
        </p:spPr>
        <p:txBody>
          <a:bodyPr wrap="none" rtlCol="0">
            <a:spAutoFit/>
          </a:bodyPr>
          <a:lstStyle/>
          <a:p>
            <a:r>
              <a:rPr lang="en-US" dirty="0" smtClean="0">
                <a:solidFill>
                  <a:schemeClr val="bg1"/>
                </a:solidFill>
              </a:rPr>
              <a:t>SHAW LANE</a:t>
            </a:r>
          </a:p>
        </p:txBody>
      </p:sp>
      <p:sp>
        <p:nvSpPr>
          <p:cNvPr id="12" name="TextBox 11"/>
          <p:cNvSpPr txBox="1"/>
          <p:nvPr/>
        </p:nvSpPr>
        <p:spPr>
          <a:xfrm rot="4274050">
            <a:off x="6308318" y="1620406"/>
            <a:ext cx="1598515" cy="369332"/>
          </a:xfrm>
          <a:prstGeom prst="rect">
            <a:avLst/>
          </a:prstGeom>
          <a:noFill/>
        </p:spPr>
        <p:txBody>
          <a:bodyPr wrap="none" rtlCol="0">
            <a:spAutoFit/>
          </a:bodyPr>
          <a:lstStyle/>
          <a:p>
            <a:r>
              <a:rPr lang="en-US" dirty="0" smtClean="0">
                <a:solidFill>
                  <a:schemeClr val="bg1"/>
                </a:solidFill>
              </a:rPr>
              <a:t>BOGUE STREET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5089" y="988894"/>
            <a:ext cx="8753821" cy="3953809"/>
          </a:xfrm>
          <a:prstGeom prst="rect">
            <a:avLst/>
          </a:prstGeom>
          <a:noFill/>
          <a:ln>
            <a:noFill/>
          </a:ln>
        </p:spPr>
      </p:pic>
      <p:sp>
        <p:nvSpPr>
          <p:cNvPr id="14" name="TextBox 13"/>
          <p:cNvSpPr txBox="1"/>
          <p:nvPr/>
        </p:nvSpPr>
        <p:spPr>
          <a:xfrm>
            <a:off x="5881559" y="5123792"/>
            <a:ext cx="2735747" cy="651594"/>
          </a:xfrm>
          <a:prstGeom prst="rect">
            <a:avLst/>
          </a:prstGeom>
          <a:noFill/>
        </p:spPr>
        <p:txBody>
          <a:bodyPr wrap="square" lIns="96653" tIns="48326" rIns="96653" bIns="48326" rtlCol="0">
            <a:spAutoFit/>
          </a:bodyPr>
          <a:lstStyle/>
          <a:p>
            <a:r>
              <a:rPr lang="en-US" dirty="0" smtClean="0">
                <a:solidFill>
                  <a:schemeClr val="tx1"/>
                </a:solidFill>
              </a:rPr>
              <a:t>More information to be announced at </a:t>
            </a:r>
            <a:r>
              <a:rPr lang="en-US" dirty="0" smtClean="0">
                <a:solidFill>
                  <a:srgbClr val="0070C0"/>
                </a:solidFill>
              </a:rPr>
              <a:t>frib.msu.edu</a:t>
            </a:r>
            <a:endParaRPr lang="en-US" dirty="0">
              <a:solidFill>
                <a:srgbClr val="0070C0"/>
              </a:solidFill>
            </a:endParaRPr>
          </a:p>
        </p:txBody>
      </p:sp>
      <p:sp>
        <p:nvSpPr>
          <p:cNvPr id="15" name="TextBox 14"/>
          <p:cNvSpPr txBox="1"/>
          <p:nvPr/>
        </p:nvSpPr>
        <p:spPr>
          <a:xfrm>
            <a:off x="628650" y="5129055"/>
            <a:ext cx="4349139" cy="923330"/>
          </a:xfrm>
          <a:prstGeom prst="rect">
            <a:avLst/>
          </a:prstGeom>
          <a:noFill/>
        </p:spPr>
        <p:txBody>
          <a:bodyPr wrap="none" rtlCol="0">
            <a:spAutoFit/>
          </a:bodyPr>
          <a:lstStyle/>
          <a:p>
            <a:r>
              <a:rPr lang="en-US" dirty="0" smtClean="0"/>
              <a:t>TOURS of the tunnel and experimental areas</a:t>
            </a:r>
          </a:p>
          <a:p>
            <a:r>
              <a:rPr lang="en-US" sz="1800" dirty="0" smtClean="0">
                <a:solidFill>
                  <a:schemeClr val="tx1"/>
                </a:solidFill>
                <a:latin typeface="+mn-lt"/>
              </a:rPr>
              <a:t>Hands-on DEMONSTRATIONS</a:t>
            </a:r>
          </a:p>
          <a:p>
            <a:r>
              <a:rPr lang="en-US" dirty="0" smtClean="0"/>
              <a:t>TALKS by nuclear scientists</a:t>
            </a:r>
          </a:p>
        </p:txBody>
      </p:sp>
      <p:sp>
        <p:nvSpPr>
          <p:cNvPr id="2" name="TextBox 1"/>
          <p:cNvSpPr txBox="1"/>
          <p:nvPr/>
        </p:nvSpPr>
        <p:spPr>
          <a:xfrm>
            <a:off x="416966" y="1195905"/>
            <a:ext cx="8280807" cy="1200329"/>
          </a:xfrm>
          <a:prstGeom prst="rect">
            <a:avLst/>
          </a:prstGeom>
          <a:noFill/>
        </p:spPr>
        <p:txBody>
          <a:bodyPr wrap="square" rtlCol="0">
            <a:spAutoFit/>
          </a:bodyPr>
          <a:lstStyle/>
          <a:p>
            <a:pPr algn="ctr"/>
            <a:r>
              <a:rPr lang="en-US" sz="7200" b="1" dirty="0" smtClean="0">
                <a:solidFill>
                  <a:schemeClr val="bg1"/>
                </a:solidFill>
                <a:latin typeface="Century Gothic" panose="020B0502020202020204" pitchFamily="34" charset="0"/>
              </a:rPr>
              <a:t>FRIB OPEN HOUSE</a:t>
            </a:r>
            <a:endParaRPr lang="en-US" sz="7200" b="1" dirty="0">
              <a:solidFill>
                <a:schemeClr val="bg1"/>
              </a:solidFill>
              <a:latin typeface="Century Gothic" panose="020B0502020202020204" pitchFamily="34" charset="0"/>
            </a:endParaRPr>
          </a:p>
        </p:txBody>
      </p:sp>
      <p:sp>
        <p:nvSpPr>
          <p:cNvPr id="9" name="TextBox 8"/>
          <p:cNvSpPr txBox="1"/>
          <p:nvPr/>
        </p:nvSpPr>
        <p:spPr>
          <a:xfrm>
            <a:off x="431595" y="4035112"/>
            <a:ext cx="8280807" cy="769441"/>
          </a:xfrm>
          <a:prstGeom prst="rect">
            <a:avLst/>
          </a:prstGeom>
          <a:noFill/>
        </p:spPr>
        <p:txBody>
          <a:bodyPr wrap="square" rtlCol="0">
            <a:spAutoFit/>
          </a:bodyPr>
          <a:lstStyle/>
          <a:p>
            <a:pPr algn="ctr"/>
            <a:r>
              <a:rPr lang="en-US" sz="4400" b="1" dirty="0" smtClean="0">
                <a:solidFill>
                  <a:schemeClr val="bg1"/>
                </a:solidFill>
                <a:latin typeface="Century Gothic" panose="020B0502020202020204" pitchFamily="34" charset="0"/>
              </a:rPr>
              <a:t>Saturday, August 18, 11-4pm</a:t>
            </a:r>
            <a:endParaRPr lang="en-US"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68113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098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
          <p:cNvSpPr>
            <a:spLocks noChangeArrowheads="1"/>
          </p:cNvSpPr>
          <p:nvPr/>
        </p:nvSpPr>
        <p:spPr bwMode="auto">
          <a:xfrm>
            <a:off x="2667000" y="1524000"/>
            <a:ext cx="396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i="1" u="sng" dirty="0">
                <a:solidFill>
                  <a:schemeClr val="accent6">
                    <a:lumMod val="75000"/>
                  </a:schemeClr>
                </a:solidFill>
              </a:rPr>
              <a:t>Example: A Helium Atom</a:t>
            </a:r>
            <a:endParaRPr lang="en-US" altLang="en-US" sz="2400" b="1" i="1" dirty="0">
              <a:solidFill>
                <a:schemeClr val="accent6">
                  <a:lumMod val="75000"/>
                </a:schemeClr>
              </a:solidFill>
            </a:endParaRPr>
          </a:p>
          <a:p>
            <a:pPr>
              <a:spcBef>
                <a:spcPct val="0"/>
              </a:spcBef>
              <a:buFontTx/>
              <a:buNone/>
            </a:pPr>
            <a:endParaRPr lang="en-US" altLang="en-US" sz="2400" b="1" i="1" dirty="0"/>
          </a:p>
        </p:txBody>
      </p:sp>
      <p:grpSp>
        <p:nvGrpSpPr>
          <p:cNvPr id="2" name="Group 5"/>
          <p:cNvGrpSpPr>
            <a:grpSpLocks/>
          </p:cNvGrpSpPr>
          <p:nvPr/>
        </p:nvGrpSpPr>
        <p:grpSpPr bwMode="auto">
          <a:xfrm>
            <a:off x="381000" y="2209800"/>
            <a:ext cx="8763000" cy="2728913"/>
            <a:chOff x="240" y="1392"/>
            <a:chExt cx="5520" cy="1719"/>
          </a:xfrm>
        </p:grpSpPr>
        <p:grpSp>
          <p:nvGrpSpPr>
            <p:cNvPr id="5131" name="Group 6"/>
            <p:cNvGrpSpPr>
              <a:grpSpLocks/>
            </p:cNvGrpSpPr>
            <p:nvPr/>
          </p:nvGrpSpPr>
          <p:grpSpPr bwMode="auto">
            <a:xfrm>
              <a:off x="240" y="1392"/>
              <a:ext cx="1776" cy="336"/>
              <a:chOff x="1152" y="1200"/>
              <a:chExt cx="1776" cy="336"/>
            </a:xfrm>
          </p:grpSpPr>
          <p:sp>
            <p:nvSpPr>
              <p:cNvPr id="5138" name="Text Box 7"/>
              <p:cNvSpPr txBox="1">
                <a:spLocks noChangeArrowheads="1"/>
              </p:cNvSpPr>
              <p:nvPr/>
            </p:nvSpPr>
            <p:spPr bwMode="auto">
              <a:xfrm>
                <a:off x="1152" y="1200"/>
                <a:ext cx="15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solidFill>
                      <a:srgbClr val="D6A162"/>
                    </a:solidFill>
                  </a:rPr>
                  <a:t>Electron</a:t>
                </a:r>
              </a:p>
            </p:txBody>
          </p:sp>
          <p:sp>
            <p:nvSpPr>
              <p:cNvPr id="5139" name="Line 8"/>
              <p:cNvSpPr>
                <a:spLocks noChangeShapeType="1"/>
              </p:cNvSpPr>
              <p:nvPr/>
            </p:nvSpPr>
            <p:spPr bwMode="auto">
              <a:xfrm>
                <a:off x="2064" y="1392"/>
                <a:ext cx="864" cy="144"/>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132" name="Group 9"/>
            <p:cNvGrpSpPr>
              <a:grpSpLocks/>
            </p:cNvGrpSpPr>
            <p:nvPr/>
          </p:nvGrpSpPr>
          <p:grpSpPr bwMode="auto">
            <a:xfrm>
              <a:off x="1104" y="2400"/>
              <a:ext cx="2208" cy="711"/>
              <a:chOff x="1008" y="2688"/>
              <a:chExt cx="2208" cy="711"/>
            </a:xfrm>
          </p:grpSpPr>
          <p:sp>
            <p:nvSpPr>
              <p:cNvPr id="5136" name="Text Box 10"/>
              <p:cNvSpPr txBox="1">
                <a:spLocks noChangeArrowheads="1"/>
              </p:cNvSpPr>
              <p:nvPr/>
            </p:nvSpPr>
            <p:spPr bwMode="auto">
              <a:xfrm>
                <a:off x="1008" y="3072"/>
                <a:ext cx="22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solidFill>
                      <a:srgbClr val="D6A162"/>
                    </a:solidFill>
                  </a:rPr>
                  <a:t>Neutron</a:t>
                </a:r>
              </a:p>
            </p:txBody>
          </p:sp>
          <p:sp>
            <p:nvSpPr>
              <p:cNvPr id="5137" name="Line 11"/>
              <p:cNvSpPr>
                <a:spLocks noChangeShapeType="1"/>
              </p:cNvSpPr>
              <p:nvPr/>
            </p:nvSpPr>
            <p:spPr bwMode="auto">
              <a:xfrm flipV="1">
                <a:off x="1632" y="2688"/>
                <a:ext cx="1056" cy="432"/>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133" name="Group 12"/>
            <p:cNvGrpSpPr>
              <a:grpSpLocks/>
            </p:cNvGrpSpPr>
            <p:nvPr/>
          </p:nvGrpSpPr>
          <p:grpSpPr bwMode="auto">
            <a:xfrm>
              <a:off x="3072" y="2064"/>
              <a:ext cx="2688" cy="327"/>
              <a:chOff x="3072" y="2304"/>
              <a:chExt cx="2688" cy="327"/>
            </a:xfrm>
          </p:grpSpPr>
          <p:sp>
            <p:nvSpPr>
              <p:cNvPr id="5134" name="Text Box 13"/>
              <p:cNvSpPr txBox="1">
                <a:spLocks noChangeArrowheads="1"/>
              </p:cNvSpPr>
              <p:nvPr/>
            </p:nvSpPr>
            <p:spPr bwMode="auto">
              <a:xfrm>
                <a:off x="3840" y="2304"/>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t>  </a:t>
                </a:r>
                <a:r>
                  <a:rPr lang="en-US" altLang="en-US" sz="2800">
                    <a:solidFill>
                      <a:srgbClr val="D6A162"/>
                    </a:solidFill>
                  </a:rPr>
                  <a:t>Proton</a:t>
                </a:r>
              </a:p>
            </p:txBody>
          </p:sp>
          <p:sp>
            <p:nvSpPr>
              <p:cNvPr id="5135" name="Line 14"/>
              <p:cNvSpPr>
                <a:spLocks noChangeShapeType="1"/>
              </p:cNvSpPr>
              <p:nvPr/>
            </p:nvSpPr>
            <p:spPr bwMode="auto">
              <a:xfrm flipH="1">
                <a:off x="3072" y="2496"/>
                <a:ext cx="768" cy="96"/>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15"/>
          <p:cNvGrpSpPr>
            <a:grpSpLocks/>
          </p:cNvGrpSpPr>
          <p:nvPr/>
        </p:nvGrpSpPr>
        <p:grpSpPr bwMode="auto">
          <a:xfrm>
            <a:off x="3200400" y="3429000"/>
            <a:ext cx="5410200" cy="2819400"/>
            <a:chOff x="2016" y="2160"/>
            <a:chExt cx="3408" cy="1776"/>
          </a:xfrm>
        </p:grpSpPr>
        <p:grpSp>
          <p:nvGrpSpPr>
            <p:cNvPr id="5127" name="Group 16"/>
            <p:cNvGrpSpPr>
              <a:grpSpLocks/>
            </p:cNvGrpSpPr>
            <p:nvPr/>
          </p:nvGrpSpPr>
          <p:grpSpPr bwMode="auto">
            <a:xfrm>
              <a:off x="2016" y="2736"/>
              <a:ext cx="3408" cy="1200"/>
              <a:chOff x="2016" y="2736"/>
              <a:chExt cx="3408" cy="1200"/>
            </a:xfrm>
          </p:grpSpPr>
          <p:sp>
            <p:nvSpPr>
              <p:cNvPr id="5129" name="Text Box 17"/>
              <p:cNvSpPr txBox="1">
                <a:spLocks noChangeArrowheads="1"/>
              </p:cNvSpPr>
              <p:nvPr/>
            </p:nvSpPr>
            <p:spPr bwMode="auto">
              <a:xfrm>
                <a:off x="2016" y="3648"/>
                <a:ext cx="3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i="1" dirty="0">
                    <a:solidFill>
                      <a:schemeClr val="accent6">
                        <a:lumMod val="75000"/>
                      </a:schemeClr>
                    </a:solidFill>
                  </a:rPr>
                  <a:t>NSCL scientists study the atomic nucleus</a:t>
                </a:r>
              </a:p>
            </p:txBody>
          </p:sp>
          <p:sp>
            <p:nvSpPr>
              <p:cNvPr id="5130" name="Line 18"/>
              <p:cNvSpPr>
                <a:spLocks noChangeShapeType="1"/>
              </p:cNvSpPr>
              <p:nvPr/>
            </p:nvSpPr>
            <p:spPr bwMode="auto">
              <a:xfrm flipH="1" flipV="1">
                <a:off x="3072" y="2736"/>
                <a:ext cx="432" cy="912"/>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128" name="Oval 19"/>
            <p:cNvSpPr>
              <a:spLocks noChangeArrowheads="1"/>
            </p:cNvSpPr>
            <p:nvPr/>
          </p:nvSpPr>
          <p:spPr bwMode="auto">
            <a:xfrm>
              <a:off x="2592" y="2160"/>
              <a:ext cx="604" cy="624"/>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sp>
        <p:nvSpPr>
          <p:cNvPr id="5126" name="Rectangle 20"/>
          <p:cNvSpPr>
            <a:spLocks noGrp="1" noChangeArrowheads="1"/>
          </p:cNvSpPr>
          <p:nvPr>
            <p:ph type="title"/>
          </p:nvPr>
        </p:nvSpPr>
        <p:spPr/>
        <p:txBody>
          <a:bodyPr/>
          <a:lstStyle/>
          <a:p>
            <a:pPr eaLnBrk="1" hangingPunct="1"/>
            <a:r>
              <a:rPr lang="en-US" altLang="en-US" smtClean="0"/>
              <a:t>We study the atomic nucleus</a:t>
            </a:r>
          </a:p>
        </p:txBody>
      </p:sp>
    </p:spTree>
    <p:extLst>
      <p:ext uri="{BB962C8B-B14F-4D97-AF65-F5344CB8AC3E}">
        <p14:creationId xmlns:p14="http://schemas.microsoft.com/office/powerpoint/2010/main" val="265681683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14800" y="2401230"/>
            <a:ext cx="112077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5"/>
          <p:cNvSpPr>
            <a:spLocks noChangeArrowheads="1"/>
          </p:cNvSpPr>
          <p:nvPr/>
        </p:nvSpPr>
        <p:spPr bwMode="auto">
          <a:xfrm>
            <a:off x="762000" y="125823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i="1" dirty="0">
                <a:solidFill>
                  <a:schemeClr val="accent6">
                    <a:lumMod val="75000"/>
                  </a:schemeClr>
                </a:solidFill>
              </a:rPr>
              <a:t>An atomic nucleus is as small compared to you…</a:t>
            </a:r>
          </a:p>
        </p:txBody>
      </p:sp>
      <p:grpSp>
        <p:nvGrpSpPr>
          <p:cNvPr id="7172" name="Group 10"/>
          <p:cNvGrpSpPr>
            <a:grpSpLocks/>
          </p:cNvGrpSpPr>
          <p:nvPr/>
        </p:nvGrpSpPr>
        <p:grpSpPr bwMode="auto">
          <a:xfrm>
            <a:off x="533400" y="2401230"/>
            <a:ext cx="3733800" cy="2362200"/>
            <a:chOff x="144" y="1920"/>
            <a:chExt cx="2352" cy="1488"/>
          </a:xfrm>
        </p:grpSpPr>
        <p:sp>
          <p:nvSpPr>
            <p:cNvPr id="7183" name="Oval 11"/>
            <p:cNvSpPr>
              <a:spLocks noChangeArrowheads="1"/>
            </p:cNvSpPr>
            <p:nvPr/>
          </p:nvSpPr>
          <p:spPr bwMode="auto">
            <a:xfrm>
              <a:off x="144" y="1920"/>
              <a:ext cx="1488" cy="1488"/>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184" name="Line 12"/>
            <p:cNvSpPr>
              <a:spLocks noChangeShapeType="1"/>
            </p:cNvSpPr>
            <p:nvPr/>
          </p:nvSpPr>
          <p:spPr bwMode="auto">
            <a:xfrm>
              <a:off x="1152" y="1968"/>
              <a:ext cx="1344" cy="672"/>
            </a:xfrm>
            <a:prstGeom prst="line">
              <a:avLst/>
            </a:prstGeom>
            <a:noFill/>
            <a:ln w="25400">
              <a:solidFill>
                <a:srgbClr val="D6A1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5" name="Line 13"/>
            <p:cNvSpPr>
              <a:spLocks noChangeShapeType="1"/>
            </p:cNvSpPr>
            <p:nvPr/>
          </p:nvSpPr>
          <p:spPr bwMode="auto">
            <a:xfrm flipH="1">
              <a:off x="1248" y="2640"/>
              <a:ext cx="1248" cy="672"/>
            </a:xfrm>
            <a:prstGeom prst="line">
              <a:avLst/>
            </a:prstGeom>
            <a:noFill/>
            <a:ln w="25400">
              <a:solidFill>
                <a:srgbClr val="D6A1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8"/>
          <p:cNvGrpSpPr>
            <a:grpSpLocks/>
          </p:cNvGrpSpPr>
          <p:nvPr/>
        </p:nvGrpSpPr>
        <p:grpSpPr bwMode="auto">
          <a:xfrm>
            <a:off x="3505200" y="1258230"/>
            <a:ext cx="5105400" cy="3429000"/>
            <a:chOff x="2208" y="1200"/>
            <a:chExt cx="3216" cy="2160"/>
          </a:xfrm>
        </p:grpSpPr>
        <p:pic>
          <p:nvPicPr>
            <p:cNvPr id="71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2016"/>
              <a:ext cx="1584" cy="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8" name="Group 6"/>
            <p:cNvGrpSpPr>
              <a:grpSpLocks/>
            </p:cNvGrpSpPr>
            <p:nvPr/>
          </p:nvGrpSpPr>
          <p:grpSpPr bwMode="auto">
            <a:xfrm>
              <a:off x="2208" y="1872"/>
              <a:ext cx="2352" cy="1488"/>
              <a:chOff x="144" y="1920"/>
              <a:chExt cx="2352" cy="1488"/>
            </a:xfrm>
          </p:grpSpPr>
          <p:sp>
            <p:nvSpPr>
              <p:cNvPr id="7180" name="Oval 7"/>
              <p:cNvSpPr>
                <a:spLocks noChangeArrowheads="1"/>
              </p:cNvSpPr>
              <p:nvPr/>
            </p:nvSpPr>
            <p:spPr bwMode="auto">
              <a:xfrm>
                <a:off x="144" y="1920"/>
                <a:ext cx="1488" cy="1488"/>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181" name="Line 8"/>
              <p:cNvSpPr>
                <a:spLocks noChangeShapeType="1"/>
              </p:cNvSpPr>
              <p:nvPr/>
            </p:nvSpPr>
            <p:spPr bwMode="auto">
              <a:xfrm>
                <a:off x="1152" y="1968"/>
                <a:ext cx="1344" cy="672"/>
              </a:xfrm>
              <a:prstGeom prst="line">
                <a:avLst/>
              </a:prstGeom>
              <a:noFill/>
              <a:ln w="25400">
                <a:solidFill>
                  <a:srgbClr val="D6A1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Line 9"/>
              <p:cNvSpPr>
                <a:spLocks noChangeShapeType="1"/>
              </p:cNvSpPr>
              <p:nvPr/>
            </p:nvSpPr>
            <p:spPr bwMode="auto">
              <a:xfrm flipH="1">
                <a:off x="1248" y="2640"/>
                <a:ext cx="1248" cy="672"/>
              </a:xfrm>
              <a:prstGeom prst="line">
                <a:avLst/>
              </a:prstGeom>
              <a:noFill/>
              <a:ln w="25400">
                <a:solidFill>
                  <a:srgbClr val="D6A1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79" name="Rectangle 14"/>
            <p:cNvSpPr>
              <a:spLocks noChangeArrowheads="1"/>
            </p:cNvSpPr>
            <p:nvPr/>
          </p:nvSpPr>
          <p:spPr bwMode="auto">
            <a:xfrm>
              <a:off x="3072" y="120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i="1" dirty="0">
                  <a:solidFill>
                    <a:schemeClr val="accent6">
                      <a:lumMod val="75000"/>
                    </a:schemeClr>
                  </a:solidFill>
                </a:rPr>
                <a:t>…as you are compared to our ENTIRE solar system</a:t>
              </a:r>
            </a:p>
          </p:txBody>
        </p:sp>
      </p:grpSp>
      <p:sp>
        <p:nvSpPr>
          <p:cNvPr id="223247" name="Text Box 15"/>
          <p:cNvSpPr txBox="1">
            <a:spLocks noChangeArrowheads="1"/>
          </p:cNvSpPr>
          <p:nvPr/>
        </p:nvSpPr>
        <p:spPr bwMode="auto">
          <a:xfrm>
            <a:off x="685800" y="5266668"/>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lnSpc>
                <a:spcPct val="50000"/>
              </a:lnSpc>
              <a:spcBef>
                <a:spcPct val="50000"/>
              </a:spcBef>
              <a:buFontTx/>
              <a:buNone/>
            </a:pPr>
            <a:r>
              <a:rPr lang="en-US" altLang="en-US" sz="2400" dirty="0">
                <a:solidFill>
                  <a:schemeClr val="accent6">
                    <a:lumMod val="75000"/>
                  </a:schemeClr>
                </a:solidFill>
              </a:rPr>
              <a:t>We can’t </a:t>
            </a:r>
            <a:r>
              <a:rPr lang="en-US" altLang="en-US" sz="2400" i="1" dirty="0">
                <a:solidFill>
                  <a:schemeClr val="accent6">
                    <a:lumMod val="75000"/>
                  </a:schemeClr>
                </a:solidFill>
              </a:rPr>
              <a:t>see</a:t>
            </a:r>
            <a:r>
              <a:rPr lang="en-US" altLang="en-US" sz="2400" dirty="0">
                <a:solidFill>
                  <a:schemeClr val="accent6">
                    <a:lumMod val="75000"/>
                  </a:schemeClr>
                </a:solidFill>
              </a:rPr>
              <a:t> the nucleus, so it’s hard to work with.  </a:t>
            </a:r>
          </a:p>
          <a:p>
            <a:pPr algn="ctr" eaLnBrk="1" hangingPunct="1">
              <a:lnSpc>
                <a:spcPct val="50000"/>
              </a:lnSpc>
              <a:spcBef>
                <a:spcPct val="50000"/>
              </a:spcBef>
              <a:buFontTx/>
              <a:buNone/>
            </a:pPr>
            <a:r>
              <a:rPr lang="en-US" altLang="en-US" sz="2400" dirty="0">
                <a:solidFill>
                  <a:schemeClr val="accent6">
                    <a:lumMod val="75000"/>
                  </a:schemeClr>
                </a:solidFill>
              </a:rPr>
              <a:t>But we’ve still found clever ways to control and study it!</a:t>
            </a:r>
          </a:p>
        </p:txBody>
      </p:sp>
      <p:sp>
        <p:nvSpPr>
          <p:cNvPr id="7175" name="Rectangle 17"/>
          <p:cNvSpPr>
            <a:spLocks noGrp="1" noChangeArrowheads="1"/>
          </p:cNvSpPr>
          <p:nvPr>
            <p:ph type="title"/>
          </p:nvPr>
        </p:nvSpPr>
        <p:spPr/>
        <p:txBody>
          <a:bodyPr/>
          <a:lstStyle/>
          <a:p>
            <a:pPr eaLnBrk="1" hangingPunct="1"/>
            <a:r>
              <a:rPr lang="en-US" altLang="en-US" smtClean="0"/>
              <a:t>The nucleus is </a:t>
            </a:r>
            <a:r>
              <a:rPr lang="en-US" altLang="en-US" sz="2000" smtClean="0"/>
              <a:t>SMALL</a:t>
            </a:r>
          </a:p>
        </p:txBody>
      </p:sp>
      <p:pic>
        <p:nvPicPr>
          <p:cNvPr id="7176" name="Picture 1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2726280"/>
            <a:ext cx="1910492" cy="17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7386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223247"/>
                                        </p:tgtEl>
                                        <p:attrNameLst>
                                          <p:attrName>style.visibility</p:attrName>
                                        </p:attrNameLst>
                                      </p:cBhvr>
                                      <p:to>
                                        <p:strVal val="visible"/>
                                      </p:to>
                                    </p:set>
                                    <p:animEffect transition="in" filter="fade">
                                      <p:cBhvr>
                                        <p:cTn id="11" dur="2000"/>
                                        <p:tgtEl>
                                          <p:spTgt spid="223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16" r="10973"/>
          <a:stretch/>
        </p:blipFill>
        <p:spPr>
          <a:xfrm>
            <a:off x="1152293" y="759478"/>
            <a:ext cx="6861717" cy="5634971"/>
          </a:xfrm>
          <a:prstGeom prst="rect">
            <a:avLst/>
          </a:prstGeom>
        </p:spPr>
      </p:pic>
      <p:sp>
        <p:nvSpPr>
          <p:cNvPr id="2" name="Title 1"/>
          <p:cNvSpPr>
            <a:spLocks noGrp="1"/>
          </p:cNvSpPr>
          <p:nvPr>
            <p:ph type="title"/>
          </p:nvPr>
        </p:nvSpPr>
        <p:spPr/>
        <p:txBody>
          <a:bodyPr/>
          <a:lstStyle/>
          <a:p>
            <a:r>
              <a:rPr lang="en-US" sz="2800" dirty="0" smtClean="0"/>
              <a:t>LEADING SCIENTIFIC ADVANCEMENT</a:t>
            </a:r>
            <a:endParaRPr lang="en-US" sz="2800" dirty="0"/>
          </a:p>
        </p:txBody>
      </p:sp>
      <p:sp>
        <p:nvSpPr>
          <p:cNvPr id="3" name="Content Placeholder 2"/>
          <p:cNvSpPr>
            <a:spLocks noGrp="1"/>
          </p:cNvSpPr>
          <p:nvPr>
            <p:ph idx="1"/>
          </p:nvPr>
        </p:nvSpPr>
        <p:spPr/>
        <p:txBody>
          <a:bodyPr/>
          <a:lstStyle/>
          <a:p>
            <a:pPr marL="0" indent="0">
              <a:buNone/>
            </a:pPr>
            <a:r>
              <a:rPr lang="en-US" dirty="0" smtClean="0"/>
              <a:t>Coupled cyclotron facility and experimental beam lines</a:t>
            </a:r>
            <a:endParaRPr lang="en-US" dirty="0"/>
          </a:p>
        </p:txBody>
      </p:sp>
      <p:grpSp>
        <p:nvGrpSpPr>
          <p:cNvPr id="5" name="Group 19"/>
          <p:cNvGrpSpPr>
            <a:grpSpLocks/>
          </p:cNvGrpSpPr>
          <p:nvPr/>
        </p:nvGrpSpPr>
        <p:grpSpPr bwMode="auto">
          <a:xfrm>
            <a:off x="702400" y="5234731"/>
            <a:ext cx="952500" cy="923330"/>
            <a:chOff x="701111" y="5235909"/>
            <a:chExt cx="952806" cy="921942"/>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Box 6"/>
            <p:cNvSpPr txBox="1"/>
            <p:nvPr/>
          </p:nvSpPr>
          <p:spPr>
            <a:xfrm>
              <a:off x="701111" y="5235909"/>
              <a:ext cx="844173" cy="92194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Five stories tall</a:t>
              </a:r>
              <a:endParaRPr lang="en-US" sz="18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056772" y="4208924"/>
            <a:ext cx="8159692" cy="107461"/>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9" name="TextBox 8"/>
          <p:cNvSpPr txBox="1"/>
          <p:nvPr/>
        </p:nvSpPr>
        <p:spPr bwMode="auto">
          <a:xfrm rot="19727635">
            <a:off x="3411100" y="4510037"/>
            <a:ext cx="2803521" cy="36933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~140 meters (450 feet) long</a:t>
            </a:r>
            <a:endParaRPr lang="en-US" sz="1800" dirty="0">
              <a:solidFill>
                <a:schemeClr val="accent6">
                  <a:lumMod val="75000"/>
                </a:schemeClr>
              </a:solidFill>
              <a:latin typeface="+mn-lt"/>
            </a:endParaRPr>
          </a:p>
        </p:txBody>
      </p:sp>
      <p:grpSp>
        <p:nvGrpSpPr>
          <p:cNvPr id="12" name="Group 11"/>
          <p:cNvGrpSpPr/>
          <p:nvPr/>
        </p:nvGrpSpPr>
        <p:grpSpPr>
          <a:xfrm>
            <a:off x="2038765" y="3810479"/>
            <a:ext cx="1038971" cy="1217892"/>
            <a:chOff x="2038765" y="3810479"/>
            <a:chExt cx="1038971" cy="121789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1" name="TextBox 10"/>
            <p:cNvSpPr txBox="1"/>
            <p:nvPr/>
          </p:nvSpPr>
          <p:spPr bwMode="auto">
            <a:xfrm>
              <a:off x="2038765" y="3810479"/>
              <a:ext cx="1038971" cy="369332"/>
            </a:xfrm>
            <a:prstGeom prst="rect">
              <a:avLst/>
            </a:prstGeom>
            <a:noFill/>
          </p:spPr>
          <p:txBody>
            <a:bodyPr wrap="square">
              <a:spAutoFit/>
            </a:bodyPr>
            <a:lstStyle/>
            <a:p>
              <a:pPr algn="r" eaLnBrk="1" hangingPunct="1">
                <a:defRPr/>
              </a:pPr>
              <a:r>
                <a:rPr lang="en-US" sz="1800" dirty="0" smtClean="0">
                  <a:latin typeface="+mn-lt"/>
                </a:rPr>
                <a:t>A person</a:t>
              </a:r>
              <a:endParaRPr lang="en-US" sz="1800" dirty="0">
                <a:latin typeface="+mn-lt"/>
              </a:endParaRPr>
            </a:p>
          </p:txBody>
        </p:sp>
        <p:cxnSp>
          <p:nvCxnSpPr>
            <p:cNvPr id="13" name="Straight Arrow Connector 12"/>
            <p:cNvCxnSpPr>
              <a:stCxn id="11" idx="2"/>
            </p:cNvCxnSpPr>
            <p:nvPr/>
          </p:nvCxnSpPr>
          <p:spPr>
            <a:xfrm flipH="1">
              <a:off x="2460702" y="4179811"/>
              <a:ext cx="97549" cy="65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1663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925230"/>
            <a:ext cx="7886700" cy="4129534"/>
          </a:xfrm>
          <a:prstGeom prst="rect">
            <a:avLst/>
          </a:prstGeom>
        </p:spPr>
      </p:pic>
      <p:sp>
        <p:nvSpPr>
          <p:cNvPr id="2" name="Title 1"/>
          <p:cNvSpPr>
            <a:spLocks noGrp="1"/>
          </p:cNvSpPr>
          <p:nvPr>
            <p:ph type="title"/>
          </p:nvPr>
        </p:nvSpPr>
        <p:spPr/>
        <p:txBody>
          <a:bodyPr/>
          <a:lstStyle/>
          <a:p>
            <a:r>
              <a:rPr lang="en-US" dirty="0" smtClean="0"/>
              <a:t>Serving the FRIB User Community</a:t>
            </a:r>
            <a:endParaRPr lang="en-US" dirty="0"/>
          </a:p>
        </p:txBody>
      </p:sp>
      <p:sp>
        <p:nvSpPr>
          <p:cNvPr id="3" name="Content Placeholder 2"/>
          <p:cNvSpPr>
            <a:spLocks noGrp="1"/>
          </p:cNvSpPr>
          <p:nvPr>
            <p:ph idx="1"/>
          </p:nvPr>
        </p:nvSpPr>
        <p:spPr/>
        <p:txBody>
          <a:bodyPr/>
          <a:lstStyle/>
          <a:p>
            <a:pPr marL="0" indent="0">
              <a:buNone/>
            </a:pPr>
            <a:r>
              <a:rPr lang="en-US" dirty="0" smtClean="0"/>
              <a:t>NSCL is a </a:t>
            </a:r>
            <a:r>
              <a:rPr lang="en-US" b="1" dirty="0" smtClean="0"/>
              <a:t>world class research facility</a:t>
            </a:r>
            <a:r>
              <a:rPr lang="en-US" dirty="0" smtClean="0"/>
              <a:t>, supported by the National Science Foundation (NSF), that hosts </a:t>
            </a:r>
            <a:r>
              <a:rPr lang="en-US" b="1" dirty="0" smtClean="0"/>
              <a:t>~1400 scientists from 50+ countries</a:t>
            </a:r>
            <a:r>
              <a:rPr lang="en-US" dirty="0" smtClean="0"/>
              <a:t>. </a:t>
            </a:r>
            <a:endParaRPr lang="en-US" dirty="0"/>
          </a:p>
        </p:txBody>
      </p:sp>
      <p:sp>
        <p:nvSpPr>
          <p:cNvPr id="6" name="Content Placeholder 2"/>
          <p:cNvSpPr txBox="1">
            <a:spLocks/>
          </p:cNvSpPr>
          <p:nvPr/>
        </p:nvSpPr>
        <p:spPr>
          <a:xfrm>
            <a:off x="3390181" y="5512585"/>
            <a:ext cx="5063706" cy="1027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smtClean="0">
                <a:solidFill>
                  <a:schemeClr val="tx1"/>
                </a:solidFill>
              </a:rPr>
              <a:t>Experiments 24 hours/day, &gt;4000 hours/year</a:t>
            </a:r>
          </a:p>
          <a:p>
            <a:pPr>
              <a:spcBef>
                <a:spcPts val="600"/>
              </a:spcBef>
            </a:pPr>
            <a:r>
              <a:rPr lang="en-US" sz="1400" dirty="0" smtClean="0">
                <a:solidFill>
                  <a:schemeClr val="tx1"/>
                </a:solidFill>
              </a:rPr>
              <a:t>Average experiment lasts ~1 week</a:t>
            </a:r>
          </a:p>
          <a:p>
            <a:pPr>
              <a:spcBef>
                <a:spcPts val="600"/>
              </a:spcBef>
            </a:pPr>
            <a:r>
              <a:rPr lang="en-US" sz="1400" dirty="0" smtClean="0">
                <a:solidFill>
                  <a:schemeClr val="tx1"/>
                </a:solidFill>
              </a:rPr>
              <a:t>About half (30-40) of proposed experiments are approved</a:t>
            </a:r>
          </a:p>
        </p:txBody>
      </p:sp>
    </p:spTree>
    <p:extLst>
      <p:ext uri="{BB962C8B-B14F-4D97-AF65-F5344CB8AC3E}">
        <p14:creationId xmlns:p14="http://schemas.microsoft.com/office/powerpoint/2010/main" val="1771679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Experiments at NSCL</a:t>
            </a:r>
            <a:endParaRPr lang="en-US" dirty="0"/>
          </a:p>
        </p:txBody>
      </p:sp>
      <p:sp>
        <p:nvSpPr>
          <p:cNvPr id="3" name="Content Placeholder 2"/>
          <p:cNvSpPr>
            <a:spLocks noGrp="1"/>
          </p:cNvSpPr>
          <p:nvPr>
            <p:ph idx="1"/>
          </p:nvPr>
        </p:nvSpPr>
        <p:spPr>
          <a:xfrm>
            <a:off x="2424793" y="2269310"/>
            <a:ext cx="4294414" cy="2383971"/>
          </a:xfrm>
        </p:spPr>
        <p:txBody>
          <a:bodyPr/>
          <a:lstStyle/>
          <a:p>
            <a:r>
              <a:rPr lang="en-US" sz="2000" dirty="0" smtClean="0"/>
              <a:t>Calibration of satellite sensors</a:t>
            </a:r>
          </a:p>
          <a:p>
            <a:r>
              <a:rPr lang="en-US" sz="2000" dirty="0" smtClean="0"/>
              <a:t>Fusion with neutron-rich nuclei</a:t>
            </a:r>
          </a:p>
          <a:p>
            <a:r>
              <a:rPr lang="en-US" sz="2000" dirty="0" smtClean="0"/>
              <a:t>DNA changes under radiation (for astronauts and cancer patients)</a:t>
            </a:r>
          </a:p>
          <a:p>
            <a:r>
              <a:rPr lang="en-US" sz="2000" dirty="0" smtClean="0"/>
              <a:t>Nuclear reactions in dying stars</a:t>
            </a:r>
          </a:p>
          <a:p>
            <a:r>
              <a:rPr lang="en-US" sz="2000" dirty="0" smtClean="0"/>
              <a:t>Isotope harvesting for medical use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25" y="4709048"/>
            <a:ext cx="2543096" cy="1430492"/>
          </a:xfrm>
          <a:prstGeom prst="rect">
            <a:avLst/>
          </a:prstGeom>
        </p:spPr>
      </p:pic>
      <p:pic>
        <p:nvPicPr>
          <p:cNvPr id="5" name="Picture 4"/>
          <p:cNvPicPr>
            <a:picLocks noChangeAspect="1"/>
          </p:cNvPicPr>
          <p:nvPr/>
        </p:nvPicPr>
        <p:blipFill>
          <a:blip r:embed="rId3"/>
          <a:stretch>
            <a:fillRect/>
          </a:stretch>
        </p:blipFill>
        <p:spPr>
          <a:xfrm>
            <a:off x="2259146" y="4745603"/>
            <a:ext cx="1875638" cy="1282283"/>
          </a:xfrm>
          <a:prstGeom prst="rect">
            <a:avLst/>
          </a:prstGeom>
        </p:spPr>
      </p:pic>
      <p:grpSp>
        <p:nvGrpSpPr>
          <p:cNvPr id="7" name="Group 6"/>
          <p:cNvGrpSpPr/>
          <p:nvPr/>
        </p:nvGrpSpPr>
        <p:grpSpPr>
          <a:xfrm>
            <a:off x="516641" y="3205605"/>
            <a:ext cx="1804538" cy="1370661"/>
            <a:chOff x="7495779" y="1044996"/>
            <a:chExt cx="1924841" cy="1462038"/>
          </a:xfrm>
        </p:grpSpPr>
        <p:pic>
          <p:nvPicPr>
            <p:cNvPr id="8" name="Picture 7">
              <a:extLst>
                <a:ext uri="{FF2B5EF4-FFF2-40B4-BE49-F238E27FC236}">
                  <a16:creationId xmlns="" xmlns:a16="http://schemas.microsoft.com/office/drawing/2014/main" xmlns:lc="http://schemas.openxmlformats.org/drawingml/2006/lockedCanvas" id="{48A5322B-4290-584C-8F11-888138FF6AF3}"/>
                </a:ext>
              </a:extLst>
            </p:cNvPr>
            <p:cNvPicPr>
              <a:picLocks noChangeAspect="1" noChangeArrowheads="1"/>
            </p:cNvPicPr>
            <p:nvPr/>
          </p:nvPicPr>
          <p:blipFill>
            <a:blip r:embed="rId4" cstate="print">
              <a:alphaModFix/>
              <a:extLst>
                <a:ext uri="{BEBA8EAE-BF5A-486C-A8C5-ECC9F3942E4B}">
                  <a14:imgProps xmlns:a14="http://schemas.microsoft.com/office/drawing/2010/main">
                    <a14:imgLayer r:embed="rId5">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 xmlns:a16="http://schemas.microsoft.com/office/drawing/2014/main" xmlns:lc="http://schemas.openxmlformats.org/drawingml/2006/lockedCanvas"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 xmlns:a16="http://schemas.microsoft.com/office/drawing/2014/main" xmlns:lc="http://schemas.openxmlformats.org/drawingml/2006/lockedCanvas"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2775568" y="762667"/>
            <a:ext cx="3776362" cy="1466183"/>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6">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2"/>
              <a:ext cx="2023417"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err="1" smtClean="0">
                  <a:solidFill>
                    <a:schemeClr val="bg1"/>
                  </a:solidFill>
                </a:rPr>
                <a:t>Harvetting</a:t>
              </a:r>
              <a:endParaRPr lang="en-US" sz="600" dirty="0">
                <a:solidFill>
                  <a:schemeClr val="bg1"/>
                </a:solidFill>
              </a:endParaRP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1"/>
          <a:stretch>
            <a:fillRect/>
          </a:stretch>
        </p:blipFill>
        <p:spPr>
          <a:xfrm>
            <a:off x="6751151" y="3576620"/>
            <a:ext cx="1983322" cy="2808899"/>
          </a:xfrm>
          <a:prstGeom prst="rect">
            <a:avLst/>
          </a:prstGeom>
        </p:spPr>
      </p:pic>
      <p:pic>
        <p:nvPicPr>
          <p:cNvPr id="23" name="Picture 22"/>
          <p:cNvPicPr>
            <a:picLocks noChangeAspect="1"/>
          </p:cNvPicPr>
          <p:nvPr/>
        </p:nvPicPr>
        <p:blipFill rotWithShape="1">
          <a:blip r:embed="rId12" cstate="print">
            <a:extLst>
              <a:ext uri="{28A0092B-C50C-407E-A947-70E740481C1C}">
                <a14:useLocalDpi xmlns:a14="http://schemas.microsoft.com/office/drawing/2010/main" val="0"/>
              </a:ext>
            </a:extLst>
          </a:blip>
          <a:srcRect l="5832" r="5639" b="26466"/>
          <a:stretch/>
        </p:blipFill>
        <p:spPr>
          <a:xfrm>
            <a:off x="3981143" y="4558406"/>
            <a:ext cx="2740673" cy="1707318"/>
          </a:xfrm>
          <a:prstGeom prst="rect">
            <a:avLst/>
          </a:prstGeom>
        </p:spPr>
      </p:pic>
      <p:pic>
        <p:nvPicPr>
          <p:cNvPr id="24" name="Picture 23"/>
          <p:cNvPicPr>
            <a:picLocks noChangeAspect="1"/>
          </p:cNvPicPr>
          <p:nvPr/>
        </p:nvPicPr>
        <p:blipFill rotWithShape="1">
          <a:blip r:embed="rId13" cstate="print">
            <a:extLst>
              <a:ext uri="{28A0092B-C50C-407E-A947-70E740481C1C}">
                <a14:useLocalDpi xmlns:a14="http://schemas.microsoft.com/office/drawing/2010/main" val="0"/>
              </a:ext>
            </a:extLst>
          </a:blip>
          <a:srcRect l="21740" r="17675"/>
          <a:stretch/>
        </p:blipFill>
        <p:spPr>
          <a:xfrm>
            <a:off x="403798" y="870368"/>
            <a:ext cx="2057400" cy="2260187"/>
          </a:xfrm>
          <a:prstGeom prst="rect">
            <a:avLst/>
          </a:prstGeom>
        </p:spPr>
      </p:pic>
      <p:pic>
        <p:nvPicPr>
          <p:cNvPr id="25" name="Picture 24">
            <a:extLst>
              <a:ext uri="{FF2B5EF4-FFF2-40B4-BE49-F238E27FC236}">
                <a16:creationId xmlns="" xmlns:a16="http://schemas.microsoft.com/office/drawing/2014/main" xmlns:lc="http://schemas.openxmlformats.org/drawingml/2006/lockedCanvas" id="{03D2D5E2-6C9B-DB4B-B480-425E55535841}"/>
              </a:ext>
            </a:extLst>
          </p:cNvPr>
          <p:cNvPicPr>
            <a:picLocks noChangeAspect="1"/>
          </p:cNvPicPr>
          <p:nvPr/>
        </p:nvPicPr>
        <p:blipFill>
          <a:blip r:embed="rId14"/>
          <a:stretch>
            <a:fillRect/>
          </a:stretch>
        </p:blipFill>
        <p:spPr>
          <a:xfrm>
            <a:off x="6648502" y="870368"/>
            <a:ext cx="1975517" cy="2650485"/>
          </a:xfrm>
          <a:prstGeom prst="rect">
            <a:avLst/>
          </a:prstGeom>
        </p:spPr>
      </p:pic>
    </p:spTree>
    <p:extLst>
      <p:ext uri="{BB962C8B-B14F-4D97-AF65-F5344CB8AC3E}">
        <p14:creationId xmlns:p14="http://schemas.microsoft.com/office/powerpoint/2010/main" val="1753029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2800" dirty="0" smtClean="0"/>
              <a:t>Why pay for nuclear research? (or, “</a:t>
            </a:r>
            <a:r>
              <a:rPr lang="en-US" altLang="en-US" sz="2800" b="1" dirty="0" smtClean="0">
                <a:solidFill>
                  <a:srgbClr val="FF0000"/>
                </a:solidFill>
              </a:rPr>
              <a:t>Who cares</a:t>
            </a:r>
            <a:r>
              <a:rPr lang="en-US" altLang="en-US" sz="2800" dirty="0" smtClean="0"/>
              <a:t>?”)</a:t>
            </a:r>
          </a:p>
        </p:txBody>
      </p:sp>
      <p:grpSp>
        <p:nvGrpSpPr>
          <p:cNvPr id="2" name="Group 3"/>
          <p:cNvGrpSpPr>
            <a:grpSpLocks/>
          </p:cNvGrpSpPr>
          <p:nvPr/>
        </p:nvGrpSpPr>
        <p:grpSpPr bwMode="auto">
          <a:xfrm>
            <a:off x="198438" y="1022927"/>
            <a:ext cx="2849563" cy="2443163"/>
            <a:chOff x="125" y="912"/>
            <a:chExt cx="1795" cy="1539"/>
          </a:xfrm>
        </p:grpSpPr>
        <p:pic>
          <p:nvPicPr>
            <p:cNvPr id="7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5"/>
            <p:cNvSpPr>
              <a:spLocks noChangeArrowheads="1"/>
            </p:cNvSpPr>
            <p:nvPr/>
          </p:nvSpPr>
          <p:spPr bwMode="auto">
            <a:xfrm>
              <a:off x="125" y="2160"/>
              <a:ext cx="17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keeps us healthy</a:t>
              </a:r>
              <a:endParaRPr lang="en-US" altLang="en-US" sz="2400" b="1" dirty="0">
                <a:solidFill>
                  <a:schemeClr val="accent6">
                    <a:lumMod val="75000"/>
                  </a:schemeClr>
                </a:solidFill>
              </a:endParaRPr>
            </a:p>
          </p:txBody>
        </p:sp>
      </p:grpSp>
      <p:grpSp>
        <p:nvGrpSpPr>
          <p:cNvPr id="3" name="Group 6"/>
          <p:cNvGrpSpPr>
            <a:grpSpLocks/>
          </p:cNvGrpSpPr>
          <p:nvPr/>
        </p:nvGrpSpPr>
        <p:grpSpPr bwMode="auto">
          <a:xfrm>
            <a:off x="3124200" y="1480127"/>
            <a:ext cx="2971800" cy="2689225"/>
            <a:chOff x="1968" y="1200"/>
            <a:chExt cx="1872" cy="1694"/>
          </a:xfrm>
        </p:grpSpPr>
        <p:pic>
          <p:nvPicPr>
            <p:cNvPr id="71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8"/>
            <p:cNvSpPr>
              <a:spLocks noChangeArrowheads="1"/>
            </p:cNvSpPr>
            <p:nvPr/>
          </p:nvSpPr>
          <p:spPr bwMode="auto">
            <a:xfrm>
              <a:off x="1968" y="2448"/>
              <a:ext cx="187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smtClean="0">
                  <a:solidFill>
                    <a:schemeClr val="accent6">
                      <a:lumMod val="75000"/>
                    </a:schemeClr>
                  </a:solidFill>
                </a:rPr>
                <a:t>It tells us more about our world</a:t>
              </a:r>
              <a:endParaRPr lang="en-US" altLang="en-US" sz="2000" b="1" dirty="0">
                <a:solidFill>
                  <a:schemeClr val="accent6">
                    <a:lumMod val="75000"/>
                  </a:schemeClr>
                </a:solidFill>
              </a:endParaRPr>
            </a:p>
          </p:txBody>
        </p:sp>
      </p:grpSp>
      <p:grpSp>
        <p:nvGrpSpPr>
          <p:cNvPr id="4" name="Group 9"/>
          <p:cNvGrpSpPr>
            <a:grpSpLocks/>
          </p:cNvGrpSpPr>
          <p:nvPr/>
        </p:nvGrpSpPr>
        <p:grpSpPr bwMode="auto">
          <a:xfrm>
            <a:off x="5991228" y="2089727"/>
            <a:ext cx="2852738" cy="2366963"/>
            <a:chOff x="3774" y="1584"/>
            <a:chExt cx="1797" cy="1491"/>
          </a:xfrm>
        </p:grpSpPr>
        <p:pic>
          <p:nvPicPr>
            <p:cNvPr id="7175" name="Picture 10"/>
            <p:cNvPicPr>
              <a:picLocks noChangeAspect="1" noChangeArrowheads="1"/>
            </p:cNvPicPr>
            <p:nvPr/>
          </p:nvPicPr>
          <p:blipFill>
            <a:blip r:embed="rId4">
              <a:extLst>
                <a:ext uri="{28A0092B-C50C-407E-A947-70E740481C1C}">
                  <a14:useLocalDpi xmlns:a14="http://schemas.microsoft.com/office/drawing/2010/main" val="0"/>
                </a:ext>
              </a:extLst>
            </a:blip>
            <a:srcRect t="31807"/>
            <a:stretch>
              <a:fillRect/>
            </a:stretch>
          </p:blipFill>
          <p:spPr bwMode="auto">
            <a:xfrm>
              <a:off x="3840" y="1584"/>
              <a:ext cx="16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1"/>
            <p:cNvSpPr>
              <a:spLocks noChangeArrowheads="1"/>
            </p:cNvSpPr>
            <p:nvPr/>
          </p:nvSpPr>
          <p:spPr bwMode="auto">
            <a:xfrm>
              <a:off x="3774" y="2784"/>
              <a:ext cx="17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makes electricity</a:t>
              </a:r>
              <a:endParaRPr lang="en-US" altLang="en-US" sz="2400" b="1" dirty="0">
                <a:solidFill>
                  <a:schemeClr val="accent6">
                    <a:lumMod val="75000"/>
                  </a:schemeClr>
                </a:solidFill>
              </a:endParaRPr>
            </a:p>
          </p:txBody>
        </p:sp>
      </p:grpSp>
      <p:sp>
        <p:nvSpPr>
          <p:cNvPr id="13" name="Text Box 12"/>
          <p:cNvSpPr txBox="1">
            <a:spLocks noChangeArrowheads="1"/>
          </p:cNvSpPr>
          <p:nvPr/>
        </p:nvSpPr>
        <p:spPr bwMode="auto">
          <a:xfrm>
            <a:off x="228600" y="5281656"/>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What we learn about the nucleus can </a:t>
            </a:r>
            <a:endParaRPr lang="en-US" altLang="en-US" sz="2800" dirty="0" smtClean="0">
              <a:solidFill>
                <a:schemeClr val="accent6">
                  <a:lumMod val="75000"/>
                </a:schemeClr>
              </a:solidFill>
            </a:endParaRPr>
          </a:p>
          <a:p>
            <a:pPr algn="ctr" eaLnBrk="1" hangingPunct="1">
              <a:spcBef>
                <a:spcPct val="0"/>
              </a:spcBef>
              <a:buFontTx/>
              <a:buNone/>
            </a:pPr>
            <a:r>
              <a:rPr lang="en-US" altLang="en-US" sz="2800" dirty="0" smtClean="0">
                <a:solidFill>
                  <a:schemeClr val="accent6">
                    <a:lumMod val="75000"/>
                  </a:schemeClr>
                </a:solidFill>
                <a:latin typeface="Arial Black" panose="020B0A04020102020204" pitchFamily="34" charset="0"/>
              </a:rPr>
              <a:t>save lives and change the world!</a:t>
            </a:r>
            <a:endParaRPr lang="en-US" altLang="en-US" sz="2800" dirty="0">
              <a:solidFill>
                <a:schemeClr val="accent6">
                  <a:lumMod val="75000"/>
                </a:schemeClr>
              </a:solidFill>
              <a:latin typeface="Arial Black" panose="020B0A04020102020204" pitchFamily="34" charset="0"/>
            </a:endParaRPr>
          </a:p>
        </p:txBody>
      </p:sp>
      <p:sp>
        <p:nvSpPr>
          <p:cNvPr id="14" name="Text Box 12"/>
          <p:cNvSpPr txBox="1">
            <a:spLocks noChangeArrowheads="1"/>
          </p:cNvSpPr>
          <p:nvPr/>
        </p:nvSpPr>
        <p:spPr bwMode="auto">
          <a:xfrm>
            <a:off x="228600" y="468899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smtClean="0">
                <a:solidFill>
                  <a:schemeClr val="accent6">
                    <a:lumMod val="75000"/>
                  </a:schemeClr>
                </a:solidFill>
              </a:rPr>
              <a:t>Plus: </a:t>
            </a:r>
            <a:r>
              <a:rPr lang="en-US" altLang="en-US" sz="2800" dirty="0" smtClean="0">
                <a:solidFill>
                  <a:srgbClr val="D6A162"/>
                </a:solidFill>
              </a:rPr>
              <a:t>smoke detectors, smartphones, safer food</a:t>
            </a:r>
            <a:r>
              <a:rPr lang="en-US" altLang="en-US" sz="2800" dirty="0" smtClean="0">
                <a:solidFill>
                  <a:schemeClr val="accent6">
                    <a:lumMod val="75000"/>
                  </a:schemeClr>
                </a:solidFill>
              </a:rPr>
              <a:t>, </a:t>
            </a:r>
            <a:r>
              <a:rPr lang="en-US" altLang="en-US" sz="2800" dirty="0">
                <a:solidFill>
                  <a:schemeClr val="accent6">
                    <a:lumMod val="75000"/>
                  </a:schemeClr>
                </a:solidFill>
              </a:rPr>
              <a:t>etc.</a:t>
            </a:r>
            <a:endParaRPr lang="en-US" altLang="en-US" sz="28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140894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works at NSCL?</a:t>
            </a:r>
            <a:endParaRPr lang="en-US" dirty="0"/>
          </a:p>
        </p:txBody>
      </p:sp>
      <p:sp>
        <p:nvSpPr>
          <p:cNvPr id="3" name="Content Placeholder 2"/>
          <p:cNvSpPr>
            <a:spLocks noGrp="1"/>
          </p:cNvSpPr>
          <p:nvPr>
            <p:ph idx="1"/>
          </p:nvPr>
        </p:nvSpPr>
        <p:spPr>
          <a:xfrm>
            <a:off x="631901" y="1124319"/>
            <a:ext cx="7980092" cy="624234"/>
          </a:xfrm>
        </p:spPr>
        <p:txBody>
          <a:bodyPr>
            <a:normAutofit/>
          </a:bodyPr>
          <a:lstStyle/>
          <a:p>
            <a:pPr marL="0" indent="0" algn="ctr">
              <a:buNone/>
            </a:pPr>
            <a:r>
              <a:rPr lang="en-US" sz="3600" b="1" dirty="0" smtClean="0">
                <a:latin typeface="Arial Black" panose="020B0A04020102020204" pitchFamily="34" charset="0"/>
              </a:rPr>
              <a:t>800+ employees</a:t>
            </a:r>
          </a:p>
          <a:p>
            <a:pPr marL="457200" lvl="1" indent="0">
              <a:buNone/>
            </a:pPr>
            <a:endParaRPr lang="en-US" sz="2000" dirty="0"/>
          </a:p>
          <a:p>
            <a:pPr marL="457200" lvl="1" indent="0">
              <a:buNone/>
            </a:pPr>
            <a:endParaRPr lang="en-US" sz="2000" dirty="0" smtClean="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736099"/>
            <a:ext cx="7990258" cy="930148"/>
          </a:xfrm>
          <a:prstGeom prst="rect">
            <a:avLst/>
          </a:prstGeom>
        </p:spPr>
      </p:pic>
      <p:sp>
        <p:nvSpPr>
          <p:cNvPr id="24" name="TextBox 23"/>
          <p:cNvSpPr txBox="1"/>
          <p:nvPr/>
        </p:nvSpPr>
        <p:spPr>
          <a:xfrm>
            <a:off x="5646371" y="1826061"/>
            <a:ext cx="1311866" cy="738664"/>
          </a:xfrm>
          <a:prstGeom prst="rect">
            <a:avLst/>
          </a:prstGeom>
          <a:noFill/>
        </p:spPr>
        <p:txBody>
          <a:bodyPr wrap="square" rtlCol="0">
            <a:spAutoFit/>
          </a:bodyPr>
          <a:lstStyle/>
          <a:p>
            <a:pPr algn="ctr"/>
            <a:r>
              <a:rPr lang="en-US" sz="1400" dirty="0" smtClean="0">
                <a:latin typeface="Californian FB" panose="0207040306080B030204" pitchFamily="18" charset="0"/>
              </a:rPr>
              <a:t>Theorists </a:t>
            </a:r>
          </a:p>
          <a:p>
            <a:pPr algn="ctr"/>
            <a:r>
              <a:rPr lang="en-US" sz="1400" dirty="0" smtClean="0">
                <a:latin typeface="Californian FB" panose="0207040306080B030204" pitchFamily="18" charset="0"/>
              </a:rPr>
              <a:t>and Experimenters</a:t>
            </a:r>
            <a:endParaRPr lang="en-US" sz="1400" dirty="0">
              <a:latin typeface="Californian FB" panose="0207040306080B030204" pitchFamily="18" charset="0"/>
            </a:endParaRPr>
          </a:p>
        </p:txBody>
      </p:sp>
      <p:sp>
        <p:nvSpPr>
          <p:cNvPr id="25" name="TextBox 24"/>
          <p:cNvSpPr txBox="1"/>
          <p:nvPr/>
        </p:nvSpPr>
        <p:spPr>
          <a:xfrm>
            <a:off x="2827867" y="3839455"/>
            <a:ext cx="1583266" cy="738664"/>
          </a:xfrm>
          <a:prstGeom prst="rect">
            <a:avLst/>
          </a:prstGeom>
          <a:noFill/>
        </p:spPr>
        <p:txBody>
          <a:bodyPr wrap="square" rtlCol="0">
            <a:spAutoFit/>
          </a:bodyPr>
          <a:lstStyle/>
          <a:p>
            <a:pPr algn="ctr"/>
            <a:r>
              <a:rPr lang="en-US" sz="1400" dirty="0" smtClean="0">
                <a:latin typeface="Californian FB" panose="0207040306080B030204" pitchFamily="18" charset="0"/>
              </a:rPr>
              <a:t>Undergraduate and </a:t>
            </a:r>
          </a:p>
          <a:p>
            <a:pPr algn="ctr"/>
            <a:r>
              <a:rPr lang="en-US" sz="1400" dirty="0" smtClean="0">
                <a:latin typeface="Californian FB" panose="0207040306080B030204" pitchFamily="18" charset="0"/>
              </a:rPr>
              <a:t>Graduate students</a:t>
            </a:r>
            <a:endParaRPr lang="en-US" sz="1400" dirty="0">
              <a:latin typeface="Californian FB" panose="0207040306080B030204" pitchFamily="18" charset="0"/>
            </a:endParaRPr>
          </a:p>
        </p:txBody>
      </p:sp>
      <p:sp>
        <p:nvSpPr>
          <p:cNvPr id="26" name="TextBox 25"/>
          <p:cNvSpPr txBox="1"/>
          <p:nvPr/>
        </p:nvSpPr>
        <p:spPr>
          <a:xfrm>
            <a:off x="7562115" y="2047909"/>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Facility operators</a:t>
            </a:r>
            <a:endParaRPr lang="en-US" sz="1400" dirty="0">
              <a:latin typeface="Californian FB" panose="0207040306080B030204" pitchFamily="18" charset="0"/>
            </a:endParaRPr>
          </a:p>
        </p:txBody>
      </p:sp>
      <p:sp>
        <p:nvSpPr>
          <p:cNvPr id="27" name="TextBox 26"/>
          <p:cNvSpPr txBox="1"/>
          <p:nvPr/>
        </p:nvSpPr>
        <p:spPr>
          <a:xfrm>
            <a:off x="4676518" y="3839455"/>
            <a:ext cx="1243914" cy="738664"/>
          </a:xfrm>
          <a:prstGeom prst="rect">
            <a:avLst/>
          </a:prstGeom>
          <a:noFill/>
        </p:spPr>
        <p:txBody>
          <a:bodyPr wrap="square" rtlCol="0">
            <a:spAutoFit/>
          </a:bodyPr>
          <a:lstStyle/>
          <a:p>
            <a:pPr algn="ctr"/>
            <a:r>
              <a:rPr lang="en-US" sz="1400" dirty="0" smtClean="0">
                <a:latin typeface="Californian FB" panose="0207040306080B030204" pitchFamily="18" charset="0"/>
              </a:rPr>
              <a:t>Technicians and machinists</a:t>
            </a:r>
            <a:endParaRPr lang="en-US" sz="1400" dirty="0">
              <a:latin typeface="Californian FB" panose="0207040306080B030204" pitchFamily="18" charset="0"/>
            </a:endParaRPr>
          </a:p>
        </p:txBody>
      </p:sp>
      <p:sp>
        <p:nvSpPr>
          <p:cNvPr id="28" name="TextBox 27"/>
          <p:cNvSpPr txBox="1"/>
          <p:nvPr/>
        </p:nvSpPr>
        <p:spPr>
          <a:xfrm>
            <a:off x="1460615" y="1805778"/>
            <a:ext cx="1643448" cy="738664"/>
          </a:xfrm>
          <a:prstGeom prst="rect">
            <a:avLst/>
          </a:prstGeom>
          <a:noFill/>
        </p:spPr>
        <p:txBody>
          <a:bodyPr wrap="square" rtlCol="0">
            <a:spAutoFit/>
          </a:bodyPr>
          <a:lstStyle/>
          <a:p>
            <a:pPr algn="ctr"/>
            <a:r>
              <a:rPr lang="en-US" sz="1400" dirty="0" smtClean="0">
                <a:latin typeface="Californian FB" panose="0207040306080B030204" pitchFamily="18" charset="0"/>
              </a:rPr>
              <a:t>Research &amp; Development (inventing)</a:t>
            </a:r>
            <a:endParaRPr lang="en-US" sz="1400" dirty="0">
              <a:latin typeface="Californian FB" panose="0207040306080B030204" pitchFamily="18" charset="0"/>
            </a:endParaRPr>
          </a:p>
        </p:txBody>
      </p:sp>
      <p:sp>
        <p:nvSpPr>
          <p:cNvPr id="29" name="TextBox 28"/>
          <p:cNvSpPr txBox="1"/>
          <p:nvPr/>
        </p:nvSpPr>
        <p:spPr>
          <a:xfrm>
            <a:off x="1107989" y="3839455"/>
            <a:ext cx="1144144" cy="738664"/>
          </a:xfrm>
          <a:prstGeom prst="rect">
            <a:avLst/>
          </a:prstGeom>
          <a:noFill/>
        </p:spPr>
        <p:txBody>
          <a:bodyPr wrap="square" rtlCol="0">
            <a:spAutoFit/>
          </a:bodyPr>
          <a:lstStyle/>
          <a:p>
            <a:pPr algn="ctr"/>
            <a:r>
              <a:rPr lang="en-US" sz="1400" dirty="0" smtClean="0">
                <a:latin typeface="Californian FB" panose="0207040306080B030204" pitchFamily="18" charset="0"/>
              </a:rPr>
              <a:t>Designers and engineers</a:t>
            </a:r>
            <a:endParaRPr lang="en-US" sz="1400" dirty="0">
              <a:latin typeface="Californian FB" panose="0207040306080B030204" pitchFamily="18" charset="0"/>
            </a:endParaRPr>
          </a:p>
        </p:txBody>
      </p:sp>
      <p:cxnSp>
        <p:nvCxnSpPr>
          <p:cNvPr id="30" name="Straight Connector 29"/>
          <p:cNvCxnSpPr/>
          <p:nvPr/>
        </p:nvCxnSpPr>
        <p:spPr>
          <a:xfrm>
            <a:off x="2500184" y="254444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a:off x="1845276" y="350790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3369276" y="352469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6046573" y="255961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8394357" y="253849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4934465" y="350790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Rectangle 10"/>
          <p:cNvSpPr/>
          <p:nvPr/>
        </p:nvSpPr>
        <p:spPr>
          <a:xfrm>
            <a:off x="122417" y="4765913"/>
            <a:ext cx="8507475" cy="1077218"/>
          </a:xfrm>
          <a:prstGeom prst="rect">
            <a:avLst/>
          </a:prstGeom>
        </p:spPr>
        <p:txBody>
          <a:bodyPr wrap="square">
            <a:spAutoFit/>
          </a:bodyPr>
          <a:lstStyle/>
          <a:p>
            <a:pPr lvl="1"/>
            <a:r>
              <a:rPr lang="en-US" sz="1600" dirty="0"/>
              <a:t>Our employees come from backgrounds in nuclear science, physics, chemistry, all types of engineering, computing, mathematics, welding, machining, construction, </a:t>
            </a:r>
            <a:r>
              <a:rPr lang="en-US" sz="1600" dirty="0" err="1"/>
              <a:t>etc</a:t>
            </a:r>
            <a:r>
              <a:rPr lang="en-US" sz="1600" dirty="0"/>
              <a:t>… </a:t>
            </a:r>
          </a:p>
          <a:p>
            <a:pPr lvl="1"/>
            <a:endParaRPr lang="en-US" sz="1600" dirty="0" smtClean="0"/>
          </a:p>
          <a:p>
            <a:pPr lvl="1"/>
            <a:r>
              <a:rPr lang="en-US" sz="1600" dirty="0" smtClean="0"/>
              <a:t>We </a:t>
            </a:r>
            <a:r>
              <a:rPr lang="en-US" sz="1600" dirty="0"/>
              <a:t>represent most fields of </a:t>
            </a:r>
            <a:r>
              <a:rPr lang="en-US" sz="1600" dirty="0">
                <a:solidFill>
                  <a:schemeClr val="accent6">
                    <a:lumMod val="75000"/>
                  </a:schemeClr>
                </a:solidFill>
              </a:rPr>
              <a:t>Science, Technology, Engineering and Math (STEM</a:t>
            </a:r>
            <a:r>
              <a:rPr lang="en-US" sz="1600" dirty="0" smtClean="0">
                <a:solidFill>
                  <a:schemeClr val="accent6">
                    <a:lumMod val="75000"/>
                  </a:schemeClr>
                </a:solidFill>
              </a:rPr>
              <a:t>)!</a:t>
            </a:r>
            <a:endParaRPr lang="en-US" sz="1600" dirty="0">
              <a:solidFill>
                <a:schemeClr val="accent6">
                  <a:lumMod val="75000"/>
                </a:schemeClr>
              </a:solidFill>
            </a:endParaRPr>
          </a:p>
        </p:txBody>
      </p:sp>
    </p:spTree>
    <p:extLst>
      <p:ext uri="{BB962C8B-B14F-4D97-AF65-F5344CB8AC3E}">
        <p14:creationId xmlns:p14="http://schemas.microsoft.com/office/powerpoint/2010/main" val="28652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build="p"/>
      <p:bldP spid="2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17700</TotalTime>
  <Words>1488</Words>
  <Application>Microsoft Office PowerPoint</Application>
  <PresentationFormat>On-screen Show (4:3)</PresentationFormat>
  <Paragraphs>229</Paragraphs>
  <Slides>29</Slides>
  <Notes>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Aharoni</vt:lpstr>
      <vt:lpstr>Arial</vt:lpstr>
      <vt:lpstr>Arial Black</vt:lpstr>
      <vt:lpstr>Book Antiqua</vt:lpstr>
      <vt:lpstr>Calibri</vt:lpstr>
      <vt:lpstr>Calibri Light</vt:lpstr>
      <vt:lpstr>Californian FB</vt:lpstr>
      <vt:lpstr>Century Gothic</vt:lpstr>
      <vt:lpstr>Gotham Black</vt:lpstr>
      <vt:lpstr>Times New Roman</vt:lpstr>
      <vt:lpstr>Univers LT Std 85 XBlk</vt:lpstr>
      <vt:lpstr>Wingdings</vt:lpstr>
      <vt:lpstr>ヒラギノ角ゴ Pro W3</vt:lpstr>
      <vt:lpstr>Office Theme</vt:lpstr>
      <vt:lpstr>NSCL Nuclear Research at MSU</vt:lpstr>
      <vt:lpstr>Useful information</vt:lpstr>
      <vt:lpstr>We study the atomic nucleus</vt:lpstr>
      <vt:lpstr>The nucleus is SMALL</vt:lpstr>
      <vt:lpstr>LEADING SCIENTIFIC ADVANCEMENT</vt:lpstr>
      <vt:lpstr>Serving the FRIB User Community</vt:lpstr>
      <vt:lpstr>Actual Experiments at NSCL</vt:lpstr>
      <vt:lpstr>Why pay for nuclear research? (or, “Who cares?”)</vt:lpstr>
      <vt:lpstr>Who works at NSCL?</vt:lpstr>
      <vt:lpstr>Education and Outreach</vt:lpstr>
      <vt:lpstr>Radioactive, rare isotopes decay</vt:lpstr>
      <vt:lpstr>Radiation Safety</vt:lpstr>
      <vt:lpstr>PowerPoint Presentation</vt:lpstr>
      <vt:lpstr>How to make unstable nuclei</vt:lpstr>
      <vt:lpstr>Superconductivity</vt:lpstr>
      <vt:lpstr>The cyclotrons</vt:lpstr>
      <vt:lpstr>How a cyclotron works</vt:lpstr>
      <vt:lpstr>Fragmentation</vt:lpstr>
      <vt:lpstr>Fragment separator</vt:lpstr>
      <vt:lpstr>Detectors</vt:lpstr>
      <vt:lpstr>FRIB: Facility for Rare Isotope Beams</vt:lpstr>
      <vt:lpstr>FRIB on the MSU campus</vt:lpstr>
      <vt:lpstr>Safety First</vt:lpstr>
      <vt:lpstr>PowerPoint Presentation</vt:lpstr>
      <vt:lpstr>National Superconducting Cyclotron Laboratory at MSU</vt:lpstr>
      <vt:lpstr>FRIB on the MSU campus</vt:lpstr>
      <vt:lpstr>Sources of radiation</vt:lpstr>
      <vt:lpstr>The Control Room</vt:lpstr>
      <vt:lpstr>Behind the scenes at Facility for Rare Isotope Beams</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Erin</dc:creator>
  <cp:lastModifiedBy>Constan, Zachary</cp:lastModifiedBy>
  <cp:revision>98</cp:revision>
  <dcterms:created xsi:type="dcterms:W3CDTF">2014-01-23T18:55:41Z</dcterms:created>
  <dcterms:modified xsi:type="dcterms:W3CDTF">2018-11-08T19:05:21Z</dcterms:modified>
</cp:coreProperties>
</file>