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92" r:id="rId4"/>
    <p:sldMasterId id="2147483989" r:id="rId5"/>
  </p:sldMasterIdLst>
  <p:notesMasterIdLst>
    <p:notesMasterId r:id="rId30"/>
  </p:notesMasterIdLst>
  <p:handoutMasterIdLst>
    <p:handoutMasterId r:id="rId31"/>
  </p:handoutMasterIdLst>
  <p:sldIdLst>
    <p:sldId id="273" r:id="rId6"/>
    <p:sldId id="321" r:id="rId7"/>
    <p:sldId id="312" r:id="rId8"/>
    <p:sldId id="272" r:id="rId9"/>
    <p:sldId id="305" r:id="rId10"/>
    <p:sldId id="303" r:id="rId11"/>
    <p:sldId id="275" r:id="rId12"/>
    <p:sldId id="304" r:id="rId13"/>
    <p:sldId id="277" r:id="rId14"/>
    <p:sldId id="322" r:id="rId15"/>
    <p:sldId id="316" r:id="rId16"/>
    <p:sldId id="323" r:id="rId17"/>
    <p:sldId id="324" r:id="rId18"/>
    <p:sldId id="325" r:id="rId19"/>
    <p:sldId id="326" r:id="rId20"/>
    <p:sldId id="327" r:id="rId21"/>
    <p:sldId id="328" r:id="rId22"/>
    <p:sldId id="306" r:id="rId23"/>
    <p:sldId id="313" r:id="rId24"/>
    <p:sldId id="332" r:id="rId25"/>
    <p:sldId id="329" r:id="rId26"/>
    <p:sldId id="330" r:id="rId27"/>
    <p:sldId id="320" r:id="rId28"/>
    <p:sldId id="333" r:id="rId29"/>
  </p:sldIdLst>
  <p:sldSz cx="9144000" cy="6858000" type="screen4x3"/>
  <p:notesSz cx="6997700" cy="9271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19" userDrawn="1">
          <p15:clr>
            <a:srgbClr val="A4A3A4"/>
          </p15:clr>
        </p15:guide>
        <p15:guide id="2" pos="22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7B14B"/>
    <a:srgbClr val="064308"/>
    <a:srgbClr val="E6E8DC"/>
    <a:srgbClr val="B7B58A"/>
    <a:srgbClr val="0F0C8F"/>
    <a:srgbClr val="CC0000"/>
    <a:srgbClr val="FFAE1A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5714" autoAdjust="0"/>
    <p:restoredTop sz="94660"/>
  </p:normalViewPr>
  <p:slideViewPr>
    <p:cSldViewPr snapToObjects="1">
      <p:cViewPr varScale="1">
        <p:scale>
          <a:sx n="73" d="100"/>
          <a:sy n="73" d="100"/>
        </p:scale>
        <p:origin x="79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121" d="100"/>
          <a:sy n="121" d="100"/>
        </p:scale>
        <p:origin x="4884" y="96"/>
      </p:cViewPr>
      <p:guideLst>
        <p:guide orient="horz" pos="2919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57101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337" cy="463471"/>
          </a:xfrm>
          <a:prstGeom prst="rect">
            <a:avLst/>
          </a:prstGeom>
        </p:spPr>
        <p:txBody>
          <a:bodyPr vert="horz" wrap="square" lIns="92400" tIns="46200" rIns="92400" bIns="4620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3744" y="0"/>
            <a:ext cx="3032337" cy="463471"/>
          </a:xfrm>
          <a:prstGeom prst="rect">
            <a:avLst/>
          </a:prstGeom>
        </p:spPr>
        <p:txBody>
          <a:bodyPr vert="horz" wrap="square" lIns="92400" tIns="46200" rIns="92400" bIns="4620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58165478-8271-4537-9DBA-6DB278E2C8C0}" type="datetime1">
              <a:rPr lang="en-US"/>
              <a:pPr>
                <a:defRPr/>
              </a:pPr>
              <a:t>10/8/2019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5325"/>
            <a:ext cx="4635500" cy="3476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2400" tIns="46200" rIns="92400" bIns="4620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9770" y="4403765"/>
            <a:ext cx="5598160" cy="4171233"/>
          </a:xfrm>
          <a:prstGeom prst="rect">
            <a:avLst/>
          </a:prstGeom>
        </p:spPr>
        <p:txBody>
          <a:bodyPr vert="horz" wrap="square" lIns="92400" tIns="46200" rIns="92400" bIns="4620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05937"/>
            <a:ext cx="3032337" cy="463470"/>
          </a:xfrm>
          <a:prstGeom prst="rect">
            <a:avLst/>
          </a:prstGeom>
        </p:spPr>
        <p:txBody>
          <a:bodyPr vert="horz" wrap="square" lIns="92400" tIns="46200" rIns="92400" bIns="4620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3744" y="8805937"/>
            <a:ext cx="3032337" cy="463470"/>
          </a:xfrm>
          <a:prstGeom prst="rect">
            <a:avLst/>
          </a:prstGeom>
        </p:spPr>
        <p:txBody>
          <a:bodyPr vert="horz" wrap="square" lIns="92400" tIns="46200" rIns="92400" bIns="4620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74EB2CD8-9047-43A5-BEAD-229CAC8CF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316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65" charset="-128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pitchFamily="-65" charset="-128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903682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516961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332314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218232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381425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448329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4074993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157974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out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024" y="1238250"/>
            <a:ext cx="7489976" cy="4539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47" tIns="43223" rIns="86447" bIns="43223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sz="26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121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9161228" cy="1003103"/>
          </a:xfrm>
          <a:prstGeom prst="rect">
            <a:avLst/>
          </a:prstGeom>
          <a:solidFill>
            <a:srgbClr val="E6E8D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99016" tIns="99508" rIns="199016" bIns="9950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5361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718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421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A78CA-A366-463A-825D-27002063E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96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6382F-0F7B-49D3-8932-BC432024B8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13335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266EA-EDB3-41CF-9E77-76047EE3E9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11949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out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024" y="1238250"/>
            <a:ext cx="7489976" cy="4539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47" tIns="43223" rIns="86447" bIns="43223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sz="26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9161228" cy="1003103"/>
          </a:xfrm>
          <a:prstGeom prst="rect">
            <a:avLst/>
          </a:prstGeom>
          <a:solidFill>
            <a:srgbClr val="E6E8D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99016" tIns="99508" rIns="199016" bIns="9950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5361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718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6156813"/>
            <a:ext cx="9144000" cy="724793"/>
          </a:xfrm>
          <a:prstGeom prst="rect">
            <a:avLst/>
          </a:prstGeom>
          <a:solidFill>
            <a:srgbClr val="E6E8D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99016" tIns="99508" rIns="199016" bIns="9950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5361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718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6195225"/>
            <a:ext cx="579349" cy="6579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6228978"/>
            <a:ext cx="463888" cy="58046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295400" y="6228978"/>
            <a:ext cx="32004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Gotham Book" pitchFamily="50" charset="0"/>
                <a:cs typeface="Gotham Book" pitchFamily="50" charset="0"/>
              </a:rPr>
              <a:t>U.S.</a:t>
            </a:r>
            <a:r>
              <a:rPr lang="en-US" sz="900" baseline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Gotham Book" pitchFamily="50" charset="0"/>
                <a:cs typeface="Gotham Book" pitchFamily="50" charset="0"/>
              </a:rPr>
              <a:t> Department of Energy Office of Science</a:t>
            </a:r>
          </a:p>
          <a:p>
            <a:r>
              <a:rPr lang="en-US" sz="900" baseline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Gotham Book" pitchFamily="50" charset="0"/>
                <a:cs typeface="Gotham Book" pitchFamily="50" charset="0"/>
              </a:rPr>
              <a:t>National Science Foundation</a:t>
            </a:r>
          </a:p>
          <a:p>
            <a:r>
              <a:rPr lang="en-US" sz="900" baseline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Gotham Book" pitchFamily="50" charset="0"/>
                <a:cs typeface="Gotham Book" pitchFamily="50" charset="0"/>
              </a:rPr>
              <a:t>Michigan State University</a:t>
            </a:r>
            <a:endParaRPr lang="en-US" sz="900" dirty="0">
              <a:solidFill>
                <a:schemeClr val="tx2">
                  <a:lumMod val="75000"/>
                  <a:lumOff val="2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0"/>
            <a:ext cx="9161228" cy="1003103"/>
          </a:xfrm>
          <a:prstGeom prst="rect">
            <a:avLst/>
          </a:prstGeom>
          <a:solidFill>
            <a:srgbClr val="E6E8D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99016" tIns="99508" rIns="199016" bIns="9950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5361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718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7340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036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074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109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148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178" indent="-180178" algn="l" defTabSz="803293" rtl="0" eaLnBrk="1" fontAlgn="base" hangingPunct="1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3359" indent="-151650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1584" indent="-160658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8219" indent="-133632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02991" indent="-180178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223294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0333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7372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4407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09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8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2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6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100" y="6145006"/>
            <a:ext cx="2209800" cy="736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3774" y="5564145"/>
            <a:ext cx="1972809" cy="6576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5667455"/>
            <a:ext cx="2698400" cy="45098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E79C30C-015D-6A43-AF98-91BD37A04167}"/>
              </a:ext>
            </a:extLst>
          </p:cNvPr>
          <p:cNvGrpSpPr/>
          <p:nvPr userDrawn="1"/>
        </p:nvGrpSpPr>
        <p:grpSpPr>
          <a:xfrm>
            <a:off x="5676634" y="5580276"/>
            <a:ext cx="3341334" cy="625342"/>
            <a:chOff x="6170991" y="3667486"/>
            <a:chExt cx="3678934" cy="68852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1C30339-BC84-9C41-9282-2640A0E55648}"/>
                </a:ext>
              </a:extLst>
            </p:cNvPr>
            <p:cNvSpPr txBox="1"/>
            <p:nvPr/>
          </p:nvSpPr>
          <p:spPr>
            <a:xfrm>
              <a:off x="6800527" y="3811693"/>
              <a:ext cx="3049398" cy="406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dirty="0">
                  <a:latin typeface="Garamond" panose="02020404030301010803" pitchFamily="18" charset="0"/>
                </a:rPr>
                <a:t>National Science Foundation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7E4AE37-7BCD-3241-BBAB-24D48E19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0991" y="3667486"/>
              <a:ext cx="684402" cy="688525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036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074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109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148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178" indent="-180178" algn="l" defTabSz="803293" rtl="0" eaLnBrk="1" fontAlgn="base" hangingPunct="1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3359" indent="-151650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1584" indent="-160658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8219" indent="-133632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02991" indent="-180178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223294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0333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7372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4407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09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8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2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6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8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hyperlink" Target="mailto:visits@nscl.msu.edu" TargetMode="External"/><Relationship Id="rId7" Type="http://schemas.openxmlformats.org/officeDocument/2006/relationships/image" Target="../media/image57.png"/><Relationship Id="rId2" Type="http://schemas.openxmlformats.org/officeDocument/2006/relationships/hyperlink" Target="shop.msu.edu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hyperlink" Target="http://www.nscl.msu.edu/" TargetMode="External"/><Relationship Id="rId9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gif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WMF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>
          <a:xfrm>
            <a:off x="0" y="1676400"/>
            <a:ext cx="9144000" cy="1564729"/>
          </a:xfrm>
          <a:prstGeom prst="rect">
            <a:avLst/>
          </a:prstGeom>
        </p:spPr>
        <p:txBody>
          <a:bodyPr/>
          <a:lstStyle>
            <a:lvl1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036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074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109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148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75000"/>
              </a:lnSpc>
              <a:spcBef>
                <a:spcPct val="30000"/>
              </a:spcBef>
              <a:defRPr/>
            </a:pPr>
            <a:r>
              <a:rPr lang="en-US" sz="4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WHO WILL DISCOVER</a:t>
            </a:r>
          </a:p>
          <a:p>
            <a:pPr>
              <a:lnSpc>
                <a:spcPct val="75000"/>
              </a:lnSpc>
              <a:spcBef>
                <a:spcPct val="30000"/>
              </a:spcBef>
              <a:defRPr/>
            </a:pPr>
            <a:r>
              <a:rPr lang="en-US" sz="4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OUR FUTURE?</a:t>
            </a:r>
            <a:endParaRPr lang="en-US" sz="4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75000"/>
              </a:lnSpc>
              <a:spcBef>
                <a:spcPct val="30000"/>
              </a:spcBef>
              <a:defRPr/>
            </a:pPr>
            <a:r>
              <a:rPr lang="en-US" sz="2000" i="1" dirty="0" smtClean="0"/>
              <a:t>World-class nuclear experimentation and theory at </a:t>
            </a:r>
            <a:r>
              <a:rPr lang="en-US" sz="2000" i="1" dirty="0" smtClean="0">
                <a:solidFill>
                  <a:schemeClr val="accent4"/>
                </a:solidFill>
              </a:rPr>
              <a:t>MSU</a:t>
            </a:r>
            <a:endParaRPr lang="en-US" sz="2000" i="1" dirty="0">
              <a:solidFill>
                <a:schemeClr val="accent4"/>
              </a:solidFill>
            </a:endParaRPr>
          </a:p>
        </p:txBody>
      </p:sp>
      <p:sp>
        <p:nvSpPr>
          <p:cNvPr id="6" name="Subtitle 6"/>
          <p:cNvSpPr txBox="1">
            <a:spLocks/>
          </p:cNvSpPr>
          <p:nvPr/>
        </p:nvSpPr>
        <p:spPr>
          <a:xfrm>
            <a:off x="128289" y="3657600"/>
            <a:ext cx="9144000" cy="1219200"/>
          </a:xfrm>
          <a:prstGeom prst="rect">
            <a:avLst/>
          </a:prstGeom>
        </p:spPr>
        <p:txBody>
          <a:bodyPr/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Font typeface="Wingdings" pitchFamily="2" charset="2"/>
              <a:buNone/>
            </a:pPr>
            <a:r>
              <a:rPr lang="en-US" sz="1800" kern="0" dirty="0" smtClean="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Dr. Zach Constan</a:t>
            </a:r>
          </a:p>
          <a:p>
            <a:pPr marL="0" indent="0" algn="ctr">
              <a:spcBef>
                <a:spcPts val="600"/>
              </a:spcBef>
              <a:buFont typeface="Wingdings" pitchFamily="2" charset="2"/>
              <a:buNone/>
            </a:pPr>
            <a:r>
              <a:rPr lang="en-US" sz="1800" kern="0" dirty="0" smtClean="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Outreach Coordinator</a:t>
            </a:r>
          </a:p>
          <a:p>
            <a:pPr marL="0" indent="0" algn="ctr">
              <a:spcBef>
                <a:spcPts val="600"/>
              </a:spcBef>
              <a:buFont typeface="Wingdings" pitchFamily="2" charset="2"/>
              <a:buNone/>
            </a:pPr>
            <a:r>
              <a:rPr lang="en-US" sz="1800" kern="0" dirty="0" smtClean="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National Superconducting Cyclotron Laboratory (NSCL)</a:t>
            </a:r>
          </a:p>
          <a:p>
            <a:pPr marL="0" indent="0" algn="ctr">
              <a:buFont typeface="Wingdings" pitchFamily="2" charset="2"/>
              <a:buNone/>
            </a:pPr>
            <a:endParaRPr lang="en-US" sz="1800" kern="0" dirty="0" smtClean="0">
              <a:ea typeface="ＭＳ Ｐゴシック"/>
              <a:cs typeface="ＭＳ Ｐゴシック"/>
            </a:endParaRPr>
          </a:p>
          <a:p>
            <a:pPr marL="0" indent="0" algn="ctr">
              <a:buFont typeface="Wingdings" pitchFamily="2" charset="2"/>
              <a:buNone/>
            </a:pPr>
            <a:endParaRPr lang="en-US" sz="1800" kern="0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5" name="Oval 4"/>
          <p:cNvSpPr/>
          <p:nvPr/>
        </p:nvSpPr>
        <p:spPr>
          <a:xfrm>
            <a:off x="3733800" y="35052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30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8600"/>
            <a:ext cx="7886700" cy="1325563"/>
          </a:xfrm>
        </p:spPr>
        <p:txBody>
          <a:bodyPr/>
          <a:lstStyle/>
          <a:p>
            <a:r>
              <a:rPr lang="en-US" sz="4000" dirty="0" smtClean="0"/>
              <a:t>Who works at NSCL? Users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5"/>
          <a:stretch/>
        </p:blipFill>
        <p:spPr>
          <a:xfrm>
            <a:off x="228600" y="1703525"/>
            <a:ext cx="8534400" cy="4392475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28649" y="990600"/>
            <a:ext cx="8051887" cy="4459981"/>
          </a:xfrm>
          <a:prstGeom prst="rect">
            <a:avLst/>
          </a:prstGeom>
        </p:spPr>
        <p:txBody>
          <a:bodyPr/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kern="0" dirty="0" smtClean="0">
                <a:solidFill>
                  <a:schemeClr val="tx1"/>
                </a:solidFill>
              </a:rPr>
              <a:t>The </a:t>
            </a:r>
            <a:r>
              <a:rPr lang="en-US" b="1" kern="0" dirty="0" smtClean="0">
                <a:solidFill>
                  <a:schemeClr val="tx1"/>
                </a:solidFill>
              </a:rPr>
              <a:t>best nuclear scientists </a:t>
            </a:r>
            <a:r>
              <a:rPr lang="en-US" kern="0" dirty="0" smtClean="0">
                <a:solidFill>
                  <a:schemeClr val="tx1"/>
                </a:solidFill>
              </a:rPr>
              <a:t>in the world come to NSCL because our lab is a </a:t>
            </a:r>
            <a:r>
              <a:rPr lang="en-US" b="1" kern="0" dirty="0" smtClean="0">
                <a:solidFill>
                  <a:schemeClr val="tx1"/>
                </a:solidFill>
              </a:rPr>
              <a:t>world class research facility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048000" y="5432180"/>
            <a:ext cx="4345718" cy="59881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FRIB/NSCL User Community August 2018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/>
              <a:t>~1400 scientists, 50+ countries</a:t>
            </a:r>
          </a:p>
        </p:txBody>
      </p:sp>
    </p:spTree>
    <p:extLst>
      <p:ext uri="{BB962C8B-B14F-4D97-AF65-F5344CB8AC3E}">
        <p14:creationId xmlns:p14="http://schemas.microsoft.com/office/powerpoint/2010/main" val="217416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91869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/>
              <a:t>Who works at NSCL? Staff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776049"/>
            <a:ext cx="7990258" cy="9301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75130" y="1087859"/>
            <a:ext cx="1569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Century Gothic" panose="020B0502020202020204" pitchFamily="34" charset="0"/>
              </a:rPr>
              <a:t>Theorists and Experimenters</a:t>
            </a:r>
            <a:endParaRPr lang="en-US" sz="1400" b="1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0800" y="2879405"/>
            <a:ext cx="16063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Century Gothic" panose="020B0502020202020204" pitchFamily="34" charset="0"/>
              </a:rPr>
              <a:t>Undergraduate and Graduate</a:t>
            </a:r>
          </a:p>
          <a:p>
            <a:pPr algn="ctr"/>
            <a:r>
              <a:rPr lang="en-US" sz="1400" b="1" dirty="0" smtClean="0">
                <a:latin typeface="Century Gothic" panose="020B0502020202020204" pitchFamily="34" charset="0"/>
              </a:rPr>
              <a:t>students</a:t>
            </a:r>
            <a:endParaRPr lang="en-US" sz="1400" b="1" dirty="0"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62115" y="1087859"/>
            <a:ext cx="1243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Century Gothic" panose="020B0502020202020204" pitchFamily="34" charset="0"/>
              </a:rPr>
              <a:t>Facility operators</a:t>
            </a:r>
            <a:endParaRPr lang="en-US" sz="1400" b="1" dirty="0"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6517" y="2879405"/>
            <a:ext cx="1370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Century Gothic" panose="020B0502020202020204" pitchFamily="34" charset="0"/>
              </a:rPr>
              <a:t>Technicians &amp; machinists</a:t>
            </a:r>
            <a:endParaRPr lang="en-US" sz="1400" b="1" dirty="0"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60148" y="1066800"/>
            <a:ext cx="1643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Century Gothic" panose="020B0502020202020204" pitchFamily="34" charset="0"/>
              </a:rPr>
              <a:t>Research and Development</a:t>
            </a:r>
            <a:endParaRPr lang="en-US" sz="1400" b="1" dirty="0"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7989" y="2879405"/>
            <a:ext cx="1243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Century Gothic" panose="020B0502020202020204" pitchFamily="34" charset="0"/>
              </a:rPr>
              <a:t>Designers &amp; engineers</a:t>
            </a:r>
            <a:endParaRPr lang="en-US" sz="1400" b="1" dirty="0">
              <a:latin typeface="Century Gothic" panose="020B050202020202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500184" y="1584392"/>
            <a:ext cx="0" cy="316687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845276" y="2547853"/>
            <a:ext cx="0" cy="316687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369276" y="2564649"/>
            <a:ext cx="0" cy="316687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046573" y="1599565"/>
            <a:ext cx="0" cy="316687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394357" y="1578448"/>
            <a:ext cx="0" cy="316687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34465" y="2547852"/>
            <a:ext cx="0" cy="316687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81000" y="3669936"/>
            <a:ext cx="86106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Our </a:t>
            </a:r>
            <a:r>
              <a:rPr lang="en-US" sz="2800" b="1" dirty="0" smtClean="0">
                <a:latin typeface="+mn-lt"/>
                <a:cs typeface="Arial" panose="020B0604020202020204" pitchFamily="34" charset="0"/>
              </a:rPr>
              <a:t>800+ faculty, staff, and students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learned useful skills in:</a:t>
            </a:r>
          </a:p>
          <a:p>
            <a:r>
              <a:rPr lang="en-US" b="1" dirty="0" smtClean="0">
                <a:cs typeface="Arial" panose="020B0604020202020204" pitchFamily="34" charset="0"/>
              </a:rPr>
              <a:t>nuclear science </a:t>
            </a:r>
            <a:r>
              <a:rPr lang="en-US" b="1" dirty="0">
                <a:cs typeface="Arial" panose="020B0604020202020204" pitchFamily="34" charset="0"/>
              </a:rPr>
              <a:t>▪ physics ▪ chemistry ▪ all types of engineering ▪ mathematics ▪ </a:t>
            </a:r>
            <a:r>
              <a:rPr lang="en-US" b="1" dirty="0" smtClean="0">
                <a:cs typeface="Arial" panose="020B0604020202020204" pitchFamily="34" charset="0"/>
              </a:rPr>
              <a:t>computer </a:t>
            </a:r>
            <a:r>
              <a:rPr lang="en-US" b="1" dirty="0">
                <a:cs typeface="Arial" panose="020B0604020202020204" pitchFamily="34" charset="0"/>
              </a:rPr>
              <a:t>science </a:t>
            </a:r>
            <a:r>
              <a:rPr lang="en-US" b="1" dirty="0" smtClean="0">
                <a:cs typeface="Arial" panose="020B0604020202020204" pitchFamily="34" charset="0"/>
              </a:rPr>
              <a:t>▪ welding </a:t>
            </a:r>
            <a:r>
              <a:rPr lang="en-US" b="1" dirty="0">
                <a:cs typeface="Arial" panose="020B0604020202020204" pitchFamily="34" charset="0"/>
              </a:rPr>
              <a:t>▪ machining ▪ </a:t>
            </a:r>
            <a:r>
              <a:rPr lang="en-US" b="1" dirty="0" smtClean="0">
                <a:cs typeface="Arial" panose="020B0604020202020204" pitchFamily="34" charset="0"/>
              </a:rPr>
              <a:t>pipefitting</a:t>
            </a:r>
            <a:r>
              <a:rPr lang="en-US" b="1" dirty="0">
                <a:cs typeface="Arial" panose="020B0604020202020204" pitchFamily="34" charset="0"/>
              </a:rPr>
              <a:t> ▪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smtClean="0">
                <a:cs typeface="Arial" panose="020B0604020202020204" pitchFamily="34" charset="0"/>
              </a:rPr>
              <a:t>and so on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</a:p>
          <a:p>
            <a:endParaRPr lang="en-US" dirty="0" smtClean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  <a:p>
            <a:r>
              <a:rPr lang="en-US" dirty="0" smtClean="0">
                <a:cs typeface="Arial" panose="020B0604020202020204" pitchFamily="34" charset="0"/>
              </a:rPr>
              <a:t>And had jobs in </a:t>
            </a:r>
            <a:r>
              <a:rPr lang="en-US" b="1" dirty="0" smtClean="0">
                <a:cs typeface="Arial" panose="020B0604020202020204" pitchFamily="34" charset="0"/>
              </a:rPr>
              <a:t>quality control, building cars, construction, farming</a:t>
            </a:r>
            <a:r>
              <a:rPr lang="en-US" dirty="0" smtClean="0">
                <a:cs typeface="Arial" panose="020B0604020202020204" pitchFamily="34" charset="0"/>
              </a:rPr>
              <a:t>, etc…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cs typeface="Arial" panose="020B0604020202020204" pitchFamily="34" charset="0"/>
              </a:rPr>
              <a:t>If you like </a:t>
            </a:r>
            <a:r>
              <a:rPr lang="en-US" dirty="0" smtClean="0">
                <a:solidFill>
                  <a:srgbClr val="67B14B"/>
                </a:solidFill>
                <a:cs typeface="Arial" panose="020B0604020202020204" pitchFamily="34" charset="0"/>
              </a:rPr>
              <a:t>Science, Technology, Engineering, and Math (STEM)</a:t>
            </a:r>
            <a:r>
              <a:rPr lang="en-US" dirty="0" smtClean="0">
                <a:cs typeface="Arial" panose="020B0604020202020204" pitchFamily="34" charset="0"/>
              </a:rPr>
              <a:t>, that’s what we do!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5715000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(and skilled trades!)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26472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 build="p"/>
      <p:bldP spid="10" grpId="0"/>
      <p:bldP spid="17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8600"/>
            <a:ext cx="7886700" cy="1325563"/>
          </a:xfrm>
        </p:spPr>
        <p:txBody>
          <a:bodyPr/>
          <a:lstStyle/>
          <a:p>
            <a:r>
              <a:rPr lang="en-US" sz="4000" dirty="0" smtClean="0"/>
              <a:t>Who works at NSCL? Students</a:t>
            </a:r>
            <a:endParaRPr lang="en-US" sz="4000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74036" y="1295400"/>
            <a:ext cx="8232232" cy="2407461"/>
          </a:xfrm>
          <a:prstGeom prst="rect">
            <a:avLst/>
          </a:prstGeom>
        </p:spPr>
        <p:txBody>
          <a:bodyPr>
            <a:normAutofit/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kern="0" dirty="0" smtClean="0">
                <a:solidFill>
                  <a:schemeClr val="tx1"/>
                </a:solidFill>
              </a:rPr>
              <a:t>NSCL is the home of the </a:t>
            </a:r>
          </a:p>
          <a:p>
            <a:pPr marL="0" indent="0" algn="ctr">
              <a:buFont typeface="Wingdings" pitchFamily="2" charset="2"/>
              <a:buNone/>
            </a:pPr>
            <a:r>
              <a:rPr lang="en-US" sz="3200" b="1" kern="0" dirty="0" smtClean="0">
                <a:solidFill>
                  <a:srgbClr val="67B14B"/>
                </a:solidFill>
                <a:latin typeface="Arial Black" panose="020B0A04020102020204" pitchFamily="34" charset="0"/>
              </a:rPr>
              <a:t>#1 ranked nuclear science school</a:t>
            </a:r>
          </a:p>
          <a:p>
            <a:pPr marL="0" indent="0" algn="ctr">
              <a:buFont typeface="Wingdings" pitchFamily="2" charset="2"/>
              <a:buNone/>
            </a:pPr>
            <a:r>
              <a:rPr lang="en-US" kern="0" dirty="0" smtClean="0">
                <a:solidFill>
                  <a:schemeClr val="tx1"/>
                </a:solidFill>
              </a:rPr>
              <a:t>among U.S. universities</a:t>
            </a:r>
          </a:p>
          <a:p>
            <a:pPr marL="0" indent="0" algn="ctr">
              <a:buFont typeface="Wingdings" pitchFamily="2" charset="2"/>
              <a:buNone/>
            </a:pPr>
            <a:r>
              <a:rPr lang="en-US" sz="1200" i="1" kern="0" dirty="0" smtClean="0">
                <a:solidFill>
                  <a:schemeClr val="tx1"/>
                </a:solidFill>
              </a:rPr>
              <a:t>(U.S. News &amp; World Report</a:t>
            </a:r>
            <a:r>
              <a:rPr lang="en-US" sz="1200" i="1" kern="0" smtClean="0">
                <a:solidFill>
                  <a:schemeClr val="tx1"/>
                </a:solidFill>
              </a:rPr>
              <a:t>, 2018)</a:t>
            </a:r>
            <a:endParaRPr lang="en-US" sz="1200" i="1" kern="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996" y="3420207"/>
            <a:ext cx="3356354" cy="24693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24"/>
          <a:stretch/>
        </p:blipFill>
        <p:spPr>
          <a:xfrm>
            <a:off x="628649" y="3420206"/>
            <a:ext cx="4186385" cy="246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62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1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620815" y="2663426"/>
            <a:ext cx="2065158" cy="184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4358761" y="1219200"/>
            <a:ext cx="4463406" cy="4134236"/>
            <a:chOff x="2976" y="808"/>
            <a:chExt cx="2278" cy="2110"/>
          </a:xfrm>
        </p:grpSpPr>
        <p:sp>
          <p:nvSpPr>
            <p:cNvPr id="12296" name="Text Box 23"/>
            <p:cNvSpPr txBox="1">
              <a:spLocks noChangeArrowheads="1"/>
            </p:cNvSpPr>
            <p:nvPr/>
          </p:nvSpPr>
          <p:spPr bwMode="auto">
            <a:xfrm>
              <a:off x="4252" y="1858"/>
              <a:ext cx="1002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</a:rPr>
                <a:t>Gamma </a:t>
              </a:r>
              <a:r>
                <a:rPr lang="en-US" altLang="en-US" sz="1600" dirty="0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</a:rPr>
                <a:t>ray 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</a:pPr>
              <a:r>
                <a:rPr lang="en-US" altLang="en-US" sz="1600" dirty="0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</a:rPr>
                <a:t>(high energy light)</a:t>
              </a:r>
              <a:endParaRPr lang="en-US" altLang="en-US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298" name="Rectangle 7"/>
            <p:cNvSpPr>
              <a:spLocks noChangeArrowheads="1"/>
            </p:cNvSpPr>
            <p:nvPr/>
          </p:nvSpPr>
          <p:spPr bwMode="auto">
            <a:xfrm>
              <a:off x="3144" y="994"/>
              <a:ext cx="1968" cy="1924"/>
            </a:xfrm>
            <a:prstGeom prst="rect">
              <a:avLst/>
            </a:prstGeom>
            <a:noFill/>
            <a:ln w="19050">
              <a:solidFill>
                <a:srgbClr val="D6A162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endParaRPr lang="en-US" altLang="en-US" sz="44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12299" name="Picture 1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696" y="2212"/>
              <a:ext cx="288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0" name="Picture 13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368" y="808"/>
              <a:ext cx="947" cy="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1" name="Picture 14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504" y="2640"/>
              <a:ext cx="255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2" name="Picture 15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696" y="1540"/>
              <a:ext cx="288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3" name="Line 16"/>
            <p:cNvSpPr>
              <a:spLocks noChangeShapeType="1"/>
            </p:cNvSpPr>
            <p:nvPr/>
          </p:nvSpPr>
          <p:spPr bwMode="auto">
            <a:xfrm flipV="1">
              <a:off x="3024" y="1392"/>
              <a:ext cx="432" cy="240"/>
            </a:xfrm>
            <a:prstGeom prst="line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2304" name="Line 17"/>
            <p:cNvSpPr>
              <a:spLocks noChangeShapeType="1"/>
            </p:cNvSpPr>
            <p:nvPr/>
          </p:nvSpPr>
          <p:spPr bwMode="auto">
            <a:xfrm flipV="1">
              <a:off x="3072" y="1728"/>
              <a:ext cx="528" cy="144"/>
            </a:xfrm>
            <a:prstGeom prst="line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2305" name="Line 18"/>
            <p:cNvSpPr>
              <a:spLocks noChangeShapeType="1"/>
            </p:cNvSpPr>
            <p:nvPr/>
          </p:nvSpPr>
          <p:spPr bwMode="auto">
            <a:xfrm flipV="1">
              <a:off x="3072" y="2016"/>
              <a:ext cx="288" cy="0"/>
            </a:xfrm>
            <a:prstGeom prst="line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2306" name="Line 19"/>
            <p:cNvSpPr>
              <a:spLocks noChangeShapeType="1"/>
            </p:cNvSpPr>
            <p:nvPr/>
          </p:nvSpPr>
          <p:spPr bwMode="auto">
            <a:xfrm>
              <a:off x="3024" y="2208"/>
              <a:ext cx="576" cy="96"/>
            </a:xfrm>
            <a:prstGeom prst="line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2307" name="Line 20"/>
            <p:cNvSpPr>
              <a:spLocks noChangeShapeType="1"/>
            </p:cNvSpPr>
            <p:nvPr/>
          </p:nvSpPr>
          <p:spPr bwMode="auto">
            <a:xfrm>
              <a:off x="2976" y="2352"/>
              <a:ext cx="480" cy="336"/>
            </a:xfrm>
            <a:prstGeom prst="line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2308" name="Text Box 21"/>
            <p:cNvSpPr txBox="1">
              <a:spLocks noChangeArrowheads="1"/>
            </p:cNvSpPr>
            <p:nvPr/>
          </p:nvSpPr>
          <p:spPr bwMode="auto">
            <a:xfrm>
              <a:off x="3984" y="1056"/>
              <a:ext cx="912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</a:rPr>
                <a:t>Alpha particle </a:t>
              </a:r>
              <a:r>
                <a:rPr lang="en-US" altLang="en-US" sz="1600" dirty="0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</a:rPr>
                <a:t>(Helium </a:t>
              </a:r>
              <a:r>
                <a:rPr lang="en-US" altLang="en-US" sz="16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</a:rPr>
                <a:t>nucleus)</a:t>
              </a:r>
            </a:p>
          </p:txBody>
        </p:sp>
        <p:sp>
          <p:nvSpPr>
            <p:cNvPr id="12309" name="Text Box 22"/>
            <p:cNvSpPr txBox="1">
              <a:spLocks noChangeArrowheads="1"/>
            </p:cNvSpPr>
            <p:nvPr/>
          </p:nvSpPr>
          <p:spPr bwMode="auto">
            <a:xfrm>
              <a:off x="4032" y="1536"/>
              <a:ext cx="100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</a:rPr>
                <a:t>Proton</a:t>
              </a:r>
            </a:p>
          </p:txBody>
        </p:sp>
        <p:sp>
          <p:nvSpPr>
            <p:cNvPr id="12310" name="Text Box 24"/>
            <p:cNvSpPr txBox="1">
              <a:spLocks noChangeArrowheads="1"/>
            </p:cNvSpPr>
            <p:nvPr/>
          </p:nvSpPr>
          <p:spPr bwMode="auto">
            <a:xfrm>
              <a:off x="3984" y="2256"/>
              <a:ext cx="100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</a:rPr>
                <a:t>Neutron</a:t>
              </a:r>
            </a:p>
          </p:txBody>
        </p:sp>
        <p:sp>
          <p:nvSpPr>
            <p:cNvPr id="12311" name="Text Box 25"/>
            <p:cNvSpPr txBox="1">
              <a:spLocks noChangeArrowheads="1"/>
            </p:cNvSpPr>
            <p:nvPr/>
          </p:nvSpPr>
          <p:spPr bwMode="auto">
            <a:xfrm>
              <a:off x="3756" y="2597"/>
              <a:ext cx="1200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 dirty="0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</a:rPr>
                <a:t>Beta-minus particle (electron)</a:t>
              </a:r>
              <a:endParaRPr lang="en-US" altLang="en-US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12295" name="Picture 11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168" y="1728"/>
              <a:ext cx="1343" cy="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628650" y="248922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en-US" sz="3600" dirty="0" smtClean="0"/>
              <a:t>Want to study radioactive nuclei?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4294967295"/>
          </p:nvPr>
        </p:nvSpPr>
        <p:spPr>
          <a:xfrm>
            <a:off x="387191" y="1583640"/>
            <a:ext cx="2704403" cy="4114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b="1" dirty="0" smtClean="0">
                <a:solidFill>
                  <a:srgbClr val="FF0000"/>
                </a:solidFill>
              </a:rPr>
              <a:t>Problem</a:t>
            </a:r>
            <a:r>
              <a:rPr lang="en-US" altLang="en-US" dirty="0" smtClean="0">
                <a:solidFill>
                  <a:srgbClr val="FF0000"/>
                </a:solidFill>
              </a:rPr>
              <a:t>: </a:t>
            </a:r>
          </a:p>
          <a:p>
            <a:r>
              <a:rPr lang="en-US" altLang="en-US" dirty="0" smtClean="0">
                <a:solidFill>
                  <a:schemeClr val="tx1"/>
                </a:solidFill>
              </a:rPr>
              <a:t>We make rare, interesting, but </a:t>
            </a:r>
            <a:r>
              <a:rPr lang="en-US" altLang="en-US" b="1" dirty="0" smtClean="0">
                <a:solidFill>
                  <a:schemeClr val="tx1"/>
                </a:solidFill>
              </a:rPr>
              <a:t>unstable</a:t>
            </a:r>
            <a:r>
              <a:rPr lang="en-US" altLang="en-US" dirty="0" smtClean="0">
                <a:solidFill>
                  <a:schemeClr val="tx1"/>
                </a:solidFill>
              </a:rPr>
              <a:t> nuclei</a:t>
            </a:r>
          </a:p>
          <a:p>
            <a:r>
              <a:rPr lang="en-US" altLang="en-US" dirty="0" smtClean="0">
                <a:solidFill>
                  <a:schemeClr val="tx1"/>
                </a:solidFill>
              </a:rPr>
              <a:t>They decay and emit </a:t>
            </a:r>
            <a:r>
              <a:rPr lang="en-US" altLang="en-US" b="1" dirty="0" smtClean="0">
                <a:solidFill>
                  <a:schemeClr val="tx1"/>
                </a:solidFill>
              </a:rPr>
              <a:t>radiation</a:t>
            </a:r>
            <a:r>
              <a:rPr lang="en-US" altLang="en-US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altLang="en-US" dirty="0" smtClean="0">
                <a:solidFill>
                  <a:schemeClr val="tx1"/>
                </a:solidFill>
              </a:rPr>
              <a:t>Radiation can be bad for humans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66622" y="5428878"/>
            <a:ext cx="3156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Different types of radiation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26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91869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000" b="1" dirty="0"/>
              <a:t>Safety with radioactive nuclei</a:t>
            </a:r>
            <a:endParaRPr lang="en-US" sz="4000" b="1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28600" y="1371600"/>
            <a:ext cx="8686800" cy="3545840"/>
          </a:xfrm>
          <a:prstGeom prst="rect">
            <a:avLst/>
          </a:prstGeom>
        </p:spPr>
        <p:txBody>
          <a:bodyPr/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FontTx/>
              <a:buNone/>
            </a:pPr>
            <a:r>
              <a:rPr lang="en-US" altLang="en-US" b="1" kern="0" dirty="0" smtClean="0">
                <a:solidFill>
                  <a:srgbClr val="67B14B"/>
                </a:solidFill>
              </a:rPr>
              <a:t>Solutions</a:t>
            </a:r>
            <a:r>
              <a:rPr lang="en-US" altLang="en-US" kern="0" dirty="0" smtClean="0">
                <a:solidFill>
                  <a:schemeClr val="tx1"/>
                </a:solidFill>
              </a:rPr>
              <a:t>: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en-US" kern="0" dirty="0" smtClean="0">
                <a:solidFill>
                  <a:schemeClr val="tx1"/>
                </a:solidFill>
              </a:rPr>
              <a:t>keep radiation away from people &amp; keep people away from radiation</a:t>
            </a:r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3429000" y="2250440"/>
            <a:ext cx="2505075" cy="3248025"/>
            <a:chOff x="2256" y="960"/>
            <a:chExt cx="1578" cy="2046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960"/>
              <a:ext cx="1578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2448" y="2679"/>
              <a:ext cx="113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dirty="0">
                  <a:solidFill>
                    <a:srgbClr val="67B14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Surveying</a:t>
              </a:r>
            </a:p>
          </p:txBody>
        </p:sp>
      </p:grpSp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6354763" y="2250440"/>
            <a:ext cx="2293937" cy="3252788"/>
            <a:chOff x="4099" y="960"/>
            <a:chExt cx="1445" cy="2049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9" y="960"/>
              <a:ext cx="1445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4318" y="2679"/>
              <a:ext cx="92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dirty="0">
                  <a:solidFill>
                    <a:srgbClr val="67B14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Training</a:t>
              </a:r>
            </a:p>
          </p:txBody>
        </p:sp>
      </p:grpSp>
      <p:grpSp>
        <p:nvGrpSpPr>
          <p:cNvPr id="10" name="Group 11"/>
          <p:cNvGrpSpPr>
            <a:grpSpLocks/>
          </p:cNvGrpSpPr>
          <p:nvPr/>
        </p:nvGrpSpPr>
        <p:grpSpPr bwMode="auto">
          <a:xfrm>
            <a:off x="533400" y="2250440"/>
            <a:ext cx="2543175" cy="3248025"/>
            <a:chOff x="432" y="960"/>
            <a:chExt cx="1602" cy="2046"/>
          </a:xfrm>
        </p:grpSpPr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>
              <a:off x="681" y="2679"/>
              <a:ext cx="105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dirty="0">
                  <a:solidFill>
                    <a:srgbClr val="67B14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Shielding</a:t>
              </a:r>
            </a:p>
          </p:txBody>
        </p:sp>
        <p:pic>
          <p:nvPicPr>
            <p:cNvPr id="12" name="Picture 9" descr="great-wall-of-china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960"/>
              <a:ext cx="1602" cy="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152400" y="5560378"/>
            <a:ext cx="883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Managed by </a:t>
            </a:r>
            <a:r>
              <a:rPr lang="en-US" alt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health physicists, safety officers</a:t>
            </a:r>
          </a:p>
        </p:txBody>
      </p:sp>
    </p:spTree>
    <p:extLst>
      <p:ext uri="{BB962C8B-B14F-4D97-AF65-F5344CB8AC3E}">
        <p14:creationId xmlns:p14="http://schemas.microsoft.com/office/powerpoint/2010/main" val="17419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8600"/>
            <a:ext cx="7886700" cy="1325563"/>
          </a:xfrm>
        </p:spPr>
        <p:txBody>
          <a:bodyPr/>
          <a:lstStyle/>
          <a:p>
            <a:r>
              <a:rPr lang="en-US" sz="4000" dirty="0" smtClean="0"/>
              <a:t>Radiation exposure and you</a:t>
            </a:r>
            <a:endParaRPr lang="en-US" sz="4000" dirty="0"/>
          </a:p>
        </p:txBody>
      </p:sp>
      <p:graphicFrame>
        <p:nvGraphicFramePr>
          <p:cNvPr id="3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4123851"/>
              </p:ext>
            </p:extLst>
          </p:nvPr>
        </p:nvGraphicFramePr>
        <p:xfrm>
          <a:off x="685800" y="1444783"/>
          <a:ext cx="7848600" cy="4168776"/>
        </p:xfrm>
        <a:graphic>
          <a:graphicData uri="http://schemas.openxmlformats.org/drawingml/2006/table">
            <a:tbl>
              <a:tblPr/>
              <a:tblGrid>
                <a:gridCol w="502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1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Book Antiqua" pitchFamily="18" charset="0"/>
                        </a:rPr>
                        <a:t>Radiation source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0000">
                            <a:gamma/>
                            <a:shade val="51373"/>
                            <a:invGamma/>
                          </a:srgbClr>
                        </a:gs>
                        <a:gs pos="100000">
                          <a:srgbClr val="9900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Book Antiqua" pitchFamily="18" charset="0"/>
                        </a:rPr>
                        <a:t>Dose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0000">
                            <a:gamma/>
                            <a:shade val="51373"/>
                            <a:invGamma/>
                          </a:srgbClr>
                        </a:gs>
                        <a:gs pos="100000">
                          <a:srgbClr val="990000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19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Book Antiqua" pitchFamily="18" charset="0"/>
                        </a:rPr>
                        <a:t>Average exposure for general public (natural + medical)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0000">
                            <a:gamma/>
                            <a:shade val="51373"/>
                            <a:invGamma/>
                          </a:srgbClr>
                        </a:gs>
                        <a:gs pos="100000">
                          <a:srgbClr val="9900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Book Antiqua" pitchFamily="18" charset="0"/>
                        </a:rPr>
                        <a:t>&gt; 300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Book Antiqua" pitchFamily="18" charset="0"/>
                        </a:rPr>
                        <a:t>mRem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Book Antiqua" pitchFamily="18" charset="0"/>
                        </a:rPr>
                        <a:t>/yr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0000">
                            <a:gamma/>
                            <a:shade val="51373"/>
                            <a:invGamma/>
                          </a:srgbClr>
                        </a:gs>
                        <a:gs pos="100000">
                          <a:srgbClr val="990000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19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Book Antiqua" pitchFamily="18" charset="0"/>
                        </a:rPr>
                        <a:t>Government (NRC) exposure limit for lab visitors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0000">
                            <a:gamma/>
                            <a:shade val="51373"/>
                            <a:invGamma/>
                          </a:srgbClr>
                        </a:gs>
                        <a:gs pos="100000">
                          <a:srgbClr val="9900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Book Antiqua" pitchFamily="18" charset="0"/>
                        </a:rPr>
                        <a:t>100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Book Antiqua" pitchFamily="18" charset="0"/>
                        </a:rPr>
                        <a:t>mRem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Book Antiqua" pitchFamily="18" charset="0"/>
                        </a:rPr>
                        <a:t>/yr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0000">
                            <a:gamma/>
                            <a:shade val="51373"/>
                            <a:invGamma/>
                          </a:srgbClr>
                        </a:gs>
                        <a:gs pos="100000">
                          <a:srgbClr val="990000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Book Antiqua" pitchFamily="18" charset="0"/>
                        </a:rPr>
                        <a:t>NSCL/FRIB ALARA goal for visitors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0000">
                            <a:gamma/>
                            <a:shade val="51373"/>
                            <a:invGamma/>
                          </a:srgbClr>
                        </a:gs>
                        <a:gs pos="100000">
                          <a:srgbClr val="9900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Book Antiqua" pitchFamily="18" charset="0"/>
                        </a:rPr>
                        <a:t>10 mRem/yr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0000">
                            <a:gamma/>
                            <a:shade val="51373"/>
                            <a:invGamma/>
                          </a:srgbClr>
                        </a:gs>
                        <a:gs pos="100000">
                          <a:srgbClr val="990000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96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Book Antiqua" pitchFamily="18" charset="0"/>
                        </a:rPr>
                        <a:t>Your visit today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0000">
                            <a:gamma/>
                            <a:shade val="51373"/>
                            <a:invGamma/>
                          </a:srgbClr>
                        </a:gs>
                        <a:gs pos="100000">
                          <a:srgbClr val="9900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Book Antiqua" pitchFamily="18" charset="0"/>
                        </a:rPr>
                        <a:t>&lt;&lt; 1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Book Antiqua" pitchFamily="18" charset="0"/>
                        </a:rPr>
                        <a:t>mRem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0000">
                            <a:gamma/>
                            <a:shade val="51373"/>
                            <a:invGamma/>
                          </a:srgbClr>
                        </a:gs>
                        <a:gs pos="100000">
                          <a:srgbClr val="990000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09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CC"/>
                          </a:solidFill>
                          <a:effectLst/>
                          <a:latin typeface="Book Antiqua" pitchFamily="18" charset="0"/>
                        </a:rPr>
                        <a:t>Dental x-ray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0000">
                            <a:gamma/>
                            <a:shade val="51373"/>
                            <a:invGamma/>
                          </a:srgbClr>
                        </a:gs>
                        <a:gs pos="100000">
                          <a:srgbClr val="9900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66CC"/>
                          </a:solidFill>
                          <a:effectLst/>
                          <a:latin typeface="Book Antiqua" pitchFamily="18" charset="0"/>
                        </a:rPr>
                        <a:t>0.5-1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66CC"/>
                          </a:solidFill>
                          <a:effectLst/>
                          <a:latin typeface="Book Antiqua" pitchFamily="18" charset="0"/>
                        </a:rPr>
                        <a:t>mRem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66CC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0000">
                            <a:gamma/>
                            <a:shade val="51373"/>
                            <a:invGamma/>
                          </a:srgbClr>
                        </a:gs>
                        <a:gs pos="100000">
                          <a:srgbClr val="990000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90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Book Antiqua" pitchFamily="18" charset="0"/>
                        </a:rPr>
                        <a:t>Smoking a pack of cigarettes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0000">
                            <a:gamma/>
                            <a:shade val="51373"/>
                            <a:invGamma/>
                          </a:srgbClr>
                        </a:gs>
                        <a:gs pos="100000">
                          <a:srgbClr val="9900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CC"/>
                          </a:solidFill>
                          <a:effectLst/>
                          <a:latin typeface="Book Antiqua" pitchFamily="18" charset="0"/>
                        </a:rPr>
                        <a:t>~2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66CC"/>
                          </a:solidFill>
                          <a:effectLst/>
                          <a:latin typeface="Book Antiqua" pitchFamily="18" charset="0"/>
                        </a:rPr>
                        <a:t>mRem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CC"/>
                          </a:solidFill>
                          <a:effectLst/>
                          <a:latin typeface="Book Antiqua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CC"/>
                          </a:solidFill>
                          <a:effectLst/>
                          <a:latin typeface="Book Antiqua" pitchFamily="18" charset="0"/>
                        </a:rPr>
                        <a:t>(800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66CC"/>
                          </a:solidFill>
                          <a:effectLst/>
                          <a:latin typeface="Book Antiqua" pitchFamily="18" charset="0"/>
                        </a:rPr>
                        <a:t>mRem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CC"/>
                          </a:solidFill>
                          <a:effectLst/>
                          <a:latin typeface="Book Antiqua" pitchFamily="18" charset="0"/>
                        </a:rPr>
                        <a:t>/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66CC"/>
                          </a:solidFill>
                          <a:effectLst/>
                          <a:latin typeface="Book Antiqua" pitchFamily="18" charset="0"/>
                        </a:rPr>
                        <a:t>yr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CC"/>
                          </a:solidFill>
                          <a:effectLst/>
                          <a:latin typeface="Book Antiqua" pitchFamily="18" charset="0"/>
                        </a:rPr>
                        <a:t>)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0000">
                            <a:gamma/>
                            <a:shade val="51373"/>
                            <a:invGamma/>
                          </a:srgbClr>
                        </a:gs>
                        <a:gs pos="100000">
                          <a:srgbClr val="990000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518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8600"/>
            <a:ext cx="7886700" cy="1325563"/>
          </a:xfrm>
        </p:spPr>
        <p:txBody>
          <a:bodyPr/>
          <a:lstStyle/>
          <a:p>
            <a:r>
              <a:rPr lang="en-US" sz="4000" dirty="0" smtClean="0"/>
              <a:t>How to break your nuclei</a:t>
            </a:r>
            <a:endParaRPr lang="en-US" sz="4000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 rot="5400000">
            <a:off x="4110360" y="3378349"/>
            <a:ext cx="8589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NSCL’s Coupled Cyclotron Facility</a:t>
            </a:r>
          </a:p>
        </p:txBody>
      </p:sp>
      <p:pic>
        <p:nvPicPr>
          <p:cNvPr id="4" name="Walk through the CC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1119294"/>
            <a:ext cx="7469659" cy="497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3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325563"/>
          </a:xfrm>
        </p:spPr>
        <p:txBody>
          <a:bodyPr/>
          <a:lstStyle/>
          <a:p>
            <a:r>
              <a:rPr lang="en-US" dirty="0" smtClean="0"/>
              <a:t>How to break your nuclei (continued)</a:t>
            </a:r>
            <a:endParaRPr lang="en-US" dirty="0"/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46640" y="2095453"/>
            <a:ext cx="8171235" cy="3634890"/>
            <a:chOff x="-1590" y="1005"/>
            <a:chExt cx="5490" cy="2573"/>
          </a:xfrm>
        </p:grpSpPr>
        <p:pic>
          <p:nvPicPr>
            <p:cNvPr id="4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79"/>
            <a:stretch>
              <a:fillRect/>
            </a:stretch>
          </p:blipFill>
          <p:spPr bwMode="auto">
            <a:xfrm>
              <a:off x="-1590" y="1005"/>
              <a:ext cx="2550" cy="2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11"/>
            <p:cNvSpPr txBox="1">
              <a:spLocks noChangeArrowheads="1"/>
            </p:cNvSpPr>
            <p:nvPr/>
          </p:nvSpPr>
          <p:spPr bwMode="auto">
            <a:xfrm>
              <a:off x="1212" y="2515"/>
              <a:ext cx="268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33363" indent="-233363"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16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628371" y="1242035"/>
            <a:ext cx="8080671" cy="4777765"/>
            <a:chOff x="460" y="747"/>
            <a:chExt cx="5720" cy="3382"/>
          </a:xfrm>
        </p:grpSpPr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2966" y="960"/>
              <a:ext cx="3214" cy="3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33363" indent="-233363"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en-US" altLang="en-US" sz="2000" b="1" dirty="0" smtClean="0">
                  <a:solidFill>
                    <a:srgbClr val="67B14B"/>
                  </a:solidFill>
                </a:rPr>
                <a:t>HUGE MACHINES</a:t>
              </a:r>
              <a:endParaRPr lang="en-US" altLang="en-US" sz="2000" b="1" dirty="0">
                <a:solidFill>
                  <a:srgbClr val="67B14B"/>
                </a:solidFill>
              </a:endParaRPr>
            </a:p>
            <a:p>
              <a:pPr>
                <a:spcBef>
                  <a:spcPct val="0"/>
                </a:spcBef>
              </a:pPr>
              <a:r>
                <a:rPr lang="en-US" altLang="en-US" sz="2000" b="1" dirty="0" smtClean="0">
                  <a:solidFill>
                    <a:schemeClr val="tx1"/>
                  </a:solidFill>
                </a:rPr>
                <a:t>10 feet or 14 feet wide </a:t>
              </a:r>
            </a:p>
            <a:p>
              <a:pPr>
                <a:spcBef>
                  <a:spcPct val="0"/>
                </a:spcBef>
              </a:pPr>
              <a:r>
                <a:rPr lang="en-US" altLang="en-US" sz="2000" dirty="0" smtClean="0">
                  <a:solidFill>
                    <a:schemeClr val="tx1"/>
                  </a:solidFill>
                </a:rPr>
                <a:t>Weighs &gt; </a:t>
              </a:r>
              <a:r>
                <a:rPr lang="en-US" altLang="en-US" sz="2000" b="1" dirty="0" smtClean="0">
                  <a:solidFill>
                    <a:schemeClr val="tx1"/>
                  </a:solidFill>
                </a:rPr>
                <a:t>100 tons</a:t>
              </a:r>
            </a:p>
            <a:p>
              <a:pPr marL="0" indent="0">
                <a:spcBef>
                  <a:spcPct val="0"/>
                </a:spcBef>
                <a:buNone/>
              </a:pPr>
              <a:r>
                <a:rPr lang="en-US" altLang="en-US" sz="2000" b="1" dirty="0" smtClean="0">
                  <a:solidFill>
                    <a:schemeClr val="tx1"/>
                  </a:solidFill>
                </a:rPr>
                <a:t>STEER with </a:t>
              </a:r>
              <a:r>
                <a:rPr lang="en-US" altLang="en-US" sz="2000" b="1" dirty="0" smtClean="0">
                  <a:solidFill>
                    <a:srgbClr val="67B14B"/>
                  </a:solidFill>
                </a:rPr>
                <a:t>POWERFUL </a:t>
              </a:r>
              <a:r>
                <a:rPr lang="en-US" altLang="en-US" sz="2000" b="1" dirty="0">
                  <a:solidFill>
                    <a:srgbClr val="67B14B"/>
                  </a:solidFill>
                </a:rPr>
                <a:t>MAGNETS </a:t>
              </a:r>
              <a:endParaRPr lang="en-US" altLang="en-US" sz="2000" b="1" dirty="0" smtClean="0">
                <a:solidFill>
                  <a:srgbClr val="67B14B"/>
                </a:solidFill>
              </a:endParaRPr>
            </a:p>
            <a:p>
              <a:pPr>
                <a:spcBef>
                  <a:spcPct val="0"/>
                </a:spcBef>
              </a:pPr>
              <a:r>
                <a:rPr lang="en-US" altLang="en-US" sz="2000" dirty="0" smtClean="0">
                  <a:solidFill>
                    <a:schemeClr val="tx1"/>
                  </a:solidFill>
                </a:rPr>
                <a:t>Superconducting wire </a:t>
              </a:r>
              <a:r>
                <a:rPr lang="en-US" altLang="en-US" sz="2000" b="1" dirty="0">
                  <a:solidFill>
                    <a:schemeClr val="tx1"/>
                  </a:solidFill>
                </a:rPr>
                <a:t>38 </a:t>
              </a:r>
              <a:r>
                <a:rPr lang="en-US" altLang="en-US" sz="2000" b="1" dirty="0" smtClean="0">
                  <a:solidFill>
                    <a:schemeClr val="tx1"/>
                  </a:solidFill>
                </a:rPr>
                <a:t>miles long</a:t>
              </a:r>
              <a:endParaRPr lang="en-US" altLang="en-US" sz="2000" b="1" dirty="0">
                <a:solidFill>
                  <a:schemeClr val="tx1"/>
                </a:solidFill>
              </a:endParaRPr>
            </a:p>
            <a:p>
              <a:pPr>
                <a:spcBef>
                  <a:spcPct val="0"/>
                </a:spcBef>
              </a:pPr>
              <a:r>
                <a:rPr lang="en-US" altLang="en-US" sz="2000" b="1" dirty="0" smtClean="0">
                  <a:solidFill>
                    <a:schemeClr val="tx1"/>
                  </a:solidFill>
                </a:rPr>
                <a:t>100,000x</a:t>
              </a:r>
              <a:r>
                <a:rPr lang="en-US" altLang="en-US" sz="2000" dirty="0" smtClean="0">
                  <a:solidFill>
                    <a:schemeClr val="tx1"/>
                  </a:solidFill>
                </a:rPr>
                <a:t> stronger than Earth’s Magnetic field</a:t>
              </a:r>
            </a:p>
            <a:p>
              <a:pPr marL="0" indent="0">
                <a:spcBef>
                  <a:spcPct val="0"/>
                </a:spcBef>
                <a:buNone/>
              </a:pPr>
              <a:r>
                <a:rPr lang="en-US" altLang="en-US" sz="2000" b="1" dirty="0">
                  <a:solidFill>
                    <a:schemeClr val="tx1"/>
                  </a:solidFill>
                </a:rPr>
                <a:t>SPEED UP with </a:t>
              </a:r>
              <a:r>
                <a:rPr lang="en-US" altLang="en-US" sz="2000" b="1" dirty="0">
                  <a:solidFill>
                    <a:srgbClr val="67B14B"/>
                  </a:solidFill>
                </a:rPr>
                <a:t>HIGH VOLTAGE </a:t>
              </a:r>
            </a:p>
            <a:p>
              <a:pPr>
                <a:spcBef>
                  <a:spcPct val="0"/>
                </a:spcBef>
              </a:pPr>
              <a:r>
                <a:rPr lang="en-US" altLang="en-US" sz="2000" dirty="0">
                  <a:solidFill>
                    <a:schemeClr val="tx1"/>
                  </a:solidFill>
                </a:rPr>
                <a:t>Dees apply 140,000 volts</a:t>
              </a:r>
              <a:r>
                <a:rPr lang="en-US" altLang="en-US" sz="2000" b="1" dirty="0">
                  <a:solidFill>
                    <a:schemeClr val="tx1"/>
                  </a:solidFill>
                </a:rPr>
                <a:t> </a:t>
              </a:r>
            </a:p>
            <a:p>
              <a:pPr>
                <a:spcBef>
                  <a:spcPct val="0"/>
                </a:spcBef>
              </a:pPr>
              <a:r>
                <a:rPr lang="en-US" altLang="en-US" sz="2000" dirty="0" smtClean="0">
                  <a:solidFill>
                    <a:schemeClr val="tx1"/>
                  </a:solidFill>
                </a:rPr>
                <a:t>Accelerates for </a:t>
              </a:r>
              <a:r>
                <a:rPr lang="en-US" altLang="en-US" sz="2000" b="1" dirty="0" smtClean="0">
                  <a:solidFill>
                    <a:schemeClr val="tx1"/>
                  </a:solidFill>
                </a:rPr>
                <a:t>0.000035 </a:t>
              </a:r>
              <a:r>
                <a:rPr lang="en-US" altLang="en-US" sz="2000" b="1" dirty="0">
                  <a:solidFill>
                    <a:schemeClr val="tx1"/>
                  </a:solidFill>
                </a:rPr>
                <a:t>seconds</a:t>
              </a:r>
            </a:p>
            <a:p>
              <a:pPr>
                <a:spcBef>
                  <a:spcPct val="0"/>
                </a:spcBef>
              </a:pPr>
              <a:r>
                <a:rPr lang="en-US" altLang="en-US" sz="2000" dirty="0">
                  <a:solidFill>
                    <a:schemeClr val="tx1"/>
                  </a:solidFill>
                </a:rPr>
                <a:t>Nuclei exit </a:t>
              </a:r>
              <a:r>
                <a:rPr lang="en-US" altLang="en-US" sz="2000" dirty="0" smtClean="0">
                  <a:solidFill>
                    <a:schemeClr val="tx1"/>
                  </a:solidFill>
                </a:rPr>
                <a:t>fast enough to go </a:t>
              </a:r>
              <a:r>
                <a:rPr lang="en-US" altLang="en-US" sz="2000" b="1" dirty="0">
                  <a:solidFill>
                    <a:schemeClr val="tx1"/>
                  </a:solidFill>
                </a:rPr>
                <a:t>FOUR times around the earth </a:t>
              </a:r>
              <a:r>
                <a:rPr lang="en-US" altLang="en-US" sz="2000" b="1" dirty="0" smtClean="0">
                  <a:solidFill>
                    <a:schemeClr val="tx1"/>
                  </a:solidFill>
                </a:rPr>
                <a:t>in a </a:t>
              </a:r>
              <a:r>
                <a:rPr lang="en-US" altLang="en-US" sz="2000" b="1" dirty="0">
                  <a:solidFill>
                    <a:schemeClr val="tx1"/>
                  </a:solidFill>
                </a:rPr>
                <a:t>second</a:t>
              </a:r>
            </a:p>
            <a:p>
              <a:pPr marL="0" indent="0">
                <a:spcBef>
                  <a:spcPct val="0"/>
                </a:spcBef>
                <a:buNone/>
              </a:pPr>
              <a:endParaRPr lang="en-US" altLang="en-US" sz="1600" b="1" dirty="0">
                <a:solidFill>
                  <a:schemeClr val="accent6">
                    <a:lumMod val="75000"/>
                  </a:schemeClr>
                </a:solidFill>
              </a:endParaRPr>
            </a:p>
            <a:p>
              <a:pPr eaLnBrk="1" hangingPunct="1">
                <a:spcBef>
                  <a:spcPct val="0"/>
                </a:spcBef>
              </a:pPr>
              <a:endParaRPr lang="en-US" altLang="en-US" sz="16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1679" y="3584"/>
              <a:ext cx="1287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dirty="0" smtClean="0">
                  <a:solidFill>
                    <a:srgbClr val="000000"/>
                  </a:solidFill>
                  <a:latin typeface="Univers LT Std 85 XBlk"/>
                </a:rPr>
                <a:t>K1200</a:t>
              </a:r>
              <a:endParaRPr lang="en-US" altLang="en-US" sz="2800" dirty="0">
                <a:solidFill>
                  <a:srgbClr val="000000"/>
                </a:solidFill>
                <a:latin typeface="Univers LT Std 85 XBlk"/>
              </a:endParaRP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460" y="747"/>
              <a:ext cx="2324" cy="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World’s </a:t>
              </a:r>
              <a:r>
                <a:rPr lang="en-US" altLang="en-US" sz="1800" b="1" i="1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second-highest-energy </a:t>
              </a:r>
              <a:r>
                <a:rPr lang="en-US" altLang="en-US" sz="1800" b="1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superconducting </a:t>
              </a:r>
              <a:r>
                <a:rPr lang="en-US" altLang="en-US" sz="18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cyclotron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519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Want to find the shape of the nucleus?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85800" y="1630363"/>
            <a:ext cx="3657600" cy="3581400"/>
          </a:xfrm>
        </p:spPr>
        <p:txBody>
          <a:bodyPr/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>
              <a:buFontTx/>
              <a:buNone/>
            </a:pPr>
            <a:r>
              <a:rPr lang="en-US" altLang="en-US" sz="3200" kern="0" dirty="0" smtClean="0">
                <a:solidFill>
                  <a:srgbClr val="000000"/>
                </a:solidFill>
              </a:rPr>
              <a:t>Congratulations, you’ve made rare nuclei.</a:t>
            </a:r>
          </a:p>
          <a:p>
            <a:pPr marL="0">
              <a:buFontTx/>
              <a:buNone/>
            </a:pPr>
            <a:endParaRPr lang="en-US" altLang="en-US" sz="3200" kern="0" dirty="0" smtClean="0"/>
          </a:p>
          <a:p>
            <a:pPr marL="0">
              <a:buFontTx/>
              <a:buNone/>
            </a:pPr>
            <a:r>
              <a:rPr lang="en-US" altLang="en-US" sz="3200" b="1" kern="0" dirty="0" smtClean="0">
                <a:solidFill>
                  <a:srgbClr val="FF0000"/>
                </a:solidFill>
              </a:rPr>
              <a:t>Problem</a:t>
            </a:r>
            <a:r>
              <a:rPr lang="en-US" altLang="en-US" sz="3200" kern="0" dirty="0" smtClean="0">
                <a:solidFill>
                  <a:srgbClr val="000000"/>
                </a:solidFill>
              </a:rPr>
              <a:t>: you still can’t see them! So how can you measure anything?</a:t>
            </a:r>
          </a:p>
        </p:txBody>
      </p:sp>
      <p:pic>
        <p:nvPicPr>
          <p:cNvPr id="4" name="Picture 2" descr="http://dclips.fundraw.com/pngmax/TheresaKnott_Microscope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1193797"/>
            <a:ext cx="31305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&quot;No&quot; Symbol 4"/>
          <p:cNvSpPr/>
          <p:nvPr/>
        </p:nvSpPr>
        <p:spPr bwMode="auto">
          <a:xfrm rot="5400000">
            <a:off x="4800600" y="2108197"/>
            <a:ext cx="3505200" cy="3505200"/>
          </a:xfrm>
          <a:prstGeom prst="noSmoking">
            <a:avLst/>
          </a:prstGeom>
          <a:solidFill>
            <a:srgbClr val="FF0000">
              <a:alpha val="47000"/>
            </a:srgbClr>
          </a:solidFill>
          <a:ln w="31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r"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28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8600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z="3600" dirty="0" smtClean="0"/>
              <a:t>Measuring the invisible</a:t>
            </a:r>
            <a:endParaRPr lang="en-US" sz="3600" dirty="0"/>
          </a:p>
        </p:txBody>
      </p:sp>
      <p:pic>
        <p:nvPicPr>
          <p:cNvPr id="3" name="Picture 2" descr="http://www.funnyaccidents.org/wp-content/uploads/2009/09/FunnySportsAccid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9450" y="1219200"/>
            <a:ext cx="3374949" cy="243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700314" y="4080808"/>
            <a:ext cx="417648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tools </a:t>
            </a: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 be </a:t>
            </a:r>
            <a:r>
              <a:rPr lang="en-US" alt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created</a:t>
            </a: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 physicists, mechanical designers, chemists, machinists, technicians…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who knows how else we might use those tools </a:t>
            </a:r>
            <a:r>
              <a:rPr lang="en-US" alt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someday!</a:t>
            </a:r>
            <a:endParaRPr lang="en-US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00314" y="1219200"/>
            <a:ext cx="4176486" cy="2438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defRPr/>
            </a:pPr>
            <a:r>
              <a:rPr lang="en-US" b="1" dirty="0" smtClean="0">
                <a:solidFill>
                  <a:srgbClr val="67B14B"/>
                </a:solidFill>
              </a:rPr>
              <a:t>Solution: </a:t>
            </a:r>
          </a:p>
          <a:p>
            <a:pPr>
              <a:defRPr/>
            </a:pPr>
            <a:r>
              <a:rPr lang="en-US" b="1" dirty="0" smtClean="0">
                <a:solidFill>
                  <a:schemeClr val="tx1"/>
                </a:solidFill>
              </a:rPr>
              <a:t>throw stuff </a:t>
            </a:r>
            <a:r>
              <a:rPr lang="en-US" dirty="0" smtClean="0">
                <a:solidFill>
                  <a:schemeClr val="tx1"/>
                </a:solidFill>
              </a:rPr>
              <a:t>at the nucleus, see where it bounces off…</a:t>
            </a:r>
          </a:p>
          <a:p>
            <a:pPr>
              <a:defRPr/>
            </a:pPr>
            <a:r>
              <a:rPr lang="en-US" i="1" dirty="0" smtClean="0">
                <a:solidFill>
                  <a:schemeClr val="tx1"/>
                </a:solidFill>
              </a:rPr>
              <a:t>or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throw the nucleus </a:t>
            </a:r>
            <a:r>
              <a:rPr lang="en-US" dirty="0" smtClean="0">
                <a:solidFill>
                  <a:schemeClr val="tx1"/>
                </a:solidFill>
              </a:rPr>
              <a:t>at the stuff, it works exactly the same way!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50" y="3798546"/>
            <a:ext cx="3374949" cy="224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1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8600"/>
            <a:ext cx="7886700" cy="1325563"/>
          </a:xfrm>
        </p:spPr>
        <p:txBody>
          <a:bodyPr/>
          <a:lstStyle/>
          <a:p>
            <a:r>
              <a:rPr lang="en-US" sz="4000" dirty="0" smtClean="0"/>
              <a:t>Useful Information</a:t>
            </a:r>
            <a:endParaRPr lang="en-US" sz="4000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28650" y="1219200"/>
            <a:ext cx="4400550" cy="5173435"/>
          </a:xfrm>
          <a:prstGeom prst="rect">
            <a:avLst/>
          </a:prstGeom>
        </p:spPr>
        <p:txBody>
          <a:bodyPr/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kern="0" dirty="0" smtClean="0">
                <a:solidFill>
                  <a:schemeClr val="tx1"/>
                </a:solidFill>
              </a:rPr>
              <a:t>Location of </a:t>
            </a:r>
            <a:r>
              <a:rPr lang="en-US" b="1" kern="0" dirty="0" smtClean="0">
                <a:solidFill>
                  <a:schemeClr val="tx1"/>
                </a:solidFill>
              </a:rPr>
              <a:t>bathrooms</a:t>
            </a:r>
            <a:r>
              <a:rPr lang="en-US" kern="0" dirty="0" smtClean="0">
                <a:solidFill>
                  <a:schemeClr val="tx1"/>
                </a:solidFill>
              </a:rPr>
              <a:t>!</a:t>
            </a:r>
          </a:p>
          <a:p>
            <a:r>
              <a:rPr lang="en-US" kern="0" dirty="0" smtClean="0">
                <a:solidFill>
                  <a:schemeClr val="tx1"/>
                </a:solidFill>
              </a:rPr>
              <a:t>If you have minors in your group, your leader must complete a </a:t>
            </a:r>
            <a:r>
              <a:rPr lang="en-US" b="1" kern="0" dirty="0" smtClean="0">
                <a:solidFill>
                  <a:schemeClr val="tx1"/>
                </a:solidFill>
              </a:rPr>
              <a:t>permission form</a:t>
            </a:r>
            <a:r>
              <a:rPr lang="en-US" kern="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kern="0" dirty="0" smtClean="0">
                <a:solidFill>
                  <a:schemeClr val="tx1"/>
                </a:solidFill>
              </a:rPr>
              <a:t>Photography is not allowed on the tour, but we have a designated </a:t>
            </a:r>
            <a:r>
              <a:rPr lang="en-US" b="1" kern="0" dirty="0" smtClean="0">
                <a:solidFill>
                  <a:schemeClr val="tx1"/>
                </a:solidFill>
              </a:rPr>
              <a:t>location for a group photo </a:t>
            </a:r>
            <a:r>
              <a:rPr lang="en-US" kern="0" dirty="0" smtClean="0">
                <a:solidFill>
                  <a:schemeClr val="tx1"/>
                </a:solidFill>
              </a:rPr>
              <a:t>if you want.</a:t>
            </a:r>
          </a:p>
          <a:p>
            <a:r>
              <a:rPr lang="en-US" kern="0" dirty="0" smtClean="0">
                <a:solidFill>
                  <a:schemeClr val="tx1"/>
                </a:solidFill>
              </a:rPr>
              <a:t>You are not expected to know or understand everything! It’s OK.</a:t>
            </a:r>
          </a:p>
          <a:p>
            <a:r>
              <a:rPr lang="en-US" kern="0" dirty="0" smtClean="0">
                <a:solidFill>
                  <a:schemeClr val="tx1"/>
                </a:solidFill>
              </a:rPr>
              <a:t>Stopping us to </a:t>
            </a:r>
            <a:r>
              <a:rPr lang="en-US" b="1" kern="0" dirty="0" smtClean="0">
                <a:solidFill>
                  <a:schemeClr val="tx1"/>
                </a:solidFill>
              </a:rPr>
              <a:t>ask questions </a:t>
            </a:r>
            <a:r>
              <a:rPr lang="en-US" kern="0" dirty="0" smtClean="0">
                <a:solidFill>
                  <a:schemeClr val="tx1"/>
                </a:solidFill>
              </a:rPr>
              <a:t>is encouraged!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219200"/>
            <a:ext cx="2610636" cy="463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43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657" y="191869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kern="0" dirty="0">
                <a:solidFill>
                  <a:srgbClr val="FF0000"/>
                </a:solidFill>
              </a:rPr>
              <a:t>Problem</a:t>
            </a:r>
            <a:r>
              <a:rPr lang="en-US" sz="3200" b="1" kern="0" dirty="0"/>
              <a:t>: </a:t>
            </a:r>
            <a:r>
              <a:rPr lang="en-US" sz="3200" b="1" kern="0" dirty="0" smtClean="0"/>
              <a:t>study </a:t>
            </a:r>
            <a:r>
              <a:rPr lang="en-US" sz="3200" b="1" kern="0" dirty="0"/>
              <a:t>EXTREMELY rare nuclei!</a:t>
            </a:r>
          </a:p>
        </p:txBody>
      </p:sp>
      <p:pic>
        <p:nvPicPr>
          <p:cNvPr id="3" name="Picture 6" descr="beamline.png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307" y="1163636"/>
            <a:ext cx="4408318" cy="3331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37406" y="1235074"/>
            <a:ext cx="1848593" cy="461665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333C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NSCL today</a:t>
            </a:r>
          </a:p>
        </p:txBody>
      </p: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149440" y="1080467"/>
            <a:ext cx="6553200" cy="4987637"/>
            <a:chOff x="472550" y="1732343"/>
            <a:chExt cx="7034515" cy="5304017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96"/>
            <a:stretch/>
          </p:blipFill>
          <p:spPr bwMode="auto">
            <a:xfrm>
              <a:off x="472550" y="1732343"/>
              <a:ext cx="7034515" cy="5304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762328" y="1767662"/>
              <a:ext cx="2176222" cy="49095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en-US" sz="2400" dirty="0">
                  <a:solidFill>
                    <a:srgbClr val="333C2B"/>
                  </a:solidFill>
                  <a:latin typeface="+mn-lt"/>
                </a:rPr>
                <a:t>FRIB design</a:t>
              </a:r>
            </a:p>
          </p:txBody>
        </p:sp>
      </p:grp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553200" y="1696738"/>
            <a:ext cx="2438400" cy="386083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67B14B"/>
                </a:solidFill>
                <a:latin typeface="+mn-lt"/>
                <a:cs typeface="+mn-cs"/>
              </a:rPr>
              <a:t>Solution</a:t>
            </a:r>
            <a:r>
              <a:rPr lang="en-US" sz="2000" kern="0" dirty="0">
                <a:latin typeface="+mn-lt"/>
                <a:cs typeface="+mn-cs"/>
              </a:rPr>
              <a:t>: </a:t>
            </a:r>
            <a:endParaRPr lang="en-US" sz="2000" kern="0" dirty="0" smtClean="0">
              <a:latin typeface="+mn-lt"/>
              <a:cs typeface="+mn-cs"/>
            </a:endParaRPr>
          </a:p>
          <a:p>
            <a:pPr>
              <a:spcBef>
                <a:spcPct val="20000"/>
              </a:spcBef>
              <a:defRPr/>
            </a:pPr>
            <a:r>
              <a:rPr lang="en-US" sz="2000" kern="0" dirty="0" smtClean="0">
                <a:latin typeface="+mn-lt"/>
                <a:cs typeface="+mn-cs"/>
              </a:rPr>
              <a:t>BREAK MORE NUCLEI with our next-generation</a:t>
            </a:r>
          </a:p>
          <a:p>
            <a:pPr>
              <a:spcBef>
                <a:spcPct val="20000"/>
              </a:spcBef>
              <a:defRPr/>
            </a:pPr>
            <a:r>
              <a:rPr lang="en-US" sz="2000" b="1" kern="0" dirty="0" smtClean="0">
                <a:solidFill>
                  <a:srgbClr val="67B14B"/>
                </a:solidFill>
                <a:latin typeface="+mn-lt"/>
                <a:cs typeface="+mn-cs"/>
              </a:rPr>
              <a:t>Facility </a:t>
            </a:r>
            <a:r>
              <a:rPr lang="en-US" sz="2000" b="1" kern="0" dirty="0">
                <a:solidFill>
                  <a:srgbClr val="67B14B"/>
                </a:solidFill>
                <a:latin typeface="+mn-lt"/>
                <a:cs typeface="+mn-cs"/>
              </a:rPr>
              <a:t>for Rare Isotope </a:t>
            </a:r>
            <a:r>
              <a:rPr lang="en-US" sz="2000" b="1" kern="0" dirty="0" smtClean="0">
                <a:solidFill>
                  <a:srgbClr val="67B14B"/>
                </a:solidFill>
                <a:latin typeface="+mn-lt"/>
                <a:cs typeface="+mn-cs"/>
              </a:rPr>
              <a:t>Beams (FRIB)</a:t>
            </a:r>
            <a:endParaRPr lang="en-US" sz="2000" kern="0" dirty="0" smtClean="0">
              <a:latin typeface="+mn-lt"/>
              <a:cs typeface="+mn-cs"/>
            </a:endParaRPr>
          </a:p>
          <a:p>
            <a:pPr>
              <a:spcBef>
                <a:spcPct val="20000"/>
              </a:spcBef>
              <a:defRPr/>
            </a:pPr>
            <a:r>
              <a:rPr lang="en-US" sz="2000" kern="0" dirty="0" smtClean="0">
                <a:latin typeface="+mn-lt"/>
                <a:cs typeface="+mn-cs"/>
              </a:rPr>
              <a:t>the $730 million discovery machine that we imagined, designed, and will build by 2022</a:t>
            </a:r>
            <a:endParaRPr lang="en-US" sz="2000" kern="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55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8600"/>
            <a:ext cx="7886700" cy="1325563"/>
          </a:xfrm>
        </p:spPr>
        <p:txBody>
          <a:bodyPr/>
          <a:lstStyle/>
          <a:p>
            <a:r>
              <a:rPr lang="en-US" sz="4000" dirty="0" smtClean="0"/>
              <a:t>FRIB on the MSU campus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378" y="1144577"/>
            <a:ext cx="7886700" cy="4951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59378" y="2428643"/>
            <a:ext cx="142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Existing NSCL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26445" y="2797975"/>
            <a:ext cx="9450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Target</a:t>
            </a:r>
          </a:p>
          <a:p>
            <a:r>
              <a:rPr lang="en-US" dirty="0" err="1" smtClean="0"/>
              <a:t>Highbay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17830" y="4813042"/>
            <a:ext cx="2279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Linac</a:t>
            </a:r>
            <a:r>
              <a:rPr lang="en-US" dirty="0" smtClean="0"/>
              <a:t> Support Building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79524" y="3127626"/>
            <a:ext cx="1465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SRF Assembly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21335" y="4440395"/>
            <a:ext cx="1268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Ion Sources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36935" y="1366771"/>
            <a:ext cx="1334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SHAW LANE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09517" y="5641943"/>
            <a:ext cx="1588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WILSON ROAD</a:t>
            </a:r>
          </a:p>
        </p:txBody>
      </p:sp>
      <p:sp>
        <p:nvSpPr>
          <p:cNvPr id="11" name="TextBox 10"/>
          <p:cNvSpPr txBox="1"/>
          <p:nvPr/>
        </p:nvSpPr>
        <p:spPr>
          <a:xfrm rot="4274050">
            <a:off x="6296616" y="1791272"/>
            <a:ext cx="1621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BOGUE STREET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81116" y="1197427"/>
            <a:ext cx="122296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WHARTON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CENTER</a:t>
            </a:r>
          </a:p>
          <a:p>
            <a:pPr algn="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</a:t>
            </a:r>
            <a:endParaRPr lang="en-US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7378" y="1114892"/>
            <a:ext cx="796565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</a:t>
            </a:r>
            <a:endParaRPr lang="en-US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DAIRY</a:t>
            </a:r>
            <a:b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STORE</a:t>
            </a:r>
          </a:p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(one</a:t>
            </a:r>
          </a:p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block)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57510" y="1689367"/>
            <a:ext cx="7509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Lobby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7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8600"/>
            <a:ext cx="7886700" cy="1325563"/>
          </a:xfrm>
        </p:spPr>
        <p:txBody>
          <a:bodyPr/>
          <a:lstStyle/>
          <a:p>
            <a:r>
              <a:rPr lang="en-US" sz="4000" dirty="0" smtClean="0"/>
              <a:t>Safety First</a:t>
            </a:r>
            <a:endParaRPr lang="en-US" sz="4000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750" y="108936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456525" y="1074408"/>
            <a:ext cx="18288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r" defTabSz="914400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400" b="1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DON’T</a:t>
            </a:r>
            <a:r>
              <a:rPr lang="en-US" altLang="en-US" sz="2400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 put anything in your mouth (eat, drink, chew gum)</a:t>
            </a:r>
            <a:endParaRPr lang="en-US" altLang="en-US" sz="24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380325" y="3255633"/>
            <a:ext cx="1905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r" defTabSz="914400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400" b="1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DO</a:t>
            </a:r>
            <a:r>
              <a:rPr lang="en-US" altLang="en-US" sz="2400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 obey posted signs</a:t>
            </a:r>
          </a:p>
          <a:p>
            <a:pPr algn="r" defTabSz="914400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en-US" altLang="en-US" sz="24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endParaRPr>
          </a:p>
          <a:p>
            <a:pPr algn="r" defTabSz="914400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400" b="1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DON’T</a:t>
            </a:r>
            <a:r>
              <a:rPr lang="en-US" altLang="en-US" sz="2400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 take photos</a:t>
            </a:r>
            <a:endParaRPr lang="en-US" altLang="en-US" sz="24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6858000" y="1098221"/>
            <a:ext cx="20574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defTabSz="914400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400" b="1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DO</a:t>
            </a:r>
            <a:r>
              <a:rPr lang="en-US" altLang="en-US" sz="2400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 watch </a:t>
            </a:r>
            <a:r>
              <a:rPr lang="en-US" altLang="en-US" sz="2400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your head and </a:t>
            </a:r>
            <a:r>
              <a:rPr lang="en-US" altLang="en-US" sz="2400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step </a:t>
            </a:r>
          </a:p>
          <a:p>
            <a:pPr defTabSz="914400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en-US" altLang="en-US" sz="24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endParaRPr>
          </a:p>
          <a:p>
            <a:pPr defTabSz="914400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400" b="1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DON’T</a:t>
            </a:r>
            <a:r>
              <a:rPr lang="en-US" altLang="en-US" sz="2400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altLang="en-US" sz="2400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sit or lean on things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6858000" y="3231821"/>
            <a:ext cx="19812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defTabSz="914400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400" b="1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DO</a:t>
            </a:r>
            <a:r>
              <a:rPr lang="en-US" altLang="en-US" sz="2400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 stay </a:t>
            </a:r>
            <a:r>
              <a:rPr lang="en-US" altLang="en-US" sz="2400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with your </a:t>
            </a:r>
            <a:r>
              <a:rPr lang="en-US" altLang="en-US" sz="2400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guide</a:t>
            </a:r>
          </a:p>
          <a:p>
            <a:pPr defTabSz="914400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en-US" altLang="en-US" sz="2400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endParaRPr>
          </a:p>
          <a:p>
            <a:pPr defTabSz="914400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400" b="1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DON’T</a:t>
            </a:r>
            <a:r>
              <a:rPr lang="en-US" altLang="en-US" sz="2400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 touch equipment</a:t>
            </a:r>
            <a:endParaRPr lang="en-US" altLang="en-US" sz="24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228600" y="5334000"/>
            <a:ext cx="8686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defTabSz="914400" fontAlgn="auto">
              <a:spcBef>
                <a:spcPct val="50000"/>
              </a:spcBef>
              <a:spcAft>
                <a:spcPts val="0"/>
              </a:spcAft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If you </a:t>
            </a:r>
            <a:r>
              <a:rPr lang="en-US" altLang="en-US" sz="2400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lose your tour</a:t>
            </a:r>
            <a:r>
              <a:rPr lang="en-US" altLang="en-US" sz="2400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, </a:t>
            </a:r>
            <a:r>
              <a:rPr lang="en-US" altLang="en-US" sz="2400" b="1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dial “0” </a:t>
            </a:r>
            <a:r>
              <a:rPr lang="en-US" altLang="en-US" sz="2400" b="1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on a lab </a:t>
            </a:r>
            <a:r>
              <a:rPr lang="en-US" altLang="en-US" sz="2400" b="1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phone</a:t>
            </a:r>
            <a:r>
              <a:rPr lang="en-US" altLang="en-US" sz="2400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altLang="en-US" sz="2400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(“77305</a:t>
            </a:r>
            <a:r>
              <a:rPr lang="en-US" altLang="en-US" sz="2400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” after </a:t>
            </a:r>
            <a:r>
              <a:rPr lang="en-US" altLang="en-US" sz="2400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hours)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en-US" sz="2400" b="1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DO </a:t>
            </a:r>
            <a:r>
              <a:rPr lang="en-US" altLang="en-US" sz="2400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leave </a:t>
            </a:r>
            <a:r>
              <a:rPr lang="en-US" altLang="en-US" sz="2400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items </a:t>
            </a:r>
            <a:r>
              <a:rPr lang="en-US" altLang="en-US" sz="2400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(especially open food/drink) you </a:t>
            </a:r>
            <a:r>
              <a:rPr lang="en-US" altLang="en-US" sz="2400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don’t want to </a:t>
            </a:r>
            <a:r>
              <a:rPr lang="en-US" altLang="en-US" sz="2400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carry</a:t>
            </a:r>
            <a:endParaRPr lang="en-US" altLang="en-US" sz="2400" b="1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2" descr="http://2.bp.blogspot.com/-0ub4iOoOed0/UgJkm_xH9FI/AAAAAAAAADA/QIHLttXLhSQ/s1600/no+pho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750" y="3206092"/>
            <a:ext cx="2077899" cy="207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29"/>
          <a:stretch/>
        </p:blipFill>
        <p:spPr>
          <a:xfrm>
            <a:off x="4749350" y="1089362"/>
            <a:ext cx="1805198" cy="20544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4769850" y="3206092"/>
            <a:ext cx="1836598" cy="207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51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suscfe-PowerPoint-Cov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254835" cy="69411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16815" y="514449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b="1" dirty="0">
              <a:solidFill>
                <a:srgbClr val="390C5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32213" y="4836889"/>
            <a:ext cx="3536220" cy="800219"/>
          </a:xfrm>
          <a:prstGeom prst="rect">
            <a:avLst/>
          </a:prstGeom>
          <a:solidFill>
            <a:srgbClr val="BE5ECC"/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 Black" panose="020B0A04020102020204" pitchFamily="34" charset="0"/>
              </a:rPr>
              <a:t>Annually in April</a:t>
            </a:r>
          </a:p>
          <a:p>
            <a:pPr algn="ctr"/>
            <a:r>
              <a:rPr lang="en-US" dirty="0" smtClean="0">
                <a:latin typeface="Arial Black" panose="020B0A04020102020204" pitchFamily="34" charset="0"/>
              </a:rPr>
              <a:t>sciencefestival.msu.edu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2960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6"/>
          <p:cNvSpPr txBox="1">
            <a:spLocks noChangeArrowheads="1"/>
          </p:cNvSpPr>
          <p:nvPr/>
        </p:nvSpPr>
        <p:spPr bwMode="auto">
          <a:xfrm>
            <a:off x="588645" y="1133646"/>
            <a:ext cx="796671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200" dirty="0" smtClean="0">
                <a:solidFill>
                  <a:srgbClr val="00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Learn more about </a:t>
            </a:r>
            <a:r>
              <a:rPr lang="en-US" altLang="en-US" sz="2200" dirty="0">
                <a:solidFill>
                  <a:srgbClr val="00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our </a:t>
            </a:r>
            <a:r>
              <a:rPr lang="en-US" altLang="en-US" sz="2200" dirty="0" smtClean="0">
                <a:solidFill>
                  <a:srgbClr val="00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Lab </a:t>
            </a:r>
            <a:r>
              <a:rPr lang="en-US" altLang="en-US" sz="2200" dirty="0">
                <a:solidFill>
                  <a:srgbClr val="00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and outreach </a:t>
            </a:r>
            <a:r>
              <a:rPr lang="en-US" altLang="en-US" sz="2200" dirty="0" smtClean="0">
                <a:solidFill>
                  <a:srgbClr val="00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programs</a:t>
            </a:r>
            <a:endParaRPr lang="en-US" altLang="en-US" sz="2200" b="1" dirty="0" smtClean="0">
              <a:solidFill>
                <a:srgbClr val="00000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0564" y="1677482"/>
            <a:ext cx="214955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dirty="0" smtClean="0">
                <a:solidFill>
                  <a:srgbClr val="000000"/>
                </a:solidFill>
              </a:rPr>
              <a:t>Visit the FRIB-inspired nuclear science exhibit at </a:t>
            </a:r>
            <a:r>
              <a:rPr lang="en-US" altLang="en-US" b="1" dirty="0" smtClean="0">
                <a:solidFill>
                  <a:srgbClr val="000000"/>
                </a:solidFill>
              </a:rPr>
              <a:t>Impression 5 Science Center </a:t>
            </a:r>
            <a:r>
              <a:rPr lang="en-US" altLang="en-US" dirty="0" smtClean="0">
                <a:solidFill>
                  <a:srgbClr val="000000"/>
                </a:solidFill>
              </a:rPr>
              <a:t>in downtown Lansing!</a:t>
            </a:r>
          </a:p>
          <a:p>
            <a:pPr algn="r">
              <a:spcBef>
                <a:spcPts val="0"/>
              </a:spcBef>
            </a:pPr>
            <a:r>
              <a:rPr lang="en-US" altLang="en-US" u="sng" dirty="0">
                <a:solidFill>
                  <a:srgbClr val="67B14B"/>
                </a:solidFill>
              </a:rPr>
              <a:t>impression5.org</a:t>
            </a:r>
          </a:p>
        </p:txBody>
      </p:sp>
      <p:sp>
        <p:nvSpPr>
          <p:cNvPr id="7" name="Rectangle 6"/>
          <p:cNvSpPr/>
          <p:nvPr/>
        </p:nvSpPr>
        <p:spPr>
          <a:xfrm>
            <a:off x="6324600" y="3802742"/>
            <a:ext cx="25403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/>
              <a:t>Visit </a:t>
            </a:r>
            <a:r>
              <a:rPr lang="en-US" altLang="en-US" dirty="0" smtClean="0"/>
              <a:t>our </a:t>
            </a:r>
            <a:r>
              <a:rPr lang="en-US" altLang="en-US" b="1" i="1" dirty="0" smtClean="0"/>
              <a:t>Gift Shop </a:t>
            </a:r>
            <a:r>
              <a:rPr lang="en-US" altLang="en-US" dirty="0" smtClean="0"/>
              <a:t>on </a:t>
            </a:r>
            <a:r>
              <a:rPr lang="en-US" altLang="en-US" dirty="0" smtClean="0">
                <a:hlinkClick r:id="rId2" action="ppaction://hlinkfile"/>
              </a:rPr>
              <a:t>shop.msu.edu</a:t>
            </a:r>
            <a:r>
              <a:rPr lang="en-US" altLang="en-US" dirty="0" smtClean="0"/>
              <a:t> (click </a:t>
            </a:r>
            <a:r>
              <a:rPr lang="en-US" altLang="en-US" dirty="0"/>
              <a:t>on “NSCL/FRIB” under “Specialty Shops</a:t>
            </a:r>
            <a:r>
              <a:rPr lang="en-US" altLang="en-US" dirty="0" smtClean="0"/>
              <a:t>”)</a:t>
            </a:r>
            <a:endParaRPr lang="en-US" altLang="en-US" dirty="0"/>
          </a:p>
        </p:txBody>
      </p:sp>
      <p:sp>
        <p:nvSpPr>
          <p:cNvPr id="8" name="Rectangle 7"/>
          <p:cNvSpPr/>
          <p:nvPr/>
        </p:nvSpPr>
        <p:spPr>
          <a:xfrm>
            <a:off x="6326372" y="1677482"/>
            <a:ext cx="24641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 smtClean="0">
                <a:solidFill>
                  <a:srgbClr val="000000"/>
                </a:solidFill>
              </a:rPr>
              <a:t>Find</a:t>
            </a:r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b="1" i="1" dirty="0" smtClean="0"/>
              <a:t>camps </a:t>
            </a:r>
            <a:r>
              <a:rPr lang="en-US" altLang="en-US" b="1" i="1" dirty="0"/>
              <a:t>and programs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rgbClr val="000000"/>
                </a:solidFill>
              </a:rPr>
              <a:t>at </a:t>
            </a:r>
            <a:r>
              <a:rPr lang="en-US" altLang="en-US" dirty="0" smtClean="0">
                <a:solidFill>
                  <a:srgbClr val="000000"/>
                </a:solidFill>
              </a:rPr>
              <a:t>MSU for </a:t>
            </a:r>
          </a:p>
          <a:p>
            <a:r>
              <a:rPr lang="en-US" altLang="en-US" dirty="0" err="1" smtClean="0">
                <a:solidFill>
                  <a:srgbClr val="000000"/>
                </a:solidFill>
              </a:rPr>
              <a:t>pre-college</a:t>
            </a:r>
            <a:r>
              <a:rPr lang="en-US" altLang="en-US" dirty="0" smtClean="0">
                <a:solidFill>
                  <a:srgbClr val="000000"/>
                </a:solidFill>
              </a:rPr>
              <a:t> students: </a:t>
            </a:r>
            <a:r>
              <a:rPr lang="en-US" altLang="en-US" u="sng" dirty="0">
                <a:solidFill>
                  <a:srgbClr val="67B14B"/>
                </a:solidFill>
              </a:rPr>
              <a:t>spartanyouth.msu.edu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8645" y="5194009"/>
            <a:ext cx="82519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200" dirty="0" smtClean="0">
                <a:solidFill>
                  <a:srgbClr val="00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contact</a:t>
            </a:r>
            <a:r>
              <a:rPr lang="en-US" altLang="en-US" sz="220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altLang="en-US" sz="2200" dirty="0" smtClean="0">
                <a:latin typeface="Arial Black" panose="020B0A04020102020204" pitchFamily="34" charset="0"/>
                <a:cs typeface="Aharoni" panose="02010803020104030203" pitchFamily="2" charset="-79"/>
                <a:hlinkClick r:id="rId3"/>
              </a:rPr>
              <a:t>visits@nscl.msu.edu</a:t>
            </a:r>
            <a:r>
              <a:rPr lang="en-US" altLang="en-US" sz="2200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</a:p>
          <a:p>
            <a:r>
              <a:rPr lang="en-US" altLang="en-US" sz="2200" dirty="0" smtClean="0">
                <a:solidFill>
                  <a:srgbClr val="00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or </a:t>
            </a:r>
            <a:r>
              <a:rPr lang="en-US" altLang="en-US" sz="2200" dirty="0">
                <a:solidFill>
                  <a:srgbClr val="00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go to </a:t>
            </a:r>
            <a:r>
              <a:rPr lang="en-US" altLang="en-US" sz="2200" dirty="0">
                <a:latin typeface="Arial Black" panose="020B0A04020102020204" pitchFamily="34" charset="0"/>
                <a:cs typeface="Aharoni" panose="02010803020104030203" pitchFamily="2" charset="-79"/>
                <a:hlinkClick r:id="rId4"/>
              </a:rPr>
              <a:t>nscl.msu.edu</a:t>
            </a:r>
            <a:r>
              <a:rPr lang="en-US" altLang="en-US" sz="2200" u="sng" dirty="0">
                <a:solidFill>
                  <a:srgbClr val="67B14B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/public/education</a:t>
            </a:r>
            <a:endParaRPr lang="en-US" sz="2200" u="sng" dirty="0">
              <a:solidFill>
                <a:srgbClr val="67B14B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9788" y="1677482"/>
            <a:ext cx="1728486" cy="20248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3955" y="3802742"/>
            <a:ext cx="1380150" cy="13112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08002" y="4704304"/>
            <a:ext cx="1716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GIFT SHOP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0564" y="3797595"/>
            <a:ext cx="21558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dirty="0" smtClean="0">
                <a:solidFill>
                  <a:srgbClr val="000000"/>
                </a:solidFill>
              </a:rPr>
              <a:t>Get the Android/ iPhone/iPad </a:t>
            </a:r>
            <a:r>
              <a:rPr lang="en-US" altLang="en-US" dirty="0">
                <a:solidFill>
                  <a:srgbClr val="000000"/>
                </a:solidFill>
              </a:rPr>
              <a:t>game </a:t>
            </a:r>
            <a:r>
              <a:rPr lang="en-US" altLang="en-US" b="1" i="1" dirty="0" err="1"/>
              <a:t>Isotopolis</a:t>
            </a:r>
            <a:r>
              <a:rPr lang="en-US" alt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dirty="0">
                <a:solidFill>
                  <a:srgbClr val="000000"/>
                </a:solidFill>
              </a:rPr>
              <a:t>for free!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35904" y="1707845"/>
            <a:ext cx="1716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SPARTAN YOUTH PROGRAMS</a:t>
            </a:r>
            <a:endParaRPr lang="en-US" sz="1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7283" y="5425120"/>
            <a:ext cx="440318" cy="35798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467601" y="5410200"/>
            <a:ext cx="10877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Aharoni" panose="02010803020104030203" pitchFamily="2" charset="-79"/>
              </a:rPr>
              <a:t>@</a:t>
            </a:r>
            <a:r>
              <a:rPr lang="en-US" altLang="en-US" sz="20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cs typeface="Aharoni" panose="02010803020104030203" pitchFamily="2" charset="-79"/>
              </a:rPr>
              <a:t>nscl</a:t>
            </a:r>
            <a:endParaRPr lang="en-US" sz="2000" dirty="0">
              <a:latin typeface="+mj-lt"/>
              <a:cs typeface="Aharoni" panose="02010803020104030203" pitchFamily="2" charset="-79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0" b="10190"/>
          <a:stretch/>
        </p:blipFill>
        <p:spPr>
          <a:xfrm>
            <a:off x="2652415" y="2787962"/>
            <a:ext cx="1781768" cy="91440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641024" y="3802742"/>
            <a:ext cx="1797853" cy="1301672"/>
            <a:chOff x="4714238" y="2213945"/>
            <a:chExt cx="2236345" cy="161914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4238" y="2213945"/>
              <a:ext cx="2236345" cy="161914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61905" y="2225387"/>
              <a:ext cx="1188677" cy="419964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528" y="1677482"/>
            <a:ext cx="1810760" cy="1207173"/>
          </a:xfrm>
          <a:prstGeom prst="rect">
            <a:avLst/>
          </a:prstGeom>
        </p:spPr>
      </p:pic>
      <p:sp>
        <p:nvSpPr>
          <p:cNvPr id="21" name="Title 2"/>
          <p:cNvSpPr>
            <a:spLocks noGrp="1"/>
          </p:cNvSpPr>
          <p:nvPr>
            <p:ph type="title" idx="4294967295"/>
          </p:nvPr>
        </p:nvSpPr>
        <p:spPr>
          <a:xfrm>
            <a:off x="0" y="285750"/>
            <a:ext cx="8991600" cy="485775"/>
          </a:xfrm>
        </p:spPr>
        <p:txBody>
          <a:bodyPr/>
          <a:lstStyle/>
          <a:p>
            <a:r>
              <a:rPr lang="en-US" dirty="0" smtClean="0"/>
              <a:t>Explore FRIB &amp; NSCL at MSU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2238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elium-an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333" y="3801195"/>
            <a:ext cx="2371005" cy="237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191869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67B14B"/>
                </a:solidFill>
              </a:rPr>
              <a:t>Science</a:t>
            </a:r>
            <a:r>
              <a:rPr lang="en-US" sz="4000" b="1" dirty="0" smtClean="0"/>
              <a:t> is the study of our universe</a:t>
            </a:r>
            <a:endParaRPr lang="en-US" sz="4000" b="1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88437" y="1118388"/>
            <a:ext cx="6157586" cy="4114800"/>
          </a:xfrm>
          <a:prstGeom prst="rect">
            <a:avLst/>
          </a:prstGeom>
        </p:spPr>
        <p:txBody>
          <a:bodyPr>
            <a:noAutofit/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2800" b="1" kern="0" dirty="0" smtClean="0">
                <a:solidFill>
                  <a:schemeClr val="tx1"/>
                </a:solidFill>
              </a:rPr>
              <a:t>What are you made of?</a:t>
            </a:r>
          </a:p>
          <a:p>
            <a:pPr>
              <a:buFont typeface="Wingdings" pitchFamily="2" charset="2"/>
              <a:buChar char=""/>
            </a:pPr>
            <a:r>
              <a:rPr lang="en-US" altLang="en-US" sz="2800" kern="0" dirty="0" smtClean="0">
                <a:solidFill>
                  <a:schemeClr val="tx1"/>
                </a:solidFill>
              </a:rPr>
              <a:t>Organs (medicine)</a:t>
            </a:r>
          </a:p>
          <a:p>
            <a:pPr lvl="1">
              <a:buFont typeface="Wingdings" panose="05000000000000000000" pitchFamily="2" charset="2"/>
              <a:buChar char=""/>
            </a:pPr>
            <a:r>
              <a:rPr lang="en-US" altLang="en-US" sz="2800" kern="0" dirty="0" smtClean="0"/>
              <a:t>Cells (microbiology)</a:t>
            </a:r>
          </a:p>
          <a:p>
            <a:pPr lvl="2">
              <a:buFont typeface="Wingdings" panose="05000000000000000000" pitchFamily="2" charset="2"/>
              <a:buChar char=""/>
            </a:pPr>
            <a:r>
              <a:rPr lang="en-US" altLang="en-US" sz="2400" kern="0" dirty="0" smtClean="0"/>
              <a:t>Molecules (chemistry)</a:t>
            </a:r>
          </a:p>
          <a:p>
            <a:pPr lvl="3">
              <a:buFont typeface="Wingdings" panose="05000000000000000000" pitchFamily="2" charset="2"/>
              <a:buChar char=""/>
            </a:pPr>
            <a:r>
              <a:rPr lang="en-US" altLang="en-US" sz="2400" kern="0" dirty="0" smtClean="0"/>
              <a:t>Atoms (physics)</a:t>
            </a:r>
          </a:p>
          <a:p>
            <a:pPr lvl="4">
              <a:buFont typeface="Wingdings" panose="05000000000000000000" pitchFamily="2" charset="2"/>
              <a:buChar char=""/>
            </a:pPr>
            <a:r>
              <a:rPr lang="en-US" altLang="en-US" sz="2400" kern="0" dirty="0" smtClean="0"/>
              <a:t>Nuclei (nuclear science)</a:t>
            </a:r>
          </a:p>
          <a:p>
            <a:pPr lvl="5">
              <a:buFont typeface="Wingdings" panose="05000000000000000000" pitchFamily="2" charset="2"/>
              <a:buChar char=""/>
            </a:pPr>
            <a:r>
              <a:rPr lang="en-US" altLang="en-US" sz="2400" kern="0" dirty="0" smtClean="0"/>
              <a:t>Protons and Neutrons (high energy physics)</a:t>
            </a:r>
          </a:p>
          <a:p>
            <a:pPr lvl="6">
              <a:buFont typeface="Wingdings" panose="05000000000000000000" pitchFamily="2" charset="2"/>
              <a:buChar char=""/>
            </a:pPr>
            <a:r>
              <a:rPr lang="en-US" altLang="en-US" sz="2000" kern="0" dirty="0" smtClean="0"/>
              <a:t>Quarks (high energy physics)</a:t>
            </a:r>
          </a:p>
          <a:p>
            <a:pPr lvl="7">
              <a:buFont typeface="Wingdings" panose="05000000000000000000" pitchFamily="2" charset="2"/>
              <a:buChar char=""/>
            </a:pPr>
            <a:r>
              <a:rPr lang="en-US" altLang="en-US" sz="2000" kern="0" dirty="0" smtClean="0"/>
              <a:t>??? (???)</a:t>
            </a: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13695" y="1122544"/>
            <a:ext cx="2313340" cy="453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18"/>
          <p:cNvSpPr>
            <a:spLocks noChangeArrowheads="1"/>
          </p:cNvSpPr>
          <p:nvPr/>
        </p:nvSpPr>
        <p:spPr bwMode="auto">
          <a:xfrm>
            <a:off x="1148130" y="4648200"/>
            <a:ext cx="629870" cy="650727"/>
          </a:xfrm>
          <a:prstGeom prst="ellipse">
            <a:avLst/>
          </a:prstGeom>
          <a:noFill/>
          <a:ln w="25400">
            <a:solidFill>
              <a:srgbClr val="D6A16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Line 13"/>
          <p:cNvSpPr>
            <a:spLocks noChangeShapeType="1"/>
          </p:cNvSpPr>
          <p:nvPr/>
        </p:nvSpPr>
        <p:spPr bwMode="auto">
          <a:xfrm flipH="1">
            <a:off x="1684863" y="3505200"/>
            <a:ext cx="372535" cy="1143000"/>
          </a:xfrm>
          <a:prstGeom prst="line">
            <a:avLst/>
          </a:prstGeom>
          <a:noFill/>
          <a:ln w="25400">
            <a:solidFill>
              <a:srgbClr val="D6A16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 flipH="1">
            <a:off x="1439331" y="3124201"/>
            <a:ext cx="0" cy="990600"/>
          </a:xfrm>
          <a:prstGeom prst="line">
            <a:avLst/>
          </a:prstGeom>
          <a:noFill/>
          <a:ln w="25400">
            <a:solidFill>
              <a:srgbClr val="D6A16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 flipH="1">
            <a:off x="1684864" y="3887414"/>
            <a:ext cx="1074578" cy="1172460"/>
          </a:xfrm>
          <a:prstGeom prst="line">
            <a:avLst/>
          </a:prstGeom>
          <a:noFill/>
          <a:ln w="25400">
            <a:solidFill>
              <a:srgbClr val="D6A16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483657" y="5725516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(and electrons)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98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7" presetID="15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78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6" grpId="0" uiExpand="1" animBg="1"/>
      <p:bldP spid="7" grpId="0" uiExpand="1" animBg="1"/>
      <p:bldP spid="8" grpId="0" uiExpand="1" animBg="1"/>
      <p:bldP spid="9" grpId="0" uiExpand="1" animBg="1"/>
      <p:bldP spid="10" grpId="0" uiExpan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91869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/>
              <a:t>Why are nuclei interesting?</a:t>
            </a:r>
            <a:endParaRPr lang="en-US" sz="4000" b="1" dirty="0"/>
          </a:p>
        </p:txBody>
      </p:sp>
      <p:grpSp>
        <p:nvGrpSpPr>
          <p:cNvPr id="25" name="Group 42"/>
          <p:cNvGrpSpPr>
            <a:grpSpLocks/>
          </p:cNvGrpSpPr>
          <p:nvPr/>
        </p:nvGrpSpPr>
        <p:grpSpPr bwMode="auto">
          <a:xfrm>
            <a:off x="734498" y="1142498"/>
            <a:ext cx="7952302" cy="1360939"/>
            <a:chOff x="374314" y="1194715"/>
            <a:chExt cx="9918105" cy="1697789"/>
          </a:xfrm>
        </p:grpSpPr>
        <p:pic>
          <p:nvPicPr>
            <p:cNvPr id="26" name="Picture 33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6200000">
              <a:off x="1787124" y="-218095"/>
              <a:ext cx="1697789" cy="4523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36"/>
            <p:cNvSpPr txBox="1">
              <a:spLocks noChangeArrowheads="1"/>
            </p:cNvSpPr>
            <p:nvPr/>
          </p:nvSpPr>
          <p:spPr bwMode="auto">
            <a:xfrm>
              <a:off x="4897724" y="1362103"/>
              <a:ext cx="5394695" cy="1190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dirty="0" smtClean="0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</a:rPr>
                <a:t>YOU AND THE UNIVERSE ARE MADE OF THEM</a:t>
              </a:r>
              <a:endParaRPr lang="en-US" altLang="en-US" sz="28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8" name="Group 46"/>
          <p:cNvGrpSpPr>
            <a:grpSpLocks/>
          </p:cNvGrpSpPr>
          <p:nvPr/>
        </p:nvGrpSpPr>
        <p:grpSpPr bwMode="auto">
          <a:xfrm>
            <a:off x="6636910" y="2449308"/>
            <a:ext cx="2278490" cy="1459275"/>
            <a:chOff x="6553200" y="2743200"/>
            <a:chExt cx="2362200" cy="1512332"/>
          </a:xfrm>
        </p:grpSpPr>
        <p:pic>
          <p:nvPicPr>
            <p:cNvPr id="29" name="Picture 32" descr="I:\projects\outreach\Marble Nuclei\Illustrations\Lithium 11 halo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2743200"/>
              <a:ext cx="2286000" cy="1154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37"/>
            <p:cNvSpPr txBox="1">
              <a:spLocks noChangeArrowheads="1"/>
            </p:cNvSpPr>
            <p:nvPr/>
          </p:nvSpPr>
          <p:spPr bwMode="auto">
            <a:xfrm>
              <a:off x="6553200" y="3886200"/>
              <a:ext cx="2362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</a:rPr>
                <a:t>How big are they?</a:t>
              </a:r>
            </a:p>
          </p:txBody>
        </p:sp>
      </p:grpSp>
      <p:grpSp>
        <p:nvGrpSpPr>
          <p:cNvPr id="31" name="Group 43"/>
          <p:cNvGrpSpPr>
            <a:grpSpLocks/>
          </p:cNvGrpSpPr>
          <p:nvPr/>
        </p:nvGrpSpPr>
        <p:grpSpPr bwMode="auto">
          <a:xfrm>
            <a:off x="455276" y="2573019"/>
            <a:ext cx="6038534" cy="646331"/>
            <a:chOff x="1498947" y="1491322"/>
            <a:chExt cx="6575603" cy="703445"/>
          </a:xfrm>
        </p:grpSpPr>
        <p:pic>
          <p:nvPicPr>
            <p:cNvPr id="32" name="Picture 36" descr="I:\projects\outreach\Marble Nuclei\Illustrations\Beryllium-Isotopes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6150" y="1492056"/>
              <a:ext cx="4978400" cy="679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Box 38"/>
            <p:cNvSpPr txBox="1">
              <a:spLocks noChangeArrowheads="1"/>
            </p:cNvSpPr>
            <p:nvPr/>
          </p:nvSpPr>
          <p:spPr bwMode="auto">
            <a:xfrm>
              <a:off x="1498947" y="1491322"/>
              <a:ext cx="1625164" cy="703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</a:rPr>
                <a:t>How many </a:t>
              </a:r>
              <a:r>
                <a:rPr lang="en-US" altLang="en-US" sz="1800" dirty="0" smtClean="0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</a:rPr>
                <a:t>kinds </a:t>
              </a:r>
              <a:r>
                <a:rPr lang="en-US" altLang="en-US" sz="1800" dirty="0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</a:rPr>
                <a:t>exist?</a:t>
              </a:r>
            </a:p>
          </p:txBody>
        </p:sp>
      </p:grpSp>
      <p:grpSp>
        <p:nvGrpSpPr>
          <p:cNvPr id="34" name="Group 44"/>
          <p:cNvGrpSpPr>
            <a:grpSpLocks/>
          </p:cNvGrpSpPr>
          <p:nvPr/>
        </p:nvGrpSpPr>
        <p:grpSpPr bwMode="auto">
          <a:xfrm>
            <a:off x="2674759" y="3352800"/>
            <a:ext cx="3962151" cy="2730206"/>
            <a:chOff x="-442872" y="3923487"/>
            <a:chExt cx="4107022" cy="2829138"/>
          </a:xfrm>
        </p:grpSpPr>
        <p:pic>
          <p:nvPicPr>
            <p:cNvPr id="35" name="Picture 3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42872" y="3923487"/>
              <a:ext cx="2829138" cy="2829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TextBox 39"/>
            <p:cNvSpPr txBox="1">
              <a:spLocks noChangeArrowheads="1"/>
            </p:cNvSpPr>
            <p:nvPr/>
          </p:nvSpPr>
          <p:spPr bwMode="auto">
            <a:xfrm>
              <a:off x="2362083" y="3923487"/>
              <a:ext cx="1302067" cy="1530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</a:rPr>
                <a:t>Where did the elements come from?</a:t>
              </a:r>
            </a:p>
          </p:txBody>
        </p:sp>
      </p:grpSp>
      <p:grpSp>
        <p:nvGrpSpPr>
          <p:cNvPr id="37" name="Group 47"/>
          <p:cNvGrpSpPr>
            <a:grpSpLocks/>
          </p:cNvGrpSpPr>
          <p:nvPr/>
        </p:nvGrpSpPr>
        <p:grpSpPr bwMode="auto">
          <a:xfrm>
            <a:off x="6636910" y="4064041"/>
            <a:ext cx="2243271" cy="2031959"/>
            <a:chOff x="5562600" y="4495800"/>
            <a:chExt cx="3039556" cy="2748791"/>
          </a:xfrm>
        </p:grpSpPr>
        <p:pic>
          <p:nvPicPr>
            <p:cNvPr id="38" name="Picture 35" descr="I:\projects\outreach\Marble Nuclei\Illustrations\fusion-mass-difference.pn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4495800"/>
              <a:ext cx="2785486" cy="191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Box 40"/>
            <p:cNvSpPr txBox="1">
              <a:spLocks noChangeArrowheads="1"/>
            </p:cNvSpPr>
            <p:nvPr/>
          </p:nvSpPr>
          <p:spPr bwMode="auto">
            <a:xfrm>
              <a:off x="5562600" y="6400800"/>
              <a:ext cx="3039556" cy="843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</a:rPr>
                <a:t>How much do they weigh?</a:t>
              </a:r>
            </a:p>
          </p:txBody>
        </p:sp>
      </p:grpSp>
      <p:grpSp>
        <p:nvGrpSpPr>
          <p:cNvPr id="40" name="Group 45"/>
          <p:cNvGrpSpPr>
            <a:grpSpLocks/>
          </p:cNvGrpSpPr>
          <p:nvPr/>
        </p:nvGrpSpPr>
        <p:grpSpPr bwMode="auto">
          <a:xfrm>
            <a:off x="455276" y="3268204"/>
            <a:ext cx="2079423" cy="2888336"/>
            <a:chOff x="2476365" y="2682054"/>
            <a:chExt cx="2564010" cy="3563489"/>
          </a:xfrm>
        </p:grpSpPr>
        <p:pic>
          <p:nvPicPr>
            <p:cNvPr id="41" name="Picture 31" descr="I:\projects\outreach\Marble Nuclei\Illustrations\Beta minus decay.pn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5106" y="2682054"/>
              <a:ext cx="1541485" cy="2065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TextBox 41"/>
            <p:cNvSpPr txBox="1">
              <a:spLocks noChangeArrowheads="1"/>
            </p:cNvSpPr>
            <p:nvPr/>
          </p:nvSpPr>
          <p:spPr bwMode="auto">
            <a:xfrm>
              <a:off x="2476365" y="4764635"/>
              <a:ext cx="2564010" cy="1480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</a:rPr>
                <a:t>Why are some radioactive </a:t>
              </a:r>
              <a:r>
                <a:rPr lang="en-US" altLang="en-US" sz="1800" dirty="0" smtClean="0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</a:rPr>
                <a:t>&amp; </a:t>
              </a:r>
              <a:r>
                <a:rPr lang="en-US" altLang="en-US" sz="1800" dirty="0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</a:rPr>
                <a:t>how long do they last?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82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918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/>
              <a:t>What is the </a:t>
            </a:r>
            <a:r>
              <a:rPr lang="en-US" altLang="en-US" sz="3600" b="1" dirty="0">
                <a:solidFill>
                  <a:srgbClr val="67B14B"/>
                </a:solidFill>
              </a:rPr>
              <a:t>value</a:t>
            </a:r>
            <a:r>
              <a:rPr lang="en-US" altLang="en-US" sz="3600" b="1" dirty="0"/>
              <a:t>? </a:t>
            </a:r>
            <a:r>
              <a:rPr lang="en-US" altLang="en-US" sz="3600" b="1" dirty="0" smtClean="0"/>
              <a:t>(“Who </a:t>
            </a:r>
            <a:r>
              <a:rPr lang="en-US" altLang="en-US" sz="3600" b="1" dirty="0"/>
              <a:t>cares?”)</a:t>
            </a:r>
            <a:endParaRPr lang="en-US" sz="3600" b="1" dirty="0"/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304800" y="1295398"/>
            <a:ext cx="2743200" cy="2366963"/>
            <a:chOff x="192" y="912"/>
            <a:chExt cx="1728" cy="1491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912"/>
              <a:ext cx="1728" cy="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333" y="2170"/>
              <a:ext cx="144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Keeping us healthy</a:t>
              </a:r>
              <a:endParaRPr lang="en-US" alt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3086100" y="1295398"/>
            <a:ext cx="2971800" cy="2382838"/>
            <a:chOff x="1944" y="1200"/>
            <a:chExt cx="1872" cy="1501"/>
          </a:xfrm>
        </p:grpSpPr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1200"/>
              <a:ext cx="1728" cy="1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1944" y="2468"/>
              <a:ext cx="187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Explaining our world</a:t>
              </a:r>
              <a:endParaRPr lang="en-US" alt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6096001" y="1295398"/>
            <a:ext cx="2630488" cy="2366963"/>
            <a:chOff x="3840" y="1584"/>
            <a:chExt cx="1657" cy="1491"/>
          </a:xfrm>
        </p:grpSpPr>
        <p:pic>
          <p:nvPicPr>
            <p:cNvPr id="10" name="Picture 10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1584"/>
              <a:ext cx="1657" cy="1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3873" y="2842"/>
              <a:ext cx="154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Making us electricity</a:t>
              </a:r>
              <a:endParaRPr lang="en-US" alt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190500" y="5578171"/>
            <a:ext cx="883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Jobs like </a:t>
            </a:r>
            <a:r>
              <a:rPr lang="en-US" alt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medical physicist, radiation safety </a:t>
            </a:r>
            <a:r>
              <a:rPr lang="en-US" altLang="en-US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officer, geophysicist</a:t>
            </a:r>
            <a:endParaRPr lang="en-US" altLang="en-US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261851" y="4361250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we learn about the nucleus can </a:t>
            </a:r>
            <a:endParaRPr lang="en-US" alt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rgbClr val="67B14B"/>
                </a:solidFill>
                <a:latin typeface="Arial Black" panose="020B0A04020102020204" pitchFamily="34" charset="0"/>
              </a:rPr>
              <a:t>save lives and change the world!</a:t>
            </a:r>
            <a:endParaRPr lang="en-US" altLang="en-US" sz="2800" dirty="0">
              <a:solidFill>
                <a:srgbClr val="67B14B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231371" y="3698326"/>
            <a:ext cx="8610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…plus: </a:t>
            </a:r>
            <a:r>
              <a:rPr lang="en-US" altLang="en-US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smoke detectors, smartphones, safer food, </a:t>
            </a:r>
            <a:r>
              <a:rPr lang="en-US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US" altLang="en-US" sz="1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329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98437"/>
            <a:ext cx="7886700" cy="1325563"/>
          </a:xfrm>
        </p:spPr>
        <p:txBody>
          <a:bodyPr/>
          <a:lstStyle/>
          <a:p>
            <a:r>
              <a:rPr lang="en-US" sz="4000" dirty="0" smtClean="0"/>
              <a:t>How big is the nucleus?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467438" y="1110484"/>
            <a:ext cx="73258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nuclei were really as big as a bunch of marbles (4 cm across)…</a:t>
            </a:r>
          </a:p>
          <a:p>
            <a:r>
              <a:rPr lang="en-US" sz="3200" dirty="0" smtClean="0"/>
              <a:t>How big should the </a:t>
            </a:r>
            <a:r>
              <a:rPr lang="en-US" sz="3200" i="1" dirty="0" smtClean="0"/>
              <a:t>whole </a:t>
            </a:r>
            <a:r>
              <a:rPr lang="en-US" sz="3200" dirty="0" smtClean="0"/>
              <a:t>atom be?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09006" y="2075219"/>
            <a:ext cx="4524469" cy="3785652"/>
            <a:chOff x="509006" y="1744978"/>
            <a:chExt cx="4524469" cy="3785652"/>
          </a:xfrm>
        </p:grpSpPr>
        <p:sp>
          <p:nvSpPr>
            <p:cNvPr id="4" name="TextBox 3"/>
            <p:cNvSpPr txBox="1"/>
            <p:nvPr/>
          </p:nvSpPr>
          <p:spPr>
            <a:xfrm>
              <a:off x="1534504" y="1744978"/>
              <a:ext cx="3498971" cy="3785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4800" dirty="0" smtClean="0"/>
                <a:t>A baseball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4800" dirty="0" smtClean="0"/>
                <a:t>A basketball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4800" dirty="0" smtClean="0"/>
                <a:t>A car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4800" dirty="0" smtClean="0"/>
                <a:t>A stadium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4800" dirty="0" smtClean="0"/>
                <a:t>Crazy big</a:t>
              </a:r>
              <a:endParaRPr lang="en-US" sz="4800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0557" y="2608102"/>
              <a:ext cx="570785" cy="57947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9006" y="3245335"/>
              <a:ext cx="1068110" cy="69352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3650" y="3964500"/>
              <a:ext cx="984647" cy="68925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7331" y="1838981"/>
              <a:ext cx="667173" cy="66383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952" y="4715841"/>
              <a:ext cx="1066356" cy="707033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9914" y="1100532"/>
            <a:ext cx="1175570" cy="881677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1603578" y="4275857"/>
            <a:ext cx="3221765" cy="79801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375781" y="2098578"/>
            <a:ext cx="8139569" cy="2132949"/>
            <a:chOff x="375781" y="1805915"/>
            <a:chExt cx="8139569" cy="2132949"/>
          </a:xfrm>
          <a:solidFill>
            <a:schemeClr val="bg1"/>
          </a:solidFill>
        </p:grpSpPr>
        <p:sp>
          <p:nvSpPr>
            <p:cNvPr id="7" name="Rectangle 6"/>
            <p:cNvSpPr/>
            <p:nvPr/>
          </p:nvSpPr>
          <p:spPr>
            <a:xfrm>
              <a:off x="375781" y="1805915"/>
              <a:ext cx="8139569" cy="21329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438" y="1856400"/>
              <a:ext cx="7965175" cy="2038581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12" name="Group 11"/>
          <p:cNvGrpSpPr/>
          <p:nvPr/>
        </p:nvGrpSpPr>
        <p:grpSpPr>
          <a:xfrm>
            <a:off x="467438" y="5046082"/>
            <a:ext cx="4180762" cy="973718"/>
            <a:chOff x="467438" y="4841101"/>
            <a:chExt cx="3810363" cy="973718"/>
          </a:xfrm>
        </p:grpSpPr>
        <p:sp>
          <p:nvSpPr>
            <p:cNvPr id="8" name="Rectangle 7"/>
            <p:cNvSpPr/>
            <p:nvPr/>
          </p:nvSpPr>
          <p:spPr>
            <a:xfrm>
              <a:off x="467438" y="4841101"/>
              <a:ext cx="1448826" cy="8838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835162" y="4930981"/>
              <a:ext cx="2442639" cy="8838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3117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91869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000" b="1" dirty="0"/>
              <a:t>The </a:t>
            </a:r>
            <a:r>
              <a:rPr lang="en-US" altLang="en-US" sz="4000" b="1" dirty="0">
                <a:solidFill>
                  <a:srgbClr val="C00000"/>
                </a:solidFill>
              </a:rPr>
              <a:t>Problem(s)</a:t>
            </a:r>
            <a:endParaRPr lang="en-US" sz="4000" b="1" dirty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154080" y="2431661"/>
            <a:ext cx="2538609" cy="2791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buFontTx/>
              <a:buNone/>
            </a:pPr>
            <a:r>
              <a:rPr lang="en-US" altLang="en-US" sz="3200" kern="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Nuclei are too </a:t>
            </a:r>
            <a:r>
              <a:rPr lang="en-US" altLang="en-US" sz="2000" kern="0" dirty="0" smtClean="0">
                <a:solidFill>
                  <a:srgbClr val="FF0000"/>
                </a:solidFill>
                <a:latin typeface="Copperplate Gothic Bold" panose="020E0705020206020404" pitchFamily="34" charset="0"/>
              </a:rPr>
              <a:t>small</a:t>
            </a:r>
            <a:r>
              <a:rPr lang="en-US" altLang="en-US" sz="2000" kern="0" dirty="0" smtClean="0">
                <a:solidFill>
                  <a:schemeClr val="tx1"/>
                </a:solidFill>
              </a:rPr>
              <a:t> </a:t>
            </a:r>
          </a:p>
          <a:p>
            <a:pPr marL="0" algn="ctr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en-US" altLang="en-US" sz="3200" kern="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to see </a:t>
            </a:r>
          </a:p>
          <a:p>
            <a:pPr algn="ctr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en-US" altLang="en-US" i="1" kern="0" dirty="0" smtClean="0">
                <a:solidFill>
                  <a:schemeClr val="tx1"/>
                </a:solidFill>
                <a:latin typeface="+mj-lt"/>
              </a:rPr>
              <a:t>(even with </a:t>
            </a:r>
          </a:p>
          <a:p>
            <a:pPr algn="ctr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en-US" altLang="en-US" i="1" kern="0" dirty="0" smtClean="0">
                <a:solidFill>
                  <a:schemeClr val="tx1"/>
                </a:solidFill>
                <a:latin typeface="+mj-lt"/>
              </a:rPr>
              <a:t>the best microscopes!)</a:t>
            </a:r>
            <a:endParaRPr lang="en-US" altLang="en-US" sz="1600" i="1" kern="0" dirty="0" smtClean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65781" y="2431661"/>
            <a:ext cx="272749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dirty="0">
                <a:latin typeface="+mn-lt"/>
                <a:cs typeface="Arial" charset="0"/>
              </a:rPr>
              <a:t>(to make it </a:t>
            </a:r>
            <a:r>
              <a:rPr lang="en-US" sz="2400" dirty="0" smtClean="0">
                <a:latin typeface="+mn-lt"/>
                <a:cs typeface="Arial" charset="0"/>
              </a:rPr>
              <a:t>even more </a:t>
            </a:r>
            <a:r>
              <a:rPr lang="en-US" sz="2400" dirty="0">
                <a:latin typeface="+mn-lt"/>
                <a:cs typeface="Arial" charset="0"/>
              </a:rPr>
              <a:t>interesting: most isotopes are </a:t>
            </a:r>
          </a:p>
          <a:p>
            <a:pPr algn="ctr" eaLnBrk="1" hangingPunct="1">
              <a:defRPr/>
            </a:pPr>
            <a:r>
              <a:rPr lang="en-US" sz="2400" dirty="0">
                <a:solidFill>
                  <a:srgbClr val="FF0000"/>
                </a:solidFill>
                <a:latin typeface="+mn-lt"/>
                <a:cs typeface="Arial" charset="0"/>
              </a:rPr>
              <a:t>radioactive</a:t>
            </a:r>
            <a:r>
              <a:rPr lang="en-US" sz="2400" dirty="0">
                <a:latin typeface="+mn-lt"/>
                <a:cs typeface="Arial" charset="0"/>
              </a:rPr>
              <a:t>, </a:t>
            </a:r>
            <a:endParaRPr lang="en-US" sz="2400" dirty="0" smtClean="0">
              <a:latin typeface="+mn-lt"/>
              <a:cs typeface="Arial" charset="0"/>
            </a:endParaRPr>
          </a:p>
          <a:p>
            <a:pPr algn="ctr" eaLnBrk="1" hangingPunct="1">
              <a:defRPr/>
            </a:pPr>
            <a:r>
              <a:rPr lang="en-US" sz="2400" dirty="0" smtClean="0">
                <a:solidFill>
                  <a:srgbClr val="FF0000"/>
                </a:solidFill>
                <a:latin typeface="+mn-lt"/>
                <a:cs typeface="Arial" charset="0"/>
              </a:rPr>
              <a:t>short-lived</a:t>
            </a:r>
            <a:r>
              <a:rPr lang="en-US" sz="2400" dirty="0">
                <a:latin typeface="+mn-lt"/>
                <a:cs typeface="Arial" charset="0"/>
              </a:rPr>
              <a:t>, and </a:t>
            </a:r>
            <a:r>
              <a:rPr lang="en-US" sz="2400" dirty="0">
                <a:solidFill>
                  <a:srgbClr val="FF0000"/>
                </a:solidFill>
                <a:latin typeface="+mn-lt"/>
                <a:cs typeface="Arial" charset="0"/>
              </a:rPr>
              <a:t>don’t exist on Earth</a:t>
            </a:r>
            <a:r>
              <a:rPr lang="en-US" sz="2400" dirty="0">
                <a:latin typeface="+mn-lt"/>
                <a:cs typeface="Arial" charset="0"/>
              </a:rPr>
              <a:t>)</a:t>
            </a:r>
          </a:p>
        </p:txBody>
      </p:sp>
      <p:pic>
        <p:nvPicPr>
          <p:cNvPr id="24" name="Picture 2" descr="http://dclips.fundraw.com/pngmax/TheresaKnott_Microscop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6089" y="1143000"/>
            <a:ext cx="31305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&quot;No&quot; Symbol 24"/>
          <p:cNvSpPr/>
          <p:nvPr/>
        </p:nvSpPr>
        <p:spPr bwMode="auto">
          <a:xfrm rot="5400000">
            <a:off x="2692689" y="2057400"/>
            <a:ext cx="3505200" cy="3505200"/>
          </a:xfrm>
          <a:prstGeom prst="noSmoking">
            <a:avLst/>
          </a:prstGeom>
          <a:solidFill>
            <a:srgbClr val="FF0000">
              <a:alpha val="47000"/>
            </a:srgbClr>
          </a:solidFill>
          <a:ln w="31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r"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49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xplosion 2 2"/>
          <p:cNvSpPr/>
          <p:nvPr/>
        </p:nvSpPr>
        <p:spPr>
          <a:xfrm rot="767446">
            <a:off x="2755604" y="1433383"/>
            <a:ext cx="4164329" cy="2351392"/>
          </a:xfrm>
          <a:prstGeom prst="irregularSeal2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628650" y="179240"/>
            <a:ext cx="7886700" cy="1325563"/>
          </a:xfrm>
        </p:spPr>
        <p:txBody>
          <a:bodyPr/>
          <a:lstStyle/>
          <a:p>
            <a:r>
              <a:rPr lang="en-US" altLang="en-US" sz="4000" dirty="0" smtClean="0"/>
              <a:t>Want to study </a:t>
            </a:r>
            <a:r>
              <a:rPr lang="en-US" altLang="en-US" sz="4000" i="1" dirty="0" smtClean="0"/>
              <a:t>rare</a:t>
            </a:r>
            <a:r>
              <a:rPr lang="en-US" altLang="en-US" sz="4000" dirty="0" smtClean="0"/>
              <a:t> nuclei?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4294967295"/>
          </p:nvPr>
        </p:nvSpPr>
        <p:spPr>
          <a:xfrm>
            <a:off x="628650" y="1183658"/>
            <a:ext cx="7886700" cy="758825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en-US" altLang="en-US" sz="2800" b="1" dirty="0" smtClean="0">
                <a:solidFill>
                  <a:srgbClr val="67B14B"/>
                </a:solidFill>
                <a:latin typeface="+mn-lt"/>
              </a:rPr>
              <a:t>Solution</a:t>
            </a:r>
            <a:r>
              <a:rPr lang="en-US" altLang="en-US" sz="2800" dirty="0" smtClean="0">
                <a:solidFill>
                  <a:schemeClr val="tx1"/>
                </a:solidFill>
                <a:latin typeface="+mn-lt"/>
              </a:rPr>
              <a:t>: a great way to learn about nuclei is to</a:t>
            </a:r>
          </a:p>
        </p:txBody>
      </p:sp>
      <p:pic>
        <p:nvPicPr>
          <p:cNvPr id="14340" name="Picture 3" descr="I:\projects\outreach\Marble Nuclei\Illustrations\Making-rare-isotop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867" y="4058327"/>
            <a:ext cx="7853483" cy="1961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23435" y="2307579"/>
            <a:ext cx="742977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altLang="en-US" sz="2800" b="1" dirty="0"/>
              <a:t>SMASH THEM HARD </a:t>
            </a:r>
            <a:endParaRPr lang="en-US" altLang="en-US" sz="2800" b="1" dirty="0" smtClean="0"/>
          </a:p>
          <a:p>
            <a:pPr algn="ctr">
              <a:buFontTx/>
              <a:buNone/>
            </a:pPr>
            <a:endParaRPr lang="en-US" altLang="en-US" sz="20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buFontTx/>
              <a:buNone/>
            </a:pPr>
            <a:endParaRPr lang="en-US" alt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buFontTx/>
              <a:buNone/>
            </a:pPr>
            <a:r>
              <a:rPr lang="en-US" altLang="en-US" sz="2800" dirty="0"/>
              <a:t>and study </a:t>
            </a:r>
            <a:r>
              <a:rPr lang="en-US" altLang="en-US" sz="2800" dirty="0" smtClean="0"/>
              <a:t>what’s left </a:t>
            </a:r>
            <a:r>
              <a:rPr lang="en-US" altLang="en-US" sz="2800" dirty="0"/>
              <a:t>over.</a:t>
            </a:r>
          </a:p>
        </p:txBody>
      </p:sp>
    </p:spTree>
    <p:extLst>
      <p:ext uri="{BB962C8B-B14F-4D97-AF65-F5344CB8AC3E}">
        <p14:creationId xmlns:p14="http://schemas.microsoft.com/office/powerpoint/2010/main" val="119133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91869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/>
              <a:t>The tools we use</a:t>
            </a:r>
            <a:endParaRPr lang="en-US" sz="4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9730" y="1072090"/>
            <a:ext cx="5920294" cy="4861857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047303" y="1180460"/>
            <a:ext cx="6804651" cy="547370"/>
          </a:xfrm>
          <a:prstGeom prst="rect">
            <a:avLst/>
          </a:prstGeom>
        </p:spPr>
        <p:txBody>
          <a:bodyPr/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000" kern="0" dirty="0" smtClean="0"/>
              <a:t>Coupled cyclotron facility and experimental beam lines</a:t>
            </a:r>
            <a:endParaRPr lang="en-US" sz="2000" kern="0" dirty="0"/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777054" y="4926286"/>
            <a:ext cx="944508" cy="830997"/>
            <a:chOff x="558866" y="5235909"/>
            <a:chExt cx="1095051" cy="961690"/>
          </a:xfrm>
          <a:solidFill>
            <a:schemeClr val="accent6">
              <a:lumMod val="50000"/>
            </a:schemeClr>
          </a:solidFill>
        </p:grpSpPr>
        <p:sp>
          <p:nvSpPr>
            <p:cNvPr id="6" name="Left-Right Arrow 16"/>
            <p:cNvSpPr>
              <a:spLocks noChangeArrowheads="1"/>
            </p:cNvSpPr>
            <p:nvPr/>
          </p:nvSpPr>
          <p:spPr bwMode="auto">
            <a:xfrm rot="5400000">
              <a:off x="1198030" y="5632577"/>
              <a:ext cx="803141" cy="108633"/>
            </a:xfrm>
            <a:prstGeom prst="leftRightArrow">
              <a:avLst>
                <a:gd name="adj1" fmla="val 50000"/>
                <a:gd name="adj2" fmla="val 49996"/>
              </a:avLst>
            </a:prstGeom>
            <a:grpFill/>
            <a:ln w="9525" algn="ctr">
              <a:solidFill>
                <a:srgbClr val="FFFFCC"/>
              </a:solidFill>
              <a:round/>
              <a:headEnd/>
              <a:tailEnd/>
            </a:ln>
            <a:ex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40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58866" y="5235909"/>
              <a:ext cx="986418" cy="9616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eaLnBrk="1" hangingPunct="1">
                <a:defRPr/>
              </a:pPr>
              <a:r>
                <a:rPr lang="en-US" sz="1600" dirty="0" smtClean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Five stories tall</a:t>
              </a:r>
              <a:endParaRPr lang="en-US" sz="1600" dirty="0">
                <a:solidFill>
                  <a:schemeClr val="accent6">
                    <a:lumMod val="75000"/>
                  </a:schemeClr>
                </a:solidFill>
                <a:latin typeface="+mn-lt"/>
              </a:endParaRPr>
            </a:p>
          </p:txBody>
        </p:sp>
      </p:grpSp>
      <p:sp>
        <p:nvSpPr>
          <p:cNvPr id="8" name="Left-Right Arrow 16"/>
          <p:cNvSpPr>
            <a:spLocks noChangeArrowheads="1"/>
          </p:cNvSpPr>
          <p:nvPr/>
        </p:nvSpPr>
        <p:spPr bwMode="auto">
          <a:xfrm rot="8920329">
            <a:off x="1262884" y="4163906"/>
            <a:ext cx="7040222" cy="92718"/>
          </a:xfrm>
          <a:prstGeom prst="leftRightArrow">
            <a:avLst>
              <a:gd name="adj1" fmla="val 50000"/>
              <a:gd name="adj2" fmla="val 49996"/>
            </a:avLst>
          </a:prstGeom>
          <a:solidFill>
            <a:schemeClr val="accent6">
              <a:lumMod val="50000"/>
            </a:schemeClr>
          </a:solidFill>
          <a:ln w="9525" algn="ctr">
            <a:solidFill>
              <a:srgbClr val="FFFFCC"/>
            </a:solidFill>
            <a:round/>
            <a:headEnd/>
            <a:tailEnd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 rot="19727635">
            <a:off x="2908841" y="4554917"/>
            <a:ext cx="27916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hangingPunct="1">
              <a:defRPr/>
            </a:pP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~140 meters (450 feet) long</a:t>
            </a:r>
            <a:endParaRPr lang="en-US" sz="16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566857" y="3750902"/>
            <a:ext cx="1065821" cy="1050798"/>
            <a:chOff x="1842432" y="3810479"/>
            <a:chExt cx="1235304" cy="121789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1441" y="4888455"/>
              <a:ext cx="61563" cy="13991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 bwMode="auto">
            <a:xfrm>
              <a:off x="1842432" y="3810479"/>
              <a:ext cx="1235304" cy="3923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eaLnBrk="1" hangingPunct="1">
                <a:defRPr/>
              </a:pPr>
              <a:r>
                <a:rPr lang="en-US" sz="1600" dirty="0" smtClean="0">
                  <a:latin typeface="+mn-lt"/>
                </a:rPr>
                <a:t>A person</a:t>
              </a:r>
              <a:endParaRPr lang="en-US" sz="1600" dirty="0">
                <a:latin typeface="+mn-lt"/>
              </a:endParaRPr>
            </a:p>
          </p:txBody>
        </p:sp>
        <p:cxnSp>
          <p:nvCxnSpPr>
            <p:cNvPr id="13" name="Straight Arrow Connector 12"/>
            <p:cNvCxnSpPr>
              <a:stCxn id="12" idx="2"/>
            </p:cNvCxnSpPr>
            <p:nvPr/>
          </p:nvCxnSpPr>
          <p:spPr>
            <a:xfrm>
              <a:off x="2460085" y="4202869"/>
              <a:ext cx="619" cy="6293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1359594" y="2275900"/>
            <a:ext cx="6454405" cy="1512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2800" b="1" dirty="0" smtClean="0">
                <a:solidFill>
                  <a:srgbClr val="67B14B"/>
                </a:solidFill>
                <a:latin typeface="Century Gothic" panose="020B0502020202020204" pitchFamily="34" charset="0"/>
              </a:rPr>
              <a:t>Solutions</a:t>
            </a:r>
            <a:r>
              <a:rPr lang="en-US" altLang="en-US" sz="2800" dirty="0" smtClean="0">
                <a:latin typeface="Century Gothic" panose="020B0502020202020204" pitchFamily="34" charset="0"/>
              </a:rPr>
              <a:t>:</a:t>
            </a:r>
          </a:p>
          <a:p>
            <a:pPr>
              <a:buFontTx/>
              <a:buNone/>
            </a:pPr>
            <a:r>
              <a:rPr lang="en-US" alt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SPEED UP NUCLEI using </a:t>
            </a:r>
            <a:r>
              <a:rPr lang="en-US" altLang="en-US" sz="2800" b="1" dirty="0" smtClean="0">
                <a:solidFill>
                  <a:srgbClr val="D6A162"/>
                </a:solidFill>
                <a:latin typeface="Century Gothic" panose="020B0502020202020204" pitchFamily="34" charset="0"/>
              </a:rPr>
              <a:t>accelerators</a:t>
            </a:r>
          </a:p>
          <a:p>
            <a:pPr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</a:t>
            </a:r>
            <a:r>
              <a:rPr lang="en-US" alt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nd BREAK A TON OF THEM</a:t>
            </a:r>
            <a:endParaRPr lang="en-US" altLang="en-US" sz="2800" b="1" dirty="0" smtClean="0">
              <a:solidFill>
                <a:srgbClr val="D6A162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4920458" y="4360947"/>
            <a:ext cx="328727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Made possible by </a:t>
            </a:r>
            <a:endParaRPr lang="en-US" altLang="en-US" sz="18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accelerator </a:t>
            </a:r>
            <a:r>
              <a:rPr lang="en-US" altLang="en-US" sz="1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physicists, </a:t>
            </a:r>
            <a:r>
              <a:rPr lang="en-US" altLang="en-US" sz="1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operations physicists, </a:t>
            </a:r>
            <a:endParaRPr lang="en-US" altLang="en-US" sz="1800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altLang="en-US" sz="1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and </a:t>
            </a:r>
            <a:r>
              <a:rPr lang="en-US" altLang="en-US" sz="1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engineers (vacuum, electrical, cryogenic…)</a:t>
            </a:r>
          </a:p>
        </p:txBody>
      </p:sp>
    </p:spTree>
    <p:extLst>
      <p:ext uri="{BB962C8B-B14F-4D97-AF65-F5344CB8AC3E}">
        <p14:creationId xmlns:p14="http://schemas.microsoft.com/office/powerpoint/2010/main" val="317396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 animBg="1"/>
      <p:bldP spid="9" grpId="0"/>
      <p:bldP spid="14" grpId="0" build="p"/>
      <p:bldP spid="15" grpId="0"/>
    </p:bldLst>
  </p:timing>
</p:sld>
</file>

<file path=ppt/theme/theme1.xml><?xml version="1.0" encoding="utf-8"?>
<a:theme xmlns:a="http://schemas.openxmlformats.org/drawingml/2006/main" name="1_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RIB Powerpoint Template.potx" id="{14DBDF93-7CAA-490A-BF73-387AA491C278}" vid="{58CB5C52-4659-4369-A474-094E63AC0D6E}"/>
    </a:ext>
  </a:extLst>
</a:theme>
</file>

<file path=ppt/theme/theme2.xml><?xml version="1.0" encoding="utf-8"?>
<a:theme xmlns:a="http://schemas.openxmlformats.org/drawingml/2006/main" name="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RIB Powerpoint Template.potx" id="{14DBDF93-7CAA-490A-BF73-387AA491C278}" vid="{58CB5C52-4659-4369-A474-094E63AC0D6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59CD9C89693C4BA4E310DBBA87C6B1" ma:contentTypeVersion="" ma:contentTypeDescription="Create a new document." ma:contentTypeScope="" ma:versionID="6050285cda2a0c67517c9403113a4233">
  <xsd:schema xmlns:xsd="http://www.w3.org/2001/XMLSchema" xmlns:xs="http://www.w3.org/2001/XMLSchema" xmlns:p="http://schemas.microsoft.com/office/2006/metadata/properties" xmlns:ns2="84FA14C0-B7D1-4566-A284-79A890D0FD95" targetNamespace="http://schemas.microsoft.com/office/2006/metadata/properties" ma:root="true" ma:fieldsID="d80a20630cd769371518b7288eedebc1" ns2:_="">
    <xsd:import namespace="84FA14C0-B7D1-4566-A284-79A890D0FD95"/>
    <xsd:element name="properties">
      <xsd:complexType>
        <xsd:sequence>
          <xsd:element name="documentManagement">
            <xsd:complexType>
              <xsd:all>
                <xsd:element ref="ns2:Archive_x0020_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FA14C0-B7D1-4566-A284-79A890D0FD95" elementFormDefault="qualified">
    <xsd:import namespace="http://schemas.microsoft.com/office/2006/documentManagement/types"/>
    <xsd:import namespace="http://schemas.microsoft.com/office/infopath/2007/PartnerControls"/>
    <xsd:element name="Archive_x0020_Date" ma:index="8" nillable="true" ma:displayName="Archive Date" ma:format="DateOnly" ma:internalName="Archive_x0020_Dat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Archive_x0020_Date xmlns="84FA14C0-B7D1-4566-A284-79A890D0FD95" xsi:nil="true"/>
  </documentManagement>
</p:properties>
</file>

<file path=customXml/itemProps1.xml><?xml version="1.0" encoding="utf-8"?>
<ds:datastoreItem xmlns:ds="http://schemas.openxmlformats.org/officeDocument/2006/customXml" ds:itemID="{8B76CD61-6042-403B-B3F6-04E51A8FF76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22B04D-F2E1-4EB5-8527-6CB1FC49B1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FA14C0-B7D1-4566-A284-79A890D0FD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4BA702D-F6E6-4314-8945-369A109C75F9}">
  <ds:schemaRefs>
    <ds:schemaRef ds:uri="84FA14C0-B7D1-4566-A284-79A890D0FD95"/>
    <ds:schemaRef ds:uri="http://purl.org/dc/elements/1.1/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FRIB Presentation Template</Template>
  <TotalTime>1175</TotalTime>
  <Words>1121</Words>
  <Application>Microsoft Office PowerPoint</Application>
  <PresentationFormat>On-screen Show (4:3)</PresentationFormat>
  <Paragraphs>208</Paragraphs>
  <Slides>24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43" baseType="lpstr">
      <vt:lpstr>MS PGothic</vt:lpstr>
      <vt:lpstr>MS PGothic</vt:lpstr>
      <vt:lpstr>Aharoni</vt:lpstr>
      <vt:lpstr>Arial</vt:lpstr>
      <vt:lpstr>Arial Black</vt:lpstr>
      <vt:lpstr>Book Antiqua</vt:lpstr>
      <vt:lpstr>Calibri</vt:lpstr>
      <vt:lpstr>Century Gothic</vt:lpstr>
      <vt:lpstr>Copperplate Gothic Bold</vt:lpstr>
      <vt:lpstr>Garamond</vt:lpstr>
      <vt:lpstr>Gotham Book</vt:lpstr>
      <vt:lpstr>Helvetica</vt:lpstr>
      <vt:lpstr>Lucida Grande</vt:lpstr>
      <vt:lpstr>Times New Roman</vt:lpstr>
      <vt:lpstr>Univers LT Std 85 XBlk</vt:lpstr>
      <vt:lpstr>Wingdings</vt:lpstr>
      <vt:lpstr>ヒラギノ角ゴ Pro W3</vt:lpstr>
      <vt:lpstr>1_FRIB3</vt:lpstr>
      <vt:lpstr>FRIB3</vt:lpstr>
      <vt:lpstr>PowerPoint Presentation</vt:lpstr>
      <vt:lpstr>Useful Information</vt:lpstr>
      <vt:lpstr>PowerPoint Presentation</vt:lpstr>
      <vt:lpstr>PowerPoint Presentation</vt:lpstr>
      <vt:lpstr>PowerPoint Presentation</vt:lpstr>
      <vt:lpstr>How big is the nucleus?</vt:lpstr>
      <vt:lpstr>PowerPoint Presentation</vt:lpstr>
      <vt:lpstr>Want to study rare nuclei?</vt:lpstr>
      <vt:lpstr>PowerPoint Presentation</vt:lpstr>
      <vt:lpstr>Who works at NSCL? Users</vt:lpstr>
      <vt:lpstr>PowerPoint Presentation</vt:lpstr>
      <vt:lpstr>Who works at NSCL? Students</vt:lpstr>
      <vt:lpstr>Want to study radioactive nuclei?</vt:lpstr>
      <vt:lpstr>PowerPoint Presentation</vt:lpstr>
      <vt:lpstr>Radiation exposure and you</vt:lpstr>
      <vt:lpstr>How to break your nuclei</vt:lpstr>
      <vt:lpstr>How to break your nuclei (continued)</vt:lpstr>
      <vt:lpstr>Want to find the shape of the nucleus?</vt:lpstr>
      <vt:lpstr>Measuring the invisible</vt:lpstr>
      <vt:lpstr>PowerPoint Presentation</vt:lpstr>
      <vt:lpstr>FRIB on the MSU campus</vt:lpstr>
      <vt:lpstr>Safety First</vt:lpstr>
      <vt:lpstr>PowerPoint Presentation</vt:lpstr>
      <vt:lpstr>Explore FRIB &amp; NSCL at MSU</vt:lpstr>
    </vt:vector>
  </TitlesOfParts>
  <Company>NSCL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[Title of Presentation]</dc:title>
  <dc:creator>Engwall, Hannah</dc:creator>
  <cp:lastModifiedBy>Constan, Zachary</cp:lastModifiedBy>
  <cp:revision>77</cp:revision>
  <cp:lastPrinted>2013-06-17T20:20:32Z</cp:lastPrinted>
  <dcterms:created xsi:type="dcterms:W3CDTF">2014-10-10T17:49:08Z</dcterms:created>
  <dcterms:modified xsi:type="dcterms:W3CDTF">2019-10-08T18:12:01Z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0x0101000659CD9C89693C4BA4E310DBBA87C6B1</vt:lpwstr>
  </property>
  <property fmtid="{D5CDD505-2E9C-101B-9397-08002B2CF9AE}" pid="3" name="TemplateUrl">
    <vt:lpwstr/>
  </property>
  <property fmtid="{D5CDD505-2E9C-101B-9397-08002B2CF9AE}" pid="4" name="xd_Signature">
    <vt:bool>false</vt:bool>
  </property>
  <property fmtid="{D5CDD505-2E9C-101B-9397-08002B2CF9AE}" pid="5" name="xd_ProgID">
    <vt:lpwstr/>
  </property>
</Properties>
</file>