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85" r:id="rId3"/>
    <p:sldId id="286" r:id="rId4"/>
    <p:sldId id="292" r:id="rId5"/>
    <p:sldId id="258" r:id="rId6"/>
    <p:sldId id="287" r:id="rId7"/>
    <p:sldId id="268" r:id="rId8"/>
    <p:sldId id="259" r:id="rId9"/>
    <p:sldId id="291" r:id="rId10"/>
    <p:sldId id="264" r:id="rId11"/>
    <p:sldId id="265" r:id="rId12"/>
    <p:sldId id="266" r:id="rId13"/>
    <p:sldId id="269" r:id="rId14"/>
    <p:sldId id="270" r:id="rId15"/>
    <p:sldId id="271" r:id="rId16"/>
    <p:sldId id="288" r:id="rId17"/>
    <p:sldId id="273" r:id="rId18"/>
    <p:sldId id="289" r:id="rId19"/>
    <p:sldId id="278" r:id="rId20"/>
    <p:sldId id="279" r:id="rId21"/>
    <p:sldId id="296" r:id="rId22"/>
    <p:sldId id="280" r:id="rId23"/>
    <p:sldId id="295" r:id="rId24"/>
    <p:sldId id="293"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16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1" d="100"/>
          <a:sy n="131" d="100"/>
        </p:scale>
        <p:origin x="13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4/29/2016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735C21-B02B-46BE-93C2-5A30D2D63936}" type="slidenum">
              <a:rPr lang="en-US" altLang="en-US" smtClean="0"/>
              <a:pPr>
                <a:spcBef>
                  <a:spcPct val="0"/>
                </a:spcBef>
              </a:pPr>
              <a:t>2</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(Have audience identify parts of the atom)</a:t>
            </a:r>
            <a:r>
              <a:rPr lang="en-US" altLang="en-US" smtClean="0"/>
              <a:t> At NSCL, we study the nucleus of the atom. Specifically, we study nuclei that are rare, unstable. </a:t>
            </a:r>
          </a:p>
        </p:txBody>
      </p:sp>
    </p:spTree>
    <p:extLst>
      <p:ext uri="{BB962C8B-B14F-4D97-AF65-F5344CB8AC3E}">
        <p14:creationId xmlns:p14="http://schemas.microsoft.com/office/powerpoint/2010/main" val="207404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9F4D6F-011B-4D0F-B6BC-B8E14A1356A7}"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The nucleus is really small, can’t see even with the most powerful microscopes.  It’s as small compared to you as you are compared to the ENTIRE SOLAR SYSTEM.</a:t>
            </a:r>
          </a:p>
        </p:txBody>
      </p:sp>
    </p:spTree>
    <p:extLst>
      <p:ext uri="{BB962C8B-B14F-4D97-AF65-F5344CB8AC3E}">
        <p14:creationId xmlns:p14="http://schemas.microsoft.com/office/powerpoint/2010/main" val="32971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D0626E-0F1A-48FD-8E9F-781ECD58F0B6}" type="slidenum">
              <a:rPr lang="en-US" altLang="en-US" smtClean="0"/>
              <a:pPr>
                <a:spcBef>
                  <a:spcPct val="0"/>
                </a:spcBef>
              </a:pPr>
              <a:t>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Of course, we also do research because we’re curious.  One big mystery we’re trying to solve is where all the different elements came from.  H and He were created in the beginning of our universe, after the Big Bang, these were mostly created when stars fused hydrogen into heavier elements for fuel, these are man-made… but the vast majority of elements were made in a lot of strange and complicated ways!  One of which: supernovas (exploding stars) form unstable nuclei that later become these elements, so we study the unstable nuclei to understand how. </a:t>
            </a:r>
          </a:p>
        </p:txBody>
      </p:sp>
    </p:spTree>
    <p:extLst>
      <p:ext uri="{BB962C8B-B14F-4D97-AF65-F5344CB8AC3E}">
        <p14:creationId xmlns:p14="http://schemas.microsoft.com/office/powerpoint/2010/main" val="34027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BCE17-AA5F-47D4-BAA9-774802576042}" type="slidenum">
              <a:rPr lang="en-US" altLang="en-US" smtClean="0"/>
              <a:pPr>
                <a:spcBef>
                  <a:spcPct val="0"/>
                </a:spcBef>
              </a:pPr>
              <a:t>11</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In our lab, we use 6-foot-thick concrete to stop radiation from escaping. We’re also very careful to scan for radioactivity and train people how to handle it safely. We checked the tour route to make sure that the radiation levels were safe for you. Radiation is not dangerous when you treat it with respect and know how to manage it. In fact, I walked around the tour route before you got here with a radiation detector to make sure it was safe.</a:t>
            </a:r>
          </a:p>
        </p:txBody>
      </p:sp>
    </p:spTree>
    <p:extLst>
      <p:ext uri="{BB962C8B-B14F-4D97-AF65-F5344CB8AC3E}">
        <p14:creationId xmlns:p14="http://schemas.microsoft.com/office/powerpoint/2010/main" val="152594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05C872-2F35-495A-A7B1-53B9750F7B33}" type="slidenum">
              <a:rPr lang="en-US" altLang="en-US" smtClean="0"/>
              <a:pPr>
                <a:spcBef>
                  <a:spcPct val="0"/>
                </a:spcBef>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A cyclotron uses a Magnetic field to steer the nuclei in a circle, and an Electric field to speed it up (that’s why it’s spiraling outward).  The K500 speeds nuclei up to 20% of the speed of light and sends them to the K1200, which accelerates them up to HALF the speed of light.  </a:t>
            </a:r>
            <a:r>
              <a:rPr lang="en-US" altLang="en-US" b="1" smtClean="0"/>
              <a:t>How far is that every second?</a:t>
            </a:r>
          </a:p>
        </p:txBody>
      </p:sp>
    </p:spTree>
    <p:extLst>
      <p:ext uri="{BB962C8B-B14F-4D97-AF65-F5344CB8AC3E}">
        <p14:creationId xmlns:p14="http://schemas.microsoft.com/office/powerpoint/2010/main" val="3208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20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934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3702E-69E2-404F-A046-D1A8D3983650}" type="slidenum">
              <a:rPr lang="en-US"/>
              <a:pPr>
                <a:defRPr/>
              </a:pPr>
              <a:t>‹#›</a:t>
            </a:fld>
            <a:endParaRPr lang="en-US"/>
          </a:p>
        </p:txBody>
      </p:sp>
    </p:spTree>
    <p:extLst>
      <p:ext uri="{BB962C8B-B14F-4D97-AF65-F5344CB8AC3E}">
        <p14:creationId xmlns:p14="http://schemas.microsoft.com/office/powerpoint/2010/main" val="2197763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descr="https://scontent-b-atl.xx.fbcdn.net/hphotos-frc3/321338_557915014237688_267063225_n.png"/>
          <p:cNvPicPr>
            <a:picLocks noChangeAspect="1" noChangeArrowheads="1"/>
          </p:cNvPicPr>
          <p:nvPr userDrawn="1"/>
        </p:nvPicPr>
        <p:blipFill>
          <a:blip r:embed="rId2"/>
          <a:srcRect/>
          <a:stretch>
            <a:fillRect/>
          </a:stretch>
        </p:blipFill>
        <p:spPr bwMode="auto">
          <a:xfrm>
            <a:off x="1837170" y="274638"/>
            <a:ext cx="4997739" cy="1849928"/>
          </a:xfrm>
          <a:prstGeom prst="rect">
            <a:avLst/>
          </a:prstGeom>
          <a:noFill/>
        </p:spPr>
      </p:pic>
    </p:spTree>
    <p:extLst>
      <p:ext uri="{BB962C8B-B14F-4D97-AF65-F5344CB8AC3E}">
        <p14:creationId xmlns:p14="http://schemas.microsoft.com/office/powerpoint/2010/main" val="87913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k500.avi" TargetMode="External"/><Relationship Id="rId1" Type="http://schemas.microsoft.com/office/2007/relationships/media" Target="file:///\\intranet\files\projects\outreach\Tours\Tour%20presentation%20files\k500.avi" TargetMode="External"/><Relationship Id="rId5" Type="http://schemas.openxmlformats.org/officeDocument/2006/relationships/image" Target="../media/image35.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39.png"/><Relationship Id="rId12" Type="http://schemas.microsoft.com/office/2007/relationships/hdphoto" Target="../media/hdphoto5.wdp"/><Relationship Id="rId17" Type="http://schemas.openxmlformats.org/officeDocument/2006/relationships/image" Target="../media/image34.png"/><Relationship Id="rId2" Type="http://schemas.openxmlformats.org/officeDocument/2006/relationships/image" Target="../media/image36.png"/><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microsoft.com/office/2007/relationships/hdphoto" Target="../media/hdphoto4.wdp"/><Relationship Id="rId4" Type="http://schemas.openxmlformats.org/officeDocument/2006/relationships/image" Target="../media/image37.png"/><Relationship Id="rId9" Type="http://schemas.openxmlformats.org/officeDocument/2006/relationships/image" Target="../media/image40.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4.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hyperlink" Target="http://www.nscl.msu.edu/" TargetMode="External"/><Relationship Id="rId3" Type="http://schemas.openxmlformats.org/officeDocument/2006/relationships/image" Target="../media/image65.png"/><Relationship Id="rId7" Type="http://schemas.openxmlformats.org/officeDocument/2006/relationships/hyperlink" Target="mailto:visits@nscl.msu.edu" TargetMode="External"/><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hyperlink" Target="shop.msu.edu" TargetMode="External"/><Relationship Id="rId5" Type="http://schemas.openxmlformats.org/officeDocument/2006/relationships/hyperlink" Target="http://msupress.org/books/book/?id=50-1D0-33F8#.VkOF-rerT0M" TargetMode="External"/><Relationship Id="rId10" Type="http://schemas.openxmlformats.org/officeDocument/2006/relationships/image" Target="../media/image68.jpeg"/><Relationship Id="rId4" Type="http://schemas.openxmlformats.org/officeDocument/2006/relationships/image" Target="../media/image66.png"/><Relationship Id="rId9" Type="http://schemas.openxmlformats.org/officeDocument/2006/relationships/image" Target="../media/image67.png"/></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scl.msu.edu/public/education"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smtClean="0"/>
              <a:t>Radioactive, rare isotopes decay</a:t>
            </a:r>
          </a:p>
        </p:txBody>
      </p:sp>
      <p:sp>
        <p:nvSpPr>
          <p:cNvPr id="12291" name="Text Box 4"/>
          <p:cNvSpPr txBox="1">
            <a:spLocks noChangeArrowheads="1"/>
          </p:cNvSpPr>
          <p:nvPr/>
        </p:nvSpPr>
        <p:spPr bwMode="auto">
          <a:xfrm>
            <a:off x="457200" y="2701184"/>
            <a:ext cx="2590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Unstable nuclei are radioactive, meaning they will </a:t>
            </a:r>
            <a:r>
              <a:rPr lang="en-US" altLang="en-US" sz="2800" b="1" dirty="0">
                <a:solidFill>
                  <a:schemeClr val="accent6">
                    <a:lumMod val="75000"/>
                  </a:schemeClr>
                </a:solidFill>
              </a:rPr>
              <a:t>decay</a:t>
            </a:r>
            <a:r>
              <a:rPr lang="en-US" altLang="en-US" sz="2800" dirty="0">
                <a:solidFill>
                  <a:schemeClr val="accent6">
                    <a:lumMod val="75000"/>
                  </a:schemeClr>
                </a:solidFill>
              </a:rPr>
              <a:t> (come apart)…</a:t>
            </a:r>
          </a:p>
        </p:txBody>
      </p:sp>
      <p:pic>
        <p:nvPicPr>
          <p:cNvPr id="1229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0815" y="2146357"/>
            <a:ext cx="2065158" cy="1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2806954" y="702131"/>
            <a:ext cx="6066157" cy="5450921"/>
            <a:chOff x="2184" y="808"/>
            <a:chExt cx="3096" cy="2782"/>
          </a:xfrm>
        </p:grpSpPr>
        <p:sp>
          <p:nvSpPr>
            <p:cNvPr id="12296" name="Text Box 23"/>
            <p:cNvSpPr txBox="1">
              <a:spLocks noChangeArrowheads="1"/>
            </p:cNvSpPr>
            <p:nvPr/>
          </p:nvSpPr>
          <p:spPr bwMode="auto">
            <a:xfrm>
              <a:off x="4272" y="1872"/>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Gamma ray</a:t>
              </a:r>
            </a:p>
          </p:txBody>
        </p:sp>
        <p:sp>
          <p:nvSpPr>
            <p:cNvPr id="12297" name="Text Box 6"/>
            <p:cNvSpPr txBox="1">
              <a:spLocks noChangeArrowheads="1"/>
            </p:cNvSpPr>
            <p:nvPr/>
          </p:nvSpPr>
          <p:spPr bwMode="auto">
            <a:xfrm>
              <a:off x="2184" y="2915"/>
              <a:ext cx="302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…and give off </a:t>
              </a:r>
              <a:r>
                <a:rPr lang="en-US" altLang="en-US" sz="2800" b="1" dirty="0">
                  <a:solidFill>
                    <a:schemeClr val="accent6">
                      <a:lumMod val="75000"/>
                    </a:schemeClr>
                  </a:solidFill>
                </a:rPr>
                <a:t>radiation</a:t>
              </a:r>
              <a:r>
                <a:rPr lang="en-US" altLang="en-US" sz="2800" dirty="0">
                  <a:solidFill>
                    <a:schemeClr val="accent6">
                      <a:lumMod val="75000"/>
                    </a:schemeClr>
                  </a:solidFill>
                </a:rPr>
                <a:t> </a:t>
              </a:r>
              <a:endParaRPr lang="en-US" altLang="en-US" sz="2800" dirty="0" smtClean="0">
                <a:solidFill>
                  <a:schemeClr val="accent6">
                    <a:lumMod val="75000"/>
                  </a:schemeClr>
                </a:solidFill>
              </a:endParaRPr>
            </a:p>
            <a:p>
              <a:pPr algn="r" eaLnBrk="1" hangingPunct="1">
                <a:spcBef>
                  <a:spcPct val="0"/>
                </a:spcBef>
                <a:buFontTx/>
                <a:buNone/>
              </a:pPr>
              <a:r>
                <a:rPr lang="en-US" altLang="en-US" sz="2800" dirty="0" smtClean="0">
                  <a:solidFill>
                    <a:schemeClr val="accent6">
                      <a:lumMod val="75000"/>
                    </a:schemeClr>
                  </a:solidFill>
                </a:rPr>
                <a:t>of </a:t>
              </a:r>
              <a:r>
                <a:rPr lang="en-US" altLang="en-US" sz="2800" dirty="0">
                  <a:solidFill>
                    <a:schemeClr val="accent6">
                      <a:lumMod val="75000"/>
                    </a:schemeClr>
                  </a:solidFill>
                </a:rPr>
                <a:t>some kind!</a:t>
              </a:r>
            </a:p>
            <a:p>
              <a:pPr algn="r" eaLnBrk="1" hangingPunct="1">
                <a:spcBef>
                  <a:spcPct val="0"/>
                </a:spcBef>
                <a:buFontTx/>
                <a:buNone/>
              </a:pPr>
              <a:endParaRPr lang="en-US" altLang="en-US" sz="2400" dirty="0">
                <a:solidFill>
                  <a:schemeClr val="accent6">
                    <a:lumMod val="75000"/>
                  </a:schemeClr>
                </a:solidFill>
              </a:endParaRPr>
            </a:p>
          </p:txBody>
        </p:sp>
        <p:sp>
          <p:nvSpPr>
            <p:cNvPr id="12298" name="Rectangle 7"/>
            <p:cNvSpPr>
              <a:spLocks noChangeArrowheads="1"/>
            </p:cNvSpPr>
            <p:nvPr/>
          </p:nvSpPr>
          <p:spPr bwMode="auto">
            <a:xfrm>
              <a:off x="3144" y="994"/>
              <a:ext cx="1968" cy="1924"/>
            </a:xfrm>
            <a:prstGeom prst="rect">
              <a:avLst/>
            </a:prstGeom>
            <a:noFill/>
            <a:ln w="19050">
              <a:solidFill>
                <a:srgbClr val="D6A16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1229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96" y="2212"/>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68" y="808"/>
              <a:ext cx="9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4" y="2640"/>
              <a:ext cx="25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96" y="1540"/>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Line 16"/>
            <p:cNvSpPr>
              <a:spLocks noChangeShapeType="1"/>
            </p:cNvSpPr>
            <p:nvPr/>
          </p:nvSpPr>
          <p:spPr bwMode="auto">
            <a:xfrm flipV="1">
              <a:off x="3024" y="1392"/>
              <a:ext cx="432" cy="24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4" name="Line 17"/>
            <p:cNvSpPr>
              <a:spLocks noChangeShapeType="1"/>
            </p:cNvSpPr>
            <p:nvPr/>
          </p:nvSpPr>
          <p:spPr bwMode="auto">
            <a:xfrm flipV="1">
              <a:off x="3072" y="1728"/>
              <a:ext cx="528" cy="144"/>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5" name="Line 18"/>
            <p:cNvSpPr>
              <a:spLocks noChangeShapeType="1"/>
            </p:cNvSpPr>
            <p:nvPr/>
          </p:nvSpPr>
          <p:spPr bwMode="auto">
            <a:xfrm flipV="1">
              <a:off x="3072" y="2016"/>
              <a:ext cx="288" cy="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6" name="Line 19"/>
            <p:cNvSpPr>
              <a:spLocks noChangeShapeType="1"/>
            </p:cNvSpPr>
            <p:nvPr/>
          </p:nvSpPr>
          <p:spPr bwMode="auto">
            <a:xfrm>
              <a:off x="3024" y="2208"/>
              <a:ext cx="576" cy="9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7" name="Line 20"/>
            <p:cNvSpPr>
              <a:spLocks noChangeShapeType="1"/>
            </p:cNvSpPr>
            <p:nvPr/>
          </p:nvSpPr>
          <p:spPr bwMode="auto">
            <a:xfrm>
              <a:off x="2976" y="2352"/>
              <a:ext cx="480" cy="33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8" name="Text Box 21"/>
            <p:cNvSpPr txBox="1">
              <a:spLocks noChangeArrowheads="1"/>
            </p:cNvSpPr>
            <p:nvPr/>
          </p:nvSpPr>
          <p:spPr bwMode="auto">
            <a:xfrm>
              <a:off x="3888" y="105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Alpha particle (He nucleus)</a:t>
              </a:r>
            </a:p>
          </p:txBody>
        </p:sp>
        <p:sp>
          <p:nvSpPr>
            <p:cNvPr id="12309" name="Text Box 22"/>
            <p:cNvSpPr txBox="1">
              <a:spLocks noChangeArrowheads="1"/>
            </p:cNvSpPr>
            <p:nvPr/>
          </p:nvSpPr>
          <p:spPr bwMode="auto">
            <a:xfrm>
              <a:off x="4032" y="15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Proton</a:t>
              </a:r>
            </a:p>
          </p:txBody>
        </p:sp>
        <p:sp>
          <p:nvSpPr>
            <p:cNvPr id="12310" name="Text Box 24"/>
            <p:cNvSpPr txBox="1">
              <a:spLocks noChangeArrowheads="1"/>
            </p:cNvSpPr>
            <p:nvPr/>
          </p:nvSpPr>
          <p:spPr bwMode="auto">
            <a:xfrm>
              <a:off x="3984" y="225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Neutron</a:t>
              </a:r>
            </a:p>
          </p:txBody>
        </p:sp>
        <p:sp>
          <p:nvSpPr>
            <p:cNvPr id="12311" name="Text Box 25"/>
            <p:cNvSpPr txBox="1">
              <a:spLocks noChangeArrowheads="1"/>
            </p:cNvSpPr>
            <p:nvPr/>
          </p:nvSpPr>
          <p:spPr bwMode="auto">
            <a:xfrm>
              <a:off x="3756" y="2635"/>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smtClean="0">
                  <a:solidFill>
                    <a:schemeClr val="accent6">
                      <a:lumMod val="75000"/>
                    </a:schemeClr>
                  </a:solidFill>
                  <a:latin typeface="Times New Roman" panose="02020603050405020304" pitchFamily="18" charset="0"/>
                </a:rPr>
                <a:t>Electron (</a:t>
              </a:r>
              <a:r>
                <a:rPr lang="el-GR" altLang="en-US" sz="1600" dirty="0" smtClean="0">
                  <a:solidFill>
                    <a:schemeClr val="accent6">
                      <a:lumMod val="75000"/>
                    </a:schemeClr>
                  </a:solidFill>
                  <a:latin typeface="Times New Roman" panose="02020603050405020304" pitchFamily="18" charset="0"/>
                </a:rPr>
                <a:t>β</a:t>
              </a:r>
              <a:r>
                <a:rPr lang="en-US" altLang="en-US" sz="1600" baseline="30000" dirty="0" smtClean="0">
                  <a:solidFill>
                    <a:schemeClr val="accent6">
                      <a:lumMod val="75000"/>
                    </a:schemeClr>
                  </a:solidFill>
                  <a:latin typeface="Times New Roman" panose="02020603050405020304" pitchFamily="18" charset="0"/>
                </a:rPr>
                <a:t>-</a:t>
              </a:r>
              <a:r>
                <a:rPr lang="en-US" altLang="en-US" sz="1600" dirty="0" smtClean="0">
                  <a:solidFill>
                    <a:schemeClr val="accent6">
                      <a:lumMod val="75000"/>
                    </a:schemeClr>
                  </a:solidFill>
                  <a:latin typeface="Times New Roman" panose="02020603050405020304" pitchFamily="18" charset="0"/>
                </a:rPr>
                <a:t> particle)</a:t>
              </a:r>
              <a:endParaRPr lang="en-US" altLang="en-US" sz="1600" dirty="0">
                <a:solidFill>
                  <a:schemeClr val="accent6">
                    <a:lumMod val="75000"/>
                  </a:schemeClr>
                </a:solidFill>
                <a:latin typeface="Times New Roman" panose="02020603050405020304" pitchFamily="18" charset="0"/>
              </a:endParaRPr>
            </a:p>
          </p:txBody>
        </p:sp>
        <p:pic>
          <p:nvPicPr>
            <p:cNvPr id="1229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68" y="1728"/>
              <a:ext cx="134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a:spLocks noChangeArrowheads="1"/>
          </p:cNvSpPr>
          <p:nvPr/>
        </p:nvSpPr>
        <p:spPr bwMode="auto">
          <a:xfrm>
            <a:off x="205099" y="5876211"/>
            <a:ext cx="8683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Isotopes studied at NSCL have </a:t>
            </a:r>
            <a:r>
              <a:rPr lang="en-US" altLang="en-US" sz="2800" b="1" dirty="0">
                <a:solidFill>
                  <a:schemeClr val="accent6">
                    <a:lumMod val="75000"/>
                  </a:schemeClr>
                </a:solidFill>
              </a:rPr>
              <a:t>short half-lives </a:t>
            </a:r>
            <a:r>
              <a:rPr lang="en-US" altLang="en-US" sz="2800" dirty="0">
                <a:solidFill>
                  <a:schemeClr val="accent6">
                    <a:lumMod val="75000"/>
                  </a:schemeClr>
                </a:solidFill>
              </a:rPr>
              <a:t>(&lt; 1 s)</a:t>
            </a:r>
          </a:p>
        </p:txBody>
      </p:sp>
    </p:spTree>
    <p:extLst>
      <p:ext uri="{BB962C8B-B14F-4D97-AF65-F5344CB8AC3E}">
        <p14:creationId xmlns:p14="http://schemas.microsoft.com/office/powerpoint/2010/main" val="344249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581400" y="1053982"/>
            <a:ext cx="2505075" cy="3248025"/>
            <a:chOff x="2256" y="960"/>
            <a:chExt cx="1578" cy="2046"/>
          </a:xfrm>
        </p:grpSpPr>
        <p:pic>
          <p:nvPicPr>
            <p:cNvPr id="13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960"/>
              <a:ext cx="157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6"/>
            <p:cNvSpPr txBox="1">
              <a:spLocks noChangeArrowheads="1"/>
            </p:cNvSpPr>
            <p:nvPr/>
          </p:nvSpPr>
          <p:spPr bwMode="auto">
            <a:xfrm>
              <a:off x="2448" y="2679"/>
              <a:ext cx="11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Surveying</a:t>
              </a:r>
            </a:p>
          </p:txBody>
        </p:sp>
      </p:grpSp>
      <p:grpSp>
        <p:nvGrpSpPr>
          <p:cNvPr id="3" name="Group 13"/>
          <p:cNvGrpSpPr>
            <a:grpSpLocks/>
          </p:cNvGrpSpPr>
          <p:nvPr/>
        </p:nvGrpSpPr>
        <p:grpSpPr bwMode="auto">
          <a:xfrm>
            <a:off x="6475413" y="1053982"/>
            <a:ext cx="2325687" cy="3675063"/>
            <a:chOff x="4079" y="960"/>
            <a:chExt cx="1465" cy="2315"/>
          </a:xfrm>
        </p:grpSpPr>
        <p:pic>
          <p:nvPicPr>
            <p:cNvPr id="133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 y="960"/>
              <a:ext cx="144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7"/>
            <p:cNvSpPr txBox="1">
              <a:spLocks noChangeArrowheads="1"/>
            </p:cNvSpPr>
            <p:nvPr/>
          </p:nvSpPr>
          <p:spPr bwMode="auto">
            <a:xfrm>
              <a:off x="4079" y="2679"/>
              <a:ext cx="140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Labeling</a:t>
              </a:r>
            </a:p>
            <a:p>
              <a:pPr algn="ctr" eaLnBrk="1" hangingPunct="1">
                <a:spcBef>
                  <a:spcPct val="0"/>
                </a:spcBef>
                <a:buFontTx/>
                <a:buNone/>
              </a:pPr>
              <a:r>
                <a:rPr lang="en-US" altLang="en-US" sz="2800" dirty="0">
                  <a:solidFill>
                    <a:schemeClr val="accent6">
                      <a:lumMod val="75000"/>
                    </a:schemeClr>
                  </a:solidFill>
                </a:rPr>
                <a:t>and Training</a:t>
              </a:r>
            </a:p>
          </p:txBody>
        </p:sp>
      </p:grpSp>
      <p:sp>
        <p:nvSpPr>
          <p:cNvPr id="225288" name="Text Box 8"/>
          <p:cNvSpPr txBox="1">
            <a:spLocks noChangeArrowheads="1"/>
          </p:cNvSpPr>
          <p:nvPr/>
        </p:nvSpPr>
        <p:spPr bwMode="auto">
          <a:xfrm>
            <a:off x="685800" y="4863982"/>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NSCL takes radiation safety seriously, </a:t>
            </a:r>
          </a:p>
          <a:p>
            <a:pPr algn="ctr" eaLnBrk="1" hangingPunct="1">
              <a:spcBef>
                <a:spcPct val="0"/>
              </a:spcBef>
              <a:buFontTx/>
              <a:buNone/>
            </a:pPr>
            <a:r>
              <a:rPr lang="en-US" altLang="en-US" sz="2000" dirty="0">
                <a:solidFill>
                  <a:schemeClr val="accent6">
                    <a:lumMod val="75000"/>
                  </a:schemeClr>
                </a:solidFill>
              </a:rPr>
              <a:t>and has met NRC license standards for over 50 years</a:t>
            </a:r>
          </a:p>
          <a:p>
            <a:pPr algn="ctr" eaLnBrk="1" hangingPunct="1">
              <a:spcBef>
                <a:spcPct val="0"/>
              </a:spcBef>
              <a:buFontTx/>
              <a:buNone/>
            </a:pPr>
            <a:endParaRPr lang="en-US" altLang="en-US" sz="2000" dirty="0">
              <a:solidFill>
                <a:schemeClr val="accent6">
                  <a:lumMod val="75000"/>
                </a:schemeClr>
              </a:solidFill>
            </a:endParaRPr>
          </a:p>
          <a:p>
            <a:pPr algn="ctr" eaLnBrk="1" hangingPunct="1">
              <a:spcBef>
                <a:spcPct val="0"/>
              </a:spcBef>
              <a:buFontTx/>
              <a:buNone/>
            </a:pPr>
            <a:r>
              <a:rPr lang="en-US" altLang="en-US" sz="2000" dirty="0">
                <a:solidFill>
                  <a:schemeClr val="accent6">
                    <a:lumMod val="75000"/>
                  </a:schemeClr>
                </a:solidFill>
              </a:rPr>
              <a:t>Fact: NSCL has fewer radioactive sources than a major hospital</a:t>
            </a:r>
          </a:p>
        </p:txBody>
      </p:sp>
      <p:grpSp>
        <p:nvGrpSpPr>
          <p:cNvPr id="4" name="Group 11"/>
          <p:cNvGrpSpPr>
            <a:grpSpLocks/>
          </p:cNvGrpSpPr>
          <p:nvPr/>
        </p:nvGrpSpPr>
        <p:grpSpPr bwMode="auto">
          <a:xfrm>
            <a:off x="685800" y="1053982"/>
            <a:ext cx="2543175" cy="3248025"/>
            <a:chOff x="432" y="960"/>
            <a:chExt cx="1602" cy="2046"/>
          </a:xfrm>
        </p:grpSpPr>
        <p:sp>
          <p:nvSpPr>
            <p:cNvPr id="13319" name="Text Box 5"/>
            <p:cNvSpPr txBox="1">
              <a:spLocks noChangeArrowheads="1"/>
            </p:cNvSpPr>
            <p:nvPr/>
          </p:nvSpPr>
          <p:spPr bwMode="auto">
            <a:xfrm>
              <a:off x="567" y="2679"/>
              <a:ext cx="10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Shielding</a:t>
              </a:r>
            </a:p>
          </p:txBody>
        </p:sp>
        <p:pic>
          <p:nvPicPr>
            <p:cNvPr id="13320" name="Picture 9" descr="great-wall-of-china"/>
            <p:cNvPicPr>
              <a:picLocks noChangeAspect="1" noChangeArrowheads="1"/>
            </p:cNvPicPr>
            <p:nvPr/>
          </p:nvPicPr>
          <p:blipFill>
            <a:blip r:embed="rId5">
              <a:extLst>
                <a:ext uri="{28A0092B-C50C-407E-A947-70E740481C1C}">
                  <a14:useLocalDpi xmlns:a14="http://schemas.microsoft.com/office/drawing/2010/main" val="0"/>
                </a:ext>
              </a:extLst>
            </a:blip>
            <a:srcRect l="28268"/>
            <a:stretch>
              <a:fillRect/>
            </a:stretch>
          </p:blipFill>
          <p:spPr bwMode="auto">
            <a:xfrm>
              <a:off x="432" y="960"/>
              <a:ext cx="1602" cy="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Rectangle 10"/>
          <p:cNvSpPr>
            <a:spLocks noGrp="1" noChangeArrowheads="1"/>
          </p:cNvSpPr>
          <p:nvPr>
            <p:ph type="title"/>
          </p:nvPr>
        </p:nvSpPr>
        <p:spPr/>
        <p:txBody>
          <a:bodyPr/>
          <a:lstStyle/>
          <a:p>
            <a:pPr eaLnBrk="1" hangingPunct="1"/>
            <a:r>
              <a:rPr lang="en-US" altLang="en-US" dirty="0" smtClean="0"/>
              <a:t>Radiation Safety</a:t>
            </a:r>
          </a:p>
        </p:txBody>
      </p:sp>
    </p:spTree>
    <p:extLst>
      <p:ext uri="{BB962C8B-B14F-4D97-AF65-F5344CB8AC3E}">
        <p14:creationId xmlns:p14="http://schemas.microsoft.com/office/powerpoint/2010/main" val="624835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225288"/>
                                        </p:tgtEl>
                                        <p:attrNameLst>
                                          <p:attrName>style.visibility</p:attrName>
                                        </p:attrNameLst>
                                      </p:cBhvr>
                                      <p:to>
                                        <p:strVal val="visible"/>
                                      </p:to>
                                    </p:set>
                                    <p:anim calcmode="lin" valueType="num">
                                      <p:cBhvr additive="base">
                                        <p:cTn id="19" dur="500" fill="hold"/>
                                        <p:tgtEl>
                                          <p:spTgt spid="225288"/>
                                        </p:tgtEl>
                                        <p:attrNameLst>
                                          <p:attrName>ppt_x</p:attrName>
                                        </p:attrNameLst>
                                      </p:cBhvr>
                                      <p:tavLst>
                                        <p:tav tm="0">
                                          <p:val>
                                            <p:strVal val="#ppt_x"/>
                                          </p:val>
                                        </p:tav>
                                        <p:tav tm="100000">
                                          <p:val>
                                            <p:strVal val="#ppt_x"/>
                                          </p:val>
                                        </p:tav>
                                      </p:tavLst>
                                    </p:anim>
                                    <p:anim calcmode="lin" valueType="num">
                                      <p:cBhvr additive="base">
                                        <p:cTn id="20" dur="500" fill="hold"/>
                                        <p:tgtEl>
                                          <p:spTgt spid="225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Group 3"/>
          <p:cNvGraphicFramePr>
            <a:graphicFrameLocks noGrp="1"/>
          </p:cNvGraphicFramePr>
          <p:nvPr>
            <p:ph idx="1"/>
            <p:extLst>
              <p:ext uri="{D42A27DB-BD31-4B8C-83A1-F6EECF244321}">
                <p14:modId xmlns:p14="http://schemas.microsoft.com/office/powerpoint/2010/main" val="693079034"/>
              </p:ext>
            </p:extLst>
          </p:nvPr>
        </p:nvGraphicFramePr>
        <p:xfrm>
          <a:off x="685800" y="1444783"/>
          <a:ext cx="7848600" cy="4168776"/>
        </p:xfrm>
        <a:graphic>
          <a:graphicData uri="http://schemas.openxmlformats.org/drawingml/2006/table">
            <a:tbl>
              <a:tblPr/>
              <a:tblGrid>
                <a:gridCol w="5029200"/>
                <a:gridCol w="2819400"/>
              </a:tblGrid>
              <a:tr h="457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Radiation 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Dose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Average exposure for general public (natural + medical)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&gt; 300 </a:t>
                      </a:r>
                      <a:r>
                        <a:rPr kumimoji="0" lang="en-US" sz="2200" b="1" i="0" u="none" strike="noStrike" cap="none" normalizeH="0" baseline="0" dirty="0" err="1" smtClean="0">
                          <a:ln>
                            <a:noFill/>
                          </a:ln>
                          <a:solidFill>
                            <a:srgbClr val="00FFFF"/>
                          </a:solidFill>
                          <a:effectLst/>
                          <a:latin typeface="Book Antiqua" pitchFamily="18" charset="0"/>
                        </a:rPr>
                        <a:t>mRem</a:t>
                      </a:r>
                      <a:r>
                        <a:rPr kumimoji="0" lang="en-US" sz="2200" b="1" i="0" u="none" strike="noStrike" cap="none" normalizeH="0" baseline="0" dirty="0" smtClean="0">
                          <a:ln>
                            <a:noFill/>
                          </a:ln>
                          <a:solidFill>
                            <a:srgbClr val="00FFFF"/>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66FF33"/>
                          </a:solidFill>
                          <a:effectLst/>
                          <a:latin typeface="Book Antiqua" pitchFamily="18" charset="0"/>
                        </a:rPr>
                        <a:t>Government (NRC) exposure limit for lab visitors</a:t>
                      </a:r>
                      <a:endParaRPr kumimoji="0" lang="en-US" sz="2200" b="1" i="0" u="none" strike="noStrike" cap="none" normalizeH="0" baseline="0" dirty="0" smtClean="0">
                        <a:ln>
                          <a:noFill/>
                        </a:ln>
                        <a:solidFill>
                          <a:srgbClr val="66FF33"/>
                        </a:solidFill>
                        <a:effectLst/>
                        <a:latin typeface="Book Antiqua"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66FF33"/>
                          </a:solidFill>
                          <a:effectLst/>
                          <a:latin typeface="Book Antiqua" pitchFamily="18" charset="0"/>
                        </a:rPr>
                        <a:t>100 </a:t>
                      </a:r>
                      <a:r>
                        <a:rPr kumimoji="0" lang="en-US" sz="2200" b="1" i="0" u="none" strike="noStrike" cap="none" normalizeH="0" baseline="0" dirty="0" err="1" smtClean="0">
                          <a:ln>
                            <a:noFill/>
                          </a:ln>
                          <a:solidFill>
                            <a:srgbClr val="66FF33"/>
                          </a:solidFill>
                          <a:effectLst/>
                          <a:latin typeface="Book Antiqua" pitchFamily="18" charset="0"/>
                        </a:rPr>
                        <a:t>mRem</a:t>
                      </a:r>
                      <a:r>
                        <a:rPr kumimoji="0" lang="en-US" sz="2200" b="1" i="0" u="none" strike="noStrike" cap="none" normalizeH="0" baseline="0" dirty="0" smtClean="0">
                          <a:ln>
                            <a:noFill/>
                          </a:ln>
                          <a:solidFill>
                            <a:srgbClr val="66FF33"/>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8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00"/>
                          </a:solidFill>
                          <a:effectLst/>
                          <a:latin typeface="Book Antiqua" pitchFamily="18" charset="0"/>
                        </a:rPr>
                        <a:t>NSCL/FRIB ALARA goal for visitors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FF00"/>
                          </a:solidFill>
                          <a:effectLst/>
                          <a:latin typeface="Book Antiqua" pitchFamily="18" charset="0"/>
                        </a:rPr>
                        <a:t>10 mRem/yr</a:t>
                      </a:r>
                      <a:endParaRPr kumimoji="0" lang="en-US" sz="2200" b="1" i="0" u="none" strike="noStrike" cap="none" normalizeH="0" baseline="0" dirty="0" smtClean="0">
                        <a:ln>
                          <a:noFill/>
                        </a:ln>
                        <a:solidFill>
                          <a:srgbClr val="FFFF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Your visit today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&lt; 1 </a:t>
                      </a:r>
                      <a:r>
                        <a:rPr kumimoji="0" lang="en-US" sz="2200" b="1" i="0" u="none" strike="noStrike" cap="none" normalizeH="0" baseline="0" dirty="0" err="1" smtClean="0">
                          <a:ln>
                            <a:noFill/>
                          </a:ln>
                          <a:solidFill>
                            <a:srgbClr val="FF9900"/>
                          </a:solidFill>
                          <a:effectLst/>
                          <a:latin typeface="Book Antiqua" pitchFamily="18" charset="0"/>
                        </a:rPr>
                        <a:t>mRem</a:t>
                      </a:r>
                      <a:endParaRPr kumimoji="0" lang="en-US" sz="2200" b="1" i="0" u="none" strike="noStrike" cap="none" normalizeH="0" baseline="0" dirty="0" smtClean="0">
                        <a:ln>
                          <a:noFill/>
                        </a:ln>
                        <a:solidFill>
                          <a:srgbClr val="FF99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Dental x-ray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1-2 </a:t>
                      </a:r>
                      <a:r>
                        <a:rPr kumimoji="0" lang="en-US" sz="2200" b="1" i="0" u="none" strike="noStrike" cap="none" normalizeH="0" baseline="0" dirty="0" err="1" smtClean="0">
                          <a:ln>
                            <a:noFill/>
                          </a:ln>
                          <a:solidFill>
                            <a:srgbClr val="FF66CC"/>
                          </a:solidFill>
                          <a:effectLst/>
                          <a:latin typeface="Book Antiqua" pitchFamily="18" charset="0"/>
                        </a:rPr>
                        <a:t>mRem</a:t>
                      </a:r>
                      <a:endParaRPr kumimoji="0" lang="en-US" sz="2200" b="1" i="0" u="none" strike="noStrike" cap="none" normalizeH="0" baseline="0" dirty="0" smtClean="0">
                        <a:ln>
                          <a:noFill/>
                        </a:ln>
                        <a:solidFill>
                          <a:srgbClr val="FF66CC"/>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8290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CC66FF"/>
                          </a:solidFill>
                          <a:effectLst/>
                          <a:latin typeface="Book Antiqua" pitchFamily="18" charset="0"/>
                        </a:rPr>
                        <a:t>Smoking a pack of cigarettes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~2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(800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a:t>
                      </a:r>
                      <a:r>
                        <a:rPr kumimoji="0" lang="en-US" sz="2200" b="1" i="0" u="none" strike="noStrike" cap="none" normalizeH="0" baseline="0" dirty="0" err="1" smtClean="0">
                          <a:ln>
                            <a:noFill/>
                          </a:ln>
                          <a:solidFill>
                            <a:srgbClr val="FF66CC"/>
                          </a:solidFill>
                          <a:effectLst/>
                          <a:latin typeface="Book Antiqua" pitchFamily="18" charset="0"/>
                        </a:rPr>
                        <a:t>yr</a:t>
                      </a:r>
                      <a:r>
                        <a:rPr kumimoji="0" lang="en-US" sz="2200" b="1" i="0" u="none" strike="noStrike" cap="none" normalizeH="0" baseline="0" dirty="0" smtClean="0">
                          <a:ln>
                            <a:noFill/>
                          </a:ln>
                          <a:solidFill>
                            <a:srgbClr val="FF66CC"/>
                          </a:solidFill>
                          <a:effectLst/>
                          <a:latin typeface="Book Antiqua"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bl>
          </a:graphicData>
        </a:graphic>
      </p:graphicFrame>
      <p:sp>
        <p:nvSpPr>
          <p:cNvPr id="4" name="Rectangle 10"/>
          <p:cNvSpPr txBox="1">
            <a:spLocks noChangeArrowheads="1"/>
          </p:cNvSpPr>
          <p:nvPr/>
        </p:nvSpPr>
        <p:spPr>
          <a:xfrm>
            <a:off x="628650" y="163288"/>
            <a:ext cx="7886700" cy="538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Radiation Exposure and You</a:t>
            </a:r>
          </a:p>
        </p:txBody>
      </p:sp>
    </p:spTree>
    <p:extLst>
      <p:ext uri="{BB962C8B-B14F-4D97-AF65-F5344CB8AC3E}">
        <p14:creationId xmlns:p14="http://schemas.microsoft.com/office/powerpoint/2010/main" val="36885222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wipe(up)">
                                      <p:cBhvr>
                                        <p:cTn id="7" dur="5000"/>
                                        <p:tgtEl>
                                          <p:spTgt spid="25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a:solidFill>
                  <a:schemeClr val="accent6">
                    <a:lumMod val="75000"/>
                  </a:schemeClr>
                </a:solidFill>
              </a:rPr>
              <a:t>wires. </a:t>
            </a: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-450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F), 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resistance</a:t>
            </a:r>
            <a:r>
              <a:rPr lang="en-US" altLang="en-US" sz="2400" dirty="0"/>
              <a:t>. </a:t>
            </a:r>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grpSp>
        <p:nvGrpSpPr>
          <p:cNvPr id="2" name="Group 12"/>
          <p:cNvGrpSpPr>
            <a:grpSpLocks/>
          </p:cNvGrpSpPr>
          <p:nvPr/>
        </p:nvGrpSpPr>
        <p:grpSpPr bwMode="auto">
          <a:xfrm>
            <a:off x="5105400" y="1257951"/>
            <a:ext cx="3657600" cy="4146550"/>
            <a:chOff x="3216" y="1180"/>
            <a:chExt cx="2304" cy="2612"/>
          </a:xfrm>
        </p:grpSpPr>
        <p:pic>
          <p:nvPicPr>
            <p:cNvPr id="19461" name="Picture 5" descr="le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3216" y="118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Superconductors also repel magnetic fields</a:t>
              </a:r>
            </a:p>
          </p:txBody>
        </p:sp>
        <p:sp>
          <p:nvSpPr>
            <p:cNvPr id="19463"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magnet</a:t>
              </a:r>
            </a:p>
          </p:txBody>
        </p:sp>
        <p:sp>
          <p:nvSpPr>
            <p:cNvPr id="19464"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superconductor</a:t>
              </a:r>
            </a:p>
          </p:txBody>
        </p:sp>
        <p:sp>
          <p:nvSpPr>
            <p:cNvPr id="19465"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liquid nitrogen used to cool the superconductor</a:t>
              </a:r>
            </a:p>
          </p:txBody>
        </p:sp>
        <p:sp>
          <p:nvSpPr>
            <p:cNvPr id="19466"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cyclotrons</a:t>
            </a:r>
          </a:p>
        </p:txBody>
      </p:sp>
      <p:grpSp>
        <p:nvGrpSpPr>
          <p:cNvPr id="2" name="Group 3"/>
          <p:cNvGrpSpPr>
            <a:grpSpLocks/>
          </p:cNvGrpSpPr>
          <p:nvPr/>
        </p:nvGrpSpPr>
        <p:grpSpPr bwMode="auto">
          <a:xfrm>
            <a:off x="747393" y="1567033"/>
            <a:ext cx="3526111" cy="4766466"/>
            <a:chOff x="336" y="816"/>
            <a:chExt cx="2496" cy="3374"/>
          </a:xfrm>
        </p:grpSpPr>
        <p:pic>
          <p:nvPicPr>
            <p:cNvPr id="20489" name="Picture 4" descr="cyclot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816"/>
              <a:ext cx="2400"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5"/>
            <p:cNvSpPr txBox="1">
              <a:spLocks noChangeArrowheads="1"/>
            </p:cNvSpPr>
            <p:nvPr/>
          </p:nvSpPr>
          <p:spPr bwMode="auto">
            <a:xfrm>
              <a:off x="336" y="3253"/>
              <a:ext cx="249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a:t>
              </a:r>
              <a:r>
                <a:rPr lang="en-US" altLang="en-US" sz="1600" b="1" dirty="0">
                  <a:solidFill>
                    <a:schemeClr val="accent6">
                      <a:lumMod val="75000"/>
                    </a:schemeClr>
                  </a:solidFill>
                </a:rPr>
                <a:t>1982 </a:t>
              </a:r>
            </a:p>
            <a:p>
              <a:pPr eaLnBrk="1" hangingPunct="1">
                <a:spcBef>
                  <a:spcPct val="0"/>
                </a:spcBef>
              </a:pPr>
              <a:r>
                <a:rPr lang="en-US" altLang="en-US" sz="1600" dirty="0">
                  <a:solidFill>
                    <a:schemeClr val="accent6">
                      <a:lumMod val="75000"/>
                    </a:schemeClr>
                  </a:solidFill>
                </a:rPr>
                <a:t>Diameter: 10 </a:t>
              </a:r>
              <a:r>
                <a:rPr lang="en-US" altLang="en-US" sz="1600" dirty="0" err="1">
                  <a:solidFill>
                    <a:schemeClr val="accent6">
                      <a:lumMod val="75000"/>
                    </a:schemeClr>
                  </a:solidFill>
                </a:rPr>
                <a:t>ft</a:t>
              </a:r>
              <a:r>
                <a:rPr lang="en-US" altLang="en-US" sz="1600" dirty="0">
                  <a:solidFill>
                    <a:schemeClr val="accent6">
                      <a:lumMod val="75000"/>
                    </a:schemeClr>
                  </a:solidFill>
                </a:rPr>
                <a:t>  Weight: 100 tons</a:t>
              </a:r>
            </a:p>
            <a:p>
              <a:pPr eaLnBrk="1" hangingPunct="1">
                <a:spcBef>
                  <a:spcPct val="0"/>
                </a:spcBef>
              </a:pPr>
              <a:r>
                <a:rPr lang="en-US" altLang="en-US" sz="1600" dirty="0">
                  <a:solidFill>
                    <a:schemeClr val="accent6">
                      <a:lumMod val="75000"/>
                    </a:schemeClr>
                  </a:solidFill>
                </a:rPr>
                <a:t>Magnetic field: </a:t>
              </a:r>
              <a:r>
                <a:rPr lang="en-US" altLang="en-US" sz="1600" b="1" dirty="0">
                  <a:solidFill>
                    <a:schemeClr val="accent6">
                      <a:lumMod val="75000"/>
                    </a:schemeClr>
                  </a:solidFill>
                </a:rPr>
                <a:t>3-5 Tesla</a:t>
              </a:r>
            </a:p>
            <a:p>
              <a:pPr eaLnBrk="1" hangingPunct="1">
                <a:spcBef>
                  <a:spcPct val="0"/>
                </a:spcBef>
              </a:pPr>
              <a:r>
                <a:rPr lang="en-US" altLang="en-US" sz="1600" dirty="0">
                  <a:solidFill>
                    <a:schemeClr val="accent6">
                      <a:lumMod val="75000"/>
                    </a:schemeClr>
                  </a:solidFill>
                </a:rPr>
                <a:t>Maximum energy it can impart to a proton: </a:t>
              </a:r>
              <a:r>
                <a:rPr lang="en-US" altLang="en-US" sz="1600" b="1" dirty="0">
                  <a:solidFill>
                    <a:schemeClr val="accent6">
                      <a:lumMod val="75000"/>
                    </a:schemeClr>
                  </a:solidFill>
                </a:rPr>
                <a:t>500 MeV</a:t>
              </a:r>
            </a:p>
          </p:txBody>
        </p:sp>
        <p:sp>
          <p:nvSpPr>
            <p:cNvPr id="20491" name="Text Box 6"/>
            <p:cNvSpPr txBox="1">
              <a:spLocks noChangeArrowheads="1"/>
            </p:cNvSpPr>
            <p:nvPr/>
          </p:nvSpPr>
          <p:spPr bwMode="auto">
            <a:xfrm>
              <a:off x="1684" y="2784"/>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latin typeface="Univers LT Std 85 XBlk"/>
                </a:rPr>
                <a:t>K500</a:t>
              </a:r>
              <a:endParaRPr lang="en-US" altLang="en-US" sz="2800">
                <a:latin typeface="Univers LT Std 85 XBlk"/>
              </a:endParaRPr>
            </a:p>
          </p:txBody>
        </p:sp>
        <p:sp>
          <p:nvSpPr>
            <p:cNvPr id="20492" name="Text Box 7"/>
            <p:cNvSpPr txBox="1">
              <a:spLocks noChangeArrowheads="1"/>
            </p:cNvSpPr>
            <p:nvPr/>
          </p:nvSpPr>
          <p:spPr bwMode="auto">
            <a:xfrm>
              <a:off x="576" y="844"/>
              <a:ext cx="21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b="1">
                  <a:latin typeface="Century Gothic" panose="020B0502020202020204" pitchFamily="34" charset="0"/>
                </a:rPr>
                <a:t>World’s </a:t>
              </a:r>
              <a:r>
                <a:rPr lang="en-US" altLang="en-US" sz="1800" b="1" i="1">
                  <a:latin typeface="Century Gothic" panose="020B0502020202020204" pitchFamily="34" charset="0"/>
                </a:rPr>
                <a:t>first </a:t>
              </a:r>
              <a:r>
                <a:rPr lang="en-US" altLang="en-US" sz="1800" b="1">
                  <a:latin typeface="Century Gothic" panose="020B0502020202020204" pitchFamily="34" charset="0"/>
                </a:rPr>
                <a:t>superconducting cyclotron</a:t>
              </a:r>
            </a:p>
          </p:txBody>
        </p:sp>
      </p:grpSp>
      <p:grpSp>
        <p:nvGrpSpPr>
          <p:cNvPr id="3" name="Group 8"/>
          <p:cNvGrpSpPr>
            <a:grpSpLocks/>
          </p:cNvGrpSpPr>
          <p:nvPr/>
        </p:nvGrpSpPr>
        <p:grpSpPr bwMode="auto">
          <a:xfrm>
            <a:off x="4920925" y="1567033"/>
            <a:ext cx="4000780" cy="4766466"/>
            <a:chOff x="2928" y="816"/>
            <a:chExt cx="2688" cy="3374"/>
          </a:xfrm>
        </p:grpSpPr>
        <p:pic>
          <p:nvPicPr>
            <p:cNvPr id="20485" name="Picture 9"/>
            <p:cNvPicPr>
              <a:picLocks noChangeAspect="1" noChangeArrowheads="1"/>
            </p:cNvPicPr>
            <p:nvPr/>
          </p:nvPicPr>
          <p:blipFill>
            <a:blip r:embed="rId3">
              <a:extLst>
                <a:ext uri="{28A0092B-C50C-407E-A947-70E740481C1C}">
                  <a14:useLocalDpi xmlns:a14="http://schemas.microsoft.com/office/drawing/2010/main" val="0"/>
                </a:ext>
              </a:extLst>
            </a:blip>
            <a:srcRect t="6779"/>
            <a:stretch>
              <a:fillRect/>
            </a:stretch>
          </p:blipFill>
          <p:spPr bwMode="auto">
            <a:xfrm>
              <a:off x="2976" y="816"/>
              <a:ext cx="2379"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4139" y="2784"/>
              <a:ext cx="10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solidFill>
                    <a:srgbClr val="006633"/>
                  </a:solidFill>
                  <a:latin typeface="Univers LT Std 85 XBlk"/>
                </a:rPr>
                <a:t>K1200</a:t>
              </a:r>
              <a:endParaRPr lang="en-US" altLang="en-US" sz="2800">
                <a:solidFill>
                  <a:srgbClr val="006633"/>
                </a:solidFill>
                <a:latin typeface="Univers LT Std 85 XBlk"/>
              </a:endParaRPr>
            </a:p>
          </p:txBody>
        </p:sp>
        <p:sp>
          <p:nvSpPr>
            <p:cNvPr id="20487" name="Text Box 11"/>
            <p:cNvSpPr txBox="1">
              <a:spLocks noChangeArrowheads="1"/>
            </p:cNvSpPr>
            <p:nvPr/>
          </p:nvSpPr>
          <p:spPr bwMode="auto">
            <a:xfrm>
              <a:off x="2928" y="3253"/>
              <a:ext cx="2688"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1988 </a:t>
              </a:r>
            </a:p>
            <a:p>
              <a:pPr eaLnBrk="1" hangingPunct="1">
                <a:spcBef>
                  <a:spcPct val="0"/>
                </a:spcBef>
              </a:pPr>
              <a:r>
                <a:rPr lang="en-US" altLang="en-US" sz="1600" dirty="0">
                  <a:solidFill>
                    <a:schemeClr val="accent6">
                      <a:lumMod val="75000"/>
                    </a:schemeClr>
                  </a:solidFill>
                </a:rPr>
                <a:t>Length of superconducting wire: </a:t>
              </a:r>
              <a:r>
                <a:rPr lang="en-US" altLang="en-US" sz="1600" b="1" dirty="0">
                  <a:solidFill>
                    <a:schemeClr val="accent6">
                      <a:lumMod val="75000"/>
                    </a:schemeClr>
                  </a:solidFill>
                </a:rPr>
                <a:t>38 mi</a:t>
              </a:r>
            </a:p>
            <a:p>
              <a:pPr eaLnBrk="1" hangingPunct="1">
                <a:spcBef>
                  <a:spcPct val="0"/>
                </a:spcBef>
              </a:pPr>
              <a:r>
                <a:rPr lang="en-US" altLang="en-US" sz="1600" dirty="0">
                  <a:solidFill>
                    <a:schemeClr val="accent6">
                      <a:lumMod val="75000"/>
                    </a:schemeClr>
                  </a:solidFill>
                </a:rPr>
                <a:t>Time of acceleration: </a:t>
              </a:r>
              <a:r>
                <a:rPr lang="en-US" altLang="en-US" sz="1600" b="1" dirty="0">
                  <a:solidFill>
                    <a:schemeClr val="accent6">
                      <a:lumMod val="75000"/>
                    </a:schemeClr>
                  </a:solidFill>
                </a:rPr>
                <a:t>0.000035 seconds</a:t>
              </a:r>
            </a:p>
            <a:p>
              <a:pPr eaLnBrk="1" hangingPunct="1">
                <a:spcBef>
                  <a:spcPct val="0"/>
                </a:spcBef>
              </a:pPr>
              <a:r>
                <a:rPr lang="en-US" altLang="en-US" sz="1600" dirty="0">
                  <a:solidFill>
                    <a:schemeClr val="accent6">
                      <a:lumMod val="75000"/>
                    </a:schemeClr>
                  </a:solidFill>
                </a:rPr>
                <a:t>Distance a nucleus travels while inside: </a:t>
              </a:r>
              <a:r>
                <a:rPr lang="en-US" altLang="en-US" sz="1600" b="1" dirty="0">
                  <a:solidFill>
                    <a:schemeClr val="accent6">
                      <a:lumMod val="75000"/>
                    </a:schemeClr>
                  </a:solidFill>
                </a:rPr>
                <a:t>1.9 miles </a:t>
              </a:r>
              <a:r>
                <a:rPr lang="en-US" altLang="en-US" sz="1600" dirty="0">
                  <a:solidFill>
                    <a:schemeClr val="accent6">
                      <a:lumMod val="75000"/>
                    </a:schemeClr>
                  </a:solidFill>
                </a:rPr>
                <a:t>(700 revolutions)</a:t>
              </a:r>
            </a:p>
          </p:txBody>
        </p:sp>
        <p:sp>
          <p:nvSpPr>
            <p:cNvPr id="224268" name="Text Box 12"/>
            <p:cNvSpPr txBox="1">
              <a:spLocks noChangeArrowheads="1"/>
            </p:cNvSpPr>
            <p:nvPr/>
          </p:nvSpPr>
          <p:spPr bwMode="auto">
            <a:xfrm>
              <a:off x="2976" y="844"/>
              <a:ext cx="2352" cy="404"/>
            </a:xfrm>
            <a:prstGeom prst="rect">
              <a:avLst/>
            </a:prstGeom>
            <a:noFill/>
            <a:ln w="9525" algn="ctr">
              <a:noFill/>
              <a:miter lim="800000"/>
              <a:headEnd/>
              <a:tailEnd/>
            </a:ln>
            <a:effectLst/>
          </p:spPr>
          <p:txBody>
            <a:bodyPr>
              <a:spAutoFit/>
            </a:bodyPr>
            <a:lstStyle/>
            <a:p>
              <a:pPr algn="r" eaLnBrk="1" hangingPunct="1">
                <a:spcBef>
                  <a:spcPct val="50000"/>
                </a:spcBef>
                <a:defRPr/>
              </a:pPr>
              <a:r>
                <a:rPr lang="en-US" sz="1800" b="1" dirty="0">
                  <a:solidFill>
                    <a:srgbClr val="006633"/>
                  </a:solidFill>
                  <a:effectLst>
                    <a:outerShdw blurRad="38100" dist="38100" dir="2700000" algn="tl">
                      <a:srgbClr val="000000"/>
                    </a:outerShdw>
                  </a:effectLst>
                  <a:latin typeface="Century Gothic" pitchFamily="34" charset="0"/>
                  <a:cs typeface="+mn-cs"/>
                </a:rPr>
                <a:t>World’s </a:t>
              </a:r>
              <a:r>
                <a:rPr lang="en-US" sz="1800" b="1" i="1" dirty="0">
                  <a:solidFill>
                    <a:srgbClr val="006633"/>
                  </a:solidFill>
                  <a:effectLst>
                    <a:outerShdw blurRad="38100" dist="38100" dir="2700000" algn="tl">
                      <a:srgbClr val="000000"/>
                    </a:outerShdw>
                  </a:effectLst>
                  <a:latin typeface="Century Gothic" pitchFamily="34" charset="0"/>
                  <a:cs typeface="+mn-cs"/>
                </a:rPr>
                <a:t>second-highest-energy </a:t>
              </a:r>
              <a:r>
                <a:rPr lang="en-US" sz="1800" b="1" dirty="0">
                  <a:solidFill>
                    <a:srgbClr val="006633"/>
                  </a:solidFill>
                  <a:effectLst>
                    <a:outerShdw blurRad="38100" dist="38100" dir="2700000" algn="tl">
                      <a:srgbClr val="000000"/>
                    </a:outerShdw>
                  </a:effectLst>
                  <a:latin typeface="Century Gothic" pitchFamily="34" charset="0"/>
                  <a:cs typeface="+mn-cs"/>
                </a:rPr>
                <a:t>superconducting cyclotron</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5" name="Rectangle 4"/>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2541"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8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791200" y="1752600"/>
            <a:ext cx="312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dirty="0">
                <a:solidFill>
                  <a:schemeClr val="accent6">
                    <a:lumMod val="75000"/>
                  </a:schemeClr>
                </a:solidFill>
              </a:rPr>
              <a:t>When stable nuclei from the ion source enter a cyclotron,</a:t>
            </a:r>
          </a:p>
          <a:p>
            <a:pPr eaLnBrk="1" hangingPunct="1">
              <a:spcBef>
                <a:spcPct val="0"/>
              </a:spcBef>
              <a:buFontTx/>
              <a:buNone/>
            </a:pPr>
            <a:r>
              <a:rPr lang="en-US" altLang="en-US" sz="2400" dirty="0">
                <a:solidFill>
                  <a:schemeClr val="accent6">
                    <a:lumMod val="75000"/>
                  </a:schemeClr>
                </a:solidFill>
              </a:rPr>
              <a:t>a </a:t>
            </a:r>
            <a:r>
              <a:rPr lang="en-US" altLang="en-US" sz="2400" b="1" dirty="0">
                <a:solidFill>
                  <a:srgbClr val="D6A162"/>
                </a:solidFill>
              </a:rPr>
              <a:t>magnetic field</a:t>
            </a:r>
            <a:r>
              <a:rPr lang="en-US" altLang="en-US" sz="2400" dirty="0">
                <a:solidFill>
                  <a:srgbClr val="D6A162"/>
                </a:solidFill>
              </a:rPr>
              <a:t> </a:t>
            </a:r>
            <a:r>
              <a:rPr lang="en-US" altLang="en-US" sz="2400" b="1" dirty="0">
                <a:solidFill>
                  <a:srgbClr val="D6A162"/>
                </a:solidFill>
              </a:rPr>
              <a:t>bends</a:t>
            </a:r>
            <a:r>
              <a:rPr lang="en-US" altLang="en-US" sz="2400" dirty="0">
                <a:solidFill>
                  <a:srgbClr val="D6A162"/>
                </a:solidFill>
              </a:rPr>
              <a:t> </a:t>
            </a:r>
            <a:r>
              <a:rPr lang="en-US" altLang="en-US" sz="2400" b="1" dirty="0">
                <a:solidFill>
                  <a:srgbClr val="D6A162"/>
                </a:solidFill>
              </a:rPr>
              <a:t>their path</a:t>
            </a:r>
            <a:r>
              <a:rPr lang="en-US" altLang="en-US" sz="2400" dirty="0"/>
              <a:t> into </a:t>
            </a:r>
            <a:r>
              <a:rPr lang="en-US" altLang="en-US" sz="2400" dirty="0">
                <a:solidFill>
                  <a:schemeClr val="accent6">
                    <a:lumMod val="75000"/>
                  </a:schemeClr>
                </a:solidFill>
              </a:rPr>
              <a:t>a circular “orbit” while </a:t>
            </a:r>
            <a:r>
              <a:rPr lang="en-US" altLang="en-US" sz="2400" b="1" dirty="0">
                <a:solidFill>
                  <a:srgbClr val="D6A162"/>
                </a:solidFill>
              </a:rPr>
              <a:t>electric fields</a:t>
            </a:r>
            <a:r>
              <a:rPr lang="en-US" altLang="en-US" sz="2400" dirty="0">
                <a:solidFill>
                  <a:srgbClr val="D6A162"/>
                </a:solidFill>
              </a:rPr>
              <a:t> </a:t>
            </a:r>
            <a:r>
              <a:rPr lang="en-US" altLang="en-US" sz="2400" b="1" dirty="0">
                <a:solidFill>
                  <a:srgbClr val="D6A162"/>
                </a:solidFill>
              </a:rPr>
              <a:t>speed</a:t>
            </a:r>
            <a:r>
              <a:rPr lang="en-US" altLang="en-US" sz="2400" dirty="0">
                <a:solidFill>
                  <a:srgbClr val="D6A162"/>
                </a:solidFill>
              </a:rPr>
              <a:t> </a:t>
            </a:r>
            <a:r>
              <a:rPr lang="en-US" altLang="en-US" sz="2400" b="1" dirty="0">
                <a:solidFill>
                  <a:srgbClr val="D6A162"/>
                </a:solidFill>
              </a:rPr>
              <a:t>them up</a:t>
            </a:r>
            <a:r>
              <a:rPr lang="en-US" altLang="en-US" sz="2400" dirty="0">
                <a:solidFill>
                  <a:schemeClr val="accent6">
                    <a:lumMod val="75000"/>
                  </a:schemeClr>
                </a:solidFill>
              </a:rPr>
              <a:t>, so they </a:t>
            </a:r>
            <a:r>
              <a:rPr lang="en-US" altLang="en-US" sz="2400" i="1" dirty="0">
                <a:solidFill>
                  <a:schemeClr val="accent6">
                    <a:lumMod val="75000"/>
                  </a:schemeClr>
                </a:solidFill>
              </a:rPr>
              <a:t>spiral</a:t>
            </a:r>
            <a:r>
              <a:rPr lang="en-US" altLang="en-US" sz="2400" dirty="0">
                <a:solidFill>
                  <a:schemeClr val="accent6">
                    <a:lumMod val="75000"/>
                  </a:schemeClr>
                </a:solidFill>
              </a:rPr>
              <a:t> outward</a:t>
            </a:r>
          </a:p>
        </p:txBody>
      </p:sp>
      <p:sp>
        <p:nvSpPr>
          <p:cNvPr id="23555" name="Rectangle 6"/>
          <p:cNvSpPr>
            <a:spLocks noGrp="1" noChangeArrowheads="1"/>
          </p:cNvSpPr>
          <p:nvPr>
            <p:ph type="title"/>
          </p:nvPr>
        </p:nvSpPr>
        <p:spPr/>
        <p:txBody>
          <a:bodyPr/>
          <a:lstStyle/>
          <a:p>
            <a:pPr eaLnBrk="1" hangingPunct="1"/>
            <a:r>
              <a:rPr lang="en-US" altLang="en-US" smtClean="0"/>
              <a:t>How a cyclotron works</a:t>
            </a:r>
          </a:p>
        </p:txBody>
      </p:sp>
      <p:pic>
        <p:nvPicPr>
          <p:cNvPr id="8" name="k500.avi">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81000" y="1752600"/>
            <a:ext cx="5372100" cy="3581400"/>
          </a:xfrm>
        </p:spPr>
      </p:pic>
    </p:spTree>
    <p:extLst>
      <p:ext uri="{BB962C8B-B14F-4D97-AF65-F5344CB8AC3E}">
        <p14:creationId xmlns:p14="http://schemas.microsoft.com/office/powerpoint/2010/main" val="703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altLang="en-US" dirty="0" smtClean="0"/>
              <a:t>Fragmentation</a:t>
            </a:r>
          </a:p>
        </p:txBody>
      </p:sp>
      <p:sp>
        <p:nvSpPr>
          <p:cNvPr id="3084" name="Text Box 12"/>
          <p:cNvSpPr txBox="1">
            <a:spLocks noChangeArrowheads="1"/>
          </p:cNvSpPr>
          <p:nvPr/>
        </p:nvSpPr>
        <p:spPr bwMode="auto">
          <a:xfrm>
            <a:off x="6232525" y="5142969"/>
            <a:ext cx="274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i="1" dirty="0">
                <a:solidFill>
                  <a:schemeClr val="accent6">
                    <a:lumMod val="75000"/>
                  </a:schemeClr>
                </a:solidFill>
              </a:rPr>
              <a:t>After</a:t>
            </a:r>
            <a:r>
              <a:rPr lang="en-US" altLang="en-US" sz="1800" dirty="0">
                <a:solidFill>
                  <a:schemeClr val="accent6">
                    <a:lumMod val="75000"/>
                  </a:schemeClr>
                </a:solidFill>
              </a:rPr>
              <a:t> the target, the beam contains </a:t>
            </a:r>
            <a:r>
              <a:rPr lang="en-US" altLang="en-US" sz="1800" b="1" i="1" dirty="0">
                <a:solidFill>
                  <a:schemeClr val="accent6">
                    <a:lumMod val="75000"/>
                  </a:schemeClr>
                </a:solidFill>
              </a:rPr>
              <a:t>many</a:t>
            </a:r>
            <a:r>
              <a:rPr lang="en-US" altLang="en-US" sz="1800" dirty="0">
                <a:solidFill>
                  <a:schemeClr val="accent6">
                    <a:lumMod val="75000"/>
                  </a:schemeClr>
                </a:solidFill>
              </a:rPr>
              <a:t> </a:t>
            </a:r>
            <a:r>
              <a:rPr lang="en-US" altLang="en-US" sz="1800" dirty="0" smtClean="0">
                <a:solidFill>
                  <a:schemeClr val="accent6">
                    <a:lumMod val="75000"/>
                  </a:schemeClr>
                </a:solidFill>
              </a:rPr>
              <a:t>new isotopes</a:t>
            </a:r>
            <a:r>
              <a:rPr lang="en-US" altLang="en-US" sz="1800" dirty="0">
                <a:solidFill>
                  <a:schemeClr val="accent6">
                    <a:lumMod val="75000"/>
                  </a:schemeClr>
                </a:solidFill>
              </a:rPr>
              <a:t> </a:t>
            </a:r>
            <a:r>
              <a:rPr lang="en-US" altLang="en-US" sz="1800" dirty="0" smtClean="0">
                <a:solidFill>
                  <a:schemeClr val="accent6">
                    <a:lumMod val="75000"/>
                  </a:schemeClr>
                </a:solidFill>
              </a:rPr>
              <a:t>(</a:t>
            </a:r>
            <a:r>
              <a:rPr lang="en-US" altLang="en-US" sz="1800" i="1" dirty="0" smtClean="0">
                <a:solidFill>
                  <a:schemeClr val="accent6">
                    <a:lumMod val="75000"/>
                  </a:schemeClr>
                </a:solidFill>
              </a:rPr>
              <a:t>sometimes &lt;1 desired nucleus/second)</a:t>
            </a:r>
          </a:p>
        </p:txBody>
      </p:sp>
      <p:sp>
        <p:nvSpPr>
          <p:cNvPr id="20" name="Text Box 5"/>
          <p:cNvSpPr txBox="1">
            <a:spLocks noChangeArrowheads="1"/>
          </p:cNvSpPr>
          <p:nvPr/>
        </p:nvSpPr>
        <p:spPr bwMode="auto">
          <a:xfrm>
            <a:off x="212725" y="1602740"/>
            <a:ext cx="19812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BEAM at &lt; 0.5 c</a:t>
            </a:r>
            <a:endParaRPr lang="en-US" sz="1800" dirty="0">
              <a:solidFill>
                <a:schemeClr val="accent6">
                  <a:lumMod val="75000"/>
                </a:schemeClr>
              </a:solidFill>
              <a:latin typeface="+mj-lt"/>
              <a:cs typeface="+mn-cs"/>
            </a:endParaRPr>
          </a:p>
        </p:txBody>
      </p:sp>
      <p:sp>
        <p:nvSpPr>
          <p:cNvPr id="24" name="Text Box 5"/>
          <p:cNvSpPr txBox="1">
            <a:spLocks noChangeArrowheads="1"/>
          </p:cNvSpPr>
          <p:nvPr/>
        </p:nvSpPr>
        <p:spPr bwMode="auto">
          <a:xfrm>
            <a:off x="3184525" y="1602740"/>
            <a:ext cx="2301875"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strikes foil TARGET</a:t>
            </a:r>
            <a:endParaRPr lang="en-US" sz="1800" dirty="0">
              <a:solidFill>
                <a:schemeClr val="accent6">
                  <a:lumMod val="75000"/>
                </a:schemeClr>
              </a:solidFill>
              <a:latin typeface="+mj-lt"/>
              <a:cs typeface="+mn-cs"/>
            </a:endParaRPr>
          </a:p>
        </p:txBody>
      </p:sp>
      <p:sp>
        <p:nvSpPr>
          <p:cNvPr id="25" name="Text Box 5"/>
          <p:cNvSpPr txBox="1">
            <a:spLocks noChangeArrowheads="1"/>
          </p:cNvSpPr>
          <p:nvPr/>
        </p:nvSpPr>
        <p:spPr bwMode="auto">
          <a:xfrm>
            <a:off x="6156325" y="1602740"/>
            <a:ext cx="25908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exits with FRAGMENTS</a:t>
            </a:r>
            <a:endParaRPr lang="en-US" sz="1800" dirty="0">
              <a:solidFill>
                <a:schemeClr val="accent6">
                  <a:lumMod val="75000"/>
                </a:schemeClr>
              </a:solidFill>
              <a:latin typeface="+mj-lt"/>
              <a:cs typeface="+mn-cs"/>
            </a:endParaRPr>
          </a:p>
        </p:txBody>
      </p:sp>
      <p:sp>
        <p:nvSpPr>
          <p:cNvPr id="22535" name="Rectangle 46"/>
          <p:cNvSpPr>
            <a:spLocks noChangeArrowheads="1"/>
          </p:cNvSpPr>
          <p:nvPr/>
        </p:nvSpPr>
        <p:spPr bwMode="auto">
          <a:xfrm>
            <a:off x="2889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6" name="Rectangle 48"/>
          <p:cNvSpPr>
            <a:spLocks noChangeArrowheads="1"/>
          </p:cNvSpPr>
          <p:nvPr/>
        </p:nvSpPr>
        <p:spPr bwMode="auto">
          <a:xfrm>
            <a:off x="32607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7" name="Rectangle 49"/>
          <p:cNvSpPr>
            <a:spLocks noChangeArrowheads="1"/>
          </p:cNvSpPr>
          <p:nvPr/>
        </p:nvSpPr>
        <p:spPr bwMode="auto">
          <a:xfrm>
            <a:off x="6232525" y="1983741"/>
            <a:ext cx="2362200" cy="3130566"/>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2" name="Group 122"/>
          <p:cNvGrpSpPr>
            <a:grpSpLocks/>
          </p:cNvGrpSpPr>
          <p:nvPr/>
        </p:nvGrpSpPr>
        <p:grpSpPr bwMode="auto">
          <a:xfrm>
            <a:off x="228600" y="2178265"/>
            <a:ext cx="2590800" cy="3721086"/>
            <a:chOff x="228600" y="1870927"/>
            <a:chExt cx="2590800" cy="3721277"/>
          </a:xfrm>
        </p:grpSpPr>
        <p:sp>
          <p:nvSpPr>
            <p:cNvPr id="22580" name="Text Box 5"/>
            <p:cNvSpPr txBox="1">
              <a:spLocks noChangeArrowheads="1"/>
            </p:cNvSpPr>
            <p:nvPr/>
          </p:nvSpPr>
          <p:spPr bwMode="auto">
            <a:xfrm>
              <a:off x="228600" y="4114800"/>
              <a:ext cx="2590800" cy="14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accelerated beam consists of the </a:t>
              </a:r>
              <a:r>
                <a:rPr lang="en-US" altLang="en-US" sz="1800" b="1" i="1" dirty="0">
                  <a:solidFill>
                    <a:schemeClr val="accent6">
                      <a:lumMod val="75000"/>
                    </a:schemeClr>
                  </a:solidFill>
                </a:rPr>
                <a:t>one</a:t>
              </a:r>
              <a:r>
                <a:rPr lang="en-US" altLang="en-US" sz="1800" dirty="0">
                  <a:solidFill>
                    <a:schemeClr val="accent6">
                      <a:lumMod val="75000"/>
                    </a:schemeClr>
                  </a:solidFill>
                </a:rPr>
                <a:t> stable isotope provided by the ion </a:t>
              </a:r>
              <a:r>
                <a:rPr lang="en-US" altLang="en-US" sz="1800" dirty="0" smtClean="0">
                  <a:solidFill>
                    <a:schemeClr val="accent6">
                      <a:lumMod val="75000"/>
                    </a:schemeClr>
                  </a:solidFill>
                </a:rPr>
                <a:t>source</a:t>
              </a:r>
            </a:p>
            <a:p>
              <a:pPr eaLnBrk="1" hangingPunct="1">
                <a:spcBef>
                  <a:spcPct val="0"/>
                </a:spcBef>
                <a:buFontTx/>
                <a:buNone/>
              </a:pPr>
              <a:r>
                <a:rPr lang="en-US" altLang="en-US" sz="1800" i="1" dirty="0" smtClean="0">
                  <a:solidFill>
                    <a:schemeClr val="accent6">
                      <a:lumMod val="75000"/>
                    </a:schemeClr>
                  </a:solidFill>
                </a:rPr>
                <a:t>(&gt;1 billion nuclei/second)</a:t>
              </a:r>
              <a:endParaRPr lang="en-US" altLang="en-US" sz="1800" i="1" dirty="0">
                <a:solidFill>
                  <a:schemeClr val="accent6">
                    <a:lumMod val="75000"/>
                  </a:schemeClr>
                </a:solidFill>
              </a:endParaRPr>
            </a:p>
          </p:txBody>
        </p:sp>
        <p:pic>
          <p:nvPicPr>
            <p:cNvPr id="22581"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41325" y="1870927"/>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50925" y="24611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1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660525" y="30707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9"/>
          <p:cNvGrpSpPr>
            <a:grpSpLocks/>
          </p:cNvGrpSpPr>
          <p:nvPr/>
        </p:nvGrpSpPr>
        <p:grpSpPr bwMode="auto">
          <a:xfrm>
            <a:off x="1050925" y="2440940"/>
            <a:ext cx="1463675" cy="1211368"/>
            <a:chOff x="990600" y="2209800"/>
            <a:chExt cx="1463675" cy="1211368"/>
          </a:xfrm>
        </p:grpSpPr>
        <p:cxnSp>
          <p:nvCxnSpPr>
            <p:cNvPr id="22" name="Straight Arrow Connector 21"/>
            <p:cNvCxnSpPr/>
            <p:nvPr/>
          </p:nvCxnSpPr>
          <p:spPr bwMode="auto">
            <a:xfrm>
              <a:off x="2225675" y="341147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0" name="Straight Arrow Connector 59"/>
            <p:cNvCxnSpPr/>
            <p:nvPr/>
          </p:nvCxnSpPr>
          <p:spPr bwMode="auto">
            <a:xfrm>
              <a:off x="16002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2" name="Straight Arrow Connector 61"/>
            <p:cNvCxnSpPr/>
            <p:nvPr/>
          </p:nvCxnSpPr>
          <p:spPr bwMode="auto">
            <a:xfrm>
              <a:off x="990600" y="2209800"/>
              <a:ext cx="14478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22567" name="Group 100"/>
          <p:cNvGrpSpPr>
            <a:grpSpLocks/>
          </p:cNvGrpSpPr>
          <p:nvPr/>
        </p:nvGrpSpPr>
        <p:grpSpPr bwMode="auto">
          <a:xfrm>
            <a:off x="6384925" y="2178281"/>
            <a:ext cx="2078298" cy="1748559"/>
            <a:chOff x="6324600" y="1947141"/>
            <a:chExt cx="2078298" cy="1748559"/>
          </a:xfrm>
        </p:grpSpPr>
        <p:pic>
          <p:nvPicPr>
            <p:cNvPr id="22569"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48600" y="3200400"/>
              <a:ext cx="55429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1"/>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6553200" y="19471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2"/>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162800" y="25567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bwMode="auto">
            <a:xfrm>
              <a:off x="6324600" y="3429000"/>
              <a:ext cx="15240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7" name="Straight Arrow Connector 86"/>
            <p:cNvCxnSpPr/>
            <p:nvPr/>
          </p:nvCxnSpPr>
          <p:spPr bwMode="auto">
            <a:xfrm>
              <a:off x="63246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8" name="Straight Arrow Connector 87"/>
            <p:cNvCxnSpPr/>
            <p:nvPr/>
          </p:nvCxnSpPr>
          <p:spPr bwMode="auto">
            <a:xfrm>
              <a:off x="6324600" y="220980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6" name="Group 121"/>
          <p:cNvGrpSpPr>
            <a:grpSpLocks/>
          </p:cNvGrpSpPr>
          <p:nvPr/>
        </p:nvGrpSpPr>
        <p:grpSpPr bwMode="auto">
          <a:xfrm>
            <a:off x="7881274" y="3812539"/>
            <a:ext cx="729326" cy="1209695"/>
            <a:chOff x="7881274" y="3505200"/>
            <a:chExt cx="729326" cy="1209977"/>
          </a:xfrm>
        </p:grpSpPr>
        <p:pic>
          <p:nvPicPr>
            <p:cNvPr id="22560" name="Picture 10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947080" y="3721207"/>
              <a:ext cx="477988" cy="42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12"/>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81274" y="4170336"/>
              <a:ext cx="609600" cy="5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5"/>
            <p:cNvSpPr txBox="1">
              <a:spLocks noChangeArrowheads="1"/>
            </p:cNvSpPr>
            <p:nvPr/>
          </p:nvSpPr>
          <p:spPr bwMode="auto">
            <a:xfrm>
              <a:off x="7924800" y="3505200"/>
              <a:ext cx="685800" cy="338217"/>
            </a:xfrm>
            <a:prstGeom prst="rect">
              <a:avLst/>
            </a:prstGeom>
            <a:noFill/>
            <a:ln w="9525">
              <a:noFill/>
              <a:miter lim="800000"/>
              <a:headEnd/>
              <a:tailEnd/>
            </a:ln>
          </p:spPr>
          <p:txBody>
            <a:bodyPr>
              <a:spAutoFit/>
            </a:bodyPr>
            <a:lstStyle/>
            <a:p>
              <a:pPr eaLnBrk="1" hangingPunct="1">
                <a:defRPr/>
              </a:pPr>
              <a:r>
                <a:rPr lang="en-US" sz="1600" b="1" dirty="0">
                  <a:solidFill>
                    <a:srgbClr val="FFFFCC"/>
                  </a:solidFill>
                  <a:latin typeface="+mj-lt"/>
                  <a:cs typeface="+mn-cs"/>
                </a:rPr>
                <a:t>or</a:t>
              </a:r>
              <a:endParaRPr lang="en-US" sz="1600" dirty="0">
                <a:solidFill>
                  <a:srgbClr val="FFFFCC"/>
                </a:solidFill>
                <a:latin typeface="+mj-lt"/>
                <a:cs typeface="+mn-cs"/>
              </a:endParaRPr>
            </a:p>
          </p:txBody>
        </p:sp>
      </p:grpSp>
      <p:grpSp>
        <p:nvGrpSpPr>
          <p:cNvPr id="9" name="Group 123"/>
          <p:cNvGrpSpPr>
            <a:grpSpLocks/>
          </p:cNvGrpSpPr>
          <p:nvPr/>
        </p:nvGrpSpPr>
        <p:grpSpPr bwMode="auto">
          <a:xfrm>
            <a:off x="3200400" y="2262909"/>
            <a:ext cx="2819400" cy="3359381"/>
            <a:chOff x="3200400" y="1955140"/>
            <a:chExt cx="2819400" cy="3359989"/>
          </a:xfrm>
        </p:grpSpPr>
        <p:sp>
          <p:nvSpPr>
            <p:cNvPr id="22544" name="Parallelogram 25"/>
            <p:cNvSpPr>
              <a:spLocks noChangeArrowheads="1"/>
            </p:cNvSpPr>
            <p:nvPr/>
          </p:nvSpPr>
          <p:spPr bwMode="auto">
            <a:xfrm rot="808511" flipH="1">
              <a:off x="3570693" y="1955140"/>
              <a:ext cx="1852217" cy="1754465"/>
            </a:xfrm>
            <a:prstGeom prst="parallelogram">
              <a:avLst>
                <a:gd name="adj" fmla="val 25000"/>
              </a:avLst>
            </a:prstGeom>
            <a:solidFill>
              <a:schemeClr val="accent2">
                <a:lumMod val="75000"/>
                <a:alpha val="33000"/>
              </a:schemeClr>
            </a:solidFill>
            <a:ln w="38100" algn="ctr">
              <a:solidFill>
                <a:srgbClr val="D6A162"/>
              </a:solidFill>
              <a:round/>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cxnSp>
          <p:nvCxnSpPr>
            <p:cNvPr id="22545" name="Straight Connector 72"/>
            <p:cNvCxnSpPr>
              <a:cxnSpLocks noChangeShapeType="1"/>
            </p:cNvCxnSpPr>
            <p:nvPr/>
          </p:nvCxnSpPr>
          <p:spPr bwMode="auto">
            <a:xfrm rot="16200000" flipH="1">
              <a:off x="4277731" y="2971828"/>
              <a:ext cx="1814089" cy="20516"/>
            </a:xfrm>
            <a:prstGeom prst="line">
              <a:avLst/>
            </a:prstGeom>
            <a:noFill/>
            <a:ln w="38100" algn="ctr">
              <a:solidFill>
                <a:srgbClr val="D6A162"/>
              </a:solidFill>
              <a:round/>
              <a:headEnd/>
              <a:tailEnd/>
            </a:ln>
            <a:extLst>
              <a:ext uri="{909E8E84-426E-40DD-AFC4-6F175D3DCCD1}">
                <a14:hiddenFill xmlns:a14="http://schemas.microsoft.com/office/drawing/2010/main">
                  <a:noFill/>
                </a14:hiddenFill>
              </a:ext>
            </a:extLst>
          </p:spPr>
        </p:cxnSp>
        <p:sp>
          <p:nvSpPr>
            <p:cNvPr id="22546" name="Text Box 5"/>
            <p:cNvSpPr txBox="1">
              <a:spLocks noChangeArrowheads="1"/>
            </p:cNvSpPr>
            <p:nvPr/>
          </p:nvSpPr>
          <p:spPr bwMode="auto">
            <a:xfrm>
              <a:off x="3200400" y="41148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Very few beam nuclei hit a nucleus in the target and break, becoming a </a:t>
              </a:r>
              <a:r>
                <a:rPr lang="en-US" altLang="en-US" sz="1800" b="1" dirty="0">
                  <a:solidFill>
                    <a:schemeClr val="accent6">
                      <a:lumMod val="75000"/>
                    </a:schemeClr>
                  </a:solidFill>
                </a:rPr>
                <a:t>new element/isotope</a:t>
              </a:r>
            </a:p>
          </p:txBody>
        </p:sp>
        <p:pic>
          <p:nvPicPr>
            <p:cNvPr id="78" name="Picture 77"/>
            <p:cNvPicPr>
              <a:picLocks noChangeAspect="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08576" y="3352800"/>
              <a:ext cx="567082" cy="506815"/>
            </a:xfrm>
            <a:prstGeom prst="rect">
              <a:avLst/>
            </a:prstGeom>
            <a:effectLst>
              <a:glow rad="63500">
                <a:schemeClr val="accent3">
                  <a:satMod val="175000"/>
                  <a:alpha val="40000"/>
                </a:schemeClr>
              </a:glow>
            </a:effectLst>
          </p:spPr>
        </p:pic>
      </p:grpSp>
      <p:grpSp>
        <p:nvGrpSpPr>
          <p:cNvPr id="7" name="Group 58"/>
          <p:cNvGrpSpPr>
            <a:grpSpLocks/>
          </p:cNvGrpSpPr>
          <p:nvPr/>
        </p:nvGrpSpPr>
        <p:grpSpPr bwMode="auto">
          <a:xfrm>
            <a:off x="3413125" y="2440940"/>
            <a:ext cx="2170113" cy="1793006"/>
            <a:chOff x="3413125" y="2133600"/>
            <a:chExt cx="2170113" cy="1793006"/>
          </a:xfrm>
        </p:grpSpPr>
        <p:grpSp>
          <p:nvGrpSpPr>
            <p:cNvPr id="22549" name="Group 98"/>
            <p:cNvGrpSpPr>
              <a:grpSpLocks/>
            </p:cNvGrpSpPr>
            <p:nvPr/>
          </p:nvGrpSpPr>
          <p:grpSpPr bwMode="auto">
            <a:xfrm>
              <a:off x="3413125" y="2133600"/>
              <a:ext cx="2170113" cy="1793006"/>
              <a:chOff x="3352800" y="2209800"/>
              <a:chExt cx="2170497" cy="1793602"/>
            </a:xfrm>
          </p:grpSpPr>
          <p:pic>
            <p:nvPicPr>
              <p:cNvPr id="22551" name="Picture 96"/>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81600" y="32092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95"/>
              <p:cNvPicPr>
                <a:picLocks noChangeAspect="1"/>
              </p:cNvPicPr>
              <p:nvPr/>
            </p:nvPicPr>
            <p:blipFill>
              <a:blip r:embed="rId15" cstate="print">
                <a:extLst>
                  <a:ext uri="{BEBA8EAE-BF5A-486C-A8C5-ECC9F3942E4B}">
                    <a14:imgProps xmlns:a14="http://schemas.microsoft.com/office/drawing/2010/main">
                      <a14:imgLayer r:embed="rId1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90351" y="3626385"/>
                <a:ext cx="213848" cy="20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343400" y="3166298"/>
                <a:ext cx="609600" cy="54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bwMode="auto">
              <a:xfrm>
                <a:off x="3352800" y="3429000"/>
                <a:ext cx="9144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pic>
            <p:nvPicPr>
              <p:cNvPr id="22555" name="Picture 40"/>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334000" y="38188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p:cNvCxnSpPr/>
              <p:nvPr/>
            </p:nvCxnSpPr>
            <p:spPr bwMode="auto">
              <a:xfrm>
                <a:off x="3352800" y="28194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6" name="Straight Arrow Connector 65"/>
              <p:cNvCxnSpPr/>
              <p:nvPr/>
            </p:nvCxnSpPr>
            <p:spPr bwMode="auto">
              <a:xfrm>
                <a:off x="3352800" y="22098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91" name="Straight Arrow Connector 90"/>
              <p:cNvCxnSpPr/>
              <p:nvPr/>
            </p:nvCxnSpPr>
            <p:spPr bwMode="auto">
              <a:xfrm>
                <a:off x="5029200" y="3429000"/>
                <a:ext cx="457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sp>
          <p:nvSpPr>
            <p:cNvPr id="22550" name="Explosion 2 57"/>
            <p:cNvSpPr>
              <a:spLocks noChangeArrowheads="1"/>
            </p:cNvSpPr>
            <p:nvPr/>
          </p:nvSpPr>
          <p:spPr bwMode="auto">
            <a:xfrm>
              <a:off x="4267200" y="2895600"/>
              <a:ext cx="914400" cy="914400"/>
            </a:xfrm>
            <a:prstGeom prst="irregularSeal2">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61" name="Rectangle 60"/>
          <p:cNvSpPr/>
          <p:nvPr/>
        </p:nvSpPr>
        <p:spPr>
          <a:xfrm>
            <a:off x="3951514" y="986250"/>
            <a:ext cx="315686" cy="282091"/>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4"/>
                                        </p:tgtEl>
                                        <p:attrNameLst>
                                          <p:attrName>style.visibility</p:attrName>
                                        </p:attrNameLst>
                                      </p:cBhvr>
                                      <p:to>
                                        <p:strVal val="visible"/>
                                      </p:to>
                                    </p:set>
                                    <p:animEffect transition="in" filter="fade">
                                      <p:cBhvr>
                                        <p:cTn id="32" dur="500"/>
                                        <p:tgtEl>
                                          <p:spTgt spid="3084"/>
                                        </p:tgtEl>
                                      </p:cBhvr>
                                    </p:animEffect>
                                  </p:childTnLst>
                                </p:cTn>
                              </p:par>
                              <p:par>
                                <p:cTn id="33" presetID="22" presetClass="entr" presetSubtype="8" fill="hold" nodeType="withEffect">
                                  <p:stCondLst>
                                    <p:cond delay="0"/>
                                  </p:stCondLst>
                                  <p:childTnLst>
                                    <p:set>
                                      <p:cBhvr>
                                        <p:cTn id="34" dur="1" fill="hold">
                                          <p:stCondLst>
                                            <p:cond delay="0"/>
                                          </p:stCondLst>
                                        </p:cTn>
                                        <p:tgtEl>
                                          <p:spTgt spid="22567"/>
                                        </p:tgtEl>
                                        <p:attrNameLst>
                                          <p:attrName>style.visibility</p:attrName>
                                        </p:attrNameLst>
                                      </p:cBhvr>
                                      <p:to>
                                        <p:strVal val="visible"/>
                                      </p:to>
                                    </p:set>
                                    <p:animEffect transition="in" filter="wipe(left)">
                                      <p:cBhvr>
                                        <p:cTn id="35" dur="2000"/>
                                        <p:tgtEl>
                                          <p:spTgt spid="2256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1900-transparent"/>
          <p:cNvPicPr>
            <a:picLocks noChangeAspect="1" noChangeArrowheads="1"/>
          </p:cNvPicPr>
          <p:nvPr/>
        </p:nvPicPr>
        <p:blipFill>
          <a:blip r:embed="rId2">
            <a:extLst>
              <a:ext uri="{28A0092B-C50C-407E-A947-70E740481C1C}">
                <a14:useLocalDpi xmlns:a14="http://schemas.microsoft.com/office/drawing/2010/main" val="0"/>
              </a:ext>
            </a:extLst>
          </a:blip>
          <a:srcRect l="9459" r="10811"/>
          <a:stretch>
            <a:fillRect/>
          </a:stretch>
        </p:blipFill>
        <p:spPr bwMode="auto">
          <a:xfrm>
            <a:off x="3126056" y="2323172"/>
            <a:ext cx="4495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1"/>
          <p:cNvGrpSpPr>
            <a:grpSpLocks/>
          </p:cNvGrpSpPr>
          <p:nvPr/>
        </p:nvGrpSpPr>
        <p:grpSpPr bwMode="auto">
          <a:xfrm>
            <a:off x="1297256" y="3847172"/>
            <a:ext cx="4114800" cy="1852613"/>
            <a:chOff x="1066800" y="4724400"/>
            <a:chExt cx="4114800" cy="1852613"/>
          </a:xfrm>
        </p:grpSpPr>
        <p:grpSp>
          <p:nvGrpSpPr>
            <p:cNvPr id="26643" name="Group 28"/>
            <p:cNvGrpSpPr>
              <a:grpSpLocks/>
            </p:cNvGrpSpPr>
            <p:nvPr/>
          </p:nvGrpSpPr>
          <p:grpSpPr bwMode="auto">
            <a:xfrm>
              <a:off x="1066800" y="5638800"/>
              <a:ext cx="4114800" cy="938213"/>
              <a:chOff x="1066800" y="5638800"/>
              <a:chExt cx="4114800" cy="938213"/>
            </a:xfrm>
          </p:grpSpPr>
          <p:pic>
            <p:nvPicPr>
              <p:cNvPr id="26645" name="Picture 5"/>
              <p:cNvPicPr>
                <a:picLocks noChangeAspect="1" noChangeArrowheads="1"/>
              </p:cNvPicPr>
              <p:nvPr/>
            </p:nvPicPr>
            <p:blipFill>
              <a:blip r:embed="rId3">
                <a:extLst>
                  <a:ext uri="{28A0092B-C50C-407E-A947-70E740481C1C}">
                    <a14:useLocalDpi xmlns:a14="http://schemas.microsoft.com/office/drawing/2010/main" val="0"/>
                  </a:ext>
                </a:extLst>
              </a:blip>
              <a:srcRect l="19048" t="16080" r="19048" b="19598"/>
              <a:stretch>
                <a:fillRect/>
              </a:stretch>
            </p:blipFill>
            <p:spPr bwMode="auto">
              <a:xfrm>
                <a:off x="3657600" y="5638800"/>
                <a:ext cx="152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Text Box 6"/>
              <p:cNvSpPr txBox="1">
                <a:spLocks noChangeArrowheads="1"/>
              </p:cNvSpPr>
              <p:nvPr/>
            </p:nvSpPr>
            <p:spPr bwMode="auto">
              <a:xfrm>
                <a:off x="1066800" y="5638800"/>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1800" dirty="0">
                    <a:solidFill>
                      <a:schemeClr val="accent6">
                        <a:lumMod val="75000"/>
                      </a:schemeClr>
                    </a:solidFill>
                  </a:rPr>
                  <a:t>Wedge-shaped</a:t>
                </a:r>
                <a:r>
                  <a:rPr lang="en-US" altLang="en-US" sz="1800" dirty="0"/>
                  <a:t> </a:t>
                </a:r>
                <a:r>
                  <a:rPr lang="en-US" altLang="en-US" sz="1800" i="1" dirty="0">
                    <a:solidFill>
                      <a:srgbClr val="D6A162"/>
                    </a:solidFill>
                  </a:rPr>
                  <a:t>dipole magnets</a:t>
                </a:r>
                <a:r>
                  <a:rPr lang="en-US" altLang="en-US" sz="1800" dirty="0"/>
                  <a:t> </a:t>
                </a:r>
                <a:r>
                  <a:rPr lang="en-US" altLang="en-US" sz="1800" dirty="0">
                    <a:solidFill>
                      <a:schemeClr val="accent6">
                        <a:lumMod val="75000"/>
                      </a:schemeClr>
                    </a:solidFill>
                  </a:rPr>
                  <a:t>act like </a:t>
                </a:r>
                <a:r>
                  <a:rPr lang="en-US" altLang="en-US" sz="1800" dirty="0">
                    <a:solidFill>
                      <a:srgbClr val="D6A162"/>
                    </a:solidFill>
                  </a:rPr>
                  <a:t>prisms</a:t>
                </a:r>
                <a:r>
                  <a:rPr lang="en-US" altLang="en-US" sz="1800" dirty="0"/>
                  <a:t> </a:t>
                </a:r>
                <a:r>
                  <a:rPr lang="en-US" altLang="en-US" sz="1800" dirty="0">
                    <a:solidFill>
                      <a:schemeClr val="accent6">
                        <a:lumMod val="75000"/>
                      </a:schemeClr>
                    </a:solidFill>
                  </a:rPr>
                  <a:t>that separate nuclei</a:t>
                </a:r>
              </a:p>
            </p:txBody>
          </p:sp>
        </p:grpSp>
        <p:sp>
          <p:nvSpPr>
            <p:cNvPr id="26644" name="Line 7"/>
            <p:cNvSpPr>
              <a:spLocks noChangeShapeType="1"/>
            </p:cNvSpPr>
            <p:nvPr/>
          </p:nvSpPr>
          <p:spPr bwMode="auto">
            <a:xfrm flipV="1">
              <a:off x="3733800" y="4724400"/>
              <a:ext cx="685800" cy="990599"/>
            </a:xfrm>
            <a:prstGeom prst="line">
              <a:avLst/>
            </a:prstGeom>
            <a:noFill/>
            <a:ln w="19050">
              <a:solidFill>
                <a:srgbClr val="00B050"/>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4" name="Group 35"/>
          <p:cNvGrpSpPr>
            <a:grpSpLocks/>
          </p:cNvGrpSpPr>
          <p:nvPr/>
        </p:nvGrpSpPr>
        <p:grpSpPr bwMode="auto">
          <a:xfrm>
            <a:off x="306656" y="1408771"/>
            <a:ext cx="2819400" cy="1804383"/>
            <a:chOff x="288" y="2678"/>
            <a:chExt cx="2448" cy="1478"/>
          </a:xfrm>
        </p:grpSpPr>
        <p:pic>
          <p:nvPicPr>
            <p:cNvPr id="26637"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8"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41" y="3486"/>
              <a:ext cx="795"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29"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2" y="3947"/>
              <a:ext cx="18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76" y="3566"/>
              <a:ext cx="2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27"/>
            <p:cNvSpPr txBox="1">
              <a:spLocks noChangeArrowheads="1"/>
            </p:cNvSpPr>
            <p:nvPr/>
          </p:nvSpPr>
          <p:spPr bwMode="auto">
            <a:xfrm>
              <a:off x="363" y="2678"/>
              <a:ext cx="2373"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rgbClr val="D6A162"/>
                  </a:solidFill>
                </a:rPr>
                <a:t>Wide variety</a:t>
              </a:r>
              <a:r>
                <a:rPr lang="en-US" altLang="en-US" sz="1800" b="1" dirty="0"/>
                <a:t> </a:t>
              </a:r>
              <a:r>
                <a:rPr lang="en-US" altLang="en-US" sz="1800" b="1" dirty="0">
                  <a:solidFill>
                    <a:schemeClr val="accent6">
                      <a:lumMod val="75000"/>
                    </a:schemeClr>
                  </a:solidFill>
                </a:rPr>
                <a:t>of nuclei from collisions with the target enter…</a:t>
              </a:r>
            </a:p>
          </p:txBody>
        </p:sp>
      </p:grpSp>
      <p:grpSp>
        <p:nvGrpSpPr>
          <p:cNvPr id="5" name="Group 30"/>
          <p:cNvGrpSpPr>
            <a:grpSpLocks/>
          </p:cNvGrpSpPr>
          <p:nvPr/>
        </p:nvGrpSpPr>
        <p:grpSpPr bwMode="auto">
          <a:xfrm>
            <a:off x="5869256" y="1484972"/>
            <a:ext cx="2971800" cy="1676400"/>
            <a:chOff x="6172200" y="2362200"/>
            <a:chExt cx="2971800" cy="1676400"/>
          </a:xfrm>
        </p:grpSpPr>
        <p:sp>
          <p:nvSpPr>
            <p:cNvPr id="26635" name="Text Box 29"/>
            <p:cNvSpPr txBox="1">
              <a:spLocks noChangeArrowheads="1"/>
            </p:cNvSpPr>
            <p:nvPr/>
          </p:nvSpPr>
          <p:spPr bwMode="auto">
            <a:xfrm>
              <a:off x="6172200" y="23622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The A1900</a:t>
              </a:r>
              <a:r>
                <a:rPr lang="en-US" altLang="en-US" sz="1800" b="1" i="1" dirty="0">
                  <a:solidFill>
                    <a:schemeClr val="accent6">
                      <a:lumMod val="75000"/>
                    </a:schemeClr>
                  </a:solidFill>
                </a:rPr>
                <a:t> </a:t>
              </a:r>
              <a:r>
                <a:rPr lang="en-US" altLang="en-US" sz="1800" b="1" i="1" dirty="0">
                  <a:solidFill>
                    <a:srgbClr val="D6A162"/>
                  </a:solidFill>
                </a:rPr>
                <a:t>filters</a:t>
              </a:r>
              <a:r>
                <a:rPr lang="en-US" altLang="en-US" sz="1800" b="1" dirty="0"/>
                <a:t> </a:t>
              </a:r>
              <a:r>
                <a:rPr lang="en-US" altLang="en-US" sz="1800" b="1" dirty="0">
                  <a:solidFill>
                    <a:schemeClr val="accent6">
                      <a:lumMod val="75000"/>
                    </a:schemeClr>
                  </a:solidFill>
                </a:rPr>
                <a:t>out all but the </a:t>
              </a:r>
              <a:r>
                <a:rPr lang="en-US" altLang="en-US" sz="1800" b="1" i="1" dirty="0">
                  <a:solidFill>
                    <a:schemeClr val="accent6">
                      <a:lumMod val="75000"/>
                    </a:schemeClr>
                  </a:solidFill>
                </a:rPr>
                <a:t>one</a:t>
              </a:r>
              <a:r>
                <a:rPr lang="en-US" altLang="en-US" sz="1800" b="1" dirty="0">
                  <a:solidFill>
                    <a:schemeClr val="accent6">
                      <a:lumMod val="75000"/>
                    </a:schemeClr>
                  </a:solidFill>
                </a:rPr>
                <a:t> (or more) unstable </a:t>
              </a:r>
              <a:r>
                <a:rPr lang="en-US" altLang="en-US" sz="1800" b="1" dirty="0">
                  <a:solidFill>
                    <a:srgbClr val="D6A162"/>
                  </a:solidFill>
                </a:rPr>
                <a:t>nucleus for study</a:t>
              </a:r>
            </a:p>
          </p:txBody>
        </p:sp>
        <p:pic>
          <p:nvPicPr>
            <p:cNvPr id="26636" name="Picture 3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153713" y="3276600"/>
              <a:ext cx="8527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9"/>
          <p:cNvGrpSpPr>
            <a:grpSpLocks/>
          </p:cNvGrpSpPr>
          <p:nvPr/>
        </p:nvGrpSpPr>
        <p:grpSpPr bwMode="auto">
          <a:xfrm>
            <a:off x="3735656" y="3085172"/>
            <a:ext cx="3352800" cy="914400"/>
            <a:chOff x="3505200" y="3962400"/>
            <a:chExt cx="3352800" cy="914400"/>
          </a:xfrm>
        </p:grpSpPr>
        <p:sp>
          <p:nvSpPr>
            <p:cNvPr id="26632" name="Line 19"/>
            <p:cNvSpPr>
              <a:spLocks noChangeShapeType="1"/>
            </p:cNvSpPr>
            <p:nvPr/>
          </p:nvSpPr>
          <p:spPr bwMode="auto">
            <a:xfrm>
              <a:off x="4605337" y="4876800"/>
              <a:ext cx="1295400" cy="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9"/>
            <p:cNvSpPr>
              <a:spLocks noChangeShapeType="1"/>
            </p:cNvSpPr>
            <p:nvPr/>
          </p:nvSpPr>
          <p:spPr bwMode="auto">
            <a:xfrm>
              <a:off x="3505200" y="4038600"/>
              <a:ext cx="6858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9"/>
            <p:cNvSpPr>
              <a:spLocks noChangeShapeType="1"/>
            </p:cNvSpPr>
            <p:nvPr/>
          </p:nvSpPr>
          <p:spPr bwMode="auto">
            <a:xfrm flipV="1">
              <a:off x="6248400" y="3962400"/>
              <a:ext cx="6096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24" name="Rectangle 23"/>
          <p:cNvSpPr/>
          <p:nvPr/>
        </p:nvSpPr>
        <p:spPr>
          <a:xfrm>
            <a:off x="4229099" y="857251"/>
            <a:ext cx="17145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
          <p:cNvSpPr>
            <a:spLocks noGrp="1" noChangeArrowheads="1"/>
          </p:cNvSpPr>
          <p:nvPr>
            <p:ph type="title"/>
          </p:nvPr>
        </p:nvSpPr>
        <p:spPr>
          <a:xfrm>
            <a:off x="628650" y="163288"/>
            <a:ext cx="7886700" cy="538843"/>
          </a:xfrm>
        </p:spPr>
        <p:txBody>
          <a:bodyPr/>
          <a:lstStyle/>
          <a:p>
            <a:pPr eaLnBrk="1" hangingPunct="1"/>
            <a:r>
              <a:rPr lang="en-US" altLang="en-US" dirty="0" smtClean="0"/>
              <a:t>Fragment separator</a:t>
            </a:r>
          </a:p>
        </p:txBody>
      </p:sp>
    </p:spTree>
    <p:extLst>
      <p:ext uri="{BB962C8B-B14F-4D97-AF65-F5344CB8AC3E}">
        <p14:creationId xmlns:p14="http://schemas.microsoft.com/office/powerpoint/2010/main" val="22304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63" presetClass="path" presetSubtype="0" accel="50000" decel="50000" fill="hold" nodeType="withEffect">
                                  <p:stCondLst>
                                    <p:cond delay="0"/>
                                  </p:stCondLst>
                                  <p:childTnLst>
                                    <p:animMotion origin="layout" path="M -0.05417 -2.81749E-6 L 0.04583 -2.81749E-6 " pathEditMode="relative" rAng="0" ptsTypes="AA">
                                      <p:cBhvr>
                                        <p:cTn id="26" dur="2000" fill="hold"/>
                                        <p:tgtEl>
                                          <p:spTgt spid="5"/>
                                        </p:tgtEl>
                                        <p:attrNameLst>
                                          <p:attrName>ppt_x</p:attrName>
                                          <p:attrName>ppt_y</p:attrName>
                                        </p:attrNameLst>
                                      </p:cBhvr>
                                      <p:rCtr x="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628650" y="5902036"/>
            <a:ext cx="79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b="1" dirty="0" smtClean="0">
                <a:solidFill>
                  <a:schemeClr val="accent6">
                    <a:lumMod val="75000"/>
                  </a:schemeClr>
                </a:solidFill>
              </a:rPr>
              <a:t>How do you measure something you can’t see? </a:t>
            </a:r>
            <a:endParaRPr lang="en-US" altLang="en-US" sz="2800" b="1" dirty="0">
              <a:solidFill>
                <a:schemeClr val="accent6">
                  <a:lumMod val="75000"/>
                </a:schemeClr>
              </a:solidFill>
            </a:endParaRPr>
          </a:p>
        </p:txBody>
      </p:sp>
    </p:spTree>
    <p:extLst>
      <p:ext uri="{BB962C8B-B14F-4D97-AF65-F5344CB8AC3E}">
        <p14:creationId xmlns:p14="http://schemas.microsoft.com/office/powerpoint/2010/main" val="23615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lium-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2667000" y="152400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u="sng" dirty="0">
                <a:solidFill>
                  <a:schemeClr val="accent6">
                    <a:lumMod val="75000"/>
                  </a:schemeClr>
                </a:solidFill>
              </a:rPr>
              <a:t>Example: A Helium Atom</a:t>
            </a:r>
            <a:endParaRPr lang="en-US" altLang="en-US" sz="2400" b="1" i="1" dirty="0">
              <a:solidFill>
                <a:schemeClr val="accent6">
                  <a:lumMod val="75000"/>
                </a:schemeClr>
              </a:solidFill>
            </a:endParaRPr>
          </a:p>
          <a:p>
            <a:pPr>
              <a:spcBef>
                <a:spcPct val="0"/>
              </a:spcBef>
              <a:buFontTx/>
              <a:buNone/>
            </a:pPr>
            <a:endParaRPr lang="en-US" altLang="en-US" sz="2400" b="1" i="1" dirty="0"/>
          </a:p>
        </p:txBody>
      </p:sp>
      <p:grpSp>
        <p:nvGrpSpPr>
          <p:cNvPr id="2" name="Group 5"/>
          <p:cNvGrpSpPr>
            <a:grpSpLocks/>
          </p:cNvGrpSpPr>
          <p:nvPr/>
        </p:nvGrpSpPr>
        <p:grpSpPr bwMode="auto">
          <a:xfrm>
            <a:off x="381000" y="2209800"/>
            <a:ext cx="8763000" cy="2728913"/>
            <a:chOff x="240" y="1392"/>
            <a:chExt cx="5520" cy="1719"/>
          </a:xfrm>
        </p:grpSpPr>
        <p:grpSp>
          <p:nvGrpSpPr>
            <p:cNvPr id="5131" name="Group 6"/>
            <p:cNvGrpSpPr>
              <a:grpSpLocks/>
            </p:cNvGrpSpPr>
            <p:nvPr/>
          </p:nvGrpSpPr>
          <p:grpSpPr bwMode="auto">
            <a:xfrm>
              <a:off x="240" y="1392"/>
              <a:ext cx="1776" cy="336"/>
              <a:chOff x="1152" y="1200"/>
              <a:chExt cx="1776" cy="336"/>
            </a:xfrm>
          </p:grpSpPr>
          <p:sp>
            <p:nvSpPr>
              <p:cNvPr id="5138" name="Text Box 7"/>
              <p:cNvSpPr txBox="1">
                <a:spLocks noChangeArrowheads="1"/>
              </p:cNvSpPr>
              <p:nvPr/>
            </p:nvSpPr>
            <p:spPr bwMode="auto">
              <a:xfrm>
                <a:off x="1152" y="1200"/>
                <a:ext cx="15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Electron</a:t>
                </a:r>
              </a:p>
            </p:txBody>
          </p:sp>
          <p:sp>
            <p:nvSpPr>
              <p:cNvPr id="5139" name="Line 8"/>
              <p:cNvSpPr>
                <a:spLocks noChangeShapeType="1"/>
              </p:cNvSpPr>
              <p:nvPr/>
            </p:nvSpPr>
            <p:spPr bwMode="auto">
              <a:xfrm>
                <a:off x="2064" y="1392"/>
                <a:ext cx="864" cy="144"/>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2" name="Group 9"/>
            <p:cNvGrpSpPr>
              <a:grpSpLocks/>
            </p:cNvGrpSpPr>
            <p:nvPr/>
          </p:nvGrpSpPr>
          <p:grpSpPr bwMode="auto">
            <a:xfrm>
              <a:off x="1104" y="2400"/>
              <a:ext cx="2208" cy="711"/>
              <a:chOff x="1008" y="2688"/>
              <a:chExt cx="2208" cy="711"/>
            </a:xfrm>
          </p:grpSpPr>
          <p:sp>
            <p:nvSpPr>
              <p:cNvPr id="5136" name="Text Box 10"/>
              <p:cNvSpPr txBox="1">
                <a:spLocks noChangeArrowheads="1"/>
              </p:cNvSpPr>
              <p:nvPr/>
            </p:nvSpPr>
            <p:spPr bwMode="auto">
              <a:xfrm>
                <a:off x="1008" y="3072"/>
                <a:ext cx="22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Neutron</a:t>
                </a:r>
              </a:p>
            </p:txBody>
          </p:sp>
          <p:sp>
            <p:nvSpPr>
              <p:cNvPr id="5137" name="Line 11"/>
              <p:cNvSpPr>
                <a:spLocks noChangeShapeType="1"/>
              </p:cNvSpPr>
              <p:nvPr/>
            </p:nvSpPr>
            <p:spPr bwMode="auto">
              <a:xfrm flipV="1">
                <a:off x="1632" y="2688"/>
                <a:ext cx="1056" cy="43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3" name="Group 12"/>
            <p:cNvGrpSpPr>
              <a:grpSpLocks/>
            </p:cNvGrpSpPr>
            <p:nvPr/>
          </p:nvGrpSpPr>
          <p:grpSpPr bwMode="auto">
            <a:xfrm>
              <a:off x="3072" y="2064"/>
              <a:ext cx="2688" cy="327"/>
              <a:chOff x="3072" y="2304"/>
              <a:chExt cx="2688" cy="327"/>
            </a:xfrm>
          </p:grpSpPr>
          <p:sp>
            <p:nvSpPr>
              <p:cNvPr id="5134" name="Text Box 13"/>
              <p:cNvSpPr txBox="1">
                <a:spLocks noChangeArrowheads="1"/>
              </p:cNvSpPr>
              <p:nvPr/>
            </p:nvSpPr>
            <p:spPr bwMode="auto">
              <a:xfrm>
                <a:off x="3840" y="2304"/>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t>  </a:t>
                </a:r>
                <a:r>
                  <a:rPr lang="en-US" altLang="en-US" sz="2800">
                    <a:solidFill>
                      <a:srgbClr val="D6A162"/>
                    </a:solidFill>
                  </a:rPr>
                  <a:t>Proton</a:t>
                </a:r>
              </a:p>
            </p:txBody>
          </p:sp>
          <p:sp>
            <p:nvSpPr>
              <p:cNvPr id="5135" name="Line 14"/>
              <p:cNvSpPr>
                <a:spLocks noChangeShapeType="1"/>
              </p:cNvSpPr>
              <p:nvPr/>
            </p:nvSpPr>
            <p:spPr bwMode="auto">
              <a:xfrm flipH="1">
                <a:off x="3072" y="2496"/>
                <a:ext cx="768" cy="96"/>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5"/>
          <p:cNvGrpSpPr>
            <a:grpSpLocks/>
          </p:cNvGrpSpPr>
          <p:nvPr/>
        </p:nvGrpSpPr>
        <p:grpSpPr bwMode="auto">
          <a:xfrm>
            <a:off x="3200400" y="3429000"/>
            <a:ext cx="5410200" cy="2819400"/>
            <a:chOff x="2016" y="2160"/>
            <a:chExt cx="3408" cy="1776"/>
          </a:xfrm>
        </p:grpSpPr>
        <p:grpSp>
          <p:nvGrpSpPr>
            <p:cNvPr id="5127" name="Group 16"/>
            <p:cNvGrpSpPr>
              <a:grpSpLocks/>
            </p:cNvGrpSpPr>
            <p:nvPr/>
          </p:nvGrpSpPr>
          <p:grpSpPr bwMode="auto">
            <a:xfrm>
              <a:off x="2016" y="2736"/>
              <a:ext cx="3408" cy="1200"/>
              <a:chOff x="2016" y="2736"/>
              <a:chExt cx="3408" cy="1200"/>
            </a:xfrm>
          </p:grpSpPr>
          <p:sp>
            <p:nvSpPr>
              <p:cNvPr id="5129" name="Text Box 17"/>
              <p:cNvSpPr txBox="1">
                <a:spLocks noChangeArrowheads="1"/>
              </p:cNvSpPr>
              <p:nvPr/>
            </p:nvSpPr>
            <p:spPr bwMode="auto">
              <a:xfrm>
                <a:off x="2016" y="3648"/>
                <a:ext cx="3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i="1" dirty="0">
                    <a:solidFill>
                      <a:schemeClr val="accent6">
                        <a:lumMod val="75000"/>
                      </a:schemeClr>
                    </a:solidFill>
                  </a:rPr>
                  <a:t>NSCL scientists study the atomic nucleus</a:t>
                </a:r>
              </a:p>
            </p:txBody>
          </p:sp>
          <p:sp>
            <p:nvSpPr>
              <p:cNvPr id="5130" name="Line 18"/>
              <p:cNvSpPr>
                <a:spLocks noChangeShapeType="1"/>
              </p:cNvSpPr>
              <p:nvPr/>
            </p:nvSpPr>
            <p:spPr bwMode="auto">
              <a:xfrm flipH="1" flipV="1">
                <a:off x="3072" y="2736"/>
                <a:ext cx="432" cy="91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8" name="Oval 19"/>
            <p:cNvSpPr>
              <a:spLocks noChangeArrowheads="1"/>
            </p:cNvSpPr>
            <p:nvPr/>
          </p:nvSpPr>
          <p:spPr bwMode="auto">
            <a:xfrm>
              <a:off x="2592" y="2160"/>
              <a:ext cx="604" cy="624"/>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5126" name="Rectangle 20"/>
          <p:cNvSpPr>
            <a:spLocks noGrp="1" noChangeArrowheads="1"/>
          </p:cNvSpPr>
          <p:nvPr>
            <p:ph type="title"/>
          </p:nvPr>
        </p:nvSpPr>
        <p:spPr/>
        <p:txBody>
          <a:bodyPr/>
          <a:lstStyle/>
          <a:p>
            <a:pPr eaLnBrk="1" hangingPunct="1"/>
            <a:r>
              <a:rPr lang="en-US" altLang="en-US" smtClean="0"/>
              <a:t>We study the atomic nucleus</a:t>
            </a:r>
          </a:p>
        </p:txBody>
      </p:sp>
    </p:spTree>
    <p:extLst>
      <p:ext uri="{BB962C8B-B14F-4D97-AF65-F5344CB8AC3E}">
        <p14:creationId xmlns:p14="http://schemas.microsoft.com/office/powerpoint/2010/main" val="26568168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2800" dirty="0" smtClean="0"/>
              <a:t>Behind </a:t>
            </a:r>
            <a:r>
              <a:rPr lang="en-US" sz="2800" dirty="0"/>
              <a:t>the scenes at </a:t>
            </a:r>
            <a:r>
              <a:rPr lang="en-US" sz="2800" dirty="0" smtClean="0"/>
              <a:t>Facility for Rare Isotope Beams</a:t>
            </a:r>
            <a:endParaRPr lang="en-US" altLang="en-US" sz="2800" dirty="0" smtClean="0"/>
          </a:p>
        </p:txBody>
      </p:sp>
      <p:sp>
        <p:nvSpPr>
          <p:cNvPr id="10" name="TextBox 9"/>
          <p:cNvSpPr txBox="1"/>
          <p:nvPr/>
        </p:nvSpPr>
        <p:spPr>
          <a:xfrm>
            <a:off x="3636935" y="1195905"/>
            <a:ext cx="1308948" cy="369332"/>
          </a:xfrm>
          <a:prstGeom prst="rect">
            <a:avLst/>
          </a:prstGeom>
          <a:noFill/>
        </p:spPr>
        <p:txBody>
          <a:bodyPr wrap="none" rtlCol="0">
            <a:spAutoFit/>
          </a:bodyPr>
          <a:lstStyle/>
          <a:p>
            <a:r>
              <a:rPr lang="en-US" dirty="0" smtClean="0">
                <a:solidFill>
                  <a:schemeClr val="bg1"/>
                </a:solidFill>
              </a:rPr>
              <a:t>SHAW LANE</a:t>
            </a:r>
          </a:p>
        </p:txBody>
      </p:sp>
      <p:sp>
        <p:nvSpPr>
          <p:cNvPr id="12" name="TextBox 11"/>
          <p:cNvSpPr txBox="1"/>
          <p:nvPr/>
        </p:nvSpPr>
        <p:spPr>
          <a:xfrm rot="4274050">
            <a:off x="6308318" y="1620406"/>
            <a:ext cx="1598515" cy="369332"/>
          </a:xfrm>
          <a:prstGeom prst="rect">
            <a:avLst/>
          </a:prstGeom>
          <a:noFill/>
        </p:spPr>
        <p:txBody>
          <a:bodyPr wrap="none" rtlCol="0">
            <a:spAutoFit/>
          </a:bodyPr>
          <a:lstStyle/>
          <a:p>
            <a:r>
              <a:rPr lang="en-US" dirty="0" smtClean="0">
                <a:solidFill>
                  <a:schemeClr val="bg1"/>
                </a:solidFill>
              </a:rPr>
              <a:t>BOGUE STREET</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5089" y="988894"/>
            <a:ext cx="8753821" cy="3953809"/>
          </a:xfrm>
          <a:prstGeom prst="rect">
            <a:avLst/>
          </a:prstGeom>
          <a:noFill/>
          <a:ln>
            <a:noFill/>
          </a:ln>
        </p:spPr>
      </p:pic>
      <p:sp>
        <p:nvSpPr>
          <p:cNvPr id="14" name="TextBox 13"/>
          <p:cNvSpPr txBox="1"/>
          <p:nvPr/>
        </p:nvSpPr>
        <p:spPr>
          <a:xfrm>
            <a:off x="5881559" y="5123792"/>
            <a:ext cx="2735747" cy="651594"/>
          </a:xfrm>
          <a:prstGeom prst="rect">
            <a:avLst/>
          </a:prstGeom>
          <a:noFill/>
        </p:spPr>
        <p:txBody>
          <a:bodyPr wrap="square" lIns="96653" tIns="48326" rIns="96653" bIns="48326" rtlCol="0">
            <a:spAutoFit/>
          </a:bodyPr>
          <a:lstStyle/>
          <a:p>
            <a:r>
              <a:rPr lang="en-US" dirty="0" smtClean="0">
                <a:solidFill>
                  <a:schemeClr val="tx1"/>
                </a:solidFill>
              </a:rPr>
              <a:t>More information to be announced at </a:t>
            </a:r>
            <a:r>
              <a:rPr lang="en-US" dirty="0" smtClean="0">
                <a:solidFill>
                  <a:srgbClr val="0070C0"/>
                </a:solidFill>
              </a:rPr>
              <a:t>frib.msu.edu</a:t>
            </a:r>
            <a:endParaRPr lang="en-US" dirty="0">
              <a:solidFill>
                <a:srgbClr val="0070C0"/>
              </a:solidFill>
            </a:endParaRPr>
          </a:p>
        </p:txBody>
      </p:sp>
      <p:sp>
        <p:nvSpPr>
          <p:cNvPr id="15" name="TextBox 14"/>
          <p:cNvSpPr txBox="1"/>
          <p:nvPr/>
        </p:nvSpPr>
        <p:spPr>
          <a:xfrm>
            <a:off x="628650" y="5129055"/>
            <a:ext cx="5359801" cy="1200329"/>
          </a:xfrm>
          <a:prstGeom prst="rect">
            <a:avLst/>
          </a:prstGeom>
          <a:noFill/>
        </p:spPr>
        <p:txBody>
          <a:bodyPr wrap="none" rtlCol="0">
            <a:spAutoFit/>
          </a:bodyPr>
          <a:lstStyle/>
          <a:p>
            <a:r>
              <a:rPr lang="en-US" dirty="0" smtClean="0"/>
              <a:t>TOURS of the tunnel and experimental areas</a:t>
            </a:r>
          </a:p>
          <a:p>
            <a:r>
              <a:rPr lang="en-US" sz="1800" dirty="0" smtClean="0">
                <a:solidFill>
                  <a:schemeClr val="tx1"/>
                </a:solidFill>
                <a:latin typeface="+mn-lt"/>
              </a:rPr>
              <a:t>Hands-on DEMONSTRATIONS</a:t>
            </a:r>
          </a:p>
          <a:p>
            <a:r>
              <a:rPr lang="en-US" dirty="0" smtClean="0"/>
              <a:t>TALKS by nuclear scientists</a:t>
            </a:r>
          </a:p>
          <a:p>
            <a:r>
              <a:rPr lang="en-US" sz="1800" dirty="0" smtClean="0">
                <a:solidFill>
                  <a:schemeClr val="tx1"/>
                </a:solidFill>
                <a:latin typeface="+mn-lt"/>
              </a:rPr>
              <a:t>Continuous VIDEO </a:t>
            </a:r>
            <a:r>
              <a:rPr lang="en-US" dirty="0" smtClean="0"/>
              <a:t>documentaries about the laboratory</a:t>
            </a:r>
            <a:endParaRPr lang="en-US" sz="1800" dirty="0">
              <a:solidFill>
                <a:schemeClr val="tx1"/>
              </a:solidFill>
              <a:latin typeface="+mn-lt"/>
            </a:endParaRPr>
          </a:p>
        </p:txBody>
      </p:sp>
      <p:sp>
        <p:nvSpPr>
          <p:cNvPr id="2" name="TextBox 1"/>
          <p:cNvSpPr txBox="1"/>
          <p:nvPr/>
        </p:nvSpPr>
        <p:spPr>
          <a:xfrm>
            <a:off x="416966" y="1195905"/>
            <a:ext cx="8280807" cy="1200329"/>
          </a:xfrm>
          <a:prstGeom prst="rect">
            <a:avLst/>
          </a:prstGeom>
          <a:noFill/>
        </p:spPr>
        <p:txBody>
          <a:bodyPr wrap="square" rtlCol="0">
            <a:spAutoFit/>
          </a:bodyPr>
          <a:lstStyle/>
          <a:p>
            <a:pPr algn="ctr"/>
            <a:r>
              <a:rPr lang="en-US" sz="7200" b="1" dirty="0" smtClean="0">
                <a:solidFill>
                  <a:schemeClr val="bg1"/>
                </a:solidFill>
                <a:latin typeface="Century Gothic" panose="020B0502020202020204" pitchFamily="34" charset="0"/>
              </a:rPr>
              <a:t>FRIB OPEN HOUSE</a:t>
            </a:r>
            <a:endParaRPr lang="en-US" sz="7200" b="1" dirty="0">
              <a:solidFill>
                <a:schemeClr val="bg1"/>
              </a:solidFill>
              <a:latin typeface="Century Gothic" panose="020B0502020202020204" pitchFamily="34" charset="0"/>
            </a:endParaRPr>
          </a:p>
        </p:txBody>
      </p:sp>
      <p:sp>
        <p:nvSpPr>
          <p:cNvPr id="9" name="TextBox 8"/>
          <p:cNvSpPr txBox="1"/>
          <p:nvPr/>
        </p:nvSpPr>
        <p:spPr>
          <a:xfrm>
            <a:off x="431595" y="4035112"/>
            <a:ext cx="8280807" cy="769441"/>
          </a:xfrm>
          <a:prstGeom prst="rect">
            <a:avLst/>
          </a:prstGeom>
          <a:noFill/>
        </p:spPr>
        <p:txBody>
          <a:bodyPr wrap="square" rtlCol="0">
            <a:spAutoFit/>
          </a:bodyPr>
          <a:lstStyle/>
          <a:p>
            <a:pPr algn="ctr"/>
            <a:r>
              <a:rPr lang="en-US" sz="4400" b="1" dirty="0" smtClean="0">
                <a:solidFill>
                  <a:schemeClr val="bg1"/>
                </a:solidFill>
                <a:latin typeface="Century Gothic" panose="020B0502020202020204" pitchFamily="34" charset="0"/>
              </a:rPr>
              <a:t>Saturday, August 20, 1-4pm</a:t>
            </a:r>
            <a:endParaRPr lang="en-US" sz="4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5461550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dirty="0" smtClean="0"/>
              <a:t>National Superconducting Cyclotron Laboratory at MSU</a:t>
            </a:r>
          </a:p>
        </p:txBody>
      </p:sp>
      <p:sp>
        <p:nvSpPr>
          <p:cNvPr id="33795" name="Text Box 6"/>
          <p:cNvSpPr txBox="1">
            <a:spLocks noChangeArrowheads="1"/>
          </p:cNvSpPr>
          <p:nvPr/>
        </p:nvSpPr>
        <p:spPr bwMode="auto">
          <a:xfrm>
            <a:off x="548641" y="815230"/>
            <a:ext cx="7966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smtClean="0">
                <a:solidFill>
                  <a:schemeClr val="accent6">
                    <a:lumMod val="75000"/>
                  </a:schemeClr>
                </a:solidFill>
                <a:latin typeface="Aharoni" panose="02010803020104030203" pitchFamily="2" charset="-79"/>
                <a:cs typeface="Aharoni" panose="02010803020104030203" pitchFamily="2" charset="-79"/>
              </a:rPr>
              <a:t>Learn more about </a:t>
            </a:r>
            <a:r>
              <a:rPr lang="en-US" altLang="en-US" sz="2400" dirty="0">
                <a:solidFill>
                  <a:schemeClr val="accent6">
                    <a:lumMod val="75000"/>
                  </a:schemeClr>
                </a:solidFill>
                <a:latin typeface="Aharoni" panose="02010803020104030203" pitchFamily="2" charset="-79"/>
                <a:cs typeface="Aharoni" panose="02010803020104030203" pitchFamily="2" charset="-79"/>
              </a:rPr>
              <a:t>our </a:t>
            </a:r>
            <a:r>
              <a:rPr lang="en-US" altLang="en-US" sz="2400" dirty="0" smtClean="0">
                <a:solidFill>
                  <a:schemeClr val="accent6">
                    <a:lumMod val="75000"/>
                  </a:schemeClr>
                </a:solidFill>
                <a:latin typeface="Aharoni" panose="02010803020104030203" pitchFamily="2" charset="-79"/>
                <a:cs typeface="Aharoni" panose="02010803020104030203" pitchFamily="2" charset="-79"/>
              </a:rPr>
              <a:t>Lab </a:t>
            </a:r>
            <a:r>
              <a:rPr lang="en-US" altLang="en-US" sz="2400" dirty="0">
                <a:solidFill>
                  <a:schemeClr val="accent6">
                    <a:lumMod val="75000"/>
                  </a:schemeClr>
                </a:solidFill>
                <a:latin typeface="Aharoni" panose="02010803020104030203" pitchFamily="2" charset="-79"/>
                <a:cs typeface="Aharoni" panose="02010803020104030203" pitchFamily="2" charset="-79"/>
              </a:rPr>
              <a:t>and outreach </a:t>
            </a:r>
            <a:r>
              <a:rPr lang="en-US" altLang="en-US" sz="2400" dirty="0" smtClean="0">
                <a:solidFill>
                  <a:schemeClr val="accent6">
                    <a:lumMod val="75000"/>
                  </a:schemeClr>
                </a:solidFill>
                <a:latin typeface="Aharoni" panose="02010803020104030203" pitchFamily="2" charset="-79"/>
                <a:cs typeface="Aharoni" panose="02010803020104030203" pitchFamily="2" charset="-79"/>
              </a:rPr>
              <a:t>programs</a:t>
            </a:r>
            <a:endParaRPr lang="en-US" altLang="en-US" sz="2400" b="1" dirty="0" smtClean="0">
              <a:latin typeface="Aharoni" panose="02010803020104030203" pitchFamily="2" charset="-79"/>
              <a:cs typeface="Aharoni" panose="02010803020104030203" pitchFamily="2" charset="-79"/>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41025" y="1697027"/>
            <a:ext cx="1797853" cy="2022331"/>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641024" y="3802742"/>
            <a:ext cx="1797853" cy="1301672"/>
            <a:chOff x="4714238" y="2213945"/>
            <a:chExt cx="2236345" cy="161914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4238" y="2213945"/>
              <a:ext cx="2236345" cy="1619146"/>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0137" t="28013" r="13367" b="64445"/>
            <a:stretch/>
          </p:blipFill>
          <p:spPr>
            <a:xfrm>
              <a:off x="5761905" y="2225387"/>
              <a:ext cx="1188677" cy="419964"/>
            </a:xfrm>
            <a:prstGeom prst="rect">
              <a:avLst/>
            </a:prstGeom>
          </p:spPr>
        </p:pic>
      </p:grpSp>
      <p:sp>
        <p:nvSpPr>
          <p:cNvPr id="5" name="Rectangle 4"/>
          <p:cNvSpPr/>
          <p:nvPr/>
        </p:nvSpPr>
        <p:spPr>
          <a:xfrm>
            <a:off x="628649" y="1824507"/>
            <a:ext cx="1921466" cy="1754326"/>
          </a:xfrm>
          <a:prstGeom prst="rect">
            <a:avLst/>
          </a:prstGeom>
        </p:spPr>
        <p:txBody>
          <a:bodyPr wrap="square">
            <a:spAutoFit/>
          </a:bodyPr>
          <a:lstStyle/>
          <a:p>
            <a:pPr>
              <a:spcBef>
                <a:spcPct val="50000"/>
              </a:spcBef>
            </a:pPr>
            <a:r>
              <a:rPr lang="en-US" altLang="en-US" dirty="0" smtClean="0">
                <a:solidFill>
                  <a:srgbClr val="548235"/>
                </a:solidFill>
              </a:rPr>
              <a:t>Get our just-published </a:t>
            </a:r>
            <a:r>
              <a:rPr lang="en-US" altLang="en-US" dirty="0">
                <a:solidFill>
                  <a:srgbClr val="548235"/>
                </a:solidFill>
              </a:rPr>
              <a:t>history </a:t>
            </a:r>
            <a:r>
              <a:rPr lang="en-US" altLang="en-US" b="1" i="1" dirty="0">
                <a:solidFill>
                  <a:srgbClr val="D6A162"/>
                </a:solidFill>
              </a:rPr>
              <a:t>Up From Nothing </a:t>
            </a:r>
            <a:r>
              <a:rPr lang="en-US" altLang="en-US" dirty="0">
                <a:solidFill>
                  <a:srgbClr val="548235"/>
                </a:solidFill>
              </a:rPr>
              <a:t>from MSU Press </a:t>
            </a:r>
            <a:r>
              <a:rPr lang="en-US" altLang="en-US" dirty="0" smtClean="0">
                <a:solidFill>
                  <a:srgbClr val="548235"/>
                </a:solidFill>
                <a:hlinkClick r:id="rId5"/>
              </a:rPr>
              <a:t>msupress.org</a:t>
            </a:r>
            <a:r>
              <a:rPr lang="en-US" altLang="en-US" dirty="0" smtClean="0">
                <a:solidFill>
                  <a:srgbClr val="548235"/>
                </a:solidFill>
              </a:rPr>
              <a:t> or on Amazon</a:t>
            </a:r>
            <a:endParaRPr lang="en-US" altLang="en-US" dirty="0">
              <a:solidFill>
                <a:srgbClr val="548235"/>
              </a:solidFill>
            </a:endParaRPr>
          </a:p>
        </p:txBody>
      </p:sp>
      <p:sp>
        <p:nvSpPr>
          <p:cNvPr id="7" name="Rectangle 6"/>
          <p:cNvSpPr/>
          <p:nvPr/>
        </p:nvSpPr>
        <p:spPr>
          <a:xfrm>
            <a:off x="6451254" y="3912161"/>
            <a:ext cx="2385974" cy="1200329"/>
          </a:xfrm>
          <a:prstGeom prst="rect">
            <a:avLst/>
          </a:prstGeom>
        </p:spPr>
        <p:txBody>
          <a:bodyPr wrap="square">
            <a:spAutoFit/>
          </a:bodyPr>
          <a:lstStyle/>
          <a:p>
            <a:pPr>
              <a:spcBef>
                <a:spcPct val="50000"/>
              </a:spcBef>
            </a:pPr>
            <a:r>
              <a:rPr lang="en-US" altLang="en-US" dirty="0">
                <a:solidFill>
                  <a:schemeClr val="accent6">
                    <a:lumMod val="75000"/>
                  </a:schemeClr>
                </a:solidFill>
              </a:rPr>
              <a:t>Visit </a:t>
            </a:r>
            <a:r>
              <a:rPr lang="en-US" altLang="en-US" dirty="0" smtClean="0">
                <a:solidFill>
                  <a:schemeClr val="accent6">
                    <a:lumMod val="75000"/>
                  </a:schemeClr>
                </a:solidFill>
              </a:rPr>
              <a:t>our “Gift </a:t>
            </a:r>
            <a:r>
              <a:rPr lang="en-US" altLang="en-US" dirty="0">
                <a:solidFill>
                  <a:schemeClr val="accent6">
                    <a:lumMod val="75000"/>
                  </a:schemeClr>
                </a:solidFill>
              </a:rPr>
              <a:t>Shop” </a:t>
            </a:r>
            <a:r>
              <a:rPr lang="en-US" altLang="en-US" dirty="0" smtClean="0">
                <a:solidFill>
                  <a:schemeClr val="accent6">
                    <a:lumMod val="75000"/>
                  </a:schemeClr>
                </a:solidFill>
              </a:rPr>
              <a:t>on </a:t>
            </a:r>
            <a:r>
              <a:rPr lang="en-US" altLang="en-US" dirty="0" smtClean="0">
                <a:hlinkClick r:id="rId6" action="ppaction://hlinkfile"/>
              </a:rPr>
              <a:t>shop.msu.edu</a:t>
            </a:r>
            <a:r>
              <a:rPr lang="en-US" altLang="en-US" dirty="0" smtClean="0"/>
              <a:t> </a:t>
            </a:r>
            <a:r>
              <a:rPr lang="en-US" altLang="en-US" dirty="0" smtClean="0">
                <a:solidFill>
                  <a:schemeClr val="accent6">
                    <a:lumMod val="75000"/>
                  </a:schemeClr>
                </a:solidFill>
              </a:rPr>
              <a:t>(click </a:t>
            </a:r>
            <a:r>
              <a:rPr lang="en-US" altLang="en-US" dirty="0">
                <a:solidFill>
                  <a:schemeClr val="accent6">
                    <a:lumMod val="75000"/>
                  </a:schemeClr>
                </a:solidFill>
              </a:rPr>
              <a:t>on </a:t>
            </a:r>
            <a:r>
              <a:rPr lang="en-US" altLang="en-US" dirty="0">
                <a:solidFill>
                  <a:srgbClr val="D6A162"/>
                </a:solidFill>
              </a:rPr>
              <a:t>“NSCL/FRIB”</a:t>
            </a:r>
            <a:r>
              <a:rPr lang="en-US" altLang="en-US" dirty="0"/>
              <a:t> </a:t>
            </a:r>
            <a:r>
              <a:rPr lang="en-US" altLang="en-US" dirty="0">
                <a:solidFill>
                  <a:schemeClr val="accent6">
                    <a:lumMod val="75000"/>
                  </a:schemeClr>
                </a:solidFill>
              </a:rPr>
              <a:t>under </a:t>
            </a:r>
            <a:r>
              <a:rPr lang="en-US" altLang="en-US" dirty="0">
                <a:solidFill>
                  <a:srgbClr val="D6A162"/>
                </a:solidFill>
              </a:rPr>
              <a:t>“Specialty Shops</a:t>
            </a:r>
            <a:r>
              <a:rPr lang="en-US" altLang="en-US" dirty="0" smtClean="0">
                <a:solidFill>
                  <a:srgbClr val="D6A162"/>
                </a:solidFill>
              </a:rPr>
              <a:t>”)</a:t>
            </a:r>
            <a:endParaRPr lang="en-US" altLang="en-US" dirty="0">
              <a:solidFill>
                <a:srgbClr val="D6A162"/>
              </a:solidFill>
            </a:endParaRPr>
          </a:p>
        </p:txBody>
      </p:sp>
      <p:sp>
        <p:nvSpPr>
          <p:cNvPr id="8" name="Rectangle 7"/>
          <p:cNvSpPr/>
          <p:nvPr/>
        </p:nvSpPr>
        <p:spPr>
          <a:xfrm>
            <a:off x="6451254" y="1847384"/>
            <a:ext cx="2283903" cy="1200329"/>
          </a:xfrm>
          <a:prstGeom prst="rect">
            <a:avLst/>
          </a:prstGeom>
        </p:spPr>
        <p:txBody>
          <a:bodyPr wrap="square">
            <a:spAutoFit/>
          </a:bodyPr>
          <a:lstStyle/>
          <a:p>
            <a:pPr>
              <a:spcBef>
                <a:spcPct val="50000"/>
              </a:spcBef>
            </a:pPr>
            <a:r>
              <a:rPr lang="en-US" altLang="en-US" dirty="0" smtClean="0">
                <a:solidFill>
                  <a:schemeClr val="accent6">
                    <a:lumMod val="75000"/>
                  </a:schemeClr>
                </a:solidFill>
              </a:rPr>
              <a:t>Find </a:t>
            </a:r>
            <a:r>
              <a:rPr lang="en-US" altLang="en-US" b="1" i="1" dirty="0" smtClean="0">
                <a:solidFill>
                  <a:srgbClr val="D6A162"/>
                </a:solidFill>
              </a:rPr>
              <a:t>camps </a:t>
            </a:r>
            <a:r>
              <a:rPr lang="en-US" altLang="en-US" b="1" i="1" dirty="0">
                <a:solidFill>
                  <a:srgbClr val="D6A162"/>
                </a:solidFill>
              </a:rPr>
              <a:t>and programs</a:t>
            </a:r>
            <a:r>
              <a:rPr lang="en-US" altLang="en-US" dirty="0">
                <a:solidFill>
                  <a:schemeClr val="accent6">
                    <a:lumMod val="75000"/>
                  </a:schemeClr>
                </a:solidFill>
              </a:rPr>
              <a:t> at </a:t>
            </a:r>
            <a:r>
              <a:rPr lang="en-US" altLang="en-US" dirty="0" smtClean="0">
                <a:solidFill>
                  <a:schemeClr val="accent6">
                    <a:lumMod val="75000"/>
                  </a:schemeClr>
                </a:solidFill>
              </a:rPr>
              <a:t>MSU for </a:t>
            </a:r>
          </a:p>
          <a:p>
            <a:r>
              <a:rPr lang="en-US" altLang="en-US" dirty="0" err="1" smtClean="0">
                <a:solidFill>
                  <a:schemeClr val="accent6">
                    <a:lumMod val="75000"/>
                  </a:schemeClr>
                </a:solidFill>
              </a:rPr>
              <a:t>pre-college</a:t>
            </a:r>
            <a:r>
              <a:rPr lang="en-US" altLang="en-US" dirty="0" smtClean="0">
                <a:solidFill>
                  <a:schemeClr val="accent6">
                    <a:lumMod val="75000"/>
                  </a:schemeClr>
                </a:solidFill>
              </a:rPr>
              <a:t> students: </a:t>
            </a:r>
            <a:r>
              <a:rPr lang="en-US" altLang="en-US" u="sng" dirty="0">
                <a:solidFill>
                  <a:srgbClr val="0563C1"/>
                </a:solidFill>
              </a:rPr>
              <a:t>spartanyouth.msu.edu</a:t>
            </a:r>
          </a:p>
        </p:txBody>
      </p:sp>
      <p:sp>
        <p:nvSpPr>
          <p:cNvPr id="11" name="Rectangle 10"/>
          <p:cNvSpPr/>
          <p:nvPr/>
        </p:nvSpPr>
        <p:spPr>
          <a:xfrm>
            <a:off x="548641" y="5670116"/>
            <a:ext cx="8251947" cy="461665"/>
          </a:xfrm>
          <a:prstGeom prst="rect">
            <a:avLst/>
          </a:prstGeom>
        </p:spPr>
        <p:txBody>
          <a:bodyPr wrap="square">
            <a:spAutoFit/>
          </a:bodyPr>
          <a:lstStyle/>
          <a:p>
            <a:r>
              <a:rPr lang="en-US" altLang="en-US" sz="2400" dirty="0" smtClean="0">
                <a:solidFill>
                  <a:schemeClr val="accent6">
                    <a:lumMod val="75000"/>
                  </a:schemeClr>
                </a:solidFill>
                <a:latin typeface="Aharoni" panose="02010803020104030203" pitchFamily="2" charset="-79"/>
                <a:cs typeface="Aharoni" panose="02010803020104030203" pitchFamily="2" charset="-79"/>
              </a:rPr>
              <a:t>contact </a:t>
            </a:r>
            <a:r>
              <a:rPr lang="en-US" altLang="en-US" sz="2400" dirty="0" smtClean="0">
                <a:latin typeface="Aharoni" panose="02010803020104030203" pitchFamily="2" charset="-79"/>
                <a:cs typeface="Aharoni" panose="02010803020104030203" pitchFamily="2" charset="-79"/>
                <a:hlinkClick r:id="rId7"/>
              </a:rPr>
              <a:t>visits@nscl.msu.edu</a:t>
            </a:r>
            <a:r>
              <a:rPr lang="en-US" altLang="en-US" sz="2400" dirty="0" smtClean="0">
                <a:latin typeface="Aharoni" panose="02010803020104030203" pitchFamily="2" charset="-79"/>
                <a:cs typeface="Aharoni" panose="02010803020104030203" pitchFamily="2" charset="-79"/>
              </a:rPr>
              <a:t> </a:t>
            </a:r>
            <a:r>
              <a:rPr lang="en-US" altLang="en-US" sz="2400" dirty="0">
                <a:solidFill>
                  <a:schemeClr val="accent6">
                    <a:lumMod val="75000"/>
                  </a:schemeClr>
                </a:solidFill>
                <a:latin typeface="Aharoni" panose="02010803020104030203" pitchFamily="2" charset="-79"/>
                <a:cs typeface="Aharoni" panose="02010803020104030203" pitchFamily="2" charset="-79"/>
              </a:rPr>
              <a:t>or go to </a:t>
            </a:r>
            <a:r>
              <a:rPr lang="en-US" altLang="en-US" sz="2400" dirty="0" smtClean="0">
                <a:latin typeface="Aharoni" panose="02010803020104030203" pitchFamily="2" charset="-79"/>
                <a:cs typeface="Aharoni" panose="02010803020104030203" pitchFamily="2" charset="-79"/>
                <a:hlinkClick r:id="rId8"/>
              </a:rPr>
              <a:t>nscl.msu.edu</a:t>
            </a:r>
            <a:endParaRPr lang="en-US" sz="2400" dirty="0">
              <a:latin typeface="Aharoni" panose="02010803020104030203" pitchFamily="2" charset="-79"/>
              <a:cs typeface="Aharoni" panose="02010803020104030203" pitchFamily="2" charset="-79"/>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9788" y="1694478"/>
            <a:ext cx="1728486" cy="2024881"/>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03955" y="3808954"/>
            <a:ext cx="1380150" cy="1311220"/>
          </a:xfrm>
          <a:prstGeom prst="rect">
            <a:avLst/>
          </a:prstGeom>
        </p:spPr>
      </p:pic>
      <p:sp>
        <p:nvSpPr>
          <p:cNvPr id="14" name="TextBox 13"/>
          <p:cNvSpPr txBox="1"/>
          <p:nvPr/>
        </p:nvSpPr>
        <p:spPr>
          <a:xfrm>
            <a:off x="4608002" y="4704304"/>
            <a:ext cx="1716252" cy="400110"/>
          </a:xfrm>
          <a:prstGeom prst="rect">
            <a:avLst/>
          </a:prstGeom>
          <a:noFill/>
        </p:spPr>
        <p:txBody>
          <a:bodyPr wrap="square" rtlCol="0">
            <a:spAutoFit/>
          </a:bodyPr>
          <a:lstStyle/>
          <a:p>
            <a:r>
              <a:rPr lang="en-US" sz="2000" b="1" dirty="0" smtClean="0">
                <a:solidFill>
                  <a:schemeClr val="accent6">
                    <a:lumMod val="75000"/>
                  </a:schemeClr>
                </a:solidFill>
                <a:latin typeface="Arial" panose="020B0604020202020204" pitchFamily="34" charset="0"/>
                <a:cs typeface="Arial" panose="020B0604020202020204" pitchFamily="34" charset="0"/>
              </a:rPr>
              <a:t>GIFT SHOP</a:t>
            </a:r>
            <a:endParaRPr lang="en-US" sz="2000" b="1" dirty="0">
              <a:solidFill>
                <a:schemeClr val="accent6">
                  <a:lumMod val="75000"/>
                </a:schemeClr>
              </a:solidFill>
              <a:latin typeface="Arial" panose="020B0604020202020204" pitchFamily="34" charset="0"/>
              <a:cs typeface="Arial" panose="020B0604020202020204" pitchFamily="34" charset="0"/>
            </a:endParaRPr>
          </a:p>
        </p:txBody>
      </p:sp>
      <p:sp>
        <p:nvSpPr>
          <p:cNvPr id="15" name="Rectangle 14"/>
          <p:cNvSpPr/>
          <p:nvPr/>
        </p:nvSpPr>
        <p:spPr>
          <a:xfrm>
            <a:off x="628649" y="3919845"/>
            <a:ext cx="2006225" cy="1200329"/>
          </a:xfrm>
          <a:prstGeom prst="rect">
            <a:avLst/>
          </a:prstGeom>
        </p:spPr>
        <p:txBody>
          <a:bodyPr wrap="square">
            <a:spAutoFit/>
          </a:bodyPr>
          <a:lstStyle/>
          <a:p>
            <a:pPr>
              <a:spcBef>
                <a:spcPct val="50000"/>
              </a:spcBef>
            </a:pPr>
            <a:r>
              <a:rPr lang="en-US" altLang="en-US" dirty="0" smtClean="0">
                <a:solidFill>
                  <a:schemeClr val="accent6">
                    <a:lumMod val="75000"/>
                  </a:schemeClr>
                </a:solidFill>
              </a:rPr>
              <a:t>Get the </a:t>
            </a:r>
            <a:r>
              <a:rPr lang="en-US" altLang="en-US" dirty="0">
                <a:solidFill>
                  <a:schemeClr val="accent6">
                    <a:lumMod val="75000"/>
                  </a:schemeClr>
                </a:solidFill>
              </a:rPr>
              <a:t>iPad game </a:t>
            </a:r>
            <a:r>
              <a:rPr lang="en-US" altLang="en-US" b="1" i="1" dirty="0" err="1">
                <a:solidFill>
                  <a:srgbClr val="D6A162"/>
                </a:solidFill>
              </a:rPr>
              <a:t>Isotopolis</a:t>
            </a:r>
            <a:r>
              <a:rPr lang="en-US" altLang="en-US" dirty="0">
                <a:solidFill>
                  <a:schemeClr val="accent6">
                    <a:lumMod val="75000"/>
                  </a:schemeClr>
                </a:solidFill>
              </a:rPr>
              <a:t> for free! (More platforms coming soon)</a:t>
            </a:r>
          </a:p>
        </p:txBody>
      </p:sp>
      <p:sp>
        <p:nvSpPr>
          <p:cNvPr id="18" name="TextBox 17"/>
          <p:cNvSpPr txBox="1"/>
          <p:nvPr/>
        </p:nvSpPr>
        <p:spPr>
          <a:xfrm>
            <a:off x="4535904" y="1707845"/>
            <a:ext cx="1716252" cy="523220"/>
          </a:xfrm>
          <a:prstGeom prst="rect">
            <a:avLst/>
          </a:prstGeom>
          <a:noFill/>
        </p:spPr>
        <p:txBody>
          <a:bodyPr wrap="square" rtlCol="0">
            <a:spAutoFit/>
          </a:bodyPr>
          <a:lstStyle/>
          <a:p>
            <a:r>
              <a:rPr lang="en-US" sz="1400" b="1" dirty="0" smtClean="0">
                <a:solidFill>
                  <a:schemeClr val="accent6">
                    <a:lumMod val="75000"/>
                  </a:schemeClr>
                </a:solidFill>
                <a:latin typeface="Arial" panose="020B0604020202020204" pitchFamily="34" charset="0"/>
                <a:cs typeface="Arial" panose="020B0604020202020204" pitchFamily="34" charset="0"/>
              </a:rPr>
              <a:t>SPARTAN YOUTH PROGRAMS</a:t>
            </a:r>
            <a:endParaRPr lang="en-US" sz="14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3953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uscfe-PowerPoint-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4835" cy="6941127"/>
          </a:xfrm>
          <a:prstGeom prst="rect">
            <a:avLst/>
          </a:prstGeom>
        </p:spPr>
      </p:pic>
      <p:sp>
        <p:nvSpPr>
          <p:cNvPr id="2" name="TextBox 1"/>
          <p:cNvSpPr txBox="1"/>
          <p:nvPr/>
        </p:nvSpPr>
        <p:spPr>
          <a:xfrm>
            <a:off x="3016815" y="5144494"/>
            <a:ext cx="3221203" cy="461665"/>
          </a:xfrm>
          <a:prstGeom prst="rect">
            <a:avLst/>
          </a:prstGeom>
          <a:noFill/>
        </p:spPr>
        <p:txBody>
          <a:bodyPr wrap="none" rtlCol="0">
            <a:spAutoFit/>
          </a:bodyPr>
          <a:lstStyle/>
          <a:p>
            <a:r>
              <a:rPr lang="en-US" sz="2400" b="1" dirty="0" smtClean="0">
                <a:solidFill>
                  <a:srgbClr val="390C5D"/>
                </a:solidFill>
              </a:rPr>
              <a:t>sciencefestival.msu.edu</a:t>
            </a:r>
            <a:endParaRPr lang="en-US" sz="2400" b="1" dirty="0">
              <a:solidFill>
                <a:srgbClr val="390C5D"/>
              </a:solidFill>
            </a:endParaRPr>
          </a:p>
        </p:txBody>
      </p:sp>
      <p:sp>
        <p:nvSpPr>
          <p:cNvPr id="3" name="TextBox 2"/>
          <p:cNvSpPr txBox="1"/>
          <p:nvPr/>
        </p:nvSpPr>
        <p:spPr>
          <a:xfrm>
            <a:off x="3016815" y="4836889"/>
            <a:ext cx="3221203" cy="800219"/>
          </a:xfrm>
          <a:prstGeom prst="rect">
            <a:avLst/>
          </a:prstGeom>
          <a:solidFill>
            <a:srgbClr val="BE5ECC"/>
          </a:solidFill>
          <a:ln w="12700">
            <a:solidFill>
              <a:schemeClr val="bg1"/>
            </a:solidFill>
          </a:ln>
        </p:spPr>
        <p:txBody>
          <a:bodyPr wrap="square" rtlCol="0">
            <a:spAutoFit/>
          </a:bodyPr>
          <a:lstStyle/>
          <a:p>
            <a:pPr algn="ctr"/>
            <a:r>
              <a:rPr lang="en-US" sz="2800" dirty="0" smtClean="0">
                <a:latin typeface="Gotham Bold" pitchFamily="50" charset="0"/>
              </a:rPr>
              <a:t>April 12-17, 2016</a:t>
            </a:r>
          </a:p>
          <a:p>
            <a:pPr algn="ctr"/>
            <a:r>
              <a:rPr lang="en-US" dirty="0" smtClean="0">
                <a:latin typeface="Gotham Bold" pitchFamily="50" charset="0"/>
              </a:rPr>
              <a:t>sciencefestival.msu.edu</a:t>
            </a:r>
            <a:endParaRPr lang="en-US" dirty="0">
              <a:latin typeface="Gotham Bold" pitchFamily="50" charset="0"/>
            </a:endParaRPr>
          </a:p>
        </p:txBody>
      </p:sp>
    </p:spTree>
    <p:extLst>
      <p:ext uri="{BB962C8B-B14F-4D97-AF65-F5344CB8AC3E}">
        <p14:creationId xmlns:p14="http://schemas.microsoft.com/office/powerpoint/2010/main" val="1428353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14800" y="2401230"/>
            <a:ext cx="11207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762000" y="1258230"/>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An atomic nucleus is as small compared to you…</a:t>
            </a:r>
          </a:p>
        </p:txBody>
      </p:sp>
      <p:grpSp>
        <p:nvGrpSpPr>
          <p:cNvPr id="7172" name="Group 10"/>
          <p:cNvGrpSpPr>
            <a:grpSpLocks/>
          </p:cNvGrpSpPr>
          <p:nvPr/>
        </p:nvGrpSpPr>
        <p:grpSpPr bwMode="auto">
          <a:xfrm>
            <a:off x="533400" y="2401230"/>
            <a:ext cx="3733800" cy="2362200"/>
            <a:chOff x="144" y="1920"/>
            <a:chExt cx="2352" cy="1488"/>
          </a:xfrm>
        </p:grpSpPr>
        <p:sp>
          <p:nvSpPr>
            <p:cNvPr id="7183" name="Oval 11"/>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4" name="Line 12"/>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3"/>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505200" y="1258230"/>
            <a:ext cx="5105400" cy="3429000"/>
            <a:chOff x="2208" y="1200"/>
            <a:chExt cx="3216" cy="2160"/>
          </a:xfrm>
        </p:grpSpPr>
        <p:pic>
          <p:nvPicPr>
            <p:cNvPr id="71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016"/>
              <a:ext cx="1584"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6"/>
            <p:cNvGrpSpPr>
              <a:grpSpLocks/>
            </p:cNvGrpSpPr>
            <p:nvPr/>
          </p:nvGrpSpPr>
          <p:grpSpPr bwMode="auto">
            <a:xfrm>
              <a:off x="2208" y="1872"/>
              <a:ext cx="2352" cy="1488"/>
              <a:chOff x="144" y="1920"/>
              <a:chExt cx="2352" cy="1488"/>
            </a:xfrm>
          </p:grpSpPr>
          <p:sp>
            <p:nvSpPr>
              <p:cNvPr id="7180" name="Oval 7"/>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1" name="Line 8"/>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Line 9"/>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9" name="Rectangle 14"/>
            <p:cNvSpPr>
              <a:spLocks noChangeArrowheads="1"/>
            </p:cNvSpPr>
            <p:nvPr/>
          </p:nvSpPr>
          <p:spPr bwMode="auto">
            <a:xfrm>
              <a:off x="3072" y="120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…as you are compared to our ENTIRE solar system</a:t>
              </a:r>
            </a:p>
          </p:txBody>
        </p:sp>
      </p:grpSp>
      <p:sp>
        <p:nvSpPr>
          <p:cNvPr id="223247" name="Text Box 15"/>
          <p:cNvSpPr txBox="1">
            <a:spLocks noChangeArrowheads="1"/>
          </p:cNvSpPr>
          <p:nvPr/>
        </p:nvSpPr>
        <p:spPr bwMode="auto">
          <a:xfrm>
            <a:off x="685800" y="5266668"/>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lnSpc>
                <a:spcPct val="50000"/>
              </a:lnSpc>
              <a:spcBef>
                <a:spcPct val="50000"/>
              </a:spcBef>
              <a:buFontTx/>
              <a:buNone/>
            </a:pPr>
            <a:r>
              <a:rPr lang="en-US" altLang="en-US" sz="2400" dirty="0">
                <a:solidFill>
                  <a:schemeClr val="accent6">
                    <a:lumMod val="75000"/>
                  </a:schemeClr>
                </a:solidFill>
              </a:rPr>
              <a:t>We can’t </a:t>
            </a:r>
            <a:r>
              <a:rPr lang="en-US" altLang="en-US" sz="2400" i="1" dirty="0">
                <a:solidFill>
                  <a:schemeClr val="accent6">
                    <a:lumMod val="75000"/>
                  </a:schemeClr>
                </a:solidFill>
              </a:rPr>
              <a:t>see</a:t>
            </a:r>
            <a:r>
              <a:rPr lang="en-US" altLang="en-US" sz="2400" dirty="0">
                <a:solidFill>
                  <a:schemeClr val="accent6">
                    <a:lumMod val="75000"/>
                  </a:schemeClr>
                </a:solidFill>
              </a:rPr>
              <a:t> the nucleus, so it’s hard to work with.  </a:t>
            </a:r>
          </a:p>
          <a:p>
            <a:pPr algn="ctr" eaLnBrk="1" hangingPunct="1">
              <a:lnSpc>
                <a:spcPct val="50000"/>
              </a:lnSpc>
              <a:spcBef>
                <a:spcPct val="50000"/>
              </a:spcBef>
              <a:buFontTx/>
              <a:buNone/>
            </a:pPr>
            <a:r>
              <a:rPr lang="en-US" altLang="en-US" sz="2400" dirty="0">
                <a:solidFill>
                  <a:schemeClr val="accent6">
                    <a:lumMod val="75000"/>
                  </a:schemeClr>
                </a:solidFill>
              </a:rPr>
              <a:t>But we’ve still found clever ways to control and study it!</a:t>
            </a:r>
          </a:p>
        </p:txBody>
      </p:sp>
      <p:sp>
        <p:nvSpPr>
          <p:cNvPr id="7175" name="Rectangle 17"/>
          <p:cNvSpPr>
            <a:spLocks noGrp="1" noChangeArrowheads="1"/>
          </p:cNvSpPr>
          <p:nvPr>
            <p:ph type="title"/>
          </p:nvPr>
        </p:nvSpPr>
        <p:spPr/>
        <p:txBody>
          <a:bodyPr/>
          <a:lstStyle/>
          <a:p>
            <a:pPr eaLnBrk="1" hangingPunct="1"/>
            <a:r>
              <a:rPr lang="en-US" altLang="en-US" smtClean="0"/>
              <a:t>The nucleus is </a:t>
            </a:r>
            <a:r>
              <a:rPr lang="en-US" altLang="en-US" sz="2000" smtClean="0"/>
              <a:t>SMALL</a:t>
            </a:r>
          </a:p>
        </p:txBody>
      </p:sp>
      <p:pic>
        <p:nvPicPr>
          <p:cNvPr id="717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 y="2726280"/>
            <a:ext cx="1910492" cy="170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386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223247"/>
                                        </p:tgtEl>
                                        <p:attrNameLst>
                                          <p:attrName>style.visibility</p:attrName>
                                        </p:attrNameLst>
                                      </p:cBhvr>
                                      <p:to>
                                        <p:strVal val="visible"/>
                                      </p:to>
                                    </p:set>
                                    <p:animEffect transition="in" filter="fade">
                                      <p:cBhvr>
                                        <p:cTn id="11" dur="2000"/>
                                        <p:tgtEl>
                                          <p:spTgt spid="223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grpSp>
        <p:nvGrpSpPr>
          <p:cNvPr id="12" name="Group 11"/>
          <p:cNvGrpSpPr/>
          <p:nvPr/>
        </p:nvGrpSpPr>
        <p:grpSpPr>
          <a:xfrm>
            <a:off x="2038765" y="3810479"/>
            <a:ext cx="1038971" cy="1217892"/>
            <a:chOff x="2038765" y="3810479"/>
            <a:chExt cx="1038971" cy="121789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166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7" y="5567241"/>
            <a:ext cx="4133333"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 (&gt;1300 scientists)</a:t>
            </a:r>
          </a:p>
        </p:txBody>
      </p:sp>
    </p:spTree>
    <p:extLst>
      <p:ext uri="{BB962C8B-B14F-4D97-AF65-F5344CB8AC3E}">
        <p14:creationId xmlns:p14="http://schemas.microsoft.com/office/powerpoint/2010/main" val="356038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PeriodicTa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85"/>
          <a:stretch>
            <a:fillRect/>
          </a:stretch>
        </p:blipFill>
        <p:spPr bwMode="auto">
          <a:xfrm>
            <a:off x="501650" y="1704282"/>
            <a:ext cx="79248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58788" y="1853507"/>
            <a:ext cx="8228012" cy="466725"/>
            <a:chOff x="278" y="1104"/>
            <a:chExt cx="5183" cy="294"/>
          </a:xfrm>
        </p:grpSpPr>
        <p:grpSp>
          <p:nvGrpSpPr>
            <p:cNvPr id="11290" name="Group 4"/>
            <p:cNvGrpSpPr>
              <a:grpSpLocks/>
            </p:cNvGrpSpPr>
            <p:nvPr/>
          </p:nvGrpSpPr>
          <p:grpSpPr bwMode="auto">
            <a:xfrm>
              <a:off x="384" y="1104"/>
              <a:ext cx="4848" cy="288"/>
              <a:chOff x="384" y="1104"/>
              <a:chExt cx="4848" cy="288"/>
            </a:xfrm>
          </p:grpSpPr>
          <p:sp>
            <p:nvSpPr>
              <p:cNvPr id="11293" name="Rectangle 5"/>
              <p:cNvSpPr>
                <a:spLocks noChangeArrowheads="1"/>
              </p:cNvSpPr>
              <p:nvPr/>
            </p:nvSpPr>
            <p:spPr bwMode="auto">
              <a:xfrm>
                <a:off x="384"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94" name="Rectangle 6"/>
              <p:cNvSpPr>
                <a:spLocks noChangeArrowheads="1"/>
              </p:cNvSpPr>
              <p:nvPr/>
            </p:nvSpPr>
            <p:spPr bwMode="auto">
              <a:xfrm>
                <a:off x="4992"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91" name="Text Box 7"/>
            <p:cNvSpPr txBox="1">
              <a:spLocks noChangeArrowheads="1"/>
            </p:cNvSpPr>
            <p:nvPr/>
          </p:nvSpPr>
          <p:spPr bwMode="auto">
            <a:xfrm>
              <a:off x="278" y="1105"/>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BIG</a:t>
              </a:r>
            </a:p>
          </p:txBody>
        </p:sp>
        <p:sp>
          <p:nvSpPr>
            <p:cNvPr id="11292" name="Text Box 8"/>
            <p:cNvSpPr txBox="1">
              <a:spLocks noChangeArrowheads="1"/>
            </p:cNvSpPr>
            <p:nvPr/>
          </p:nvSpPr>
          <p:spPr bwMode="auto">
            <a:xfrm>
              <a:off x="4748" y="1110"/>
              <a:ext cx="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BANG</a:t>
              </a:r>
            </a:p>
          </p:txBody>
        </p:sp>
      </p:grpSp>
      <p:grpSp>
        <p:nvGrpSpPr>
          <p:cNvPr id="4" name="Group 21"/>
          <p:cNvGrpSpPr>
            <a:grpSpLocks/>
          </p:cNvGrpSpPr>
          <p:nvPr/>
        </p:nvGrpSpPr>
        <p:grpSpPr bwMode="auto">
          <a:xfrm>
            <a:off x="627063" y="3148907"/>
            <a:ext cx="7696200" cy="3032126"/>
            <a:chOff x="384" y="1920"/>
            <a:chExt cx="4848" cy="1910"/>
          </a:xfrm>
        </p:grpSpPr>
        <p:sp>
          <p:nvSpPr>
            <p:cNvPr id="11283" name="Rectangle 22"/>
            <p:cNvSpPr>
              <a:spLocks noChangeArrowheads="1"/>
            </p:cNvSpPr>
            <p:nvPr/>
          </p:nvSpPr>
          <p:spPr bwMode="auto">
            <a:xfrm>
              <a:off x="2533" y="1920"/>
              <a:ext cx="2688" cy="76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4" name="Rectangle 23"/>
            <p:cNvSpPr>
              <a:spLocks noChangeArrowheads="1"/>
            </p:cNvSpPr>
            <p:nvPr/>
          </p:nvSpPr>
          <p:spPr bwMode="auto">
            <a:xfrm>
              <a:off x="384" y="2160"/>
              <a:ext cx="2160" cy="52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b="1">
                <a:solidFill>
                  <a:schemeClr val="tx2"/>
                </a:solidFill>
              </a:endParaRPr>
            </a:p>
          </p:txBody>
        </p:sp>
        <p:sp>
          <p:nvSpPr>
            <p:cNvPr id="11285" name="Rectangle 24"/>
            <p:cNvSpPr>
              <a:spLocks noChangeArrowheads="1"/>
            </p:cNvSpPr>
            <p:nvPr/>
          </p:nvSpPr>
          <p:spPr bwMode="auto">
            <a:xfrm>
              <a:off x="384" y="2400"/>
              <a:ext cx="816" cy="57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6" name="Rectangle 25"/>
            <p:cNvSpPr>
              <a:spLocks noChangeArrowheads="1"/>
            </p:cNvSpPr>
            <p:nvPr/>
          </p:nvSpPr>
          <p:spPr bwMode="auto">
            <a:xfrm>
              <a:off x="1141" y="3266"/>
              <a:ext cx="1115" cy="56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7" name="Rectangle 26"/>
            <p:cNvSpPr>
              <a:spLocks noChangeArrowheads="1"/>
            </p:cNvSpPr>
            <p:nvPr/>
          </p:nvSpPr>
          <p:spPr bwMode="auto">
            <a:xfrm>
              <a:off x="2256" y="3266"/>
              <a:ext cx="2976" cy="286"/>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chemeClr val="tx2"/>
                </a:solidFill>
              </a:endParaRPr>
            </a:p>
          </p:txBody>
        </p:sp>
        <p:sp>
          <p:nvSpPr>
            <p:cNvPr id="11288" name="Text Box 27"/>
            <p:cNvSpPr txBox="1">
              <a:spLocks noChangeArrowheads="1"/>
            </p:cNvSpPr>
            <p:nvPr/>
          </p:nvSpPr>
          <p:spPr bwMode="auto">
            <a:xfrm>
              <a:off x="812" y="2162"/>
              <a:ext cx="407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339933"/>
                  </a:solidFill>
                </a:rPr>
                <a:t>MANY CREATED BY EXPLODING STARS </a:t>
              </a:r>
            </a:p>
            <a:p>
              <a:pPr algn="ctr" eaLnBrk="1" hangingPunct="1">
                <a:spcBef>
                  <a:spcPct val="0"/>
                </a:spcBef>
                <a:buFontTx/>
                <a:buNone/>
              </a:pPr>
              <a:r>
                <a:rPr lang="en-US" altLang="en-US" sz="2400" b="1" dirty="0">
                  <a:solidFill>
                    <a:srgbClr val="339933"/>
                  </a:solidFill>
                </a:rPr>
                <a:t>MAKING UNSTABLE NUCLEI </a:t>
              </a:r>
            </a:p>
          </p:txBody>
        </p:sp>
        <p:sp>
          <p:nvSpPr>
            <p:cNvPr id="11289" name="Text Box 28"/>
            <p:cNvSpPr txBox="1">
              <a:spLocks noChangeArrowheads="1"/>
            </p:cNvSpPr>
            <p:nvPr/>
          </p:nvSpPr>
          <p:spPr bwMode="auto">
            <a:xfrm>
              <a:off x="1771" y="3265"/>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rgbClr val="339933"/>
                </a:solidFill>
              </a:endParaRPr>
            </a:p>
          </p:txBody>
        </p:sp>
      </p:grpSp>
      <p:grpSp>
        <p:nvGrpSpPr>
          <p:cNvPr id="5" name="Group 9"/>
          <p:cNvGrpSpPr>
            <a:grpSpLocks/>
          </p:cNvGrpSpPr>
          <p:nvPr/>
        </p:nvGrpSpPr>
        <p:grpSpPr bwMode="auto">
          <a:xfrm>
            <a:off x="627063" y="2310707"/>
            <a:ext cx="7696200" cy="1220788"/>
            <a:chOff x="384" y="1392"/>
            <a:chExt cx="4848" cy="769"/>
          </a:xfrm>
        </p:grpSpPr>
        <p:grpSp>
          <p:nvGrpSpPr>
            <p:cNvPr id="11277" name="Group 10"/>
            <p:cNvGrpSpPr>
              <a:grpSpLocks/>
            </p:cNvGrpSpPr>
            <p:nvPr/>
          </p:nvGrpSpPr>
          <p:grpSpPr bwMode="auto">
            <a:xfrm>
              <a:off x="384" y="1392"/>
              <a:ext cx="4848" cy="768"/>
              <a:chOff x="384" y="1392"/>
              <a:chExt cx="4848" cy="768"/>
            </a:xfrm>
          </p:grpSpPr>
          <p:sp>
            <p:nvSpPr>
              <p:cNvPr id="11280" name="Rectangle 11"/>
              <p:cNvSpPr>
                <a:spLocks noChangeArrowheads="1"/>
              </p:cNvSpPr>
              <p:nvPr/>
            </p:nvSpPr>
            <p:spPr bwMode="auto">
              <a:xfrm>
                <a:off x="384" y="1392"/>
                <a:ext cx="528"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1" name="Rectangle 12"/>
              <p:cNvSpPr>
                <a:spLocks noChangeArrowheads="1"/>
              </p:cNvSpPr>
              <p:nvPr/>
            </p:nvSpPr>
            <p:spPr bwMode="auto">
              <a:xfrm>
                <a:off x="3610" y="1392"/>
                <a:ext cx="1622"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2" name="Rectangle 13"/>
              <p:cNvSpPr>
                <a:spLocks noChangeArrowheads="1"/>
              </p:cNvSpPr>
              <p:nvPr/>
            </p:nvSpPr>
            <p:spPr bwMode="auto">
              <a:xfrm>
                <a:off x="384" y="1920"/>
                <a:ext cx="3493" cy="2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78" name="Text Box 14"/>
            <p:cNvSpPr txBox="1">
              <a:spLocks noChangeArrowheads="1"/>
            </p:cNvSpPr>
            <p:nvPr/>
          </p:nvSpPr>
          <p:spPr bwMode="auto">
            <a:xfrm>
              <a:off x="493" y="1873"/>
              <a:ext cx="17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 BURNING</a:t>
              </a:r>
            </a:p>
          </p:txBody>
        </p:sp>
        <p:sp>
          <p:nvSpPr>
            <p:cNvPr id="11279" name="Text Box 15"/>
            <p:cNvSpPr txBox="1">
              <a:spLocks noChangeArrowheads="1"/>
            </p:cNvSpPr>
            <p:nvPr/>
          </p:nvSpPr>
          <p:spPr bwMode="auto">
            <a:xfrm>
              <a:off x="3821" y="1393"/>
              <a:ext cx="11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a:t>
              </a:r>
            </a:p>
            <a:p>
              <a:pPr algn="ctr" eaLnBrk="1" hangingPunct="1">
                <a:spcBef>
                  <a:spcPct val="0"/>
                </a:spcBef>
                <a:buFontTx/>
                <a:buNone/>
              </a:pPr>
              <a:r>
                <a:rPr lang="en-US" altLang="en-US" sz="2400" b="1">
                  <a:solidFill>
                    <a:schemeClr val="tx2"/>
                  </a:solidFill>
                </a:rPr>
                <a:t> BURNING</a:t>
              </a:r>
            </a:p>
          </p:txBody>
        </p:sp>
      </p:grpSp>
      <p:grpSp>
        <p:nvGrpSpPr>
          <p:cNvPr id="7" name="Group 16"/>
          <p:cNvGrpSpPr>
            <a:grpSpLocks/>
          </p:cNvGrpSpPr>
          <p:nvPr/>
        </p:nvGrpSpPr>
        <p:grpSpPr bwMode="auto">
          <a:xfrm>
            <a:off x="1922463" y="4368110"/>
            <a:ext cx="6400800" cy="1812926"/>
            <a:chOff x="1211" y="2878"/>
            <a:chExt cx="4032" cy="1142"/>
          </a:xfrm>
        </p:grpSpPr>
        <p:sp>
          <p:nvSpPr>
            <p:cNvPr id="11273" name="Rectangle 17"/>
            <p:cNvSpPr>
              <a:spLocks noChangeArrowheads="1"/>
            </p:cNvSpPr>
            <p:nvPr/>
          </p:nvSpPr>
          <p:spPr bwMode="auto">
            <a:xfrm>
              <a:off x="1211" y="2878"/>
              <a:ext cx="4021" cy="29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4" name="Rectangle 18"/>
            <p:cNvSpPr>
              <a:spLocks noChangeArrowheads="1"/>
            </p:cNvSpPr>
            <p:nvPr/>
          </p:nvSpPr>
          <p:spPr bwMode="auto">
            <a:xfrm>
              <a:off x="2267" y="3742"/>
              <a:ext cx="2976" cy="2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5" name="Text Box 19"/>
            <p:cNvSpPr txBox="1">
              <a:spLocks noChangeArrowheads="1"/>
            </p:cNvSpPr>
            <p:nvPr/>
          </p:nvSpPr>
          <p:spPr bwMode="auto">
            <a:xfrm>
              <a:off x="1843" y="288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sp>
          <p:nvSpPr>
            <p:cNvPr id="11276" name="Text Box 20"/>
            <p:cNvSpPr txBox="1">
              <a:spLocks noChangeArrowheads="1"/>
            </p:cNvSpPr>
            <p:nvPr/>
          </p:nvSpPr>
          <p:spPr bwMode="auto">
            <a:xfrm>
              <a:off x="2971" y="373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grpSp>
      <p:sp>
        <p:nvSpPr>
          <p:cNvPr id="241693" name="Text Box 29"/>
          <p:cNvSpPr txBox="1">
            <a:spLocks noChangeArrowheads="1"/>
          </p:cNvSpPr>
          <p:nvPr/>
        </p:nvSpPr>
        <p:spPr bwMode="auto">
          <a:xfrm>
            <a:off x="2342800" y="920554"/>
            <a:ext cx="4458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dirty="0">
                <a:solidFill>
                  <a:schemeClr val="accent6">
                    <a:lumMod val="75000"/>
                  </a:schemeClr>
                </a:solidFill>
                <a:latin typeface="Times New Roman" panose="02020603050405020304" pitchFamily="18" charset="0"/>
              </a:rPr>
              <a:t>The Periodic Table</a:t>
            </a:r>
          </a:p>
        </p:txBody>
      </p:sp>
      <p:sp>
        <p:nvSpPr>
          <p:cNvPr id="11272" name="Rectangle 30"/>
          <p:cNvSpPr>
            <a:spLocks noGrp="1" noChangeArrowheads="1"/>
          </p:cNvSpPr>
          <p:nvPr>
            <p:ph type="title"/>
          </p:nvPr>
        </p:nvSpPr>
        <p:spPr/>
        <p:txBody>
          <a:bodyPr/>
          <a:lstStyle/>
          <a:p>
            <a:pPr eaLnBrk="1" hangingPunct="1"/>
            <a:r>
              <a:rPr lang="en-US" altLang="en-US" sz="3200" smtClean="0"/>
              <a:t>How were the elements made?</a:t>
            </a:r>
          </a:p>
        </p:txBody>
      </p:sp>
      <p:sp>
        <p:nvSpPr>
          <p:cNvPr id="3" name="Rectangle 2"/>
          <p:cNvSpPr/>
          <p:nvPr/>
        </p:nvSpPr>
        <p:spPr>
          <a:xfrm>
            <a:off x="2509869" y="5277418"/>
            <a:ext cx="4612160" cy="461665"/>
          </a:xfrm>
          <a:prstGeom prst="rect">
            <a:avLst/>
          </a:prstGeom>
        </p:spPr>
        <p:txBody>
          <a:bodyPr wrap="none">
            <a:spAutoFit/>
          </a:bodyPr>
          <a:lstStyle/>
          <a:p>
            <a:pPr algn="ctr">
              <a:spcBef>
                <a:spcPct val="0"/>
              </a:spcBef>
            </a:pPr>
            <a:r>
              <a:rPr lang="en-US" altLang="en-US" sz="2400" b="1" dirty="0">
                <a:solidFill>
                  <a:srgbClr val="339933"/>
                </a:solidFill>
                <a:latin typeface="Book Antiqua" panose="02040602050305030304" pitchFamily="18" charset="0"/>
              </a:rPr>
              <a:t>(OUR BEST THEORY SO FAR)</a:t>
            </a:r>
          </a:p>
        </p:txBody>
      </p:sp>
    </p:spTree>
    <p:extLst>
      <p:ext uri="{BB962C8B-B14F-4D97-AF65-F5344CB8AC3E}">
        <p14:creationId xmlns:p14="http://schemas.microsoft.com/office/powerpoint/2010/main" val="2085269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1693"/>
                                        </p:tgtEl>
                                        <p:attrNameLst>
                                          <p:attrName>style.visibility</p:attrName>
                                        </p:attrNameLst>
                                      </p:cBhvr>
                                      <p:to>
                                        <p:strVal val="visible"/>
                                      </p:to>
                                    </p:set>
                                    <p:anim calcmode="lin" valueType="num">
                                      <p:cBhvr additive="base">
                                        <p:cTn id="7" dur="500" fill="hold"/>
                                        <p:tgtEl>
                                          <p:spTgt spid="241693"/>
                                        </p:tgtEl>
                                        <p:attrNameLst>
                                          <p:attrName>ppt_x</p:attrName>
                                        </p:attrNameLst>
                                      </p:cBhvr>
                                      <p:tavLst>
                                        <p:tav tm="0">
                                          <p:val>
                                            <p:strVal val="1+#ppt_w/2"/>
                                          </p:val>
                                        </p:tav>
                                        <p:tav tm="100000">
                                          <p:val>
                                            <p:strVal val="#ppt_x"/>
                                          </p:val>
                                        </p:tav>
                                      </p:tavLst>
                                    </p:anim>
                                    <p:anim calcmode="lin" valueType="num">
                                      <p:cBhvr additive="base">
                                        <p:cTn id="8" dur="500" fill="hold"/>
                                        <p:tgtEl>
                                          <p:spTgt spid="2416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3" grpId="0" autoUpdateAnimBg="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Why study rare isotopes?</a:t>
            </a:r>
          </a:p>
        </p:txBody>
      </p:sp>
      <p:grpSp>
        <p:nvGrpSpPr>
          <p:cNvPr id="2" name="Group 3"/>
          <p:cNvGrpSpPr>
            <a:grpSpLocks/>
          </p:cNvGrpSpPr>
          <p:nvPr/>
        </p:nvGrpSpPr>
        <p:grpSpPr bwMode="auto">
          <a:xfrm>
            <a:off x="215900" y="1063239"/>
            <a:ext cx="2832100" cy="2438400"/>
            <a:chOff x="136" y="912"/>
            <a:chExt cx="1784" cy="1536"/>
          </a:xfrm>
        </p:grpSpPr>
        <p:pic>
          <p:nvPicPr>
            <p:cNvPr id="17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1728"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5"/>
            <p:cNvSpPr>
              <a:spLocks noChangeArrowheads="1"/>
            </p:cNvSpPr>
            <p:nvPr/>
          </p:nvSpPr>
          <p:spPr bwMode="auto">
            <a:xfrm>
              <a:off x="136" y="2160"/>
              <a:ext cx="1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Medicine</a:t>
              </a:r>
            </a:p>
          </p:txBody>
        </p:sp>
      </p:grpSp>
      <p:grpSp>
        <p:nvGrpSpPr>
          <p:cNvPr id="3" name="Group 6"/>
          <p:cNvGrpSpPr>
            <a:grpSpLocks/>
          </p:cNvGrpSpPr>
          <p:nvPr/>
        </p:nvGrpSpPr>
        <p:grpSpPr bwMode="auto">
          <a:xfrm>
            <a:off x="3124200" y="1520439"/>
            <a:ext cx="2971800" cy="2378075"/>
            <a:chOff x="1968" y="1200"/>
            <a:chExt cx="1872" cy="1498"/>
          </a:xfrm>
        </p:grpSpPr>
        <p:pic>
          <p:nvPicPr>
            <p:cNvPr id="174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200"/>
              <a:ext cx="1728"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noChangeArrowheads="1"/>
            </p:cNvSpPr>
            <p:nvPr/>
          </p:nvSpPr>
          <p:spPr bwMode="auto">
            <a:xfrm>
              <a:off x="1968" y="2448"/>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dirty="0">
                  <a:solidFill>
                    <a:schemeClr val="accent6">
                      <a:lumMod val="75000"/>
                    </a:schemeClr>
                  </a:solidFill>
                </a:rPr>
                <a:t>Archeology/Geophysics</a:t>
              </a:r>
            </a:p>
          </p:txBody>
        </p:sp>
      </p:grpSp>
      <p:grpSp>
        <p:nvGrpSpPr>
          <p:cNvPr id="4" name="Group 9"/>
          <p:cNvGrpSpPr>
            <a:grpSpLocks/>
          </p:cNvGrpSpPr>
          <p:nvPr/>
        </p:nvGrpSpPr>
        <p:grpSpPr bwMode="auto">
          <a:xfrm>
            <a:off x="6019800" y="2130039"/>
            <a:ext cx="2616200" cy="2366963"/>
            <a:chOff x="3792" y="1584"/>
            <a:chExt cx="1648" cy="1491"/>
          </a:xfrm>
        </p:grpSpPr>
        <p:pic>
          <p:nvPicPr>
            <p:cNvPr id="17415" name="Picture 10"/>
            <p:cNvPicPr>
              <a:picLocks noChangeAspect="1" noChangeArrowheads="1"/>
            </p:cNvPicPr>
            <p:nvPr/>
          </p:nvPicPr>
          <p:blipFill>
            <a:blip r:embed="rId4">
              <a:extLst>
                <a:ext uri="{28A0092B-C50C-407E-A947-70E740481C1C}">
                  <a14:useLocalDpi xmlns:a14="http://schemas.microsoft.com/office/drawing/2010/main" val="0"/>
                </a:ext>
              </a:extLst>
            </a:blip>
            <a:srcRect t="31807"/>
            <a:stretch>
              <a:fillRect/>
            </a:stretch>
          </p:blipFill>
          <p:spPr bwMode="auto">
            <a:xfrm>
              <a:off x="3840" y="1584"/>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1"/>
            <p:cNvSpPr>
              <a:spLocks noChangeArrowheads="1"/>
            </p:cNvSpPr>
            <p:nvPr/>
          </p:nvSpPr>
          <p:spPr bwMode="auto">
            <a:xfrm>
              <a:off x="3792" y="2784"/>
              <a:ext cx="14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Power</a:t>
              </a:r>
            </a:p>
          </p:txBody>
        </p:sp>
      </p:grpSp>
      <p:sp>
        <p:nvSpPr>
          <p:cNvPr id="240652" name="Text Box 12"/>
          <p:cNvSpPr txBox="1">
            <a:spLocks noChangeArrowheads="1"/>
          </p:cNvSpPr>
          <p:nvPr/>
        </p:nvSpPr>
        <p:spPr bwMode="auto">
          <a:xfrm>
            <a:off x="228600" y="4797039"/>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What we learn about the nucleus can generate new ideas and technologies in the fields of </a:t>
            </a:r>
            <a:r>
              <a:rPr lang="en-US" altLang="en-US" sz="2800" dirty="0">
                <a:solidFill>
                  <a:srgbClr val="D6A162"/>
                </a:solidFill>
              </a:rPr>
              <a:t>space science, airport security, biology/ecology</a:t>
            </a:r>
            <a:r>
              <a:rPr lang="en-US" altLang="en-US" sz="2800" dirty="0">
                <a:solidFill>
                  <a:schemeClr val="accent6">
                    <a:lumMod val="75000"/>
                  </a:schemeClr>
                </a:solidFill>
              </a:rPr>
              <a:t>,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145748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40652"/>
                                        </p:tgtEl>
                                        <p:attrNameLst>
                                          <p:attrName>style.visibility</p:attrName>
                                        </p:attrNameLst>
                                      </p:cBhvr>
                                      <p:to>
                                        <p:strVal val="visible"/>
                                      </p:to>
                                    </p:set>
                                    <p:animEffect transition="in" filter="fade">
                                      <p:cBhvr>
                                        <p:cTn id="19" dur="2000"/>
                                        <p:tgtEl>
                                          <p:spTgt spid="240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NSCL?</a:t>
            </a:r>
            <a:endParaRPr lang="en-US" dirty="0"/>
          </a:p>
        </p:txBody>
      </p:sp>
      <p:sp>
        <p:nvSpPr>
          <p:cNvPr id="3" name="Content Placeholder 2"/>
          <p:cNvSpPr>
            <a:spLocks noGrp="1"/>
          </p:cNvSpPr>
          <p:nvPr>
            <p:ph idx="1"/>
          </p:nvPr>
        </p:nvSpPr>
        <p:spPr>
          <a:xfrm>
            <a:off x="631901" y="1124319"/>
            <a:ext cx="7980092" cy="4584700"/>
          </a:xfrm>
        </p:spPr>
        <p:txBody>
          <a:bodyPr>
            <a:normAutofit/>
          </a:bodyPr>
          <a:lstStyle/>
          <a:p>
            <a:pPr marL="0" indent="0" algn="ctr">
              <a:buNone/>
            </a:pPr>
            <a:r>
              <a:rPr lang="en-US" sz="3600" dirty="0" smtClean="0">
                <a:latin typeface="Gotham Black" panose="02000604040000020004" pitchFamily="50" charset="0"/>
              </a:rPr>
              <a:t>700+ employees</a:t>
            </a:r>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1600" dirty="0" smtClean="0"/>
          </a:p>
          <a:p>
            <a:pPr marL="457200" lvl="1" indent="0">
              <a:buNone/>
            </a:pPr>
            <a:endParaRPr lang="en-US" sz="1600" dirty="0" smtClean="0"/>
          </a:p>
          <a:p>
            <a:pPr marL="457200" lvl="1" indent="0">
              <a:buNone/>
            </a:pPr>
            <a:r>
              <a:rPr lang="en-US" sz="1600" dirty="0" smtClean="0"/>
              <a:t>Our employees have backgrounds in nuclear science, physics, chemistry, all types of engineering, computing, mathematics, etc. We represent most fields of </a:t>
            </a:r>
            <a:r>
              <a:rPr lang="en-US" sz="1600" dirty="0" smtClean="0">
                <a:solidFill>
                  <a:schemeClr val="accent6">
                    <a:lumMod val="75000"/>
                  </a:schemeClr>
                </a:solidFill>
              </a:rPr>
              <a:t>Science, Technology, Engineering and Math (STEM).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871569"/>
            <a:ext cx="7990258" cy="930148"/>
          </a:xfrm>
          <a:prstGeom prst="rect">
            <a:avLst/>
          </a:prstGeom>
        </p:spPr>
      </p:pic>
      <p:sp>
        <p:nvSpPr>
          <p:cNvPr id="5" name="TextBox 4"/>
          <p:cNvSpPr txBox="1"/>
          <p:nvPr/>
        </p:nvSpPr>
        <p:spPr>
          <a:xfrm>
            <a:off x="5766487"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Faculty researchers</a:t>
            </a:r>
            <a:endParaRPr lang="en-US" sz="1400" dirty="0">
              <a:latin typeface="Californian FB" panose="0207040306080B030204" pitchFamily="18" charset="0"/>
            </a:endParaRPr>
          </a:p>
        </p:txBody>
      </p:sp>
      <p:sp>
        <p:nvSpPr>
          <p:cNvPr id="6" name="TextBox 5"/>
          <p:cNvSpPr txBox="1"/>
          <p:nvPr/>
        </p:nvSpPr>
        <p:spPr>
          <a:xfrm>
            <a:off x="2953265"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Graduate</a:t>
            </a:r>
          </a:p>
          <a:p>
            <a:pPr algn="ctr"/>
            <a:r>
              <a:rPr lang="en-US" sz="1400" dirty="0" smtClean="0">
                <a:latin typeface="Californian FB" panose="0207040306080B030204" pitchFamily="18" charset="0"/>
              </a:rPr>
              <a:t>students</a:t>
            </a:r>
            <a:endParaRPr lang="en-US" sz="1400" dirty="0">
              <a:latin typeface="Californian FB" panose="0207040306080B030204" pitchFamily="18" charset="0"/>
            </a:endParaRPr>
          </a:p>
        </p:txBody>
      </p:sp>
      <p:sp>
        <p:nvSpPr>
          <p:cNvPr id="7" name="TextBox 6"/>
          <p:cNvSpPr txBox="1"/>
          <p:nvPr/>
        </p:nvSpPr>
        <p:spPr>
          <a:xfrm>
            <a:off x="7562115"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Facility operators</a:t>
            </a:r>
            <a:endParaRPr lang="en-US" sz="1400" dirty="0">
              <a:latin typeface="Californian FB" panose="0207040306080B030204" pitchFamily="18" charset="0"/>
            </a:endParaRPr>
          </a:p>
        </p:txBody>
      </p:sp>
      <p:sp>
        <p:nvSpPr>
          <p:cNvPr id="8" name="TextBox 7"/>
          <p:cNvSpPr txBox="1"/>
          <p:nvPr/>
        </p:nvSpPr>
        <p:spPr>
          <a:xfrm>
            <a:off x="4676518" y="3974925"/>
            <a:ext cx="1243914" cy="738664"/>
          </a:xfrm>
          <a:prstGeom prst="rect">
            <a:avLst/>
          </a:prstGeom>
          <a:noFill/>
        </p:spPr>
        <p:txBody>
          <a:bodyPr wrap="square" rtlCol="0">
            <a:spAutoFit/>
          </a:bodyPr>
          <a:lstStyle/>
          <a:p>
            <a:pPr algn="ctr"/>
            <a:r>
              <a:rPr lang="en-US" sz="1400" dirty="0" smtClean="0">
                <a:latin typeface="Californian FB" panose="0207040306080B030204" pitchFamily="18" charset="0"/>
              </a:rPr>
              <a:t>Technicians, engineers &amp; machinists</a:t>
            </a:r>
            <a:endParaRPr lang="en-US" sz="1400" dirty="0">
              <a:latin typeface="Californian FB" panose="0207040306080B030204" pitchFamily="18" charset="0"/>
            </a:endParaRPr>
          </a:p>
        </p:txBody>
      </p:sp>
      <p:sp>
        <p:nvSpPr>
          <p:cNvPr id="9" name="TextBox 8"/>
          <p:cNvSpPr txBox="1"/>
          <p:nvPr/>
        </p:nvSpPr>
        <p:spPr>
          <a:xfrm>
            <a:off x="1977081" y="1967935"/>
            <a:ext cx="1643448" cy="738664"/>
          </a:xfrm>
          <a:prstGeom prst="rect">
            <a:avLst/>
          </a:prstGeom>
          <a:noFill/>
        </p:spPr>
        <p:txBody>
          <a:bodyPr wrap="square" rtlCol="0">
            <a:spAutoFit/>
          </a:bodyPr>
          <a:lstStyle/>
          <a:p>
            <a:pPr algn="ctr"/>
            <a:r>
              <a:rPr lang="en-US" sz="1400" dirty="0" smtClean="0">
                <a:latin typeface="Californian FB" panose="0207040306080B030204" pitchFamily="18" charset="0"/>
              </a:rPr>
              <a:t>Research and development scientists/engineers</a:t>
            </a:r>
            <a:endParaRPr lang="en-US" sz="1400" dirty="0">
              <a:latin typeface="Californian FB" panose="0207040306080B030204" pitchFamily="18" charset="0"/>
            </a:endParaRPr>
          </a:p>
        </p:txBody>
      </p:sp>
      <p:sp>
        <p:nvSpPr>
          <p:cNvPr id="10" name="TextBox 9"/>
          <p:cNvSpPr txBox="1"/>
          <p:nvPr/>
        </p:nvSpPr>
        <p:spPr>
          <a:xfrm>
            <a:off x="1107989"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Undergrad students</a:t>
            </a:r>
            <a:endParaRPr lang="en-US" sz="1400" dirty="0">
              <a:latin typeface="Californian FB" panose="0207040306080B030204" pitchFamily="18" charset="0"/>
            </a:endParaRPr>
          </a:p>
        </p:txBody>
      </p:sp>
      <p:cxnSp>
        <p:nvCxnSpPr>
          <p:cNvPr id="18" name="Straight Connector 17"/>
          <p:cNvCxnSpPr/>
          <p:nvPr/>
        </p:nvCxnSpPr>
        <p:spPr>
          <a:xfrm>
            <a:off x="2500184" y="267991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1845276" y="3643373"/>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3369276" y="3660169"/>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6046573" y="2695085"/>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394357" y="2673968"/>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4934465" y="364337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3" name="Content Placeholder 2"/>
          <p:cNvSpPr>
            <a:spLocks noGrp="1"/>
          </p:cNvSpPr>
          <p:nvPr>
            <p:ph idx="1"/>
          </p:nvPr>
        </p:nvSpPr>
        <p:spPr>
          <a:xfrm>
            <a:off x="628650" y="849086"/>
            <a:ext cx="4489450" cy="2605315"/>
          </a:xfrm>
        </p:spPr>
        <p:txBody>
          <a:bodyPr>
            <a:normAutofit/>
          </a:bodyPr>
          <a:lstStyle/>
          <a:p>
            <a:pPr marL="0" indent="0" algn="ctr">
              <a:buNone/>
            </a:pPr>
            <a:r>
              <a:rPr lang="en-US" dirty="0"/>
              <a:t>NSCL has the </a:t>
            </a:r>
            <a:endParaRPr lang="en-US" dirty="0" smtClean="0"/>
          </a:p>
          <a:p>
            <a:pPr marL="0" indent="0" algn="ctr">
              <a:buNone/>
            </a:pPr>
            <a:r>
              <a:rPr lang="en-US" sz="3200" b="1" dirty="0" smtClean="0">
                <a:latin typeface="Gotham Black" panose="02000604040000020004" pitchFamily="50" charset="0"/>
              </a:rPr>
              <a:t>#</a:t>
            </a:r>
            <a:r>
              <a:rPr lang="en-US" sz="3200" b="1" dirty="0">
                <a:latin typeface="Gotham Black" panose="02000604040000020004" pitchFamily="50" charset="0"/>
              </a:rPr>
              <a:t>1 ranked nuclear science program </a:t>
            </a:r>
            <a:endParaRPr lang="en-US" sz="3200" b="1" dirty="0" smtClean="0">
              <a:latin typeface="Gotham Black" panose="02000604040000020004" pitchFamily="50" charset="0"/>
            </a:endParaRPr>
          </a:p>
          <a:p>
            <a:pPr marL="0" indent="0" algn="ctr">
              <a:buNone/>
            </a:pPr>
            <a:r>
              <a:rPr lang="en-US" dirty="0" smtClean="0"/>
              <a:t>among </a:t>
            </a:r>
            <a:r>
              <a:rPr lang="en-US" dirty="0"/>
              <a:t>US graduate </a:t>
            </a:r>
            <a:r>
              <a:rPr lang="en-US" dirty="0" smtClean="0"/>
              <a:t>schools</a:t>
            </a:r>
          </a:p>
          <a:p>
            <a:pPr marL="0" indent="0" algn="ctr">
              <a:buNone/>
            </a:pPr>
            <a:r>
              <a:rPr lang="en-US" sz="1200" i="1" dirty="0" smtClean="0"/>
              <a:t>(U.S. News &amp; World Report, 2014)</a:t>
            </a:r>
            <a:endParaRPr lang="en-US" sz="1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50" y="849087"/>
            <a:ext cx="3541203" cy="2605314"/>
          </a:xfrm>
          <a:prstGeom prst="rect">
            <a:avLst/>
          </a:prstGeom>
        </p:spPr>
      </p:pic>
      <p:sp>
        <p:nvSpPr>
          <p:cNvPr id="5" name="Content Placeholder 2"/>
          <p:cNvSpPr txBox="1">
            <a:spLocks/>
          </p:cNvSpPr>
          <p:nvPr/>
        </p:nvSpPr>
        <p:spPr>
          <a:xfrm>
            <a:off x="4932901" y="3683000"/>
            <a:ext cx="3841644" cy="24765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NSCL Outreach offers:</a:t>
            </a:r>
          </a:p>
          <a:p>
            <a:r>
              <a:rPr lang="en-US" sz="1800" b="1" dirty="0" smtClean="0"/>
              <a:t>Tours</a:t>
            </a:r>
            <a:r>
              <a:rPr lang="en-US" sz="1800" dirty="0" smtClean="0"/>
              <a:t> for the general public</a:t>
            </a:r>
          </a:p>
          <a:p>
            <a:r>
              <a:rPr lang="en-US" sz="1800" b="1" dirty="0" smtClean="0"/>
              <a:t>Summer research programs </a:t>
            </a:r>
            <a:r>
              <a:rPr lang="en-US" sz="1800" dirty="0" smtClean="0"/>
              <a:t>for middle &amp; high school students</a:t>
            </a:r>
          </a:p>
          <a:p>
            <a:r>
              <a:rPr lang="en-US" sz="1800" dirty="0" smtClean="0"/>
              <a:t>Nuclear science experiments and </a:t>
            </a:r>
            <a:r>
              <a:rPr lang="en-US" sz="1800" b="1" dirty="0" smtClean="0"/>
              <a:t>lessons for teachers </a:t>
            </a:r>
            <a:r>
              <a:rPr lang="en-US" sz="1800" dirty="0" smtClean="0"/>
              <a:t>to use</a:t>
            </a:r>
          </a:p>
          <a:p>
            <a:r>
              <a:rPr lang="en-US" sz="1800" dirty="0" smtClean="0"/>
              <a:t>For more information online: </a:t>
            </a:r>
            <a:r>
              <a:rPr lang="en-US" sz="1800" dirty="0" smtClean="0">
                <a:solidFill>
                  <a:schemeClr val="tx1"/>
                </a:solidFill>
                <a:hlinkClick r:id="rId3"/>
              </a:rPr>
              <a:t>www.nscl.msu.edu/public/education</a:t>
            </a:r>
            <a:r>
              <a:rPr lang="en-US" sz="1800" dirty="0" smtClean="0">
                <a:solidFill>
                  <a:schemeClr val="tx1"/>
                </a:solidFill>
              </a:rPr>
              <a:t>   </a:t>
            </a:r>
            <a:endParaRPr lang="en-US" sz="18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25" y="3601356"/>
            <a:ext cx="3538037" cy="2655886"/>
          </a:xfrm>
          <a:prstGeom prst="rect">
            <a:avLst/>
          </a:prstGeom>
        </p:spPr>
      </p:pic>
    </p:spTree>
    <p:extLst>
      <p:ext uri="{BB962C8B-B14F-4D97-AF65-F5344CB8AC3E}">
        <p14:creationId xmlns:p14="http://schemas.microsoft.com/office/powerpoint/2010/main" val="57277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16668</TotalTime>
  <Words>1453</Words>
  <Application>Microsoft Office PowerPoint</Application>
  <PresentationFormat>On-screen Show (4:3)</PresentationFormat>
  <Paragraphs>208</Paragraphs>
  <Slides>27</Slides>
  <Notes>8</Notes>
  <HiddenSlides>0</HiddenSlides>
  <MMClips>2</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Aharoni</vt:lpstr>
      <vt:lpstr>Arial</vt:lpstr>
      <vt:lpstr>Book Antiqua</vt:lpstr>
      <vt:lpstr>Calibri</vt:lpstr>
      <vt:lpstr>Calibri Light</vt:lpstr>
      <vt:lpstr>Californian FB</vt:lpstr>
      <vt:lpstr>Century Gothic</vt:lpstr>
      <vt:lpstr>Gotham Black</vt:lpstr>
      <vt:lpstr>Gotham Bold</vt:lpstr>
      <vt:lpstr>Times New Roman</vt:lpstr>
      <vt:lpstr>Univers LT Std 85 XBlk</vt:lpstr>
      <vt:lpstr>Office Theme</vt:lpstr>
      <vt:lpstr>NSCL Nuclear Research at MSU</vt:lpstr>
      <vt:lpstr>We study the atomic nucleus</vt:lpstr>
      <vt:lpstr>The nucleus is SMALL</vt:lpstr>
      <vt:lpstr>LEADING SCIENTIFIC ADVANCEMENT</vt:lpstr>
      <vt:lpstr>SERVING USERS</vt:lpstr>
      <vt:lpstr>How were the elements made?</vt:lpstr>
      <vt:lpstr>Why study rare isotopes?</vt:lpstr>
      <vt:lpstr>WHO IS NSCL?</vt:lpstr>
      <vt:lpstr>EDUCATION AND OUTREACH</vt:lpstr>
      <vt:lpstr>Radioactive, rare isotopes decay</vt:lpstr>
      <vt:lpstr>Radiation Safety</vt:lpstr>
      <vt:lpstr>PowerPoint Presentation</vt:lpstr>
      <vt:lpstr>How to make unstable nuclei</vt:lpstr>
      <vt:lpstr>Superconductivity</vt:lpstr>
      <vt:lpstr>The cyclotrons</vt:lpstr>
      <vt:lpstr>How a cyclotron works</vt:lpstr>
      <vt:lpstr>Fragmentation</vt:lpstr>
      <vt:lpstr>Fragment separator</vt:lpstr>
      <vt:lpstr>Detectors</vt:lpstr>
      <vt:lpstr>FRIB: Facility for Rare Isotope Beams</vt:lpstr>
      <vt:lpstr>Behind the scenes at Facility for Rare Isotope Beams</vt:lpstr>
      <vt:lpstr>Safety First</vt:lpstr>
      <vt:lpstr>National Superconducting Cyclotron Laboratory at MSU</vt:lpstr>
      <vt:lpstr>PowerPoint Presentation</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67</cp:revision>
  <dcterms:created xsi:type="dcterms:W3CDTF">2014-01-23T18:55:41Z</dcterms:created>
  <dcterms:modified xsi:type="dcterms:W3CDTF">2016-04-29T19:22:35Z</dcterms:modified>
</cp:coreProperties>
</file>