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 id="2147483999" r:id="rId6"/>
  </p:sldMasterIdLst>
  <p:notesMasterIdLst>
    <p:notesMasterId r:id="rId28"/>
  </p:notesMasterIdLst>
  <p:handoutMasterIdLst>
    <p:handoutMasterId r:id="rId29"/>
  </p:handoutMasterIdLst>
  <p:sldIdLst>
    <p:sldId id="303" r:id="rId7"/>
    <p:sldId id="304" r:id="rId8"/>
    <p:sldId id="341" r:id="rId9"/>
    <p:sldId id="330" r:id="rId10"/>
    <p:sldId id="313" r:id="rId11"/>
    <p:sldId id="337" r:id="rId12"/>
    <p:sldId id="352" r:id="rId13"/>
    <p:sldId id="349" r:id="rId14"/>
    <p:sldId id="344" r:id="rId15"/>
    <p:sldId id="345" r:id="rId16"/>
    <p:sldId id="353" r:id="rId17"/>
    <p:sldId id="306" r:id="rId18"/>
    <p:sldId id="307" r:id="rId19"/>
    <p:sldId id="338" r:id="rId20"/>
    <p:sldId id="351" r:id="rId21"/>
    <p:sldId id="325" r:id="rId22"/>
    <p:sldId id="354" r:id="rId23"/>
    <p:sldId id="326" r:id="rId24"/>
    <p:sldId id="350" r:id="rId25"/>
    <p:sldId id="348" r:id="rId26"/>
    <p:sldId id="346" r:id="rId27"/>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1F2"/>
    <a:srgbClr val="6B9F25"/>
    <a:srgbClr val="342D2D"/>
    <a:srgbClr val="00B050"/>
    <a:srgbClr val="67B14B"/>
    <a:srgbClr val="000000"/>
    <a:srgbClr val="064308"/>
    <a:srgbClr val="E6E8DC"/>
    <a:srgbClr val="B7B58A"/>
    <a:srgbClr val="0F0C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78" autoAdjust="0"/>
    <p:restoredTop sz="94660"/>
  </p:normalViewPr>
  <p:slideViewPr>
    <p:cSldViewPr snapToObjects="1">
      <p:cViewPr varScale="1">
        <p:scale>
          <a:sx n="117" d="100"/>
          <a:sy n="117" d="100"/>
        </p:scale>
        <p:origin x="864" y="84"/>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8/8/2023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8415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smtClean="0">
                <a:ea typeface="ヒラギノ角ゴ Pro W3"/>
                <a:cs typeface="ヒラギノ角ゴ Pro W3"/>
              </a:rPr>
              <a:t>Other Points</a:t>
            </a:r>
            <a:r>
              <a:rPr lang="en-US" u="sng" baseline="0" dirty="0" smtClean="0">
                <a:ea typeface="ヒラギノ角ゴ Pro W3"/>
                <a:cs typeface="ヒラギノ角ゴ Pro W3"/>
              </a:rPr>
              <a:t> to Mention</a:t>
            </a:r>
            <a:r>
              <a:rPr lang="en-US" baseline="0" dirty="0" smtClean="0">
                <a:ea typeface="ヒラギノ角ゴ Pro W3"/>
                <a:cs typeface="ヒラギノ角ゴ Pro W3"/>
              </a:rPr>
              <a:t>:</a:t>
            </a:r>
          </a:p>
          <a:p>
            <a:endParaRPr lang="en-US" dirty="0" smtClean="0">
              <a:ea typeface="ヒラギノ角ゴ Pro W3"/>
              <a:cs typeface="ヒラギノ角ゴ Pro W3"/>
            </a:endParaRPr>
          </a:p>
          <a:p>
            <a:pPr marL="171450" indent="-171450">
              <a:buFont typeface="Arial" panose="020B0604020202020204" pitchFamily="34" charset="0"/>
              <a:buChar char="•"/>
            </a:pPr>
            <a:r>
              <a:rPr lang="en-US" dirty="0" smtClean="0">
                <a:ea typeface="ヒラギノ角ゴ Pro W3"/>
                <a:cs typeface="ヒラギノ角ゴ Pro W3"/>
              </a:rPr>
              <a:t>FRIB enables</a:t>
            </a:r>
            <a:r>
              <a:rPr lang="en-US" baseline="0" dirty="0" smtClean="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dirty="0" smtClean="0">
                <a:ea typeface="ヒラギノ角ゴ Pro W3"/>
                <a:cs typeface="ヒラギノ角ゴ Pro W3"/>
              </a:rPr>
              <a:t>Approximately 1,400 world-class scientists are engaged and belong to the FRIB Users Organization (FRIBUO)</a:t>
            </a:r>
          </a:p>
          <a:p>
            <a:pPr marL="171450" indent="-171450">
              <a:buFont typeface="Arial" panose="020B0604020202020204" pitchFamily="34" charset="0"/>
              <a:buChar char="•"/>
            </a:pPr>
            <a:r>
              <a:rPr lang="en-US" baseline="0" dirty="0" smtClean="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smtClean="0">
              <a:ea typeface="ヒラギノ角ゴ Pro W3"/>
              <a:cs typeface="ヒラギノ角ゴ Pro W3"/>
            </a:endParaRPr>
          </a:p>
        </p:txBody>
      </p:sp>
    </p:spTree>
    <p:extLst>
      <p:ext uri="{BB962C8B-B14F-4D97-AF65-F5344CB8AC3E}">
        <p14:creationId xmlns:p14="http://schemas.microsoft.com/office/powerpoint/2010/main" val="296209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32763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55264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31825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85236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876079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1182688" y="695325"/>
            <a:ext cx="463391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9338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57083147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5314391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1"/>
            <a:ext cx="7489976" cy="4403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5096" tIns="42548" rIns="85096" bIns="42548">
            <a:spAutoFit/>
          </a:bodyPr>
          <a:lstStyle/>
          <a:p>
            <a:pPr defTabSz="449856" eaLnBrk="0" hangingPunct="0">
              <a:lnSpc>
                <a:spcPct val="90000"/>
              </a:lnSpc>
              <a:defRPr/>
            </a:pPr>
            <a:endParaRPr lang="en-US" sz="2559"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1"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245545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145949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378616005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onten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26725"/>
            <a:ext cx="9144000" cy="731276"/>
          </a:xfrm>
          <a:prstGeom prst="rect">
            <a:avLst/>
          </a:prstGeom>
        </p:spPr>
      </p:pic>
      <p:pic>
        <p:nvPicPr>
          <p:cNvPr id="5" name="Picture 7" descr="FRIB_ppt_top.jpg"/>
          <p:cNvPicPr>
            <a:picLocks noChangeAspect="1"/>
          </p:cNvPicPr>
          <p:nvPr/>
        </p:nvPicPr>
        <p:blipFill>
          <a:blip r:embed="rId4"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a:ea typeface="+mn-ea"/>
                <a:cs typeface="Arial"/>
              </a:rPr>
              <a:t>Zach Constan, Outreach Coordinator</a:t>
            </a:r>
            <a:endParaRPr kumimoji="0" lang="en-US" sz="1000" b="0" i="0" u="none" strike="noStrike" kern="1200" cap="none" spc="0" normalizeH="0" baseline="0" noProof="0" dirty="0">
              <a:ln>
                <a:noFill/>
              </a:ln>
              <a:solidFill>
                <a:srgbClr val="064308"/>
              </a:solidFill>
              <a:effectLst/>
              <a:uLnTx/>
              <a:uFillTx/>
              <a:latin typeface="Arial"/>
              <a:ea typeface="+mn-ea"/>
              <a:cs typeface="Arial"/>
            </a:endParaRPr>
          </a:p>
        </p:txBody>
      </p:sp>
      <p:sp>
        <p:nvSpPr>
          <p:cNvPr id="10" name="Slide Number Placeholder 4"/>
          <p:cNvSpPr>
            <a:spLocks noGrp="1"/>
          </p:cNvSpPr>
          <p:nvPr>
            <p:ph type="sldNum" sz="quarter" idx="11"/>
          </p:nvPr>
        </p:nvSpPr>
        <p:spPr/>
        <p:txBody>
          <a:bodyPr/>
          <a:lstStyle>
            <a:lvl1pPr>
              <a:defRPr/>
            </a:lvl1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200" rtl="0" eaLnBrk="0" fontAlgn="base" latinLnBrk="0" hangingPunct="0">
                <a:lnSpc>
                  <a:spcPct val="9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endParaRPr>
          </a:p>
        </p:txBody>
      </p:sp>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5311931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969472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 id="2147483991" r:id="rId2"/>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1192224623"/>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hyperlink" Target="http://www.nscl.msu.edu/public/educat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4.gif"/></Relationships>
</file>

<file path=ppt/slides/_rels/slide1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hyperlink" Target="mailto:visits@frib.msu.edu" TargetMode="External"/><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hyperlink" Target="shop.msu.edu" TargetMode="Externa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51.jpeg"/><Relationship Id="rId9" Type="http://schemas.openxmlformats.org/officeDocument/2006/relationships/hyperlink" Target="http://www.nscl.msu.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emf"/><Relationship Id="rId3" Type="http://schemas.openxmlformats.org/officeDocument/2006/relationships/image" Target="../media/image16.emf"/><Relationship Id="rId7" Type="http://schemas.microsoft.com/office/2007/relationships/hdphoto" Target="../media/hdphoto1.wdp"/><Relationship Id="rId12" Type="http://schemas.openxmlformats.org/officeDocument/2006/relationships/image" Target="../media/image24.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emf"/><Relationship Id="rId15" Type="http://schemas.openxmlformats.org/officeDocument/2006/relationships/image" Target="../media/image27.jpeg"/><Relationship Id="rId10" Type="http://schemas.openxmlformats.org/officeDocument/2006/relationships/image" Target="../media/image22.jpeg"/><Relationship Id="rId4" Type="http://schemas.openxmlformats.org/officeDocument/2006/relationships/image" Target="../media/image17.jpeg"/><Relationship Id="rId9" Type="http://schemas.openxmlformats.org/officeDocument/2006/relationships/image" Target="../media/image21.png"/><Relationship Id="rId1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3.jpeg"/><Relationship Id="rId5" Type="http://schemas.microsoft.com/office/2007/relationships/hdphoto" Target="../media/hdphoto2.wdp"/><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I:\projects\outreach\Tours\Tour%20presentation%20files\constan_tour_v5.mp4" TargetMode="External"/><Relationship Id="rId1" Type="http://schemas.microsoft.com/office/2007/relationships/media" Target="file:///I:\projects\outreach\Tours\Tour%20presentation%20files\constan_tour_v5.mp4" TargetMode="External"/><Relationship Id="rId5" Type="http://schemas.openxmlformats.org/officeDocument/2006/relationships/image" Target="../media/image3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WHO WILL DISCOVER</a:t>
            </a:r>
          </a:p>
          <a:p>
            <a:pPr>
              <a:lnSpc>
                <a:spcPct val="75000"/>
              </a:lnSpc>
              <a:spcBef>
                <a:spcPct val="30000"/>
              </a:spcBef>
              <a:defRPr/>
            </a:pPr>
            <a:r>
              <a:rPr lang="en-US" sz="4400" dirty="0" smtClean="0">
                <a:effectLst>
                  <a:outerShdw blurRad="38100" dist="38100" dir="2700000" algn="tl">
                    <a:srgbClr val="000000"/>
                  </a:outerShdw>
                </a:effectLst>
              </a:rPr>
              <a:t>OUR 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Facility for Rare Isotope Beams (FRIB)</a:t>
            </a: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
        <p:nvSpPr>
          <p:cNvPr id="5" name="Oval 4"/>
          <p:cNvSpPr/>
          <p:nvPr/>
        </p:nvSpPr>
        <p:spPr>
          <a:xfrm>
            <a:off x="3733800" y="3505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08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28650" y="258842"/>
            <a:ext cx="7886700" cy="1325563"/>
          </a:xfrm>
        </p:spPr>
        <p:txBody>
          <a:bodyPr/>
          <a:lstStyle/>
          <a:p>
            <a:pPr eaLnBrk="1" hangingPunct="1"/>
            <a:r>
              <a:rPr lang="en-US" altLang="en-US" sz="3600" dirty="0" smtClean="0"/>
              <a:t>Detectors measure the invisible</a:t>
            </a:r>
          </a:p>
        </p:txBody>
      </p:sp>
      <p:grpSp>
        <p:nvGrpSpPr>
          <p:cNvPr id="2" name="Group 3"/>
          <p:cNvGrpSpPr>
            <a:grpSpLocks/>
          </p:cNvGrpSpPr>
          <p:nvPr/>
        </p:nvGrpSpPr>
        <p:grpSpPr bwMode="auto">
          <a:xfrm>
            <a:off x="428929" y="1323790"/>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3">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80" y="1712"/>
                <a:ext cx="1339"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“Halo nuclei” </a:t>
                </a: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and neutron-rich isotopes</a:t>
                </a:r>
              </a:p>
            </p:txBody>
          </p:sp>
        </p:grpSp>
        <p:sp>
          <p:nvSpPr>
            <p:cNvPr id="28685" name="Text Box 7"/>
            <p:cNvSpPr txBox="1">
              <a:spLocks noChangeArrowheads="1"/>
            </p:cNvSpPr>
            <p:nvPr/>
          </p:nvSpPr>
          <p:spPr bwMode="auto">
            <a:xfrm>
              <a:off x="685" y="1193"/>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solidFill>
                      <a:prstClr val="black"/>
                    </a:solidFill>
                  </a:ln>
                  <a:solidFill>
                    <a:srgbClr val="00B050"/>
                  </a:solidFill>
                  <a:effectLst/>
                  <a:uLnTx/>
                  <a:uFillTx/>
                  <a:latin typeface="Arial Black" panose="020B0A04020102020204" pitchFamily="34" charset="0"/>
                  <a:ea typeface="ヒラギノ角ゴ Pro W3"/>
                </a:rPr>
                <a:t>MoNA</a:t>
              </a:r>
              <a:r>
                <a:rPr kumimoji="0" lang="en-US" altLang="en-US" sz="36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rPr>
                <a:t>  </a:t>
              </a:r>
            </a:p>
          </p:txBody>
        </p:sp>
      </p:grpSp>
      <p:grpSp>
        <p:nvGrpSpPr>
          <p:cNvPr id="4" name="Group 12"/>
          <p:cNvGrpSpPr>
            <a:grpSpLocks/>
          </p:cNvGrpSpPr>
          <p:nvPr/>
        </p:nvGrpSpPr>
        <p:grpSpPr bwMode="auto">
          <a:xfrm>
            <a:off x="5791200" y="1323791"/>
            <a:ext cx="2944003" cy="4086716"/>
            <a:chOff x="1275" y="768"/>
            <a:chExt cx="2486" cy="3456"/>
          </a:xfrm>
        </p:grpSpPr>
        <p:pic>
          <p:nvPicPr>
            <p:cNvPr id="28681" name="Picture 13"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870" y="2333"/>
              <a:ext cx="33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solidFill>
                      <a:prstClr val="black"/>
                    </a:solidFill>
                  </a:ln>
                  <a:solidFill>
                    <a:srgbClr val="00B050"/>
                  </a:solidFill>
                  <a:effectLst/>
                  <a:uLnTx/>
                  <a:uFillTx/>
                  <a:latin typeface="Arial Black" panose="020B0A04020102020204" pitchFamily="34" charset="0"/>
                  <a:ea typeface="ヒラギノ角ゴ Pro W3"/>
                </a:rPr>
                <a:t>S800 </a:t>
              </a:r>
              <a:r>
                <a:rPr kumimoji="0" lang="en-US" altLang="en-US" sz="28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rPr>
                <a:t>Spectrograph</a:t>
              </a:r>
            </a:p>
          </p:txBody>
        </p:sp>
        <p:sp>
          <p:nvSpPr>
            <p:cNvPr id="28683" name="Text Box 15"/>
            <p:cNvSpPr txBox="1">
              <a:spLocks noChangeArrowheads="1"/>
            </p:cNvSpPr>
            <p:nvPr/>
          </p:nvSpPr>
          <p:spPr bwMode="auto">
            <a:xfrm>
              <a:off x="1367" y="3644"/>
              <a:ext cx="2256"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Nuclei found in </a:t>
              </a:r>
              <a:endParaRPr kumimoji="0" lang="en-US" alt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1800" b="1" i="1"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a:cs typeface="Arial" panose="020B0604020202020204" pitchFamily="34" charset="0"/>
                </a:rPr>
                <a:t>stellar </a:t>
              </a:r>
              <a:r>
                <a:rPr kumimoji="0" lang="en-US" altLang="en-US" sz="1800" b="1" i="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reactions</a:t>
              </a:r>
            </a:p>
          </p:txBody>
        </p:sp>
      </p:grpSp>
      <p:grpSp>
        <p:nvGrpSpPr>
          <p:cNvPr id="20" name="Group 20"/>
          <p:cNvGrpSpPr>
            <a:grpSpLocks/>
          </p:cNvGrpSpPr>
          <p:nvPr/>
        </p:nvGrpSpPr>
        <p:grpSpPr bwMode="auto">
          <a:xfrm>
            <a:off x="437568" y="3609716"/>
            <a:ext cx="3227712" cy="2315540"/>
            <a:chOff x="192" y="2284"/>
            <a:chExt cx="2472" cy="1776"/>
          </a:xfrm>
        </p:grpSpPr>
        <p:pic>
          <p:nvPicPr>
            <p:cNvPr id="21" name="Picture 21" descr="Hira-beautiful"/>
            <p:cNvPicPr>
              <a:picLocks noChangeAspect="1" noChangeArrowheads="1"/>
            </p:cNvPicPr>
            <p:nvPr/>
          </p:nvPicPr>
          <p:blipFill>
            <a:blip r:embed="rId5">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p:cNvSpPr txBox="1">
              <a:spLocks noChangeArrowheads="1"/>
            </p:cNvSpPr>
            <p:nvPr/>
          </p:nvSpPr>
          <p:spPr bwMode="auto">
            <a:xfrm>
              <a:off x="240" y="2326"/>
              <a:ext cx="187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Nuclear </a:t>
              </a:r>
              <a:r>
                <a:rPr kumimoji="0" lang="en-US" altLang="en-US" sz="1800" b="1" i="1" u="none" strike="noStrike" kern="1200" cap="none" spc="0" normalizeH="0" baseline="0" noProof="0" dirty="0" smtClean="0">
                  <a:ln>
                    <a:noFill/>
                  </a:ln>
                  <a:solidFill>
                    <a:prstClr val="white"/>
                  </a:solidFill>
                  <a:effectLst/>
                  <a:uLnTx/>
                  <a:uFillTx/>
                  <a:latin typeface="Arial" panose="020B0604020202020204" pitchFamily="34" charset="0"/>
                  <a:ea typeface="ヒラギノ角ゴ Pro W3"/>
                  <a:cs typeface="Arial" panose="020B0604020202020204" pitchFamily="34" charset="0"/>
                </a:rPr>
                <a:t>energy states </a:t>
              </a: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from particles freed in collisions</a:t>
              </a:r>
            </a:p>
          </p:txBody>
        </p:sp>
        <p:sp>
          <p:nvSpPr>
            <p:cNvPr id="23" name="Text Box 23"/>
            <p:cNvSpPr txBox="1">
              <a:spLocks noChangeArrowheads="1"/>
            </p:cNvSpPr>
            <p:nvPr/>
          </p:nvSpPr>
          <p:spPr bwMode="auto">
            <a:xfrm>
              <a:off x="1560" y="3564"/>
              <a:ext cx="110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solidFill>
                      <a:prstClr val="black"/>
                    </a:solidFill>
                  </a:ln>
                  <a:solidFill>
                    <a:srgbClr val="00B050"/>
                  </a:solidFill>
                  <a:effectLst/>
                  <a:uLnTx/>
                  <a:uFillTx/>
                  <a:latin typeface="Arial Black" panose="020B0A04020102020204" pitchFamily="34" charset="0"/>
                  <a:ea typeface="ヒラギノ角ゴ Pro W3"/>
                </a:rPr>
                <a:t>HiRA</a:t>
              </a:r>
              <a:endParaRPr kumimoji="0" lang="en-US" altLang="en-US" sz="36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endParaRPr>
            </a:p>
          </p:txBody>
        </p:sp>
      </p:grpSp>
      <p:sp>
        <p:nvSpPr>
          <p:cNvPr id="17" name="TextBox 8"/>
          <p:cNvSpPr txBox="1">
            <a:spLocks noChangeArrowheads="1"/>
          </p:cNvSpPr>
          <p:nvPr/>
        </p:nvSpPr>
        <p:spPr bwMode="auto">
          <a:xfrm>
            <a:off x="3654728" y="1337370"/>
            <a:ext cx="20945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Rare isotopes are delivered to various</a:t>
            </a:r>
            <a:r>
              <a:rPr kumimoji="0" lang="en-US" altLang="en-US" sz="1400" b="0" i="0" u="none" strike="noStrike" kern="1200" cap="none" spc="0" normalizeH="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detectors which can measure mass, size, shape, half-life, etc.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These tools must be </a:t>
            </a:r>
            <a:r>
              <a:rPr kumimoji="0" lang="en-US" altLang="en-US" sz="1400" b="0" i="1"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created</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by </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 team of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detector </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physicists, mechanical designers, chemists, machinists, technicians…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and who knows how else we might use those tools </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someday!</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1939968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1325563"/>
          </a:xfrm>
          <a:prstGeom prst="rect">
            <a:avLst/>
          </a:prstGeom>
        </p:spPr>
        <p:txBody>
          <a:bodyPr/>
          <a:lstStyle/>
          <a:p>
            <a:r>
              <a:rPr lang="en-US" sz="4000" dirty="0" smtClean="0">
                <a:solidFill>
                  <a:schemeClr val="tx1"/>
                </a:solidFill>
              </a:rPr>
              <a:t>Who works at FRIB? Users</a:t>
            </a:r>
            <a:endParaRPr lang="en-US" sz="4000" dirty="0">
              <a:solidFill>
                <a:schemeClr val="tx1"/>
              </a:solidFill>
            </a:endParaRPr>
          </a:p>
        </p:txBody>
      </p:sp>
      <p:sp>
        <p:nvSpPr>
          <p:cNvPr id="4" name="Content Placeholder 2"/>
          <p:cNvSpPr txBox="1">
            <a:spLocks/>
          </p:cNvSpPr>
          <p:nvPr/>
        </p:nvSpPr>
        <p:spPr>
          <a:xfrm>
            <a:off x="6758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The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best nuclear scientists </a:t>
            </a:r>
          </a:p>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on the planet come to FRIB because our laboratory is a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world class research facility</a:t>
            </a:r>
          </a:p>
        </p:txBody>
      </p:sp>
      <p:sp>
        <p:nvSpPr>
          <p:cNvPr id="10" name="TextBox 9"/>
          <p:cNvSpPr txBox="1"/>
          <p:nvPr/>
        </p:nvSpPr>
        <p:spPr>
          <a:xfrm>
            <a:off x="762000" y="3175260"/>
            <a:ext cx="1922144"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~1500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ヒラギノ角ゴ Pro W3"/>
              </a:rPr>
              <a:t>researchers</a:t>
            </a:r>
            <a:endPar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41" y="1551079"/>
            <a:ext cx="6367000" cy="3983457"/>
          </a:xfrm>
          <a:prstGeom prst="rect">
            <a:avLst/>
          </a:prstGeom>
        </p:spPr>
      </p:pic>
    </p:spTree>
    <p:extLst>
      <p:ext uri="{BB962C8B-B14F-4D97-AF65-F5344CB8AC3E}">
        <p14:creationId xmlns:p14="http://schemas.microsoft.com/office/powerpoint/2010/main" val="21440566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t>Our staff makes it possible</a:t>
            </a:r>
            <a:endParaRPr lang="en-US" sz="4000" b="1"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2501380"/>
            <a:ext cx="7990258" cy="930148"/>
          </a:xfrm>
          <a:prstGeom prst="rect">
            <a:avLst/>
          </a:prstGeom>
        </p:spPr>
      </p:pic>
      <p:sp>
        <p:nvSpPr>
          <p:cNvPr id="5" name="TextBox 4"/>
          <p:cNvSpPr txBox="1"/>
          <p:nvPr/>
        </p:nvSpPr>
        <p:spPr>
          <a:xfrm>
            <a:off x="5475130" y="1813190"/>
            <a:ext cx="1569027" cy="523220"/>
          </a:xfrm>
          <a:prstGeom prst="rect">
            <a:avLst/>
          </a:prstGeom>
          <a:noFill/>
        </p:spPr>
        <p:txBody>
          <a:bodyPr wrap="square" rtlCol="0">
            <a:spAutoFit/>
          </a:bodyPr>
          <a:lstStyle/>
          <a:p>
            <a:pPr algn="ctr"/>
            <a:r>
              <a:rPr lang="en-US" sz="1400" b="1" dirty="0" smtClean="0">
                <a:latin typeface="Century Gothic" panose="020B0502020202020204" pitchFamily="34" charset="0"/>
              </a:rPr>
              <a:t>Theorists and Experimenters</a:t>
            </a:r>
            <a:endParaRPr lang="en-US" sz="1400" b="1" dirty="0">
              <a:latin typeface="Century Gothic" panose="020B0502020202020204" pitchFamily="34" charset="0"/>
            </a:endParaRPr>
          </a:p>
        </p:txBody>
      </p:sp>
      <p:sp>
        <p:nvSpPr>
          <p:cNvPr id="6" name="TextBox 5"/>
          <p:cNvSpPr txBox="1"/>
          <p:nvPr/>
        </p:nvSpPr>
        <p:spPr>
          <a:xfrm>
            <a:off x="2590800" y="3604736"/>
            <a:ext cx="1606379" cy="738664"/>
          </a:xfrm>
          <a:prstGeom prst="rect">
            <a:avLst/>
          </a:prstGeom>
          <a:noFill/>
        </p:spPr>
        <p:txBody>
          <a:bodyPr wrap="square" rtlCol="0">
            <a:spAutoFit/>
          </a:bodyPr>
          <a:lstStyle/>
          <a:p>
            <a:pPr algn="ctr"/>
            <a:r>
              <a:rPr lang="en-US" sz="1400" b="1" dirty="0" smtClean="0">
                <a:latin typeface="Century Gothic" panose="020B0502020202020204" pitchFamily="34" charset="0"/>
              </a:rPr>
              <a:t>Undergraduate and Graduate</a:t>
            </a:r>
          </a:p>
          <a:p>
            <a:pPr algn="ctr"/>
            <a:r>
              <a:rPr lang="en-US" sz="1400" b="1" dirty="0" smtClean="0">
                <a:latin typeface="Century Gothic" panose="020B0502020202020204" pitchFamily="34" charset="0"/>
              </a:rPr>
              <a:t>students</a:t>
            </a:r>
            <a:endParaRPr lang="en-US" sz="1400" b="1" dirty="0">
              <a:latin typeface="Century Gothic" panose="020B0502020202020204" pitchFamily="34" charset="0"/>
            </a:endParaRPr>
          </a:p>
        </p:txBody>
      </p:sp>
      <p:sp>
        <p:nvSpPr>
          <p:cNvPr id="7" name="TextBox 6"/>
          <p:cNvSpPr txBox="1"/>
          <p:nvPr/>
        </p:nvSpPr>
        <p:spPr>
          <a:xfrm>
            <a:off x="7562115" y="1813190"/>
            <a:ext cx="1243914" cy="523220"/>
          </a:xfrm>
          <a:prstGeom prst="rect">
            <a:avLst/>
          </a:prstGeom>
          <a:noFill/>
        </p:spPr>
        <p:txBody>
          <a:bodyPr wrap="square" rtlCol="0">
            <a:spAutoFit/>
          </a:bodyPr>
          <a:lstStyle/>
          <a:p>
            <a:pPr algn="ctr"/>
            <a:r>
              <a:rPr lang="en-US" sz="1400" b="1" dirty="0" smtClean="0">
                <a:latin typeface="Century Gothic" panose="020B0502020202020204" pitchFamily="34" charset="0"/>
              </a:rPr>
              <a:t>Facility operators</a:t>
            </a:r>
            <a:endParaRPr lang="en-US" sz="1400" b="1" dirty="0">
              <a:latin typeface="Century Gothic" panose="020B0502020202020204" pitchFamily="34" charset="0"/>
            </a:endParaRPr>
          </a:p>
        </p:txBody>
      </p:sp>
      <p:sp>
        <p:nvSpPr>
          <p:cNvPr id="8" name="TextBox 7"/>
          <p:cNvSpPr txBox="1"/>
          <p:nvPr/>
        </p:nvSpPr>
        <p:spPr>
          <a:xfrm>
            <a:off x="4676517" y="3604736"/>
            <a:ext cx="1370055" cy="523220"/>
          </a:xfrm>
          <a:prstGeom prst="rect">
            <a:avLst/>
          </a:prstGeom>
          <a:noFill/>
        </p:spPr>
        <p:txBody>
          <a:bodyPr wrap="square" rtlCol="0">
            <a:spAutoFit/>
          </a:bodyPr>
          <a:lstStyle/>
          <a:p>
            <a:pPr algn="ctr"/>
            <a:r>
              <a:rPr lang="en-US" sz="1400" b="1" dirty="0" smtClean="0">
                <a:latin typeface="Century Gothic" panose="020B0502020202020204" pitchFamily="34" charset="0"/>
              </a:rPr>
              <a:t>Technicians &amp; machinists</a:t>
            </a:r>
            <a:endParaRPr lang="en-US" sz="1400" b="1" dirty="0">
              <a:latin typeface="Century Gothic" panose="020B0502020202020204" pitchFamily="34" charset="0"/>
            </a:endParaRPr>
          </a:p>
        </p:txBody>
      </p:sp>
      <p:sp>
        <p:nvSpPr>
          <p:cNvPr id="9" name="TextBox 8"/>
          <p:cNvSpPr txBox="1"/>
          <p:nvPr/>
        </p:nvSpPr>
        <p:spPr>
          <a:xfrm>
            <a:off x="1960148" y="1792131"/>
            <a:ext cx="1643448" cy="523220"/>
          </a:xfrm>
          <a:prstGeom prst="rect">
            <a:avLst/>
          </a:prstGeom>
          <a:noFill/>
        </p:spPr>
        <p:txBody>
          <a:bodyPr wrap="square" rtlCol="0">
            <a:spAutoFit/>
          </a:bodyPr>
          <a:lstStyle/>
          <a:p>
            <a:pPr algn="ctr"/>
            <a:r>
              <a:rPr lang="en-US" sz="1400" b="1" dirty="0" smtClean="0">
                <a:latin typeface="Century Gothic" panose="020B0502020202020204" pitchFamily="34" charset="0"/>
              </a:rPr>
              <a:t>Research and Development</a:t>
            </a:r>
            <a:endParaRPr lang="en-US" sz="1400" b="1" dirty="0">
              <a:latin typeface="Century Gothic" panose="020B0502020202020204" pitchFamily="34" charset="0"/>
            </a:endParaRPr>
          </a:p>
        </p:txBody>
      </p:sp>
      <p:sp>
        <p:nvSpPr>
          <p:cNvPr id="10" name="TextBox 9"/>
          <p:cNvSpPr txBox="1"/>
          <p:nvPr/>
        </p:nvSpPr>
        <p:spPr>
          <a:xfrm>
            <a:off x="1107989" y="3604736"/>
            <a:ext cx="1243914" cy="523220"/>
          </a:xfrm>
          <a:prstGeom prst="rect">
            <a:avLst/>
          </a:prstGeom>
          <a:noFill/>
        </p:spPr>
        <p:txBody>
          <a:bodyPr wrap="square" rtlCol="0">
            <a:spAutoFit/>
          </a:bodyPr>
          <a:lstStyle/>
          <a:p>
            <a:pPr algn="ctr"/>
            <a:r>
              <a:rPr lang="en-US" sz="1400" b="1" dirty="0" smtClean="0">
                <a:latin typeface="Century Gothic" panose="020B0502020202020204" pitchFamily="34" charset="0"/>
              </a:rPr>
              <a:t>Designers &amp; engineers</a:t>
            </a:r>
            <a:endParaRPr lang="en-US" sz="1400" b="1" dirty="0">
              <a:latin typeface="Century Gothic" panose="020B0502020202020204" pitchFamily="34" charset="0"/>
            </a:endParaRPr>
          </a:p>
        </p:txBody>
      </p:sp>
      <p:cxnSp>
        <p:nvCxnSpPr>
          <p:cNvPr id="11" name="Straight Connector 10"/>
          <p:cNvCxnSpPr/>
          <p:nvPr/>
        </p:nvCxnSpPr>
        <p:spPr>
          <a:xfrm>
            <a:off x="2500184" y="230972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327318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3289980"/>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2324896"/>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230377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327318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4343400"/>
            <a:ext cx="8610600" cy="1477328"/>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Our people learned useful skills in:</a:t>
            </a:r>
          </a:p>
          <a:p>
            <a:r>
              <a:rPr lang="en-US" b="1" dirty="0" smtClean="0">
                <a:cs typeface="Arial" panose="020B0604020202020204" pitchFamily="34" charset="0"/>
              </a:rPr>
              <a:t>nuclear science </a:t>
            </a:r>
            <a:r>
              <a:rPr lang="en-US" b="1" dirty="0">
                <a:cs typeface="Arial" panose="020B0604020202020204" pitchFamily="34" charset="0"/>
              </a:rPr>
              <a:t>▪ physics ▪ chemistry ▪ all types of engineering ▪ mathematics ▪ </a:t>
            </a:r>
            <a:r>
              <a:rPr lang="en-US" b="1" dirty="0" smtClean="0">
                <a:cs typeface="Arial" panose="020B0604020202020204" pitchFamily="34" charset="0"/>
              </a:rPr>
              <a:t>computer </a:t>
            </a:r>
            <a:r>
              <a:rPr lang="en-US" b="1" dirty="0">
                <a:cs typeface="Arial" panose="020B0604020202020204" pitchFamily="34" charset="0"/>
              </a:rPr>
              <a:t>science </a:t>
            </a:r>
            <a:r>
              <a:rPr lang="en-US" b="1" dirty="0" smtClean="0">
                <a:cs typeface="Arial" panose="020B0604020202020204" pitchFamily="34" charset="0"/>
              </a:rPr>
              <a:t>▪ welding </a:t>
            </a:r>
            <a:r>
              <a:rPr lang="en-US" b="1" dirty="0">
                <a:cs typeface="Arial" panose="020B0604020202020204" pitchFamily="34" charset="0"/>
              </a:rPr>
              <a:t>▪ machining ▪ </a:t>
            </a:r>
            <a:r>
              <a:rPr lang="en-US" b="1" dirty="0" smtClean="0">
                <a:cs typeface="Arial" panose="020B0604020202020204" pitchFamily="34" charset="0"/>
              </a:rPr>
              <a:t>pipefitting</a:t>
            </a:r>
            <a:r>
              <a:rPr lang="en-US" b="1" dirty="0">
                <a:cs typeface="Arial" panose="020B0604020202020204" pitchFamily="34" charset="0"/>
              </a:rPr>
              <a:t> ▪</a:t>
            </a:r>
            <a:r>
              <a:rPr lang="en-US" dirty="0">
                <a:cs typeface="Arial" panose="020B0604020202020204" pitchFamily="34" charset="0"/>
              </a:rPr>
              <a:t> </a:t>
            </a:r>
            <a:r>
              <a:rPr lang="en-US" dirty="0" smtClean="0">
                <a:cs typeface="Arial" panose="020B0604020202020204" pitchFamily="34" charset="0"/>
              </a:rPr>
              <a:t>and so on</a:t>
            </a:r>
            <a:r>
              <a:rPr lang="en-US" dirty="0" smtClean="0">
                <a:latin typeface="Arial" panose="020B0604020202020204" pitchFamily="34" charset="0"/>
                <a:cs typeface="Arial" panose="020B0604020202020204" pitchFamily="34" charset="0"/>
              </a:rPr>
              <a:t>… </a:t>
            </a:r>
          </a:p>
          <a:p>
            <a:endParaRPr lang="en-US" dirty="0" smtClean="0">
              <a:solidFill>
                <a:schemeClr val="accent6">
                  <a:lumMod val="75000"/>
                </a:schemeClr>
              </a:solidFill>
              <a:cs typeface="Arial" panose="020B0604020202020204" pitchFamily="34" charset="0"/>
            </a:endParaRPr>
          </a:p>
          <a:p>
            <a:r>
              <a:rPr lang="en-US" dirty="0">
                <a:cs typeface="Arial" panose="020B0604020202020204" pitchFamily="34" charset="0"/>
              </a:rPr>
              <a:t>And had jobs in </a:t>
            </a:r>
            <a:r>
              <a:rPr lang="en-US" b="1" dirty="0">
                <a:cs typeface="Arial" panose="020B0604020202020204" pitchFamily="34" charset="0"/>
              </a:rPr>
              <a:t>quality control, building cars, construction, farming</a:t>
            </a:r>
            <a:r>
              <a:rPr lang="en-US" dirty="0">
                <a:cs typeface="Arial" panose="020B0604020202020204" pitchFamily="34" charset="0"/>
              </a:rPr>
              <a:t>, etc…</a:t>
            </a:r>
          </a:p>
        </p:txBody>
      </p:sp>
      <p:sp>
        <p:nvSpPr>
          <p:cNvPr id="18" name="Content Placeholder 2"/>
          <p:cNvSpPr txBox="1">
            <a:spLocks/>
          </p:cNvSpPr>
          <p:nvPr/>
        </p:nvSpPr>
        <p:spPr>
          <a:xfrm>
            <a:off x="631901" y="1124319"/>
            <a:ext cx="7980092" cy="624234"/>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Font typeface="Wingdings" pitchFamily="2" charset="2"/>
              <a:buNone/>
            </a:pPr>
            <a:r>
              <a:rPr lang="en-US" sz="3600" b="1" kern="0" dirty="0" smtClean="0">
                <a:latin typeface="Arial Black" panose="020B0A04020102020204" pitchFamily="34" charset="0"/>
              </a:rPr>
              <a:t>800+ employees</a:t>
            </a:r>
          </a:p>
          <a:p>
            <a:pPr marL="457200" lvl="1" indent="0">
              <a:buFont typeface="Arial" pitchFamily="34" charset="0"/>
              <a:buNone/>
            </a:pPr>
            <a:endParaRPr lang="en-US" kern="0" dirty="0" smtClean="0"/>
          </a:p>
          <a:p>
            <a:pPr marL="457200" lvl="1" indent="0">
              <a:buFont typeface="Arial" pitchFamily="34" charset="0"/>
              <a:buNone/>
            </a:pPr>
            <a:endParaRPr lang="en-US" kern="0" dirty="0" smtClean="0"/>
          </a:p>
        </p:txBody>
      </p:sp>
    </p:spTree>
    <p:extLst>
      <p:ext uri="{BB962C8B-B14F-4D97-AF65-F5344CB8AC3E}">
        <p14:creationId xmlns:p14="http://schemas.microsoft.com/office/powerpoint/2010/main" val="182039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Training the next generation</a:t>
            </a:r>
            <a:endParaRPr lang="en-US" sz="4000" dirty="0"/>
          </a:p>
        </p:txBody>
      </p:sp>
      <p:sp>
        <p:nvSpPr>
          <p:cNvPr id="3" name="Content Placeholder 2"/>
          <p:cNvSpPr txBox="1">
            <a:spLocks/>
          </p:cNvSpPr>
          <p:nvPr/>
        </p:nvSpPr>
        <p:spPr>
          <a:xfrm>
            <a:off x="628650" y="1143000"/>
            <a:ext cx="4368800" cy="2198914"/>
          </a:xfrm>
          <a:prstGeom prst="rect">
            <a:avLst/>
          </a:prstGeom>
        </p:spPr>
        <p:txBody>
          <a:bodyPr>
            <a:normAutofit fontScale="925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Font typeface="Wingdings" pitchFamily="2" charset="2"/>
              <a:buNone/>
            </a:pPr>
            <a:r>
              <a:rPr lang="en-US" kern="0" dirty="0" smtClean="0"/>
              <a:t>For 30+ years, has been a</a:t>
            </a:r>
          </a:p>
          <a:p>
            <a:pPr marL="0" indent="0" algn="ctr">
              <a:buFont typeface="Wingdings" pitchFamily="2" charset="2"/>
              <a:buNone/>
            </a:pPr>
            <a:r>
              <a:rPr lang="en-US" sz="3200" b="1" kern="0" dirty="0" smtClean="0">
                <a:latin typeface="Arial Black" panose="020B0A04020102020204" pitchFamily="34" charset="0"/>
              </a:rPr>
              <a:t>Top-ranked nuclear science program </a:t>
            </a:r>
          </a:p>
          <a:p>
            <a:pPr marL="0" indent="0" algn="ctr">
              <a:buFont typeface="Wingdings" pitchFamily="2" charset="2"/>
              <a:buNone/>
            </a:pPr>
            <a:r>
              <a:rPr lang="en-US" kern="0" dirty="0" smtClean="0"/>
              <a:t>among US graduate schools</a:t>
            </a:r>
          </a:p>
          <a:p>
            <a:pPr marL="0" indent="0" algn="ctr">
              <a:buFont typeface="Wingdings" pitchFamily="2" charset="2"/>
              <a:buNone/>
            </a:pPr>
            <a:r>
              <a:rPr lang="en-US" sz="1200" i="1" kern="0" dirty="0" smtClean="0"/>
              <a:t>(U.S. News &amp; World Report)</a:t>
            </a:r>
            <a:endParaRPr lang="en-US" sz="1200" i="1" kern="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943" y="1142999"/>
            <a:ext cx="2988816" cy="2198915"/>
          </a:xfrm>
          <a:prstGeom prst="rect">
            <a:avLst/>
          </a:prstGeom>
        </p:spPr>
      </p:pic>
      <p:sp>
        <p:nvSpPr>
          <p:cNvPr id="5" name="Content Placeholder 2"/>
          <p:cNvSpPr txBox="1">
            <a:spLocks/>
          </p:cNvSpPr>
          <p:nvPr/>
        </p:nvSpPr>
        <p:spPr>
          <a:xfrm>
            <a:off x="4932900" y="3683000"/>
            <a:ext cx="3850881" cy="24765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tx1"/>
                </a:solidFill>
              </a:rPr>
              <a:t>FRIB Outreach offers:</a:t>
            </a:r>
          </a:p>
          <a:p>
            <a:r>
              <a:rPr lang="en-US" sz="1800" b="1" dirty="0" smtClean="0">
                <a:solidFill>
                  <a:schemeClr val="tx1"/>
                </a:solidFill>
              </a:rPr>
              <a:t>Tours</a:t>
            </a:r>
            <a:r>
              <a:rPr lang="en-US" sz="1800" dirty="0" smtClean="0">
                <a:solidFill>
                  <a:schemeClr val="tx1"/>
                </a:solidFill>
              </a:rPr>
              <a:t> for the general public</a:t>
            </a:r>
          </a:p>
          <a:p>
            <a:r>
              <a:rPr lang="en-US" sz="1800" b="1" dirty="0" smtClean="0">
                <a:solidFill>
                  <a:schemeClr val="tx1"/>
                </a:solidFill>
              </a:rPr>
              <a:t>Summer research programs </a:t>
            </a:r>
            <a:r>
              <a:rPr lang="en-US" sz="1800" dirty="0" smtClean="0">
                <a:solidFill>
                  <a:schemeClr val="tx1"/>
                </a:solidFill>
              </a:rPr>
              <a:t>for middle &amp; high school students</a:t>
            </a:r>
          </a:p>
          <a:p>
            <a:r>
              <a:rPr lang="en-US" sz="1800" dirty="0" smtClean="0">
                <a:solidFill>
                  <a:schemeClr val="tx1"/>
                </a:solidFill>
              </a:rPr>
              <a:t>Nuclear science experiments and </a:t>
            </a:r>
            <a:r>
              <a:rPr lang="en-US" sz="1800" b="1" dirty="0" smtClean="0">
                <a:solidFill>
                  <a:schemeClr val="tx1"/>
                </a:solidFill>
              </a:rPr>
              <a:t>lessons for teachers </a:t>
            </a:r>
            <a:r>
              <a:rPr lang="en-US" sz="1800" dirty="0" smtClean="0">
                <a:solidFill>
                  <a:schemeClr val="tx1"/>
                </a:solidFill>
              </a:rPr>
              <a:t>to use</a:t>
            </a:r>
          </a:p>
          <a:p>
            <a:r>
              <a:rPr lang="en-US" sz="1800" dirty="0" smtClean="0">
                <a:solidFill>
                  <a:schemeClr val="tx1"/>
                </a:solidFill>
              </a:rPr>
              <a:t>For more information online: </a:t>
            </a:r>
            <a:r>
              <a:rPr lang="en-US" sz="1800" dirty="0" smtClean="0">
                <a:solidFill>
                  <a:srgbClr val="67B14B"/>
                </a:solidFill>
                <a:hlinkClick r:id="rId4"/>
              </a:rPr>
              <a:t>frib.msu.edu/public</a:t>
            </a:r>
            <a:endParaRPr lang="en-US" sz="1800" dirty="0">
              <a:solidFill>
                <a:schemeClr val="tx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1" y="3429000"/>
            <a:ext cx="3429000" cy="2574036"/>
          </a:xfrm>
          <a:prstGeom prst="rect">
            <a:avLst/>
          </a:prstGeom>
        </p:spPr>
      </p:pic>
    </p:spTree>
    <p:extLst>
      <p:ext uri="{BB962C8B-B14F-4D97-AF65-F5344CB8AC3E}">
        <p14:creationId xmlns:p14="http://schemas.microsoft.com/office/powerpoint/2010/main" val="1415342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066800"/>
            <a:ext cx="6276991" cy="4757281"/>
          </a:xfrm>
          <a:prstGeom prst="rect">
            <a:avLst/>
          </a:prstGeom>
        </p:spPr>
      </p:pic>
      <p:sp>
        <p:nvSpPr>
          <p:cNvPr id="2" name="Rectangle 1"/>
          <p:cNvSpPr/>
          <p:nvPr/>
        </p:nvSpPr>
        <p:spPr>
          <a:xfrm>
            <a:off x="32657" y="191869"/>
            <a:ext cx="9144000" cy="584775"/>
          </a:xfrm>
          <a:prstGeom prst="rect">
            <a:avLst/>
          </a:prstGeom>
        </p:spPr>
        <p:txBody>
          <a:bodyPr wrap="square">
            <a:spAutoFit/>
          </a:bodyPr>
          <a:lstStyle/>
          <a:p>
            <a:pPr algn="ctr">
              <a:defRPr/>
            </a:pPr>
            <a:r>
              <a:rPr lang="en-US" sz="3200" b="1" kern="0" dirty="0" smtClean="0"/>
              <a:t>Want to keep discovering? Upgrade!</a:t>
            </a:r>
            <a:endParaRPr lang="en-US" sz="3200" b="1" kern="0" dirty="0"/>
          </a:p>
        </p:txBody>
      </p:sp>
      <p:sp>
        <p:nvSpPr>
          <p:cNvPr id="4" name="Text Box 5"/>
          <p:cNvSpPr txBox="1">
            <a:spLocks noChangeArrowheads="1"/>
          </p:cNvSpPr>
          <p:nvPr/>
        </p:nvSpPr>
        <p:spPr bwMode="auto">
          <a:xfrm>
            <a:off x="5562600" y="1448653"/>
            <a:ext cx="3372594" cy="83099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smtClean="0">
                <a:solidFill>
                  <a:srgbClr val="333C2B"/>
                </a:solidFill>
                <a:latin typeface="Arial" panose="020B0604020202020204" pitchFamily="34" charset="0"/>
                <a:cs typeface="Arial" panose="020B0604020202020204" pitchFamily="34" charset="0"/>
              </a:rPr>
              <a:t>50+ years of NSCL, and the future is </a:t>
            </a:r>
            <a:r>
              <a:rPr lang="en-US" altLang="en-US" sz="2400" b="1" dirty="0" smtClean="0">
                <a:solidFill>
                  <a:srgbClr val="333C2B"/>
                </a:solidFill>
                <a:latin typeface="Arial" panose="020B0604020202020204" pitchFamily="34" charset="0"/>
                <a:cs typeface="Arial" panose="020B0604020202020204" pitchFamily="34" charset="0"/>
              </a:rPr>
              <a:t>FRIB</a:t>
            </a:r>
            <a:endParaRPr lang="en-US" altLang="en-US" sz="2400" b="1" dirty="0">
              <a:solidFill>
                <a:srgbClr val="333C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369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0" y="1143000"/>
            <a:ext cx="9144000" cy="4800600"/>
          </a:xfrm>
          <a:prstGeom prst="rect">
            <a:avLst/>
          </a:prstGeom>
        </p:spPr>
      </p:pic>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sp>
        <p:nvSpPr>
          <p:cNvPr id="4" name="TextBox 3"/>
          <p:cNvSpPr txBox="1"/>
          <p:nvPr/>
        </p:nvSpPr>
        <p:spPr>
          <a:xfrm>
            <a:off x="2291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Detectors &amp; 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5" name="TextBox 4"/>
          <p:cNvSpPr txBox="1"/>
          <p:nvPr/>
        </p:nvSpPr>
        <p:spPr>
          <a:xfrm>
            <a:off x="1094480" y="316008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ヒラギノ角ゴ Pro W3"/>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6" name="TextBox 5"/>
          <p:cNvSpPr txBox="1"/>
          <p:nvPr/>
        </p:nvSpPr>
        <p:spPr>
          <a:xfrm>
            <a:off x="2391838"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Accelerator </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Support </a:t>
            </a: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(power, cooling)</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7" name="TextBox 6"/>
          <p:cNvSpPr txBox="1"/>
          <p:nvPr/>
        </p:nvSpPr>
        <p:spPr>
          <a:xfrm>
            <a:off x="6477000"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Accelerator Testing</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8" name="TextBox 7"/>
          <p:cNvSpPr txBox="1"/>
          <p:nvPr/>
        </p:nvSpPr>
        <p:spPr>
          <a:xfrm>
            <a:off x="6248400"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Ion Sources</a:t>
            </a:r>
          </a:p>
        </p:txBody>
      </p:sp>
      <p:sp>
        <p:nvSpPr>
          <p:cNvPr id="9" name="TextBox 8"/>
          <p:cNvSpPr txBox="1"/>
          <p:nvPr/>
        </p:nvSpPr>
        <p:spPr>
          <a:xfrm>
            <a:off x="4469029" y="1774185"/>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SHAW LANE</a:t>
            </a:r>
          </a:p>
        </p:txBody>
      </p:sp>
      <p:sp>
        <p:nvSpPr>
          <p:cNvPr id="10" name="TextBox 9"/>
          <p:cNvSpPr txBox="1"/>
          <p:nvPr/>
        </p:nvSpPr>
        <p:spPr>
          <a:xfrm>
            <a:off x="5976409" y="4431268"/>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WILSON ROAD</a:t>
            </a:r>
          </a:p>
        </p:txBody>
      </p:sp>
      <p:sp>
        <p:nvSpPr>
          <p:cNvPr id="12" name="TextBox 11"/>
          <p:cNvSpPr txBox="1"/>
          <p:nvPr/>
        </p:nvSpPr>
        <p:spPr>
          <a:xfrm>
            <a:off x="7876978" y="2059344"/>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p:txBody>
      </p:sp>
      <p:sp>
        <p:nvSpPr>
          <p:cNvPr id="13" name="TextBox 12"/>
          <p:cNvSpPr txBox="1"/>
          <p:nvPr/>
        </p:nvSpPr>
        <p:spPr>
          <a:xfrm>
            <a:off x="41635" y="3184029"/>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block)</a:t>
            </a:r>
          </a:p>
        </p:txBody>
      </p:sp>
      <p:sp>
        <p:nvSpPr>
          <p:cNvPr id="14" name="TextBox 13"/>
          <p:cNvSpPr txBox="1"/>
          <p:nvPr/>
        </p:nvSpPr>
        <p:spPr>
          <a:xfrm rot="19579171">
            <a:off x="85073"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5" name="TextBox 14"/>
          <p:cNvSpPr txBox="1"/>
          <p:nvPr/>
        </p:nvSpPr>
        <p:spPr>
          <a:xfrm>
            <a:off x="1752600"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Offices &amp; Labs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8" name="TextBox 17"/>
          <p:cNvSpPr txBox="1"/>
          <p:nvPr/>
        </p:nvSpPr>
        <p:spPr>
          <a:xfrm>
            <a:off x="2373711"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Machine Shop &amp; Assembly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Tree>
    <p:extLst>
      <p:ext uri="{BB962C8B-B14F-4D97-AF65-F5344CB8AC3E}">
        <p14:creationId xmlns:p14="http://schemas.microsoft.com/office/powerpoint/2010/main" val="21542457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7564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588645" y="1133646"/>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Learn more about </a:t>
            </a:r>
            <a:r>
              <a:rPr kumimoji="0" lang="en-US" altLang="en-US" sz="2200" b="0" i="0" u="none" strike="noStrike" kern="1200" cap="none" spc="0" normalizeH="0" baseline="0" noProof="0" dirty="0">
                <a:ln>
                  <a:noFill/>
                </a:ln>
                <a:solidFill>
                  <a:srgbClr val="000000"/>
                </a:solidFill>
                <a:effectLst/>
                <a:uLnTx/>
                <a:uFillTx/>
                <a:latin typeface="Arial Black" panose="020B0A04020102020204" pitchFamily="34" charset="0"/>
                <a:ea typeface="ヒラギノ角ゴ Pro W3"/>
                <a:cs typeface="Aharoni" panose="02010803020104030203" pitchFamily="2" charset="-79"/>
              </a:rPr>
              <a:t>our </a:t>
            </a:r>
            <a:r>
              <a:rPr kumimoji="0" lang="en-US" altLang="en-US" sz="2200"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Lab </a:t>
            </a:r>
            <a:r>
              <a:rPr kumimoji="0" lang="en-US" altLang="en-US" sz="2200" b="0" i="0" u="none" strike="noStrike" kern="1200" cap="none" spc="0" normalizeH="0" baseline="0" noProof="0" dirty="0">
                <a:ln>
                  <a:noFill/>
                </a:ln>
                <a:solidFill>
                  <a:srgbClr val="000000"/>
                </a:solidFill>
                <a:effectLst/>
                <a:uLnTx/>
                <a:uFillTx/>
                <a:latin typeface="Arial Black" panose="020B0A04020102020204" pitchFamily="34" charset="0"/>
                <a:ea typeface="ヒラギノ角ゴ Pro W3"/>
                <a:cs typeface="Aharoni" panose="02010803020104030203" pitchFamily="2" charset="-79"/>
              </a:rPr>
              <a:t>and outreach </a:t>
            </a:r>
            <a:r>
              <a:rPr kumimoji="0" lang="en-US" altLang="en-US" sz="2200"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programs</a:t>
            </a:r>
            <a:endParaRPr kumimoji="0" lang="en-US" altLang="en-US" sz="2200" b="1"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endParaRPr>
          </a:p>
        </p:txBody>
      </p:sp>
      <p:sp>
        <p:nvSpPr>
          <p:cNvPr id="5" name="Rectangle 4"/>
          <p:cNvSpPr/>
          <p:nvPr/>
        </p:nvSpPr>
        <p:spPr>
          <a:xfrm>
            <a:off x="400564" y="1677482"/>
            <a:ext cx="2149551" cy="1354217"/>
          </a:xfrm>
          <a:prstGeom prst="rect">
            <a:avLst/>
          </a:prstGeom>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Visit the </a:t>
            </a: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FRIB exhibit </a:t>
            </a: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at </a:t>
            </a:r>
            <a:r>
              <a:rPr kumimoji="0" lang="en-US" altLang="en-US" sz="1600" b="1" i="0" u="none" strike="noStrike" kern="1200" cap="none" spc="0" normalizeH="0" baseline="0" noProof="0" dirty="0" smtClean="0">
                <a:ln>
                  <a:noFill/>
                </a:ln>
                <a:solidFill>
                  <a:srgbClr val="000000"/>
                </a:solidFill>
                <a:effectLst/>
                <a:uLnTx/>
                <a:uFillTx/>
                <a:latin typeface="Arial" pitchFamily="34" charset="0"/>
                <a:ea typeface="ヒラギノ角ゴ Pro W3"/>
              </a:rPr>
              <a:t>Impression 5 Science Center </a:t>
            </a: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in downtown Lansing!</a:t>
            </a:r>
          </a:p>
          <a:p>
            <a:pPr marL="0" marR="0" lvl="0" indent="0" algn="r" defTabSz="457200" rtl="0" eaLnBrk="1" fontAlgn="base" latinLnBrk="0" hangingPunct="1">
              <a:lnSpc>
                <a:spcPct val="100000"/>
              </a:lnSpc>
              <a:spcBef>
                <a:spcPts val="0"/>
              </a:spcBef>
              <a:spcAft>
                <a:spcPct val="0"/>
              </a:spcAft>
              <a:buClrTx/>
              <a:buSzTx/>
              <a:buFontTx/>
              <a:buNone/>
              <a:tabLst/>
              <a:defRPr/>
            </a:pPr>
            <a:r>
              <a:rPr kumimoji="0" lang="en-US" altLang="en-US" sz="1600" b="0" i="0" u="sng" strike="noStrike" kern="1200" cap="none" spc="0" normalizeH="0" baseline="0" noProof="0" dirty="0">
                <a:ln>
                  <a:noFill/>
                </a:ln>
                <a:solidFill>
                  <a:srgbClr val="67B14B"/>
                </a:solidFill>
                <a:effectLst/>
                <a:uLnTx/>
                <a:uFillTx/>
                <a:latin typeface="Arial" pitchFamily="34" charset="0"/>
                <a:ea typeface="ヒラギノ角ゴ Pro W3"/>
              </a:rPr>
              <a:t>impression5.org</a:t>
            </a:r>
          </a:p>
        </p:txBody>
      </p:sp>
      <p:sp>
        <p:nvSpPr>
          <p:cNvPr id="7" name="Rectangle 6"/>
          <p:cNvSpPr/>
          <p:nvPr/>
        </p:nvSpPr>
        <p:spPr>
          <a:xfrm>
            <a:off x="6324600" y="3802742"/>
            <a:ext cx="2667000" cy="830997"/>
          </a:xfrm>
          <a:prstGeom prst="rect">
            <a:avLst/>
          </a:prstGeom>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pitchFamily="34" charset="0"/>
                <a:ea typeface="ヒラギノ角ゴ Pro W3"/>
              </a:rPr>
              <a:t>Visit </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rPr>
              <a:t>our </a:t>
            </a:r>
            <a:r>
              <a:rPr kumimoji="0" lang="en-US" altLang="en-US" sz="1600" b="1" u="none" strike="noStrike" kern="1200" cap="none" spc="0" normalizeH="0" baseline="0" noProof="0" dirty="0" smtClean="0">
                <a:ln>
                  <a:noFill/>
                </a:ln>
                <a:solidFill>
                  <a:prstClr val="black"/>
                </a:solidFill>
                <a:effectLst/>
                <a:uLnTx/>
                <a:uFillTx/>
                <a:latin typeface="Arial" pitchFamily="34" charset="0"/>
                <a:ea typeface="ヒラギノ角ゴ Pro W3"/>
              </a:rPr>
              <a:t>Gift Shop </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rPr>
              <a:t>on </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hlinkClick r:id="rId2" action="ppaction://hlinkfile"/>
              </a:rPr>
              <a:t>shop.msu.edu</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rPr>
              <a:t> (click </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rPr>
              <a:t>“</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rPr>
              <a:t>FRIB” </a:t>
            </a:r>
            <a:r>
              <a:rPr kumimoji="0" lang="en-US" altLang="en-US" sz="1600" b="0" i="0" u="none" strike="noStrike" kern="1200" cap="none" spc="0" normalizeH="0" baseline="0" noProof="0" dirty="0">
                <a:ln>
                  <a:noFill/>
                </a:ln>
                <a:solidFill>
                  <a:prstClr val="black"/>
                </a:solidFill>
                <a:effectLst/>
                <a:uLnTx/>
                <a:uFillTx/>
                <a:latin typeface="Arial" pitchFamily="34" charset="0"/>
                <a:ea typeface="ヒラギノ角ゴ Pro W3"/>
              </a:rPr>
              <a:t>under “Specialty Shops</a:t>
            </a:r>
            <a:r>
              <a:rPr kumimoji="0" lang="en-US" altLang="en-US" sz="1600" b="0" i="0" u="none" strike="noStrike" kern="1200" cap="none" spc="0" normalizeH="0" baseline="0" noProof="0" dirty="0" smtClean="0">
                <a:ln>
                  <a:noFill/>
                </a:ln>
                <a:solidFill>
                  <a:prstClr val="black"/>
                </a:solidFill>
                <a:effectLst/>
                <a:uLnTx/>
                <a:uFillTx/>
                <a:latin typeface="Arial" pitchFamily="34" charset="0"/>
                <a:ea typeface="ヒラギノ角ゴ Pro W3"/>
              </a:rPr>
              <a:t>”)</a:t>
            </a:r>
            <a:endParaRPr kumimoji="0" lang="en-US" altLang="en-US" sz="16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8" name="Rectangle 7"/>
          <p:cNvSpPr/>
          <p:nvPr/>
        </p:nvSpPr>
        <p:spPr>
          <a:xfrm>
            <a:off x="6326372" y="1677482"/>
            <a:ext cx="2464146" cy="1077218"/>
          </a:xfrm>
          <a:prstGeom prst="rect">
            <a:avLst/>
          </a:prstGeom>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Find</a:t>
            </a:r>
            <a:r>
              <a:rPr kumimoji="0" lang="en-US" altLang="en-US" sz="1600" b="0" i="0" u="none" strike="noStrike" kern="1200" cap="none" spc="0" normalizeH="0" baseline="0" noProof="0" dirty="0" smtClean="0">
                <a:ln>
                  <a:noFill/>
                </a:ln>
                <a:solidFill>
                  <a:srgbClr val="C19859">
                    <a:lumMod val="75000"/>
                  </a:srgbClr>
                </a:solidFill>
                <a:effectLst/>
                <a:uLnTx/>
                <a:uFillTx/>
                <a:latin typeface="Arial" pitchFamily="34" charset="0"/>
                <a:ea typeface="ヒラギノ角ゴ Pro W3"/>
              </a:rPr>
              <a:t> </a:t>
            </a:r>
            <a:r>
              <a:rPr kumimoji="0" lang="en-US" altLang="en-US" sz="1600" b="1" u="none" strike="noStrike" kern="1200" cap="none" spc="0" normalizeH="0" baseline="0" noProof="0" dirty="0" smtClean="0">
                <a:ln>
                  <a:noFill/>
                </a:ln>
                <a:solidFill>
                  <a:prstClr val="black"/>
                </a:solidFill>
                <a:effectLst/>
                <a:uLnTx/>
                <a:uFillTx/>
                <a:latin typeface="Arial" pitchFamily="34" charset="0"/>
                <a:ea typeface="ヒラギノ角ゴ Pro W3"/>
              </a:rPr>
              <a:t>camps and programs </a:t>
            </a:r>
            <a:r>
              <a:rPr kumimoji="0" lang="en-US" altLang="en-US" sz="1600" b="0" i="0" u="none" strike="noStrike" kern="1200" cap="none" spc="0" normalizeH="0" baseline="0" noProof="0" dirty="0">
                <a:ln>
                  <a:noFill/>
                </a:ln>
                <a:solidFill>
                  <a:srgbClr val="000000"/>
                </a:solidFill>
                <a:effectLst/>
                <a:uLnTx/>
                <a:uFillTx/>
                <a:latin typeface="Arial" pitchFamily="34" charset="0"/>
                <a:ea typeface="ヒラギノ角ゴ Pro W3"/>
              </a:rPr>
              <a:t>at </a:t>
            </a: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MSU for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smtClean="0">
                <a:ln>
                  <a:noFill/>
                </a:ln>
                <a:solidFill>
                  <a:srgbClr val="000000"/>
                </a:solidFill>
                <a:effectLst/>
                <a:uLnTx/>
                <a:uFillTx/>
                <a:latin typeface="Arial" pitchFamily="34" charset="0"/>
                <a:ea typeface="ヒラギノ角ゴ Pro W3"/>
              </a:rPr>
              <a:t>pre-college</a:t>
            </a: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 students: </a:t>
            </a:r>
            <a:r>
              <a:rPr kumimoji="0" lang="en-US" altLang="en-US" sz="1600" b="0" i="0" u="sng" strike="noStrike" kern="1200" cap="none" spc="0" normalizeH="0" baseline="0" noProof="0" dirty="0">
                <a:ln>
                  <a:noFill/>
                </a:ln>
                <a:solidFill>
                  <a:srgbClr val="67B14B"/>
                </a:solidFill>
                <a:effectLst/>
                <a:uLnTx/>
                <a:uFillTx/>
                <a:latin typeface="Arial" pitchFamily="34" charset="0"/>
                <a:ea typeface="ヒラギノ角ゴ Pro W3"/>
              </a:rPr>
              <a:t>spartanyouth.msu.edu</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9788" y="1677482"/>
            <a:ext cx="1728486" cy="2024881"/>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3955" y="3802742"/>
            <a:ext cx="1380150" cy="1311220"/>
          </a:xfrm>
          <a:prstGeom prst="rect">
            <a:avLst/>
          </a:prstGeom>
        </p:spPr>
      </p:pic>
      <p:sp>
        <p:nvSpPr>
          <p:cNvPr id="14" name="TextBox 13"/>
          <p:cNvSpPr txBox="1"/>
          <p:nvPr/>
        </p:nvSpPr>
        <p:spPr>
          <a:xfrm>
            <a:off x="4608002" y="4704304"/>
            <a:ext cx="1716252"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rPr>
              <a:t>GIFT SHOP</a:t>
            </a:r>
            <a:endParaRPr kumimoji="0" lang="en-US" sz="2000" b="1" i="0" u="none" strike="noStrike" kern="1200" cap="none" spc="0" normalizeH="0" baseline="0" noProof="0" dirty="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endParaRPr>
          </a:p>
        </p:txBody>
      </p:sp>
      <p:sp>
        <p:nvSpPr>
          <p:cNvPr id="15" name="Rectangle 14"/>
          <p:cNvSpPr/>
          <p:nvPr/>
        </p:nvSpPr>
        <p:spPr>
          <a:xfrm>
            <a:off x="400564" y="3956128"/>
            <a:ext cx="2155898" cy="830997"/>
          </a:xfrm>
          <a:prstGeom prst="rect">
            <a:avLst/>
          </a:prstGeom>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Arial" pitchFamily="34" charset="0"/>
                <a:ea typeface="ヒラギノ角ゴ Pro W3"/>
              </a:rPr>
              <a:t>Get the Android/ iPhone/iPad </a:t>
            </a:r>
            <a:r>
              <a:rPr kumimoji="0" lang="en-US" altLang="en-US" sz="1600" b="0" i="0" u="none" strike="noStrike" kern="1200" cap="none" spc="0" normalizeH="0" baseline="0" noProof="0" dirty="0">
                <a:ln>
                  <a:noFill/>
                </a:ln>
                <a:solidFill>
                  <a:srgbClr val="000000"/>
                </a:solidFill>
                <a:effectLst/>
                <a:uLnTx/>
                <a:uFillTx/>
                <a:latin typeface="Arial" pitchFamily="34" charset="0"/>
                <a:ea typeface="ヒラギノ角ゴ Pro W3"/>
              </a:rPr>
              <a:t>game </a:t>
            </a:r>
            <a:r>
              <a:rPr kumimoji="0" lang="en-US" altLang="en-US" sz="1600" b="1" i="1" u="none" strike="noStrike" kern="1200" cap="none" spc="0" normalizeH="0" baseline="0" noProof="0" dirty="0" err="1">
                <a:ln>
                  <a:noFill/>
                </a:ln>
                <a:solidFill>
                  <a:prstClr val="black"/>
                </a:solidFill>
                <a:effectLst/>
                <a:uLnTx/>
                <a:uFillTx/>
                <a:latin typeface="Arial" pitchFamily="34" charset="0"/>
                <a:ea typeface="ヒラギノ角ゴ Pro W3"/>
              </a:rPr>
              <a:t>Isotopolis</a:t>
            </a:r>
            <a:r>
              <a:rPr kumimoji="0" lang="en-US" altLang="en-US" sz="1600" b="0" i="0" u="none" strike="noStrike" kern="1200" cap="none" spc="0" normalizeH="0" baseline="0" noProof="0" dirty="0">
                <a:ln>
                  <a:noFill/>
                </a:ln>
                <a:solidFill>
                  <a:srgbClr val="C19859">
                    <a:lumMod val="75000"/>
                  </a:srgbClr>
                </a:solidFill>
                <a:effectLst/>
                <a:uLnTx/>
                <a:uFillTx/>
                <a:latin typeface="Arial" pitchFamily="34" charset="0"/>
                <a:ea typeface="ヒラギノ角ゴ Pro W3"/>
              </a:rPr>
              <a:t> </a:t>
            </a:r>
            <a:r>
              <a:rPr kumimoji="0" lang="en-US" altLang="en-US" sz="1600" b="0" i="0" u="none" strike="noStrike" kern="1200" cap="none" spc="0" normalizeH="0" baseline="0" noProof="0" dirty="0">
                <a:ln>
                  <a:noFill/>
                </a:ln>
                <a:solidFill>
                  <a:srgbClr val="000000"/>
                </a:solidFill>
                <a:effectLst/>
                <a:uLnTx/>
                <a:uFillTx/>
                <a:latin typeface="Arial" pitchFamily="34" charset="0"/>
                <a:ea typeface="ヒラギノ角ゴ Pro W3"/>
              </a:rPr>
              <a:t>for free! </a:t>
            </a:r>
          </a:p>
        </p:txBody>
      </p:sp>
      <p:sp>
        <p:nvSpPr>
          <p:cNvPr id="18" name="TextBox 17"/>
          <p:cNvSpPr txBox="1"/>
          <p:nvPr/>
        </p:nvSpPr>
        <p:spPr>
          <a:xfrm>
            <a:off x="4535904" y="1707845"/>
            <a:ext cx="1716252"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rPr>
              <a:t>SPARTAN YOUTH PROGRAMS</a:t>
            </a:r>
            <a:endParaRPr kumimoji="0" lang="en-US" sz="1400" b="1" i="0" u="none" strike="noStrike" kern="1200" cap="none" spc="0" normalizeH="0" baseline="0" noProof="0" dirty="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endParaRPr>
          </a:p>
        </p:txBody>
      </p:sp>
      <p:grpSp>
        <p:nvGrpSpPr>
          <p:cNvPr id="6" name="Group 5"/>
          <p:cNvGrpSpPr/>
          <p:nvPr/>
        </p:nvGrpSpPr>
        <p:grpSpPr>
          <a:xfrm>
            <a:off x="2641024" y="3956128"/>
            <a:ext cx="1797853" cy="1301672"/>
            <a:chOff x="4714238" y="2213945"/>
            <a:chExt cx="2236345" cy="1619146"/>
          </a:xfrm>
        </p:grpSpPr>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28528" y="1677482"/>
            <a:ext cx="1810760" cy="1207173"/>
          </a:xfrm>
          <a:prstGeom prst="rect">
            <a:avLst/>
          </a:prstGeom>
        </p:spPr>
      </p:pic>
      <p:sp>
        <p:nvSpPr>
          <p:cNvPr id="20" name="Rectangle 2"/>
          <p:cNvSpPr txBox="1">
            <a:spLocks noChangeArrowheads="1"/>
          </p:cNvSpPr>
          <p:nvPr/>
        </p:nvSpPr>
        <p:spPr>
          <a:xfrm>
            <a:off x="0" y="219149"/>
            <a:ext cx="9144000" cy="1304851"/>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marL="0" marR="0" lvl="0" indent="0" algn="ctr" defTabSz="803293" rtl="0" eaLnBrk="1" fontAlgn="base" latinLnBrk="0" hangingPunct="1">
              <a:lnSpc>
                <a:spcPct val="88000"/>
              </a:lnSpc>
              <a:spcBef>
                <a:spcPct val="0"/>
              </a:spcBef>
              <a:spcAft>
                <a:spcPct val="0"/>
              </a:spcAft>
              <a:buClrTx/>
              <a:buSzTx/>
              <a:buFontTx/>
              <a:buNone/>
              <a:tabLst/>
              <a:defRPr/>
            </a:pPr>
            <a:r>
              <a:rPr kumimoji="0" lang="en-US" altLang="en-US" sz="4400" b="1" i="0" u="none" strike="noStrike" kern="0" cap="none" spc="0" normalizeH="0" baseline="0" noProof="0" smtClean="0">
                <a:ln>
                  <a:noFill/>
                </a:ln>
                <a:solidFill>
                  <a:schemeClr val="tx1"/>
                </a:solidFill>
                <a:effectLst/>
                <a:uLnTx/>
                <a:uFillTx/>
                <a:latin typeface="Arial" charset="0"/>
                <a:ea typeface="ＭＳ Ｐゴシック" pitchFamily="-65" charset="-128"/>
              </a:rPr>
              <a:t>Explore FRIB at MSU</a:t>
            </a:r>
            <a:endParaRPr kumimoji="0" lang="en-US" altLang="en-US" sz="4400" b="1" i="0" u="none" strike="noStrike" kern="0" cap="none" spc="0" normalizeH="0" baseline="0" noProof="0" dirty="0">
              <a:ln>
                <a:noFill/>
              </a:ln>
              <a:solidFill>
                <a:schemeClr val="tx1"/>
              </a:solidFill>
              <a:effectLst/>
              <a:uLnTx/>
              <a:uFillTx/>
              <a:latin typeface="Arial" charset="0"/>
              <a:ea typeface="ＭＳ Ｐゴシック" pitchFamily="-65" charset="-128"/>
            </a:endParaRPr>
          </a:p>
        </p:txBody>
      </p:sp>
      <p:sp>
        <p:nvSpPr>
          <p:cNvPr id="21" name="Rectangle 20"/>
          <p:cNvSpPr/>
          <p:nvPr/>
        </p:nvSpPr>
        <p:spPr>
          <a:xfrm>
            <a:off x="0" y="5289371"/>
            <a:ext cx="9144000" cy="425629"/>
          </a:xfrm>
          <a:prstGeom prst="rect">
            <a:avLst/>
          </a:prstGeom>
        </p:spPr>
        <p:txBody>
          <a:bodyPr wrap="square">
            <a:spAutoFit/>
          </a:bodyPr>
          <a:lstStyle/>
          <a:p>
            <a:pPr marL="0" marR="0" lvl="0" indent="0" algn="ctr" defTabSz="450056" rtl="0" eaLnBrk="1" fontAlgn="base" latinLnBrk="0" hangingPunct="1">
              <a:lnSpc>
                <a:spcPct val="100000"/>
              </a:lnSpc>
              <a:spcBef>
                <a:spcPct val="0"/>
              </a:spcBef>
              <a:spcAft>
                <a:spcPct val="0"/>
              </a:spcAft>
              <a:buClrTx/>
              <a:buSzTx/>
              <a:buFontTx/>
              <a:buNone/>
              <a:tabLst/>
              <a:defRPr/>
            </a:pPr>
            <a:r>
              <a:rPr kumimoji="0" lang="en-US" altLang="en-US" sz="2166" b="0" i="0" u="none" strike="noStrike" kern="1200" cap="none" spc="0" normalizeH="0" baseline="0" noProof="0" dirty="0">
                <a:ln>
                  <a:noFill/>
                </a:ln>
                <a:solidFill>
                  <a:srgbClr val="000000"/>
                </a:solidFill>
                <a:effectLst/>
                <a:uLnTx/>
                <a:uFillTx/>
                <a:latin typeface="Arial Black" panose="020B0A04020102020204" pitchFamily="34" charset="0"/>
                <a:ea typeface="ヒラギノ角ゴ Pro W3"/>
                <a:cs typeface="Aharoni" panose="02010803020104030203" pitchFamily="2" charset="-79"/>
              </a:rPr>
              <a:t>contact</a:t>
            </a:r>
            <a:r>
              <a:rPr kumimoji="0" lang="en-US" altLang="en-US" sz="2166" b="0" i="0" u="none" strike="noStrike" kern="1200" cap="none" spc="0" normalizeH="0" baseline="0" noProof="0" dirty="0">
                <a:ln>
                  <a:noFill/>
                </a:ln>
                <a:solidFill>
                  <a:srgbClr val="C19859">
                    <a:lumMod val="75000"/>
                  </a:srgbClr>
                </a:solidFill>
                <a:effectLst/>
                <a:uLnTx/>
                <a:uFillTx/>
                <a:latin typeface="Arial Black" panose="020B0A04020102020204" pitchFamily="34" charset="0"/>
                <a:ea typeface="ヒラギノ角ゴ Pro W3"/>
                <a:cs typeface="Aharoni" panose="02010803020104030203" pitchFamily="2" charset="-79"/>
              </a:rPr>
              <a:t> </a:t>
            </a:r>
            <a:r>
              <a:rPr kumimoji="0" lang="en-US" altLang="en-US" sz="2166"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cs typeface="Aharoni" panose="02010803020104030203" pitchFamily="2" charset="-79"/>
                <a:hlinkClick r:id="rId8"/>
              </a:rPr>
              <a:t>visits@frib.msu.edu</a:t>
            </a:r>
            <a:r>
              <a:rPr kumimoji="0" lang="en-US" altLang="en-US" sz="2166"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cs typeface="Aharoni" panose="02010803020104030203" pitchFamily="2" charset="-79"/>
              </a:rPr>
              <a:t> </a:t>
            </a:r>
            <a:r>
              <a:rPr kumimoji="0" lang="en-US" altLang="en-US" sz="2166" b="0" i="0" u="none" strike="noStrike" kern="1200" cap="none" spc="0" normalizeH="0" baseline="0" noProof="0" dirty="0" smtClean="0">
                <a:ln>
                  <a:noFill/>
                </a:ln>
                <a:solidFill>
                  <a:srgbClr val="000000"/>
                </a:solidFill>
                <a:effectLst/>
                <a:uLnTx/>
                <a:uFillTx/>
                <a:latin typeface="Arial Black" panose="020B0A04020102020204" pitchFamily="34" charset="0"/>
                <a:ea typeface="ヒラギノ角ゴ Pro W3"/>
                <a:cs typeface="Aharoni" panose="02010803020104030203" pitchFamily="2" charset="-79"/>
              </a:rPr>
              <a:t>or </a:t>
            </a:r>
            <a:r>
              <a:rPr kumimoji="0" lang="en-US" altLang="en-US" sz="2166" b="0" i="0" u="none" strike="noStrike" kern="1200" cap="none" spc="0" normalizeH="0" baseline="0" noProof="0" dirty="0">
                <a:ln>
                  <a:noFill/>
                </a:ln>
                <a:solidFill>
                  <a:srgbClr val="000000"/>
                </a:solidFill>
                <a:effectLst/>
                <a:uLnTx/>
                <a:uFillTx/>
                <a:latin typeface="Arial Black" panose="020B0A04020102020204" pitchFamily="34" charset="0"/>
                <a:ea typeface="ヒラギノ角ゴ Pro W3"/>
                <a:cs typeface="Aharoni" panose="02010803020104030203" pitchFamily="2" charset="-79"/>
              </a:rPr>
              <a:t>go to </a:t>
            </a:r>
            <a:r>
              <a:rPr kumimoji="0" lang="en-US" altLang="en-US" sz="2166" b="0" i="0" u="none" strike="noStrike" kern="1200" cap="none" spc="0" normalizeH="0" baseline="0" noProof="0" dirty="0" smtClean="0">
                <a:ln>
                  <a:noFill/>
                </a:ln>
                <a:solidFill>
                  <a:srgbClr val="6B9F25"/>
                </a:solidFill>
                <a:effectLst/>
                <a:uLnTx/>
                <a:uFillTx/>
                <a:latin typeface="Arial Black" panose="020B0A04020102020204" pitchFamily="34" charset="0"/>
                <a:ea typeface="ヒラギノ角ゴ Pro W3"/>
                <a:cs typeface="Aharoni" panose="02010803020104030203" pitchFamily="2" charset="-79"/>
                <a:hlinkClick r:id="rId9"/>
              </a:rPr>
              <a:t>frib.msu.edu</a:t>
            </a:r>
            <a:r>
              <a:rPr kumimoji="0" lang="en-US" altLang="en-US" sz="2166" b="0" i="0" u="sng" strike="noStrike" kern="1200" cap="none" spc="0" normalizeH="0" baseline="0" noProof="0" dirty="0" smtClean="0">
                <a:ln>
                  <a:noFill/>
                </a:ln>
                <a:solidFill>
                  <a:srgbClr val="6B9F25"/>
                </a:solidFill>
                <a:effectLst/>
                <a:uLnTx/>
                <a:uFillTx/>
                <a:latin typeface="Arial Black" panose="020B0A04020102020204" pitchFamily="34" charset="0"/>
                <a:ea typeface="ヒラギノ角ゴ Pro W3"/>
                <a:cs typeface="Aharoni" panose="02010803020104030203" pitchFamily="2" charset="-79"/>
              </a:rPr>
              <a:t>/public</a:t>
            </a:r>
            <a:endParaRPr kumimoji="0" lang="en-US" sz="2166" b="0" i="0" u="sng" strike="noStrike" kern="1200" cap="none" spc="0" normalizeH="0" baseline="0" noProof="0" dirty="0">
              <a:ln>
                <a:noFill/>
              </a:ln>
              <a:solidFill>
                <a:srgbClr val="6B9F25"/>
              </a:solidFill>
              <a:effectLst/>
              <a:uLnTx/>
              <a:uFillTx/>
              <a:latin typeface="Arial Black" panose="020B0A04020102020204" pitchFamily="34" charset="0"/>
              <a:ea typeface="ヒラギノ角ゴ Pro W3"/>
              <a:cs typeface="Aharoni" panose="02010803020104030203" pitchFamily="2" charset="-79"/>
            </a:endParaRPr>
          </a:p>
        </p:txBody>
      </p:sp>
      <p:sp>
        <p:nvSpPr>
          <p:cNvPr id="23" name="Rectangle 22"/>
          <p:cNvSpPr/>
          <p:nvPr/>
        </p:nvSpPr>
        <p:spPr>
          <a:xfrm>
            <a:off x="7422356" y="5700635"/>
            <a:ext cx="1302247" cy="395365"/>
          </a:xfrm>
          <a:prstGeom prst="rect">
            <a:avLst/>
          </a:prstGeom>
        </p:spPr>
        <p:txBody>
          <a:bodyPr wrap="square">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altLang="en-US" sz="1969" b="0" i="0" u="none" strike="noStrike" kern="1200" cap="none" spc="0" normalizeH="0" baseline="0" noProof="0" dirty="0" smtClean="0">
                <a:ln>
                  <a:noFill/>
                </a:ln>
                <a:solidFill>
                  <a:srgbClr val="1DA1F2"/>
                </a:solidFill>
                <a:effectLst/>
                <a:uLnTx/>
                <a:uFillTx/>
                <a:latin typeface="Arial" pitchFamily="34" charset="0"/>
                <a:ea typeface="ヒラギノ角ゴ Pro W3"/>
                <a:cs typeface="Aharoni" panose="02010803020104030203" pitchFamily="2" charset="-79"/>
              </a:rPr>
              <a:t>@</a:t>
            </a:r>
            <a:r>
              <a:rPr kumimoji="0" lang="en-US" altLang="en-US" sz="1969" b="0" i="0" u="none" strike="noStrike" kern="1200" cap="none" spc="0" normalizeH="0" baseline="0" noProof="0" dirty="0" err="1" smtClean="0">
                <a:ln>
                  <a:noFill/>
                </a:ln>
                <a:solidFill>
                  <a:srgbClr val="1DA1F2"/>
                </a:solidFill>
                <a:effectLst/>
                <a:uLnTx/>
                <a:uFillTx/>
                <a:latin typeface="Arial" pitchFamily="34" charset="0"/>
                <a:ea typeface="ヒラギノ角ゴ Pro W3"/>
                <a:cs typeface="Aharoni" panose="02010803020104030203" pitchFamily="2" charset="-79"/>
              </a:rPr>
              <a:t>friblab</a:t>
            </a:r>
            <a:endParaRPr kumimoji="0" lang="en-US" sz="1969" b="0" i="0" u="none" strike="noStrike" kern="1200" cap="none" spc="0" normalizeH="0" baseline="0" noProof="0" dirty="0">
              <a:ln>
                <a:noFill/>
              </a:ln>
              <a:solidFill>
                <a:srgbClr val="1DA1F2"/>
              </a:solidFill>
              <a:effectLst/>
              <a:uLnTx/>
              <a:uFillTx/>
              <a:latin typeface="Arial" pitchFamily="34" charset="0"/>
              <a:ea typeface="ヒラギノ角ゴ Pro W3"/>
              <a:cs typeface="Aharoni" panose="02010803020104030203" pitchFamily="2" charset="-79"/>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48118"/>
          <a:stretch/>
        </p:blipFill>
        <p:spPr>
          <a:xfrm>
            <a:off x="2628528" y="3048000"/>
            <a:ext cx="1810760" cy="872530"/>
          </a:xfrm>
          <a:prstGeom prst="rect">
            <a:avLst/>
          </a:prstGeom>
        </p:spPr>
      </p:pic>
      <p:sp>
        <p:nvSpPr>
          <p:cNvPr id="24" name="Rectangle 23"/>
          <p:cNvSpPr/>
          <p:nvPr/>
        </p:nvSpPr>
        <p:spPr>
          <a:xfrm>
            <a:off x="135486" y="3048000"/>
            <a:ext cx="2420565" cy="830997"/>
          </a:xfrm>
          <a:prstGeom prst="rect">
            <a:avLst/>
          </a:prstGeom>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lang="en-US" altLang="en-US" sz="1600" dirty="0" smtClean="0">
                <a:solidFill>
                  <a:srgbClr val="000000"/>
                </a:solidFill>
              </a:rPr>
              <a:t>Each April, explore the </a:t>
            </a:r>
            <a:r>
              <a:rPr lang="en-US" altLang="en-US" sz="1600" b="1" dirty="0" smtClean="0">
                <a:solidFill>
                  <a:srgbClr val="000000"/>
                </a:solidFill>
              </a:rPr>
              <a:t>MSU Science Festival</a:t>
            </a:r>
            <a:r>
              <a:rPr lang="en-US" altLang="en-US" sz="1600" dirty="0" smtClean="0">
                <a:solidFill>
                  <a:srgbClr val="000000"/>
                </a:solidFill>
              </a:rPr>
              <a:t>!</a:t>
            </a:r>
          </a:p>
          <a:p>
            <a:pPr marL="0" marR="0" lvl="0" indent="0" algn="r" defTabSz="457200" rtl="0" eaLnBrk="1" fontAlgn="base" latinLnBrk="0" hangingPunct="1">
              <a:lnSpc>
                <a:spcPct val="100000"/>
              </a:lnSpc>
              <a:spcBef>
                <a:spcPts val="0"/>
              </a:spcBef>
              <a:spcAft>
                <a:spcPct val="0"/>
              </a:spcAft>
              <a:buClrTx/>
              <a:buSzTx/>
              <a:buFontTx/>
              <a:buNone/>
              <a:tabLst/>
              <a:defRPr/>
            </a:pPr>
            <a:r>
              <a:rPr lang="en-US" altLang="en-US" sz="1600" u="sng" dirty="0" smtClean="0">
                <a:solidFill>
                  <a:srgbClr val="67B14B"/>
                </a:solidFill>
              </a:rPr>
              <a:t>sciencefestival.msu.edu</a:t>
            </a:r>
            <a:r>
              <a:rPr lang="en-US" altLang="en-US" sz="1600" dirty="0" smtClean="0">
                <a:solidFill>
                  <a:srgbClr val="000000"/>
                </a:solidFill>
              </a:rPr>
              <a:t> </a:t>
            </a:r>
            <a:endParaRPr kumimoji="0" lang="en-US" altLang="en-US" sz="1600" b="0" i="0" u="none" strike="noStrike" kern="1200" cap="none" spc="0" normalizeH="0" baseline="0" noProof="0" dirty="0">
              <a:ln>
                <a:noFill/>
              </a:ln>
              <a:solidFill>
                <a:srgbClr val="000000"/>
              </a:solidFill>
              <a:effectLst/>
              <a:uLnTx/>
              <a:uFillTx/>
              <a:latin typeface="Arial" pitchFamily="34" charset="0"/>
              <a:ea typeface="ヒラギノ角ゴ Pro W3"/>
            </a:endParaRPr>
          </a:p>
        </p:txBody>
      </p:sp>
    </p:spTree>
    <p:extLst>
      <p:ext uri="{BB962C8B-B14F-4D97-AF65-F5344CB8AC3E}">
        <p14:creationId xmlns:p14="http://schemas.microsoft.com/office/powerpoint/2010/main" val="128532376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393617911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4318000" y="1"/>
            <a:ext cx="4826000" cy="6868824"/>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90C5D"/>
              </a:solidFill>
              <a:effectLst/>
              <a:uLnTx/>
              <a:uFillTx/>
              <a:latin typeface="Arial" pitchFamily="34" charset="0"/>
            </a:endParaRPr>
          </a:p>
        </p:txBody>
      </p:sp>
      <p:sp>
        <p:nvSpPr>
          <p:cNvPr id="3" name="TextBox 2"/>
          <p:cNvSpPr txBox="1"/>
          <p:nvPr/>
        </p:nvSpPr>
        <p:spPr>
          <a:xfrm>
            <a:off x="5042012" y="4762381"/>
            <a:ext cx="3536220" cy="800219"/>
          </a:xfrm>
          <a:prstGeom prst="rect">
            <a:avLst/>
          </a:prstGeom>
          <a:solidFill>
            <a:srgbClr val="BE5ECC"/>
          </a:solidFill>
          <a:ln w="12700">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Black" panose="020B0A04020102020204" pitchFamily="34" charset="0"/>
              </a:rPr>
              <a:t>Annually in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Black" panose="020B0A04020102020204" pitchFamily="34" charset="0"/>
              </a:rPr>
              <a:t>sciencefestival.msu.edu</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0" y="0"/>
            <a:ext cx="4318000" cy="6858000"/>
          </a:xfrm>
          <a:prstGeom prst="rect">
            <a:avLst/>
          </a:prstGeom>
        </p:spPr>
      </p:pic>
      <p:sp>
        <p:nvSpPr>
          <p:cNvPr id="5" name="TextBox 4"/>
          <p:cNvSpPr txBox="1"/>
          <p:nvPr/>
        </p:nvSpPr>
        <p:spPr>
          <a:xfrm>
            <a:off x="113102" y="5867400"/>
            <a:ext cx="224909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rPr>
              <a:t>Followed by workshops, tours, and demonstrations!</a:t>
            </a:r>
            <a:endParaRPr kumimoji="0" lang="en-US" sz="1600" b="1" i="0" u="none" strike="noStrike" kern="1200" cap="none" spc="0" normalizeH="0" baseline="0" noProof="0" dirty="0">
              <a:ln>
                <a:noFill/>
              </a:ln>
              <a:solidFill>
                <a:prstClr val="black"/>
              </a:solidFill>
              <a:effectLst/>
              <a:uLnTx/>
              <a:uFillTx/>
              <a:latin typeface="Arial" pitchFamily="34" charset="0"/>
            </a:endParaRPr>
          </a:p>
        </p:txBody>
      </p:sp>
      <p:sp>
        <p:nvSpPr>
          <p:cNvPr id="8" name="Rectangle 7"/>
          <p:cNvSpPr/>
          <p:nvPr/>
        </p:nvSpPr>
        <p:spPr>
          <a:xfrm>
            <a:off x="2590800" y="4642449"/>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TextBox 6"/>
          <p:cNvSpPr txBox="1"/>
          <p:nvPr/>
        </p:nvSpPr>
        <p:spPr>
          <a:xfrm>
            <a:off x="2590800" y="4623207"/>
            <a:ext cx="846827"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Trebuchet MS" panose="020B0603020202020204" pitchFamily="34" charset="0"/>
              </a:rPr>
              <a:t>NOV 6</a:t>
            </a:r>
            <a:r>
              <a:rPr kumimoji="0" lang="en-US" sz="1400" b="0" i="0" u="none" strike="noStrike" kern="1200" cap="none" spc="0" normalizeH="0" baseline="30000" noProof="0" dirty="0" smtClean="0">
                <a:ln>
                  <a:noFill/>
                </a:ln>
                <a:solidFill>
                  <a:prstClr val="white"/>
                </a:solidFill>
                <a:effectLst/>
                <a:uLnTx/>
                <a:uFillTx/>
                <a:latin typeface="Trebuchet MS" panose="020B0603020202020204" pitchFamily="34" charset="0"/>
              </a:rPr>
              <a:t>TH</a:t>
            </a:r>
            <a:endParaRPr kumimoji="0" lang="en-US" sz="1400" b="0" i="0" u="none" strike="noStrike" kern="1200" cap="none" spc="0" normalizeH="0" baseline="30000" noProof="0" dirty="0">
              <a:ln>
                <a:noFill/>
              </a:ln>
              <a:solidFill>
                <a:prstClr val="white"/>
              </a:solidFill>
              <a:effectLst/>
              <a:uLnTx/>
              <a:uFillTx/>
              <a:latin typeface="Trebuchet MS" panose="020B0603020202020204" pitchFamily="34" charset="0"/>
            </a:endParaRPr>
          </a:p>
        </p:txBody>
      </p:sp>
    </p:spTree>
    <p:extLst>
      <p:ext uri="{BB962C8B-B14F-4D97-AF65-F5344CB8AC3E}">
        <p14:creationId xmlns:p14="http://schemas.microsoft.com/office/powerpoint/2010/main" val="175302121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Useful Information</a:t>
            </a:r>
            <a:endParaRPr lang="en-US" sz="4000" dirty="0"/>
          </a:p>
        </p:txBody>
      </p:sp>
      <p:sp>
        <p:nvSpPr>
          <p:cNvPr id="5" name="Content Placeholder 2"/>
          <p:cNvSpPr txBox="1">
            <a:spLocks/>
          </p:cNvSpPr>
          <p:nvPr/>
        </p:nvSpPr>
        <p:spPr>
          <a:xfrm>
            <a:off x="228600" y="1227365"/>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submit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3992609" y="1258995"/>
            <a:ext cx="2326257" cy="4637314"/>
          </a:xfrm>
          <a:prstGeom prst="rect">
            <a:avLst/>
          </a:prstGeom>
        </p:spPr>
      </p:pic>
      <p:sp>
        <p:nvSpPr>
          <p:cNvPr id="7" name="TextBox 6"/>
          <p:cNvSpPr txBox="1"/>
          <p:nvPr/>
        </p:nvSpPr>
        <p:spPr>
          <a:xfrm>
            <a:off x="6291925" y="1223161"/>
            <a:ext cx="2667000" cy="4708981"/>
          </a:xfrm>
          <a:prstGeom prst="rect">
            <a:avLst/>
          </a:prstGeom>
          <a:noFill/>
        </p:spPr>
        <p:txBody>
          <a:bodyPr wrap="square" rtlCol="0">
            <a:spAutoFit/>
          </a:bodyPr>
          <a:lstStyle/>
          <a:p>
            <a:r>
              <a:rPr lang="en-US" sz="1200" b="1" dirty="0" smtClean="0"/>
              <a:t>LAND ACKNOWLEDGEMENT</a:t>
            </a:r>
          </a:p>
          <a:p>
            <a:r>
              <a:rPr lang="en-US" sz="1200" dirty="0" smtClean="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448866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357188" y="285750"/>
            <a:ext cx="8525173" cy="1325563"/>
          </a:xfrm>
          <a:prstGeom prst="rect">
            <a:avLst/>
          </a:prstGeom>
          <a:noFill/>
          <a:ln>
            <a:noFill/>
          </a:ln>
        </p:spPr>
        <p:txBody>
          <a:bodyPr spcFirstLastPara="1" wrap="square" lIns="85711" tIns="42844" rIns="85711" bIns="42844" anchor="t" anchorCtr="0">
            <a:noAutofit/>
          </a:bodyPr>
          <a:lstStyle/>
          <a:p>
            <a:r>
              <a:rPr lang="en-US" sz="3000"/>
              <a:t>Special COVID-19 Considerations</a:t>
            </a:r>
            <a:endParaRPr sz="3000"/>
          </a:p>
        </p:txBody>
      </p:sp>
      <p:sp>
        <p:nvSpPr>
          <p:cNvPr id="197" name="Google Shape;197;p26"/>
          <p:cNvSpPr txBox="1"/>
          <p:nvPr/>
        </p:nvSpPr>
        <p:spPr>
          <a:xfrm>
            <a:off x="488007" y="1357313"/>
            <a:ext cx="3714750" cy="4000500"/>
          </a:xfrm>
          <a:prstGeom prst="rect">
            <a:avLst/>
          </a:prstGeom>
          <a:noFill/>
          <a:ln>
            <a:noFill/>
          </a:ln>
        </p:spPr>
        <p:txBody>
          <a:bodyPr spcFirstLastPara="1" wrap="square" lIns="85711" tIns="42844" rIns="85711" bIns="42844" anchor="t" anchorCtr="0">
            <a:noAutofit/>
          </a:bodyPr>
          <a:lstStyle/>
          <a:p>
            <a:pPr defTabSz="857250" fontAlgn="auto">
              <a:lnSpc>
                <a:spcPct val="90000"/>
              </a:lnSpc>
              <a:spcBef>
                <a:spcPts val="0"/>
              </a:spcBef>
              <a:spcAft>
                <a:spcPts val="0"/>
              </a:spcAft>
              <a:buClr>
                <a:srgbClr val="064308"/>
              </a:buClr>
              <a:buSzPts val="2400"/>
            </a:pPr>
            <a:r>
              <a:rPr lang="en-US" sz="2250" kern="0" dirty="0" smtClean="0">
                <a:solidFill>
                  <a:srgbClr val="064308"/>
                </a:solidFill>
                <a:latin typeface="Arial"/>
                <a:ea typeface="Arial"/>
                <a:cs typeface="Arial"/>
                <a:sym typeface="Arial"/>
              </a:rPr>
              <a:t>Thanks for helping us  alleviate COVID risk by:</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smtClean="0">
                <a:solidFill>
                  <a:srgbClr val="064308"/>
                </a:solidFill>
                <a:latin typeface="Arial"/>
                <a:ea typeface="Arial"/>
                <a:cs typeface="Arial"/>
                <a:sym typeface="Arial"/>
              </a:rPr>
              <a:t>Not attending </a:t>
            </a:r>
            <a:r>
              <a:rPr lang="en-US" sz="2250" kern="0" dirty="0">
                <a:solidFill>
                  <a:srgbClr val="064308"/>
                </a:solidFill>
                <a:latin typeface="Arial"/>
                <a:ea typeface="Arial"/>
                <a:cs typeface="Arial"/>
                <a:sym typeface="Arial"/>
              </a:rPr>
              <a:t>the tour if you feel sick</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smtClean="0">
                <a:solidFill>
                  <a:srgbClr val="064308"/>
                </a:solidFill>
                <a:latin typeface="Arial"/>
                <a:ea typeface="Arial"/>
                <a:cs typeface="Arial"/>
                <a:sym typeface="Arial"/>
              </a:rPr>
              <a:t>Wearing </a:t>
            </a:r>
            <a:r>
              <a:rPr lang="en-US" sz="2250" kern="0" dirty="0">
                <a:solidFill>
                  <a:srgbClr val="064308"/>
                </a:solidFill>
                <a:latin typeface="Arial"/>
                <a:ea typeface="Arial"/>
                <a:cs typeface="Arial"/>
                <a:sym typeface="Arial"/>
              </a:rPr>
              <a:t>a mask over nose and mouth</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smtClean="0">
                <a:solidFill>
                  <a:srgbClr val="064308"/>
                </a:solidFill>
                <a:latin typeface="Arial"/>
                <a:ea typeface="Arial"/>
                <a:cs typeface="Arial"/>
                <a:sym typeface="Arial"/>
              </a:rPr>
              <a:t>Maintaining </a:t>
            </a:r>
            <a:r>
              <a:rPr lang="en-US" sz="2250" kern="0" dirty="0">
                <a:solidFill>
                  <a:srgbClr val="064308"/>
                </a:solidFill>
                <a:latin typeface="Arial"/>
                <a:ea typeface="Arial"/>
                <a:cs typeface="Arial"/>
                <a:sym typeface="Arial"/>
              </a:rPr>
              <a:t>6-foot separation when possible</a:t>
            </a: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pP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pPr>
            <a:endParaRPr sz="2250" kern="0" dirty="0">
              <a:solidFill>
                <a:srgbClr val="064308"/>
              </a:solidFill>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4286250" y="1357313"/>
            <a:ext cx="4512618" cy="2574098"/>
          </a:xfrm>
          <a:prstGeom prst="rect">
            <a:avLst/>
          </a:prstGeom>
          <a:noFill/>
          <a:ln>
            <a:noFill/>
          </a:ln>
        </p:spPr>
      </p:pic>
    </p:spTree>
    <p:extLst>
      <p:ext uri="{BB962C8B-B14F-4D97-AF65-F5344CB8AC3E}">
        <p14:creationId xmlns:p14="http://schemas.microsoft.com/office/powerpoint/2010/main" val="15176510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923" r="9147" b="12308"/>
          <a:stretch/>
        </p:blipFill>
        <p:spPr bwMode="auto">
          <a:xfrm>
            <a:off x="304800" y="1045088"/>
            <a:ext cx="8534400" cy="501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66584" y="2724735"/>
            <a:ext cx="2762616"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rPr>
              <a:t>Detectors/Experiments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5" name="TextBox 4"/>
          <p:cNvSpPr txBox="1"/>
          <p:nvPr/>
        </p:nvSpPr>
        <p:spPr>
          <a:xfrm>
            <a:off x="1663370" y="337423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6" name="TextBox 5"/>
          <p:cNvSpPr txBox="1"/>
          <p:nvPr/>
        </p:nvSpPr>
        <p:spPr>
          <a:xfrm>
            <a:off x="2706784" y="4443963"/>
            <a:ext cx="273401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rPr>
              <a:t>Linac</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 Support Building</a:t>
            </a:r>
          </a:p>
        </p:txBody>
      </p:sp>
      <p:sp>
        <p:nvSpPr>
          <p:cNvPr id="7" name="TextBox 6"/>
          <p:cNvSpPr txBox="1"/>
          <p:nvPr/>
        </p:nvSpPr>
        <p:spPr>
          <a:xfrm>
            <a:off x="5867400" y="3271335"/>
            <a:ext cx="1783180"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SRF Assembly</a:t>
            </a:r>
          </a:p>
        </p:txBody>
      </p:sp>
      <p:sp>
        <p:nvSpPr>
          <p:cNvPr id="8" name="TextBox 7"/>
          <p:cNvSpPr txBox="1"/>
          <p:nvPr/>
        </p:nvSpPr>
        <p:spPr>
          <a:xfrm>
            <a:off x="5634662" y="4257100"/>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Ion Sources</a:t>
            </a:r>
          </a:p>
        </p:txBody>
      </p:sp>
      <p:sp>
        <p:nvSpPr>
          <p:cNvPr id="9" name="TextBox 8"/>
          <p:cNvSpPr txBox="1"/>
          <p:nvPr/>
        </p:nvSpPr>
        <p:spPr>
          <a:xfrm>
            <a:off x="4377499" y="1650916"/>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SHAW LANE</a:t>
            </a:r>
          </a:p>
        </p:txBody>
      </p:sp>
      <p:sp>
        <p:nvSpPr>
          <p:cNvPr id="10" name="TextBox 9"/>
          <p:cNvSpPr txBox="1"/>
          <p:nvPr/>
        </p:nvSpPr>
        <p:spPr>
          <a:xfrm>
            <a:off x="4495800" y="5414339"/>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WILSON ROAD</a:t>
            </a:r>
          </a:p>
        </p:txBody>
      </p:sp>
      <p:sp>
        <p:nvSpPr>
          <p:cNvPr id="11" name="TextBox 10"/>
          <p:cNvSpPr txBox="1"/>
          <p:nvPr/>
        </p:nvSpPr>
        <p:spPr>
          <a:xfrm rot="2912043">
            <a:off x="5583046" y="1429722"/>
            <a:ext cx="1621919"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BOGUE STREET</a:t>
            </a:r>
          </a:p>
        </p:txBody>
      </p:sp>
      <p:sp>
        <p:nvSpPr>
          <p:cNvPr id="12" name="TextBox 11"/>
          <p:cNvSpPr txBox="1"/>
          <p:nvPr/>
        </p:nvSpPr>
        <p:spPr>
          <a:xfrm>
            <a:off x="7450203" y="2179675"/>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ndParaRPr>
          </a:p>
        </p:txBody>
      </p:sp>
      <p:sp>
        <p:nvSpPr>
          <p:cNvPr id="13" name="TextBox 12"/>
          <p:cNvSpPr txBox="1"/>
          <p:nvPr/>
        </p:nvSpPr>
        <p:spPr>
          <a:xfrm>
            <a:off x="291732" y="1297943"/>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block)</a:t>
            </a:r>
          </a:p>
        </p:txBody>
      </p:sp>
      <p:sp>
        <p:nvSpPr>
          <p:cNvPr id="14" name="TextBox 13"/>
          <p:cNvSpPr txBox="1"/>
          <p:nvPr/>
        </p:nvSpPr>
        <p:spPr>
          <a:xfrm rot="19579171">
            <a:off x="1332274" y="2201373"/>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Tree>
    <p:extLst>
      <p:ext uri="{BB962C8B-B14F-4D97-AF65-F5344CB8AC3E}">
        <p14:creationId xmlns:p14="http://schemas.microsoft.com/office/powerpoint/2010/main" val="87964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a:xfrm>
            <a:off x="76200" y="228600"/>
            <a:ext cx="8991600" cy="485775"/>
          </a:xfrm>
        </p:spPr>
        <p:txBody>
          <a:bodyPr/>
          <a:lstStyle/>
          <a:p>
            <a:r>
              <a:rPr lang="en-US" sz="4000" dirty="0" smtClean="0">
                <a:solidFill>
                  <a:schemeClr val="tx1"/>
                </a:solidFill>
                <a:latin typeface="Arial" pitchFamily="34" charset="0"/>
                <a:ea typeface="ＭＳ Ｐゴシック"/>
                <a:cs typeface="ＭＳ Ｐゴシック"/>
              </a:rPr>
              <a:t>At FRIB, it’s all about the nuclei</a:t>
            </a:r>
          </a:p>
        </p:txBody>
      </p:sp>
      <p:pic>
        <p:nvPicPr>
          <p:cNvPr id="6"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613" y="1808376"/>
            <a:ext cx="3149136" cy="3149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5872397" y="1228411"/>
            <a:ext cx="2695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1" u="sng"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 </a:t>
            </a:r>
            <a:r>
              <a:rPr kumimoji="0" lang="en-US" altLang="en-US" sz="2400" b="1" i="1" u="sng"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Helium </a:t>
            </a:r>
            <a:r>
              <a:rPr kumimoji="0" lang="en-US" altLang="en-US" sz="2400" b="1" i="1" u="sng"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Atom</a:t>
            </a:r>
            <a:endPar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nvGrpSpPr>
          <p:cNvPr id="9" name="Group 14"/>
          <p:cNvGrpSpPr>
            <a:grpSpLocks/>
          </p:cNvGrpSpPr>
          <p:nvPr/>
        </p:nvGrpSpPr>
        <p:grpSpPr bwMode="auto">
          <a:xfrm>
            <a:off x="5792666" y="2915302"/>
            <a:ext cx="2940109" cy="3077426"/>
            <a:chOff x="2537" y="2095"/>
            <a:chExt cx="1927" cy="2017"/>
          </a:xfrm>
        </p:grpSpPr>
        <p:grpSp>
          <p:nvGrpSpPr>
            <p:cNvPr id="10" name="Group 15"/>
            <p:cNvGrpSpPr>
              <a:grpSpLocks/>
            </p:cNvGrpSpPr>
            <p:nvPr/>
          </p:nvGrpSpPr>
          <p:grpSpPr bwMode="auto">
            <a:xfrm>
              <a:off x="2537" y="2729"/>
              <a:ext cx="1927" cy="1383"/>
              <a:chOff x="2537" y="2729"/>
              <a:chExt cx="1927" cy="1383"/>
            </a:xfrm>
          </p:grpSpPr>
          <p:sp>
            <p:nvSpPr>
              <p:cNvPr id="12" name="Text Box 16"/>
              <p:cNvSpPr txBox="1">
                <a:spLocks noChangeArrowheads="1"/>
              </p:cNvSpPr>
              <p:nvPr/>
            </p:nvSpPr>
            <p:spPr bwMode="auto">
              <a:xfrm>
                <a:off x="2537" y="3648"/>
                <a:ext cx="1927"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2000" b="0" i="1"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FRIB </a:t>
                </a: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scientists study </a:t>
                </a: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the atomic nucleus</a:t>
                </a:r>
              </a:p>
            </p:txBody>
          </p:sp>
          <p:sp>
            <p:nvSpPr>
              <p:cNvPr id="13" name="Line 17"/>
              <p:cNvSpPr>
                <a:spLocks noChangeShapeType="1"/>
              </p:cNvSpPr>
              <p:nvPr/>
            </p:nvSpPr>
            <p:spPr bwMode="auto">
              <a:xfrm flipV="1">
                <a:off x="3409" y="2729"/>
                <a:ext cx="127" cy="9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Arial" panose="020B0604020202020204" pitchFamily="34" charset="0"/>
                </a:endParaRPr>
              </a:p>
            </p:txBody>
          </p:sp>
        </p:grpSp>
        <p:sp>
          <p:nvSpPr>
            <p:cNvPr id="11" name="Oval 18"/>
            <p:cNvSpPr>
              <a:spLocks noChangeArrowheads="1"/>
            </p:cNvSpPr>
            <p:nvPr/>
          </p:nvSpPr>
          <p:spPr bwMode="auto">
            <a:xfrm>
              <a:off x="3216" y="2095"/>
              <a:ext cx="604" cy="62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prstClr val="white"/>
                </a:solidFill>
                <a:effectLst/>
                <a:uLnTx/>
                <a:uFillTx/>
                <a:latin typeface="Arial" panose="020B0604020202020204" pitchFamily="34" charset="0"/>
                <a:ea typeface="ヒラギノ角ゴ Pro W3"/>
                <a:cs typeface="Arial" panose="020B0604020202020204" pitchFamily="34" charset="0"/>
              </a:endParaRPr>
            </a:p>
          </p:txBody>
        </p:sp>
      </p:grpSp>
      <p:grpSp>
        <p:nvGrpSpPr>
          <p:cNvPr id="15" name="Group 4"/>
          <p:cNvGrpSpPr>
            <a:grpSpLocks/>
          </p:cNvGrpSpPr>
          <p:nvPr/>
        </p:nvGrpSpPr>
        <p:grpSpPr bwMode="auto">
          <a:xfrm>
            <a:off x="5620124" y="1750633"/>
            <a:ext cx="3185755" cy="3530574"/>
            <a:chOff x="2359" y="1284"/>
            <a:chExt cx="2088" cy="2314"/>
          </a:xfrm>
        </p:grpSpPr>
        <p:grpSp>
          <p:nvGrpSpPr>
            <p:cNvPr id="16" name="Group 5"/>
            <p:cNvGrpSpPr>
              <a:grpSpLocks/>
            </p:cNvGrpSpPr>
            <p:nvPr/>
          </p:nvGrpSpPr>
          <p:grpSpPr bwMode="auto">
            <a:xfrm>
              <a:off x="2495" y="1284"/>
              <a:ext cx="1547" cy="343"/>
              <a:chOff x="3407" y="1092"/>
              <a:chExt cx="1547" cy="343"/>
            </a:xfrm>
          </p:grpSpPr>
          <p:sp>
            <p:nvSpPr>
              <p:cNvPr id="23" name="Text Box 6"/>
              <p:cNvSpPr txBox="1">
                <a:spLocks noChangeArrowheads="1"/>
              </p:cNvSpPr>
              <p:nvPr/>
            </p:nvSpPr>
            <p:spPr bwMode="auto">
              <a:xfrm>
                <a:off x="3407" y="1092"/>
                <a:ext cx="1092"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Electron</a:t>
                </a:r>
              </a:p>
            </p:txBody>
          </p:sp>
          <p:sp>
            <p:nvSpPr>
              <p:cNvPr id="24" name="Line 7"/>
              <p:cNvSpPr>
                <a:spLocks noChangeShapeType="1"/>
              </p:cNvSpPr>
              <p:nvPr/>
            </p:nvSpPr>
            <p:spPr bwMode="auto">
              <a:xfrm>
                <a:off x="4383" y="1272"/>
                <a:ext cx="571" cy="14"/>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grpSp>
        <p:grpSp>
          <p:nvGrpSpPr>
            <p:cNvPr id="17" name="Group 8"/>
            <p:cNvGrpSpPr>
              <a:grpSpLocks/>
            </p:cNvGrpSpPr>
            <p:nvPr/>
          </p:nvGrpSpPr>
          <p:grpSpPr bwMode="auto">
            <a:xfrm>
              <a:off x="3400" y="2528"/>
              <a:ext cx="1047" cy="1070"/>
              <a:chOff x="3304" y="2816"/>
              <a:chExt cx="1047" cy="1070"/>
            </a:xfrm>
          </p:grpSpPr>
          <p:sp>
            <p:nvSpPr>
              <p:cNvPr id="21" name="Text Box 9"/>
              <p:cNvSpPr txBox="1">
                <a:spLocks noChangeArrowheads="1"/>
              </p:cNvSpPr>
              <p:nvPr/>
            </p:nvSpPr>
            <p:spPr bwMode="auto">
              <a:xfrm>
                <a:off x="3304" y="3543"/>
                <a:ext cx="1047"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Neutron</a:t>
                </a:r>
              </a:p>
            </p:txBody>
          </p:sp>
          <p:sp>
            <p:nvSpPr>
              <p:cNvPr id="22" name="Line 10"/>
              <p:cNvSpPr>
                <a:spLocks noChangeShapeType="1"/>
              </p:cNvSpPr>
              <p:nvPr/>
            </p:nvSpPr>
            <p:spPr bwMode="auto">
              <a:xfrm flipH="1" flipV="1">
                <a:off x="3490" y="2816"/>
                <a:ext cx="308" cy="782"/>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grpSp>
        <p:grpSp>
          <p:nvGrpSpPr>
            <p:cNvPr id="18" name="Group 11"/>
            <p:cNvGrpSpPr>
              <a:grpSpLocks/>
            </p:cNvGrpSpPr>
            <p:nvPr/>
          </p:nvGrpSpPr>
          <p:grpSpPr bwMode="auto">
            <a:xfrm>
              <a:off x="2359" y="2505"/>
              <a:ext cx="1013" cy="1093"/>
              <a:chOff x="2359" y="2745"/>
              <a:chExt cx="1013" cy="1093"/>
            </a:xfrm>
          </p:grpSpPr>
          <p:sp>
            <p:nvSpPr>
              <p:cNvPr id="19" name="Line 13"/>
              <p:cNvSpPr>
                <a:spLocks noChangeShapeType="1"/>
              </p:cNvSpPr>
              <p:nvPr/>
            </p:nvSpPr>
            <p:spPr bwMode="auto">
              <a:xfrm flipV="1">
                <a:off x="2939" y="2745"/>
                <a:ext cx="433" cy="805"/>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sp>
            <p:nvSpPr>
              <p:cNvPr id="20" name="Text Box 12"/>
              <p:cNvSpPr txBox="1">
                <a:spLocks noChangeArrowheads="1"/>
              </p:cNvSpPr>
              <p:nvPr/>
            </p:nvSpPr>
            <p:spPr bwMode="auto">
              <a:xfrm>
                <a:off x="2359" y="3495"/>
                <a:ext cx="1013"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  Proton</a:t>
                </a:r>
              </a:p>
            </p:txBody>
          </p:sp>
        </p:grpSp>
      </p:gr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73492" y="1808376"/>
            <a:ext cx="4963380" cy="33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551510" y="5196809"/>
            <a:ext cx="4807344"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The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rPr>
              <a:t>Facility for Rare Isotope Beams </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(FRIB)</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at Michigan State University</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5" name="TextBox 24"/>
          <p:cNvSpPr txBox="1"/>
          <p:nvPr/>
        </p:nvSpPr>
        <p:spPr>
          <a:xfrm>
            <a:off x="551510" y="2210705"/>
            <a:ext cx="1351652" cy="369332"/>
          </a:xfrm>
          <a:prstGeom prst="rect">
            <a:avLst/>
          </a:prstGeom>
          <a:solidFill>
            <a:srgbClr val="000000">
              <a:alpha val="50196"/>
            </a:srgbClr>
          </a:solidFill>
        </p:spPr>
        <p:txBody>
          <a:bodyPr wrap="none" rtlCol="0">
            <a:spAutoFit/>
          </a:bodyPr>
          <a:lstStyle>
            <a:defPPr>
              <a:defRPr lang="en-US"/>
            </a:defPPr>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pitchFamily="34" charset="0"/>
                <a:ea typeface="ヒラギノ角ゴ Pro W3"/>
              </a:rPr>
              <a:t>Prior </a:t>
            </a:r>
            <a:r>
              <a:rPr kumimoji="0" lang="en-US" sz="1800" b="0" i="0" u="none" strike="noStrike" kern="1200" cap="none" spc="0" normalizeH="0" baseline="0" noProof="0" dirty="0">
                <a:ln>
                  <a:noFill/>
                </a:ln>
                <a:solidFill>
                  <a:prstClr val="white"/>
                </a:solidFill>
                <a:effectLst/>
                <a:uLnTx/>
                <a:uFillTx/>
                <a:latin typeface="Arial" pitchFamily="34" charset="0"/>
                <a:ea typeface="ヒラギノ角ゴ Pro W3"/>
              </a:rPr>
              <a:t>NSCL</a:t>
            </a:r>
          </a:p>
        </p:txBody>
      </p:sp>
      <p:sp>
        <p:nvSpPr>
          <p:cNvPr id="26" name="TextBox 25"/>
          <p:cNvSpPr txBox="1"/>
          <p:nvPr/>
        </p:nvSpPr>
        <p:spPr>
          <a:xfrm>
            <a:off x="2008415" y="4060560"/>
            <a:ext cx="2480166" cy="369332"/>
          </a:xfrm>
          <a:prstGeom prst="rect">
            <a:avLst/>
          </a:prstGeom>
          <a:solidFill>
            <a:srgbClr val="000000">
              <a:alpha val="50196"/>
            </a:srgb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pitchFamily="34" charset="0"/>
                <a:ea typeface="ヒラギノ角ゴ Pro W3"/>
              </a:rPr>
              <a:t>New linear</a:t>
            </a:r>
            <a:r>
              <a:rPr kumimoji="0" lang="en-US" sz="1800" b="0" i="0" u="none" strike="noStrike" kern="1200" cap="none" spc="0" normalizeH="0" noProof="0" dirty="0" smtClean="0">
                <a:ln>
                  <a:noFill/>
                </a:ln>
                <a:solidFill>
                  <a:prstClr val="white"/>
                </a:solidFill>
                <a:effectLst/>
                <a:uLnTx/>
                <a:uFillTx/>
                <a:latin typeface="Arial" pitchFamily="34" charset="0"/>
                <a:ea typeface="ヒラギノ角ゴ Pro W3"/>
              </a:rPr>
              <a:t> accelerator</a:t>
            </a:r>
            <a:endParaRPr kumimoji="0" lang="en-US" sz="1800" b="0" i="0" u="none" strike="noStrike" kern="1200" cap="none" spc="0" normalizeH="0" baseline="0" noProof="0" dirty="0">
              <a:ln>
                <a:noFill/>
              </a:ln>
              <a:solidFill>
                <a:prstClr val="white"/>
              </a:solidFill>
              <a:effectLst/>
              <a:uLnTx/>
              <a:uFillTx/>
              <a:latin typeface="Arial" pitchFamily="34" charset="0"/>
              <a:ea typeface="ヒラギノ角ゴ Pro W3"/>
            </a:endParaRPr>
          </a:p>
        </p:txBody>
      </p:sp>
      <p:grpSp>
        <p:nvGrpSpPr>
          <p:cNvPr id="2" name="Group 1"/>
          <p:cNvGrpSpPr/>
          <p:nvPr/>
        </p:nvGrpSpPr>
        <p:grpSpPr>
          <a:xfrm>
            <a:off x="6477000" y="1981200"/>
            <a:ext cx="1682896" cy="2816526"/>
            <a:chOff x="6477000" y="1981200"/>
            <a:chExt cx="1682896" cy="2816526"/>
          </a:xfrm>
        </p:grpSpPr>
        <p:sp>
          <p:nvSpPr>
            <p:cNvPr id="28" name="Line 7"/>
            <p:cNvSpPr>
              <a:spLocks noChangeShapeType="1"/>
            </p:cNvSpPr>
            <p:nvPr/>
          </p:nvSpPr>
          <p:spPr bwMode="auto">
            <a:xfrm>
              <a:off x="7288696" y="1981200"/>
              <a:ext cx="871200" cy="2136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29" name="Line 10"/>
            <p:cNvSpPr>
              <a:spLocks noChangeShapeType="1"/>
            </p:cNvSpPr>
            <p:nvPr/>
          </p:nvSpPr>
          <p:spPr bwMode="auto">
            <a:xfrm flipH="1" flipV="1">
              <a:off x="7464157" y="3604593"/>
              <a:ext cx="469929" cy="119313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30" name="Line 13"/>
            <p:cNvSpPr>
              <a:spLocks noChangeShapeType="1"/>
            </p:cNvSpPr>
            <p:nvPr/>
          </p:nvSpPr>
          <p:spPr bwMode="auto">
            <a:xfrm flipV="1">
              <a:off x="6477000" y="3569501"/>
              <a:ext cx="660647" cy="12282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grpSp>
    </p:spTree>
    <p:extLst>
      <p:ext uri="{BB962C8B-B14F-4D97-AF65-F5344CB8AC3E}">
        <p14:creationId xmlns:p14="http://schemas.microsoft.com/office/powerpoint/2010/main" val="212181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3D2D5E2-6C9B-DB4B-B480-425E55535841}"/>
              </a:ext>
            </a:extLst>
          </p:cNvPr>
          <p:cNvPicPr>
            <a:picLocks noChangeAspect="1"/>
          </p:cNvPicPr>
          <p:nvPr/>
        </p:nvPicPr>
        <p:blipFill>
          <a:blip r:embed="rId3"/>
          <a:stretch>
            <a:fillRect/>
          </a:stretch>
        </p:blipFill>
        <p:spPr>
          <a:xfrm>
            <a:off x="6754425" y="1234955"/>
            <a:ext cx="1703775" cy="2285898"/>
          </a:xfrm>
          <a:prstGeom prst="rect">
            <a:avLst/>
          </a:prstGeom>
        </p:spPr>
      </p:pic>
      <p:sp>
        <p:nvSpPr>
          <p:cNvPr id="2" name="Title 1"/>
          <p:cNvSpPr>
            <a:spLocks noGrp="1"/>
          </p:cNvSpPr>
          <p:nvPr>
            <p:ph type="title"/>
          </p:nvPr>
        </p:nvSpPr>
        <p:spPr>
          <a:xfrm>
            <a:off x="0" y="274637"/>
            <a:ext cx="9144000" cy="1325563"/>
          </a:xfrm>
        </p:spPr>
        <p:txBody>
          <a:bodyPr/>
          <a:lstStyle/>
          <a:p>
            <a:r>
              <a:rPr lang="en-US" dirty="0" smtClean="0"/>
              <a:t>Past Experiments (1964-2021)</a:t>
            </a:r>
            <a:endParaRPr lang="en-US" dirty="0"/>
          </a:p>
        </p:txBody>
      </p:sp>
      <p:sp>
        <p:nvSpPr>
          <p:cNvPr id="3" name="Content Placeholder 2"/>
          <p:cNvSpPr>
            <a:spLocks noGrp="1"/>
          </p:cNvSpPr>
          <p:nvPr>
            <p:ph idx="4294967295"/>
          </p:nvPr>
        </p:nvSpPr>
        <p:spPr>
          <a:xfrm>
            <a:off x="2458650" y="2601290"/>
            <a:ext cx="4295775" cy="2384425"/>
          </a:xfrm>
        </p:spPr>
        <p:txBody>
          <a:bodyPr/>
          <a:lstStyle/>
          <a:p>
            <a:r>
              <a:rPr lang="en-US" sz="1800" dirty="0" smtClean="0">
                <a:solidFill>
                  <a:schemeClr val="tx1"/>
                </a:solidFill>
              </a:rPr>
              <a:t>Calibration of satellite sensors</a:t>
            </a:r>
          </a:p>
          <a:p>
            <a:r>
              <a:rPr lang="en-US" sz="1800" dirty="0" smtClean="0">
                <a:solidFill>
                  <a:schemeClr val="tx1"/>
                </a:solidFill>
              </a:rPr>
              <a:t>Fusion with neutron-rich nuclei</a:t>
            </a:r>
          </a:p>
          <a:p>
            <a:r>
              <a:rPr lang="en-US" sz="1800" dirty="0" smtClean="0">
                <a:solidFill>
                  <a:schemeClr val="tx1"/>
                </a:solidFill>
              </a:rPr>
              <a:t>DNA changes under radiation (for astronauts and cancer patients)</a:t>
            </a:r>
          </a:p>
          <a:p>
            <a:r>
              <a:rPr lang="en-US" sz="1800" dirty="0" smtClean="0">
                <a:solidFill>
                  <a:schemeClr val="tx1"/>
                </a:solidFill>
              </a:rPr>
              <a:t>Nuclear reactions in dying stars</a:t>
            </a:r>
          </a:p>
          <a:p>
            <a:r>
              <a:rPr lang="en-US" sz="1800" dirty="0" smtClean="0">
                <a:solidFill>
                  <a:schemeClr val="tx1"/>
                </a:solidFill>
              </a:rPr>
              <a:t>Isotope harvesting for medical use</a:t>
            </a:r>
          </a:p>
          <a:p>
            <a:endParaRPr lang="en-US" sz="20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394" y="1215736"/>
            <a:ext cx="2463206" cy="1385554"/>
          </a:xfrm>
          <a:prstGeom prst="rect">
            <a:avLst/>
          </a:prstGeom>
        </p:spPr>
      </p:pic>
      <p:pic>
        <p:nvPicPr>
          <p:cNvPr id="5" name="Picture 4"/>
          <p:cNvPicPr>
            <a:picLocks noChangeAspect="1"/>
          </p:cNvPicPr>
          <p:nvPr/>
        </p:nvPicPr>
        <p:blipFill>
          <a:blip r:embed="rId5"/>
          <a:stretch>
            <a:fillRect/>
          </a:stretch>
        </p:blipFill>
        <p:spPr>
          <a:xfrm>
            <a:off x="2428087" y="4745603"/>
            <a:ext cx="1875638" cy="1282283"/>
          </a:xfrm>
          <a:prstGeom prst="rect">
            <a:avLst/>
          </a:prstGeom>
        </p:spPr>
      </p:pic>
      <p:grpSp>
        <p:nvGrpSpPr>
          <p:cNvPr id="7" name="Group 6"/>
          <p:cNvGrpSpPr/>
          <p:nvPr/>
        </p:nvGrpSpPr>
        <p:grpSpPr>
          <a:xfrm>
            <a:off x="440441" y="2668211"/>
            <a:ext cx="1747849" cy="1327602"/>
            <a:chOff x="7495779" y="1044996"/>
            <a:chExt cx="1924841" cy="1462038"/>
          </a:xfrm>
        </p:grpSpPr>
        <p:pic>
          <p:nvPicPr>
            <p:cNvPr id="8" name="Picture 7">
              <a:extLst>
                <a:ext uri="{FF2B5EF4-FFF2-40B4-BE49-F238E27FC236}">
                  <a16:creationId xmlns:a16="http://schemas.microsoft.com/office/drawing/2014/main" id="{48A5322B-4290-584C-8F11-888138FF6AF3}"/>
                </a:ext>
              </a:extLst>
            </p:cNvPr>
            <p:cNvPicPr>
              <a:picLocks noChangeAspect="1" noChangeArrowheads="1"/>
            </p:cNvPicPr>
            <p:nvPr/>
          </p:nvPicPr>
          <p:blipFill>
            <a:blip r:embed="rId6" cstate="print">
              <a:alphaModFix/>
              <a:extLst>
                <a:ext uri="{BEBA8EAE-BF5A-486C-A8C5-ECC9F3942E4B}">
                  <a14:imgProps xmlns:a14="http://schemas.microsoft.com/office/drawing/2010/main">
                    <a14:imgLayer r:embed="rId7">
                      <a14:imgEffect>
                        <a14:saturation sat="165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495779" y="1044996"/>
              <a:ext cx="1924841" cy="14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978660A6-CF2A-E141-A3F4-ECD578944DD8}"/>
                </a:ext>
              </a:extLst>
            </p:cNvPr>
            <p:cNvCxnSpPr>
              <a:cxnSpLocks/>
            </p:cNvCxnSpPr>
            <p:nvPr/>
          </p:nvCxnSpPr>
          <p:spPr>
            <a:xfrm flipV="1">
              <a:off x="7551954" y="1227009"/>
              <a:ext cx="1802497" cy="1173138"/>
            </a:xfrm>
            <a:prstGeom prst="straightConnector1">
              <a:avLst/>
            </a:prstGeom>
            <a:ln w="44450">
              <a:solidFill>
                <a:schemeClr val="accent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Explosion 1 9">
              <a:extLst>
                <a:ext uri="{FF2B5EF4-FFF2-40B4-BE49-F238E27FC236}">
                  <a16:creationId xmlns:a16="http://schemas.microsoft.com/office/drawing/2014/main" id="{5693CB9D-4679-024A-B173-90FA33326C94}"/>
                </a:ext>
              </a:extLst>
            </p:cNvPr>
            <p:cNvSpPr/>
            <p:nvPr/>
          </p:nvSpPr>
          <p:spPr>
            <a:xfrm>
              <a:off x="8368668" y="1550186"/>
              <a:ext cx="376867" cy="441734"/>
            </a:xfrm>
            <a:prstGeom prst="irregularSeal1">
              <a:avLst/>
            </a:prstGeom>
            <a:solidFill>
              <a:srgbClr val="7030A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75" dirty="0">
                <a:solidFill>
                  <a:srgbClr val="7030A0"/>
                </a:solidFill>
              </a:endParaRPr>
            </a:p>
          </p:txBody>
        </p:sp>
      </p:grpSp>
      <p:grpSp>
        <p:nvGrpSpPr>
          <p:cNvPr id="11" name="Group 10"/>
          <p:cNvGrpSpPr/>
          <p:nvPr/>
        </p:nvGrpSpPr>
        <p:grpSpPr>
          <a:xfrm>
            <a:off x="2945228" y="1215736"/>
            <a:ext cx="3568691" cy="1385554"/>
            <a:chOff x="-187537" y="168964"/>
            <a:chExt cx="12376363" cy="4372607"/>
          </a:xfrm>
        </p:grpSpPr>
        <p:sp>
          <p:nvSpPr>
            <p:cNvPr id="12" name="Rounded Rectangle 11"/>
            <p:cNvSpPr/>
            <p:nvPr/>
          </p:nvSpPr>
          <p:spPr>
            <a:xfrm>
              <a:off x="109715" y="168964"/>
              <a:ext cx="12079111" cy="4372607"/>
            </a:xfrm>
            <a:prstGeom prst="roundRect">
              <a:avLst/>
            </a:prstGeom>
            <a:solidFill>
              <a:sysClr val="window" lastClr="FFFFFF"/>
            </a:solidFill>
            <a:ln w="19050" cap="rnd" cmpd="sng" algn="ctr">
              <a:solidFill>
                <a:srgbClr val="8AD0D5">
                  <a:shade val="50000"/>
                </a:srgbClr>
              </a:solidFill>
              <a:prstDash val="solid"/>
            </a:ln>
            <a:effectLst/>
          </p:spPr>
          <p:txBody>
            <a:bodyPr rtlCol="0" anchor="ctr"/>
            <a:ls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lgn="ctr" defTabSz="857250" fontAlgn="auto">
                <a:spcBef>
                  <a:spcPts val="0"/>
                </a:spcBef>
                <a:spcAft>
                  <a:spcPts val="0"/>
                </a:spcAft>
                <a:defRPr/>
              </a:pPr>
              <a:endParaRPr lang="en-US" sz="1688" kern="0">
                <a:solidFill>
                  <a:prstClr val="white"/>
                </a:solidFill>
                <a:latin typeface="Century Gothic" panose="020B0502020202020204"/>
                <a:ea typeface="+mn-ea"/>
                <a:cs typeface="+mn-cs"/>
              </a:endParaRPr>
            </a:p>
          </p:txBody>
        </p:sp>
        <p:pic>
          <p:nvPicPr>
            <p:cNvPr id="13" name="Picture 12"/>
            <p:cNvPicPr>
              <a:picLocks noChangeAspect="1"/>
            </p:cNvPicPr>
            <p:nvPr/>
          </p:nvPicPr>
          <p:blipFill rotWithShape="1">
            <a:blip r:embed="rId8">
              <a:clrChange>
                <a:clrFrom>
                  <a:srgbClr val="FFFFFF"/>
                </a:clrFrom>
                <a:clrTo>
                  <a:srgbClr val="FFFFFF">
                    <a:alpha val="0"/>
                  </a:srgbClr>
                </a:clrTo>
              </a:clrChange>
            </a:blip>
            <a:srcRect l="3819" t="24730" r="22208" b="9125"/>
            <a:stretch/>
          </p:blipFill>
          <p:spPr>
            <a:xfrm>
              <a:off x="7855972" y="421490"/>
              <a:ext cx="3880028" cy="268455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7537" y="168964"/>
              <a:ext cx="7024616" cy="4372607"/>
            </a:xfrm>
            <a:prstGeom prst="rect">
              <a:avLst/>
            </a:prstGeom>
            <a:noFill/>
          </p:spPr>
        </p:pic>
        <p:pic>
          <p:nvPicPr>
            <p:cNvPr id="15" name="Picture 14" descr="\\dtu-storage\gsev\my Documents\140Nd\Drafts\SST2\Summer2015\F2.larg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7924" b="41184"/>
            <a:stretch/>
          </p:blipFill>
          <p:spPr bwMode="auto">
            <a:xfrm>
              <a:off x="8427891" y="2433652"/>
              <a:ext cx="1275499" cy="15608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11"/>
            <a:srcRect l="66150"/>
            <a:stretch/>
          </p:blipFill>
          <p:spPr>
            <a:xfrm>
              <a:off x="9719786" y="2474801"/>
              <a:ext cx="1182946" cy="1589123"/>
            </a:xfrm>
            <a:prstGeom prst="roundRect">
              <a:avLst/>
            </a:prstGeom>
          </p:spPr>
        </p:pic>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t="34557" r="79402"/>
            <a:stretch/>
          </p:blipFill>
          <p:spPr>
            <a:xfrm>
              <a:off x="10885851" y="2474606"/>
              <a:ext cx="1229949" cy="1561054"/>
            </a:xfrm>
            <a:prstGeom prst="roundRect">
              <a:avLst/>
            </a:prstGeom>
          </p:spPr>
        </p:pic>
        <p:sp>
          <p:nvSpPr>
            <p:cNvPr id="18" name="Right Arrow 17"/>
            <p:cNvSpPr/>
            <p:nvPr/>
          </p:nvSpPr>
          <p:spPr>
            <a:xfrm>
              <a:off x="5832554" y="918943"/>
              <a:ext cx="2264266" cy="84482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600" dirty="0" smtClean="0">
                  <a:solidFill>
                    <a:schemeClr val="bg1"/>
                  </a:solidFill>
                </a:rPr>
                <a:t>Harvesting</a:t>
              </a:r>
              <a:endParaRPr lang="en-US" sz="600" dirty="0">
                <a:solidFill>
                  <a:schemeClr val="bg1"/>
                </a:solidFill>
              </a:endParaRPr>
            </a:p>
          </p:txBody>
        </p:sp>
        <p:sp>
          <p:nvSpPr>
            <p:cNvPr id="19" name="Rectangle 18"/>
            <p:cNvSpPr/>
            <p:nvPr/>
          </p:nvSpPr>
          <p:spPr>
            <a:xfrm>
              <a:off x="11653476" y="2505074"/>
              <a:ext cx="285750" cy="1500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20" name="Oval 19"/>
            <p:cNvSpPr/>
            <p:nvPr/>
          </p:nvSpPr>
          <p:spPr>
            <a:xfrm rot="2171834">
              <a:off x="11607757" y="2601515"/>
              <a:ext cx="194998" cy="10715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pic>
        <p:nvPicPr>
          <p:cNvPr id="21" name="Picture 20"/>
          <p:cNvPicPr>
            <a:picLocks noChangeAspect="1"/>
          </p:cNvPicPr>
          <p:nvPr/>
        </p:nvPicPr>
        <p:blipFill>
          <a:blip r:embed="rId13"/>
          <a:stretch>
            <a:fillRect/>
          </a:stretch>
        </p:blipFill>
        <p:spPr>
          <a:xfrm>
            <a:off x="6631577" y="3197985"/>
            <a:ext cx="1992442" cy="2821816"/>
          </a:xfrm>
          <a:prstGeom prst="rect">
            <a:avLst/>
          </a:prstGeom>
        </p:spPr>
      </p:pic>
      <p:pic>
        <p:nvPicPr>
          <p:cNvPr id="23" name="Picture 22"/>
          <p:cNvPicPr>
            <a:picLocks noChangeAspect="1"/>
          </p:cNvPicPr>
          <p:nvPr/>
        </p:nvPicPr>
        <p:blipFill rotWithShape="1">
          <a:blip r:embed="rId14" cstate="print">
            <a:extLst>
              <a:ext uri="{28A0092B-C50C-407E-A947-70E740481C1C}">
                <a14:useLocalDpi xmlns:a14="http://schemas.microsoft.com/office/drawing/2010/main" val="0"/>
              </a:ext>
            </a:extLst>
          </a:blip>
          <a:srcRect l="5832" r="5639" b="26466"/>
          <a:stretch/>
        </p:blipFill>
        <p:spPr>
          <a:xfrm>
            <a:off x="4499388" y="4745604"/>
            <a:ext cx="2014531" cy="1254964"/>
          </a:xfrm>
          <a:prstGeom prst="rect">
            <a:avLst/>
          </a:prstGeom>
        </p:spPr>
      </p:pic>
      <p:pic>
        <p:nvPicPr>
          <p:cNvPr id="24" name="Picture 23"/>
          <p:cNvPicPr>
            <a:picLocks noChangeAspect="1"/>
          </p:cNvPicPr>
          <p:nvPr/>
        </p:nvPicPr>
        <p:blipFill rotWithShape="1">
          <a:blip r:embed="rId15" cstate="print">
            <a:extLst>
              <a:ext uri="{28A0092B-C50C-407E-A947-70E740481C1C}">
                <a14:useLocalDpi xmlns:a14="http://schemas.microsoft.com/office/drawing/2010/main" val="0"/>
              </a:ext>
            </a:extLst>
          </a:blip>
          <a:srcRect l="21740" r="17675"/>
          <a:stretch/>
        </p:blipFill>
        <p:spPr>
          <a:xfrm>
            <a:off x="444617" y="4043034"/>
            <a:ext cx="1781900" cy="1957533"/>
          </a:xfrm>
          <a:prstGeom prst="rect">
            <a:avLst/>
          </a:prstGeom>
        </p:spPr>
      </p:pic>
    </p:spTree>
    <p:extLst>
      <p:ext uri="{BB962C8B-B14F-4D97-AF65-F5344CB8AC3E}">
        <p14:creationId xmlns:p14="http://schemas.microsoft.com/office/powerpoint/2010/main" val="3513042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algn="ctr"/>
            <a:r>
              <a:rPr lang="en-US" altLang="en-US" sz="3600" b="1" dirty="0"/>
              <a:t>What is the </a:t>
            </a:r>
            <a:r>
              <a:rPr lang="en-US" altLang="en-US" sz="3600" b="1" dirty="0">
                <a:solidFill>
                  <a:srgbClr val="67B14B"/>
                </a:solidFill>
              </a:rPr>
              <a:t>value</a:t>
            </a:r>
            <a:r>
              <a:rPr lang="en-US" altLang="en-US" sz="3600" b="1" dirty="0"/>
              <a:t>? </a:t>
            </a:r>
            <a:r>
              <a:rPr lang="en-US" altLang="en-US" sz="3600" b="1" dirty="0" smtClean="0"/>
              <a:t>(“Who </a:t>
            </a:r>
            <a:r>
              <a:rPr lang="en-US" altLang="en-US" sz="3600" b="1" dirty="0"/>
              <a:t>cares?”)</a:t>
            </a:r>
            <a:endParaRPr lang="en-US" sz="3600" b="1" dirty="0"/>
          </a:p>
        </p:txBody>
      </p:sp>
      <p:grpSp>
        <p:nvGrpSpPr>
          <p:cNvPr id="3" name="Group 3"/>
          <p:cNvGrpSpPr>
            <a:grpSpLocks/>
          </p:cNvGrpSpPr>
          <p:nvPr/>
        </p:nvGrpSpPr>
        <p:grpSpPr bwMode="auto">
          <a:xfrm>
            <a:off x="304800" y="1295398"/>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Keeping us healthy</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Explaining our world</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9" name="Group 9"/>
          <p:cNvGrpSpPr>
            <a:grpSpLocks/>
          </p:cNvGrpSpPr>
          <p:nvPr/>
        </p:nvGrpSpPr>
        <p:grpSpPr bwMode="auto">
          <a:xfrm>
            <a:off x="6096001" y="1295398"/>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977" y="2842"/>
              <a:ext cx="13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Making electricity</a:t>
              </a:r>
              <a:endParaRPr lang="en-US" altLang="en-US" sz="1800" b="1" dirty="0">
                <a:solidFill>
                  <a:schemeClr val="tx1"/>
                </a:solidFill>
                <a:latin typeface="Arial" panose="020B0604020202020204" pitchFamily="34" charset="0"/>
                <a:cs typeface="Arial" panose="020B0604020202020204" pitchFamily="34" charset="0"/>
              </a:endParaRPr>
            </a:p>
          </p:txBody>
        </p:sp>
      </p:grpSp>
      <p:sp>
        <p:nvSpPr>
          <p:cNvPr id="12" name="TextBox 8"/>
          <p:cNvSpPr txBox="1">
            <a:spLocks noChangeArrowheads="1"/>
          </p:cNvSpPr>
          <p:nvPr/>
        </p:nvSpPr>
        <p:spPr bwMode="auto">
          <a:xfrm>
            <a:off x="190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a:t>
            </a:r>
            <a:r>
              <a:rPr lang="en-US" altLang="en-US" sz="2000" b="1" dirty="0" smtClean="0">
                <a:solidFill>
                  <a:schemeClr val="tx1"/>
                </a:solidFill>
                <a:latin typeface="Century Gothic" panose="020B0502020202020204" pitchFamily="34" charset="0"/>
              </a:rPr>
              <a:t>officer, geophysicist</a:t>
            </a:r>
            <a:endParaRPr lang="en-US" altLang="en-US" sz="2000" b="1" dirty="0">
              <a:solidFill>
                <a:schemeClr val="tx1"/>
              </a:solidFill>
              <a:latin typeface="Century Gothic" panose="020B0502020202020204" pitchFamily="34" charset="0"/>
            </a:endParaRPr>
          </a:p>
        </p:txBody>
      </p:sp>
      <p:sp>
        <p:nvSpPr>
          <p:cNvPr id="13" name="Text Box 12"/>
          <p:cNvSpPr txBox="1">
            <a:spLocks noChangeArrowheads="1"/>
          </p:cNvSpPr>
          <p:nvPr/>
        </p:nvSpPr>
        <p:spPr bwMode="auto">
          <a:xfrm>
            <a:off x="261851" y="436125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endParaRPr lang="en-US" altLang="en-US" sz="2800" dirty="0" smtClean="0">
              <a:solidFill>
                <a:schemeClr val="tx1"/>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2800" dirty="0" smtClean="0">
                <a:solidFill>
                  <a:srgbClr val="67B14B"/>
                </a:solidFill>
                <a:latin typeface="Arial Black" panose="020B0A04020102020204" pitchFamily="34" charset="0"/>
              </a:rPr>
              <a:t>save lives and change the world!</a:t>
            </a:r>
            <a:endParaRPr lang="en-US" altLang="en-US" sz="2800" dirty="0">
              <a:solidFill>
                <a:srgbClr val="67B14B"/>
              </a:solidFill>
              <a:latin typeface="Arial Black" panose="020B0A04020102020204" pitchFamily="34" charset="0"/>
            </a:endParaRPr>
          </a:p>
        </p:txBody>
      </p:sp>
      <p:sp>
        <p:nvSpPr>
          <p:cNvPr id="14" name="Text Box 12"/>
          <p:cNvSpPr txBox="1">
            <a:spLocks noChangeArrowheads="1"/>
          </p:cNvSpPr>
          <p:nvPr/>
        </p:nvSpPr>
        <p:spPr bwMode="auto">
          <a:xfrm>
            <a:off x="231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smtClean="0">
                <a:solidFill>
                  <a:schemeClr val="tx1"/>
                </a:solidFill>
                <a:latin typeface="Arial" panose="020B0604020202020204" pitchFamily="34" charset="0"/>
                <a:cs typeface="Arial" panose="020B0604020202020204" pitchFamily="34" charset="0"/>
              </a:rPr>
              <a:t>…plus: </a:t>
            </a:r>
            <a:r>
              <a:rPr lang="en-US" altLang="en-US" sz="1800" b="1" dirty="0" smtClean="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668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54080"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smtClean="0">
                <a:solidFill>
                  <a:schemeClr val="tx1"/>
                </a:solidFill>
                <a:latin typeface="Arial Black" panose="020B0A04020102020204" pitchFamily="34" charset="0"/>
              </a:rPr>
              <a:t>Nuclei are too </a:t>
            </a:r>
            <a:r>
              <a:rPr lang="en-US" altLang="en-US" sz="2000" kern="0" dirty="0" smtClean="0">
                <a:solidFill>
                  <a:srgbClr val="FF0000"/>
                </a:solidFill>
                <a:latin typeface="Arial Black" panose="020B0A04020102020204" pitchFamily="34" charset="0"/>
              </a:rPr>
              <a:t>small</a:t>
            </a:r>
            <a:r>
              <a:rPr lang="en-US" altLang="en-US" sz="2000" kern="0" dirty="0" smtClean="0">
                <a:solidFill>
                  <a:schemeClr val="tx1"/>
                </a:solidFill>
                <a:latin typeface="Arial Black" panose="020B0A04020102020204" pitchFamily="34" charset="0"/>
              </a:rPr>
              <a:t> </a:t>
            </a:r>
          </a:p>
          <a:p>
            <a:pPr marL="0" algn="ctr">
              <a:lnSpc>
                <a:spcPct val="110000"/>
              </a:lnSpc>
              <a:spcBef>
                <a:spcPts val="0"/>
              </a:spcBef>
              <a:buFontTx/>
              <a:buNone/>
            </a:pPr>
            <a:r>
              <a:rPr lang="en-US" altLang="en-US" sz="3200" kern="0" dirty="0" smtClean="0">
                <a:solidFill>
                  <a:schemeClr val="tx1"/>
                </a:solidFill>
                <a:latin typeface="Arial Black" panose="020B0A04020102020204" pitchFamily="34" charset="0"/>
              </a:rPr>
              <a:t>to see </a:t>
            </a:r>
          </a:p>
          <a:p>
            <a:pPr algn="ctr">
              <a:lnSpc>
                <a:spcPct val="110000"/>
              </a:lnSpc>
              <a:spcBef>
                <a:spcPts val="0"/>
              </a:spcBef>
              <a:buFontTx/>
              <a:buNone/>
            </a:pPr>
            <a:r>
              <a:rPr lang="en-US" altLang="en-US" i="1" kern="0" dirty="0" smtClean="0">
                <a:solidFill>
                  <a:schemeClr val="tx1"/>
                </a:solidFill>
                <a:latin typeface="+mn-lt"/>
              </a:rPr>
              <a:t>(even with </a:t>
            </a:r>
          </a:p>
          <a:p>
            <a:pPr algn="ctr">
              <a:lnSpc>
                <a:spcPct val="110000"/>
              </a:lnSpc>
              <a:spcBef>
                <a:spcPts val="0"/>
              </a:spcBef>
              <a:buFontTx/>
              <a:buNone/>
            </a:pPr>
            <a:r>
              <a:rPr lang="en-US" altLang="en-US" i="1" kern="0" dirty="0" smtClean="0">
                <a:solidFill>
                  <a:schemeClr val="tx1"/>
                </a:solidFill>
                <a:latin typeface="+mn-lt"/>
              </a:rPr>
              <a:t>the best microscopes!)</a:t>
            </a:r>
            <a:endParaRPr lang="en-US" altLang="en-US" sz="1600" i="1" kern="0" dirty="0" smtClean="0">
              <a:solidFill>
                <a:schemeClr val="tx1"/>
              </a:solidFill>
              <a:latin typeface="+mn-lt"/>
            </a:endParaRPr>
          </a:p>
        </p:txBody>
      </p:sp>
      <p:sp>
        <p:nvSpPr>
          <p:cNvPr id="23" name="TextBox 22"/>
          <p:cNvSpPr txBox="1"/>
          <p:nvPr/>
        </p:nvSpPr>
        <p:spPr>
          <a:xfrm>
            <a:off x="6265781" y="2431661"/>
            <a:ext cx="2727499" cy="2462213"/>
          </a:xfrm>
          <a:prstGeom prst="rect">
            <a:avLst/>
          </a:prstGeom>
          <a:noFill/>
        </p:spPr>
        <p:txBody>
          <a:bodyPr wrap="square">
            <a:spAutoFit/>
          </a:bodyPr>
          <a:lstStyle/>
          <a:p>
            <a:pPr algn="ctr" eaLnBrk="1" hangingPunct="1">
              <a:defRPr/>
            </a:pPr>
            <a:r>
              <a:rPr lang="en-US" sz="2200" dirty="0" smtClean="0">
                <a:latin typeface="+mn-lt"/>
                <a:cs typeface="Arial" charset="0"/>
              </a:rPr>
              <a:t>To </a:t>
            </a:r>
            <a:r>
              <a:rPr lang="en-US" sz="2200" dirty="0">
                <a:latin typeface="+mn-lt"/>
                <a:cs typeface="Arial" charset="0"/>
              </a:rPr>
              <a:t>make it </a:t>
            </a:r>
            <a:r>
              <a:rPr lang="en-US" sz="2200" dirty="0" smtClean="0">
                <a:latin typeface="+mn-lt"/>
                <a:cs typeface="Arial" charset="0"/>
              </a:rPr>
              <a:t>even more </a:t>
            </a:r>
            <a:r>
              <a:rPr lang="en-US" sz="2200" dirty="0">
                <a:latin typeface="+mn-lt"/>
                <a:cs typeface="Arial" charset="0"/>
              </a:rPr>
              <a:t>interesting: </a:t>
            </a:r>
            <a:r>
              <a:rPr lang="en-US" sz="2200" dirty="0" smtClean="0">
                <a:latin typeface="+mn-lt"/>
                <a:cs typeface="Arial" charset="0"/>
              </a:rPr>
              <a:t>FRIB studies </a:t>
            </a:r>
          </a:p>
          <a:p>
            <a:pPr algn="ctr" eaLnBrk="1" hangingPunct="1">
              <a:defRPr/>
            </a:pPr>
            <a:r>
              <a:rPr lang="en-US" sz="2200" dirty="0" smtClean="0">
                <a:latin typeface="+mn-lt"/>
                <a:cs typeface="Arial" charset="0"/>
              </a:rPr>
              <a:t>nuclei that are </a:t>
            </a:r>
            <a:endParaRPr lang="en-US" sz="2200" dirty="0">
              <a:latin typeface="+mn-lt"/>
              <a:cs typeface="Arial" charset="0"/>
            </a:endParaRPr>
          </a:p>
          <a:p>
            <a:pPr algn="ctr" eaLnBrk="1" hangingPunct="1">
              <a:defRPr/>
            </a:pPr>
            <a:r>
              <a:rPr lang="en-US" sz="2200" dirty="0">
                <a:solidFill>
                  <a:srgbClr val="FF0000"/>
                </a:solidFill>
                <a:latin typeface="+mn-lt"/>
                <a:cs typeface="Arial" charset="0"/>
              </a:rPr>
              <a:t>radioactive</a:t>
            </a:r>
            <a:r>
              <a:rPr lang="en-US" sz="2200" dirty="0">
                <a:latin typeface="+mn-lt"/>
                <a:cs typeface="Arial" charset="0"/>
              </a:rPr>
              <a:t>, </a:t>
            </a:r>
            <a:endParaRPr lang="en-US" sz="2200" dirty="0" smtClean="0">
              <a:latin typeface="+mn-lt"/>
              <a:cs typeface="Arial" charset="0"/>
            </a:endParaRPr>
          </a:p>
          <a:p>
            <a:pPr algn="ctr" eaLnBrk="1" hangingPunct="1">
              <a:defRPr/>
            </a:pPr>
            <a:r>
              <a:rPr lang="en-US" sz="2200" dirty="0" smtClean="0">
                <a:solidFill>
                  <a:srgbClr val="FF0000"/>
                </a:solidFill>
                <a:latin typeface="+mn-lt"/>
                <a:cs typeface="Arial" charset="0"/>
              </a:rPr>
              <a:t>short-lived</a:t>
            </a:r>
            <a:r>
              <a:rPr lang="en-US" sz="2200" dirty="0">
                <a:latin typeface="+mn-lt"/>
                <a:cs typeface="Arial" charset="0"/>
              </a:rPr>
              <a:t>, and </a:t>
            </a:r>
            <a:endParaRPr lang="en-US" sz="2200" dirty="0" smtClean="0">
              <a:latin typeface="+mn-lt"/>
              <a:cs typeface="Arial" charset="0"/>
            </a:endParaRPr>
          </a:p>
          <a:p>
            <a:pPr algn="ctr" eaLnBrk="1" hangingPunct="1">
              <a:defRPr/>
            </a:pPr>
            <a:r>
              <a:rPr lang="en-US" sz="2200" dirty="0" smtClean="0">
                <a:solidFill>
                  <a:srgbClr val="FF0000"/>
                </a:solidFill>
                <a:latin typeface="+mn-lt"/>
                <a:cs typeface="Arial" charset="0"/>
              </a:rPr>
              <a:t>not found on Earth</a:t>
            </a:r>
            <a:endParaRPr lang="en-US" sz="2200" dirty="0">
              <a:latin typeface="+mn-lt"/>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6089" y="11430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2692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60061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657" y="191869"/>
            <a:ext cx="9144000"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latin typeface="Arial" pitchFamily="34" charset="0"/>
                <a:ea typeface="ヒラギノ角ゴ Pro W3"/>
              </a:rPr>
              <a:t>Making rare nuclei in a </a:t>
            </a:r>
            <a:r>
              <a:rPr kumimoji="0" lang="en-US" sz="3200" b="1" i="0" u="none" strike="noStrike" kern="0" cap="none" spc="0" normalizeH="0" baseline="0" noProof="0" dirty="0">
                <a:ln>
                  <a:noFill/>
                </a:ln>
                <a:solidFill>
                  <a:prstClr val="black"/>
                </a:solidFill>
                <a:effectLst/>
                <a:uLnTx/>
                <a:uFillTx/>
                <a:latin typeface="Arial" pitchFamily="34" charset="0"/>
                <a:ea typeface="ヒラギノ角ゴ Pro W3"/>
              </a:rPr>
              <a:t>particle accelerator</a:t>
            </a: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99307" y="1163636"/>
            <a:ext cx="4408318" cy="33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37405" y="1235074"/>
            <a:ext cx="2528531"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What NSCL was</a:t>
            </a:r>
            <a:endParaRPr kumimoji="0" lang="en-US" altLang="en-US" sz="2400" b="0"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endParaRPr>
          </a:p>
        </p:txBody>
      </p:sp>
      <p:sp>
        <p:nvSpPr>
          <p:cNvPr id="9" name="Left-Right Arrow 8"/>
          <p:cNvSpPr/>
          <p:nvPr/>
        </p:nvSpPr>
        <p:spPr>
          <a:xfrm>
            <a:off x="762000" y="3251199"/>
            <a:ext cx="4045625"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0" name="TextBox 9"/>
          <p:cNvSpPr txBox="1"/>
          <p:nvPr/>
        </p:nvSpPr>
        <p:spPr>
          <a:xfrm>
            <a:off x="1433051" y="3415267"/>
            <a:ext cx="29418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Research Space (450 feet)</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5" name="Group 11"/>
          <p:cNvGrpSpPr>
            <a:grpSpLocks/>
          </p:cNvGrpSpPr>
          <p:nvPr/>
        </p:nvGrpSpPr>
        <p:grpSpPr bwMode="auto">
          <a:xfrm>
            <a:off x="364723" y="1143000"/>
            <a:ext cx="6118139" cy="4763474"/>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7" y="1773926"/>
              <a:ext cx="2726437" cy="493368"/>
            </a:xfrm>
            <a:prstGeom prst="rect">
              <a:avLst/>
            </a:prstGeom>
            <a:solidFill>
              <a:srgbClr val="FFFFFF">
                <a:alpha val="50196"/>
              </a:srgbClr>
            </a:solid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333C2B"/>
                  </a:solidFill>
                  <a:effectLst/>
                  <a:uLnTx/>
                  <a:uFillTx/>
                  <a:latin typeface="Arial" pitchFamily="34" charset="0"/>
                  <a:ea typeface="ヒラギノ角ゴ Pro W3"/>
                </a:rPr>
                <a:t>The</a:t>
              </a:r>
              <a:r>
                <a:rPr kumimoji="0" lang="en-US" sz="2400" b="1" i="0" u="none" strike="noStrike" kern="1200" cap="none" spc="0" normalizeH="0" baseline="0" noProof="0" dirty="0" smtClean="0">
                  <a:ln>
                    <a:noFill/>
                  </a:ln>
                  <a:solidFill>
                    <a:srgbClr val="333C2B"/>
                  </a:solidFill>
                  <a:effectLst/>
                  <a:uLnTx/>
                  <a:uFillTx/>
                  <a:latin typeface="Arial" pitchFamily="34" charset="0"/>
                  <a:ea typeface="ヒラギノ角ゴ Pro W3"/>
                </a:rPr>
                <a:t> FRIB</a:t>
              </a:r>
              <a:r>
                <a:rPr kumimoji="0" lang="en-US" sz="2400" b="0" i="0" u="none" strike="noStrike" kern="1200" cap="none" spc="0" normalizeH="0" baseline="0" noProof="0" dirty="0" smtClean="0">
                  <a:ln>
                    <a:noFill/>
                  </a:ln>
                  <a:solidFill>
                    <a:srgbClr val="333C2B"/>
                  </a:solidFill>
                  <a:effectLst/>
                  <a:uLnTx/>
                  <a:uFillTx/>
                  <a:latin typeface="Arial" pitchFamily="34" charset="0"/>
                  <a:ea typeface="ヒラギノ角ゴ Pro W3"/>
                </a:rPr>
                <a:t> future</a:t>
              </a:r>
              <a:endParaRPr kumimoji="0" lang="en-US" sz="2400" b="0" i="0" u="none" strike="noStrike" kern="1200" cap="none" spc="0" normalizeH="0" baseline="0" noProof="0" dirty="0">
                <a:ln>
                  <a:noFill/>
                </a:ln>
                <a:solidFill>
                  <a:srgbClr val="333C2B"/>
                </a:solidFill>
                <a:effectLst/>
                <a:uLnTx/>
                <a:uFillTx/>
                <a:latin typeface="Arial" pitchFamily="34" charset="0"/>
                <a:ea typeface="ヒラギノ角ゴ Pro W3"/>
              </a:endParaRPr>
            </a:p>
          </p:txBody>
        </p:sp>
      </p:grpSp>
      <p:sp>
        <p:nvSpPr>
          <p:cNvPr id="8" name="Content Placeholder 2"/>
          <p:cNvSpPr txBox="1">
            <a:spLocks/>
          </p:cNvSpPr>
          <p:nvPr/>
        </p:nvSpPr>
        <p:spPr bwMode="auto">
          <a:xfrm>
            <a:off x="6553200" y="1066800"/>
            <a:ext cx="2438400" cy="3860835"/>
          </a:xfrm>
          <a:prstGeom prst="rect">
            <a:avLst/>
          </a:prstGeom>
          <a:solidFill>
            <a:schemeClr val="bg1"/>
          </a:solidFill>
          <a:ln w="9525">
            <a:noFill/>
            <a:miter lim="800000"/>
            <a:headEnd/>
            <a:tailEnd/>
          </a:ln>
        </p:spPr>
        <p:txBody>
          <a:body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0" i="1" u="none" strike="noStrike" kern="0" cap="none" spc="0" normalizeH="0" baseline="0" noProof="0" dirty="0">
                <a:ln>
                  <a:noFill/>
                </a:ln>
                <a:solidFill>
                  <a:srgbClr val="000000"/>
                </a:solidFill>
                <a:effectLst/>
                <a:uLnTx/>
                <a:uFillTx/>
                <a:latin typeface="Arial" pitchFamily="34" charset="0"/>
                <a:ea typeface="ヒラギノ角ゴ Pro W3"/>
              </a:rPr>
              <a:t>To discover something new: </a:t>
            </a: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speed up and </a:t>
            </a:r>
            <a:r>
              <a:rPr kumimoji="0" lang="en-US" sz="2000" b="1" i="0" u="none" strike="noStrike" kern="0" cap="none" spc="0" normalizeH="0" baseline="0" noProof="0" dirty="0">
                <a:ln>
                  <a:noFill/>
                </a:ln>
                <a:solidFill>
                  <a:prstClr val="black"/>
                </a:solidFill>
                <a:effectLst/>
                <a:uLnTx/>
                <a:uFillTx/>
                <a:latin typeface="Arial" pitchFamily="34" charset="0"/>
                <a:ea typeface="ヒラギノ角ゴ Pro W3"/>
              </a:rPr>
              <a:t>BREAK MORE NUCLEI</a:t>
            </a: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 with our next-generation</a:t>
            </a: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67B14B"/>
                </a:solidFill>
                <a:effectLst/>
                <a:uLnTx/>
                <a:uFillTx/>
                <a:latin typeface="Arial" pitchFamily="34" charset="0"/>
                <a:ea typeface="ヒラギノ角ゴ Pro W3"/>
              </a:rPr>
              <a:t>Facility for Rare Isotope Beams (FRIB)</a:t>
            </a:r>
            <a:endPar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the $730 million discovery machine that we imagined, designed, and </a:t>
            </a:r>
            <a:r>
              <a:rPr kumimoji="0" lang="en-US" sz="2000" b="1" i="0" u="none" strike="noStrike" kern="0" cap="none" spc="0" normalizeH="0" baseline="0" noProof="0" dirty="0" smtClean="0">
                <a:ln>
                  <a:noFill/>
                </a:ln>
                <a:solidFill>
                  <a:prstClr val="black"/>
                </a:solidFill>
                <a:effectLst/>
                <a:uLnTx/>
                <a:uFillTx/>
                <a:latin typeface="Arial" pitchFamily="34" charset="0"/>
                <a:ea typeface="ヒラギノ角ゴ Pro W3"/>
              </a:rPr>
              <a:t>began operations in May 2022</a:t>
            </a:r>
            <a:endParaRPr kumimoji="0" lang="en-US" sz="2000" b="1" i="0" u="none" strike="noStrike" kern="0" cap="none" spc="0" normalizeH="0" baseline="0" noProof="0" dirty="0">
              <a:ln>
                <a:noFill/>
              </a:ln>
              <a:solidFill>
                <a:prstClr val="black"/>
              </a:solidFill>
              <a:effectLst/>
              <a:uLnTx/>
              <a:uFillTx/>
              <a:latin typeface="Arial" pitchFamily="34" charset="0"/>
              <a:ea typeface="ヒラギノ角ゴ Pro W3"/>
            </a:endParaRPr>
          </a:p>
        </p:txBody>
      </p:sp>
      <p:sp>
        <p:nvSpPr>
          <p:cNvPr id="13" name="Left Arrow 12"/>
          <p:cNvSpPr/>
          <p:nvPr/>
        </p:nvSpPr>
        <p:spPr>
          <a:xfrm>
            <a:off x="2146299" y="5200649"/>
            <a:ext cx="3276601" cy="152400"/>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Curved Right Arrow 13"/>
          <p:cNvSpPr/>
          <p:nvPr/>
        </p:nvSpPr>
        <p:spPr>
          <a:xfrm>
            <a:off x="1752600" y="5256386"/>
            <a:ext cx="380999" cy="20461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5" name="Left Arrow 14"/>
          <p:cNvSpPr/>
          <p:nvPr/>
        </p:nvSpPr>
        <p:spPr>
          <a:xfrm rot="10800000">
            <a:off x="2146298" y="5333999"/>
            <a:ext cx="3276601" cy="152400"/>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6" name="Curved Right Arrow 15"/>
          <p:cNvSpPr/>
          <p:nvPr/>
        </p:nvSpPr>
        <p:spPr>
          <a:xfrm rot="10800000">
            <a:off x="5435596" y="5079999"/>
            <a:ext cx="203204" cy="356306"/>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7" name="Left Arrow 16"/>
          <p:cNvSpPr/>
          <p:nvPr/>
        </p:nvSpPr>
        <p:spPr>
          <a:xfrm>
            <a:off x="2063162" y="5050574"/>
            <a:ext cx="3372433" cy="150782"/>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Explosion 1 18"/>
          <p:cNvSpPr/>
          <p:nvPr/>
        </p:nvSpPr>
        <p:spPr>
          <a:xfrm>
            <a:off x="1280651" y="4237553"/>
            <a:ext cx="471949" cy="502925"/>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2" name="Bent Arrow 21"/>
          <p:cNvSpPr/>
          <p:nvPr/>
        </p:nvSpPr>
        <p:spPr>
          <a:xfrm rot="20245728">
            <a:off x="1183637" y="3214495"/>
            <a:ext cx="405124" cy="934547"/>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3" name="Bent Arrow 22"/>
          <p:cNvSpPr/>
          <p:nvPr/>
        </p:nvSpPr>
        <p:spPr>
          <a:xfrm rot="16200000">
            <a:off x="1631738" y="4742318"/>
            <a:ext cx="392954" cy="457198"/>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24" name="TextBox 23"/>
          <p:cNvSpPr txBox="1"/>
          <p:nvPr/>
        </p:nvSpPr>
        <p:spPr>
          <a:xfrm>
            <a:off x="2197007" y="4572000"/>
            <a:ext cx="3695242"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400-yard-long folded linear accelerator</a:t>
            </a:r>
            <a:endParaRPr kumimoji="0" lang="en-US" sz="16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5" name="TextBox 24"/>
          <p:cNvSpPr txBox="1"/>
          <p:nvPr/>
        </p:nvSpPr>
        <p:spPr>
          <a:xfrm>
            <a:off x="2209214" y="5562600"/>
            <a:ext cx="4196149"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Double energy, up to </a:t>
            </a:r>
            <a:r>
              <a:rPr kumimoji="0" lang="en-US" sz="1600" b="1" i="1" u="none" strike="noStrike" kern="1200" cap="none" spc="0" normalizeH="0" baseline="0" noProof="0" dirty="0" smtClean="0">
                <a:ln>
                  <a:noFill/>
                </a:ln>
                <a:solidFill>
                  <a:prstClr val="black"/>
                </a:solidFill>
                <a:effectLst/>
                <a:uLnTx/>
                <a:uFillTx/>
                <a:latin typeface="Arial" pitchFamily="34" charset="0"/>
                <a:ea typeface="ヒラギノ角ゴ Pro W3"/>
              </a:rPr>
              <a:t>400x more nuclei/sec</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1" name="TextBox 20"/>
          <p:cNvSpPr txBox="1"/>
          <p:nvPr/>
        </p:nvSpPr>
        <p:spPr>
          <a:xfrm>
            <a:off x="110711" y="4577260"/>
            <a:ext cx="1564390"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Collides w/ target at </a:t>
            </a:r>
            <a:r>
              <a:rPr kumimoji="0" lang="en-US" sz="1600" b="1" i="1" u="none" strike="noStrike" kern="1200" cap="none" spc="0" normalizeH="0" baseline="0" noProof="0" dirty="0" smtClean="0">
                <a:ln>
                  <a:noFill/>
                </a:ln>
                <a:solidFill>
                  <a:prstClr val="black"/>
                </a:solidFill>
                <a:effectLst/>
                <a:uLnTx/>
                <a:uFillTx/>
                <a:latin typeface="Arial" pitchFamily="34" charset="0"/>
                <a:ea typeface="ヒラギノ角ゴ Pro W3"/>
              </a:rPr>
              <a:t>half the speed of light</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6" name="TextBox 25"/>
          <p:cNvSpPr txBox="1"/>
          <p:nvPr/>
        </p:nvSpPr>
        <p:spPr>
          <a:xfrm>
            <a:off x="883205" y="2945721"/>
            <a:ext cx="4329926"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Connects with experimental systems in place</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Tree>
    <p:extLst>
      <p:ext uri="{BB962C8B-B14F-4D97-AF65-F5344CB8AC3E}">
        <p14:creationId xmlns:p14="http://schemas.microsoft.com/office/powerpoint/2010/main" val="214847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grpId="1" nodeType="clickEffect">
                                  <p:stCondLst>
                                    <p:cond delay="0"/>
                                  </p:stCondLst>
                                  <p:childTnLst>
                                    <p:animScale>
                                      <p:cBhvr>
                                        <p:cTn id="71"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5" grpId="1"/>
      <p:bldP spid="21"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04240"/>
            <a:ext cx="6047234" cy="4915560"/>
          </a:xfrm>
          <a:prstGeom prst="rect">
            <a:avLst/>
          </a:prstGeom>
        </p:spPr>
      </p:pic>
      <p:sp>
        <p:nvSpPr>
          <p:cNvPr id="3" name="Title 1"/>
          <p:cNvSpPr txBox="1">
            <a:spLocks/>
          </p:cNvSpPr>
          <p:nvPr/>
        </p:nvSpPr>
        <p:spPr>
          <a:xfrm>
            <a:off x="0" y="228600"/>
            <a:ext cx="9144000" cy="1325563"/>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marL="0" marR="0" lvl="0" indent="0" algn="ctr" defTabSz="803293" rtl="0" eaLnBrk="1" fontAlgn="base" latinLnBrk="0" hangingPunct="1">
              <a:lnSpc>
                <a:spcPct val="88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latin typeface="Arial" charset="0"/>
                <a:ea typeface="ＭＳ Ｐゴシック" pitchFamily="-65" charset="-128"/>
              </a:rPr>
              <a:t>Linear Accelerator: one </a:t>
            </a:r>
            <a:r>
              <a:rPr kumimoji="0" lang="en-US" sz="3200" b="1" i="0" u="none" strike="noStrike" kern="0" cap="none" spc="0" normalizeH="0" baseline="0" noProof="0" dirty="0" err="1" smtClean="0">
                <a:ln>
                  <a:noFill/>
                </a:ln>
                <a:solidFill>
                  <a:prstClr val="black"/>
                </a:solidFill>
                <a:effectLst/>
                <a:uLnTx/>
                <a:uFillTx/>
                <a:latin typeface="Arial" charset="0"/>
                <a:ea typeface="ＭＳ Ｐゴシック" pitchFamily="-65" charset="-128"/>
              </a:rPr>
              <a:t>cryomodule</a:t>
            </a:r>
            <a:r>
              <a:rPr kumimoji="0" lang="en-US" sz="3200" b="1" i="0" u="none" strike="noStrike" kern="0" cap="none" spc="0" normalizeH="0" baseline="0" noProof="0" dirty="0" smtClean="0">
                <a:ln>
                  <a:noFill/>
                </a:ln>
                <a:solidFill>
                  <a:prstClr val="black"/>
                </a:solidFill>
                <a:effectLst/>
                <a:uLnTx/>
                <a:uFillTx/>
                <a:latin typeface="Arial" charset="0"/>
                <a:ea typeface="ＭＳ Ｐゴシック" pitchFamily="-65" charset="-128"/>
              </a:rPr>
              <a:t> at a time</a:t>
            </a:r>
            <a:endParaRPr kumimoji="0" lang="en-US" sz="3200" b="1" i="0"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r="9582"/>
          <a:stretch/>
        </p:blipFill>
        <p:spPr>
          <a:xfrm flipH="1">
            <a:off x="6172199" y="3078335"/>
            <a:ext cx="2736842" cy="1995409"/>
          </a:xfrm>
          <a:prstGeom prst="rect">
            <a:avLst/>
          </a:prstGeom>
          <a:ln w="12700">
            <a:solidFill>
              <a:schemeClr val="tx1"/>
            </a:solidFill>
          </a:ln>
        </p:spPr>
      </p:pic>
      <p:sp>
        <p:nvSpPr>
          <p:cNvPr id="5" name="Bent Arrow 4"/>
          <p:cNvSpPr/>
          <p:nvPr/>
        </p:nvSpPr>
        <p:spPr>
          <a:xfrm flipH="1">
            <a:off x="2819400" y="2590800"/>
            <a:ext cx="4648200" cy="609600"/>
          </a:xfrm>
          <a:prstGeom prst="bentArrow">
            <a:avLst>
              <a:gd name="adj1" fmla="val 25000"/>
              <a:gd name="adj2" fmla="val 20500"/>
              <a:gd name="adj3" fmla="val 25000"/>
              <a:gd name="adj4" fmla="val 4375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6" name="TextBox 5"/>
          <p:cNvSpPr txBox="1"/>
          <p:nvPr/>
        </p:nvSpPr>
        <p:spPr>
          <a:xfrm>
            <a:off x="6275834" y="5144869"/>
            <a:ext cx="2633208"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ヒラギノ角ゴ Pro W3"/>
              </a:rPr>
              <a:t>330 high-voltage accelerating cavities produce beam @ ~0.5c</a:t>
            </a:r>
            <a:endParaRPr kumimoji="0" lang="en-US" sz="18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cxnSp>
        <p:nvCxnSpPr>
          <p:cNvPr id="8" name="Straight Arrow Connector 7"/>
          <p:cNvCxnSpPr/>
          <p:nvPr/>
        </p:nvCxnSpPr>
        <p:spPr>
          <a:xfrm flipV="1">
            <a:off x="6553200" y="3758836"/>
            <a:ext cx="3048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6629400" y="3758836"/>
            <a:ext cx="963038"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705600" y="3758836"/>
            <a:ext cx="13716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282192" y="1104240"/>
            <a:ext cx="2709408" cy="132343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smtClean="0">
                <a:ln>
                  <a:noFill/>
                </a:ln>
                <a:solidFill>
                  <a:prstClr val="black"/>
                </a:solidFill>
                <a:effectLst/>
                <a:uLnTx/>
                <a:uFillTx/>
                <a:latin typeface="Arial" pitchFamily="34" charset="0"/>
                <a:ea typeface="ヒラギノ角ゴ Pro W3"/>
              </a:rPr>
              <a:t>Cryomodule</a:t>
            </a:r>
            <a:r>
              <a:rPr kumimoji="0" lang="en-US" sz="2000" b="0" i="0" u="none" strike="noStrike" kern="1200" cap="none" spc="0" normalizeH="0" baseline="0" noProof="0" dirty="0" smtClean="0">
                <a:ln>
                  <a:noFill/>
                </a:ln>
                <a:solidFill>
                  <a:prstClr val="black"/>
                </a:solidFill>
                <a:effectLst/>
                <a:uLnTx/>
                <a:uFillTx/>
                <a:latin typeface="Arial" pitchFamily="34" charset="0"/>
                <a:ea typeface="ヒラギノ角ゴ Pro W3"/>
              </a:rPr>
              <a:t>: a box to keep superconducting accelerator parts cold (below -450ºF / 4K)</a:t>
            </a:r>
            <a:endParaRPr kumimoji="0" lang="en-US" sz="20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18" name="TextBox 17"/>
          <p:cNvSpPr txBox="1"/>
          <p:nvPr/>
        </p:nvSpPr>
        <p:spPr>
          <a:xfrm>
            <a:off x="1143000" y="4953000"/>
            <a:ext cx="3124200" cy="584775"/>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180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
        <p:nvSpPr>
          <p:cNvPr id="19" name="TextBox 18"/>
          <p:cNvSpPr txBox="1"/>
          <p:nvPr/>
        </p:nvSpPr>
        <p:spPr>
          <a:xfrm>
            <a:off x="3810000" y="4419600"/>
            <a:ext cx="3124200" cy="338554"/>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105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
        <p:nvSpPr>
          <p:cNvPr id="20" name="TextBox 19"/>
          <p:cNvSpPr txBox="1"/>
          <p:nvPr/>
        </p:nvSpPr>
        <p:spPr>
          <a:xfrm>
            <a:off x="5181600" y="4143345"/>
            <a:ext cx="3124200" cy="200055"/>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30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Tree>
    <p:extLst>
      <p:ext uri="{BB962C8B-B14F-4D97-AF65-F5344CB8AC3E}">
        <p14:creationId xmlns:p14="http://schemas.microsoft.com/office/powerpoint/2010/main" val="3103738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Behind the Scenes at FRIB</a:t>
            </a:r>
            <a:endParaRPr lang="en-US" sz="4000" dirty="0"/>
          </a:p>
        </p:txBody>
      </p:sp>
      <p:pic>
        <p:nvPicPr>
          <p:cNvPr id="8" name="constan_tour_v5">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952500"/>
            <a:ext cx="9144000" cy="5143500"/>
          </a:xfrm>
          <a:prstGeom prst="rect">
            <a:avLst/>
          </a:prstGeom>
        </p:spPr>
      </p:pic>
    </p:spTree>
    <p:extLst>
      <p:ext uri="{BB962C8B-B14F-4D97-AF65-F5344CB8AC3E}">
        <p14:creationId xmlns:p14="http://schemas.microsoft.com/office/powerpoint/2010/main" val="4175142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mute="1">
                <p:cTn id="7" fill="hold" display="0">
                  <p:stCondLst>
                    <p:cond delay="indefinite"/>
                  </p:stCondLst>
                </p:cTn>
                <p:tgtEl>
                  <p:spTgt spid="8"/>
                </p:tgtEl>
              </p:cMediaNode>
            </p:video>
          </p:childTnLst>
        </p:cTn>
      </p:par>
    </p:tn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2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Props1.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2.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BA702D-F6E6-4314-8945-369A109C75F9}">
  <ds:schemaRefs>
    <ds:schemaRef ds:uri="http://schemas.microsoft.com/office/2006/metadata/properties"/>
    <ds:schemaRef ds:uri="http://purl.org/dc/dcmitype/"/>
    <ds:schemaRef ds:uri="http://schemas.microsoft.com/office/2006/documentManagement/types"/>
    <ds:schemaRef ds:uri="http://purl.org/dc/terms/"/>
    <ds:schemaRef ds:uri="http://www.w3.org/XML/1998/namespace"/>
    <ds:schemaRef ds:uri="http://schemas.openxmlformats.org/package/2006/metadata/core-properties"/>
    <ds:schemaRef ds:uri="http://purl.org/dc/elements/1.1/"/>
    <ds:schemaRef ds:uri="http://schemas.microsoft.com/office/infopath/2007/PartnerControls"/>
    <ds:schemaRef ds:uri="84FA14C0-B7D1-4566-A284-79A890D0FD95"/>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7590</TotalTime>
  <Words>1133</Words>
  <Application>Microsoft Office PowerPoint</Application>
  <PresentationFormat>On-screen Show (4:3)</PresentationFormat>
  <Paragraphs>192</Paragraphs>
  <Slides>21</Slides>
  <Notes>8</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21</vt:i4>
      </vt:variant>
    </vt:vector>
  </HeadingPairs>
  <TitlesOfParts>
    <vt:vector size="39" baseType="lpstr">
      <vt:lpstr>MS PGothic</vt:lpstr>
      <vt:lpstr>MS PGothic</vt:lpstr>
      <vt:lpstr>Aharoni</vt:lpstr>
      <vt:lpstr>Arial</vt:lpstr>
      <vt:lpstr>Arial Black</vt:lpstr>
      <vt:lpstr>Calibri</vt:lpstr>
      <vt:lpstr>Century Gothic</vt:lpstr>
      <vt:lpstr>Garamond</vt:lpstr>
      <vt:lpstr>Gotham Book</vt:lpstr>
      <vt:lpstr>Helvetica</vt:lpstr>
      <vt:lpstr>Lucida Grande</vt:lpstr>
      <vt:lpstr>Noto Sans Symbols</vt:lpstr>
      <vt:lpstr>Trebuchet MS</vt:lpstr>
      <vt:lpstr>Wingdings</vt:lpstr>
      <vt:lpstr>ヒラギノ角ゴ Pro W3</vt:lpstr>
      <vt:lpstr>1_FRIB3</vt:lpstr>
      <vt:lpstr>FRIB3</vt:lpstr>
      <vt:lpstr>2_FRIB3</vt:lpstr>
      <vt:lpstr>PowerPoint Presentation</vt:lpstr>
      <vt:lpstr>Useful Information</vt:lpstr>
      <vt:lpstr>At FRIB, it’s all about the nuclei</vt:lpstr>
      <vt:lpstr>Past Experiments (1964-2021)</vt:lpstr>
      <vt:lpstr>PowerPoint Presentation</vt:lpstr>
      <vt:lpstr>PowerPoint Presentation</vt:lpstr>
      <vt:lpstr>PowerPoint Presentation</vt:lpstr>
      <vt:lpstr>PowerPoint Presentation</vt:lpstr>
      <vt:lpstr>Behind the Scenes at FRIB</vt:lpstr>
      <vt:lpstr>Detectors measure the invisible</vt:lpstr>
      <vt:lpstr>Who works at FRIB? Users</vt:lpstr>
      <vt:lpstr>PowerPoint Presentation</vt:lpstr>
      <vt:lpstr>Training the next generation</vt:lpstr>
      <vt:lpstr>PowerPoint Presentation</vt:lpstr>
      <vt:lpstr>FRIB on the MSU campus</vt:lpstr>
      <vt:lpstr>Safety First</vt:lpstr>
      <vt:lpstr>PowerPoint Presentation</vt:lpstr>
      <vt:lpstr>PowerPoint Presentation</vt:lpstr>
      <vt:lpstr>PowerPoint Presentation</vt:lpstr>
      <vt:lpstr>Special COVID-19 Considerations</vt:lpstr>
      <vt:lpstr>FRIB on the MSU campus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136</cp:revision>
  <cp:lastPrinted>2013-06-17T20:20:32Z</cp:lastPrinted>
  <dcterms:created xsi:type="dcterms:W3CDTF">2014-10-10T17:49:08Z</dcterms:created>
  <dcterms:modified xsi:type="dcterms:W3CDTF">2023-08-08T19:30:53Z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