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handoutMasterIdLst>
    <p:handoutMasterId r:id="rId16"/>
  </p:handoutMasterIdLst>
  <p:sldIdLst>
    <p:sldId id="266" r:id="rId2"/>
    <p:sldId id="265" r:id="rId3"/>
    <p:sldId id="267" r:id="rId4"/>
    <p:sldId id="268" r:id="rId5"/>
    <p:sldId id="275" r:id="rId6"/>
    <p:sldId id="269" r:id="rId7"/>
    <p:sldId id="270" r:id="rId8"/>
    <p:sldId id="271" r:id="rId9"/>
    <p:sldId id="273" r:id="rId10"/>
    <p:sldId id="272" r:id="rId11"/>
    <p:sldId id="274" r:id="rId12"/>
    <p:sldId id="276" r:id="rId13"/>
    <p:sldId id="277" r:id="rId14"/>
  </p:sldIdLst>
  <p:sldSz cx="9144000" cy="6858000" type="screen4x3"/>
  <p:notesSz cx="9236075" cy="6954838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ch Constan" initials="ZC" lastIdx="1" clrIdx="0">
    <p:extLst>
      <p:ext uri="{19B8F6BF-5375-455C-9EA6-DF929625EA0E}">
        <p15:presenceInfo xmlns:p15="http://schemas.microsoft.com/office/powerpoint/2012/main" userId="Zach Constan" providerId="None"/>
      </p:ext>
    </p:extLst>
  </p:cmAuthor>
  <p:cmAuthor id="2" name="Constan, Zachary" initials="CZ" lastIdx="12" clrIdx="1">
    <p:extLst>
      <p:ext uri="{19B8F6BF-5375-455C-9EA6-DF929625EA0E}">
        <p15:presenceInfo xmlns:p15="http://schemas.microsoft.com/office/powerpoint/2012/main" userId="Constan, Zachary" providerId="None"/>
      </p:ext>
    </p:extLst>
  </p:cmAuthor>
  <p:cmAuthor id="3" name="Grivins, Petra" initials="GP" lastIdx="7" clrIdx="2">
    <p:extLst>
      <p:ext uri="{19B8F6BF-5375-455C-9EA6-DF929625EA0E}">
        <p15:presenceInfo xmlns:p15="http://schemas.microsoft.com/office/powerpoint/2012/main" userId="S-1-5-21-2139319003-1153703952-439713625-18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8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6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3-01-18T14:13:00.652" idx="1">
    <p:pos x="5568" y="1521"/>
    <p:text>Radiation surveys are one part.  Tour guids must also check the route for industrial hazards, slip/trip/fall hazards, etc.  They also should be mindful of the general appearance of the lab, and not take folks on routes that look bad.</p:text>
    <p:extLst>
      <p:ext uri="{C676402C-5697-4E1C-873F-D02D1690AC5C}">
        <p15:threadingInfo xmlns:p15="http://schemas.microsoft.com/office/powerpoint/2012/main" timeZoneBias="300"/>
      </p:ext>
    </p:extLst>
  </p:cm>
  <p:cm authorId="2" dt="2023-01-19T15:45:19.639" idx="12">
    <p:pos x="5568" y="1617"/>
    <p:text>Added three bullet points - do they fit the bill?</p:text>
    <p:extLst>
      <p:ext uri="{C676402C-5697-4E1C-873F-D02D1690AC5C}">
        <p15:threadingInfo xmlns:p15="http://schemas.microsoft.com/office/powerpoint/2012/main" timeZoneBias="300">
          <p15:parentCm authorId="3" idx="1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3-01-18T14:14:17.222" idx="2">
    <p:pos x="1478" y="1698"/>
    <p:text>Need to reiterate the industrial safety part too.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1-12T09:54:46.965" idx="4">
    <p:pos x="2078" y="2788"/>
    <p:text>Or in addition?</p:text>
    <p:extLst>
      <p:ext uri="{C676402C-5697-4E1C-873F-D02D1690AC5C}">
        <p15:threadingInfo xmlns:p15="http://schemas.microsoft.com/office/powerpoint/2012/main" timeZoneBias="300"/>
      </p:ext>
    </p:extLst>
  </p:cm>
  <p:cm authorId="3" dt="2023-01-18T14:15:29.206" idx="3">
    <p:pos x="2078" y="2884"/>
    <p:text>Yes.  It's on the tour guide to assure that folks are informed.</p:text>
    <p:extLst>
      <p:ext uri="{C676402C-5697-4E1C-873F-D02D1690AC5C}">
        <p15:threadingInfo xmlns:p15="http://schemas.microsoft.com/office/powerpoint/2012/main" timeZoneBias="300">
          <p15:parentCm authorId="2" idx="4"/>
        </p15:threadingInfo>
      </p:ext>
    </p:extLst>
  </p:cm>
  <p:cm authorId="2" dt="2023-01-19T15:41:22.736" idx="10">
    <p:pos x="2078" y="2980"/>
    <p:text>Resolved</p:text>
    <p:extLst>
      <p:ext uri="{C676402C-5697-4E1C-873F-D02D1690AC5C}">
        <p15:threadingInfo xmlns:p15="http://schemas.microsoft.com/office/powerpoint/2012/main" timeZoneBias="300">
          <p15:parentCm authorId="2" idx="4"/>
        </p15:threadingInfo>
      </p:ext>
    </p:extLst>
  </p:cm>
  <p:cm authorId="3" dt="2023-01-18T14:15:40.516" idx="4">
    <p:pos x="5192" y="197"/>
    <p:text>Change to a positive statement, like "Tour Guides must inform Area Coordinators".  All the headers should look like that.</p:text>
    <p:extLst>
      <p:ext uri="{C676402C-5697-4E1C-873F-D02D1690AC5C}">
        <p15:threadingInfo xmlns:p15="http://schemas.microsoft.com/office/powerpoint/2012/main" timeZoneBias="300"/>
      </p:ext>
    </p:extLst>
  </p:cm>
  <p:cm authorId="2" dt="2023-01-19T15:41:25.488" idx="11">
    <p:pos x="5192" y="293"/>
    <p:text>Resolved</p:text>
    <p:extLst>
      <p:ext uri="{C676402C-5697-4E1C-873F-D02D1690AC5C}">
        <p15:threadingInfo xmlns:p15="http://schemas.microsoft.com/office/powerpoint/2012/main" timeZoneBias="300">
          <p15:parentCm authorId="3" idx="4"/>
        </p15:threadingInfo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3-01-18T14:16:18.688" idx="5">
    <p:pos x="4259" y="197"/>
    <p:text>"Tour Routes must be Assessed Before the tour." something like that</p:text>
    <p:extLst>
      <p:ext uri="{C676402C-5697-4E1C-873F-D02D1690AC5C}">
        <p15:threadingInfo xmlns:p15="http://schemas.microsoft.com/office/powerpoint/2012/main" timeZoneBias="300"/>
      </p:ext>
    </p:extLst>
  </p:cm>
  <p:cm authorId="2" dt="2023-01-19T15:41:15.472" idx="9">
    <p:pos x="4259" y="293"/>
    <p:text>Resolved</p:text>
    <p:extLst>
      <p:ext uri="{C676402C-5697-4E1C-873F-D02D1690AC5C}">
        <p15:threadingInfo xmlns:p15="http://schemas.microsoft.com/office/powerpoint/2012/main" timeZoneBias="300">
          <p15:parentCm authorId="3" idx="5"/>
        </p15:threadingInfo>
      </p:ext>
    </p:extLst>
  </p:cm>
  <p:cm authorId="3" dt="2023-01-18T14:18:56.234" idx="6">
    <p:pos x="5533" y="1144"/>
    <p:text>Made some suggested updates to wording.</p:text>
    <p:extLst>
      <p:ext uri="{C676402C-5697-4E1C-873F-D02D1690AC5C}">
        <p15:threadingInfo xmlns:p15="http://schemas.microsoft.com/office/powerpoint/2012/main" timeZoneBias="300"/>
      </p:ext>
    </p:extLst>
  </p:cm>
  <p:cm authorId="2" dt="2023-01-19T15:41:12.831" idx="8">
    <p:pos x="5533" y="1240"/>
    <p:text>Resolved</p:text>
    <p:extLst>
      <p:ext uri="{C676402C-5697-4E1C-873F-D02D1690AC5C}">
        <p15:threadingInfo xmlns:p15="http://schemas.microsoft.com/office/powerpoint/2012/main" timeZoneBias="300">
          <p15:parentCm authorId="3" idx="6"/>
        </p15:threadingInfo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1-12T09:53:58.118" idx="3">
    <p:pos x="5663" y="1943"/>
    <p:text>This is my understanding from Andreas. Hopefully it can change soon...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1-12T09:52:12.267" idx="2">
    <p:pos x="3295" y="673"/>
    <p:text>Is this still true? Our tours are visiting HRS, Rack Room, and SOLARIS, all of which require a separate access.</p:text>
    <p:extLst>
      <p:ext uri="{C676402C-5697-4E1C-873F-D02D1690AC5C}">
        <p15:threadingInfo xmlns:p15="http://schemas.microsoft.com/office/powerpoint/2012/main" timeZoneBias="300"/>
      </p:ext>
    </p:extLst>
  </p:cm>
  <p:cm authorId="2" dt="2023-01-12T10:03:35.271" idx="5">
    <p:pos x="3295" y="769"/>
    <p:text>Can I add an exception for those locations?</p:text>
    <p:extLst>
      <p:ext uri="{C676402C-5697-4E1C-873F-D02D1690AC5C}">
        <p15:threadingInfo xmlns:p15="http://schemas.microsoft.com/office/powerpoint/2012/main" timeZoneBias="300">
          <p15:parentCm authorId="2" idx="2"/>
        </p15:threadingInfo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1-19T15:39:47.697" idx="6">
    <p:pos x="3020" y="2379"/>
    <p:text>Does the tunnel still need long pants?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3-01-18T14:20:38.356" idx="7">
    <p:pos x="1167" y="1144"/>
    <p:text>Is there a max of people? Put it here.</p:text>
    <p:extLst>
      <p:ext uri="{C676402C-5697-4E1C-873F-D02D1690AC5C}">
        <p15:threadingInfo xmlns:p15="http://schemas.microsoft.com/office/powerpoint/2012/main" timeZoneBias="300"/>
      </p:ext>
    </p:extLst>
  </p:cm>
  <p:cm authorId="2" dt="2023-01-19T15:40:54.550" idx="7">
    <p:pos x="1167" y="1240"/>
    <p:text>Resolved</p:text>
    <p:extLst>
      <p:ext uri="{C676402C-5697-4E1C-873F-D02D1690AC5C}">
        <p15:threadingInfo xmlns:p15="http://schemas.microsoft.com/office/powerpoint/2012/main" timeZoneBias="300">
          <p15:parentCm authorId="3" idx="7"/>
        </p15:threadingInfo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48950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0"/>
            <a:ext cx="4002299" cy="348950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r">
              <a:defRPr sz="1200"/>
            </a:lvl1pPr>
          </a:lstStyle>
          <a:p>
            <a:fld id="{8B183C77-1E79-4574-B93B-9AE41E314B0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05889"/>
            <a:ext cx="4002299" cy="348949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05889"/>
            <a:ext cx="4002299" cy="348949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r">
              <a:defRPr sz="1200"/>
            </a:lvl1pPr>
          </a:lstStyle>
          <a:p>
            <a:fld id="{68704567-120B-4447-842C-030D31E82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23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47742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0"/>
            <a:ext cx="4002299" cy="347742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6F5317-41B7-463E-8DD1-76E958C3A637}" type="datetimeFigureOut">
              <a:rPr lang="en-US"/>
              <a:pPr>
                <a:defRPr/>
              </a:pPr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81313" y="522288"/>
            <a:ext cx="3473450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9" tIns="46259" rIns="92519" bIns="4625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03548"/>
            <a:ext cx="7388860" cy="3129677"/>
          </a:xfrm>
          <a:prstGeom prst="rect">
            <a:avLst/>
          </a:prstGeom>
        </p:spPr>
        <p:txBody>
          <a:bodyPr vert="horz" lIns="92519" tIns="46259" rIns="92519" bIns="4625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05889"/>
            <a:ext cx="4002299" cy="347742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05889"/>
            <a:ext cx="4002299" cy="347742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5984F68-191B-41E2-8EF9-F9025FB25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310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050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ctangle 2051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60319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717" indent="-28912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487" indent="-23129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9082" indent="-23129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677" indent="-23129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4272" indent="-2312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6867" indent="-2312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9462" indent="-2312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2057" indent="-2312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684C9B-779C-458D-8522-BBA5E1367AAB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815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kg1.png"/>
          <p:cNvPicPr>
            <a:picLocks noChangeAspect="1"/>
          </p:cNvPicPr>
          <p:nvPr/>
        </p:nvPicPr>
        <p:blipFill>
          <a:blip r:embed="rId2" cstate="print"/>
          <a:srcRect t="2948"/>
          <a:stretch>
            <a:fillRect/>
          </a:stretch>
        </p:blipFill>
        <p:spPr bwMode="auto">
          <a:xfrm>
            <a:off x="71062" y="0"/>
            <a:ext cx="9001881" cy="66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8024" y="1238250"/>
            <a:ext cx="7489976" cy="453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6996">
              <a:lnSpc>
                <a:spcPct val="90000"/>
              </a:lnSpc>
              <a:defRPr/>
            </a:pPr>
            <a:endParaRPr lang="en-US" sz="2600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35" indent="0" algn="ctr">
              <a:buNone/>
              <a:defRPr/>
            </a:lvl2pPr>
            <a:lvl3pPr marL="864469" indent="0" algn="ctr">
              <a:buNone/>
              <a:defRPr/>
            </a:lvl3pPr>
            <a:lvl4pPr marL="1296702" indent="0" algn="ctr">
              <a:buNone/>
              <a:defRPr/>
            </a:lvl4pPr>
            <a:lvl5pPr marL="1728938" indent="0" algn="ctr">
              <a:buNone/>
              <a:defRPr/>
            </a:lvl5pPr>
            <a:lvl6pPr marL="2161172" indent="0" algn="ctr">
              <a:buNone/>
              <a:defRPr/>
            </a:lvl6pPr>
            <a:lvl7pPr marL="2593406" indent="0" algn="ctr">
              <a:buNone/>
              <a:defRPr/>
            </a:lvl7pPr>
            <a:lvl8pPr marL="3025640" indent="0" algn="ctr">
              <a:buNone/>
              <a:defRPr/>
            </a:lvl8pPr>
            <a:lvl9pPr marL="345787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3143254"/>
            <a:ext cx="9001124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52400" y="6387148"/>
            <a:ext cx="9448800" cy="348941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/>
          <a:p>
            <a:pPr algn="ctr" defTabSz="457200" eaLnBrk="1" hangingPunct="1"/>
            <a:r>
              <a:rPr lang="en-US" sz="850" dirty="0">
                <a:solidFill>
                  <a:prstClr val="black"/>
                </a:solidFill>
                <a:ea typeface="ヒラギノ角ゴ Pro W3"/>
                <a:cs typeface="ヒラギノ角ゴ Pro W3"/>
              </a:rPr>
              <a:t>This material is based upon work supported by the U.S. Department of Energy Office of Science under Cooperative Agreement DE-SC0000661, the State of Michigan and Michigan </a:t>
            </a:r>
          </a:p>
          <a:p>
            <a:pPr algn="ctr" defTabSz="457200" eaLnBrk="1" hangingPunct="1"/>
            <a:r>
              <a:rPr lang="en-US" sz="850" dirty="0">
                <a:solidFill>
                  <a:prstClr val="black"/>
                </a:solidFill>
                <a:ea typeface="ヒラギノ角ゴ Pro W3"/>
                <a:cs typeface="ヒラギノ角ゴ Pro W3"/>
              </a:rPr>
              <a:t>  State University. Michigan State University designs and establishes FRIB as a DOE Office of Science National User Facility in support of the mission of the Office of Nuclear Physics.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597" y="202686"/>
            <a:ext cx="1764003" cy="207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7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lnSpc>
                <a:spcPct val="90000"/>
              </a:lnSpc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1" hangingPunct="1"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21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lnSpc>
                <a:spcPct val="90000"/>
              </a:lnSpc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1" hangingPunct="1"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69"/>
            <a:ext cx="4423227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058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lnSpc>
                <a:spcPct val="90000"/>
              </a:lnSpc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1" hangingPunct="1"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6200" y="3581400"/>
            <a:ext cx="8991604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81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lnSpc>
                <a:spcPct val="90000"/>
              </a:lnSpc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1" hangingPunct="1"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099"/>
            <a:ext cx="4419600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25530" y="1067099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76206" y="3581400"/>
            <a:ext cx="4419599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25530" y="3581400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67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FRIB_ppt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669925" y="1320800"/>
            <a:ext cx="7864475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24" tIns="45712" rIns="91424" bIns="45712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en-US" sz="2800">
              <a:solidFill>
                <a:srgbClr val="B81414"/>
              </a:solidFill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4114800" y="3009900"/>
            <a:ext cx="9144000" cy="525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24" tIns="45712" rIns="91424" bIns="45712">
            <a:spAutoFit/>
          </a:bodyPr>
          <a:lstStyle/>
          <a:p>
            <a:pPr eaLnBrk="1" hangingPunct="1">
              <a:defRPr/>
            </a:pPr>
            <a:endParaRPr lang="en-US" sz="2800">
              <a:solidFill>
                <a:srgbClr val="B81414"/>
              </a:solidFill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5429" y="76201"/>
            <a:ext cx="8273143" cy="47863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8108" y="1067099"/>
            <a:ext cx="8227786" cy="50274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284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96" y="75904"/>
            <a:ext cx="8992810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96" y="1067100"/>
            <a:ext cx="8992810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0" y="6356450"/>
            <a:ext cx="4241321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 defTabSz="457200">
              <a:defRPr/>
            </a:pPr>
            <a:r>
              <a:rPr lang="en-US"/>
              <a:t>A. Presenter, June 2013 Lehman Review - 05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56450"/>
            <a:ext cx="762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0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 defTabSz="457200">
              <a:defRPr/>
            </a:pPr>
            <a:r>
              <a:rPr lang="en-US"/>
              <a:t>, Slide </a:t>
            </a:r>
            <a:fld id="{D30A2C6D-39BC-4576-856C-8743CF76CCF1}" type="slidenum">
              <a:rPr lang="en-US"/>
              <a:pPr defTabSz="4572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0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hf sldNum="0" hdr="0" ftr="0" dt="0"/>
  <p:txStyles>
    <p:titleStyle>
      <a:lvl1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036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074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109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148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178" indent="-180178" algn="l" defTabSz="803293" rtl="0" eaLnBrk="1" fontAlgn="base" hangingPunct="1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359" indent="-151650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584" indent="-16065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8219" indent="-133632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2991" indent="-18017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3294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333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372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407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9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8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7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Laboratory Tour Guide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6019800" cy="5027414"/>
          </a:xfrm>
        </p:spPr>
        <p:txBody>
          <a:bodyPr/>
          <a:lstStyle/>
          <a:p>
            <a:r>
              <a:rPr lang="en-US" altLang="en-US" dirty="0" smtClean="0"/>
              <a:t>If a medical emergency occurs, dial 911</a:t>
            </a:r>
          </a:p>
          <a:p>
            <a:r>
              <a:rPr lang="en-US" altLang="en-US" dirty="0" smtClean="0"/>
              <a:t>Tour Guides shall:</a:t>
            </a:r>
          </a:p>
          <a:p>
            <a:pPr lvl="1"/>
            <a:r>
              <a:rPr lang="en-US" altLang="en-US" dirty="0" smtClean="0"/>
              <a:t>Inform guests of these rules before the tour</a:t>
            </a:r>
          </a:p>
          <a:p>
            <a:pPr lvl="2"/>
            <a:r>
              <a:rPr lang="en-US" altLang="en-US" dirty="0" smtClean="0"/>
              <a:t>No eating/drinking/chewing gum.</a:t>
            </a:r>
          </a:p>
          <a:p>
            <a:pPr lvl="2"/>
            <a:r>
              <a:rPr lang="en-US" altLang="en-US" dirty="0" smtClean="0"/>
              <a:t>No photography or video recording.</a:t>
            </a:r>
          </a:p>
          <a:p>
            <a:pPr lvl="2"/>
            <a:r>
              <a:rPr lang="en-US" altLang="en-US" dirty="0" smtClean="0"/>
              <a:t>Watch for trip hazards.</a:t>
            </a:r>
          </a:p>
          <a:p>
            <a:pPr lvl="2"/>
            <a:r>
              <a:rPr lang="en-US" altLang="en-US" dirty="0" smtClean="0"/>
              <a:t>Do not touch equipment.</a:t>
            </a:r>
          </a:p>
          <a:p>
            <a:pPr lvl="2"/>
            <a:r>
              <a:rPr lang="en-US" altLang="en-US" dirty="0" smtClean="0"/>
              <a:t>Stay with the tour guide.</a:t>
            </a:r>
          </a:p>
          <a:p>
            <a:pPr lvl="1"/>
            <a:r>
              <a:rPr lang="en-US" altLang="en-US" dirty="0" smtClean="0"/>
              <a:t>Point out steps and obstructions to visitors.</a:t>
            </a:r>
          </a:p>
          <a:p>
            <a:pPr lvl="1"/>
            <a:r>
              <a:rPr lang="en-US" altLang="en-US" dirty="0" smtClean="0"/>
              <a:t>Be sure the visitors are properly attired.</a:t>
            </a:r>
          </a:p>
          <a:p>
            <a:pPr lvl="2"/>
            <a:r>
              <a:rPr lang="en-US" altLang="en-US" dirty="0" smtClean="0"/>
              <a:t>Warn visitors about the open stairs and potential problems with small-heeled shoes.</a:t>
            </a:r>
          </a:p>
          <a:p>
            <a:pPr lvl="2"/>
            <a:r>
              <a:rPr lang="en-US" altLang="en-US" dirty="0" smtClean="0"/>
              <a:t>Closed-toed shoes are required in the machine and welding shops.</a:t>
            </a:r>
          </a:p>
          <a:p>
            <a:pPr lvl="1"/>
            <a:r>
              <a:rPr lang="en-US" altLang="en-US" dirty="0" smtClean="0"/>
              <a:t>Be aware of overhead crane activity (watch for flashing orange lights).</a:t>
            </a:r>
          </a:p>
          <a:p>
            <a:pPr lvl="2"/>
            <a:r>
              <a:rPr lang="en-US" altLang="en-US" dirty="0" smtClean="0"/>
              <a:t>Tour groups must wear hardhats to enter areas where a crane is in operation.</a:t>
            </a:r>
          </a:p>
          <a:p>
            <a:pPr lvl="2"/>
            <a:r>
              <a:rPr lang="en-US" altLang="en-US" dirty="0" smtClean="0"/>
              <a:t>If possible, avoid areas that have active crane usage.</a:t>
            </a:r>
          </a:p>
          <a:p>
            <a:endParaRPr lang="en-US" altLang="en-US" dirty="0" smtClean="0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Safely Conducting a Tour [1]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50" y="1143000"/>
            <a:ext cx="28575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839200" cy="5027414"/>
          </a:xfrm>
        </p:spPr>
        <p:txBody>
          <a:bodyPr/>
          <a:lstStyle/>
          <a:p>
            <a:r>
              <a:rPr lang="en-US" altLang="en-US" dirty="0" smtClean="0"/>
              <a:t>Tour Guides shall:</a:t>
            </a:r>
          </a:p>
          <a:p>
            <a:pPr lvl="1"/>
            <a:r>
              <a:rPr lang="en-US" altLang="en-US" dirty="0" smtClean="0"/>
              <a:t>Watch </a:t>
            </a:r>
            <a:r>
              <a:rPr lang="en-US" altLang="en-US" dirty="0"/>
              <a:t>for magnetic field warning </a:t>
            </a:r>
            <a:r>
              <a:rPr lang="en-US" altLang="en-US" dirty="0" smtClean="0"/>
              <a:t>lights.</a:t>
            </a:r>
            <a:endParaRPr lang="en-US" altLang="en-US" dirty="0"/>
          </a:p>
          <a:p>
            <a:pPr lvl="1"/>
            <a:r>
              <a:rPr lang="en-US" altLang="en-US" dirty="0" smtClean="0"/>
              <a:t>Keep close account of their tour group.  Do not leave anyone behind at any stage. </a:t>
            </a:r>
          </a:p>
          <a:p>
            <a:pPr lvl="1"/>
            <a:r>
              <a:rPr lang="en-US" altLang="en-US" dirty="0" smtClean="0"/>
              <a:t>Lead no more than 15 visitors. Larger groups must be split among multiple guides or have a second guide follow at the rear.</a:t>
            </a:r>
          </a:p>
          <a:p>
            <a:pPr lvl="1"/>
            <a:r>
              <a:rPr lang="en-US" altLang="en-US" dirty="0" smtClean="0"/>
              <a:t>Assess whether </a:t>
            </a:r>
            <a:r>
              <a:rPr lang="en-US" altLang="en-US" dirty="0"/>
              <a:t>the actions of any guests would make it unsafe to </a:t>
            </a:r>
            <a:r>
              <a:rPr lang="en-US" altLang="en-US" dirty="0" smtClean="0"/>
              <a:t>continue. If guest behavior ever becomes a safety concern, </a:t>
            </a:r>
            <a:r>
              <a:rPr lang="en-US" altLang="en-US" dirty="0"/>
              <a:t>terminate the tour and lead them out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pPr lvl="1"/>
            <a:r>
              <a:rPr lang="en-US" altLang="en-US" dirty="0" smtClean="0"/>
              <a:t>Never take visitors past safety barriers (oxygen deficiency hazard, exclusion zones, etc.).</a:t>
            </a:r>
          </a:p>
          <a:p>
            <a:pPr lvl="1"/>
            <a:r>
              <a:rPr lang="en-US" altLang="en-US" dirty="0" smtClean="0"/>
              <a:t>Never take tours into areas not included in the initial safety survey</a:t>
            </a:r>
          </a:p>
          <a:p>
            <a:pPr lvl="1"/>
            <a:r>
              <a:rPr lang="en-US" altLang="en-US" dirty="0" smtClean="0"/>
              <a:t>Watch for current status of areas your tour is visiting. When in doubt about the status of an area or vault during a tour, do not enter that area/vault.</a:t>
            </a:r>
          </a:p>
          <a:p>
            <a:endParaRPr lang="en-US" altLang="en-US" dirty="0" smtClean="0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Safely Conducting a Tour [2]</a:t>
            </a:r>
          </a:p>
        </p:txBody>
      </p:sp>
    </p:spTree>
    <p:extLst>
      <p:ext uri="{BB962C8B-B14F-4D97-AF65-F5344CB8AC3E}">
        <p14:creationId xmlns:p14="http://schemas.microsoft.com/office/powerpoint/2010/main" val="122818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19200"/>
            <a:ext cx="4419600" cy="5027414"/>
          </a:xfrm>
        </p:spPr>
        <p:txBody>
          <a:bodyPr/>
          <a:lstStyle/>
          <a:p>
            <a:r>
              <a:rPr lang="en-US" dirty="0" smtClean="0"/>
              <a:t>Ensure the interaction you have is positive, relevant to FRIB, and audience-appropriate.</a:t>
            </a:r>
          </a:p>
          <a:p>
            <a:r>
              <a:rPr lang="en-US" dirty="0" smtClean="0"/>
              <a:t>To protect and build FRIB’s reputation and image, assume </a:t>
            </a:r>
            <a:r>
              <a:rPr lang="en-US" dirty="0"/>
              <a:t>that your visitors </a:t>
            </a:r>
            <a:r>
              <a:rPr lang="en-US" dirty="0" smtClean="0"/>
              <a:t>plan to share their experience to </a:t>
            </a:r>
            <a:r>
              <a:rPr lang="en-US" dirty="0"/>
              <a:t>social media channels. </a:t>
            </a:r>
            <a:endParaRPr lang="en-US" dirty="0" smtClean="0"/>
          </a:p>
          <a:p>
            <a:r>
              <a:rPr lang="en-US" dirty="0" smtClean="0"/>
              <a:t>Do </a:t>
            </a:r>
            <a:r>
              <a:rPr lang="en-US" dirty="0"/>
              <a:t>not say or do anything that you would not want released on the internet as a representation of FRIB, FRIB science, FRIB use of taxpayer resources, Michigan State University, U.S. Department of Energy, or other funding agencies and stakeholders.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positive impressions with </a:t>
            </a:r>
            <a:r>
              <a:rPr lang="en-US" dirty="0" smtClean="0"/>
              <a:t>visitors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19200"/>
            <a:ext cx="392430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27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19200"/>
            <a:ext cx="4419600" cy="5027414"/>
          </a:xfrm>
        </p:spPr>
        <p:txBody>
          <a:bodyPr/>
          <a:lstStyle/>
          <a:p>
            <a:r>
              <a:rPr lang="en-US" dirty="0" smtClean="0"/>
              <a:t>Public tours stay on handicap-accessible routes</a:t>
            </a:r>
          </a:p>
          <a:p>
            <a:r>
              <a:rPr lang="en-US" dirty="0" smtClean="0"/>
              <a:t>Speak loudly and clearly in the noisy laboratory environments</a:t>
            </a:r>
          </a:p>
          <a:p>
            <a:pPr lvl="1"/>
            <a:r>
              <a:rPr lang="en-US" dirty="0" smtClean="0"/>
              <a:t>The outreach coordinator has wearable loudspeaker devices that can help project your voice</a:t>
            </a:r>
            <a:endParaRPr lang="en-US" dirty="0" smtClean="0"/>
          </a:p>
          <a:p>
            <a:r>
              <a:rPr lang="en-US" dirty="0" smtClean="0"/>
              <a:t>For general audiences, avoid jargon or specialized terminology.</a:t>
            </a:r>
          </a:p>
          <a:p>
            <a:r>
              <a:rPr lang="en-US" dirty="0" smtClean="0"/>
              <a:t>Encourage your audience to ask questions!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7" r="16505"/>
          <a:stretch/>
        </p:blipFill>
        <p:spPr>
          <a:xfrm>
            <a:off x="4876800" y="1221336"/>
            <a:ext cx="4038600" cy="472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52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Tours provide an opportunity to showcase the laboratory and the work that is performed here</a:t>
            </a:r>
          </a:p>
          <a:p>
            <a:r>
              <a:rPr lang="en-US" dirty="0"/>
              <a:t>Tours can be separated into two classes:</a:t>
            </a:r>
          </a:p>
          <a:p>
            <a:pPr lvl="1"/>
            <a:r>
              <a:rPr lang="en-US" dirty="0"/>
              <a:t>Business related tours</a:t>
            </a:r>
          </a:p>
          <a:p>
            <a:pPr lvl="2"/>
            <a:r>
              <a:rPr lang="en-US" dirty="0"/>
              <a:t>The tour will be conducted to accomplish a business-related goal (inspections, vendor orientation, etc.)</a:t>
            </a:r>
          </a:p>
          <a:p>
            <a:pPr lvl="1"/>
            <a:r>
              <a:rPr lang="en-US" dirty="0"/>
              <a:t>Educational tours</a:t>
            </a:r>
          </a:p>
          <a:p>
            <a:pPr lvl="2"/>
            <a:r>
              <a:rPr lang="en-US" dirty="0"/>
              <a:t>Not business related, for example members from a school group or family and friends</a:t>
            </a:r>
          </a:p>
          <a:p>
            <a:r>
              <a:rPr lang="en-US" dirty="0" smtClean="0"/>
              <a:t>All persons without Radiation Worker or Radiation Contamination Worker training are considered members of the general public</a:t>
            </a:r>
          </a:p>
          <a:p>
            <a:r>
              <a:rPr lang="en-US" dirty="0" smtClean="0"/>
              <a:t>A radiation survey of the tour route must be performed before any person from the general public is taken into radiation restricted areas</a:t>
            </a:r>
          </a:p>
          <a:p>
            <a:pPr lvl="1"/>
            <a:r>
              <a:rPr lang="en-US" dirty="0" smtClean="0"/>
              <a:t>During the survey, the guide must also check for and record industrial hazards (slip/trip/fall, construction work, etc.)</a:t>
            </a:r>
          </a:p>
          <a:p>
            <a:pPr lvl="1"/>
            <a:r>
              <a:rPr lang="en-US" dirty="0" smtClean="0"/>
              <a:t>The guide must also assess the appearance of areas along the route</a:t>
            </a:r>
          </a:p>
          <a:p>
            <a:pPr lvl="1"/>
            <a:r>
              <a:rPr lang="en-US" dirty="0" smtClean="0"/>
              <a:t>Tours shall not go to places where there is an unmitigated industrial hazard or those that appear unkempt or reflect poorly on FRIB</a:t>
            </a:r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is a Tour?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appropriately-trained employees may give tours</a:t>
            </a:r>
          </a:p>
          <a:p>
            <a:r>
              <a:rPr lang="en-US" dirty="0" smtClean="0"/>
              <a:t>Tour Guides can be Laboratory graduate students, staff or faculty that have:</a:t>
            </a:r>
          </a:p>
          <a:p>
            <a:pPr lvl="1"/>
            <a:r>
              <a:rPr lang="en-US" dirty="0" smtClean="0"/>
              <a:t>Completed this training</a:t>
            </a:r>
          </a:p>
          <a:p>
            <a:pPr lvl="1"/>
            <a:r>
              <a:rPr lang="en-US" dirty="0" smtClean="0"/>
              <a:t>Have up-to-date Radiation Worker or Radiation Contamination Worker training</a:t>
            </a:r>
          </a:p>
          <a:p>
            <a:r>
              <a:rPr lang="en-US" dirty="0" smtClean="0"/>
              <a:t>Undergraduate students and visitors cannot be tour guides</a:t>
            </a:r>
          </a:p>
          <a:p>
            <a:endParaRPr lang="en-US" dirty="0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Who May Give Tours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 tour guide, safety is your first priority and is much more important than being entertaining or even educational</a:t>
            </a:r>
          </a:p>
          <a:p>
            <a:r>
              <a:rPr lang="en-US" dirty="0" smtClean="0"/>
              <a:t>YOU are responsible for the safety of your entire tour group</a:t>
            </a:r>
          </a:p>
          <a:p>
            <a:pPr lvl="1"/>
            <a:r>
              <a:rPr lang="en-US" dirty="0" smtClean="0"/>
              <a:t>Under MSU’s Radiation Safety Program, employees with Radiation Worker training are responsible for compliance with the NRC license and the MSU ALARA program</a:t>
            </a:r>
          </a:p>
          <a:p>
            <a:pPr lvl="1"/>
            <a:r>
              <a:rPr lang="en-US" dirty="0" smtClean="0"/>
              <a:t>Watch for industrial hazards and keep your guests away</a:t>
            </a:r>
          </a:p>
          <a:p>
            <a:pPr lvl="1"/>
            <a:r>
              <a:rPr lang="en-US" dirty="0" smtClean="0"/>
              <a:t>MIOSHA standards </a:t>
            </a:r>
            <a:r>
              <a:rPr lang="en-US" i="1" dirty="0" smtClean="0"/>
              <a:t>(Ashley, please advise)</a:t>
            </a:r>
          </a:p>
          <a:p>
            <a:endParaRPr lang="en-US" dirty="0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Safety is Your FIRST Priority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7100"/>
            <a:ext cx="5029200" cy="5027414"/>
          </a:xfrm>
        </p:spPr>
        <p:txBody>
          <a:bodyPr/>
          <a:lstStyle/>
          <a:p>
            <a:r>
              <a:rPr lang="en-US" dirty="0" smtClean="0"/>
              <a:t>To ensure visitor safety in restricted laboratory spaces, area </a:t>
            </a:r>
            <a:r>
              <a:rPr lang="en-US" dirty="0"/>
              <a:t>coordinators must be informed prior to touring </a:t>
            </a:r>
          </a:p>
          <a:p>
            <a:pPr lvl="1"/>
            <a:r>
              <a:rPr lang="en-US" dirty="0" smtClean="0"/>
              <a:t>Determine the tour route and areas that will be visited</a:t>
            </a:r>
          </a:p>
          <a:p>
            <a:pPr lvl="1"/>
            <a:r>
              <a:rPr lang="en-US" dirty="0" smtClean="0"/>
              <a:t>Submit a Work Control Plan (WCP) on Portal to alert area coordinators of the upcoming tour</a:t>
            </a:r>
          </a:p>
          <a:p>
            <a:pPr lvl="2"/>
            <a:r>
              <a:rPr lang="en-US" dirty="0" smtClean="0"/>
              <a:t>See a sample by searching for “public tours planned” </a:t>
            </a:r>
          </a:p>
          <a:p>
            <a:pPr lvl="2"/>
            <a:r>
              <a:rPr lang="en-US" dirty="0"/>
              <a:t>State the day and time of the planned tour</a:t>
            </a:r>
          </a:p>
          <a:p>
            <a:pPr lvl="2"/>
            <a:r>
              <a:rPr lang="en-US" dirty="0" smtClean="0"/>
              <a:t>Use the Floor Plans link to identify which room numbers should be included</a:t>
            </a:r>
          </a:p>
          <a:p>
            <a:pPr lvl="2"/>
            <a:r>
              <a:rPr lang="en-US" dirty="0" smtClean="0"/>
              <a:t>All public tours given by outreach personnel are </a:t>
            </a:r>
            <a:r>
              <a:rPr lang="en-US" i="1" dirty="0" smtClean="0"/>
              <a:t>already included </a:t>
            </a:r>
            <a:r>
              <a:rPr lang="en-US" dirty="0" smtClean="0"/>
              <a:t>in a </a:t>
            </a:r>
            <a:r>
              <a:rPr lang="en-US" dirty="0" smtClean="0"/>
              <a:t>monthly WCP to </a:t>
            </a:r>
            <a:r>
              <a:rPr lang="en-US" dirty="0" smtClean="0"/>
              <a:t>inform area coordinators of the upcoming schedule along a standard public tour route</a:t>
            </a:r>
          </a:p>
          <a:p>
            <a:pPr lvl="1"/>
            <a:r>
              <a:rPr lang="en-US" dirty="0" smtClean="0"/>
              <a:t>When the tour is on short notice (24 hours or less), email the area coordinators AND submit a WCP</a:t>
            </a:r>
          </a:p>
          <a:p>
            <a:pPr lvl="2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 Guides must inform Area Coordinators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889" r="75000"/>
          <a:stretch/>
        </p:blipFill>
        <p:spPr>
          <a:xfrm>
            <a:off x="5272961" y="1067100"/>
            <a:ext cx="3642439" cy="37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60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5486400" cy="5027414"/>
          </a:xfrm>
        </p:spPr>
        <p:txBody>
          <a:bodyPr/>
          <a:lstStyle/>
          <a:p>
            <a:r>
              <a:rPr lang="en-US" dirty="0" smtClean="0"/>
              <a:t>Walk through surveys using an ion chamber (see photo) are required prior to giving a </a:t>
            </a:r>
            <a:r>
              <a:rPr lang="en-US" dirty="0" smtClean="0"/>
              <a:t>tour</a:t>
            </a:r>
          </a:p>
          <a:p>
            <a:pPr lvl="1"/>
            <a:r>
              <a:rPr lang="en-US" dirty="0"/>
              <a:t>All public tours given by outreach personnel </a:t>
            </a:r>
            <a:r>
              <a:rPr lang="en-US" dirty="0" smtClean="0"/>
              <a:t>are surveyed by the tour leader</a:t>
            </a:r>
            <a:endParaRPr lang="en-US" dirty="0" smtClean="0"/>
          </a:p>
          <a:p>
            <a:r>
              <a:rPr lang="en-US" dirty="0" smtClean="0"/>
              <a:t>The Laboratory is a dynamic workplace </a:t>
            </a:r>
            <a:endParaRPr lang="en-US" strike="sngStrike" dirty="0" smtClean="0"/>
          </a:p>
          <a:p>
            <a:pPr lvl="1"/>
            <a:r>
              <a:rPr lang="en-US" dirty="0" smtClean="0">
                <a:solidFill>
                  <a:srgbClr val="064308"/>
                </a:solidFill>
              </a:rPr>
              <a:t>The dynamic nature of work in the Laboratory necessitates up to date tour surveys performed earlier on the day of the tour</a:t>
            </a:r>
          </a:p>
          <a:p>
            <a:pPr lvl="1"/>
            <a:r>
              <a:rPr lang="en-US" dirty="0" smtClean="0">
                <a:solidFill>
                  <a:srgbClr val="064308"/>
                </a:solidFill>
              </a:rPr>
              <a:t>Tour surveys used the day before may not be extended into the next day</a:t>
            </a:r>
          </a:p>
          <a:p>
            <a:r>
              <a:rPr lang="en-US" dirty="0" smtClean="0"/>
              <a:t>MSU’s Broad Scope Radiation License is based on compliance with NRC regulations and includes specific requirements for members of the general public (10 CFR 20.1301)</a:t>
            </a:r>
          </a:p>
          <a:p>
            <a:pPr lvl="1"/>
            <a:r>
              <a:rPr lang="en-US" dirty="0" smtClean="0"/>
              <a:t>For example, the general public cannot receive more than 2 </a:t>
            </a:r>
            <a:r>
              <a:rPr lang="en-US" dirty="0" err="1" smtClean="0"/>
              <a:t>mR</a:t>
            </a:r>
            <a:r>
              <a:rPr lang="en-US" dirty="0" smtClean="0"/>
              <a:t> in any hour</a:t>
            </a:r>
          </a:p>
          <a:p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6200" y="289331"/>
            <a:ext cx="8991600" cy="478624"/>
          </a:xfrm>
        </p:spPr>
        <p:txBody>
          <a:bodyPr/>
          <a:lstStyle/>
          <a:p>
            <a:r>
              <a:rPr lang="en-US" altLang="en-US" dirty="0" smtClean="0"/>
              <a:t>Tour Route must be surveyed before the tour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00" y="1143000"/>
            <a:ext cx="32512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Safety Survey</a:t>
            </a:r>
            <a:br>
              <a:rPr lang="en-US" altLang="en-US" smtClean="0"/>
            </a:br>
            <a:r>
              <a:rPr lang="en-US" altLang="en-US" smtClean="0"/>
              <a:t>(To Be Completed Prior to Tour)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97069" y="1139149"/>
            <a:ext cx="411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dirty="0" smtClean="0">
                <a:solidFill>
                  <a:srgbClr val="C00000"/>
                </a:solidFill>
              </a:rPr>
              <a:t>FOR REFERENCE ONLY</a:t>
            </a:r>
          </a:p>
          <a:p>
            <a:pPr algn="ctr" eaLnBrk="1" hangingPunct="1"/>
            <a:r>
              <a:rPr lang="en-US" altLang="en-US" sz="1200" dirty="0" smtClean="0">
                <a:solidFill>
                  <a:srgbClr val="C00000"/>
                </a:solidFill>
              </a:rPr>
              <a:t>Located on Portal &gt; ESH &gt; Forms &gt; Tour Safety Checklist</a:t>
            </a:r>
            <a:endParaRPr lang="en-US" altLang="en-US" sz="1200" dirty="0">
              <a:solidFill>
                <a:srgbClr val="C00000"/>
              </a:solidFill>
            </a:endParaRPr>
          </a:p>
        </p:txBody>
      </p:sp>
      <p:sp>
        <p:nvSpPr>
          <p:cNvPr id="14341" name="Text Placeholder 3"/>
          <p:cNvSpPr txBox="1">
            <a:spLocks/>
          </p:cNvSpPr>
          <p:nvPr/>
        </p:nvSpPr>
        <p:spPr bwMode="auto">
          <a:xfrm>
            <a:off x="4267200" y="1101725"/>
            <a:ext cx="4724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6450">
              <a:lnSpc>
                <a:spcPct val="90000"/>
              </a:lnSpc>
              <a:spcBef>
                <a:spcPct val="50000"/>
              </a:spcBef>
              <a:buSzPct val="100000"/>
              <a:buChar char="•"/>
              <a:defRPr sz="2000">
                <a:solidFill>
                  <a:srgbClr val="06430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55613" indent="-169863" defTabSz="806450">
              <a:lnSpc>
                <a:spcPct val="90000"/>
              </a:lnSpc>
              <a:spcBef>
                <a:spcPct val="25000"/>
              </a:spcBef>
              <a:buSzPct val="100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741363" indent="-169863" defTabSz="806450">
              <a:lnSpc>
                <a:spcPct val="90000"/>
              </a:lnSpc>
              <a:spcBef>
                <a:spcPct val="15000"/>
              </a:spcBef>
              <a:buSzPct val="10000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255713" indent="-227013" defTabSz="806450">
              <a:lnSpc>
                <a:spcPct val="90000"/>
              </a:lnSpc>
              <a:spcBef>
                <a:spcPct val="10000"/>
              </a:spcBef>
              <a:buSzPct val="100000"/>
              <a:buChar char="–"/>
              <a:defRPr sz="1300">
                <a:solidFill>
                  <a:schemeClr val="tx1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4pPr>
            <a:lvl5pPr marL="1765300" indent="-149225" defTabSz="806450">
              <a:lnSpc>
                <a:spcPct val="90000"/>
              </a:lnSpc>
              <a:spcBef>
                <a:spcPct val="10000"/>
              </a:spcBef>
              <a:buSzPct val="100000"/>
              <a:buChar char="–"/>
              <a:defRPr sz="1300">
                <a:solidFill>
                  <a:schemeClr val="tx1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5pPr>
            <a:lvl6pPr marL="2222500" indent="-149225" defTabSz="80645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6pPr>
            <a:lvl7pPr marL="2679700" indent="-149225" defTabSz="80645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7pPr>
            <a:lvl8pPr marL="3136900" indent="-149225" defTabSz="80645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8pPr>
            <a:lvl9pPr marL="3594100" indent="-149225" defTabSz="80645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115888" indent="-115888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sz="1400" dirty="0" smtClean="0"/>
              <a:t>Walk the planned tour route (dependent on current vault restrictions) with a </a:t>
            </a:r>
            <a:r>
              <a:rPr lang="en-US" altLang="en-US" sz="1400" b="1" dirty="0" smtClean="0"/>
              <a:t>survey form </a:t>
            </a:r>
            <a:r>
              <a:rPr lang="en-US" altLang="en-US" sz="1400" dirty="0" smtClean="0"/>
              <a:t>and an </a:t>
            </a:r>
            <a:r>
              <a:rPr lang="en-US" altLang="en-US" sz="1400" b="1" dirty="0" smtClean="0"/>
              <a:t>ion chamber </a:t>
            </a:r>
            <a:r>
              <a:rPr lang="en-US" altLang="en-US" sz="1400" dirty="0" smtClean="0"/>
              <a:t>(available from the safety office) and perform a safety survey focusing on everyday problems:</a:t>
            </a:r>
          </a:p>
          <a:p>
            <a:pPr marL="231775" lvl="1" indent="-115888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1400" b="1" dirty="0" smtClean="0"/>
              <a:t>Ambient conditions – </a:t>
            </a:r>
            <a:r>
              <a:rPr lang="en-US" altLang="en-US" sz="1400" dirty="0" smtClean="0"/>
              <a:t>temp, light, ventilation</a:t>
            </a:r>
          </a:p>
          <a:p>
            <a:pPr marL="231775" lvl="1" indent="-115888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1400" b="1" dirty="0" smtClean="0"/>
              <a:t>Material Handling – </a:t>
            </a:r>
            <a:r>
              <a:rPr lang="en-US" altLang="en-US" sz="1400" dirty="0" smtClean="0"/>
              <a:t>operating crane/forklift, storage</a:t>
            </a:r>
          </a:p>
          <a:p>
            <a:pPr marL="231775" lvl="1" indent="-115888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1400" b="1" dirty="0" smtClean="0"/>
              <a:t>Electrical Safety – </a:t>
            </a:r>
            <a:r>
              <a:rPr lang="en-US" altLang="en-US" sz="1400" dirty="0" smtClean="0"/>
              <a:t>open cabinets, extension cords</a:t>
            </a:r>
          </a:p>
          <a:p>
            <a:pPr marL="231775" lvl="1" indent="-115888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1400" b="1" dirty="0" smtClean="0"/>
              <a:t>Housekeeping – </a:t>
            </a:r>
            <a:r>
              <a:rPr lang="en-US" altLang="en-US" sz="1400" dirty="0" smtClean="0"/>
              <a:t>trip hazards, unobstructed path</a:t>
            </a:r>
          </a:p>
          <a:p>
            <a:pPr marL="231775" lvl="1" indent="-115888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1400" b="1" dirty="0" smtClean="0"/>
              <a:t>Physical Hazards – </a:t>
            </a:r>
            <a:r>
              <a:rPr lang="en-US" altLang="en-US" sz="1400" dirty="0" smtClean="0"/>
              <a:t>construction, operating machines</a:t>
            </a:r>
          </a:p>
          <a:p>
            <a:pPr marL="231775" lvl="1" indent="-115888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1400" b="1" dirty="0" smtClean="0"/>
              <a:t>Fall protection – </a:t>
            </a:r>
            <a:r>
              <a:rPr lang="en-US" altLang="en-US" sz="1400" dirty="0" smtClean="0"/>
              <a:t>guardrails, dropped items</a:t>
            </a:r>
          </a:p>
          <a:p>
            <a:pPr marL="231775" lvl="1" indent="-115888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1400" b="1" dirty="0" smtClean="0"/>
              <a:t>Chemical Safety – </a:t>
            </a:r>
            <a:r>
              <a:rPr lang="en-US" altLang="en-US" sz="1400" dirty="0" smtClean="0"/>
              <a:t>open containers, warning signs</a:t>
            </a:r>
          </a:p>
          <a:p>
            <a:pPr marL="231775" lvl="1" indent="-115888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1400" b="1" dirty="0" smtClean="0"/>
              <a:t>Radiation Safety – all </a:t>
            </a:r>
            <a:r>
              <a:rPr lang="en-US" altLang="en-US" sz="1400" dirty="0" smtClean="0"/>
              <a:t>ion chamber readings must be below 2 </a:t>
            </a:r>
            <a:r>
              <a:rPr lang="en-US" altLang="en-US" sz="1400" dirty="0" err="1" smtClean="0"/>
              <a:t>mR</a:t>
            </a:r>
            <a:r>
              <a:rPr lang="en-US" altLang="en-US" sz="1400" dirty="0" smtClean="0"/>
              <a:t>/</a:t>
            </a:r>
            <a:r>
              <a:rPr lang="en-US" altLang="en-US" sz="1400" dirty="0" err="1" smtClean="0"/>
              <a:t>hr</a:t>
            </a:r>
            <a:endParaRPr lang="en-US" altLang="en-US" sz="1400" dirty="0" smtClean="0"/>
          </a:p>
          <a:p>
            <a:pPr marL="115888" indent="-115888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sz="1400" dirty="0" smtClean="0"/>
              <a:t>Certain areas (e.g. SRF High Bay) require special access and permissions</a:t>
            </a:r>
          </a:p>
          <a:p>
            <a:pPr marL="115888" indent="-115888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sz="1400" dirty="0" smtClean="0"/>
              <a:t>Report all safety hazards or issues to the Safety Office when you return the survey form before the tour</a:t>
            </a:r>
          </a:p>
          <a:p>
            <a:pPr marL="115888" indent="-115888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sz="1400" dirty="0" smtClean="0"/>
              <a:t>Safety issues </a:t>
            </a:r>
            <a:r>
              <a:rPr lang="en-US" altLang="en-US" sz="1400" b="1" dirty="0" smtClean="0"/>
              <a:t>must be mitigated</a:t>
            </a:r>
            <a:r>
              <a:rPr lang="en-US" altLang="en-US" sz="1400" dirty="0" smtClean="0"/>
              <a:t> before the tour, </a:t>
            </a:r>
            <a:r>
              <a:rPr lang="en-US" altLang="en-US" sz="1400" b="1" dirty="0" smtClean="0"/>
              <a:t>or the tour route must be altered </a:t>
            </a:r>
            <a:r>
              <a:rPr lang="en-US" altLang="en-US" sz="1400" dirty="0" smtClean="0"/>
              <a:t>to avoid any hazard</a:t>
            </a:r>
          </a:p>
          <a:p>
            <a:pPr marL="115888" indent="-115888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sz="1400" dirty="0" smtClean="0"/>
              <a:t>For public tours given by outreach personnel, the tour leader is responsible for conducting the survey and providing copies of the completed checklist to all guides</a:t>
            </a:r>
            <a:endParaRPr lang="en-US" alt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9996" t="18519" r="13755" b="17036"/>
          <a:stretch/>
        </p:blipFill>
        <p:spPr>
          <a:xfrm>
            <a:off x="76200" y="1600814"/>
            <a:ext cx="4235669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15400" cy="5027414"/>
          </a:xfrm>
        </p:spPr>
        <p:txBody>
          <a:bodyPr/>
          <a:lstStyle/>
          <a:p>
            <a:r>
              <a:rPr lang="en-US" dirty="0" smtClean="0"/>
              <a:t>Cyclotron vaults and N1</a:t>
            </a:r>
          </a:p>
          <a:p>
            <a:pPr lvl="1"/>
            <a:r>
              <a:rPr lang="en-US" dirty="0" smtClean="0"/>
              <a:t>These are sensitive areas with potential for removable radioactive contamination</a:t>
            </a:r>
          </a:p>
          <a:p>
            <a:pPr lvl="1"/>
            <a:r>
              <a:rPr lang="en-US" dirty="0" smtClean="0"/>
              <a:t>Exceptions for business-related tours can be approved by the Laboratory Area Coordinator for the area and the Operations Department Head</a:t>
            </a:r>
          </a:p>
          <a:p>
            <a:pPr lvl="1"/>
            <a:r>
              <a:rPr lang="en-US" dirty="0" smtClean="0"/>
              <a:t>Note that the area between the Atrium and the ECR control room may routinely have a radiation level about 2 </a:t>
            </a:r>
            <a:r>
              <a:rPr lang="en-US" dirty="0" err="1" smtClean="0"/>
              <a:t>mR</a:t>
            </a:r>
            <a:r>
              <a:rPr lang="en-US" dirty="0" smtClean="0"/>
              <a:t>/</a:t>
            </a:r>
            <a:r>
              <a:rPr lang="en-US" dirty="0" err="1" smtClean="0"/>
              <a:t>hr</a:t>
            </a:r>
            <a:endParaRPr lang="en-US" dirty="0" smtClean="0"/>
          </a:p>
          <a:p>
            <a:r>
              <a:rPr lang="en-US" dirty="0" smtClean="0"/>
              <a:t>Radiation Restricted Areas adjacent to the Transfer Hall (including the 1HW8 North Hallway &amp; 1500J pathway between S3 and clean room)</a:t>
            </a:r>
          </a:p>
          <a:p>
            <a:pPr lvl="1"/>
            <a:r>
              <a:rPr lang="en-US" dirty="0" smtClean="0"/>
              <a:t>Access to these areas carries the following requirements</a:t>
            </a:r>
          </a:p>
          <a:p>
            <a:pPr lvl="2"/>
            <a:r>
              <a:rPr lang="en-US" dirty="0" smtClean="0"/>
              <a:t>Laboratory director approval</a:t>
            </a:r>
          </a:p>
          <a:p>
            <a:pPr lvl="2"/>
            <a:r>
              <a:rPr lang="en-US" dirty="0" smtClean="0"/>
              <a:t>Request to Operations Manager to install locked out beam inhibit device for the duration of the tour</a:t>
            </a:r>
          </a:p>
          <a:p>
            <a:pPr lvl="2"/>
            <a:r>
              <a:rPr lang="en-US" dirty="0" smtClean="0"/>
              <a:t>Written communication to Operations Manager on the day of the tour before it begins, and another just after the tour ends </a:t>
            </a:r>
          </a:p>
          <a:p>
            <a:pPr lvl="2"/>
            <a:r>
              <a:rPr lang="en-US" dirty="0" smtClean="0"/>
              <a:t>See this </a:t>
            </a:r>
            <a:r>
              <a:rPr lang="en-US" dirty="0"/>
              <a:t>document in DCC: </a:t>
            </a:r>
            <a:r>
              <a:rPr lang="en-US" dirty="0" smtClean="0"/>
              <a:t>“Record </a:t>
            </a:r>
            <a:r>
              <a:rPr lang="en-US" dirty="0"/>
              <a:t>of Decision on Areas to Secure and Location of Credited Neutron Monitors during 1 kW Beam </a:t>
            </a:r>
            <a:r>
              <a:rPr lang="en-US" dirty="0" smtClean="0"/>
              <a:t>Operation”</a:t>
            </a:r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Tours Are Not Allowed In…[1]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5715000" cy="5027414"/>
          </a:xfrm>
        </p:spPr>
        <p:txBody>
          <a:bodyPr/>
          <a:lstStyle/>
          <a:p>
            <a:r>
              <a:rPr lang="en-US" dirty="0"/>
              <a:t>Any area which requires </a:t>
            </a:r>
            <a:r>
              <a:rPr lang="en-US" dirty="0" smtClean="0"/>
              <a:t>special </a:t>
            </a:r>
            <a:r>
              <a:rPr lang="en-US" dirty="0"/>
              <a:t>access</a:t>
            </a:r>
          </a:p>
          <a:p>
            <a:pPr lvl="1"/>
            <a:r>
              <a:rPr lang="en-US" dirty="0"/>
              <a:t>Linac tunnel, clean room, chemical etching room, etc.</a:t>
            </a:r>
          </a:p>
          <a:p>
            <a:pPr lvl="1"/>
            <a:r>
              <a:rPr lang="en-US" dirty="0"/>
              <a:t>Exceptions </a:t>
            </a:r>
            <a:r>
              <a:rPr lang="en-US" dirty="0" smtClean="0"/>
              <a:t>for business-related tours can </a:t>
            </a:r>
            <a:r>
              <a:rPr lang="en-US" dirty="0"/>
              <a:t>be approved in special cases by the Laboratory Area Coordinator</a:t>
            </a:r>
          </a:p>
          <a:p>
            <a:r>
              <a:rPr lang="en-US" dirty="0" smtClean="0"/>
              <a:t>Areas with a high magnetic field</a:t>
            </a:r>
          </a:p>
          <a:p>
            <a:pPr lvl="1"/>
            <a:r>
              <a:rPr lang="en-US" dirty="0" smtClean="0"/>
              <a:t>Fields above 5 gauss are indicated by a orange light – look for Warning signs and blue/white tape on ground that indicates a high field area.</a:t>
            </a:r>
          </a:p>
          <a:p>
            <a:pPr lvl="1"/>
            <a:r>
              <a:rPr lang="en-US" dirty="0" smtClean="0"/>
              <a:t>Educational tours may not proceed past these indicators</a:t>
            </a:r>
          </a:p>
          <a:p>
            <a:pPr lvl="1"/>
            <a:r>
              <a:rPr lang="en-US" dirty="0" smtClean="0"/>
              <a:t>Business-related tourists may proceed, but guests must be notified of the magnetic field hazard and agree to proceed</a:t>
            </a:r>
          </a:p>
          <a:p>
            <a:r>
              <a:rPr lang="en-US" dirty="0" smtClean="0"/>
              <a:t>Areas with radiation or high radiation</a:t>
            </a:r>
          </a:p>
          <a:p>
            <a:pPr lvl="1"/>
            <a:r>
              <a:rPr lang="en-US" dirty="0" smtClean="0"/>
              <a:t>These areas will expose the visitors to radiation levels over the public dose limit</a:t>
            </a:r>
          </a:p>
          <a:p>
            <a:endParaRPr lang="en-US" dirty="0"/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Tours Are Not Allowed In…[2]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219200"/>
            <a:ext cx="2228850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6"/>
          <a:stretch/>
        </p:blipFill>
        <p:spPr>
          <a:xfrm>
            <a:off x="6248400" y="4366923"/>
            <a:ext cx="222885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8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Laboratory Tour Guide Training&amp;quot;&quot;/&gt;&lt;property id=&quot;20307&quot; value=&quot;266&quot;/&gt;&lt;/object&gt;&lt;object type=&quot;3&quot; unique_id=&quot;10005&quot;&gt;&lt;property id=&quot;20148&quot; value=&quot;5&quot;/&gt;&lt;property id=&quot;20300&quot; value=&quot;Slide 2 - &amp;quot;What is a Tour?&amp;quot;&quot;/&gt;&lt;property id=&quot;20307&quot; value=&quot;265&quot;/&gt;&lt;/object&gt;&lt;object type=&quot;3&quot; unique_id=&quot;10006&quot;&gt;&lt;property id=&quot;20148&quot; value=&quot;5&quot;/&gt;&lt;property id=&quot;20300&quot; value=&quot;Slide 3 - &amp;quot;Who May Give Tours&amp;quot;&quot;/&gt;&lt;property id=&quot;20307&quot; value=&quot;267&quot;/&gt;&lt;/object&gt;&lt;object type=&quot;3&quot; unique_id=&quot;10007&quot;&gt;&lt;property id=&quot;20148&quot; value=&quot;5&quot;/&gt;&lt;property id=&quot;20300&quot; value=&quot;Slide 4 - &amp;quot;Safety is Your FIRST Priority&amp;quot;&quot;/&gt;&lt;property id=&quot;20307&quot; value=&quot;268&quot;/&gt;&lt;/object&gt;&lt;object type=&quot;3&quot; unique_id=&quot;10008&quot;&gt;&lt;property id=&quot;20148&quot; value=&quot;5&quot;/&gt;&lt;property id=&quot;20300&quot; value=&quot;Slide 5 - &amp;quot;Walk Through Surveys&amp;quot;&quot;/&gt;&lt;property id=&quot;20307&quot; value=&quot;269&quot;/&gt;&lt;/object&gt;&lt;object type=&quot;3&quot; unique_id=&quot;10009&quot;&gt;&lt;property id=&quot;20148&quot; value=&quot;5&quot;/&gt;&lt;property id=&quot;20300&quot; value=&quot;Slide 6 - &amp;quot;Safety Survey&amp;#x0D;&amp;#x0A;(To Be Completed Prior to Tour)&amp;quot;&quot;/&gt;&lt;property id=&quot;20307&quot; value=&quot;270&quot;/&gt;&lt;/object&gt;&lt;object type=&quot;3&quot; unique_id=&quot;10010&quot;&gt;&lt;property id=&quot;20148&quot; value=&quot;5&quot;/&gt;&lt;property id=&quot;20300&quot; value=&quot;Slide 7 - &amp;quot;Tours Are Not Allowed In…&amp;quot;&quot;/&gt;&lt;property id=&quot;20307&quot; value=&quot;271&quot;/&gt;&lt;/object&gt;&lt;object type=&quot;3&quot; unique_id=&quot;10011&quot;&gt;&lt;property id=&quot;20148&quot; value=&quot;5&quot;/&gt;&lt;property id=&quot;20300&quot; value=&quot;Slide 8 - &amp;quot;Safely Conducting a Tour&amp;quot;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RIB Powerpoint Template.potx [Read-Only]" id="{9646D924-CF54-46BA-AEFE-3C9574333381}" vid="{8F0C489D-A597-4DF7-AF13-3DEE86C0E3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2207</TotalTime>
  <Words>1454</Words>
  <Application>Microsoft Office PowerPoint</Application>
  <PresentationFormat>On-screen Show (4:3)</PresentationFormat>
  <Paragraphs>115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ＭＳ Ｐゴシック</vt:lpstr>
      <vt:lpstr>Arial</vt:lpstr>
      <vt:lpstr>Calibri</vt:lpstr>
      <vt:lpstr>Helvetica</vt:lpstr>
      <vt:lpstr>Lucida Grande</vt:lpstr>
      <vt:lpstr>Wingdings</vt:lpstr>
      <vt:lpstr>ヒラギノ角ゴ Pro W3</vt:lpstr>
      <vt:lpstr>FRIB3</vt:lpstr>
      <vt:lpstr>Laboratory Tour Guide Training</vt:lpstr>
      <vt:lpstr>What is a Tour?</vt:lpstr>
      <vt:lpstr>Who May Give Tours</vt:lpstr>
      <vt:lpstr>Safety is Your FIRST Priority</vt:lpstr>
      <vt:lpstr>Tour Guides must inform Area Coordinators</vt:lpstr>
      <vt:lpstr>Tour Route must be surveyed before the tour</vt:lpstr>
      <vt:lpstr>Safety Survey (To Be Completed Prior to Tour)</vt:lpstr>
      <vt:lpstr>Tours Are Not Allowed In…[1]</vt:lpstr>
      <vt:lpstr>Tours Are Not Allowed In…[2]</vt:lpstr>
      <vt:lpstr>Safely Conducting a Tour [1]</vt:lpstr>
      <vt:lpstr>Safely Conducting a Tour [2]</vt:lpstr>
      <vt:lpstr>Sharing positive impressions with visitors</vt:lpstr>
      <vt:lpstr>Accessibility</vt:lpstr>
    </vt:vector>
  </TitlesOfParts>
  <Company>NSCL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leitnerd</dc:creator>
  <cp:lastModifiedBy>Constan, Zachary</cp:lastModifiedBy>
  <cp:revision>38</cp:revision>
  <cp:lastPrinted>2023-01-19T18:47:25Z</cp:lastPrinted>
  <dcterms:created xsi:type="dcterms:W3CDTF">2013-05-31T16:43:33Z</dcterms:created>
  <dcterms:modified xsi:type="dcterms:W3CDTF">2023-02-06T15:45:32Z</dcterms:modified>
</cp:coreProperties>
</file>