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7315200" cx="9601200"/>
  <p:notesSz cx="6997700" cy="9271000"/>
  <p:embeddedFontLst>
    <p:embeddedFont>
      <p:font typeface="Garamond"/>
      <p:regular r:id="rId48"/>
      <p:bold r:id="rId49"/>
      <p:italic r:id="rId50"/>
      <p:boldItalic r:id="rId51"/>
    </p:embeddedFont>
    <p:embeddedFont>
      <p:font typeface="Courgette"/>
      <p:regular r:id="rId52"/>
    </p:embeddedFont>
    <p:embeddedFont>
      <p:font typeface="Helvetica Neue"/>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96">
          <p15:clr>
            <a:srgbClr val="A4A3A4"/>
          </p15:clr>
        </p15:guide>
        <p15:guide id="2" pos="3024">
          <p15:clr>
            <a:srgbClr val="A4A3A4"/>
          </p15:clr>
        </p15:guide>
      </p15:sldGuideLst>
    </p:ext>
    <p:ext uri="{2D200454-40CA-4A62-9FC3-DE9A4176ACB9}">
      <p15:notesGuideLst>
        <p15:guide id="1" orient="horz" pos="2920">
          <p15:clr>
            <a:srgbClr val="A4A3A4"/>
          </p15:clr>
        </p15:guide>
        <p15:guide id="2" pos="2204">
          <p15:clr>
            <a:srgbClr val="A4A3A4"/>
          </p15:clr>
        </p15:guide>
      </p15:notesGuideLst>
    </p:ext>
    <p:ext uri="GoogleSlidesCustomDataVersion2">
      <go:slidesCustomData xmlns:go="http://customooxmlschemas.google.com/" r:id="rId57" roundtripDataSignature="AMtx7miPB3S2hkWBWyDnLpdrQLbznHks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6" orient="horz"/>
        <p:guide pos="3024"/>
      </p:guideLst>
    </p:cSldViewPr>
  </p:slideViewPr>
  <p:notesViewPr>
    <p:cSldViewPr snapToGrid="0">
      <p:cViewPr varScale="1">
        <p:scale>
          <a:sx n="100" d="100"/>
          <a:sy n="100" d="100"/>
        </p:scale>
        <p:origin x="0" y="0"/>
      </p:cViewPr>
      <p:guideLst>
        <p:guide pos="2920" orient="horz"/>
        <p:guide pos="2204"/>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Garamond-regular.fntdata"/><Relationship Id="rId47" Type="http://schemas.openxmlformats.org/officeDocument/2006/relationships/slide" Target="slides/slide41.xml"/><Relationship Id="rId49" Type="http://schemas.openxmlformats.org/officeDocument/2006/relationships/font" Target="fonts/Garamond-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Garamond-boldItalic.fntdata"/><Relationship Id="rId50" Type="http://schemas.openxmlformats.org/officeDocument/2006/relationships/font" Target="fonts/Garamond-italic.fntdata"/><Relationship Id="rId53" Type="http://schemas.openxmlformats.org/officeDocument/2006/relationships/font" Target="fonts/HelveticaNeue-regular.fntdata"/><Relationship Id="rId52" Type="http://schemas.openxmlformats.org/officeDocument/2006/relationships/font" Target="fonts/Courgette-regular.fntdata"/><Relationship Id="rId11" Type="http://schemas.openxmlformats.org/officeDocument/2006/relationships/slide" Target="slides/slide5.xml"/><Relationship Id="rId55" Type="http://schemas.openxmlformats.org/officeDocument/2006/relationships/font" Target="fonts/HelveticaNeue-italic.fntdata"/><Relationship Id="rId10" Type="http://schemas.openxmlformats.org/officeDocument/2006/relationships/slide" Target="slides/slide4.xml"/><Relationship Id="rId54" Type="http://schemas.openxmlformats.org/officeDocument/2006/relationships/font" Target="fonts/HelveticaNeue-bold.fntdata"/><Relationship Id="rId13" Type="http://schemas.openxmlformats.org/officeDocument/2006/relationships/slide" Target="slides/slide7.xml"/><Relationship Id="rId57" Type="http://customschemas.google.com/relationships/presentationmetadata" Target="metadata"/><Relationship Id="rId12" Type="http://schemas.openxmlformats.org/officeDocument/2006/relationships/slide" Target="slides/slide6.xml"/><Relationship Id="rId56" Type="http://schemas.openxmlformats.org/officeDocument/2006/relationships/font" Target="fonts/HelveticaNeue-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file:///\\intranet.nscl.msu.edu\files\projects\outreach\Tours\Tours%20give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586206896551796E-2"/>
          <c:y val="3.3734939759036145E-2"/>
          <c:w val="0.82183908045977083"/>
          <c:h val="0.85783132530120487"/>
        </c:manualLayout>
      </c:layout>
      <c:barChart>
        <c:barDir val="col"/>
        <c:grouping val="stacked"/>
        <c:varyColors val="0"/>
        <c:ser>
          <c:idx val="0"/>
          <c:order val="0"/>
          <c:tx>
            <c:strRef>
              <c:f>'Annual stats'!$A$2</c:f>
              <c:strCache>
                <c:ptCount val="1"/>
                <c:pt idx="0">
                  <c:v>Jan</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stats'!$B$2:$P$2</c:f>
              <c:numCache>
                <c:formatCode>General</c:formatCode>
                <c:ptCount val="15"/>
                <c:pt idx="1">
                  <c:v>106</c:v>
                </c:pt>
                <c:pt idx="2">
                  <c:v>183</c:v>
                </c:pt>
                <c:pt idx="3">
                  <c:v>425</c:v>
                </c:pt>
                <c:pt idx="4">
                  <c:v>210</c:v>
                </c:pt>
                <c:pt idx="5">
                  <c:v>149</c:v>
                </c:pt>
                <c:pt idx="6">
                  <c:v>326</c:v>
                </c:pt>
                <c:pt idx="7">
                  <c:v>127</c:v>
                </c:pt>
                <c:pt idx="8">
                  <c:v>56</c:v>
                </c:pt>
                <c:pt idx="9">
                  <c:v>150</c:v>
                </c:pt>
                <c:pt idx="10">
                  <c:v>216</c:v>
                </c:pt>
                <c:pt idx="11">
                  <c:v>336</c:v>
                </c:pt>
                <c:pt idx="12">
                  <c:v>212</c:v>
                </c:pt>
                <c:pt idx="13">
                  <c:v>264</c:v>
                </c:pt>
                <c:pt idx="14">
                  <c:v>182</c:v>
                </c:pt>
              </c:numCache>
            </c:numRef>
          </c:val>
          <c:extLst>
            <c:ext xmlns:c16="http://schemas.microsoft.com/office/drawing/2014/chart" uri="{C3380CC4-5D6E-409C-BE32-E72D297353CC}">
              <c16:uniqueId val="{00000000-38B9-4479-AEF6-3BC846258FF7}"/>
            </c:ext>
          </c:extLst>
        </c:ser>
        <c:ser>
          <c:idx val="1"/>
          <c:order val="1"/>
          <c:tx>
            <c:strRef>
              <c:f>'Annual stats'!$A$3</c:f>
              <c:strCache>
                <c:ptCount val="1"/>
                <c:pt idx="0">
                  <c:v>Feb</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stats'!$B$3:$P$3</c:f>
              <c:numCache>
                <c:formatCode>General</c:formatCode>
                <c:ptCount val="15"/>
                <c:pt idx="1">
                  <c:v>173</c:v>
                </c:pt>
                <c:pt idx="2">
                  <c:v>201</c:v>
                </c:pt>
                <c:pt idx="3">
                  <c:v>267</c:v>
                </c:pt>
                <c:pt idx="4">
                  <c:v>291</c:v>
                </c:pt>
                <c:pt idx="5">
                  <c:v>322</c:v>
                </c:pt>
                <c:pt idx="6">
                  <c:v>335</c:v>
                </c:pt>
                <c:pt idx="7">
                  <c:v>317</c:v>
                </c:pt>
                <c:pt idx="8">
                  <c:v>290</c:v>
                </c:pt>
                <c:pt idx="9">
                  <c:v>199</c:v>
                </c:pt>
                <c:pt idx="10">
                  <c:v>166</c:v>
                </c:pt>
                <c:pt idx="11">
                  <c:v>364</c:v>
                </c:pt>
                <c:pt idx="12">
                  <c:v>217</c:v>
                </c:pt>
                <c:pt idx="13">
                  <c:v>238</c:v>
                </c:pt>
                <c:pt idx="14">
                  <c:v>424</c:v>
                </c:pt>
              </c:numCache>
            </c:numRef>
          </c:val>
          <c:extLst>
            <c:ext xmlns:c16="http://schemas.microsoft.com/office/drawing/2014/chart" uri="{C3380CC4-5D6E-409C-BE32-E72D297353CC}">
              <c16:uniqueId val="{00000001-38B9-4479-AEF6-3BC846258FF7}"/>
            </c:ext>
          </c:extLst>
        </c:ser>
        <c:ser>
          <c:idx val="2"/>
          <c:order val="2"/>
          <c:tx>
            <c:strRef>
              <c:f>'Annual stats'!$A$4</c:f>
              <c:strCache>
                <c:ptCount val="1"/>
                <c:pt idx="0">
                  <c:v>Mar</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stats'!$B$4:$P$4</c:f>
              <c:numCache>
                <c:formatCode>General</c:formatCode>
                <c:ptCount val="15"/>
                <c:pt idx="0">
                  <c:v>138</c:v>
                </c:pt>
                <c:pt idx="1">
                  <c:v>331</c:v>
                </c:pt>
                <c:pt idx="2">
                  <c:v>312</c:v>
                </c:pt>
                <c:pt idx="3">
                  <c:v>393</c:v>
                </c:pt>
                <c:pt idx="4">
                  <c:v>334</c:v>
                </c:pt>
                <c:pt idx="5">
                  <c:v>271</c:v>
                </c:pt>
                <c:pt idx="6">
                  <c:v>239</c:v>
                </c:pt>
                <c:pt idx="7">
                  <c:v>154</c:v>
                </c:pt>
                <c:pt idx="8">
                  <c:v>305</c:v>
                </c:pt>
                <c:pt idx="9">
                  <c:v>404</c:v>
                </c:pt>
                <c:pt idx="10">
                  <c:v>292</c:v>
                </c:pt>
                <c:pt idx="11">
                  <c:v>194</c:v>
                </c:pt>
                <c:pt idx="12">
                  <c:v>324</c:v>
                </c:pt>
                <c:pt idx="13">
                  <c:v>367</c:v>
                </c:pt>
                <c:pt idx="14">
                  <c:v>172</c:v>
                </c:pt>
              </c:numCache>
            </c:numRef>
          </c:val>
          <c:extLst>
            <c:ext xmlns:c16="http://schemas.microsoft.com/office/drawing/2014/chart" uri="{C3380CC4-5D6E-409C-BE32-E72D297353CC}">
              <c16:uniqueId val="{00000002-38B9-4479-AEF6-3BC846258FF7}"/>
            </c:ext>
          </c:extLst>
        </c:ser>
        <c:ser>
          <c:idx val="3"/>
          <c:order val="3"/>
          <c:tx>
            <c:strRef>
              <c:f>'Annual stats'!$A$5</c:f>
              <c:strCache>
                <c:ptCount val="1"/>
                <c:pt idx="0">
                  <c:v>Apr</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stats'!$B$5:$P$5</c:f>
              <c:numCache>
                <c:formatCode>General</c:formatCode>
                <c:ptCount val="15"/>
                <c:pt idx="0">
                  <c:v>264</c:v>
                </c:pt>
                <c:pt idx="1">
                  <c:v>378</c:v>
                </c:pt>
                <c:pt idx="2">
                  <c:v>622</c:v>
                </c:pt>
                <c:pt idx="3">
                  <c:v>440</c:v>
                </c:pt>
                <c:pt idx="4">
                  <c:v>478</c:v>
                </c:pt>
                <c:pt idx="5">
                  <c:v>327</c:v>
                </c:pt>
                <c:pt idx="6">
                  <c:v>420</c:v>
                </c:pt>
                <c:pt idx="7">
                  <c:v>427</c:v>
                </c:pt>
                <c:pt idx="8">
                  <c:v>409</c:v>
                </c:pt>
                <c:pt idx="9">
                  <c:v>470</c:v>
                </c:pt>
                <c:pt idx="10">
                  <c:v>456</c:v>
                </c:pt>
                <c:pt idx="11">
                  <c:v>272</c:v>
                </c:pt>
                <c:pt idx="12">
                  <c:v>354</c:v>
                </c:pt>
                <c:pt idx="13">
                  <c:v>497</c:v>
                </c:pt>
              </c:numCache>
            </c:numRef>
          </c:val>
          <c:extLst>
            <c:ext xmlns:c16="http://schemas.microsoft.com/office/drawing/2014/chart" uri="{C3380CC4-5D6E-409C-BE32-E72D297353CC}">
              <c16:uniqueId val="{00000003-38B9-4479-AEF6-3BC846258FF7}"/>
            </c:ext>
          </c:extLst>
        </c:ser>
        <c:ser>
          <c:idx val="4"/>
          <c:order val="4"/>
          <c:tx>
            <c:strRef>
              <c:f>'Annual stats'!$A$6</c:f>
              <c:strCache>
                <c:ptCount val="1"/>
                <c:pt idx="0">
                  <c:v>May</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stats'!$B$6:$P$6</c:f>
              <c:numCache>
                <c:formatCode>General</c:formatCode>
                <c:ptCount val="15"/>
                <c:pt idx="0">
                  <c:v>119</c:v>
                </c:pt>
                <c:pt idx="1">
                  <c:v>536</c:v>
                </c:pt>
                <c:pt idx="2">
                  <c:v>861</c:v>
                </c:pt>
                <c:pt idx="3">
                  <c:v>550</c:v>
                </c:pt>
                <c:pt idx="4">
                  <c:v>351</c:v>
                </c:pt>
                <c:pt idx="5">
                  <c:v>342</c:v>
                </c:pt>
                <c:pt idx="6">
                  <c:v>387</c:v>
                </c:pt>
                <c:pt idx="7">
                  <c:v>451</c:v>
                </c:pt>
                <c:pt idx="8">
                  <c:v>336</c:v>
                </c:pt>
                <c:pt idx="9">
                  <c:v>551</c:v>
                </c:pt>
                <c:pt idx="10">
                  <c:v>360</c:v>
                </c:pt>
                <c:pt idx="11">
                  <c:v>338</c:v>
                </c:pt>
                <c:pt idx="12">
                  <c:v>264</c:v>
                </c:pt>
                <c:pt idx="13">
                  <c:v>575</c:v>
                </c:pt>
              </c:numCache>
            </c:numRef>
          </c:val>
          <c:extLst>
            <c:ext xmlns:c16="http://schemas.microsoft.com/office/drawing/2014/chart" uri="{C3380CC4-5D6E-409C-BE32-E72D297353CC}">
              <c16:uniqueId val="{00000004-38B9-4479-AEF6-3BC846258FF7}"/>
            </c:ext>
          </c:extLst>
        </c:ser>
        <c:ser>
          <c:idx val="5"/>
          <c:order val="5"/>
          <c:tx>
            <c:strRef>
              <c:f>'Annual stats'!$A$7</c:f>
              <c:strCache>
                <c:ptCount val="1"/>
                <c:pt idx="0">
                  <c:v>Jun</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stats'!$B$7:$P$7</c:f>
              <c:numCache>
                <c:formatCode>General</c:formatCode>
                <c:ptCount val="15"/>
                <c:pt idx="0">
                  <c:v>100</c:v>
                </c:pt>
                <c:pt idx="1">
                  <c:v>658</c:v>
                </c:pt>
                <c:pt idx="2">
                  <c:v>437</c:v>
                </c:pt>
                <c:pt idx="3">
                  <c:v>216</c:v>
                </c:pt>
                <c:pt idx="4">
                  <c:v>297</c:v>
                </c:pt>
                <c:pt idx="5">
                  <c:v>528</c:v>
                </c:pt>
                <c:pt idx="6">
                  <c:v>537</c:v>
                </c:pt>
                <c:pt idx="7">
                  <c:v>623</c:v>
                </c:pt>
                <c:pt idx="8">
                  <c:v>356</c:v>
                </c:pt>
                <c:pt idx="9">
                  <c:v>290</c:v>
                </c:pt>
                <c:pt idx="10">
                  <c:v>449</c:v>
                </c:pt>
                <c:pt idx="11">
                  <c:v>387</c:v>
                </c:pt>
                <c:pt idx="12">
                  <c:v>384</c:v>
                </c:pt>
                <c:pt idx="13">
                  <c:v>417</c:v>
                </c:pt>
              </c:numCache>
            </c:numRef>
          </c:val>
          <c:extLst>
            <c:ext xmlns:c16="http://schemas.microsoft.com/office/drawing/2014/chart" uri="{C3380CC4-5D6E-409C-BE32-E72D297353CC}">
              <c16:uniqueId val="{00000005-38B9-4479-AEF6-3BC846258FF7}"/>
            </c:ext>
          </c:extLst>
        </c:ser>
        <c:ser>
          <c:idx val="6"/>
          <c:order val="6"/>
          <c:tx>
            <c:strRef>
              <c:f>'Annual stats'!$A$8</c:f>
              <c:strCache>
                <c:ptCount val="1"/>
                <c:pt idx="0">
                  <c:v>Jul</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stats'!$B$8:$P$8</c:f>
              <c:numCache>
                <c:formatCode>General</c:formatCode>
                <c:ptCount val="15"/>
                <c:pt idx="0">
                  <c:v>358</c:v>
                </c:pt>
                <c:pt idx="1">
                  <c:v>696</c:v>
                </c:pt>
                <c:pt idx="2">
                  <c:v>448</c:v>
                </c:pt>
                <c:pt idx="3">
                  <c:v>472</c:v>
                </c:pt>
                <c:pt idx="4">
                  <c:v>399</c:v>
                </c:pt>
                <c:pt idx="5">
                  <c:v>384</c:v>
                </c:pt>
                <c:pt idx="6">
                  <c:v>271</c:v>
                </c:pt>
                <c:pt idx="7">
                  <c:v>248</c:v>
                </c:pt>
                <c:pt idx="8">
                  <c:v>242</c:v>
                </c:pt>
                <c:pt idx="9">
                  <c:v>197</c:v>
                </c:pt>
                <c:pt idx="10">
                  <c:v>230</c:v>
                </c:pt>
                <c:pt idx="11">
                  <c:v>214</c:v>
                </c:pt>
                <c:pt idx="12">
                  <c:v>441</c:v>
                </c:pt>
                <c:pt idx="13">
                  <c:v>236</c:v>
                </c:pt>
              </c:numCache>
            </c:numRef>
          </c:val>
          <c:extLst>
            <c:ext xmlns:c16="http://schemas.microsoft.com/office/drawing/2014/chart" uri="{C3380CC4-5D6E-409C-BE32-E72D297353CC}">
              <c16:uniqueId val="{00000006-38B9-4479-AEF6-3BC846258FF7}"/>
            </c:ext>
          </c:extLst>
        </c:ser>
        <c:ser>
          <c:idx val="7"/>
          <c:order val="7"/>
          <c:tx>
            <c:strRef>
              <c:f>'Annual stats'!$A$9</c:f>
              <c:strCache>
                <c:ptCount val="1"/>
                <c:pt idx="0">
                  <c:v>Aug</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stats'!$B$9:$P$9</c:f>
              <c:numCache>
                <c:formatCode>General</c:formatCode>
                <c:ptCount val="15"/>
                <c:pt idx="0">
                  <c:v>137</c:v>
                </c:pt>
                <c:pt idx="1">
                  <c:v>90</c:v>
                </c:pt>
                <c:pt idx="2">
                  <c:v>150</c:v>
                </c:pt>
                <c:pt idx="3">
                  <c:v>151</c:v>
                </c:pt>
                <c:pt idx="4">
                  <c:v>200</c:v>
                </c:pt>
                <c:pt idx="5">
                  <c:v>306</c:v>
                </c:pt>
                <c:pt idx="6">
                  <c:v>175</c:v>
                </c:pt>
                <c:pt idx="7">
                  <c:v>92</c:v>
                </c:pt>
                <c:pt idx="8">
                  <c:v>211</c:v>
                </c:pt>
                <c:pt idx="9">
                  <c:v>254</c:v>
                </c:pt>
                <c:pt idx="10">
                  <c:v>266</c:v>
                </c:pt>
                <c:pt idx="11">
                  <c:v>248</c:v>
                </c:pt>
                <c:pt idx="12">
                  <c:v>342</c:v>
                </c:pt>
                <c:pt idx="13">
                  <c:v>191</c:v>
                </c:pt>
              </c:numCache>
            </c:numRef>
          </c:val>
          <c:extLst>
            <c:ext xmlns:c16="http://schemas.microsoft.com/office/drawing/2014/chart" uri="{C3380CC4-5D6E-409C-BE32-E72D297353CC}">
              <c16:uniqueId val="{00000007-38B9-4479-AEF6-3BC846258FF7}"/>
            </c:ext>
          </c:extLst>
        </c:ser>
        <c:ser>
          <c:idx val="8"/>
          <c:order val="8"/>
          <c:tx>
            <c:strRef>
              <c:f>'Annual stats'!$A$10</c:f>
              <c:strCache>
                <c:ptCount val="1"/>
                <c:pt idx="0">
                  <c:v>Sep</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stats'!$B$10:$P$10</c:f>
              <c:numCache>
                <c:formatCode>General</c:formatCode>
                <c:ptCount val="15"/>
                <c:pt idx="0">
                  <c:v>222</c:v>
                </c:pt>
                <c:pt idx="1">
                  <c:v>122</c:v>
                </c:pt>
                <c:pt idx="2">
                  <c:v>135</c:v>
                </c:pt>
                <c:pt idx="3">
                  <c:v>212</c:v>
                </c:pt>
                <c:pt idx="4">
                  <c:v>259</c:v>
                </c:pt>
                <c:pt idx="5">
                  <c:v>87</c:v>
                </c:pt>
                <c:pt idx="6">
                  <c:v>173</c:v>
                </c:pt>
                <c:pt idx="7">
                  <c:v>132</c:v>
                </c:pt>
                <c:pt idx="8">
                  <c:v>117</c:v>
                </c:pt>
                <c:pt idx="9">
                  <c:v>106</c:v>
                </c:pt>
                <c:pt idx="10">
                  <c:v>240</c:v>
                </c:pt>
                <c:pt idx="11">
                  <c:v>58</c:v>
                </c:pt>
                <c:pt idx="12">
                  <c:v>261</c:v>
                </c:pt>
                <c:pt idx="13">
                  <c:v>417</c:v>
                </c:pt>
              </c:numCache>
            </c:numRef>
          </c:val>
          <c:extLst>
            <c:ext xmlns:c16="http://schemas.microsoft.com/office/drawing/2014/chart" uri="{C3380CC4-5D6E-409C-BE32-E72D297353CC}">
              <c16:uniqueId val="{00000008-38B9-4479-AEF6-3BC846258FF7}"/>
            </c:ext>
          </c:extLst>
        </c:ser>
        <c:ser>
          <c:idx val="9"/>
          <c:order val="9"/>
          <c:tx>
            <c:strRef>
              <c:f>'Annual stats'!$A$11</c:f>
              <c:strCache>
                <c:ptCount val="1"/>
                <c:pt idx="0">
                  <c:v>Oct</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stats'!$B$11:$P$11</c:f>
              <c:numCache>
                <c:formatCode>General</c:formatCode>
                <c:ptCount val="15"/>
                <c:pt idx="0">
                  <c:v>147</c:v>
                </c:pt>
                <c:pt idx="1">
                  <c:v>296</c:v>
                </c:pt>
                <c:pt idx="2">
                  <c:v>433</c:v>
                </c:pt>
                <c:pt idx="3">
                  <c:v>455</c:v>
                </c:pt>
                <c:pt idx="4">
                  <c:v>292</c:v>
                </c:pt>
                <c:pt idx="5">
                  <c:v>439</c:v>
                </c:pt>
                <c:pt idx="6">
                  <c:v>349</c:v>
                </c:pt>
                <c:pt idx="7">
                  <c:v>432</c:v>
                </c:pt>
                <c:pt idx="8">
                  <c:v>254</c:v>
                </c:pt>
                <c:pt idx="9">
                  <c:v>360</c:v>
                </c:pt>
                <c:pt idx="10">
                  <c:v>369</c:v>
                </c:pt>
                <c:pt idx="11">
                  <c:v>260</c:v>
                </c:pt>
                <c:pt idx="12">
                  <c:v>400</c:v>
                </c:pt>
                <c:pt idx="13">
                  <c:v>444</c:v>
                </c:pt>
              </c:numCache>
            </c:numRef>
          </c:val>
          <c:extLst>
            <c:ext xmlns:c16="http://schemas.microsoft.com/office/drawing/2014/chart" uri="{C3380CC4-5D6E-409C-BE32-E72D297353CC}">
              <c16:uniqueId val="{00000009-38B9-4479-AEF6-3BC846258FF7}"/>
            </c:ext>
          </c:extLst>
        </c:ser>
        <c:ser>
          <c:idx val="10"/>
          <c:order val="10"/>
          <c:tx>
            <c:strRef>
              <c:f>'Annual stats'!$A$12</c:f>
              <c:strCache>
                <c:ptCount val="1"/>
                <c:pt idx="0">
                  <c:v>Nov</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stats'!$B$12:$P$12</c:f>
              <c:numCache>
                <c:formatCode>General</c:formatCode>
                <c:ptCount val="15"/>
                <c:pt idx="0">
                  <c:v>787</c:v>
                </c:pt>
                <c:pt idx="1">
                  <c:v>516</c:v>
                </c:pt>
                <c:pt idx="2">
                  <c:v>376</c:v>
                </c:pt>
                <c:pt idx="3">
                  <c:v>416</c:v>
                </c:pt>
                <c:pt idx="4">
                  <c:v>260</c:v>
                </c:pt>
                <c:pt idx="5">
                  <c:v>138</c:v>
                </c:pt>
                <c:pt idx="6">
                  <c:v>82</c:v>
                </c:pt>
                <c:pt idx="7">
                  <c:v>231</c:v>
                </c:pt>
                <c:pt idx="8">
                  <c:v>279</c:v>
                </c:pt>
                <c:pt idx="9">
                  <c:v>308</c:v>
                </c:pt>
                <c:pt idx="10">
                  <c:v>234</c:v>
                </c:pt>
                <c:pt idx="11">
                  <c:v>291</c:v>
                </c:pt>
                <c:pt idx="12">
                  <c:v>354</c:v>
                </c:pt>
                <c:pt idx="13">
                  <c:v>257</c:v>
                </c:pt>
              </c:numCache>
            </c:numRef>
          </c:val>
          <c:extLst>
            <c:ext xmlns:c16="http://schemas.microsoft.com/office/drawing/2014/chart" uri="{C3380CC4-5D6E-409C-BE32-E72D297353CC}">
              <c16:uniqueId val="{0000000A-38B9-4479-AEF6-3BC846258FF7}"/>
            </c:ext>
          </c:extLst>
        </c:ser>
        <c:ser>
          <c:idx val="11"/>
          <c:order val="11"/>
          <c:tx>
            <c:strRef>
              <c:f>'Annual stats'!$A$13</c:f>
              <c:strCache>
                <c:ptCount val="1"/>
                <c:pt idx="0">
                  <c:v>Dec</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stats'!$B$13:$P$13</c:f>
              <c:numCache>
                <c:formatCode>General</c:formatCode>
                <c:ptCount val="15"/>
                <c:pt idx="0">
                  <c:v>180</c:v>
                </c:pt>
                <c:pt idx="1">
                  <c:v>40</c:v>
                </c:pt>
                <c:pt idx="2">
                  <c:v>150</c:v>
                </c:pt>
                <c:pt idx="3">
                  <c:v>212</c:v>
                </c:pt>
                <c:pt idx="4">
                  <c:v>108</c:v>
                </c:pt>
                <c:pt idx="5">
                  <c:v>358</c:v>
                </c:pt>
                <c:pt idx="6">
                  <c:v>333</c:v>
                </c:pt>
                <c:pt idx="7">
                  <c:v>300</c:v>
                </c:pt>
                <c:pt idx="8">
                  <c:v>226</c:v>
                </c:pt>
                <c:pt idx="9">
                  <c:v>261</c:v>
                </c:pt>
                <c:pt idx="10">
                  <c:v>240</c:v>
                </c:pt>
                <c:pt idx="11">
                  <c:v>114</c:v>
                </c:pt>
                <c:pt idx="12">
                  <c:v>204</c:v>
                </c:pt>
                <c:pt idx="13">
                  <c:v>248</c:v>
                </c:pt>
              </c:numCache>
            </c:numRef>
          </c:val>
          <c:extLst>
            <c:ext xmlns:c16="http://schemas.microsoft.com/office/drawing/2014/chart" uri="{C3380CC4-5D6E-409C-BE32-E72D297353CC}">
              <c16:uniqueId val="{0000000B-38B9-4479-AEF6-3BC846258FF7}"/>
            </c:ext>
          </c:extLst>
        </c:ser>
        <c:dLbls>
          <c:showLegendKey val="0"/>
          <c:showVal val="0"/>
          <c:showCatName val="0"/>
          <c:showSerName val="0"/>
          <c:showPercent val="0"/>
          <c:showBubbleSize val="0"/>
        </c:dLbls>
        <c:gapWidth val="150"/>
        <c:overlap val="100"/>
        <c:axId val="1571002159"/>
        <c:axId val="1"/>
      </c:barChart>
      <c:catAx>
        <c:axId val="1571002159"/>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571002159"/>
        <c:crosses val="autoZero"/>
        <c:crossBetween val="between"/>
      </c:valAx>
    </c:plotArea>
    <c:legend>
      <c:legendPos val="r"/>
      <c:layout>
        <c:manualLayout>
          <c:xMode val="edge"/>
          <c:yMode val="edge"/>
          <c:x val="0.9029388389505687"/>
          <c:y val="0.15842516534932685"/>
          <c:w val="8.8673284503122882E-2"/>
          <c:h val="0.74123026699469752"/>
        </c:manualLayout>
      </c:layout>
      <c:overlay val="0"/>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66500" y="695325"/>
            <a:ext cx="4665350"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 name="Google Shape;54;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t/>
            </a: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1: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p11: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0: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10: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2: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12: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0: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20: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3: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p13: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4: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p14: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15: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6:notes"/>
          <p:cNvSpPr txBox="1"/>
          <p:nvPr>
            <p:ph idx="1" type="body"/>
          </p:nvPr>
        </p:nvSpPr>
        <p:spPr>
          <a:xfrm>
            <a:off x="699750" y="4403725"/>
            <a:ext cx="5598150" cy="41719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6:notes"/>
          <p:cNvSpPr/>
          <p:nvPr>
            <p:ph idx="2" type="sldImg"/>
          </p:nvPr>
        </p:nvSpPr>
        <p:spPr>
          <a:xfrm>
            <a:off x="1166500" y="695325"/>
            <a:ext cx="4665350" cy="3476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6: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6: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7: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17: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 name="Google Shape;60;p2: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8: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18: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9: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p19: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1: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21: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2: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6" name="Google Shape;216;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rPr lang="en-US" sz="1300">
                <a:solidFill>
                  <a:schemeClr val="dk1"/>
                </a:solidFill>
                <a:latin typeface="Helvetica Neue"/>
                <a:ea typeface="Helvetica Neue"/>
                <a:cs typeface="Helvetica Neue"/>
                <a:sym typeface="Helvetica Neue"/>
              </a:rPr>
              <a:t>Adapt – different groups have different backgrounds AND interests!</a:t>
            </a:r>
            <a:endParaRPr/>
          </a:p>
          <a:p>
            <a:pPr indent="0" lvl="0" marL="0" marR="0" rtl="0" algn="l">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Flexible – Have a lot of options in case things don’t go as planned, and adjust your activity based on the looks in the audience</a:t>
            </a:r>
            <a:endParaRPr/>
          </a:p>
          <a:p>
            <a:pPr indent="0" lvl="0" marL="0" marR="0" rtl="0" algn="l">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Differentiate – They’re used to classrooms</a:t>
            </a:r>
            <a:endParaRPr/>
          </a:p>
          <a:p>
            <a:pPr indent="0" lvl="0" marL="0" marR="0" rtl="0" algn="l">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Complement – latch onto any connection with their recent learning (or the news!)</a:t>
            </a:r>
            <a:endParaRPr/>
          </a:p>
          <a:p>
            <a:pPr indent="0" lvl="0" marL="0" marR="0" rtl="0" algn="l">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Partner – don’t reinvent the wheel. Someone else may be able to do it better and faster. MSU has lots of resources and audiences for you!</a:t>
            </a:r>
            <a:endParaRPr/>
          </a:p>
          <a:p>
            <a:pPr indent="0" lvl="0" marL="0" marR="0" rtl="0" algn="l">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Leverage – make sure to incorporate what makes your program special</a:t>
            </a:r>
            <a:endParaRPr/>
          </a:p>
          <a:p>
            <a:pPr indent="0" lvl="0" marL="0" marR="0" rtl="0" algn="l">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Say Yes – this is a service industry</a:t>
            </a:r>
            <a:endParaRPr/>
          </a:p>
          <a:p>
            <a:pPr indent="0" lvl="0" marL="0" marR="0" rtl="0" algn="l">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Word – the reward for a job well done is more jobs</a:t>
            </a:r>
            <a:endParaRPr/>
          </a:p>
        </p:txBody>
      </p:sp>
      <p:sp>
        <p:nvSpPr>
          <p:cNvPr id="217" name="Google Shape;217;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fld id="{00000000-1234-1234-1234-123412341234}" type="slidenum">
              <a:rPr b="0" i="0" lang="en-US" sz="3000" u="none" cap="none" strike="noStrike">
                <a:solidFill>
                  <a:schemeClr val="dk1"/>
                </a:solidFill>
                <a:latin typeface="Times New Roman"/>
                <a:ea typeface="Times New Roman"/>
                <a:cs typeface="Times New Roman"/>
                <a:sym typeface="Times New Roman"/>
              </a:rPr>
              <a:t>‹#›</a:t>
            </a:fld>
            <a:endParaRPr b="0" i="0" sz="30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3: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23: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4: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24: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5: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25: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7: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p27: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8: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28: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9: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miter lim="800000"/>
            <a:headEnd len="sm" w="sm" type="none"/>
            <a:tailEnd len="sm" w="sm" type="none"/>
          </a:ln>
        </p:spPr>
      </p:sp>
      <p:sp>
        <p:nvSpPr>
          <p:cNvPr id="256" name="Google Shape;256;p29:notes"/>
          <p:cNvSpPr txBox="1"/>
          <p:nvPr>
            <p:ph idx="1" type="body"/>
          </p:nvPr>
        </p:nvSpPr>
        <p:spPr>
          <a:xfrm>
            <a:off x="700088" y="4462463"/>
            <a:ext cx="5597525" cy="36496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t/>
            </a: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 name="Google Shape;68;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rPr lang="en-US" sz="1300">
                <a:solidFill>
                  <a:schemeClr val="dk1"/>
                </a:solidFill>
                <a:latin typeface="Helvetica Neue"/>
                <a:ea typeface="Helvetica Neue"/>
                <a:cs typeface="Helvetica Neue"/>
                <a:sym typeface="Helvetica Neue"/>
              </a:rPr>
              <a:t>You can’t do everything, so at least do what your boss or organization wants.</a:t>
            </a:r>
            <a:endParaRPr/>
          </a:p>
        </p:txBody>
      </p:sp>
      <p:sp>
        <p:nvSpPr>
          <p:cNvPr id="69" name="Google Shape;69;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fld id="{00000000-1234-1234-1234-123412341234}" type="slidenum">
              <a:rPr b="0" i="0" lang="en-US" sz="3000" u="none" cap="none" strike="noStrike">
                <a:solidFill>
                  <a:schemeClr val="dk1"/>
                </a:solidFill>
                <a:latin typeface="Times New Roman"/>
                <a:ea typeface="Times New Roman"/>
                <a:cs typeface="Times New Roman"/>
                <a:sym typeface="Times New Roman"/>
              </a:rPr>
              <a:t>‹#›</a:t>
            </a:fld>
            <a:endParaRPr b="0" i="0" sz="30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1: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31: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30: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p30: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47:notes"/>
          <p:cNvSpPr txBox="1"/>
          <p:nvPr>
            <p:ph idx="1" type="body"/>
          </p:nvPr>
        </p:nvSpPr>
        <p:spPr>
          <a:xfrm>
            <a:off x="699750" y="4403725"/>
            <a:ext cx="5598150" cy="41719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7:notes"/>
          <p:cNvSpPr/>
          <p:nvPr>
            <p:ph idx="2" type="sldImg"/>
          </p:nvPr>
        </p:nvSpPr>
        <p:spPr>
          <a:xfrm>
            <a:off x="1166500" y="695325"/>
            <a:ext cx="4665350" cy="3476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2: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2" name="Google Shape;282;p32: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3: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1" name="Google Shape;291;p33: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4: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p34: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5: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35: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36: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36: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7: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37: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9: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p39: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8: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miter lim="800000"/>
            <a:headEnd len="sm" w="sm" type="none"/>
            <a:tailEnd len="sm" w="sm" type="none"/>
          </a:ln>
        </p:spPr>
      </p:sp>
      <p:sp>
        <p:nvSpPr>
          <p:cNvPr id="76" name="Google Shape;76;p8:notes"/>
          <p:cNvSpPr txBox="1"/>
          <p:nvPr>
            <p:ph idx="1" type="body"/>
          </p:nvPr>
        </p:nvSpPr>
        <p:spPr>
          <a:xfrm>
            <a:off x="700088" y="4462463"/>
            <a:ext cx="5597525" cy="36496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t/>
            </a: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40: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miter lim="800000"/>
            <a:headEnd len="sm" w="sm" type="none"/>
            <a:tailEnd len="sm" w="sm" type="none"/>
          </a:ln>
        </p:spPr>
      </p:sp>
      <p:sp>
        <p:nvSpPr>
          <p:cNvPr id="334" name="Google Shape;334;p40:notes"/>
          <p:cNvSpPr txBox="1"/>
          <p:nvPr>
            <p:ph idx="1" type="body"/>
          </p:nvPr>
        </p:nvSpPr>
        <p:spPr>
          <a:xfrm>
            <a:off x="700088" y="4462463"/>
            <a:ext cx="5597525" cy="36496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t/>
            </a: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26: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9: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miter lim="800000"/>
            <a:headEnd len="sm" w="sm" type="none"/>
            <a:tailEnd len="sm" w="sm" type="none"/>
          </a:ln>
        </p:spPr>
      </p:sp>
      <p:sp>
        <p:nvSpPr>
          <p:cNvPr id="85" name="Google Shape;85;p9:notes"/>
          <p:cNvSpPr txBox="1"/>
          <p:nvPr>
            <p:ph idx="1" type="body"/>
          </p:nvPr>
        </p:nvSpPr>
        <p:spPr>
          <a:xfrm>
            <a:off x="700088" y="4462463"/>
            <a:ext cx="5597525" cy="36496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t/>
            </a: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miter lim="800000"/>
            <a:headEnd len="sm" w="sm" type="none"/>
            <a:tailEnd len="sm" w="sm" type="none"/>
          </a:ln>
        </p:spPr>
      </p:sp>
      <p:sp>
        <p:nvSpPr>
          <p:cNvPr id="91" name="Google Shape;91;p4:notes"/>
          <p:cNvSpPr txBox="1"/>
          <p:nvPr>
            <p:ph idx="1" type="body"/>
          </p:nvPr>
        </p:nvSpPr>
        <p:spPr>
          <a:xfrm>
            <a:off x="700088" y="4462463"/>
            <a:ext cx="5597525" cy="36496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t/>
            </a: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7: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7: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960438" y="388938"/>
            <a:ext cx="5078412" cy="3870325"/>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miter lim="800000"/>
            <a:headEnd len="sm" w="sm" type="none"/>
            <a:tailEnd len="sm" w="sm" type="none"/>
          </a:ln>
        </p:spPr>
      </p:sp>
      <p:sp>
        <p:nvSpPr>
          <p:cNvPr id="105" name="Google Shape;105;p5:notes"/>
          <p:cNvSpPr txBox="1"/>
          <p:nvPr>
            <p:ph idx="1" type="body"/>
          </p:nvPr>
        </p:nvSpPr>
        <p:spPr>
          <a:xfrm>
            <a:off x="700088" y="4462463"/>
            <a:ext cx="5597525" cy="36496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100"/>
              <a:buNone/>
            </a:pPr>
            <a:r>
              <a:t/>
            </a: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699750" y="4403725"/>
            <a:ext cx="5598150" cy="41719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6:notes"/>
          <p:cNvSpPr/>
          <p:nvPr>
            <p:ph idx="2" type="sldImg"/>
          </p:nvPr>
        </p:nvSpPr>
        <p:spPr>
          <a:xfrm>
            <a:off x="1217613" y="695325"/>
            <a:ext cx="4564062" cy="3476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out_header">
  <p:cSld name="without_header">
    <p:spTree>
      <p:nvGrpSpPr>
        <p:cNvPr id="12" name="Shape 12"/>
        <p:cNvGrpSpPr/>
        <p:nvPr/>
      </p:nvGrpSpPr>
      <p:grpSpPr>
        <a:xfrm>
          <a:off x="0" y="0"/>
          <a:ext cx="0" cy="0"/>
          <a:chOff x="0" y="0"/>
          <a:chExt cx="0" cy="0"/>
        </a:xfrm>
      </p:grpSpPr>
      <p:sp>
        <p:nvSpPr>
          <p:cNvPr id="13" name="Google Shape;13;p42"/>
          <p:cNvSpPr txBox="1"/>
          <p:nvPr/>
        </p:nvSpPr>
        <p:spPr>
          <a:xfrm>
            <a:off x="669925" y="1320801"/>
            <a:ext cx="7864475" cy="469771"/>
          </a:xfrm>
          <a:prstGeom prst="rect">
            <a:avLst/>
          </a:prstGeom>
          <a:noFill/>
          <a:ln>
            <a:noFill/>
          </a:ln>
          <a:effectLst>
            <a:outerShdw blurRad="63500" rotWithShape="0" algn="ctr" dir="2700000" dist="107763">
              <a:schemeClr val="folHlink">
                <a:alpha val="74509"/>
              </a:schemeClr>
            </a:outerShdw>
          </a:effectLst>
        </p:spPr>
        <p:txBody>
          <a:bodyPr anchorCtr="0" anchor="t" bIns="45375" lIns="90750" spcFirstLastPara="1" rIns="90750" wrap="square" tIns="45375">
            <a:spAutoFit/>
          </a:bodyPr>
          <a:lstStyle/>
          <a:p>
            <a:pPr indent="0" lvl="0" marL="0" marR="0" rtl="0" algn="l">
              <a:lnSpc>
                <a:spcPct val="90000"/>
              </a:lnSpc>
              <a:spcBef>
                <a:spcPts val="0"/>
              </a:spcBef>
              <a:spcAft>
                <a:spcPts val="0"/>
              </a:spcAft>
              <a:buClr>
                <a:srgbClr val="000000"/>
              </a:buClr>
              <a:buSzPts val="2730"/>
              <a:buFont typeface="Arial"/>
              <a:buNone/>
            </a:pPr>
            <a:r>
              <a:t/>
            </a:r>
            <a:endParaRPr b="0" i="0" sz="2730" u="none" cap="none" strike="noStrike">
              <a:solidFill>
                <a:srgbClr val="B81414"/>
              </a:solidFill>
              <a:latin typeface="Helvetica Neue"/>
              <a:ea typeface="Helvetica Neue"/>
              <a:cs typeface="Helvetica Neue"/>
              <a:sym typeface="Helvetica Neue"/>
            </a:endParaRPr>
          </a:p>
        </p:txBody>
      </p:sp>
      <p:sp>
        <p:nvSpPr>
          <p:cNvPr id="14" name="Google Shape;14;p42"/>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lvl1pPr lvl="0" marR="0" rtl="0" algn="ctr">
              <a:lnSpc>
                <a:spcPct val="88000"/>
              </a:lnSpc>
              <a:spcBef>
                <a:spcPts val="0"/>
              </a:spcBef>
              <a:spcAft>
                <a:spcPts val="0"/>
              </a:spcAft>
              <a:buClr>
                <a:srgbClr val="000000"/>
              </a:buClr>
              <a:buSzPts val="1400"/>
              <a:buFont typeface="Arial"/>
              <a:buNone/>
              <a:defRPr b="1" i="0" sz="3359" u="none" cap="none" strike="noStrike">
                <a:solidFill>
                  <a:schemeClr val="dk1"/>
                </a:solidFill>
                <a:latin typeface="Arial"/>
                <a:ea typeface="Arial"/>
                <a:cs typeface="Arial"/>
                <a:sym typeface="Arial"/>
              </a:defRPr>
            </a:lvl1pPr>
            <a:lvl2pPr lvl="1" marR="0" rtl="0" algn="ctr">
              <a:lnSpc>
                <a:spcPct val="88000"/>
              </a:lnSpc>
              <a:spcBef>
                <a:spcPts val="0"/>
              </a:spcBef>
              <a:spcAft>
                <a:spcPts val="0"/>
              </a:spcAft>
              <a:buClr>
                <a:srgbClr val="000000"/>
              </a:buClr>
              <a:buSzPts val="1400"/>
              <a:buFont typeface="Arial"/>
              <a:buNone/>
              <a:defRPr b="1" i="0" sz="3359" u="none" cap="none" strike="noStrike">
                <a:solidFill>
                  <a:srgbClr val="064308"/>
                </a:solidFill>
                <a:latin typeface="Arial"/>
                <a:ea typeface="Arial"/>
                <a:cs typeface="Arial"/>
                <a:sym typeface="Arial"/>
              </a:defRPr>
            </a:lvl2pPr>
            <a:lvl3pPr lvl="2" marR="0" rtl="0" algn="ctr">
              <a:lnSpc>
                <a:spcPct val="88000"/>
              </a:lnSpc>
              <a:spcBef>
                <a:spcPts val="0"/>
              </a:spcBef>
              <a:spcAft>
                <a:spcPts val="0"/>
              </a:spcAft>
              <a:buClr>
                <a:srgbClr val="000000"/>
              </a:buClr>
              <a:buSzPts val="1400"/>
              <a:buFont typeface="Arial"/>
              <a:buNone/>
              <a:defRPr b="1" i="0" sz="3359" u="none" cap="none" strike="noStrike">
                <a:solidFill>
                  <a:srgbClr val="064308"/>
                </a:solidFill>
                <a:latin typeface="Arial"/>
                <a:ea typeface="Arial"/>
                <a:cs typeface="Arial"/>
                <a:sym typeface="Arial"/>
              </a:defRPr>
            </a:lvl3pPr>
            <a:lvl4pPr lvl="3" marR="0" rtl="0" algn="ctr">
              <a:lnSpc>
                <a:spcPct val="88000"/>
              </a:lnSpc>
              <a:spcBef>
                <a:spcPts val="0"/>
              </a:spcBef>
              <a:spcAft>
                <a:spcPts val="0"/>
              </a:spcAft>
              <a:buClr>
                <a:srgbClr val="000000"/>
              </a:buClr>
              <a:buSzPts val="1400"/>
              <a:buFont typeface="Arial"/>
              <a:buNone/>
              <a:defRPr b="1" i="0" sz="3359" u="none" cap="none" strike="noStrike">
                <a:solidFill>
                  <a:srgbClr val="064308"/>
                </a:solidFill>
                <a:latin typeface="Arial"/>
                <a:ea typeface="Arial"/>
                <a:cs typeface="Arial"/>
                <a:sym typeface="Arial"/>
              </a:defRPr>
            </a:lvl4pPr>
            <a:lvl5pPr lvl="4" marR="0" rtl="0" algn="ctr">
              <a:lnSpc>
                <a:spcPct val="88000"/>
              </a:lnSpc>
              <a:spcBef>
                <a:spcPts val="0"/>
              </a:spcBef>
              <a:spcAft>
                <a:spcPts val="0"/>
              </a:spcAft>
              <a:buClr>
                <a:srgbClr val="000000"/>
              </a:buClr>
              <a:buSzPts val="1400"/>
              <a:buFont typeface="Arial"/>
              <a:buNone/>
              <a:defRPr b="1" i="0" sz="3359" u="none" cap="none" strike="noStrike">
                <a:solidFill>
                  <a:srgbClr val="064308"/>
                </a:solidFill>
                <a:latin typeface="Arial"/>
                <a:ea typeface="Arial"/>
                <a:cs typeface="Arial"/>
                <a:sym typeface="Arial"/>
              </a:defRPr>
            </a:lvl5pPr>
            <a:lvl6pPr lvl="5" marR="0" rtl="0" algn="ctr">
              <a:lnSpc>
                <a:spcPct val="88000"/>
              </a:lnSpc>
              <a:spcBef>
                <a:spcPts val="0"/>
              </a:spcBef>
              <a:spcAft>
                <a:spcPts val="0"/>
              </a:spcAft>
              <a:buClr>
                <a:srgbClr val="000000"/>
              </a:buClr>
              <a:buSzPts val="1400"/>
              <a:buFont typeface="Arial"/>
              <a:buNone/>
              <a:defRPr b="1" i="0" sz="3359" u="none" cap="none" strike="noStrike">
                <a:solidFill>
                  <a:srgbClr val="064308"/>
                </a:solidFill>
                <a:latin typeface="Arial"/>
                <a:ea typeface="Arial"/>
                <a:cs typeface="Arial"/>
                <a:sym typeface="Arial"/>
              </a:defRPr>
            </a:lvl6pPr>
            <a:lvl7pPr lvl="6" marR="0" rtl="0" algn="ctr">
              <a:lnSpc>
                <a:spcPct val="88000"/>
              </a:lnSpc>
              <a:spcBef>
                <a:spcPts val="0"/>
              </a:spcBef>
              <a:spcAft>
                <a:spcPts val="0"/>
              </a:spcAft>
              <a:buClr>
                <a:srgbClr val="000000"/>
              </a:buClr>
              <a:buSzPts val="1400"/>
              <a:buFont typeface="Arial"/>
              <a:buNone/>
              <a:defRPr b="1" i="0" sz="3359" u="none" cap="none" strike="noStrike">
                <a:solidFill>
                  <a:srgbClr val="064308"/>
                </a:solidFill>
                <a:latin typeface="Arial"/>
                <a:ea typeface="Arial"/>
                <a:cs typeface="Arial"/>
                <a:sym typeface="Arial"/>
              </a:defRPr>
            </a:lvl7pPr>
            <a:lvl8pPr lvl="7" marR="0" rtl="0" algn="ctr">
              <a:lnSpc>
                <a:spcPct val="88000"/>
              </a:lnSpc>
              <a:spcBef>
                <a:spcPts val="0"/>
              </a:spcBef>
              <a:spcAft>
                <a:spcPts val="0"/>
              </a:spcAft>
              <a:buClr>
                <a:srgbClr val="000000"/>
              </a:buClr>
              <a:buSzPts val="1400"/>
              <a:buFont typeface="Arial"/>
              <a:buNone/>
              <a:defRPr b="1" i="0" sz="3359" u="none" cap="none" strike="noStrike">
                <a:solidFill>
                  <a:srgbClr val="064308"/>
                </a:solidFill>
                <a:latin typeface="Arial"/>
                <a:ea typeface="Arial"/>
                <a:cs typeface="Arial"/>
                <a:sym typeface="Arial"/>
              </a:defRPr>
            </a:lvl8pPr>
            <a:lvl9pPr lvl="8" marR="0" rtl="0" algn="ctr">
              <a:lnSpc>
                <a:spcPct val="88000"/>
              </a:lnSpc>
              <a:spcBef>
                <a:spcPts val="0"/>
              </a:spcBef>
              <a:spcAft>
                <a:spcPts val="0"/>
              </a:spcAft>
              <a:buClr>
                <a:srgbClr val="000000"/>
              </a:buClr>
              <a:buSzPts val="1400"/>
              <a:buFont typeface="Arial"/>
              <a:buNone/>
              <a:defRPr b="1" i="0" sz="3359" u="none" cap="none" strike="noStrike">
                <a:solidFill>
                  <a:srgbClr val="064308"/>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out_header">
  <p:cSld name="without_header">
    <p:spTree>
      <p:nvGrpSpPr>
        <p:cNvPr id="22" name="Shape 22"/>
        <p:cNvGrpSpPr/>
        <p:nvPr/>
      </p:nvGrpSpPr>
      <p:grpSpPr>
        <a:xfrm>
          <a:off x="0" y="0"/>
          <a:ext cx="0" cy="0"/>
          <a:chOff x="0" y="0"/>
          <a:chExt cx="0" cy="0"/>
        </a:xfrm>
      </p:grpSpPr>
      <p:sp>
        <p:nvSpPr>
          <p:cNvPr id="23" name="Google Shape;23;p49"/>
          <p:cNvSpPr txBox="1"/>
          <p:nvPr/>
        </p:nvSpPr>
        <p:spPr>
          <a:xfrm>
            <a:off x="669925" y="1320801"/>
            <a:ext cx="7864475" cy="469771"/>
          </a:xfrm>
          <a:prstGeom prst="rect">
            <a:avLst/>
          </a:prstGeom>
          <a:noFill/>
          <a:ln>
            <a:noFill/>
          </a:ln>
          <a:effectLst>
            <a:outerShdw blurRad="63500" rotWithShape="0" algn="ctr" dir="2700000" dist="107763">
              <a:schemeClr val="folHlink">
                <a:alpha val="74901"/>
              </a:schemeClr>
            </a:outerShdw>
          </a:effectLst>
        </p:spPr>
        <p:txBody>
          <a:bodyPr anchorCtr="0" anchor="t" bIns="45375" lIns="90750" spcFirstLastPara="1" rIns="90750" wrap="square" tIns="45375">
            <a:spAutoFit/>
          </a:bodyPr>
          <a:lstStyle/>
          <a:p>
            <a:pPr indent="0" lvl="0" marL="0" marR="0" rtl="0" algn="l">
              <a:lnSpc>
                <a:spcPct val="90000"/>
              </a:lnSpc>
              <a:spcBef>
                <a:spcPts val="0"/>
              </a:spcBef>
              <a:spcAft>
                <a:spcPts val="0"/>
              </a:spcAft>
              <a:buNone/>
            </a:pPr>
            <a:r>
              <a:t/>
            </a:r>
            <a:endParaRPr b="0" i="0" sz="2730" u="none" cap="none" strike="noStrike">
              <a:solidFill>
                <a:srgbClr val="000000"/>
              </a:solidFill>
              <a:latin typeface="Helvetica Neue"/>
              <a:ea typeface="Helvetica Neue"/>
              <a:cs typeface="Helvetica Neue"/>
              <a:sym typeface="Helvetica Neue"/>
            </a:endParaRPr>
          </a:p>
        </p:txBody>
      </p:sp>
      <p:sp>
        <p:nvSpPr>
          <p:cNvPr id="24" name="Google Shape;24;p49"/>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lvl1pPr lvl="0" marR="0" rtl="0" algn="ctr">
              <a:lnSpc>
                <a:spcPct val="88000"/>
              </a:lnSpc>
              <a:spcBef>
                <a:spcPts val="0"/>
              </a:spcBef>
              <a:spcAft>
                <a:spcPts val="0"/>
              </a:spcAft>
              <a:buSzPts val="1400"/>
              <a:buNone/>
              <a:defRPr b="1" i="0" sz="3359" u="none" cap="none" strike="noStrike">
                <a:solidFill>
                  <a:schemeClr val="dk1"/>
                </a:solidFill>
                <a:latin typeface="Arial"/>
                <a:ea typeface="Arial"/>
                <a:cs typeface="Arial"/>
                <a:sym typeface="Arial"/>
              </a:defRPr>
            </a:lvl1pPr>
            <a:lvl2pPr lvl="1"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2pPr>
            <a:lvl3pPr lvl="2"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3pPr>
            <a:lvl4pPr lvl="3"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4pPr>
            <a:lvl5pPr lvl="4"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5pPr>
            <a:lvl6pPr lvl="5"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6pPr>
            <a:lvl7pPr lvl="6"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7pPr>
            <a:lvl8pPr lvl="7"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8pPr>
            <a:lvl9pPr lvl="8"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bg>
      <p:bgPr>
        <a:solidFill>
          <a:schemeClr val="lt1"/>
        </a:solidFill>
      </p:bgPr>
    </p:bg>
    <p:spTree>
      <p:nvGrpSpPr>
        <p:cNvPr id="25" name="Shape 25"/>
        <p:cNvGrpSpPr/>
        <p:nvPr/>
      </p:nvGrpSpPr>
      <p:grpSpPr>
        <a:xfrm>
          <a:off x="0" y="0"/>
          <a:ext cx="0" cy="0"/>
          <a:chOff x="0" y="0"/>
          <a:chExt cx="0" cy="0"/>
        </a:xfrm>
      </p:grpSpPr>
      <p:pic>
        <p:nvPicPr>
          <p:cNvPr id="26" name="Google Shape;26;p50"/>
          <p:cNvPicPr preferRelativeResize="0"/>
          <p:nvPr/>
        </p:nvPicPr>
        <p:blipFill rotWithShape="1">
          <a:blip r:embed="rId2">
            <a:alphaModFix/>
          </a:blip>
          <a:srcRect b="0" l="0" r="0" t="0"/>
          <a:stretch/>
        </p:blipFill>
        <p:spPr>
          <a:xfrm>
            <a:off x="0" y="6535173"/>
            <a:ext cx="9601200" cy="780028"/>
          </a:xfrm>
          <a:prstGeom prst="rect">
            <a:avLst/>
          </a:prstGeom>
          <a:noFill/>
          <a:ln>
            <a:noFill/>
          </a:ln>
        </p:spPr>
      </p:pic>
      <p:pic>
        <p:nvPicPr>
          <p:cNvPr descr="FRIB_ppt_top.jpg" id="27" name="Google Shape;27;p50"/>
          <p:cNvPicPr preferRelativeResize="0"/>
          <p:nvPr/>
        </p:nvPicPr>
        <p:blipFill rotWithShape="1">
          <a:blip r:embed="rId3">
            <a:alphaModFix/>
          </a:blip>
          <a:srcRect b="0" l="0" r="0" t="0"/>
          <a:stretch/>
        </p:blipFill>
        <p:spPr>
          <a:xfrm>
            <a:off x="0" y="0"/>
            <a:ext cx="9601200" cy="1069975"/>
          </a:xfrm>
          <a:prstGeom prst="rect">
            <a:avLst/>
          </a:prstGeom>
          <a:noFill/>
          <a:ln>
            <a:noFill/>
          </a:ln>
        </p:spPr>
      </p:pic>
      <p:sp>
        <p:nvSpPr>
          <p:cNvPr id="28" name="Google Shape;28;p50"/>
          <p:cNvSpPr txBox="1"/>
          <p:nvPr/>
        </p:nvSpPr>
        <p:spPr>
          <a:xfrm>
            <a:off x="703267" y="1408115"/>
            <a:ext cx="8258175" cy="300461"/>
          </a:xfrm>
          <a:prstGeom prst="rect">
            <a:avLst/>
          </a:prstGeom>
          <a:noFill/>
          <a:ln>
            <a:noFill/>
          </a:ln>
          <a:effectLst>
            <a:outerShdw blurRad="63500" rotWithShape="0" algn="ctr" dir="2700000" dist="107763">
              <a:schemeClr val="folHlink">
                <a:alpha val="74901"/>
              </a:schemeClr>
            </a:outerShdw>
          </a:effectLst>
        </p:spPr>
        <p:txBody>
          <a:bodyPr anchorCtr="0" anchor="t" bIns="47950" lIns="95925" spcFirstLastPara="1" rIns="95925" wrap="square" tIns="47950">
            <a:spAutoFit/>
          </a:bodyPr>
          <a:lstStyle/>
          <a:p>
            <a:pPr indent="0" lvl="0" marL="0" marR="0" rtl="0" algn="l">
              <a:lnSpc>
                <a:spcPct val="90000"/>
              </a:lnSpc>
              <a:spcBef>
                <a:spcPts val="0"/>
              </a:spcBef>
              <a:spcAft>
                <a:spcPts val="0"/>
              </a:spcAft>
              <a:buNone/>
            </a:pPr>
            <a:r>
              <a:t/>
            </a:r>
            <a:endParaRPr b="0" i="0" sz="1470" u="none" cap="none" strike="noStrike">
              <a:solidFill>
                <a:srgbClr val="000000"/>
              </a:solidFill>
              <a:latin typeface="Helvetica Neue"/>
              <a:ea typeface="Helvetica Neue"/>
              <a:cs typeface="Helvetica Neue"/>
              <a:sym typeface="Helvetica Neue"/>
            </a:endParaRPr>
          </a:p>
        </p:txBody>
      </p:sp>
      <p:sp>
        <p:nvSpPr>
          <p:cNvPr id="29" name="Google Shape;29;p50"/>
          <p:cNvSpPr/>
          <p:nvPr/>
        </p:nvSpPr>
        <p:spPr>
          <a:xfrm>
            <a:off x="4321175" y="3209925"/>
            <a:ext cx="9601200" cy="323095"/>
          </a:xfrm>
          <a:prstGeom prst="rect">
            <a:avLst/>
          </a:prstGeom>
          <a:noFill/>
          <a:ln>
            <a:noFill/>
          </a:ln>
          <a:effectLst>
            <a:outerShdw blurRad="63500" rotWithShape="0" algn="ctr" dir="2700000" dist="107763">
              <a:schemeClr val="folHlink">
                <a:alpha val="74901"/>
              </a:schemeClr>
            </a:outerShdw>
          </a:effectLst>
        </p:spPr>
        <p:txBody>
          <a:bodyPr anchorCtr="0" anchor="t" bIns="47950" lIns="95925" spcFirstLastPara="1" rIns="95925" wrap="square" tIns="47950">
            <a:spAutoFit/>
          </a:bodyPr>
          <a:lstStyle/>
          <a:p>
            <a:pPr indent="0" lvl="0" marL="0" marR="0" rtl="0" algn="l">
              <a:lnSpc>
                <a:spcPct val="100000"/>
              </a:lnSpc>
              <a:spcBef>
                <a:spcPts val="0"/>
              </a:spcBef>
              <a:spcAft>
                <a:spcPts val="0"/>
              </a:spcAft>
              <a:buNone/>
            </a:pPr>
            <a:r>
              <a:t/>
            </a:r>
            <a:endParaRPr b="0" i="0" sz="1470" u="none" cap="none" strike="noStrike">
              <a:solidFill>
                <a:srgbClr val="000000"/>
              </a:solidFill>
              <a:latin typeface="Arial"/>
              <a:ea typeface="Arial"/>
              <a:cs typeface="Arial"/>
              <a:sym typeface="Arial"/>
            </a:endParaRPr>
          </a:p>
        </p:txBody>
      </p:sp>
      <p:sp>
        <p:nvSpPr>
          <p:cNvPr id="30" name="Google Shape;30;p50"/>
          <p:cNvSpPr txBox="1"/>
          <p:nvPr>
            <p:ph idx="1" type="body"/>
          </p:nvPr>
        </p:nvSpPr>
        <p:spPr>
          <a:xfrm>
            <a:off x="80010" y="1138240"/>
            <a:ext cx="9440468" cy="5362575"/>
          </a:xfrm>
          <a:prstGeom prst="rect">
            <a:avLst/>
          </a:prstGeom>
          <a:noFill/>
          <a:ln>
            <a:noFill/>
          </a:ln>
        </p:spPr>
        <p:txBody>
          <a:bodyPr anchorCtr="0" anchor="t" bIns="45700" lIns="91425" spcFirstLastPara="1" rIns="91425" wrap="square" tIns="45700">
            <a:noAutofit/>
          </a:bodyPr>
          <a:lstStyle>
            <a:lvl1pPr indent="-375285" lvl="0" marL="457200" marR="0" rtl="0" algn="l">
              <a:lnSpc>
                <a:spcPct val="90000"/>
              </a:lnSpc>
              <a:spcBef>
                <a:spcPts val="1266"/>
              </a:spcBef>
              <a:spcAft>
                <a:spcPts val="0"/>
              </a:spcAft>
              <a:buClr>
                <a:srgbClr val="064308"/>
              </a:buClr>
              <a:buSzPts val="2310"/>
              <a:buFont typeface="Noto Sans Symbols"/>
              <a:buChar char="▪"/>
              <a:defRPr sz="2310">
                <a:solidFill>
                  <a:srgbClr val="064308"/>
                </a:solidFill>
                <a:latin typeface="Arial"/>
                <a:ea typeface="Arial"/>
                <a:cs typeface="Arial"/>
                <a:sym typeface="Arial"/>
              </a:defRPr>
            </a:lvl1pPr>
            <a:lvl2pPr indent="-361950" lvl="1" marL="914400" marR="0" rtl="0" algn="l">
              <a:lnSpc>
                <a:spcPct val="90000"/>
              </a:lnSpc>
              <a:spcBef>
                <a:spcPts val="211"/>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8614" lvl="2" marL="1371600" marR="0" rtl="0" algn="l">
              <a:lnSpc>
                <a:spcPct val="90000"/>
              </a:lnSpc>
              <a:spcBef>
                <a:spcPts val="211"/>
              </a:spcBef>
              <a:spcAft>
                <a:spcPts val="0"/>
              </a:spcAft>
              <a:buClr>
                <a:schemeClr val="dk1"/>
              </a:buClr>
              <a:buSzPts val="1890"/>
              <a:buFont typeface="Merriweather Sans"/>
              <a:buChar char="»"/>
              <a:defRPr b="0" i="0" sz="1890" u="none" cap="none" strike="noStrike">
                <a:solidFill>
                  <a:schemeClr val="dk1"/>
                </a:solidFill>
                <a:latin typeface="Arial"/>
                <a:ea typeface="Arial"/>
                <a:cs typeface="Arial"/>
                <a:sym typeface="Arial"/>
              </a:defRPr>
            </a:lvl3pPr>
            <a:lvl4pPr indent="-335280" lvl="3" marL="1828800" marR="0" rtl="0" algn="l">
              <a:lnSpc>
                <a:spcPct val="90000"/>
              </a:lnSpc>
              <a:spcBef>
                <a:spcPts val="211"/>
              </a:spcBef>
              <a:spcAft>
                <a:spcPts val="0"/>
              </a:spcAft>
              <a:buClr>
                <a:srgbClr val="999999"/>
              </a:buClr>
              <a:buSzPts val="1680"/>
              <a:buFont typeface="Arial"/>
              <a:buChar char="•"/>
              <a:defRPr b="0" i="0" sz="1679" u="none" cap="none" strike="noStrike">
                <a:solidFill>
                  <a:schemeClr val="dk1"/>
                </a:solidFill>
                <a:latin typeface="Arial"/>
                <a:ea typeface="Arial"/>
                <a:cs typeface="Arial"/>
                <a:sym typeface="Arial"/>
              </a:defRPr>
            </a:lvl4pPr>
            <a:lvl5pPr indent="-321945" lvl="4" marL="2286000" marR="0" rtl="0" algn="l">
              <a:lnSpc>
                <a:spcPct val="90000"/>
              </a:lnSpc>
              <a:spcBef>
                <a:spcPts val="211"/>
              </a:spcBef>
              <a:spcAft>
                <a:spcPts val="0"/>
              </a:spcAft>
              <a:buClr>
                <a:srgbClr val="999999"/>
              </a:buClr>
              <a:buSzPts val="1470"/>
              <a:buFont typeface="Merriweather Sans"/>
              <a:buChar char="»"/>
              <a:defRPr b="0" i="0" sz="1470" u="none" cap="none" strike="noStrike">
                <a:solidFill>
                  <a:schemeClr val="dk1"/>
                </a:solidFill>
                <a:latin typeface="Arial"/>
                <a:ea typeface="Arial"/>
                <a:cs typeface="Arial"/>
                <a:sym typeface="Arial"/>
              </a:defRPr>
            </a:lvl5pPr>
            <a:lvl6pPr indent="-315277" lvl="5" marL="2743200" marR="0" rtl="0" algn="l">
              <a:lnSpc>
                <a:spcPct val="90000"/>
              </a:lnSpc>
              <a:spcBef>
                <a:spcPts val="137"/>
              </a:spcBef>
              <a:spcAft>
                <a:spcPts val="0"/>
              </a:spcAft>
              <a:buClr>
                <a:schemeClr val="dk1"/>
              </a:buClr>
              <a:buSzPts val="1365"/>
              <a:buFont typeface="Helvetica Neue"/>
              <a:buChar char="–"/>
              <a:defRPr b="0" i="0" sz="1365" u="none" cap="none" strike="noStrike">
                <a:solidFill>
                  <a:schemeClr val="dk1"/>
                </a:solidFill>
                <a:latin typeface="Helvetica Neue"/>
                <a:ea typeface="Helvetica Neue"/>
                <a:cs typeface="Helvetica Neue"/>
                <a:sym typeface="Helvetica Neue"/>
              </a:defRPr>
            </a:lvl6pPr>
            <a:lvl7pPr indent="-315277" lvl="6" marL="3200400" marR="0" rtl="0" algn="l">
              <a:lnSpc>
                <a:spcPct val="90000"/>
              </a:lnSpc>
              <a:spcBef>
                <a:spcPts val="137"/>
              </a:spcBef>
              <a:spcAft>
                <a:spcPts val="0"/>
              </a:spcAft>
              <a:buClr>
                <a:schemeClr val="dk1"/>
              </a:buClr>
              <a:buSzPts val="1365"/>
              <a:buFont typeface="Helvetica Neue"/>
              <a:buChar char="–"/>
              <a:defRPr b="0" i="0" sz="1365" u="none" cap="none" strike="noStrike">
                <a:solidFill>
                  <a:schemeClr val="dk1"/>
                </a:solidFill>
                <a:latin typeface="Helvetica Neue"/>
                <a:ea typeface="Helvetica Neue"/>
                <a:cs typeface="Helvetica Neue"/>
                <a:sym typeface="Helvetica Neue"/>
              </a:defRPr>
            </a:lvl7pPr>
            <a:lvl8pPr indent="-315277" lvl="7" marL="3657600" marR="0" rtl="0" algn="l">
              <a:lnSpc>
                <a:spcPct val="90000"/>
              </a:lnSpc>
              <a:spcBef>
                <a:spcPts val="137"/>
              </a:spcBef>
              <a:spcAft>
                <a:spcPts val="0"/>
              </a:spcAft>
              <a:buClr>
                <a:schemeClr val="dk1"/>
              </a:buClr>
              <a:buSzPts val="1365"/>
              <a:buFont typeface="Helvetica Neue"/>
              <a:buChar char="–"/>
              <a:defRPr b="0" i="0" sz="1365" u="none" cap="none" strike="noStrike">
                <a:solidFill>
                  <a:schemeClr val="dk1"/>
                </a:solidFill>
                <a:latin typeface="Helvetica Neue"/>
                <a:ea typeface="Helvetica Neue"/>
                <a:cs typeface="Helvetica Neue"/>
                <a:sym typeface="Helvetica Neue"/>
              </a:defRPr>
            </a:lvl8pPr>
            <a:lvl9pPr indent="-315277" lvl="8" marL="4114800" marR="0" rtl="0" algn="l">
              <a:lnSpc>
                <a:spcPct val="90000"/>
              </a:lnSpc>
              <a:spcBef>
                <a:spcPts val="137"/>
              </a:spcBef>
              <a:spcAft>
                <a:spcPts val="0"/>
              </a:spcAft>
              <a:buClr>
                <a:schemeClr val="dk1"/>
              </a:buClr>
              <a:buSzPts val="1365"/>
              <a:buFont typeface="Helvetica Neue"/>
              <a:buChar char="–"/>
              <a:defRPr b="0" i="0" sz="1365" u="none" cap="none" strike="noStrike">
                <a:solidFill>
                  <a:schemeClr val="dk1"/>
                </a:solidFill>
                <a:latin typeface="Helvetica Neue"/>
                <a:ea typeface="Helvetica Neue"/>
                <a:cs typeface="Helvetica Neue"/>
                <a:sym typeface="Helvetica Neue"/>
              </a:defRPr>
            </a:lvl9pPr>
          </a:lstStyle>
          <a:p/>
        </p:txBody>
      </p:sp>
      <p:sp>
        <p:nvSpPr>
          <p:cNvPr id="31" name="Google Shape;31;p50"/>
          <p:cNvSpPr txBox="1"/>
          <p:nvPr>
            <p:ph type="title"/>
          </p:nvPr>
        </p:nvSpPr>
        <p:spPr>
          <a:xfrm>
            <a:off x="80010" y="304806"/>
            <a:ext cx="9441180" cy="518160"/>
          </a:xfrm>
          <a:prstGeom prst="rect">
            <a:avLst/>
          </a:prstGeom>
          <a:noFill/>
          <a:ln>
            <a:noFill/>
          </a:ln>
        </p:spPr>
        <p:txBody>
          <a:bodyPr anchorCtr="0" anchor="t" bIns="45700" lIns="91425" spcFirstLastPara="1" rIns="91425" wrap="square" tIns="45700">
            <a:noAutofit/>
          </a:bodyPr>
          <a:lstStyle>
            <a:lvl1pPr lvl="0"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1pPr>
            <a:lvl2pPr lvl="1"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2pPr>
            <a:lvl3pPr lvl="2"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3pPr>
            <a:lvl4pPr lvl="3"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4pPr>
            <a:lvl5pPr lvl="4"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5pPr>
            <a:lvl6pPr lvl="5"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6pPr>
            <a:lvl7pPr lvl="6"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7pPr>
            <a:lvl8pPr lvl="7"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8pPr>
            <a:lvl9pPr lvl="8"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9pPr>
          </a:lstStyle>
          <a:p/>
        </p:txBody>
      </p:sp>
      <p:sp>
        <p:nvSpPr>
          <p:cNvPr id="32" name="Google Shape;32;p5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r">
              <a:lnSpc>
                <a:spcPct val="90000"/>
              </a:lnSpc>
              <a:spcBef>
                <a:spcPts val="0"/>
              </a:spcBef>
              <a:spcAft>
                <a:spcPts val="0"/>
              </a:spcAft>
              <a:buSzPts val="1400"/>
              <a:buNone/>
              <a:defRPr b="0" i="0" sz="1050" u="none" cap="none" strike="noStrike">
                <a:solidFill>
                  <a:srgbClr val="06430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 name="Google Shape;33;p5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US"/>
              <a:t>, Slide </a:t>
            </a: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_header">
  <p:cSld name="with_header">
    <p:spTree>
      <p:nvGrpSpPr>
        <p:cNvPr id="34" name="Shape 34"/>
        <p:cNvGrpSpPr/>
        <p:nvPr/>
      </p:nvGrpSpPr>
      <p:grpSpPr>
        <a:xfrm>
          <a:off x="0" y="0"/>
          <a:ext cx="0" cy="0"/>
          <a:chOff x="0" y="0"/>
          <a:chExt cx="0" cy="0"/>
        </a:xfrm>
      </p:grpSpPr>
      <p:sp>
        <p:nvSpPr>
          <p:cNvPr id="35" name="Google Shape;35;p51"/>
          <p:cNvSpPr/>
          <p:nvPr/>
        </p:nvSpPr>
        <p:spPr>
          <a:xfrm>
            <a:off x="0" y="0"/>
            <a:ext cx="9619289" cy="1069977"/>
          </a:xfrm>
          <a:prstGeom prst="rect">
            <a:avLst/>
          </a:prstGeom>
          <a:solidFill>
            <a:srgbClr val="E6E8DC"/>
          </a:solidFill>
          <a:ln>
            <a:noFill/>
          </a:ln>
        </p:spPr>
        <p:txBody>
          <a:bodyPr anchorCtr="0" anchor="t" bIns="104475" lIns="208950" spcFirstLastPara="1" rIns="208950" wrap="square" tIns="104475">
            <a:noAutofit/>
          </a:bodyPr>
          <a:lstStyle/>
          <a:p>
            <a:pPr indent="0" lvl="0" marL="0" marR="0" rtl="0" algn="l">
              <a:lnSpc>
                <a:spcPct val="100000"/>
              </a:lnSpc>
              <a:spcBef>
                <a:spcPts val="0"/>
              </a:spcBef>
              <a:spcAft>
                <a:spcPts val="0"/>
              </a:spcAft>
              <a:buClr>
                <a:srgbClr val="000000"/>
              </a:buClr>
              <a:buSzPts val="19654"/>
              <a:buFont typeface="Arial"/>
              <a:buNone/>
            </a:pPr>
            <a:r>
              <a:t/>
            </a:r>
            <a:endParaRPr b="0" i="0" sz="19654" u="none" cap="none" strike="noStrike">
              <a:solidFill>
                <a:schemeClr val="dk1"/>
              </a:solidFill>
              <a:latin typeface="Arial"/>
              <a:ea typeface="Arial"/>
              <a:cs typeface="Arial"/>
              <a:sym typeface="Arial"/>
            </a:endParaRPr>
          </a:p>
        </p:txBody>
      </p:sp>
      <p:sp>
        <p:nvSpPr>
          <p:cNvPr id="36" name="Google Shape;36;p51"/>
          <p:cNvSpPr txBox="1"/>
          <p:nvPr/>
        </p:nvSpPr>
        <p:spPr>
          <a:xfrm>
            <a:off x="703267" y="1408115"/>
            <a:ext cx="8258175" cy="300461"/>
          </a:xfrm>
          <a:prstGeom prst="rect">
            <a:avLst/>
          </a:prstGeom>
          <a:noFill/>
          <a:ln>
            <a:noFill/>
          </a:ln>
          <a:effectLst>
            <a:outerShdw blurRad="63500" rotWithShape="0" algn="ctr" dir="2700000" dist="107763">
              <a:schemeClr val="folHlink">
                <a:alpha val="74901"/>
              </a:schemeClr>
            </a:outerShdw>
          </a:effectLst>
        </p:spPr>
        <p:txBody>
          <a:bodyPr anchorCtr="0" anchor="t" bIns="47950" lIns="95925" spcFirstLastPara="1" rIns="95925" wrap="square" tIns="47950">
            <a:spAutoFit/>
          </a:bodyPr>
          <a:lstStyle/>
          <a:p>
            <a:pPr indent="0" lvl="0" marL="0" marR="0" rtl="0" algn="l">
              <a:lnSpc>
                <a:spcPct val="90000"/>
              </a:lnSpc>
              <a:spcBef>
                <a:spcPts val="0"/>
              </a:spcBef>
              <a:spcAft>
                <a:spcPts val="0"/>
              </a:spcAft>
              <a:buNone/>
            </a:pPr>
            <a:r>
              <a:t/>
            </a:r>
            <a:endParaRPr b="0" i="0" sz="1470" u="none" cap="none" strike="noStrike">
              <a:solidFill>
                <a:srgbClr val="000000"/>
              </a:solidFill>
              <a:latin typeface="Helvetica Neue"/>
              <a:ea typeface="Helvetica Neue"/>
              <a:cs typeface="Helvetica Neue"/>
              <a:sym typeface="Helvetica Neue"/>
            </a:endParaRPr>
          </a:p>
        </p:txBody>
      </p:sp>
      <p:sp>
        <p:nvSpPr>
          <p:cNvPr id="37" name="Google Shape;37;p51"/>
          <p:cNvSpPr/>
          <p:nvPr/>
        </p:nvSpPr>
        <p:spPr>
          <a:xfrm>
            <a:off x="4321175" y="3209925"/>
            <a:ext cx="9601200" cy="323095"/>
          </a:xfrm>
          <a:prstGeom prst="rect">
            <a:avLst/>
          </a:prstGeom>
          <a:noFill/>
          <a:ln>
            <a:noFill/>
          </a:ln>
          <a:effectLst>
            <a:outerShdw blurRad="63500" rotWithShape="0" algn="ctr" dir="2700000" dist="107763">
              <a:schemeClr val="folHlink">
                <a:alpha val="74901"/>
              </a:schemeClr>
            </a:outerShdw>
          </a:effectLst>
        </p:spPr>
        <p:txBody>
          <a:bodyPr anchorCtr="0" anchor="t" bIns="47950" lIns="95925" spcFirstLastPara="1" rIns="95925" wrap="square" tIns="47950">
            <a:spAutoFit/>
          </a:bodyPr>
          <a:lstStyle/>
          <a:p>
            <a:pPr indent="0" lvl="0" marL="0" marR="0" rtl="0" algn="l">
              <a:lnSpc>
                <a:spcPct val="100000"/>
              </a:lnSpc>
              <a:spcBef>
                <a:spcPts val="0"/>
              </a:spcBef>
              <a:spcAft>
                <a:spcPts val="0"/>
              </a:spcAft>
              <a:buNone/>
            </a:pPr>
            <a:r>
              <a:t/>
            </a:r>
            <a:endParaRPr b="0" i="0" sz="147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p5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1pPr>
            <a:lvl2pPr lvl="1"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2pPr>
            <a:lvl3pPr lvl="2"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3pPr>
            <a:lvl4pPr lvl="3"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4pPr>
            <a:lvl5pPr lvl="4"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5pPr>
            <a:lvl6pPr lvl="5"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6pPr>
            <a:lvl7pPr lvl="6"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7pPr>
            <a:lvl8pPr lvl="7"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8pPr>
            <a:lvl9pPr lvl="8"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9pPr>
          </a:lstStyle>
          <a:p/>
        </p:txBody>
      </p:sp>
      <p:sp>
        <p:nvSpPr>
          <p:cNvPr id="40" name="Google Shape;40;p52"/>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375285" lvl="0" marL="457200" marR="0" rtl="0" algn="l">
              <a:lnSpc>
                <a:spcPct val="90000"/>
              </a:lnSpc>
              <a:spcBef>
                <a:spcPts val="1266"/>
              </a:spcBef>
              <a:spcAft>
                <a:spcPts val="0"/>
              </a:spcAft>
              <a:buClr>
                <a:srgbClr val="064308"/>
              </a:buClr>
              <a:buSzPts val="2310"/>
              <a:buFont typeface="Noto Sans Symbols"/>
              <a:buChar char="▪"/>
              <a:defRPr sz="2310">
                <a:solidFill>
                  <a:srgbClr val="064308"/>
                </a:solidFill>
                <a:latin typeface="Arial"/>
                <a:ea typeface="Arial"/>
                <a:cs typeface="Arial"/>
                <a:sym typeface="Arial"/>
              </a:defRPr>
            </a:lvl1pPr>
            <a:lvl2pPr indent="-361950" lvl="1" marL="914400" marR="0" rtl="0" algn="l">
              <a:lnSpc>
                <a:spcPct val="90000"/>
              </a:lnSpc>
              <a:spcBef>
                <a:spcPts val="211"/>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211"/>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3pPr>
            <a:lvl4pPr indent="-335280" lvl="3" marL="1828800" marR="0" rtl="0" algn="l">
              <a:lnSpc>
                <a:spcPct val="90000"/>
              </a:lnSpc>
              <a:spcBef>
                <a:spcPts val="211"/>
              </a:spcBef>
              <a:spcAft>
                <a:spcPts val="0"/>
              </a:spcAft>
              <a:buClr>
                <a:srgbClr val="999999"/>
              </a:buClr>
              <a:buSzPts val="1680"/>
              <a:buFont typeface="Arial"/>
              <a:buChar char="•"/>
              <a:defRPr b="0" i="0" sz="1679" u="none" cap="none" strike="noStrike">
                <a:solidFill>
                  <a:schemeClr val="dk1"/>
                </a:solidFill>
                <a:latin typeface="Arial"/>
                <a:ea typeface="Arial"/>
                <a:cs typeface="Arial"/>
                <a:sym typeface="Arial"/>
              </a:defRPr>
            </a:lvl4pPr>
            <a:lvl5pPr indent="-321945" lvl="4" marL="2286000" marR="0" rtl="0" algn="l">
              <a:lnSpc>
                <a:spcPct val="90000"/>
              </a:lnSpc>
              <a:spcBef>
                <a:spcPts val="211"/>
              </a:spcBef>
              <a:spcAft>
                <a:spcPts val="0"/>
              </a:spcAft>
              <a:buClr>
                <a:srgbClr val="999999"/>
              </a:buClr>
              <a:buSzPts val="1470"/>
              <a:buFont typeface="Merriweather Sans"/>
              <a:buChar char="»"/>
              <a:defRPr b="0" i="0" sz="1470" u="none" cap="none" strike="noStrike">
                <a:solidFill>
                  <a:schemeClr val="dk1"/>
                </a:solidFill>
                <a:latin typeface="Arial"/>
                <a:ea typeface="Arial"/>
                <a:cs typeface="Arial"/>
                <a:sym typeface="Arial"/>
              </a:defRPr>
            </a:lvl5pPr>
            <a:lvl6pPr indent="-315277" lvl="5" marL="2743200" marR="0" rtl="0" algn="l">
              <a:lnSpc>
                <a:spcPct val="90000"/>
              </a:lnSpc>
              <a:spcBef>
                <a:spcPts val="137"/>
              </a:spcBef>
              <a:spcAft>
                <a:spcPts val="0"/>
              </a:spcAft>
              <a:buClr>
                <a:schemeClr val="dk1"/>
              </a:buClr>
              <a:buSzPts val="1365"/>
              <a:buFont typeface="Helvetica Neue"/>
              <a:buChar char="–"/>
              <a:defRPr b="0" i="0" sz="1365" u="none" cap="none" strike="noStrike">
                <a:solidFill>
                  <a:schemeClr val="dk1"/>
                </a:solidFill>
                <a:latin typeface="Helvetica Neue"/>
                <a:ea typeface="Helvetica Neue"/>
                <a:cs typeface="Helvetica Neue"/>
                <a:sym typeface="Helvetica Neue"/>
              </a:defRPr>
            </a:lvl6pPr>
            <a:lvl7pPr indent="-315277" lvl="6" marL="3200400" marR="0" rtl="0" algn="l">
              <a:lnSpc>
                <a:spcPct val="90000"/>
              </a:lnSpc>
              <a:spcBef>
                <a:spcPts val="137"/>
              </a:spcBef>
              <a:spcAft>
                <a:spcPts val="0"/>
              </a:spcAft>
              <a:buClr>
                <a:schemeClr val="dk1"/>
              </a:buClr>
              <a:buSzPts val="1365"/>
              <a:buFont typeface="Helvetica Neue"/>
              <a:buChar char="–"/>
              <a:defRPr b="0" i="0" sz="1365" u="none" cap="none" strike="noStrike">
                <a:solidFill>
                  <a:schemeClr val="dk1"/>
                </a:solidFill>
                <a:latin typeface="Helvetica Neue"/>
                <a:ea typeface="Helvetica Neue"/>
                <a:cs typeface="Helvetica Neue"/>
                <a:sym typeface="Helvetica Neue"/>
              </a:defRPr>
            </a:lvl7pPr>
            <a:lvl8pPr indent="-315277" lvl="7" marL="3657600" marR="0" rtl="0" algn="l">
              <a:lnSpc>
                <a:spcPct val="90000"/>
              </a:lnSpc>
              <a:spcBef>
                <a:spcPts val="137"/>
              </a:spcBef>
              <a:spcAft>
                <a:spcPts val="0"/>
              </a:spcAft>
              <a:buClr>
                <a:schemeClr val="dk1"/>
              </a:buClr>
              <a:buSzPts val="1365"/>
              <a:buFont typeface="Helvetica Neue"/>
              <a:buChar char="–"/>
              <a:defRPr b="0" i="0" sz="1365" u="none" cap="none" strike="noStrike">
                <a:solidFill>
                  <a:schemeClr val="dk1"/>
                </a:solidFill>
                <a:latin typeface="Helvetica Neue"/>
                <a:ea typeface="Helvetica Neue"/>
                <a:cs typeface="Helvetica Neue"/>
                <a:sym typeface="Helvetica Neue"/>
              </a:defRPr>
            </a:lvl8pPr>
            <a:lvl9pPr indent="-315277" lvl="8" marL="4114800" marR="0" rtl="0" algn="l">
              <a:lnSpc>
                <a:spcPct val="90000"/>
              </a:lnSpc>
              <a:spcBef>
                <a:spcPts val="137"/>
              </a:spcBef>
              <a:spcAft>
                <a:spcPts val="0"/>
              </a:spcAft>
              <a:buClr>
                <a:schemeClr val="dk1"/>
              </a:buClr>
              <a:buSzPts val="1365"/>
              <a:buFont typeface="Helvetica Neue"/>
              <a:buChar char="–"/>
              <a:defRPr b="0" i="0" sz="1365" u="none" cap="none" strike="noStrike">
                <a:solidFill>
                  <a:schemeClr val="dk1"/>
                </a:solidFill>
                <a:latin typeface="Helvetica Neue"/>
                <a:ea typeface="Helvetica Neue"/>
                <a:cs typeface="Helvetica Neue"/>
                <a:sym typeface="Helvetica Neue"/>
              </a:defRPr>
            </a:lvl9pPr>
          </a:lstStyle>
          <a:p/>
        </p:txBody>
      </p:sp>
      <p:sp>
        <p:nvSpPr>
          <p:cNvPr id="41" name="Google Shape;41;p5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2" name="Google Shape;42;p5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p53"/>
          <p:cNvSpPr txBox="1"/>
          <p:nvPr>
            <p:ph idx="10" type="dt"/>
          </p:nvPr>
        </p:nvSpPr>
        <p:spPr>
          <a:xfrm>
            <a:off x="720090" y="6664960"/>
            <a:ext cx="2000250" cy="4876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5" name="Google Shape;45;p5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6" name="Google Shape;46;p5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5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1pPr>
            <a:lvl2pPr lvl="1"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2pPr>
            <a:lvl3pPr lvl="2"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3pPr>
            <a:lvl4pPr lvl="3"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4pPr>
            <a:lvl5pPr lvl="4"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5pPr>
            <a:lvl6pPr lvl="5"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6pPr>
            <a:lvl7pPr lvl="6"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7pPr>
            <a:lvl8pPr lvl="7"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8pPr>
            <a:lvl9pPr lvl="8" marR="0" rtl="0" algn="ctr">
              <a:lnSpc>
                <a:spcPct val="88000"/>
              </a:lnSpc>
              <a:spcBef>
                <a:spcPts val="0"/>
              </a:spcBef>
              <a:spcAft>
                <a:spcPts val="0"/>
              </a:spcAft>
              <a:buSzPts val="1400"/>
              <a:buNone/>
              <a:defRPr b="1" i="0" sz="3359" u="none" cap="none" strike="noStrike">
                <a:solidFill>
                  <a:srgbClr val="064308"/>
                </a:solidFill>
                <a:latin typeface="Arial"/>
                <a:ea typeface="Arial"/>
                <a:cs typeface="Arial"/>
                <a:sym typeface="Arial"/>
              </a:defRPr>
            </a:lvl9pPr>
          </a:lstStyle>
          <a:p/>
        </p:txBody>
      </p:sp>
      <p:sp>
        <p:nvSpPr>
          <p:cNvPr id="49" name="Google Shape;49;p54"/>
          <p:cNvSpPr txBox="1"/>
          <p:nvPr>
            <p:ph idx="10" type="dt"/>
          </p:nvPr>
        </p:nvSpPr>
        <p:spPr>
          <a:xfrm>
            <a:off x="720090" y="6664960"/>
            <a:ext cx="2000250" cy="4876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0" name="Google Shape;50;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1" name="Google Shape;51;p5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jpg"/><Relationship Id="rId3" Type="http://schemas.openxmlformats.org/officeDocument/2006/relationships/image" Target="../media/image5.jpg"/><Relationship Id="rId4" Type="http://schemas.openxmlformats.org/officeDocument/2006/relationships/image" Target="../media/image8.png"/><Relationship Id="rId5" Type="http://schemas.openxmlformats.org/officeDocument/2006/relationships/slideLayout" Target="../slideLayouts/slideLayout1.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slideLayout" Target="../slideLayouts/slideLayout2.xml"/><Relationship Id="rId10" Type="http://schemas.openxmlformats.org/officeDocument/2006/relationships/theme" Target="../theme/theme3.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41"/>
          <p:cNvPicPr preferRelativeResize="0"/>
          <p:nvPr/>
        </p:nvPicPr>
        <p:blipFill rotWithShape="1">
          <a:blip r:embed="rId1">
            <a:alphaModFix/>
          </a:blip>
          <a:srcRect b="0" l="0" r="0" t="0"/>
          <a:stretch/>
        </p:blipFill>
        <p:spPr>
          <a:xfrm>
            <a:off x="3640455" y="6554673"/>
            <a:ext cx="2320290" cy="785707"/>
          </a:xfrm>
          <a:prstGeom prst="rect">
            <a:avLst/>
          </a:prstGeom>
          <a:noFill/>
          <a:ln>
            <a:noFill/>
          </a:ln>
        </p:spPr>
      </p:pic>
      <p:pic>
        <p:nvPicPr>
          <p:cNvPr id="7" name="Google Shape;7;p41"/>
          <p:cNvPicPr preferRelativeResize="0"/>
          <p:nvPr/>
        </p:nvPicPr>
        <p:blipFill rotWithShape="1">
          <a:blip r:embed="rId2">
            <a:alphaModFix/>
          </a:blip>
          <a:srcRect b="0" l="0" r="0" t="0"/>
          <a:stretch/>
        </p:blipFill>
        <p:spPr>
          <a:xfrm>
            <a:off x="3510963" y="5935089"/>
            <a:ext cx="2071449" cy="701443"/>
          </a:xfrm>
          <a:prstGeom prst="rect">
            <a:avLst/>
          </a:prstGeom>
          <a:noFill/>
          <a:ln>
            <a:noFill/>
          </a:ln>
        </p:spPr>
      </p:pic>
      <p:pic>
        <p:nvPicPr>
          <p:cNvPr id="8" name="Google Shape;8;p41"/>
          <p:cNvPicPr preferRelativeResize="0"/>
          <p:nvPr/>
        </p:nvPicPr>
        <p:blipFill rotWithShape="1">
          <a:blip r:embed="rId3">
            <a:alphaModFix/>
          </a:blip>
          <a:srcRect b="0" l="0" r="0" t="0"/>
          <a:stretch/>
        </p:blipFill>
        <p:spPr>
          <a:xfrm>
            <a:off x="240030" y="6045286"/>
            <a:ext cx="2833320" cy="481047"/>
          </a:xfrm>
          <a:prstGeom prst="rect">
            <a:avLst/>
          </a:prstGeom>
          <a:noFill/>
          <a:ln>
            <a:noFill/>
          </a:ln>
        </p:spPr>
      </p:pic>
      <p:grpSp>
        <p:nvGrpSpPr>
          <p:cNvPr id="9" name="Google Shape;9;p41"/>
          <p:cNvGrpSpPr/>
          <p:nvPr/>
        </p:nvGrpSpPr>
        <p:grpSpPr>
          <a:xfrm>
            <a:off x="5960466" y="5952292"/>
            <a:ext cx="3508401" cy="667031"/>
            <a:chOff x="6170991" y="3667486"/>
            <a:chExt cx="3678934" cy="688525"/>
          </a:xfrm>
        </p:grpSpPr>
        <p:sp>
          <p:nvSpPr>
            <p:cNvPr id="10" name="Google Shape;10;p41"/>
            <p:cNvSpPr txBox="1"/>
            <p:nvPr/>
          </p:nvSpPr>
          <p:spPr>
            <a:xfrm>
              <a:off x="6800527" y="3811693"/>
              <a:ext cx="3049398" cy="3955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90"/>
                <a:buFont typeface="Arial"/>
                <a:buNone/>
              </a:pPr>
              <a:r>
                <a:rPr b="0" i="0" lang="en-US" sz="1890" u="none" cap="none" strike="noStrike">
                  <a:solidFill>
                    <a:srgbClr val="B81414"/>
                  </a:solidFill>
                  <a:latin typeface="Garamond"/>
                  <a:ea typeface="Garamond"/>
                  <a:cs typeface="Garamond"/>
                  <a:sym typeface="Garamond"/>
                </a:rPr>
                <a:t>National Science Foundation</a:t>
              </a:r>
              <a:endParaRPr b="0" i="0" sz="1400" u="none" cap="none" strike="noStrike">
                <a:solidFill>
                  <a:srgbClr val="000000"/>
                </a:solidFill>
                <a:latin typeface="Arial"/>
                <a:ea typeface="Arial"/>
                <a:cs typeface="Arial"/>
                <a:sym typeface="Arial"/>
              </a:endParaRPr>
            </a:p>
          </p:txBody>
        </p:sp>
        <p:pic>
          <p:nvPicPr>
            <p:cNvPr id="11" name="Google Shape;11;p41"/>
            <p:cNvPicPr preferRelativeResize="0"/>
            <p:nvPr/>
          </p:nvPicPr>
          <p:blipFill rotWithShape="1">
            <a:blip r:embed="rId4">
              <a:alphaModFix/>
            </a:blip>
            <a:srcRect b="0" l="0" r="0" t="0"/>
            <a:stretch/>
          </p:blipFill>
          <p:spPr>
            <a:xfrm>
              <a:off x="6170991" y="3667486"/>
              <a:ext cx="684402" cy="688525"/>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9"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 name="Shape 15"/>
        <p:cNvGrpSpPr/>
        <p:nvPr/>
      </p:nvGrpSpPr>
      <p:grpSpPr>
        <a:xfrm>
          <a:off x="0" y="0"/>
          <a:ext cx="0" cy="0"/>
          <a:chOff x="0" y="0"/>
          <a:chExt cx="0" cy="0"/>
        </a:xfrm>
      </p:grpSpPr>
      <p:sp>
        <p:nvSpPr>
          <p:cNvPr id="16" name="Google Shape;16;p48"/>
          <p:cNvSpPr/>
          <p:nvPr/>
        </p:nvSpPr>
        <p:spPr>
          <a:xfrm>
            <a:off x="0" y="6567268"/>
            <a:ext cx="9601200" cy="773113"/>
          </a:xfrm>
          <a:prstGeom prst="rect">
            <a:avLst/>
          </a:prstGeom>
          <a:solidFill>
            <a:srgbClr val="E6E8DC"/>
          </a:solidFill>
          <a:ln>
            <a:noFill/>
          </a:ln>
        </p:spPr>
        <p:txBody>
          <a:bodyPr anchorCtr="0" anchor="t" bIns="104475" lIns="208950" spcFirstLastPara="1" rIns="208950" wrap="square" tIns="104475">
            <a:noAutofit/>
          </a:bodyPr>
          <a:lstStyle/>
          <a:p>
            <a:pPr indent="0" lvl="0" marL="0" marR="0" rtl="0" algn="l">
              <a:lnSpc>
                <a:spcPct val="100000"/>
              </a:lnSpc>
              <a:spcBef>
                <a:spcPts val="0"/>
              </a:spcBef>
              <a:spcAft>
                <a:spcPts val="0"/>
              </a:spcAft>
              <a:buClr>
                <a:srgbClr val="000000"/>
              </a:buClr>
              <a:buSzPts val="19654"/>
              <a:buFont typeface="Arial"/>
              <a:buNone/>
            </a:pPr>
            <a:r>
              <a:t/>
            </a:r>
            <a:endParaRPr b="0" i="0" sz="19654" u="none" cap="none" strike="noStrike">
              <a:solidFill>
                <a:schemeClr val="dk1"/>
              </a:solidFill>
              <a:latin typeface="Arial"/>
              <a:ea typeface="Arial"/>
              <a:cs typeface="Arial"/>
              <a:sym typeface="Arial"/>
            </a:endParaRPr>
          </a:p>
        </p:txBody>
      </p:sp>
      <p:pic>
        <p:nvPicPr>
          <p:cNvPr id="17" name="Google Shape;17;p48"/>
          <p:cNvPicPr preferRelativeResize="0"/>
          <p:nvPr/>
        </p:nvPicPr>
        <p:blipFill rotWithShape="1">
          <a:blip r:embed="rId1">
            <a:alphaModFix/>
          </a:blip>
          <a:srcRect b="0" l="0" r="0" t="0"/>
          <a:stretch/>
        </p:blipFill>
        <p:spPr>
          <a:xfrm>
            <a:off x="160021" y="6608241"/>
            <a:ext cx="608316" cy="701795"/>
          </a:xfrm>
          <a:prstGeom prst="rect">
            <a:avLst/>
          </a:prstGeom>
          <a:noFill/>
          <a:ln>
            <a:noFill/>
          </a:ln>
        </p:spPr>
      </p:pic>
      <p:pic>
        <p:nvPicPr>
          <p:cNvPr id="18" name="Google Shape;18;p48"/>
          <p:cNvPicPr preferRelativeResize="0"/>
          <p:nvPr/>
        </p:nvPicPr>
        <p:blipFill rotWithShape="1">
          <a:blip r:embed="rId2">
            <a:alphaModFix/>
          </a:blip>
          <a:srcRect b="0" l="0" r="0" t="0"/>
          <a:stretch/>
        </p:blipFill>
        <p:spPr>
          <a:xfrm>
            <a:off x="800100" y="6644244"/>
            <a:ext cx="487082" cy="619158"/>
          </a:xfrm>
          <a:prstGeom prst="rect">
            <a:avLst/>
          </a:prstGeom>
          <a:noFill/>
          <a:ln>
            <a:noFill/>
          </a:ln>
        </p:spPr>
      </p:pic>
      <p:sp>
        <p:nvSpPr>
          <p:cNvPr id="19" name="Google Shape;19;p48"/>
          <p:cNvSpPr txBox="1"/>
          <p:nvPr/>
        </p:nvSpPr>
        <p:spPr>
          <a:xfrm>
            <a:off x="1360170" y="6644243"/>
            <a:ext cx="3360420" cy="528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45" u="none" cap="none" strike="noStrike">
                <a:solidFill>
                  <a:srgbClr val="646464"/>
                </a:solidFill>
                <a:latin typeface="Arial"/>
                <a:ea typeface="Arial"/>
                <a:cs typeface="Arial"/>
                <a:sym typeface="Arial"/>
              </a:rPr>
              <a:t>U.S. Department of Energy Office of Science</a:t>
            </a:r>
            <a:endParaRPr/>
          </a:p>
          <a:p>
            <a:pPr indent="0" lvl="0" marL="0" marR="0" rtl="0" algn="l">
              <a:lnSpc>
                <a:spcPct val="100000"/>
              </a:lnSpc>
              <a:spcBef>
                <a:spcPts val="0"/>
              </a:spcBef>
              <a:spcAft>
                <a:spcPts val="0"/>
              </a:spcAft>
              <a:buNone/>
            </a:pPr>
            <a:r>
              <a:rPr b="0" i="0" lang="en-US" sz="945" u="none" cap="none" strike="noStrike">
                <a:solidFill>
                  <a:srgbClr val="646464"/>
                </a:solidFill>
                <a:latin typeface="Arial"/>
                <a:ea typeface="Arial"/>
                <a:cs typeface="Arial"/>
                <a:sym typeface="Arial"/>
              </a:rPr>
              <a:t>National Science Foundation</a:t>
            </a:r>
            <a:endParaRPr/>
          </a:p>
          <a:p>
            <a:pPr indent="0" lvl="0" marL="0" marR="0" rtl="0" algn="l">
              <a:lnSpc>
                <a:spcPct val="100000"/>
              </a:lnSpc>
              <a:spcBef>
                <a:spcPts val="0"/>
              </a:spcBef>
              <a:spcAft>
                <a:spcPts val="0"/>
              </a:spcAft>
              <a:buNone/>
            </a:pPr>
            <a:r>
              <a:rPr b="0" i="0" lang="en-US" sz="945" u="none" cap="none" strike="noStrike">
                <a:solidFill>
                  <a:srgbClr val="646464"/>
                </a:solidFill>
                <a:latin typeface="Arial"/>
                <a:ea typeface="Arial"/>
                <a:cs typeface="Arial"/>
                <a:sym typeface="Arial"/>
              </a:rPr>
              <a:t>Michigan State University</a:t>
            </a:r>
            <a:endParaRPr b="0" i="0" sz="945" u="none" cap="none" strike="noStrike">
              <a:solidFill>
                <a:srgbClr val="646464"/>
              </a:solidFill>
              <a:latin typeface="Arial"/>
              <a:ea typeface="Arial"/>
              <a:cs typeface="Arial"/>
              <a:sym typeface="Arial"/>
            </a:endParaRPr>
          </a:p>
        </p:txBody>
      </p:sp>
      <p:sp>
        <p:nvSpPr>
          <p:cNvPr id="20" name="Google Shape;20;p48"/>
          <p:cNvSpPr/>
          <p:nvPr/>
        </p:nvSpPr>
        <p:spPr>
          <a:xfrm>
            <a:off x="0" y="0"/>
            <a:ext cx="9619289" cy="1069977"/>
          </a:xfrm>
          <a:prstGeom prst="rect">
            <a:avLst/>
          </a:prstGeom>
          <a:solidFill>
            <a:srgbClr val="E6E8DC"/>
          </a:solidFill>
          <a:ln>
            <a:noFill/>
          </a:ln>
        </p:spPr>
        <p:txBody>
          <a:bodyPr anchorCtr="0" anchor="t" bIns="104475" lIns="208950" spcFirstLastPara="1" rIns="208950" wrap="square" tIns="104475">
            <a:noAutofit/>
          </a:bodyPr>
          <a:lstStyle/>
          <a:p>
            <a:pPr indent="0" lvl="0" marL="0" marR="0" rtl="0" algn="l">
              <a:lnSpc>
                <a:spcPct val="100000"/>
              </a:lnSpc>
              <a:spcBef>
                <a:spcPts val="0"/>
              </a:spcBef>
              <a:spcAft>
                <a:spcPts val="0"/>
              </a:spcAft>
              <a:buClr>
                <a:srgbClr val="000000"/>
              </a:buClr>
              <a:buSzPts val="19654"/>
              <a:buFont typeface="Arial"/>
              <a:buNone/>
            </a:pPr>
            <a:r>
              <a:t/>
            </a:r>
            <a:endParaRPr b="0" i="0" sz="19654" u="none" cap="none" strike="noStrike">
              <a:solidFill>
                <a:schemeClr val="dk1"/>
              </a:solidFill>
              <a:latin typeface="Arial"/>
              <a:ea typeface="Arial"/>
              <a:cs typeface="Arial"/>
              <a:sym typeface="Arial"/>
            </a:endParaRPr>
          </a:p>
        </p:txBody>
      </p:sp>
      <p:pic>
        <p:nvPicPr>
          <p:cNvPr id="21" name="Google Shape;21;p48"/>
          <p:cNvPicPr preferRelativeResize="0"/>
          <p:nvPr/>
        </p:nvPicPr>
        <p:blipFill rotWithShape="1">
          <a:blip r:embed="rId3">
            <a:alphaModFix/>
          </a:blip>
          <a:srcRect b="0" l="0" r="0" t="0"/>
          <a:stretch/>
        </p:blipFill>
        <p:spPr>
          <a:xfrm>
            <a:off x="0" y="6556049"/>
            <a:ext cx="9601200" cy="76220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4"/>
    <p:sldLayoutId id="2147483652" r:id="rId5"/>
    <p:sldLayoutId id="2147483653" r:id="rId6"/>
    <p:sldLayoutId id="2147483654" r:id="rId7"/>
    <p:sldLayoutId id="2147483655" r:id="rId8"/>
    <p:sldLayoutId id="214748365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2.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drive.google.com/file/d/1jva2v-VTpQeVnMC4X5MWdRO98iDioMwh/view?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mailto:constan@nscl.msu.edu"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jpg"/><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jp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3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chart" Target="../charts/char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
          <p:cNvSpPr txBox="1"/>
          <p:nvPr/>
        </p:nvSpPr>
        <p:spPr>
          <a:xfrm>
            <a:off x="0" y="1295400"/>
            <a:ext cx="9601200" cy="1642965"/>
          </a:xfrm>
          <a:prstGeom prst="rect">
            <a:avLst/>
          </a:prstGeom>
          <a:noFill/>
          <a:ln>
            <a:noFill/>
          </a:ln>
        </p:spPr>
        <p:txBody>
          <a:bodyPr anchorCtr="0" anchor="t" bIns="45700" lIns="91425" spcFirstLastPara="1" rIns="91425" wrap="square" tIns="45700">
            <a:noAutofit/>
          </a:bodyPr>
          <a:lstStyle/>
          <a:p>
            <a:pPr indent="0" lvl="0" marL="0" marR="0" rtl="0" algn="ctr">
              <a:lnSpc>
                <a:spcPct val="75000"/>
              </a:lnSpc>
              <a:spcBef>
                <a:spcPts val="0"/>
              </a:spcBef>
              <a:spcAft>
                <a:spcPts val="0"/>
              </a:spcAft>
              <a:buClr>
                <a:srgbClr val="000000"/>
              </a:buClr>
              <a:buSzPts val="5400"/>
              <a:buFont typeface="Arial"/>
              <a:buNone/>
            </a:pPr>
            <a:r>
              <a:rPr b="1" i="0" lang="en-US" sz="5400" u="none" cap="none" strike="noStrike">
                <a:solidFill>
                  <a:srgbClr val="000000"/>
                </a:solidFill>
                <a:latin typeface="Arial"/>
                <a:ea typeface="Arial"/>
                <a:cs typeface="Arial"/>
                <a:sym typeface="Arial"/>
              </a:rPr>
              <a:t>The FRIB</a:t>
            </a:r>
            <a:endParaRPr b="0" i="0" sz="1400" u="none" cap="none" strike="noStrike">
              <a:solidFill>
                <a:srgbClr val="000000"/>
              </a:solidFill>
              <a:latin typeface="Arial"/>
              <a:ea typeface="Arial"/>
              <a:cs typeface="Arial"/>
              <a:sym typeface="Arial"/>
            </a:endParaRPr>
          </a:p>
          <a:p>
            <a:pPr indent="0" lvl="0" marL="0" marR="0" rtl="0" algn="ctr">
              <a:lnSpc>
                <a:spcPct val="75000"/>
              </a:lnSpc>
              <a:spcBef>
                <a:spcPts val="1620"/>
              </a:spcBef>
              <a:spcAft>
                <a:spcPts val="0"/>
              </a:spcAft>
              <a:buClr>
                <a:srgbClr val="000000"/>
              </a:buClr>
              <a:buSzPts val="5400"/>
              <a:buFont typeface="Arial"/>
              <a:buNone/>
            </a:pPr>
            <a:r>
              <a:rPr b="1" i="0" lang="en-US" sz="5400" u="none" cap="none" strike="noStrike">
                <a:solidFill>
                  <a:srgbClr val="000000"/>
                </a:solidFill>
                <a:latin typeface="Arial"/>
                <a:ea typeface="Arial"/>
                <a:cs typeface="Arial"/>
                <a:sym typeface="Arial"/>
              </a:rPr>
              <a:t>Training Workshop</a:t>
            </a:r>
            <a:endParaRPr b="0" i="0" sz="1400" u="none" cap="none" strike="noStrike">
              <a:solidFill>
                <a:srgbClr val="000000"/>
              </a:solidFill>
              <a:latin typeface="Arial"/>
              <a:ea typeface="Arial"/>
              <a:cs typeface="Arial"/>
              <a:sym typeface="Arial"/>
            </a:endParaRPr>
          </a:p>
          <a:p>
            <a:pPr indent="0" lvl="0" marL="0" marR="0" rtl="0" algn="ctr">
              <a:lnSpc>
                <a:spcPct val="75000"/>
              </a:lnSpc>
              <a:spcBef>
                <a:spcPts val="1620"/>
              </a:spcBef>
              <a:spcAft>
                <a:spcPts val="0"/>
              </a:spcAft>
              <a:buClr>
                <a:srgbClr val="000000"/>
              </a:buClr>
              <a:buSzPts val="5400"/>
              <a:buFont typeface="Arial"/>
              <a:buNone/>
            </a:pPr>
            <a:r>
              <a:rPr b="1" i="0" lang="en-US" sz="5400" u="none" cap="none" strike="noStrike">
                <a:solidFill>
                  <a:srgbClr val="000000"/>
                </a:solidFill>
                <a:latin typeface="Arial"/>
                <a:ea typeface="Arial"/>
                <a:cs typeface="Arial"/>
                <a:sym typeface="Arial"/>
              </a:rPr>
              <a:t>for Tour Guides</a:t>
            </a:r>
            <a:endParaRPr/>
          </a:p>
          <a:p>
            <a:pPr indent="0" lvl="0" marL="0" marR="0" rtl="0" algn="ctr">
              <a:lnSpc>
                <a:spcPct val="75000"/>
              </a:lnSpc>
              <a:spcBef>
                <a:spcPts val="1620"/>
              </a:spcBef>
              <a:spcAft>
                <a:spcPts val="0"/>
              </a:spcAft>
              <a:buClr>
                <a:srgbClr val="000000"/>
              </a:buClr>
              <a:buSzPts val="5400"/>
              <a:buFont typeface="Arial"/>
              <a:buNone/>
            </a:pPr>
            <a:r>
              <a:rPr b="1" i="1" lang="en-US" sz="3600" u="none" cap="none" strike="noStrike">
                <a:solidFill>
                  <a:srgbClr val="FF0000"/>
                </a:solidFill>
                <a:latin typeface="Arial"/>
                <a:ea typeface="Arial"/>
                <a:cs typeface="Arial"/>
                <a:sym typeface="Arial"/>
              </a:rPr>
              <a:t>please sign in and take some candy</a:t>
            </a:r>
            <a:endParaRPr b="1" i="1" sz="1400" u="none" cap="none" strike="noStrike">
              <a:solidFill>
                <a:srgbClr val="FF0000"/>
              </a:solidFill>
              <a:latin typeface="Arial"/>
              <a:ea typeface="Arial"/>
              <a:cs typeface="Arial"/>
              <a:sym typeface="Arial"/>
            </a:endParaRPr>
          </a:p>
        </p:txBody>
      </p:sp>
      <p:sp>
        <p:nvSpPr>
          <p:cNvPr id="57" name="Google Shape;57;p1"/>
          <p:cNvSpPr txBox="1"/>
          <p:nvPr/>
        </p:nvSpPr>
        <p:spPr>
          <a:xfrm>
            <a:off x="134703" y="4637314"/>
            <a:ext cx="9601200" cy="92528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90"/>
              <a:buFont typeface="Noto Sans Symbols"/>
              <a:buNone/>
            </a:pPr>
            <a:r>
              <a:rPr b="0" i="0" lang="en-US" sz="1890" u="none" cap="none" strike="noStrike">
                <a:solidFill>
                  <a:srgbClr val="000000"/>
                </a:solidFill>
                <a:latin typeface="Arial"/>
                <a:ea typeface="Arial"/>
                <a:cs typeface="Arial"/>
                <a:sym typeface="Arial"/>
              </a:rPr>
              <a:t>Dr. Zach Constan</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rgbClr val="000000"/>
              </a:buClr>
              <a:buSzPts val="1890"/>
              <a:buFont typeface="Noto Sans Symbols"/>
              <a:buNone/>
            </a:pPr>
            <a:r>
              <a:rPr b="0" i="0" lang="en-US" sz="1890" u="none" cap="none" strike="noStrike">
                <a:solidFill>
                  <a:srgbClr val="000000"/>
                </a:solidFill>
                <a:latin typeface="Arial"/>
                <a:ea typeface="Arial"/>
                <a:cs typeface="Arial"/>
                <a:sym typeface="Arial"/>
              </a:rPr>
              <a:t>Outreach Coordinator</a:t>
            </a:r>
            <a:endParaRPr b="0" i="0" sz="1890" u="none" cap="none" strike="noStrike">
              <a:solidFill>
                <a:srgbClr val="06430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11"/>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400"/>
              <a:buFont typeface="Arial"/>
              <a:buNone/>
            </a:pPr>
            <a:r>
              <a:rPr lang="en-US" sz="4400"/>
              <a:t>The Challenges</a:t>
            </a:r>
            <a:endParaRPr sz="4400"/>
          </a:p>
        </p:txBody>
      </p:sp>
      <p:sp>
        <p:nvSpPr>
          <p:cNvPr id="121" name="Google Shape;121;p11"/>
          <p:cNvSpPr txBox="1"/>
          <p:nvPr/>
        </p:nvSpPr>
        <p:spPr>
          <a:xfrm>
            <a:off x="310992" y="1316568"/>
            <a:ext cx="6629400" cy="41148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80000"/>
              </a:lnSpc>
              <a:spcBef>
                <a:spcPts val="0"/>
              </a:spcBef>
              <a:spcAft>
                <a:spcPts val="0"/>
              </a:spcAft>
              <a:buClr>
                <a:srgbClr val="064308"/>
              </a:buClr>
              <a:buSzPts val="2800"/>
              <a:buFont typeface="Noto Sans Symbols"/>
              <a:buChar char="▪"/>
            </a:pPr>
            <a:r>
              <a:rPr b="0" i="0" lang="en-US" sz="2800" u="none" cap="none" strike="noStrike">
                <a:solidFill>
                  <a:srgbClr val="064308"/>
                </a:solidFill>
                <a:latin typeface="Arial"/>
                <a:ea typeface="Arial"/>
                <a:cs typeface="Arial"/>
                <a:sym typeface="Arial"/>
              </a:rPr>
              <a:t>Unfamiliar terminology</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nucleus, </a:t>
            </a:r>
            <a:r>
              <a:rPr b="0" i="1" lang="en-US" sz="2100" u="none" cap="none" strike="noStrike">
                <a:solidFill>
                  <a:schemeClr val="dk1"/>
                </a:solidFill>
                <a:latin typeface="Arial"/>
                <a:ea typeface="Arial"/>
                <a:cs typeface="Arial"/>
                <a:sym typeface="Arial"/>
              </a:rPr>
              <a:t>particle</a:t>
            </a:r>
            <a:r>
              <a:rPr b="0" i="0" lang="en-US" sz="2100" u="none" cap="none" strike="noStrike">
                <a:solidFill>
                  <a:schemeClr val="dk1"/>
                </a:solidFill>
                <a:latin typeface="Arial"/>
                <a:ea typeface="Arial"/>
                <a:cs typeface="Arial"/>
                <a:sym typeface="Arial"/>
              </a:rPr>
              <a:t> accelerator, nuclides, unstable, isotope, radioactive decay, electric repulsion </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800"/>
              <a:buFont typeface="Noto Sans Symbols"/>
              <a:buChar char="▪"/>
            </a:pPr>
            <a:r>
              <a:rPr b="0" i="0" lang="en-US" sz="2800" u="none" cap="none" strike="noStrike">
                <a:solidFill>
                  <a:srgbClr val="064308"/>
                </a:solidFill>
                <a:latin typeface="Arial"/>
                <a:ea typeface="Arial"/>
                <a:cs typeface="Arial"/>
                <a:sym typeface="Arial"/>
              </a:rPr>
              <a:t>Disconnected audience</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800"/>
              <a:buFont typeface="Noto Sans Symbols"/>
              <a:buChar char="▪"/>
            </a:pPr>
            <a:r>
              <a:rPr b="0" i="0" lang="en-US" sz="2800" u="none" cap="none" strike="noStrike">
                <a:solidFill>
                  <a:srgbClr val="064308"/>
                </a:solidFill>
                <a:latin typeface="Arial"/>
                <a:ea typeface="Arial"/>
                <a:cs typeface="Arial"/>
                <a:sym typeface="Arial"/>
              </a:rPr>
              <a:t>Overwhelming information/fast pace</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800"/>
              <a:buFont typeface="Noto Sans Symbols"/>
              <a:buChar char="▪"/>
            </a:pPr>
            <a:r>
              <a:rPr b="0" i="0" lang="en-US" sz="2800" u="none" cap="none" strike="noStrike">
                <a:solidFill>
                  <a:srgbClr val="064308"/>
                </a:solidFill>
                <a:latin typeface="Arial"/>
                <a:ea typeface="Arial"/>
                <a:cs typeface="Arial"/>
                <a:sym typeface="Arial"/>
              </a:rPr>
              <a:t>FRIB is LOUD and disorienting</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800"/>
              <a:buFont typeface="Noto Sans Symbols"/>
              <a:buChar char="▪"/>
            </a:pPr>
            <a:r>
              <a:rPr b="0" i="0" lang="en-US" sz="2800" u="none" cap="none" strike="noStrike">
                <a:solidFill>
                  <a:srgbClr val="064308"/>
                </a:solidFill>
                <a:latin typeface="Arial"/>
                <a:ea typeface="Arial"/>
                <a:cs typeface="Arial"/>
                <a:sym typeface="Arial"/>
              </a:rPr>
              <a:t>Limited in what we can see</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Experiments close vaults</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Equipment isn’t interesting from the outside</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People visiting “the accelerator” expect to see one</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800"/>
              <a:buFont typeface="Noto Sans Symbols"/>
              <a:buChar char="▪"/>
            </a:pPr>
            <a:r>
              <a:rPr b="0" i="0" lang="en-US" sz="2800" u="none" cap="none" strike="noStrike">
                <a:solidFill>
                  <a:srgbClr val="064308"/>
                </a:solidFill>
                <a:latin typeface="Arial"/>
                <a:ea typeface="Arial"/>
                <a:cs typeface="Arial"/>
                <a:sym typeface="Arial"/>
              </a:rPr>
              <a:t>Our own incomplete understanding!</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800"/>
              <a:buFont typeface="Noto Sans Symbols"/>
              <a:buChar char="▪"/>
            </a:pPr>
            <a:r>
              <a:rPr b="0" i="0" lang="en-US" sz="2800" u="none" cap="none" strike="noStrike">
                <a:solidFill>
                  <a:srgbClr val="064308"/>
                </a:solidFill>
                <a:latin typeface="Arial"/>
                <a:ea typeface="Arial"/>
                <a:cs typeface="Arial"/>
                <a:sym typeface="Arial"/>
              </a:rPr>
              <a:t>And many more…</a:t>
            </a:r>
            <a:endParaRPr b="0" i="0" sz="1400" u="none" cap="none" strike="noStrike">
              <a:solidFill>
                <a:srgbClr val="000000"/>
              </a:solidFill>
              <a:latin typeface="Arial"/>
              <a:ea typeface="Arial"/>
              <a:cs typeface="Arial"/>
              <a:sym typeface="Arial"/>
            </a:endParaRPr>
          </a:p>
        </p:txBody>
      </p:sp>
      <p:pic>
        <p:nvPicPr>
          <p:cNvPr id="122" name="Google Shape;122;p11"/>
          <p:cNvPicPr preferRelativeResize="0"/>
          <p:nvPr/>
        </p:nvPicPr>
        <p:blipFill rotWithShape="1">
          <a:blip r:embed="rId3">
            <a:alphaModFix/>
          </a:blip>
          <a:srcRect b="14654" l="0" r="0" t="0"/>
          <a:stretch/>
        </p:blipFill>
        <p:spPr>
          <a:xfrm rot="-5400000">
            <a:off x="5823110" y="2269067"/>
            <a:ext cx="4419598" cy="2514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p10"/>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Room for improvement</a:t>
            </a:r>
            <a:endParaRPr/>
          </a:p>
        </p:txBody>
      </p:sp>
      <p:sp>
        <p:nvSpPr>
          <p:cNvPr id="128" name="Google Shape;128;p10"/>
          <p:cNvSpPr txBox="1"/>
          <p:nvPr/>
        </p:nvSpPr>
        <p:spPr>
          <a:xfrm>
            <a:off x="4157663" y="1212425"/>
            <a:ext cx="4833900" cy="5543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800">
                <a:solidFill>
                  <a:srgbClr val="064308"/>
                </a:solidFill>
              </a:rPr>
              <a:t>Reviews from 2023-2024</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1800"/>
              <a:buFont typeface="Noto Sans Symbols"/>
              <a:buChar char="▪"/>
            </a:pPr>
            <a:r>
              <a:rPr lang="en-US" sz="1800">
                <a:solidFill>
                  <a:srgbClr val="064308"/>
                </a:solidFill>
              </a:rPr>
              <a:t>“</a:t>
            </a:r>
            <a:r>
              <a:rPr i="0" lang="en-US" sz="1800" u="none" cap="none" strike="noStrike">
                <a:solidFill>
                  <a:srgbClr val="064308"/>
                </a:solidFill>
              </a:rPr>
              <a:t>I perceived a</a:t>
            </a:r>
            <a:r>
              <a:rPr b="1" i="0" lang="en-US" sz="1800" u="none" cap="none" strike="noStrike">
                <a:solidFill>
                  <a:srgbClr val="064308"/>
                </a:solidFill>
                <a:latin typeface="Arial"/>
                <a:ea typeface="Arial"/>
                <a:cs typeface="Arial"/>
                <a:sym typeface="Arial"/>
              </a:rPr>
              <a:t> lack of preparedness </a:t>
            </a:r>
            <a:r>
              <a:rPr i="0" lang="en-US" sz="1800" u="none" cap="none" strike="noStrike">
                <a:solidFill>
                  <a:srgbClr val="064308"/>
                </a:solidFill>
              </a:rPr>
              <a:t>for today's tour.</a:t>
            </a:r>
            <a:r>
              <a:rPr lang="en-US" sz="1800">
                <a:solidFill>
                  <a:srgbClr val="064308"/>
                </a:solidFill>
              </a:rPr>
              <a:t>”</a:t>
            </a:r>
            <a:r>
              <a:rPr b="1" lang="en-US" sz="1800">
                <a:solidFill>
                  <a:srgbClr val="064308"/>
                </a:solidFill>
              </a:rPr>
              <a:t> </a:t>
            </a:r>
            <a:r>
              <a:rPr b="0" i="0" lang="en-US" sz="1800" u="none" cap="none" strike="noStrike">
                <a:solidFill>
                  <a:srgbClr val="064308"/>
                </a:solidFill>
                <a:latin typeface="Arial"/>
                <a:ea typeface="Arial"/>
                <a:cs typeface="Arial"/>
                <a:sym typeface="Arial"/>
              </a:rPr>
              <a:t>(use wiki, shadow tours, ask for help)</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1800"/>
              <a:buFont typeface="Noto Sans Symbols"/>
              <a:buChar char="▪"/>
            </a:pPr>
            <a:r>
              <a:rPr lang="en-US" sz="1800">
                <a:solidFill>
                  <a:srgbClr val="064308"/>
                </a:solidFill>
              </a:rPr>
              <a:t>“</a:t>
            </a:r>
            <a:r>
              <a:rPr b="0" i="0" lang="en-US" sz="1800" u="none" cap="none" strike="noStrike">
                <a:solidFill>
                  <a:srgbClr val="064308"/>
                </a:solidFill>
                <a:latin typeface="Arial"/>
                <a:ea typeface="Arial"/>
                <a:cs typeface="Arial"/>
                <a:sym typeface="Arial"/>
              </a:rPr>
              <a:t>Our tour guide was very soft spoken, it was rather </a:t>
            </a:r>
            <a:r>
              <a:rPr b="1" i="0" lang="en-US" sz="1800" u="none" cap="none" strike="noStrike">
                <a:solidFill>
                  <a:srgbClr val="064308"/>
                </a:solidFill>
              </a:rPr>
              <a:t>hard to hear</a:t>
            </a:r>
            <a:r>
              <a:rPr b="0" i="0" lang="en-US" sz="1800" u="none" cap="none" strike="noStrike">
                <a:solidFill>
                  <a:srgbClr val="064308"/>
                </a:solidFill>
                <a:latin typeface="Arial"/>
                <a:ea typeface="Arial"/>
                <a:cs typeface="Arial"/>
                <a:sym typeface="Arial"/>
              </a:rPr>
              <a:t> in the loud areas.</a:t>
            </a:r>
            <a:r>
              <a:rPr lang="en-US" sz="1800">
                <a:solidFill>
                  <a:srgbClr val="064308"/>
                </a:solidFill>
              </a:rPr>
              <a:t>” </a:t>
            </a:r>
            <a:r>
              <a:rPr b="0" i="1" lang="en-US" sz="1800" u="none" cap="none" strike="noStrike">
                <a:solidFill>
                  <a:srgbClr val="064308"/>
                </a:solidFill>
                <a:latin typeface="Arial"/>
                <a:ea typeface="Arial"/>
                <a:cs typeface="Arial"/>
                <a:sym typeface="Arial"/>
              </a:rPr>
              <a:t>(ask people to move closer, speak loudly, use speaker system)</a:t>
            </a:r>
            <a:endParaRPr b="0" i="1"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1800"/>
              <a:buFont typeface="Noto Sans Symbols"/>
              <a:buChar char="▪"/>
            </a:pPr>
            <a:r>
              <a:rPr lang="en-US" sz="1800">
                <a:solidFill>
                  <a:srgbClr val="064308"/>
                </a:solidFill>
              </a:rPr>
              <a:t>“Some of the tour guides were far </a:t>
            </a:r>
            <a:r>
              <a:rPr b="1" lang="en-US" sz="1800">
                <a:solidFill>
                  <a:srgbClr val="064308"/>
                </a:solidFill>
              </a:rPr>
              <a:t>too detailed</a:t>
            </a:r>
            <a:r>
              <a:rPr lang="en-US" sz="1800">
                <a:solidFill>
                  <a:srgbClr val="064308"/>
                </a:solidFill>
              </a:rPr>
              <a:t> in their presentations and comments”</a:t>
            </a:r>
            <a:r>
              <a:rPr b="0" i="0" lang="en-US" sz="1800" u="none" cap="none" strike="noStrike">
                <a:solidFill>
                  <a:srgbClr val="064308"/>
                </a:solidFill>
                <a:latin typeface="Arial"/>
                <a:ea typeface="Arial"/>
                <a:cs typeface="Arial"/>
                <a:sym typeface="Arial"/>
              </a:rPr>
              <a:t> </a:t>
            </a:r>
            <a:r>
              <a:rPr b="0" i="1" lang="en-US" sz="1800" u="none" cap="none" strike="noStrike">
                <a:solidFill>
                  <a:srgbClr val="064308"/>
                </a:solidFill>
                <a:latin typeface="Arial"/>
                <a:ea typeface="Arial"/>
                <a:cs typeface="Arial"/>
                <a:sym typeface="Arial"/>
              </a:rPr>
              <a:t>(speak clearly, watch terminology, use analogies, limit details)</a:t>
            </a:r>
            <a:endParaRPr b="0" i="1"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1800"/>
              <a:buFont typeface="Noto Sans Symbols"/>
              <a:buChar char="▪"/>
            </a:pPr>
            <a:r>
              <a:rPr lang="en-US" sz="1800">
                <a:solidFill>
                  <a:srgbClr val="064308"/>
                </a:solidFill>
              </a:rPr>
              <a:t>“The guide was</a:t>
            </a:r>
            <a:r>
              <a:rPr b="1" lang="en-US" sz="1800">
                <a:solidFill>
                  <a:srgbClr val="064308"/>
                </a:solidFill>
              </a:rPr>
              <a:t> </a:t>
            </a:r>
            <a:r>
              <a:rPr b="1" i="0" lang="en-US" sz="1800" u="none" cap="none" strike="noStrike">
                <a:solidFill>
                  <a:srgbClr val="064308"/>
                </a:solidFill>
                <a:latin typeface="Arial"/>
                <a:ea typeface="Arial"/>
                <a:cs typeface="Arial"/>
                <a:sym typeface="Arial"/>
              </a:rPr>
              <a:t>unable to answer questions</a:t>
            </a:r>
            <a:r>
              <a:rPr lang="en-US" sz="1800">
                <a:solidFill>
                  <a:srgbClr val="064308"/>
                </a:solidFill>
              </a:rPr>
              <a:t>”</a:t>
            </a:r>
            <a:r>
              <a:rPr b="0" i="0" lang="en-US" sz="1800" u="none" cap="none" strike="noStrike">
                <a:solidFill>
                  <a:srgbClr val="064308"/>
                </a:solidFill>
                <a:latin typeface="Arial"/>
                <a:ea typeface="Arial"/>
                <a:cs typeface="Arial"/>
                <a:sym typeface="Arial"/>
              </a:rPr>
              <a:t> (read wiki FAQ, forward questions to Zach, but it’s OK to say “I don’t know”!)</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For every potential problem, guides have a solution (see resources next slide)!</a:t>
            </a:r>
            <a:endParaRPr b="0" i="0" sz="1400" u="none" cap="none" strike="noStrike">
              <a:solidFill>
                <a:srgbClr val="000000"/>
              </a:solidFill>
              <a:latin typeface="Arial"/>
              <a:ea typeface="Arial"/>
              <a:cs typeface="Arial"/>
              <a:sym typeface="Arial"/>
            </a:endParaRPr>
          </a:p>
        </p:txBody>
      </p:sp>
      <p:pic>
        <p:nvPicPr>
          <p:cNvPr id="129" name="Google Shape;129;p10"/>
          <p:cNvPicPr preferRelativeResize="0"/>
          <p:nvPr/>
        </p:nvPicPr>
        <p:blipFill rotWithShape="1">
          <a:blip r:embed="rId3">
            <a:alphaModFix/>
          </a:blip>
          <a:srcRect b="0" l="0" r="0" t="20802"/>
          <a:stretch/>
        </p:blipFill>
        <p:spPr>
          <a:xfrm>
            <a:off x="480691" y="1295400"/>
            <a:ext cx="3577281" cy="2124847"/>
          </a:xfrm>
          <a:prstGeom prst="rect">
            <a:avLst/>
          </a:prstGeom>
          <a:noFill/>
          <a:ln>
            <a:noFill/>
          </a:ln>
        </p:spPr>
      </p:pic>
      <p:pic>
        <p:nvPicPr>
          <p:cNvPr id="130" name="Google Shape;130;p10"/>
          <p:cNvPicPr preferRelativeResize="0"/>
          <p:nvPr/>
        </p:nvPicPr>
        <p:blipFill rotWithShape="1">
          <a:blip r:embed="rId4">
            <a:alphaModFix/>
          </a:blip>
          <a:srcRect b="0" l="0" r="0" t="0"/>
          <a:stretch/>
        </p:blipFill>
        <p:spPr>
          <a:xfrm>
            <a:off x="480691" y="3534032"/>
            <a:ext cx="3577281" cy="268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0" st="0"/>
                                            </p:txEl>
                                          </p:spTgt>
                                        </p:tgtEl>
                                        <p:attrNameLst>
                                          <p:attrName>style.visibility</p:attrName>
                                        </p:attrNameLst>
                                      </p:cBhvr>
                                      <p:to>
                                        <p:strVal val="visible"/>
                                      </p:to>
                                    </p:set>
                                    <p:animEffect filter="fade" transition="in">
                                      <p:cBhvr>
                                        <p:cTn dur="500"/>
                                        <p:tgtEl>
                                          <p:spTgt spid="1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1" st="1"/>
                                            </p:txEl>
                                          </p:spTgt>
                                        </p:tgtEl>
                                        <p:attrNameLst>
                                          <p:attrName>style.visibility</p:attrName>
                                        </p:attrNameLst>
                                      </p:cBhvr>
                                      <p:to>
                                        <p:strVal val="visible"/>
                                      </p:to>
                                    </p:set>
                                    <p:animEffect filter="fade" transition="in">
                                      <p:cBhvr>
                                        <p:cTn dur="500"/>
                                        <p:tgtEl>
                                          <p:spTgt spid="1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2" st="2"/>
                                            </p:txEl>
                                          </p:spTgt>
                                        </p:tgtEl>
                                        <p:attrNameLst>
                                          <p:attrName>style.visibility</p:attrName>
                                        </p:attrNameLst>
                                      </p:cBhvr>
                                      <p:to>
                                        <p:strVal val="visible"/>
                                      </p:to>
                                    </p:set>
                                    <p:animEffect filter="fade" transition="in">
                                      <p:cBhvr>
                                        <p:cTn dur="500"/>
                                        <p:tgtEl>
                                          <p:spTgt spid="1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3" st="3"/>
                                            </p:txEl>
                                          </p:spTgt>
                                        </p:tgtEl>
                                        <p:attrNameLst>
                                          <p:attrName>style.visibility</p:attrName>
                                        </p:attrNameLst>
                                      </p:cBhvr>
                                      <p:to>
                                        <p:strVal val="visible"/>
                                      </p:to>
                                    </p:set>
                                    <p:animEffect filter="fade" transition="in">
                                      <p:cBhvr>
                                        <p:cTn dur="500"/>
                                        <p:tgtEl>
                                          <p:spTgt spid="1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4" st="4"/>
                                            </p:txEl>
                                          </p:spTgt>
                                        </p:tgtEl>
                                        <p:attrNameLst>
                                          <p:attrName>style.visibility</p:attrName>
                                        </p:attrNameLst>
                                      </p:cBhvr>
                                      <p:to>
                                        <p:strVal val="visible"/>
                                      </p:to>
                                    </p:set>
                                    <p:animEffect filter="fade" transition="in">
                                      <p:cBhvr>
                                        <p:cTn dur="500"/>
                                        <p:tgtEl>
                                          <p:spTgt spid="12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xEl>
                                              <p:pRg end="5" st="5"/>
                                            </p:txEl>
                                          </p:spTgt>
                                        </p:tgtEl>
                                        <p:attrNameLst>
                                          <p:attrName>style.visibility</p:attrName>
                                        </p:attrNameLst>
                                      </p:cBhvr>
                                      <p:to>
                                        <p:strVal val="visible"/>
                                      </p:to>
                                    </p:set>
                                    <p:animEffect filter="fade" transition="in">
                                      <p:cBhvr>
                                        <p:cTn dur="500"/>
                                        <p:tgtEl>
                                          <p:spTgt spid="12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12"/>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400"/>
              <a:buFont typeface="Arial"/>
              <a:buNone/>
            </a:pPr>
            <a:r>
              <a:rPr lang="en-US" sz="4400"/>
              <a:t>Your Resources</a:t>
            </a:r>
            <a:endParaRPr/>
          </a:p>
        </p:txBody>
      </p:sp>
      <p:sp>
        <p:nvSpPr>
          <p:cNvPr id="136" name="Google Shape;136;p12"/>
          <p:cNvSpPr txBox="1"/>
          <p:nvPr/>
        </p:nvSpPr>
        <p:spPr>
          <a:xfrm>
            <a:off x="228602" y="1219200"/>
            <a:ext cx="4637088" cy="51054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80000"/>
              </a:lnSpc>
              <a:spcBef>
                <a:spcPts val="0"/>
              </a:spcBef>
              <a:spcAft>
                <a:spcPts val="0"/>
              </a:spcAft>
              <a:buClr>
                <a:schemeClr val="dk1"/>
              </a:buClr>
              <a:buSzPts val="1800"/>
              <a:buFont typeface="Noto Sans Symbols"/>
              <a:buChar char="▪"/>
            </a:pPr>
            <a:r>
              <a:rPr b="1" i="0" lang="en-US" sz="1800" u="none" cap="none" strike="noStrike">
                <a:solidFill>
                  <a:schemeClr val="dk1"/>
                </a:solidFill>
                <a:latin typeface="Arial"/>
                <a:ea typeface="Arial"/>
                <a:cs typeface="Arial"/>
                <a:sym typeface="Arial"/>
              </a:rPr>
              <a:t>The “Tour wiki”: bookmark it, explore it, use it, love it. </a:t>
            </a:r>
            <a:endParaRPr b="0" i="0" sz="1400" u="none" cap="none" strike="noStrike">
              <a:solidFill>
                <a:schemeClr val="dk1"/>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600"/>
              <a:buFont typeface="Arial"/>
              <a:buChar char="•"/>
            </a:pPr>
            <a:r>
              <a:rPr b="0" i="0" lang="en-US" sz="1400" u="none" cap="none" strike="noStrike">
                <a:solidFill>
                  <a:schemeClr val="dk1"/>
                </a:solidFill>
                <a:latin typeface="Arial"/>
                <a:ea typeface="Arial"/>
                <a:cs typeface="Arial"/>
                <a:sym typeface="Arial"/>
              </a:rPr>
              <a:t>IntraEnterprise &gt; Employee Information &gt; Resources for Tour Guides</a:t>
            </a:r>
            <a:endParaRPr b="0" i="0" sz="1200" u="none" cap="none" strike="noStrike">
              <a:solidFill>
                <a:schemeClr val="dk1"/>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600"/>
              <a:buFont typeface="Arial"/>
              <a:buChar char="•"/>
            </a:pPr>
            <a:r>
              <a:rPr b="0" i="0" lang="en-US" sz="1400" u="none" cap="none" strike="noStrike">
                <a:solidFill>
                  <a:schemeClr val="dk1"/>
                </a:solidFill>
                <a:latin typeface="Arial"/>
                <a:ea typeface="Arial"/>
                <a:cs typeface="Arial"/>
                <a:sym typeface="Arial"/>
              </a:rPr>
              <a:t>Tour Introduction slideshow &amp; script</a:t>
            </a:r>
            <a:endParaRPr b="0" i="0" sz="1200" u="none" cap="none" strike="noStrike">
              <a:solidFill>
                <a:schemeClr val="dk1"/>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600"/>
              <a:buFont typeface="Arial"/>
              <a:buChar char="•"/>
            </a:pPr>
            <a:r>
              <a:rPr b="0" i="0" lang="en-US" sz="1400" u="none" cap="none" strike="noStrike">
                <a:solidFill>
                  <a:schemeClr val="dk1"/>
                </a:solidFill>
                <a:latin typeface="Arial"/>
                <a:ea typeface="Arial"/>
                <a:cs typeface="Arial"/>
                <a:sym typeface="Arial"/>
              </a:rPr>
              <a:t>The Tour location script</a:t>
            </a:r>
            <a:endParaRPr b="0" i="0" sz="1200" u="none" cap="none" strike="noStrike">
              <a:solidFill>
                <a:schemeClr val="dk1"/>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600"/>
              <a:buFont typeface="Arial"/>
              <a:buChar char="•"/>
            </a:pPr>
            <a:r>
              <a:rPr b="0" i="0" lang="en-US" sz="1400" u="none" cap="none" strike="noStrike">
                <a:solidFill>
                  <a:schemeClr val="dk1"/>
                </a:solidFill>
                <a:latin typeface="Arial"/>
                <a:ea typeface="Arial"/>
                <a:cs typeface="Arial"/>
                <a:sym typeface="Arial"/>
              </a:rPr>
              <a:t>Frequently Asked Questions: learn more about FRIB than you ever wanted to know. Several updates include interesting questions from visitors and guides!</a:t>
            </a:r>
            <a:endParaRPr b="0" i="0" sz="1200" u="none" cap="none" strike="noStrike">
              <a:solidFill>
                <a:schemeClr val="dk1"/>
              </a:solidFill>
              <a:latin typeface="Arial"/>
              <a:ea typeface="Arial"/>
              <a:cs typeface="Arial"/>
              <a:sym typeface="Arial"/>
            </a:endParaRPr>
          </a:p>
          <a:p>
            <a:pPr indent="-189187" lvl="0" marL="189187" marR="0" rtl="0" algn="l">
              <a:lnSpc>
                <a:spcPct val="80000"/>
              </a:lnSpc>
              <a:spcBef>
                <a:spcPts val="1266"/>
              </a:spcBef>
              <a:spcAft>
                <a:spcPts val="0"/>
              </a:spcAft>
              <a:buClr>
                <a:schemeClr val="dk1"/>
              </a:buClr>
              <a:buSzPts val="1800"/>
              <a:buFont typeface="Noto Sans Symbols"/>
              <a:buChar char="▪"/>
            </a:pPr>
            <a:r>
              <a:rPr b="1" i="0" lang="en-US" sz="1800" u="none" cap="none" strike="noStrike">
                <a:solidFill>
                  <a:schemeClr val="dk1"/>
                </a:solidFill>
                <a:latin typeface="Arial"/>
                <a:ea typeface="Arial"/>
                <a:cs typeface="Arial"/>
                <a:sym typeface="Arial"/>
              </a:rPr>
              <a:t>Training module </a:t>
            </a:r>
            <a:r>
              <a:rPr b="0" i="0" lang="en-US" sz="1800" u="none" cap="none" strike="noStrike">
                <a:solidFill>
                  <a:schemeClr val="dk1"/>
                </a:solidFill>
                <a:latin typeface="Arial"/>
                <a:ea typeface="Arial"/>
                <a:cs typeface="Arial"/>
                <a:sym typeface="Arial"/>
              </a:rPr>
              <a:t>(updates</a:t>
            </a:r>
            <a:r>
              <a:rPr lang="en-US" sz="1800">
                <a:solidFill>
                  <a:schemeClr val="dk1"/>
                </a:solidFill>
              </a:rPr>
              <a:t> in progress</a:t>
            </a:r>
            <a:r>
              <a:rPr b="0" i="0" lang="en-US" sz="1800" u="none" cap="none" strike="noStrike">
                <a:solidFill>
                  <a:schemeClr val="dk1"/>
                </a:solidFill>
                <a:latin typeface="Arial"/>
                <a:ea typeface="Arial"/>
                <a:cs typeface="Arial"/>
                <a:sym typeface="Arial"/>
              </a:rPr>
              <a:t>!) </a:t>
            </a:r>
            <a:endParaRPr/>
          </a:p>
          <a:p>
            <a:pPr indent="-159233" lvl="1" marL="381527" marR="0" rtl="0" algn="l">
              <a:lnSpc>
                <a:spcPct val="80000"/>
              </a:lnSpc>
              <a:spcBef>
                <a:spcPts val="211"/>
              </a:spcBef>
              <a:spcAft>
                <a:spcPts val="0"/>
              </a:spcAft>
              <a:buClr>
                <a:schemeClr val="dk1"/>
              </a:buClr>
              <a:buSzPts val="1600"/>
              <a:buFont typeface="Arial"/>
              <a:buChar char="•"/>
            </a:pPr>
            <a:r>
              <a:rPr b="0" i="0" lang="en-US" sz="1400" u="none" cap="none" strike="noStrike">
                <a:solidFill>
                  <a:schemeClr val="dk1"/>
                </a:solidFill>
                <a:latin typeface="Arial"/>
                <a:ea typeface="Arial"/>
                <a:cs typeface="Arial"/>
                <a:sym typeface="Arial"/>
              </a:rPr>
              <a:t>IntraEnterprise &gt; Training &gt; List Competencies &gt; Perform Tours of the Laboratory</a:t>
            </a:r>
            <a:endParaRPr b="1" i="0" sz="1800" u="none" cap="none" strike="noStrike">
              <a:solidFill>
                <a:schemeClr val="dk1"/>
              </a:solidFill>
              <a:latin typeface="Arial"/>
              <a:ea typeface="Arial"/>
              <a:cs typeface="Arial"/>
              <a:sym typeface="Arial"/>
            </a:endParaRPr>
          </a:p>
          <a:p>
            <a:pPr indent="-189187" lvl="0" marL="189187" marR="0" rtl="0" algn="l">
              <a:lnSpc>
                <a:spcPct val="80000"/>
              </a:lnSpc>
              <a:spcBef>
                <a:spcPts val="1266"/>
              </a:spcBef>
              <a:spcAft>
                <a:spcPts val="0"/>
              </a:spcAft>
              <a:buClr>
                <a:schemeClr val="dk1"/>
              </a:buClr>
              <a:buSzPts val="1800"/>
              <a:buFont typeface="Noto Sans Symbols"/>
              <a:buChar char="▪"/>
            </a:pPr>
            <a:r>
              <a:rPr b="1" i="0" lang="en-US" sz="1800" u="none" cap="none" strike="noStrike">
                <a:solidFill>
                  <a:schemeClr val="dk1"/>
                </a:solidFill>
                <a:latin typeface="Arial"/>
                <a:ea typeface="Arial"/>
                <a:cs typeface="Arial"/>
                <a:sym typeface="Arial"/>
              </a:rPr>
              <a:t>Outreach website:</a:t>
            </a:r>
            <a:r>
              <a:rPr b="0" i="0" lang="en-US" sz="1800" u="none" cap="none" strike="noStrike">
                <a:solidFill>
                  <a:schemeClr val="dk1"/>
                </a:solidFill>
                <a:latin typeface="Arial"/>
                <a:ea typeface="Arial"/>
                <a:cs typeface="Arial"/>
                <a:sym typeface="Arial"/>
              </a:rPr>
              <a:t> </a:t>
            </a:r>
            <a:r>
              <a:rPr b="1" i="0" lang="en-US" sz="1800" u="none" cap="none" strike="noStrike">
                <a:solidFill>
                  <a:schemeClr val="dk1"/>
                </a:solidFill>
                <a:latin typeface="Arial"/>
                <a:ea typeface="Arial"/>
                <a:cs typeface="Arial"/>
                <a:sym typeface="Arial"/>
              </a:rPr>
              <a:t>frib.msu.edu/public</a:t>
            </a:r>
            <a:endParaRPr b="0" i="0" sz="1400" u="none" cap="none" strike="noStrike">
              <a:solidFill>
                <a:schemeClr val="dk1"/>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600"/>
              <a:buFont typeface="Arial"/>
              <a:buChar char="•"/>
            </a:pPr>
            <a:r>
              <a:rPr b="0" i="0" lang="en-US" sz="1400" u="none" cap="none" strike="noStrike">
                <a:solidFill>
                  <a:schemeClr val="dk1"/>
                </a:solidFill>
                <a:latin typeface="Arial"/>
                <a:ea typeface="Arial"/>
                <a:cs typeface="Arial"/>
                <a:sym typeface="Arial"/>
              </a:rPr>
              <a:t>Links to downloads, our YouTube channel, the FRIB Gift Shop, etc.</a:t>
            </a:r>
            <a:endParaRPr b="0" i="0" sz="1400" u="none" cap="none" strike="noStrike">
              <a:solidFill>
                <a:schemeClr val="dk1"/>
              </a:solidFill>
              <a:latin typeface="Arial"/>
              <a:ea typeface="Arial"/>
              <a:cs typeface="Arial"/>
              <a:sym typeface="Arial"/>
            </a:endParaRPr>
          </a:p>
          <a:p>
            <a:pPr indent="-189187" lvl="0" marL="189187" marR="0" rtl="0" algn="l">
              <a:lnSpc>
                <a:spcPct val="80000"/>
              </a:lnSpc>
              <a:spcBef>
                <a:spcPts val="1266"/>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Demonstration materials</a:t>
            </a:r>
            <a:endParaRPr b="0" i="0" sz="1400" u="none" cap="none" strike="noStrike">
              <a:solidFill>
                <a:schemeClr val="dk1"/>
              </a:solidFill>
              <a:latin typeface="Arial"/>
              <a:ea typeface="Arial"/>
              <a:cs typeface="Arial"/>
              <a:sym typeface="Arial"/>
            </a:endParaRPr>
          </a:p>
          <a:p>
            <a:pPr indent="-189187" lvl="0" marL="189187" marR="0" rtl="0" algn="l">
              <a:lnSpc>
                <a:spcPct val="80000"/>
              </a:lnSpc>
              <a:spcBef>
                <a:spcPts val="1266"/>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Laminated maps and speaker systems</a:t>
            </a:r>
            <a:endParaRPr b="0" i="0" sz="1400" u="none" cap="none" strike="noStrike">
              <a:solidFill>
                <a:schemeClr val="dk1"/>
              </a:solidFill>
              <a:latin typeface="Arial"/>
              <a:ea typeface="Arial"/>
              <a:cs typeface="Arial"/>
              <a:sym typeface="Arial"/>
            </a:endParaRPr>
          </a:p>
          <a:p>
            <a:pPr indent="-189187" lvl="0" marL="189187" marR="0" rtl="0" algn="l">
              <a:lnSpc>
                <a:spcPct val="80000"/>
              </a:lnSpc>
              <a:spcBef>
                <a:spcPts val="1266"/>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Shadow fellow tour guides &amp; Zach </a:t>
            </a:r>
            <a:endParaRPr b="0" i="0" sz="1400" u="none" cap="none" strike="noStrike">
              <a:solidFill>
                <a:schemeClr val="dk1"/>
              </a:solidFill>
              <a:latin typeface="Arial"/>
              <a:ea typeface="Arial"/>
              <a:cs typeface="Arial"/>
              <a:sym typeface="Arial"/>
            </a:endParaRPr>
          </a:p>
          <a:p>
            <a:pPr indent="-189187" lvl="0" marL="189187" marR="0" rtl="0" algn="l">
              <a:lnSpc>
                <a:spcPct val="80000"/>
              </a:lnSpc>
              <a:spcBef>
                <a:spcPts val="1266"/>
              </a:spcBef>
              <a:spcAft>
                <a:spcPts val="0"/>
              </a:spcAft>
              <a:buClr>
                <a:schemeClr val="dk1"/>
              </a:buClr>
              <a:buSzPts val="1800"/>
              <a:buFont typeface="Noto Sans Symbols"/>
              <a:buChar char="▪"/>
            </a:pPr>
            <a:r>
              <a:rPr b="1" i="0" lang="en-US" sz="1800" u="none" cap="none" strike="noStrike">
                <a:solidFill>
                  <a:schemeClr val="dk1"/>
                </a:solidFill>
                <a:latin typeface="Arial"/>
                <a:ea typeface="Arial"/>
                <a:cs typeface="Arial"/>
                <a:sym typeface="Arial"/>
              </a:rPr>
              <a:t>Small Matter of Big Science (YouTube)</a:t>
            </a:r>
            <a:endParaRPr b="0" i="0" sz="1400" u="none" cap="none" strike="noStrike">
              <a:solidFill>
                <a:schemeClr val="dk1"/>
              </a:solidFill>
              <a:latin typeface="Arial"/>
              <a:ea typeface="Arial"/>
              <a:cs typeface="Arial"/>
              <a:sym typeface="Arial"/>
            </a:endParaRPr>
          </a:p>
        </p:txBody>
      </p:sp>
      <p:pic>
        <p:nvPicPr>
          <p:cNvPr id="137" name="Google Shape;137;p12"/>
          <p:cNvPicPr preferRelativeResize="0"/>
          <p:nvPr/>
        </p:nvPicPr>
        <p:blipFill rotWithShape="1">
          <a:blip r:embed="rId3">
            <a:alphaModFix/>
          </a:blip>
          <a:srcRect b="20861" l="0" r="25581" t="0"/>
          <a:stretch/>
        </p:blipFill>
        <p:spPr>
          <a:xfrm>
            <a:off x="5227457" y="1219200"/>
            <a:ext cx="3805331" cy="5236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
        <p:nvSpPr>
          <p:cNvPr id="142" name="Google Shape;142;p20"/>
          <p:cNvSpPr/>
          <p:nvPr/>
        </p:nvSpPr>
        <p:spPr>
          <a:xfrm>
            <a:off x="304800" y="4715575"/>
            <a:ext cx="1371600" cy="112278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Helvetica Neue"/>
              <a:ea typeface="Helvetica Neue"/>
              <a:cs typeface="Helvetica Neue"/>
              <a:sym typeface="Helvetica Neue"/>
            </a:endParaRPr>
          </a:p>
        </p:txBody>
      </p:sp>
      <p:sp>
        <p:nvSpPr>
          <p:cNvPr id="143" name="Google Shape;143;p20"/>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The current Tour Route</a:t>
            </a:r>
            <a:endParaRPr/>
          </a:p>
        </p:txBody>
      </p:sp>
      <p:sp>
        <p:nvSpPr>
          <p:cNvPr id="144" name="Google Shape;144;p20"/>
          <p:cNvSpPr txBox="1"/>
          <p:nvPr/>
        </p:nvSpPr>
        <p:spPr>
          <a:xfrm>
            <a:off x="240145" y="1109910"/>
            <a:ext cx="1866561" cy="5509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600" u="none" cap="none" strike="noStrike">
                <a:solidFill>
                  <a:schemeClr val="dk1"/>
                </a:solidFill>
                <a:latin typeface="Arial"/>
                <a:ea typeface="Arial"/>
                <a:cs typeface="Arial"/>
                <a:sym typeface="Arial"/>
              </a:rPr>
              <a:t>Public tours (for outreach, not business) </a:t>
            </a:r>
            <a:r>
              <a:rPr b="1" i="0" lang="en-US" sz="1600" u="none" cap="none" strike="noStrike">
                <a:solidFill>
                  <a:schemeClr val="dk1"/>
                </a:solidFill>
                <a:latin typeface="Arial"/>
                <a:ea typeface="Arial"/>
                <a:cs typeface="Arial"/>
                <a:sym typeface="Arial"/>
              </a:rPr>
              <a:t>must follow this route</a:t>
            </a:r>
            <a:r>
              <a:rPr b="0" i="0" lang="en-US" sz="1600" u="none" cap="none" strike="noStrike">
                <a:solidFill>
                  <a:schemeClr val="dk1"/>
                </a:solidFill>
                <a:latin typeface="Arial"/>
                <a:ea typeface="Arial"/>
                <a:cs typeface="Arial"/>
                <a:sym typeface="Arial"/>
              </a:rPr>
              <a:t>.</a:t>
            </a:r>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Tours may not visit Radiation Restricted Areas adjacent to the Transfer Hall (including the 1HW8 North Hallway &amp; 1500J pathway between S3 &amp; clean room)</a:t>
            </a:r>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600" u="none" cap="none" strike="noStrike">
                <a:solidFill>
                  <a:schemeClr val="dk1"/>
                </a:solidFill>
                <a:latin typeface="Arial"/>
                <a:ea typeface="Arial"/>
                <a:cs typeface="Arial"/>
                <a:sym typeface="Arial"/>
              </a:rPr>
              <a:t>All other areas are for visitors with a specific interest who complete </a:t>
            </a:r>
            <a:r>
              <a:rPr b="1" i="0" lang="en-US" sz="1600" u="none" cap="none" strike="noStrike">
                <a:solidFill>
                  <a:schemeClr val="dk1"/>
                </a:solidFill>
                <a:latin typeface="Arial"/>
                <a:ea typeface="Arial"/>
                <a:cs typeface="Arial"/>
                <a:sym typeface="Arial"/>
              </a:rPr>
              <a:t>export control forms.</a:t>
            </a:r>
            <a:endParaRPr b="0" i="0" sz="1600" u="none" cap="none" strike="noStrike">
              <a:solidFill>
                <a:srgbClr val="000000"/>
              </a:solidFill>
              <a:latin typeface="Arial"/>
              <a:ea typeface="Arial"/>
              <a:cs typeface="Arial"/>
              <a:sym typeface="Arial"/>
            </a:endParaRPr>
          </a:p>
        </p:txBody>
      </p:sp>
      <p:pic>
        <p:nvPicPr>
          <p:cNvPr id="145" name="Google Shape;145;p20"/>
          <p:cNvPicPr preferRelativeResize="0"/>
          <p:nvPr/>
        </p:nvPicPr>
        <p:blipFill rotWithShape="1">
          <a:blip r:embed="rId3">
            <a:alphaModFix/>
          </a:blip>
          <a:srcRect b="0" l="0" r="0" t="0"/>
          <a:stretch/>
        </p:blipFill>
        <p:spPr>
          <a:xfrm>
            <a:off x="2106706" y="1109910"/>
            <a:ext cx="7324165" cy="534660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13"/>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Tour location script</a:t>
            </a:r>
            <a:endParaRPr sz="4000"/>
          </a:p>
        </p:txBody>
      </p:sp>
      <p:sp>
        <p:nvSpPr>
          <p:cNvPr id="151" name="Google Shape;151;p13"/>
          <p:cNvSpPr txBox="1"/>
          <p:nvPr/>
        </p:nvSpPr>
        <p:spPr>
          <a:xfrm>
            <a:off x="416216" y="1447800"/>
            <a:ext cx="4782391" cy="48768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80000"/>
              </a:lnSpc>
              <a:spcBef>
                <a:spcPts val="0"/>
              </a:spcBef>
              <a:spcAft>
                <a:spcPts val="0"/>
              </a:spcAft>
              <a:buClr>
                <a:srgbClr val="064308"/>
              </a:buClr>
              <a:buSzPts val="2000"/>
              <a:buFont typeface="Noto Sans Symbols"/>
              <a:buChar char="▪"/>
            </a:pPr>
            <a:r>
              <a:rPr b="1" i="0" lang="en-US" sz="2000" u="none" cap="none" strike="noStrike">
                <a:solidFill>
                  <a:srgbClr val="064308"/>
                </a:solidFill>
                <a:latin typeface="Arial"/>
                <a:ea typeface="Arial"/>
                <a:cs typeface="Arial"/>
                <a:sym typeface="Arial"/>
              </a:rPr>
              <a:t>Approved</a:t>
            </a:r>
            <a:r>
              <a:rPr b="0" i="0" lang="en-US" sz="2000" u="none" cap="none" strike="noStrike">
                <a:solidFill>
                  <a:srgbClr val="064308"/>
                </a:solidFill>
                <a:latin typeface="Arial"/>
                <a:ea typeface="Arial"/>
                <a:cs typeface="Arial"/>
                <a:sym typeface="Arial"/>
              </a:rPr>
              <a:t> by each vault coordinator</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Contains correct information and prudent language regarding equipment</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Be </a:t>
            </a:r>
            <a:r>
              <a:rPr b="0" i="1" lang="en-US" sz="2000" u="none" cap="none" strike="noStrike">
                <a:solidFill>
                  <a:srgbClr val="064308"/>
                </a:solidFill>
                <a:latin typeface="Arial"/>
                <a:ea typeface="Arial"/>
                <a:cs typeface="Arial"/>
                <a:sym typeface="Arial"/>
              </a:rPr>
              <a:t>careful</a:t>
            </a:r>
            <a:r>
              <a:rPr b="0" i="0" lang="en-US" sz="2000" u="none" cap="none" strike="noStrike">
                <a:solidFill>
                  <a:srgbClr val="064308"/>
                </a:solidFill>
                <a:latin typeface="Arial"/>
                <a:ea typeface="Arial"/>
                <a:cs typeface="Arial"/>
                <a:sym typeface="Arial"/>
              </a:rPr>
              <a:t> with any deviations from the script – our message must be accurate and consistent. FRIB (and DOE) is particular about public communication.</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 your judgment. We want to give a positive impression of the lab, so don’t share anything that detracts from that.</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You can say anything you know is factual and is not a sensitive subject</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Explain things from a positive stance</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As always, when in doubt, don’t be afraid to say “I don’t know”</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1" i="0" lang="en-US" sz="2000" u="none" cap="none" strike="noStrike">
                <a:solidFill>
                  <a:srgbClr val="064308"/>
                </a:solidFill>
                <a:latin typeface="Arial"/>
                <a:ea typeface="Arial"/>
                <a:cs typeface="Arial"/>
                <a:sym typeface="Arial"/>
              </a:rPr>
              <a:t>You will generally know FAR more about the lab than your audience – be confident!</a:t>
            </a:r>
            <a:endParaRPr b="1" i="0" sz="2000" u="none" cap="none" strike="noStrike">
              <a:solidFill>
                <a:srgbClr val="000000"/>
              </a:solidFill>
              <a:latin typeface="Arial"/>
              <a:ea typeface="Arial"/>
              <a:cs typeface="Arial"/>
              <a:sym typeface="Arial"/>
            </a:endParaRPr>
          </a:p>
        </p:txBody>
      </p:sp>
      <p:pic>
        <p:nvPicPr>
          <p:cNvPr descr="100_0181" id="152" name="Google Shape;152;p13"/>
          <p:cNvPicPr preferRelativeResize="0"/>
          <p:nvPr/>
        </p:nvPicPr>
        <p:blipFill rotWithShape="1">
          <a:blip r:embed="rId3">
            <a:alphaModFix/>
          </a:blip>
          <a:srcRect b="0" l="0" r="0" t="0"/>
          <a:stretch/>
        </p:blipFill>
        <p:spPr>
          <a:xfrm>
            <a:off x="5461635" y="1449917"/>
            <a:ext cx="3429000" cy="2571750"/>
          </a:xfrm>
          <a:prstGeom prst="rect">
            <a:avLst/>
          </a:prstGeom>
          <a:noFill/>
          <a:ln>
            <a:noFill/>
          </a:ln>
        </p:spPr>
      </p:pic>
      <p:sp>
        <p:nvSpPr>
          <p:cNvPr id="153" name="Google Shape;153;p13"/>
          <p:cNvSpPr txBox="1"/>
          <p:nvPr/>
        </p:nvSpPr>
        <p:spPr>
          <a:xfrm>
            <a:off x="5461524" y="4332475"/>
            <a:ext cx="35466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Tour script currently under renovation!</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tour will not visit the FRIB linac, target, and preseparator for safety and security reasons.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14"/>
          <p:cNvSpPr txBox="1"/>
          <p:nvPr>
            <p:ph type="title"/>
          </p:nvPr>
        </p:nvSpPr>
        <p:spPr>
          <a:xfrm>
            <a:off x="660083" y="278631"/>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In the vaults: Accessibility</a:t>
            </a:r>
            <a:endParaRPr sz="4000"/>
          </a:p>
        </p:txBody>
      </p:sp>
      <p:pic>
        <p:nvPicPr>
          <p:cNvPr descr="IMG_1219" id="159" name="Google Shape;159;p14"/>
          <p:cNvPicPr preferRelativeResize="0"/>
          <p:nvPr/>
        </p:nvPicPr>
        <p:blipFill rotWithShape="1">
          <a:blip r:embed="rId3">
            <a:alphaModFix/>
          </a:blip>
          <a:srcRect b="0" l="0" r="0" t="0"/>
          <a:stretch/>
        </p:blipFill>
        <p:spPr>
          <a:xfrm>
            <a:off x="6225396" y="1358900"/>
            <a:ext cx="2935287" cy="3911600"/>
          </a:xfrm>
          <a:prstGeom prst="rect">
            <a:avLst/>
          </a:prstGeom>
          <a:noFill/>
          <a:ln>
            <a:noFill/>
          </a:ln>
        </p:spPr>
      </p:pic>
      <p:sp>
        <p:nvSpPr>
          <p:cNvPr id="160" name="Google Shape;160;p14"/>
          <p:cNvSpPr txBox="1"/>
          <p:nvPr/>
        </p:nvSpPr>
        <p:spPr>
          <a:xfrm>
            <a:off x="127000" y="1221700"/>
            <a:ext cx="7924800" cy="3911700"/>
          </a:xfrm>
          <a:prstGeom prst="rect">
            <a:avLst/>
          </a:prstGeom>
          <a:noFill/>
          <a:ln>
            <a:noFill/>
          </a:ln>
        </p:spPr>
        <p:txBody>
          <a:bodyPr anchorCtr="0" anchor="t" bIns="45700" lIns="91425" spcFirstLastPara="1" rIns="91425" wrap="square" tIns="45700">
            <a:noAutofit/>
          </a:bodyPr>
          <a:lstStyle/>
          <a:p>
            <a:pPr indent="-182837" lvl="0" marL="189187" marR="0" rtl="0" algn="l">
              <a:lnSpc>
                <a:spcPct val="90000"/>
              </a:lnSpc>
              <a:spcBef>
                <a:spcPts val="0"/>
              </a:spcBef>
              <a:spcAft>
                <a:spcPts val="0"/>
              </a:spcAft>
              <a:buClr>
                <a:srgbClr val="064308"/>
              </a:buClr>
              <a:buSzPts val="2210"/>
              <a:buFont typeface="Noto Sans Symbols"/>
              <a:buChar char="▪"/>
            </a:pPr>
            <a:r>
              <a:rPr b="1" i="0" lang="en-US" sz="1900" u="none" cap="none" strike="noStrike">
                <a:solidFill>
                  <a:srgbClr val="064308"/>
                </a:solidFill>
              </a:rPr>
              <a:t>For guests with auditory issues</a:t>
            </a:r>
            <a:endParaRPr b="1" i="0" sz="1100" u="none" cap="none" strike="noStrike">
              <a:solidFill>
                <a:srgbClr val="000000"/>
              </a:solidFill>
            </a:endParaRPr>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Speak clearly and loudly</a:t>
            </a:r>
            <a:endParaRPr b="0" i="0" sz="1100" u="none" cap="none" strike="noStrike">
              <a:solidFill>
                <a:srgbClr val="000000"/>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Use the speaker system if necessary!</a:t>
            </a:r>
            <a:endParaRPr b="0" i="0" sz="1100" u="none" cap="none" strike="noStrike">
              <a:solidFill>
                <a:srgbClr val="000000"/>
              </a:solidFill>
              <a:latin typeface="Arial"/>
              <a:ea typeface="Arial"/>
              <a:cs typeface="Arial"/>
              <a:sym typeface="Arial"/>
            </a:endParaRPr>
          </a:p>
          <a:p>
            <a:pPr indent="-182837" lvl="0" marL="189187" marR="0" rtl="0" algn="l">
              <a:lnSpc>
                <a:spcPct val="90000"/>
              </a:lnSpc>
              <a:spcBef>
                <a:spcPts val="1266"/>
              </a:spcBef>
              <a:spcAft>
                <a:spcPts val="0"/>
              </a:spcAft>
              <a:buClr>
                <a:srgbClr val="064308"/>
              </a:buClr>
              <a:buSzPts val="2210"/>
              <a:buFont typeface="Noto Sans Symbols"/>
              <a:buChar char="▪"/>
            </a:pPr>
            <a:r>
              <a:rPr b="1" i="0" lang="en-US" sz="1900" u="none" cap="none" strike="noStrike">
                <a:solidFill>
                  <a:srgbClr val="064308"/>
                </a:solidFill>
              </a:rPr>
              <a:t>For guests with mobility issues</a:t>
            </a:r>
            <a:endParaRPr b="1" i="0" sz="1100" u="none" cap="none" strike="noStrike">
              <a:solidFill>
                <a:srgbClr val="000000"/>
              </a:solidFill>
            </a:endParaRPr>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Route stays on ground level &amp; accessible routes</a:t>
            </a:r>
            <a:endParaRPr sz="1300"/>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Point out obstructions</a:t>
            </a:r>
            <a:endParaRPr sz="1300"/>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Offer your arm/other assistance as necessary</a:t>
            </a:r>
            <a:endParaRPr b="0" i="0" sz="1100" u="none" cap="none" strike="noStrike">
              <a:solidFill>
                <a:srgbClr val="000000"/>
              </a:solidFill>
              <a:latin typeface="Arial"/>
              <a:ea typeface="Arial"/>
              <a:cs typeface="Arial"/>
              <a:sym typeface="Arial"/>
            </a:endParaRPr>
          </a:p>
          <a:p>
            <a:pPr indent="-182837" lvl="0" marL="189187" marR="0" rtl="0" algn="l">
              <a:lnSpc>
                <a:spcPct val="90000"/>
              </a:lnSpc>
              <a:spcBef>
                <a:spcPts val="1266"/>
              </a:spcBef>
              <a:spcAft>
                <a:spcPts val="0"/>
              </a:spcAft>
              <a:buClr>
                <a:srgbClr val="064308"/>
              </a:buClr>
              <a:buSzPts val="2210"/>
              <a:buFont typeface="Noto Sans Symbols"/>
              <a:buChar char="▪"/>
            </a:pPr>
            <a:r>
              <a:rPr b="1" i="0" lang="en-US" sz="1900" u="none" cap="none" strike="noStrike">
                <a:solidFill>
                  <a:srgbClr val="064308"/>
                </a:solidFill>
              </a:rPr>
              <a:t>For guest with visual issues </a:t>
            </a:r>
            <a:endParaRPr b="1" i="0" sz="1100" u="none" cap="none" strike="noStrike">
              <a:solidFill>
                <a:srgbClr val="000000"/>
              </a:solidFill>
            </a:endParaRPr>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Describe things as you would over the phone</a:t>
            </a:r>
            <a:endParaRPr sz="1300"/>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Give a more thorough description of each location</a:t>
            </a:r>
            <a:endParaRPr sz="1300"/>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Don’t rely on pointing or spatial terms</a:t>
            </a:r>
            <a:endParaRPr sz="1300"/>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Make comparison with known object (tall as a person)</a:t>
            </a:r>
            <a:endParaRPr b="0" i="0" sz="1100" u="none" cap="none" strike="noStrike">
              <a:solidFill>
                <a:srgbClr val="000000"/>
              </a:solidFill>
              <a:latin typeface="Arial"/>
              <a:ea typeface="Arial"/>
              <a:cs typeface="Arial"/>
              <a:sym typeface="Arial"/>
            </a:endParaRPr>
          </a:p>
          <a:p>
            <a:pPr indent="-182837" lvl="0" marL="189187" marR="0" rtl="0" algn="l">
              <a:lnSpc>
                <a:spcPct val="90000"/>
              </a:lnSpc>
              <a:spcBef>
                <a:spcPts val="1266"/>
              </a:spcBef>
              <a:spcAft>
                <a:spcPts val="0"/>
              </a:spcAft>
              <a:buClr>
                <a:srgbClr val="064308"/>
              </a:buClr>
              <a:buSzPts val="2210"/>
              <a:buFont typeface="Noto Sans Symbols"/>
              <a:buChar char="▪"/>
            </a:pPr>
            <a:r>
              <a:rPr b="1" i="0" lang="en-US" sz="1900" u="none" cap="none" strike="noStrike">
                <a:solidFill>
                  <a:srgbClr val="064308"/>
                </a:solidFill>
              </a:rPr>
              <a:t>In General</a:t>
            </a:r>
            <a:endParaRPr b="1" i="0" sz="1100" u="none" cap="none" strike="noStrike">
              <a:solidFill>
                <a:srgbClr val="000000"/>
              </a:solidFill>
            </a:endParaRPr>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Have visitors ask about terms they don’t know</a:t>
            </a:r>
            <a:endParaRPr sz="1300"/>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Carry a tour map to show your location</a:t>
            </a:r>
            <a:endParaRPr b="0" i="0" sz="1700" u="none" cap="none" strike="noStrike">
              <a:solidFill>
                <a:schemeClr val="dk1"/>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700" u="none" cap="none" strike="noStrike">
                <a:solidFill>
                  <a:schemeClr val="dk1"/>
                </a:solidFill>
                <a:latin typeface="Arial"/>
                <a:ea typeface="Arial"/>
                <a:cs typeface="Arial"/>
                <a:sym typeface="Arial"/>
              </a:rPr>
              <a:t>Carry the “tour location script” if you like!</a:t>
            </a:r>
            <a:endParaRPr sz="1300"/>
          </a:p>
        </p:txBody>
      </p:sp>
      <p:sp>
        <p:nvSpPr>
          <p:cNvPr id="161" name="Google Shape;161;p14"/>
          <p:cNvSpPr txBox="1"/>
          <p:nvPr/>
        </p:nvSpPr>
        <p:spPr>
          <a:xfrm>
            <a:off x="6225396" y="5321300"/>
            <a:ext cx="2935287" cy="61552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Thanks to the MSU Resource Center for Persons with Disabilities</a:t>
            </a:r>
            <a:endParaRPr b="0" i="1"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15"/>
          <p:cNvSpPr txBox="1"/>
          <p:nvPr>
            <p:ph type="title"/>
          </p:nvPr>
        </p:nvSpPr>
        <p:spPr>
          <a:xfrm>
            <a:off x="1" y="232448"/>
            <a:ext cx="9601200"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Engage your audience</a:t>
            </a:r>
            <a:endParaRPr sz="4000"/>
          </a:p>
        </p:txBody>
      </p:sp>
      <p:sp>
        <p:nvSpPr>
          <p:cNvPr id="167" name="Google Shape;167;p15"/>
          <p:cNvSpPr txBox="1"/>
          <p:nvPr/>
        </p:nvSpPr>
        <p:spPr>
          <a:xfrm>
            <a:off x="237838" y="1182255"/>
            <a:ext cx="5350162" cy="3962400"/>
          </a:xfrm>
          <a:prstGeom prst="rect">
            <a:avLst/>
          </a:prstGeom>
          <a:noFill/>
          <a:ln>
            <a:noFill/>
          </a:ln>
        </p:spPr>
        <p:txBody>
          <a:bodyPr anchorCtr="0" anchor="t" bIns="45700" lIns="91425" spcFirstLastPara="1" rIns="91425" wrap="square" tIns="45700">
            <a:noAutofit/>
          </a:bodyPr>
          <a:lstStyle/>
          <a:p>
            <a:pPr indent="-182837" lvl="0" marL="189187" marR="0" rtl="0" algn="l">
              <a:lnSpc>
                <a:spcPct val="90000"/>
              </a:lnSpc>
              <a:spcBef>
                <a:spcPts val="0"/>
              </a:spcBef>
              <a:spcAft>
                <a:spcPts val="0"/>
              </a:spcAft>
              <a:buClr>
                <a:srgbClr val="064308"/>
              </a:buClr>
              <a:buSzPts val="2210"/>
              <a:buFont typeface="Noto Sans Symbols"/>
              <a:buChar char="▪"/>
            </a:pPr>
            <a:r>
              <a:rPr b="0" i="0" lang="en-US" sz="2210" u="none" cap="none" strike="noStrike">
                <a:solidFill>
                  <a:srgbClr val="064308"/>
                </a:solidFill>
                <a:latin typeface="Arial"/>
                <a:ea typeface="Arial"/>
                <a:cs typeface="Arial"/>
                <a:sym typeface="Arial"/>
              </a:rPr>
              <a:t>Get groups involved, don’t just lecture</a:t>
            </a:r>
            <a:endParaRPr b="0" i="0" sz="1300" u="none" cap="none" strike="noStrike">
              <a:solidFill>
                <a:srgbClr val="000000"/>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Ask THEM questions, get their predictions</a:t>
            </a:r>
            <a:endParaRPr sz="1300"/>
          </a:p>
          <a:p>
            <a:pPr indent="-215900" lvl="3" marL="684213" marR="0" rtl="0" algn="l">
              <a:lnSpc>
                <a:spcPct val="90000"/>
              </a:lnSpc>
              <a:spcBef>
                <a:spcPts val="211"/>
              </a:spcBef>
              <a:spcAft>
                <a:spcPts val="0"/>
              </a:spcAft>
              <a:buClr>
                <a:schemeClr val="dk1"/>
              </a:buClr>
              <a:buSzPts val="1900"/>
              <a:buFont typeface="Arial"/>
              <a:buChar char="•"/>
            </a:pPr>
            <a:r>
              <a:rPr b="0" i="0" lang="en-US" sz="1300" u="none" cap="none" strike="noStrike">
                <a:solidFill>
                  <a:schemeClr val="dk1"/>
                </a:solidFill>
                <a:latin typeface="Arial"/>
                <a:ea typeface="Arial"/>
                <a:cs typeface="Arial"/>
                <a:sym typeface="Arial"/>
              </a:rPr>
              <a:t>e.g. “What’s your favorite element?”</a:t>
            </a:r>
            <a:endParaRPr sz="1300"/>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Offer result A or B, take a vote</a:t>
            </a:r>
            <a:endParaRPr b="0" i="0" sz="1300" u="none" cap="none" strike="noStrike">
              <a:solidFill>
                <a:srgbClr val="000000"/>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Ask about things you just said</a:t>
            </a:r>
            <a:endParaRPr b="0" i="0" sz="1300" u="none" cap="none" strike="noStrike">
              <a:solidFill>
                <a:srgbClr val="000000"/>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Poll about their past experience: who’s had dry ice?</a:t>
            </a:r>
            <a:endParaRPr b="0" i="0" sz="1300" u="none" cap="none" strike="noStrike">
              <a:solidFill>
                <a:srgbClr val="000000"/>
              </a:solidFill>
              <a:latin typeface="Arial"/>
              <a:ea typeface="Arial"/>
              <a:cs typeface="Arial"/>
              <a:sym typeface="Arial"/>
            </a:endParaRPr>
          </a:p>
          <a:p>
            <a:pPr indent="-182837" lvl="0" marL="189187" marR="0" rtl="0" algn="l">
              <a:lnSpc>
                <a:spcPct val="90000"/>
              </a:lnSpc>
              <a:spcBef>
                <a:spcPts val="1266"/>
              </a:spcBef>
              <a:spcAft>
                <a:spcPts val="0"/>
              </a:spcAft>
              <a:buClr>
                <a:srgbClr val="064308"/>
              </a:buClr>
              <a:buSzPts val="2210"/>
              <a:buFont typeface="Noto Sans Symbols"/>
              <a:buChar char="▪"/>
            </a:pPr>
            <a:r>
              <a:rPr b="0" i="0" lang="en-US" sz="2210" u="none" cap="none" strike="noStrike">
                <a:solidFill>
                  <a:srgbClr val="064308"/>
                </a:solidFill>
                <a:latin typeface="Arial"/>
                <a:ea typeface="Arial"/>
                <a:cs typeface="Arial"/>
                <a:sym typeface="Arial"/>
              </a:rPr>
              <a:t>Talk about how you relate to the equipment/place</a:t>
            </a:r>
            <a:endParaRPr b="0" i="0" sz="1300" u="none" cap="none" strike="noStrike">
              <a:solidFill>
                <a:srgbClr val="000000"/>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Have you worked on an experiment there? </a:t>
            </a:r>
            <a:endParaRPr b="0" i="0" sz="1900" u="none" cap="none" strike="noStrike">
              <a:solidFill>
                <a:schemeClr val="dk1"/>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Did you have a particular challenge?</a:t>
            </a:r>
            <a:endParaRPr b="0" i="0" sz="1300" u="none" cap="none" strike="noStrike">
              <a:solidFill>
                <a:srgbClr val="000000"/>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Tell your story!</a:t>
            </a:r>
            <a:endParaRPr b="0" i="0" sz="1300" u="none" cap="none" strike="noStrike">
              <a:solidFill>
                <a:srgbClr val="000000"/>
              </a:solidFill>
              <a:latin typeface="Arial"/>
              <a:ea typeface="Arial"/>
              <a:cs typeface="Arial"/>
              <a:sym typeface="Arial"/>
            </a:endParaRPr>
          </a:p>
          <a:p>
            <a:pPr indent="-182837" lvl="0" marL="189187" marR="0" rtl="0" algn="l">
              <a:lnSpc>
                <a:spcPct val="90000"/>
              </a:lnSpc>
              <a:spcBef>
                <a:spcPts val="1266"/>
              </a:spcBef>
              <a:spcAft>
                <a:spcPts val="0"/>
              </a:spcAft>
              <a:buClr>
                <a:srgbClr val="064308"/>
              </a:buClr>
              <a:buSzPts val="2210"/>
              <a:buFont typeface="Noto Sans Symbols"/>
              <a:buChar char="▪"/>
            </a:pPr>
            <a:r>
              <a:rPr b="0" i="0" lang="en-US" sz="2210" u="none" cap="none" strike="noStrike">
                <a:solidFill>
                  <a:srgbClr val="064308"/>
                </a:solidFill>
                <a:latin typeface="Arial"/>
                <a:ea typeface="Arial"/>
                <a:cs typeface="Arial"/>
                <a:sym typeface="Arial"/>
              </a:rPr>
              <a:t>Relate abstract/difficult concepts with analogies or common experiences!</a:t>
            </a:r>
            <a:endParaRPr sz="1300"/>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magnet : isotopes :: prism : colors</a:t>
            </a:r>
            <a:endParaRPr b="0" i="0" sz="1900" u="none" cap="none" strike="noStrike">
              <a:solidFill>
                <a:schemeClr val="dk1"/>
              </a:solidFill>
              <a:latin typeface="Arial"/>
              <a:ea typeface="Arial"/>
              <a:cs typeface="Arial"/>
              <a:sym typeface="Arial"/>
            </a:endParaRPr>
          </a:p>
          <a:p>
            <a:pPr indent="-152883" lvl="1" marL="381527" marR="0" rtl="0" algn="l">
              <a:lnSpc>
                <a:spcPct val="90000"/>
              </a:lnSpc>
              <a:spcBef>
                <a:spcPts val="211"/>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Ever seen an MRI machine?</a:t>
            </a:r>
            <a:endParaRPr b="0" i="0" sz="1300" u="none" cap="none" strike="noStrike">
              <a:solidFill>
                <a:srgbClr val="000000"/>
              </a:solidFill>
              <a:latin typeface="Arial"/>
              <a:ea typeface="Arial"/>
              <a:cs typeface="Arial"/>
              <a:sym typeface="Arial"/>
            </a:endParaRPr>
          </a:p>
          <a:p>
            <a:pPr indent="-42501" lvl="0" marL="189187" marR="0" rtl="0" algn="l">
              <a:lnSpc>
                <a:spcPct val="90000"/>
              </a:lnSpc>
              <a:spcBef>
                <a:spcPts val="1266"/>
              </a:spcBef>
              <a:spcAft>
                <a:spcPts val="0"/>
              </a:spcAft>
              <a:buClr>
                <a:srgbClr val="064308"/>
              </a:buClr>
              <a:buSzPts val="2310"/>
              <a:buFont typeface="Noto Sans Symbols"/>
              <a:buNone/>
            </a:pPr>
            <a:r>
              <a:t/>
            </a:r>
            <a:endParaRPr b="0" i="0" sz="1400" u="none" cap="none" strike="noStrike">
              <a:solidFill>
                <a:srgbClr val="000000"/>
              </a:solidFill>
              <a:latin typeface="Arial"/>
              <a:ea typeface="Arial"/>
              <a:cs typeface="Arial"/>
              <a:sym typeface="Arial"/>
            </a:endParaRPr>
          </a:p>
        </p:txBody>
      </p:sp>
      <p:pic>
        <p:nvPicPr>
          <p:cNvPr id="168" name="Google Shape;168;p15"/>
          <p:cNvPicPr preferRelativeResize="0"/>
          <p:nvPr/>
        </p:nvPicPr>
        <p:blipFill rotWithShape="1">
          <a:blip r:embed="rId3">
            <a:alphaModFix/>
          </a:blip>
          <a:srcRect b="21815" l="0" r="0" t="0"/>
          <a:stretch/>
        </p:blipFill>
        <p:spPr>
          <a:xfrm>
            <a:off x="5588000" y="1256147"/>
            <a:ext cx="3824788" cy="4479636"/>
          </a:xfrm>
          <a:prstGeom prst="rect">
            <a:avLst/>
          </a:prstGeom>
          <a:noFill/>
          <a:ln>
            <a:noFill/>
          </a:ln>
        </p:spPr>
      </p:pic>
      <p:sp>
        <p:nvSpPr>
          <p:cNvPr id="169" name="Google Shape;169;p15"/>
          <p:cNvSpPr/>
          <p:nvPr/>
        </p:nvSpPr>
        <p:spPr>
          <a:xfrm>
            <a:off x="5587999" y="5754337"/>
            <a:ext cx="3824789" cy="7571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US" sz="1600" u="none" cap="none" strike="noStrike">
                <a:solidFill>
                  <a:srgbClr val="064308"/>
                </a:solidFill>
                <a:latin typeface="Arial"/>
                <a:ea typeface="Arial"/>
                <a:cs typeface="Arial"/>
                <a:sym typeface="Arial"/>
              </a:rPr>
              <a:t>Have a good way to engage (question, etc.)? Please submit it to Zach! It could go in the script!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46"/>
          <p:cNvSpPr txBox="1"/>
          <p:nvPr>
            <p:ph type="title"/>
          </p:nvPr>
        </p:nvSpPr>
        <p:spPr>
          <a:xfrm>
            <a:off x="0" y="389467"/>
            <a:ext cx="9601199"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None/>
            </a:pPr>
            <a:r>
              <a:rPr lang="en-US"/>
              <a:t>Sharing positive impressions with visitors</a:t>
            </a:r>
            <a:endParaRPr/>
          </a:p>
        </p:txBody>
      </p:sp>
      <p:sp>
        <p:nvSpPr>
          <p:cNvPr id="175" name="Google Shape;175;p46"/>
          <p:cNvSpPr txBox="1"/>
          <p:nvPr>
            <p:ph idx="1" type="body"/>
          </p:nvPr>
        </p:nvSpPr>
        <p:spPr>
          <a:xfrm>
            <a:off x="240189" y="1178331"/>
            <a:ext cx="4640263" cy="5280025"/>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rgbClr val="064308"/>
              </a:buClr>
              <a:buSzPts val="2200"/>
              <a:buFont typeface="Noto Sans Symbols"/>
              <a:buChar char="▪"/>
            </a:pPr>
            <a:r>
              <a:rPr lang="en-US" sz="2200">
                <a:solidFill>
                  <a:srgbClr val="064308"/>
                </a:solidFill>
                <a:latin typeface="Arial"/>
                <a:ea typeface="Arial"/>
                <a:cs typeface="Arial"/>
                <a:sym typeface="Arial"/>
              </a:rPr>
              <a:t>Ensure the interaction you have is positive, relevant to FRIB, and audience-appropriate.</a:t>
            </a:r>
            <a:endParaRPr/>
          </a:p>
          <a:p>
            <a:pPr indent="-189187" lvl="0" marL="189187" marR="0" rtl="0" algn="l">
              <a:lnSpc>
                <a:spcPct val="90000"/>
              </a:lnSpc>
              <a:spcBef>
                <a:spcPts val="1266"/>
              </a:spcBef>
              <a:spcAft>
                <a:spcPts val="0"/>
              </a:spcAft>
              <a:buClr>
                <a:srgbClr val="064308"/>
              </a:buClr>
              <a:buSzPts val="2200"/>
              <a:buFont typeface="Noto Sans Symbols"/>
              <a:buChar char="▪"/>
            </a:pPr>
            <a:r>
              <a:rPr lang="en-US" sz="2200">
                <a:solidFill>
                  <a:srgbClr val="064308"/>
                </a:solidFill>
                <a:latin typeface="Arial"/>
                <a:ea typeface="Arial"/>
                <a:cs typeface="Arial"/>
                <a:sym typeface="Arial"/>
              </a:rPr>
              <a:t>To protect and build FRIB’s reputation and image, assume that your visitors plan to share their experience to social media channels. </a:t>
            </a:r>
            <a:endParaRPr sz="2200">
              <a:solidFill>
                <a:srgbClr val="064308"/>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200"/>
              <a:buFont typeface="Noto Sans Symbols"/>
              <a:buChar char="▪"/>
            </a:pPr>
            <a:r>
              <a:rPr lang="en-US" sz="2200">
                <a:solidFill>
                  <a:srgbClr val="064308"/>
                </a:solidFill>
                <a:latin typeface="Arial"/>
                <a:ea typeface="Arial"/>
                <a:cs typeface="Arial"/>
                <a:sym typeface="Arial"/>
              </a:rPr>
              <a:t>Do not say or do anything that you would not want released on the internet as a representation of FRIB, FRIB science, FRIB use of taxpayer resources, Michigan State University, U.S. Department of Energy, or other funding agencies and stakeholders.</a:t>
            </a:r>
            <a:endParaRPr/>
          </a:p>
        </p:txBody>
      </p:sp>
      <p:pic>
        <p:nvPicPr>
          <p:cNvPr id="176" name="Google Shape;176;p46"/>
          <p:cNvPicPr preferRelativeResize="0"/>
          <p:nvPr/>
        </p:nvPicPr>
        <p:blipFill rotWithShape="1">
          <a:blip r:embed="rId3">
            <a:alphaModFix/>
          </a:blip>
          <a:srcRect b="0" l="0" r="0" t="0"/>
          <a:stretch/>
        </p:blipFill>
        <p:spPr>
          <a:xfrm>
            <a:off x="5120640" y="1180294"/>
            <a:ext cx="4120515" cy="54940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16"/>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In summary: Do’s and Don’ts</a:t>
            </a:r>
            <a:endParaRPr/>
          </a:p>
        </p:txBody>
      </p:sp>
      <p:sp>
        <p:nvSpPr>
          <p:cNvPr id="182" name="Google Shape;182;p16"/>
          <p:cNvSpPr txBox="1"/>
          <p:nvPr/>
        </p:nvSpPr>
        <p:spPr>
          <a:xfrm>
            <a:off x="4960937" y="1219200"/>
            <a:ext cx="3827463" cy="3221037"/>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rgbClr val="006600"/>
              </a:buClr>
              <a:buSzPts val="2000"/>
              <a:buFont typeface="Noto Sans Symbols"/>
              <a:buChar char="▪"/>
            </a:pPr>
            <a:r>
              <a:rPr b="0" i="0" lang="en-US" sz="2000" u="none" cap="none" strike="noStrike">
                <a:solidFill>
                  <a:srgbClr val="006600"/>
                </a:solidFill>
                <a:latin typeface="Arial"/>
                <a:ea typeface="Arial"/>
                <a:cs typeface="Arial"/>
                <a:sym typeface="Arial"/>
              </a:rPr>
              <a:t>DO</a:t>
            </a:r>
            <a:r>
              <a:rPr b="0" i="0" lang="en-US" sz="2000" u="none" cap="none" strike="noStrike">
                <a:solidFill>
                  <a:srgbClr val="064308"/>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keep the groups </a:t>
            </a:r>
            <a:r>
              <a:rPr b="0" i="1" lang="en-US" sz="2000" u="none" cap="none" strike="noStrike">
                <a:solidFill>
                  <a:schemeClr val="dk1"/>
                </a:solidFill>
                <a:latin typeface="Arial"/>
                <a:ea typeface="Arial"/>
                <a:cs typeface="Arial"/>
                <a:sym typeface="Arial"/>
              </a:rPr>
              <a:t>small</a:t>
            </a:r>
            <a:r>
              <a:rPr b="0" i="0" lang="en-US" sz="2000" u="none" cap="none" strike="noStrike">
                <a:solidFill>
                  <a:schemeClr val="dk1"/>
                </a:solidFill>
                <a:latin typeface="Arial"/>
                <a:ea typeface="Arial"/>
                <a:cs typeface="Arial"/>
                <a:sym typeface="Arial"/>
              </a:rPr>
              <a:t>, continually encourage them to </a:t>
            </a:r>
            <a:r>
              <a:rPr b="0" i="1" lang="en-US" sz="2000" u="none" cap="none" strike="noStrike">
                <a:solidFill>
                  <a:schemeClr val="dk1"/>
                </a:solidFill>
                <a:latin typeface="Arial"/>
                <a:ea typeface="Arial"/>
                <a:cs typeface="Arial"/>
                <a:sym typeface="Arial"/>
              </a:rPr>
              <a:t>move closer</a:t>
            </a:r>
            <a:r>
              <a:rPr b="0" i="0" lang="en-US" sz="2000" u="none" cap="none" strike="noStrike">
                <a:solidFill>
                  <a:schemeClr val="dk1"/>
                </a:solidFill>
                <a:latin typeface="Arial"/>
                <a:ea typeface="Arial"/>
                <a:cs typeface="Arial"/>
                <a:sym typeface="Arial"/>
              </a:rPr>
              <a:t>, and talk </a:t>
            </a:r>
            <a:r>
              <a:rPr b="0" i="1" lang="en-US" sz="2000" u="none" cap="none" strike="noStrike">
                <a:solidFill>
                  <a:schemeClr val="dk1"/>
                </a:solidFill>
                <a:latin typeface="Arial"/>
                <a:ea typeface="Arial"/>
                <a:cs typeface="Arial"/>
                <a:sym typeface="Arial"/>
              </a:rPr>
              <a:t>loudly and clearly</a:t>
            </a:r>
            <a:r>
              <a:rPr b="0" i="0" lang="en-US" sz="2000" u="none" cap="none" strike="noStrike">
                <a:solidFill>
                  <a:schemeClr val="dk1"/>
                </a:solidFill>
                <a:latin typeface="Arial"/>
                <a:ea typeface="Arial"/>
                <a:cs typeface="Arial"/>
                <a:sym typeface="Arial"/>
              </a:rPr>
              <a:t> in the vaults </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06600"/>
              </a:buClr>
              <a:buSzPts val="2000"/>
              <a:buFont typeface="Noto Sans Symbols"/>
              <a:buChar char="▪"/>
            </a:pPr>
            <a:r>
              <a:rPr b="0" i="0" lang="en-US" sz="2000" u="none" cap="none" strike="noStrike">
                <a:solidFill>
                  <a:srgbClr val="006600"/>
                </a:solidFill>
                <a:latin typeface="Arial"/>
                <a:ea typeface="Arial"/>
                <a:cs typeface="Arial"/>
                <a:sym typeface="Arial"/>
              </a:rPr>
              <a:t>DO </a:t>
            </a:r>
            <a:r>
              <a:rPr b="0" i="0" lang="en-US" sz="2000" u="none" cap="none" strike="noStrike">
                <a:solidFill>
                  <a:schemeClr val="dk1"/>
                </a:solidFill>
                <a:latin typeface="Arial"/>
                <a:ea typeface="Arial"/>
                <a:cs typeface="Arial"/>
                <a:sym typeface="Arial"/>
              </a:rPr>
              <a:t>encourage questions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06600"/>
              </a:buClr>
              <a:buSzPts val="2000"/>
              <a:buFont typeface="Noto Sans Symbols"/>
              <a:buChar char="▪"/>
            </a:pPr>
            <a:r>
              <a:rPr b="0" i="0" lang="en-US" sz="2000" u="none" cap="none" strike="noStrike">
                <a:solidFill>
                  <a:srgbClr val="006600"/>
                </a:solidFill>
                <a:latin typeface="Arial"/>
                <a:ea typeface="Arial"/>
                <a:cs typeface="Arial"/>
                <a:sym typeface="Arial"/>
              </a:rPr>
              <a:t>DO</a:t>
            </a:r>
            <a:r>
              <a:rPr b="0" i="0" lang="en-US" sz="2000" u="none" cap="none" strike="noStrike">
                <a:solidFill>
                  <a:srgbClr val="064308"/>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make it clear how the current vault relates to the things they’ve seen so far</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06600"/>
              </a:buClr>
              <a:buSzPts val="2000"/>
              <a:buFont typeface="Noto Sans Symbols"/>
              <a:buChar char="▪"/>
            </a:pPr>
            <a:r>
              <a:rPr b="0" i="0" lang="en-US" sz="2000" u="none" cap="none" strike="noStrike">
                <a:solidFill>
                  <a:srgbClr val="006600"/>
                </a:solidFill>
                <a:latin typeface="Arial"/>
                <a:ea typeface="Arial"/>
                <a:cs typeface="Arial"/>
                <a:sym typeface="Arial"/>
              </a:rPr>
              <a:t>DO</a:t>
            </a:r>
            <a:r>
              <a:rPr b="0" i="0" lang="en-US" sz="2000" u="none" cap="none" strike="noStrike">
                <a:solidFill>
                  <a:srgbClr val="064308"/>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be enthusiastic: FRIB is amazing!</a:t>
            </a:r>
            <a:endParaRPr b="0" i="0" sz="1400" u="none" cap="none" strike="noStrike">
              <a:solidFill>
                <a:srgbClr val="000000"/>
              </a:solidFill>
              <a:latin typeface="Arial"/>
              <a:ea typeface="Arial"/>
              <a:cs typeface="Arial"/>
              <a:sym typeface="Arial"/>
            </a:endParaRPr>
          </a:p>
        </p:txBody>
      </p:sp>
      <p:sp>
        <p:nvSpPr>
          <p:cNvPr id="183" name="Google Shape;183;p16"/>
          <p:cNvSpPr txBox="1"/>
          <p:nvPr/>
        </p:nvSpPr>
        <p:spPr>
          <a:xfrm>
            <a:off x="914400" y="1228725"/>
            <a:ext cx="3843337" cy="2918748"/>
          </a:xfrm>
          <a:prstGeom prst="rect">
            <a:avLst/>
          </a:prstGeom>
          <a:noFill/>
          <a:ln>
            <a:noFill/>
          </a:ln>
        </p:spPr>
        <p:txBody>
          <a:bodyPr anchorCtr="0" anchor="t" bIns="45700" lIns="91425" spcFirstLastPara="1" rIns="91425" wrap="square" tIns="45700">
            <a:spAutoFit/>
          </a:bodyPr>
          <a:lstStyle/>
          <a:p>
            <a:pPr indent="-189187" lvl="0" marL="189187" marR="0" rtl="0" algn="l">
              <a:lnSpc>
                <a:spcPct val="90000"/>
              </a:lnSpc>
              <a:spcBef>
                <a:spcPts val="0"/>
              </a:spcBef>
              <a:spcAft>
                <a:spcPts val="0"/>
              </a:spcAft>
              <a:buClr>
                <a:srgbClr val="FF0000"/>
              </a:buClr>
              <a:buSzPts val="2000"/>
              <a:buFont typeface="Noto Sans Symbols"/>
              <a:buChar char="▪"/>
            </a:pPr>
            <a:r>
              <a:rPr b="0" i="0" lang="en-US" sz="2000" u="none" cap="none" strike="noStrike">
                <a:solidFill>
                  <a:srgbClr val="FF0000"/>
                </a:solidFill>
                <a:latin typeface="Arial"/>
                <a:ea typeface="Arial"/>
                <a:cs typeface="Arial"/>
                <a:sym typeface="Arial"/>
              </a:rPr>
              <a:t>DON’T</a:t>
            </a:r>
            <a:r>
              <a:rPr b="0" i="0" lang="en-US" sz="2000" u="none" cap="none" strike="noStrike">
                <a:solidFill>
                  <a:schemeClr val="dk1"/>
                </a:solidFill>
                <a:latin typeface="Arial"/>
                <a:ea typeface="Arial"/>
                <a:cs typeface="Arial"/>
                <a:sym typeface="Arial"/>
              </a:rPr>
              <a:t> go over their heads with complex science or terminology</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FF0000"/>
              </a:buClr>
              <a:buSzPts val="2000"/>
              <a:buFont typeface="Noto Sans Symbols"/>
              <a:buChar char="▪"/>
            </a:pPr>
            <a:r>
              <a:rPr b="0" i="0" lang="en-US" sz="2000" u="none" cap="none" strike="noStrike">
                <a:solidFill>
                  <a:srgbClr val="FF0000"/>
                </a:solidFill>
                <a:latin typeface="Arial"/>
                <a:ea typeface="Arial"/>
                <a:cs typeface="Arial"/>
                <a:sym typeface="Arial"/>
              </a:rPr>
              <a:t>DON’T</a:t>
            </a:r>
            <a:r>
              <a:rPr b="0" i="0" lang="en-US" sz="2000" u="none" cap="none" strike="noStrike">
                <a:solidFill>
                  <a:schemeClr val="dk1"/>
                </a:solidFill>
                <a:latin typeface="Arial"/>
                <a:ea typeface="Arial"/>
                <a:cs typeface="Arial"/>
                <a:sym typeface="Arial"/>
              </a:rPr>
              <a:t> fail to engage your audience – ask questions, keep them moving, mix it up!</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FF0000"/>
              </a:buClr>
              <a:buSzPts val="2000"/>
              <a:buFont typeface="Noto Sans Symbols"/>
              <a:buChar char="▪"/>
            </a:pPr>
            <a:r>
              <a:rPr b="0" i="0" lang="en-US" sz="2000" u="none" cap="none" strike="noStrike">
                <a:solidFill>
                  <a:srgbClr val="FF0000"/>
                </a:solidFill>
                <a:latin typeface="Arial"/>
                <a:ea typeface="Arial"/>
                <a:cs typeface="Arial"/>
                <a:sym typeface="Arial"/>
              </a:rPr>
              <a:t>DON’T</a:t>
            </a:r>
            <a:r>
              <a:rPr b="0" i="0" lang="en-US" sz="2000" u="none" cap="none" strike="noStrike">
                <a:solidFill>
                  <a:schemeClr val="dk1"/>
                </a:solidFill>
                <a:latin typeface="Arial"/>
                <a:ea typeface="Arial"/>
                <a:cs typeface="Arial"/>
                <a:sym typeface="Arial"/>
              </a:rPr>
              <a:t> give answers you’re unsure of… be comfortable saying “I don’t know”</a:t>
            </a:r>
            <a:endParaRPr b="0" i="0" sz="1400" u="none" cap="none" strike="noStrike">
              <a:solidFill>
                <a:srgbClr val="000000"/>
              </a:solidFill>
              <a:latin typeface="Arial"/>
              <a:ea typeface="Arial"/>
              <a:cs typeface="Arial"/>
              <a:sym typeface="Arial"/>
            </a:endParaRPr>
          </a:p>
        </p:txBody>
      </p:sp>
      <p:pic>
        <p:nvPicPr>
          <p:cNvPr descr="crv15" id="184" name="Google Shape;184;p16"/>
          <p:cNvPicPr preferRelativeResize="0"/>
          <p:nvPr/>
        </p:nvPicPr>
        <p:blipFill rotWithShape="1">
          <a:blip r:embed="rId3">
            <a:alphaModFix/>
          </a:blip>
          <a:srcRect b="59410" l="0" r="0" t="5423"/>
          <a:stretch/>
        </p:blipFill>
        <p:spPr>
          <a:xfrm>
            <a:off x="1516858" y="4632324"/>
            <a:ext cx="6594475" cy="1749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17"/>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One more important “Don’t”</a:t>
            </a:r>
            <a:endParaRPr sz="4000"/>
          </a:p>
        </p:txBody>
      </p:sp>
      <p:sp>
        <p:nvSpPr>
          <p:cNvPr id="190" name="Google Shape;190;p17"/>
          <p:cNvSpPr txBox="1"/>
          <p:nvPr/>
        </p:nvSpPr>
        <p:spPr>
          <a:xfrm>
            <a:off x="628650" y="1238250"/>
            <a:ext cx="4113213" cy="55435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64308"/>
              </a:buClr>
              <a:buSzPts val="2310"/>
              <a:buFont typeface="Arial"/>
              <a:buNone/>
            </a:pPr>
            <a:r>
              <a:rPr b="1" i="0" lang="en-US" sz="2310" u="none" cap="none" strike="noStrike">
                <a:solidFill>
                  <a:srgbClr val="064308"/>
                </a:solidFill>
                <a:latin typeface="Arial"/>
                <a:ea typeface="Arial"/>
                <a:cs typeface="Arial"/>
                <a:sym typeface="Arial"/>
              </a:rPr>
              <a:t>Tour guides should never change the state of a vault.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66"/>
              </a:spcBef>
              <a:spcAft>
                <a:spcPts val="0"/>
              </a:spcAft>
              <a:buClr>
                <a:srgbClr val="064308"/>
              </a:buClr>
              <a:buSzPts val="2310"/>
              <a:buFont typeface="Arial"/>
              <a:buNone/>
            </a:pPr>
            <a:r>
              <a:rPr b="0" i="0" lang="en-US" sz="2310" u="none" cap="none" strike="noStrike">
                <a:solidFill>
                  <a:srgbClr val="064308"/>
                </a:solidFill>
                <a:latin typeface="Arial"/>
                <a:ea typeface="Arial"/>
                <a:cs typeface="Arial"/>
                <a:sym typeface="Arial"/>
              </a:rPr>
              <a:t>This includes: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Opening or closing a vault door (sorry)</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Moving equipment</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Leaving something inside or taking something away from a vault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66"/>
              </a:spcBef>
              <a:spcAft>
                <a:spcPts val="0"/>
              </a:spcAft>
              <a:buClr>
                <a:srgbClr val="064308"/>
              </a:buClr>
              <a:buSzPts val="2310"/>
              <a:buFont typeface="Arial"/>
              <a:buNone/>
            </a:pPr>
            <a:r>
              <a:rPr b="0" i="0" lang="en-US" sz="2310" u="none" cap="none" strike="noStrike">
                <a:solidFill>
                  <a:srgbClr val="064308"/>
                </a:solidFill>
                <a:latin typeface="Arial"/>
                <a:ea typeface="Arial"/>
                <a:cs typeface="Arial"/>
                <a:sym typeface="Arial"/>
              </a:rPr>
              <a:t>Tours should leave no trace of their passing!</a:t>
            </a:r>
            <a:endParaRPr b="0" i="0" sz="2310" u="none" cap="none" strike="noStrike">
              <a:solidFill>
                <a:srgbClr val="064308"/>
              </a:solidFill>
              <a:latin typeface="Arial"/>
              <a:ea typeface="Arial"/>
              <a:cs typeface="Arial"/>
              <a:sym typeface="Arial"/>
            </a:endParaRPr>
          </a:p>
        </p:txBody>
      </p:sp>
      <p:pic>
        <p:nvPicPr>
          <p:cNvPr id="191" name="Google Shape;191;p17"/>
          <p:cNvPicPr preferRelativeResize="0"/>
          <p:nvPr/>
        </p:nvPicPr>
        <p:blipFill rotWithShape="1">
          <a:blip r:embed="rId3">
            <a:alphaModFix/>
          </a:blip>
          <a:srcRect b="0" l="0" r="0" t="0"/>
          <a:stretch/>
        </p:blipFill>
        <p:spPr>
          <a:xfrm>
            <a:off x="4875213" y="1238250"/>
            <a:ext cx="3695700" cy="49291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 name="Shape 61"/>
        <p:cNvGrpSpPr/>
        <p:nvPr/>
      </p:nvGrpSpPr>
      <p:grpSpPr>
        <a:xfrm>
          <a:off x="0" y="0"/>
          <a:ext cx="0" cy="0"/>
          <a:chOff x="0" y="0"/>
          <a:chExt cx="0" cy="0"/>
        </a:xfrm>
      </p:grpSpPr>
      <p:sp>
        <p:nvSpPr>
          <p:cNvPr id="62" name="Google Shape;62;p2"/>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300"/>
              <a:buFont typeface="Arial"/>
              <a:buNone/>
            </a:pPr>
            <a:r>
              <a:rPr lang="en-US"/>
              <a:t>Why do Science Outreach?</a:t>
            </a:r>
            <a:endParaRPr/>
          </a:p>
        </p:txBody>
      </p:sp>
      <p:sp>
        <p:nvSpPr>
          <p:cNvPr id="63" name="Google Shape;63;p2"/>
          <p:cNvSpPr txBox="1"/>
          <p:nvPr>
            <p:ph idx="1" type="body"/>
          </p:nvPr>
        </p:nvSpPr>
        <p:spPr>
          <a:xfrm>
            <a:off x="785090" y="1366838"/>
            <a:ext cx="3878263" cy="471487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64308"/>
              </a:buClr>
              <a:buSzPts val="2310"/>
              <a:buFont typeface="Noto Sans Symbols"/>
              <a:buNone/>
            </a:pPr>
            <a:r>
              <a:rPr b="1" i="0" lang="en-US" sz="2310" u="none" cap="none" strike="noStrike">
                <a:solidFill>
                  <a:srgbClr val="064308"/>
                </a:solidFill>
                <a:latin typeface="Arial"/>
                <a:ea typeface="Arial"/>
                <a:cs typeface="Arial"/>
                <a:sym typeface="Arial"/>
              </a:rPr>
              <a:t>What is the </a:t>
            </a:r>
            <a:r>
              <a:rPr b="1" i="1" lang="en-US" sz="2310" u="none" cap="none" strike="noStrike">
                <a:solidFill>
                  <a:srgbClr val="064308"/>
                </a:solidFill>
                <a:latin typeface="Arial"/>
                <a:ea typeface="Arial"/>
                <a:cs typeface="Arial"/>
                <a:sym typeface="Arial"/>
              </a:rPr>
              <a:t>value</a:t>
            </a:r>
            <a:r>
              <a:rPr b="1" i="0" lang="en-US" sz="2310" u="none" cap="none" strike="noStrike">
                <a:solidFill>
                  <a:srgbClr val="064308"/>
                </a:solidFill>
                <a:latin typeface="Arial"/>
                <a:ea typeface="Arial"/>
                <a:cs typeface="Arial"/>
                <a:sym typeface="Arial"/>
              </a:rPr>
              <a:t>?</a:t>
            </a:r>
            <a:endParaRPr b="0" i="0" sz="2310" u="none" cap="none" strike="noStrike">
              <a:solidFill>
                <a:srgbClr val="064308"/>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An opportunity to share why your work is important</a:t>
            </a:r>
            <a:endParaRPr b="0" i="0" sz="2310" u="none" cap="none" strike="noStrike">
              <a:solidFill>
                <a:srgbClr val="064308"/>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Spreading the excitement for science (and maybe rekindling your own)</a:t>
            </a:r>
            <a:endParaRPr b="0" i="0" sz="2310" u="none" cap="none" strike="noStrike">
              <a:solidFill>
                <a:srgbClr val="064308"/>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Satisfaction of knowing you have made a difference</a:t>
            </a:r>
            <a:endParaRPr b="0" i="0" sz="2310" u="none" cap="none" strike="noStrike">
              <a:solidFill>
                <a:srgbClr val="064308"/>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A brighter future for humanity</a:t>
            </a:r>
            <a:endParaRPr b="0" i="0" sz="2310" u="none" cap="none" strike="noStrike">
              <a:solidFill>
                <a:srgbClr val="064308"/>
              </a:solidFill>
              <a:latin typeface="Arial"/>
              <a:ea typeface="Arial"/>
              <a:cs typeface="Arial"/>
              <a:sym typeface="Arial"/>
            </a:endParaRPr>
          </a:p>
        </p:txBody>
      </p:sp>
      <p:pic>
        <p:nvPicPr>
          <p:cNvPr id="64" name="Google Shape;64;p2"/>
          <p:cNvPicPr preferRelativeResize="0"/>
          <p:nvPr/>
        </p:nvPicPr>
        <p:blipFill rotWithShape="1">
          <a:blip r:embed="rId3">
            <a:alphaModFix/>
          </a:blip>
          <a:srcRect b="0" l="31483" r="0" t="0"/>
          <a:stretch/>
        </p:blipFill>
        <p:spPr>
          <a:xfrm>
            <a:off x="4922599" y="1371600"/>
            <a:ext cx="4018519" cy="4399598"/>
          </a:xfrm>
          <a:prstGeom prst="rect">
            <a:avLst/>
          </a:prstGeom>
          <a:noFill/>
          <a:ln>
            <a:noFill/>
          </a:ln>
        </p:spPr>
      </p:pic>
      <p:sp>
        <p:nvSpPr>
          <p:cNvPr id="65" name="Google Shape;65;p2"/>
          <p:cNvSpPr/>
          <p:nvPr/>
        </p:nvSpPr>
        <p:spPr>
          <a:xfrm>
            <a:off x="660083" y="5901178"/>
            <a:ext cx="828103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1" lang="en-US" sz="2000" u="none" cap="none" strike="noStrike">
                <a:solidFill>
                  <a:srgbClr val="064308"/>
                </a:solidFill>
                <a:latin typeface="Arial"/>
                <a:ea typeface="Arial"/>
                <a:cs typeface="Arial"/>
                <a:sym typeface="Arial"/>
              </a:rPr>
              <a:t>Outreach</a:t>
            </a:r>
            <a:r>
              <a:rPr b="0" i="1" lang="en-US" sz="2400" u="none" cap="none" strike="noStrike">
                <a:solidFill>
                  <a:schemeClr val="dk1"/>
                </a:solidFill>
                <a:latin typeface="Arial"/>
                <a:ea typeface="Arial"/>
                <a:cs typeface="Arial"/>
                <a:sym typeface="Arial"/>
              </a:rPr>
              <a:t> </a:t>
            </a:r>
            <a:r>
              <a:rPr b="1" i="1" lang="en-US" sz="2000" u="none" cap="none" strike="noStrike">
                <a:solidFill>
                  <a:srgbClr val="064308"/>
                </a:solidFill>
                <a:latin typeface="Arial"/>
                <a:ea typeface="Arial"/>
                <a:cs typeface="Arial"/>
                <a:sym typeface="Arial"/>
              </a:rPr>
              <a:t>benefits volunteers as much as the community!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18"/>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400"/>
              <a:buFont typeface="Arial"/>
              <a:buNone/>
            </a:pPr>
            <a:r>
              <a:rPr lang="en-US" sz="4400"/>
              <a:t>After the tour</a:t>
            </a:r>
            <a:endParaRPr sz="4400"/>
          </a:p>
        </p:txBody>
      </p:sp>
      <p:sp>
        <p:nvSpPr>
          <p:cNvPr id="197" name="Google Shape;197;p18"/>
          <p:cNvSpPr txBox="1"/>
          <p:nvPr/>
        </p:nvSpPr>
        <p:spPr>
          <a:xfrm>
            <a:off x="290829" y="1301750"/>
            <a:ext cx="5380356" cy="41148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80000"/>
              </a:lnSpc>
              <a:spcBef>
                <a:spcPts val="0"/>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Watch the clock, </a:t>
            </a:r>
            <a:r>
              <a:rPr b="1" i="0" lang="en-US" sz="2000" u="none" cap="none" strike="noStrike">
                <a:solidFill>
                  <a:srgbClr val="064308"/>
                </a:solidFill>
                <a:latin typeface="Arial"/>
                <a:ea typeface="Arial"/>
                <a:cs typeface="Arial"/>
                <a:sym typeface="Arial"/>
              </a:rPr>
              <a:t>get them back on time </a:t>
            </a:r>
            <a:r>
              <a:rPr b="0" i="0" lang="en-US" sz="2000" u="none" cap="none" strike="noStrike">
                <a:solidFill>
                  <a:srgbClr val="064308"/>
                </a:solidFill>
                <a:latin typeface="Arial"/>
                <a:ea typeface="Arial"/>
                <a:cs typeface="Arial"/>
                <a:sym typeface="Arial"/>
              </a:rPr>
              <a:t>(usually ~45 minutes after starting) </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skip locations if necessary, make sure you visit high-priority sites (Control Room, SOLARIS, East Loading Bay/Cryomodule, ReA3)</a:t>
            </a:r>
            <a:endParaRPr b="0" i="0" sz="1400" u="none" cap="none" strike="noStrike">
              <a:solidFill>
                <a:srgbClr val="000000"/>
              </a:solidFill>
              <a:latin typeface="Arial"/>
              <a:ea typeface="Arial"/>
              <a:cs typeface="Arial"/>
              <a:sym typeface="Arial"/>
            </a:endParaRPr>
          </a:p>
          <a:p>
            <a:pPr indent="-189186" lvl="0" marL="189186"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Return the group back to the room where you got them </a:t>
            </a:r>
            <a:endParaRPr b="0" i="0" sz="2000" u="none" cap="none" strike="noStrike">
              <a:solidFill>
                <a:srgbClr val="064308"/>
              </a:solidFill>
              <a:latin typeface="Arial"/>
              <a:ea typeface="Arial"/>
              <a:cs typeface="Arial"/>
              <a:sym typeface="Arial"/>
            </a:endParaRPr>
          </a:p>
          <a:p>
            <a:pPr indent="-159232"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Unless you are told otherwise! When time is an issue, we might return them to the lobby </a:t>
            </a:r>
            <a:endParaRPr b="0" i="0" sz="1800" u="none" cap="none" strike="noStrike">
              <a:solidFill>
                <a:schemeClr val="dk1"/>
              </a:solidFill>
              <a:latin typeface="Arial"/>
              <a:ea typeface="Arial"/>
              <a:cs typeface="Arial"/>
              <a:sym typeface="Arial"/>
            </a:endParaRPr>
          </a:p>
          <a:p>
            <a:pPr indent="-159232"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Stay with them until tour leader takes over</a:t>
            </a:r>
            <a:endParaRPr b="0" i="0" sz="1800" u="none" cap="none" strike="noStrike">
              <a:solidFill>
                <a:schemeClr val="dk1"/>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Make sure the room where the intro was done is clean</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Fill out a payslip (found under “files” on wiki, or in Zach’s mailbox) and give it to Zach</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Submit any questions you couldn’t answer or ones you thought were interesting for the wiki FAQ</a:t>
            </a:r>
            <a:endParaRPr b="0" i="0" sz="1400" u="none" cap="none" strike="noStrike">
              <a:solidFill>
                <a:srgbClr val="000000"/>
              </a:solidFill>
              <a:latin typeface="Arial"/>
              <a:ea typeface="Arial"/>
              <a:cs typeface="Arial"/>
              <a:sym typeface="Arial"/>
            </a:endParaRPr>
          </a:p>
          <a:p>
            <a:pPr indent="-310515" lvl="0" marL="457200" marR="0" rtl="0" algn="l">
              <a:lnSpc>
                <a:spcPct val="80000"/>
              </a:lnSpc>
              <a:spcBef>
                <a:spcPts val="1266"/>
              </a:spcBef>
              <a:spcAft>
                <a:spcPts val="0"/>
              </a:spcAft>
              <a:buClr>
                <a:srgbClr val="064308"/>
              </a:buClr>
              <a:buSzPts val="2310"/>
              <a:buFont typeface="Noto Sans Symbols"/>
              <a:buNone/>
            </a:pPr>
            <a:r>
              <a:t/>
            </a:r>
            <a:endParaRPr b="0" i="0" sz="2310" u="none" cap="none" strike="noStrike">
              <a:solidFill>
                <a:srgbClr val="064308"/>
              </a:solidFill>
              <a:latin typeface="Arial"/>
              <a:ea typeface="Arial"/>
              <a:cs typeface="Arial"/>
              <a:sym typeface="Arial"/>
            </a:endParaRPr>
          </a:p>
        </p:txBody>
      </p:sp>
      <p:pic>
        <p:nvPicPr>
          <p:cNvPr id="198" name="Google Shape;198;p18"/>
          <p:cNvPicPr preferRelativeResize="0"/>
          <p:nvPr/>
        </p:nvPicPr>
        <p:blipFill rotWithShape="1">
          <a:blip r:embed="rId3">
            <a:alphaModFix/>
          </a:blip>
          <a:srcRect b="0" l="0" r="0" t="0"/>
          <a:stretch/>
        </p:blipFill>
        <p:spPr>
          <a:xfrm>
            <a:off x="5848350" y="1320800"/>
            <a:ext cx="3295650" cy="4394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19"/>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Part II: Safety</a:t>
            </a:r>
            <a:endParaRPr sz="4000"/>
          </a:p>
        </p:txBody>
      </p:sp>
      <p:sp>
        <p:nvSpPr>
          <p:cNvPr id="204" name="Google Shape;204;p19"/>
          <p:cNvSpPr txBox="1"/>
          <p:nvPr/>
        </p:nvSpPr>
        <p:spPr>
          <a:xfrm>
            <a:off x="628650" y="1304925"/>
            <a:ext cx="4311650" cy="4114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64308"/>
              </a:buClr>
              <a:buSzPts val="2800"/>
              <a:buFont typeface="Arial"/>
              <a:buNone/>
            </a:pPr>
            <a:r>
              <a:rPr b="1" i="0" lang="en-US" sz="2800" u="none" cap="none" strike="noStrike">
                <a:solidFill>
                  <a:srgbClr val="064308"/>
                </a:solidFill>
                <a:latin typeface="Arial"/>
                <a:ea typeface="Arial"/>
                <a:cs typeface="Arial"/>
                <a:sym typeface="Arial"/>
              </a:rPr>
              <a:t>SAFETY IS YOUR </a:t>
            </a:r>
            <a:r>
              <a:rPr b="1" i="1" lang="en-US" sz="2800" u="none" cap="none" strike="noStrike">
                <a:solidFill>
                  <a:srgbClr val="064308"/>
                </a:solidFill>
                <a:latin typeface="Arial"/>
                <a:ea typeface="Arial"/>
                <a:cs typeface="Arial"/>
                <a:sym typeface="Arial"/>
              </a:rPr>
              <a:t>FIRST</a:t>
            </a:r>
            <a:r>
              <a:rPr b="1" i="0" lang="en-US" sz="2800" u="none" cap="none" strike="noStrike">
                <a:solidFill>
                  <a:srgbClr val="064308"/>
                </a:solidFill>
                <a:latin typeface="Arial"/>
                <a:ea typeface="Arial"/>
                <a:cs typeface="Arial"/>
                <a:sym typeface="Arial"/>
              </a:rPr>
              <a:t> RESPONSIBILITY </a:t>
            </a:r>
            <a:endParaRPr b="0" i="0" sz="1400" u="none" cap="none" strike="noStrike">
              <a:solidFill>
                <a:srgbClr val="000000"/>
              </a:solidFill>
              <a:latin typeface="Arial"/>
              <a:ea typeface="Arial"/>
              <a:cs typeface="Arial"/>
              <a:sym typeface="Arial"/>
            </a:endParaRPr>
          </a:p>
          <a:p>
            <a:pPr indent="-457200" lvl="0" marL="457200" marR="0" rtl="0" algn="l">
              <a:lnSpc>
                <a:spcPct val="8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Safety is more vital than entertaining or educating</a:t>
            </a:r>
            <a:endParaRPr b="0" i="0" sz="1400" u="none" cap="none" strike="noStrike">
              <a:solidFill>
                <a:srgbClr val="000000"/>
              </a:solidFill>
              <a:latin typeface="Arial"/>
              <a:ea typeface="Arial"/>
              <a:cs typeface="Arial"/>
              <a:sym typeface="Arial"/>
            </a:endParaRPr>
          </a:p>
          <a:p>
            <a:pPr indent="-457200" lvl="0" marL="457200" marR="0" rtl="0" algn="l">
              <a:lnSpc>
                <a:spcPct val="8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"Our excellent safety record is no accident" – it takes planning and effort</a:t>
            </a:r>
            <a:endParaRPr b="0" i="0" sz="1400" u="none" cap="none" strike="noStrike">
              <a:solidFill>
                <a:srgbClr val="000000"/>
              </a:solidFill>
              <a:latin typeface="Arial"/>
              <a:ea typeface="Arial"/>
              <a:cs typeface="Arial"/>
              <a:sym typeface="Arial"/>
            </a:endParaRPr>
          </a:p>
          <a:p>
            <a:pPr indent="-457200" lvl="0" marL="457200" marR="0" rtl="0" algn="l">
              <a:lnSpc>
                <a:spcPct val="8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YOU are responsible for the safety of people in your tour group</a:t>
            </a:r>
            <a:endParaRPr b="0" i="0" sz="1400" u="none" cap="none" strike="noStrike">
              <a:solidFill>
                <a:srgbClr val="000000"/>
              </a:solidFill>
              <a:latin typeface="Arial"/>
              <a:ea typeface="Arial"/>
              <a:cs typeface="Arial"/>
              <a:sym typeface="Arial"/>
            </a:endParaRPr>
          </a:p>
          <a:p>
            <a:pPr indent="-457200" lvl="0" marL="457200" marR="0" rtl="0" algn="l">
              <a:lnSpc>
                <a:spcPct val="8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At FRIB, we don’t take chances… just ONE accident is too many</a:t>
            </a:r>
            <a:endParaRPr b="0" i="0" sz="2310" u="none" cap="none" strike="noStrike">
              <a:solidFill>
                <a:srgbClr val="064308"/>
              </a:solidFill>
              <a:latin typeface="Arial"/>
              <a:ea typeface="Arial"/>
              <a:cs typeface="Arial"/>
              <a:sym typeface="Arial"/>
            </a:endParaRPr>
          </a:p>
        </p:txBody>
      </p:sp>
      <p:pic>
        <p:nvPicPr>
          <p:cNvPr id="205" name="Google Shape;205;p19"/>
          <p:cNvPicPr preferRelativeResize="0"/>
          <p:nvPr/>
        </p:nvPicPr>
        <p:blipFill rotWithShape="1">
          <a:blip r:embed="rId3">
            <a:alphaModFix/>
          </a:blip>
          <a:srcRect b="0" l="0" r="0" t="0"/>
          <a:stretch/>
        </p:blipFill>
        <p:spPr>
          <a:xfrm>
            <a:off x="5410200" y="1304925"/>
            <a:ext cx="3509407" cy="5019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pic>
        <p:nvPicPr>
          <p:cNvPr id="210" name="Google Shape;210;p21"/>
          <p:cNvPicPr preferRelativeResize="0"/>
          <p:nvPr/>
        </p:nvPicPr>
        <p:blipFill rotWithShape="1">
          <a:blip r:embed="rId3">
            <a:alphaModFix/>
          </a:blip>
          <a:srcRect b="0" l="0" r="0" t="0"/>
          <a:stretch/>
        </p:blipFill>
        <p:spPr>
          <a:xfrm>
            <a:off x="6075794" y="1219773"/>
            <a:ext cx="3297382" cy="4266054"/>
          </a:xfrm>
          <a:prstGeom prst="rect">
            <a:avLst/>
          </a:prstGeom>
          <a:noFill/>
          <a:ln>
            <a:noFill/>
          </a:ln>
        </p:spPr>
      </p:pic>
      <p:sp>
        <p:nvSpPr>
          <p:cNvPr id="211" name="Google Shape;211;p21"/>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600"/>
              <a:buFont typeface="Arial"/>
              <a:buNone/>
            </a:pPr>
            <a:r>
              <a:rPr lang="en-US" sz="3600"/>
              <a:t>Before the tour: Safety Survey</a:t>
            </a:r>
            <a:endParaRPr sz="3600"/>
          </a:p>
        </p:txBody>
      </p:sp>
      <p:sp>
        <p:nvSpPr>
          <p:cNvPr id="212" name="Google Shape;212;p21"/>
          <p:cNvSpPr txBox="1"/>
          <p:nvPr/>
        </p:nvSpPr>
        <p:spPr>
          <a:xfrm>
            <a:off x="457200" y="1219200"/>
            <a:ext cx="5715000" cy="44958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80000"/>
              </a:lnSpc>
              <a:spcBef>
                <a:spcPts val="0"/>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Tour “leader” will walk the route beforehand (dependent on current vault restrictions) with an ion chamber and safety survey, looking for:</a:t>
            </a:r>
            <a:endParaRPr b="0" i="0" sz="1400" u="none" cap="none" strike="noStrike">
              <a:solidFill>
                <a:srgbClr val="000000"/>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Ambient conditions – temp, light, ventilation</a:t>
            </a:r>
            <a:endParaRPr b="0" i="0" sz="1400" u="none" cap="none" strike="noStrike">
              <a:solidFill>
                <a:srgbClr val="000000"/>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Material Handling – operating crane/forklift, storage</a:t>
            </a:r>
            <a:endParaRPr b="0" i="0" sz="1400" u="none" cap="none" strike="noStrike">
              <a:solidFill>
                <a:srgbClr val="000000"/>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Electrical Safety – open cabinets, extension cords</a:t>
            </a:r>
            <a:endParaRPr b="0" i="0" sz="1400" u="none" cap="none" strike="noStrike">
              <a:solidFill>
                <a:srgbClr val="000000"/>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Housekeeping – trip hazards, unobstructed path</a:t>
            </a:r>
            <a:endParaRPr b="0" i="0" sz="1400" u="none" cap="none" strike="noStrike">
              <a:solidFill>
                <a:srgbClr val="000000"/>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Physical Hazards – construction, exposed machines</a:t>
            </a:r>
            <a:endParaRPr b="0" i="0" sz="1400" u="none" cap="none" strike="noStrike">
              <a:solidFill>
                <a:srgbClr val="000000"/>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Fall protection – guardrails, dropped items</a:t>
            </a:r>
            <a:endParaRPr b="0" i="0" sz="1400" u="none" cap="none" strike="noStrike">
              <a:solidFill>
                <a:srgbClr val="000000"/>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Chemical Safety – open containers, warning signs</a:t>
            </a:r>
            <a:endParaRPr b="0" i="0" sz="1400" u="none" cap="none" strike="noStrike">
              <a:solidFill>
                <a:srgbClr val="000000"/>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Radiation Safety – ion chamber reads &lt; 2 mR/hr</a:t>
            </a:r>
            <a:endParaRPr b="0" i="0" sz="1600" u="none" cap="none" strike="noStrike">
              <a:solidFill>
                <a:schemeClr val="dk1"/>
              </a:solidFill>
              <a:latin typeface="Arial"/>
              <a:ea typeface="Arial"/>
              <a:cs typeface="Arial"/>
              <a:sym typeface="Arial"/>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Survey copies are on clipboards in Zach’s office or room 1305 by tower III elevators, file is on tour wiki</a:t>
            </a:r>
            <a:endParaRPr/>
          </a:p>
          <a:p>
            <a:pPr indent="-159232" lvl="1" marL="457200"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Ion chamber is in cabinet in safety office, 1235, on main hallway near control room</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Tour “leader” will provide copies of the safety survey to other guides, making sure they know the route and its conditions (look for circled tour stops) </a:t>
            </a:r>
            <a:endParaRPr b="0" i="0" sz="1800" u="none" cap="none" strike="noStrike">
              <a:solidFill>
                <a:srgbClr val="064308"/>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1800"/>
              <a:buFont typeface="Noto Sans Symbols"/>
              <a:buChar char="▪"/>
            </a:pPr>
            <a:r>
              <a:rPr b="1" i="0" lang="en-US" sz="1800" u="none" cap="none" strike="noStrike">
                <a:solidFill>
                  <a:srgbClr val="064308"/>
                </a:solidFill>
                <a:latin typeface="Arial"/>
                <a:ea typeface="Arial"/>
                <a:cs typeface="Arial"/>
                <a:sym typeface="Arial"/>
              </a:rPr>
              <a:t>ALWAYS review the survey before guiding a tour</a:t>
            </a:r>
            <a:r>
              <a:rPr b="0" i="0" lang="en-US" sz="1800" u="none" cap="none" strike="noStrike">
                <a:solidFill>
                  <a:srgbClr val="064308"/>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If you </a:t>
            </a:r>
            <a:r>
              <a:rPr b="0" i="1" lang="en-US" sz="1800" u="none" cap="none" strike="noStrike">
                <a:solidFill>
                  <a:srgbClr val="064308"/>
                </a:solidFill>
                <a:latin typeface="Arial"/>
                <a:ea typeface="Arial"/>
                <a:cs typeface="Arial"/>
                <a:sym typeface="Arial"/>
              </a:rPr>
              <a:t>ever</a:t>
            </a:r>
            <a:r>
              <a:rPr b="0" i="0" lang="en-US" sz="1800" u="none" cap="none" strike="noStrike">
                <a:solidFill>
                  <a:srgbClr val="064308"/>
                </a:solidFill>
                <a:latin typeface="Arial"/>
                <a:ea typeface="Arial"/>
                <a:cs typeface="Arial"/>
                <a:sym typeface="Arial"/>
              </a:rPr>
              <a:t> find safety issues that make you concerned about taking a tour through, inform safety office or control room right away!</a:t>
            </a:r>
            <a:endParaRPr b="0" i="0" sz="1400" u="none" cap="none" strike="noStrike">
              <a:solidFill>
                <a:srgbClr val="000000"/>
              </a:solidFill>
              <a:latin typeface="Arial"/>
              <a:ea typeface="Arial"/>
              <a:cs typeface="Arial"/>
              <a:sym typeface="Arial"/>
            </a:endParaRPr>
          </a:p>
        </p:txBody>
      </p:sp>
      <p:sp>
        <p:nvSpPr>
          <p:cNvPr id="213" name="Google Shape;213;p21"/>
          <p:cNvSpPr/>
          <p:nvPr/>
        </p:nvSpPr>
        <p:spPr>
          <a:xfrm>
            <a:off x="6172200" y="5520559"/>
            <a:ext cx="3248526" cy="88024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600"/>
              <a:buFont typeface="Arial"/>
              <a:buNone/>
            </a:pPr>
            <a:r>
              <a:rPr b="0" i="0" lang="en-US" sz="1600" u="none" cap="none" strike="noStrike">
                <a:solidFill>
                  <a:srgbClr val="B81414"/>
                </a:solidFill>
                <a:latin typeface="Helvetica Neue"/>
                <a:ea typeface="Helvetica Neue"/>
                <a:cs typeface="Helvetica Neue"/>
                <a:sym typeface="Helvetica Neue"/>
              </a:rPr>
              <a:t>Exception: while some non-public areas may be circled because they were surveyed, </a:t>
            </a:r>
            <a:r>
              <a:rPr b="1" i="0" lang="en-US" sz="1600" u="none" cap="none" strike="noStrike">
                <a:solidFill>
                  <a:srgbClr val="B81414"/>
                </a:solidFill>
                <a:latin typeface="Helvetica Neue"/>
                <a:ea typeface="Helvetica Neue"/>
                <a:cs typeface="Helvetica Neue"/>
                <a:sym typeface="Helvetica Neue"/>
              </a:rPr>
              <a:t>limit your tour to the public areas!</a:t>
            </a:r>
            <a:endParaRPr b="1" i="0" sz="1600" u="none" cap="none" strike="noStrike">
              <a:solidFill>
                <a:srgbClr val="B81414"/>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22"/>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Communicating safety to visitors</a:t>
            </a:r>
            <a:endParaRPr/>
          </a:p>
        </p:txBody>
      </p:sp>
      <p:sp>
        <p:nvSpPr>
          <p:cNvPr id="220" name="Google Shape;220;p22"/>
          <p:cNvSpPr txBox="1"/>
          <p:nvPr/>
        </p:nvSpPr>
        <p:spPr>
          <a:xfrm>
            <a:off x="666750" y="1219200"/>
            <a:ext cx="5103813" cy="4876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64308"/>
              </a:buClr>
              <a:buSzPts val="2310"/>
              <a:buFont typeface="Arial"/>
              <a:buNone/>
            </a:pPr>
            <a:r>
              <a:rPr b="0" i="0" lang="en-US" sz="2310" u="none" cap="none" strike="noStrike">
                <a:solidFill>
                  <a:srgbClr val="064308"/>
                </a:solidFill>
                <a:latin typeface="Arial"/>
                <a:ea typeface="Arial"/>
                <a:cs typeface="Arial"/>
                <a:sym typeface="Arial"/>
              </a:rPr>
              <a:t>Before starting the tour (usually in the intro), the visitors should be told:</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 food, drink, gum, or smoking</a:t>
            </a:r>
            <a:r>
              <a:rPr lang="en-US" sz="1800">
                <a:solidFill>
                  <a:schemeClr val="dk1"/>
                </a:solidFill>
              </a:rPr>
              <a:t> (leave food &amp; drink here, collect on return)</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High magnetic fields may be present (but we avoid energized magnets).</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Stay together and follow all instructions. </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Follow signage; sorry, no photography.</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Keep children close, prevent horseplay. </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Do not touch equipment or controls. </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 sitting, leaning, climbing, or going beyond safety barriers. </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Stay aware of your surroundings (e.g., stairs, trip hazards). </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Dial “0” on any wall telephone if separated from the tour group, or 77305 after hours.</a:t>
            </a:r>
            <a:endParaRPr b="0" i="0" sz="1400" u="none" cap="none" strike="noStrike">
              <a:solidFill>
                <a:srgbClr val="000000"/>
              </a:solidFill>
              <a:latin typeface="Arial"/>
              <a:ea typeface="Arial"/>
              <a:cs typeface="Arial"/>
              <a:sym typeface="Arial"/>
            </a:endParaRPr>
          </a:p>
          <a:p>
            <a:pPr indent="-381000" lvl="1" marL="8382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For groups younger than high school, each guide should be accompanied by one of their chaperones as the “trailer” bringing up the rear to ensure that no one is left behind.</a:t>
            </a:r>
            <a:endParaRPr b="0" i="0" sz="1400" u="none" cap="none" strike="noStrike">
              <a:solidFill>
                <a:srgbClr val="000000"/>
              </a:solidFill>
              <a:latin typeface="Arial"/>
              <a:ea typeface="Arial"/>
              <a:cs typeface="Arial"/>
              <a:sym typeface="Arial"/>
            </a:endParaRPr>
          </a:p>
        </p:txBody>
      </p:sp>
      <p:pic>
        <p:nvPicPr>
          <p:cNvPr id="221" name="Google Shape;221;p22"/>
          <p:cNvPicPr preferRelativeResize="0"/>
          <p:nvPr/>
        </p:nvPicPr>
        <p:blipFill rotWithShape="1">
          <a:blip r:embed="rId3">
            <a:alphaModFix/>
          </a:blip>
          <a:srcRect b="0" l="17791" r="14644" t="0"/>
          <a:stretch/>
        </p:blipFill>
        <p:spPr>
          <a:xfrm>
            <a:off x="5789613" y="1219200"/>
            <a:ext cx="3568699" cy="39614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
        <p:nvSpPr>
          <p:cNvPr id="226" name="Google Shape;226;p23"/>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General safety issues on the tour</a:t>
            </a:r>
            <a:endParaRPr sz="4000"/>
          </a:p>
        </p:txBody>
      </p:sp>
      <p:sp>
        <p:nvSpPr>
          <p:cNvPr id="227" name="Google Shape;227;p23"/>
          <p:cNvSpPr txBox="1"/>
          <p:nvPr/>
        </p:nvSpPr>
        <p:spPr>
          <a:xfrm>
            <a:off x="796448" y="1219200"/>
            <a:ext cx="7907338" cy="52578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Groups ≤ 12, adult chaperone “trailer” with each group of young students </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600"/>
              </a:spcBef>
              <a:spcAft>
                <a:spcPts val="0"/>
              </a:spcAft>
              <a:buClr>
                <a:srgbClr val="064308"/>
              </a:buClr>
              <a:buSzPts val="1800"/>
              <a:buFont typeface="Noto Sans Symbols"/>
              <a:buChar char="▪"/>
            </a:pPr>
            <a:r>
              <a:rPr b="1" i="0" lang="en-US" sz="1800" u="none" cap="none" strike="noStrike">
                <a:solidFill>
                  <a:srgbClr val="064308"/>
                </a:solidFill>
                <a:latin typeface="Arial"/>
                <a:ea typeface="Arial"/>
                <a:cs typeface="Arial"/>
                <a:sym typeface="Arial"/>
              </a:rPr>
              <a:t>FRIB Medical Emergency Policy</a:t>
            </a:r>
            <a:endParaRPr b="0" i="0" sz="1400" u="none" cap="none" strike="noStrike">
              <a:solidFill>
                <a:srgbClr val="000000"/>
              </a:solidFill>
              <a:latin typeface="Arial"/>
              <a:ea typeface="Arial"/>
              <a:cs typeface="Arial"/>
              <a:sym typeface="Arial"/>
            </a:endParaRPr>
          </a:p>
          <a:p>
            <a:pPr indent="-159233" lvl="1" marL="628650" marR="0" rtl="0" algn="l">
              <a:lnSpc>
                <a:spcPct val="90000"/>
              </a:lnSpc>
              <a:spcBef>
                <a:spcPts val="6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Overview the scene to ascertain risks.</a:t>
            </a:r>
            <a:endParaRPr b="0" i="0" sz="1400" u="none" cap="none" strike="noStrike">
              <a:solidFill>
                <a:srgbClr val="000000"/>
              </a:solidFill>
              <a:latin typeface="Arial"/>
              <a:ea typeface="Arial"/>
              <a:cs typeface="Arial"/>
              <a:sym typeface="Arial"/>
            </a:endParaRPr>
          </a:p>
          <a:p>
            <a:pPr indent="-159233" lvl="1" marL="628650" marR="0" rtl="0" algn="l">
              <a:lnSpc>
                <a:spcPct val="90000"/>
              </a:lnSpc>
              <a:spcBef>
                <a:spcPts val="6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Dial 911 (or have a staff member do so) and summon professional rescuers.</a:t>
            </a:r>
            <a:endParaRPr b="0" i="0" sz="1400" u="none" cap="none" strike="noStrike">
              <a:solidFill>
                <a:srgbClr val="000000"/>
              </a:solidFill>
              <a:latin typeface="Arial"/>
              <a:ea typeface="Arial"/>
              <a:cs typeface="Arial"/>
              <a:sym typeface="Arial"/>
            </a:endParaRPr>
          </a:p>
          <a:p>
            <a:pPr indent="-159233" lvl="1" marL="628650" marR="0" rtl="0" algn="l">
              <a:lnSpc>
                <a:spcPct val="90000"/>
              </a:lnSpc>
              <a:spcBef>
                <a:spcPts val="6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Dial 143 (or have a staff member do so) and announce “Medical emergency, (location).” Do not broadcast the victim’s name.</a:t>
            </a:r>
            <a:endParaRPr b="0" i="0" sz="1400" u="none" cap="none" strike="noStrike">
              <a:solidFill>
                <a:srgbClr val="000000"/>
              </a:solidFill>
              <a:latin typeface="Arial"/>
              <a:ea typeface="Arial"/>
              <a:cs typeface="Arial"/>
              <a:sym typeface="Arial"/>
            </a:endParaRPr>
          </a:p>
          <a:p>
            <a:pPr indent="-159233" lvl="1" marL="628650" marR="0" rtl="0" algn="l">
              <a:lnSpc>
                <a:spcPct val="90000"/>
              </a:lnSpc>
              <a:spcBef>
                <a:spcPts val="6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Provide care commensurate with your level of training and comfort level.</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600"/>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Never take visitors past safety barriers (Oxygen Deficiency Hazard, exclusion zones, etc.)</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600"/>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Point out steps and obstructions to visitors </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600"/>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Don’t leave anyone behind</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600"/>
              </a:spcBef>
              <a:spcAft>
                <a:spcPts val="0"/>
              </a:spcAft>
              <a:buClr>
                <a:srgbClr val="064308"/>
              </a:buClr>
              <a:buSzPts val="1800"/>
              <a:buFont typeface="Noto Sans Symbols"/>
              <a:buChar char="▪"/>
            </a:pPr>
            <a:r>
              <a:rPr b="1" i="0" lang="en-US" sz="1800" u="none" cap="none" strike="noStrike">
                <a:solidFill>
                  <a:srgbClr val="064308"/>
                </a:solidFill>
                <a:latin typeface="Arial"/>
                <a:ea typeface="Arial"/>
                <a:cs typeface="Arial"/>
                <a:sym typeface="Arial"/>
              </a:rPr>
              <a:t>When in doubt, don’t go there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600"/>
              </a:spcBef>
              <a:spcAft>
                <a:spcPts val="0"/>
              </a:spcAft>
              <a:buClr>
                <a:srgbClr val="064308"/>
              </a:buClr>
              <a:buSzPts val="1800"/>
              <a:buFont typeface="Noto Sans Symbols"/>
              <a:buChar char="▪"/>
            </a:pPr>
            <a:r>
              <a:rPr b="0" i="0" lang="en-US" sz="1800" u="none" cap="none" strike="noStrike">
                <a:solidFill>
                  <a:srgbClr val="064308"/>
                </a:solidFill>
                <a:latin typeface="Arial"/>
                <a:ea typeface="Arial"/>
                <a:cs typeface="Arial"/>
                <a:sym typeface="Arial"/>
              </a:rPr>
              <a:t>If guests are acting in an unsafe manner (e.g. horseplay), warn them that you will escort the group out if it does not stop. </a:t>
            </a:r>
            <a:endParaRPr b="0" i="0" sz="1400" u="none" cap="none" strike="noStrike">
              <a:solidFill>
                <a:srgbClr val="000000"/>
              </a:solidFill>
              <a:latin typeface="Arial"/>
              <a:ea typeface="Arial"/>
              <a:cs typeface="Arial"/>
              <a:sym typeface="Arial"/>
            </a:endParaRPr>
          </a:p>
          <a:p>
            <a:pPr indent="-231775" lvl="1" marL="688975" marR="0" rtl="0" algn="l">
              <a:lnSpc>
                <a:spcPct val="80000"/>
              </a:lnSpc>
              <a:spcBef>
                <a:spcPts val="6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If the problem persists, guide them back to the lobby and explain that you can’t continue the tour for their own safety.</a:t>
            </a:r>
            <a:endParaRPr b="0" i="0" sz="1400" u="none" cap="none" strike="noStrike">
              <a:solidFill>
                <a:srgbClr val="000000"/>
              </a:solidFill>
              <a:latin typeface="Arial"/>
              <a:ea typeface="Arial"/>
              <a:cs typeface="Arial"/>
              <a:sym typeface="Arial"/>
            </a:endParaRPr>
          </a:p>
          <a:p>
            <a:pPr indent="-117475" lvl="0" marL="231775" marR="0" rtl="0" algn="l">
              <a:lnSpc>
                <a:spcPct val="90000"/>
              </a:lnSpc>
              <a:spcBef>
                <a:spcPts val="600"/>
              </a:spcBef>
              <a:spcAft>
                <a:spcPts val="0"/>
              </a:spcAft>
              <a:buClr>
                <a:srgbClr val="064308"/>
              </a:buClr>
              <a:buSzPts val="1800"/>
              <a:buFont typeface="Noto Sans Symbols"/>
              <a:buNone/>
            </a:pPr>
            <a:r>
              <a:t/>
            </a:r>
            <a:endParaRPr b="0" i="0" sz="1800" u="none" cap="none" strike="noStrike">
              <a:solidFill>
                <a:srgbClr val="064308"/>
              </a:solidFill>
              <a:latin typeface="Arial"/>
              <a:ea typeface="Arial"/>
              <a:cs typeface="Arial"/>
              <a:sym typeface="Arial"/>
            </a:endParaRPr>
          </a:p>
          <a:p>
            <a:pPr indent="-74887" lvl="0" marL="189187" marR="0" rtl="0" algn="l">
              <a:lnSpc>
                <a:spcPct val="90000"/>
              </a:lnSpc>
              <a:spcBef>
                <a:spcPts val="600"/>
              </a:spcBef>
              <a:spcAft>
                <a:spcPts val="0"/>
              </a:spcAft>
              <a:buClr>
                <a:srgbClr val="064308"/>
              </a:buClr>
              <a:buSzPts val="1800"/>
              <a:buFont typeface="Noto Sans Symbols"/>
              <a:buNone/>
            </a:pPr>
            <a:r>
              <a:t/>
            </a:r>
            <a:endParaRPr b="0" i="0" sz="1800" u="none" cap="none" strike="noStrike">
              <a:solidFill>
                <a:srgbClr val="064308"/>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pic>
        <p:nvPicPr>
          <p:cNvPr id="232" name="Google Shape;232;p24"/>
          <p:cNvPicPr preferRelativeResize="0"/>
          <p:nvPr/>
        </p:nvPicPr>
        <p:blipFill rotWithShape="1">
          <a:blip r:embed="rId3">
            <a:alphaModFix/>
          </a:blip>
          <a:srcRect b="0" l="0" r="0" t="0"/>
          <a:stretch/>
        </p:blipFill>
        <p:spPr>
          <a:xfrm>
            <a:off x="0" y="0"/>
            <a:ext cx="9601200" cy="7315200"/>
          </a:xfrm>
          <a:prstGeom prst="rect">
            <a:avLst/>
          </a:prstGeom>
          <a:noFill/>
          <a:ln>
            <a:noFill/>
          </a:ln>
        </p:spPr>
      </p:pic>
      <p:sp>
        <p:nvSpPr>
          <p:cNvPr id="233" name="Google Shape;233;p24"/>
          <p:cNvSpPr txBox="1"/>
          <p:nvPr>
            <p:ph type="title"/>
          </p:nvPr>
        </p:nvSpPr>
        <p:spPr>
          <a:xfrm>
            <a:off x="7105650" y="419485"/>
            <a:ext cx="227647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200"/>
              <a:buFont typeface="Arial"/>
              <a:buNone/>
            </a:pPr>
            <a:r>
              <a:rPr lang="en-US" sz="3200">
                <a:solidFill>
                  <a:schemeClr val="dk1"/>
                </a:solidFill>
              </a:rPr>
              <a:t>Safety at tour locations</a:t>
            </a:r>
            <a:endParaRPr sz="32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25"/>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200"/>
              <a:buFont typeface="Arial"/>
              <a:buNone/>
            </a:pPr>
            <a:r>
              <a:rPr lang="en-US" sz="3200"/>
              <a:t>Export Compliance Considerations</a:t>
            </a:r>
            <a:endParaRPr/>
          </a:p>
        </p:txBody>
      </p:sp>
      <p:sp>
        <p:nvSpPr>
          <p:cNvPr id="239" name="Google Shape;239;p25"/>
          <p:cNvSpPr txBox="1"/>
          <p:nvPr/>
        </p:nvSpPr>
        <p:spPr>
          <a:xfrm>
            <a:off x="914400" y="1295400"/>
            <a:ext cx="5543550" cy="42672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Export Control regulations restrict access to controlled items by citizens of specifically-identified countries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Public tours (open without selection of participants beyond capacity and safety) are </a:t>
            </a:r>
            <a:r>
              <a:rPr b="1" i="0" lang="en-US" sz="2000" u="none" cap="none" strike="noStrike">
                <a:solidFill>
                  <a:srgbClr val="064308"/>
                </a:solidFill>
                <a:latin typeface="Arial"/>
                <a:ea typeface="Arial"/>
                <a:cs typeface="Arial"/>
                <a:sym typeface="Arial"/>
              </a:rPr>
              <a:t>restricted to Public Tour Areas on the map</a:t>
            </a:r>
            <a:endParaRPr b="1" i="0" sz="2000" u="sng" cap="none" strike="noStrike">
              <a:solidFill>
                <a:srgbClr val="0000FF"/>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Non-public tours or tours not following the standard route will require the outside group organizer to complete the FRIB Tour Certification form before the tour will proceed. The Outreach Coordinator will retain the completed form.</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Citizens of </a:t>
            </a:r>
            <a:r>
              <a:rPr b="1" i="0" lang="en-US" sz="2000" u="none" cap="none" strike="noStrike">
                <a:solidFill>
                  <a:srgbClr val="064308"/>
                </a:solidFill>
                <a:latin typeface="Arial"/>
                <a:ea typeface="Arial"/>
                <a:cs typeface="Arial"/>
                <a:sym typeface="Arial"/>
              </a:rPr>
              <a:t>Cuba</a:t>
            </a:r>
            <a:r>
              <a:rPr b="0" i="0" lang="en-US" sz="2000" u="none" cap="none" strike="noStrike">
                <a:solidFill>
                  <a:srgbClr val="064308"/>
                </a:solidFill>
                <a:latin typeface="Arial"/>
                <a:ea typeface="Arial"/>
                <a:cs typeface="Arial"/>
                <a:sym typeface="Arial"/>
              </a:rPr>
              <a:t>, </a:t>
            </a:r>
            <a:r>
              <a:rPr b="1" i="0" lang="en-US" sz="2000" u="none" cap="none" strike="noStrike">
                <a:solidFill>
                  <a:srgbClr val="064308"/>
                </a:solidFill>
                <a:latin typeface="Arial"/>
                <a:ea typeface="Arial"/>
                <a:cs typeface="Arial"/>
                <a:sym typeface="Arial"/>
              </a:rPr>
              <a:t>Iran</a:t>
            </a:r>
            <a:r>
              <a:rPr b="0" i="0" lang="en-US" sz="2000" u="none" cap="none" strike="noStrike">
                <a:solidFill>
                  <a:srgbClr val="064308"/>
                </a:solidFill>
                <a:latin typeface="Arial"/>
                <a:ea typeface="Arial"/>
                <a:cs typeface="Arial"/>
                <a:sym typeface="Arial"/>
              </a:rPr>
              <a:t>, </a:t>
            </a:r>
            <a:r>
              <a:rPr b="1" i="0" lang="en-US" sz="2000" u="none" cap="none" strike="noStrike">
                <a:solidFill>
                  <a:srgbClr val="064308"/>
                </a:solidFill>
                <a:latin typeface="Arial"/>
                <a:ea typeface="Arial"/>
                <a:cs typeface="Arial"/>
                <a:sym typeface="Arial"/>
              </a:rPr>
              <a:t>N. Korea</a:t>
            </a:r>
            <a:r>
              <a:rPr b="0" i="0" lang="en-US" sz="2000" u="none" cap="none" strike="noStrike">
                <a:solidFill>
                  <a:srgbClr val="064308"/>
                </a:solidFill>
                <a:latin typeface="Arial"/>
                <a:ea typeface="Arial"/>
                <a:cs typeface="Arial"/>
                <a:sym typeface="Arial"/>
              </a:rPr>
              <a:t>, </a:t>
            </a:r>
            <a:r>
              <a:rPr b="1" i="0" lang="en-US" sz="2000" u="none" cap="none" strike="noStrike">
                <a:solidFill>
                  <a:srgbClr val="064308"/>
                </a:solidFill>
                <a:latin typeface="Arial"/>
                <a:ea typeface="Arial"/>
                <a:cs typeface="Arial"/>
                <a:sym typeface="Arial"/>
              </a:rPr>
              <a:t>Sudan</a:t>
            </a:r>
            <a:r>
              <a:rPr b="0" i="0" lang="en-US" sz="2000" u="none" cap="none" strike="noStrike">
                <a:solidFill>
                  <a:srgbClr val="064308"/>
                </a:solidFill>
                <a:latin typeface="Arial"/>
                <a:ea typeface="Arial"/>
                <a:cs typeface="Arial"/>
                <a:sym typeface="Arial"/>
              </a:rPr>
              <a:t> or </a:t>
            </a:r>
            <a:r>
              <a:rPr b="1" i="0" lang="en-US" sz="2000" u="none" cap="none" strike="noStrike">
                <a:solidFill>
                  <a:srgbClr val="064308"/>
                </a:solidFill>
                <a:latin typeface="Arial"/>
                <a:ea typeface="Arial"/>
                <a:cs typeface="Arial"/>
                <a:sym typeface="Arial"/>
              </a:rPr>
              <a:t>Syria</a:t>
            </a:r>
            <a:r>
              <a:rPr b="0" i="0" lang="en-US" sz="2000" u="none" cap="none" strike="noStrike">
                <a:solidFill>
                  <a:srgbClr val="064308"/>
                </a:solidFill>
                <a:latin typeface="Arial"/>
                <a:ea typeface="Arial"/>
                <a:cs typeface="Arial"/>
                <a:sym typeface="Arial"/>
              </a:rPr>
              <a:t> may not participate in non-public tours. </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Questions related to export compliance can be directed to </a:t>
            </a:r>
            <a:r>
              <a:rPr b="0" i="0" lang="en-US" sz="2000" u="sng" cap="none" strike="noStrike">
                <a:solidFill>
                  <a:srgbClr val="0000FF"/>
                </a:solidFill>
                <a:latin typeface="Arial"/>
                <a:ea typeface="Arial"/>
                <a:cs typeface="Arial"/>
                <a:sym typeface="Arial"/>
              </a:rPr>
              <a:t>export@frib.msu.edu</a:t>
            </a:r>
            <a:endParaRPr b="0" i="0" sz="1400" u="none" cap="none" strike="noStrike">
              <a:solidFill>
                <a:srgbClr val="000000"/>
              </a:solidFill>
              <a:latin typeface="Arial"/>
              <a:ea typeface="Arial"/>
              <a:cs typeface="Arial"/>
              <a:sym typeface="Arial"/>
            </a:endParaRPr>
          </a:p>
          <a:p>
            <a:pPr indent="-62187" lvl="0" marL="189187" marR="0" rtl="0" algn="l">
              <a:lnSpc>
                <a:spcPct val="90000"/>
              </a:lnSpc>
              <a:spcBef>
                <a:spcPts val="1266"/>
              </a:spcBef>
              <a:spcAft>
                <a:spcPts val="0"/>
              </a:spcAft>
              <a:buClr>
                <a:srgbClr val="064308"/>
              </a:buClr>
              <a:buSzPts val="2000"/>
              <a:buFont typeface="Noto Sans Symbols"/>
              <a:buNone/>
            </a:pPr>
            <a:r>
              <a:t/>
            </a:r>
            <a:endParaRPr b="0" i="0" sz="2000" u="none" cap="none" strike="noStrike">
              <a:solidFill>
                <a:srgbClr val="064308"/>
              </a:solidFill>
              <a:latin typeface="Arial"/>
              <a:ea typeface="Arial"/>
              <a:cs typeface="Arial"/>
              <a:sym typeface="Arial"/>
            </a:endParaRPr>
          </a:p>
          <a:p>
            <a:pPr indent="-62187" lvl="0" marL="189187" marR="0" rtl="0" algn="l">
              <a:lnSpc>
                <a:spcPct val="90000"/>
              </a:lnSpc>
              <a:spcBef>
                <a:spcPts val="1266"/>
              </a:spcBef>
              <a:spcAft>
                <a:spcPts val="0"/>
              </a:spcAft>
              <a:buClr>
                <a:srgbClr val="064308"/>
              </a:buClr>
              <a:buSzPts val="2000"/>
              <a:buFont typeface="Noto Sans Symbols"/>
              <a:buNone/>
            </a:pPr>
            <a:r>
              <a:t/>
            </a:r>
            <a:endParaRPr b="0" i="0" sz="2000" u="none" cap="none" strike="noStrike">
              <a:solidFill>
                <a:srgbClr val="064308"/>
              </a:solidFill>
              <a:latin typeface="Arial"/>
              <a:ea typeface="Arial"/>
              <a:cs typeface="Arial"/>
              <a:sym typeface="Arial"/>
            </a:endParaRPr>
          </a:p>
        </p:txBody>
      </p:sp>
      <p:pic>
        <p:nvPicPr>
          <p:cNvPr id="240" name="Google Shape;240;p25"/>
          <p:cNvPicPr preferRelativeResize="0"/>
          <p:nvPr/>
        </p:nvPicPr>
        <p:blipFill rotWithShape="1">
          <a:blip r:embed="rId3">
            <a:alphaModFix/>
          </a:blip>
          <a:srcRect b="41874" l="47964" r="30993" t="0"/>
          <a:stretch/>
        </p:blipFill>
        <p:spPr>
          <a:xfrm>
            <a:off x="6756559" y="1295400"/>
            <a:ext cx="2343150" cy="4108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sp>
        <p:nvSpPr>
          <p:cNvPr id="245" name="Google Shape;245;p27"/>
          <p:cNvSpPr txBox="1"/>
          <p:nvPr/>
        </p:nvSpPr>
        <p:spPr>
          <a:xfrm>
            <a:off x="304800" y="304800"/>
            <a:ext cx="9093518" cy="1413934"/>
          </a:xfrm>
          <a:prstGeom prst="rect">
            <a:avLst/>
          </a:prstGeom>
          <a:noFill/>
          <a:ln>
            <a:noFill/>
          </a:ln>
        </p:spPr>
        <p:txBody>
          <a:bodyPr anchorCtr="0" anchor="t" bIns="45700" lIns="91425" spcFirstLastPara="1" rIns="91425" wrap="square" tIns="45700">
            <a:noAutofit/>
          </a:bodyPr>
          <a:lstStyle/>
          <a:p>
            <a:pPr indent="0" lvl="0" marL="0" marR="0" rtl="0" algn="ctr">
              <a:lnSpc>
                <a:spcPct val="88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Part III: How to be a Guide</a:t>
            </a:r>
            <a:endParaRPr b="0" i="0" sz="1400" u="none" cap="none" strike="noStrike">
              <a:solidFill>
                <a:srgbClr val="000000"/>
              </a:solidFill>
              <a:latin typeface="Arial"/>
              <a:ea typeface="Arial"/>
              <a:cs typeface="Arial"/>
              <a:sym typeface="Arial"/>
            </a:endParaRPr>
          </a:p>
        </p:txBody>
      </p:sp>
      <p:sp>
        <p:nvSpPr>
          <p:cNvPr id="246" name="Google Shape;246;p27"/>
          <p:cNvSpPr txBox="1"/>
          <p:nvPr/>
        </p:nvSpPr>
        <p:spPr>
          <a:xfrm>
            <a:off x="901858" y="1295400"/>
            <a:ext cx="8112833" cy="4953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64308"/>
              </a:buClr>
              <a:buSzPts val="2000"/>
              <a:buFont typeface="Arial"/>
              <a:buNone/>
            </a:pPr>
            <a:r>
              <a:rPr b="0" i="0" lang="en-US" sz="2000" u="none" cap="none" strike="noStrike">
                <a:solidFill>
                  <a:srgbClr val="064308"/>
                </a:solidFill>
                <a:latin typeface="Arial"/>
                <a:ea typeface="Arial"/>
                <a:cs typeface="Arial"/>
                <a:sym typeface="Arial"/>
              </a:rPr>
              <a:t>Prior to giving their first tour, new tour guides must:</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Have worked at FRIB for at least one semester as a graduate assistant or regular employee (thus, new grads will need to wait ‘til spring).</a:t>
            </a:r>
            <a:endParaRPr b="0" i="0" sz="1400" u="none" cap="none" strike="noStrike">
              <a:solidFill>
                <a:srgbClr val="000000"/>
              </a:solidFill>
              <a:latin typeface="Arial"/>
              <a:ea typeface="Arial"/>
              <a:cs typeface="Arial"/>
              <a:sym typeface="Arial"/>
            </a:endParaRPr>
          </a:p>
          <a:p>
            <a:pPr indent="-159232" lvl="1" marL="381527" marR="0" rtl="0" algn="l">
              <a:lnSpc>
                <a:spcPct val="80000"/>
              </a:lnSpc>
              <a:spcBef>
                <a:spcPts val="211"/>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Complete training</a:t>
            </a:r>
            <a:endParaRPr b="1" i="0" sz="1800" u="none" cap="none" strike="noStrike">
              <a:solidFill>
                <a:schemeClr val="dk1"/>
              </a:solidFill>
              <a:latin typeface="Arial"/>
              <a:ea typeface="Arial"/>
              <a:cs typeface="Arial"/>
              <a:sym typeface="Arial"/>
            </a:endParaRPr>
          </a:p>
          <a:p>
            <a:pPr indent="-342900" lvl="2" marL="13716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Require access to Radiation Restricted Areas </a:t>
            </a:r>
            <a:endParaRPr b="0" i="0" sz="1800" u="none" cap="none" strike="noStrike">
              <a:solidFill>
                <a:schemeClr val="dk1"/>
              </a:solidFill>
              <a:latin typeface="Arial"/>
              <a:ea typeface="Arial"/>
              <a:cs typeface="Arial"/>
              <a:sym typeface="Arial"/>
            </a:endParaRPr>
          </a:p>
          <a:p>
            <a:pPr indent="-342900" lvl="2" marL="13716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Perform tours at the Laboratory</a:t>
            </a:r>
            <a:endParaRPr/>
          </a:p>
          <a:p>
            <a:pPr indent="-342900" lvl="2" marL="1371600"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The ReA6 vault (SOLARIS), HRS vault, FRIB Courtyard gate, and Rack Room have their own training – useful but not required</a:t>
            </a:r>
            <a:endParaRPr b="0" i="0" sz="1400" u="none" cap="none" strike="noStrike">
              <a:solidFill>
                <a:srgbClr val="000000"/>
              </a:solidFill>
              <a:latin typeface="Arial"/>
              <a:ea typeface="Arial"/>
              <a:cs typeface="Arial"/>
              <a:sym typeface="Arial"/>
            </a:endParaRPr>
          </a:p>
          <a:p>
            <a:pPr indent="-159232" lvl="1" marL="381527" marR="0" rtl="0" algn="l">
              <a:lnSpc>
                <a:spcPct val="80000"/>
              </a:lnSpc>
              <a:spcBef>
                <a:spcPts val="211"/>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Shadow at least one safety survey, introduction, and tour</a:t>
            </a: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68691" lvl="2" marL="621163" marR="0" rtl="0" algn="l">
              <a:lnSpc>
                <a:spcPct val="80000"/>
              </a:lnSpc>
              <a:spcBef>
                <a:spcPts val="211"/>
              </a:spcBef>
              <a:spcAft>
                <a:spcPts val="0"/>
              </a:spcAft>
              <a:buClr>
                <a:schemeClr val="dk1"/>
              </a:buClr>
              <a:buSzPts val="1600"/>
              <a:buFont typeface="Merriweather Sans"/>
              <a:buChar char="»"/>
            </a:pPr>
            <a:r>
              <a:rPr b="0" i="0" lang="en-US" sz="1600" u="none" cap="none" strike="noStrike">
                <a:solidFill>
                  <a:schemeClr val="dk1"/>
                </a:solidFill>
                <a:latin typeface="Arial"/>
                <a:ea typeface="Arial"/>
                <a:cs typeface="Arial"/>
                <a:sym typeface="Arial"/>
              </a:rPr>
              <a:t>See “Upcoming tours” on </a:t>
            </a:r>
            <a:r>
              <a:rPr b="0" i="1" lang="en-US" sz="1600" u="none" cap="none" strike="noStrike">
                <a:solidFill>
                  <a:schemeClr val="dk1"/>
                </a:solidFill>
                <a:latin typeface="Arial"/>
                <a:ea typeface="Arial"/>
                <a:cs typeface="Arial"/>
                <a:sym typeface="Arial"/>
              </a:rPr>
              <a:t>IntraEnterprise </a:t>
            </a:r>
            <a:r>
              <a:rPr b="0" i="0" lang="en-US" sz="1600" u="none" cap="none" strike="noStrike">
                <a:solidFill>
                  <a:schemeClr val="dk1"/>
                </a:solidFill>
                <a:latin typeface="Arial"/>
                <a:ea typeface="Arial"/>
                <a:cs typeface="Arial"/>
                <a:sym typeface="Arial"/>
              </a:rPr>
              <a:t>to find a tour you might join, and inform Zach in advance.</a:t>
            </a:r>
            <a:endParaRPr b="0" i="0" sz="1400" u="none" cap="none" strike="noStrike">
              <a:solidFill>
                <a:srgbClr val="000000"/>
              </a:solidFill>
              <a:latin typeface="Arial"/>
              <a:ea typeface="Arial"/>
              <a:cs typeface="Arial"/>
              <a:sym typeface="Arial"/>
            </a:endParaRPr>
          </a:p>
          <a:p>
            <a:pPr indent="-168691" lvl="2" marL="621163" marR="0" rtl="0" algn="l">
              <a:lnSpc>
                <a:spcPct val="80000"/>
              </a:lnSpc>
              <a:spcBef>
                <a:spcPts val="211"/>
              </a:spcBef>
              <a:spcAft>
                <a:spcPts val="0"/>
              </a:spcAft>
              <a:buClr>
                <a:schemeClr val="dk1"/>
              </a:buClr>
              <a:buSzPts val="1600"/>
              <a:buFont typeface="Merriweather Sans"/>
              <a:buChar char="»"/>
            </a:pPr>
            <a:r>
              <a:rPr b="0" i="0" lang="en-US" sz="1600" u="none" cap="none" strike="noStrike">
                <a:solidFill>
                  <a:schemeClr val="dk1"/>
                </a:solidFill>
                <a:latin typeface="Arial"/>
                <a:ea typeface="Arial"/>
                <a:cs typeface="Arial"/>
                <a:sym typeface="Arial"/>
              </a:rPr>
              <a:t>Shadow Zach or any other current guides, as much as you like!</a:t>
            </a:r>
            <a:endParaRPr b="0" i="0" sz="1400" u="none" cap="none" strike="noStrike">
              <a:solidFill>
                <a:srgbClr val="000000"/>
              </a:solidFill>
              <a:latin typeface="Arial"/>
              <a:ea typeface="Arial"/>
              <a:cs typeface="Arial"/>
              <a:sym typeface="Arial"/>
            </a:endParaRPr>
          </a:p>
          <a:p>
            <a:pPr indent="-159232" lvl="1" marL="381527" marR="0" rtl="0" algn="l">
              <a:lnSpc>
                <a:spcPct val="80000"/>
              </a:lnSpc>
              <a:spcBef>
                <a:spcPts val="211"/>
              </a:spcBef>
              <a:spcAft>
                <a:spcPts val="0"/>
              </a:spcAft>
              <a:buClr>
                <a:srgbClr val="BFBFBF"/>
              </a:buClr>
              <a:buSzPts val="1800"/>
              <a:buFont typeface="Arial"/>
              <a:buChar char="•"/>
            </a:pPr>
            <a:r>
              <a:rPr b="1" i="0" lang="en-US" sz="1800" u="none" cap="none" strike="noStrike">
                <a:solidFill>
                  <a:schemeClr val="dk1"/>
                </a:solidFill>
                <a:latin typeface="Arial"/>
                <a:ea typeface="Arial"/>
                <a:cs typeface="Arial"/>
                <a:sym typeface="Arial"/>
              </a:rPr>
              <a:t>MSU Youth Programs Policy </a:t>
            </a:r>
            <a:r>
              <a:rPr b="0" i="0" lang="en-US" sz="1800" u="none" cap="none" strike="noStrike">
                <a:solidFill>
                  <a:schemeClr val="dk1"/>
                </a:solidFill>
                <a:latin typeface="Arial"/>
                <a:ea typeface="Arial"/>
                <a:cs typeface="Arial"/>
                <a:sym typeface="Arial"/>
              </a:rPr>
              <a:t>requires a </a:t>
            </a:r>
            <a:r>
              <a:rPr b="1" i="0" lang="en-US" sz="1800" u="sng" cap="none" strike="noStrike">
                <a:solidFill>
                  <a:schemeClr val="hlink"/>
                </a:solidFill>
                <a:latin typeface="Arial"/>
                <a:ea typeface="Arial"/>
                <a:cs typeface="Arial"/>
                <a:sym typeface="Arial"/>
                <a:hlinkClick r:id="rId3"/>
              </a:rPr>
              <a:t>background check authorization form</a:t>
            </a:r>
            <a:r>
              <a:rPr b="0" i="0" lang="en-US" sz="1800" u="none" cap="none" strike="noStrike">
                <a:solidFill>
                  <a:schemeClr val="dk1"/>
                </a:solidFill>
                <a:latin typeface="Arial"/>
                <a:ea typeface="Arial"/>
                <a:cs typeface="Arial"/>
                <a:sym typeface="Arial"/>
              </a:rPr>
              <a:t> (linked on wiki). I have pre-filled section 1; complete section 2 and sign (you can type in the PDF!), then </a:t>
            </a:r>
            <a:r>
              <a:rPr b="1" i="0" lang="en-US" sz="1800" u="none" cap="none" strike="noStrike">
                <a:solidFill>
                  <a:schemeClr val="dk1"/>
                </a:solidFill>
                <a:latin typeface="Arial"/>
                <a:ea typeface="Arial"/>
                <a:cs typeface="Arial"/>
                <a:sym typeface="Arial"/>
              </a:rPr>
              <a:t>email me a copy.</a:t>
            </a:r>
            <a:endParaRPr b="0" i="0" sz="1400" u="none" cap="none" strike="noStrike">
              <a:solidFill>
                <a:srgbClr val="000000"/>
              </a:solidFill>
              <a:latin typeface="Arial"/>
              <a:ea typeface="Arial"/>
              <a:cs typeface="Arial"/>
              <a:sym typeface="Arial"/>
            </a:endParaRPr>
          </a:p>
          <a:p>
            <a:pPr indent="-159232"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Review files (scripts, powerpoints, FAQ) and other resources to prepare – keep up with changes! You can carry the script if it helps.</a:t>
            </a:r>
            <a:endParaRPr b="0" i="0" sz="1400" u="none" cap="none" strike="noStrike">
              <a:solidFill>
                <a:srgbClr val="000000"/>
              </a:solidFill>
              <a:latin typeface="Arial"/>
              <a:ea typeface="Arial"/>
              <a:cs typeface="Arial"/>
              <a:sym typeface="Arial"/>
            </a:endParaRPr>
          </a:p>
          <a:p>
            <a:pPr indent="-159232" lvl="1" marL="381527" marR="0" rtl="0" algn="l">
              <a:lnSpc>
                <a:spcPct val="8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If it would make you more comfortable, consider having Zach or other guides tag along on your first tour (or more, if desired)!</a:t>
            </a:r>
            <a:endParaRPr b="0" i="0" sz="1400" u="none" cap="none" strike="noStrike">
              <a:solidFill>
                <a:srgbClr val="000000"/>
              </a:solidFill>
              <a:latin typeface="Arial"/>
              <a:ea typeface="Arial"/>
              <a:cs typeface="Arial"/>
              <a:sym typeface="Arial"/>
            </a:endParaRPr>
          </a:p>
        </p:txBody>
      </p:sp>
      <p:sp>
        <p:nvSpPr>
          <p:cNvPr id="247" name="Google Shape;247;p27"/>
          <p:cNvSpPr txBox="1"/>
          <p:nvPr/>
        </p:nvSpPr>
        <p:spPr>
          <a:xfrm>
            <a:off x="169900" y="5861600"/>
            <a:ext cx="9228300" cy="653482"/>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211"/>
              </a:spcBef>
              <a:spcAft>
                <a:spcPts val="0"/>
              </a:spcAft>
              <a:buClr>
                <a:srgbClr val="000000"/>
              </a:buClr>
              <a:buSzPts val="1800"/>
              <a:buFont typeface="Arial"/>
              <a:buNone/>
            </a:pPr>
            <a:r>
              <a:rPr b="0" i="1" lang="en-US" sz="1800" u="none" cap="none" strike="noStrike">
                <a:solidFill>
                  <a:schemeClr val="dk1"/>
                </a:solidFill>
                <a:latin typeface="Arial"/>
                <a:ea typeface="Arial"/>
                <a:cs typeface="Arial"/>
                <a:sym typeface="Arial"/>
              </a:rPr>
              <a:t>NOTE: </a:t>
            </a:r>
            <a:r>
              <a:rPr b="1" i="1" lang="en-US" sz="1800" u="none" cap="none" strike="noStrike">
                <a:solidFill>
                  <a:schemeClr val="dk1"/>
                </a:solidFill>
                <a:latin typeface="Arial"/>
                <a:ea typeface="Arial"/>
                <a:cs typeface="Arial"/>
                <a:sym typeface="Arial"/>
              </a:rPr>
              <a:t>if you are on a visa, the lab cannot pay you </a:t>
            </a:r>
            <a:r>
              <a:rPr b="0" i="1" lang="en-US" sz="1800" u="none" cap="none" strike="noStrike">
                <a:solidFill>
                  <a:schemeClr val="dk1"/>
                </a:solidFill>
                <a:latin typeface="Arial"/>
                <a:ea typeface="Arial"/>
                <a:cs typeface="Arial"/>
                <a:sym typeface="Arial"/>
              </a:rPr>
              <a:t>the hourly rate we offer for tours </a:t>
            </a:r>
            <a:r>
              <a:rPr b="1" i="1" lang="en-US" sz="1800" u="none" cap="none" strike="noStrike">
                <a:solidFill>
                  <a:schemeClr val="dk1"/>
                </a:solidFill>
                <a:latin typeface="Arial"/>
                <a:ea typeface="Arial"/>
                <a:cs typeface="Arial"/>
                <a:sym typeface="Arial"/>
              </a:rPr>
              <a:t>except during the summer and spring break</a:t>
            </a:r>
            <a:r>
              <a:rPr b="0" i="1" lang="en-US" sz="1800" u="none" cap="none" strike="noStrike">
                <a:solidFill>
                  <a:schemeClr val="dk1"/>
                </a:solidFill>
                <a:latin typeface="Arial"/>
                <a:ea typeface="Arial"/>
                <a:cs typeface="Arial"/>
                <a:sym typeface="Arial"/>
              </a:rPr>
              <a:t>. Sorry! </a:t>
            </a:r>
            <a:endParaRPr b="0" i="1" sz="14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28"/>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Getting on a Tour</a:t>
            </a:r>
            <a:endParaRPr/>
          </a:p>
        </p:txBody>
      </p:sp>
      <p:sp>
        <p:nvSpPr>
          <p:cNvPr id="253" name="Google Shape;253;p28"/>
          <p:cNvSpPr txBox="1"/>
          <p:nvPr/>
        </p:nvSpPr>
        <p:spPr>
          <a:xfrm>
            <a:off x="381000" y="1219200"/>
            <a:ext cx="8991600" cy="4953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064308"/>
              </a:buClr>
              <a:buSzPts val="1800"/>
              <a:buFont typeface="Arial"/>
              <a:buAutoNum type="arabicParenR"/>
            </a:pPr>
            <a:r>
              <a:rPr b="0" i="0" lang="en-US" sz="1800" u="none" cap="none" strike="noStrike">
                <a:solidFill>
                  <a:srgbClr val="064308"/>
                </a:solidFill>
                <a:latin typeface="Arial"/>
                <a:ea typeface="Arial"/>
                <a:cs typeface="Arial"/>
                <a:sym typeface="Arial"/>
              </a:rPr>
              <a:t>Qualified tour guides are added to the tour announcement email list</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266"/>
              </a:spcBef>
              <a:spcAft>
                <a:spcPts val="0"/>
              </a:spcAft>
              <a:buClr>
                <a:srgbClr val="064308"/>
              </a:buClr>
              <a:buSzPts val="1800"/>
              <a:buFont typeface="Arial"/>
              <a:buAutoNum type="arabicParenR"/>
            </a:pPr>
            <a:r>
              <a:rPr b="0" i="0" lang="en-US" sz="1800" u="none" cap="none" strike="noStrike">
                <a:solidFill>
                  <a:srgbClr val="064308"/>
                </a:solidFill>
                <a:latin typeface="Arial"/>
                <a:ea typeface="Arial"/>
                <a:cs typeface="Arial"/>
                <a:sym typeface="Arial"/>
              </a:rPr>
              <a:t>Zach will email all tour guides when a new tour is available, noting number and type of visitors, date, time, number of guides/leaders needed</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For tours after hours </a:t>
            </a:r>
            <a:r>
              <a:rPr b="0" i="0" lang="en-US" sz="1600" u="none" cap="none" strike="noStrike">
                <a:solidFill>
                  <a:schemeClr val="dk1"/>
                </a:solidFill>
                <a:latin typeface="Arial"/>
                <a:ea typeface="Arial"/>
                <a:cs typeface="Arial"/>
                <a:sym typeface="Arial"/>
              </a:rPr>
              <a:t>(Minimum 20 visitors)</a:t>
            </a:r>
            <a:r>
              <a:rPr b="1" i="0" lang="en-US" sz="1600" u="none" cap="none" strike="noStrike">
                <a:solidFill>
                  <a:schemeClr val="dk1"/>
                </a:solidFill>
                <a:latin typeface="Arial"/>
                <a:ea typeface="Arial"/>
                <a:cs typeface="Arial"/>
                <a:sym typeface="Arial"/>
              </a:rPr>
              <a:t>:</a:t>
            </a:r>
            <a:r>
              <a:rPr b="0" i="0" lang="en-US" sz="1600" u="none" cap="none" strike="noStrike">
                <a:solidFill>
                  <a:schemeClr val="dk1"/>
                </a:solidFill>
                <a:latin typeface="Arial"/>
                <a:ea typeface="Arial"/>
                <a:cs typeface="Arial"/>
                <a:sym typeface="Arial"/>
              </a:rPr>
              <a:t> there will be TWO tour leaders; one will conduct the safety survey and stand by the lobby door to let in guests for 15 minutes before and after their planned arrival time, while the other will prepare and give the introduction.</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For RARE tours &gt; 50 visitors </a:t>
            </a:r>
            <a:r>
              <a:rPr b="0" i="0" lang="en-US" sz="1600" u="none" cap="none" strike="noStrike">
                <a:solidFill>
                  <a:schemeClr val="dk1"/>
                </a:solidFill>
                <a:latin typeface="Arial"/>
                <a:ea typeface="Arial"/>
                <a:cs typeface="Arial"/>
                <a:sym typeface="Arial"/>
              </a:rPr>
              <a:t>Zach will generally not accept the tour until enough guides have been confirmed, no matter how far in advance. </a:t>
            </a:r>
            <a:endParaRPr b="1" i="0" sz="1600" u="none" cap="none" strike="noStrike">
              <a:solidFill>
                <a:schemeClr val="dk1"/>
              </a:solidFill>
              <a:latin typeface="Arial"/>
              <a:ea typeface="Arial"/>
              <a:cs typeface="Arial"/>
              <a:sym typeface="Arial"/>
            </a:endParaRPr>
          </a:p>
          <a:p>
            <a:pPr indent="-342900" lvl="0" marL="342900" marR="0" rtl="0" algn="l">
              <a:lnSpc>
                <a:spcPct val="80000"/>
              </a:lnSpc>
              <a:spcBef>
                <a:spcPts val="1266"/>
              </a:spcBef>
              <a:spcAft>
                <a:spcPts val="0"/>
              </a:spcAft>
              <a:buClr>
                <a:srgbClr val="064308"/>
              </a:buClr>
              <a:buSzPts val="1800"/>
              <a:buFont typeface="Arial"/>
              <a:buAutoNum type="arabicParenR"/>
            </a:pPr>
            <a:r>
              <a:rPr b="0" i="0" lang="en-US" sz="1800" u="none" cap="none" strike="noStrike">
                <a:solidFill>
                  <a:srgbClr val="064308"/>
                </a:solidFill>
                <a:latin typeface="Arial"/>
                <a:ea typeface="Arial"/>
                <a:cs typeface="Arial"/>
                <a:sym typeface="Arial"/>
              </a:rPr>
              <a:t>Email Zach (</a:t>
            </a:r>
            <a:r>
              <a:rPr b="0" i="0" lang="en-US" sz="1800" u="sng" cap="none" strike="noStrike">
                <a:solidFill>
                  <a:srgbClr val="064308"/>
                </a:solidFill>
                <a:latin typeface="Arial"/>
                <a:ea typeface="Arial"/>
                <a:cs typeface="Arial"/>
                <a:sym typeface="Arial"/>
                <a:hlinkClick r:id="rId3">
                  <a:extLst>
                    <a:ext uri="{A12FA001-AC4F-418D-AE19-62706E023703}">
                      <ahyp:hlinkClr val="tx"/>
                    </a:ext>
                  </a:extLst>
                </a:hlinkClick>
              </a:rPr>
              <a:t>constan@frib.msu.edu</a:t>
            </a:r>
            <a:r>
              <a:rPr b="0" i="0" lang="en-US" sz="1800" u="none" cap="none" strike="noStrike">
                <a:solidFill>
                  <a:srgbClr val="064308"/>
                </a:solidFill>
                <a:latin typeface="Arial"/>
                <a:ea typeface="Arial"/>
                <a:cs typeface="Arial"/>
                <a:sym typeface="Arial"/>
              </a:rPr>
              <a:t>) to volunteer</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266"/>
              </a:spcBef>
              <a:spcAft>
                <a:spcPts val="0"/>
              </a:spcAft>
              <a:buClr>
                <a:srgbClr val="064308"/>
              </a:buClr>
              <a:buSzPts val="1800"/>
              <a:buFont typeface="Arial"/>
              <a:buAutoNum type="arabicParenR"/>
            </a:pPr>
            <a:r>
              <a:rPr b="0" i="0" lang="en-US" sz="1800" u="none" cap="none" strike="noStrike">
                <a:solidFill>
                  <a:srgbClr val="064308"/>
                </a:solidFill>
                <a:latin typeface="Arial"/>
                <a:ea typeface="Arial"/>
                <a:cs typeface="Arial"/>
                <a:sym typeface="Arial"/>
              </a:rPr>
              <a:t>If selected to guide that tour, you will receive an automated email and Outlook calendar event specifying the time and place to arrive </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If there are more volunteers than necessary, you may not be assigned and won’t get an email</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266"/>
              </a:spcBef>
              <a:spcAft>
                <a:spcPts val="0"/>
              </a:spcAft>
              <a:buClr>
                <a:srgbClr val="064308"/>
              </a:buClr>
              <a:buSzPts val="1800"/>
              <a:buFont typeface="Arial"/>
              <a:buAutoNum type="arabicParenR"/>
            </a:pPr>
            <a:r>
              <a:rPr b="0" i="0" lang="en-US" sz="1800" u="none" cap="none" strike="noStrike">
                <a:solidFill>
                  <a:srgbClr val="064308"/>
                </a:solidFill>
                <a:latin typeface="Arial"/>
                <a:ea typeface="Arial"/>
                <a:cs typeface="Arial"/>
                <a:sym typeface="Arial"/>
              </a:rPr>
              <a:t>Show up at the right place/time to lead ~12 guests through vaults</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266"/>
              </a:spcBef>
              <a:spcAft>
                <a:spcPts val="0"/>
              </a:spcAft>
              <a:buClr>
                <a:srgbClr val="064308"/>
              </a:buClr>
              <a:buSzPts val="1800"/>
              <a:buFont typeface="Arial"/>
              <a:buAutoNum type="arabicParenR"/>
            </a:pPr>
            <a:r>
              <a:rPr b="0" i="0" lang="en-US" sz="1800" u="none" cap="none" strike="noStrike">
                <a:solidFill>
                  <a:srgbClr val="064308"/>
                </a:solidFill>
                <a:latin typeface="Arial"/>
                <a:ea typeface="Arial"/>
                <a:cs typeface="Arial"/>
                <a:sym typeface="Arial"/>
              </a:rPr>
              <a:t>Make sure you get a safety survey and know where to go/whether there are any issues! Do not lead a tour without seeing the safety survey!</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266"/>
              </a:spcBef>
              <a:spcAft>
                <a:spcPts val="0"/>
              </a:spcAft>
              <a:buClr>
                <a:srgbClr val="064308"/>
              </a:buClr>
              <a:buSzPts val="1800"/>
              <a:buFont typeface="Arial"/>
              <a:buAutoNum type="arabicParenR"/>
            </a:pPr>
            <a:r>
              <a:rPr b="0" i="0" lang="en-US" sz="1800" u="none" cap="none" strike="noStrike">
                <a:solidFill>
                  <a:srgbClr val="064308"/>
                </a:solidFill>
                <a:latin typeface="Arial"/>
                <a:ea typeface="Arial"/>
                <a:cs typeface="Arial"/>
                <a:sym typeface="Arial"/>
              </a:rPr>
              <a:t>If necessary, double-check where to leave your guests at the end of the tour, and don’t leave them until the tour leader takes over (unless they exit the lab)</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266"/>
              </a:spcBef>
              <a:spcAft>
                <a:spcPts val="0"/>
              </a:spcAft>
              <a:buClr>
                <a:srgbClr val="064308"/>
              </a:buClr>
              <a:buSzPts val="1800"/>
              <a:buFont typeface="Arial"/>
              <a:buAutoNum type="arabicParenR"/>
            </a:pPr>
            <a:r>
              <a:rPr b="0" i="0" lang="en-US" sz="1800" u="none" cap="none" strike="noStrike">
                <a:solidFill>
                  <a:srgbClr val="064308"/>
                </a:solidFill>
                <a:latin typeface="Arial"/>
                <a:ea typeface="Arial"/>
                <a:cs typeface="Arial"/>
                <a:sym typeface="Arial"/>
              </a:rPr>
              <a:t>Complete a payslip (on wiki and in Zach’s mailbox) – </a:t>
            </a:r>
            <a:r>
              <a:rPr b="1" i="0" lang="en-US" sz="1800" u="none" cap="none" strike="noStrike">
                <a:solidFill>
                  <a:srgbClr val="064308"/>
                </a:solidFill>
                <a:latin typeface="Arial"/>
                <a:ea typeface="Arial"/>
                <a:cs typeface="Arial"/>
                <a:sym typeface="Arial"/>
              </a:rPr>
              <a:t>pay is 2 hours @ your rate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29"/>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Being a professional tour guide</a:t>
            </a:r>
            <a:endParaRPr/>
          </a:p>
        </p:txBody>
      </p:sp>
      <p:sp>
        <p:nvSpPr>
          <p:cNvPr id="259" name="Google Shape;259;p29"/>
          <p:cNvSpPr txBox="1"/>
          <p:nvPr/>
        </p:nvSpPr>
        <p:spPr>
          <a:xfrm>
            <a:off x="171450" y="1143000"/>
            <a:ext cx="7067400" cy="5256600"/>
          </a:xfrm>
          <a:prstGeom prst="rect">
            <a:avLst/>
          </a:prstGeom>
          <a:noFill/>
          <a:ln>
            <a:noFill/>
          </a:ln>
        </p:spPr>
        <p:txBody>
          <a:bodyPr anchorCtr="0" anchor="t" bIns="45700" lIns="91425" spcFirstLastPara="1" rIns="91425" wrap="square" tIns="45700">
            <a:noAutofit/>
          </a:bodyPr>
          <a:lstStyle/>
          <a:p>
            <a:pPr indent="-182836" lvl="0" marL="189186" marR="0" rtl="0" algn="l">
              <a:lnSpc>
                <a:spcPct val="80000"/>
              </a:lnSpc>
              <a:spcBef>
                <a:spcPts val="0"/>
              </a:spcBef>
              <a:spcAft>
                <a:spcPts val="0"/>
              </a:spcAft>
              <a:buClr>
                <a:srgbClr val="064308"/>
              </a:buClr>
              <a:buSzPts val="1700"/>
              <a:buFont typeface="Noto Sans Symbols"/>
              <a:buChar char="▪"/>
            </a:pPr>
            <a:r>
              <a:rPr b="0" i="0" lang="en-US" sz="1700" u="none" cap="none" strike="noStrike">
                <a:solidFill>
                  <a:srgbClr val="064308"/>
                </a:solidFill>
                <a:latin typeface="Arial"/>
                <a:ea typeface="Arial"/>
                <a:cs typeface="Arial"/>
                <a:sym typeface="Arial"/>
              </a:rPr>
              <a:t>Tour guides are well-paid because you are highly trained in nuclear science </a:t>
            </a:r>
            <a:r>
              <a:rPr b="0" i="1" lang="en-US" sz="1700" u="none" cap="none" strike="noStrike">
                <a:solidFill>
                  <a:srgbClr val="064308"/>
                </a:solidFill>
                <a:latin typeface="Arial"/>
                <a:ea typeface="Arial"/>
                <a:cs typeface="Arial"/>
                <a:sym typeface="Arial"/>
              </a:rPr>
              <a:t>and</a:t>
            </a:r>
            <a:r>
              <a:rPr b="0" i="0" lang="en-US" sz="1700" u="none" cap="none" strike="noStrike">
                <a:solidFill>
                  <a:srgbClr val="064308"/>
                </a:solidFill>
                <a:latin typeface="Arial"/>
                <a:ea typeface="Arial"/>
                <a:cs typeface="Arial"/>
                <a:sym typeface="Arial"/>
              </a:rPr>
              <a:t> safety.</a:t>
            </a:r>
            <a:endParaRPr b="0" i="0" sz="1700" u="none" cap="none" strike="noStrike">
              <a:solidFill>
                <a:srgbClr val="064308"/>
              </a:solidFill>
              <a:latin typeface="Arial"/>
              <a:ea typeface="Arial"/>
              <a:cs typeface="Arial"/>
              <a:sym typeface="Arial"/>
            </a:endParaRPr>
          </a:p>
          <a:p>
            <a:pPr indent="-165100" lvl="1" marL="400050" marR="0" rtl="0" algn="l">
              <a:lnSpc>
                <a:spcPct val="80000"/>
              </a:lnSpc>
              <a:spcBef>
                <a:spcPts val="0"/>
              </a:spcBef>
              <a:spcAft>
                <a:spcPts val="0"/>
              </a:spcAft>
              <a:buClr>
                <a:srgbClr val="064308"/>
              </a:buClr>
              <a:buSzPts val="1700"/>
              <a:buFont typeface="Arial"/>
              <a:buChar char="•"/>
            </a:pPr>
            <a:r>
              <a:rPr b="0" i="0" lang="en-US" sz="1700" u="none" cap="none" strike="noStrike">
                <a:solidFill>
                  <a:schemeClr val="dk1"/>
                </a:solidFill>
                <a:latin typeface="Arial"/>
                <a:ea typeface="Arial"/>
                <a:cs typeface="Arial"/>
                <a:sym typeface="Arial"/>
              </a:rPr>
              <a:t>Guides must renew their training at a workshop each year.</a:t>
            </a:r>
            <a:endParaRPr b="0" i="0" sz="1700" u="none" cap="none" strike="noStrike">
              <a:solidFill>
                <a:srgbClr val="064308"/>
              </a:solidFill>
              <a:latin typeface="Arial"/>
              <a:ea typeface="Arial"/>
              <a:cs typeface="Arial"/>
              <a:sym typeface="Arial"/>
            </a:endParaRPr>
          </a:p>
          <a:p>
            <a:pPr indent="-182837" lvl="0" marL="189187" marR="0" rtl="0" algn="l">
              <a:lnSpc>
                <a:spcPct val="80000"/>
              </a:lnSpc>
              <a:spcBef>
                <a:spcPts val="1266"/>
              </a:spcBef>
              <a:spcAft>
                <a:spcPts val="0"/>
              </a:spcAft>
              <a:buClr>
                <a:srgbClr val="064308"/>
              </a:buClr>
              <a:buSzPts val="1700"/>
              <a:buFont typeface="Noto Sans Symbols"/>
              <a:buChar char="▪"/>
            </a:pPr>
            <a:r>
              <a:rPr b="0" i="0" lang="en-US" sz="1700" u="none" cap="none" strike="noStrike">
                <a:solidFill>
                  <a:srgbClr val="064308"/>
                </a:solidFill>
                <a:latin typeface="Arial"/>
                <a:ea typeface="Arial"/>
                <a:cs typeface="Arial"/>
                <a:sym typeface="Arial"/>
              </a:rPr>
              <a:t>You are expected to be </a:t>
            </a:r>
            <a:r>
              <a:rPr b="1" i="1" lang="en-US" sz="1700" u="none" cap="none" strike="noStrike">
                <a:solidFill>
                  <a:srgbClr val="064308"/>
                </a:solidFill>
                <a:latin typeface="Arial"/>
                <a:ea typeface="Arial"/>
                <a:cs typeface="Arial"/>
                <a:sym typeface="Arial"/>
              </a:rPr>
              <a:t>professional</a:t>
            </a:r>
            <a:r>
              <a:rPr b="0" i="0" lang="en-US" sz="1700" u="none" cap="none" strike="noStrike">
                <a:solidFill>
                  <a:srgbClr val="064308"/>
                </a:solidFill>
                <a:latin typeface="Arial"/>
                <a:ea typeface="Arial"/>
                <a:cs typeface="Arial"/>
                <a:sym typeface="Arial"/>
              </a:rPr>
              <a:t>, which means the following:</a:t>
            </a:r>
            <a:endParaRPr b="0" i="0" sz="1700" u="none" cap="none" strike="noStrike">
              <a:solidFill>
                <a:srgbClr val="000000"/>
              </a:solidFill>
              <a:latin typeface="Arial"/>
              <a:ea typeface="Arial"/>
              <a:cs typeface="Arial"/>
              <a:sym typeface="Arial"/>
            </a:endParaRPr>
          </a:p>
          <a:p>
            <a:pPr indent="-152883" lvl="1" marL="381527" marR="0" rtl="0" algn="l">
              <a:lnSpc>
                <a:spcPct val="80000"/>
              </a:lnSpc>
              <a:spcBef>
                <a:spcPts val="211"/>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Being present on time</a:t>
            </a:r>
            <a:endParaRPr b="0" i="0" sz="1700" u="none" cap="none" strike="noStrike">
              <a:solidFill>
                <a:srgbClr val="000000"/>
              </a:solidFill>
              <a:latin typeface="Arial"/>
              <a:ea typeface="Arial"/>
              <a:cs typeface="Arial"/>
              <a:sym typeface="Arial"/>
            </a:endParaRPr>
          </a:p>
          <a:p>
            <a:pPr indent="-152883" lvl="1" marL="381527" marR="0" rtl="0" algn="l">
              <a:lnSpc>
                <a:spcPct val="80000"/>
              </a:lnSpc>
              <a:spcBef>
                <a:spcPts val="211"/>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Considering the needs of visitors first</a:t>
            </a:r>
            <a:endParaRPr b="0" i="0" sz="1700" u="none" cap="none" strike="noStrike">
              <a:solidFill>
                <a:srgbClr val="000000"/>
              </a:solidFill>
              <a:latin typeface="Arial"/>
              <a:ea typeface="Arial"/>
              <a:cs typeface="Arial"/>
              <a:sym typeface="Arial"/>
            </a:endParaRPr>
          </a:p>
          <a:p>
            <a:pPr indent="-152883" lvl="1" marL="381527" marR="0" rtl="0" algn="l">
              <a:lnSpc>
                <a:spcPct val="80000"/>
              </a:lnSpc>
              <a:spcBef>
                <a:spcPts val="211"/>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Keeping visitors safe</a:t>
            </a:r>
            <a:endParaRPr b="0" i="0" sz="1700" u="none" cap="none" strike="noStrike">
              <a:solidFill>
                <a:srgbClr val="000000"/>
              </a:solidFill>
              <a:latin typeface="Arial"/>
              <a:ea typeface="Arial"/>
              <a:cs typeface="Arial"/>
              <a:sym typeface="Arial"/>
            </a:endParaRPr>
          </a:p>
          <a:p>
            <a:pPr indent="-152883" lvl="1" marL="381527" marR="0" rtl="0" algn="l">
              <a:lnSpc>
                <a:spcPct val="80000"/>
              </a:lnSpc>
              <a:spcBef>
                <a:spcPts val="211"/>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Taking the time to anticipate problems before they occur</a:t>
            </a:r>
            <a:endParaRPr b="0" i="0" sz="1700" u="none" cap="none" strike="noStrike">
              <a:solidFill>
                <a:srgbClr val="000000"/>
              </a:solidFill>
              <a:latin typeface="Arial"/>
              <a:ea typeface="Arial"/>
              <a:cs typeface="Arial"/>
              <a:sym typeface="Arial"/>
            </a:endParaRPr>
          </a:p>
          <a:p>
            <a:pPr indent="-182837" lvl="0" marL="189187" marR="0" rtl="0" algn="l">
              <a:lnSpc>
                <a:spcPct val="80000"/>
              </a:lnSpc>
              <a:spcBef>
                <a:spcPts val="1266"/>
              </a:spcBef>
              <a:spcAft>
                <a:spcPts val="0"/>
              </a:spcAft>
              <a:buClr>
                <a:srgbClr val="064308"/>
              </a:buClr>
              <a:buSzPts val="1700"/>
              <a:buFont typeface="Noto Sans Symbols"/>
              <a:buChar char="▪"/>
            </a:pPr>
            <a:r>
              <a:rPr b="0" i="0" lang="en-US" sz="1700" u="none" cap="none" strike="noStrike">
                <a:solidFill>
                  <a:srgbClr val="064308"/>
                </a:solidFill>
                <a:latin typeface="Arial"/>
                <a:ea typeface="Arial"/>
                <a:cs typeface="Arial"/>
                <a:sym typeface="Arial"/>
              </a:rPr>
              <a:t>If you are scheduled to guide a tour and learn in advance that you can’t, please </a:t>
            </a:r>
            <a:r>
              <a:rPr b="1" i="0" lang="en-US" sz="1700" u="none" cap="none" strike="noStrike">
                <a:solidFill>
                  <a:srgbClr val="064308"/>
                </a:solidFill>
                <a:latin typeface="Arial"/>
                <a:ea typeface="Arial"/>
                <a:cs typeface="Arial"/>
                <a:sym typeface="Arial"/>
              </a:rPr>
              <a:t>recruit your own replacement </a:t>
            </a:r>
            <a:r>
              <a:rPr b="0" i="0" lang="en-US" sz="1700" u="none" cap="none" strike="noStrike">
                <a:solidFill>
                  <a:srgbClr val="064308"/>
                </a:solidFill>
                <a:latin typeface="Arial"/>
                <a:ea typeface="Arial"/>
                <a:cs typeface="Arial"/>
                <a:sym typeface="Arial"/>
              </a:rPr>
              <a:t>and email Zach.</a:t>
            </a:r>
            <a:endParaRPr b="0" i="0" sz="1700" u="none" cap="none" strike="noStrike">
              <a:solidFill>
                <a:srgbClr val="000000"/>
              </a:solidFill>
              <a:latin typeface="Arial"/>
              <a:ea typeface="Arial"/>
              <a:cs typeface="Arial"/>
              <a:sym typeface="Arial"/>
            </a:endParaRPr>
          </a:p>
          <a:p>
            <a:pPr indent="-182837" lvl="0" marL="189187" marR="0" rtl="0" algn="l">
              <a:lnSpc>
                <a:spcPct val="80000"/>
              </a:lnSpc>
              <a:spcBef>
                <a:spcPts val="1266"/>
              </a:spcBef>
              <a:spcAft>
                <a:spcPts val="0"/>
              </a:spcAft>
              <a:buClr>
                <a:srgbClr val="064308"/>
              </a:buClr>
              <a:buSzPts val="1700"/>
              <a:buFont typeface="Noto Sans Symbols"/>
              <a:buChar char="▪"/>
            </a:pPr>
            <a:r>
              <a:rPr b="0" i="0" lang="en-US" sz="1700" u="none" cap="none" strike="noStrike">
                <a:solidFill>
                  <a:srgbClr val="064308"/>
                </a:solidFill>
                <a:latin typeface="Arial"/>
                <a:ea typeface="Arial"/>
                <a:cs typeface="Arial"/>
                <a:sym typeface="Arial"/>
              </a:rPr>
              <a:t>If you are scheduled to guide a tour and miss it entirely, you will get a warning. If it happens a second time, your tour guide status will be revoked for the current year.</a:t>
            </a:r>
            <a:endParaRPr b="0" i="0" sz="1700" u="none" cap="none" strike="noStrike">
              <a:solidFill>
                <a:srgbClr val="000000"/>
              </a:solidFill>
              <a:latin typeface="Arial"/>
              <a:ea typeface="Arial"/>
              <a:cs typeface="Arial"/>
              <a:sym typeface="Arial"/>
            </a:endParaRPr>
          </a:p>
          <a:p>
            <a:pPr indent="-182837" lvl="0" marL="189187" marR="0" rtl="0" algn="l">
              <a:lnSpc>
                <a:spcPct val="80000"/>
              </a:lnSpc>
              <a:spcBef>
                <a:spcPts val="1266"/>
              </a:spcBef>
              <a:spcAft>
                <a:spcPts val="0"/>
              </a:spcAft>
              <a:buClr>
                <a:srgbClr val="064308"/>
              </a:buClr>
              <a:buSzPts val="1700"/>
              <a:buFont typeface="Noto Sans Symbols"/>
              <a:buChar char="▪"/>
            </a:pPr>
            <a:r>
              <a:rPr b="1" i="0" lang="en-US" sz="1700" u="none" cap="none" strike="noStrike">
                <a:solidFill>
                  <a:srgbClr val="064308"/>
                </a:solidFill>
                <a:latin typeface="Arial"/>
                <a:ea typeface="Arial"/>
                <a:cs typeface="Arial"/>
                <a:sym typeface="Arial"/>
              </a:rPr>
              <a:t>Practice makes perfect – the best way to learn is to JUST DO IT</a:t>
            </a:r>
            <a:r>
              <a:rPr b="1" i="1" lang="en-US" sz="1700" u="none" cap="none" strike="noStrike">
                <a:solidFill>
                  <a:srgbClr val="064308"/>
                </a:solidFill>
                <a:latin typeface="Arial"/>
                <a:ea typeface="Arial"/>
                <a:cs typeface="Arial"/>
                <a:sym typeface="Arial"/>
              </a:rPr>
              <a:t>. </a:t>
            </a:r>
            <a:r>
              <a:rPr b="0" i="0" lang="en-US" sz="1700" u="none" cap="none" strike="noStrike">
                <a:solidFill>
                  <a:srgbClr val="064308"/>
                </a:solidFill>
                <a:latin typeface="Arial"/>
                <a:ea typeface="Arial"/>
                <a:cs typeface="Arial"/>
                <a:sym typeface="Arial"/>
              </a:rPr>
              <a:t>Give tours (and shadow as necessary) to maintain your skills and keep yourself updated!</a:t>
            </a:r>
            <a:endParaRPr b="0" i="0" sz="1700" u="none" cap="none" strike="noStrike">
              <a:solidFill>
                <a:srgbClr val="000000"/>
              </a:solidFill>
              <a:latin typeface="Arial"/>
              <a:ea typeface="Arial"/>
              <a:cs typeface="Arial"/>
              <a:sym typeface="Arial"/>
            </a:endParaRPr>
          </a:p>
          <a:p>
            <a:pPr indent="0" lvl="0" marL="0" marR="0" rtl="0" algn="l">
              <a:lnSpc>
                <a:spcPct val="80000"/>
              </a:lnSpc>
              <a:spcBef>
                <a:spcPts val="1266"/>
              </a:spcBef>
              <a:spcAft>
                <a:spcPts val="0"/>
              </a:spcAft>
              <a:buClr>
                <a:srgbClr val="064308"/>
              </a:buClr>
              <a:buSzPts val="1800"/>
              <a:buFont typeface="Arial"/>
              <a:buNone/>
            </a:pPr>
            <a:r>
              <a:rPr b="1" i="1" lang="en-US" sz="1700" u="none" cap="none" strike="noStrike">
                <a:solidFill>
                  <a:srgbClr val="064308"/>
                </a:solidFill>
                <a:latin typeface="Arial"/>
                <a:ea typeface="Arial"/>
                <a:cs typeface="Arial"/>
                <a:sym typeface="Arial"/>
              </a:rPr>
              <a:t>If you aspire to be a tour leader and/or use the demonstrations</a:t>
            </a:r>
            <a:r>
              <a:rPr b="0" i="0" lang="en-US" sz="1700" u="none" cap="none" strike="noStrike">
                <a:solidFill>
                  <a:srgbClr val="064308"/>
                </a:solidFill>
                <a:latin typeface="Arial"/>
                <a:ea typeface="Arial"/>
                <a:cs typeface="Arial"/>
                <a:sym typeface="Arial"/>
              </a:rPr>
              <a:t>, you must be trained to use the demo equipment (by appointment), study Appendix A, and shadow 1+ extra tour introductions.</a:t>
            </a:r>
            <a:endParaRPr b="0" i="0" sz="1700" u="none" cap="none" strike="noStrike">
              <a:solidFill>
                <a:srgbClr val="000000"/>
              </a:solidFill>
              <a:latin typeface="Arial"/>
              <a:ea typeface="Arial"/>
              <a:cs typeface="Arial"/>
              <a:sym typeface="Arial"/>
            </a:endParaRPr>
          </a:p>
          <a:p>
            <a:pPr indent="0" lvl="0" marL="0" marR="0" rtl="0" algn="l">
              <a:lnSpc>
                <a:spcPct val="80000"/>
              </a:lnSpc>
              <a:spcBef>
                <a:spcPts val="1266"/>
              </a:spcBef>
              <a:spcAft>
                <a:spcPts val="0"/>
              </a:spcAft>
              <a:buClr>
                <a:srgbClr val="064308"/>
              </a:buClr>
              <a:buSzPts val="1800"/>
              <a:buFont typeface="Arial"/>
              <a:buNone/>
            </a:pPr>
            <a:r>
              <a:rPr b="0" i="1" lang="en-US" sz="1700" u="none" cap="none" strike="noStrike">
                <a:solidFill>
                  <a:srgbClr val="064308"/>
                </a:solidFill>
                <a:latin typeface="Arial"/>
                <a:ea typeface="Arial"/>
                <a:cs typeface="Arial"/>
                <a:sym typeface="Arial"/>
              </a:rPr>
              <a:t>Tour leaders earn 5 hours of pay for ~2.5 hours of work.</a:t>
            </a:r>
            <a:endParaRPr b="0" i="0" sz="1700" u="none" cap="none" strike="noStrike">
              <a:solidFill>
                <a:srgbClr val="000000"/>
              </a:solidFill>
              <a:latin typeface="Arial"/>
              <a:ea typeface="Arial"/>
              <a:cs typeface="Arial"/>
              <a:sym typeface="Arial"/>
            </a:endParaRPr>
          </a:p>
          <a:p>
            <a:pPr indent="-32233" lvl="1" marL="381527" marR="0" rtl="0" algn="l">
              <a:lnSpc>
                <a:spcPct val="80000"/>
              </a:lnSpc>
              <a:spcBef>
                <a:spcPts val="211"/>
              </a:spcBef>
              <a:spcAft>
                <a:spcPts val="0"/>
              </a:spcAft>
              <a:buClr>
                <a:schemeClr val="dk1"/>
              </a:buClr>
              <a:buSzPts val="2000"/>
              <a:buFont typeface="Arial"/>
              <a:buNone/>
            </a:pPr>
            <a:r>
              <a:t/>
            </a:r>
            <a:endParaRPr b="0" i="0" sz="1700" u="none" cap="none" strike="noStrike">
              <a:solidFill>
                <a:schemeClr val="dk1"/>
              </a:solidFill>
              <a:latin typeface="Arial"/>
              <a:ea typeface="Arial"/>
              <a:cs typeface="Arial"/>
              <a:sym typeface="Arial"/>
            </a:endParaRPr>
          </a:p>
        </p:txBody>
      </p:sp>
      <p:pic>
        <p:nvPicPr>
          <p:cNvPr id="260" name="Google Shape;260;p29"/>
          <p:cNvPicPr preferRelativeResize="0"/>
          <p:nvPr/>
        </p:nvPicPr>
        <p:blipFill rotWithShape="1">
          <a:blip r:embed="rId3">
            <a:alphaModFix/>
          </a:blip>
          <a:srcRect b="0" l="62699" r="5555" t="0"/>
          <a:stretch/>
        </p:blipFill>
        <p:spPr>
          <a:xfrm>
            <a:off x="7338202" y="1504950"/>
            <a:ext cx="2040063" cy="4819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3"/>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300"/>
              <a:buFont typeface="Arial"/>
              <a:buNone/>
            </a:pPr>
            <a:r>
              <a:rPr lang="en-US"/>
              <a:t>FRIB Goals</a:t>
            </a:r>
            <a:endParaRPr/>
          </a:p>
        </p:txBody>
      </p:sp>
      <p:sp>
        <p:nvSpPr>
          <p:cNvPr id="72" name="Google Shape;72;p3"/>
          <p:cNvSpPr txBox="1"/>
          <p:nvPr>
            <p:ph idx="1" type="body"/>
          </p:nvPr>
        </p:nvSpPr>
        <p:spPr>
          <a:xfrm>
            <a:off x="378689" y="1384300"/>
            <a:ext cx="4368800" cy="46990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Fulfill Broader Impact Criteria for our grants</a:t>
            </a:r>
            <a:endParaRPr b="0" i="0" sz="2400" u="none" cap="none" strike="noStrike">
              <a:solidFill>
                <a:schemeClr val="dk1"/>
              </a:solidFill>
              <a:latin typeface="Arial"/>
              <a:ea typeface="Arial"/>
              <a:cs typeface="Arial"/>
              <a:sym typeface="Arial"/>
            </a:endParaRPr>
          </a:p>
          <a:p>
            <a:pPr indent="-189187" lvl="0" marL="189187" marR="0" rtl="0" algn="l">
              <a:lnSpc>
                <a:spcPct val="90000"/>
              </a:lnSpc>
              <a:spcBef>
                <a:spcPts val="1266"/>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Create </a:t>
            </a:r>
            <a:r>
              <a:rPr b="1" i="0" lang="en-US" sz="2400" u="none" cap="none" strike="noStrike">
                <a:solidFill>
                  <a:schemeClr val="dk1"/>
                </a:solidFill>
                <a:latin typeface="Arial"/>
                <a:ea typeface="Arial"/>
                <a:cs typeface="Arial"/>
                <a:sym typeface="Arial"/>
              </a:rPr>
              <a:t>public awareness </a:t>
            </a:r>
            <a:r>
              <a:rPr b="0" i="0" lang="en-US" sz="2400" u="none" cap="none" strike="noStrike">
                <a:solidFill>
                  <a:schemeClr val="dk1"/>
                </a:solidFill>
                <a:latin typeface="Arial"/>
                <a:ea typeface="Arial"/>
                <a:cs typeface="Arial"/>
                <a:sym typeface="Arial"/>
              </a:rPr>
              <a:t>and understanding of nuclear physics and the role of FRIB</a:t>
            </a:r>
            <a:endParaRPr b="0" i="0" sz="2310" u="none" cap="none" strike="noStrike">
              <a:solidFill>
                <a:srgbClr val="064308"/>
              </a:solidFill>
              <a:latin typeface="Arial"/>
              <a:ea typeface="Arial"/>
              <a:cs typeface="Arial"/>
              <a:sym typeface="Arial"/>
            </a:endParaRPr>
          </a:p>
          <a:p>
            <a:pPr indent="-189187" lvl="0" marL="189187" marR="0" rtl="0" algn="l">
              <a:lnSpc>
                <a:spcPct val="90000"/>
              </a:lnSpc>
              <a:spcBef>
                <a:spcPts val="1266"/>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Increase </a:t>
            </a:r>
            <a:r>
              <a:rPr b="1" i="0" lang="en-US" sz="2400" u="none" cap="none" strike="noStrike">
                <a:solidFill>
                  <a:schemeClr val="dk1"/>
                </a:solidFill>
                <a:latin typeface="Arial"/>
                <a:ea typeface="Arial"/>
                <a:cs typeface="Arial"/>
                <a:sym typeface="Arial"/>
              </a:rPr>
              <a:t>appreciation</a:t>
            </a:r>
            <a:r>
              <a:rPr b="0" i="0" lang="en-US" sz="2400" u="none" cap="none" strike="noStrike">
                <a:solidFill>
                  <a:schemeClr val="dk1"/>
                </a:solidFill>
                <a:latin typeface="Arial"/>
                <a:ea typeface="Arial"/>
                <a:cs typeface="Arial"/>
                <a:sym typeface="Arial"/>
              </a:rPr>
              <a:t> of the benefits of nuclear science</a:t>
            </a:r>
            <a:endParaRPr b="0" i="0" sz="2310" u="none" cap="none" strike="noStrike">
              <a:solidFill>
                <a:srgbClr val="064308"/>
              </a:solidFill>
              <a:latin typeface="Arial"/>
              <a:ea typeface="Arial"/>
              <a:cs typeface="Arial"/>
              <a:sym typeface="Arial"/>
            </a:endParaRPr>
          </a:p>
          <a:p>
            <a:pPr indent="-189187" lvl="0" marL="189187" marR="0" rtl="0" algn="l">
              <a:lnSpc>
                <a:spcPct val="90000"/>
              </a:lnSpc>
              <a:spcBef>
                <a:spcPts val="1266"/>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Recruit the </a:t>
            </a:r>
            <a:r>
              <a:rPr b="1" i="0" lang="en-US" sz="2400" u="none" cap="none" strike="noStrike">
                <a:solidFill>
                  <a:schemeClr val="dk1"/>
                </a:solidFill>
                <a:latin typeface="Arial"/>
                <a:ea typeface="Arial"/>
                <a:cs typeface="Arial"/>
                <a:sym typeface="Arial"/>
              </a:rPr>
              <a:t>next generation </a:t>
            </a:r>
            <a:r>
              <a:rPr b="0" i="0" lang="en-US" sz="2400" u="none" cap="none" strike="noStrike">
                <a:solidFill>
                  <a:schemeClr val="dk1"/>
                </a:solidFill>
                <a:latin typeface="Arial"/>
                <a:ea typeface="Arial"/>
                <a:cs typeface="Arial"/>
                <a:sym typeface="Arial"/>
              </a:rPr>
              <a:t>of nuclear scientists</a:t>
            </a:r>
            <a:endParaRPr b="0" i="0" sz="2310" u="none" cap="none" strike="noStrike">
              <a:solidFill>
                <a:srgbClr val="064308"/>
              </a:solidFill>
              <a:latin typeface="Arial"/>
              <a:ea typeface="Arial"/>
              <a:cs typeface="Arial"/>
              <a:sym typeface="Arial"/>
            </a:endParaRPr>
          </a:p>
        </p:txBody>
      </p:sp>
      <p:pic>
        <p:nvPicPr>
          <p:cNvPr id="73" name="Google Shape;73;p3"/>
          <p:cNvPicPr preferRelativeResize="0"/>
          <p:nvPr/>
        </p:nvPicPr>
        <p:blipFill rotWithShape="1">
          <a:blip r:embed="rId3">
            <a:alphaModFix/>
          </a:blip>
          <a:srcRect b="0" l="31603" r="0" t="0"/>
          <a:stretch/>
        </p:blipFill>
        <p:spPr>
          <a:xfrm>
            <a:off x="4839389" y="1371599"/>
            <a:ext cx="4336269" cy="422601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p31"/>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Advice for New Guides</a:t>
            </a:r>
            <a:endParaRPr/>
          </a:p>
        </p:txBody>
      </p:sp>
      <p:sp>
        <p:nvSpPr>
          <p:cNvPr id="266" name="Google Shape;266;p31"/>
          <p:cNvSpPr txBox="1"/>
          <p:nvPr/>
        </p:nvSpPr>
        <p:spPr>
          <a:xfrm>
            <a:off x="905828" y="1295400"/>
            <a:ext cx="7891462" cy="49530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80000"/>
              </a:lnSpc>
              <a:spcBef>
                <a:spcPts val="0"/>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Safety</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Study the tour route and the safety map!</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Always have a safety survey with you, go only where it says</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CPR: training is optional, but recommended!</a:t>
            </a:r>
            <a:endParaRPr b="0" i="0" sz="1600" u="none" cap="none" strike="noStrike">
              <a:solidFill>
                <a:schemeClr val="dk1"/>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Guiding tours</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6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We recommend you guide at least one tour per semester to maintain tour guide status</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6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Getting over “the hump”: your first tour and beyond</a:t>
            </a:r>
            <a:endParaRPr b="0" i="0" sz="1800" u="none" cap="none" strike="noStrike">
              <a:solidFill>
                <a:schemeClr val="dk1"/>
              </a:solidFill>
              <a:latin typeface="Arial"/>
              <a:ea typeface="Arial"/>
              <a:cs typeface="Arial"/>
              <a:sym typeface="Arial"/>
            </a:endParaRPr>
          </a:p>
          <a:p>
            <a:pPr indent="-159233" lvl="1" marL="381527" marR="0" rtl="0" algn="l">
              <a:lnSpc>
                <a:spcPct val="80000"/>
              </a:lnSpc>
              <a:spcBef>
                <a:spcPts val="6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Tour volume: only do as many as you and your advisor are comfortable with</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Try to stay on time, getting them back to where you started within 45 minutes, limit stops if necessary</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Surveys, maps, and lots of other equipment are on the demo cart in </a:t>
            </a:r>
            <a:r>
              <a:rPr b="1" i="0" lang="en-US" sz="2000" u="none" cap="none" strike="noStrike">
                <a:solidFill>
                  <a:schemeClr val="dk1"/>
                </a:solidFill>
                <a:latin typeface="Arial"/>
                <a:ea typeface="Arial"/>
                <a:cs typeface="Arial"/>
                <a:sym typeface="Arial"/>
              </a:rPr>
              <a:t>room 1305 by tower III elevators </a:t>
            </a:r>
            <a:r>
              <a:rPr b="0" i="0" lang="en-US" sz="2000" u="none" cap="none" strike="noStrike">
                <a:solidFill>
                  <a:schemeClr val="dk1"/>
                </a:solidFill>
                <a:latin typeface="Arial"/>
                <a:ea typeface="Arial"/>
                <a:cs typeface="Arial"/>
                <a:sym typeface="Arial"/>
              </a:rPr>
              <a:t>(UB-5 key will get you in; Reception desk should have one.)</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Comments, problems, suggestions?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sp>
        <p:nvSpPr>
          <p:cNvPr id="271" name="Google Shape;271;p30"/>
          <p:cNvSpPr txBox="1"/>
          <p:nvPr>
            <p:ph type="title"/>
          </p:nvPr>
        </p:nvSpPr>
        <p:spPr>
          <a:xfrm>
            <a:off x="660083" y="352521"/>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600"/>
              <a:buFont typeface="Arial"/>
              <a:buNone/>
            </a:pPr>
            <a:r>
              <a:rPr lang="en-US" sz="3600"/>
              <a:t>Common questions from guides</a:t>
            </a:r>
            <a:endParaRPr sz="3600"/>
          </a:p>
        </p:txBody>
      </p:sp>
      <p:sp>
        <p:nvSpPr>
          <p:cNvPr id="272" name="Google Shape;272;p30"/>
          <p:cNvSpPr txBox="1"/>
          <p:nvPr/>
        </p:nvSpPr>
        <p:spPr>
          <a:xfrm>
            <a:off x="199511" y="1228436"/>
            <a:ext cx="6730264" cy="5543550"/>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What if one visitor asks to leave early?</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Visitors shouldn’t be unaccompanied in the lab, and especially not in level II areas! Take the whole group with you to escort them to an outside door.</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What if a visitor says “this is all over my head”</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Touring FRIB can be overwhelming, confusing, etc. </a:t>
            </a:r>
            <a:r>
              <a:rPr b="0" i="1" lang="en-US" sz="2100" u="none" cap="none" strike="noStrike">
                <a:solidFill>
                  <a:schemeClr val="dk1"/>
                </a:solidFill>
                <a:latin typeface="Arial"/>
                <a:ea typeface="Arial"/>
                <a:cs typeface="Arial"/>
                <a:sym typeface="Arial"/>
              </a:rPr>
              <a:t>This does not mean you aren’t communicating well.</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Possible responses:</a:t>
            </a:r>
            <a:endParaRPr b="0" i="0" sz="1400" u="none" cap="none" strike="noStrike">
              <a:solidFill>
                <a:srgbClr val="000000"/>
              </a:solidFill>
              <a:latin typeface="Arial"/>
              <a:ea typeface="Arial"/>
              <a:cs typeface="Arial"/>
              <a:sym typeface="Arial"/>
            </a:endParaRPr>
          </a:p>
          <a:p>
            <a:pPr indent="-168691" lvl="2" marL="621163" marR="0" rtl="0" algn="l">
              <a:lnSpc>
                <a:spcPct val="90000"/>
              </a:lnSpc>
              <a:spcBef>
                <a:spcPts val="211"/>
              </a:spcBef>
              <a:spcAft>
                <a:spcPts val="0"/>
              </a:spcAft>
              <a:buClr>
                <a:schemeClr val="dk1"/>
              </a:buClr>
              <a:buSzPts val="1800"/>
              <a:buFont typeface="Merriweather Sans"/>
              <a:buChar char="»"/>
            </a:pPr>
            <a:r>
              <a:rPr b="0" i="0" lang="en-US" sz="1800" u="none" cap="none" strike="noStrike">
                <a:solidFill>
                  <a:schemeClr val="dk1"/>
                </a:solidFill>
                <a:latin typeface="Arial"/>
                <a:ea typeface="Arial"/>
                <a:cs typeface="Arial"/>
                <a:sym typeface="Arial"/>
              </a:rPr>
              <a:t>“It’s a lot to process at once! But remember, it has taken decades to get to this point.”</a:t>
            </a:r>
            <a:endParaRPr b="0" i="0" sz="1400" u="none" cap="none" strike="noStrike">
              <a:solidFill>
                <a:srgbClr val="000000"/>
              </a:solidFill>
              <a:latin typeface="Arial"/>
              <a:ea typeface="Arial"/>
              <a:cs typeface="Arial"/>
              <a:sym typeface="Arial"/>
            </a:endParaRPr>
          </a:p>
          <a:p>
            <a:pPr indent="-168691" lvl="2" marL="621163" marR="0" rtl="0" algn="l">
              <a:lnSpc>
                <a:spcPct val="90000"/>
              </a:lnSpc>
              <a:spcBef>
                <a:spcPts val="211"/>
              </a:spcBef>
              <a:spcAft>
                <a:spcPts val="0"/>
              </a:spcAft>
              <a:buClr>
                <a:schemeClr val="dk1"/>
              </a:buClr>
              <a:buSzPts val="1800"/>
              <a:buFont typeface="Merriweather Sans"/>
              <a:buChar char="»"/>
            </a:pPr>
            <a:r>
              <a:rPr b="0" i="0" lang="en-US" sz="1800" u="none" cap="none" strike="noStrike">
                <a:solidFill>
                  <a:schemeClr val="dk1"/>
                </a:solidFill>
                <a:latin typeface="Arial"/>
                <a:ea typeface="Arial"/>
                <a:cs typeface="Arial"/>
                <a:sym typeface="Arial"/>
              </a:rPr>
              <a:t>“No one here can understand it all either, that’s why we have a team of 800+ people working together,”</a:t>
            </a:r>
            <a:endParaRPr b="0" i="0" sz="1400" u="none" cap="none" strike="noStrike">
              <a:solidFill>
                <a:srgbClr val="000000"/>
              </a:solidFill>
              <a:latin typeface="Arial"/>
              <a:ea typeface="Arial"/>
              <a:cs typeface="Arial"/>
              <a:sym typeface="Arial"/>
            </a:endParaRPr>
          </a:p>
          <a:p>
            <a:pPr indent="-168691" lvl="2" marL="621163" marR="0" rtl="0" algn="l">
              <a:lnSpc>
                <a:spcPct val="90000"/>
              </a:lnSpc>
              <a:spcBef>
                <a:spcPts val="211"/>
              </a:spcBef>
              <a:spcAft>
                <a:spcPts val="0"/>
              </a:spcAft>
              <a:buClr>
                <a:schemeClr val="dk1"/>
              </a:buClr>
              <a:buSzPts val="1800"/>
              <a:buFont typeface="Merriweather Sans"/>
              <a:buChar char="»"/>
            </a:pPr>
            <a:r>
              <a:rPr b="0" i="0" lang="en-US" sz="1800" u="none" cap="none" strike="noStrike">
                <a:solidFill>
                  <a:schemeClr val="dk1"/>
                </a:solidFill>
                <a:latin typeface="Arial"/>
                <a:ea typeface="Arial"/>
                <a:cs typeface="Arial"/>
                <a:sym typeface="Arial"/>
              </a:rPr>
              <a:t>“The excitement of not knowing is what drives us.”</a:t>
            </a:r>
            <a:endParaRPr b="0" i="0" sz="1400" u="none" cap="none" strike="noStrike">
              <a:solidFill>
                <a:srgbClr val="000000"/>
              </a:solidFill>
              <a:latin typeface="Arial"/>
              <a:ea typeface="Arial"/>
              <a:cs typeface="Arial"/>
              <a:sym typeface="Arial"/>
            </a:endParaRPr>
          </a:p>
          <a:p>
            <a:pPr indent="-168691" lvl="2" marL="621163" marR="0" rtl="0" algn="l">
              <a:lnSpc>
                <a:spcPct val="90000"/>
              </a:lnSpc>
              <a:spcBef>
                <a:spcPts val="211"/>
              </a:spcBef>
              <a:spcAft>
                <a:spcPts val="0"/>
              </a:spcAft>
              <a:buClr>
                <a:schemeClr val="dk1"/>
              </a:buClr>
              <a:buSzPts val="1800"/>
              <a:buFont typeface="Merriweather Sans"/>
              <a:buChar char="»"/>
            </a:pPr>
            <a:r>
              <a:rPr b="0" i="0" lang="en-US" sz="1800" u="none" cap="none" strike="noStrike">
                <a:solidFill>
                  <a:schemeClr val="dk1"/>
                </a:solidFill>
                <a:latin typeface="Arial"/>
                <a:ea typeface="Arial"/>
                <a:cs typeface="Arial"/>
                <a:sym typeface="Arial"/>
              </a:rPr>
              <a:t>“Research is full of big problems that sometimes seem incomprehensible. They’re solved by teams who work for years and don’t give up.”</a:t>
            </a:r>
            <a:endParaRPr/>
          </a:p>
        </p:txBody>
      </p:sp>
      <p:pic>
        <p:nvPicPr>
          <p:cNvPr id="273" name="Google Shape;273;p30"/>
          <p:cNvPicPr preferRelativeResize="0"/>
          <p:nvPr/>
        </p:nvPicPr>
        <p:blipFill rotWithShape="1">
          <a:blip r:embed="rId3">
            <a:alphaModFix/>
          </a:blip>
          <a:srcRect b="0" l="0" r="20204" t="0"/>
          <a:stretch/>
        </p:blipFill>
        <p:spPr>
          <a:xfrm>
            <a:off x="6932558" y="1302326"/>
            <a:ext cx="2469132" cy="462741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7"/>
          <p:cNvSpPr txBox="1"/>
          <p:nvPr>
            <p:ph type="title"/>
          </p:nvPr>
        </p:nvSpPr>
        <p:spPr>
          <a:xfrm>
            <a:off x="660083" y="297103"/>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None/>
            </a:pPr>
            <a:r>
              <a:rPr lang="en-US" sz="3600"/>
              <a:t>Questions from the Audience?</a:t>
            </a:r>
            <a:endParaRPr sz="3600"/>
          </a:p>
        </p:txBody>
      </p:sp>
      <p:pic>
        <p:nvPicPr>
          <p:cNvPr id="279" name="Google Shape;279;p47"/>
          <p:cNvPicPr preferRelativeResize="0"/>
          <p:nvPr/>
        </p:nvPicPr>
        <p:blipFill rotWithShape="1">
          <a:blip r:embed="rId3">
            <a:alphaModFix/>
          </a:blip>
          <a:srcRect b="0" l="0" r="0" t="0"/>
          <a:stretch/>
        </p:blipFill>
        <p:spPr>
          <a:xfrm>
            <a:off x="935023" y="1245371"/>
            <a:ext cx="7731154" cy="51541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32"/>
          <p:cNvSpPr/>
          <p:nvPr/>
        </p:nvSpPr>
        <p:spPr>
          <a:xfrm rot="-1463569">
            <a:off x="1984375" y="963613"/>
            <a:ext cx="5348288" cy="4862512"/>
          </a:xfrm>
          <a:prstGeom prst="verticalScroll">
            <a:avLst>
              <a:gd fmla="val 12500" name="adj"/>
            </a:avLst>
          </a:prstGeom>
          <a:solidFill>
            <a:schemeClr val="accent1"/>
          </a:solidFill>
          <a:ln cap="flat" cmpd="sng" w="25400">
            <a:solidFill>
              <a:srgbClr val="AF5C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Helvetica Neue"/>
              <a:ea typeface="Helvetica Neue"/>
              <a:cs typeface="Helvetica Neue"/>
              <a:sym typeface="Helvetica Neue"/>
            </a:endParaRPr>
          </a:p>
        </p:txBody>
      </p:sp>
      <p:sp>
        <p:nvSpPr>
          <p:cNvPr id="285" name="Google Shape;285;p32"/>
          <p:cNvSpPr txBox="1"/>
          <p:nvPr/>
        </p:nvSpPr>
        <p:spPr>
          <a:xfrm rot="-1401447">
            <a:off x="669925" y="2636838"/>
            <a:ext cx="77724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88000"/>
              </a:lnSpc>
              <a:spcBef>
                <a:spcPts val="0"/>
              </a:spcBef>
              <a:spcAft>
                <a:spcPts val="0"/>
              </a:spcAft>
              <a:buClr>
                <a:srgbClr val="000000"/>
              </a:buClr>
              <a:buSzPts val="4000"/>
              <a:buFont typeface="Arial"/>
              <a:buNone/>
            </a:pPr>
            <a:r>
              <a:rPr b="1" i="0" lang="en-US" sz="4000" u="none" cap="none" strike="noStrike">
                <a:solidFill>
                  <a:schemeClr val="lt1"/>
                </a:solidFill>
                <a:latin typeface="Arial"/>
                <a:ea typeface="Arial"/>
                <a:cs typeface="Arial"/>
                <a:sym typeface="Arial"/>
              </a:rPr>
              <a:t>202</a:t>
            </a:r>
            <a:r>
              <a:rPr b="1" lang="en-US" sz="4000">
                <a:solidFill>
                  <a:schemeClr val="lt1"/>
                </a:solidFill>
              </a:rPr>
              <a:t>4</a:t>
            </a:r>
            <a:r>
              <a:rPr b="1" i="0" lang="en-US" sz="4000" u="none" cap="none" strike="noStrike">
                <a:solidFill>
                  <a:schemeClr val="lt1"/>
                </a:solidFill>
                <a:latin typeface="Arial"/>
                <a:ea typeface="Arial"/>
                <a:cs typeface="Arial"/>
                <a:sym typeface="Arial"/>
              </a:rPr>
              <a:t> </a:t>
            </a:r>
            <a:br>
              <a:rPr b="1" i="0" lang="en-US" sz="4000" u="none" cap="none" strike="noStrike">
                <a:solidFill>
                  <a:schemeClr val="lt1"/>
                </a:solidFill>
                <a:latin typeface="Arial"/>
                <a:ea typeface="Arial"/>
                <a:cs typeface="Arial"/>
                <a:sym typeface="Arial"/>
              </a:rPr>
            </a:br>
            <a:r>
              <a:rPr b="1" i="0" lang="en-US" sz="4000" u="none" cap="none" strike="noStrike">
                <a:solidFill>
                  <a:schemeClr val="lt1"/>
                </a:solidFill>
                <a:latin typeface="Arial"/>
                <a:ea typeface="Arial"/>
                <a:cs typeface="Arial"/>
                <a:sym typeface="Arial"/>
              </a:rPr>
              <a:t>Tour Guide </a:t>
            </a:r>
            <a:br>
              <a:rPr b="1" i="0" lang="en-US" sz="4000" u="none" cap="none" strike="noStrike">
                <a:solidFill>
                  <a:schemeClr val="lt1"/>
                </a:solidFill>
                <a:latin typeface="Arial"/>
                <a:ea typeface="Arial"/>
                <a:cs typeface="Arial"/>
                <a:sym typeface="Arial"/>
              </a:rPr>
            </a:br>
            <a:r>
              <a:rPr b="1" i="0" lang="en-US" sz="4000" u="none" cap="none" strike="noStrike">
                <a:solidFill>
                  <a:schemeClr val="lt1"/>
                </a:solidFill>
                <a:latin typeface="Arial"/>
                <a:ea typeface="Arial"/>
                <a:cs typeface="Arial"/>
                <a:sym typeface="Arial"/>
              </a:rPr>
              <a:t>Graduation </a:t>
            </a:r>
            <a:endParaRPr b="0" i="0" sz="1800" u="none" cap="none" strike="noStrike">
              <a:solidFill>
                <a:srgbClr val="000000"/>
              </a:solidFill>
              <a:latin typeface="Arial"/>
              <a:ea typeface="Arial"/>
              <a:cs typeface="Arial"/>
              <a:sym typeface="Arial"/>
            </a:endParaRPr>
          </a:p>
        </p:txBody>
      </p:sp>
      <p:sp>
        <p:nvSpPr>
          <p:cNvPr id="286" name="Google Shape;286;p32"/>
          <p:cNvSpPr txBox="1"/>
          <p:nvPr/>
        </p:nvSpPr>
        <p:spPr>
          <a:xfrm>
            <a:off x="5680174" y="4673450"/>
            <a:ext cx="1925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Courgette"/>
                <a:ea typeface="Courgette"/>
                <a:cs typeface="Courgette"/>
                <a:sym typeface="Courgette"/>
              </a:rPr>
              <a:t>and star awards!</a:t>
            </a:r>
            <a:endParaRPr b="0" i="0" sz="3600" u="none" cap="none" strike="noStrike">
              <a:solidFill>
                <a:srgbClr val="000000"/>
              </a:solidFill>
              <a:latin typeface="Courgette"/>
              <a:ea typeface="Courgette"/>
              <a:cs typeface="Courgette"/>
              <a:sym typeface="Courgette"/>
            </a:endParaRPr>
          </a:p>
        </p:txBody>
      </p:sp>
      <p:sp>
        <p:nvSpPr>
          <p:cNvPr id="287" name="Google Shape;287;p32"/>
          <p:cNvSpPr/>
          <p:nvPr/>
        </p:nvSpPr>
        <p:spPr>
          <a:xfrm>
            <a:off x="7700519" y="4736706"/>
            <a:ext cx="915067" cy="915067"/>
          </a:xfrm>
          <a:prstGeom prst="star5">
            <a:avLst>
              <a:gd fmla="val 19098" name="adj"/>
              <a:gd fmla="val 105146" name="hf"/>
              <a:gd fmla="val 110557" name="vf"/>
            </a:avLst>
          </a:prstGeom>
          <a:solidFill>
            <a:srgbClr val="CC99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 name="Google Shape;288;p32"/>
          <p:cNvSpPr txBox="1"/>
          <p:nvPr/>
        </p:nvSpPr>
        <p:spPr>
          <a:xfrm>
            <a:off x="7966333" y="5119862"/>
            <a:ext cx="38343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
        <p:nvSpPr>
          <p:cNvPr id="293" name="Google Shape;293;p33"/>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Appendix A: leading a tour</a:t>
            </a:r>
            <a:endParaRPr/>
          </a:p>
        </p:txBody>
      </p:sp>
      <p:sp>
        <p:nvSpPr>
          <p:cNvPr id="294" name="Google Shape;294;p33"/>
          <p:cNvSpPr txBox="1"/>
          <p:nvPr/>
        </p:nvSpPr>
        <p:spPr>
          <a:xfrm>
            <a:off x="857249" y="1295400"/>
            <a:ext cx="7886700" cy="5543550"/>
          </a:xfrm>
          <a:prstGeom prst="rect">
            <a:avLst/>
          </a:prstGeom>
          <a:noFill/>
          <a:ln>
            <a:noFill/>
          </a:ln>
        </p:spPr>
        <p:txBody>
          <a:bodyPr anchorCtr="0" anchor="t" bIns="45700" lIns="91425" spcFirstLastPara="1" rIns="91425" wrap="square" tIns="45700">
            <a:noAutofit/>
          </a:bodyPr>
          <a:lstStyle/>
          <a:p>
            <a:pPr indent="-189187" lvl="0" marL="189187" marR="0" rtl="0" algn="l">
              <a:lnSpc>
                <a:spcPct val="80000"/>
              </a:lnSpc>
              <a:spcBef>
                <a:spcPts val="0"/>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In most cases, Zach will perform the duties of “tour leader”, which includes: </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Setup</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meeting the visitors</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giving the intro</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leading a group through the vaults</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questions and further demos</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showing visitors out</a:t>
            </a:r>
            <a:endParaRPr b="0" i="0" sz="1400" u="none" cap="none" strike="noStrike">
              <a:solidFill>
                <a:srgbClr val="000000"/>
              </a:solidFill>
              <a:latin typeface="Arial"/>
              <a:ea typeface="Arial"/>
              <a:cs typeface="Arial"/>
              <a:sym typeface="Arial"/>
            </a:endParaRPr>
          </a:p>
          <a:p>
            <a:pPr indent="-159233" lvl="1" marL="381527" marR="0" rtl="0" algn="l">
              <a:lnSpc>
                <a:spcPct val="8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Cleanup</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Grad students fill the role of “tour guide”, which only involves leading a group through the vaults, takes about 40 minutes, and pays two hours at your hourly rate</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However, sometimes you may have the opportunity to serve as “</a:t>
            </a:r>
            <a:r>
              <a:rPr b="1" i="0" lang="en-US" sz="2310" u="none" cap="none" strike="noStrike">
                <a:solidFill>
                  <a:srgbClr val="064308"/>
                </a:solidFill>
                <a:latin typeface="Arial"/>
                <a:ea typeface="Arial"/>
                <a:cs typeface="Arial"/>
                <a:sym typeface="Arial"/>
              </a:rPr>
              <a:t>tour leader</a:t>
            </a:r>
            <a:r>
              <a:rPr b="0" i="0" lang="en-US" sz="2310" u="none" cap="none" strike="noStrike">
                <a:solidFill>
                  <a:srgbClr val="064308"/>
                </a:solidFill>
                <a:latin typeface="Arial"/>
                <a:ea typeface="Arial"/>
                <a:cs typeface="Arial"/>
                <a:sym typeface="Arial"/>
              </a:rPr>
              <a:t>”, which pays five hours at your hourly rate for about 2 hours of effort - instructions are on the following slides!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34"/>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400"/>
              <a:buFont typeface="Arial"/>
              <a:buNone/>
            </a:pPr>
            <a:r>
              <a:rPr lang="en-US" sz="4400"/>
              <a:t>Tour procedures - preparation</a:t>
            </a:r>
            <a:endParaRPr sz="4400"/>
          </a:p>
        </p:txBody>
      </p:sp>
      <p:sp>
        <p:nvSpPr>
          <p:cNvPr id="300" name="Google Shape;300;p34"/>
          <p:cNvSpPr txBox="1"/>
          <p:nvPr/>
        </p:nvSpPr>
        <p:spPr>
          <a:xfrm>
            <a:off x="1110298" y="1228725"/>
            <a:ext cx="4546600" cy="5410200"/>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rgbClr val="064308"/>
              </a:buClr>
              <a:buSzPts val="2000"/>
              <a:buFont typeface="Noto Sans Symbols"/>
              <a:buAutoNum type="arabicPeriod"/>
            </a:pPr>
            <a:r>
              <a:rPr b="0" i="0" lang="en-US" sz="2000" u="none" cap="none" strike="noStrike">
                <a:solidFill>
                  <a:srgbClr val="064308"/>
                </a:solidFill>
                <a:latin typeface="Arial"/>
                <a:ea typeface="Arial"/>
                <a:cs typeface="Arial"/>
                <a:sym typeface="Arial"/>
              </a:rPr>
              <a:t>30 minutes before: collect cart of equipment from room 1305 by tower III elevators (Reception has UB-5 key)</a:t>
            </a:r>
            <a:endParaRPr b="0" i="1" sz="2000" u="none" cap="none" strike="noStrike">
              <a:solidFill>
                <a:srgbClr val="064308"/>
              </a:solidFill>
              <a:latin typeface="Arial"/>
              <a:ea typeface="Arial"/>
              <a:cs typeface="Arial"/>
              <a:sym typeface="Arial"/>
            </a:endParaRPr>
          </a:p>
          <a:p>
            <a:pPr indent="-609600" lvl="0" marL="609600" marR="0" rtl="0" algn="l">
              <a:lnSpc>
                <a:spcPct val="90000"/>
              </a:lnSpc>
              <a:spcBef>
                <a:spcPts val="1266"/>
              </a:spcBef>
              <a:spcAft>
                <a:spcPts val="0"/>
              </a:spcAft>
              <a:buClr>
                <a:srgbClr val="064308"/>
              </a:buClr>
              <a:buSzPts val="2000"/>
              <a:buFont typeface="Noto Sans Symbols"/>
              <a:buAutoNum type="arabicPeriod"/>
            </a:pPr>
            <a:r>
              <a:rPr b="0" i="0" lang="en-US" sz="2000" u="none" cap="none" strike="noStrike">
                <a:solidFill>
                  <a:srgbClr val="064308"/>
                </a:solidFill>
                <a:latin typeface="Arial"/>
                <a:ea typeface="Arial"/>
                <a:cs typeface="Arial"/>
                <a:sym typeface="Arial"/>
              </a:rPr>
              <a:t>Perform safety survey (forms on a clipboard on that cart, in my office, and on tour wiki)</a:t>
            </a:r>
            <a:endParaRPr b="0" i="0" sz="1400" u="none" cap="none" strike="noStrike">
              <a:solidFill>
                <a:srgbClr val="000000"/>
              </a:solidFill>
              <a:latin typeface="Arial"/>
              <a:ea typeface="Arial"/>
              <a:cs typeface="Arial"/>
              <a:sym typeface="Arial"/>
            </a:endParaRPr>
          </a:p>
          <a:p>
            <a:pPr indent="-609600" lvl="0" marL="609600" marR="0" rtl="0" algn="l">
              <a:lnSpc>
                <a:spcPct val="90000"/>
              </a:lnSpc>
              <a:spcBef>
                <a:spcPts val="1266"/>
              </a:spcBef>
              <a:spcAft>
                <a:spcPts val="0"/>
              </a:spcAft>
              <a:buClr>
                <a:srgbClr val="064308"/>
              </a:buClr>
              <a:buSzPts val="2000"/>
              <a:buFont typeface="Noto Sans Symbols"/>
              <a:buAutoNum type="arabicPeriod"/>
            </a:pPr>
            <a:r>
              <a:rPr b="0" i="0" lang="en-US" sz="2000" u="none" cap="none" strike="noStrike">
                <a:solidFill>
                  <a:srgbClr val="064308"/>
                </a:solidFill>
                <a:latin typeface="Arial"/>
                <a:ea typeface="Arial"/>
                <a:cs typeface="Arial"/>
                <a:sym typeface="Arial"/>
              </a:rPr>
              <a:t>Load up tour introduction powerpoint (on wiki, choose one appropriate for audience)</a:t>
            </a:r>
            <a:endParaRPr b="0" i="0" sz="1400" u="none" cap="none" strike="noStrike">
              <a:solidFill>
                <a:srgbClr val="000000"/>
              </a:solidFill>
              <a:latin typeface="Arial"/>
              <a:ea typeface="Arial"/>
              <a:cs typeface="Arial"/>
              <a:sym typeface="Arial"/>
            </a:endParaRPr>
          </a:p>
          <a:p>
            <a:pPr indent="-609600" lvl="0" marL="609600" marR="0" rtl="0" algn="l">
              <a:lnSpc>
                <a:spcPct val="90000"/>
              </a:lnSpc>
              <a:spcBef>
                <a:spcPts val="1266"/>
              </a:spcBef>
              <a:spcAft>
                <a:spcPts val="0"/>
              </a:spcAft>
              <a:buClr>
                <a:srgbClr val="064308"/>
              </a:buClr>
              <a:buSzPts val="2000"/>
              <a:buFont typeface="Noto Sans Symbols"/>
              <a:buAutoNum type="arabicPeriod"/>
            </a:pPr>
            <a:r>
              <a:rPr b="0" i="0" lang="en-US" sz="2000" u="none" cap="none" strike="noStrike">
                <a:solidFill>
                  <a:srgbClr val="064308"/>
                </a:solidFill>
                <a:latin typeface="Arial"/>
                <a:ea typeface="Arial"/>
                <a:cs typeface="Arial"/>
                <a:sym typeface="Arial"/>
              </a:rPr>
              <a:t>Make sure venue (e.g. </a:t>
            </a:r>
            <a:r>
              <a:rPr lang="en-US" sz="2000">
                <a:solidFill>
                  <a:srgbClr val="064308"/>
                </a:solidFill>
              </a:rPr>
              <a:t>1300 Auditorium, 1200 </a:t>
            </a:r>
            <a:r>
              <a:rPr b="0" i="0" lang="en-US" sz="2000" u="none" cap="none" strike="noStrike">
                <a:solidFill>
                  <a:srgbClr val="064308"/>
                </a:solidFill>
                <a:latin typeface="Arial"/>
                <a:ea typeface="Arial"/>
                <a:cs typeface="Arial"/>
                <a:sym typeface="Arial"/>
              </a:rPr>
              <a:t>Lecture Hal</a:t>
            </a:r>
            <a:r>
              <a:rPr lang="en-US" sz="2000">
                <a:solidFill>
                  <a:srgbClr val="064308"/>
                </a:solidFill>
              </a:rPr>
              <a:t>l</a:t>
            </a:r>
            <a:r>
              <a:rPr b="0" i="0" lang="en-US" sz="2000" u="none" cap="none" strike="noStrike">
                <a:solidFill>
                  <a:srgbClr val="064308"/>
                </a:solidFill>
                <a:latin typeface="Arial"/>
                <a:ea typeface="Arial"/>
                <a:cs typeface="Arial"/>
                <a:sym typeface="Arial"/>
              </a:rPr>
              <a:t>) is clean and neat for visitors</a:t>
            </a:r>
            <a:endParaRPr b="0" i="0" sz="1400" u="none" cap="none" strike="noStrike">
              <a:solidFill>
                <a:srgbClr val="000000"/>
              </a:solidFill>
              <a:latin typeface="Arial"/>
              <a:ea typeface="Arial"/>
              <a:cs typeface="Arial"/>
              <a:sym typeface="Arial"/>
            </a:endParaRPr>
          </a:p>
        </p:txBody>
      </p:sp>
      <p:pic>
        <p:nvPicPr>
          <p:cNvPr id="301" name="Google Shape;301;p34"/>
          <p:cNvPicPr preferRelativeResize="0"/>
          <p:nvPr/>
        </p:nvPicPr>
        <p:blipFill rotWithShape="1">
          <a:blip r:embed="rId3">
            <a:alphaModFix/>
          </a:blip>
          <a:srcRect b="0" l="0" r="0" t="0"/>
          <a:stretch/>
        </p:blipFill>
        <p:spPr>
          <a:xfrm>
            <a:off x="5602923" y="1295400"/>
            <a:ext cx="3363912" cy="2524125"/>
          </a:xfrm>
          <a:prstGeom prst="rect">
            <a:avLst/>
          </a:prstGeom>
          <a:noFill/>
          <a:ln>
            <a:noFill/>
          </a:ln>
        </p:spPr>
      </p:pic>
      <p:pic>
        <p:nvPicPr>
          <p:cNvPr id="302" name="Google Shape;302;p34"/>
          <p:cNvPicPr preferRelativeResize="0"/>
          <p:nvPr/>
        </p:nvPicPr>
        <p:blipFill>
          <a:blip r:embed="rId4">
            <a:alphaModFix/>
          </a:blip>
          <a:stretch>
            <a:fillRect/>
          </a:stretch>
        </p:blipFill>
        <p:spPr>
          <a:xfrm>
            <a:off x="5602925" y="3819525"/>
            <a:ext cx="3363901" cy="25229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35"/>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Tour procedures - during</a:t>
            </a:r>
            <a:endParaRPr/>
          </a:p>
        </p:txBody>
      </p:sp>
      <p:sp>
        <p:nvSpPr>
          <p:cNvPr id="308" name="Google Shape;308;p35"/>
          <p:cNvSpPr txBox="1"/>
          <p:nvPr/>
        </p:nvSpPr>
        <p:spPr>
          <a:xfrm>
            <a:off x="668338" y="1219200"/>
            <a:ext cx="5046662" cy="5410200"/>
          </a:xfrm>
          <a:prstGeom prst="rect">
            <a:avLst/>
          </a:prstGeom>
          <a:noFill/>
          <a:ln>
            <a:noFill/>
          </a:ln>
        </p:spPr>
        <p:txBody>
          <a:bodyPr anchorCtr="0" anchor="t" bIns="45700" lIns="91425" spcFirstLastPara="1" rIns="91425" wrap="square" tIns="45700">
            <a:noAutofit/>
          </a:bodyPr>
          <a:lstStyle/>
          <a:p>
            <a:pPr indent="-457200" lvl="1" marL="457200" marR="0" rtl="0" algn="l">
              <a:lnSpc>
                <a:spcPct val="90000"/>
              </a:lnSpc>
              <a:spcBef>
                <a:spcPts val="0"/>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You will meet group in the lobby (on weekends/evenings, one tour leader will let them in the door while the other hosts them in the seminar room)</a:t>
            </a:r>
            <a:endParaRPr b="0" i="0" sz="1400" u="none" cap="none" strike="noStrike">
              <a:solidFill>
                <a:srgbClr val="000000"/>
              </a:solidFill>
              <a:latin typeface="Arial"/>
              <a:ea typeface="Arial"/>
              <a:cs typeface="Arial"/>
              <a:sym typeface="Arial"/>
            </a:endParaRPr>
          </a:p>
          <a:p>
            <a:pPr indent="-457200" lvl="1" marL="457200" marR="0" rtl="0" algn="l">
              <a:lnSpc>
                <a:spcPct val="90000"/>
              </a:lnSpc>
              <a:spcBef>
                <a:spcPts val="211"/>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Ask about time limitations, education level(?), collect minor permission form</a:t>
            </a:r>
            <a:endParaRPr b="0" i="1" sz="2000" u="none" cap="none" strike="noStrike">
              <a:solidFill>
                <a:schemeClr val="dk1"/>
              </a:solidFill>
              <a:latin typeface="Arial"/>
              <a:ea typeface="Arial"/>
              <a:cs typeface="Arial"/>
              <a:sym typeface="Arial"/>
            </a:endParaRPr>
          </a:p>
          <a:p>
            <a:pPr indent="-457200" lvl="1" marL="457200" marR="0" rtl="0" algn="l">
              <a:lnSpc>
                <a:spcPct val="90000"/>
              </a:lnSpc>
              <a:spcBef>
                <a:spcPts val="211"/>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Introduction/demos: encourage questions and ask their opinions</a:t>
            </a:r>
            <a:endParaRPr b="0" i="0" sz="1400" u="none" cap="none" strike="noStrike">
              <a:solidFill>
                <a:srgbClr val="000000"/>
              </a:solidFill>
              <a:latin typeface="Arial"/>
              <a:ea typeface="Arial"/>
              <a:cs typeface="Arial"/>
              <a:sym typeface="Arial"/>
            </a:endParaRPr>
          </a:p>
          <a:p>
            <a:pPr indent="-457200" lvl="1" marL="457200" marR="0" rtl="0" algn="l">
              <a:lnSpc>
                <a:spcPct val="90000"/>
              </a:lnSpc>
              <a:spcBef>
                <a:spcPts val="211"/>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Provide copies of the safety survey to all guides assisting you, answer any questions</a:t>
            </a:r>
            <a:endParaRPr b="0" i="0" sz="1400" u="none" cap="none" strike="noStrike">
              <a:solidFill>
                <a:srgbClr val="000000"/>
              </a:solidFill>
              <a:latin typeface="Arial"/>
              <a:ea typeface="Arial"/>
              <a:cs typeface="Arial"/>
              <a:sym typeface="Arial"/>
            </a:endParaRPr>
          </a:p>
          <a:p>
            <a:pPr indent="-457200" lvl="1" marL="457200" marR="0" rtl="0" algn="l">
              <a:lnSpc>
                <a:spcPct val="90000"/>
              </a:lnSpc>
              <a:spcBef>
                <a:spcPts val="211"/>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Tour: split into groups ≤12, stagger starting location (control room, EHB…)</a:t>
            </a:r>
            <a:endParaRPr b="0" i="0" sz="1400" u="none" cap="none" strike="noStrike">
              <a:solidFill>
                <a:srgbClr val="000000"/>
              </a:solidFill>
              <a:latin typeface="Arial"/>
              <a:ea typeface="Arial"/>
              <a:cs typeface="Arial"/>
              <a:sym typeface="Arial"/>
            </a:endParaRPr>
          </a:p>
          <a:p>
            <a:pPr indent="-457200" lvl="1" marL="457200" marR="0" rtl="0" algn="l">
              <a:lnSpc>
                <a:spcPct val="90000"/>
              </a:lnSpc>
              <a:spcBef>
                <a:spcPts val="211"/>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Return to </a:t>
            </a:r>
            <a:r>
              <a:rPr lang="en-US" sz="2000">
                <a:solidFill>
                  <a:schemeClr val="dk1"/>
                </a:solidFill>
              </a:rPr>
              <a:t>starting location</a:t>
            </a:r>
            <a:r>
              <a:rPr b="0" i="0" lang="en-US" sz="2000" u="none" cap="none" strike="noStrike">
                <a:solidFill>
                  <a:schemeClr val="dk1"/>
                </a:solidFill>
                <a:latin typeface="Arial"/>
                <a:ea typeface="Arial"/>
                <a:cs typeface="Arial"/>
                <a:sym typeface="Arial"/>
              </a:rPr>
              <a:t>, invite remaining questions, more demos?</a:t>
            </a:r>
            <a:endParaRPr b="0" i="0" sz="1400" u="none" cap="none" strike="noStrike">
              <a:solidFill>
                <a:srgbClr val="000000"/>
              </a:solidFill>
              <a:latin typeface="Arial"/>
              <a:ea typeface="Arial"/>
              <a:cs typeface="Arial"/>
              <a:sym typeface="Arial"/>
            </a:endParaRPr>
          </a:p>
          <a:p>
            <a:pPr indent="-457200" lvl="1" marL="457200" marR="0" rtl="0" algn="l">
              <a:lnSpc>
                <a:spcPct val="90000"/>
              </a:lnSpc>
              <a:spcBef>
                <a:spcPts val="211"/>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Provide Zach’s card if guests want further info, escort group out</a:t>
            </a:r>
            <a:endParaRPr b="0" i="0" sz="2000" u="none" cap="none" strike="noStrike">
              <a:solidFill>
                <a:schemeClr val="dk1"/>
              </a:solidFill>
              <a:latin typeface="Arial"/>
              <a:ea typeface="Arial"/>
              <a:cs typeface="Arial"/>
              <a:sym typeface="Arial"/>
            </a:endParaRPr>
          </a:p>
        </p:txBody>
      </p:sp>
      <p:pic>
        <p:nvPicPr>
          <p:cNvPr id="309" name="Google Shape;309;p35"/>
          <p:cNvPicPr preferRelativeResize="0"/>
          <p:nvPr/>
        </p:nvPicPr>
        <p:blipFill rotWithShape="1">
          <a:blip r:embed="rId3">
            <a:alphaModFix/>
          </a:blip>
          <a:srcRect b="0" l="0" r="0" t="0"/>
          <a:stretch/>
        </p:blipFill>
        <p:spPr>
          <a:xfrm>
            <a:off x="5715000" y="1219200"/>
            <a:ext cx="2844800" cy="4267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3" name="Shape 313"/>
        <p:cNvGrpSpPr/>
        <p:nvPr/>
      </p:nvGrpSpPr>
      <p:grpSpPr>
        <a:xfrm>
          <a:off x="0" y="0"/>
          <a:ext cx="0" cy="0"/>
          <a:chOff x="0" y="0"/>
          <a:chExt cx="0" cy="0"/>
        </a:xfrm>
      </p:grpSpPr>
      <p:sp>
        <p:nvSpPr>
          <p:cNvPr id="314" name="Google Shape;314;p36"/>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300"/>
              <a:buFont typeface="Arial"/>
              <a:buNone/>
            </a:pPr>
            <a:r>
              <a:rPr lang="en-US"/>
              <a:t>The right introduction for the audience</a:t>
            </a:r>
            <a:endParaRPr/>
          </a:p>
        </p:txBody>
      </p:sp>
      <p:sp>
        <p:nvSpPr>
          <p:cNvPr id="315" name="Google Shape;315;p36"/>
          <p:cNvSpPr txBox="1"/>
          <p:nvPr/>
        </p:nvSpPr>
        <p:spPr>
          <a:xfrm>
            <a:off x="457200" y="1193800"/>
            <a:ext cx="5505450" cy="48768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Know your audience! There are tour introductions for each on the wiki</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Young Students</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General Public</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Science students: High school / Undergrads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Simpler explanations must still use the correct science!</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Consider what terms need to be defined, or can be dropped (e.g. General Public and Young Students talks don’t introduce isotopes)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Consider what should each audience hear about FRIB: the “take-home message” </a:t>
            </a:r>
            <a:endParaRPr b="0" i="0" sz="1400" u="none" cap="none" strike="noStrike">
              <a:solidFill>
                <a:srgbClr val="000000"/>
              </a:solidFill>
              <a:latin typeface="Arial"/>
              <a:ea typeface="Arial"/>
              <a:cs typeface="Arial"/>
              <a:sym typeface="Arial"/>
            </a:endParaRPr>
          </a:p>
        </p:txBody>
      </p:sp>
      <p:pic>
        <p:nvPicPr>
          <p:cNvPr id="316" name="Google Shape;316;p36"/>
          <p:cNvPicPr preferRelativeResize="0"/>
          <p:nvPr/>
        </p:nvPicPr>
        <p:blipFill rotWithShape="1">
          <a:blip r:embed="rId3">
            <a:alphaModFix/>
          </a:blip>
          <a:srcRect b="0" l="32540" r="29365" t="0"/>
          <a:stretch/>
        </p:blipFill>
        <p:spPr>
          <a:xfrm>
            <a:off x="5962650" y="1253383"/>
            <a:ext cx="3276290" cy="48292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sp>
        <p:nvSpPr>
          <p:cNvPr id="321" name="Google Shape;321;p37"/>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400"/>
              <a:buFont typeface="Arial"/>
              <a:buNone/>
            </a:pPr>
            <a:r>
              <a:rPr lang="en-US" sz="4400"/>
              <a:t>Demonstrations</a:t>
            </a:r>
            <a:endParaRPr sz="3600"/>
          </a:p>
        </p:txBody>
      </p:sp>
      <p:sp>
        <p:nvSpPr>
          <p:cNvPr id="322" name="Google Shape;322;p37"/>
          <p:cNvSpPr txBox="1"/>
          <p:nvPr/>
        </p:nvSpPr>
        <p:spPr>
          <a:xfrm>
            <a:off x="665956" y="1430551"/>
            <a:ext cx="4002088" cy="3769858"/>
          </a:xfrm>
          <a:prstGeom prst="rect">
            <a:avLst/>
          </a:prstGeom>
          <a:noFill/>
          <a:ln>
            <a:noFill/>
          </a:ln>
        </p:spPr>
        <p:txBody>
          <a:bodyPr anchorCtr="0" anchor="t" bIns="45700" lIns="91425" spcFirstLastPara="1" rIns="91425" wrap="square" tIns="45700">
            <a:noAutofit/>
          </a:bodyPr>
          <a:lstStyle/>
          <a:p>
            <a:pPr indent="-189187" lvl="0" marL="189187" marR="0" rtl="0" algn="l">
              <a:lnSpc>
                <a:spcPct val="80000"/>
              </a:lnSpc>
              <a:spcBef>
                <a:spcPts val="0"/>
              </a:spcBef>
              <a:spcAft>
                <a:spcPts val="0"/>
              </a:spcAft>
              <a:buClr>
                <a:srgbClr val="064308"/>
              </a:buClr>
              <a:buSzPts val="2000"/>
              <a:buFont typeface="Noto Sans Symbols"/>
              <a:buNone/>
            </a:pPr>
            <a:r>
              <a:rPr b="0" i="0" lang="en-US" sz="2000" u="none" cap="none" strike="noStrike">
                <a:solidFill>
                  <a:srgbClr val="064308"/>
                </a:solidFill>
                <a:latin typeface="Arial"/>
                <a:ea typeface="Arial"/>
                <a:cs typeface="Arial"/>
                <a:sym typeface="Arial"/>
              </a:rPr>
              <a:t>In order of priority:</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Fragmentation/rare isotope production with Marble Nuclei</a:t>
            </a:r>
            <a:endParaRPr b="0" i="0" sz="1400" u="none" cap="none" strike="noStrike">
              <a:solidFill>
                <a:srgbClr val="000000"/>
              </a:solidFill>
              <a:latin typeface="Arial"/>
              <a:ea typeface="Arial"/>
              <a:cs typeface="Arial"/>
              <a:sym typeface="Arial"/>
            </a:endParaRPr>
          </a:p>
          <a:p>
            <a:pPr indent="-189186" lvl="0" marL="189186" marR="0" rtl="0" algn="l">
              <a:lnSpc>
                <a:spcPct val="80000"/>
              </a:lnSpc>
              <a:spcBef>
                <a:spcPts val="1266"/>
              </a:spcBef>
              <a:spcAft>
                <a:spcPts val="0"/>
              </a:spcAft>
              <a:buClr>
                <a:srgbClr val="064308"/>
              </a:buClr>
              <a:buSzPts val="2000"/>
              <a:buFont typeface="Noto Sans Symbols"/>
              <a:buChar char="▪"/>
            </a:pPr>
            <a:r>
              <a:rPr lang="en-US" sz="2000">
                <a:solidFill>
                  <a:srgbClr val="064308"/>
                </a:solidFill>
              </a:rPr>
              <a:t>“Shadow box” with mystery object inside: how do you measure an invisible thing?</a:t>
            </a:r>
            <a:endParaRPr sz="2000">
              <a:solidFill>
                <a:srgbClr val="064308"/>
              </a:solidFill>
            </a:endParaRPr>
          </a:p>
          <a:p>
            <a:pPr indent="-241300" lvl="0" marL="228600" rtl="0" algn="l">
              <a:lnSpc>
                <a:spcPct val="80000"/>
              </a:lnSpc>
              <a:spcBef>
                <a:spcPts val="1266"/>
              </a:spcBef>
              <a:spcAft>
                <a:spcPts val="0"/>
              </a:spcAft>
              <a:buClr>
                <a:srgbClr val="064308"/>
              </a:buClr>
              <a:buSzPts val="2000"/>
              <a:buFont typeface="Noto Sans Symbols"/>
              <a:buChar char="▪"/>
            </a:pPr>
            <a:r>
              <a:rPr lang="en-US" sz="2000">
                <a:solidFill>
                  <a:srgbClr val="064308"/>
                </a:solidFill>
              </a:rPr>
              <a:t>Scintillator Plastic (an example of a particle detector)</a:t>
            </a:r>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Conducting copper wire vs. Superconducting niobium-titanium wire</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Geiger counter: cosmic rays, Fiestaware, shielding (do not let visitors handle these)</a:t>
            </a:r>
            <a:endParaRPr b="0" i="0" sz="1400" u="none" cap="none" strike="noStrike">
              <a:solidFill>
                <a:srgbClr val="000000"/>
              </a:solidFill>
              <a:latin typeface="Arial"/>
              <a:ea typeface="Arial"/>
              <a:cs typeface="Arial"/>
              <a:sym typeface="Arial"/>
            </a:endParaRPr>
          </a:p>
          <a:p>
            <a:pPr indent="-189187" lvl="0" marL="189187" marR="0" rtl="0" algn="l">
              <a:lnSpc>
                <a:spcPct val="80000"/>
              </a:lnSpc>
              <a:spcBef>
                <a:spcPts val="1266"/>
              </a:spcBef>
              <a:spcAft>
                <a:spcPts val="0"/>
              </a:spcAft>
              <a:buClr>
                <a:srgbClr val="064308"/>
              </a:buClr>
              <a:buSzPts val="2000"/>
              <a:buFont typeface="Noto Sans Symbols"/>
              <a:buChar char="▪"/>
            </a:pPr>
            <a:r>
              <a:rPr b="0" i="0" lang="en-US" sz="2000" u="none" cap="none" strike="noStrike">
                <a:solidFill>
                  <a:srgbClr val="064308"/>
                </a:solidFill>
                <a:latin typeface="Arial"/>
                <a:ea typeface="Arial"/>
                <a:cs typeface="Arial"/>
                <a:sym typeface="Arial"/>
              </a:rPr>
              <a:t>Other suggestions?</a:t>
            </a:r>
            <a:endParaRPr b="0" i="0" sz="1400" u="none" cap="none" strike="noStrike">
              <a:solidFill>
                <a:srgbClr val="000000"/>
              </a:solidFill>
              <a:latin typeface="Arial"/>
              <a:ea typeface="Arial"/>
              <a:cs typeface="Arial"/>
              <a:sym typeface="Arial"/>
            </a:endParaRPr>
          </a:p>
        </p:txBody>
      </p:sp>
      <p:pic>
        <p:nvPicPr>
          <p:cNvPr id="323" name="Google Shape;323;p37"/>
          <p:cNvPicPr preferRelativeResize="0"/>
          <p:nvPr/>
        </p:nvPicPr>
        <p:blipFill>
          <a:blip r:embed="rId3">
            <a:alphaModFix/>
          </a:blip>
          <a:stretch>
            <a:fillRect/>
          </a:stretch>
        </p:blipFill>
        <p:spPr>
          <a:xfrm>
            <a:off x="5334001" y="3406875"/>
            <a:ext cx="3276600" cy="2889437"/>
          </a:xfrm>
          <a:prstGeom prst="rect">
            <a:avLst/>
          </a:prstGeom>
          <a:noFill/>
          <a:ln>
            <a:noFill/>
          </a:ln>
        </p:spPr>
      </p:pic>
      <p:pic>
        <p:nvPicPr>
          <p:cNvPr id="324" name="Google Shape;324;p37"/>
          <p:cNvPicPr preferRelativeResize="0"/>
          <p:nvPr/>
        </p:nvPicPr>
        <p:blipFill rotWithShape="1">
          <a:blip r:embed="rId4">
            <a:alphaModFix/>
          </a:blip>
          <a:srcRect b="0" l="0" r="0" t="0"/>
          <a:stretch/>
        </p:blipFill>
        <p:spPr>
          <a:xfrm>
            <a:off x="5334000" y="1200150"/>
            <a:ext cx="3276600" cy="2457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39"/>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Tour procedures - Cleanup</a:t>
            </a:r>
            <a:endParaRPr/>
          </a:p>
        </p:txBody>
      </p:sp>
      <p:sp>
        <p:nvSpPr>
          <p:cNvPr id="330" name="Google Shape;330;p39"/>
          <p:cNvSpPr txBox="1"/>
          <p:nvPr/>
        </p:nvSpPr>
        <p:spPr>
          <a:xfrm>
            <a:off x="685800" y="1371600"/>
            <a:ext cx="4427537" cy="5410200"/>
          </a:xfrm>
          <a:prstGeom prst="rect">
            <a:avLst/>
          </a:prstGeom>
          <a:noFill/>
          <a:ln>
            <a:noFill/>
          </a:ln>
        </p:spPr>
        <p:txBody>
          <a:bodyPr anchorCtr="0" anchor="t" bIns="45700" lIns="91425" spcFirstLastPara="1" rIns="91425" wrap="square" tIns="45700">
            <a:noAutofit/>
          </a:bodyPr>
          <a:lstStyle/>
          <a:p>
            <a:pPr indent="-347663" lvl="1" marL="347663" marR="0" rtl="0" algn="l">
              <a:lnSpc>
                <a:spcPct val="9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Replace things in outreach closet</a:t>
            </a:r>
            <a:endParaRPr b="0" i="0" sz="1400" u="none" cap="none" strike="noStrike">
              <a:solidFill>
                <a:srgbClr val="000000"/>
              </a:solidFill>
              <a:latin typeface="Arial"/>
              <a:ea typeface="Arial"/>
              <a:cs typeface="Arial"/>
              <a:sym typeface="Arial"/>
            </a:endParaRPr>
          </a:p>
          <a:p>
            <a:pPr indent="-347663" lvl="1" marL="347663" marR="0" rtl="0" algn="l">
              <a:lnSpc>
                <a:spcPct val="90000"/>
              </a:lnSpc>
              <a:spcBef>
                <a:spcPts val="211"/>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Make sure venue (e.g. Seminar Room or Lecture Hall) is clean</a:t>
            </a:r>
            <a:endParaRPr b="0" i="0" sz="1400" u="none" cap="none" strike="noStrike">
              <a:solidFill>
                <a:srgbClr val="000000"/>
              </a:solidFill>
              <a:latin typeface="Arial"/>
              <a:ea typeface="Arial"/>
              <a:cs typeface="Arial"/>
              <a:sym typeface="Arial"/>
            </a:endParaRPr>
          </a:p>
          <a:p>
            <a:pPr indent="-347663" lvl="1" marL="347663" marR="0" rtl="0" algn="l">
              <a:lnSpc>
                <a:spcPct val="90000"/>
              </a:lnSpc>
              <a:spcBef>
                <a:spcPts val="211"/>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Payslip, survey form, and permission slips (all on wiki) in Zach’s mailbox</a:t>
            </a:r>
            <a:endParaRPr b="0" i="0" sz="1400" u="none" cap="none" strike="noStrike">
              <a:solidFill>
                <a:srgbClr val="000000"/>
              </a:solidFill>
              <a:latin typeface="Arial"/>
              <a:ea typeface="Arial"/>
              <a:cs typeface="Arial"/>
              <a:sym typeface="Arial"/>
            </a:endParaRPr>
          </a:p>
          <a:p>
            <a:pPr indent="-347663" lvl="1" marL="347663" marR="0" rtl="0" algn="l">
              <a:lnSpc>
                <a:spcPct val="90000"/>
              </a:lnSpc>
              <a:spcBef>
                <a:spcPts val="211"/>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Submit questions for FAQ on wiki</a:t>
            </a:r>
            <a:endParaRPr b="0" i="0" sz="1400" u="none" cap="none" strike="noStrike">
              <a:solidFill>
                <a:srgbClr val="000000"/>
              </a:solidFill>
              <a:latin typeface="Arial"/>
              <a:ea typeface="Arial"/>
              <a:cs typeface="Arial"/>
              <a:sym typeface="Arial"/>
            </a:endParaRPr>
          </a:p>
        </p:txBody>
      </p:sp>
      <p:pic>
        <p:nvPicPr>
          <p:cNvPr id="331" name="Google Shape;331;p39"/>
          <p:cNvPicPr preferRelativeResize="0"/>
          <p:nvPr/>
        </p:nvPicPr>
        <p:blipFill rotWithShape="1">
          <a:blip r:embed="rId3">
            <a:alphaModFix/>
          </a:blip>
          <a:srcRect b="0" l="0" r="0" t="0"/>
          <a:stretch/>
        </p:blipFill>
        <p:spPr>
          <a:xfrm>
            <a:off x="5178425" y="1447800"/>
            <a:ext cx="3363912" cy="2524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p8"/>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Comments from tour groups</a:t>
            </a:r>
            <a:endParaRPr sz="4000"/>
          </a:p>
        </p:txBody>
      </p:sp>
      <p:sp>
        <p:nvSpPr>
          <p:cNvPr id="79" name="Google Shape;79;p8"/>
          <p:cNvSpPr txBox="1"/>
          <p:nvPr>
            <p:ph idx="1" type="body"/>
          </p:nvPr>
        </p:nvSpPr>
        <p:spPr>
          <a:xfrm>
            <a:off x="332507" y="1439863"/>
            <a:ext cx="5334000" cy="5418137"/>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64308"/>
              </a:buClr>
              <a:buSzPts val="2000"/>
              <a:buFont typeface="Noto Sans Symbols"/>
              <a:buNone/>
            </a:pPr>
            <a:r>
              <a:rPr b="0" i="1" lang="en-US" sz="2000" u="none" cap="none" strike="noStrike">
                <a:solidFill>
                  <a:srgbClr val="064308"/>
                </a:solidFill>
                <a:latin typeface="Arial"/>
                <a:ea typeface="Arial"/>
                <a:cs typeface="Arial"/>
                <a:sym typeface="Arial"/>
              </a:rPr>
              <a:t>“Several members of our groups commented that it was </a:t>
            </a:r>
            <a:r>
              <a:rPr b="1" i="1" lang="en-US" sz="2000" u="none" cap="none" strike="noStrike">
                <a:solidFill>
                  <a:srgbClr val="064308"/>
                </a:solidFill>
                <a:latin typeface="Arial"/>
                <a:ea typeface="Arial"/>
                <a:cs typeface="Arial"/>
                <a:sym typeface="Arial"/>
              </a:rPr>
              <a:t>the best tour </a:t>
            </a:r>
            <a:r>
              <a:rPr b="0" i="1" lang="en-US" sz="2000" u="none" cap="none" strike="noStrike">
                <a:solidFill>
                  <a:srgbClr val="064308"/>
                </a:solidFill>
                <a:latin typeface="Arial"/>
                <a:ea typeface="Arial"/>
                <a:cs typeface="Arial"/>
                <a:sym typeface="Arial"/>
              </a:rPr>
              <a:t>that they have had at MSU.”</a:t>
            </a:r>
            <a:endParaRPr b="0" i="0" sz="2310" u="none" cap="none" strike="noStrike">
              <a:solidFill>
                <a:srgbClr val="064308"/>
              </a:solidFill>
              <a:latin typeface="Arial"/>
              <a:ea typeface="Arial"/>
              <a:cs typeface="Arial"/>
              <a:sym typeface="Arial"/>
            </a:endParaRPr>
          </a:p>
          <a:p>
            <a:pPr indent="0" lvl="0" marL="0" marR="0" rtl="0" algn="l">
              <a:lnSpc>
                <a:spcPct val="80000"/>
              </a:lnSpc>
              <a:spcBef>
                <a:spcPts val="1266"/>
              </a:spcBef>
              <a:spcAft>
                <a:spcPts val="0"/>
              </a:spcAft>
              <a:buClr>
                <a:srgbClr val="064308"/>
              </a:buClr>
              <a:buSzPts val="2000"/>
              <a:buFont typeface="Noto Sans Symbols"/>
              <a:buNone/>
            </a:pPr>
            <a:r>
              <a:rPr b="0" i="1" lang="en-US" sz="2000" u="none" cap="none" strike="noStrike">
                <a:solidFill>
                  <a:srgbClr val="064308"/>
                </a:solidFill>
                <a:latin typeface="Arial"/>
                <a:ea typeface="Arial"/>
                <a:cs typeface="Arial"/>
                <a:sym typeface="Arial"/>
              </a:rPr>
              <a:t>“Zach and the graduate students were awesome. This is the 4th time I've brought a class group. It has been better every time and this was easily the most organized and presented tour we have taken to date. We </a:t>
            </a:r>
            <a:r>
              <a:rPr b="1" i="1" lang="en-US" sz="2000" u="none" cap="none" strike="noStrike">
                <a:solidFill>
                  <a:srgbClr val="064308"/>
                </a:solidFill>
                <a:latin typeface="Arial"/>
                <a:ea typeface="Arial"/>
                <a:cs typeface="Arial"/>
                <a:sym typeface="Arial"/>
              </a:rPr>
              <a:t>look forward to coming back </a:t>
            </a:r>
            <a:r>
              <a:rPr b="0" i="1" lang="en-US" sz="2000" u="none" cap="none" strike="noStrike">
                <a:solidFill>
                  <a:srgbClr val="064308"/>
                </a:solidFill>
                <a:latin typeface="Arial"/>
                <a:ea typeface="Arial"/>
                <a:cs typeface="Arial"/>
                <a:sym typeface="Arial"/>
              </a:rPr>
              <a:t>again!”</a:t>
            </a:r>
            <a:endParaRPr b="0" i="0" sz="2310" u="none" cap="none" strike="noStrike">
              <a:solidFill>
                <a:srgbClr val="064308"/>
              </a:solidFill>
              <a:latin typeface="Arial"/>
              <a:ea typeface="Arial"/>
              <a:cs typeface="Arial"/>
              <a:sym typeface="Arial"/>
            </a:endParaRPr>
          </a:p>
          <a:p>
            <a:pPr indent="0" lvl="0" marL="0" marR="0" rtl="0" algn="l">
              <a:lnSpc>
                <a:spcPct val="80000"/>
              </a:lnSpc>
              <a:spcBef>
                <a:spcPts val="1266"/>
              </a:spcBef>
              <a:spcAft>
                <a:spcPts val="0"/>
              </a:spcAft>
              <a:buClr>
                <a:srgbClr val="064308"/>
              </a:buClr>
              <a:buSzPts val="2000"/>
              <a:buFont typeface="Noto Sans Symbols"/>
              <a:buNone/>
            </a:pPr>
            <a:r>
              <a:rPr b="0" i="1" lang="en-US" sz="2000" u="none" cap="none" strike="noStrike">
                <a:solidFill>
                  <a:srgbClr val="064308"/>
                </a:solidFill>
                <a:latin typeface="Arial"/>
                <a:ea typeface="Arial"/>
                <a:cs typeface="Arial"/>
                <a:sym typeface="Arial"/>
              </a:rPr>
              <a:t>“The chaperones were beyond thrilled with our visit and stated they would gladly come again. The students were in awe and felt like they were respected for their intelligence. A few </a:t>
            </a:r>
            <a:r>
              <a:rPr b="1" i="1" lang="en-US" sz="2000" u="none" cap="none" strike="noStrike">
                <a:solidFill>
                  <a:srgbClr val="064308"/>
                </a:solidFill>
                <a:latin typeface="Arial"/>
                <a:ea typeface="Arial"/>
                <a:cs typeface="Arial"/>
                <a:sym typeface="Arial"/>
              </a:rPr>
              <a:t>students even said they wanted to be nuclear scientists AND go to MSU</a:t>
            </a:r>
            <a:r>
              <a:rPr b="0" i="1" lang="en-US" sz="2000" u="none" cap="none" strike="noStrike">
                <a:solidFill>
                  <a:srgbClr val="064308"/>
                </a:solidFill>
                <a:latin typeface="Arial"/>
                <a:ea typeface="Arial"/>
                <a:cs typeface="Arial"/>
                <a:sym typeface="Arial"/>
              </a:rPr>
              <a:t>.”</a:t>
            </a:r>
            <a:endParaRPr b="0" i="0" sz="2310" u="none" cap="none" strike="noStrike">
              <a:solidFill>
                <a:srgbClr val="064308"/>
              </a:solidFill>
              <a:latin typeface="Arial"/>
              <a:ea typeface="Arial"/>
              <a:cs typeface="Arial"/>
              <a:sym typeface="Arial"/>
            </a:endParaRPr>
          </a:p>
          <a:p>
            <a:pPr indent="0" lvl="0" marL="0" marR="0" rtl="0" algn="l">
              <a:lnSpc>
                <a:spcPct val="90000"/>
              </a:lnSpc>
              <a:spcBef>
                <a:spcPts val="1266"/>
              </a:spcBef>
              <a:spcAft>
                <a:spcPts val="0"/>
              </a:spcAft>
              <a:buClr>
                <a:srgbClr val="064308"/>
              </a:buClr>
              <a:buSzPts val="1600"/>
              <a:buFont typeface="Noto Sans Symbols"/>
              <a:buNone/>
            </a:pPr>
            <a:r>
              <a:t/>
            </a:r>
            <a:endParaRPr b="0" i="0" sz="1600" u="none" cap="none" strike="noStrike">
              <a:solidFill>
                <a:srgbClr val="064308"/>
              </a:solidFill>
              <a:latin typeface="Arial"/>
              <a:ea typeface="Arial"/>
              <a:cs typeface="Arial"/>
              <a:sym typeface="Arial"/>
            </a:endParaRPr>
          </a:p>
        </p:txBody>
      </p:sp>
      <p:sp>
        <p:nvSpPr>
          <p:cNvPr id="80" name="Google Shape;80;p8"/>
          <p:cNvSpPr/>
          <p:nvPr/>
        </p:nvSpPr>
        <p:spPr>
          <a:xfrm>
            <a:off x="228600" y="5867400"/>
            <a:ext cx="9144000" cy="38779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B81414"/>
              </a:buClr>
              <a:buSzPts val="2400"/>
              <a:buFont typeface="Arial"/>
              <a:buNone/>
            </a:pPr>
            <a:r>
              <a:rPr lang="en-US" sz="2400">
                <a:solidFill>
                  <a:srgbClr val="B81414"/>
                </a:solidFill>
              </a:rPr>
              <a:t>&gt;</a:t>
            </a:r>
            <a:r>
              <a:rPr b="0" i="0" lang="en-US" sz="2400" u="none" cap="none" strike="noStrike">
                <a:solidFill>
                  <a:srgbClr val="B81414"/>
                </a:solidFill>
                <a:latin typeface="Arial"/>
                <a:ea typeface="Arial"/>
                <a:cs typeface="Arial"/>
                <a:sym typeface="Arial"/>
              </a:rPr>
              <a:t> 90% of tour groups rated the tour a 5 out of 5</a:t>
            </a:r>
            <a:endParaRPr b="0" i="0" sz="1400" u="none" cap="none" strike="noStrike">
              <a:solidFill>
                <a:srgbClr val="000000"/>
              </a:solidFill>
              <a:latin typeface="Arial"/>
              <a:ea typeface="Arial"/>
              <a:cs typeface="Arial"/>
              <a:sym typeface="Arial"/>
            </a:endParaRPr>
          </a:p>
        </p:txBody>
      </p:sp>
      <p:pic>
        <p:nvPicPr>
          <p:cNvPr id="81" name="Google Shape;81;p8"/>
          <p:cNvPicPr preferRelativeResize="0"/>
          <p:nvPr/>
        </p:nvPicPr>
        <p:blipFill rotWithShape="1">
          <a:blip r:embed="rId3">
            <a:alphaModFix/>
          </a:blip>
          <a:srcRect b="17006" l="0" r="0" t="0"/>
          <a:stretch/>
        </p:blipFill>
        <p:spPr>
          <a:xfrm>
            <a:off x="5913582" y="1439863"/>
            <a:ext cx="3459018" cy="2153082"/>
          </a:xfrm>
          <a:prstGeom prst="rect">
            <a:avLst/>
          </a:prstGeom>
          <a:noFill/>
          <a:ln>
            <a:noFill/>
          </a:ln>
        </p:spPr>
      </p:pic>
      <p:pic>
        <p:nvPicPr>
          <p:cNvPr id="82" name="Google Shape;82;p8"/>
          <p:cNvPicPr preferRelativeResize="0"/>
          <p:nvPr/>
        </p:nvPicPr>
        <p:blipFill rotWithShape="1">
          <a:blip r:embed="rId4">
            <a:alphaModFix/>
          </a:blip>
          <a:srcRect b="0" l="0" r="0" t="0"/>
          <a:stretch/>
        </p:blipFill>
        <p:spPr>
          <a:xfrm>
            <a:off x="5916256" y="3692930"/>
            <a:ext cx="3456344" cy="194579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sp>
        <p:nvSpPr>
          <p:cNvPr id="336" name="Google Shape;336;p40"/>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The State of NSCL Tours</a:t>
            </a:r>
            <a:endParaRPr sz="4000"/>
          </a:p>
        </p:txBody>
      </p:sp>
      <p:graphicFrame>
        <p:nvGraphicFramePr>
          <p:cNvPr id="337" name="Google Shape;337;p40"/>
          <p:cNvGraphicFramePr/>
          <p:nvPr/>
        </p:nvGraphicFramePr>
        <p:xfrm>
          <a:off x="253824" y="1109392"/>
          <a:ext cx="9084540" cy="5029201"/>
        </p:xfrm>
        <a:graphic>
          <a:graphicData uri="http://schemas.openxmlformats.org/drawingml/2006/chart">
            <c:chart r:id="rId3"/>
          </a:graphicData>
        </a:graphic>
      </p:graphicFrame>
      <p:sp>
        <p:nvSpPr>
          <p:cNvPr id="338" name="Google Shape;338;p40"/>
          <p:cNvSpPr txBox="1"/>
          <p:nvPr/>
        </p:nvSpPr>
        <p:spPr>
          <a:xfrm>
            <a:off x="640337" y="5867400"/>
            <a:ext cx="822960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The number of tours is relatively steady, with lots of visitors every year! Progress on FRIB has generated many new requests…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26"/>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200"/>
              <a:buFont typeface="Arial"/>
              <a:buNone/>
            </a:pPr>
            <a:r>
              <a:rPr lang="en-US" sz="3200"/>
              <a:t>Special COVID-19 Considerations</a:t>
            </a:r>
            <a:endParaRPr sz="3200"/>
          </a:p>
        </p:txBody>
      </p:sp>
      <p:sp>
        <p:nvSpPr>
          <p:cNvPr id="344" name="Google Shape;344;p26"/>
          <p:cNvSpPr txBox="1"/>
          <p:nvPr/>
        </p:nvSpPr>
        <p:spPr>
          <a:xfrm>
            <a:off x="444341" y="1447800"/>
            <a:ext cx="3962400" cy="4267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64308"/>
              </a:buClr>
              <a:buSzPts val="2400"/>
              <a:buFont typeface="Noto Sans Symbols"/>
              <a:buNone/>
            </a:pPr>
            <a:r>
              <a:rPr b="0" i="0" lang="en-US" sz="2400" u="none" cap="none" strike="noStrike">
                <a:solidFill>
                  <a:srgbClr val="064308"/>
                </a:solidFill>
                <a:latin typeface="Arial"/>
                <a:ea typeface="Arial"/>
                <a:cs typeface="Arial"/>
                <a:sym typeface="Arial"/>
              </a:rPr>
              <a:t>Tour groups are informed of the following.</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400"/>
              <a:buFont typeface="Noto Sans Symbols"/>
              <a:buChar char="▪"/>
            </a:pPr>
            <a:r>
              <a:rPr b="0" i="0" lang="en-US" sz="2400" u="none" cap="none" strike="noStrike">
                <a:solidFill>
                  <a:srgbClr val="064308"/>
                </a:solidFill>
                <a:latin typeface="Arial"/>
                <a:ea typeface="Arial"/>
                <a:cs typeface="Arial"/>
                <a:sym typeface="Arial"/>
              </a:rPr>
              <a:t>Do not attend the tour if you feel sick</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400"/>
              <a:buFont typeface="Noto Sans Symbols"/>
              <a:buChar char="▪"/>
            </a:pPr>
            <a:r>
              <a:rPr b="0" i="0" lang="en-US" sz="2400" u="none" cap="none" strike="noStrike">
                <a:solidFill>
                  <a:srgbClr val="064308"/>
                </a:solidFill>
                <a:latin typeface="Arial"/>
                <a:ea typeface="Arial"/>
                <a:cs typeface="Arial"/>
                <a:sym typeface="Arial"/>
              </a:rPr>
              <a:t>Masks are not required, but are welcomed</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400"/>
              <a:buFont typeface="Noto Sans Symbols"/>
              <a:buChar char="▪"/>
            </a:pPr>
            <a:r>
              <a:rPr b="0" i="0" lang="en-US" sz="2400" u="none" cap="none" strike="noStrike">
                <a:solidFill>
                  <a:srgbClr val="064308"/>
                </a:solidFill>
                <a:latin typeface="Arial"/>
                <a:ea typeface="Arial"/>
                <a:cs typeface="Arial"/>
                <a:sym typeface="Arial"/>
              </a:rPr>
              <a:t>Maintain 6-foot separation when possible</a:t>
            </a:r>
            <a:endParaRPr b="0" i="0" sz="2400" u="none" cap="none" strike="noStrike">
              <a:solidFill>
                <a:srgbClr val="064308"/>
              </a:solidFill>
              <a:latin typeface="Arial"/>
              <a:ea typeface="Arial"/>
              <a:cs typeface="Arial"/>
              <a:sym typeface="Arial"/>
            </a:endParaRPr>
          </a:p>
          <a:p>
            <a:pPr indent="-36787" lvl="0" marL="189187" marR="0" rtl="0" algn="l">
              <a:lnSpc>
                <a:spcPct val="90000"/>
              </a:lnSpc>
              <a:spcBef>
                <a:spcPts val="1266"/>
              </a:spcBef>
              <a:spcAft>
                <a:spcPts val="0"/>
              </a:spcAft>
              <a:buClr>
                <a:srgbClr val="064308"/>
              </a:buClr>
              <a:buSzPts val="2400"/>
              <a:buFont typeface="Noto Sans Symbols"/>
              <a:buNone/>
            </a:pPr>
            <a:r>
              <a:t/>
            </a:r>
            <a:endParaRPr b="0" i="0" sz="2400" u="none" cap="none" strike="noStrike">
              <a:solidFill>
                <a:srgbClr val="064308"/>
              </a:solidFill>
              <a:latin typeface="Arial"/>
              <a:ea typeface="Arial"/>
              <a:cs typeface="Arial"/>
              <a:sym typeface="Arial"/>
            </a:endParaRPr>
          </a:p>
          <a:p>
            <a:pPr indent="-36787" lvl="0" marL="189187" marR="0" rtl="0" algn="l">
              <a:lnSpc>
                <a:spcPct val="90000"/>
              </a:lnSpc>
              <a:spcBef>
                <a:spcPts val="1266"/>
              </a:spcBef>
              <a:spcAft>
                <a:spcPts val="0"/>
              </a:spcAft>
              <a:buClr>
                <a:srgbClr val="064308"/>
              </a:buClr>
              <a:buSzPts val="2400"/>
              <a:buFont typeface="Noto Sans Symbols"/>
              <a:buNone/>
            </a:pPr>
            <a:r>
              <a:t/>
            </a:r>
            <a:endParaRPr b="0" i="0" sz="2400" u="none" cap="none" strike="noStrike">
              <a:solidFill>
                <a:srgbClr val="064308"/>
              </a:solidFill>
              <a:latin typeface="Arial"/>
              <a:ea typeface="Arial"/>
              <a:cs typeface="Arial"/>
              <a:sym typeface="Arial"/>
            </a:endParaRPr>
          </a:p>
        </p:txBody>
      </p:sp>
      <p:pic>
        <p:nvPicPr>
          <p:cNvPr id="345" name="Google Shape;345;p26"/>
          <p:cNvPicPr preferRelativeResize="0"/>
          <p:nvPr/>
        </p:nvPicPr>
        <p:blipFill rotWithShape="1">
          <a:blip r:embed="rId3">
            <a:alphaModFix/>
          </a:blip>
          <a:srcRect b="0" l="0" r="21111" t="0"/>
          <a:stretch/>
        </p:blipFill>
        <p:spPr>
          <a:xfrm>
            <a:off x="4495800" y="1447800"/>
            <a:ext cx="4813459" cy="27457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9"/>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4000"/>
              <a:buFont typeface="Arial"/>
              <a:buNone/>
            </a:pPr>
            <a:r>
              <a:rPr lang="en-US" sz="4000"/>
              <a:t>Proof that we have an impact</a:t>
            </a:r>
            <a:endParaRPr sz="4000"/>
          </a:p>
        </p:txBody>
      </p:sp>
      <p:pic>
        <p:nvPicPr>
          <p:cNvPr id="88" name="Google Shape;88;p9"/>
          <p:cNvPicPr preferRelativeResize="0"/>
          <p:nvPr/>
        </p:nvPicPr>
        <p:blipFill rotWithShape="1">
          <a:blip r:embed="rId3">
            <a:alphaModFix/>
          </a:blip>
          <a:srcRect b="0" l="0" r="0" t="0"/>
          <a:stretch/>
        </p:blipFill>
        <p:spPr>
          <a:xfrm>
            <a:off x="1358265" y="1219200"/>
            <a:ext cx="6834188" cy="51256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4"/>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600"/>
              <a:buFont typeface="Arial"/>
              <a:buNone/>
            </a:pPr>
            <a:r>
              <a:rPr lang="en-US" sz="3600"/>
              <a:t>Why do we have high-quality tours?</a:t>
            </a:r>
            <a:endParaRPr sz="3600"/>
          </a:p>
        </p:txBody>
      </p:sp>
      <p:sp>
        <p:nvSpPr>
          <p:cNvPr id="94" name="Google Shape;94;p4"/>
          <p:cNvSpPr txBox="1"/>
          <p:nvPr/>
        </p:nvSpPr>
        <p:spPr>
          <a:xfrm>
            <a:off x="685800" y="1295400"/>
            <a:ext cx="4373562" cy="5543550"/>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High-quality graduate students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Regular training for tour guides ensures the </a:t>
            </a:r>
            <a:r>
              <a:rPr b="1" i="0" lang="en-US" sz="2310" u="none" cap="none" strike="noStrike">
                <a:solidFill>
                  <a:srgbClr val="064308"/>
                </a:solidFill>
                <a:latin typeface="Arial"/>
                <a:ea typeface="Arial"/>
                <a:cs typeface="Arial"/>
                <a:sym typeface="Arial"/>
              </a:rPr>
              <a:t>safety, quality, and consistency of tours</a:t>
            </a:r>
            <a:r>
              <a:rPr b="0" i="0" lang="en-US" sz="2310" u="none" cap="none" strike="noStrike">
                <a:solidFill>
                  <a:srgbClr val="064308"/>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Plenty of resources for guides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Understanding our limitations (space, </a:t>
            </a:r>
            <a:r>
              <a:rPr b="1" i="0" lang="en-US" sz="2310" u="none" cap="none" strike="noStrike">
                <a:solidFill>
                  <a:srgbClr val="064308"/>
                </a:solidFill>
                <a:latin typeface="Arial"/>
                <a:ea typeface="Arial"/>
                <a:cs typeface="Arial"/>
                <a:sym typeface="Arial"/>
              </a:rPr>
              <a:t>personnel</a:t>
            </a:r>
            <a:r>
              <a:rPr b="0" i="0" lang="en-US" sz="2310" u="none" cap="none" strike="noStrike">
                <a:solidFill>
                  <a:srgbClr val="064308"/>
                </a:solidFill>
                <a:latin typeface="Arial"/>
                <a:ea typeface="Arial"/>
                <a:cs typeface="Arial"/>
                <a:sym typeface="Arial"/>
              </a:rPr>
              <a:t>, etc.)</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Exciting research on the frontier of nuclear science</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0" i="0" lang="en-US" sz="2310" u="none" cap="none" strike="noStrike">
                <a:solidFill>
                  <a:srgbClr val="064308"/>
                </a:solidFill>
                <a:latin typeface="Arial"/>
                <a:ea typeface="Arial"/>
                <a:cs typeface="Arial"/>
                <a:sym typeface="Arial"/>
              </a:rPr>
              <a:t>One amazing laboratory</a:t>
            </a:r>
            <a:endParaRPr b="0" i="0" sz="1400" u="none" cap="none" strike="noStrike">
              <a:solidFill>
                <a:srgbClr val="000000"/>
              </a:solidFill>
              <a:latin typeface="Arial"/>
              <a:ea typeface="Arial"/>
              <a:cs typeface="Arial"/>
              <a:sym typeface="Arial"/>
            </a:endParaRPr>
          </a:p>
        </p:txBody>
      </p:sp>
      <p:pic>
        <p:nvPicPr>
          <p:cNvPr id="95" name="Google Shape;95;p4"/>
          <p:cNvPicPr preferRelativeResize="0"/>
          <p:nvPr/>
        </p:nvPicPr>
        <p:blipFill rotWithShape="1">
          <a:blip r:embed="rId3">
            <a:alphaModFix/>
          </a:blip>
          <a:srcRect b="0" l="0" r="0" t="0"/>
          <a:stretch/>
        </p:blipFill>
        <p:spPr>
          <a:xfrm>
            <a:off x="5434171" y="1295400"/>
            <a:ext cx="3657600" cy="487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7"/>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300"/>
              <a:buFont typeface="Arial"/>
              <a:buNone/>
            </a:pPr>
            <a:r>
              <a:rPr lang="en-US"/>
              <a:t>It takes a village… of tour guides</a:t>
            </a:r>
            <a:endParaRPr/>
          </a:p>
        </p:txBody>
      </p:sp>
      <p:pic>
        <p:nvPicPr>
          <p:cNvPr descr="Chart 5" id="101" name="Google Shape;101;p7" title="Chart"/>
          <p:cNvPicPr preferRelativeResize="0"/>
          <p:nvPr/>
        </p:nvPicPr>
        <p:blipFill>
          <a:blip r:embed="rId3">
            <a:alphaModFix/>
          </a:blip>
          <a:stretch>
            <a:fillRect/>
          </a:stretch>
        </p:blipFill>
        <p:spPr>
          <a:xfrm>
            <a:off x="217276" y="1976375"/>
            <a:ext cx="5455225" cy="3740725"/>
          </a:xfrm>
          <a:prstGeom prst="rect">
            <a:avLst/>
          </a:prstGeom>
          <a:noFill/>
          <a:ln>
            <a:noFill/>
          </a:ln>
        </p:spPr>
      </p:pic>
      <p:pic>
        <p:nvPicPr>
          <p:cNvPr id="102" name="Google Shape;102;p7"/>
          <p:cNvPicPr preferRelativeResize="0"/>
          <p:nvPr/>
        </p:nvPicPr>
        <p:blipFill rotWithShape="1">
          <a:blip r:embed="rId4">
            <a:alphaModFix/>
          </a:blip>
          <a:srcRect b="24049" l="9041" r="22253" t="5528"/>
          <a:stretch/>
        </p:blipFill>
        <p:spPr>
          <a:xfrm>
            <a:off x="5905451" y="1531900"/>
            <a:ext cx="3272275" cy="44720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5"/>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600"/>
              <a:buFont typeface="Arial"/>
              <a:buNone/>
            </a:pPr>
            <a:r>
              <a:rPr lang="en-US" sz="3600"/>
              <a:t>Why should you want to give tours?</a:t>
            </a:r>
            <a:endParaRPr/>
          </a:p>
        </p:txBody>
      </p:sp>
      <p:sp>
        <p:nvSpPr>
          <p:cNvPr id="108" name="Google Shape;108;p5"/>
          <p:cNvSpPr txBox="1"/>
          <p:nvPr/>
        </p:nvSpPr>
        <p:spPr>
          <a:xfrm>
            <a:off x="381000" y="1219200"/>
            <a:ext cx="8839200" cy="4419600"/>
          </a:xfrm>
          <a:prstGeom prst="rect">
            <a:avLst/>
          </a:prstGeom>
          <a:noFill/>
          <a:ln>
            <a:noFill/>
          </a:ln>
        </p:spPr>
        <p:txBody>
          <a:bodyPr anchorCtr="0" anchor="t" bIns="45700" lIns="91425" spcFirstLastPara="1" rIns="91425" wrap="square" tIns="45700">
            <a:noAutofit/>
          </a:bodyPr>
          <a:lstStyle/>
          <a:p>
            <a:pPr indent="-189187" lvl="0" marL="189187" marR="0" rtl="0" algn="l">
              <a:lnSpc>
                <a:spcPct val="90000"/>
              </a:lnSpc>
              <a:spcBef>
                <a:spcPts val="0"/>
              </a:spcBef>
              <a:spcAft>
                <a:spcPts val="0"/>
              </a:spcAft>
              <a:buClr>
                <a:srgbClr val="064308"/>
              </a:buClr>
              <a:buSzPts val="2310"/>
              <a:buFont typeface="Noto Sans Symbols"/>
              <a:buChar char="▪"/>
            </a:pPr>
            <a:r>
              <a:rPr b="1" i="0" lang="en-US" sz="2310" u="none" cap="none" strike="noStrike">
                <a:solidFill>
                  <a:srgbClr val="064308"/>
                </a:solidFill>
                <a:latin typeface="Arial"/>
                <a:ea typeface="Arial"/>
                <a:cs typeface="Arial"/>
                <a:sym typeface="Arial"/>
              </a:rPr>
              <a:t>Improve your public speaking skills</a:t>
            </a:r>
            <a:r>
              <a:rPr b="0" i="0" lang="en-US" sz="2310" u="none" cap="none" strike="noStrike">
                <a:solidFill>
                  <a:srgbClr val="064308"/>
                </a:solidFill>
                <a:latin typeface="Arial"/>
                <a:ea typeface="Arial"/>
                <a:cs typeface="Arial"/>
                <a:sym typeface="Arial"/>
              </a:rPr>
              <a:t>: </a:t>
            </a:r>
            <a:r>
              <a:rPr b="0" i="0" lang="en-US" sz="2310" u="none" cap="none" strike="noStrike">
                <a:solidFill>
                  <a:schemeClr val="dk1"/>
                </a:solidFill>
                <a:latin typeface="Arial"/>
                <a:ea typeface="Arial"/>
                <a:cs typeface="Arial"/>
                <a:sym typeface="Arial"/>
              </a:rPr>
              <a:t>“… on a base level I hate public speaking, but outreach and giving tours really helps with handling some of that anxiety”</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1" i="0" lang="en-US" sz="2310" u="none" cap="none" strike="noStrike">
                <a:solidFill>
                  <a:srgbClr val="064308"/>
                </a:solidFill>
                <a:latin typeface="Arial"/>
                <a:ea typeface="Arial"/>
                <a:cs typeface="Arial"/>
                <a:sym typeface="Arial"/>
              </a:rPr>
              <a:t>Learn much more about FRIB</a:t>
            </a:r>
            <a:r>
              <a:rPr b="0" i="0" lang="en-US" sz="2310" u="none" cap="none" strike="noStrike">
                <a:solidFill>
                  <a:srgbClr val="064308"/>
                </a:solidFill>
                <a:latin typeface="Arial"/>
                <a:ea typeface="Arial"/>
                <a:cs typeface="Arial"/>
                <a:sym typeface="Arial"/>
              </a:rPr>
              <a:t>: </a:t>
            </a:r>
            <a:r>
              <a:rPr b="0" i="0" lang="en-US" sz="2310" u="none" cap="none" strike="noStrike">
                <a:solidFill>
                  <a:schemeClr val="dk1"/>
                </a:solidFill>
                <a:latin typeface="Arial"/>
                <a:ea typeface="Arial"/>
                <a:cs typeface="Arial"/>
                <a:sym typeface="Arial"/>
              </a:rPr>
              <a:t>“… it makes me feel more connected and involved with the lab”</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1" i="0" lang="en-US" sz="2310" u="none" cap="none" strike="noStrike">
                <a:solidFill>
                  <a:srgbClr val="064308"/>
                </a:solidFill>
                <a:latin typeface="Arial"/>
                <a:ea typeface="Arial"/>
                <a:cs typeface="Arial"/>
                <a:sym typeface="Arial"/>
              </a:rPr>
              <a:t>Meet great people </a:t>
            </a:r>
            <a:r>
              <a:rPr b="0" i="0" lang="en-US" sz="2310" u="none" cap="none" strike="noStrike">
                <a:solidFill>
                  <a:schemeClr val="dk1"/>
                </a:solidFill>
                <a:latin typeface="Arial"/>
                <a:ea typeface="Arial"/>
                <a:cs typeface="Arial"/>
                <a:sym typeface="Arial"/>
              </a:rPr>
              <a:t>of all backgrounds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1" i="0" lang="en-US" sz="2310" u="none" cap="none" strike="noStrike">
                <a:solidFill>
                  <a:srgbClr val="064308"/>
                </a:solidFill>
                <a:latin typeface="Arial"/>
                <a:ea typeface="Arial"/>
                <a:cs typeface="Arial"/>
                <a:sym typeface="Arial"/>
              </a:rPr>
              <a:t>Inspire &amp; amaze visitors </a:t>
            </a:r>
            <a:r>
              <a:rPr b="0" i="0" lang="en-US" sz="2310" u="none" cap="none" strike="noStrike">
                <a:solidFill>
                  <a:schemeClr val="dk1"/>
                </a:solidFill>
                <a:latin typeface="Arial"/>
                <a:ea typeface="Arial"/>
                <a:cs typeface="Arial"/>
                <a:sym typeface="Arial"/>
              </a:rPr>
              <a:t>because public support for science is always vital</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1" i="0" lang="en-US" sz="2310" u="none" cap="none" strike="noStrike">
                <a:solidFill>
                  <a:srgbClr val="064308"/>
                </a:solidFill>
                <a:latin typeface="Arial"/>
                <a:ea typeface="Arial"/>
                <a:cs typeface="Arial"/>
                <a:sym typeface="Arial"/>
              </a:rPr>
              <a:t>Give back to the community </a:t>
            </a:r>
            <a:r>
              <a:rPr b="0" i="0" lang="en-US" sz="2310" u="none" cap="none" strike="noStrike">
                <a:solidFill>
                  <a:schemeClr val="dk1"/>
                </a:solidFill>
                <a:latin typeface="Arial"/>
                <a:ea typeface="Arial"/>
                <a:cs typeface="Arial"/>
                <a:sym typeface="Arial"/>
              </a:rPr>
              <a:t>that supports us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1" i="0" lang="en-US" sz="2310" u="none" cap="none" strike="noStrike">
                <a:solidFill>
                  <a:srgbClr val="064308"/>
                </a:solidFill>
                <a:latin typeface="Arial"/>
                <a:ea typeface="Arial"/>
                <a:cs typeface="Arial"/>
                <a:sym typeface="Arial"/>
              </a:rPr>
              <a:t>A fresh perspective</a:t>
            </a:r>
            <a:r>
              <a:rPr b="0" i="0" lang="en-US" sz="2310" u="none" cap="none" strike="noStrike">
                <a:solidFill>
                  <a:srgbClr val="064308"/>
                </a:solidFill>
                <a:latin typeface="Arial"/>
                <a:ea typeface="Arial"/>
                <a:cs typeface="Arial"/>
                <a:sym typeface="Arial"/>
              </a:rPr>
              <a:t>: </a:t>
            </a:r>
            <a:r>
              <a:rPr b="0" i="0" lang="en-US" sz="2310" u="none" cap="none" strike="noStrike">
                <a:solidFill>
                  <a:schemeClr val="dk1"/>
                </a:solidFill>
                <a:latin typeface="Arial"/>
                <a:ea typeface="Arial"/>
                <a:cs typeface="Arial"/>
                <a:sym typeface="Arial"/>
              </a:rPr>
              <a:t>“When work is frustrating, explaining my research to the public helps me remember how exciting it is”</a:t>
            </a:r>
            <a:endParaRPr b="0" i="0" sz="1400" u="none" cap="none" strike="noStrike">
              <a:solidFill>
                <a:srgbClr val="000000"/>
              </a:solidFill>
              <a:latin typeface="Arial"/>
              <a:ea typeface="Arial"/>
              <a:cs typeface="Arial"/>
              <a:sym typeface="Arial"/>
            </a:endParaRPr>
          </a:p>
          <a:p>
            <a:pPr indent="-189187" lvl="0" marL="189187" marR="0" rtl="0" algn="l">
              <a:lnSpc>
                <a:spcPct val="90000"/>
              </a:lnSpc>
              <a:spcBef>
                <a:spcPts val="1266"/>
              </a:spcBef>
              <a:spcAft>
                <a:spcPts val="0"/>
              </a:spcAft>
              <a:buClr>
                <a:srgbClr val="064308"/>
              </a:buClr>
              <a:buSzPts val="2310"/>
              <a:buFont typeface="Noto Sans Symbols"/>
              <a:buChar char="▪"/>
            </a:pPr>
            <a:r>
              <a:rPr b="1" i="0" lang="en-US" sz="2310" u="none" cap="none" strike="noStrike">
                <a:solidFill>
                  <a:srgbClr val="064308"/>
                </a:solidFill>
                <a:latin typeface="Arial"/>
                <a:ea typeface="Arial"/>
                <a:cs typeface="Arial"/>
                <a:sym typeface="Arial"/>
              </a:rPr>
              <a:t>Earn cash money</a:t>
            </a:r>
            <a:r>
              <a:rPr b="0" i="0" lang="en-US" sz="2310" u="none" cap="none" strike="noStrike">
                <a:solidFill>
                  <a:srgbClr val="064308"/>
                </a:solidFill>
                <a:latin typeface="Arial"/>
                <a:ea typeface="Arial"/>
                <a:cs typeface="Arial"/>
                <a:sym typeface="Arial"/>
              </a:rPr>
              <a:t>: </a:t>
            </a:r>
            <a:r>
              <a:rPr b="0" i="0" lang="en-US" sz="2310" u="none" cap="none" strike="noStrike">
                <a:solidFill>
                  <a:schemeClr val="dk1"/>
                </a:solidFill>
                <a:latin typeface="Arial"/>
                <a:ea typeface="Arial"/>
                <a:cs typeface="Arial"/>
                <a:sym typeface="Arial"/>
              </a:rPr>
              <a:t>“[Earnings from giving tours] paid for my trip”</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0" st="0"/>
                                            </p:txEl>
                                          </p:spTgt>
                                        </p:tgtEl>
                                        <p:attrNameLst>
                                          <p:attrName>style.visibility</p:attrName>
                                        </p:attrNameLst>
                                      </p:cBhvr>
                                      <p:to>
                                        <p:strVal val="visible"/>
                                      </p:to>
                                    </p:set>
                                    <p:animEffect filter="fade" transition="in">
                                      <p:cBhvr>
                                        <p:cTn dur="500"/>
                                        <p:tgtEl>
                                          <p:spTgt spid="1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1" st="1"/>
                                            </p:txEl>
                                          </p:spTgt>
                                        </p:tgtEl>
                                        <p:attrNameLst>
                                          <p:attrName>style.visibility</p:attrName>
                                        </p:attrNameLst>
                                      </p:cBhvr>
                                      <p:to>
                                        <p:strVal val="visible"/>
                                      </p:to>
                                    </p:set>
                                    <p:animEffect filter="fade" transition="in">
                                      <p:cBhvr>
                                        <p:cTn dur="500"/>
                                        <p:tgtEl>
                                          <p:spTgt spid="1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2" st="2"/>
                                            </p:txEl>
                                          </p:spTgt>
                                        </p:tgtEl>
                                        <p:attrNameLst>
                                          <p:attrName>style.visibility</p:attrName>
                                        </p:attrNameLst>
                                      </p:cBhvr>
                                      <p:to>
                                        <p:strVal val="visible"/>
                                      </p:to>
                                    </p:set>
                                    <p:animEffect filter="fade" transition="in">
                                      <p:cBhvr>
                                        <p:cTn dur="500"/>
                                        <p:tgtEl>
                                          <p:spTgt spid="1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3" st="3"/>
                                            </p:txEl>
                                          </p:spTgt>
                                        </p:tgtEl>
                                        <p:attrNameLst>
                                          <p:attrName>style.visibility</p:attrName>
                                        </p:attrNameLst>
                                      </p:cBhvr>
                                      <p:to>
                                        <p:strVal val="visible"/>
                                      </p:to>
                                    </p:set>
                                    <p:animEffect filter="fade" transition="in">
                                      <p:cBhvr>
                                        <p:cTn dur="500"/>
                                        <p:tgtEl>
                                          <p:spTgt spid="1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4" st="4"/>
                                            </p:txEl>
                                          </p:spTgt>
                                        </p:tgtEl>
                                        <p:attrNameLst>
                                          <p:attrName>style.visibility</p:attrName>
                                        </p:attrNameLst>
                                      </p:cBhvr>
                                      <p:to>
                                        <p:strVal val="visible"/>
                                      </p:to>
                                    </p:set>
                                    <p:animEffect filter="fade" transition="in">
                                      <p:cBhvr>
                                        <p:cTn dur="500"/>
                                        <p:tgtEl>
                                          <p:spTgt spid="1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5" st="5"/>
                                            </p:txEl>
                                          </p:spTgt>
                                        </p:tgtEl>
                                        <p:attrNameLst>
                                          <p:attrName>style.visibility</p:attrName>
                                        </p:attrNameLst>
                                      </p:cBhvr>
                                      <p:to>
                                        <p:strVal val="visible"/>
                                      </p:to>
                                    </p:set>
                                    <p:animEffect filter="fade" transition="in">
                                      <p:cBhvr>
                                        <p:cTn dur="500"/>
                                        <p:tgtEl>
                                          <p:spTgt spid="1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6" st="6"/>
                                            </p:txEl>
                                          </p:spTgt>
                                        </p:tgtEl>
                                        <p:attrNameLst>
                                          <p:attrName>style.visibility</p:attrName>
                                        </p:attrNameLst>
                                      </p:cBhvr>
                                      <p:to>
                                        <p:strVal val="visible"/>
                                      </p:to>
                                    </p:set>
                                    <p:animEffect filter="fade" transition="in">
                                      <p:cBhvr>
                                        <p:cTn dur="500"/>
                                        <p:tgtEl>
                                          <p:spTgt spid="10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p6"/>
          <p:cNvSpPr txBox="1"/>
          <p:nvPr>
            <p:ph type="title"/>
          </p:nvPr>
        </p:nvSpPr>
        <p:spPr>
          <a:xfrm>
            <a:off x="660083" y="389467"/>
            <a:ext cx="8281035" cy="1413934"/>
          </a:xfrm>
          <a:prstGeom prst="rect">
            <a:avLst/>
          </a:prstGeom>
          <a:noFill/>
          <a:ln>
            <a:noFill/>
          </a:ln>
        </p:spPr>
        <p:txBody>
          <a:bodyPr anchorCtr="0" anchor="t" bIns="45700" lIns="91425" spcFirstLastPara="1" rIns="91425" wrap="square" tIns="45700">
            <a:noAutofit/>
          </a:bodyPr>
          <a:lstStyle/>
          <a:p>
            <a:pPr indent="0" lvl="0" marL="0" rtl="0" algn="ctr">
              <a:lnSpc>
                <a:spcPct val="88000"/>
              </a:lnSpc>
              <a:spcBef>
                <a:spcPts val="0"/>
              </a:spcBef>
              <a:spcAft>
                <a:spcPts val="0"/>
              </a:spcAft>
              <a:buClr>
                <a:schemeClr val="dk1"/>
              </a:buClr>
              <a:buSzPts val="3600"/>
              <a:buFont typeface="Arial"/>
              <a:buNone/>
            </a:pPr>
            <a:r>
              <a:rPr lang="en-US" sz="3600"/>
              <a:t>I could guide tours, </a:t>
            </a:r>
            <a:r>
              <a:rPr i="1" lang="en-US" sz="3600"/>
              <a:t>but…</a:t>
            </a:r>
            <a:endParaRPr sz="3600"/>
          </a:p>
        </p:txBody>
      </p:sp>
      <p:pic>
        <p:nvPicPr>
          <p:cNvPr id="114" name="Google Shape;114;p6"/>
          <p:cNvPicPr preferRelativeResize="0"/>
          <p:nvPr/>
        </p:nvPicPr>
        <p:blipFill rotWithShape="1">
          <a:blip r:embed="rId3">
            <a:alphaModFix/>
          </a:blip>
          <a:srcRect b="10693" l="47229" r="20482" t="0"/>
          <a:stretch/>
        </p:blipFill>
        <p:spPr>
          <a:xfrm>
            <a:off x="7010400" y="1295400"/>
            <a:ext cx="2420303" cy="5019675"/>
          </a:xfrm>
          <a:prstGeom prst="rect">
            <a:avLst/>
          </a:prstGeom>
          <a:noFill/>
          <a:ln>
            <a:noFill/>
          </a:ln>
        </p:spPr>
      </p:pic>
      <p:sp>
        <p:nvSpPr>
          <p:cNvPr id="115" name="Google Shape;115;p6"/>
          <p:cNvSpPr txBox="1"/>
          <p:nvPr/>
        </p:nvSpPr>
        <p:spPr>
          <a:xfrm>
            <a:off x="170498" y="1128184"/>
            <a:ext cx="6687502" cy="55435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64308"/>
              </a:buClr>
              <a:buSzPts val="2310"/>
              <a:buFont typeface="Arial"/>
              <a:buNone/>
            </a:pPr>
            <a:r>
              <a:rPr b="1" i="0" lang="en-US" sz="2310" u="none" cap="none" strike="noStrike">
                <a:solidFill>
                  <a:srgbClr val="064308"/>
                </a:solidFill>
                <a:latin typeface="Arial"/>
                <a:ea typeface="Arial"/>
                <a:cs typeface="Arial"/>
                <a:sym typeface="Arial"/>
              </a:rPr>
              <a:t>… what if I don’t know what to say?</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We’ve spent a lot of time creating resources for guides!</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ANY grad can learn more about the lab and how to guide!</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Check out the “Tour wiki”: </a:t>
            </a:r>
            <a:r>
              <a:rPr b="0" i="0" lang="en-US" sz="1800" u="none" cap="none" strike="noStrike">
                <a:solidFill>
                  <a:srgbClr val="006600"/>
                </a:solidFill>
                <a:latin typeface="Arial"/>
                <a:ea typeface="Arial"/>
                <a:cs typeface="Arial"/>
                <a:sym typeface="Arial"/>
              </a:rPr>
              <a:t>IntraEnterprise &gt; Employee Information &gt; Resources for Tour Guides</a:t>
            </a:r>
            <a:endParaRPr b="0" i="0" sz="1200" u="none" cap="none" strike="noStrike">
              <a:solidFill>
                <a:srgbClr val="006600"/>
              </a:solidFill>
              <a:latin typeface="Arial"/>
              <a:ea typeface="Arial"/>
              <a:cs typeface="Arial"/>
              <a:sym typeface="Arial"/>
            </a:endParaRPr>
          </a:p>
          <a:p>
            <a:pPr indent="0" lvl="0" marL="0" marR="0" rtl="0" algn="l">
              <a:lnSpc>
                <a:spcPct val="90000"/>
              </a:lnSpc>
              <a:spcBef>
                <a:spcPts val="1266"/>
              </a:spcBef>
              <a:spcAft>
                <a:spcPts val="0"/>
              </a:spcAft>
              <a:buClr>
                <a:srgbClr val="064308"/>
              </a:buClr>
              <a:buSzPts val="2310"/>
              <a:buFont typeface="Arial"/>
              <a:buNone/>
            </a:pPr>
            <a:r>
              <a:rPr b="1" i="0" lang="en-US" sz="2310" u="none" cap="none" strike="noStrike">
                <a:solidFill>
                  <a:srgbClr val="064308"/>
                </a:solidFill>
                <a:latin typeface="Arial"/>
                <a:ea typeface="Arial"/>
                <a:cs typeface="Arial"/>
                <a:sym typeface="Arial"/>
              </a:rPr>
              <a:t>… I don’t like talking in front of people.</a:t>
            </a:r>
            <a:endParaRPr b="0" i="0" sz="1400" u="none" cap="none" strike="noStrike">
              <a:solidFill>
                <a:srgbClr val="000000"/>
              </a:solidFill>
              <a:latin typeface="Arial"/>
              <a:ea typeface="Arial"/>
              <a:cs typeface="Arial"/>
              <a:sym typeface="Arial"/>
            </a:endParaRPr>
          </a:p>
          <a:p>
            <a:pPr indent="-171450" lvl="2" marL="400050"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That’s the best reason to give tours!</a:t>
            </a:r>
            <a:endParaRPr b="0" i="0" sz="1400" u="none" cap="none" strike="noStrike">
              <a:solidFill>
                <a:srgbClr val="000000"/>
              </a:solidFill>
              <a:latin typeface="Arial"/>
              <a:ea typeface="Arial"/>
              <a:cs typeface="Arial"/>
              <a:sym typeface="Arial"/>
            </a:endParaRPr>
          </a:p>
          <a:p>
            <a:pPr indent="-171450" lvl="2" marL="400050"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It’s an opportunity to practice with an easy audience.</a:t>
            </a:r>
            <a:endParaRPr b="0" i="0" sz="1400" u="none" cap="none" strike="noStrike">
              <a:solidFill>
                <a:srgbClr val="000000"/>
              </a:solidFill>
              <a:latin typeface="Arial"/>
              <a:ea typeface="Arial"/>
              <a:cs typeface="Arial"/>
              <a:sym typeface="Arial"/>
            </a:endParaRPr>
          </a:p>
          <a:p>
            <a:pPr indent="-171450" lvl="2" marL="400050"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Explaining FRIB and your work improves </a:t>
            </a:r>
            <a:r>
              <a:rPr b="0" i="1" lang="en-US" sz="1800" u="none" cap="none" strike="noStrike">
                <a:solidFill>
                  <a:schemeClr val="dk1"/>
                </a:solidFill>
                <a:latin typeface="Arial"/>
                <a:ea typeface="Arial"/>
                <a:cs typeface="Arial"/>
                <a:sym typeface="Arial"/>
              </a:rPr>
              <a:t>your</a:t>
            </a:r>
            <a:r>
              <a:rPr b="0" i="0" lang="en-US" sz="1800" u="none" cap="none" strike="noStrike">
                <a:solidFill>
                  <a:schemeClr val="dk1"/>
                </a:solidFill>
                <a:latin typeface="Arial"/>
                <a:ea typeface="Arial"/>
                <a:cs typeface="Arial"/>
                <a:sym typeface="Arial"/>
              </a:rPr>
              <a:t> understanding too!</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66"/>
              </a:spcBef>
              <a:spcAft>
                <a:spcPts val="0"/>
              </a:spcAft>
              <a:buClr>
                <a:srgbClr val="064308"/>
              </a:buClr>
              <a:buSzPts val="2310"/>
              <a:buFont typeface="Arial"/>
              <a:buNone/>
            </a:pPr>
            <a:r>
              <a:rPr b="1" i="0" lang="en-US" sz="2310" u="none" cap="none" strike="noStrike">
                <a:solidFill>
                  <a:srgbClr val="064308"/>
                </a:solidFill>
                <a:latin typeface="Arial"/>
                <a:ea typeface="Arial"/>
                <a:cs typeface="Arial"/>
                <a:sym typeface="Arial"/>
              </a:rPr>
              <a:t>… I don’t know if my advisor will approve.</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Do what you and your advisor are comfortable with.</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Most faculty recognize the importance of outreach!</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66"/>
              </a:spcBef>
              <a:spcAft>
                <a:spcPts val="0"/>
              </a:spcAft>
              <a:buClr>
                <a:srgbClr val="064308"/>
              </a:buClr>
              <a:buSzPts val="2310"/>
              <a:buFont typeface="Arial"/>
              <a:buNone/>
            </a:pPr>
            <a:r>
              <a:rPr b="1" i="0" lang="en-US" sz="2310" u="none" cap="none" strike="noStrike">
                <a:solidFill>
                  <a:srgbClr val="064308"/>
                </a:solidFill>
                <a:latin typeface="Arial"/>
                <a:ea typeface="Arial"/>
                <a:cs typeface="Arial"/>
                <a:sym typeface="Arial"/>
              </a:rPr>
              <a:t>… what if they ask a question I can’t answer?</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It’s always OK to say “I don’t know”!</a:t>
            </a:r>
            <a:endParaRPr b="0" i="0" sz="1400" u="none" cap="none" strike="noStrike">
              <a:solidFill>
                <a:srgbClr val="000000"/>
              </a:solidFill>
              <a:latin typeface="Arial"/>
              <a:ea typeface="Arial"/>
              <a:cs typeface="Arial"/>
              <a:sym typeface="Arial"/>
            </a:endParaRPr>
          </a:p>
          <a:p>
            <a:pPr indent="-159233" lvl="1" marL="381527" marR="0" rtl="0" algn="l">
              <a:lnSpc>
                <a:spcPct val="90000"/>
              </a:lnSpc>
              <a:spcBef>
                <a:spcPts val="211"/>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Focus on how science makes new discoveries, and the need for a team with many different skills to make it work.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2010-11-26T22:03:55Z</dcterms:created>
  <dc:creator>Thomas Glasmacher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0x010100F6DCD8DB76C63B4E9C4729B3AFA1197F</vt:lpwstr>
  </property>
</Properties>
</file>