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775" r:id="rId4"/>
  </p:sldMasterIdLst>
  <p:notesMasterIdLst>
    <p:notesMasterId r:id="rId21"/>
  </p:notesMasterIdLst>
  <p:handoutMasterIdLst>
    <p:handoutMasterId r:id="rId22"/>
  </p:handoutMasterIdLst>
  <p:sldIdLst>
    <p:sldId id="292" r:id="rId5"/>
    <p:sldId id="293" r:id="rId6"/>
    <p:sldId id="294" r:id="rId7"/>
    <p:sldId id="295" r:id="rId8"/>
    <p:sldId id="296" r:id="rId9"/>
    <p:sldId id="297" r:id="rId10"/>
    <p:sldId id="298" r:id="rId11"/>
    <p:sldId id="299" r:id="rId12"/>
    <p:sldId id="300" r:id="rId13"/>
    <p:sldId id="284" r:id="rId14"/>
    <p:sldId id="301" r:id="rId15"/>
    <p:sldId id="302" r:id="rId16"/>
    <p:sldId id="303" r:id="rId17"/>
    <p:sldId id="306" r:id="rId18"/>
    <p:sldId id="307" r:id="rId19"/>
    <p:sldId id="291" r:id="rId20"/>
  </p:sldIdLst>
  <p:sldSz cx="13004800" cy="7315200"/>
  <p:notesSz cx="6997700" cy="92710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000" kern="1200">
        <a:solidFill>
          <a:srgbClr val="B81414"/>
        </a:solidFill>
        <a:latin typeface="Helvetica" pitchFamily="34" charset="0"/>
        <a:ea typeface="ヒラギノ角ゴ Pro W3" pitchFamily="-111" charset="-128"/>
        <a:cs typeface="+mn-cs"/>
      </a:defRPr>
    </a:lvl1pPr>
    <a:lvl2pPr marL="482600" indent="-25400" algn="l" rtl="0" fontAlgn="base">
      <a:spcBef>
        <a:spcPct val="0"/>
      </a:spcBef>
      <a:spcAft>
        <a:spcPct val="0"/>
      </a:spcAft>
      <a:defRPr sz="3000" kern="1200">
        <a:solidFill>
          <a:srgbClr val="B81414"/>
        </a:solidFill>
        <a:latin typeface="Helvetica" pitchFamily="34" charset="0"/>
        <a:ea typeface="ヒラギノ角ゴ Pro W3" pitchFamily="-111" charset="-128"/>
        <a:cs typeface="+mn-cs"/>
      </a:defRPr>
    </a:lvl2pPr>
    <a:lvl3pPr marL="965200" indent="-50800" algn="l" rtl="0" fontAlgn="base">
      <a:spcBef>
        <a:spcPct val="0"/>
      </a:spcBef>
      <a:spcAft>
        <a:spcPct val="0"/>
      </a:spcAft>
      <a:defRPr sz="3000" kern="1200">
        <a:solidFill>
          <a:srgbClr val="B81414"/>
        </a:solidFill>
        <a:latin typeface="Helvetica" pitchFamily="34" charset="0"/>
        <a:ea typeface="ヒラギノ角ゴ Pro W3" pitchFamily="-111" charset="-128"/>
        <a:cs typeface="+mn-cs"/>
      </a:defRPr>
    </a:lvl3pPr>
    <a:lvl4pPr marL="1449388" indent="-77788" algn="l" rtl="0" fontAlgn="base">
      <a:spcBef>
        <a:spcPct val="0"/>
      </a:spcBef>
      <a:spcAft>
        <a:spcPct val="0"/>
      </a:spcAft>
      <a:defRPr sz="3000" kern="1200">
        <a:solidFill>
          <a:srgbClr val="B81414"/>
        </a:solidFill>
        <a:latin typeface="Helvetica" pitchFamily="34" charset="0"/>
        <a:ea typeface="ヒラギノ角ゴ Pro W3" pitchFamily="-111" charset="-128"/>
        <a:cs typeface="+mn-cs"/>
      </a:defRPr>
    </a:lvl4pPr>
    <a:lvl5pPr marL="1931988" indent="-103188" algn="l" rtl="0" fontAlgn="base">
      <a:spcBef>
        <a:spcPct val="0"/>
      </a:spcBef>
      <a:spcAft>
        <a:spcPct val="0"/>
      </a:spcAft>
      <a:defRPr sz="3000" kern="1200">
        <a:solidFill>
          <a:srgbClr val="B81414"/>
        </a:solidFill>
        <a:latin typeface="Helvetica" pitchFamily="34" charset="0"/>
        <a:ea typeface="ヒラギノ角ゴ Pro W3" pitchFamily="-111" charset="-128"/>
        <a:cs typeface="+mn-cs"/>
      </a:defRPr>
    </a:lvl5pPr>
    <a:lvl6pPr marL="2286000" algn="l" defTabSz="914400" rtl="0" eaLnBrk="1" latinLnBrk="0" hangingPunct="1">
      <a:defRPr sz="3000" kern="1200">
        <a:solidFill>
          <a:srgbClr val="B81414"/>
        </a:solidFill>
        <a:latin typeface="Helvetica" pitchFamily="34" charset="0"/>
        <a:ea typeface="ヒラギノ角ゴ Pro W3" pitchFamily="-111" charset="-128"/>
        <a:cs typeface="+mn-cs"/>
      </a:defRPr>
    </a:lvl6pPr>
    <a:lvl7pPr marL="2743200" algn="l" defTabSz="914400" rtl="0" eaLnBrk="1" latinLnBrk="0" hangingPunct="1">
      <a:defRPr sz="3000" kern="1200">
        <a:solidFill>
          <a:srgbClr val="B81414"/>
        </a:solidFill>
        <a:latin typeface="Helvetica" pitchFamily="34" charset="0"/>
        <a:ea typeface="ヒラギノ角ゴ Pro W3" pitchFamily="-111" charset="-128"/>
        <a:cs typeface="+mn-cs"/>
      </a:defRPr>
    </a:lvl7pPr>
    <a:lvl8pPr marL="3200400" algn="l" defTabSz="914400" rtl="0" eaLnBrk="1" latinLnBrk="0" hangingPunct="1">
      <a:defRPr sz="3000" kern="1200">
        <a:solidFill>
          <a:srgbClr val="B81414"/>
        </a:solidFill>
        <a:latin typeface="Helvetica" pitchFamily="34" charset="0"/>
        <a:ea typeface="ヒラギノ角ゴ Pro W3" pitchFamily="-111" charset="-128"/>
        <a:cs typeface="+mn-cs"/>
      </a:defRPr>
    </a:lvl8pPr>
    <a:lvl9pPr marL="3657600" algn="l" defTabSz="914400" rtl="0" eaLnBrk="1" latinLnBrk="0" hangingPunct="1">
      <a:defRPr sz="3000" kern="1200">
        <a:solidFill>
          <a:srgbClr val="B81414"/>
        </a:solidFill>
        <a:latin typeface="Helvetica" pitchFamily="34" charset="0"/>
        <a:ea typeface="ヒラギノ角ゴ Pro W3" pitchFamily="-111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6" userDrawn="1">
          <p15:clr>
            <a:srgbClr val="A4A3A4"/>
          </p15:clr>
        </p15:guide>
        <p15:guide id="2" pos="409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0">
          <p15:clr>
            <a:srgbClr val="A4A3A4"/>
          </p15:clr>
        </p15:guide>
        <p15:guide id="2" pos="22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A1F2"/>
    <a:srgbClr val="064308"/>
    <a:srgbClr val="E1E9FB"/>
    <a:srgbClr val="0066FF"/>
    <a:srgbClr val="0080FF"/>
    <a:srgbClr val="E2F4E7"/>
    <a:srgbClr val="F0EAD5"/>
    <a:srgbClr val="FFAE1A"/>
    <a:srgbClr val="0F0C8F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289" autoAdjust="0"/>
    <p:restoredTop sz="94118" autoAdjust="0"/>
  </p:normalViewPr>
  <p:slideViewPr>
    <p:cSldViewPr showGuides="1">
      <p:cViewPr varScale="1">
        <p:scale>
          <a:sx n="88" d="100"/>
          <a:sy n="88" d="100"/>
        </p:scale>
        <p:origin x="72" y="390"/>
      </p:cViewPr>
      <p:guideLst>
        <p:guide orient="horz" pos="96"/>
        <p:guide pos="4096"/>
      </p:guideLst>
    </p:cSldViewPr>
  </p:slideViewPr>
  <p:outlineViewPr>
    <p:cViewPr>
      <p:scale>
        <a:sx n="33" d="100"/>
        <a:sy n="33" d="100"/>
      </p:scale>
      <p:origin x="48" y="2031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71" d="100"/>
          <a:sy n="71" d="100"/>
        </p:scale>
        <p:origin x="-2640" y="-90"/>
      </p:cViewPr>
      <p:guideLst>
        <p:guide orient="horz" pos="2920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2"/>
          </p:nvPr>
        </p:nvSpPr>
        <p:spPr>
          <a:xfrm>
            <a:off x="0" y="8805863"/>
            <a:ext cx="3727450" cy="4635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defRPr sz="1200" smtClean="0">
                <a:solidFill>
                  <a:schemeClr val="tx1"/>
                </a:solidFill>
                <a:latin typeface="Helvetica" pitchFamily="-111" charset="0"/>
              </a:defRPr>
            </a:lvl1pPr>
          </a:lstStyle>
          <a:p>
            <a:pPr>
              <a:defRPr/>
            </a:pPr>
            <a:r>
              <a:rPr lang="en-US" dirty="0"/>
              <a:t>Thomas Glasmacher - glasmach@msu.edu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"/>
          </p:nvPr>
        </p:nvSpPr>
        <p:spPr>
          <a:xfrm>
            <a:off x="3963988" y="0"/>
            <a:ext cx="3032125" cy="4619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90000"/>
              </a:lnSpc>
              <a:defRPr sz="1200" smtClean="0">
                <a:solidFill>
                  <a:schemeClr val="tx1"/>
                </a:solidFill>
                <a:latin typeface="Helvetica" pitchFamily="-111" charset="0"/>
              </a:defRPr>
            </a:lvl1pPr>
          </a:lstStyle>
          <a:p>
            <a:pPr>
              <a:defRPr/>
            </a:pPr>
            <a:r>
              <a:rPr lang="en-US" dirty="0"/>
              <a:t>26 Feb 2009</a:t>
            </a: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56050" cy="46196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defRPr sz="1200" smtClean="0">
                <a:solidFill>
                  <a:schemeClr val="tx1"/>
                </a:solidFill>
                <a:latin typeface="Helvetica" pitchFamily="-111" charset="0"/>
              </a:defRPr>
            </a:lvl1pPr>
          </a:lstStyle>
          <a:p>
            <a:pPr>
              <a:defRPr/>
            </a:pPr>
            <a:r>
              <a:rPr lang="en-US" dirty="0"/>
              <a:t>Facility for Rare Isotope Beams Briefing for </a:t>
            </a:r>
            <a:br>
              <a:rPr lang="en-US" dirty="0"/>
            </a:br>
            <a:r>
              <a:rPr lang="en-US" dirty="0"/>
              <a:t>VP Finance &amp; Operations Direct Report Staff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3"/>
          </p:nvPr>
        </p:nvSpPr>
        <p:spPr>
          <a:xfrm>
            <a:off x="3963988" y="8805863"/>
            <a:ext cx="3032125" cy="4635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90000"/>
              </a:lnSpc>
              <a:defRPr sz="1200" smtClean="0">
                <a:solidFill>
                  <a:schemeClr val="tx1"/>
                </a:solidFill>
                <a:latin typeface="Helvetica" pitchFamily="-111" charset="0"/>
              </a:defRPr>
            </a:lvl1pPr>
          </a:lstStyle>
          <a:p>
            <a:pPr>
              <a:defRPr/>
            </a:pPr>
            <a:r>
              <a:rPr lang="en-US" dirty="0"/>
              <a:t>Page </a:t>
            </a:r>
            <a:fld id="{E922B088-E496-4D7C-89B1-A9E97FD6D7D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4522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0325" y="388938"/>
            <a:ext cx="6878638" cy="387032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8282916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300" kern="1200">
        <a:solidFill>
          <a:schemeClr val="tx1"/>
        </a:solidFill>
        <a:latin typeface="Helvetica" pitchFamily="34" charset="0"/>
        <a:ea typeface="ヒラギノ角ゴ Pro W3" pitchFamily="-111" charset="-128"/>
        <a:cs typeface="ヒラギノ角ゴ Pro W3" pitchFamily="-111" charset="-128"/>
      </a:defRPr>
    </a:lvl1pPr>
    <a:lvl2pPr marL="482600" indent="-254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300" kern="1200">
        <a:solidFill>
          <a:schemeClr val="tx1"/>
        </a:solidFill>
        <a:latin typeface="Helvetica" pitchFamily="34" charset="0"/>
        <a:ea typeface="ヒラギノ角ゴ Pro W3" pitchFamily="-111" charset="-128"/>
        <a:cs typeface="+mn-cs"/>
      </a:defRPr>
    </a:lvl2pPr>
    <a:lvl3pPr marL="965200" indent="-508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300" kern="1200">
        <a:solidFill>
          <a:schemeClr val="tx1"/>
        </a:solidFill>
        <a:latin typeface="Helvetica" pitchFamily="34" charset="0"/>
        <a:ea typeface="ヒラギノ角ゴ Pro W3" pitchFamily="-111" charset="-128"/>
        <a:cs typeface="+mn-cs"/>
      </a:defRPr>
    </a:lvl3pPr>
    <a:lvl4pPr marL="1449388" indent="-77788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300" kern="1200">
        <a:solidFill>
          <a:schemeClr val="tx1"/>
        </a:solidFill>
        <a:latin typeface="Helvetica" pitchFamily="34" charset="0"/>
        <a:ea typeface="ヒラギノ角ゴ Pro W3" pitchFamily="-111" charset="-128"/>
        <a:cs typeface="+mn-cs"/>
      </a:defRPr>
    </a:lvl4pPr>
    <a:lvl5pPr marL="1931988" indent="-103188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300" kern="1200">
        <a:solidFill>
          <a:schemeClr val="tx1"/>
        </a:solidFill>
        <a:latin typeface="Helvetica" pitchFamily="34" charset="0"/>
        <a:ea typeface="ヒラギノ角ゴ Pro W3" pitchFamily="-111" charset="-128"/>
        <a:cs typeface="+mn-cs"/>
      </a:defRPr>
    </a:lvl5pPr>
    <a:lvl6pPr marL="2416531" algn="l" defTabSz="9666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899837" algn="l" defTabSz="9666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83143" algn="l" defTabSz="9666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66449" algn="l" defTabSz="9666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050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0325" y="388938"/>
            <a:ext cx="6878638" cy="38703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Rectangle 2051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9936885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0325" y="388938"/>
            <a:ext cx="6878638" cy="3870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8500" y="4409800"/>
            <a:ext cx="5588000" cy="417694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882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0325" y="388938"/>
            <a:ext cx="6878638" cy="3870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0088" y="4462463"/>
            <a:ext cx="5597525" cy="364966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3889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050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0325" y="388938"/>
            <a:ext cx="6878638" cy="38703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Rectangle 2051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3625911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0325" y="388938"/>
            <a:ext cx="6878638" cy="3870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27547" y="4590414"/>
            <a:ext cx="5820373" cy="434802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9892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0325" y="388938"/>
            <a:ext cx="6878638" cy="3870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0088" y="4462463"/>
            <a:ext cx="5597525" cy="36496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8885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0325" y="388938"/>
            <a:ext cx="6878638" cy="3870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8500" y="4409800"/>
            <a:ext cx="5588000" cy="417694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876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907419" y="1320801"/>
            <a:ext cx="10652411" cy="264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51058" tIns="25528" rIns="51058" bIns="25528">
            <a:spAutoFit/>
          </a:bodyPr>
          <a:lstStyle/>
          <a:p>
            <a:pPr defTabSz="269939" eaLnBrk="0" hangingPunct="0">
              <a:lnSpc>
                <a:spcPct val="90000"/>
              </a:lnSpc>
              <a:defRPr/>
            </a:pPr>
            <a:endParaRPr lang="en-US" sz="1536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2167467" y="4343401"/>
            <a:ext cx="8669867" cy="1219200"/>
          </a:xfrm>
        </p:spPr>
        <p:txBody>
          <a:bodyPr/>
          <a:lstStyle>
            <a:lvl1pPr marL="0" indent="0" algn="ctr">
              <a:buNone/>
              <a:defRPr/>
            </a:lvl1pPr>
            <a:lvl2pPr marL="255314" indent="0" algn="ctr">
              <a:buNone/>
              <a:defRPr/>
            </a:lvl2pPr>
            <a:lvl3pPr marL="510625" indent="0" algn="ctr">
              <a:buNone/>
              <a:defRPr/>
            </a:lvl3pPr>
            <a:lvl4pPr marL="765938" indent="0" algn="ctr">
              <a:buNone/>
              <a:defRPr/>
            </a:lvl4pPr>
            <a:lvl5pPr marL="1021252" indent="0" algn="ctr">
              <a:buNone/>
              <a:defRPr/>
            </a:lvl5pPr>
            <a:lvl6pPr marL="1276564" indent="0" algn="ctr">
              <a:buNone/>
              <a:defRPr/>
            </a:lvl6pPr>
            <a:lvl7pPr marL="1531877" indent="0" algn="ctr">
              <a:buNone/>
              <a:defRPr/>
            </a:lvl7pPr>
            <a:lvl8pPr marL="1787190" indent="0" algn="ctr">
              <a:buNone/>
              <a:defRPr/>
            </a:lvl8pPr>
            <a:lvl9pPr marL="204250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1608" y="3461737"/>
            <a:ext cx="12801598" cy="3012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6061" tIns="22425" rIns="56061" bIns="22425"/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0" y="6812966"/>
            <a:ext cx="13004800" cy="251634"/>
          </a:xfrm>
          <a:prstGeom prst="rect">
            <a:avLst/>
          </a:prstGeom>
          <a:noFill/>
        </p:spPr>
        <p:txBody>
          <a:bodyPr wrap="square" lIns="51081" tIns="25540" rIns="51081" bIns="25540" rtlCol="0">
            <a:spAutoFit/>
          </a:bodyPr>
          <a:lstStyle/>
          <a:p>
            <a:pPr algn="ctr"/>
            <a:r>
              <a:rPr lang="en-US" sz="650" kern="1200" dirty="0" smtClean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This material is based upon work supported by the U.S. Department of Energy, Office of Science, Office of Nuclear Physics and used resources of</a:t>
            </a:r>
          </a:p>
          <a:p>
            <a:pPr algn="ctr"/>
            <a:r>
              <a:rPr lang="en-US" sz="650" kern="1200" dirty="0" smtClean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the</a:t>
            </a:r>
            <a:r>
              <a:rPr lang="en-US" sz="650" kern="1200" baseline="0" dirty="0" smtClean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 </a:t>
            </a:r>
            <a:r>
              <a:rPr lang="en-US" sz="650" kern="1200" dirty="0" smtClean="0">
                <a:solidFill>
                  <a:schemeClr val="tx1"/>
                </a:solidFill>
                <a:latin typeface="+mn-lt"/>
                <a:ea typeface="ヒラギノ角ゴ Pro W3"/>
                <a:cs typeface="ヒラギノ角ゴ Pro W3"/>
              </a:rPr>
              <a:t>Facility for Rare Isotope Beams (FRIB) Operations, which is a DOE Office of Science User Facility under Award Number DE-SC0023633.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4282898" y="442930"/>
            <a:ext cx="3901440" cy="22399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3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960" y="583033"/>
            <a:ext cx="1706881" cy="21801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121" y="6018700"/>
            <a:ext cx="3413760" cy="7480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355" y="6019162"/>
            <a:ext cx="2828544" cy="66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349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out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907413" y="1320800"/>
            <a:ext cx="10652411" cy="3524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68077" tIns="34038" rIns="68077" bIns="34038">
            <a:spAutoFit/>
          </a:bodyPr>
          <a:lstStyle/>
          <a:p>
            <a:pPr defTabSz="359884" eaLnBrk="0" hangingPunct="0">
              <a:lnSpc>
                <a:spcPct val="90000"/>
              </a:lnSpc>
              <a:defRPr/>
            </a:pPr>
            <a:endParaRPr lang="en-US" sz="2048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4081" y="945801"/>
            <a:ext cx="11216640" cy="3012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922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2"/>
            <a:ext cx="13029303" cy="1069977"/>
          </a:xfrm>
          <a:prstGeom prst="rect">
            <a:avLst/>
          </a:prstGeom>
          <a:solidFill>
            <a:srgbClr val="E6E8D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56725" tIns="78363" rIns="156725" bIns="78363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52346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74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52574" y="1408116"/>
            <a:ext cx="11185676" cy="3999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71957" tIns="35979" rIns="71957" bIns="35979">
            <a:spAutoFit/>
          </a:bodyPr>
          <a:lstStyle/>
          <a:p>
            <a:pPr defTabSz="359884" eaLnBrk="0" hangingPunct="0">
              <a:lnSpc>
                <a:spcPct val="90000"/>
              </a:lnSpc>
              <a:defRPr/>
            </a:pPr>
            <a:endParaRPr lang="en-US" sz="2363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853021" y="3209926"/>
            <a:ext cx="13004800" cy="4362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71957" tIns="35979" rIns="71957" bIns="35979">
            <a:spAutoFit/>
          </a:bodyPr>
          <a:lstStyle/>
          <a:p>
            <a:pPr defTabSz="359884">
              <a:defRPr/>
            </a:pPr>
            <a:endParaRPr lang="en-US" sz="2363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105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75360" y="6664960"/>
            <a:ext cx="2709333" cy="48768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6382F-0F7B-49D3-8932-BC432024B8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69271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-17152" y="6467682"/>
            <a:ext cx="13021951" cy="877824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3"/>
          </a:p>
        </p:txBody>
      </p:sp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"/>
            <a:ext cx="130048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52575" y="1408117"/>
            <a:ext cx="11185676" cy="3817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53968" tIns="26984" rIns="53968" bIns="26984">
            <a:spAutoFit/>
          </a:bodyPr>
          <a:lstStyle/>
          <a:p>
            <a:pPr defTabSz="269939" eaLnBrk="0" hangingPunct="0">
              <a:lnSpc>
                <a:spcPct val="90000"/>
              </a:lnSpc>
              <a:defRPr/>
            </a:pPr>
            <a:endParaRPr lang="en-US" sz="2363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853021" y="3209935"/>
            <a:ext cx="13004800" cy="4181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53968" tIns="26984" rIns="53968" bIns="26984">
            <a:spAutoFit/>
          </a:bodyPr>
          <a:lstStyle/>
          <a:p>
            <a:pPr defTabSz="269939">
              <a:defRPr/>
            </a:pPr>
            <a:endParaRPr lang="en-US" sz="2363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373" y="1138240"/>
            <a:ext cx="12787089" cy="5266624"/>
          </a:xfrm>
        </p:spPr>
        <p:txBody>
          <a:bodyPr/>
          <a:lstStyle>
            <a:lvl3pPr>
              <a:defRPr sz="1063"/>
            </a:lvl3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8374" y="413259"/>
            <a:ext cx="12788053" cy="30126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6502403" y="6780214"/>
            <a:ext cx="5418675" cy="388937"/>
          </a:xfrm>
        </p:spPr>
        <p:txBody>
          <a:bodyPr/>
          <a:lstStyle>
            <a:lvl1pPr algn="r" eaLnBrk="0" hangingPunct="0">
              <a:lnSpc>
                <a:spcPct val="90000"/>
              </a:lnSpc>
              <a:defRPr sz="709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 smtClean="0"/>
              <a:t>A. Presenter, 12 Month 2023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709"/>
            </a:lvl1pPr>
          </a:lstStyle>
          <a:p>
            <a:pPr>
              <a:defRPr/>
            </a:pPr>
            <a:r>
              <a:rPr lang="en-US" dirty="0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894084" y="6501697"/>
            <a:ext cx="5852159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68"/>
              </a:lnSpc>
            </a:pPr>
            <a:r>
              <a:rPr lang="en-US" sz="709" b="0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rPr>
              <a:t>Facility for Rare Isotope Beams</a:t>
            </a:r>
          </a:p>
          <a:p>
            <a:pPr>
              <a:lnSpc>
                <a:spcPts val="768"/>
              </a:lnSpc>
            </a:pPr>
            <a:r>
              <a:rPr lang="en-US" sz="709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rPr>
              <a:t>U.S. Department of Energy Office of Science | Michigan State University</a:t>
            </a:r>
          </a:p>
          <a:p>
            <a:pPr>
              <a:lnSpc>
                <a:spcPts val="768"/>
              </a:lnSpc>
            </a:pPr>
            <a:r>
              <a:rPr lang="en-US" sz="709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rPr>
              <a:t>640 South Shaw Lane • East Lansing, MI 48824, USA</a:t>
            </a:r>
          </a:p>
          <a:p>
            <a:pPr>
              <a:lnSpc>
                <a:spcPts val="768"/>
              </a:lnSpc>
            </a:pPr>
            <a:r>
              <a:rPr lang="en-US" sz="709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+mn-cs"/>
              </a:rPr>
              <a:t>frib.msu.edu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25" y="6467682"/>
            <a:ext cx="662853" cy="78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7008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>
          <a:xfrm>
            <a:off x="-17150" y="6467682"/>
            <a:ext cx="13021952" cy="877824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3"/>
          </a:p>
        </p:txBody>
      </p:sp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"/>
            <a:ext cx="130048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52575" y="1408117"/>
            <a:ext cx="11185676" cy="3817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53968" tIns="26984" rIns="53968" bIns="26984">
            <a:spAutoFit/>
          </a:bodyPr>
          <a:lstStyle/>
          <a:p>
            <a:pPr defTabSz="269939" eaLnBrk="0" hangingPunct="0">
              <a:lnSpc>
                <a:spcPct val="90000"/>
              </a:lnSpc>
              <a:defRPr/>
            </a:pPr>
            <a:endParaRPr lang="en-US" sz="2363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853021" y="3209935"/>
            <a:ext cx="13004800" cy="4181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53968" tIns="26984" rIns="53968" bIns="26984">
            <a:spAutoFit/>
          </a:bodyPr>
          <a:lstStyle/>
          <a:p>
            <a:pPr defTabSz="269939">
              <a:defRPr/>
            </a:pPr>
            <a:endParaRPr lang="en-US" sz="2363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373" y="1138240"/>
            <a:ext cx="12787089" cy="4551360"/>
          </a:xfrm>
        </p:spPr>
        <p:txBody>
          <a:bodyPr/>
          <a:lstStyle>
            <a:lvl3pPr>
              <a:defRPr sz="1063"/>
            </a:lvl3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8374" y="413259"/>
            <a:ext cx="12788053" cy="30126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709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 smtClean="0"/>
              <a:t>A. Presenter, 12 Month 2023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709"/>
            </a:lvl1pPr>
          </a:lstStyle>
          <a:p>
            <a:pPr>
              <a:defRPr/>
            </a:pPr>
            <a:r>
              <a:rPr lang="en-US" dirty="0" smtClean="0"/>
              <a:t>, Slide </a:t>
            </a:r>
            <a:fld id="{35AD4620-7552-4207-8973-898801ED21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Rectangle 8"/>
          <p:cNvSpPr>
            <a:spLocks noChangeArrowheads="1"/>
          </p:cNvSpPr>
          <p:nvPr userDrawn="1"/>
        </p:nvSpPr>
        <p:spPr bwMode="auto">
          <a:xfrm>
            <a:off x="0" y="5770880"/>
            <a:ext cx="13004800" cy="73152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53982" tIns="26992" rIns="53982" bIns="26992" anchor="ctr"/>
          <a:lstStyle/>
          <a:p>
            <a:endParaRPr lang="en-US" sz="2363" dirty="0"/>
          </a:p>
        </p:txBody>
      </p:sp>
      <p:sp>
        <p:nvSpPr>
          <p:cNvPr id="12" name="Rectangle 9"/>
          <p:cNvSpPr>
            <a:spLocks noChangeArrowheads="1"/>
          </p:cNvSpPr>
          <p:nvPr userDrawn="1"/>
        </p:nvSpPr>
        <p:spPr bwMode="auto">
          <a:xfrm>
            <a:off x="0" y="6407568"/>
            <a:ext cx="13004800" cy="81280"/>
          </a:xfrm>
          <a:prstGeom prst="rect">
            <a:avLst/>
          </a:prstGeom>
          <a:solidFill>
            <a:srgbClr val="006633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53982" tIns="26992" rIns="53982" bIns="26992" anchor="ctr"/>
          <a:lstStyle/>
          <a:p>
            <a:endParaRPr lang="en-US" sz="2363" dirty="0"/>
          </a:p>
        </p:txBody>
      </p:sp>
      <p:sp>
        <p:nvSpPr>
          <p:cNvPr id="14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5770881"/>
            <a:ext cx="12895462" cy="623147"/>
          </a:xfrm>
        </p:spPr>
        <p:txBody>
          <a:bodyPr anchor="ctr"/>
          <a:lstStyle>
            <a:lvl1pPr marL="80982" indent="0">
              <a:spcBef>
                <a:spcPts val="0"/>
              </a:spcBef>
              <a:buNone/>
              <a:defRPr b="1" baseline="0"/>
            </a:lvl1pPr>
          </a:lstStyle>
          <a:p>
            <a:pPr lvl="0"/>
            <a:r>
              <a:rPr lang="en-US" dirty="0" smtClean="0"/>
              <a:t>Add takeaway message</a:t>
            </a: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25" y="6467682"/>
            <a:ext cx="662853" cy="780288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894084" y="6501697"/>
            <a:ext cx="5852159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68"/>
              </a:lnSpc>
            </a:pPr>
            <a:r>
              <a:rPr lang="en-US" sz="709" b="0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768"/>
              </a:lnSpc>
            </a:pPr>
            <a:r>
              <a:rPr lang="en-US" sz="709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768"/>
              </a:lnSpc>
            </a:pPr>
            <a:r>
              <a:rPr lang="en-US" sz="709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768"/>
              </a:lnSpc>
            </a:pPr>
            <a:r>
              <a:rPr lang="en-US" sz="709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29393298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alf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-17152" y="6467682"/>
            <a:ext cx="13021951" cy="877824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3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25" y="6467682"/>
            <a:ext cx="662853" cy="780288"/>
          </a:xfrm>
          <a:prstGeom prst="rect">
            <a:avLst/>
          </a:prstGeom>
        </p:spPr>
      </p:pic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"/>
            <a:ext cx="130048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952575" y="1408117"/>
            <a:ext cx="11185676" cy="3817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53968" tIns="26984" rIns="53968" bIns="26984">
            <a:spAutoFit/>
          </a:bodyPr>
          <a:lstStyle/>
          <a:p>
            <a:pPr defTabSz="269939" eaLnBrk="0" hangingPunct="0">
              <a:lnSpc>
                <a:spcPct val="90000"/>
              </a:lnSpc>
              <a:defRPr/>
            </a:pPr>
            <a:endParaRPr lang="en-US" sz="2363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853021" y="3209935"/>
            <a:ext cx="13004800" cy="4181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53968" tIns="26984" rIns="53968" bIns="26984">
            <a:spAutoFit/>
          </a:bodyPr>
          <a:lstStyle/>
          <a:p>
            <a:pPr defTabSz="269939">
              <a:defRPr/>
            </a:pPr>
            <a:endParaRPr lang="en-US" sz="2363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81" y="409440"/>
            <a:ext cx="12788051" cy="30126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375" y="1138240"/>
            <a:ext cx="6290817" cy="5362575"/>
          </a:xfrm>
        </p:spPr>
        <p:txBody>
          <a:bodyPr/>
          <a:lstStyle>
            <a:lvl3pPr>
              <a:defRPr sz="1063"/>
            </a:lvl3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6605618" y="1143009"/>
            <a:ext cx="6290811" cy="5362575"/>
          </a:xfrm>
        </p:spPr>
        <p:txBody>
          <a:bodyPr/>
          <a:lstStyle>
            <a:lvl3pPr>
              <a:defRPr sz="1063"/>
            </a:lvl3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709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 smtClean="0"/>
              <a:t>A. Presenter, 12 Month 2023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4F88C639-55E7-4D97-AC8D-4B42A67367B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94084" y="6501697"/>
            <a:ext cx="5852159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68"/>
              </a:lnSpc>
            </a:pPr>
            <a:r>
              <a:rPr lang="en-US" sz="709" b="0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768"/>
              </a:lnSpc>
            </a:pPr>
            <a:r>
              <a:rPr lang="en-US" sz="709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768"/>
              </a:lnSpc>
            </a:pPr>
            <a:r>
              <a:rPr lang="en-US" sz="709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768"/>
              </a:lnSpc>
            </a:pPr>
            <a:r>
              <a:rPr lang="en-US" sz="709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1966741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-17150" y="6467682"/>
            <a:ext cx="13021952" cy="877824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3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25" y="6467682"/>
            <a:ext cx="662853" cy="780288"/>
          </a:xfrm>
          <a:prstGeom prst="rect">
            <a:avLst/>
          </a:prstGeom>
        </p:spPr>
      </p:pic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"/>
            <a:ext cx="130048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952575" y="1408117"/>
            <a:ext cx="11185676" cy="3817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53968" tIns="26984" rIns="53968" bIns="26984">
            <a:spAutoFit/>
          </a:bodyPr>
          <a:lstStyle/>
          <a:p>
            <a:pPr defTabSz="269939" eaLnBrk="0" hangingPunct="0">
              <a:lnSpc>
                <a:spcPct val="90000"/>
              </a:lnSpc>
              <a:defRPr/>
            </a:pPr>
            <a:endParaRPr lang="en-US" sz="2363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853021" y="3209935"/>
            <a:ext cx="13004800" cy="4181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53968" tIns="26984" rIns="53968" bIns="26984">
            <a:spAutoFit/>
          </a:bodyPr>
          <a:lstStyle/>
          <a:p>
            <a:pPr defTabSz="269939">
              <a:defRPr/>
            </a:pPr>
            <a:endParaRPr lang="en-US" sz="2363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74" y="409440"/>
            <a:ext cx="12788053" cy="30126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377" y="1138248"/>
            <a:ext cx="12788059" cy="259556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108377" y="3820170"/>
            <a:ext cx="12788059" cy="259556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709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 smtClean="0"/>
              <a:t>A. Presenter, 12 Month 2023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BCDB990A-6268-4898-A641-7F04AAB15EE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94084" y="6501697"/>
            <a:ext cx="5852159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68"/>
              </a:lnSpc>
            </a:pPr>
            <a:r>
              <a:rPr lang="en-US" sz="709" b="0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768"/>
              </a:lnSpc>
            </a:pPr>
            <a:r>
              <a:rPr lang="en-US" sz="709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768"/>
              </a:lnSpc>
            </a:pPr>
            <a:r>
              <a:rPr lang="en-US" sz="709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768"/>
              </a:lnSpc>
            </a:pPr>
            <a:r>
              <a:rPr lang="en-US" sz="709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1382150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ar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-17152" y="6467682"/>
            <a:ext cx="13021951" cy="877824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3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25" y="6467682"/>
            <a:ext cx="662853" cy="780288"/>
          </a:xfrm>
          <a:prstGeom prst="rect">
            <a:avLst/>
          </a:prstGeom>
        </p:spPr>
      </p:pic>
      <p:pic>
        <p:nvPicPr>
          <p:cNvPr id="8" name="Picture 4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"/>
            <a:ext cx="130048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952575" y="1408117"/>
            <a:ext cx="11185676" cy="3817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53968" tIns="26984" rIns="53968" bIns="26984">
            <a:spAutoFit/>
          </a:bodyPr>
          <a:lstStyle/>
          <a:p>
            <a:pPr defTabSz="269939" eaLnBrk="0" hangingPunct="0">
              <a:lnSpc>
                <a:spcPct val="90000"/>
              </a:lnSpc>
              <a:defRPr/>
            </a:pPr>
            <a:endParaRPr lang="en-US" sz="2363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853021" y="3209935"/>
            <a:ext cx="13004800" cy="4181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53968" tIns="26984" rIns="53968" bIns="26984">
            <a:spAutoFit/>
          </a:bodyPr>
          <a:lstStyle/>
          <a:p>
            <a:pPr defTabSz="269939">
              <a:defRPr/>
            </a:pPr>
            <a:endParaRPr lang="en-US" sz="2363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81" y="409440"/>
            <a:ext cx="12788051" cy="30126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375" y="1138248"/>
            <a:ext cx="6285653" cy="259556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6578540" y="1138248"/>
            <a:ext cx="6317901" cy="259556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108390" y="3820170"/>
            <a:ext cx="6285652" cy="259556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6578540" y="3820170"/>
            <a:ext cx="6317901" cy="259556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Footer Placeholder 6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709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 smtClean="0"/>
              <a:t>A. Presenter, 12 Month 2023</a:t>
            </a:r>
            <a:endParaRPr lang="en-US" dirty="0"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74887700-F8AD-4E75-9DA6-99EB4D2760D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94084" y="6501697"/>
            <a:ext cx="5852159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68"/>
              </a:lnSpc>
            </a:pPr>
            <a:r>
              <a:rPr lang="en-US" sz="709" b="0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768"/>
              </a:lnSpc>
            </a:pPr>
            <a:r>
              <a:rPr lang="en-US" sz="709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768"/>
              </a:lnSpc>
            </a:pPr>
            <a:r>
              <a:rPr lang="en-US" sz="709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768"/>
              </a:lnSpc>
            </a:pPr>
            <a:r>
              <a:rPr lang="en-US" sz="709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3045863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-17152" y="6467682"/>
            <a:ext cx="13021951" cy="877824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3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25" y="6467682"/>
            <a:ext cx="662853" cy="780288"/>
          </a:xfrm>
          <a:prstGeom prst="rect">
            <a:avLst/>
          </a:prstGeom>
        </p:spPr>
      </p:pic>
      <p:pic>
        <p:nvPicPr>
          <p:cNvPr id="4" name="Picture 5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"/>
            <a:ext cx="130048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952575" y="1408117"/>
            <a:ext cx="11185676" cy="3817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53968" tIns="26984" rIns="53968" bIns="26984">
            <a:spAutoFit/>
          </a:bodyPr>
          <a:lstStyle/>
          <a:p>
            <a:pPr defTabSz="269939" eaLnBrk="0" hangingPunct="0">
              <a:lnSpc>
                <a:spcPct val="90000"/>
              </a:lnSpc>
              <a:defRPr/>
            </a:pPr>
            <a:endParaRPr lang="en-US" sz="2363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5853021" y="3209935"/>
            <a:ext cx="13004800" cy="4181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53968" tIns="26984" rIns="53968" bIns="26984">
            <a:spAutoFit/>
          </a:bodyPr>
          <a:lstStyle/>
          <a:p>
            <a:pPr defTabSz="269939">
              <a:defRPr/>
            </a:pPr>
            <a:endParaRPr lang="en-US" sz="2363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74" y="409440"/>
            <a:ext cx="12788053" cy="30126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709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 smtClean="0"/>
              <a:t>A. Presenter, 12 Month 2023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CF988859-7953-4624-98C4-717249B46A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894084" y="6501697"/>
            <a:ext cx="5852159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68"/>
              </a:lnSpc>
            </a:pPr>
            <a:r>
              <a:rPr lang="en-US" sz="709" b="0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768"/>
              </a:lnSpc>
            </a:pPr>
            <a:r>
              <a:rPr lang="en-US" sz="709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768"/>
              </a:lnSpc>
            </a:pPr>
            <a:r>
              <a:rPr lang="en-US" sz="709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768"/>
              </a:lnSpc>
            </a:pPr>
            <a:r>
              <a:rPr lang="en-US" sz="709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26965114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clea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RIB_pp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"/>
            <a:ext cx="130048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952575" y="1408117"/>
            <a:ext cx="11185676" cy="3817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53968" tIns="26984" rIns="53968" bIns="26984">
            <a:spAutoFit/>
          </a:bodyPr>
          <a:lstStyle/>
          <a:p>
            <a:pPr defTabSz="269939" eaLnBrk="0" hangingPunct="0">
              <a:lnSpc>
                <a:spcPct val="90000"/>
              </a:lnSpc>
              <a:defRPr/>
            </a:pPr>
            <a:endParaRPr lang="en-US" sz="2363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853021" y="3209935"/>
            <a:ext cx="13004800" cy="4181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53968" tIns="26984" rIns="53968" bIns="26984">
            <a:spAutoFit/>
          </a:bodyPr>
          <a:lstStyle/>
          <a:p>
            <a:pPr defTabSz="269939">
              <a:defRPr/>
            </a:pPr>
            <a:endParaRPr lang="en-US" sz="2363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74" y="409440"/>
            <a:ext cx="12788053" cy="30126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-17151" y="6467682"/>
            <a:ext cx="13004800" cy="877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3"/>
          </a:p>
        </p:txBody>
      </p:sp>
    </p:spTree>
    <p:extLst>
      <p:ext uri="{BB962C8B-B14F-4D97-AF65-F5344CB8AC3E}">
        <p14:creationId xmlns:p14="http://schemas.microsoft.com/office/powerpoint/2010/main" val="342280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-17152" y="6467682"/>
            <a:ext cx="13021951" cy="877824"/>
          </a:xfrm>
          <a:prstGeom prst="rect">
            <a:avLst/>
          </a:prstGeom>
          <a:solidFill>
            <a:srgbClr val="E7E9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63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25" y="6467682"/>
            <a:ext cx="662853" cy="780288"/>
          </a:xfrm>
          <a:prstGeom prst="rect">
            <a:avLst/>
          </a:prstGeom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"/>
            <a:ext cx="130048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52575" y="1408117"/>
            <a:ext cx="11185676" cy="3817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53968" tIns="26984" rIns="53968" bIns="26984">
            <a:spAutoFit/>
          </a:bodyPr>
          <a:lstStyle/>
          <a:p>
            <a:pPr defTabSz="269939" eaLnBrk="0" hangingPunct="0">
              <a:lnSpc>
                <a:spcPct val="90000"/>
              </a:lnSpc>
              <a:defRPr/>
            </a:pPr>
            <a:endParaRPr lang="en-US" sz="2363" dirty="0">
              <a:latin typeface="Helvetica" pitchFamily="-107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853021" y="3209935"/>
            <a:ext cx="13004800" cy="4181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53968" tIns="26984" rIns="53968" bIns="26984">
            <a:spAutoFit/>
          </a:bodyPr>
          <a:lstStyle/>
          <a:p>
            <a:pPr defTabSz="269939">
              <a:defRPr/>
            </a:pPr>
            <a:endParaRPr lang="en-US" sz="2363" dirty="0"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373" y="1138240"/>
            <a:ext cx="12787089" cy="5362575"/>
          </a:xfrm>
        </p:spPr>
        <p:txBody>
          <a:bodyPr/>
          <a:lstStyle>
            <a:lvl3pPr>
              <a:defRPr sz="1063"/>
            </a:lvl3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8374" y="413259"/>
            <a:ext cx="12788053" cy="30126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 eaLnBrk="0" hangingPunct="0">
              <a:lnSpc>
                <a:spcPct val="90000"/>
              </a:lnSpc>
              <a:defRPr sz="709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 smtClean="0"/>
              <a:t>A. Presenter, 12 Month 2023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, Slide </a:t>
            </a:r>
            <a:fld id="{35AD4620-7552-4207-8973-898801ED21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894084" y="6501697"/>
            <a:ext cx="5852159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68"/>
              </a:lnSpc>
            </a:pPr>
            <a:r>
              <a:rPr lang="en-US" sz="709" b="0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Facility for Rare Isotope Beams</a:t>
            </a:r>
          </a:p>
          <a:p>
            <a:pPr>
              <a:lnSpc>
                <a:spcPts val="768"/>
              </a:lnSpc>
            </a:pPr>
            <a:r>
              <a:rPr lang="en-US" sz="709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U.S. Department of Energy Office of Science | Michigan State University</a:t>
            </a:r>
          </a:p>
          <a:p>
            <a:pPr>
              <a:lnSpc>
                <a:spcPts val="768"/>
              </a:lnSpc>
            </a:pPr>
            <a:r>
              <a:rPr lang="en-US" sz="709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640 South Shaw Lane • East Lansing, MI 48824, USA</a:t>
            </a:r>
          </a:p>
          <a:p>
            <a:pPr>
              <a:lnSpc>
                <a:spcPts val="768"/>
              </a:lnSpc>
            </a:pPr>
            <a:r>
              <a:rPr lang="en-US" sz="709" kern="1200" dirty="0" smtClean="0">
                <a:solidFill>
                  <a:schemeClr val="tx1"/>
                </a:solidFill>
                <a:latin typeface="Arial" pitchFamily="34" charset="0"/>
                <a:ea typeface="ヒラギノ角ゴ Pro W3" charset="-128"/>
                <a:cs typeface="ヒラギノ角ゴ Pro W3"/>
              </a:rPr>
              <a:t>frib.msu.edu</a:t>
            </a:r>
          </a:p>
        </p:txBody>
      </p:sp>
    </p:spTree>
    <p:extLst>
      <p:ext uri="{BB962C8B-B14F-4D97-AF65-F5344CB8AC3E}">
        <p14:creationId xmlns:p14="http://schemas.microsoft.com/office/powerpoint/2010/main" val="3599952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7520" y="189888"/>
            <a:ext cx="12789774" cy="3012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6076" tIns="22431" rIns="56076" bIns="22431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7520" y="1138240"/>
            <a:ext cx="12789774" cy="536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5888976" y="6780214"/>
            <a:ext cx="6032101" cy="388937"/>
          </a:xfrm>
          <a:prstGeom prst="rect">
            <a:avLst/>
          </a:prstGeom>
        </p:spPr>
        <p:txBody>
          <a:bodyPr lIns="0" tIns="45712" rIns="0" bIns="45712" anchor="b"/>
          <a:lstStyle>
            <a:lvl1pPr algn="r" eaLnBrk="0" hangingPunct="0">
              <a:lnSpc>
                <a:spcPct val="90000"/>
              </a:lnSpc>
              <a:defRPr sz="709" smtClean="0">
                <a:solidFill>
                  <a:srgbClr val="064308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 dirty="0" smtClean="0"/>
              <a:t>A. Presenter, 12 Month 2023</a:t>
            </a:r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921067" y="6780214"/>
            <a:ext cx="1083733" cy="388937"/>
          </a:xfrm>
          <a:prstGeom prst="rect">
            <a:avLst/>
          </a:prstGeom>
        </p:spPr>
        <p:txBody>
          <a:bodyPr vert="horz" wrap="square" lIns="0" tIns="45712" rIns="0" bIns="45712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defRPr sz="709">
                <a:solidFill>
                  <a:srgbClr val="064308"/>
                </a:solidFill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, Slide </a:t>
            </a:r>
            <a:fld id="{D30A2C6D-39BC-4576-856C-8743CF76CC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626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474491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189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algn="ctr" defTabSz="474491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189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474491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189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474491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189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474491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189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269963" algn="ctr" defTabSz="47712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1890" b="1">
          <a:solidFill>
            <a:srgbClr val="064308"/>
          </a:solidFill>
          <a:latin typeface="Arial" charset="0"/>
          <a:ea typeface="Arial" charset="0"/>
          <a:cs typeface="Arial" charset="0"/>
        </a:defRPr>
      </a:lvl6pPr>
      <a:lvl7pPr marL="539927" algn="ctr" defTabSz="47712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1890" b="1">
          <a:solidFill>
            <a:srgbClr val="064308"/>
          </a:solidFill>
          <a:latin typeface="Arial" charset="0"/>
          <a:ea typeface="Arial" charset="0"/>
          <a:cs typeface="Arial" charset="0"/>
        </a:defRPr>
      </a:lvl7pPr>
      <a:lvl8pPr marL="809889" algn="ctr" defTabSz="47712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1890" b="1">
          <a:solidFill>
            <a:srgbClr val="064308"/>
          </a:solidFill>
          <a:latin typeface="Arial" charset="0"/>
          <a:ea typeface="Arial" charset="0"/>
          <a:cs typeface="Arial" charset="0"/>
        </a:defRPr>
      </a:lvl8pPr>
      <a:lvl9pPr marL="1079853" algn="ctr" defTabSz="477123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1890" b="1">
          <a:solidFill>
            <a:srgbClr val="064308"/>
          </a:solidFill>
          <a:latin typeface="Arial" charset="0"/>
          <a:ea typeface="Arial" charset="0"/>
          <a:cs typeface="Arial" charset="0"/>
        </a:defRPr>
      </a:lvl9pPr>
    </p:titleStyle>
    <p:bodyStyle>
      <a:lvl1pPr marL="106427" indent="-106427" algn="l" defTabSz="474491" rtl="0" eaLnBrk="1" fontAlgn="base" hangingPunct="1">
        <a:lnSpc>
          <a:spcPct val="90000"/>
        </a:lnSpc>
        <a:spcBef>
          <a:spcPts val="713"/>
        </a:spcBef>
        <a:spcAft>
          <a:spcPct val="0"/>
        </a:spcAft>
        <a:buSzPct val="100000"/>
        <a:buFont typeface="Wingdings" pitchFamily="2" charset="2"/>
        <a:buChar char="§"/>
        <a:defRPr sz="1299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marL="214630" indent="-89577" algn="l" defTabSz="474491" rtl="0" eaLnBrk="1" fontAlgn="base" hangingPunct="1">
        <a:lnSpc>
          <a:spcPct val="90000"/>
        </a:lnSpc>
        <a:spcBef>
          <a:spcPts val="119"/>
        </a:spcBef>
        <a:spcAft>
          <a:spcPct val="0"/>
        </a:spcAft>
        <a:buSzPct val="100000"/>
        <a:buFont typeface="Arial" pitchFamily="34" charset="0"/>
        <a:buChar char="•"/>
        <a:defRPr sz="1181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2pPr>
      <a:lvl3pPr marL="349438" indent="-94898" algn="l" defTabSz="474491" rtl="0" eaLnBrk="1" fontAlgn="base" hangingPunct="1">
        <a:lnSpc>
          <a:spcPct val="90000"/>
        </a:lnSpc>
        <a:spcBef>
          <a:spcPts val="119"/>
        </a:spcBef>
        <a:spcAft>
          <a:spcPct val="0"/>
        </a:spcAft>
        <a:buSzPct val="100000"/>
        <a:buFont typeface="Lucida Grande" charset="0"/>
        <a:buChar char="»"/>
        <a:defRPr>
          <a:solidFill>
            <a:schemeClr val="tx1"/>
          </a:solidFill>
          <a:latin typeface="Arial" charset="0"/>
          <a:ea typeface="ヒラギノ角ゴ Pro W3" pitchFamily="-111" charset="-128"/>
          <a:cs typeface="ヒラギノ角ゴ Pro W3" pitchFamily="-111" charset="-128"/>
        </a:defRPr>
      </a:lvl3pPr>
      <a:lvl4pPr marL="430147" indent="-78934" algn="l" defTabSz="474491" rtl="0" eaLnBrk="1" fontAlgn="base" hangingPunct="1">
        <a:lnSpc>
          <a:spcPct val="90000"/>
        </a:lnSpc>
        <a:spcBef>
          <a:spcPts val="119"/>
        </a:spcBef>
        <a:spcAft>
          <a:spcPct val="0"/>
        </a:spcAft>
        <a:buClr>
          <a:srgbClr val="999999"/>
        </a:buClr>
        <a:buSzPct val="100000"/>
        <a:buFont typeface="Arial" pitchFamily="34" charset="0"/>
        <a:buChar char="•"/>
        <a:defRPr sz="945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4pPr>
      <a:lvl5pPr marL="592448" indent="-106427" algn="l" defTabSz="474491" rtl="0" eaLnBrk="1" fontAlgn="base" hangingPunct="1">
        <a:lnSpc>
          <a:spcPct val="90000"/>
        </a:lnSpc>
        <a:spcBef>
          <a:spcPts val="119"/>
        </a:spcBef>
        <a:spcAft>
          <a:spcPct val="0"/>
        </a:spcAft>
        <a:buClr>
          <a:srgbClr val="999999"/>
        </a:buClr>
        <a:buSzPct val="100000"/>
        <a:buFont typeface="Lucida Grande" charset="0"/>
        <a:buChar char="»"/>
        <a:defRPr sz="827">
          <a:solidFill>
            <a:schemeClr val="tx1"/>
          </a:solidFill>
          <a:latin typeface="+mn-lt"/>
          <a:ea typeface="ヒラギノ角ゴ Pro W3" pitchFamily="-111" charset="-128"/>
          <a:cs typeface="ヒラギノ角ゴ Pro W3"/>
        </a:defRPr>
      </a:lvl5pPr>
      <a:lvl6pPr marL="1313259" indent="-89051" algn="l" defTabSz="477123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768">
          <a:solidFill>
            <a:schemeClr val="tx1"/>
          </a:solidFill>
          <a:latin typeface="Helvetica" charset="0"/>
          <a:ea typeface="+mn-ea"/>
          <a:cs typeface="+mn-cs"/>
        </a:defRPr>
      </a:lvl6pPr>
      <a:lvl7pPr marL="1583224" indent="-89051" algn="l" defTabSz="477123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768">
          <a:solidFill>
            <a:schemeClr val="tx1"/>
          </a:solidFill>
          <a:latin typeface="Helvetica" charset="0"/>
          <a:ea typeface="+mn-ea"/>
          <a:cs typeface="+mn-cs"/>
        </a:defRPr>
      </a:lvl7pPr>
      <a:lvl8pPr marL="1853188" indent="-89051" algn="l" defTabSz="477123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768">
          <a:solidFill>
            <a:schemeClr val="tx1"/>
          </a:solidFill>
          <a:latin typeface="Helvetica" charset="0"/>
          <a:ea typeface="+mn-ea"/>
          <a:cs typeface="+mn-cs"/>
        </a:defRPr>
      </a:lvl8pPr>
      <a:lvl9pPr marL="2123150" indent="-89051" algn="l" defTabSz="477123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768">
          <a:solidFill>
            <a:schemeClr val="tx1"/>
          </a:solidFill>
          <a:latin typeface="Helvetica" charset="0"/>
          <a:ea typeface="+mn-ea"/>
          <a:cs typeface="+mn-cs"/>
        </a:defRPr>
      </a:lvl9pPr>
    </p:bodyStyle>
    <p:otherStyle>
      <a:defPPr>
        <a:defRPr lang="en-US"/>
      </a:defPPr>
      <a:lvl1pPr marL="0" algn="l" defTabSz="539927" rtl="0" eaLnBrk="1" latinLnBrk="0" hangingPunct="1">
        <a:defRPr sz="1063" kern="1200">
          <a:solidFill>
            <a:schemeClr val="tx1"/>
          </a:solidFill>
          <a:latin typeface="+mn-lt"/>
          <a:ea typeface="+mn-ea"/>
          <a:cs typeface="+mn-cs"/>
        </a:defRPr>
      </a:lvl1pPr>
      <a:lvl2pPr marL="269963" algn="l" defTabSz="539927" rtl="0" eaLnBrk="1" latinLnBrk="0" hangingPunct="1">
        <a:defRPr sz="1063" kern="1200">
          <a:solidFill>
            <a:schemeClr val="tx1"/>
          </a:solidFill>
          <a:latin typeface="+mn-lt"/>
          <a:ea typeface="+mn-ea"/>
          <a:cs typeface="+mn-cs"/>
        </a:defRPr>
      </a:lvl2pPr>
      <a:lvl3pPr marL="539927" algn="l" defTabSz="539927" rtl="0" eaLnBrk="1" latinLnBrk="0" hangingPunct="1">
        <a:defRPr sz="1063" kern="1200">
          <a:solidFill>
            <a:schemeClr val="tx1"/>
          </a:solidFill>
          <a:latin typeface="+mn-lt"/>
          <a:ea typeface="+mn-ea"/>
          <a:cs typeface="+mn-cs"/>
        </a:defRPr>
      </a:lvl3pPr>
      <a:lvl4pPr marL="809889" algn="l" defTabSz="539927" rtl="0" eaLnBrk="1" latinLnBrk="0" hangingPunct="1">
        <a:defRPr sz="1063" kern="1200">
          <a:solidFill>
            <a:schemeClr val="tx1"/>
          </a:solidFill>
          <a:latin typeface="+mn-lt"/>
          <a:ea typeface="+mn-ea"/>
          <a:cs typeface="+mn-cs"/>
        </a:defRPr>
      </a:lvl4pPr>
      <a:lvl5pPr marL="1079853" algn="l" defTabSz="539927" rtl="0" eaLnBrk="1" latinLnBrk="0" hangingPunct="1">
        <a:defRPr sz="1063" kern="1200">
          <a:solidFill>
            <a:schemeClr val="tx1"/>
          </a:solidFill>
          <a:latin typeface="+mn-lt"/>
          <a:ea typeface="+mn-ea"/>
          <a:cs typeface="+mn-cs"/>
        </a:defRPr>
      </a:lvl5pPr>
      <a:lvl6pPr marL="1349818" algn="l" defTabSz="539927" rtl="0" eaLnBrk="1" latinLnBrk="0" hangingPunct="1">
        <a:defRPr sz="1063" kern="1200">
          <a:solidFill>
            <a:schemeClr val="tx1"/>
          </a:solidFill>
          <a:latin typeface="+mn-lt"/>
          <a:ea typeface="+mn-ea"/>
          <a:cs typeface="+mn-cs"/>
        </a:defRPr>
      </a:lvl6pPr>
      <a:lvl7pPr marL="1619781" algn="l" defTabSz="539927" rtl="0" eaLnBrk="1" latinLnBrk="0" hangingPunct="1">
        <a:defRPr sz="1063" kern="1200">
          <a:solidFill>
            <a:schemeClr val="tx1"/>
          </a:solidFill>
          <a:latin typeface="+mn-lt"/>
          <a:ea typeface="+mn-ea"/>
          <a:cs typeface="+mn-cs"/>
        </a:defRPr>
      </a:lvl7pPr>
      <a:lvl8pPr marL="1889744" algn="l" defTabSz="539927" rtl="0" eaLnBrk="1" latinLnBrk="0" hangingPunct="1">
        <a:defRPr sz="1063" kern="1200">
          <a:solidFill>
            <a:schemeClr val="tx1"/>
          </a:solidFill>
          <a:latin typeface="+mn-lt"/>
          <a:ea typeface="+mn-ea"/>
          <a:cs typeface="+mn-cs"/>
        </a:defRPr>
      </a:lvl8pPr>
      <a:lvl9pPr marL="2159707" algn="l" defTabSz="539927" rtl="0" eaLnBrk="1" latinLnBrk="0" hangingPunct="1">
        <a:defRPr sz="10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mailto:visits@frib.msu.edu" TargetMode="External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hyperlink" Target="shop.msu.edu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1.png"/><Relationship Id="rId4" Type="http://schemas.openxmlformats.org/officeDocument/2006/relationships/image" Target="../media/image37.jpeg"/><Relationship Id="rId9" Type="http://schemas.openxmlformats.org/officeDocument/2006/relationships/hyperlink" Target="http://www.nscl.msu.edu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 txBox="1">
            <a:spLocks/>
          </p:cNvSpPr>
          <p:nvPr/>
        </p:nvSpPr>
        <p:spPr>
          <a:xfrm>
            <a:off x="0" y="3386235"/>
            <a:ext cx="13004800" cy="1642965"/>
          </a:xfrm>
          <a:prstGeom prst="rect">
            <a:avLst/>
          </a:prstGeom>
        </p:spPr>
        <p:txBody>
          <a:bodyPr/>
          <a:lstStyle>
            <a:lvl1pPr algn="ctr" defTabSz="803293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803293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803293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803293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803293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036" algn="ctr" defTabSz="80775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074" algn="ctr" defTabSz="80775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109" algn="ctr" defTabSz="80775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148" algn="ctr" defTabSz="80775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lnSpc>
                <a:spcPct val="75000"/>
              </a:lnSpc>
              <a:spcBef>
                <a:spcPct val="30000"/>
              </a:spcBef>
              <a:defRPr/>
            </a:pPr>
            <a:r>
              <a:rPr lang="en-US" sz="4800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Brief History of </a:t>
            </a:r>
            <a:r>
              <a:rPr lang="en-US" sz="4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Nuclear </a:t>
            </a:r>
            <a:r>
              <a:rPr lang="en-US" sz="4800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Science at MSU</a:t>
            </a:r>
          </a:p>
          <a:p>
            <a:pPr>
              <a:lnSpc>
                <a:spcPct val="75000"/>
              </a:lnSpc>
              <a:spcBef>
                <a:spcPct val="30000"/>
              </a:spcBef>
              <a:defRPr/>
            </a:pPr>
            <a:r>
              <a:rPr lang="en-US" sz="2100" i="1" dirty="0">
                <a:solidFill>
                  <a:prstClr val="black"/>
                </a:solidFill>
              </a:rPr>
              <a:t>World-class </a:t>
            </a:r>
            <a:r>
              <a:rPr lang="en-US" sz="2100" i="1" dirty="0">
                <a:solidFill>
                  <a:prstClr val="black"/>
                </a:solidFill>
              </a:rPr>
              <a:t>nuclear experimentation and theory at </a:t>
            </a:r>
            <a:r>
              <a:rPr lang="en-US" sz="2100" i="1" dirty="0">
                <a:solidFill>
                  <a:srgbClr val="4E8542"/>
                </a:solidFill>
              </a:rPr>
              <a:t>NSCL/FRIB</a:t>
            </a:r>
            <a:endParaRPr lang="en-US" sz="2100" i="1" dirty="0">
              <a:solidFill>
                <a:srgbClr val="4E8542"/>
              </a:solidFill>
            </a:endParaRPr>
          </a:p>
        </p:txBody>
      </p:sp>
      <p:sp>
        <p:nvSpPr>
          <p:cNvPr id="6" name="Subtitle 6"/>
          <p:cNvSpPr txBox="1">
            <a:spLocks/>
          </p:cNvSpPr>
          <p:nvPr/>
        </p:nvSpPr>
        <p:spPr>
          <a:xfrm>
            <a:off x="1836503" y="4724400"/>
            <a:ext cx="9601200" cy="1280160"/>
          </a:xfrm>
          <a:prstGeom prst="rect">
            <a:avLst/>
          </a:prstGeom>
        </p:spPr>
        <p:txBody>
          <a:bodyPr/>
          <a:lstStyle>
            <a:lvl1pPr marL="180178" indent="-180178" algn="l" defTabSz="803293" rtl="0" eaLnBrk="1" fontAlgn="base" hangingPunct="1">
              <a:lnSpc>
                <a:spcPct val="90000"/>
              </a:lnSpc>
              <a:spcBef>
                <a:spcPts val="1206"/>
              </a:spcBef>
              <a:spcAft>
                <a:spcPct val="0"/>
              </a:spcAft>
              <a:buSzPct val="100000"/>
              <a:buFont typeface="Wingdings" pitchFamily="2" charset="2"/>
              <a:buChar char="§"/>
              <a:defRPr sz="2200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marL="363359" indent="-151650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/>
              </a:defRPr>
            </a:lvl2pPr>
            <a:lvl3pPr marL="591584" indent="-16065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SzPct val="100000"/>
              <a:buFont typeface="Lucida Grande" charset="0"/>
              <a:buChar char="»"/>
              <a:defRPr>
                <a:solidFill>
                  <a:schemeClr val="tx1"/>
                </a:solidFill>
                <a:latin typeface="Arial" charset="0"/>
                <a:ea typeface="ヒラギノ角ゴ Pro W3" pitchFamily="-111" charset="-128"/>
                <a:cs typeface="ヒラギノ角ゴ Pro W3" pitchFamily="-111" charset="-128"/>
              </a:defRPr>
            </a:lvl3pPr>
            <a:lvl4pPr marL="728219" indent="-133632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4pPr>
            <a:lvl5pPr marL="1002991" indent="-180178" algn="l" defTabSz="803293" rtl="0" eaLnBrk="1" fontAlgn="base" hangingPunct="1">
              <a:lnSpc>
                <a:spcPct val="90000"/>
              </a:lnSpc>
              <a:spcBef>
                <a:spcPts val="201"/>
              </a:spcBef>
              <a:spcAft>
                <a:spcPct val="0"/>
              </a:spcAft>
              <a:buClr>
                <a:srgbClr val="999999"/>
              </a:buClr>
              <a:buSzPct val="100000"/>
              <a:buFont typeface="Lucida Grande" charset="0"/>
              <a:buChar char="»"/>
              <a:defRPr sz="1400">
                <a:solidFill>
                  <a:schemeClr val="tx1"/>
                </a:solidFill>
                <a:latin typeface="+mn-lt"/>
                <a:ea typeface="ヒラギノ角ゴ Pro W3" pitchFamily="-111" charset="-128"/>
                <a:cs typeface="ヒラギノ角ゴ Pro W3"/>
              </a:defRPr>
            </a:lvl5pPr>
            <a:lvl6pPr marL="2223294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6pPr>
            <a:lvl7pPr marL="2680333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7pPr>
            <a:lvl8pPr marL="3137372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8pPr>
            <a:lvl9pPr marL="3594407" indent="-150759" algn="l" defTabSz="807750" rtl="0" eaLnBrk="1" fontAlgn="base" hangingPunct="1">
              <a:lnSpc>
                <a:spcPct val="90000"/>
              </a:lnSpc>
              <a:spcBef>
                <a:spcPct val="10000"/>
              </a:spcBef>
              <a:spcAft>
                <a:spcPct val="0"/>
              </a:spcAft>
              <a:buSzPct val="100000"/>
              <a:buChar char="–"/>
              <a:defRPr sz="1300">
                <a:solidFill>
                  <a:schemeClr val="tx1"/>
                </a:solidFill>
                <a:latin typeface="Helvetica" charset="0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30"/>
              </a:spcBef>
              <a:buNone/>
              <a:defRPr/>
            </a:pPr>
            <a:r>
              <a:rPr lang="en-US" sz="1890" kern="0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ＭＳ Ｐゴシック"/>
              </a:rPr>
              <a:t>Dr. Zach Constan</a:t>
            </a:r>
          </a:p>
          <a:p>
            <a:pPr marL="0" indent="0" algn="ctr">
              <a:spcBef>
                <a:spcPts val="630"/>
              </a:spcBef>
              <a:buNone/>
              <a:defRPr/>
            </a:pPr>
            <a:r>
              <a:rPr lang="en-US" sz="1890" kern="0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ＭＳ Ｐゴシック"/>
              </a:rPr>
              <a:t>Outreach Coordinator</a:t>
            </a:r>
          </a:p>
          <a:p>
            <a:pPr marL="0" indent="0" algn="ctr">
              <a:spcBef>
                <a:spcPts val="630"/>
              </a:spcBef>
              <a:buNone/>
              <a:defRPr/>
            </a:pPr>
            <a:r>
              <a:rPr lang="en-US" sz="1890" kern="0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ＭＳ Ｐゴシック"/>
              </a:rPr>
              <a:t>Facility for Rare Isotope Beams</a:t>
            </a:r>
            <a:endParaRPr lang="en-US" sz="1890" kern="0" dirty="0">
              <a:solidFill>
                <a:prstClr val="black"/>
              </a:solidFill>
              <a:latin typeface="Arial" pitchFamily="34" charset="0"/>
              <a:ea typeface="ＭＳ Ｐゴシック"/>
              <a:cs typeface="ＭＳ Ｐゴシック"/>
            </a:endParaRPr>
          </a:p>
          <a:p>
            <a:pPr marL="0" indent="0" algn="ctr">
              <a:buNone/>
              <a:defRPr/>
            </a:pPr>
            <a:endParaRPr lang="en-US" sz="1890" kern="0" dirty="0">
              <a:ea typeface="ＭＳ Ｐゴシック"/>
              <a:cs typeface="ＭＳ Ｐゴシック"/>
            </a:endParaRPr>
          </a:p>
          <a:p>
            <a:pPr marL="0" indent="0" algn="ctr">
              <a:buNone/>
              <a:defRPr/>
            </a:pPr>
            <a:endParaRPr lang="en-US" sz="1890" kern="0" dirty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3955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045200" y="1295400"/>
            <a:ext cx="6582966" cy="5100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8374" y="266581"/>
            <a:ext cx="12788053" cy="586987"/>
          </a:xfrm>
          <a:prstGeom prst="rect">
            <a:avLst/>
          </a:prstGeom>
        </p:spPr>
        <p:txBody>
          <a:bodyPr/>
          <a:lstStyle/>
          <a:p>
            <a:r>
              <a:rPr lang="en-US" sz="4000" dirty="0"/>
              <a:t>FRIB: A DOE-SC </a:t>
            </a:r>
            <a:r>
              <a:rPr lang="en-US" sz="4000" dirty="0"/>
              <a:t>Scientific User </a:t>
            </a:r>
            <a:r>
              <a:rPr lang="en-US" sz="4000" dirty="0"/>
              <a:t>Facility</a:t>
            </a:r>
            <a:endParaRPr lang="en-US" sz="4000" dirty="0"/>
          </a:p>
        </p:txBody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939800" y="1219200"/>
            <a:ext cx="5207000" cy="5362575"/>
          </a:xfrm>
          <a:prstGeom prst="rect">
            <a:avLst/>
          </a:prstGeom>
        </p:spPr>
        <p:txBody>
          <a:bodyPr/>
          <a:lstStyle/>
          <a:p>
            <a:pPr marL="282575" indent="-282575"/>
            <a:r>
              <a:rPr lang="en-US" sz="2000" dirty="0" smtClean="0"/>
              <a:t>Funded by U.S. Department of Energy Office of Science (DOE-SC) supporting the mission of the Office of Nuclear Physics</a:t>
            </a:r>
          </a:p>
          <a:p>
            <a:pPr marL="644525" lvl="1" indent="-342900" defTabSz="849237">
              <a:spcBef>
                <a:spcPts val="0"/>
              </a:spcBef>
            </a:pPr>
            <a:r>
              <a:rPr lang="en-US" sz="2000" dirty="0">
                <a:latin typeface="Calibri" panose="020F0502020204030204" pitchFamily="34" charset="0"/>
              </a:rPr>
              <a:t>2008 – FRIB Awarded to MSU</a:t>
            </a:r>
            <a:endParaRPr lang="en-US" sz="2000" dirty="0">
              <a:latin typeface="Calibri" panose="020F0502020204030204" pitchFamily="34" charset="0"/>
            </a:endParaRPr>
          </a:p>
          <a:p>
            <a:pPr marL="644525" lvl="1" indent="-342900" defTabSz="849237">
              <a:spcBef>
                <a:spcPts val="0"/>
              </a:spcBef>
            </a:pPr>
            <a:r>
              <a:rPr lang="en-US" sz="2000" dirty="0">
                <a:latin typeface="Calibri" panose="020F0502020204030204" pitchFamily="34" charset="0"/>
              </a:rPr>
              <a:t>2014 – Construction </a:t>
            </a:r>
            <a:r>
              <a:rPr lang="en-US" sz="2000" dirty="0">
                <a:latin typeface="Calibri" panose="020F0502020204030204" pitchFamily="34" charset="0"/>
              </a:rPr>
              <a:t>started </a:t>
            </a:r>
          </a:p>
          <a:p>
            <a:pPr marL="644525" lvl="1" indent="-342900" defTabSz="849237">
              <a:spcBef>
                <a:spcPts val="0"/>
              </a:spcBef>
            </a:pPr>
            <a:r>
              <a:rPr lang="en-US" sz="2000" dirty="0">
                <a:latin typeface="Calibri" panose="020F0502020204030204" pitchFamily="34" charset="0"/>
              </a:rPr>
              <a:t>2017 – Civil construction completed</a:t>
            </a:r>
            <a:endParaRPr lang="en-US" sz="2000" dirty="0">
              <a:latin typeface="Calibri" panose="020F0502020204030204" pitchFamily="34" charset="0"/>
            </a:endParaRPr>
          </a:p>
          <a:p>
            <a:pPr marL="644525" lvl="1" indent="-342900" defTabSz="849237">
              <a:spcBef>
                <a:spcPts val="0"/>
              </a:spcBef>
            </a:pPr>
            <a:r>
              <a:rPr lang="en-US" sz="2000" dirty="0">
                <a:latin typeface="Calibri" panose="020F0502020204030204" pitchFamily="34" charset="0"/>
              </a:rPr>
              <a:t>2022 – Completed early &amp; on-budget</a:t>
            </a:r>
            <a:endParaRPr lang="en-US" sz="2000" dirty="0">
              <a:latin typeface="Calibri" panose="020F0502020204030204" pitchFamily="34" charset="0"/>
            </a:endParaRPr>
          </a:p>
          <a:p>
            <a:pPr marL="282575" indent="-282575"/>
            <a:r>
              <a:rPr lang="en-US" sz="2000" dirty="0" smtClean="0"/>
              <a:t>&gt;1,800 users from 50+ countries</a:t>
            </a:r>
          </a:p>
          <a:p>
            <a:pPr marL="282575" indent="-282575"/>
            <a:r>
              <a:rPr lang="en-US" sz="2000" dirty="0" smtClean="0"/>
              <a:t>Key feature is 400 kW beam </a:t>
            </a:r>
            <a:br>
              <a:rPr lang="en-US" sz="2000" dirty="0" smtClean="0"/>
            </a:br>
            <a:r>
              <a:rPr lang="en-US" sz="2000" dirty="0" smtClean="0"/>
              <a:t>power for all ions (5x10</a:t>
            </a:r>
            <a:r>
              <a:rPr lang="en-US" sz="2000" baseline="30000" dirty="0" smtClean="0"/>
              <a:t>13 238</a:t>
            </a:r>
            <a:r>
              <a:rPr lang="en-US" sz="2000" dirty="0" smtClean="0"/>
              <a:t>U/s)</a:t>
            </a:r>
          </a:p>
          <a:p>
            <a:pPr marL="282575" indent="-282575"/>
            <a:r>
              <a:rPr lang="en-US" sz="2000" dirty="0" smtClean="0"/>
              <a:t>Separation of isotopes in-flight</a:t>
            </a:r>
          </a:p>
          <a:p>
            <a:pPr marL="631825" lvl="1" indent="-349250"/>
            <a:r>
              <a:rPr lang="en-US" sz="2000" dirty="0" smtClean="0"/>
              <a:t>Fast development time</a:t>
            </a:r>
            <a:br>
              <a:rPr lang="en-US" sz="2000" dirty="0" smtClean="0"/>
            </a:br>
            <a:r>
              <a:rPr lang="en-US" sz="2000" dirty="0" smtClean="0"/>
              <a:t>for any isotope</a:t>
            </a:r>
          </a:p>
          <a:p>
            <a:pPr marL="631825" lvl="1" indent="-349250"/>
            <a:r>
              <a:rPr lang="en-US" sz="2000" dirty="0" smtClean="0"/>
              <a:t>Suited for all elements</a:t>
            </a:r>
            <a:br>
              <a:rPr lang="en-US" sz="2000" dirty="0" smtClean="0"/>
            </a:br>
            <a:r>
              <a:rPr lang="en-US" sz="2000" dirty="0" smtClean="0"/>
              <a:t>and short half-lives</a:t>
            </a:r>
          </a:p>
          <a:p>
            <a:pPr marL="631825" lvl="1" indent="-349250"/>
            <a:r>
              <a:rPr lang="en-US" sz="2000" dirty="0" smtClean="0"/>
              <a:t>Fast, stopped, and </a:t>
            </a:r>
            <a:br>
              <a:rPr lang="en-US" sz="2000" dirty="0" smtClean="0"/>
            </a:br>
            <a:r>
              <a:rPr lang="en-US" sz="2000" dirty="0" smtClean="0"/>
              <a:t>reaccelerated beams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23025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4000" dirty="0">
                <a:solidFill>
                  <a:schemeClr val="accent4">
                    <a:lumMod val="50000"/>
                  </a:schemeClr>
                </a:solidFill>
              </a:rPr>
              <a:t>NSCL Reach vs. FRIB Reach</a:t>
            </a:r>
            <a:endParaRPr lang="en-US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88613" y="1676401"/>
            <a:ext cx="45155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Isotopes created and studied at current NSCL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684" y="2682206"/>
            <a:ext cx="6363730" cy="3615927"/>
          </a:xfrm>
          <a:prstGeom prst="rect">
            <a:avLst/>
          </a:prstGeom>
        </p:spPr>
      </p:pic>
      <p:pic>
        <p:nvPicPr>
          <p:cNvPr id="13" name="Picture 7" descr="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0" y="1252104"/>
            <a:ext cx="7728588" cy="5148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3614492" y="1198878"/>
            <a:ext cx="472786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baseline="0">
                <a:solidFill>
                  <a:schemeClr val="tx1"/>
                </a:solidFill>
                <a:latin typeface="Californian FB" panose="0207040306080B030204" pitchFamily="18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FRIB will help us to understand stellar nucleosynthesis in detail!</a:t>
            </a:r>
            <a:endParaRPr lang="en-US" sz="22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6064799" y="4194460"/>
            <a:ext cx="359595" cy="778704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Content Placeholder 1"/>
          <p:cNvSpPr>
            <a:spLocks noGrp="1"/>
          </p:cNvSpPr>
          <p:nvPr>
            <p:ph idx="4294967295"/>
          </p:nvPr>
        </p:nvSpPr>
        <p:spPr>
          <a:xfrm>
            <a:off x="5471886" y="5035668"/>
            <a:ext cx="1066800" cy="32067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1600" dirty="0">
                <a:solidFill>
                  <a:schemeClr val="tx1"/>
                </a:solidFill>
              </a:rPr>
              <a:t>r-process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014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08374" y="266581"/>
            <a:ext cx="12788053" cy="586987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US" altLang="en-US" sz="4000" dirty="0"/>
              <a:t>Detectors </a:t>
            </a:r>
            <a:r>
              <a:rPr lang="en-US" altLang="en-US" sz="4000" dirty="0"/>
              <a:t>push the envelope</a:t>
            </a:r>
            <a:endParaRPr lang="en-US" altLang="en-US" sz="4000" dirty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006600" y="1294731"/>
            <a:ext cx="3356194" cy="2284837"/>
            <a:chOff x="192" y="864"/>
            <a:chExt cx="2448" cy="1669"/>
          </a:xfrm>
        </p:grpSpPr>
        <p:grpSp>
          <p:nvGrpSpPr>
            <p:cNvPr id="28684" name="Group 4"/>
            <p:cNvGrpSpPr>
              <a:grpSpLocks/>
            </p:cNvGrpSpPr>
            <p:nvPr/>
          </p:nvGrpSpPr>
          <p:grpSpPr bwMode="auto">
            <a:xfrm>
              <a:off x="192" y="864"/>
              <a:ext cx="2448" cy="1669"/>
              <a:chOff x="192" y="864"/>
              <a:chExt cx="2448" cy="1669"/>
            </a:xfrm>
          </p:grpSpPr>
          <p:pic>
            <p:nvPicPr>
              <p:cNvPr id="28686" name="Picture 5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295" b="16667"/>
              <a:stretch>
                <a:fillRect/>
              </a:stretch>
            </p:blipFill>
            <p:spPr bwMode="auto">
              <a:xfrm>
                <a:off x="192" y="864"/>
                <a:ext cx="2448" cy="16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687" name="Text Box 6"/>
              <p:cNvSpPr txBox="1">
                <a:spLocks noChangeArrowheads="1"/>
              </p:cNvSpPr>
              <p:nvPr/>
            </p:nvSpPr>
            <p:spPr bwMode="auto">
              <a:xfrm>
                <a:off x="780" y="1712"/>
                <a:ext cx="1339" cy="7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FFFFCC"/>
                    </a:solidFill>
                    <a:latin typeface="Book Antiqua" panose="0204060205030503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  <a:defRPr/>
                </a:pPr>
                <a:r>
                  <a:rPr lang="en-US" altLang="en-US" sz="1890" b="1" i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“Halo nuclei” </a:t>
                </a:r>
                <a:r>
                  <a:rPr lang="en-US" altLang="en-US" sz="189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 neutron-rich isotopes</a:t>
                </a:r>
              </a:p>
            </p:txBody>
          </p:sp>
        </p:grpSp>
        <p:sp>
          <p:nvSpPr>
            <p:cNvPr id="28685" name="Text Box 7"/>
            <p:cNvSpPr txBox="1">
              <a:spLocks noChangeArrowheads="1"/>
            </p:cNvSpPr>
            <p:nvPr/>
          </p:nvSpPr>
          <p:spPr bwMode="auto">
            <a:xfrm>
              <a:off x="689" y="1193"/>
              <a:ext cx="1506" cy="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  <a:defRPr/>
              </a:pPr>
              <a:r>
                <a:rPr lang="en-US" altLang="en-US" sz="3780" dirty="0" err="1">
                  <a:ln>
                    <a:solidFill>
                      <a:prstClr val="black"/>
                    </a:solidFill>
                  </a:ln>
                  <a:solidFill>
                    <a:srgbClr val="00B050"/>
                  </a:solidFill>
                  <a:latin typeface="Arial Black" panose="020B0A04020102020204" pitchFamily="34" charset="0"/>
                </a:rPr>
                <a:t>MoNA</a:t>
              </a:r>
              <a:r>
                <a:rPr lang="en-US" altLang="en-US" sz="3780" dirty="0">
                  <a:ln>
                    <a:solidFill>
                      <a:prstClr val="black"/>
                    </a:solidFill>
                  </a:ln>
                  <a:solidFill>
                    <a:srgbClr val="00B050"/>
                  </a:solidFill>
                  <a:latin typeface="Arial Black" panose="020B0A04020102020204" pitchFamily="34" charset="0"/>
                </a:rPr>
                <a:t>  </a:t>
              </a:r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7909484" y="1294731"/>
            <a:ext cx="3088716" cy="4289810"/>
            <a:chOff x="1275" y="768"/>
            <a:chExt cx="2484" cy="3455"/>
          </a:xfrm>
        </p:grpSpPr>
        <p:pic>
          <p:nvPicPr>
            <p:cNvPr id="28681" name="Picture 13" descr="imag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5" y="768"/>
              <a:ext cx="2469" cy="3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82" name="Text Box 14"/>
            <p:cNvSpPr txBox="1">
              <a:spLocks noChangeArrowheads="1"/>
            </p:cNvSpPr>
            <p:nvPr/>
          </p:nvSpPr>
          <p:spPr bwMode="auto">
            <a:xfrm rot="5400000">
              <a:off x="1870" y="2335"/>
              <a:ext cx="3339" cy="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  <a:defRPr/>
              </a:pPr>
              <a:r>
                <a:rPr lang="en-US" altLang="en-US" sz="2940" dirty="0">
                  <a:ln>
                    <a:solidFill>
                      <a:prstClr val="black"/>
                    </a:solidFill>
                  </a:ln>
                  <a:solidFill>
                    <a:srgbClr val="00B050"/>
                  </a:solidFill>
                  <a:latin typeface="Arial Black" panose="020B0A04020102020204" pitchFamily="34" charset="0"/>
                </a:rPr>
                <a:t>S800 Spectrograph</a:t>
              </a:r>
            </a:p>
          </p:txBody>
        </p:sp>
        <p:sp>
          <p:nvSpPr>
            <p:cNvPr id="28683" name="Text Box 15"/>
            <p:cNvSpPr txBox="1">
              <a:spLocks noChangeArrowheads="1"/>
            </p:cNvSpPr>
            <p:nvPr/>
          </p:nvSpPr>
          <p:spPr bwMode="auto">
            <a:xfrm>
              <a:off x="1367" y="3644"/>
              <a:ext cx="2256" cy="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>
                <a:spcBef>
                  <a:spcPct val="50000"/>
                </a:spcBef>
                <a:buNone/>
                <a:defRPr/>
              </a:pPr>
              <a:r>
                <a:rPr lang="en-US" altLang="en-US" sz="189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Nuclear structure </a:t>
              </a:r>
            </a:p>
            <a:p>
              <a:pPr>
                <a:spcBef>
                  <a:spcPts val="0"/>
                </a:spcBef>
                <a:buNone/>
                <a:defRPr/>
              </a:pPr>
              <a:r>
                <a:rPr lang="en-US" altLang="en-US" sz="189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discovery</a:t>
              </a:r>
              <a:endParaRPr lang="en-US" altLang="en-US" sz="189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TextBox 8"/>
          <p:cNvSpPr txBox="1">
            <a:spLocks noChangeArrowheads="1"/>
          </p:cNvSpPr>
          <p:nvPr/>
        </p:nvSpPr>
        <p:spPr bwMode="auto">
          <a:xfrm>
            <a:off x="5539264" y="1219201"/>
            <a:ext cx="2311088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r>
              <a:rPr lang="en-US" altLang="en-US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LEBIT</a:t>
            </a:r>
            <a:r>
              <a:rPr lang="en-US" alt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en-US" alt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high-precision mass measurements</a:t>
            </a:r>
          </a:p>
          <a:p>
            <a:pPr>
              <a:spcBef>
                <a:spcPct val="0"/>
              </a:spcBef>
              <a:buNone/>
              <a:defRPr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  <a:defRPr/>
            </a:pPr>
            <a:r>
              <a:rPr lang="en-US" altLang="en-US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GRETINA</a:t>
            </a:r>
            <a:r>
              <a:rPr lang="en-US" alt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en-US" alt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world-class gamma ray spectrometer</a:t>
            </a:r>
          </a:p>
          <a:p>
            <a:pPr>
              <a:spcBef>
                <a:spcPct val="0"/>
              </a:spcBef>
              <a:buNone/>
              <a:defRPr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  <a:defRPr/>
            </a:pPr>
            <a:r>
              <a:rPr lang="en-US" altLang="en-US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JENSA &amp; SECAR</a:t>
            </a:r>
            <a:r>
              <a:rPr lang="en-US" alt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capture reactions with helium</a:t>
            </a:r>
          </a:p>
          <a:p>
            <a:pPr>
              <a:spcBef>
                <a:spcPct val="0"/>
              </a:spcBef>
              <a:buNone/>
              <a:defRPr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  <a:defRPr/>
            </a:pPr>
            <a:r>
              <a:rPr lang="en-US" altLang="en-US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BECOLA</a:t>
            </a:r>
            <a:r>
              <a:rPr lang="en-US" alt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en-US" alt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stopped-beam laser spectroscopy</a:t>
            </a:r>
          </a:p>
          <a:p>
            <a:pPr>
              <a:spcBef>
                <a:spcPct val="0"/>
              </a:spcBef>
              <a:buNone/>
              <a:defRPr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  <a:defRPr/>
            </a:pPr>
            <a:r>
              <a:rPr lang="en-US" altLang="en-US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SOLARIS</a:t>
            </a:r>
            <a:r>
              <a:rPr lang="en-US" alt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>
              <a:spcBef>
                <a:spcPct val="0"/>
              </a:spcBef>
              <a:buNone/>
              <a:defRPr/>
            </a:pPr>
            <a:r>
              <a:rPr lang="en-US" alt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nucleon transfer and inelastic scattering</a:t>
            </a:r>
          </a:p>
          <a:p>
            <a:pPr>
              <a:spcBef>
                <a:spcPct val="0"/>
              </a:spcBef>
              <a:buNone/>
              <a:defRPr/>
            </a:pPr>
            <a:endParaRPr lang="en-US" altLang="en-US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20"/>
          <p:cNvGrpSpPr>
            <a:grpSpLocks/>
          </p:cNvGrpSpPr>
          <p:nvPr/>
        </p:nvGrpSpPr>
        <p:grpSpPr bwMode="auto">
          <a:xfrm>
            <a:off x="2015671" y="3694953"/>
            <a:ext cx="3384984" cy="2425841"/>
            <a:chOff x="192" y="2284"/>
            <a:chExt cx="2469" cy="1772"/>
          </a:xfrm>
        </p:grpSpPr>
        <p:pic>
          <p:nvPicPr>
            <p:cNvPr id="21" name="Picture 21" descr="Hira-beautifu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24"/>
            <a:stretch>
              <a:fillRect/>
            </a:stretch>
          </p:blipFill>
          <p:spPr bwMode="auto">
            <a:xfrm>
              <a:off x="192" y="2284"/>
              <a:ext cx="2448" cy="17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 Box 22"/>
            <p:cNvSpPr txBox="1">
              <a:spLocks noChangeArrowheads="1"/>
            </p:cNvSpPr>
            <p:nvPr/>
          </p:nvSpPr>
          <p:spPr bwMode="auto">
            <a:xfrm>
              <a:off x="240" y="2326"/>
              <a:ext cx="1872" cy="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>
                <a:spcBef>
                  <a:spcPct val="50000"/>
                </a:spcBef>
                <a:buNone/>
                <a:defRPr/>
              </a:pPr>
              <a:r>
                <a:rPr lang="en-US" altLang="en-US" sz="1890" b="1" i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Nuclear energy states </a:t>
              </a:r>
              <a:r>
                <a:rPr lang="en-US" altLang="en-US" sz="189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from particles freed in collisions</a:t>
              </a:r>
            </a:p>
          </p:txBody>
        </p:sp>
        <p:sp>
          <p:nvSpPr>
            <p:cNvPr id="23" name="Text Box 23"/>
            <p:cNvSpPr txBox="1">
              <a:spLocks noChangeArrowheads="1"/>
            </p:cNvSpPr>
            <p:nvPr/>
          </p:nvSpPr>
          <p:spPr bwMode="auto">
            <a:xfrm>
              <a:off x="1564" y="3564"/>
              <a:ext cx="1097" cy="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CC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CC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CC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CC"/>
                  </a:solidFill>
                  <a:latin typeface="Book Antiqua" panose="0204060205030503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  <a:defRPr/>
              </a:pPr>
              <a:r>
                <a:rPr lang="en-US" altLang="en-US" sz="3780" dirty="0" err="1">
                  <a:ln>
                    <a:solidFill>
                      <a:prstClr val="black"/>
                    </a:solidFill>
                  </a:ln>
                  <a:solidFill>
                    <a:srgbClr val="00B050"/>
                  </a:solidFill>
                  <a:latin typeface="Arial Black" panose="020B0A04020102020204" pitchFamily="34" charset="0"/>
                </a:rPr>
                <a:t>HiRA</a:t>
              </a:r>
              <a:endParaRPr lang="en-US" altLang="en-US" sz="3780" dirty="0">
                <a:ln>
                  <a:solidFill>
                    <a:prstClr val="black"/>
                  </a:solidFill>
                </a:ln>
                <a:solidFill>
                  <a:srgbClr val="00B050"/>
                </a:solidFill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432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4000" dirty="0"/>
              <a:t>Our laboratory so far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1" y="1382482"/>
            <a:ext cx="6276991" cy="475728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463801" y="5550933"/>
            <a:ext cx="7914409" cy="505779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0" lvl="2" indent="0" defTabSz="835892" eaLnBrk="0" hangingPunct="0">
              <a:lnSpc>
                <a:spcPct val="90000"/>
              </a:lnSpc>
              <a:spcBef>
                <a:spcPts val="209"/>
              </a:spcBef>
              <a:buClr>
                <a:srgbClr val="999999"/>
              </a:buClr>
              <a:buSzPct val="100000"/>
              <a:defRPr/>
            </a:pPr>
            <a:endParaRPr lang="en-US" sz="1400" kern="0" dirty="0">
              <a:solidFill>
                <a:prstClr val="black"/>
              </a:solidFill>
            </a:endParaRPr>
          </a:p>
          <a:p>
            <a:pPr marL="0" lvl="2" indent="0" defTabSz="835892" eaLnBrk="0" hangingPunct="0">
              <a:lnSpc>
                <a:spcPct val="90000"/>
              </a:lnSpc>
              <a:spcBef>
                <a:spcPts val="209"/>
              </a:spcBef>
              <a:buClr>
                <a:srgbClr val="999999"/>
              </a:buClr>
              <a:buSzPct val="100000"/>
              <a:defRPr/>
            </a:pPr>
            <a:endParaRPr lang="en-US" sz="1400" kern="0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140700" y="1299431"/>
            <a:ext cx="3200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defTabSz="835892" eaLnBrk="0" hangingPunct="0">
              <a:lnSpc>
                <a:spcPct val="90000"/>
              </a:lnSpc>
              <a:spcBef>
                <a:spcPts val="209"/>
              </a:spcBef>
              <a:buClr>
                <a:srgbClr val="999999"/>
              </a:buClr>
              <a:buSzPct val="100000"/>
              <a:defRPr/>
            </a:pPr>
            <a:r>
              <a:rPr lang="en-US" sz="20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 Questions from the </a:t>
            </a:r>
            <a:r>
              <a:rPr lang="en-US" sz="20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 </a:t>
            </a:r>
            <a:r>
              <a:rPr lang="en-US" sz="20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Range Plan for Nuclear </a:t>
            </a:r>
            <a:r>
              <a:rPr lang="en-US" sz="20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endParaRPr lang="en-US" sz="2000" b="1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140700" y="2305812"/>
            <a:ext cx="3695700" cy="2911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8351" lvl="2" indent="-138351" defTabSz="835892" eaLnBrk="0" hangingPunct="0">
              <a:lnSpc>
                <a:spcPct val="90000"/>
              </a:lnSpc>
              <a:spcBef>
                <a:spcPts val="209"/>
              </a:spcBef>
              <a:buClr>
                <a:srgbClr val="999999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18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did visible matter come into being and how does it evolve?</a:t>
            </a:r>
          </a:p>
          <a:p>
            <a:pPr marL="138351" lvl="2" indent="-138351" defTabSz="835892" eaLnBrk="0" hangingPunct="0">
              <a:lnSpc>
                <a:spcPct val="90000"/>
              </a:lnSpc>
              <a:spcBef>
                <a:spcPts val="209"/>
              </a:spcBef>
              <a:buClr>
                <a:srgbClr val="999999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18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the fundamental interactions that are basic to the structure of matter fully understood</a:t>
            </a:r>
            <a:r>
              <a:rPr lang="en-US" sz="18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138351" lvl="2" indent="-138351" defTabSz="835892" eaLnBrk="0" hangingPunct="0">
              <a:lnSpc>
                <a:spcPct val="90000"/>
              </a:lnSpc>
              <a:spcBef>
                <a:spcPts val="209"/>
              </a:spcBef>
              <a:buClr>
                <a:srgbClr val="999999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18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subatomic matter organize itself and what phenomena emerge?</a:t>
            </a:r>
          </a:p>
          <a:p>
            <a:pPr marL="138351" lvl="2" indent="-138351" defTabSz="835892" eaLnBrk="0" hangingPunct="0">
              <a:lnSpc>
                <a:spcPct val="90000"/>
              </a:lnSpc>
              <a:spcBef>
                <a:spcPts val="209"/>
              </a:spcBef>
              <a:buClr>
                <a:srgbClr val="999999"/>
              </a:buClr>
              <a:buSzPct val="100000"/>
              <a:buFont typeface="Arial" pitchFamily="34" charset="0"/>
              <a:buChar char="•"/>
              <a:defRPr/>
            </a:pPr>
            <a:r>
              <a:rPr lang="en-US" sz="18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the progress provided by nuclear physics best be used to benefit society</a:t>
            </a:r>
            <a:r>
              <a:rPr lang="en-US" sz="18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18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8140700" y="5195963"/>
            <a:ext cx="3524994" cy="1215717"/>
          </a:xfrm>
          <a:prstGeom prst="rect">
            <a:avLst/>
          </a:pr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50000"/>
              </a:spcBef>
              <a:buNone/>
              <a:defRPr/>
            </a:pPr>
            <a:r>
              <a:rPr lang="en-US" altLang="en-US" sz="2400" b="1" dirty="0">
                <a:solidFill>
                  <a:srgbClr val="333C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future of rare isotope beams is FRIB</a:t>
            </a:r>
          </a:p>
          <a:p>
            <a:pPr>
              <a:spcBef>
                <a:spcPts val="600"/>
              </a:spcBef>
              <a:buNone/>
              <a:defRPr/>
            </a:pPr>
            <a:r>
              <a:rPr lang="en-US" altLang="en-US" sz="2000" dirty="0">
                <a:solidFill>
                  <a:srgbClr val="333C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 • stopped • reaccelerated</a:t>
            </a:r>
            <a:endParaRPr lang="en-US" altLang="en-US" sz="2000" dirty="0">
              <a:solidFill>
                <a:srgbClr val="333C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99" y="285837"/>
            <a:ext cx="13640590" cy="623151"/>
          </a:xfrm>
        </p:spPr>
        <p:txBody>
          <a:bodyPr/>
          <a:lstStyle/>
          <a:p>
            <a:r>
              <a:rPr lang="en-US" sz="4267" dirty="0"/>
              <a:t>Safety First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733" y="1161986"/>
            <a:ext cx="2194560" cy="2194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2112560" y="1146036"/>
            <a:ext cx="195072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algn="r" defTabSz="975390" fontAlgn="auto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en-US" sz="2560" b="1" dirty="0">
                <a:solidFill>
                  <a:schemeClr val="tx1"/>
                </a:solidFill>
                <a:latin typeface="Calibri" panose="020F0502020204030204"/>
                <a:ea typeface="+mn-ea"/>
              </a:rPr>
              <a:t>DON’T</a:t>
            </a:r>
            <a:r>
              <a:rPr lang="en-US" altLang="en-US" sz="2560" dirty="0">
                <a:solidFill>
                  <a:schemeClr val="tx1"/>
                </a:solidFill>
                <a:latin typeface="Calibri" panose="020F0502020204030204"/>
                <a:ea typeface="+mn-ea"/>
              </a:rPr>
              <a:t> put anything in your mouth (eat, drink, chew gum)</a:t>
            </a: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2031280" y="3472676"/>
            <a:ext cx="20320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algn="r" defTabSz="975390" fontAlgn="auto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en-US" sz="2560" b="1" dirty="0">
                <a:solidFill>
                  <a:schemeClr val="tx1"/>
                </a:solidFill>
                <a:latin typeface="Calibri" panose="020F0502020204030204"/>
                <a:ea typeface="+mn-ea"/>
              </a:rPr>
              <a:t>DO</a:t>
            </a:r>
            <a:r>
              <a:rPr lang="en-US" altLang="en-US" sz="2560" dirty="0">
                <a:solidFill>
                  <a:schemeClr val="tx1"/>
                </a:solidFill>
                <a:latin typeface="Calibri" panose="020F0502020204030204"/>
                <a:ea typeface="+mn-ea"/>
              </a:rPr>
              <a:t> obey posted signs</a:t>
            </a:r>
          </a:p>
          <a:p>
            <a:pPr algn="r" defTabSz="975390" fontAlgn="auto">
              <a:spcBef>
                <a:spcPct val="0"/>
              </a:spcBef>
              <a:spcAft>
                <a:spcPts val="0"/>
              </a:spcAft>
              <a:buNone/>
            </a:pPr>
            <a:endParaRPr lang="en-US" altLang="en-US" sz="2560" dirty="0">
              <a:solidFill>
                <a:schemeClr val="tx1"/>
              </a:solidFill>
              <a:latin typeface="Calibri" panose="020F0502020204030204"/>
              <a:ea typeface="+mn-ea"/>
            </a:endParaRPr>
          </a:p>
          <a:p>
            <a:pPr algn="r" defTabSz="975390" fontAlgn="auto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en-US" sz="2560" b="1" dirty="0">
                <a:solidFill>
                  <a:schemeClr val="tx1"/>
                </a:solidFill>
                <a:latin typeface="Calibri" panose="020F0502020204030204"/>
                <a:ea typeface="+mn-ea"/>
              </a:rPr>
              <a:t>DON’T</a:t>
            </a:r>
            <a:r>
              <a:rPr lang="en-US" altLang="en-US" sz="2560" dirty="0">
                <a:solidFill>
                  <a:schemeClr val="tx1"/>
                </a:solidFill>
                <a:latin typeface="Calibri" panose="020F0502020204030204"/>
                <a:ea typeface="+mn-ea"/>
              </a:rPr>
              <a:t> take photos</a:t>
            </a: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8940800" y="1171436"/>
            <a:ext cx="219456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defTabSz="975390" fontAlgn="auto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en-US" sz="2560" b="1" dirty="0">
                <a:solidFill>
                  <a:schemeClr val="tx1"/>
                </a:solidFill>
                <a:latin typeface="Calibri" panose="020F0502020204030204"/>
                <a:ea typeface="+mn-ea"/>
              </a:rPr>
              <a:t>DO</a:t>
            </a:r>
            <a:r>
              <a:rPr lang="en-US" altLang="en-US" sz="2560" dirty="0">
                <a:solidFill>
                  <a:schemeClr val="tx1"/>
                </a:solidFill>
                <a:latin typeface="Calibri" panose="020F0502020204030204"/>
                <a:ea typeface="+mn-ea"/>
              </a:rPr>
              <a:t> watch your head and step </a:t>
            </a:r>
          </a:p>
          <a:p>
            <a:pPr defTabSz="975390" fontAlgn="auto">
              <a:spcBef>
                <a:spcPct val="0"/>
              </a:spcBef>
              <a:spcAft>
                <a:spcPts val="0"/>
              </a:spcAft>
              <a:buNone/>
            </a:pPr>
            <a:endParaRPr lang="en-US" altLang="en-US" sz="2560" dirty="0">
              <a:solidFill>
                <a:schemeClr val="tx1"/>
              </a:solidFill>
              <a:latin typeface="Calibri" panose="020F0502020204030204"/>
              <a:ea typeface="+mn-ea"/>
            </a:endParaRPr>
          </a:p>
          <a:p>
            <a:pPr defTabSz="975390" fontAlgn="auto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en-US" sz="2560" b="1" dirty="0">
                <a:solidFill>
                  <a:schemeClr val="tx1"/>
                </a:solidFill>
                <a:latin typeface="Calibri" panose="020F0502020204030204"/>
                <a:ea typeface="+mn-ea"/>
              </a:rPr>
              <a:t>DON’T</a:t>
            </a:r>
            <a:r>
              <a:rPr lang="en-US" altLang="en-US" sz="2560" dirty="0">
                <a:solidFill>
                  <a:schemeClr val="tx1"/>
                </a:solidFill>
                <a:latin typeface="Calibri" panose="020F0502020204030204"/>
                <a:ea typeface="+mn-ea"/>
              </a:rPr>
              <a:t> sit or lean on things</a:t>
            </a: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8940800" y="3447276"/>
            <a:ext cx="211328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defTabSz="975390" fontAlgn="auto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en-US" sz="2560" b="1" dirty="0">
                <a:solidFill>
                  <a:schemeClr val="tx1"/>
                </a:solidFill>
                <a:latin typeface="Calibri" panose="020F0502020204030204"/>
                <a:ea typeface="+mn-ea"/>
              </a:rPr>
              <a:t>DO</a:t>
            </a:r>
            <a:r>
              <a:rPr lang="en-US" altLang="en-US" sz="2560" dirty="0">
                <a:solidFill>
                  <a:schemeClr val="tx1"/>
                </a:solidFill>
                <a:latin typeface="Calibri" panose="020F0502020204030204"/>
                <a:ea typeface="+mn-ea"/>
              </a:rPr>
              <a:t> stay with your guide</a:t>
            </a:r>
          </a:p>
          <a:p>
            <a:pPr defTabSz="975390" fontAlgn="auto">
              <a:spcBef>
                <a:spcPct val="0"/>
              </a:spcBef>
              <a:spcAft>
                <a:spcPts val="0"/>
              </a:spcAft>
              <a:buNone/>
            </a:pPr>
            <a:endParaRPr lang="en-US" altLang="en-US" sz="2560" dirty="0">
              <a:solidFill>
                <a:schemeClr val="tx1"/>
              </a:solidFill>
              <a:latin typeface="Calibri" panose="020F0502020204030204"/>
              <a:ea typeface="+mn-ea"/>
            </a:endParaRPr>
          </a:p>
          <a:p>
            <a:pPr defTabSz="975390" fontAlgn="auto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en-US" sz="2560" b="1" dirty="0">
                <a:solidFill>
                  <a:schemeClr val="tx1"/>
                </a:solidFill>
                <a:latin typeface="Calibri" panose="020F0502020204030204"/>
                <a:ea typeface="+mn-ea"/>
              </a:rPr>
              <a:t>DON’T</a:t>
            </a:r>
            <a:r>
              <a:rPr lang="en-US" altLang="en-US" sz="2560" dirty="0">
                <a:solidFill>
                  <a:schemeClr val="tx1"/>
                </a:solidFill>
                <a:latin typeface="Calibri" panose="020F0502020204030204"/>
                <a:ea typeface="+mn-ea"/>
              </a:rPr>
              <a:t> touch equipment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1869440" y="5689602"/>
            <a:ext cx="9265920" cy="88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algn="ctr" defTabSz="975390" fontAlgn="auto">
              <a:spcBef>
                <a:spcPct val="50000"/>
              </a:spcBef>
              <a:spcAft>
                <a:spcPts val="0"/>
              </a:spcAft>
              <a:buNone/>
            </a:pPr>
            <a:r>
              <a:rPr lang="en-US" altLang="en-US" sz="2560" dirty="0">
                <a:solidFill>
                  <a:schemeClr val="tx1"/>
                </a:solidFill>
                <a:latin typeface="Calibri" panose="020F0502020204030204"/>
                <a:ea typeface="+mn-ea"/>
              </a:rPr>
              <a:t>If you lose your tour, </a:t>
            </a:r>
            <a:r>
              <a:rPr lang="en-US" altLang="en-US" sz="2560" b="1" dirty="0">
                <a:solidFill>
                  <a:schemeClr val="tx1"/>
                </a:solidFill>
                <a:latin typeface="Calibri" panose="020F0502020204030204"/>
                <a:ea typeface="+mn-ea"/>
              </a:rPr>
              <a:t>dial “0” on a lab phone</a:t>
            </a:r>
            <a:r>
              <a:rPr lang="en-US" altLang="en-US" sz="2560" dirty="0">
                <a:solidFill>
                  <a:schemeClr val="tx1"/>
                </a:solidFill>
                <a:latin typeface="Calibri" panose="020F0502020204030204"/>
                <a:ea typeface="+mn-ea"/>
              </a:rPr>
              <a:t> (“77305” after hours)</a:t>
            </a:r>
          </a:p>
          <a:p>
            <a:pPr algn="ctr" defTabSz="97539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2560" b="1" dirty="0">
                <a:solidFill>
                  <a:schemeClr val="tx1"/>
                </a:solidFill>
                <a:latin typeface="Calibri" panose="020F0502020204030204"/>
                <a:ea typeface="+mn-ea"/>
              </a:rPr>
              <a:t>DO </a:t>
            </a:r>
            <a:r>
              <a:rPr lang="en-US" altLang="en-US" sz="2560" dirty="0">
                <a:solidFill>
                  <a:schemeClr val="tx1"/>
                </a:solidFill>
                <a:latin typeface="Calibri" panose="020F0502020204030204"/>
                <a:ea typeface="+mn-ea"/>
              </a:rPr>
              <a:t>leave items (especially open food/drink) you don’t want to carry</a:t>
            </a:r>
            <a:endParaRPr lang="en-US" altLang="en-US" sz="2560" b="1" dirty="0">
              <a:solidFill>
                <a:schemeClr val="tx1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18" name="Picture 2" descr="http://2.bp.blogspot.com/-0ub4iOoOed0/UgJkm_xH9FI/AAAAAAAAADA/QIHLttXLhSQ/s1600/no+phot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735" y="3419833"/>
            <a:ext cx="2216426" cy="2216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29"/>
          <a:stretch/>
        </p:blipFill>
        <p:spPr>
          <a:xfrm>
            <a:off x="6691573" y="1161988"/>
            <a:ext cx="1925545" cy="219138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>
          <a:xfrm>
            <a:off x="6713440" y="3419833"/>
            <a:ext cx="1959038" cy="221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792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 Box 6"/>
          <p:cNvSpPr txBox="1">
            <a:spLocks noChangeArrowheads="1"/>
          </p:cNvSpPr>
          <p:nvPr/>
        </p:nvSpPr>
        <p:spPr bwMode="auto">
          <a:xfrm>
            <a:off x="2253488" y="1209223"/>
            <a:ext cx="8497824" cy="453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50000"/>
              </a:spcBef>
              <a:buNone/>
              <a:defRPr/>
            </a:pPr>
            <a:r>
              <a:rPr lang="en-US" altLang="en-US" sz="2347" dirty="0">
                <a:solidFill>
                  <a:srgbClr val="00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Learn more about our Lab and outreach programs</a:t>
            </a:r>
            <a:endParaRPr lang="en-US" altLang="en-US" sz="2347" b="1" dirty="0">
              <a:solidFill>
                <a:srgbClr val="000000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52870" y="1789315"/>
            <a:ext cx="2292854" cy="1405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altLang="en-US" sz="1707" dirty="0">
                <a:solidFill>
                  <a:srgbClr val="000000"/>
                </a:solidFill>
              </a:rPr>
              <a:t>Visit the FRIB exhibit at </a:t>
            </a:r>
            <a:r>
              <a:rPr lang="en-US" altLang="en-US" sz="1707" b="1" dirty="0">
                <a:solidFill>
                  <a:srgbClr val="000000"/>
                </a:solidFill>
              </a:rPr>
              <a:t>Impression 5 Science Center </a:t>
            </a:r>
            <a:r>
              <a:rPr lang="en-US" altLang="en-US" sz="1707" dirty="0">
                <a:solidFill>
                  <a:srgbClr val="000000"/>
                </a:solidFill>
              </a:rPr>
              <a:t>in downtown Lansing!</a:t>
            </a:r>
          </a:p>
          <a:p>
            <a:pPr algn="r">
              <a:spcBef>
                <a:spcPts val="0"/>
              </a:spcBef>
              <a:defRPr/>
            </a:pPr>
            <a:r>
              <a:rPr lang="en-US" altLang="en-US" sz="1707" u="sng" dirty="0">
                <a:solidFill>
                  <a:srgbClr val="67B14B"/>
                </a:solidFill>
              </a:rPr>
              <a:t>impression5.org</a:t>
            </a:r>
          </a:p>
        </p:txBody>
      </p:sp>
      <p:sp>
        <p:nvSpPr>
          <p:cNvPr id="7" name="Rectangle 6"/>
          <p:cNvSpPr/>
          <p:nvPr/>
        </p:nvSpPr>
        <p:spPr>
          <a:xfrm>
            <a:off x="8371840" y="4056260"/>
            <a:ext cx="2844800" cy="880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1707" dirty="0">
                <a:solidFill>
                  <a:prstClr val="black"/>
                </a:solidFill>
              </a:rPr>
              <a:t>Visit our </a:t>
            </a:r>
            <a:r>
              <a:rPr lang="en-US" altLang="en-US" sz="1707" b="1" dirty="0">
                <a:solidFill>
                  <a:prstClr val="black"/>
                </a:solidFill>
              </a:rPr>
              <a:t>Gift Shop </a:t>
            </a:r>
            <a:r>
              <a:rPr lang="en-US" altLang="en-US" sz="1707" dirty="0">
                <a:solidFill>
                  <a:prstClr val="black"/>
                </a:solidFill>
              </a:rPr>
              <a:t>on </a:t>
            </a:r>
            <a:r>
              <a:rPr lang="en-US" altLang="en-US" sz="1707" dirty="0">
                <a:solidFill>
                  <a:prstClr val="black"/>
                </a:solidFill>
                <a:hlinkClick r:id="rId2" action="ppaction://hlinkfile"/>
              </a:rPr>
              <a:t>shop.msu.edu</a:t>
            </a:r>
            <a:r>
              <a:rPr lang="en-US" altLang="en-US" sz="1707" dirty="0">
                <a:solidFill>
                  <a:prstClr val="black"/>
                </a:solidFill>
              </a:rPr>
              <a:t> (click “FRIB” under “Specialty Shops”)</a:t>
            </a:r>
          </a:p>
        </p:txBody>
      </p:sp>
      <p:sp>
        <p:nvSpPr>
          <p:cNvPr id="8" name="Rectangle 7"/>
          <p:cNvSpPr/>
          <p:nvPr/>
        </p:nvSpPr>
        <p:spPr>
          <a:xfrm>
            <a:off x="8373730" y="1789315"/>
            <a:ext cx="2628422" cy="1143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1707" dirty="0">
                <a:solidFill>
                  <a:srgbClr val="000000"/>
                </a:solidFill>
              </a:rPr>
              <a:t>Find</a:t>
            </a:r>
            <a:r>
              <a:rPr lang="en-US" altLang="en-US" sz="1707" dirty="0">
                <a:solidFill>
                  <a:srgbClr val="C19859">
                    <a:lumMod val="75000"/>
                  </a:srgbClr>
                </a:solidFill>
              </a:rPr>
              <a:t> </a:t>
            </a:r>
            <a:r>
              <a:rPr lang="en-US" altLang="en-US" sz="1707" b="1" dirty="0">
                <a:solidFill>
                  <a:prstClr val="black"/>
                </a:solidFill>
              </a:rPr>
              <a:t>camps and programs </a:t>
            </a:r>
            <a:r>
              <a:rPr lang="en-US" altLang="en-US" sz="1707" dirty="0">
                <a:solidFill>
                  <a:srgbClr val="000000"/>
                </a:solidFill>
              </a:rPr>
              <a:t>at MSU for </a:t>
            </a:r>
          </a:p>
          <a:p>
            <a:pPr>
              <a:defRPr/>
            </a:pPr>
            <a:r>
              <a:rPr lang="en-US" altLang="en-US" sz="1707" dirty="0" err="1">
                <a:solidFill>
                  <a:srgbClr val="000000"/>
                </a:solidFill>
              </a:rPr>
              <a:t>pre-college</a:t>
            </a:r>
            <a:r>
              <a:rPr lang="en-US" altLang="en-US" sz="1707" dirty="0">
                <a:solidFill>
                  <a:srgbClr val="000000"/>
                </a:solidFill>
              </a:rPr>
              <a:t> students: </a:t>
            </a:r>
            <a:r>
              <a:rPr lang="en-US" altLang="en-US" sz="1707" u="sng" dirty="0">
                <a:solidFill>
                  <a:srgbClr val="67B14B"/>
                </a:solidFill>
              </a:rPr>
              <a:t>spartanyouth.msu.edu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7374" y="1789316"/>
            <a:ext cx="1843718" cy="21598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3152" y="4056258"/>
            <a:ext cx="1472160" cy="139863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540802" y="5017924"/>
            <a:ext cx="1830669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133" b="1" dirty="0">
                <a:solidFill>
                  <a:srgbClr val="C19859">
                    <a:lumMod val="75000"/>
                  </a:srgbClr>
                </a:solidFill>
                <a:cs typeface="Arial" panose="020B0604020202020204" pitchFamily="34" charset="0"/>
              </a:rPr>
              <a:t>GIFT SHOP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52868" y="4219871"/>
            <a:ext cx="2299625" cy="880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altLang="en-US" sz="1707" dirty="0">
                <a:solidFill>
                  <a:srgbClr val="000000"/>
                </a:solidFill>
              </a:rPr>
              <a:t>Get the Android/ iPhone/iPad game </a:t>
            </a:r>
            <a:r>
              <a:rPr lang="en-US" altLang="en-US" sz="1707" b="1" i="1" dirty="0" err="1">
                <a:solidFill>
                  <a:prstClr val="black"/>
                </a:solidFill>
              </a:rPr>
              <a:t>Isotopolis</a:t>
            </a:r>
            <a:r>
              <a:rPr lang="en-US" altLang="en-US" sz="1707" dirty="0">
                <a:solidFill>
                  <a:srgbClr val="C19859">
                    <a:lumMod val="75000"/>
                  </a:srgbClr>
                </a:solidFill>
              </a:rPr>
              <a:t> </a:t>
            </a:r>
            <a:r>
              <a:rPr lang="en-US" altLang="en-US" sz="1707" dirty="0">
                <a:solidFill>
                  <a:srgbClr val="000000"/>
                </a:solidFill>
              </a:rPr>
              <a:t>for free!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63898" y="1821702"/>
            <a:ext cx="1830669" cy="55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93" b="1" dirty="0">
                <a:solidFill>
                  <a:srgbClr val="C19859">
                    <a:lumMod val="75000"/>
                  </a:srgbClr>
                </a:solidFill>
                <a:cs typeface="Arial" panose="020B0604020202020204" pitchFamily="34" charset="0"/>
              </a:rPr>
              <a:t>SPARTAN YOUTH PROGRAMS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442694" y="4219870"/>
            <a:ext cx="1917710" cy="1388450"/>
            <a:chOff x="4714238" y="2213945"/>
            <a:chExt cx="2236345" cy="161914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14238" y="2213945"/>
              <a:ext cx="2236345" cy="1619146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61905" y="2225387"/>
              <a:ext cx="1188677" cy="419964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9363" y="1789316"/>
            <a:ext cx="1931477" cy="1287651"/>
          </a:xfrm>
          <a:prstGeom prst="rect">
            <a:avLst/>
          </a:prstGeom>
        </p:spPr>
      </p:pic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1625600" y="233761"/>
            <a:ext cx="9753600" cy="1391841"/>
          </a:xfrm>
          <a:prstGeom prst="rect">
            <a:avLst/>
          </a:prstGeom>
        </p:spPr>
        <p:txBody>
          <a:bodyPr/>
          <a:lstStyle>
            <a:lvl1pPr algn="ctr" defTabSz="803293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803293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803293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803293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803293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036" algn="ctr" defTabSz="80775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074" algn="ctr" defTabSz="80775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109" algn="ctr" defTabSz="80775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148" algn="ctr" defTabSz="807750" rtl="0" eaLnBrk="1" fontAlgn="base" hangingPunct="1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64308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US" altLang="en-US" sz="4693" kern="0" dirty="0">
                <a:solidFill>
                  <a:schemeClr val="tx1"/>
                </a:solidFill>
              </a:rPr>
              <a:t>Explore FRIB at MSU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625600" y="5641998"/>
            <a:ext cx="9753600" cy="447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80075">
              <a:defRPr/>
            </a:pPr>
            <a:r>
              <a:rPr lang="en-US" altLang="en-US" sz="2310" dirty="0">
                <a:solidFill>
                  <a:srgbClr val="00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contact</a:t>
            </a:r>
            <a:r>
              <a:rPr lang="en-US" altLang="en-US" sz="2310" dirty="0">
                <a:solidFill>
                  <a:srgbClr val="C19859">
                    <a:lumMod val="75000"/>
                  </a:srgbClr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altLang="en-US" sz="2310" dirty="0">
                <a:solidFill>
                  <a:prstClr val="black"/>
                </a:solidFill>
                <a:latin typeface="Arial Black" panose="020B0A04020102020204" pitchFamily="34" charset="0"/>
                <a:cs typeface="Aharoni" panose="02010803020104030203" pitchFamily="2" charset="-79"/>
                <a:hlinkClick r:id="rId8"/>
              </a:rPr>
              <a:t>visits@frib.msu.edu</a:t>
            </a:r>
            <a:r>
              <a:rPr lang="en-US" altLang="en-US" sz="2310" dirty="0">
                <a:solidFill>
                  <a:prstClr val="black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altLang="en-US" sz="2310" dirty="0">
                <a:solidFill>
                  <a:srgbClr val="00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or go to </a:t>
            </a:r>
            <a:r>
              <a:rPr lang="en-US" altLang="en-US" sz="2310" dirty="0">
                <a:solidFill>
                  <a:srgbClr val="6B9F25"/>
                </a:solidFill>
                <a:latin typeface="Arial Black" panose="020B0A04020102020204" pitchFamily="34" charset="0"/>
                <a:cs typeface="Aharoni" panose="02010803020104030203" pitchFamily="2" charset="-79"/>
                <a:hlinkClick r:id="rId9"/>
              </a:rPr>
              <a:t>frib.msu.edu</a:t>
            </a:r>
            <a:r>
              <a:rPr lang="en-US" altLang="en-US" sz="2310" u="sng" dirty="0">
                <a:solidFill>
                  <a:srgbClr val="6B9F25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/public</a:t>
            </a:r>
            <a:endParaRPr lang="en-US" sz="2310" u="sng" dirty="0">
              <a:solidFill>
                <a:srgbClr val="6B9F25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583737" y="6014720"/>
            <a:ext cx="138906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80075">
              <a:defRPr/>
            </a:pPr>
            <a:r>
              <a:rPr lang="en-US" altLang="en-US" sz="2100" dirty="0">
                <a:solidFill>
                  <a:srgbClr val="1DA1F2"/>
                </a:solidFill>
                <a:cs typeface="Aharoni" panose="02010803020104030203" pitchFamily="2" charset="-79"/>
              </a:rPr>
              <a:t>@</a:t>
            </a:r>
            <a:r>
              <a:rPr lang="en-US" altLang="en-US" sz="2100" dirty="0" err="1">
                <a:solidFill>
                  <a:srgbClr val="1DA1F2"/>
                </a:solidFill>
                <a:cs typeface="Aharoni" panose="02010803020104030203" pitchFamily="2" charset="-79"/>
              </a:rPr>
              <a:t>friblab</a:t>
            </a:r>
            <a:endParaRPr lang="en-US" sz="2100" dirty="0">
              <a:solidFill>
                <a:srgbClr val="1DA1F2"/>
              </a:solidFill>
              <a:cs typeface="Aharoni" panose="02010803020104030203" pitchFamily="2" charset="-79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18"/>
          <a:stretch/>
        </p:blipFill>
        <p:spPr>
          <a:xfrm>
            <a:off x="4429363" y="3251200"/>
            <a:ext cx="1931477" cy="930699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770120" y="3251201"/>
            <a:ext cx="2581936" cy="880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altLang="en-US" sz="1707" dirty="0">
                <a:solidFill>
                  <a:srgbClr val="000000"/>
                </a:solidFill>
              </a:rPr>
              <a:t>Each April, explore the </a:t>
            </a:r>
            <a:r>
              <a:rPr lang="en-US" altLang="en-US" sz="1707" b="1" dirty="0">
                <a:solidFill>
                  <a:srgbClr val="000000"/>
                </a:solidFill>
              </a:rPr>
              <a:t>MSU Science Festival</a:t>
            </a:r>
            <a:r>
              <a:rPr lang="en-US" altLang="en-US" sz="1707" dirty="0">
                <a:solidFill>
                  <a:srgbClr val="000000"/>
                </a:solidFill>
              </a:rPr>
              <a:t>!</a:t>
            </a:r>
          </a:p>
          <a:p>
            <a:pPr algn="r">
              <a:spcBef>
                <a:spcPts val="0"/>
              </a:spcBef>
              <a:defRPr/>
            </a:pPr>
            <a:r>
              <a:rPr lang="en-US" altLang="en-US" sz="1707" u="sng" dirty="0">
                <a:solidFill>
                  <a:srgbClr val="67B14B"/>
                </a:solidFill>
              </a:rPr>
              <a:t>sciencefestival.msu.edu</a:t>
            </a:r>
            <a:r>
              <a:rPr lang="en-US" altLang="en-US" sz="1707" dirty="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5461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08374" y="266582"/>
            <a:ext cx="12788053" cy="586987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US" sz="4000" dirty="0" smtClean="0">
                <a:latin typeface="Arial" pitchFamily="34" charset="0"/>
                <a:ea typeface="ＭＳ Ｐゴシック" pitchFamily="34" charset="-128"/>
              </a:rPr>
              <a:t>More Safety Information</a:t>
            </a: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2181150" y="1313006"/>
            <a:ext cx="8512250" cy="4647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marL="342900" indent="-342900">
              <a:spcBef>
                <a:spcPct val="0"/>
              </a:spcBef>
            </a:pPr>
            <a:r>
              <a:rPr lang="en-US" alt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tour route is a long walk, including climbing down and then back up 56 stairs</a:t>
            </a:r>
          </a:p>
          <a:p>
            <a:pPr marL="342900" indent="-342900">
              <a:spcBef>
                <a:spcPct val="0"/>
              </a:spcBef>
            </a:pPr>
            <a:r>
              <a:rPr lang="en-US" alt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must wear Personal Protective Equipment provided</a:t>
            </a:r>
          </a:p>
          <a:p>
            <a:pPr marL="1085850" lvl="1" indent="-342900">
              <a:spcBef>
                <a:spcPct val="0"/>
              </a:spcBef>
            </a:pPr>
            <a:r>
              <a:rPr lang="en-US" alt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</a:t>
            </a:r>
          </a:p>
          <a:p>
            <a:pPr marL="1085850" lvl="1" indent="-342900">
              <a:spcBef>
                <a:spcPct val="0"/>
              </a:spcBef>
            </a:pPr>
            <a:r>
              <a:rPr lang="en-US" alt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Hard Hat</a:t>
            </a:r>
          </a:p>
          <a:p>
            <a:pPr marL="1085850" lvl="1" indent="-342900">
              <a:spcBef>
                <a:spcPct val="0"/>
              </a:spcBef>
            </a:pPr>
            <a:r>
              <a:rPr lang="en-US" alt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Safety Glasses</a:t>
            </a:r>
          </a:p>
          <a:p>
            <a:pPr marL="342900" indent="-342900">
              <a:spcBef>
                <a:spcPct val="0"/>
              </a:spcBef>
            </a:pPr>
            <a:r>
              <a:rPr lang="en-US" alt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Closed-toe shoes are required</a:t>
            </a:r>
          </a:p>
          <a:p>
            <a:pPr marL="342900" indent="-342900">
              <a:spcBef>
                <a:spcPct val="0"/>
              </a:spcBef>
            </a:pPr>
            <a:r>
              <a:rPr lang="en-US" alt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aware that magnetic field and oxygen deficiency hazards may be present</a:t>
            </a:r>
          </a:p>
          <a:p>
            <a:pPr marL="342900" indent="-342900">
              <a:spcBef>
                <a:spcPct val="0"/>
              </a:spcBef>
            </a:pPr>
            <a:r>
              <a:rPr lang="en-US" alt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safety survey has been conducted to check that the tour route is safe for visitors</a:t>
            </a:r>
          </a:p>
          <a:p>
            <a:pPr marL="342900" indent="-342900">
              <a:spcBef>
                <a:spcPct val="0"/>
              </a:spcBef>
            </a:pPr>
            <a:r>
              <a:rPr lang="en-US" alt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case of alarm, there will be lights and an announcement – evacuate to the nearest safe exit</a:t>
            </a:r>
          </a:p>
          <a:p>
            <a:pPr marL="342900" indent="-342900">
              <a:spcBef>
                <a:spcPct val="0"/>
              </a:spcBef>
            </a:pPr>
            <a:r>
              <a:rPr lang="en-US" alt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 the directions of your tour guide</a:t>
            </a:r>
            <a:endParaRPr lang="en-US" alt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482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08374" y="266581"/>
            <a:ext cx="12788053" cy="586987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ea typeface="ＭＳ Ｐゴシック" pitchFamily="34" charset="-128"/>
              </a:rPr>
              <a:t>50+ years of nuclear science at MSU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082801" y="1338439"/>
            <a:ext cx="8880063" cy="2029405"/>
            <a:chOff x="89336" y="3242580"/>
            <a:chExt cx="7551657" cy="172581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5506" y="4038602"/>
              <a:ext cx="1394694" cy="92979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57400" y="4038600"/>
              <a:ext cx="1378810" cy="92897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336" y="4038602"/>
              <a:ext cx="1282264" cy="92897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8464" y="4038601"/>
              <a:ext cx="743178" cy="92897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23859" y="4038602"/>
              <a:ext cx="614741" cy="929796"/>
            </a:xfrm>
            <a:prstGeom prst="rect">
              <a:avLst/>
            </a:prstGeom>
          </p:spPr>
        </p:pic>
        <p:pic>
          <p:nvPicPr>
            <p:cNvPr id="16" name="Content Placeholder 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414827" y="3242580"/>
              <a:ext cx="2226166" cy="1724993"/>
            </a:xfrm>
            <a:prstGeom prst="rect">
              <a:avLst/>
            </a:prstGeom>
            <a:noFill/>
            <a:ln w="9525">
              <a:solidFill>
                <a:srgbClr val="064308"/>
              </a:solidFill>
              <a:miter lim="800000"/>
              <a:headEnd/>
              <a:tailEnd/>
            </a:ln>
          </p:spPr>
        </p:pic>
      </p:grpSp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2082801" y="3512830"/>
          <a:ext cx="8880063" cy="2430770"/>
        </p:xfrm>
        <a:graphic>
          <a:graphicData uri="http://schemas.openxmlformats.org/drawingml/2006/table">
            <a:tbl>
              <a:tblPr firstRow="1" bandRow="1">
                <a:tableStyleId>{5202B0CA-FC54-4496-8BCA-5EF66A818D29}</a:tableStyleId>
              </a:tblPr>
              <a:tblGrid>
                <a:gridCol w="13698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71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4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3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761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5985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83303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K50</a:t>
                      </a:r>
                      <a:endParaRPr lang="en-US" sz="1700" dirty="0"/>
                    </a:p>
                  </a:txBody>
                  <a:tcPr marL="107525" marR="107525" marT="53763" marB="5376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K500</a:t>
                      </a:r>
                      <a:endParaRPr lang="en-US" sz="1700" dirty="0"/>
                    </a:p>
                  </a:txBody>
                  <a:tcPr marL="107525" marR="107525" marT="53763" marB="5376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K1200</a:t>
                      </a:r>
                      <a:endParaRPr lang="en-US" sz="1700" dirty="0"/>
                    </a:p>
                  </a:txBody>
                  <a:tcPr marL="107525" marR="107525" marT="53763" marB="5376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CCF</a:t>
                      </a:r>
                      <a:endParaRPr lang="en-US" sz="1700" dirty="0"/>
                    </a:p>
                  </a:txBody>
                  <a:tcPr marL="107525" marR="107525" marT="53763" marB="5376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err="1" smtClean="0"/>
                        <a:t>ReA</a:t>
                      </a:r>
                      <a:endParaRPr lang="en-US" sz="1700" dirty="0"/>
                    </a:p>
                  </a:txBody>
                  <a:tcPr marL="107525" marR="107525" marT="53763" marB="5376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FRIB</a:t>
                      </a:r>
                      <a:endParaRPr lang="en-US" sz="1700" dirty="0"/>
                    </a:p>
                  </a:txBody>
                  <a:tcPr marL="107525" marR="107525" marT="53763" marB="53763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3303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1965</a:t>
                      </a:r>
                      <a:endParaRPr lang="en-US" sz="1700" dirty="0"/>
                    </a:p>
                  </a:txBody>
                  <a:tcPr marL="107525" marR="107525" marT="53763" marB="5376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1982</a:t>
                      </a:r>
                      <a:endParaRPr lang="en-US" sz="1700" dirty="0"/>
                    </a:p>
                  </a:txBody>
                  <a:tcPr marL="107525" marR="107525" marT="53763" marB="5376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1989</a:t>
                      </a:r>
                      <a:endParaRPr lang="en-US" sz="1700" dirty="0"/>
                    </a:p>
                  </a:txBody>
                  <a:tcPr marL="107525" marR="107525" marT="53763" marB="5376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2001</a:t>
                      </a:r>
                      <a:endParaRPr lang="en-US" sz="1700" dirty="0"/>
                    </a:p>
                  </a:txBody>
                  <a:tcPr marL="107525" marR="107525" marT="53763" marB="5376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2015</a:t>
                      </a:r>
                      <a:endParaRPr lang="en-US" sz="1700" dirty="0"/>
                    </a:p>
                  </a:txBody>
                  <a:tcPr marL="107525" marR="107525" marT="53763" marB="5376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2022</a:t>
                      </a:r>
                      <a:endParaRPr lang="en-US" sz="1700" dirty="0"/>
                    </a:p>
                  </a:txBody>
                  <a:tcPr marL="107525" marR="107525" marT="53763" marB="53763" anchor="ctr"/>
                </a:tc>
                <a:extLst>
                  <a:ext uri="{0D108BD9-81ED-4DB2-BD59-A6C34878D82A}">
                    <a16:rowId xmlns:a16="http://schemas.microsoft.com/office/drawing/2014/main" val="928161668"/>
                  </a:ext>
                </a:extLst>
              </a:tr>
              <a:tr h="363538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Light ions</a:t>
                      </a:r>
                      <a:endParaRPr lang="en-US" sz="1700" dirty="0"/>
                    </a:p>
                  </a:txBody>
                  <a:tcPr marL="107525" marR="107525" marT="53763" marB="53763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Heavy ions</a:t>
                      </a:r>
                      <a:endParaRPr lang="en-US" sz="1700" dirty="0"/>
                    </a:p>
                  </a:txBody>
                  <a:tcPr marL="107525" marR="107525" marT="53763" marB="53763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700" b="1" dirty="0" smtClean="0"/>
                        <a:t>Rare isotopes</a:t>
                      </a:r>
                      <a:endParaRPr lang="en-US" sz="1700" b="1" dirty="0"/>
                    </a:p>
                  </a:txBody>
                  <a:tcPr marL="107525" marR="107525" marT="53763" marB="53763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7626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Reactions</a:t>
                      </a:r>
                      <a:endParaRPr lang="en-US" sz="1500" dirty="0"/>
                    </a:p>
                  </a:txBody>
                  <a:tcPr marL="107525" marR="107525" marT="53763" marB="53763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Reactions</a:t>
                      </a:r>
                      <a:endParaRPr lang="en-US" sz="1500" dirty="0"/>
                    </a:p>
                  </a:txBody>
                  <a:tcPr marL="107525" marR="107525" marT="53763" marB="53763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+Structure, +Astro</a:t>
                      </a:r>
                      <a:endParaRPr lang="en-US" sz="1500" dirty="0"/>
                    </a:p>
                  </a:txBody>
                  <a:tcPr marL="107525" marR="107525" marT="53763" marB="53763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+Applied, +Fundamental</a:t>
                      </a:r>
                      <a:endParaRPr lang="en-US" sz="1500" dirty="0"/>
                    </a:p>
                  </a:txBody>
                  <a:tcPr marL="107525" marR="107525" marT="53763" marB="53763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3157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Nucleon-nucleus interaction</a:t>
                      </a:r>
                      <a:endParaRPr lang="en-US" sz="1500" dirty="0"/>
                    </a:p>
                  </a:txBody>
                  <a:tcPr marL="107525" marR="107525" marT="53763" marB="53763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Nuclear temperature,</a:t>
                      </a:r>
                      <a:r>
                        <a:rPr lang="en-US" sz="1500" baseline="0" dirty="0" smtClean="0"/>
                        <a:t> transport theory</a:t>
                      </a:r>
                      <a:endParaRPr lang="en-US" sz="1500" dirty="0"/>
                    </a:p>
                  </a:txBody>
                  <a:tcPr marL="107525" marR="107525" marT="53763" marB="53763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Drip lines, new</a:t>
                      </a:r>
                      <a:r>
                        <a:rPr lang="en-US" sz="1500" baseline="0" dirty="0" smtClean="0"/>
                        <a:t> isotopes, shell evolution</a:t>
                      </a:r>
                      <a:endParaRPr lang="en-US" sz="1500" dirty="0"/>
                    </a:p>
                  </a:txBody>
                  <a:tcPr marL="107525" marR="107525" marT="53763" marB="53763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Predictive nuclear model,</a:t>
                      </a:r>
                      <a:r>
                        <a:rPr lang="en-US" sz="1500" baseline="0" dirty="0" smtClean="0"/>
                        <a:t> origin of elements, application of isotopes</a:t>
                      </a:r>
                      <a:endParaRPr lang="en-US" sz="1500" dirty="0"/>
                    </a:p>
                  </a:txBody>
                  <a:tcPr marL="107525" marR="107525" marT="53763" marB="53763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082800" y="1338439"/>
            <a:ext cx="64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prstClr val="black"/>
                </a:solidFill>
              </a:rPr>
              <a:t>Accelerator innovations drive discovery science at Michigan State University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166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74" y="266582"/>
            <a:ext cx="12788053" cy="586987"/>
          </a:xfrm>
          <a:prstGeom prst="rect">
            <a:avLst/>
          </a:prstGeom>
        </p:spPr>
        <p:txBody>
          <a:bodyPr/>
          <a:lstStyle/>
          <a:p>
            <a:r>
              <a:rPr lang="en-US" sz="4000" dirty="0" smtClean="0"/>
              <a:t>1965: Research with the K50 Cyclotron</a:t>
            </a:r>
            <a:endParaRPr lang="en-US" sz="4000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09800" y="1600200"/>
            <a:ext cx="5380548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7760206" y="1600201"/>
            <a:ext cx="3085594" cy="3717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Single-turn extraction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cyclotron offers more precise energies</a:t>
            </a:r>
          </a:p>
          <a:p>
            <a:pPr marL="285750" indent="-28575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World-leading resolution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studies of various reactions</a:t>
            </a:r>
          </a:p>
        </p:txBody>
      </p:sp>
    </p:spTree>
    <p:extLst>
      <p:ext uri="{BB962C8B-B14F-4D97-AF65-F5344CB8AC3E}">
        <p14:creationId xmlns:p14="http://schemas.microsoft.com/office/powerpoint/2010/main" val="3485739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74" y="266582"/>
            <a:ext cx="12788053" cy="586987"/>
          </a:xfrm>
          <a:prstGeom prst="rect">
            <a:avLst/>
          </a:prstGeom>
        </p:spPr>
        <p:txBody>
          <a:bodyPr/>
          <a:lstStyle/>
          <a:p>
            <a:r>
              <a:rPr lang="en-US" sz="4000" dirty="0"/>
              <a:t>1982: Research with the K500 Cyclotron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99"/>
          <a:stretch/>
        </p:blipFill>
        <p:spPr>
          <a:xfrm>
            <a:off x="2678374" y="1363232"/>
            <a:ext cx="4663440" cy="275156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678374" y="4267200"/>
            <a:ext cx="504322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World’s first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superconducting cyclotron: 500 MeV for a proton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Creation of the 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Superconducting Cyclotron Laboratory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(NSCL) at MSU</a:t>
            </a:r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550" y="1363231"/>
            <a:ext cx="2540000" cy="37388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829550" y="5631716"/>
            <a:ext cx="29547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000" dirty="0"/>
              <a:t>Director Henry </a:t>
            </a:r>
            <a:r>
              <a:rPr lang="en-US" sz="2000" dirty="0" err="1"/>
              <a:t>Blosser’s</a:t>
            </a:r>
            <a:endParaRPr lang="en-US" sz="2000" dirty="0"/>
          </a:p>
          <a:p>
            <a:pPr>
              <a:defRPr/>
            </a:pPr>
            <a:r>
              <a:rPr lang="en-US" sz="2000" dirty="0"/>
              <a:t>excited note to staff</a:t>
            </a:r>
            <a:endParaRPr lang="en-US" sz="2000" dirty="0"/>
          </a:p>
        </p:txBody>
      </p:sp>
      <p:sp>
        <p:nvSpPr>
          <p:cNvPr id="11" name="Down Arrow 10"/>
          <p:cNvSpPr/>
          <p:nvPr/>
        </p:nvSpPr>
        <p:spPr>
          <a:xfrm rot="10800000">
            <a:off x="9245600" y="4953001"/>
            <a:ext cx="228600" cy="678715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646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74" y="266582"/>
            <a:ext cx="12788053" cy="586987"/>
          </a:xfrm>
          <a:prstGeom prst="rect">
            <a:avLst/>
          </a:prstGeom>
        </p:spPr>
        <p:txBody>
          <a:bodyPr/>
          <a:lstStyle/>
          <a:p>
            <a:r>
              <a:rPr lang="en-US" sz="4000" dirty="0"/>
              <a:t>1989: Research with the K1200 Cyclotron</a:t>
            </a:r>
          </a:p>
        </p:txBody>
      </p:sp>
      <p:pic>
        <p:nvPicPr>
          <p:cNvPr id="8" name="Content Placehold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1" y="1533754"/>
            <a:ext cx="5388629" cy="457235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645400" y="1514249"/>
            <a:ext cx="3200400" cy="493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World’s highest-energy 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cyclotron for 20 years</a:t>
            </a:r>
          </a:p>
          <a:p>
            <a:pPr marL="285750" indent="-28575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Imparting 1200 MeV for a proton</a:t>
            </a:r>
          </a:p>
          <a:p>
            <a:pPr marL="285750" indent="-28575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Independent operation of K500 and K1200</a:t>
            </a:r>
          </a:p>
          <a:p>
            <a:pPr marL="285750" indent="-28575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 new detectors come online during this period</a:t>
            </a:r>
          </a:p>
          <a:p>
            <a:pPr marL="285750" indent="-28575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1/4</a:t>
            </a:r>
            <a:r>
              <a:rPr lang="en-US" sz="22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diameter of TRIUMF’s cyclotron</a:t>
            </a:r>
          </a:p>
        </p:txBody>
      </p:sp>
    </p:spTree>
    <p:extLst>
      <p:ext uri="{BB962C8B-B14F-4D97-AF65-F5344CB8AC3E}">
        <p14:creationId xmlns:p14="http://schemas.microsoft.com/office/powerpoint/2010/main" val="3878769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74" y="266582"/>
            <a:ext cx="12788053" cy="586987"/>
          </a:xfrm>
          <a:prstGeom prst="rect">
            <a:avLst/>
          </a:prstGeom>
        </p:spPr>
        <p:txBody>
          <a:bodyPr/>
          <a:lstStyle/>
          <a:p>
            <a:r>
              <a:rPr lang="en-US" sz="4000" dirty="0"/>
              <a:t>1992: Medical Cyclotron begins operation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7950200" y="1543110"/>
            <a:ext cx="2895600" cy="4967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Funded by and installed at Harper Hospital in Detroit </a:t>
            </a:r>
          </a:p>
          <a:p>
            <a:pPr marL="285750" indent="-28575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Provided targeted  neutron therapy for 20 years</a:t>
            </a:r>
          </a:p>
          <a:p>
            <a:pPr marL="285750" indent="-28575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Licensed NSCL cyclotron technologies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used in many medical facilities</a:t>
            </a:r>
          </a:p>
        </p:txBody>
      </p:sp>
      <p:pic>
        <p:nvPicPr>
          <p:cNvPr id="9" name="Content Placehold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586" y="1548726"/>
            <a:ext cx="5631155" cy="37972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40000" y="1143000"/>
            <a:ext cx="17956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000" dirty="0"/>
              <a:t>Henry </a:t>
            </a:r>
            <a:r>
              <a:rPr lang="en-US" sz="2000" dirty="0" err="1"/>
              <a:t>Blosser</a:t>
            </a:r>
            <a:endParaRPr lang="en-US" sz="2000" dirty="0"/>
          </a:p>
        </p:txBody>
      </p:sp>
      <p:sp>
        <p:nvSpPr>
          <p:cNvPr id="5" name="Down Arrow 4"/>
          <p:cNvSpPr/>
          <p:nvPr/>
        </p:nvSpPr>
        <p:spPr>
          <a:xfrm>
            <a:off x="3683000" y="1511938"/>
            <a:ext cx="228600" cy="678715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899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74" y="266582"/>
            <a:ext cx="12788053" cy="586987"/>
          </a:xfrm>
          <a:prstGeom prst="rect">
            <a:avLst/>
          </a:prstGeom>
        </p:spPr>
        <p:txBody>
          <a:bodyPr/>
          <a:lstStyle/>
          <a:p>
            <a:r>
              <a:rPr lang="en-US" sz="4000" dirty="0" smtClean="0"/>
              <a:t>2001-2020: the Coupled Cyclotron Facility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6" t="8072" r="10973" b="5384"/>
          <a:stretch/>
        </p:blipFill>
        <p:spPr>
          <a:xfrm>
            <a:off x="2740025" y="1102338"/>
            <a:ext cx="7524750" cy="5348035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2159000" y="2747372"/>
            <a:ext cx="4114800" cy="9102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b="1" dirty="0">
                <a:solidFill>
                  <a:prstClr val="black"/>
                </a:solidFill>
              </a:rPr>
              <a:t>Coupled Cyclotron Facility </a:t>
            </a:r>
            <a:r>
              <a:rPr lang="en-US" dirty="0">
                <a:solidFill>
                  <a:prstClr val="black"/>
                </a:solidFill>
              </a:rPr>
              <a:t>and experimental beam lines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242" y="4888455"/>
            <a:ext cx="61563" cy="1399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 bwMode="auto">
          <a:xfrm>
            <a:off x="3740566" y="3810479"/>
            <a:ext cx="10389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</a:rPr>
              <a:t>A person</a:t>
            </a:r>
            <a:endParaRPr lang="en-US" sz="18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10" name="Straight Arrow Connector 9"/>
          <p:cNvCxnSpPr>
            <a:stCxn id="9" idx="2"/>
          </p:cNvCxnSpPr>
          <p:nvPr/>
        </p:nvCxnSpPr>
        <p:spPr>
          <a:xfrm flipH="1">
            <a:off x="4162503" y="4179811"/>
            <a:ext cx="97549" cy="652384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1" name="Rectangle 10"/>
          <p:cNvSpPr/>
          <p:nvPr/>
        </p:nvSpPr>
        <p:spPr>
          <a:xfrm>
            <a:off x="7874000" y="3048000"/>
            <a:ext cx="3276600" cy="344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 ionization → efficient acceleration → higher energy (150 MeV/u)</a:t>
            </a:r>
          </a:p>
          <a:p>
            <a:pPr marL="285750" indent="-28575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Fast-beam fragmentation for rare isotope production</a:t>
            </a:r>
          </a:p>
          <a:p>
            <a:pPr marL="285750" indent="-28575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on world-leading rare-isotope research</a:t>
            </a:r>
          </a:p>
          <a:p>
            <a:pPr marL="285750" indent="-28575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&gt;1000 isotope beams </a:t>
            </a:r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produced for study</a:t>
            </a:r>
          </a:p>
          <a:p>
            <a:pPr marL="285750" indent="-28575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60+ known isotopes were discovered at the CCF</a:t>
            </a:r>
          </a:p>
        </p:txBody>
      </p:sp>
    </p:spTree>
    <p:extLst>
      <p:ext uri="{BB962C8B-B14F-4D97-AF65-F5344CB8AC3E}">
        <p14:creationId xmlns:p14="http://schemas.microsoft.com/office/powerpoint/2010/main" val="2041155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 descr="FRIB_layout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0" b="54079"/>
          <a:stretch/>
        </p:blipFill>
        <p:spPr bwMode="auto">
          <a:xfrm>
            <a:off x="6582558" y="3978607"/>
            <a:ext cx="4110842" cy="2472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74" y="266582"/>
            <a:ext cx="12788053" cy="586987"/>
          </a:xfrm>
          <a:prstGeom prst="rect">
            <a:avLst/>
          </a:prstGeom>
        </p:spPr>
        <p:txBody>
          <a:bodyPr/>
          <a:lstStyle/>
          <a:p>
            <a:r>
              <a:rPr lang="en-US" altLang="en-US" sz="4000" dirty="0"/>
              <a:t>2015: Research with </a:t>
            </a:r>
            <a:r>
              <a:rPr lang="en-US" altLang="en-US" sz="4000" dirty="0" smtClean="0"/>
              <a:t>ReA3 </a:t>
            </a:r>
            <a:r>
              <a:rPr lang="en-US" altLang="en-US" sz="4000" dirty="0" err="1" smtClean="0"/>
              <a:t>ReAccelerator</a:t>
            </a:r>
            <a:endParaRPr lang="en-US" sz="4000" dirty="0"/>
          </a:p>
        </p:txBody>
      </p:sp>
      <p:grpSp>
        <p:nvGrpSpPr>
          <p:cNvPr id="6" name="Group 5"/>
          <p:cNvGrpSpPr/>
          <p:nvPr/>
        </p:nvGrpSpPr>
        <p:grpSpPr>
          <a:xfrm>
            <a:off x="2159000" y="1137841"/>
            <a:ext cx="8573922" cy="3288140"/>
            <a:chOff x="0" y="1545122"/>
            <a:chExt cx="8886141" cy="3407878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t="6828"/>
            <a:stretch/>
          </p:blipFill>
          <p:spPr bwMode="auto">
            <a:xfrm>
              <a:off x="0" y="1545122"/>
              <a:ext cx="8886141" cy="34078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7162800" y="2784310"/>
              <a:ext cx="1716051" cy="345656"/>
            </a:xfrm>
            <a:prstGeom prst="rect">
              <a:avLst/>
            </a:prstGeom>
            <a:noFill/>
          </p:spPr>
          <p:txBody>
            <a:bodyPr wrap="none" lIns="86447" tIns="43223" rIns="86447" bIns="43223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l-GR" sz="1600" kern="0" dirty="0">
                  <a:solidFill>
                    <a:prstClr val="black"/>
                  </a:solidFill>
                </a:rPr>
                <a:t>β</a:t>
              </a:r>
              <a:r>
                <a:rPr lang="en-US" sz="1600" kern="0" dirty="0">
                  <a:solidFill>
                    <a:prstClr val="black"/>
                  </a:solidFill>
                </a:rPr>
                <a:t>=</a:t>
              </a:r>
              <a:r>
                <a:rPr lang="en-US" sz="1600" kern="0" dirty="0">
                  <a:solidFill>
                    <a:prstClr val="black"/>
                  </a:solidFill>
                </a:rPr>
                <a:t>0.085 module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105400" y="2163467"/>
              <a:ext cx="1822379" cy="345656"/>
            </a:xfrm>
            <a:prstGeom prst="rect">
              <a:avLst/>
            </a:prstGeom>
            <a:noFill/>
          </p:spPr>
          <p:txBody>
            <a:bodyPr wrap="none" lIns="86447" tIns="43223" rIns="86447" bIns="43223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l-GR" sz="1600" kern="0" dirty="0">
                  <a:solidFill>
                    <a:prstClr val="black"/>
                  </a:solidFill>
                </a:rPr>
                <a:t>β</a:t>
              </a:r>
              <a:r>
                <a:rPr lang="en-US" sz="1600" kern="0" dirty="0">
                  <a:solidFill>
                    <a:prstClr val="black"/>
                  </a:solidFill>
                </a:rPr>
                <a:t>=0.041 modules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733800" y="2315867"/>
              <a:ext cx="971755" cy="345656"/>
            </a:xfrm>
            <a:prstGeom prst="rect">
              <a:avLst/>
            </a:prstGeom>
            <a:noFill/>
          </p:spPr>
          <p:txBody>
            <a:bodyPr wrap="none" lIns="86447" tIns="43223" rIns="86447" bIns="43223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kern="0" dirty="0">
                  <a:solidFill>
                    <a:prstClr val="black"/>
                  </a:solidFill>
                </a:rPr>
                <a:t>RT RFQ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819400" y="2011067"/>
              <a:ext cx="652770" cy="345656"/>
            </a:xfrm>
            <a:prstGeom prst="rect">
              <a:avLst/>
            </a:prstGeom>
            <a:noFill/>
          </p:spPr>
          <p:txBody>
            <a:bodyPr wrap="none" lIns="86447" tIns="43223" rIns="86447" bIns="43223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kern="0" dirty="0">
                  <a:solidFill>
                    <a:prstClr val="black"/>
                  </a:solidFill>
                </a:rPr>
                <a:t>MHB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14400" y="1553867"/>
              <a:ext cx="548105" cy="345656"/>
            </a:xfrm>
            <a:prstGeom prst="rect">
              <a:avLst/>
            </a:prstGeom>
            <a:noFill/>
          </p:spPr>
          <p:txBody>
            <a:bodyPr wrap="none" lIns="86447" tIns="43223" rIns="86447" bIns="43223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kern="0" dirty="0">
                  <a:solidFill>
                    <a:prstClr val="black"/>
                  </a:solidFill>
                </a:rPr>
                <a:t>Q/A</a:t>
              </a:r>
            </a:p>
          </p:txBody>
        </p:sp>
        <p:sp>
          <p:nvSpPr>
            <p:cNvPr id="13" name="Freeform 12"/>
            <p:cNvSpPr/>
            <p:nvPr/>
          </p:nvSpPr>
          <p:spPr>
            <a:xfrm>
              <a:off x="1440180" y="2987040"/>
              <a:ext cx="1272540" cy="1670771"/>
            </a:xfrm>
            <a:custGeom>
              <a:avLst/>
              <a:gdLst>
                <a:gd name="connsiteX0" fmla="*/ 7620 w 1272540"/>
                <a:gd name="connsiteY0" fmla="*/ 2042160 h 2042160"/>
                <a:gd name="connsiteX1" fmla="*/ 7620 w 1272540"/>
                <a:gd name="connsiteY1" fmla="*/ 502920 h 2042160"/>
                <a:gd name="connsiteX2" fmla="*/ 7620 w 1272540"/>
                <a:gd name="connsiteY2" fmla="*/ 335280 h 2042160"/>
                <a:gd name="connsiteX3" fmla="*/ 53340 w 1272540"/>
                <a:gd name="connsiteY3" fmla="*/ 213360 h 2042160"/>
                <a:gd name="connsiteX4" fmla="*/ 129540 w 1272540"/>
                <a:gd name="connsiteY4" fmla="*/ 228600 h 2042160"/>
                <a:gd name="connsiteX5" fmla="*/ 952500 w 1272540"/>
                <a:gd name="connsiteY5" fmla="*/ 441960 h 2042160"/>
                <a:gd name="connsiteX6" fmla="*/ 1120140 w 1272540"/>
                <a:gd name="connsiteY6" fmla="*/ 381000 h 2042160"/>
                <a:gd name="connsiteX7" fmla="*/ 1104900 w 1272540"/>
                <a:gd name="connsiteY7" fmla="*/ 259080 h 2042160"/>
                <a:gd name="connsiteX8" fmla="*/ 114300 w 1272540"/>
                <a:gd name="connsiteY8" fmla="*/ 0 h 2042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72540" h="2042160">
                  <a:moveTo>
                    <a:pt x="7620" y="2042160"/>
                  </a:moveTo>
                  <a:lnTo>
                    <a:pt x="7620" y="502920"/>
                  </a:lnTo>
                  <a:cubicBezTo>
                    <a:pt x="7620" y="218440"/>
                    <a:pt x="0" y="383540"/>
                    <a:pt x="7620" y="335280"/>
                  </a:cubicBezTo>
                  <a:cubicBezTo>
                    <a:pt x="15240" y="287020"/>
                    <a:pt x="33020" y="231140"/>
                    <a:pt x="53340" y="213360"/>
                  </a:cubicBezTo>
                  <a:cubicBezTo>
                    <a:pt x="73660" y="195580"/>
                    <a:pt x="129540" y="228600"/>
                    <a:pt x="129540" y="228600"/>
                  </a:cubicBezTo>
                  <a:cubicBezTo>
                    <a:pt x="279400" y="266700"/>
                    <a:pt x="787400" y="416560"/>
                    <a:pt x="952500" y="441960"/>
                  </a:cubicBezTo>
                  <a:cubicBezTo>
                    <a:pt x="1117600" y="467360"/>
                    <a:pt x="1094740" y="411480"/>
                    <a:pt x="1120140" y="381000"/>
                  </a:cubicBezTo>
                  <a:cubicBezTo>
                    <a:pt x="1145540" y="350520"/>
                    <a:pt x="1272540" y="322580"/>
                    <a:pt x="1104900" y="259080"/>
                  </a:cubicBezTo>
                  <a:cubicBezTo>
                    <a:pt x="937260" y="195580"/>
                    <a:pt x="525780" y="97790"/>
                    <a:pt x="114300" y="0"/>
                  </a:cubicBezTo>
                </a:path>
              </a:pathLst>
            </a:custGeom>
            <a:noFill/>
            <a:ln w="38100" cap="flat" cmpd="sng" algn="ctr">
              <a:solidFill>
                <a:srgbClr val="FFC000"/>
              </a:solidFill>
              <a:prstDash val="solid"/>
              <a:miter lim="800000"/>
              <a:tailEnd type="triangle" w="lg" len="lg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138105" y="4005703"/>
              <a:ext cx="1692792" cy="600844"/>
            </a:xfrm>
            <a:prstGeom prst="rect">
              <a:avLst/>
            </a:prstGeom>
            <a:noFill/>
          </p:spPr>
          <p:txBody>
            <a:bodyPr wrap="none" lIns="86447" tIns="43223" rIns="86447" bIns="43223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kern="0" dirty="0">
                  <a:solidFill>
                    <a:prstClr val="black"/>
                  </a:solidFill>
                </a:rPr>
                <a:t>EBIT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kern="0" dirty="0">
                  <a:solidFill>
                    <a:prstClr val="black"/>
                  </a:solidFill>
                </a:rPr>
                <a:t>Charge Breeder</a:t>
              </a:r>
            </a:p>
          </p:txBody>
        </p:sp>
      </p:grpSp>
      <p:sp>
        <p:nvSpPr>
          <p:cNvPr id="16" name="Content Placeholder 2"/>
          <p:cNvSpPr txBox="1">
            <a:spLocks/>
          </p:cNvSpPr>
          <p:nvPr/>
        </p:nvSpPr>
        <p:spPr>
          <a:xfrm>
            <a:off x="2158998" y="4157879"/>
            <a:ext cx="4343402" cy="2014322"/>
          </a:xfrm>
          <a:prstGeom prst="rect">
            <a:avLst/>
          </a:prstGeom>
          <a:solidFill>
            <a:sysClr val="window" lastClr="FFFFFF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fontAlgn="auto">
              <a:lnSpc>
                <a:spcPct val="110000"/>
              </a:lnSpc>
              <a:spcAft>
                <a:spcPts val="0"/>
              </a:spcAft>
              <a:defRPr/>
            </a:pPr>
            <a:r>
              <a:rPr lang="en-US" sz="1800" b="1" dirty="0">
                <a:solidFill>
                  <a:sysClr val="windowText" lastClr="000000"/>
                </a:solidFill>
              </a:rPr>
              <a:t>Linear heavy-ion accelerator </a:t>
            </a:r>
            <a:r>
              <a:rPr lang="en-US" sz="1800" dirty="0">
                <a:solidFill>
                  <a:sysClr val="windowText" lastClr="000000"/>
                </a:solidFill>
              </a:rPr>
              <a:t>of fifteen novel superconducting radio-frequency cavities</a:t>
            </a:r>
          </a:p>
          <a:p>
            <a:pPr marL="285750" indent="-285750" fontAlgn="auto">
              <a:lnSpc>
                <a:spcPct val="110000"/>
              </a:lnSpc>
              <a:spcAft>
                <a:spcPts val="0"/>
              </a:spcAft>
              <a:defRPr/>
            </a:pPr>
            <a:r>
              <a:rPr lang="en-US" sz="1800" dirty="0">
                <a:solidFill>
                  <a:sysClr val="windowText" lastClr="000000"/>
                </a:solidFill>
              </a:rPr>
              <a:t>Accepts stopped nuclei, re-ionizes and filters to produce rare isotope beams at ≥3 MeV/u that are useful for nuclear astrophysics studies</a:t>
            </a:r>
            <a:endParaRPr lang="en-US" sz="2800" dirty="0">
              <a:solidFill>
                <a:srgbClr val="70AD47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608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36090" y="258612"/>
            <a:ext cx="9601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80060">
              <a:defRPr/>
            </a:pPr>
            <a:r>
              <a:rPr lang="en-US" sz="4000" b="1" kern="0" dirty="0">
                <a:solidFill>
                  <a:prstClr val="black"/>
                </a:solidFill>
                <a:latin typeface="Arial" pitchFamily="34" charset="0"/>
                <a:ea typeface="ヒラギノ角ゴ Pro W3"/>
              </a:rPr>
              <a:t>2022: Facility for Rare Isotope Beams</a:t>
            </a:r>
            <a:endParaRPr lang="en-US" sz="4000" b="1" kern="0" dirty="0">
              <a:solidFill>
                <a:prstClr val="black"/>
              </a:solidFill>
              <a:latin typeface="Arial" pitchFamily="34" charset="0"/>
              <a:ea typeface="ヒラギノ角ゴ Pro W3"/>
            </a:endParaRPr>
          </a:p>
        </p:txBody>
      </p:sp>
      <p:pic>
        <p:nvPicPr>
          <p:cNvPr id="3" name="Picture 6" descr="beamline.pn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1072" y="1278968"/>
            <a:ext cx="4628734" cy="3498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161076" y="1353979"/>
            <a:ext cx="2654958" cy="480131"/>
          </a:xfrm>
          <a:prstGeom prst="rect">
            <a:avLst/>
          </a:pr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FFCC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FFFFCC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CC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CC"/>
                </a:solidFill>
                <a:latin typeface="Book Antiqua" panose="02040602050305030304" pitchFamily="18" charset="0"/>
              </a:defRPr>
            </a:lvl9pPr>
          </a:lstStyle>
          <a:p>
            <a:pPr defTabSz="480060">
              <a:spcBef>
                <a:spcPct val="50000"/>
              </a:spcBef>
              <a:buNone/>
              <a:defRPr/>
            </a:pPr>
            <a:r>
              <a:rPr lang="en-US" altLang="en-US" sz="2520" dirty="0">
                <a:solidFill>
                  <a:srgbClr val="333C2B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What NSCL was</a:t>
            </a:r>
          </a:p>
        </p:txBody>
      </p:sp>
      <p:sp>
        <p:nvSpPr>
          <p:cNvPr id="9" name="Left-Right Arrow 8"/>
          <p:cNvSpPr/>
          <p:nvPr/>
        </p:nvSpPr>
        <p:spPr>
          <a:xfrm>
            <a:off x="2501901" y="3470909"/>
            <a:ext cx="4247906" cy="240030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0060">
              <a:defRPr/>
            </a:pPr>
            <a:endParaRPr lang="en-US" sz="1890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06505" y="3643180"/>
            <a:ext cx="3079689" cy="383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80060">
              <a:defRPr/>
            </a:pPr>
            <a:r>
              <a:rPr lang="en-US" sz="1890" dirty="0">
                <a:solidFill>
                  <a:prstClr val="black"/>
                </a:solidFill>
                <a:latin typeface="Arial" pitchFamily="34" charset="0"/>
                <a:ea typeface="ヒラギノ角ゴ Pro W3"/>
              </a:rPr>
              <a:t>Research Space (450 feet)</a:t>
            </a:r>
          </a:p>
        </p:txBody>
      </p:sp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2084760" y="1257300"/>
            <a:ext cx="6424046" cy="5001648"/>
            <a:chOff x="740769" y="1773926"/>
            <a:chExt cx="6643004" cy="5090582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40769" y="1773926"/>
              <a:ext cx="6643004" cy="5090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762327" y="1773926"/>
              <a:ext cx="2726437" cy="48866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square">
              <a:spAutoFit/>
            </a:bodyPr>
            <a:lstStyle/>
            <a:p>
              <a:pPr defTabSz="480060">
                <a:defRPr/>
              </a:pPr>
              <a:r>
                <a:rPr lang="en-US" sz="2520" dirty="0">
                  <a:solidFill>
                    <a:srgbClr val="333C2B"/>
                  </a:solidFill>
                  <a:latin typeface="Arial" pitchFamily="34" charset="0"/>
                  <a:ea typeface="ヒラギノ角ゴ Pro W3"/>
                </a:rPr>
                <a:t>The</a:t>
              </a:r>
              <a:r>
                <a:rPr lang="en-US" sz="2520" b="1" dirty="0">
                  <a:solidFill>
                    <a:srgbClr val="333C2B"/>
                  </a:solidFill>
                  <a:latin typeface="Arial" pitchFamily="34" charset="0"/>
                  <a:ea typeface="ヒラギノ角ゴ Pro W3"/>
                </a:rPr>
                <a:t> FRIB</a:t>
              </a:r>
              <a:r>
                <a:rPr lang="en-US" sz="2520" dirty="0">
                  <a:solidFill>
                    <a:srgbClr val="333C2B"/>
                  </a:solidFill>
                  <a:latin typeface="Arial" pitchFamily="34" charset="0"/>
                  <a:ea typeface="ヒラギノ角ゴ Pro W3"/>
                </a:rPr>
                <a:t> future</a:t>
              </a:r>
            </a:p>
          </p:txBody>
        </p:sp>
      </p:grpSp>
      <p:sp>
        <p:nvSpPr>
          <p:cNvPr id="13" name="Left Arrow 12"/>
          <p:cNvSpPr/>
          <p:nvPr/>
        </p:nvSpPr>
        <p:spPr>
          <a:xfrm>
            <a:off x="3955416" y="5517831"/>
            <a:ext cx="3440431" cy="160020"/>
          </a:xfrm>
          <a:prstGeom prst="leftArrow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0060">
              <a:defRPr/>
            </a:pPr>
            <a:endParaRPr lang="en-US" sz="1890">
              <a:solidFill>
                <a:prstClr val="white"/>
              </a:solidFill>
            </a:endParaRPr>
          </a:p>
        </p:txBody>
      </p:sp>
      <p:sp>
        <p:nvSpPr>
          <p:cNvPr id="14" name="Curved Right Arrow 13"/>
          <p:cNvSpPr/>
          <p:nvPr/>
        </p:nvSpPr>
        <p:spPr>
          <a:xfrm>
            <a:off x="3542032" y="5576356"/>
            <a:ext cx="400049" cy="214844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0060">
              <a:defRPr/>
            </a:pPr>
            <a:endParaRPr lang="en-US" sz="1890">
              <a:solidFill>
                <a:prstClr val="black"/>
              </a:solidFill>
            </a:endParaRPr>
          </a:p>
        </p:txBody>
      </p:sp>
      <p:sp>
        <p:nvSpPr>
          <p:cNvPr id="15" name="Left Arrow 14"/>
          <p:cNvSpPr/>
          <p:nvPr/>
        </p:nvSpPr>
        <p:spPr>
          <a:xfrm rot="10800000">
            <a:off x="3955414" y="5657849"/>
            <a:ext cx="3440431" cy="160020"/>
          </a:xfrm>
          <a:prstGeom prst="leftArrow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rgbClr val="FFFF00"/>
              </a:gs>
            </a:gsLst>
            <a:lin ang="108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0060">
              <a:defRPr/>
            </a:pPr>
            <a:endParaRPr lang="en-US" sz="1890">
              <a:solidFill>
                <a:prstClr val="white"/>
              </a:solidFill>
            </a:endParaRPr>
          </a:p>
        </p:txBody>
      </p:sp>
      <p:sp>
        <p:nvSpPr>
          <p:cNvPr id="16" name="Curved Right Arrow 15"/>
          <p:cNvSpPr/>
          <p:nvPr/>
        </p:nvSpPr>
        <p:spPr>
          <a:xfrm rot="10800000">
            <a:off x="7409176" y="5391150"/>
            <a:ext cx="213364" cy="374121"/>
          </a:xfrm>
          <a:prstGeom prst="curved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0060">
              <a:defRPr/>
            </a:pPr>
            <a:endParaRPr lang="en-US" sz="1890">
              <a:solidFill>
                <a:prstClr val="black"/>
              </a:solidFill>
            </a:endParaRPr>
          </a:p>
        </p:txBody>
      </p:sp>
      <p:sp>
        <p:nvSpPr>
          <p:cNvPr id="17" name="Left Arrow 16"/>
          <p:cNvSpPr/>
          <p:nvPr/>
        </p:nvSpPr>
        <p:spPr>
          <a:xfrm>
            <a:off x="3868121" y="5360254"/>
            <a:ext cx="3541055" cy="158321"/>
          </a:xfrm>
          <a:prstGeom prst="leftArrow">
            <a:avLst/>
          </a:prstGeom>
          <a:gradFill flip="none" rotWithShape="1">
            <a:gsLst>
              <a:gs pos="0">
                <a:srgbClr val="00B050"/>
              </a:gs>
              <a:gs pos="100000">
                <a:srgbClr val="FFFF00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0060">
              <a:defRPr/>
            </a:pPr>
            <a:endParaRPr lang="en-US" sz="1890">
              <a:solidFill>
                <a:prstClr val="white"/>
              </a:solidFill>
            </a:endParaRPr>
          </a:p>
        </p:txBody>
      </p:sp>
      <p:sp>
        <p:nvSpPr>
          <p:cNvPr id="19" name="Explosion 1 18"/>
          <p:cNvSpPr/>
          <p:nvPr/>
        </p:nvSpPr>
        <p:spPr>
          <a:xfrm>
            <a:off x="3046484" y="4506582"/>
            <a:ext cx="495546" cy="528071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0060">
              <a:defRPr/>
            </a:pPr>
            <a:endParaRPr lang="en-US" sz="1890">
              <a:solidFill>
                <a:prstClr val="white"/>
              </a:solidFill>
            </a:endParaRPr>
          </a:p>
        </p:txBody>
      </p:sp>
      <p:sp>
        <p:nvSpPr>
          <p:cNvPr id="22" name="Bent Arrow 21"/>
          <p:cNvSpPr/>
          <p:nvPr/>
        </p:nvSpPr>
        <p:spPr>
          <a:xfrm rot="20245728">
            <a:off x="2944619" y="3432370"/>
            <a:ext cx="425380" cy="981274"/>
          </a:xfrm>
          <a:prstGeom prst="bentArrow">
            <a:avLst/>
          </a:prstGeom>
          <a:gradFill flip="none" rotWithShape="1">
            <a:gsLst>
              <a:gs pos="0">
                <a:srgbClr val="00B0F0"/>
              </a:gs>
              <a:gs pos="37000">
                <a:srgbClr val="0070C0"/>
              </a:gs>
              <a:gs pos="84000">
                <a:srgbClr val="E68EC8"/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0060">
              <a:defRPr/>
            </a:pPr>
            <a:endParaRPr lang="en-US" sz="1890">
              <a:solidFill>
                <a:prstClr val="white"/>
              </a:solidFill>
            </a:endParaRPr>
          </a:p>
        </p:txBody>
      </p:sp>
      <p:sp>
        <p:nvSpPr>
          <p:cNvPr id="23" name="Bent Arrow 22"/>
          <p:cNvSpPr/>
          <p:nvPr/>
        </p:nvSpPr>
        <p:spPr>
          <a:xfrm rot="16200000">
            <a:off x="3415125" y="5036584"/>
            <a:ext cx="412602" cy="480058"/>
          </a:xfrm>
          <a:custGeom>
            <a:avLst/>
            <a:gdLst>
              <a:gd name="connsiteX0" fmla="*/ 0 w 275231"/>
              <a:gd name="connsiteY0" fmla="*/ 354757 h 354757"/>
              <a:gd name="connsiteX1" fmla="*/ 0 w 275231"/>
              <a:gd name="connsiteY1" fmla="*/ 154817 h 354757"/>
              <a:gd name="connsiteX2" fmla="*/ 120414 w 275231"/>
              <a:gd name="connsiteY2" fmla="*/ 34403 h 354757"/>
              <a:gd name="connsiteX3" fmla="*/ 206423 w 275231"/>
              <a:gd name="connsiteY3" fmla="*/ 34404 h 354757"/>
              <a:gd name="connsiteX4" fmla="*/ 206423 w 275231"/>
              <a:gd name="connsiteY4" fmla="*/ 0 h 354757"/>
              <a:gd name="connsiteX5" fmla="*/ 275231 w 275231"/>
              <a:gd name="connsiteY5" fmla="*/ 68808 h 354757"/>
              <a:gd name="connsiteX6" fmla="*/ 206423 w 275231"/>
              <a:gd name="connsiteY6" fmla="*/ 137616 h 354757"/>
              <a:gd name="connsiteX7" fmla="*/ 206423 w 275231"/>
              <a:gd name="connsiteY7" fmla="*/ 103212 h 354757"/>
              <a:gd name="connsiteX8" fmla="*/ 120414 w 275231"/>
              <a:gd name="connsiteY8" fmla="*/ 103212 h 354757"/>
              <a:gd name="connsiteX9" fmla="*/ 68808 w 275231"/>
              <a:gd name="connsiteY9" fmla="*/ 154818 h 354757"/>
              <a:gd name="connsiteX10" fmla="*/ 68808 w 275231"/>
              <a:gd name="connsiteY10" fmla="*/ 354757 h 354757"/>
              <a:gd name="connsiteX11" fmla="*/ 0 w 275231"/>
              <a:gd name="connsiteY11" fmla="*/ 354757 h 354757"/>
              <a:gd name="connsiteX0" fmla="*/ 0 w 275231"/>
              <a:gd name="connsiteY0" fmla="*/ 354757 h 354757"/>
              <a:gd name="connsiteX1" fmla="*/ 0 w 275231"/>
              <a:gd name="connsiteY1" fmla="*/ 154817 h 354757"/>
              <a:gd name="connsiteX2" fmla="*/ 110889 w 275231"/>
              <a:gd name="connsiteY2" fmla="*/ 3447 h 354757"/>
              <a:gd name="connsiteX3" fmla="*/ 206423 w 275231"/>
              <a:gd name="connsiteY3" fmla="*/ 34404 h 354757"/>
              <a:gd name="connsiteX4" fmla="*/ 206423 w 275231"/>
              <a:gd name="connsiteY4" fmla="*/ 0 h 354757"/>
              <a:gd name="connsiteX5" fmla="*/ 275231 w 275231"/>
              <a:gd name="connsiteY5" fmla="*/ 68808 h 354757"/>
              <a:gd name="connsiteX6" fmla="*/ 206423 w 275231"/>
              <a:gd name="connsiteY6" fmla="*/ 137616 h 354757"/>
              <a:gd name="connsiteX7" fmla="*/ 206423 w 275231"/>
              <a:gd name="connsiteY7" fmla="*/ 103212 h 354757"/>
              <a:gd name="connsiteX8" fmla="*/ 120414 w 275231"/>
              <a:gd name="connsiteY8" fmla="*/ 103212 h 354757"/>
              <a:gd name="connsiteX9" fmla="*/ 68808 w 275231"/>
              <a:gd name="connsiteY9" fmla="*/ 154818 h 354757"/>
              <a:gd name="connsiteX10" fmla="*/ 68808 w 275231"/>
              <a:gd name="connsiteY10" fmla="*/ 354757 h 354757"/>
              <a:gd name="connsiteX11" fmla="*/ 0 w 275231"/>
              <a:gd name="connsiteY11" fmla="*/ 354757 h 354757"/>
              <a:gd name="connsiteX0" fmla="*/ 0 w 275231"/>
              <a:gd name="connsiteY0" fmla="*/ 354757 h 354757"/>
              <a:gd name="connsiteX1" fmla="*/ 0 w 275231"/>
              <a:gd name="connsiteY1" fmla="*/ 154817 h 354757"/>
              <a:gd name="connsiteX2" fmla="*/ 110889 w 275231"/>
              <a:gd name="connsiteY2" fmla="*/ 3447 h 354757"/>
              <a:gd name="connsiteX3" fmla="*/ 206423 w 275231"/>
              <a:gd name="connsiteY3" fmla="*/ 34404 h 354757"/>
              <a:gd name="connsiteX4" fmla="*/ 206423 w 275231"/>
              <a:gd name="connsiteY4" fmla="*/ 0 h 354757"/>
              <a:gd name="connsiteX5" fmla="*/ 275231 w 275231"/>
              <a:gd name="connsiteY5" fmla="*/ 68808 h 354757"/>
              <a:gd name="connsiteX6" fmla="*/ 206423 w 275231"/>
              <a:gd name="connsiteY6" fmla="*/ 137616 h 354757"/>
              <a:gd name="connsiteX7" fmla="*/ 206423 w 275231"/>
              <a:gd name="connsiteY7" fmla="*/ 103212 h 354757"/>
              <a:gd name="connsiteX8" fmla="*/ 144226 w 275231"/>
              <a:gd name="connsiteY8" fmla="*/ 65112 h 354757"/>
              <a:gd name="connsiteX9" fmla="*/ 68808 w 275231"/>
              <a:gd name="connsiteY9" fmla="*/ 154818 h 354757"/>
              <a:gd name="connsiteX10" fmla="*/ 68808 w 275231"/>
              <a:gd name="connsiteY10" fmla="*/ 354757 h 354757"/>
              <a:gd name="connsiteX11" fmla="*/ 0 w 275231"/>
              <a:gd name="connsiteY11" fmla="*/ 354757 h 354757"/>
              <a:gd name="connsiteX0" fmla="*/ 0 w 275231"/>
              <a:gd name="connsiteY0" fmla="*/ 379884 h 379884"/>
              <a:gd name="connsiteX1" fmla="*/ 0 w 275231"/>
              <a:gd name="connsiteY1" fmla="*/ 179944 h 379884"/>
              <a:gd name="connsiteX2" fmla="*/ 110889 w 275231"/>
              <a:gd name="connsiteY2" fmla="*/ 28574 h 379884"/>
              <a:gd name="connsiteX3" fmla="*/ 173085 w 275231"/>
              <a:gd name="connsiteY3" fmla="*/ 0 h 379884"/>
              <a:gd name="connsiteX4" fmla="*/ 206423 w 275231"/>
              <a:gd name="connsiteY4" fmla="*/ 25127 h 379884"/>
              <a:gd name="connsiteX5" fmla="*/ 275231 w 275231"/>
              <a:gd name="connsiteY5" fmla="*/ 93935 h 379884"/>
              <a:gd name="connsiteX6" fmla="*/ 206423 w 275231"/>
              <a:gd name="connsiteY6" fmla="*/ 162743 h 379884"/>
              <a:gd name="connsiteX7" fmla="*/ 206423 w 275231"/>
              <a:gd name="connsiteY7" fmla="*/ 128339 h 379884"/>
              <a:gd name="connsiteX8" fmla="*/ 144226 w 275231"/>
              <a:gd name="connsiteY8" fmla="*/ 90239 h 379884"/>
              <a:gd name="connsiteX9" fmla="*/ 68808 w 275231"/>
              <a:gd name="connsiteY9" fmla="*/ 179945 h 379884"/>
              <a:gd name="connsiteX10" fmla="*/ 68808 w 275231"/>
              <a:gd name="connsiteY10" fmla="*/ 379884 h 379884"/>
              <a:gd name="connsiteX11" fmla="*/ 0 w 275231"/>
              <a:gd name="connsiteY11" fmla="*/ 379884 h 379884"/>
              <a:gd name="connsiteX0" fmla="*/ 0 w 275231"/>
              <a:gd name="connsiteY0" fmla="*/ 379884 h 379884"/>
              <a:gd name="connsiteX1" fmla="*/ 0 w 275231"/>
              <a:gd name="connsiteY1" fmla="*/ 179944 h 379884"/>
              <a:gd name="connsiteX2" fmla="*/ 110889 w 275231"/>
              <a:gd name="connsiteY2" fmla="*/ 28574 h 379884"/>
              <a:gd name="connsiteX3" fmla="*/ 173085 w 275231"/>
              <a:gd name="connsiteY3" fmla="*/ 0 h 379884"/>
              <a:gd name="connsiteX4" fmla="*/ 206423 w 275231"/>
              <a:gd name="connsiteY4" fmla="*/ 25127 h 379884"/>
              <a:gd name="connsiteX5" fmla="*/ 275231 w 275231"/>
              <a:gd name="connsiteY5" fmla="*/ 93935 h 379884"/>
              <a:gd name="connsiteX6" fmla="*/ 206423 w 275231"/>
              <a:gd name="connsiteY6" fmla="*/ 162743 h 379884"/>
              <a:gd name="connsiteX7" fmla="*/ 196898 w 275231"/>
              <a:gd name="connsiteY7" fmla="*/ 64048 h 379884"/>
              <a:gd name="connsiteX8" fmla="*/ 144226 w 275231"/>
              <a:gd name="connsiteY8" fmla="*/ 90239 h 379884"/>
              <a:gd name="connsiteX9" fmla="*/ 68808 w 275231"/>
              <a:gd name="connsiteY9" fmla="*/ 179945 h 379884"/>
              <a:gd name="connsiteX10" fmla="*/ 68808 w 275231"/>
              <a:gd name="connsiteY10" fmla="*/ 379884 h 379884"/>
              <a:gd name="connsiteX11" fmla="*/ 0 w 275231"/>
              <a:gd name="connsiteY11" fmla="*/ 379884 h 379884"/>
              <a:gd name="connsiteX0" fmla="*/ 0 w 275231"/>
              <a:gd name="connsiteY0" fmla="*/ 426193 h 426193"/>
              <a:gd name="connsiteX1" fmla="*/ 0 w 275231"/>
              <a:gd name="connsiteY1" fmla="*/ 226253 h 426193"/>
              <a:gd name="connsiteX2" fmla="*/ 110889 w 275231"/>
              <a:gd name="connsiteY2" fmla="*/ 74883 h 426193"/>
              <a:gd name="connsiteX3" fmla="*/ 173085 w 275231"/>
              <a:gd name="connsiteY3" fmla="*/ 46309 h 426193"/>
              <a:gd name="connsiteX4" fmla="*/ 151654 w 275231"/>
              <a:gd name="connsiteY4" fmla="*/ 0 h 426193"/>
              <a:gd name="connsiteX5" fmla="*/ 275231 w 275231"/>
              <a:gd name="connsiteY5" fmla="*/ 140244 h 426193"/>
              <a:gd name="connsiteX6" fmla="*/ 206423 w 275231"/>
              <a:gd name="connsiteY6" fmla="*/ 209052 h 426193"/>
              <a:gd name="connsiteX7" fmla="*/ 196898 w 275231"/>
              <a:gd name="connsiteY7" fmla="*/ 110357 h 426193"/>
              <a:gd name="connsiteX8" fmla="*/ 144226 w 275231"/>
              <a:gd name="connsiteY8" fmla="*/ 136548 h 426193"/>
              <a:gd name="connsiteX9" fmla="*/ 68808 w 275231"/>
              <a:gd name="connsiteY9" fmla="*/ 226254 h 426193"/>
              <a:gd name="connsiteX10" fmla="*/ 68808 w 275231"/>
              <a:gd name="connsiteY10" fmla="*/ 426193 h 426193"/>
              <a:gd name="connsiteX11" fmla="*/ 0 w 275231"/>
              <a:gd name="connsiteY11" fmla="*/ 426193 h 426193"/>
              <a:gd name="connsiteX0" fmla="*/ 0 w 279994"/>
              <a:gd name="connsiteY0" fmla="*/ 426193 h 426193"/>
              <a:gd name="connsiteX1" fmla="*/ 0 w 279994"/>
              <a:gd name="connsiteY1" fmla="*/ 226253 h 426193"/>
              <a:gd name="connsiteX2" fmla="*/ 110889 w 279994"/>
              <a:gd name="connsiteY2" fmla="*/ 74883 h 426193"/>
              <a:gd name="connsiteX3" fmla="*/ 173085 w 279994"/>
              <a:gd name="connsiteY3" fmla="*/ 46309 h 426193"/>
              <a:gd name="connsiteX4" fmla="*/ 151654 w 279994"/>
              <a:gd name="connsiteY4" fmla="*/ 0 h 426193"/>
              <a:gd name="connsiteX5" fmla="*/ 279994 w 279994"/>
              <a:gd name="connsiteY5" fmla="*/ 35469 h 426193"/>
              <a:gd name="connsiteX6" fmla="*/ 206423 w 279994"/>
              <a:gd name="connsiteY6" fmla="*/ 209052 h 426193"/>
              <a:gd name="connsiteX7" fmla="*/ 196898 w 279994"/>
              <a:gd name="connsiteY7" fmla="*/ 110357 h 426193"/>
              <a:gd name="connsiteX8" fmla="*/ 144226 w 279994"/>
              <a:gd name="connsiteY8" fmla="*/ 136548 h 426193"/>
              <a:gd name="connsiteX9" fmla="*/ 68808 w 279994"/>
              <a:gd name="connsiteY9" fmla="*/ 226254 h 426193"/>
              <a:gd name="connsiteX10" fmla="*/ 68808 w 279994"/>
              <a:gd name="connsiteY10" fmla="*/ 426193 h 426193"/>
              <a:gd name="connsiteX11" fmla="*/ 0 w 279994"/>
              <a:gd name="connsiteY11" fmla="*/ 426193 h 426193"/>
              <a:gd name="connsiteX0" fmla="*/ 0 w 279994"/>
              <a:gd name="connsiteY0" fmla="*/ 426193 h 426193"/>
              <a:gd name="connsiteX1" fmla="*/ 0 w 279994"/>
              <a:gd name="connsiteY1" fmla="*/ 226253 h 426193"/>
              <a:gd name="connsiteX2" fmla="*/ 110889 w 279994"/>
              <a:gd name="connsiteY2" fmla="*/ 74883 h 426193"/>
              <a:gd name="connsiteX3" fmla="*/ 173085 w 279994"/>
              <a:gd name="connsiteY3" fmla="*/ 46309 h 426193"/>
              <a:gd name="connsiteX4" fmla="*/ 151654 w 279994"/>
              <a:gd name="connsiteY4" fmla="*/ 0 h 426193"/>
              <a:gd name="connsiteX5" fmla="*/ 279994 w 279994"/>
              <a:gd name="connsiteY5" fmla="*/ 35469 h 426193"/>
              <a:gd name="connsiteX6" fmla="*/ 213567 w 279994"/>
              <a:gd name="connsiteY6" fmla="*/ 170955 h 426193"/>
              <a:gd name="connsiteX7" fmla="*/ 196898 w 279994"/>
              <a:gd name="connsiteY7" fmla="*/ 110357 h 426193"/>
              <a:gd name="connsiteX8" fmla="*/ 144226 w 279994"/>
              <a:gd name="connsiteY8" fmla="*/ 136548 h 426193"/>
              <a:gd name="connsiteX9" fmla="*/ 68808 w 279994"/>
              <a:gd name="connsiteY9" fmla="*/ 226254 h 426193"/>
              <a:gd name="connsiteX10" fmla="*/ 68808 w 279994"/>
              <a:gd name="connsiteY10" fmla="*/ 426193 h 426193"/>
              <a:gd name="connsiteX11" fmla="*/ 0 w 279994"/>
              <a:gd name="connsiteY11" fmla="*/ 426193 h 426193"/>
              <a:gd name="connsiteX0" fmla="*/ 0 w 279994"/>
              <a:gd name="connsiteY0" fmla="*/ 426193 h 426193"/>
              <a:gd name="connsiteX1" fmla="*/ 0 w 279994"/>
              <a:gd name="connsiteY1" fmla="*/ 226253 h 426193"/>
              <a:gd name="connsiteX2" fmla="*/ 110889 w 279994"/>
              <a:gd name="connsiteY2" fmla="*/ 74883 h 426193"/>
              <a:gd name="connsiteX3" fmla="*/ 173085 w 279994"/>
              <a:gd name="connsiteY3" fmla="*/ 46309 h 426193"/>
              <a:gd name="connsiteX4" fmla="*/ 151654 w 279994"/>
              <a:gd name="connsiteY4" fmla="*/ 0 h 426193"/>
              <a:gd name="connsiteX5" fmla="*/ 279994 w 279994"/>
              <a:gd name="connsiteY5" fmla="*/ 35469 h 426193"/>
              <a:gd name="connsiteX6" fmla="*/ 213567 w 279994"/>
              <a:gd name="connsiteY6" fmla="*/ 170955 h 426193"/>
              <a:gd name="connsiteX7" fmla="*/ 196898 w 279994"/>
              <a:gd name="connsiteY7" fmla="*/ 110357 h 426193"/>
              <a:gd name="connsiteX8" fmla="*/ 132319 w 279994"/>
              <a:gd name="connsiteY8" fmla="*/ 134169 h 426193"/>
              <a:gd name="connsiteX9" fmla="*/ 68808 w 279994"/>
              <a:gd name="connsiteY9" fmla="*/ 226254 h 426193"/>
              <a:gd name="connsiteX10" fmla="*/ 68808 w 279994"/>
              <a:gd name="connsiteY10" fmla="*/ 426193 h 426193"/>
              <a:gd name="connsiteX11" fmla="*/ 0 w 279994"/>
              <a:gd name="connsiteY11" fmla="*/ 426193 h 426193"/>
              <a:gd name="connsiteX0" fmla="*/ 0 w 279994"/>
              <a:gd name="connsiteY0" fmla="*/ 426193 h 426193"/>
              <a:gd name="connsiteX1" fmla="*/ 0 w 279994"/>
              <a:gd name="connsiteY1" fmla="*/ 226253 h 426193"/>
              <a:gd name="connsiteX2" fmla="*/ 108507 w 279994"/>
              <a:gd name="connsiteY2" fmla="*/ 65361 h 426193"/>
              <a:gd name="connsiteX3" fmla="*/ 173085 w 279994"/>
              <a:gd name="connsiteY3" fmla="*/ 46309 h 426193"/>
              <a:gd name="connsiteX4" fmla="*/ 151654 w 279994"/>
              <a:gd name="connsiteY4" fmla="*/ 0 h 426193"/>
              <a:gd name="connsiteX5" fmla="*/ 279994 w 279994"/>
              <a:gd name="connsiteY5" fmla="*/ 35469 h 426193"/>
              <a:gd name="connsiteX6" fmla="*/ 213567 w 279994"/>
              <a:gd name="connsiteY6" fmla="*/ 170955 h 426193"/>
              <a:gd name="connsiteX7" fmla="*/ 196898 w 279994"/>
              <a:gd name="connsiteY7" fmla="*/ 110357 h 426193"/>
              <a:gd name="connsiteX8" fmla="*/ 132319 w 279994"/>
              <a:gd name="connsiteY8" fmla="*/ 134169 h 426193"/>
              <a:gd name="connsiteX9" fmla="*/ 68808 w 279994"/>
              <a:gd name="connsiteY9" fmla="*/ 226254 h 426193"/>
              <a:gd name="connsiteX10" fmla="*/ 68808 w 279994"/>
              <a:gd name="connsiteY10" fmla="*/ 426193 h 426193"/>
              <a:gd name="connsiteX11" fmla="*/ 0 w 279994"/>
              <a:gd name="connsiteY11" fmla="*/ 426193 h 426193"/>
              <a:gd name="connsiteX0" fmla="*/ 0 w 279994"/>
              <a:gd name="connsiteY0" fmla="*/ 426193 h 426193"/>
              <a:gd name="connsiteX1" fmla="*/ 0 w 279994"/>
              <a:gd name="connsiteY1" fmla="*/ 226253 h 426193"/>
              <a:gd name="connsiteX2" fmla="*/ 108507 w 279994"/>
              <a:gd name="connsiteY2" fmla="*/ 65361 h 426193"/>
              <a:gd name="connsiteX3" fmla="*/ 173085 w 279994"/>
              <a:gd name="connsiteY3" fmla="*/ 46309 h 426193"/>
              <a:gd name="connsiteX4" fmla="*/ 151654 w 279994"/>
              <a:gd name="connsiteY4" fmla="*/ 0 h 426193"/>
              <a:gd name="connsiteX5" fmla="*/ 279994 w 279994"/>
              <a:gd name="connsiteY5" fmla="*/ 35469 h 426193"/>
              <a:gd name="connsiteX6" fmla="*/ 213567 w 279994"/>
              <a:gd name="connsiteY6" fmla="*/ 170955 h 426193"/>
              <a:gd name="connsiteX7" fmla="*/ 196898 w 279994"/>
              <a:gd name="connsiteY7" fmla="*/ 110357 h 426193"/>
              <a:gd name="connsiteX8" fmla="*/ 132319 w 279994"/>
              <a:gd name="connsiteY8" fmla="*/ 129409 h 426193"/>
              <a:gd name="connsiteX9" fmla="*/ 68808 w 279994"/>
              <a:gd name="connsiteY9" fmla="*/ 226254 h 426193"/>
              <a:gd name="connsiteX10" fmla="*/ 68808 w 279994"/>
              <a:gd name="connsiteY10" fmla="*/ 426193 h 426193"/>
              <a:gd name="connsiteX11" fmla="*/ 0 w 279994"/>
              <a:gd name="connsiteY11" fmla="*/ 426193 h 426193"/>
              <a:gd name="connsiteX0" fmla="*/ 0 w 279994"/>
              <a:gd name="connsiteY0" fmla="*/ 426193 h 426193"/>
              <a:gd name="connsiteX1" fmla="*/ 0 w 279994"/>
              <a:gd name="connsiteY1" fmla="*/ 226253 h 426193"/>
              <a:gd name="connsiteX2" fmla="*/ 108507 w 279994"/>
              <a:gd name="connsiteY2" fmla="*/ 65361 h 426193"/>
              <a:gd name="connsiteX3" fmla="*/ 168323 w 279994"/>
              <a:gd name="connsiteY3" fmla="*/ 41550 h 426193"/>
              <a:gd name="connsiteX4" fmla="*/ 151654 w 279994"/>
              <a:gd name="connsiteY4" fmla="*/ 0 h 426193"/>
              <a:gd name="connsiteX5" fmla="*/ 279994 w 279994"/>
              <a:gd name="connsiteY5" fmla="*/ 35469 h 426193"/>
              <a:gd name="connsiteX6" fmla="*/ 213567 w 279994"/>
              <a:gd name="connsiteY6" fmla="*/ 170955 h 426193"/>
              <a:gd name="connsiteX7" fmla="*/ 196898 w 279994"/>
              <a:gd name="connsiteY7" fmla="*/ 110357 h 426193"/>
              <a:gd name="connsiteX8" fmla="*/ 132319 w 279994"/>
              <a:gd name="connsiteY8" fmla="*/ 129409 h 426193"/>
              <a:gd name="connsiteX9" fmla="*/ 68808 w 279994"/>
              <a:gd name="connsiteY9" fmla="*/ 226254 h 426193"/>
              <a:gd name="connsiteX10" fmla="*/ 68808 w 279994"/>
              <a:gd name="connsiteY10" fmla="*/ 426193 h 426193"/>
              <a:gd name="connsiteX11" fmla="*/ 0 w 279994"/>
              <a:gd name="connsiteY11" fmla="*/ 426193 h 426193"/>
              <a:gd name="connsiteX0" fmla="*/ 0 w 279994"/>
              <a:gd name="connsiteY0" fmla="*/ 426193 h 426193"/>
              <a:gd name="connsiteX1" fmla="*/ 0 w 279994"/>
              <a:gd name="connsiteY1" fmla="*/ 226253 h 426193"/>
              <a:gd name="connsiteX2" fmla="*/ 106125 w 279994"/>
              <a:gd name="connsiteY2" fmla="*/ 58221 h 426193"/>
              <a:gd name="connsiteX3" fmla="*/ 168323 w 279994"/>
              <a:gd name="connsiteY3" fmla="*/ 41550 h 426193"/>
              <a:gd name="connsiteX4" fmla="*/ 151654 w 279994"/>
              <a:gd name="connsiteY4" fmla="*/ 0 h 426193"/>
              <a:gd name="connsiteX5" fmla="*/ 279994 w 279994"/>
              <a:gd name="connsiteY5" fmla="*/ 35469 h 426193"/>
              <a:gd name="connsiteX6" fmla="*/ 213567 w 279994"/>
              <a:gd name="connsiteY6" fmla="*/ 170955 h 426193"/>
              <a:gd name="connsiteX7" fmla="*/ 196898 w 279994"/>
              <a:gd name="connsiteY7" fmla="*/ 110357 h 426193"/>
              <a:gd name="connsiteX8" fmla="*/ 132319 w 279994"/>
              <a:gd name="connsiteY8" fmla="*/ 129409 h 426193"/>
              <a:gd name="connsiteX9" fmla="*/ 68808 w 279994"/>
              <a:gd name="connsiteY9" fmla="*/ 226254 h 426193"/>
              <a:gd name="connsiteX10" fmla="*/ 68808 w 279994"/>
              <a:gd name="connsiteY10" fmla="*/ 426193 h 426193"/>
              <a:gd name="connsiteX11" fmla="*/ 0 w 279994"/>
              <a:gd name="connsiteY11" fmla="*/ 426193 h 426193"/>
              <a:gd name="connsiteX0" fmla="*/ 0 w 279994"/>
              <a:gd name="connsiteY0" fmla="*/ 426193 h 426193"/>
              <a:gd name="connsiteX1" fmla="*/ 17780 w 279994"/>
              <a:gd name="connsiteY1" fmla="*/ 242008 h 426193"/>
              <a:gd name="connsiteX2" fmla="*/ 106125 w 279994"/>
              <a:gd name="connsiteY2" fmla="*/ 58221 h 426193"/>
              <a:gd name="connsiteX3" fmla="*/ 168323 w 279994"/>
              <a:gd name="connsiteY3" fmla="*/ 41550 h 426193"/>
              <a:gd name="connsiteX4" fmla="*/ 151654 w 279994"/>
              <a:gd name="connsiteY4" fmla="*/ 0 h 426193"/>
              <a:gd name="connsiteX5" fmla="*/ 279994 w 279994"/>
              <a:gd name="connsiteY5" fmla="*/ 35469 h 426193"/>
              <a:gd name="connsiteX6" fmla="*/ 213567 w 279994"/>
              <a:gd name="connsiteY6" fmla="*/ 170955 h 426193"/>
              <a:gd name="connsiteX7" fmla="*/ 196898 w 279994"/>
              <a:gd name="connsiteY7" fmla="*/ 110357 h 426193"/>
              <a:gd name="connsiteX8" fmla="*/ 132319 w 279994"/>
              <a:gd name="connsiteY8" fmla="*/ 129409 h 426193"/>
              <a:gd name="connsiteX9" fmla="*/ 68808 w 279994"/>
              <a:gd name="connsiteY9" fmla="*/ 226254 h 426193"/>
              <a:gd name="connsiteX10" fmla="*/ 68808 w 279994"/>
              <a:gd name="connsiteY10" fmla="*/ 426193 h 426193"/>
              <a:gd name="connsiteX11" fmla="*/ 0 w 279994"/>
              <a:gd name="connsiteY11" fmla="*/ 426193 h 426193"/>
              <a:gd name="connsiteX0" fmla="*/ 0 w 279994"/>
              <a:gd name="connsiteY0" fmla="*/ 426193 h 426193"/>
              <a:gd name="connsiteX1" fmla="*/ 17780 w 279994"/>
              <a:gd name="connsiteY1" fmla="*/ 242008 h 426193"/>
              <a:gd name="connsiteX2" fmla="*/ 97235 w 279994"/>
              <a:gd name="connsiteY2" fmla="*/ 86579 h 426193"/>
              <a:gd name="connsiteX3" fmla="*/ 168323 w 279994"/>
              <a:gd name="connsiteY3" fmla="*/ 41550 h 426193"/>
              <a:gd name="connsiteX4" fmla="*/ 151654 w 279994"/>
              <a:gd name="connsiteY4" fmla="*/ 0 h 426193"/>
              <a:gd name="connsiteX5" fmla="*/ 279994 w 279994"/>
              <a:gd name="connsiteY5" fmla="*/ 35469 h 426193"/>
              <a:gd name="connsiteX6" fmla="*/ 213567 w 279994"/>
              <a:gd name="connsiteY6" fmla="*/ 170955 h 426193"/>
              <a:gd name="connsiteX7" fmla="*/ 196898 w 279994"/>
              <a:gd name="connsiteY7" fmla="*/ 110357 h 426193"/>
              <a:gd name="connsiteX8" fmla="*/ 132319 w 279994"/>
              <a:gd name="connsiteY8" fmla="*/ 129409 h 426193"/>
              <a:gd name="connsiteX9" fmla="*/ 68808 w 279994"/>
              <a:gd name="connsiteY9" fmla="*/ 226254 h 426193"/>
              <a:gd name="connsiteX10" fmla="*/ 68808 w 279994"/>
              <a:gd name="connsiteY10" fmla="*/ 426193 h 426193"/>
              <a:gd name="connsiteX11" fmla="*/ 0 w 279994"/>
              <a:gd name="connsiteY11" fmla="*/ 426193 h 426193"/>
              <a:gd name="connsiteX0" fmla="*/ 0 w 279994"/>
              <a:gd name="connsiteY0" fmla="*/ 426193 h 432495"/>
              <a:gd name="connsiteX1" fmla="*/ 17780 w 279994"/>
              <a:gd name="connsiteY1" fmla="*/ 242008 h 432495"/>
              <a:gd name="connsiteX2" fmla="*/ 97235 w 279994"/>
              <a:gd name="connsiteY2" fmla="*/ 86579 h 432495"/>
              <a:gd name="connsiteX3" fmla="*/ 168323 w 279994"/>
              <a:gd name="connsiteY3" fmla="*/ 41550 h 432495"/>
              <a:gd name="connsiteX4" fmla="*/ 151654 w 279994"/>
              <a:gd name="connsiteY4" fmla="*/ 0 h 432495"/>
              <a:gd name="connsiteX5" fmla="*/ 279994 w 279994"/>
              <a:gd name="connsiteY5" fmla="*/ 35469 h 432495"/>
              <a:gd name="connsiteX6" fmla="*/ 213567 w 279994"/>
              <a:gd name="connsiteY6" fmla="*/ 170955 h 432495"/>
              <a:gd name="connsiteX7" fmla="*/ 196898 w 279994"/>
              <a:gd name="connsiteY7" fmla="*/ 110357 h 432495"/>
              <a:gd name="connsiteX8" fmla="*/ 132319 w 279994"/>
              <a:gd name="connsiteY8" fmla="*/ 129409 h 432495"/>
              <a:gd name="connsiteX9" fmla="*/ 68808 w 279994"/>
              <a:gd name="connsiteY9" fmla="*/ 226254 h 432495"/>
              <a:gd name="connsiteX10" fmla="*/ 53250 w 279994"/>
              <a:gd name="connsiteY10" fmla="*/ 432495 h 432495"/>
              <a:gd name="connsiteX11" fmla="*/ 0 w 279994"/>
              <a:gd name="connsiteY11" fmla="*/ 426193 h 432495"/>
              <a:gd name="connsiteX0" fmla="*/ 0 w 279994"/>
              <a:gd name="connsiteY0" fmla="*/ 426193 h 432495"/>
              <a:gd name="connsiteX1" fmla="*/ 17780 w 279994"/>
              <a:gd name="connsiteY1" fmla="*/ 242008 h 432495"/>
              <a:gd name="connsiteX2" fmla="*/ 103902 w 279994"/>
              <a:gd name="connsiteY2" fmla="*/ 77129 h 432495"/>
              <a:gd name="connsiteX3" fmla="*/ 168323 w 279994"/>
              <a:gd name="connsiteY3" fmla="*/ 41550 h 432495"/>
              <a:gd name="connsiteX4" fmla="*/ 151654 w 279994"/>
              <a:gd name="connsiteY4" fmla="*/ 0 h 432495"/>
              <a:gd name="connsiteX5" fmla="*/ 279994 w 279994"/>
              <a:gd name="connsiteY5" fmla="*/ 35469 h 432495"/>
              <a:gd name="connsiteX6" fmla="*/ 213567 w 279994"/>
              <a:gd name="connsiteY6" fmla="*/ 170955 h 432495"/>
              <a:gd name="connsiteX7" fmla="*/ 196898 w 279994"/>
              <a:gd name="connsiteY7" fmla="*/ 110357 h 432495"/>
              <a:gd name="connsiteX8" fmla="*/ 132319 w 279994"/>
              <a:gd name="connsiteY8" fmla="*/ 129409 h 432495"/>
              <a:gd name="connsiteX9" fmla="*/ 68808 w 279994"/>
              <a:gd name="connsiteY9" fmla="*/ 226254 h 432495"/>
              <a:gd name="connsiteX10" fmla="*/ 53250 w 279994"/>
              <a:gd name="connsiteY10" fmla="*/ 432495 h 432495"/>
              <a:gd name="connsiteX11" fmla="*/ 0 w 279994"/>
              <a:gd name="connsiteY11" fmla="*/ 426193 h 432495"/>
              <a:gd name="connsiteX0" fmla="*/ 0 w 279994"/>
              <a:gd name="connsiteY0" fmla="*/ 426193 h 432495"/>
              <a:gd name="connsiteX1" fmla="*/ 17780 w 279994"/>
              <a:gd name="connsiteY1" fmla="*/ 242008 h 432495"/>
              <a:gd name="connsiteX2" fmla="*/ 103902 w 279994"/>
              <a:gd name="connsiteY2" fmla="*/ 77129 h 432495"/>
              <a:gd name="connsiteX3" fmla="*/ 168323 w 279994"/>
              <a:gd name="connsiteY3" fmla="*/ 41550 h 432495"/>
              <a:gd name="connsiteX4" fmla="*/ 151654 w 279994"/>
              <a:gd name="connsiteY4" fmla="*/ 0 h 432495"/>
              <a:gd name="connsiteX5" fmla="*/ 279994 w 279994"/>
              <a:gd name="connsiteY5" fmla="*/ 35469 h 432495"/>
              <a:gd name="connsiteX6" fmla="*/ 213567 w 279994"/>
              <a:gd name="connsiteY6" fmla="*/ 170955 h 432495"/>
              <a:gd name="connsiteX7" fmla="*/ 196898 w 279994"/>
              <a:gd name="connsiteY7" fmla="*/ 110357 h 432495"/>
              <a:gd name="connsiteX8" fmla="*/ 136764 w 279994"/>
              <a:gd name="connsiteY8" fmla="*/ 138863 h 432495"/>
              <a:gd name="connsiteX9" fmla="*/ 68808 w 279994"/>
              <a:gd name="connsiteY9" fmla="*/ 226254 h 432495"/>
              <a:gd name="connsiteX10" fmla="*/ 53250 w 279994"/>
              <a:gd name="connsiteY10" fmla="*/ 432495 h 432495"/>
              <a:gd name="connsiteX11" fmla="*/ 0 w 279994"/>
              <a:gd name="connsiteY11" fmla="*/ 426193 h 432495"/>
              <a:gd name="connsiteX0" fmla="*/ 0 w 279994"/>
              <a:gd name="connsiteY0" fmla="*/ 426193 h 432495"/>
              <a:gd name="connsiteX1" fmla="*/ 11112 w 279994"/>
              <a:gd name="connsiteY1" fmla="*/ 245160 h 432495"/>
              <a:gd name="connsiteX2" fmla="*/ 103902 w 279994"/>
              <a:gd name="connsiteY2" fmla="*/ 77129 h 432495"/>
              <a:gd name="connsiteX3" fmla="*/ 168323 w 279994"/>
              <a:gd name="connsiteY3" fmla="*/ 41550 h 432495"/>
              <a:gd name="connsiteX4" fmla="*/ 151654 w 279994"/>
              <a:gd name="connsiteY4" fmla="*/ 0 h 432495"/>
              <a:gd name="connsiteX5" fmla="*/ 279994 w 279994"/>
              <a:gd name="connsiteY5" fmla="*/ 35469 h 432495"/>
              <a:gd name="connsiteX6" fmla="*/ 213567 w 279994"/>
              <a:gd name="connsiteY6" fmla="*/ 170955 h 432495"/>
              <a:gd name="connsiteX7" fmla="*/ 196898 w 279994"/>
              <a:gd name="connsiteY7" fmla="*/ 110357 h 432495"/>
              <a:gd name="connsiteX8" fmla="*/ 136764 w 279994"/>
              <a:gd name="connsiteY8" fmla="*/ 138863 h 432495"/>
              <a:gd name="connsiteX9" fmla="*/ 68808 w 279994"/>
              <a:gd name="connsiteY9" fmla="*/ 226254 h 432495"/>
              <a:gd name="connsiteX10" fmla="*/ 53250 w 279994"/>
              <a:gd name="connsiteY10" fmla="*/ 432495 h 432495"/>
              <a:gd name="connsiteX11" fmla="*/ 0 w 279994"/>
              <a:gd name="connsiteY11" fmla="*/ 426193 h 432495"/>
              <a:gd name="connsiteX0" fmla="*/ 0 w 279994"/>
              <a:gd name="connsiteY0" fmla="*/ 426193 h 432497"/>
              <a:gd name="connsiteX1" fmla="*/ 11112 w 279994"/>
              <a:gd name="connsiteY1" fmla="*/ 245160 h 432497"/>
              <a:gd name="connsiteX2" fmla="*/ 103902 w 279994"/>
              <a:gd name="connsiteY2" fmla="*/ 77129 h 432497"/>
              <a:gd name="connsiteX3" fmla="*/ 168323 w 279994"/>
              <a:gd name="connsiteY3" fmla="*/ 41550 h 432497"/>
              <a:gd name="connsiteX4" fmla="*/ 151654 w 279994"/>
              <a:gd name="connsiteY4" fmla="*/ 0 h 432497"/>
              <a:gd name="connsiteX5" fmla="*/ 279994 w 279994"/>
              <a:gd name="connsiteY5" fmla="*/ 35469 h 432497"/>
              <a:gd name="connsiteX6" fmla="*/ 213567 w 279994"/>
              <a:gd name="connsiteY6" fmla="*/ 170955 h 432497"/>
              <a:gd name="connsiteX7" fmla="*/ 196898 w 279994"/>
              <a:gd name="connsiteY7" fmla="*/ 110357 h 432497"/>
              <a:gd name="connsiteX8" fmla="*/ 136764 w 279994"/>
              <a:gd name="connsiteY8" fmla="*/ 138863 h 432497"/>
              <a:gd name="connsiteX9" fmla="*/ 68808 w 279994"/>
              <a:gd name="connsiteY9" fmla="*/ 226254 h 432497"/>
              <a:gd name="connsiteX10" fmla="*/ 51027 w 279994"/>
              <a:gd name="connsiteY10" fmla="*/ 432497 h 432497"/>
              <a:gd name="connsiteX11" fmla="*/ 0 w 279994"/>
              <a:gd name="connsiteY11" fmla="*/ 426193 h 432497"/>
              <a:gd name="connsiteX0" fmla="*/ 0 w 279994"/>
              <a:gd name="connsiteY0" fmla="*/ 426193 h 432497"/>
              <a:gd name="connsiteX1" fmla="*/ 11112 w 279994"/>
              <a:gd name="connsiteY1" fmla="*/ 245160 h 432497"/>
              <a:gd name="connsiteX2" fmla="*/ 103902 w 279994"/>
              <a:gd name="connsiteY2" fmla="*/ 77129 h 432497"/>
              <a:gd name="connsiteX3" fmla="*/ 168323 w 279994"/>
              <a:gd name="connsiteY3" fmla="*/ 41550 h 432497"/>
              <a:gd name="connsiteX4" fmla="*/ 151654 w 279994"/>
              <a:gd name="connsiteY4" fmla="*/ 0 h 432497"/>
              <a:gd name="connsiteX5" fmla="*/ 279994 w 279994"/>
              <a:gd name="connsiteY5" fmla="*/ 35469 h 432497"/>
              <a:gd name="connsiteX6" fmla="*/ 213567 w 279994"/>
              <a:gd name="connsiteY6" fmla="*/ 170955 h 432497"/>
              <a:gd name="connsiteX7" fmla="*/ 196898 w 279994"/>
              <a:gd name="connsiteY7" fmla="*/ 110357 h 432497"/>
              <a:gd name="connsiteX8" fmla="*/ 136764 w 279994"/>
              <a:gd name="connsiteY8" fmla="*/ 138863 h 432497"/>
              <a:gd name="connsiteX9" fmla="*/ 59918 w 279994"/>
              <a:gd name="connsiteY9" fmla="*/ 232556 h 432497"/>
              <a:gd name="connsiteX10" fmla="*/ 51027 w 279994"/>
              <a:gd name="connsiteY10" fmla="*/ 432497 h 432497"/>
              <a:gd name="connsiteX11" fmla="*/ 0 w 279994"/>
              <a:gd name="connsiteY11" fmla="*/ 426193 h 432497"/>
              <a:gd name="connsiteX0" fmla="*/ 0 w 279994"/>
              <a:gd name="connsiteY0" fmla="*/ 426193 h 432497"/>
              <a:gd name="connsiteX1" fmla="*/ 11112 w 279994"/>
              <a:gd name="connsiteY1" fmla="*/ 245160 h 432497"/>
              <a:gd name="connsiteX2" fmla="*/ 103902 w 279994"/>
              <a:gd name="connsiteY2" fmla="*/ 77129 h 432497"/>
              <a:gd name="connsiteX3" fmla="*/ 168323 w 279994"/>
              <a:gd name="connsiteY3" fmla="*/ 41550 h 432497"/>
              <a:gd name="connsiteX4" fmla="*/ 151654 w 279994"/>
              <a:gd name="connsiteY4" fmla="*/ 0 h 432497"/>
              <a:gd name="connsiteX5" fmla="*/ 279994 w 279994"/>
              <a:gd name="connsiteY5" fmla="*/ 35469 h 432497"/>
              <a:gd name="connsiteX6" fmla="*/ 213567 w 279994"/>
              <a:gd name="connsiteY6" fmla="*/ 170955 h 432497"/>
              <a:gd name="connsiteX7" fmla="*/ 183563 w 279994"/>
              <a:gd name="connsiteY7" fmla="*/ 107207 h 432497"/>
              <a:gd name="connsiteX8" fmla="*/ 136764 w 279994"/>
              <a:gd name="connsiteY8" fmla="*/ 138863 h 432497"/>
              <a:gd name="connsiteX9" fmla="*/ 59918 w 279994"/>
              <a:gd name="connsiteY9" fmla="*/ 232556 h 432497"/>
              <a:gd name="connsiteX10" fmla="*/ 51027 w 279994"/>
              <a:gd name="connsiteY10" fmla="*/ 432497 h 432497"/>
              <a:gd name="connsiteX11" fmla="*/ 0 w 279994"/>
              <a:gd name="connsiteY11" fmla="*/ 426193 h 432497"/>
              <a:gd name="connsiteX0" fmla="*/ 0 w 279994"/>
              <a:gd name="connsiteY0" fmla="*/ 426193 h 432497"/>
              <a:gd name="connsiteX1" fmla="*/ 11112 w 279994"/>
              <a:gd name="connsiteY1" fmla="*/ 245160 h 432497"/>
              <a:gd name="connsiteX2" fmla="*/ 103902 w 279994"/>
              <a:gd name="connsiteY2" fmla="*/ 77129 h 432497"/>
              <a:gd name="connsiteX3" fmla="*/ 168323 w 279994"/>
              <a:gd name="connsiteY3" fmla="*/ 41550 h 432497"/>
              <a:gd name="connsiteX4" fmla="*/ 151654 w 279994"/>
              <a:gd name="connsiteY4" fmla="*/ 0 h 432497"/>
              <a:gd name="connsiteX5" fmla="*/ 279994 w 279994"/>
              <a:gd name="connsiteY5" fmla="*/ 35469 h 432497"/>
              <a:gd name="connsiteX6" fmla="*/ 206900 w 279994"/>
              <a:gd name="connsiteY6" fmla="*/ 152050 h 432497"/>
              <a:gd name="connsiteX7" fmla="*/ 183563 w 279994"/>
              <a:gd name="connsiteY7" fmla="*/ 107207 h 432497"/>
              <a:gd name="connsiteX8" fmla="*/ 136764 w 279994"/>
              <a:gd name="connsiteY8" fmla="*/ 138863 h 432497"/>
              <a:gd name="connsiteX9" fmla="*/ 59918 w 279994"/>
              <a:gd name="connsiteY9" fmla="*/ 232556 h 432497"/>
              <a:gd name="connsiteX10" fmla="*/ 51027 w 279994"/>
              <a:gd name="connsiteY10" fmla="*/ 432497 h 432497"/>
              <a:gd name="connsiteX11" fmla="*/ 0 w 279994"/>
              <a:gd name="connsiteY11" fmla="*/ 426193 h 432497"/>
              <a:gd name="connsiteX0" fmla="*/ 0 w 262214"/>
              <a:gd name="connsiteY0" fmla="*/ 426193 h 432497"/>
              <a:gd name="connsiteX1" fmla="*/ 11112 w 262214"/>
              <a:gd name="connsiteY1" fmla="*/ 245160 h 432497"/>
              <a:gd name="connsiteX2" fmla="*/ 103902 w 262214"/>
              <a:gd name="connsiteY2" fmla="*/ 77129 h 432497"/>
              <a:gd name="connsiteX3" fmla="*/ 168323 w 262214"/>
              <a:gd name="connsiteY3" fmla="*/ 41550 h 432497"/>
              <a:gd name="connsiteX4" fmla="*/ 151654 w 262214"/>
              <a:gd name="connsiteY4" fmla="*/ 0 h 432497"/>
              <a:gd name="connsiteX5" fmla="*/ 262214 w 262214"/>
              <a:gd name="connsiteY5" fmla="*/ 29168 h 432497"/>
              <a:gd name="connsiteX6" fmla="*/ 206900 w 262214"/>
              <a:gd name="connsiteY6" fmla="*/ 152050 h 432497"/>
              <a:gd name="connsiteX7" fmla="*/ 183563 w 262214"/>
              <a:gd name="connsiteY7" fmla="*/ 107207 h 432497"/>
              <a:gd name="connsiteX8" fmla="*/ 136764 w 262214"/>
              <a:gd name="connsiteY8" fmla="*/ 138863 h 432497"/>
              <a:gd name="connsiteX9" fmla="*/ 59918 w 262214"/>
              <a:gd name="connsiteY9" fmla="*/ 232556 h 432497"/>
              <a:gd name="connsiteX10" fmla="*/ 51027 w 262214"/>
              <a:gd name="connsiteY10" fmla="*/ 432497 h 432497"/>
              <a:gd name="connsiteX11" fmla="*/ 0 w 262214"/>
              <a:gd name="connsiteY11" fmla="*/ 426193 h 432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62214" h="432497">
                <a:moveTo>
                  <a:pt x="0" y="426193"/>
                </a:moveTo>
                <a:lnTo>
                  <a:pt x="11112" y="245160"/>
                </a:lnTo>
                <a:cubicBezTo>
                  <a:pt x="11112" y="178657"/>
                  <a:pt x="37399" y="77129"/>
                  <a:pt x="103902" y="77129"/>
                </a:cubicBezTo>
                <a:lnTo>
                  <a:pt x="168323" y="41550"/>
                </a:lnTo>
                <a:lnTo>
                  <a:pt x="151654" y="0"/>
                </a:lnTo>
                <a:lnTo>
                  <a:pt x="262214" y="29168"/>
                </a:lnTo>
                <a:lnTo>
                  <a:pt x="206900" y="152050"/>
                </a:lnTo>
                <a:lnTo>
                  <a:pt x="183563" y="107207"/>
                </a:lnTo>
                <a:lnTo>
                  <a:pt x="136764" y="138863"/>
                </a:lnTo>
                <a:cubicBezTo>
                  <a:pt x="108263" y="138863"/>
                  <a:pt x="59918" y="204055"/>
                  <a:pt x="59918" y="232556"/>
                </a:cubicBezTo>
                <a:lnTo>
                  <a:pt x="51027" y="432497"/>
                </a:lnTo>
                <a:lnTo>
                  <a:pt x="0" y="426193"/>
                </a:lnTo>
                <a:close/>
              </a:path>
            </a:pathLst>
          </a:cu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80060">
              <a:defRPr/>
            </a:pPr>
            <a:endParaRPr lang="en-US" sz="1890">
              <a:solidFill>
                <a:prstClr val="black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08658" y="4857752"/>
            <a:ext cx="4008726" cy="35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80060">
              <a:defRPr/>
            </a:pPr>
            <a:r>
              <a:rPr lang="en-US" sz="1680" i="1" dirty="0">
                <a:solidFill>
                  <a:prstClr val="black"/>
                </a:solidFill>
                <a:latin typeface="Arial" pitchFamily="34" charset="0"/>
                <a:ea typeface="ヒラギノ角ゴ Pro W3"/>
              </a:rPr>
              <a:t>350-meter-long </a:t>
            </a:r>
            <a:r>
              <a:rPr lang="en-US" sz="1680" i="1" dirty="0">
                <a:solidFill>
                  <a:prstClr val="black"/>
                </a:solidFill>
                <a:latin typeface="Arial" pitchFamily="34" charset="0"/>
                <a:ea typeface="ヒラギノ角ゴ Pro W3"/>
              </a:rPr>
              <a:t>folded linear accelerator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021476" y="5897882"/>
            <a:ext cx="4334841" cy="35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80060">
              <a:defRPr/>
            </a:pPr>
            <a:r>
              <a:rPr lang="en-US" sz="1680" i="1" dirty="0">
                <a:solidFill>
                  <a:prstClr val="black"/>
                </a:solidFill>
                <a:latin typeface="Arial" pitchFamily="34" charset="0"/>
                <a:ea typeface="ヒラギノ角ゴ Pro W3"/>
              </a:rPr>
              <a:t>&gt;200 MeV/u, </a:t>
            </a:r>
            <a:r>
              <a:rPr lang="en-US" sz="1680" i="1" dirty="0">
                <a:solidFill>
                  <a:prstClr val="black"/>
                </a:solidFill>
                <a:latin typeface="Arial" pitchFamily="34" charset="0"/>
                <a:ea typeface="ヒラギノ角ゴ Pro W3"/>
              </a:rPr>
              <a:t>up to </a:t>
            </a:r>
            <a:r>
              <a:rPr lang="en-US" sz="1680" b="1" i="1" dirty="0">
                <a:solidFill>
                  <a:prstClr val="black"/>
                </a:solidFill>
                <a:latin typeface="Arial" pitchFamily="34" charset="0"/>
                <a:ea typeface="ヒラギノ角ゴ Pro W3"/>
              </a:rPr>
              <a:t>400 kW of beam power</a:t>
            </a:r>
            <a:endParaRPr lang="en-US" sz="1680" b="1" i="1" dirty="0">
              <a:solidFill>
                <a:prstClr val="black"/>
              </a:solidFill>
              <a:latin typeface="Arial" pitchFamily="34" charset="0"/>
              <a:ea typeface="ヒラギノ角ゴ Pro W3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18046" y="4863273"/>
            <a:ext cx="1642610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80060">
              <a:defRPr/>
            </a:pPr>
            <a:r>
              <a:rPr lang="en-US" sz="1680" i="1" dirty="0">
                <a:solidFill>
                  <a:prstClr val="black"/>
                </a:solidFill>
                <a:latin typeface="Arial" pitchFamily="34" charset="0"/>
                <a:ea typeface="ヒラギノ角ゴ Pro W3"/>
              </a:rPr>
              <a:t>Collides w/ target at </a:t>
            </a:r>
            <a:r>
              <a:rPr lang="en-US" sz="1680" b="1" i="1" dirty="0">
                <a:solidFill>
                  <a:prstClr val="black"/>
                </a:solidFill>
                <a:latin typeface="Arial" pitchFamily="34" charset="0"/>
                <a:ea typeface="ヒラギノ角ゴ Pro W3"/>
              </a:rPr>
              <a:t>half the speed of light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629165" y="3150158"/>
            <a:ext cx="4546422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80060">
              <a:defRPr/>
            </a:pPr>
            <a:r>
              <a:rPr lang="en-US" sz="1680" i="1" dirty="0">
                <a:solidFill>
                  <a:prstClr val="black"/>
                </a:solidFill>
                <a:latin typeface="Arial" pitchFamily="34" charset="0"/>
                <a:ea typeface="ヒラギノ角ゴ Pro W3"/>
              </a:rPr>
              <a:t>Connects with experimental systems in place</a:t>
            </a:r>
            <a:endParaRPr lang="en-US" sz="1680" b="1" i="1" dirty="0">
              <a:solidFill>
                <a:prstClr val="black"/>
              </a:solidFill>
              <a:latin typeface="Arial" pitchFamily="34" charset="0"/>
              <a:ea typeface="ヒラギノ角ゴ Pro W3"/>
            </a:endParaRPr>
          </a:p>
        </p:txBody>
      </p:sp>
      <p:sp>
        <p:nvSpPr>
          <p:cNvPr id="28" name="Content Placeholder 2"/>
          <p:cNvSpPr txBox="1">
            <a:spLocks/>
          </p:cNvSpPr>
          <p:nvPr/>
        </p:nvSpPr>
        <p:spPr bwMode="auto">
          <a:xfrm>
            <a:off x="8582660" y="1219201"/>
            <a:ext cx="2560320" cy="40538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US" sz="2000" kern="0" dirty="0">
                <a:solidFill>
                  <a:schemeClr val="tx1"/>
                </a:solidFill>
                <a:latin typeface="+mn-lt"/>
              </a:rPr>
              <a:t>MSU will host the next-generation</a:t>
            </a:r>
          </a:p>
          <a:p>
            <a:pPr>
              <a:spcBef>
                <a:spcPct val="20000"/>
              </a:spcBef>
              <a:defRPr/>
            </a:pPr>
            <a:r>
              <a:rPr lang="en-US" sz="2000" b="1" kern="0" dirty="0">
                <a:solidFill>
                  <a:srgbClr val="67B14B"/>
                </a:solidFill>
                <a:latin typeface="+mn-lt"/>
              </a:rPr>
              <a:t>Facility for Rare Isotope Beams (FRIB)</a:t>
            </a:r>
            <a:endParaRPr lang="en-US" sz="2000" kern="0" dirty="0">
              <a:latin typeface="+mn-lt"/>
            </a:endParaRPr>
          </a:p>
          <a:p>
            <a:pPr>
              <a:spcBef>
                <a:spcPct val="20000"/>
              </a:spcBef>
              <a:defRPr/>
            </a:pPr>
            <a:r>
              <a:rPr lang="en-US" sz="2000" kern="0" dirty="0">
                <a:solidFill>
                  <a:schemeClr val="tx1"/>
                </a:solidFill>
                <a:latin typeface="+mn-lt"/>
              </a:rPr>
              <a:t>the $730 million discovery machine that we imagined, designed, and </a:t>
            </a:r>
            <a:r>
              <a:rPr lang="en-US" sz="2000" kern="0" dirty="0">
                <a:solidFill>
                  <a:schemeClr val="tx1"/>
                </a:solidFill>
                <a:latin typeface="+mn-lt"/>
              </a:rPr>
              <a:t>are preparing </a:t>
            </a:r>
            <a:r>
              <a:rPr lang="en-US" sz="2000" kern="0" dirty="0">
                <a:solidFill>
                  <a:schemeClr val="tx1"/>
                </a:solidFill>
                <a:latin typeface="+mn-lt"/>
              </a:rPr>
              <a:t>for operation in </a:t>
            </a:r>
            <a:r>
              <a:rPr lang="en-US" sz="2000" kern="0" dirty="0">
                <a:solidFill>
                  <a:schemeClr val="tx1"/>
                </a:solidFill>
                <a:latin typeface="+mn-lt"/>
              </a:rPr>
              <a:t>2022 – FRIB will discover &gt;1000 new isotopes!</a:t>
            </a:r>
            <a:endParaRPr lang="en-US" sz="2000" kern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9" name="Picture 5" descr="SClogo_text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0090" y="5348288"/>
            <a:ext cx="1371600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8018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00"/>
                            </p:stCondLst>
                            <p:childTnLst>
                              <p:par>
                                <p:cTn id="3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0"/>
                            </p:stCondLst>
                            <p:childTnLst>
                              <p:par>
                                <p:cTn id="5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2" grpId="0" animBg="1"/>
      <p:bldP spid="23" grpId="0" animBg="1"/>
      <p:bldP spid="24" grpId="0"/>
      <p:bldP spid="25" grpId="0"/>
      <p:bldP spid="21" grpId="0"/>
      <p:bldP spid="26" grpId="0"/>
      <p:bldP spid="28" grpId="0" animBg="1"/>
    </p:bldLst>
  </p:timing>
</p:sld>
</file>

<file path=ppt/theme/theme1.xml><?xml version="1.0" encoding="utf-8"?>
<a:theme xmlns:a="http://schemas.openxmlformats.org/drawingml/2006/main" name="4_FRIB3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10_CKG FRIB no-line 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KG FRIB no-line 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KG FRIB no-line 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RIB-PowerPoint-Template-16x9-v5" id="{386E0BD5-C86C-4D62-9771-31771216E89C}" vid="{4ACF4385-ADC6-4C4F-9B7B-D66EF0FAE734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6DCD8DB76C63B4E9C4729B3AFA1197F" ma:contentTypeVersion="1" ma:contentTypeDescription="Create a new document." ma:contentTypeScope="" ma:versionID="367f3548f3b2bfad7c81c5cbc4a0cb67">
  <xsd:schema xmlns:xsd="http://www.w3.org/2001/XMLSchema" xmlns:xs="http://www.w3.org/2001/XMLSchema" xmlns:p="http://schemas.microsoft.com/office/2006/metadata/properties" xmlns:ns2="31ac3772-10db-466f-87b2-5ca6a813de61" targetNamespace="http://schemas.microsoft.com/office/2006/metadata/properties" ma:root="true" ma:fieldsID="d988c8ba9295c2f4821d694f485966e4" ns2:_="">
    <xsd:import namespace="31ac3772-10db-466f-87b2-5ca6a813de61"/>
    <xsd:element name="properties">
      <xsd:complexType>
        <xsd:sequence>
          <xsd:element name="documentManagement">
            <xsd:complexType>
              <xsd:all>
                <xsd:element ref="ns2:Archive_x0020_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ac3772-10db-466f-87b2-5ca6a813de61" elementFormDefault="qualified">
    <xsd:import namespace="http://schemas.microsoft.com/office/2006/documentManagement/types"/>
    <xsd:import namespace="http://schemas.microsoft.com/office/infopath/2007/PartnerControls"/>
    <xsd:element name="Archive_x0020_Date" ma:index="8" nillable="true" ma:displayName="Archive Date" ma:format="DateOnly" ma:internalName="Archive_x0020_Dat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>
  <documentManagement>
    <Archive_x0020_Date xmlns="31ac3772-10db-466f-87b2-5ca6a813de61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F130589-1FB5-4BC6-BC60-C945B26183B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1ac3772-10db-466f-87b2-5ca6a813de6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FEBCA22-6E20-4C71-AFAC-46122DD6B1EA}">
  <ds:schemaRefs>
    <ds:schemaRef ds:uri="http://schemas.openxmlformats.org/package/2006/metadata/core-properties"/>
    <ds:schemaRef ds:uri="http://purl.org/dc/dcmitype/"/>
    <ds:schemaRef ds:uri="http://purl.org/dc/terms/"/>
    <ds:schemaRef ds:uri="http://schemas.microsoft.com/office/2006/documentManagement/types"/>
    <ds:schemaRef ds:uri="31ac3772-10db-466f-87b2-5ca6a813de61"/>
    <ds:schemaRef ds:uri="http://schemas.microsoft.com/office/2006/metadata/properties"/>
    <ds:schemaRef ds:uri="http://purl.org/dc/elements/1.1/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BE8FE59-01DD-4B8A-B858-47D0AA5B52A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14546</TotalTime>
  <Pages>23</Pages>
  <Words>941</Words>
  <Application>Microsoft Office PowerPoint</Application>
  <PresentationFormat>Custom</PresentationFormat>
  <Paragraphs>161</Paragraphs>
  <Slides>16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MS PGothic</vt:lpstr>
      <vt:lpstr>MS PGothic</vt:lpstr>
      <vt:lpstr>Aharoni</vt:lpstr>
      <vt:lpstr>Arial</vt:lpstr>
      <vt:lpstr>Arial Black</vt:lpstr>
      <vt:lpstr>Calibri</vt:lpstr>
      <vt:lpstr>Helvetica</vt:lpstr>
      <vt:lpstr>Lucida Grande</vt:lpstr>
      <vt:lpstr>Wingdings</vt:lpstr>
      <vt:lpstr>ヒラギノ角ゴ Pro W3</vt:lpstr>
      <vt:lpstr>4_FRIB3</vt:lpstr>
      <vt:lpstr>PowerPoint Presentation</vt:lpstr>
      <vt:lpstr>50+ years of nuclear science at MSU</vt:lpstr>
      <vt:lpstr>1965: Research with the K50 Cyclotron</vt:lpstr>
      <vt:lpstr>1982: Research with the K500 Cyclotron</vt:lpstr>
      <vt:lpstr>1989: Research with the K1200 Cyclotron</vt:lpstr>
      <vt:lpstr>1992: Medical Cyclotron begins operation</vt:lpstr>
      <vt:lpstr>2001-2020: the Coupled Cyclotron Facility</vt:lpstr>
      <vt:lpstr>2015: Research with ReA3 ReAccelerator</vt:lpstr>
      <vt:lpstr>PowerPoint Presentation</vt:lpstr>
      <vt:lpstr>FRIB: A DOE-SC Scientific User Facility</vt:lpstr>
      <vt:lpstr>NSCL Reach vs. FRIB Reach</vt:lpstr>
      <vt:lpstr>Detectors push the envelope</vt:lpstr>
      <vt:lpstr>Our laboratory so far</vt:lpstr>
      <vt:lpstr>Safety First</vt:lpstr>
      <vt:lpstr>PowerPoint Presentation</vt:lpstr>
      <vt:lpstr>More Safety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FRIB Brief</dc:title>
  <dc:creator>Thomas Glasmacher</dc:creator>
  <cp:lastModifiedBy>Constan, Zachary</cp:lastModifiedBy>
  <cp:revision>833</cp:revision>
  <cp:lastPrinted>2003-05-09T03:33:16Z</cp:lastPrinted>
  <dcterms:created xsi:type="dcterms:W3CDTF">2010-11-26T22:03:55Z</dcterms:created>
  <dcterms:modified xsi:type="dcterms:W3CDTF">2023-11-08T20:45:18Z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0x010100F6DCD8DB76C63B4E9C4729B3AFA1197F</vt:lpwstr>
  </property>
</Properties>
</file>