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4006" r:id="rId6"/>
  </p:sldMasterIdLst>
  <p:notesMasterIdLst>
    <p:notesMasterId r:id="rId28"/>
  </p:notesMasterIdLst>
  <p:handoutMasterIdLst>
    <p:handoutMasterId r:id="rId29"/>
  </p:handoutMasterIdLst>
  <p:sldIdLst>
    <p:sldId id="273" r:id="rId7"/>
    <p:sldId id="321" r:id="rId8"/>
    <p:sldId id="312" r:id="rId9"/>
    <p:sldId id="337" r:id="rId10"/>
    <p:sldId id="305" r:id="rId11"/>
    <p:sldId id="303" r:id="rId12"/>
    <p:sldId id="275" r:id="rId13"/>
    <p:sldId id="304" r:id="rId14"/>
    <p:sldId id="338" r:id="rId15"/>
    <p:sldId id="353" r:id="rId16"/>
    <p:sldId id="340" r:id="rId17"/>
    <p:sldId id="313" r:id="rId18"/>
    <p:sldId id="350" r:id="rId19"/>
    <p:sldId id="343" r:id="rId20"/>
    <p:sldId id="344" r:id="rId21"/>
    <p:sldId id="354" r:id="rId22"/>
    <p:sldId id="334" r:id="rId23"/>
    <p:sldId id="330" r:id="rId24"/>
    <p:sldId id="348" r:id="rId25"/>
    <p:sldId id="351" r:id="rId26"/>
    <p:sldId id="352" r:id="rId27"/>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120" d="100"/>
          <a:sy n="120" d="100"/>
        </p:scale>
        <p:origin x="780" y="108"/>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4/21/2023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368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1182688" y="695325"/>
            <a:ext cx="4633912"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64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4668543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5825173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082523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49003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2280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40381063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87479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6" r:id="rId3"/>
    <p:sldLayoutId id="2147484005"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84483414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shop.msu.edu" TargetMode="External"/><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hyperlink" Target="http://www.nscl.msu.edu/" TargetMode="External"/><Relationship Id="rId5" Type="http://schemas.openxmlformats.org/officeDocument/2006/relationships/image" Target="../media/image50.jpeg"/><Relationship Id="rId10" Type="http://schemas.openxmlformats.org/officeDocument/2006/relationships/hyperlink" Target="mailto:visits@frib.msu.edu" TargetMode="External"/><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WMF"/><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a:t>
            </a:r>
            <a:r>
              <a:rPr lang="en-US" sz="1800" kern="0" smtClean="0">
                <a:solidFill>
                  <a:schemeClr val="tx1"/>
                </a:solidFill>
                <a:latin typeface="Arial" pitchFamily="34" charset="0"/>
                <a:ea typeface="ＭＳ Ｐゴシック"/>
                <a:cs typeface="ＭＳ Ｐゴシック"/>
              </a:rPr>
              <a:t>Rare Isotope Beams (FRIB)</a:t>
            </a:r>
            <a:endParaRPr lang="en-US" sz="1800" kern="0" dirty="0" smtClean="0">
              <a:solidFill>
                <a:schemeClr val="tx1"/>
              </a:solidFill>
              <a:latin typeface="Arial" pitchFamily="34" charset="0"/>
              <a:ea typeface="ＭＳ Ｐゴシック"/>
              <a:cs typeface="ＭＳ Ｐゴシック"/>
            </a:endParaRP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693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952500"/>
            <a:ext cx="9144000" cy="5143500"/>
          </a:xfrm>
          <a:prstGeom prst="rect">
            <a:avLst/>
          </a:prstGeom>
        </p:spPr>
      </p:pic>
    </p:spTree>
    <p:extLst>
      <p:ext uri="{BB962C8B-B14F-4D97-AF65-F5344CB8AC3E}">
        <p14:creationId xmlns:p14="http://schemas.microsoft.com/office/powerpoint/2010/main" val="741710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a:prstGeom prst="rect">
            <a:avLst/>
          </a:prstGeom>
        </p:spPr>
        <p:txBody>
          <a:bodyPr/>
          <a:lstStyle/>
          <a:p>
            <a:r>
              <a:rPr lang="en-US" sz="3600" dirty="0" smtClean="0"/>
              <a:t>Want to find the shape of the nucleus?</a:t>
            </a:r>
            <a:endParaRPr lang="en-US" sz="3600" dirty="0"/>
          </a:p>
        </p:txBody>
      </p:sp>
      <p:sp>
        <p:nvSpPr>
          <p:cNvPr id="3" name="Content Placeholder 2"/>
          <p:cNvSpPr txBox="1">
            <a:spLocks/>
          </p:cNvSpPr>
          <p:nvPr/>
        </p:nvSpPr>
        <p:spPr>
          <a:xfrm>
            <a:off x="685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Congratulations, you’ve made rare nuclei.</a:t>
            </a:r>
          </a:p>
          <a:p>
            <a:pPr marL="0" marR="0" lvl="0" indent="-180178" algn="l" defTabSz="803293" rtl="0" eaLnBrk="1" fontAlgn="base" latinLnBrk="0" hangingPunct="1">
              <a:lnSpc>
                <a:spcPct val="90000"/>
              </a:lnSpc>
              <a:spcBef>
                <a:spcPts val="1206"/>
              </a:spcBef>
              <a:spcAft>
                <a:spcPct val="0"/>
              </a:spcAft>
              <a:buClrTx/>
              <a:buSzPct val="100000"/>
              <a:buFontTx/>
              <a:buNone/>
              <a:tabLst/>
              <a:defRPr/>
            </a:pPr>
            <a:endParaRPr kumimoji="0" lang="en-US" altLang="en-US" sz="3200" b="0" i="0" u="none" strike="noStrike" kern="0" cap="none" spc="0" normalizeH="0" baseline="0" noProof="0" dirty="0" smtClean="0">
              <a:ln>
                <a:noFill/>
              </a:ln>
              <a:solidFill>
                <a:srgbClr val="064308"/>
              </a:solidFill>
              <a:effectLst/>
              <a:uLnTx/>
              <a:uFillTx/>
              <a:latin typeface="Arial" charset="0"/>
              <a:ea typeface="ＭＳ Ｐゴシック" pitchFamily="-65" charset="-128"/>
            </a:endParaRPr>
          </a:p>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1" i="0" u="none" strike="noStrike" kern="0" cap="none" spc="0" normalizeH="0" baseline="0" noProof="0" dirty="0" smtClean="0">
                <a:ln>
                  <a:noFill/>
                </a:ln>
                <a:solidFill>
                  <a:srgbClr val="FF0000"/>
                </a:solidFill>
                <a:effectLst/>
                <a:uLnTx/>
                <a:uFillTx/>
                <a:latin typeface="Arial" charset="0"/>
                <a:ea typeface="ＭＳ Ｐゴシック" pitchFamily="-65" charset="-128"/>
              </a:rPr>
              <a:t>Problem</a:t>
            </a: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193797"/>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4800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6" name="TextBox 5"/>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a:prstGeom prst="rect">
            <a:avLst/>
          </a:prstGeom>
        </p:spPr>
        <p:txBody>
          <a:bodyPr/>
          <a:lstStyle/>
          <a:p>
            <a:r>
              <a:rPr lang="en-US" sz="3600" dirty="0" smtClean="0"/>
              <a:t>Measuring the invisible</a:t>
            </a:r>
            <a:endParaRPr lang="en-US" sz="36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9450" y="12192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700314" y="4080808"/>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smtClean="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700314" y="12192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smtClean="0">
                <a:solidFill>
                  <a:srgbClr val="67B14B"/>
                </a:solidFill>
              </a:rPr>
              <a:t>Solution: </a:t>
            </a:r>
          </a:p>
          <a:p>
            <a:pPr>
              <a:defRPr/>
            </a:pPr>
            <a:r>
              <a:rPr lang="en-US" b="1" dirty="0" smtClean="0">
                <a:solidFill>
                  <a:schemeClr val="tx1"/>
                </a:solidFill>
              </a:rPr>
              <a:t>throw stuff </a:t>
            </a:r>
            <a:r>
              <a:rPr lang="en-US" dirty="0" smtClean="0">
                <a:solidFill>
                  <a:schemeClr val="tx1"/>
                </a:solidFill>
              </a:rPr>
              <a:t>at the nucleus, see where it bounces off…</a:t>
            </a:r>
          </a:p>
          <a:p>
            <a:pPr>
              <a:defRPr/>
            </a:pPr>
            <a:r>
              <a:rPr lang="en-US" i="1" dirty="0" smtClean="0">
                <a:solidFill>
                  <a:schemeClr val="tx1"/>
                </a:solidFill>
              </a:rPr>
              <a:t>or</a:t>
            </a:r>
            <a:r>
              <a:rPr lang="en-US" dirty="0" smtClean="0">
                <a:solidFill>
                  <a:schemeClr val="tx1"/>
                </a:solidFill>
              </a:rPr>
              <a:t> </a:t>
            </a:r>
            <a:r>
              <a:rPr lang="en-US" b="1" dirty="0" smtClean="0">
                <a:solidFill>
                  <a:schemeClr val="tx1"/>
                </a:solidFill>
              </a:rPr>
              <a:t>throw the nucleus </a:t>
            </a:r>
            <a:r>
              <a:rPr lang="en-US" dirty="0" smtClean="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450" y="37985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Users</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3655610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is the home of the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#1 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065389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4091379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415235439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19149"/>
            <a:ext cx="9144000" cy="1304851"/>
          </a:xfrm>
        </p:spPr>
        <p:txBody>
          <a:bodyPr/>
          <a:lstStyle/>
          <a:p>
            <a:pPr eaLnBrk="1" hangingPunct="1"/>
            <a:r>
              <a:rPr lang="en-US" altLang="en-US" sz="4400" dirty="0" smtClean="0"/>
              <a:t>Explore FRIB at MSU</a:t>
            </a:r>
            <a:endParaRPr lang="en-US" altLang="en-US" sz="4400" dirty="0"/>
          </a:p>
        </p:txBody>
      </p:sp>
      <p:sp>
        <p:nvSpPr>
          <p:cNvPr id="33795" name="Text Box 6"/>
          <p:cNvSpPr txBox="1">
            <a:spLocks noChangeArrowheads="1"/>
          </p:cNvSpPr>
          <p:nvPr/>
        </p:nvSpPr>
        <p:spPr bwMode="auto">
          <a:xfrm>
            <a:off x="650885" y="1169512"/>
            <a:ext cx="7842231"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rPr>
              <a:t>Learn more about our Lab and outreach programs</a:t>
            </a:r>
            <a:endParaRPr kumimoji="0" lang="en-US" altLang="en-US" sz="2166" b="1"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endParaRPr>
          </a:p>
        </p:txBody>
      </p:sp>
      <p:sp>
        <p:nvSpPr>
          <p:cNvPr id="5" name="Rectangle 4"/>
          <p:cNvSpPr/>
          <p:nvPr/>
        </p:nvSpPr>
        <p:spPr>
          <a:xfrm>
            <a:off x="465744" y="1704850"/>
            <a:ext cx="2115965" cy="2001253"/>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Visit the FRIB-inspired nuclear science exhibit at </a:t>
            </a:r>
            <a:r>
              <a:rPr kumimoji="0" lang="en-US" altLang="en-US" sz="1772" b="1" i="0" u="none" strike="noStrike" kern="1200" cap="none" spc="0" normalizeH="0" baseline="0" noProof="0" dirty="0">
                <a:ln>
                  <a:noFill/>
                </a:ln>
                <a:solidFill>
                  <a:srgbClr val="000000"/>
                </a:solidFill>
                <a:effectLst/>
                <a:uLnTx/>
                <a:uFillTx/>
                <a:latin typeface="Arial" pitchFamily="34" charset="0"/>
              </a:rPr>
              <a:t>Impression 5 Science Center </a:t>
            </a:r>
            <a:r>
              <a:rPr kumimoji="0" lang="en-US" altLang="en-US" sz="1772" b="0" i="0" u="none" strike="noStrike" kern="1200" cap="none" spc="0" normalizeH="0" baseline="0" noProof="0" dirty="0">
                <a:ln>
                  <a:noFill/>
                </a:ln>
                <a:solidFill>
                  <a:srgbClr val="000000"/>
                </a:solidFill>
                <a:effectLst/>
                <a:uLnTx/>
                <a:uFillTx/>
                <a:latin typeface="Arial" pitchFamily="34" charset="0"/>
              </a:rPr>
              <a:t>in downtown Lansing!</a:t>
            </a:r>
          </a:p>
          <a:p>
            <a:pPr marL="0" marR="0" lvl="0" indent="0" algn="r" defTabSz="450056" rtl="0" eaLnBrk="1" fontAlgn="base" latinLnBrk="0" hangingPunct="1">
              <a:lnSpc>
                <a:spcPct val="100000"/>
              </a:lnSpc>
              <a:spcBef>
                <a:spcPts val="0"/>
              </a:spcBef>
              <a:spcAft>
                <a:spcPct val="0"/>
              </a:spcAft>
              <a:buClrTx/>
              <a:buSzTx/>
              <a:buFontTx/>
              <a:buNone/>
              <a:tabLst/>
              <a:defRPr/>
            </a:pPr>
            <a:r>
              <a:rPr kumimoji="0" lang="en-US" altLang="en-US" sz="1772" b="0" i="0" u="sng" strike="noStrike" kern="1200" cap="none" spc="0" normalizeH="0" baseline="0" noProof="0" dirty="0">
                <a:ln>
                  <a:noFill/>
                </a:ln>
                <a:solidFill>
                  <a:srgbClr val="67B14B"/>
                </a:solidFill>
                <a:effectLst/>
                <a:uLnTx/>
                <a:uFillTx/>
                <a:latin typeface="Arial" pitchFamily="34" charset="0"/>
              </a:rPr>
              <a:t>impression5.org</a:t>
            </a:r>
          </a:p>
        </p:txBody>
      </p:sp>
      <p:sp>
        <p:nvSpPr>
          <p:cNvPr id="7" name="Rectangle 6"/>
          <p:cNvSpPr/>
          <p:nvPr/>
        </p:nvSpPr>
        <p:spPr>
          <a:xfrm>
            <a:off x="6297216" y="3796903"/>
            <a:ext cx="250065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prstClr val="black"/>
                </a:solidFill>
                <a:effectLst/>
                <a:uLnTx/>
                <a:uFillTx/>
                <a:latin typeface="Arial" pitchFamily="34" charset="0"/>
              </a:rPr>
              <a:t>Visit our </a:t>
            </a:r>
            <a:r>
              <a:rPr kumimoji="0" lang="en-US" altLang="en-US" sz="1772" b="1" i="1" u="none" strike="noStrike" kern="1200" cap="none" spc="0" normalizeH="0" baseline="0" noProof="0" dirty="0">
                <a:ln>
                  <a:noFill/>
                </a:ln>
                <a:solidFill>
                  <a:prstClr val="black"/>
                </a:solidFill>
                <a:effectLst/>
                <a:uLnTx/>
                <a:uFillTx/>
                <a:latin typeface="Arial" pitchFamily="34" charset="0"/>
              </a:rPr>
              <a:t>Gift Shop </a:t>
            </a:r>
            <a:r>
              <a:rPr kumimoji="0" lang="en-US" altLang="en-US" sz="1772" b="0" i="0" u="none" strike="noStrike" kern="1200" cap="none" spc="0" normalizeH="0" baseline="0" noProof="0" dirty="0">
                <a:ln>
                  <a:noFill/>
                </a:ln>
                <a:solidFill>
                  <a:prstClr val="black"/>
                </a:solidFill>
                <a:effectLst/>
                <a:uLnTx/>
                <a:uFillTx/>
                <a:latin typeface="Arial" pitchFamily="34" charset="0"/>
              </a:rPr>
              <a:t>on </a:t>
            </a:r>
            <a:r>
              <a:rPr kumimoji="0" lang="en-US" altLang="en-US" sz="1772" b="0" i="0" u="none" strike="noStrike" kern="1200" cap="none" spc="0" normalizeH="0" baseline="0" noProof="0" dirty="0">
                <a:ln>
                  <a:noFill/>
                </a:ln>
                <a:solidFill>
                  <a:prstClr val="black"/>
                </a:solidFill>
                <a:effectLst/>
                <a:uLnTx/>
                <a:uFillTx/>
                <a:latin typeface="Arial" pitchFamily="34" charset="0"/>
                <a:hlinkClick r:id="rId3" action="ppaction://hlinkfile"/>
              </a:rPr>
              <a:t>shop.msu.edu</a:t>
            </a:r>
            <a:r>
              <a:rPr kumimoji="0" lang="en-US" altLang="en-US" sz="1772" b="0" i="0" u="none" strike="noStrike" kern="1200" cap="none" spc="0" normalizeH="0" baseline="0" noProof="0" dirty="0">
                <a:ln>
                  <a:noFill/>
                </a:ln>
                <a:solidFill>
                  <a:prstClr val="black"/>
                </a:solidFill>
                <a:effectLst/>
                <a:uLnTx/>
                <a:uFillTx/>
                <a:latin typeface="Arial" pitchFamily="34" charset="0"/>
              </a:rPr>
              <a:t> (click on </a:t>
            </a:r>
            <a:r>
              <a:rPr kumimoji="0" lang="en-US" altLang="en-US" sz="1772" b="0" i="0" u="none" strike="noStrike" kern="1200" cap="none" spc="0" normalizeH="0" baseline="0" noProof="0" dirty="0" smtClean="0">
                <a:ln>
                  <a:noFill/>
                </a:ln>
                <a:solidFill>
                  <a:prstClr val="black"/>
                </a:solidFill>
                <a:effectLst/>
                <a:uLnTx/>
                <a:uFillTx/>
                <a:latin typeface="Arial" pitchFamily="34" charset="0"/>
              </a:rPr>
              <a:t>“FRIB” </a:t>
            </a:r>
            <a:r>
              <a:rPr kumimoji="0" lang="en-US" altLang="en-US" sz="1772" b="0" i="0" u="none" strike="noStrike" kern="1200" cap="none" spc="0" normalizeH="0" baseline="0" noProof="0" dirty="0">
                <a:ln>
                  <a:noFill/>
                </a:ln>
                <a:solidFill>
                  <a:prstClr val="black"/>
                </a:solidFill>
                <a:effectLst/>
                <a:uLnTx/>
                <a:uFillTx/>
                <a:latin typeface="Arial" pitchFamily="34" charset="0"/>
              </a:rPr>
              <a:t>under “Specialty Shops”)</a:t>
            </a:r>
          </a:p>
        </p:txBody>
      </p:sp>
      <p:sp>
        <p:nvSpPr>
          <p:cNvPr id="8" name="Rectangle 7"/>
          <p:cNvSpPr/>
          <p:nvPr/>
        </p:nvSpPr>
        <p:spPr>
          <a:xfrm>
            <a:off x="6298961" y="1704849"/>
            <a:ext cx="242564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Find</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1" i="1" u="none" strike="noStrike" kern="1200" cap="none" spc="0" normalizeH="0" baseline="0" noProof="0" dirty="0">
                <a:ln>
                  <a:noFill/>
                </a:ln>
                <a:solidFill>
                  <a:prstClr val="black"/>
                </a:solidFill>
                <a:effectLst/>
                <a:uLnTx/>
                <a:uFillTx/>
                <a:latin typeface="Arial" pitchFamily="34" charset="0"/>
              </a:rPr>
              <a:t>camps and programs</a:t>
            </a:r>
            <a:r>
              <a:rPr kumimoji="0" lang="en-US" altLang="en-US" sz="1772" b="0" i="0" u="none" strike="noStrike" kern="1200" cap="none" spc="0" normalizeH="0" baseline="0" noProof="0" dirty="0">
                <a:ln>
                  <a:noFill/>
                </a:ln>
                <a:solidFill>
                  <a:prstClr val="black"/>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at MSU for </a:t>
            </a:r>
          </a:p>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772" b="0" i="0" u="none" strike="noStrike" kern="1200" cap="none" spc="0" normalizeH="0" baseline="0" noProof="0" dirty="0" err="1">
                <a:ln>
                  <a:noFill/>
                </a:ln>
                <a:solidFill>
                  <a:srgbClr val="000000"/>
                </a:solidFill>
                <a:effectLst/>
                <a:uLnTx/>
                <a:uFillTx/>
                <a:latin typeface="Arial" pitchFamily="34" charset="0"/>
              </a:rPr>
              <a:t>pre-college</a:t>
            </a:r>
            <a:r>
              <a:rPr kumimoji="0" lang="en-US" altLang="en-US" sz="1772" b="0" i="0" u="none" strike="noStrike" kern="1200" cap="none" spc="0" normalizeH="0" baseline="0" noProof="0" dirty="0">
                <a:ln>
                  <a:noFill/>
                </a:ln>
                <a:solidFill>
                  <a:srgbClr val="000000"/>
                </a:solidFill>
                <a:effectLst/>
                <a:uLnTx/>
                <a:uFillTx/>
                <a:latin typeface="Arial" pitchFamily="34" charset="0"/>
              </a:rPr>
              <a:t> students: </a:t>
            </a:r>
            <a:r>
              <a:rPr kumimoji="0" lang="en-US" altLang="en-US" sz="1772" b="0" i="0" u="sng" strike="noStrike" kern="1200" cap="none" spc="0" normalizeH="0" baseline="0" noProof="0" dirty="0">
                <a:ln>
                  <a:noFill/>
                </a:ln>
                <a:solidFill>
                  <a:srgbClr val="67B14B"/>
                </a:solidFill>
                <a:effectLst/>
                <a:uLnTx/>
                <a:uFillTx/>
                <a:latin typeface="Arial" pitchFamily="34" charset="0"/>
              </a:rPr>
              <a:t>spartanyouth.msu.edu</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448" y="1704851"/>
            <a:ext cx="1701478" cy="1993242"/>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1893" y="3796903"/>
            <a:ext cx="1358586" cy="1290732"/>
          </a:xfrm>
          <a:prstGeom prst="rect">
            <a:avLst/>
          </a:prstGeom>
        </p:spPr>
      </p:pic>
      <p:sp>
        <p:nvSpPr>
          <p:cNvPr id="14" name="TextBox 13"/>
          <p:cNvSpPr txBox="1"/>
          <p:nvPr/>
        </p:nvSpPr>
        <p:spPr>
          <a:xfrm>
            <a:off x="4607440" y="4684378"/>
            <a:ext cx="1689436" cy="395365"/>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969"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GIFT SHOP</a:t>
            </a:r>
          </a:p>
        </p:txBody>
      </p:sp>
      <p:sp>
        <p:nvSpPr>
          <p:cNvPr id="15" name="Rectangle 14"/>
          <p:cNvSpPr/>
          <p:nvPr/>
        </p:nvSpPr>
        <p:spPr>
          <a:xfrm>
            <a:off x="465743" y="3791836"/>
            <a:ext cx="2122212" cy="910442"/>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Get the Android/ iPhone/iPad game </a:t>
            </a:r>
            <a:r>
              <a:rPr kumimoji="0" lang="en-US" altLang="en-US" sz="1772" b="1" i="1" u="none" strike="noStrike" kern="1200" cap="none" spc="0" normalizeH="0" baseline="0" noProof="0" dirty="0" err="1">
                <a:ln>
                  <a:noFill/>
                </a:ln>
                <a:solidFill>
                  <a:prstClr val="black"/>
                </a:solidFill>
                <a:effectLst/>
                <a:uLnTx/>
                <a:uFillTx/>
                <a:latin typeface="Arial" pitchFamily="34" charset="0"/>
              </a:rPr>
              <a:t>Isotopolis</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for free! </a:t>
            </a:r>
          </a:p>
        </p:txBody>
      </p:sp>
      <p:sp>
        <p:nvSpPr>
          <p:cNvPr id="18" name="TextBox 17"/>
          <p:cNvSpPr txBox="1"/>
          <p:nvPr/>
        </p:nvSpPr>
        <p:spPr>
          <a:xfrm>
            <a:off x="4536468" y="1734738"/>
            <a:ext cx="1689436" cy="516423"/>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378"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SPARTAN YOUTH PROGRAMS</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2830" b="10190"/>
          <a:stretch/>
        </p:blipFill>
        <p:spPr>
          <a:xfrm>
            <a:off x="2682409" y="2797980"/>
            <a:ext cx="1753928" cy="900113"/>
          </a:xfrm>
          <a:prstGeom prst="rect">
            <a:avLst/>
          </a:prstGeom>
        </p:spPr>
      </p:pic>
      <p:grpSp>
        <p:nvGrpSpPr>
          <p:cNvPr id="6" name="Group 5"/>
          <p:cNvGrpSpPr/>
          <p:nvPr/>
        </p:nvGrpSpPr>
        <p:grpSpPr>
          <a:xfrm>
            <a:off x="2671196" y="3796902"/>
            <a:ext cx="1769762" cy="1281334"/>
            <a:chOff x="4714238" y="2213945"/>
            <a:chExt cx="2236345" cy="1619146"/>
          </a:xfrm>
        </p:grpSpPr>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8894" y="1704850"/>
            <a:ext cx="1782467" cy="1188311"/>
          </a:xfrm>
          <a:prstGeom prst="rect">
            <a:avLst/>
          </a:prstGeom>
        </p:spPr>
      </p:pic>
      <p:sp>
        <p:nvSpPr>
          <p:cNvPr id="20" name="Rectangle 19"/>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10"/>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11"/>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21" name="Picture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22" name="Rectangle 21"/>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spTree>
    <p:extLst>
      <p:ext uri="{BB962C8B-B14F-4D97-AF65-F5344CB8AC3E}">
        <p14:creationId xmlns:p14="http://schemas.microsoft.com/office/powerpoint/2010/main" val="301668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Useful Information</a:t>
            </a:r>
            <a:endParaRPr lang="en-US" sz="4000" dirty="0"/>
          </a:p>
        </p:txBody>
      </p:sp>
      <p:sp>
        <p:nvSpPr>
          <p:cNvPr id="5" name="Content Placeholder 2"/>
          <p:cNvSpPr txBox="1">
            <a:spLocks/>
          </p:cNvSpPr>
          <p:nvPr/>
        </p:nvSpPr>
        <p:spPr>
          <a:xfrm>
            <a:off x="228600" y="11511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182795"/>
            <a:ext cx="2326257" cy="4637314"/>
          </a:xfrm>
          <a:prstGeom prst="rect">
            <a:avLst/>
          </a:prstGeom>
        </p:spPr>
      </p:pic>
      <p:sp>
        <p:nvSpPr>
          <p:cNvPr id="7" name="TextBox 6"/>
          <p:cNvSpPr txBox="1"/>
          <p:nvPr/>
        </p:nvSpPr>
        <p:spPr>
          <a:xfrm>
            <a:off x="6291925" y="11469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a typeface="ヒラギノ角ゴ Pro W3"/>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ヒラギノ角ゴ Pro W3"/>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ea typeface="ヒラギノ角ゴ Pro W3"/>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ea typeface="ヒラギノ角ゴ Pro W3"/>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a typeface="ヒラギノ角ゴ Pro W3"/>
            </a:endParaRPr>
          </a:p>
        </p:txBody>
      </p:sp>
    </p:spTree>
    <p:extLst>
      <p:ext uri="{BB962C8B-B14F-4D97-AF65-F5344CB8AC3E}">
        <p14:creationId xmlns:p14="http://schemas.microsoft.com/office/powerpoint/2010/main" val="205607794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4260867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333" y="380119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solidFill>
                  <a:srgbClr val="67B14B"/>
                </a:solidFill>
              </a:rPr>
              <a:t>Science</a:t>
            </a:r>
            <a:r>
              <a:rPr lang="en-US" sz="4000" b="1" dirty="0" smtClean="0"/>
              <a:t> is the study of our universe</a:t>
            </a:r>
            <a:endParaRPr lang="en-US" sz="4000" b="1" dirty="0"/>
          </a:p>
        </p:txBody>
      </p:sp>
      <p:sp>
        <p:nvSpPr>
          <p:cNvPr id="3" name="Content Placeholder 2"/>
          <p:cNvSpPr txBox="1">
            <a:spLocks/>
          </p:cNvSpPr>
          <p:nvPr/>
        </p:nvSpPr>
        <p:spPr>
          <a:xfrm>
            <a:off x="388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smtClean="0">
                <a:solidFill>
                  <a:schemeClr val="tx1"/>
                </a:solidFill>
              </a:rPr>
              <a:t>What are you made of?</a:t>
            </a:r>
          </a:p>
          <a:p>
            <a:pPr>
              <a:buFont typeface="Wingdings" pitchFamily="2" charset="2"/>
              <a:buChar char=""/>
            </a:pPr>
            <a:r>
              <a:rPr lang="en-US" altLang="en-US" sz="2800" kern="0" dirty="0" smtClean="0">
                <a:solidFill>
                  <a:schemeClr val="tx1"/>
                </a:solidFill>
              </a:rPr>
              <a:t>Organs (medicine)</a:t>
            </a:r>
          </a:p>
          <a:p>
            <a:pPr lvl="1">
              <a:buFont typeface="Wingdings" panose="05000000000000000000" pitchFamily="2" charset="2"/>
              <a:buChar char=""/>
            </a:pPr>
            <a:r>
              <a:rPr lang="en-US" altLang="en-US" sz="2800" kern="0" dirty="0" smtClean="0"/>
              <a:t>Cells (microbiology)</a:t>
            </a:r>
          </a:p>
          <a:p>
            <a:pPr lvl="2">
              <a:buFont typeface="Wingdings" panose="05000000000000000000" pitchFamily="2" charset="2"/>
              <a:buChar char=""/>
            </a:pPr>
            <a:r>
              <a:rPr lang="en-US" altLang="en-US" sz="2400" kern="0" dirty="0" smtClean="0"/>
              <a:t>Molecules (chemistry)</a:t>
            </a:r>
          </a:p>
          <a:p>
            <a:pPr lvl="3">
              <a:buFont typeface="Wingdings" panose="05000000000000000000" pitchFamily="2" charset="2"/>
              <a:buChar char=""/>
            </a:pPr>
            <a:r>
              <a:rPr lang="en-US" altLang="en-US" sz="2400" kern="0" dirty="0" smtClean="0"/>
              <a:t>Atoms (physics)</a:t>
            </a:r>
          </a:p>
          <a:p>
            <a:pPr lvl="4">
              <a:buFont typeface="Wingdings" panose="05000000000000000000" pitchFamily="2" charset="2"/>
              <a:buChar char=""/>
            </a:pPr>
            <a:r>
              <a:rPr lang="en-US" altLang="en-US" sz="2400" kern="0" dirty="0" smtClean="0"/>
              <a:t>Nuclei (nuclear science)</a:t>
            </a:r>
          </a:p>
          <a:p>
            <a:pPr lvl="5">
              <a:buFont typeface="Wingdings" panose="05000000000000000000" pitchFamily="2" charset="2"/>
              <a:buChar char=""/>
            </a:pPr>
            <a:r>
              <a:rPr lang="en-US" altLang="en-US" sz="2400" kern="0" dirty="0" smtClean="0"/>
              <a:t>Protons and Neutrons (high energy physics)</a:t>
            </a:r>
          </a:p>
          <a:p>
            <a:pPr lvl="6">
              <a:buFont typeface="Wingdings" panose="05000000000000000000" pitchFamily="2" charset="2"/>
              <a:buChar char=""/>
            </a:pPr>
            <a:r>
              <a:rPr lang="en-US" altLang="en-US" sz="2000" kern="0" dirty="0" smtClean="0"/>
              <a:t>Quarks (high energy physics)</a:t>
            </a:r>
          </a:p>
          <a:p>
            <a:pPr lvl="7">
              <a:buFont typeface="Wingdings" panose="05000000000000000000" pitchFamily="2" charset="2"/>
              <a:buChar char=""/>
            </a:pPr>
            <a:r>
              <a:rPr lang="en-US" altLang="en-US" sz="2000" kern="0" dirty="0" smtClean="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3695" y="1122544"/>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1148130" y="4648200"/>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1684863" y="3505200"/>
            <a:ext cx="372535" cy="11430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1439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1684864" y="3887414"/>
            <a:ext cx="1074578" cy="117246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2483657" y="5725516"/>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Why are nuclei interesting?</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25" name="Group 42"/>
          <p:cNvGrpSpPr>
            <a:grpSpLocks/>
          </p:cNvGrpSpPr>
          <p:nvPr/>
        </p:nvGrpSpPr>
        <p:grpSpPr bwMode="auto">
          <a:xfrm>
            <a:off x="734498" y="1142498"/>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YOU &amp; THE UNIVERSE ARE MADE OF THEM</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28" name="Group 46"/>
          <p:cNvGrpSpPr>
            <a:grpSpLocks/>
          </p:cNvGrpSpPr>
          <p:nvPr/>
        </p:nvGrpSpPr>
        <p:grpSpPr bwMode="auto">
          <a:xfrm>
            <a:off x="6636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big are they?</a:t>
              </a:r>
            </a:p>
          </p:txBody>
        </p:sp>
      </p:grpSp>
      <p:grpSp>
        <p:nvGrpSpPr>
          <p:cNvPr id="31" name="Group 43"/>
          <p:cNvGrpSpPr>
            <a:grpSpLocks/>
          </p:cNvGrpSpPr>
          <p:nvPr/>
        </p:nvGrpSpPr>
        <p:grpSpPr bwMode="auto">
          <a:xfrm>
            <a:off x="455276" y="2573019"/>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many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kinds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exist?</a:t>
              </a:r>
            </a:p>
          </p:txBody>
        </p:sp>
      </p:grpSp>
      <p:grpSp>
        <p:nvGrpSpPr>
          <p:cNvPr id="34" name="Group 44"/>
          <p:cNvGrpSpPr>
            <a:grpSpLocks/>
          </p:cNvGrpSpPr>
          <p:nvPr/>
        </p:nvGrpSpPr>
        <p:grpSpPr bwMode="auto">
          <a:xfrm>
            <a:off x="2674759" y="3352800"/>
            <a:ext cx="3962151" cy="2730206"/>
            <a:chOff x="-442872" y="3923487"/>
            <a:chExt cx="4107022"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302067"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Where did the elements come from?</a:t>
              </a:r>
            </a:p>
          </p:txBody>
        </p:sp>
      </p:grpSp>
      <p:grpSp>
        <p:nvGrpSpPr>
          <p:cNvPr id="37" name="Group 47"/>
          <p:cNvGrpSpPr>
            <a:grpSpLocks/>
          </p:cNvGrpSpPr>
          <p:nvPr/>
        </p:nvGrpSpPr>
        <p:grpSpPr bwMode="auto">
          <a:xfrm>
            <a:off x="6636910" y="4064039"/>
            <a:ext cx="2243271" cy="2054543"/>
            <a:chOff x="5562600" y="4495800"/>
            <a:chExt cx="3039556" cy="2779343"/>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562600" y="6400800"/>
              <a:ext cx="3039556" cy="87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much do they weigh?</a:t>
              </a:r>
            </a:p>
          </p:txBody>
        </p:sp>
      </p:grpSp>
      <p:grpSp>
        <p:nvGrpSpPr>
          <p:cNvPr id="40" name="Group 45"/>
          <p:cNvGrpSpPr>
            <a:grpSpLocks/>
          </p:cNvGrpSpPr>
          <p:nvPr/>
        </p:nvGrpSpPr>
        <p:grpSpPr bwMode="auto">
          <a:xfrm>
            <a:off x="455276" y="3268204"/>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Why are some radioactive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&amp;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sz="4000" dirty="0" smtClean="0"/>
              <a:t>How big is the nucleus?</a:t>
            </a:r>
            <a:endParaRPr lang="en-US" sz="4000" dirty="0"/>
          </a:p>
        </p:txBody>
      </p:sp>
      <p:sp>
        <p:nvSpPr>
          <p:cNvPr id="3" name="TextBox 2"/>
          <p:cNvSpPr txBox="1"/>
          <p:nvPr/>
        </p:nvSpPr>
        <p:spPr>
          <a:xfrm>
            <a:off x="467438"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2075219"/>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9914" y="1100532"/>
            <a:ext cx="1175570" cy="881677"/>
          </a:xfrm>
          <a:prstGeom prst="rect">
            <a:avLst/>
          </a:prstGeom>
        </p:spPr>
      </p:pic>
      <p:sp>
        <p:nvSpPr>
          <p:cNvPr id="17" name="Oval 16"/>
          <p:cNvSpPr/>
          <p:nvPr/>
        </p:nvSpPr>
        <p:spPr>
          <a:xfrm>
            <a:off x="1603578" y="4275857"/>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2098578"/>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467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Copperplate Gothic Bold" panose="020E0705020206020404" pitchFamily="34" charset="0"/>
              </a:rPr>
              <a:t>small</a:t>
            </a:r>
            <a:r>
              <a:rPr lang="en-US" altLang="en-US" sz="2000" kern="0" dirty="0" smtClean="0">
                <a:solidFill>
                  <a:schemeClr val="tx1"/>
                </a:solidFill>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j-lt"/>
              </a:rPr>
              <a:t>(even with </a:t>
            </a:r>
          </a:p>
          <a:p>
            <a:pPr algn="ctr">
              <a:lnSpc>
                <a:spcPct val="110000"/>
              </a:lnSpc>
              <a:spcBef>
                <a:spcPts val="0"/>
              </a:spcBef>
              <a:buFontTx/>
              <a:buNone/>
            </a:pPr>
            <a:r>
              <a:rPr lang="en-US" altLang="en-US" i="1" kern="0" dirty="0" smtClean="0">
                <a:solidFill>
                  <a:schemeClr val="tx1"/>
                </a:solidFill>
                <a:latin typeface="+mj-lt"/>
              </a:rPr>
              <a:t>the best microscopes!)</a:t>
            </a:r>
            <a:endParaRPr lang="en-US" altLang="en-US" sz="1600" i="1" kern="0" dirty="0" smtClean="0">
              <a:solidFill>
                <a:schemeClr val="tx1"/>
              </a:solidFill>
              <a:latin typeface="+mj-lt"/>
            </a:endParaRPr>
          </a:p>
        </p:txBody>
      </p:sp>
      <p:sp>
        <p:nvSpPr>
          <p:cNvPr id="23" name="TextBox 22"/>
          <p:cNvSpPr txBox="1"/>
          <p:nvPr/>
        </p:nvSpPr>
        <p:spPr>
          <a:xfrm>
            <a:off x="6265781"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628650" y="179240"/>
            <a:ext cx="7886700" cy="1325563"/>
          </a:xfrm>
        </p:spPr>
        <p:txBody>
          <a:bodyPr/>
          <a:lstStyle/>
          <a:p>
            <a:r>
              <a:rPr lang="en-US" altLang="en-US" sz="4000" dirty="0" smtClean="0"/>
              <a:t>Want to study </a:t>
            </a:r>
            <a:r>
              <a:rPr lang="en-US" altLang="en-US" sz="4000" i="1" dirty="0" smtClean="0"/>
              <a:t>rare</a:t>
            </a:r>
            <a:r>
              <a:rPr lang="en-US" altLang="en-US" sz="4000" dirty="0" smtClean="0"/>
              <a:t> nuclei?</a:t>
            </a:r>
          </a:p>
        </p:txBody>
      </p:sp>
      <p:sp>
        <p:nvSpPr>
          <p:cNvPr id="14339" name="Content Placeholder 2"/>
          <p:cNvSpPr>
            <a:spLocks noGrp="1"/>
          </p:cNvSpPr>
          <p:nvPr>
            <p:ph idx="4294967295"/>
          </p:nvPr>
        </p:nvSpPr>
        <p:spPr>
          <a:xfrm>
            <a:off x="628650" y="1183658"/>
            <a:ext cx="7886700" cy="758825"/>
          </a:xfrm>
        </p:spPr>
        <p:txBody>
          <a:bodyPr>
            <a:normAutofit/>
          </a:bodyPr>
          <a:lstStyle/>
          <a:p>
            <a:pPr algn="ctr">
              <a:buFontTx/>
              <a:buNone/>
            </a:pPr>
            <a:r>
              <a:rPr lang="en-US" altLang="en-US" sz="2800" b="1" dirty="0" smtClean="0">
                <a:solidFill>
                  <a:srgbClr val="67B14B"/>
                </a:solidFill>
                <a:latin typeface="+mn-lt"/>
              </a:rPr>
              <a:t>Solution</a:t>
            </a:r>
            <a:r>
              <a:rPr lang="en-US" altLang="en-US" sz="2800" dirty="0" smtClean="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867"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smtClean="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smtClean="0"/>
              <a:t>what’s left </a:t>
            </a:r>
            <a:r>
              <a:rPr lang="en-US" altLang="en-US" sz="2800" dirty="0"/>
              <a:t>over.</a:t>
            </a:r>
          </a:p>
        </p:txBody>
      </p:sp>
      <p:sp>
        <p:nvSpPr>
          <p:cNvPr id="7" name="TextBox 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7580" y="242450"/>
            <a:ext cx="9001125" cy="577081"/>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
                <a:srgbClr val="000000"/>
              </a:buClr>
              <a:buSzTx/>
              <a:buFontTx/>
              <a:buNone/>
              <a:tabLst/>
              <a:defRPr/>
            </a:pPr>
            <a:r>
              <a:rPr kumimoji="0" lang="en-US" sz="3150" b="1" i="0" u="none" strike="noStrike" kern="0" cap="none" spc="0" normalizeH="0" baseline="0" noProof="0" dirty="0">
                <a:ln>
                  <a:noFill/>
                </a:ln>
                <a:solidFill>
                  <a:srgbClr val="000000"/>
                </a:solidFill>
                <a:effectLst/>
                <a:uLnTx/>
                <a:uFillTx/>
                <a:latin typeface="Arial"/>
                <a:ea typeface="ヒラギノ角ゴ Pro W3"/>
                <a:cs typeface="Arial"/>
                <a:sym typeface="Arial"/>
              </a:rPr>
              <a:t>Making rare nuclei with a particle accelerator</a:t>
            </a:r>
            <a:endParaRPr kumimoji="0" lang="en-US" sz="3150" b="1" i="0"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64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2009" y="1269354"/>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363" b="0" i="0" u="none" strike="noStrike" kern="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rPr>
              <a:t>What NSCL was</a:t>
            </a:r>
            <a:endParaRPr kumimoji="0" lang="en-US" altLang="en-US" sz="2363"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endParaRPr>
          </a:p>
        </p:txBody>
      </p:sp>
      <p:sp>
        <p:nvSpPr>
          <p:cNvPr id="9" name="Left-Right Arrow 8"/>
          <p:cNvSpPr/>
          <p:nvPr/>
        </p:nvSpPr>
        <p:spPr>
          <a:xfrm>
            <a:off x="821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TextBox 9"/>
          <p:cNvSpPr txBox="1"/>
          <p:nvPr/>
        </p:nvSpPr>
        <p:spPr>
          <a:xfrm>
            <a:off x="1482098" y="3415481"/>
            <a:ext cx="2900153" cy="365036"/>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772" b="0" i="0"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Research Space (450 feet)</a:t>
            </a:r>
          </a:p>
        </p:txBody>
      </p:sp>
      <p:grpSp>
        <p:nvGrpSpPr>
          <p:cNvPr id="5" name="Group 11"/>
          <p:cNvGrpSpPr>
            <a:grpSpLocks/>
          </p:cNvGrpSpPr>
          <p:nvPr/>
        </p:nvGrpSpPr>
        <p:grpSpPr bwMode="auto">
          <a:xfrm>
            <a:off x="430463" y="1178719"/>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The</a:t>
              </a:r>
              <a:r>
                <a:rPr kumimoji="0" lang="en-US" sz="2363" b="1"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FRIB</a:t>
              </a: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future</a:t>
              </a:r>
            </a:p>
          </p:txBody>
        </p:sp>
      </p:grpSp>
      <p:sp>
        <p:nvSpPr>
          <p:cNvPr id="8" name="Content Placeholder 2"/>
          <p:cNvSpPr txBox="1">
            <a:spLocks/>
          </p:cNvSpPr>
          <p:nvPr/>
        </p:nvSpPr>
        <p:spPr bwMode="auto">
          <a:xfrm>
            <a:off x="6522244" y="1363760"/>
            <a:ext cx="2400300" cy="3800510"/>
          </a:xfrm>
          <a:prstGeom prst="rect">
            <a:avLst/>
          </a:prstGeom>
          <a:solidFill>
            <a:schemeClr val="bg1"/>
          </a:solidFill>
          <a:ln w="9525">
            <a:noFill/>
            <a:miter lim="800000"/>
            <a:headEnd/>
            <a:tailEnd/>
          </a:ln>
        </p:spPr>
        <p:txBody>
          <a:bodyPr/>
          <a:lstStyle/>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1" u="none" strike="noStrike" kern="0" cap="none" spc="0" normalizeH="0" baseline="0" noProof="0" dirty="0">
                <a:ln>
                  <a:noFill/>
                </a:ln>
                <a:solidFill>
                  <a:srgbClr val="000000"/>
                </a:solidFill>
                <a:effectLst/>
                <a:uLnTx/>
                <a:uFillTx/>
                <a:latin typeface="Arial"/>
                <a:ea typeface="ヒラギノ角ゴ Pro W3"/>
                <a:cs typeface="Arial"/>
                <a:sym typeface="Arial"/>
              </a:rPr>
              <a:t>To discover something new: </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speed up and </a:t>
            </a:r>
            <a:r>
              <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rPr>
              <a:t>BREAK MORE NUCLEI</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 with our next-generation</a:t>
            </a: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1" i="0" u="none" strike="noStrike" kern="0" cap="none" spc="0" normalizeH="0" baseline="0" noProof="0" dirty="0">
                <a:ln>
                  <a:noFill/>
                </a:ln>
                <a:solidFill>
                  <a:srgbClr val="67B14B"/>
                </a:solidFill>
                <a:effectLst/>
                <a:uLnTx/>
                <a:uFillTx/>
                <a:latin typeface="Arial"/>
                <a:ea typeface="ヒラギノ角ゴ Pro W3"/>
                <a:cs typeface="Arial"/>
                <a:sym typeface="Arial"/>
              </a:rPr>
              <a:t>Facility for Rare Isotope Beams (FRIB)</a:t>
            </a:r>
            <a:endPar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endParaRP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the $730 million discovery machine that we imagined, designed, </a:t>
            </a:r>
            <a:r>
              <a:rPr kumimoji="0" lang="en-US" sz="1969" b="0" i="0" u="none" strike="noStrike" kern="0" cap="none" spc="0" normalizeH="0" baseline="0" noProof="0" dirty="0" smtClean="0">
                <a:ln>
                  <a:noFill/>
                </a:ln>
                <a:solidFill>
                  <a:prstClr val="black"/>
                </a:solidFill>
                <a:effectLst/>
                <a:uLnTx/>
                <a:uFillTx/>
                <a:latin typeface="Arial"/>
                <a:ea typeface="ヒラギノ角ゴ Pro W3"/>
                <a:cs typeface="Arial"/>
                <a:sym typeface="Arial"/>
              </a:rPr>
              <a:t>built, and </a:t>
            </a:r>
            <a:r>
              <a:rPr kumimoji="0" lang="en-US" sz="1969" b="1" i="0" u="none" strike="noStrike" kern="0" cap="none" spc="0" normalizeH="0" baseline="0" noProof="0" dirty="0" smtClean="0">
                <a:ln>
                  <a:noFill/>
                </a:ln>
                <a:solidFill>
                  <a:prstClr val="black"/>
                </a:solidFill>
                <a:effectLst/>
                <a:uLnTx/>
                <a:uFillTx/>
                <a:latin typeface="Arial"/>
                <a:ea typeface="ヒラギノ角ゴ Pro W3"/>
                <a:cs typeface="Arial"/>
                <a:sym typeface="Arial"/>
              </a:rPr>
              <a:t>is now operational</a:t>
            </a:r>
            <a:endPar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endParaRPr>
          </a:p>
        </p:txBody>
      </p:sp>
      <p:sp>
        <p:nvSpPr>
          <p:cNvPr id="13" name="Left Arrow 12"/>
          <p:cNvSpPr/>
          <p:nvPr/>
        </p:nvSpPr>
        <p:spPr>
          <a:xfrm>
            <a:off x="2184202" y="5172966"/>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4" name="Curved Right Arrow 13"/>
          <p:cNvSpPr/>
          <p:nvPr/>
        </p:nvSpPr>
        <p:spPr>
          <a:xfrm>
            <a:off x="1796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5" name="Left Arrow 14"/>
          <p:cNvSpPr/>
          <p:nvPr/>
        </p:nvSpPr>
        <p:spPr>
          <a:xfrm rot="10800000">
            <a:off x="2184200" y="5304233"/>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6" name="Curved Right Arrow 15"/>
          <p:cNvSpPr/>
          <p:nvPr/>
        </p:nvSpPr>
        <p:spPr>
          <a:xfrm rot="10800000">
            <a:off x="5422102"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7" name="Left Arrow 16"/>
          <p:cNvSpPr/>
          <p:nvPr/>
        </p:nvSpPr>
        <p:spPr>
          <a:xfrm>
            <a:off x="2102363"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9" name="Explosion 1 18"/>
          <p:cNvSpPr/>
          <p:nvPr/>
        </p:nvSpPr>
        <p:spPr>
          <a:xfrm>
            <a:off x="1332079" y="4224920"/>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 name="Bent Arrow 21"/>
          <p:cNvSpPr/>
          <p:nvPr/>
        </p:nvSpPr>
        <p:spPr>
          <a:xfrm rot="20245728">
            <a:off x="1236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 name="Bent Arrow 22"/>
          <p:cNvSpPr/>
          <p:nvPr/>
        </p:nvSpPr>
        <p:spPr>
          <a:xfrm rot="16200000">
            <a:off x="1677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 name="TextBox 23"/>
          <p:cNvSpPr txBox="1"/>
          <p:nvPr/>
        </p:nvSpPr>
        <p:spPr>
          <a:xfrm>
            <a:off x="2234117" y="4554142"/>
            <a:ext cx="3640740"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400-yard-long folded linear accelerator</a:t>
            </a:r>
          </a:p>
        </p:txBody>
      </p:sp>
      <p:sp>
        <p:nvSpPr>
          <p:cNvPr id="25" name="TextBox 24"/>
          <p:cNvSpPr txBox="1"/>
          <p:nvPr/>
        </p:nvSpPr>
        <p:spPr>
          <a:xfrm>
            <a:off x="2246133" y="5529264"/>
            <a:ext cx="4130683"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Double energy, up to </a:t>
            </a:r>
            <a:r>
              <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400x more nuclei/sec</a:t>
            </a:r>
          </a:p>
        </p:txBody>
      </p:sp>
      <p:sp>
        <p:nvSpPr>
          <p:cNvPr id="21" name="TextBox 20"/>
          <p:cNvSpPr txBox="1"/>
          <p:nvPr/>
        </p:nvSpPr>
        <p:spPr>
          <a:xfrm>
            <a:off x="180418" y="4559319"/>
            <a:ext cx="1539947" cy="1061829"/>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Collides w/ target </a:t>
            </a: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at </a:t>
            </a:r>
            <a:r>
              <a:rPr kumimoji="0" lang="en-US" sz="1575" b="1"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half the speed of light</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
        <p:nvSpPr>
          <p:cNvPr id="26" name="TextBox 25"/>
          <p:cNvSpPr txBox="1"/>
          <p:nvPr/>
        </p:nvSpPr>
        <p:spPr>
          <a:xfrm>
            <a:off x="940842" y="2953273"/>
            <a:ext cx="4262271" cy="334707"/>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Connects with experimental systems in place</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1511</TotalTime>
  <Words>1087</Words>
  <Application>Microsoft Office PowerPoint</Application>
  <PresentationFormat>On-screen Show (4:3)</PresentationFormat>
  <Paragraphs>168</Paragraphs>
  <Slides>21</Slides>
  <Notes>7</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21</vt:i4>
      </vt:variant>
    </vt:vector>
  </HeadingPairs>
  <TitlesOfParts>
    <vt:vector size="41" baseType="lpstr">
      <vt:lpstr>ＭＳ Ｐゴシック</vt:lpstr>
      <vt:lpstr>ＭＳ Ｐゴシック</vt:lpstr>
      <vt:lpstr>Aharoni</vt:lpstr>
      <vt:lpstr>Arial</vt:lpstr>
      <vt:lpstr>Arial Black</vt:lpstr>
      <vt:lpstr>Calibri</vt:lpstr>
      <vt:lpstr>Century Gothic</vt:lpstr>
      <vt:lpstr>Copperplate Gothic Bold</vt:lpstr>
      <vt:lpstr>Garamond</vt:lpstr>
      <vt:lpstr>Gotham Book</vt:lpstr>
      <vt:lpstr>Helvetica</vt:lpstr>
      <vt:lpstr>Impact</vt:lpstr>
      <vt:lpstr>Lucida Grande</vt:lpstr>
      <vt:lpstr>Noto Sans Symbols</vt:lpstr>
      <vt:lpstr>Trebuchet MS</vt:lpstr>
      <vt:lpstr>Wingdings</vt:lpstr>
      <vt:lpstr>ヒラギノ角ゴ Pro W3</vt:lpstr>
      <vt:lpstr>1_FRIB3</vt:lpstr>
      <vt:lpstr>FRIB3</vt:lpstr>
      <vt:lpstr>2_FRIB3</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Behind the Scenes at FRIB</vt:lpstr>
      <vt:lpstr>Want to find the shape of the nucleus?</vt:lpstr>
      <vt:lpstr>Measuring the invisible</vt:lpstr>
      <vt:lpstr>Who works at FRIB? Users</vt:lpstr>
      <vt:lpstr>PowerPoint Presentation</vt:lpstr>
      <vt:lpstr>Who works at FRIB? Students</vt:lpstr>
      <vt:lpstr>FRIB on the MSU campus</vt:lpstr>
      <vt:lpstr>PowerPoint Presentation</vt:lpstr>
      <vt:lpstr>Safety First</vt:lpstr>
      <vt:lpstr>Explore FRIB at MSU</vt:lpstr>
      <vt:lpstr>PowerPoint Presentation</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97</cp:revision>
  <cp:lastPrinted>2013-06-17T20:20:32Z</cp:lastPrinted>
  <dcterms:created xsi:type="dcterms:W3CDTF">2014-10-10T17:49:08Z</dcterms:created>
  <dcterms:modified xsi:type="dcterms:W3CDTF">2023-04-21T12:48:40Z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