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601200" cy="7315200"/>
  <p:notesSz cx="6997700" cy="9271000"/>
  <p:embeddedFontLst>
    <p:embeddedFont>
      <p:font typeface="Bradley Hand ITC" panose="03070402050302030203" pitchFamily="66" charset="0"/>
      <p:regular r:id="rId44"/>
    </p:embeddedFont>
    <p:embeddedFont>
      <p:font typeface="Garamond" panose="02020404030301010803" pitchFamily="18" charset="0"/>
      <p:regular r:id="rId45"/>
      <p:bold r:id="rId46"/>
      <p:italic r:id="rId47"/>
      <p:boldItalic r:id="rId48"/>
    </p:embeddedFont>
    <p:embeddedFont>
      <p:font typeface="Helvetica Neue" panose="020B0604020202020204" charset="0"/>
      <p:regular r:id="rId49"/>
      <p:bold r:id="rId50"/>
      <p:italic r:id="rId51"/>
      <p:boldItalic r:id="rId52"/>
    </p:embeddedFont>
    <p:embeddedFont>
      <p:font typeface="Book Antiqua" panose="02040602050305030304" pitchFamily="18"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6">
          <p15:clr>
            <a:srgbClr val="A4A3A4"/>
          </p15:clr>
        </p15:guide>
        <p15:guide id="2" pos="3024">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wFSAxEEBIopoN2hww5CdHZEJ1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722" y="84"/>
      </p:cViewPr>
      <p:guideLst>
        <p:guide orient="horz" pos="96"/>
        <p:guide pos="302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intranet.nscl.msu.edu\files\projects\outreach\Tours\Tours%20given.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intranet.nscl.msu.edu\files\projects\outreach\Tours\Tours%20give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'Annual stats'!$A$14</c:f>
              <c:strCache>
                <c:ptCount val="1"/>
                <c:pt idx="0">
                  <c:v>Total</c:v>
                </c:pt>
              </c:strCache>
            </c:strRef>
          </c:tx>
          <c:spPr>
            <a:solidFill>
              <a:schemeClr val="accent1"/>
            </a:solidFill>
            <a:ln>
              <a:noFill/>
            </a:ln>
            <a:effectLst/>
          </c:spPr>
          <c:invertIfNegative val="0"/>
          <c:cat>
            <c:numRef>
              <c:f>'Annual stats'!$B$1:$O$1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'Annual stats'!$B$14:$O$14</c:f>
              <c:numCache>
                <c:formatCode>General</c:formatCode>
                <c:ptCount val="14"/>
                <c:pt idx="0">
                  <c:v>2452</c:v>
                </c:pt>
                <c:pt idx="1">
                  <c:v>3942</c:v>
                </c:pt>
                <c:pt idx="2">
                  <c:v>4308</c:v>
                </c:pt>
                <c:pt idx="3">
                  <c:v>4209</c:v>
                </c:pt>
                <c:pt idx="4">
                  <c:v>3479</c:v>
                </c:pt>
                <c:pt idx="5">
                  <c:v>3651</c:v>
                </c:pt>
                <c:pt idx="6">
                  <c:v>3627</c:v>
                </c:pt>
                <c:pt idx="7">
                  <c:v>3534</c:v>
                </c:pt>
                <c:pt idx="8">
                  <c:v>3081</c:v>
                </c:pt>
                <c:pt idx="9">
                  <c:v>3550</c:v>
                </c:pt>
                <c:pt idx="10">
                  <c:v>3518</c:v>
                </c:pt>
                <c:pt idx="11">
                  <c:v>3076</c:v>
                </c:pt>
                <c:pt idx="12">
                  <c:v>3779</c:v>
                </c:pt>
                <c:pt idx="13">
                  <c:v>4151</c:v>
                </c:pt>
              </c:numCache>
            </c:numRef>
          </c:val>
          <c:extLst>
            <c:ext xmlns:c16="http://schemas.microsoft.com/office/drawing/2014/chart" uri="{C3380CC4-5D6E-409C-BE32-E72D297353CC}">
              <c16:uniqueId val="{00000000-040B-4FB0-9E75-38227A488A83}"/>
            </c:ext>
          </c:extLst>
        </c:ser>
        <c:dLbls>
          <c:showLegendKey val="0"/>
          <c:showVal val="0"/>
          <c:showCatName val="0"/>
          <c:showSerName val="0"/>
          <c:showPercent val="0"/>
          <c:showBubbleSize val="0"/>
        </c:dLbls>
        <c:gapWidth val="219"/>
        <c:axId val="1724196431"/>
        <c:axId val="1724182703"/>
      </c:barChart>
      <c:lineChart>
        <c:grouping val="standard"/>
        <c:varyColors val="0"/>
        <c:ser>
          <c:idx val="1"/>
          <c:order val="1"/>
          <c:tx>
            <c:strRef>
              <c:f>'Annual stats'!$A$15</c:f>
              <c:strCache>
                <c:ptCount val="1"/>
                <c:pt idx="0">
                  <c:v># active guides</c:v>
                </c:pt>
              </c:strCache>
            </c:strRef>
          </c:tx>
          <c:spPr>
            <a:ln w="28575" cap="rnd">
              <a:solidFill>
                <a:schemeClr val="accent2"/>
              </a:solidFill>
              <a:round/>
            </a:ln>
            <a:effectLst/>
          </c:spPr>
          <c:marker>
            <c:symbol val="none"/>
          </c:marker>
          <c:cat>
            <c:numRef>
              <c:f>'Annual stats'!$B$1:$O$1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'Annual stats'!$B$15:$O$15</c:f>
              <c:numCache>
                <c:formatCode>General</c:formatCode>
                <c:ptCount val="14"/>
                <c:pt idx="0">
                  <c:v>1</c:v>
                </c:pt>
                <c:pt idx="1">
                  <c:v>14</c:v>
                </c:pt>
                <c:pt idx="2">
                  <c:v>23</c:v>
                </c:pt>
                <c:pt idx="3">
                  <c:v>19</c:v>
                </c:pt>
                <c:pt idx="4">
                  <c:v>17</c:v>
                </c:pt>
                <c:pt idx="5">
                  <c:v>20</c:v>
                </c:pt>
                <c:pt idx="6">
                  <c:v>21</c:v>
                </c:pt>
                <c:pt idx="7">
                  <c:v>17</c:v>
                </c:pt>
                <c:pt idx="8">
                  <c:v>13</c:v>
                </c:pt>
                <c:pt idx="9">
                  <c:v>14</c:v>
                </c:pt>
                <c:pt idx="10">
                  <c:v>13</c:v>
                </c:pt>
                <c:pt idx="11">
                  <c:v>10</c:v>
                </c:pt>
                <c:pt idx="12">
                  <c:v>7</c:v>
                </c:pt>
                <c:pt idx="13">
                  <c:v>13</c:v>
                </c:pt>
              </c:numCache>
            </c:numRef>
          </c:val>
          <c:smooth val="0"/>
          <c:extLst>
            <c:ext xmlns:c16="http://schemas.microsoft.com/office/drawing/2014/chart" uri="{C3380CC4-5D6E-409C-BE32-E72D297353CC}">
              <c16:uniqueId val="{00000001-040B-4FB0-9E75-38227A488A83}"/>
            </c:ext>
          </c:extLst>
        </c:ser>
        <c:dLbls>
          <c:showLegendKey val="0"/>
          <c:showVal val="0"/>
          <c:showCatName val="0"/>
          <c:showSerName val="0"/>
          <c:showPercent val="0"/>
          <c:showBubbleSize val="0"/>
        </c:dLbls>
        <c:marker val="1"/>
        <c:smooth val="0"/>
        <c:axId val="1577773663"/>
        <c:axId val="1577771167"/>
      </c:lineChart>
      <c:catAx>
        <c:axId val="172419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182703"/>
        <c:crosses val="autoZero"/>
        <c:auto val="1"/>
        <c:lblAlgn val="ctr"/>
        <c:lblOffset val="100"/>
        <c:noMultiLvlLbl val="0"/>
      </c:catAx>
      <c:valAx>
        <c:axId val="1724182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196431"/>
        <c:crosses val="autoZero"/>
        <c:crossBetween val="between"/>
      </c:valAx>
      <c:valAx>
        <c:axId val="157777116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773663"/>
        <c:crosses val="max"/>
        <c:crossBetween val="between"/>
      </c:valAx>
      <c:catAx>
        <c:axId val="1577773663"/>
        <c:scaling>
          <c:orientation val="minMax"/>
        </c:scaling>
        <c:delete val="1"/>
        <c:axPos val="b"/>
        <c:numFmt formatCode="General" sourceLinked="1"/>
        <c:majorTickMark val="out"/>
        <c:minorTickMark val="none"/>
        <c:tickLblPos val="nextTo"/>
        <c:crossAx val="157777116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586206896551796E-2"/>
          <c:y val="3.3734939759036145E-2"/>
          <c:w val="0.82183908045977083"/>
          <c:h val="0.85783132530120487"/>
        </c:manualLayout>
      </c:layout>
      <c:barChart>
        <c:barDir val="col"/>
        <c:grouping val="stacked"/>
        <c:varyColors val="0"/>
        <c:ser>
          <c:idx val="0"/>
          <c:order val="0"/>
          <c:tx>
            <c:strRef>
              <c:f>'Annual stats'!$A$2</c:f>
              <c:strCache>
                <c:ptCount val="1"/>
                <c:pt idx="0">
                  <c:v>Jan</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stats'!$B$2:$P$2</c:f>
              <c:numCache>
                <c:formatCode>General</c:formatCode>
                <c:ptCount val="15"/>
                <c:pt idx="1">
                  <c:v>106</c:v>
                </c:pt>
                <c:pt idx="2">
                  <c:v>183</c:v>
                </c:pt>
                <c:pt idx="3">
                  <c:v>425</c:v>
                </c:pt>
                <c:pt idx="4">
                  <c:v>210</c:v>
                </c:pt>
                <c:pt idx="5">
                  <c:v>149</c:v>
                </c:pt>
                <c:pt idx="6">
                  <c:v>326</c:v>
                </c:pt>
                <c:pt idx="7">
                  <c:v>127</c:v>
                </c:pt>
                <c:pt idx="8">
                  <c:v>56</c:v>
                </c:pt>
                <c:pt idx="9">
                  <c:v>150</c:v>
                </c:pt>
                <c:pt idx="10">
                  <c:v>216</c:v>
                </c:pt>
                <c:pt idx="11">
                  <c:v>336</c:v>
                </c:pt>
                <c:pt idx="12">
                  <c:v>212</c:v>
                </c:pt>
                <c:pt idx="13">
                  <c:v>264</c:v>
                </c:pt>
                <c:pt idx="14">
                  <c:v>182</c:v>
                </c:pt>
              </c:numCache>
            </c:numRef>
          </c:val>
          <c:extLst>
            <c:ext xmlns:c16="http://schemas.microsoft.com/office/drawing/2014/chart" uri="{C3380CC4-5D6E-409C-BE32-E72D297353CC}">
              <c16:uniqueId val="{00000000-38B9-4479-AEF6-3BC846258FF7}"/>
            </c:ext>
          </c:extLst>
        </c:ser>
        <c:ser>
          <c:idx val="1"/>
          <c:order val="1"/>
          <c:tx>
            <c:strRef>
              <c:f>'Annual stats'!$A$3</c:f>
              <c:strCache>
                <c:ptCount val="1"/>
                <c:pt idx="0">
                  <c:v>Feb</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stats'!$B$3:$P$3</c:f>
              <c:numCache>
                <c:formatCode>General</c:formatCode>
                <c:ptCount val="15"/>
                <c:pt idx="1">
                  <c:v>173</c:v>
                </c:pt>
                <c:pt idx="2">
                  <c:v>201</c:v>
                </c:pt>
                <c:pt idx="3">
                  <c:v>267</c:v>
                </c:pt>
                <c:pt idx="4">
                  <c:v>291</c:v>
                </c:pt>
                <c:pt idx="5">
                  <c:v>322</c:v>
                </c:pt>
                <c:pt idx="6">
                  <c:v>335</c:v>
                </c:pt>
                <c:pt idx="7">
                  <c:v>317</c:v>
                </c:pt>
                <c:pt idx="8">
                  <c:v>290</c:v>
                </c:pt>
                <c:pt idx="9">
                  <c:v>199</c:v>
                </c:pt>
                <c:pt idx="10">
                  <c:v>166</c:v>
                </c:pt>
                <c:pt idx="11">
                  <c:v>364</c:v>
                </c:pt>
                <c:pt idx="12">
                  <c:v>217</c:v>
                </c:pt>
                <c:pt idx="13">
                  <c:v>238</c:v>
                </c:pt>
                <c:pt idx="14">
                  <c:v>424</c:v>
                </c:pt>
              </c:numCache>
            </c:numRef>
          </c:val>
          <c:extLst>
            <c:ext xmlns:c16="http://schemas.microsoft.com/office/drawing/2014/chart" uri="{C3380CC4-5D6E-409C-BE32-E72D297353CC}">
              <c16:uniqueId val="{00000001-38B9-4479-AEF6-3BC846258FF7}"/>
            </c:ext>
          </c:extLst>
        </c:ser>
        <c:ser>
          <c:idx val="2"/>
          <c:order val="2"/>
          <c:tx>
            <c:strRef>
              <c:f>'Annual stats'!$A$4</c:f>
              <c:strCache>
                <c:ptCount val="1"/>
                <c:pt idx="0">
                  <c:v>Mar</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stats'!$B$4:$P$4</c:f>
              <c:numCache>
                <c:formatCode>General</c:formatCode>
                <c:ptCount val="15"/>
                <c:pt idx="0">
                  <c:v>138</c:v>
                </c:pt>
                <c:pt idx="1">
                  <c:v>331</c:v>
                </c:pt>
                <c:pt idx="2">
                  <c:v>312</c:v>
                </c:pt>
                <c:pt idx="3">
                  <c:v>393</c:v>
                </c:pt>
                <c:pt idx="4">
                  <c:v>334</c:v>
                </c:pt>
                <c:pt idx="5">
                  <c:v>271</c:v>
                </c:pt>
                <c:pt idx="6">
                  <c:v>239</c:v>
                </c:pt>
                <c:pt idx="7">
                  <c:v>154</c:v>
                </c:pt>
                <c:pt idx="8">
                  <c:v>305</c:v>
                </c:pt>
                <c:pt idx="9">
                  <c:v>404</c:v>
                </c:pt>
                <c:pt idx="10">
                  <c:v>292</c:v>
                </c:pt>
                <c:pt idx="11">
                  <c:v>194</c:v>
                </c:pt>
                <c:pt idx="12">
                  <c:v>324</c:v>
                </c:pt>
                <c:pt idx="13">
                  <c:v>367</c:v>
                </c:pt>
                <c:pt idx="14">
                  <c:v>172</c:v>
                </c:pt>
              </c:numCache>
            </c:numRef>
          </c:val>
          <c:extLst>
            <c:ext xmlns:c16="http://schemas.microsoft.com/office/drawing/2014/chart" uri="{C3380CC4-5D6E-409C-BE32-E72D297353CC}">
              <c16:uniqueId val="{00000002-38B9-4479-AEF6-3BC846258FF7}"/>
            </c:ext>
          </c:extLst>
        </c:ser>
        <c:ser>
          <c:idx val="3"/>
          <c:order val="3"/>
          <c:tx>
            <c:strRef>
              <c:f>'Annual stats'!$A$5</c:f>
              <c:strCache>
                <c:ptCount val="1"/>
                <c:pt idx="0">
                  <c:v>Apr</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stats'!$B$5:$P$5</c:f>
              <c:numCache>
                <c:formatCode>General</c:formatCode>
                <c:ptCount val="15"/>
                <c:pt idx="0">
                  <c:v>264</c:v>
                </c:pt>
                <c:pt idx="1">
                  <c:v>378</c:v>
                </c:pt>
                <c:pt idx="2">
                  <c:v>622</c:v>
                </c:pt>
                <c:pt idx="3">
                  <c:v>440</c:v>
                </c:pt>
                <c:pt idx="4">
                  <c:v>478</c:v>
                </c:pt>
                <c:pt idx="5">
                  <c:v>327</c:v>
                </c:pt>
                <c:pt idx="6">
                  <c:v>420</c:v>
                </c:pt>
                <c:pt idx="7">
                  <c:v>427</c:v>
                </c:pt>
                <c:pt idx="8">
                  <c:v>409</c:v>
                </c:pt>
                <c:pt idx="9">
                  <c:v>470</c:v>
                </c:pt>
                <c:pt idx="10">
                  <c:v>456</c:v>
                </c:pt>
                <c:pt idx="11">
                  <c:v>272</c:v>
                </c:pt>
                <c:pt idx="12">
                  <c:v>354</c:v>
                </c:pt>
                <c:pt idx="13">
                  <c:v>497</c:v>
                </c:pt>
              </c:numCache>
            </c:numRef>
          </c:val>
          <c:extLst>
            <c:ext xmlns:c16="http://schemas.microsoft.com/office/drawing/2014/chart" uri="{C3380CC4-5D6E-409C-BE32-E72D297353CC}">
              <c16:uniqueId val="{00000003-38B9-4479-AEF6-3BC846258FF7}"/>
            </c:ext>
          </c:extLst>
        </c:ser>
        <c:ser>
          <c:idx val="4"/>
          <c:order val="4"/>
          <c:tx>
            <c:strRef>
              <c:f>'Annual stats'!$A$6</c:f>
              <c:strCache>
                <c:ptCount val="1"/>
                <c:pt idx="0">
                  <c:v>May</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stats'!$B$6:$P$6</c:f>
              <c:numCache>
                <c:formatCode>General</c:formatCode>
                <c:ptCount val="15"/>
                <c:pt idx="0">
                  <c:v>119</c:v>
                </c:pt>
                <c:pt idx="1">
                  <c:v>536</c:v>
                </c:pt>
                <c:pt idx="2">
                  <c:v>861</c:v>
                </c:pt>
                <c:pt idx="3">
                  <c:v>550</c:v>
                </c:pt>
                <c:pt idx="4">
                  <c:v>351</c:v>
                </c:pt>
                <c:pt idx="5">
                  <c:v>342</c:v>
                </c:pt>
                <c:pt idx="6">
                  <c:v>387</c:v>
                </c:pt>
                <c:pt idx="7">
                  <c:v>451</c:v>
                </c:pt>
                <c:pt idx="8">
                  <c:v>336</c:v>
                </c:pt>
                <c:pt idx="9">
                  <c:v>551</c:v>
                </c:pt>
                <c:pt idx="10">
                  <c:v>360</c:v>
                </c:pt>
                <c:pt idx="11">
                  <c:v>338</c:v>
                </c:pt>
                <c:pt idx="12">
                  <c:v>264</c:v>
                </c:pt>
                <c:pt idx="13">
                  <c:v>575</c:v>
                </c:pt>
              </c:numCache>
            </c:numRef>
          </c:val>
          <c:extLst>
            <c:ext xmlns:c16="http://schemas.microsoft.com/office/drawing/2014/chart" uri="{C3380CC4-5D6E-409C-BE32-E72D297353CC}">
              <c16:uniqueId val="{00000004-38B9-4479-AEF6-3BC846258FF7}"/>
            </c:ext>
          </c:extLst>
        </c:ser>
        <c:ser>
          <c:idx val="5"/>
          <c:order val="5"/>
          <c:tx>
            <c:strRef>
              <c:f>'Annual stats'!$A$7</c:f>
              <c:strCache>
                <c:ptCount val="1"/>
                <c:pt idx="0">
                  <c:v>Jun</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stats'!$B$7:$P$7</c:f>
              <c:numCache>
                <c:formatCode>General</c:formatCode>
                <c:ptCount val="15"/>
                <c:pt idx="0">
                  <c:v>100</c:v>
                </c:pt>
                <c:pt idx="1">
                  <c:v>658</c:v>
                </c:pt>
                <c:pt idx="2">
                  <c:v>437</c:v>
                </c:pt>
                <c:pt idx="3">
                  <c:v>216</c:v>
                </c:pt>
                <c:pt idx="4">
                  <c:v>297</c:v>
                </c:pt>
                <c:pt idx="5">
                  <c:v>528</c:v>
                </c:pt>
                <c:pt idx="6">
                  <c:v>537</c:v>
                </c:pt>
                <c:pt idx="7">
                  <c:v>623</c:v>
                </c:pt>
                <c:pt idx="8">
                  <c:v>356</c:v>
                </c:pt>
                <c:pt idx="9">
                  <c:v>290</c:v>
                </c:pt>
                <c:pt idx="10">
                  <c:v>449</c:v>
                </c:pt>
                <c:pt idx="11">
                  <c:v>387</c:v>
                </c:pt>
                <c:pt idx="12">
                  <c:v>384</c:v>
                </c:pt>
                <c:pt idx="13">
                  <c:v>417</c:v>
                </c:pt>
              </c:numCache>
            </c:numRef>
          </c:val>
          <c:extLst>
            <c:ext xmlns:c16="http://schemas.microsoft.com/office/drawing/2014/chart" uri="{C3380CC4-5D6E-409C-BE32-E72D297353CC}">
              <c16:uniqueId val="{00000005-38B9-4479-AEF6-3BC846258FF7}"/>
            </c:ext>
          </c:extLst>
        </c:ser>
        <c:ser>
          <c:idx val="6"/>
          <c:order val="6"/>
          <c:tx>
            <c:strRef>
              <c:f>'Annual stats'!$A$8</c:f>
              <c:strCache>
                <c:ptCount val="1"/>
                <c:pt idx="0">
                  <c:v>Jul</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stats'!$B$8:$P$8</c:f>
              <c:numCache>
                <c:formatCode>General</c:formatCode>
                <c:ptCount val="15"/>
                <c:pt idx="0">
                  <c:v>358</c:v>
                </c:pt>
                <c:pt idx="1">
                  <c:v>696</c:v>
                </c:pt>
                <c:pt idx="2">
                  <c:v>448</c:v>
                </c:pt>
                <c:pt idx="3">
                  <c:v>472</c:v>
                </c:pt>
                <c:pt idx="4">
                  <c:v>399</c:v>
                </c:pt>
                <c:pt idx="5">
                  <c:v>384</c:v>
                </c:pt>
                <c:pt idx="6">
                  <c:v>271</c:v>
                </c:pt>
                <c:pt idx="7">
                  <c:v>248</c:v>
                </c:pt>
                <c:pt idx="8">
                  <c:v>242</c:v>
                </c:pt>
                <c:pt idx="9">
                  <c:v>197</c:v>
                </c:pt>
                <c:pt idx="10">
                  <c:v>230</c:v>
                </c:pt>
                <c:pt idx="11">
                  <c:v>214</c:v>
                </c:pt>
                <c:pt idx="12">
                  <c:v>441</c:v>
                </c:pt>
                <c:pt idx="13">
                  <c:v>236</c:v>
                </c:pt>
              </c:numCache>
            </c:numRef>
          </c:val>
          <c:extLst>
            <c:ext xmlns:c16="http://schemas.microsoft.com/office/drawing/2014/chart" uri="{C3380CC4-5D6E-409C-BE32-E72D297353CC}">
              <c16:uniqueId val="{00000006-38B9-4479-AEF6-3BC846258FF7}"/>
            </c:ext>
          </c:extLst>
        </c:ser>
        <c:ser>
          <c:idx val="7"/>
          <c:order val="7"/>
          <c:tx>
            <c:strRef>
              <c:f>'Annual stats'!$A$9</c:f>
              <c:strCache>
                <c:ptCount val="1"/>
                <c:pt idx="0">
                  <c:v>Aug</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stats'!$B$9:$P$9</c:f>
              <c:numCache>
                <c:formatCode>General</c:formatCode>
                <c:ptCount val="15"/>
                <c:pt idx="0">
                  <c:v>137</c:v>
                </c:pt>
                <c:pt idx="1">
                  <c:v>90</c:v>
                </c:pt>
                <c:pt idx="2">
                  <c:v>150</c:v>
                </c:pt>
                <c:pt idx="3">
                  <c:v>151</c:v>
                </c:pt>
                <c:pt idx="4">
                  <c:v>200</c:v>
                </c:pt>
                <c:pt idx="5">
                  <c:v>306</c:v>
                </c:pt>
                <c:pt idx="6">
                  <c:v>175</c:v>
                </c:pt>
                <c:pt idx="7">
                  <c:v>92</c:v>
                </c:pt>
                <c:pt idx="8">
                  <c:v>211</c:v>
                </c:pt>
                <c:pt idx="9">
                  <c:v>254</c:v>
                </c:pt>
                <c:pt idx="10">
                  <c:v>266</c:v>
                </c:pt>
                <c:pt idx="11">
                  <c:v>248</c:v>
                </c:pt>
                <c:pt idx="12">
                  <c:v>342</c:v>
                </c:pt>
                <c:pt idx="13">
                  <c:v>191</c:v>
                </c:pt>
              </c:numCache>
            </c:numRef>
          </c:val>
          <c:extLst>
            <c:ext xmlns:c16="http://schemas.microsoft.com/office/drawing/2014/chart" uri="{C3380CC4-5D6E-409C-BE32-E72D297353CC}">
              <c16:uniqueId val="{00000007-38B9-4479-AEF6-3BC846258FF7}"/>
            </c:ext>
          </c:extLst>
        </c:ser>
        <c:ser>
          <c:idx val="8"/>
          <c:order val="8"/>
          <c:tx>
            <c:strRef>
              <c:f>'Annual stats'!$A$10</c:f>
              <c:strCache>
                <c:ptCount val="1"/>
                <c:pt idx="0">
                  <c:v>Sep</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stats'!$B$10:$P$10</c:f>
              <c:numCache>
                <c:formatCode>General</c:formatCode>
                <c:ptCount val="15"/>
                <c:pt idx="0">
                  <c:v>222</c:v>
                </c:pt>
                <c:pt idx="1">
                  <c:v>122</c:v>
                </c:pt>
                <c:pt idx="2">
                  <c:v>135</c:v>
                </c:pt>
                <c:pt idx="3">
                  <c:v>212</c:v>
                </c:pt>
                <c:pt idx="4">
                  <c:v>259</c:v>
                </c:pt>
                <c:pt idx="5">
                  <c:v>87</c:v>
                </c:pt>
                <c:pt idx="6">
                  <c:v>173</c:v>
                </c:pt>
                <c:pt idx="7">
                  <c:v>132</c:v>
                </c:pt>
                <c:pt idx="8">
                  <c:v>117</c:v>
                </c:pt>
                <c:pt idx="9">
                  <c:v>106</c:v>
                </c:pt>
                <c:pt idx="10">
                  <c:v>240</c:v>
                </c:pt>
                <c:pt idx="11">
                  <c:v>58</c:v>
                </c:pt>
                <c:pt idx="12">
                  <c:v>261</c:v>
                </c:pt>
                <c:pt idx="13">
                  <c:v>417</c:v>
                </c:pt>
              </c:numCache>
            </c:numRef>
          </c:val>
          <c:extLst>
            <c:ext xmlns:c16="http://schemas.microsoft.com/office/drawing/2014/chart" uri="{C3380CC4-5D6E-409C-BE32-E72D297353CC}">
              <c16:uniqueId val="{00000008-38B9-4479-AEF6-3BC846258FF7}"/>
            </c:ext>
          </c:extLst>
        </c:ser>
        <c:ser>
          <c:idx val="9"/>
          <c:order val="9"/>
          <c:tx>
            <c:strRef>
              <c:f>'Annual stats'!$A$11</c:f>
              <c:strCache>
                <c:ptCount val="1"/>
                <c:pt idx="0">
                  <c:v>Oct</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stats'!$B$11:$P$11</c:f>
              <c:numCache>
                <c:formatCode>General</c:formatCode>
                <c:ptCount val="15"/>
                <c:pt idx="0">
                  <c:v>147</c:v>
                </c:pt>
                <c:pt idx="1">
                  <c:v>296</c:v>
                </c:pt>
                <c:pt idx="2">
                  <c:v>433</c:v>
                </c:pt>
                <c:pt idx="3">
                  <c:v>455</c:v>
                </c:pt>
                <c:pt idx="4">
                  <c:v>292</c:v>
                </c:pt>
                <c:pt idx="5">
                  <c:v>439</c:v>
                </c:pt>
                <c:pt idx="6">
                  <c:v>349</c:v>
                </c:pt>
                <c:pt idx="7">
                  <c:v>432</c:v>
                </c:pt>
                <c:pt idx="8">
                  <c:v>254</c:v>
                </c:pt>
                <c:pt idx="9">
                  <c:v>360</c:v>
                </c:pt>
                <c:pt idx="10">
                  <c:v>369</c:v>
                </c:pt>
                <c:pt idx="11">
                  <c:v>260</c:v>
                </c:pt>
                <c:pt idx="12">
                  <c:v>400</c:v>
                </c:pt>
                <c:pt idx="13">
                  <c:v>444</c:v>
                </c:pt>
              </c:numCache>
            </c:numRef>
          </c:val>
          <c:extLst>
            <c:ext xmlns:c16="http://schemas.microsoft.com/office/drawing/2014/chart" uri="{C3380CC4-5D6E-409C-BE32-E72D297353CC}">
              <c16:uniqueId val="{00000009-38B9-4479-AEF6-3BC846258FF7}"/>
            </c:ext>
          </c:extLst>
        </c:ser>
        <c:ser>
          <c:idx val="10"/>
          <c:order val="10"/>
          <c:tx>
            <c:strRef>
              <c:f>'Annual stats'!$A$12</c:f>
              <c:strCache>
                <c:ptCount val="1"/>
                <c:pt idx="0">
                  <c:v>Nov</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stats'!$B$12:$P$12</c:f>
              <c:numCache>
                <c:formatCode>General</c:formatCode>
                <c:ptCount val="15"/>
                <c:pt idx="0">
                  <c:v>787</c:v>
                </c:pt>
                <c:pt idx="1">
                  <c:v>516</c:v>
                </c:pt>
                <c:pt idx="2">
                  <c:v>376</c:v>
                </c:pt>
                <c:pt idx="3">
                  <c:v>416</c:v>
                </c:pt>
                <c:pt idx="4">
                  <c:v>260</c:v>
                </c:pt>
                <c:pt idx="5">
                  <c:v>138</c:v>
                </c:pt>
                <c:pt idx="6">
                  <c:v>82</c:v>
                </c:pt>
                <c:pt idx="7">
                  <c:v>231</c:v>
                </c:pt>
                <c:pt idx="8">
                  <c:v>279</c:v>
                </c:pt>
                <c:pt idx="9">
                  <c:v>308</c:v>
                </c:pt>
                <c:pt idx="10">
                  <c:v>234</c:v>
                </c:pt>
                <c:pt idx="11">
                  <c:v>291</c:v>
                </c:pt>
                <c:pt idx="12">
                  <c:v>354</c:v>
                </c:pt>
                <c:pt idx="13">
                  <c:v>257</c:v>
                </c:pt>
              </c:numCache>
            </c:numRef>
          </c:val>
          <c:extLst>
            <c:ext xmlns:c16="http://schemas.microsoft.com/office/drawing/2014/chart" uri="{C3380CC4-5D6E-409C-BE32-E72D297353CC}">
              <c16:uniqueId val="{0000000A-38B9-4479-AEF6-3BC846258FF7}"/>
            </c:ext>
          </c:extLst>
        </c:ser>
        <c:ser>
          <c:idx val="11"/>
          <c:order val="11"/>
          <c:tx>
            <c:strRef>
              <c:f>'Annual stats'!$A$13</c:f>
              <c:strCache>
                <c:ptCount val="1"/>
                <c:pt idx="0">
                  <c:v>Dec</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stats'!$B$13:$P$13</c:f>
              <c:numCache>
                <c:formatCode>General</c:formatCode>
                <c:ptCount val="15"/>
                <c:pt idx="0">
                  <c:v>180</c:v>
                </c:pt>
                <c:pt idx="1">
                  <c:v>40</c:v>
                </c:pt>
                <c:pt idx="2">
                  <c:v>150</c:v>
                </c:pt>
                <c:pt idx="3">
                  <c:v>212</c:v>
                </c:pt>
                <c:pt idx="4">
                  <c:v>108</c:v>
                </c:pt>
                <c:pt idx="5">
                  <c:v>358</c:v>
                </c:pt>
                <c:pt idx="6">
                  <c:v>333</c:v>
                </c:pt>
                <c:pt idx="7">
                  <c:v>300</c:v>
                </c:pt>
                <c:pt idx="8">
                  <c:v>226</c:v>
                </c:pt>
                <c:pt idx="9">
                  <c:v>261</c:v>
                </c:pt>
                <c:pt idx="10">
                  <c:v>240</c:v>
                </c:pt>
                <c:pt idx="11">
                  <c:v>114</c:v>
                </c:pt>
                <c:pt idx="12">
                  <c:v>204</c:v>
                </c:pt>
                <c:pt idx="13">
                  <c:v>248</c:v>
                </c:pt>
              </c:numCache>
            </c:numRef>
          </c:val>
          <c:extLst>
            <c:ext xmlns:c16="http://schemas.microsoft.com/office/drawing/2014/chart" uri="{C3380CC4-5D6E-409C-BE32-E72D297353CC}">
              <c16:uniqueId val="{0000000B-38B9-4479-AEF6-3BC846258FF7}"/>
            </c:ext>
          </c:extLst>
        </c:ser>
        <c:dLbls>
          <c:showLegendKey val="0"/>
          <c:showVal val="0"/>
          <c:showCatName val="0"/>
          <c:showSerName val="0"/>
          <c:showPercent val="0"/>
          <c:showBubbleSize val="0"/>
        </c:dLbls>
        <c:gapWidth val="150"/>
        <c:overlap val="100"/>
        <c:axId val="1571002159"/>
        <c:axId val="1"/>
      </c:barChart>
      <c:catAx>
        <c:axId val="1571002159"/>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71002159"/>
        <c:crosses val="autoZero"/>
        <c:crossBetween val="between"/>
      </c:valAx>
    </c:plotArea>
    <c:legend>
      <c:legendPos val="r"/>
      <c:layout>
        <c:manualLayout>
          <c:xMode val="edge"/>
          <c:yMode val="edge"/>
          <c:x val="0.9029388389505687"/>
          <c:y val="0.15842516534932685"/>
          <c:w val="8.8673284503122882E-2"/>
          <c:h val="0.74123026699469752"/>
        </c:manualLayout>
      </c:layout>
      <c:overlay val="0"/>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6500" y="695325"/>
            <a:ext cx="4665350" cy="3476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9750" y="4403725"/>
            <a:ext cx="5598150" cy="41719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 name="Google Shape;32;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1: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1: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0: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2: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2: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3: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3: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4: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4: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5: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5: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6: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6: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7: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8: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8: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9: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9: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 name="Google Shape;38;p2: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0: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20: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1: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1: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2: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6" name="Google Shape;186;p2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300">
                <a:solidFill>
                  <a:schemeClr val="dk1"/>
                </a:solidFill>
                <a:latin typeface="Helvetica Neue"/>
                <a:ea typeface="Helvetica Neue"/>
                <a:cs typeface="Helvetica Neue"/>
                <a:sym typeface="Helvetica Neue"/>
              </a:rPr>
              <a:t>Adapt – different groups have different backgrounds AND interests!</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Flexible – Have a lot of options in case things don’t go as planned, and adjust your activity based on the looks in the audience</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Differentiate – They’re used to classrooms</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Complement – latch onto any connection with their recent learning (or the news!)</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Partner – don’t reinvent the wheel. Someone else may be able to do it better and faster. MSU has lots of resources and audiences for you!</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Leverage – make sure to incorporate what makes your program special</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Say Yes – this is a service industry</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Word – the reward for a job well done is more jobs</a:t>
            </a:r>
            <a:endParaRPr/>
          </a:p>
        </p:txBody>
      </p:sp>
      <p:sp>
        <p:nvSpPr>
          <p:cNvPr id="187" name="Google Shape;187;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3000">
                <a:solidFill>
                  <a:schemeClr val="dk1"/>
                </a:solidFill>
                <a:latin typeface="Times New Roman"/>
                <a:ea typeface="Times New Roman"/>
                <a:cs typeface="Times New Roman"/>
                <a:sym typeface="Times New Roman"/>
              </a:rPr>
              <a:t>22</a:t>
            </a:fld>
            <a:endParaRPr sz="30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6: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26: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3: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3: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4: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4: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5: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5: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27: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8: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8: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9: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233" name="Google Shape;233;p29: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 name="Google Shape;46;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300">
                <a:solidFill>
                  <a:schemeClr val="dk1"/>
                </a:solidFill>
                <a:latin typeface="Helvetica Neue"/>
                <a:ea typeface="Helvetica Neue"/>
                <a:cs typeface="Helvetica Neue"/>
                <a:sym typeface="Helvetica Neue"/>
              </a:rPr>
              <a:t>You can’t do everything, so at least do what your boss or organization wants.</a:t>
            </a:r>
            <a:endParaRPr/>
          </a:p>
        </p:txBody>
      </p:sp>
      <p:sp>
        <p:nvSpPr>
          <p:cNvPr id="47" name="Google Shape;47;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3000">
                <a:solidFill>
                  <a:schemeClr val="dk1"/>
                </a:solidFill>
                <a:latin typeface="Times New Roman"/>
                <a:ea typeface="Times New Roman"/>
                <a:cs typeface="Times New Roman"/>
                <a:sym typeface="Times New Roman"/>
              </a:rPr>
              <a:t>3</a:t>
            </a:fld>
            <a:endParaRPr sz="30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0: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30: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1: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31: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2: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32: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3: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33: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4: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4: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5: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35: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6: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36: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7: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37: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8: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38: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9: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39: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54" name="Google Shape;54;p4: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0: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315" name="Google Shape;315;p40: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8: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61" name="Google Shape;61;p8: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9: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69" name="Google Shape;69;p9: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85" name="Google Shape;85;p5: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6: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ithout_header">
  <p:cSld name="without_header">
    <p:spTree>
      <p:nvGrpSpPr>
        <p:cNvPr id="1" name="Shape 12"/>
        <p:cNvGrpSpPr/>
        <p:nvPr/>
      </p:nvGrpSpPr>
      <p:grpSpPr>
        <a:xfrm>
          <a:off x="0" y="0"/>
          <a:ext cx="0" cy="0"/>
          <a:chOff x="0" y="0"/>
          <a:chExt cx="0" cy="0"/>
        </a:xfrm>
      </p:grpSpPr>
      <p:sp>
        <p:nvSpPr>
          <p:cNvPr id="13" name="Google Shape;13;p42"/>
          <p:cNvSpPr txBox="1"/>
          <p:nvPr/>
        </p:nvSpPr>
        <p:spPr>
          <a:xfrm>
            <a:off x="669925" y="1320801"/>
            <a:ext cx="7864475" cy="469771"/>
          </a:xfrm>
          <a:prstGeom prst="rect">
            <a:avLst/>
          </a:prstGeom>
          <a:noFill/>
          <a:ln>
            <a:noFill/>
          </a:ln>
          <a:effectLst>
            <a:outerShdw blurRad="63500" dist="107763" dir="2700000" algn="ctr" rotWithShape="0">
              <a:schemeClr val="folHlink">
                <a:alpha val="74901"/>
              </a:schemeClr>
            </a:outerShdw>
          </a:effectLst>
        </p:spPr>
        <p:txBody>
          <a:bodyPr spcFirstLastPara="1" wrap="square" lIns="90750" tIns="45375" rIns="90750" bIns="45375" anchor="t" anchorCtr="0">
            <a:spAutoFit/>
          </a:bodyPr>
          <a:lstStyle/>
          <a:p>
            <a:pPr marL="0" marR="0" lvl="0" indent="0" algn="l" rtl="0">
              <a:lnSpc>
                <a:spcPct val="90000"/>
              </a:lnSpc>
              <a:spcBef>
                <a:spcPts val="0"/>
              </a:spcBef>
              <a:spcAft>
                <a:spcPts val="0"/>
              </a:spcAft>
              <a:buNone/>
            </a:pPr>
            <a:endParaRPr sz="2730" b="0" i="0" u="none" strike="noStrike" cap="none">
              <a:solidFill>
                <a:srgbClr val="B81414"/>
              </a:solidFill>
              <a:latin typeface="Helvetica Neue"/>
              <a:ea typeface="Helvetica Neue"/>
              <a:cs typeface="Helvetica Neue"/>
              <a:sym typeface="Helvetica Neue"/>
            </a:endParaRPr>
          </a:p>
        </p:txBody>
      </p:sp>
      <p:sp>
        <p:nvSpPr>
          <p:cNvPr id="14" name="Google Shape;14;p42"/>
          <p:cNvSpPr txBox="1">
            <a:spLocks noGrp="1"/>
          </p:cNvSpPr>
          <p:nvPr>
            <p:ph type="title"/>
          </p:nvPr>
        </p:nvSpPr>
        <p:spPr>
          <a:xfrm>
            <a:off x="660083" y="389467"/>
            <a:ext cx="8281035" cy="1413934"/>
          </a:xfrm>
          <a:prstGeom prst="rect">
            <a:avLst/>
          </a:prstGeom>
          <a:noFill/>
          <a:ln>
            <a:noFill/>
          </a:ln>
        </p:spPr>
        <p:txBody>
          <a:bodyPr spcFirstLastPara="1" wrap="square" lIns="91425" tIns="45700" rIns="91425" bIns="45700" anchor="t" anchorCtr="0">
            <a:noAutofit/>
          </a:bodyPr>
          <a:lstStyle>
            <a:lvl1pPr marR="0" lvl="0" algn="ctr" rtl="0">
              <a:lnSpc>
                <a:spcPct val="88000"/>
              </a:lnSpc>
              <a:spcBef>
                <a:spcPts val="0"/>
              </a:spcBef>
              <a:spcAft>
                <a:spcPts val="0"/>
              </a:spcAft>
              <a:buSzPts val="1400"/>
              <a:buNone/>
              <a:defRPr sz="3359" b="1" i="0" u="none" strike="noStrike" cap="none">
                <a:solidFill>
                  <a:schemeClr val="dk1"/>
                </a:solidFill>
                <a:latin typeface="Arial"/>
                <a:ea typeface="Arial"/>
                <a:cs typeface="Arial"/>
                <a:sym typeface="Arial"/>
              </a:defRPr>
            </a:lvl1pPr>
            <a:lvl2pPr marR="0" lvl="1"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2pPr>
            <a:lvl3pPr marR="0" lvl="2"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3pPr>
            <a:lvl4pPr marR="0" lvl="3"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4pPr>
            <a:lvl5pPr marR="0" lvl="4"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5pPr>
            <a:lvl6pPr marR="0" lvl="5"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6pPr>
            <a:lvl7pPr marR="0" lvl="6"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7pPr>
            <a:lvl8pPr marR="0" lvl="7"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8pPr>
            <a:lvl9pPr marR="0" lvl="8"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ithout_header">
  <p:cSld name="without_header">
    <p:spTree>
      <p:nvGrpSpPr>
        <p:cNvPr id="1" name="Shape 21"/>
        <p:cNvGrpSpPr/>
        <p:nvPr/>
      </p:nvGrpSpPr>
      <p:grpSpPr>
        <a:xfrm>
          <a:off x="0" y="0"/>
          <a:ext cx="0" cy="0"/>
          <a:chOff x="0" y="0"/>
          <a:chExt cx="0" cy="0"/>
        </a:xfrm>
      </p:grpSpPr>
      <p:sp>
        <p:nvSpPr>
          <p:cNvPr id="22" name="Google Shape;22;p44"/>
          <p:cNvSpPr txBox="1"/>
          <p:nvPr/>
        </p:nvSpPr>
        <p:spPr>
          <a:xfrm>
            <a:off x="669925" y="1320801"/>
            <a:ext cx="7864475" cy="469771"/>
          </a:xfrm>
          <a:prstGeom prst="rect">
            <a:avLst/>
          </a:prstGeom>
          <a:noFill/>
          <a:ln>
            <a:noFill/>
          </a:ln>
          <a:effectLst>
            <a:outerShdw blurRad="63500" dist="107763" dir="2700000" algn="ctr" rotWithShape="0">
              <a:schemeClr val="folHlink">
                <a:alpha val="74901"/>
              </a:schemeClr>
            </a:outerShdw>
          </a:effectLst>
        </p:spPr>
        <p:txBody>
          <a:bodyPr spcFirstLastPara="1" wrap="square" lIns="90750" tIns="45375" rIns="90750" bIns="45375" anchor="t" anchorCtr="0">
            <a:spAutoFit/>
          </a:bodyPr>
          <a:lstStyle/>
          <a:p>
            <a:pPr marL="0" marR="0" lvl="0" indent="0" algn="l" rtl="0">
              <a:lnSpc>
                <a:spcPct val="90000"/>
              </a:lnSpc>
              <a:spcBef>
                <a:spcPts val="0"/>
              </a:spcBef>
              <a:spcAft>
                <a:spcPts val="0"/>
              </a:spcAft>
              <a:buNone/>
            </a:pPr>
            <a:endParaRPr sz="2730">
              <a:solidFill>
                <a:srgbClr val="B81414"/>
              </a:solidFill>
              <a:latin typeface="Helvetica Neue"/>
              <a:ea typeface="Helvetica Neue"/>
              <a:cs typeface="Helvetica Neue"/>
              <a:sym typeface="Helvetica Neue"/>
            </a:endParaRPr>
          </a:p>
        </p:txBody>
      </p:sp>
      <p:sp>
        <p:nvSpPr>
          <p:cNvPr id="23" name="Google Shape;23;p44"/>
          <p:cNvSpPr txBox="1">
            <a:spLocks noGrp="1"/>
          </p:cNvSpPr>
          <p:nvPr>
            <p:ph type="title"/>
          </p:nvPr>
        </p:nvSpPr>
        <p:spPr>
          <a:xfrm>
            <a:off x="660083" y="389467"/>
            <a:ext cx="8281035" cy="1413934"/>
          </a:xfrm>
          <a:prstGeom prst="rect">
            <a:avLst/>
          </a:prstGeom>
          <a:noFill/>
          <a:ln>
            <a:noFill/>
          </a:ln>
        </p:spPr>
        <p:txBody>
          <a:bodyPr spcFirstLastPara="1" wrap="square" lIns="91425" tIns="45700" rIns="91425" bIns="45700" anchor="t" anchorCtr="0">
            <a:noAutofit/>
          </a:bodyPr>
          <a:lstStyle>
            <a:lvl1pPr marR="0" lvl="0" algn="ctr" rtl="0">
              <a:lnSpc>
                <a:spcPct val="88000"/>
              </a:lnSpc>
              <a:spcBef>
                <a:spcPts val="0"/>
              </a:spcBef>
              <a:spcAft>
                <a:spcPts val="0"/>
              </a:spcAft>
              <a:buSzPts val="1400"/>
              <a:buNone/>
              <a:defRPr sz="3359" b="1" i="0" u="none" strike="noStrike" cap="none">
                <a:solidFill>
                  <a:schemeClr val="dk1"/>
                </a:solidFill>
                <a:latin typeface="Arial"/>
                <a:ea typeface="Arial"/>
                <a:cs typeface="Arial"/>
                <a:sym typeface="Arial"/>
              </a:defRPr>
            </a:lvl1pPr>
            <a:lvl2pPr marR="0" lvl="1"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2pPr>
            <a:lvl3pPr marR="0" lvl="2"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3pPr>
            <a:lvl4pPr marR="0" lvl="3"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4pPr>
            <a:lvl5pPr marR="0" lvl="4"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5pPr>
            <a:lvl6pPr marR="0" lvl="5"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6pPr>
            <a:lvl7pPr marR="0" lvl="6"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7pPr>
            <a:lvl8pPr marR="0" lvl="7"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8pPr>
            <a:lvl9pPr marR="0" lvl="8"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pic>
        <p:nvPicPr>
          <p:cNvPr id="25" name="Google Shape;25;p45"/>
          <p:cNvPicPr preferRelativeResize="0"/>
          <p:nvPr/>
        </p:nvPicPr>
        <p:blipFill rotWithShape="1">
          <a:blip r:embed="rId2">
            <a:alphaModFix/>
          </a:blip>
          <a:srcRect/>
          <a:stretch/>
        </p:blipFill>
        <p:spPr>
          <a:xfrm>
            <a:off x="8537734" y="6896947"/>
            <a:ext cx="326708" cy="384386"/>
          </a:xfrm>
          <a:prstGeom prst="rect">
            <a:avLst/>
          </a:prstGeom>
          <a:noFill/>
          <a:ln>
            <a:noFill/>
          </a:ln>
        </p:spPr>
      </p:pic>
      <p:sp>
        <p:nvSpPr>
          <p:cNvPr id="26" name="Google Shape;26;p4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1pPr>
            <a:lvl2pPr marR="0" lvl="1"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2pPr>
            <a:lvl3pPr marR="0" lvl="2"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3pPr>
            <a:lvl4pPr marR="0" lvl="3"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4pPr>
            <a:lvl5pPr marR="0" lvl="4"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5pPr>
            <a:lvl6pPr marR="0" lvl="5"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6pPr>
            <a:lvl7pPr marR="0" lvl="6"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7pPr>
            <a:lvl8pPr marR="0" lvl="7"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8pPr>
            <a:lvl9pPr marR="0" lvl="8"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9pPr>
          </a:lstStyle>
          <a:p>
            <a:endParaRPr/>
          </a:p>
        </p:txBody>
      </p:sp>
      <p:sp>
        <p:nvSpPr>
          <p:cNvPr id="27" name="Google Shape;27;p45"/>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375285" algn="l" rtl="0">
              <a:lnSpc>
                <a:spcPct val="90000"/>
              </a:lnSpc>
              <a:spcBef>
                <a:spcPts val="1266"/>
              </a:spcBef>
              <a:spcAft>
                <a:spcPts val="0"/>
              </a:spcAft>
              <a:buClr>
                <a:srgbClr val="064308"/>
              </a:buClr>
              <a:buSzPts val="2310"/>
              <a:buFont typeface="Noto Sans Symbols"/>
              <a:buChar char="▪"/>
              <a:defRPr sz="2310" b="0" i="0" u="none" strike="noStrike" cap="none">
                <a:solidFill>
                  <a:srgbClr val="064308"/>
                </a:solidFill>
                <a:latin typeface="Arial"/>
                <a:ea typeface="Arial"/>
                <a:cs typeface="Arial"/>
                <a:sym typeface="Arial"/>
              </a:defRPr>
            </a:lvl1pPr>
            <a:lvl2pPr marL="914400" marR="0" lvl="1" indent="-361950" algn="l" rtl="0">
              <a:lnSpc>
                <a:spcPct val="90000"/>
              </a:lnSpc>
              <a:spcBef>
                <a:spcPts val="211"/>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211"/>
              </a:spcBef>
              <a:spcAft>
                <a:spcPts val="0"/>
              </a:spcAft>
              <a:buClr>
                <a:schemeClr val="dk1"/>
              </a:buClr>
              <a:buSzPts val="1800"/>
              <a:buFont typeface="Merriweather Sans"/>
              <a:buChar char="»"/>
              <a:defRPr sz="1800" b="0" i="0" u="none" strike="noStrike" cap="none">
                <a:solidFill>
                  <a:schemeClr val="dk1"/>
                </a:solidFill>
                <a:latin typeface="Arial"/>
                <a:ea typeface="Arial"/>
                <a:cs typeface="Arial"/>
                <a:sym typeface="Arial"/>
              </a:defRPr>
            </a:lvl3pPr>
            <a:lvl4pPr marL="1828800" marR="0" lvl="3" indent="-335280" algn="l" rtl="0">
              <a:lnSpc>
                <a:spcPct val="90000"/>
              </a:lnSpc>
              <a:spcBef>
                <a:spcPts val="211"/>
              </a:spcBef>
              <a:spcAft>
                <a:spcPts val="0"/>
              </a:spcAft>
              <a:buClr>
                <a:srgbClr val="999999"/>
              </a:buClr>
              <a:buSzPts val="1680"/>
              <a:buFont typeface="Arial"/>
              <a:buChar char="•"/>
              <a:defRPr sz="1679" b="0" i="0" u="none" strike="noStrike" cap="none">
                <a:solidFill>
                  <a:schemeClr val="dk1"/>
                </a:solidFill>
                <a:latin typeface="Arial"/>
                <a:ea typeface="Arial"/>
                <a:cs typeface="Arial"/>
                <a:sym typeface="Arial"/>
              </a:defRPr>
            </a:lvl4pPr>
            <a:lvl5pPr marL="2286000" marR="0" lvl="4" indent="-321945" algn="l" rtl="0">
              <a:lnSpc>
                <a:spcPct val="90000"/>
              </a:lnSpc>
              <a:spcBef>
                <a:spcPts val="211"/>
              </a:spcBef>
              <a:spcAft>
                <a:spcPts val="0"/>
              </a:spcAft>
              <a:buClr>
                <a:srgbClr val="999999"/>
              </a:buClr>
              <a:buSzPts val="1470"/>
              <a:buFont typeface="Merriweather Sans"/>
              <a:buChar char="»"/>
              <a:defRPr sz="1470" b="0" i="0" u="none" strike="noStrike" cap="none">
                <a:solidFill>
                  <a:schemeClr val="dk1"/>
                </a:solidFill>
                <a:latin typeface="Arial"/>
                <a:ea typeface="Arial"/>
                <a:cs typeface="Arial"/>
                <a:sym typeface="Arial"/>
              </a:defRPr>
            </a:lvl5pPr>
            <a:lvl6pPr marL="2743200" marR="0" lvl="5" indent="-315277" algn="l" rtl="0">
              <a:lnSpc>
                <a:spcPct val="90000"/>
              </a:lnSpc>
              <a:spcBef>
                <a:spcPts val="137"/>
              </a:spcBef>
              <a:spcAft>
                <a:spcPts val="0"/>
              </a:spcAft>
              <a:buClr>
                <a:schemeClr val="dk1"/>
              </a:buClr>
              <a:buSzPts val="1365"/>
              <a:buFont typeface="Helvetica Neue"/>
              <a:buChar char="–"/>
              <a:defRPr sz="1365" b="0" i="0" u="none" strike="noStrike" cap="none">
                <a:solidFill>
                  <a:schemeClr val="dk1"/>
                </a:solidFill>
                <a:latin typeface="Helvetica Neue"/>
                <a:ea typeface="Helvetica Neue"/>
                <a:cs typeface="Helvetica Neue"/>
                <a:sym typeface="Helvetica Neue"/>
              </a:defRPr>
            </a:lvl6pPr>
            <a:lvl7pPr marL="3200400" marR="0" lvl="6" indent="-315277" algn="l" rtl="0">
              <a:lnSpc>
                <a:spcPct val="90000"/>
              </a:lnSpc>
              <a:spcBef>
                <a:spcPts val="137"/>
              </a:spcBef>
              <a:spcAft>
                <a:spcPts val="0"/>
              </a:spcAft>
              <a:buClr>
                <a:schemeClr val="dk1"/>
              </a:buClr>
              <a:buSzPts val="1365"/>
              <a:buFont typeface="Helvetica Neue"/>
              <a:buChar char="–"/>
              <a:defRPr sz="1365" b="0" i="0" u="none" strike="noStrike" cap="none">
                <a:solidFill>
                  <a:schemeClr val="dk1"/>
                </a:solidFill>
                <a:latin typeface="Helvetica Neue"/>
                <a:ea typeface="Helvetica Neue"/>
                <a:cs typeface="Helvetica Neue"/>
                <a:sym typeface="Helvetica Neue"/>
              </a:defRPr>
            </a:lvl7pPr>
            <a:lvl8pPr marL="3657600" marR="0" lvl="7" indent="-315277" algn="l" rtl="0">
              <a:lnSpc>
                <a:spcPct val="90000"/>
              </a:lnSpc>
              <a:spcBef>
                <a:spcPts val="137"/>
              </a:spcBef>
              <a:spcAft>
                <a:spcPts val="0"/>
              </a:spcAft>
              <a:buClr>
                <a:schemeClr val="dk1"/>
              </a:buClr>
              <a:buSzPts val="1365"/>
              <a:buFont typeface="Helvetica Neue"/>
              <a:buChar char="–"/>
              <a:defRPr sz="1365" b="0" i="0" u="none" strike="noStrike" cap="none">
                <a:solidFill>
                  <a:schemeClr val="dk1"/>
                </a:solidFill>
                <a:latin typeface="Helvetica Neue"/>
                <a:ea typeface="Helvetica Neue"/>
                <a:cs typeface="Helvetica Neue"/>
                <a:sym typeface="Helvetica Neue"/>
              </a:defRPr>
            </a:lvl8pPr>
            <a:lvl9pPr marL="4114800" marR="0" lvl="8" indent="-315277" algn="l" rtl="0">
              <a:lnSpc>
                <a:spcPct val="90000"/>
              </a:lnSpc>
              <a:spcBef>
                <a:spcPts val="137"/>
              </a:spcBef>
              <a:spcAft>
                <a:spcPts val="0"/>
              </a:spcAft>
              <a:buClr>
                <a:schemeClr val="dk1"/>
              </a:buClr>
              <a:buSzPts val="1365"/>
              <a:buFont typeface="Helvetica Neue"/>
              <a:buChar char="–"/>
              <a:defRPr sz="1365" b="0" i="0" u="none" strike="noStrike" cap="none">
                <a:solidFill>
                  <a:schemeClr val="dk1"/>
                </a:solidFill>
                <a:latin typeface="Helvetica Neue"/>
                <a:ea typeface="Helvetica Neue"/>
                <a:cs typeface="Helvetica Neue"/>
                <a:sym typeface="Helvetica Neue"/>
              </a:defRPr>
            </a:lvl9pPr>
          </a:lstStyle>
          <a:p>
            <a:endParaRPr/>
          </a:p>
        </p:txBody>
      </p:sp>
      <p:sp>
        <p:nvSpPr>
          <p:cNvPr id="28" name="Google Shape;28;p4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a:solidFill>
                  <a:srgbClr val="B81414"/>
                </a:solidFill>
                <a:latin typeface="Helvetica Neue"/>
                <a:ea typeface="Helvetica Neue"/>
                <a:cs typeface="Helvetica Neue"/>
                <a:sym typeface="Helvetica Neue"/>
              </a:defRPr>
            </a:lvl1pPr>
            <a:lvl2pPr marR="0" lvl="1"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2pPr>
            <a:lvl3pPr marR="0" lvl="2"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3pPr>
            <a:lvl4pPr marR="0" lvl="3"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4pPr>
            <a:lvl5pPr marR="0" lvl="4"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5pPr>
            <a:lvl6pPr marR="0" lvl="5"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6pPr>
            <a:lvl7pPr marR="0" lvl="6"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7pPr>
            <a:lvl8pPr marR="0" lvl="7"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8pPr>
            <a:lvl9pPr marR="0" lvl="8"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9pPr>
          </a:lstStyle>
          <a:p>
            <a:endParaRPr/>
          </a:p>
        </p:txBody>
      </p:sp>
      <p:sp>
        <p:nvSpPr>
          <p:cNvPr id="29" name="Google Shape;29;p4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a:solidFill>
                  <a:srgbClr val="B81414"/>
                </a:solidFill>
                <a:latin typeface="Helvetica Neue"/>
                <a:ea typeface="Helvetica Neue"/>
                <a:cs typeface="Helvetica Neue"/>
                <a:sym typeface="Helvetica Neue"/>
              </a:defRPr>
            </a:lvl1pPr>
            <a:lvl2pPr marL="0" marR="0" lvl="1" indent="0" algn="l" rtl="0">
              <a:spcBef>
                <a:spcPts val="0"/>
              </a:spcBef>
              <a:spcAft>
                <a:spcPts val="0"/>
              </a:spcAft>
              <a:buNone/>
              <a:defRPr sz="3000">
                <a:solidFill>
                  <a:srgbClr val="B81414"/>
                </a:solidFill>
                <a:latin typeface="Helvetica Neue"/>
                <a:ea typeface="Helvetica Neue"/>
                <a:cs typeface="Helvetica Neue"/>
                <a:sym typeface="Helvetica Neue"/>
              </a:defRPr>
            </a:lvl2pPr>
            <a:lvl3pPr marL="0" marR="0" lvl="2" indent="0" algn="l" rtl="0">
              <a:spcBef>
                <a:spcPts val="0"/>
              </a:spcBef>
              <a:spcAft>
                <a:spcPts val="0"/>
              </a:spcAft>
              <a:buNone/>
              <a:defRPr sz="3000">
                <a:solidFill>
                  <a:srgbClr val="B81414"/>
                </a:solidFill>
                <a:latin typeface="Helvetica Neue"/>
                <a:ea typeface="Helvetica Neue"/>
                <a:cs typeface="Helvetica Neue"/>
                <a:sym typeface="Helvetica Neue"/>
              </a:defRPr>
            </a:lvl3pPr>
            <a:lvl4pPr marL="0" marR="0" lvl="3" indent="0" algn="l" rtl="0">
              <a:spcBef>
                <a:spcPts val="0"/>
              </a:spcBef>
              <a:spcAft>
                <a:spcPts val="0"/>
              </a:spcAft>
              <a:buNone/>
              <a:defRPr sz="3000">
                <a:solidFill>
                  <a:srgbClr val="B81414"/>
                </a:solidFill>
                <a:latin typeface="Helvetica Neue"/>
                <a:ea typeface="Helvetica Neue"/>
                <a:cs typeface="Helvetica Neue"/>
                <a:sym typeface="Helvetica Neue"/>
              </a:defRPr>
            </a:lvl4pPr>
            <a:lvl5pPr marL="0" marR="0" lvl="4" indent="0" algn="l" rtl="0">
              <a:spcBef>
                <a:spcPts val="0"/>
              </a:spcBef>
              <a:spcAft>
                <a:spcPts val="0"/>
              </a:spcAft>
              <a:buNone/>
              <a:defRPr sz="3000">
                <a:solidFill>
                  <a:srgbClr val="B81414"/>
                </a:solidFill>
                <a:latin typeface="Helvetica Neue"/>
                <a:ea typeface="Helvetica Neue"/>
                <a:cs typeface="Helvetica Neue"/>
                <a:sym typeface="Helvetica Neue"/>
              </a:defRPr>
            </a:lvl5pPr>
            <a:lvl6pPr marL="0" marR="0" lvl="5" indent="0" algn="l" rtl="0">
              <a:spcBef>
                <a:spcPts val="0"/>
              </a:spcBef>
              <a:spcAft>
                <a:spcPts val="0"/>
              </a:spcAft>
              <a:buNone/>
              <a:defRPr sz="3000">
                <a:solidFill>
                  <a:srgbClr val="B81414"/>
                </a:solidFill>
                <a:latin typeface="Helvetica Neue"/>
                <a:ea typeface="Helvetica Neue"/>
                <a:cs typeface="Helvetica Neue"/>
                <a:sym typeface="Helvetica Neue"/>
              </a:defRPr>
            </a:lvl6pPr>
            <a:lvl7pPr marL="0" marR="0" lvl="6" indent="0" algn="l" rtl="0">
              <a:spcBef>
                <a:spcPts val="0"/>
              </a:spcBef>
              <a:spcAft>
                <a:spcPts val="0"/>
              </a:spcAft>
              <a:buNone/>
              <a:defRPr sz="3000">
                <a:solidFill>
                  <a:srgbClr val="B81414"/>
                </a:solidFill>
                <a:latin typeface="Helvetica Neue"/>
                <a:ea typeface="Helvetica Neue"/>
                <a:cs typeface="Helvetica Neue"/>
                <a:sym typeface="Helvetica Neue"/>
              </a:defRPr>
            </a:lvl7pPr>
            <a:lvl8pPr marL="0" marR="0" lvl="7" indent="0" algn="l" rtl="0">
              <a:spcBef>
                <a:spcPts val="0"/>
              </a:spcBef>
              <a:spcAft>
                <a:spcPts val="0"/>
              </a:spcAft>
              <a:buNone/>
              <a:defRPr sz="3000">
                <a:solidFill>
                  <a:srgbClr val="B81414"/>
                </a:solidFill>
                <a:latin typeface="Helvetica Neue"/>
                <a:ea typeface="Helvetica Neue"/>
                <a:cs typeface="Helvetica Neue"/>
                <a:sym typeface="Helvetica Neue"/>
              </a:defRPr>
            </a:lvl8pPr>
            <a:lvl9pPr marL="0" marR="0" lvl="8" indent="0" algn="l" rtl="0">
              <a:spcBef>
                <a:spcPts val="0"/>
              </a:spcBef>
              <a:spcAft>
                <a:spcPts val="0"/>
              </a:spcAft>
              <a:buNone/>
              <a:defRPr sz="3000">
                <a:solidFill>
                  <a:srgbClr val="B81414"/>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41"/>
          <p:cNvPicPr preferRelativeResize="0"/>
          <p:nvPr/>
        </p:nvPicPr>
        <p:blipFill rotWithShape="1">
          <a:blip r:embed="rId3">
            <a:alphaModFix/>
          </a:blip>
          <a:srcRect/>
          <a:stretch/>
        </p:blipFill>
        <p:spPr>
          <a:xfrm>
            <a:off x="3640455" y="6554673"/>
            <a:ext cx="2320290" cy="785707"/>
          </a:xfrm>
          <a:prstGeom prst="rect">
            <a:avLst/>
          </a:prstGeom>
          <a:noFill/>
          <a:ln>
            <a:noFill/>
          </a:ln>
        </p:spPr>
      </p:pic>
      <p:pic>
        <p:nvPicPr>
          <p:cNvPr id="7" name="Google Shape;7;p41"/>
          <p:cNvPicPr preferRelativeResize="0"/>
          <p:nvPr/>
        </p:nvPicPr>
        <p:blipFill rotWithShape="1">
          <a:blip r:embed="rId4">
            <a:alphaModFix/>
          </a:blip>
          <a:srcRect/>
          <a:stretch/>
        </p:blipFill>
        <p:spPr>
          <a:xfrm>
            <a:off x="3510963" y="5935089"/>
            <a:ext cx="2071449" cy="701443"/>
          </a:xfrm>
          <a:prstGeom prst="rect">
            <a:avLst/>
          </a:prstGeom>
          <a:noFill/>
          <a:ln>
            <a:noFill/>
          </a:ln>
        </p:spPr>
      </p:pic>
      <p:pic>
        <p:nvPicPr>
          <p:cNvPr id="8" name="Google Shape;8;p41"/>
          <p:cNvPicPr preferRelativeResize="0"/>
          <p:nvPr/>
        </p:nvPicPr>
        <p:blipFill rotWithShape="1">
          <a:blip r:embed="rId5">
            <a:alphaModFix/>
          </a:blip>
          <a:srcRect/>
          <a:stretch/>
        </p:blipFill>
        <p:spPr>
          <a:xfrm>
            <a:off x="240030" y="6045286"/>
            <a:ext cx="2833320" cy="481047"/>
          </a:xfrm>
          <a:prstGeom prst="rect">
            <a:avLst/>
          </a:prstGeom>
          <a:noFill/>
          <a:ln>
            <a:noFill/>
          </a:ln>
        </p:spPr>
      </p:pic>
      <p:grpSp>
        <p:nvGrpSpPr>
          <p:cNvPr id="9" name="Google Shape;9;p41"/>
          <p:cNvGrpSpPr/>
          <p:nvPr/>
        </p:nvGrpSpPr>
        <p:grpSpPr>
          <a:xfrm>
            <a:off x="5960466" y="5952292"/>
            <a:ext cx="3508401" cy="667031"/>
            <a:chOff x="6170991" y="3667486"/>
            <a:chExt cx="3678934" cy="688525"/>
          </a:xfrm>
        </p:grpSpPr>
        <p:sp>
          <p:nvSpPr>
            <p:cNvPr id="10" name="Google Shape;10;p41"/>
            <p:cNvSpPr txBox="1"/>
            <p:nvPr/>
          </p:nvSpPr>
          <p:spPr>
            <a:xfrm>
              <a:off x="6800527" y="3811693"/>
              <a:ext cx="3049398" cy="395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90" b="0" i="0" u="none" strike="noStrike" cap="none">
                  <a:solidFill>
                    <a:srgbClr val="B81414"/>
                  </a:solidFill>
                  <a:latin typeface="Garamond"/>
                  <a:ea typeface="Garamond"/>
                  <a:cs typeface="Garamond"/>
                  <a:sym typeface="Garamond"/>
                </a:rPr>
                <a:t>National Science Foundation</a:t>
              </a:r>
              <a:endParaRPr/>
            </a:p>
          </p:txBody>
        </p:sp>
        <p:pic>
          <p:nvPicPr>
            <p:cNvPr id="11" name="Google Shape;11;p41"/>
            <p:cNvPicPr preferRelativeResize="0"/>
            <p:nvPr/>
          </p:nvPicPr>
          <p:blipFill rotWithShape="1">
            <a:blip r:embed="rId6">
              <a:alphaModFix/>
            </a:blip>
            <a:srcRect/>
            <a:stretch/>
          </p:blipFill>
          <p:spPr>
            <a:xfrm>
              <a:off x="6170991" y="3667486"/>
              <a:ext cx="684402" cy="68852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43"/>
          <p:cNvSpPr/>
          <p:nvPr/>
        </p:nvSpPr>
        <p:spPr>
          <a:xfrm>
            <a:off x="0" y="6567268"/>
            <a:ext cx="9601200" cy="773113"/>
          </a:xfrm>
          <a:prstGeom prst="rect">
            <a:avLst/>
          </a:prstGeom>
          <a:solidFill>
            <a:srgbClr val="E6E8DC"/>
          </a:solidFill>
          <a:ln>
            <a:noFill/>
          </a:ln>
        </p:spPr>
        <p:txBody>
          <a:bodyPr spcFirstLastPara="1" wrap="square" lIns="208950" tIns="104475" rIns="208950" bIns="104475" anchor="t" anchorCtr="0">
            <a:noAutofit/>
          </a:bodyPr>
          <a:lstStyle/>
          <a:p>
            <a:pPr marL="0" marR="0" lvl="0" indent="0" algn="l" rtl="0">
              <a:lnSpc>
                <a:spcPct val="100000"/>
              </a:lnSpc>
              <a:spcBef>
                <a:spcPts val="0"/>
              </a:spcBef>
              <a:spcAft>
                <a:spcPts val="0"/>
              </a:spcAft>
              <a:buClr>
                <a:srgbClr val="B81414"/>
              </a:buClr>
              <a:buSzPts val="19654"/>
              <a:buFont typeface="Helvetica Neue"/>
              <a:buNone/>
            </a:pPr>
            <a:endParaRPr sz="19654" b="0" i="0" u="none" strike="noStrike" cap="none">
              <a:solidFill>
                <a:schemeClr val="dk1"/>
              </a:solidFill>
              <a:latin typeface="Arial"/>
              <a:ea typeface="Arial"/>
              <a:cs typeface="Arial"/>
              <a:sym typeface="Arial"/>
            </a:endParaRPr>
          </a:p>
        </p:txBody>
      </p:sp>
      <p:pic>
        <p:nvPicPr>
          <p:cNvPr id="17" name="Google Shape;17;p43"/>
          <p:cNvPicPr preferRelativeResize="0"/>
          <p:nvPr/>
        </p:nvPicPr>
        <p:blipFill rotWithShape="1">
          <a:blip r:embed="rId4">
            <a:alphaModFix/>
          </a:blip>
          <a:srcRect/>
          <a:stretch/>
        </p:blipFill>
        <p:spPr>
          <a:xfrm>
            <a:off x="160021" y="6608241"/>
            <a:ext cx="608316" cy="701795"/>
          </a:xfrm>
          <a:prstGeom prst="rect">
            <a:avLst/>
          </a:prstGeom>
          <a:noFill/>
          <a:ln>
            <a:noFill/>
          </a:ln>
        </p:spPr>
      </p:pic>
      <p:pic>
        <p:nvPicPr>
          <p:cNvPr id="18" name="Google Shape;18;p43"/>
          <p:cNvPicPr preferRelativeResize="0"/>
          <p:nvPr/>
        </p:nvPicPr>
        <p:blipFill rotWithShape="1">
          <a:blip r:embed="rId5">
            <a:alphaModFix/>
          </a:blip>
          <a:srcRect/>
          <a:stretch/>
        </p:blipFill>
        <p:spPr>
          <a:xfrm>
            <a:off x="800100" y="6644244"/>
            <a:ext cx="487082" cy="619158"/>
          </a:xfrm>
          <a:prstGeom prst="rect">
            <a:avLst/>
          </a:prstGeom>
          <a:noFill/>
          <a:ln>
            <a:noFill/>
          </a:ln>
        </p:spPr>
      </p:pic>
      <p:sp>
        <p:nvSpPr>
          <p:cNvPr id="19" name="Google Shape;19;p43"/>
          <p:cNvSpPr txBox="1"/>
          <p:nvPr/>
        </p:nvSpPr>
        <p:spPr>
          <a:xfrm>
            <a:off x="1360170" y="6644243"/>
            <a:ext cx="3360420" cy="5286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45" b="0" i="0" u="none" strike="noStrike" cap="none">
                <a:solidFill>
                  <a:srgbClr val="646464"/>
                </a:solidFill>
                <a:latin typeface="Arial"/>
                <a:ea typeface="Arial"/>
                <a:cs typeface="Arial"/>
                <a:sym typeface="Arial"/>
              </a:rPr>
              <a:t>U.S. Department of Energy Office of Science</a:t>
            </a:r>
            <a:endParaRPr/>
          </a:p>
          <a:p>
            <a:pPr marL="0" marR="0" lvl="0" indent="0" algn="l" rtl="0">
              <a:spcBef>
                <a:spcPts val="0"/>
              </a:spcBef>
              <a:spcAft>
                <a:spcPts val="0"/>
              </a:spcAft>
              <a:buNone/>
            </a:pPr>
            <a:r>
              <a:rPr lang="en-US" sz="945">
                <a:solidFill>
                  <a:srgbClr val="646464"/>
                </a:solidFill>
                <a:latin typeface="Arial"/>
                <a:ea typeface="Arial"/>
                <a:cs typeface="Arial"/>
                <a:sym typeface="Arial"/>
              </a:rPr>
              <a:t>National Science Foundation</a:t>
            </a:r>
            <a:endParaRPr/>
          </a:p>
          <a:p>
            <a:pPr marL="0" marR="0" lvl="0" indent="0" algn="l" rtl="0">
              <a:spcBef>
                <a:spcPts val="0"/>
              </a:spcBef>
              <a:spcAft>
                <a:spcPts val="0"/>
              </a:spcAft>
              <a:buNone/>
            </a:pPr>
            <a:r>
              <a:rPr lang="en-US" sz="945">
                <a:solidFill>
                  <a:srgbClr val="646464"/>
                </a:solidFill>
                <a:latin typeface="Arial"/>
                <a:ea typeface="Arial"/>
                <a:cs typeface="Arial"/>
                <a:sym typeface="Arial"/>
              </a:rPr>
              <a:t>Michigan State University</a:t>
            </a:r>
            <a:endParaRPr sz="945">
              <a:solidFill>
                <a:srgbClr val="646464"/>
              </a:solidFill>
              <a:latin typeface="Arial"/>
              <a:ea typeface="Arial"/>
              <a:cs typeface="Arial"/>
              <a:sym typeface="Arial"/>
            </a:endParaRPr>
          </a:p>
        </p:txBody>
      </p:sp>
      <p:sp>
        <p:nvSpPr>
          <p:cNvPr id="20" name="Google Shape;20;p43"/>
          <p:cNvSpPr/>
          <p:nvPr/>
        </p:nvSpPr>
        <p:spPr>
          <a:xfrm>
            <a:off x="0" y="0"/>
            <a:ext cx="9619289" cy="1069977"/>
          </a:xfrm>
          <a:prstGeom prst="rect">
            <a:avLst/>
          </a:prstGeom>
          <a:solidFill>
            <a:srgbClr val="E6E8DC"/>
          </a:solidFill>
          <a:ln>
            <a:noFill/>
          </a:ln>
        </p:spPr>
        <p:txBody>
          <a:bodyPr spcFirstLastPara="1" wrap="square" lIns="208950" tIns="104475" rIns="208950" bIns="104475" anchor="t" anchorCtr="0">
            <a:noAutofit/>
          </a:bodyPr>
          <a:lstStyle/>
          <a:p>
            <a:pPr marL="0" marR="0" lvl="0" indent="0" algn="l" rtl="0">
              <a:lnSpc>
                <a:spcPct val="100000"/>
              </a:lnSpc>
              <a:spcBef>
                <a:spcPts val="0"/>
              </a:spcBef>
              <a:spcAft>
                <a:spcPts val="0"/>
              </a:spcAft>
              <a:buClr>
                <a:srgbClr val="B81414"/>
              </a:buClr>
              <a:buSzPts val="19654"/>
              <a:buFont typeface="Helvetica Neue"/>
              <a:buNone/>
            </a:pPr>
            <a:endParaRPr sz="19654"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hr.msu.edu/ua/hiring/documents/BackgroundCheckAuth_YouthProg.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constan@nscl.msu.ed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txBox="1"/>
          <p:nvPr/>
        </p:nvSpPr>
        <p:spPr>
          <a:xfrm>
            <a:off x="0" y="1295400"/>
            <a:ext cx="9601200" cy="1642965"/>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Clr>
                <a:srgbClr val="000000"/>
              </a:buClr>
              <a:buSzPts val="5400"/>
              <a:buFont typeface="Arial"/>
              <a:buNone/>
            </a:pPr>
            <a:r>
              <a:rPr lang="en-US" sz="5400" b="1" i="0" u="none" strike="noStrike" cap="none">
                <a:solidFill>
                  <a:srgbClr val="000000"/>
                </a:solidFill>
                <a:latin typeface="Arial"/>
                <a:ea typeface="Arial"/>
                <a:cs typeface="Arial"/>
                <a:sym typeface="Arial"/>
              </a:rPr>
              <a:t>The FRIB</a:t>
            </a:r>
            <a:endParaRPr/>
          </a:p>
          <a:p>
            <a:pPr marL="0" marR="0" lvl="0" indent="0" algn="ctr" rtl="0">
              <a:lnSpc>
                <a:spcPct val="75000"/>
              </a:lnSpc>
              <a:spcBef>
                <a:spcPts val="1620"/>
              </a:spcBef>
              <a:spcAft>
                <a:spcPts val="0"/>
              </a:spcAft>
              <a:buClr>
                <a:srgbClr val="000000"/>
              </a:buClr>
              <a:buSzPts val="5400"/>
              <a:buFont typeface="Arial"/>
              <a:buNone/>
            </a:pPr>
            <a:r>
              <a:rPr lang="en-US" sz="5400" b="1" i="0" u="none" strike="noStrike" cap="none">
                <a:solidFill>
                  <a:srgbClr val="000000"/>
                </a:solidFill>
                <a:latin typeface="Arial"/>
                <a:ea typeface="Arial"/>
                <a:cs typeface="Arial"/>
                <a:sym typeface="Arial"/>
              </a:rPr>
              <a:t>Training Workshop</a:t>
            </a:r>
            <a:endParaRPr/>
          </a:p>
          <a:p>
            <a:pPr marL="0" marR="0" lvl="0" indent="0" algn="ctr" rtl="0">
              <a:lnSpc>
                <a:spcPct val="75000"/>
              </a:lnSpc>
              <a:spcBef>
                <a:spcPts val="1620"/>
              </a:spcBef>
              <a:spcAft>
                <a:spcPts val="0"/>
              </a:spcAft>
              <a:buClr>
                <a:srgbClr val="000000"/>
              </a:buClr>
              <a:buSzPts val="5400"/>
              <a:buFont typeface="Arial"/>
              <a:buNone/>
            </a:pPr>
            <a:r>
              <a:rPr lang="en-US" sz="5400" b="1" i="0" u="none" strike="noStrike" cap="none">
                <a:solidFill>
                  <a:srgbClr val="000000"/>
                </a:solidFill>
                <a:latin typeface="Arial"/>
                <a:ea typeface="Arial"/>
                <a:cs typeface="Arial"/>
                <a:sym typeface="Arial"/>
              </a:rPr>
              <a:t>for Tour Guides</a:t>
            </a:r>
            <a:endParaRPr sz="2100" b="1" i="0" u="none" strike="noStrike" cap="none">
              <a:solidFill>
                <a:srgbClr val="4E8542"/>
              </a:solidFill>
              <a:latin typeface="Arial"/>
              <a:ea typeface="Arial"/>
              <a:cs typeface="Arial"/>
              <a:sym typeface="Arial"/>
            </a:endParaRPr>
          </a:p>
        </p:txBody>
      </p:sp>
      <p:sp>
        <p:nvSpPr>
          <p:cNvPr id="35" name="Google Shape;35;p1"/>
          <p:cNvSpPr txBox="1"/>
          <p:nvPr/>
        </p:nvSpPr>
        <p:spPr>
          <a:xfrm>
            <a:off x="134703" y="4282440"/>
            <a:ext cx="9601200" cy="128016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90"/>
              <a:buFont typeface="Noto Sans Symbols"/>
              <a:buNone/>
            </a:pPr>
            <a:r>
              <a:rPr lang="en-US" sz="1890" b="0" i="0" u="none" strike="noStrike" cap="none">
                <a:solidFill>
                  <a:srgbClr val="000000"/>
                </a:solidFill>
                <a:latin typeface="Arial"/>
                <a:ea typeface="Arial"/>
                <a:cs typeface="Arial"/>
                <a:sym typeface="Arial"/>
              </a:rPr>
              <a:t>Dr. Zach Constan</a:t>
            </a:r>
            <a:endParaRPr/>
          </a:p>
          <a:p>
            <a:pPr marL="0" marR="0" lvl="0" indent="0" algn="ctr" rtl="0">
              <a:lnSpc>
                <a:spcPct val="90000"/>
              </a:lnSpc>
              <a:spcBef>
                <a:spcPts val="630"/>
              </a:spcBef>
              <a:spcAft>
                <a:spcPts val="0"/>
              </a:spcAft>
              <a:buClr>
                <a:srgbClr val="000000"/>
              </a:buClr>
              <a:buSzPts val="1890"/>
              <a:buFont typeface="Noto Sans Symbols"/>
              <a:buNone/>
            </a:pPr>
            <a:r>
              <a:rPr lang="en-US" sz="1890" b="0" i="0" u="none" strike="noStrike" cap="none">
                <a:solidFill>
                  <a:srgbClr val="000000"/>
                </a:solidFill>
                <a:latin typeface="Arial"/>
                <a:ea typeface="Arial"/>
                <a:cs typeface="Arial"/>
                <a:sym typeface="Arial"/>
              </a:rPr>
              <a:t>Outreach Coordinator</a:t>
            </a:r>
            <a:endParaRPr sz="1890" b="0" i="0" u="none" strike="noStrike" cap="none">
              <a:solidFill>
                <a:srgbClr val="064308"/>
              </a:solidFill>
              <a:latin typeface="Arial"/>
              <a:ea typeface="Arial"/>
              <a:cs typeface="Arial"/>
              <a:sym typeface="Arial"/>
            </a:endParaRPr>
          </a:p>
          <a:p>
            <a:pPr marL="0" marR="0" lvl="0" indent="0" algn="ctr" rtl="0">
              <a:lnSpc>
                <a:spcPct val="90000"/>
              </a:lnSpc>
              <a:spcBef>
                <a:spcPts val="1266"/>
              </a:spcBef>
              <a:spcAft>
                <a:spcPts val="0"/>
              </a:spcAft>
              <a:buClr>
                <a:srgbClr val="064308"/>
              </a:buClr>
              <a:buSzPts val="1890"/>
              <a:buFont typeface="Noto Sans Symbols"/>
              <a:buNone/>
            </a:pPr>
            <a:endParaRPr sz="1890" b="0" i="0" u="none" strike="noStrike" cap="none">
              <a:solidFill>
                <a:srgbClr val="064308"/>
              </a:solidFill>
              <a:latin typeface="Arial"/>
              <a:ea typeface="Arial"/>
              <a:cs typeface="Arial"/>
              <a:sym typeface="Arial"/>
            </a:endParaRPr>
          </a:p>
        </p:txBody>
      </p:sp>
      <p:sp>
        <p:nvSpPr>
          <p:cNvPr id="2" name="TextBox 1"/>
          <p:cNvSpPr txBox="1"/>
          <p:nvPr/>
        </p:nvSpPr>
        <p:spPr>
          <a:xfrm rot="19878938">
            <a:off x="6140916" y="4454095"/>
            <a:ext cx="3054041" cy="400110"/>
          </a:xfrm>
          <a:prstGeom prst="rect">
            <a:avLst/>
          </a:prstGeom>
          <a:noFill/>
        </p:spPr>
        <p:txBody>
          <a:bodyPr wrap="none" rtlCol="0">
            <a:spAutoFit/>
          </a:bodyPr>
          <a:lstStyle/>
          <a:p>
            <a:r>
              <a:rPr lang="en-US" sz="2000" b="1" dirty="0" smtClean="0">
                <a:latin typeface="Bradley Hand ITC" panose="03070402050302030203" pitchFamily="66" charset="0"/>
              </a:rPr>
              <a:t>Please sign in at the front!</a:t>
            </a:r>
            <a:endParaRPr lang="en-US" sz="2000" b="1" dirty="0">
              <a:latin typeface="Bradley Hand ITC" panose="03070402050302030203"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1"/>
          <p:cNvSpPr txBox="1">
            <a:spLocks noGrp="1"/>
          </p:cNvSpPr>
          <p:nvPr>
            <p:ph type="title"/>
          </p:nvPr>
        </p:nvSpPr>
        <p:spPr>
          <a:xfrm>
            <a:off x="660083" y="2286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400"/>
              <a:t>The Challenges</a:t>
            </a:r>
            <a:endParaRPr sz="4400"/>
          </a:p>
        </p:txBody>
      </p:sp>
      <p:sp>
        <p:nvSpPr>
          <p:cNvPr id="101" name="Google Shape;101;p11"/>
          <p:cNvSpPr txBox="1"/>
          <p:nvPr/>
        </p:nvSpPr>
        <p:spPr>
          <a:xfrm>
            <a:off x="310992" y="1316568"/>
            <a:ext cx="6629400" cy="4114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Undefined terminology</a:t>
            </a:r>
            <a:endParaRPr/>
          </a:p>
          <a:p>
            <a:pPr marL="381527" marR="0" lvl="1" indent="-159233" algn="l" rtl="0">
              <a:lnSpc>
                <a:spcPct val="80000"/>
              </a:lnSpc>
              <a:spcBef>
                <a:spcPts val="211"/>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nucleus, </a:t>
            </a:r>
            <a:r>
              <a:rPr lang="en-US" sz="2100" b="0" i="1" u="none" strike="noStrike" cap="none">
                <a:solidFill>
                  <a:schemeClr val="dk1"/>
                </a:solidFill>
                <a:latin typeface="Arial"/>
                <a:ea typeface="Arial"/>
                <a:cs typeface="Arial"/>
                <a:sym typeface="Arial"/>
              </a:rPr>
              <a:t>particle</a:t>
            </a:r>
            <a:r>
              <a:rPr lang="en-US" sz="2100" b="0" i="0" u="none" strike="noStrike" cap="none">
                <a:solidFill>
                  <a:schemeClr val="dk1"/>
                </a:solidFill>
                <a:latin typeface="Arial"/>
                <a:ea typeface="Arial"/>
                <a:cs typeface="Arial"/>
                <a:sym typeface="Arial"/>
              </a:rPr>
              <a:t> accelerator, nuclides, unstable, isotope, radioactive decay, electric repulsion </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Disconnected audience</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Overwhelming information/fast pace</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rPr>
              <a:t>FRIB </a:t>
            </a:r>
            <a:r>
              <a:rPr lang="en-US" sz="2800">
                <a:solidFill>
                  <a:srgbClr val="064308"/>
                </a:solidFill>
                <a:latin typeface="Arial"/>
                <a:ea typeface="Arial"/>
                <a:cs typeface="Arial"/>
                <a:sym typeface="Arial"/>
              </a:rPr>
              <a:t>is LOUD and disorienting</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Limited in what we can see</a:t>
            </a:r>
            <a:endParaRPr/>
          </a:p>
          <a:p>
            <a:pPr marL="381527" marR="0" lvl="1" indent="-159233" algn="l" rtl="0">
              <a:lnSpc>
                <a:spcPct val="80000"/>
              </a:lnSpc>
              <a:spcBef>
                <a:spcPts val="211"/>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Experiments close vaults</a:t>
            </a:r>
            <a:endParaRPr/>
          </a:p>
          <a:p>
            <a:pPr marL="381527" marR="0" lvl="1" indent="-159233" algn="l" rtl="0">
              <a:lnSpc>
                <a:spcPct val="80000"/>
              </a:lnSpc>
              <a:spcBef>
                <a:spcPts val="211"/>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Equipment isn’t interesting from the outside</a:t>
            </a:r>
            <a:endParaRPr/>
          </a:p>
          <a:p>
            <a:pPr marL="381527" marR="0" lvl="1" indent="-159233" algn="l" rtl="0">
              <a:lnSpc>
                <a:spcPct val="80000"/>
              </a:lnSpc>
              <a:spcBef>
                <a:spcPts val="211"/>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People visiting “the </a:t>
            </a:r>
            <a:r>
              <a:rPr lang="en-US" sz="2100">
                <a:solidFill>
                  <a:schemeClr val="dk1"/>
                </a:solidFill>
              </a:rPr>
              <a:t>accelerator</a:t>
            </a:r>
            <a:r>
              <a:rPr lang="en-US" sz="2100" b="0" i="0" u="none" strike="noStrike" cap="none">
                <a:solidFill>
                  <a:schemeClr val="dk1"/>
                </a:solidFill>
                <a:latin typeface="Arial"/>
                <a:ea typeface="Arial"/>
                <a:cs typeface="Arial"/>
                <a:sym typeface="Arial"/>
              </a:rPr>
              <a:t>” expect to see one</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Our own incomplete understanding!</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And many more…</a:t>
            </a:r>
            <a:endParaRPr/>
          </a:p>
        </p:txBody>
      </p:sp>
      <p:pic>
        <p:nvPicPr>
          <p:cNvPr id="102" name="Google Shape;102;p11"/>
          <p:cNvPicPr preferRelativeResize="0"/>
          <p:nvPr/>
        </p:nvPicPr>
        <p:blipFill rotWithShape="1">
          <a:blip r:embed="rId4">
            <a:alphaModFix/>
          </a:blip>
          <a:srcRect b="14654"/>
          <a:stretch/>
        </p:blipFill>
        <p:spPr>
          <a:xfrm rot="-5400000">
            <a:off x="5823110" y="2269067"/>
            <a:ext cx="4419598" cy="25146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381000" y="269346"/>
            <a:ext cx="89411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Room for improvement</a:t>
            </a:r>
            <a:endParaRPr/>
          </a:p>
        </p:txBody>
      </p:sp>
      <p:sp>
        <p:nvSpPr>
          <p:cNvPr id="108" name="Google Shape;108;p10"/>
          <p:cNvSpPr txBox="1"/>
          <p:nvPr/>
        </p:nvSpPr>
        <p:spPr>
          <a:xfrm>
            <a:off x="4157663" y="1295400"/>
            <a:ext cx="4833937" cy="554355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1800"/>
              <a:buFont typeface="Noto Sans Symbols"/>
              <a:buChar char="▪"/>
            </a:pPr>
            <a:r>
              <a:rPr lang="en-US" sz="1800" dirty="0">
                <a:solidFill>
                  <a:srgbClr val="064308"/>
                </a:solidFill>
                <a:latin typeface="Arial"/>
                <a:ea typeface="Arial"/>
                <a:cs typeface="Arial"/>
                <a:sym typeface="Arial"/>
              </a:rPr>
              <a:t>11/7/08 </a:t>
            </a:r>
            <a:r>
              <a:rPr lang="en-US" sz="1800" dirty="0">
                <a:solidFill>
                  <a:schemeClr val="dk1"/>
                </a:solidFill>
                <a:latin typeface="Arial"/>
                <a:ea typeface="Arial"/>
                <a:cs typeface="Arial"/>
                <a:sym typeface="Arial"/>
              </a:rPr>
              <a:t>“From the group members that went on the tour, I received feedback that they were very impressed with the quality of the [introductory] presentation… and found that to be very enjoyable, but then thought that the tour guides were…” </a:t>
            </a:r>
            <a:endParaRPr dirty="0"/>
          </a:p>
          <a:p>
            <a:pPr marL="189187" marR="0" lvl="0" indent="-189187" algn="l" rtl="0">
              <a:lnSpc>
                <a:spcPct val="90000"/>
              </a:lnSpc>
              <a:spcBef>
                <a:spcPts val="1266"/>
              </a:spcBef>
              <a:spcAft>
                <a:spcPts val="0"/>
              </a:spcAft>
              <a:buClr>
                <a:srgbClr val="064308"/>
              </a:buClr>
              <a:buSzPts val="1800"/>
              <a:buFont typeface="Noto Sans Symbols"/>
              <a:buChar char="▪"/>
            </a:pPr>
            <a:r>
              <a:rPr lang="en-US" sz="1800" b="1" dirty="0">
                <a:solidFill>
                  <a:srgbClr val="064308"/>
                </a:solidFill>
                <a:latin typeface="Arial"/>
                <a:ea typeface="Arial"/>
                <a:cs typeface="Arial"/>
                <a:sym typeface="Arial"/>
              </a:rPr>
              <a:t>unprepared </a:t>
            </a:r>
            <a:r>
              <a:rPr lang="en-US" sz="1800" dirty="0">
                <a:solidFill>
                  <a:srgbClr val="064308"/>
                </a:solidFill>
                <a:latin typeface="Arial"/>
                <a:ea typeface="Arial"/>
                <a:cs typeface="Arial"/>
                <a:sym typeface="Arial"/>
              </a:rPr>
              <a:t>(use wiki, shadow tours, ask for help)</a:t>
            </a:r>
            <a:endParaRPr dirty="0"/>
          </a:p>
          <a:p>
            <a:pPr marL="189187" marR="0" lvl="0" indent="-189187" algn="l" rtl="0">
              <a:lnSpc>
                <a:spcPct val="90000"/>
              </a:lnSpc>
              <a:spcBef>
                <a:spcPts val="1266"/>
              </a:spcBef>
              <a:spcAft>
                <a:spcPts val="0"/>
              </a:spcAft>
              <a:buClr>
                <a:srgbClr val="064308"/>
              </a:buClr>
              <a:buSzPts val="1800"/>
              <a:buFont typeface="Noto Sans Symbols"/>
              <a:buChar char="▪"/>
            </a:pPr>
            <a:r>
              <a:rPr lang="en-US" sz="1800" b="1" dirty="0">
                <a:solidFill>
                  <a:srgbClr val="064308"/>
                </a:solidFill>
                <a:latin typeface="Arial"/>
                <a:ea typeface="Arial"/>
                <a:cs typeface="Arial"/>
                <a:sym typeface="Arial"/>
              </a:rPr>
              <a:t>hard to hear</a:t>
            </a:r>
            <a:r>
              <a:rPr lang="en-US" sz="1800" dirty="0">
                <a:solidFill>
                  <a:srgbClr val="064308"/>
                </a:solidFill>
                <a:latin typeface="Arial"/>
                <a:ea typeface="Arial"/>
                <a:cs typeface="Arial"/>
                <a:sym typeface="Arial"/>
              </a:rPr>
              <a:t> (ask people to move closer, speak loudly, use speaker system)</a:t>
            </a:r>
            <a:endParaRPr dirty="0"/>
          </a:p>
          <a:p>
            <a:pPr marL="189187" marR="0" lvl="0" indent="-189187" algn="l" rtl="0">
              <a:lnSpc>
                <a:spcPct val="90000"/>
              </a:lnSpc>
              <a:spcBef>
                <a:spcPts val="1266"/>
              </a:spcBef>
              <a:spcAft>
                <a:spcPts val="0"/>
              </a:spcAft>
              <a:buClr>
                <a:srgbClr val="064308"/>
              </a:buClr>
              <a:buSzPts val="1800"/>
              <a:buFont typeface="Noto Sans Symbols"/>
              <a:buChar char="▪"/>
            </a:pPr>
            <a:r>
              <a:rPr lang="en-US" sz="1800" b="1" dirty="0">
                <a:solidFill>
                  <a:srgbClr val="064308"/>
                </a:solidFill>
                <a:latin typeface="Arial"/>
                <a:ea typeface="Arial"/>
                <a:cs typeface="Arial"/>
                <a:sym typeface="Arial"/>
              </a:rPr>
              <a:t>hard to understand</a:t>
            </a:r>
            <a:r>
              <a:rPr lang="en-US" sz="1800" dirty="0">
                <a:solidFill>
                  <a:srgbClr val="064308"/>
                </a:solidFill>
                <a:latin typeface="Arial"/>
                <a:ea typeface="Arial"/>
                <a:cs typeface="Arial"/>
                <a:sym typeface="Arial"/>
              </a:rPr>
              <a:t> (speak clearly, watch terminology)</a:t>
            </a:r>
            <a:endParaRPr dirty="0"/>
          </a:p>
          <a:p>
            <a:pPr marL="189187" marR="0" lvl="0" indent="-189187" algn="l" rtl="0">
              <a:lnSpc>
                <a:spcPct val="90000"/>
              </a:lnSpc>
              <a:spcBef>
                <a:spcPts val="1266"/>
              </a:spcBef>
              <a:spcAft>
                <a:spcPts val="0"/>
              </a:spcAft>
              <a:buClr>
                <a:srgbClr val="064308"/>
              </a:buClr>
              <a:buSzPts val="1800"/>
              <a:buFont typeface="Noto Sans Symbols"/>
              <a:buChar char="▪"/>
            </a:pPr>
            <a:r>
              <a:rPr lang="en-US" sz="1800" b="1" dirty="0">
                <a:solidFill>
                  <a:srgbClr val="064308"/>
                </a:solidFill>
                <a:latin typeface="Arial"/>
                <a:ea typeface="Arial"/>
                <a:cs typeface="Arial"/>
                <a:sym typeface="Arial"/>
              </a:rPr>
              <a:t>unable to answer questions</a:t>
            </a:r>
            <a:r>
              <a:rPr lang="en-US" sz="1800" dirty="0">
                <a:solidFill>
                  <a:srgbClr val="064308"/>
                </a:solidFill>
                <a:latin typeface="Arial"/>
                <a:ea typeface="Arial"/>
                <a:cs typeface="Arial"/>
                <a:sym typeface="Arial"/>
              </a:rPr>
              <a:t> (read wiki FAQ, forward questions to Zach, but it’s OK to say “I don’t know”!)</a:t>
            </a:r>
            <a:endParaRPr dirty="0"/>
          </a:p>
          <a:p>
            <a:pPr marL="189187" marR="0" lvl="0" indent="-189187" algn="l" rtl="0">
              <a:lnSpc>
                <a:spcPct val="90000"/>
              </a:lnSpc>
              <a:spcBef>
                <a:spcPts val="1266"/>
              </a:spcBef>
              <a:spcAft>
                <a:spcPts val="0"/>
              </a:spcAft>
              <a:buClr>
                <a:srgbClr val="064308"/>
              </a:buClr>
              <a:buSzPts val="1800"/>
              <a:buFont typeface="Noto Sans Symbols"/>
              <a:buChar char="▪"/>
            </a:pPr>
            <a:r>
              <a:rPr lang="en-US" sz="1800" dirty="0">
                <a:solidFill>
                  <a:srgbClr val="064308"/>
                </a:solidFill>
                <a:latin typeface="Arial"/>
                <a:ea typeface="Arial"/>
                <a:cs typeface="Arial"/>
                <a:sym typeface="Arial"/>
              </a:rPr>
              <a:t>For every potential problem, guides have a solution (see </a:t>
            </a:r>
            <a:r>
              <a:rPr lang="en-US" sz="1800" dirty="0" smtClean="0">
                <a:solidFill>
                  <a:srgbClr val="064308"/>
                </a:solidFill>
                <a:latin typeface="Arial"/>
                <a:ea typeface="Arial"/>
                <a:cs typeface="Arial"/>
                <a:sym typeface="Arial"/>
              </a:rPr>
              <a:t>resources next slide</a:t>
            </a:r>
            <a:r>
              <a:rPr lang="en-US" sz="1800" dirty="0">
                <a:solidFill>
                  <a:srgbClr val="064308"/>
                </a:solidFill>
                <a:latin typeface="Arial"/>
                <a:ea typeface="Arial"/>
                <a:cs typeface="Arial"/>
                <a:sym typeface="Arial"/>
              </a:rPr>
              <a:t>)!</a:t>
            </a:r>
            <a:endParaRPr dirty="0"/>
          </a:p>
        </p:txBody>
      </p:sp>
      <p:sp>
        <p:nvSpPr>
          <p:cNvPr id="109" name="Google Shape;109;p10"/>
          <p:cNvSpPr txBox="1"/>
          <p:nvPr/>
        </p:nvSpPr>
        <p:spPr>
          <a:xfrm>
            <a:off x="669925" y="1295400"/>
            <a:ext cx="3487738" cy="4337050"/>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548235"/>
              </a:buClr>
              <a:buSzPts val="1800"/>
              <a:buFont typeface="Arial"/>
              <a:buChar char="•"/>
            </a:pPr>
            <a:r>
              <a:rPr lang="en-US" sz="1800">
                <a:solidFill>
                  <a:srgbClr val="548235"/>
                </a:solidFill>
                <a:latin typeface="Arial"/>
                <a:ea typeface="Arial"/>
                <a:cs typeface="Arial"/>
                <a:sym typeface="Arial"/>
              </a:rPr>
              <a:t>7/2/18 </a:t>
            </a:r>
            <a:r>
              <a:rPr lang="en-US" sz="1800">
                <a:solidFill>
                  <a:schemeClr val="dk1"/>
                </a:solidFill>
                <a:latin typeface="Arial"/>
                <a:ea typeface="Arial"/>
                <a:cs typeface="Arial"/>
                <a:sym typeface="Arial"/>
              </a:rPr>
              <a:t>“It's difficult to hear the tour guides when out in the large 'factory' style areas… the students seemed to lose interest when they can't stay engaged.”</a:t>
            </a:r>
            <a:endParaRPr/>
          </a:p>
          <a:p>
            <a:pPr marL="228600" marR="0" lvl="0" indent="-228600" algn="l" rtl="0">
              <a:lnSpc>
                <a:spcPct val="90000"/>
              </a:lnSpc>
              <a:spcBef>
                <a:spcPts val="1000"/>
              </a:spcBef>
              <a:spcAft>
                <a:spcPts val="0"/>
              </a:spcAft>
              <a:buClr>
                <a:srgbClr val="548235"/>
              </a:buClr>
              <a:buSzPts val="1800"/>
              <a:buFont typeface="Arial"/>
              <a:buChar char="•"/>
            </a:pPr>
            <a:r>
              <a:rPr lang="en-US" sz="1800">
                <a:solidFill>
                  <a:srgbClr val="548235"/>
                </a:solidFill>
                <a:latin typeface="Arial"/>
                <a:ea typeface="Arial"/>
                <a:cs typeface="Arial"/>
                <a:sym typeface="Arial"/>
              </a:rPr>
              <a:t>11/8/18 </a:t>
            </a:r>
            <a:r>
              <a:rPr lang="en-US" sz="1800">
                <a:solidFill>
                  <a:schemeClr val="dk1"/>
                </a:solidFill>
                <a:latin typeface="Arial"/>
                <a:ea typeface="Arial"/>
                <a:cs typeface="Arial"/>
                <a:sym typeface="Arial"/>
              </a:rPr>
              <a:t>“[The tour guides] started at too high a level of understanding in their remarks”</a:t>
            </a:r>
            <a:endParaRPr/>
          </a:p>
          <a:p>
            <a:pPr marL="228600" marR="0" lvl="0" indent="-228600" algn="l" rtl="0">
              <a:lnSpc>
                <a:spcPct val="90000"/>
              </a:lnSpc>
              <a:spcBef>
                <a:spcPts val="1000"/>
              </a:spcBef>
              <a:spcAft>
                <a:spcPts val="0"/>
              </a:spcAft>
              <a:buClr>
                <a:srgbClr val="548235"/>
              </a:buClr>
              <a:buSzPts val="1800"/>
              <a:buFont typeface="Arial"/>
              <a:buChar char="•"/>
            </a:pPr>
            <a:r>
              <a:rPr lang="en-US" sz="1800">
                <a:solidFill>
                  <a:srgbClr val="548235"/>
                </a:solidFill>
                <a:latin typeface="Arial"/>
                <a:ea typeface="Arial"/>
                <a:cs typeface="Arial"/>
                <a:sym typeface="Arial"/>
              </a:rPr>
              <a:t>2/9/19 </a:t>
            </a:r>
            <a:r>
              <a:rPr lang="en-US" sz="1800">
                <a:solidFill>
                  <a:schemeClr val="dk1"/>
                </a:solidFill>
                <a:latin typeface="Arial"/>
                <a:ea typeface="Arial"/>
                <a:cs typeface="Arial"/>
                <a:sym typeface="Arial"/>
              </a:rPr>
              <a:t>“The cyclotron tour was sub-par… most people didn’t care much about, it was also hard to hear so the long-winded talking by the tour guide was tough.”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5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5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fade">
                                      <p:cBhvr>
                                        <p:cTn id="17" dur="5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Effect transition="in" filter="fade">
                                      <p:cBhvr>
                                        <p:cTn id="22" dur="500"/>
                                        <p:tgtEl>
                                          <p:spTgt spid="1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pRg st="4" end="4"/>
                                            </p:txEl>
                                          </p:spTgt>
                                        </p:tgtEl>
                                        <p:attrNameLst>
                                          <p:attrName>style.visibility</p:attrName>
                                        </p:attrNameLst>
                                      </p:cBhvr>
                                      <p:to>
                                        <p:strVal val="visible"/>
                                      </p:to>
                                    </p:set>
                                    <p:animEffect transition="in" filter="fade">
                                      <p:cBhvr>
                                        <p:cTn id="27" dur="500"/>
                                        <p:tgtEl>
                                          <p:spTgt spid="1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2"/>
          <p:cNvSpPr txBox="1">
            <a:spLocks noGrp="1"/>
          </p:cNvSpPr>
          <p:nvPr>
            <p:ph type="title"/>
          </p:nvPr>
        </p:nvSpPr>
        <p:spPr>
          <a:xfrm>
            <a:off x="660083" y="2286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400"/>
              <a:t>Your Resources</a:t>
            </a:r>
            <a:endParaRPr/>
          </a:p>
        </p:txBody>
      </p:sp>
      <p:sp>
        <p:nvSpPr>
          <p:cNvPr id="115" name="Google Shape;115;p12"/>
          <p:cNvSpPr txBox="1"/>
          <p:nvPr/>
        </p:nvSpPr>
        <p:spPr>
          <a:xfrm>
            <a:off x="228602" y="1219200"/>
            <a:ext cx="4637088" cy="51054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chemeClr val="dk1"/>
              </a:buClr>
              <a:buSzPts val="1800"/>
              <a:buFont typeface="Noto Sans Symbols"/>
              <a:buChar char="▪"/>
            </a:pPr>
            <a:r>
              <a:rPr lang="en-US" sz="1800" b="1">
                <a:solidFill>
                  <a:schemeClr val="dk1"/>
                </a:solidFill>
                <a:latin typeface="Arial"/>
                <a:ea typeface="Arial"/>
                <a:cs typeface="Arial"/>
                <a:sym typeface="Arial"/>
              </a:rPr>
              <a:t>The “Tour wiki”: bookmark it, explore it, use it, love it. </a:t>
            </a:r>
            <a:endParaRPr>
              <a:solidFill>
                <a:schemeClr val="dk1"/>
              </a:solidFill>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IntraEnterprise &gt; Employee Information &gt; Resources for Tour Guides</a:t>
            </a:r>
            <a:endParaRPr>
              <a:solidFill>
                <a:schemeClr val="dk1"/>
              </a:solidFill>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Tour Introduction slideshow &amp; script</a:t>
            </a:r>
            <a:endParaRPr>
              <a:solidFill>
                <a:schemeClr val="dk1"/>
              </a:solidFill>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The Tour location script</a:t>
            </a:r>
            <a:endParaRPr>
              <a:solidFill>
                <a:schemeClr val="dk1"/>
              </a:solidFill>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Frequently Asked Questions: learn more about NSCL than you ever wanted to know. Several updates include interesting questions from visitors and guides!</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b="1">
                <a:solidFill>
                  <a:schemeClr val="dk1"/>
                </a:solidFill>
                <a:latin typeface="Arial"/>
                <a:ea typeface="Arial"/>
                <a:cs typeface="Arial"/>
                <a:sym typeface="Arial"/>
              </a:rPr>
              <a:t>NSCL Outreach website:</a:t>
            </a:r>
            <a:r>
              <a:rPr lang="en-US" sz="1800">
                <a:solidFill>
                  <a:schemeClr val="dk1"/>
                </a:solidFill>
                <a:latin typeface="Arial"/>
                <a:ea typeface="Arial"/>
                <a:cs typeface="Arial"/>
                <a:sym typeface="Arial"/>
              </a:rPr>
              <a:t> </a:t>
            </a:r>
            <a:r>
              <a:rPr lang="en-US" sz="1800" b="1">
                <a:solidFill>
                  <a:schemeClr val="dk1"/>
                </a:solidFill>
                <a:latin typeface="Arial"/>
                <a:ea typeface="Arial"/>
                <a:cs typeface="Arial"/>
                <a:sym typeface="Arial"/>
              </a:rPr>
              <a:t>www.nscl.msu.edu/public/education</a:t>
            </a:r>
            <a:endParaRPr>
              <a:solidFill>
                <a:schemeClr val="dk1"/>
              </a:solidFill>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Links to downloads, our YouTube channel, the NSCL Gift Shop, etc.</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Demonstration materials</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Laminated maps and speaker systems</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Shadow fellow tour guides &amp; Zach </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Posters in hallways</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b="1">
                <a:solidFill>
                  <a:schemeClr val="dk1"/>
                </a:solidFill>
                <a:latin typeface="Arial"/>
                <a:ea typeface="Arial"/>
                <a:cs typeface="Arial"/>
                <a:sym typeface="Arial"/>
              </a:rPr>
              <a:t>Small Matter of Big Science (YouTube)</a:t>
            </a:r>
            <a:endParaRPr>
              <a:solidFill>
                <a:schemeClr val="dk1"/>
              </a:solidFill>
            </a:endParaRPr>
          </a:p>
        </p:txBody>
      </p:sp>
      <p:pic>
        <p:nvPicPr>
          <p:cNvPr id="116" name="Google Shape;116;p12"/>
          <p:cNvPicPr preferRelativeResize="0"/>
          <p:nvPr/>
        </p:nvPicPr>
        <p:blipFill rotWithShape="1">
          <a:blip r:embed="rId4">
            <a:alphaModFix/>
          </a:blip>
          <a:srcRect r="46031"/>
          <a:stretch/>
        </p:blipFill>
        <p:spPr>
          <a:xfrm>
            <a:off x="4850754" y="1219200"/>
            <a:ext cx="4521845" cy="48768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3"/>
          <p:cNvSpPr txBox="1">
            <a:spLocks noGrp="1"/>
          </p:cNvSpPr>
          <p:nvPr>
            <p:ph type="title"/>
          </p:nvPr>
        </p:nvSpPr>
        <p:spPr>
          <a:xfrm>
            <a:off x="6096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Tour location script</a:t>
            </a:r>
            <a:endParaRPr sz="4000"/>
          </a:p>
        </p:txBody>
      </p:sp>
      <p:sp>
        <p:nvSpPr>
          <p:cNvPr id="122" name="Google Shape;122;p13"/>
          <p:cNvSpPr txBox="1"/>
          <p:nvPr/>
        </p:nvSpPr>
        <p:spPr>
          <a:xfrm>
            <a:off x="628650" y="1447800"/>
            <a:ext cx="4476750" cy="4876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000"/>
              <a:buFont typeface="Noto Sans Symbols"/>
              <a:buChar char="▪"/>
            </a:pPr>
            <a:r>
              <a:rPr lang="en-US" sz="2000" b="1" dirty="0">
                <a:solidFill>
                  <a:srgbClr val="064308"/>
                </a:solidFill>
                <a:latin typeface="Arial"/>
                <a:ea typeface="Arial"/>
                <a:cs typeface="Arial"/>
                <a:sym typeface="Arial"/>
              </a:rPr>
              <a:t>Approved</a:t>
            </a:r>
            <a:r>
              <a:rPr lang="en-US" sz="2000" dirty="0">
                <a:solidFill>
                  <a:srgbClr val="064308"/>
                </a:solidFill>
                <a:latin typeface="Arial"/>
                <a:ea typeface="Arial"/>
                <a:cs typeface="Arial"/>
                <a:sym typeface="Arial"/>
              </a:rPr>
              <a:t> by each vault coordinator</a:t>
            </a:r>
            <a:endParaRPr dirty="0"/>
          </a:p>
          <a:p>
            <a:pPr marL="189187" marR="0" lvl="0" indent="-189187" algn="l" rtl="0">
              <a:lnSpc>
                <a:spcPct val="80000"/>
              </a:lnSpc>
              <a:spcBef>
                <a:spcPts val="1266"/>
              </a:spcBef>
              <a:spcAft>
                <a:spcPts val="0"/>
              </a:spcAft>
              <a:buClr>
                <a:srgbClr val="064308"/>
              </a:buClr>
              <a:buSzPts val="2000"/>
              <a:buFont typeface="Noto Sans Symbols"/>
              <a:buChar char="▪"/>
            </a:pPr>
            <a:r>
              <a:rPr lang="en-US" sz="2000" dirty="0">
                <a:solidFill>
                  <a:srgbClr val="064308"/>
                </a:solidFill>
                <a:latin typeface="Arial"/>
                <a:ea typeface="Arial"/>
                <a:cs typeface="Arial"/>
                <a:sym typeface="Arial"/>
              </a:rPr>
              <a:t>Contains correct information and prudent language regarding equipment</a:t>
            </a:r>
            <a:endParaRPr dirty="0"/>
          </a:p>
          <a:p>
            <a:pPr marL="189187" marR="0" lvl="0" indent="-189187" algn="l" rtl="0">
              <a:lnSpc>
                <a:spcPct val="80000"/>
              </a:lnSpc>
              <a:spcBef>
                <a:spcPts val="1266"/>
              </a:spcBef>
              <a:spcAft>
                <a:spcPts val="0"/>
              </a:spcAft>
              <a:buClr>
                <a:srgbClr val="064308"/>
              </a:buClr>
              <a:buSzPts val="2000"/>
              <a:buFont typeface="Noto Sans Symbols"/>
              <a:buChar char="▪"/>
            </a:pPr>
            <a:r>
              <a:rPr lang="en-US" sz="2000" dirty="0">
                <a:solidFill>
                  <a:srgbClr val="064308"/>
                </a:solidFill>
                <a:latin typeface="Arial"/>
                <a:ea typeface="Arial"/>
                <a:cs typeface="Arial"/>
                <a:sym typeface="Arial"/>
              </a:rPr>
              <a:t>Be </a:t>
            </a:r>
            <a:r>
              <a:rPr lang="en-US" sz="2000" i="1" dirty="0">
                <a:solidFill>
                  <a:srgbClr val="064308"/>
                </a:solidFill>
                <a:latin typeface="Arial"/>
                <a:ea typeface="Arial"/>
                <a:cs typeface="Arial"/>
                <a:sym typeface="Arial"/>
              </a:rPr>
              <a:t>very careful</a:t>
            </a:r>
            <a:r>
              <a:rPr lang="en-US" sz="2000" dirty="0">
                <a:solidFill>
                  <a:srgbClr val="064308"/>
                </a:solidFill>
                <a:latin typeface="Arial"/>
                <a:ea typeface="Arial"/>
                <a:cs typeface="Arial"/>
                <a:sym typeface="Arial"/>
              </a:rPr>
              <a:t> with any deviations from the script – our message must be accurate and consistent. </a:t>
            </a:r>
            <a:r>
              <a:rPr lang="en-US" sz="2000" dirty="0">
                <a:solidFill>
                  <a:srgbClr val="064308"/>
                </a:solidFill>
              </a:rPr>
              <a:t>FRIB </a:t>
            </a:r>
            <a:r>
              <a:rPr lang="en-US" sz="2000" dirty="0">
                <a:solidFill>
                  <a:srgbClr val="064308"/>
                </a:solidFill>
                <a:latin typeface="Arial"/>
                <a:ea typeface="Arial"/>
                <a:cs typeface="Arial"/>
                <a:sym typeface="Arial"/>
              </a:rPr>
              <a:t>(and DOE) is particular about public communication.</a:t>
            </a:r>
            <a:endParaRPr dirty="0"/>
          </a:p>
          <a:p>
            <a:pPr marL="381527" marR="0" lvl="1" indent="-159233" algn="l" rtl="0">
              <a:lnSpc>
                <a:spcPct val="8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Use your judgment. We want to give a positive impression of the lab, so don’t share anything that detracts from that.</a:t>
            </a:r>
            <a:endParaRPr dirty="0"/>
          </a:p>
          <a:p>
            <a:pPr marL="381527" marR="0" lvl="1" indent="-159233" algn="l" rtl="0">
              <a:lnSpc>
                <a:spcPct val="8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You can say anything you know is factual and is not a sensitive subject</a:t>
            </a:r>
            <a:endParaRPr dirty="0"/>
          </a:p>
          <a:p>
            <a:pPr marL="381527" marR="0" lvl="1" indent="-159233" algn="l" rtl="0">
              <a:lnSpc>
                <a:spcPct val="80000"/>
              </a:lnSpc>
              <a:spcBef>
                <a:spcPts val="211"/>
              </a:spcBef>
              <a:spcAft>
                <a:spcPts val="0"/>
              </a:spcAft>
              <a:buClr>
                <a:schemeClr val="dk1"/>
              </a:buClr>
              <a:buSzPts val="1800"/>
              <a:buFont typeface="Arial"/>
              <a:buChar char="•"/>
            </a:pPr>
            <a:r>
              <a:rPr lang="en-US" sz="1800" b="1" i="0" u="none" strike="noStrike" cap="none" dirty="0">
                <a:solidFill>
                  <a:schemeClr val="dk1"/>
                </a:solidFill>
                <a:latin typeface="Arial"/>
                <a:ea typeface="Arial"/>
                <a:cs typeface="Arial"/>
                <a:sym typeface="Arial"/>
              </a:rPr>
              <a:t>Explain things from a positive stance</a:t>
            </a:r>
            <a:endParaRPr dirty="0"/>
          </a:p>
          <a:p>
            <a:pPr marL="381527" marR="0" lvl="1" indent="-159233" algn="l" rtl="0">
              <a:lnSpc>
                <a:spcPct val="8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As always, when in doubt, don’t be afraid to say “I don’t know”</a:t>
            </a:r>
            <a:endParaRPr dirty="0"/>
          </a:p>
        </p:txBody>
      </p:sp>
      <p:pic>
        <p:nvPicPr>
          <p:cNvPr id="123" name="Google Shape;123;p13" descr="100_0181"/>
          <p:cNvPicPr preferRelativeResize="0"/>
          <p:nvPr/>
        </p:nvPicPr>
        <p:blipFill rotWithShape="1">
          <a:blip r:embed="rId4">
            <a:alphaModFix/>
          </a:blip>
          <a:srcRect/>
          <a:stretch/>
        </p:blipFill>
        <p:spPr>
          <a:xfrm>
            <a:off x="5461635" y="1449917"/>
            <a:ext cx="3429000" cy="2571750"/>
          </a:xfrm>
          <a:prstGeom prst="rect">
            <a:avLst/>
          </a:prstGeom>
          <a:noFill/>
          <a:ln>
            <a:noFill/>
          </a:ln>
        </p:spPr>
      </p:pic>
      <p:sp>
        <p:nvSpPr>
          <p:cNvPr id="124" name="Google Shape;124;p13"/>
          <p:cNvSpPr txBox="1"/>
          <p:nvPr/>
        </p:nvSpPr>
        <p:spPr>
          <a:xfrm>
            <a:off x="5461525" y="4332475"/>
            <a:ext cx="34290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smtClean="0"/>
              <a:t>The tour will not visit the </a:t>
            </a:r>
            <a:r>
              <a:rPr lang="en-US" dirty="0"/>
              <a:t>FRIB </a:t>
            </a:r>
            <a:r>
              <a:rPr lang="en-US" dirty="0" err="1"/>
              <a:t>linac</a:t>
            </a:r>
            <a:r>
              <a:rPr lang="en-US" dirty="0"/>
              <a:t>, target, and </a:t>
            </a:r>
            <a:r>
              <a:rPr lang="en-US" dirty="0" err="1" smtClean="0"/>
              <a:t>preseparator</a:t>
            </a:r>
            <a:r>
              <a:rPr lang="en-US" dirty="0" smtClean="0"/>
              <a:t> for safety and security reasons. Instead, these locations </a:t>
            </a:r>
            <a:r>
              <a:rPr lang="en-US" dirty="0"/>
              <a:t>are </a:t>
            </a:r>
            <a:r>
              <a:rPr lang="en-US" dirty="0" smtClean="0"/>
              <a:t>presented through a video </a:t>
            </a:r>
            <a:r>
              <a:rPr lang="en-US" dirty="0"/>
              <a:t>during the tour introduction!</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14"/>
          <p:cNvSpPr txBox="1">
            <a:spLocks noGrp="1"/>
          </p:cNvSpPr>
          <p:nvPr>
            <p:ph type="title"/>
          </p:nvPr>
        </p:nvSpPr>
        <p:spPr>
          <a:xfrm>
            <a:off x="6096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In the vaults: tour language and info</a:t>
            </a:r>
            <a:endParaRPr/>
          </a:p>
        </p:txBody>
      </p:sp>
      <p:sp>
        <p:nvSpPr>
          <p:cNvPr id="130" name="Google Shape;130;p14"/>
          <p:cNvSpPr txBox="1"/>
          <p:nvPr/>
        </p:nvSpPr>
        <p:spPr>
          <a:xfrm>
            <a:off x="394970" y="1358900"/>
            <a:ext cx="5775008" cy="4495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Know your audience! See the tour script for breakdown by group type.</a:t>
            </a:r>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General Public</a:t>
            </a:r>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High school science class/undergrads</a:t>
            </a:r>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Younger students</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Lower-level audiences: focus on interesting and impressive facts about our facility. Help them relate to our work through analogies</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Higher-level audiences: deal more with the physics and techniques, to the level you are comfortable</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b="1">
                <a:solidFill>
                  <a:srgbClr val="064308"/>
                </a:solidFill>
                <a:latin typeface="Arial"/>
                <a:ea typeface="Arial"/>
                <a:cs typeface="Arial"/>
                <a:sym typeface="Arial"/>
              </a:rPr>
              <a:t>Be understandable and audible – use the speaker system if necessary</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Ask visitors to ask about terms they don’t know</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b="1">
                <a:solidFill>
                  <a:srgbClr val="064308"/>
                </a:solidFill>
                <a:latin typeface="Arial"/>
                <a:ea typeface="Arial"/>
                <a:cs typeface="Arial"/>
                <a:sym typeface="Arial"/>
              </a:rPr>
              <a:t>Carry a tour map to show location</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b="1">
                <a:solidFill>
                  <a:srgbClr val="064308"/>
                </a:solidFill>
                <a:latin typeface="Arial"/>
                <a:ea typeface="Arial"/>
                <a:cs typeface="Arial"/>
                <a:sym typeface="Arial"/>
              </a:rPr>
              <a:t>Carry the “Tour location script” if you like!</a:t>
            </a:r>
            <a:endParaRPr/>
          </a:p>
        </p:txBody>
      </p:sp>
      <p:pic>
        <p:nvPicPr>
          <p:cNvPr id="131" name="Google Shape;131;p14" descr="IMG_1219"/>
          <p:cNvPicPr preferRelativeResize="0"/>
          <p:nvPr/>
        </p:nvPicPr>
        <p:blipFill rotWithShape="1">
          <a:blip r:embed="rId4">
            <a:alphaModFix/>
          </a:blip>
          <a:srcRect/>
          <a:stretch/>
        </p:blipFill>
        <p:spPr>
          <a:xfrm>
            <a:off x="6169978" y="1358900"/>
            <a:ext cx="2935287" cy="39116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1" y="304800"/>
            <a:ext cx="9601200" cy="762000"/>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The right message for the right audience</a:t>
            </a:r>
            <a:endParaRPr/>
          </a:p>
        </p:txBody>
      </p:sp>
      <p:sp>
        <p:nvSpPr>
          <p:cNvPr id="137" name="Google Shape;137;p15"/>
          <p:cNvSpPr txBox="1"/>
          <p:nvPr/>
        </p:nvSpPr>
        <p:spPr>
          <a:xfrm>
            <a:off x="838201" y="1219200"/>
            <a:ext cx="7924800" cy="39624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Get groups involved, don’t just lecture</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Ask THEM questions, get their predictions</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Offer result A or B, take a vote</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Get instant feedback by asking about things you said</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Poll about their past experience: who’s had dry ice?</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Talk about how you relate to the equipment/place</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Have you worked on an experiment there? </a:t>
            </a:r>
            <a:endParaRPr sz="2000" b="0" i="0" u="none" strike="noStrike" cap="none">
              <a:solidFill>
                <a:schemeClr val="dk1"/>
              </a:solidFill>
              <a:latin typeface="Arial"/>
              <a:ea typeface="Arial"/>
              <a:cs typeface="Arial"/>
              <a:sym typeface="Arial"/>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Did you have a particular challenge?</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Tell your story!</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Relate abstract/difficult concepts to common knowledge or shared experiences! </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dipole magnet : different isotopes :: prism : different colors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Remember that you will generally know FAR more about the lab than your audience – be confident!</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673579" y="2286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In summary: Do’s and Don’ts</a:t>
            </a:r>
            <a:endParaRPr/>
          </a:p>
        </p:txBody>
      </p:sp>
      <p:sp>
        <p:nvSpPr>
          <p:cNvPr id="143" name="Google Shape;143;p16"/>
          <p:cNvSpPr txBox="1"/>
          <p:nvPr/>
        </p:nvSpPr>
        <p:spPr>
          <a:xfrm>
            <a:off x="4960937" y="1219200"/>
            <a:ext cx="3827463" cy="3221037"/>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06600"/>
              </a:buClr>
              <a:buSzPts val="2000"/>
              <a:buFont typeface="Noto Sans Symbols"/>
              <a:buChar char="▪"/>
            </a:pPr>
            <a:r>
              <a:rPr lang="en-US" sz="2000" dirty="0">
                <a:solidFill>
                  <a:srgbClr val="006600"/>
                </a:solidFill>
                <a:latin typeface="Arial"/>
                <a:ea typeface="Arial"/>
                <a:cs typeface="Arial"/>
                <a:sym typeface="Arial"/>
              </a:rPr>
              <a:t>DO</a:t>
            </a:r>
            <a:r>
              <a:rPr lang="en-US" sz="2000" dirty="0">
                <a:solidFill>
                  <a:srgbClr val="064308"/>
                </a:solidFill>
                <a:latin typeface="Arial"/>
                <a:ea typeface="Arial"/>
                <a:cs typeface="Arial"/>
                <a:sym typeface="Arial"/>
              </a:rPr>
              <a:t> </a:t>
            </a:r>
            <a:r>
              <a:rPr lang="en-US" sz="2000" dirty="0">
                <a:solidFill>
                  <a:schemeClr val="dk1"/>
                </a:solidFill>
                <a:latin typeface="Arial"/>
                <a:ea typeface="Arial"/>
                <a:cs typeface="Arial"/>
                <a:sym typeface="Arial"/>
              </a:rPr>
              <a:t>keep the groups </a:t>
            </a:r>
            <a:r>
              <a:rPr lang="en-US" sz="2000" i="1" dirty="0">
                <a:solidFill>
                  <a:schemeClr val="dk1"/>
                </a:solidFill>
                <a:latin typeface="Arial"/>
                <a:ea typeface="Arial"/>
                <a:cs typeface="Arial"/>
                <a:sym typeface="Arial"/>
              </a:rPr>
              <a:t>small</a:t>
            </a:r>
            <a:r>
              <a:rPr lang="en-US" sz="2000" dirty="0">
                <a:solidFill>
                  <a:schemeClr val="dk1"/>
                </a:solidFill>
                <a:latin typeface="Arial"/>
                <a:ea typeface="Arial"/>
                <a:cs typeface="Arial"/>
                <a:sym typeface="Arial"/>
              </a:rPr>
              <a:t>, </a:t>
            </a:r>
            <a:r>
              <a:rPr lang="en-US" sz="2000" strike="sngStrike" dirty="0">
                <a:solidFill>
                  <a:schemeClr val="dk1"/>
                </a:solidFill>
                <a:latin typeface="Arial"/>
                <a:ea typeface="Arial"/>
                <a:cs typeface="Arial"/>
                <a:sym typeface="Arial"/>
              </a:rPr>
              <a:t>continually encourage them to </a:t>
            </a:r>
            <a:r>
              <a:rPr lang="en-US" sz="2000" i="1" strike="sngStrike" dirty="0">
                <a:solidFill>
                  <a:schemeClr val="dk1"/>
                </a:solidFill>
                <a:latin typeface="Arial"/>
                <a:ea typeface="Arial"/>
                <a:cs typeface="Arial"/>
                <a:sym typeface="Arial"/>
              </a:rPr>
              <a:t>move closer</a:t>
            </a:r>
            <a:r>
              <a:rPr lang="en-US" sz="2000" dirty="0">
                <a:solidFill>
                  <a:schemeClr val="dk1"/>
                </a:solidFill>
                <a:latin typeface="Arial"/>
                <a:ea typeface="Arial"/>
                <a:cs typeface="Arial"/>
                <a:sym typeface="Arial"/>
              </a:rPr>
              <a:t>, and talk </a:t>
            </a:r>
            <a:r>
              <a:rPr lang="en-US" sz="2000" i="1" dirty="0">
                <a:solidFill>
                  <a:schemeClr val="dk1"/>
                </a:solidFill>
                <a:latin typeface="Arial"/>
                <a:ea typeface="Arial"/>
                <a:cs typeface="Arial"/>
                <a:sym typeface="Arial"/>
              </a:rPr>
              <a:t>loudly and clearly</a:t>
            </a:r>
            <a:r>
              <a:rPr lang="en-US" sz="2000" dirty="0">
                <a:solidFill>
                  <a:schemeClr val="dk1"/>
                </a:solidFill>
                <a:latin typeface="Arial"/>
                <a:ea typeface="Arial"/>
                <a:cs typeface="Arial"/>
                <a:sym typeface="Arial"/>
              </a:rPr>
              <a:t> in the vaults </a:t>
            </a:r>
            <a:endParaRPr dirty="0"/>
          </a:p>
          <a:p>
            <a:pPr marL="189187" marR="0" lvl="0" indent="-189187" algn="l" rtl="0">
              <a:lnSpc>
                <a:spcPct val="90000"/>
              </a:lnSpc>
              <a:spcBef>
                <a:spcPts val="1266"/>
              </a:spcBef>
              <a:spcAft>
                <a:spcPts val="0"/>
              </a:spcAft>
              <a:buClr>
                <a:srgbClr val="006600"/>
              </a:buClr>
              <a:buSzPts val="2000"/>
              <a:buFont typeface="Noto Sans Symbols"/>
              <a:buChar char="▪"/>
            </a:pPr>
            <a:r>
              <a:rPr lang="en-US" sz="2000" dirty="0">
                <a:solidFill>
                  <a:srgbClr val="006600"/>
                </a:solidFill>
                <a:latin typeface="Arial"/>
                <a:ea typeface="Arial"/>
                <a:cs typeface="Arial"/>
                <a:sym typeface="Arial"/>
              </a:rPr>
              <a:t>DO </a:t>
            </a:r>
            <a:r>
              <a:rPr lang="en-US" sz="2000" dirty="0">
                <a:solidFill>
                  <a:schemeClr val="dk1"/>
                </a:solidFill>
                <a:latin typeface="Arial"/>
                <a:ea typeface="Arial"/>
                <a:cs typeface="Arial"/>
                <a:sym typeface="Arial"/>
              </a:rPr>
              <a:t>encourage questions</a:t>
            </a:r>
            <a:endParaRPr dirty="0"/>
          </a:p>
          <a:p>
            <a:pPr marL="189187" marR="0" lvl="0" indent="-189187" algn="l" rtl="0">
              <a:lnSpc>
                <a:spcPct val="90000"/>
              </a:lnSpc>
              <a:spcBef>
                <a:spcPts val="1266"/>
              </a:spcBef>
              <a:spcAft>
                <a:spcPts val="0"/>
              </a:spcAft>
              <a:buClr>
                <a:srgbClr val="006600"/>
              </a:buClr>
              <a:buSzPts val="2000"/>
              <a:buFont typeface="Noto Sans Symbols"/>
              <a:buChar char="▪"/>
            </a:pPr>
            <a:r>
              <a:rPr lang="en-US" sz="2000" dirty="0">
                <a:solidFill>
                  <a:srgbClr val="006600"/>
                </a:solidFill>
                <a:latin typeface="Arial"/>
                <a:ea typeface="Arial"/>
                <a:cs typeface="Arial"/>
                <a:sym typeface="Arial"/>
              </a:rPr>
              <a:t>DO</a:t>
            </a:r>
            <a:r>
              <a:rPr lang="en-US" sz="2000" dirty="0">
                <a:solidFill>
                  <a:srgbClr val="064308"/>
                </a:solidFill>
                <a:latin typeface="Arial"/>
                <a:ea typeface="Arial"/>
                <a:cs typeface="Arial"/>
                <a:sym typeface="Arial"/>
              </a:rPr>
              <a:t> </a:t>
            </a:r>
            <a:r>
              <a:rPr lang="en-US" sz="2000" dirty="0">
                <a:solidFill>
                  <a:schemeClr val="dk1"/>
                </a:solidFill>
                <a:latin typeface="Arial"/>
                <a:ea typeface="Arial"/>
                <a:cs typeface="Arial"/>
                <a:sym typeface="Arial"/>
              </a:rPr>
              <a:t>make it clear how the current vault relates to the things they’ve seen so far</a:t>
            </a:r>
            <a:endParaRPr dirty="0"/>
          </a:p>
          <a:p>
            <a:pPr marL="189187" marR="0" lvl="0" indent="-189187" algn="l" rtl="0">
              <a:lnSpc>
                <a:spcPct val="90000"/>
              </a:lnSpc>
              <a:spcBef>
                <a:spcPts val="1266"/>
              </a:spcBef>
              <a:spcAft>
                <a:spcPts val="0"/>
              </a:spcAft>
              <a:buClr>
                <a:srgbClr val="006600"/>
              </a:buClr>
              <a:buSzPts val="2000"/>
              <a:buFont typeface="Noto Sans Symbols"/>
              <a:buChar char="▪"/>
            </a:pPr>
            <a:r>
              <a:rPr lang="en-US" sz="2000" dirty="0">
                <a:solidFill>
                  <a:srgbClr val="006600"/>
                </a:solidFill>
                <a:latin typeface="Arial"/>
                <a:ea typeface="Arial"/>
                <a:cs typeface="Arial"/>
                <a:sym typeface="Arial"/>
              </a:rPr>
              <a:t>DO</a:t>
            </a:r>
            <a:r>
              <a:rPr lang="en-US" sz="2000" dirty="0">
                <a:solidFill>
                  <a:srgbClr val="064308"/>
                </a:solidFill>
                <a:latin typeface="Arial"/>
                <a:ea typeface="Arial"/>
                <a:cs typeface="Arial"/>
                <a:sym typeface="Arial"/>
              </a:rPr>
              <a:t> </a:t>
            </a:r>
            <a:r>
              <a:rPr lang="en-US" sz="2000" dirty="0">
                <a:solidFill>
                  <a:schemeClr val="dk1"/>
                </a:solidFill>
                <a:latin typeface="Arial"/>
                <a:ea typeface="Arial"/>
                <a:cs typeface="Arial"/>
                <a:sym typeface="Arial"/>
              </a:rPr>
              <a:t>be enthusiastic: </a:t>
            </a:r>
            <a:r>
              <a:rPr lang="en-US" sz="2000" dirty="0" smtClean="0">
                <a:solidFill>
                  <a:schemeClr val="dk1"/>
                </a:solidFill>
                <a:latin typeface="Arial"/>
                <a:ea typeface="Arial"/>
                <a:cs typeface="Arial"/>
                <a:sym typeface="Arial"/>
              </a:rPr>
              <a:t>FRIB </a:t>
            </a:r>
            <a:r>
              <a:rPr lang="en-US" sz="2000" dirty="0">
                <a:solidFill>
                  <a:schemeClr val="dk1"/>
                </a:solidFill>
                <a:latin typeface="Arial"/>
                <a:ea typeface="Arial"/>
                <a:cs typeface="Arial"/>
                <a:sym typeface="Arial"/>
              </a:rPr>
              <a:t>is amazing!</a:t>
            </a:r>
            <a:endParaRPr dirty="0"/>
          </a:p>
        </p:txBody>
      </p:sp>
      <p:sp>
        <p:nvSpPr>
          <p:cNvPr id="144" name="Google Shape;144;p16"/>
          <p:cNvSpPr txBox="1"/>
          <p:nvPr/>
        </p:nvSpPr>
        <p:spPr>
          <a:xfrm>
            <a:off x="914400" y="1228725"/>
            <a:ext cx="3843337" cy="2918748"/>
          </a:xfrm>
          <a:prstGeom prst="rect">
            <a:avLst/>
          </a:prstGeom>
          <a:noFill/>
          <a:ln>
            <a:noFill/>
          </a:ln>
        </p:spPr>
        <p:txBody>
          <a:bodyPr spcFirstLastPara="1" wrap="square" lIns="91425" tIns="45700" rIns="91425" bIns="45700" anchor="t" anchorCtr="0">
            <a:spAutoFit/>
          </a:bodyPr>
          <a:lstStyle/>
          <a:p>
            <a:pPr marL="189187" marR="0" lvl="0" indent="-189187" algn="l" rtl="0">
              <a:lnSpc>
                <a:spcPct val="90000"/>
              </a:lnSpc>
              <a:spcBef>
                <a:spcPts val="0"/>
              </a:spcBef>
              <a:spcAft>
                <a:spcPts val="0"/>
              </a:spcAft>
              <a:buClr>
                <a:srgbClr val="FF0000"/>
              </a:buClr>
              <a:buSzPts val="2000"/>
              <a:buFont typeface="Noto Sans Symbols"/>
              <a:buChar char="▪"/>
            </a:pPr>
            <a:r>
              <a:rPr lang="en-US" sz="2000">
                <a:solidFill>
                  <a:srgbClr val="FF0000"/>
                </a:solidFill>
                <a:latin typeface="Arial"/>
                <a:ea typeface="Arial"/>
                <a:cs typeface="Arial"/>
                <a:sym typeface="Arial"/>
              </a:rPr>
              <a:t>DON’T</a:t>
            </a:r>
            <a:r>
              <a:rPr lang="en-US" sz="2000">
                <a:solidFill>
                  <a:schemeClr val="dk1"/>
                </a:solidFill>
                <a:latin typeface="Arial"/>
                <a:ea typeface="Arial"/>
                <a:cs typeface="Arial"/>
                <a:sym typeface="Arial"/>
              </a:rPr>
              <a:t> go over their heads with complex science or terminology</a:t>
            </a:r>
            <a:endParaRPr/>
          </a:p>
          <a:p>
            <a:pPr marL="189187" marR="0" lvl="0" indent="-189187" algn="l" rtl="0">
              <a:lnSpc>
                <a:spcPct val="90000"/>
              </a:lnSpc>
              <a:spcBef>
                <a:spcPts val="1266"/>
              </a:spcBef>
              <a:spcAft>
                <a:spcPts val="0"/>
              </a:spcAft>
              <a:buClr>
                <a:srgbClr val="FF0000"/>
              </a:buClr>
              <a:buSzPts val="2000"/>
              <a:buFont typeface="Noto Sans Symbols"/>
              <a:buChar char="▪"/>
            </a:pPr>
            <a:r>
              <a:rPr lang="en-US" sz="2000">
                <a:solidFill>
                  <a:srgbClr val="FF0000"/>
                </a:solidFill>
                <a:latin typeface="Arial"/>
                <a:ea typeface="Arial"/>
                <a:cs typeface="Arial"/>
                <a:sym typeface="Arial"/>
              </a:rPr>
              <a:t>DON’T</a:t>
            </a:r>
            <a:r>
              <a:rPr lang="en-US" sz="2000">
                <a:solidFill>
                  <a:schemeClr val="dk1"/>
                </a:solidFill>
                <a:latin typeface="Arial"/>
                <a:ea typeface="Arial"/>
                <a:cs typeface="Arial"/>
                <a:sym typeface="Arial"/>
              </a:rPr>
              <a:t> fail to engage your audience – ask questions, keep them moving, mix it up!</a:t>
            </a:r>
            <a:endParaRPr/>
          </a:p>
          <a:p>
            <a:pPr marL="189187" marR="0" lvl="0" indent="-189187" algn="l" rtl="0">
              <a:lnSpc>
                <a:spcPct val="90000"/>
              </a:lnSpc>
              <a:spcBef>
                <a:spcPts val="1266"/>
              </a:spcBef>
              <a:spcAft>
                <a:spcPts val="0"/>
              </a:spcAft>
              <a:buClr>
                <a:srgbClr val="FF0000"/>
              </a:buClr>
              <a:buSzPts val="2000"/>
              <a:buFont typeface="Noto Sans Symbols"/>
              <a:buChar char="▪"/>
            </a:pPr>
            <a:r>
              <a:rPr lang="en-US" sz="2000">
                <a:solidFill>
                  <a:srgbClr val="FF0000"/>
                </a:solidFill>
                <a:latin typeface="Arial"/>
                <a:ea typeface="Arial"/>
                <a:cs typeface="Arial"/>
                <a:sym typeface="Arial"/>
              </a:rPr>
              <a:t>DON’T</a:t>
            </a:r>
            <a:r>
              <a:rPr lang="en-US" sz="2000">
                <a:solidFill>
                  <a:schemeClr val="dk1"/>
                </a:solidFill>
                <a:latin typeface="Arial"/>
                <a:ea typeface="Arial"/>
                <a:cs typeface="Arial"/>
                <a:sym typeface="Arial"/>
              </a:rPr>
              <a:t> give answers you’re unsure of… be comfortable saying “I don’t know”</a:t>
            </a:r>
            <a:endParaRPr/>
          </a:p>
        </p:txBody>
      </p:sp>
      <p:pic>
        <p:nvPicPr>
          <p:cNvPr id="145" name="Google Shape;145;p16" descr="crv15"/>
          <p:cNvPicPr preferRelativeResize="0"/>
          <p:nvPr/>
        </p:nvPicPr>
        <p:blipFill rotWithShape="1">
          <a:blip r:embed="rId4">
            <a:alphaModFix/>
          </a:blip>
          <a:srcRect t="5423" b="59410"/>
          <a:stretch/>
        </p:blipFill>
        <p:spPr>
          <a:xfrm>
            <a:off x="1516858" y="4632324"/>
            <a:ext cx="6594475" cy="174942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6858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An important “Don’t”</a:t>
            </a:r>
            <a:endParaRPr sz="4000"/>
          </a:p>
        </p:txBody>
      </p:sp>
      <p:sp>
        <p:nvSpPr>
          <p:cNvPr id="151" name="Google Shape;151;p17"/>
          <p:cNvSpPr txBox="1"/>
          <p:nvPr/>
        </p:nvSpPr>
        <p:spPr>
          <a:xfrm>
            <a:off x="628650" y="1238250"/>
            <a:ext cx="4113213" cy="55435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64308"/>
              </a:buClr>
              <a:buSzPts val="2310"/>
              <a:buFont typeface="Arial"/>
              <a:buNone/>
            </a:pPr>
            <a:r>
              <a:rPr lang="en-US" sz="2310" b="1">
                <a:solidFill>
                  <a:srgbClr val="064308"/>
                </a:solidFill>
                <a:latin typeface="Arial"/>
                <a:ea typeface="Arial"/>
                <a:cs typeface="Arial"/>
                <a:sym typeface="Arial"/>
              </a:rPr>
              <a:t>Tour guides should never change the state of a vault. </a:t>
            </a:r>
            <a:endParaRPr/>
          </a:p>
          <a:p>
            <a:pPr marL="0" marR="0" lvl="0" indent="0" algn="l" rtl="0">
              <a:lnSpc>
                <a:spcPct val="90000"/>
              </a:lnSpc>
              <a:spcBef>
                <a:spcPts val="1266"/>
              </a:spcBef>
              <a:spcAft>
                <a:spcPts val="0"/>
              </a:spcAft>
              <a:buClr>
                <a:srgbClr val="064308"/>
              </a:buClr>
              <a:buSzPts val="2310"/>
              <a:buFont typeface="Arial"/>
              <a:buNone/>
            </a:pPr>
            <a:r>
              <a:rPr lang="en-US" sz="2310">
                <a:solidFill>
                  <a:srgbClr val="064308"/>
                </a:solidFill>
                <a:latin typeface="Arial"/>
                <a:ea typeface="Arial"/>
                <a:cs typeface="Arial"/>
                <a:sym typeface="Arial"/>
              </a:rPr>
              <a:t>This includes: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Opening or closing a vault door (sorry)</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Moving equipment</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Leaving something inside or taking something away from a vault</a:t>
            </a:r>
            <a:endParaRPr/>
          </a:p>
          <a:p>
            <a:pPr marL="0" marR="0" lvl="0" indent="0" algn="l" rtl="0">
              <a:lnSpc>
                <a:spcPct val="90000"/>
              </a:lnSpc>
              <a:spcBef>
                <a:spcPts val="1266"/>
              </a:spcBef>
              <a:spcAft>
                <a:spcPts val="0"/>
              </a:spcAft>
              <a:buClr>
                <a:srgbClr val="064308"/>
              </a:buClr>
              <a:buSzPts val="2310"/>
              <a:buFont typeface="Arial"/>
              <a:buNone/>
            </a:pPr>
            <a:r>
              <a:rPr lang="en-US" sz="2310">
                <a:solidFill>
                  <a:srgbClr val="064308"/>
                </a:solidFill>
                <a:latin typeface="Arial"/>
                <a:ea typeface="Arial"/>
                <a:cs typeface="Arial"/>
                <a:sym typeface="Arial"/>
              </a:rPr>
              <a:t>Tours should leave no trace of their passing!</a:t>
            </a:r>
            <a:endParaRPr sz="2310">
              <a:solidFill>
                <a:srgbClr val="064308"/>
              </a:solidFill>
              <a:latin typeface="Arial"/>
              <a:ea typeface="Arial"/>
              <a:cs typeface="Arial"/>
              <a:sym typeface="Arial"/>
            </a:endParaRPr>
          </a:p>
        </p:txBody>
      </p:sp>
      <p:pic>
        <p:nvPicPr>
          <p:cNvPr id="152" name="Google Shape;152;p17"/>
          <p:cNvPicPr preferRelativeResize="0"/>
          <p:nvPr/>
        </p:nvPicPr>
        <p:blipFill rotWithShape="1">
          <a:blip r:embed="rId4">
            <a:alphaModFix/>
          </a:blip>
          <a:srcRect/>
          <a:stretch/>
        </p:blipFill>
        <p:spPr>
          <a:xfrm>
            <a:off x="4875213" y="1238250"/>
            <a:ext cx="3695700" cy="4929187"/>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685800" y="2286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400"/>
              <a:t>After the tour</a:t>
            </a:r>
            <a:endParaRPr sz="4400"/>
          </a:p>
        </p:txBody>
      </p:sp>
      <p:sp>
        <p:nvSpPr>
          <p:cNvPr id="158" name="Google Shape;158;p18"/>
          <p:cNvSpPr txBox="1"/>
          <p:nvPr/>
        </p:nvSpPr>
        <p:spPr>
          <a:xfrm>
            <a:off x="290829" y="1301750"/>
            <a:ext cx="5380356" cy="4114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Watch the clock, </a:t>
            </a:r>
            <a:r>
              <a:rPr lang="en-US" sz="2000" b="1">
                <a:solidFill>
                  <a:srgbClr val="064308"/>
                </a:solidFill>
                <a:latin typeface="Arial"/>
                <a:ea typeface="Arial"/>
                <a:cs typeface="Arial"/>
                <a:sym typeface="Arial"/>
              </a:rPr>
              <a:t>get them back on time </a:t>
            </a:r>
            <a:r>
              <a:rPr lang="en-US" sz="2000">
                <a:solidFill>
                  <a:srgbClr val="064308"/>
                </a:solidFill>
                <a:latin typeface="Arial"/>
                <a:ea typeface="Arial"/>
                <a:cs typeface="Arial"/>
                <a:sym typeface="Arial"/>
              </a:rPr>
              <a:t>(usually ~45 minutes after starting) </a:t>
            </a:r>
            <a:endParaRPr/>
          </a:p>
          <a:p>
            <a:pPr marL="381527" marR="0" lvl="1" indent="-159233"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skip locations if necessary, make sure you visit high-priority sites (</a:t>
            </a:r>
            <a:r>
              <a:rPr lang="en-US" sz="1800">
                <a:solidFill>
                  <a:schemeClr val="dk1"/>
                </a:solidFill>
              </a:rPr>
              <a:t>Transfer Hall</a:t>
            </a:r>
            <a:r>
              <a:rPr lang="en-US" sz="1800" b="0" i="0" u="none" strike="noStrike" cap="none">
                <a:solidFill>
                  <a:schemeClr val="dk1"/>
                </a:solidFill>
                <a:latin typeface="Arial"/>
                <a:ea typeface="Arial"/>
                <a:cs typeface="Arial"/>
                <a:sym typeface="Arial"/>
              </a:rPr>
              <a:t>, Cycstopper, S800, ReA3)</a:t>
            </a:r>
            <a:endParaRPr/>
          </a:p>
          <a:p>
            <a:pPr marL="189186" marR="0" lvl="0" indent="-189186" algn="l" rtl="0">
              <a:lnSpc>
                <a:spcPct val="80000"/>
              </a:lnSpc>
              <a:spcBef>
                <a:spcPts val="1266"/>
              </a:spcBef>
              <a:spcAft>
                <a:spcPts val="0"/>
              </a:spcAft>
              <a:buClr>
                <a:srgbClr val="064308"/>
              </a:buClr>
              <a:buSzPts val="2000"/>
              <a:buFont typeface="Noto Sans Symbols"/>
              <a:buChar char="▪"/>
            </a:pPr>
            <a:r>
              <a:rPr lang="en-US" sz="2000">
                <a:solidFill>
                  <a:srgbClr val="064308"/>
                </a:solidFill>
              </a:rPr>
              <a:t>Return </a:t>
            </a:r>
            <a:r>
              <a:rPr lang="en-US" sz="2000">
                <a:solidFill>
                  <a:srgbClr val="064308"/>
                </a:solidFill>
                <a:latin typeface="Arial"/>
                <a:ea typeface="Arial"/>
                <a:cs typeface="Arial"/>
                <a:sym typeface="Arial"/>
              </a:rPr>
              <a:t>the group back to the room where you got them </a:t>
            </a:r>
            <a:endParaRPr sz="2000">
              <a:solidFill>
                <a:srgbClr val="064308"/>
              </a:solidFill>
              <a:latin typeface="Arial"/>
              <a:ea typeface="Arial"/>
              <a:cs typeface="Arial"/>
              <a:sym typeface="Arial"/>
            </a:endParaRPr>
          </a:p>
          <a:p>
            <a:pPr marL="381527" marR="0" lvl="1" indent="-159232" algn="l" rtl="0">
              <a:lnSpc>
                <a:spcPct val="80000"/>
              </a:lnSpc>
              <a:spcBef>
                <a:spcPts val="211"/>
              </a:spcBef>
              <a:spcAft>
                <a:spcPts val="0"/>
              </a:spcAft>
              <a:buClr>
                <a:schemeClr val="dk1"/>
              </a:buClr>
              <a:buSzPts val="1800"/>
              <a:buChar char="•"/>
            </a:pPr>
            <a:r>
              <a:rPr lang="en-US" sz="1800">
                <a:solidFill>
                  <a:schemeClr val="dk1"/>
                </a:solidFill>
              </a:rPr>
              <a:t>Unless told otherwise; when time is an issue, return them to the lobby </a:t>
            </a:r>
            <a:endParaRPr sz="1800">
              <a:solidFill>
                <a:schemeClr val="dk1"/>
              </a:solidFill>
            </a:endParaRPr>
          </a:p>
          <a:p>
            <a:pPr marL="381527" marR="0" lvl="1" indent="-159232" algn="l" rtl="0">
              <a:lnSpc>
                <a:spcPct val="80000"/>
              </a:lnSpc>
              <a:spcBef>
                <a:spcPts val="211"/>
              </a:spcBef>
              <a:spcAft>
                <a:spcPts val="0"/>
              </a:spcAft>
              <a:buClr>
                <a:schemeClr val="dk1"/>
              </a:buClr>
              <a:buSzPts val="1800"/>
              <a:buChar char="•"/>
            </a:pPr>
            <a:r>
              <a:rPr lang="en-US" sz="1800">
                <a:solidFill>
                  <a:schemeClr val="dk1"/>
                </a:solidFill>
              </a:rPr>
              <a:t>stay with them until tour leader takes over</a:t>
            </a:r>
            <a:endParaRPr sz="1800">
              <a:solidFill>
                <a:schemeClr val="dk1"/>
              </a:solidFill>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Make sure the room where the intro was done is clean</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Fill out a payslip (found under “files” on wiki, or in Zach’s mailbox) and give it to Zach</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Submit any questions you couldn’t answer or ones you thought were interesting for the wiki FAQ</a:t>
            </a:r>
            <a:endParaRPr/>
          </a:p>
          <a:p>
            <a:pPr marL="457200" marR="0" lvl="0" indent="-310515" algn="l" rtl="0">
              <a:lnSpc>
                <a:spcPct val="80000"/>
              </a:lnSpc>
              <a:spcBef>
                <a:spcPts val="1266"/>
              </a:spcBef>
              <a:spcAft>
                <a:spcPts val="0"/>
              </a:spcAft>
              <a:buClr>
                <a:srgbClr val="064308"/>
              </a:buClr>
              <a:buSzPts val="2310"/>
              <a:buFont typeface="Noto Sans Symbols"/>
              <a:buNone/>
            </a:pPr>
            <a:endParaRPr sz="2310">
              <a:solidFill>
                <a:srgbClr val="064308"/>
              </a:solidFill>
              <a:latin typeface="Arial"/>
              <a:ea typeface="Arial"/>
              <a:cs typeface="Arial"/>
              <a:sym typeface="Arial"/>
            </a:endParaRPr>
          </a:p>
        </p:txBody>
      </p:sp>
      <p:pic>
        <p:nvPicPr>
          <p:cNvPr id="159" name="Google Shape;159;p18"/>
          <p:cNvPicPr preferRelativeResize="0"/>
          <p:nvPr/>
        </p:nvPicPr>
        <p:blipFill rotWithShape="1">
          <a:blip r:embed="rId4">
            <a:alphaModFix/>
          </a:blip>
          <a:srcRect/>
          <a:stretch/>
        </p:blipFill>
        <p:spPr>
          <a:xfrm>
            <a:off x="5848350" y="1320800"/>
            <a:ext cx="3295650" cy="43942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6858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Part II: Safety</a:t>
            </a:r>
            <a:endParaRPr sz="4000"/>
          </a:p>
        </p:txBody>
      </p:sp>
      <p:sp>
        <p:nvSpPr>
          <p:cNvPr id="165" name="Google Shape;165;p19"/>
          <p:cNvSpPr txBox="1"/>
          <p:nvPr/>
        </p:nvSpPr>
        <p:spPr>
          <a:xfrm>
            <a:off x="628650" y="1304925"/>
            <a:ext cx="431165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64308"/>
              </a:buClr>
              <a:buSzPts val="2800"/>
              <a:buFont typeface="Arial"/>
              <a:buNone/>
            </a:pPr>
            <a:r>
              <a:rPr lang="en-US" sz="2800" b="1">
                <a:solidFill>
                  <a:srgbClr val="064308"/>
                </a:solidFill>
                <a:latin typeface="Arial"/>
                <a:ea typeface="Arial"/>
                <a:cs typeface="Arial"/>
                <a:sym typeface="Arial"/>
              </a:rPr>
              <a:t>SAFETY IS YOUR </a:t>
            </a:r>
            <a:r>
              <a:rPr lang="en-US" sz="2800" b="1" i="1">
                <a:solidFill>
                  <a:srgbClr val="064308"/>
                </a:solidFill>
                <a:latin typeface="Arial"/>
                <a:ea typeface="Arial"/>
                <a:cs typeface="Arial"/>
                <a:sym typeface="Arial"/>
              </a:rPr>
              <a:t>FIRST</a:t>
            </a:r>
            <a:r>
              <a:rPr lang="en-US" sz="2800" b="1">
                <a:solidFill>
                  <a:srgbClr val="064308"/>
                </a:solidFill>
                <a:latin typeface="Arial"/>
                <a:ea typeface="Arial"/>
                <a:cs typeface="Arial"/>
                <a:sym typeface="Arial"/>
              </a:rPr>
              <a:t> RESPONSIBILITY </a:t>
            </a:r>
            <a:endParaRPr/>
          </a:p>
          <a:p>
            <a:pPr marL="457200" marR="0" lvl="0" indent="-457200"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Safety is more vital than entertaining or educating</a:t>
            </a:r>
            <a:endParaRPr/>
          </a:p>
          <a:p>
            <a:pPr marL="457200" marR="0" lvl="0" indent="-457200"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Our excellent safety record is no accident – literally, it takes planning and effort</a:t>
            </a:r>
            <a:endParaRPr/>
          </a:p>
          <a:p>
            <a:pPr marL="457200" marR="0" lvl="0" indent="-457200"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YOU are responsible for the safety of people in your tour group</a:t>
            </a:r>
            <a:endParaRPr/>
          </a:p>
          <a:p>
            <a:pPr marL="457200" marR="0" lvl="0" indent="-457200"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At </a:t>
            </a:r>
            <a:r>
              <a:rPr lang="en-US" sz="2310">
                <a:solidFill>
                  <a:srgbClr val="064308"/>
                </a:solidFill>
              </a:rPr>
              <a:t>FRIB</a:t>
            </a:r>
            <a:r>
              <a:rPr lang="en-US" sz="2310">
                <a:solidFill>
                  <a:srgbClr val="064308"/>
                </a:solidFill>
                <a:latin typeface="Arial"/>
                <a:ea typeface="Arial"/>
                <a:cs typeface="Arial"/>
                <a:sym typeface="Arial"/>
              </a:rPr>
              <a:t>, we don’t take chances… just ONE accident is too many</a:t>
            </a:r>
            <a:endParaRPr sz="2310">
              <a:solidFill>
                <a:srgbClr val="064308"/>
              </a:solidFill>
              <a:latin typeface="Arial"/>
              <a:ea typeface="Arial"/>
              <a:cs typeface="Arial"/>
              <a:sym typeface="Arial"/>
            </a:endParaRPr>
          </a:p>
        </p:txBody>
      </p:sp>
      <p:pic>
        <p:nvPicPr>
          <p:cNvPr id="166" name="Google Shape;166;p19"/>
          <p:cNvPicPr preferRelativeResize="0"/>
          <p:nvPr/>
        </p:nvPicPr>
        <p:blipFill rotWithShape="1">
          <a:blip r:embed="rId4">
            <a:alphaModFix/>
          </a:blip>
          <a:srcRect/>
          <a:stretch/>
        </p:blipFill>
        <p:spPr>
          <a:xfrm>
            <a:off x="5410200" y="1304925"/>
            <a:ext cx="3509407" cy="50196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9"/>
        <p:cNvGrpSpPr/>
        <p:nvPr/>
      </p:nvGrpSpPr>
      <p:grpSpPr>
        <a:xfrm>
          <a:off x="0" y="0"/>
          <a:ext cx="0" cy="0"/>
          <a:chOff x="0" y="0"/>
          <a:chExt cx="0" cy="0"/>
        </a:xfrm>
      </p:grpSpPr>
      <p:sp>
        <p:nvSpPr>
          <p:cNvPr id="40" name="Google Shape;40;p2"/>
          <p:cNvSpPr txBox="1">
            <a:spLocks noGrp="1"/>
          </p:cNvSpPr>
          <p:nvPr>
            <p:ph type="title"/>
          </p:nvPr>
        </p:nvSpPr>
        <p:spPr>
          <a:xfrm>
            <a:off x="660083" y="389467"/>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Why do Science Outreach?</a:t>
            </a:r>
            <a:endParaRPr/>
          </a:p>
        </p:txBody>
      </p:sp>
      <p:sp>
        <p:nvSpPr>
          <p:cNvPr id="41" name="Google Shape;41;p2"/>
          <p:cNvSpPr txBox="1">
            <a:spLocks noGrp="1"/>
          </p:cNvSpPr>
          <p:nvPr>
            <p:ph type="body" idx="1"/>
          </p:nvPr>
        </p:nvSpPr>
        <p:spPr>
          <a:xfrm>
            <a:off x="660083" y="1366887"/>
            <a:ext cx="3878263" cy="471487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64308"/>
              </a:buClr>
              <a:buSzPts val="2310"/>
              <a:buFont typeface="Noto Sans Symbols"/>
              <a:buNone/>
            </a:pPr>
            <a:r>
              <a:rPr lang="en-US" sz="2310" b="1" i="0" u="none" strike="noStrike" cap="none">
                <a:solidFill>
                  <a:srgbClr val="064308"/>
                </a:solidFill>
                <a:latin typeface="Arial"/>
                <a:ea typeface="Arial"/>
                <a:cs typeface="Arial"/>
                <a:sym typeface="Arial"/>
              </a:rPr>
              <a:t>What is the </a:t>
            </a:r>
            <a:r>
              <a:rPr lang="en-US" sz="2310" b="1" i="1" u="none" strike="noStrike" cap="none">
                <a:solidFill>
                  <a:srgbClr val="064308"/>
                </a:solidFill>
                <a:latin typeface="Arial"/>
                <a:ea typeface="Arial"/>
                <a:cs typeface="Arial"/>
                <a:sym typeface="Arial"/>
              </a:rPr>
              <a:t>value</a:t>
            </a:r>
            <a:r>
              <a:rPr lang="en-US" sz="2310" b="1" i="0" u="none" strike="noStrike" cap="none">
                <a:solidFill>
                  <a:srgbClr val="064308"/>
                </a:solidFill>
                <a:latin typeface="Arial"/>
                <a:ea typeface="Arial"/>
                <a:cs typeface="Arial"/>
                <a:sym typeface="Arial"/>
              </a:rPr>
              <a:t>?</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0" i="0" u="none" strike="noStrike" cap="none">
                <a:solidFill>
                  <a:srgbClr val="064308"/>
                </a:solidFill>
                <a:latin typeface="Arial"/>
                <a:ea typeface="Arial"/>
                <a:cs typeface="Arial"/>
                <a:sym typeface="Arial"/>
              </a:rPr>
              <a:t>An opportunity to share why your work is important</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0" i="0" u="none" strike="noStrike" cap="none">
                <a:solidFill>
                  <a:srgbClr val="064308"/>
                </a:solidFill>
                <a:latin typeface="Arial"/>
                <a:ea typeface="Arial"/>
                <a:cs typeface="Arial"/>
                <a:sym typeface="Arial"/>
              </a:rPr>
              <a:t>Spreading the excitement for science (and maybe rekindling your own)</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0" i="0" u="none" strike="noStrike" cap="none">
                <a:solidFill>
                  <a:srgbClr val="064308"/>
                </a:solidFill>
                <a:latin typeface="Arial"/>
                <a:ea typeface="Arial"/>
                <a:cs typeface="Arial"/>
                <a:sym typeface="Arial"/>
              </a:rPr>
              <a:t>Satisfaction of knowing you have made a difference</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0" i="0" u="none" strike="noStrike" cap="none">
                <a:solidFill>
                  <a:srgbClr val="064308"/>
                </a:solidFill>
                <a:latin typeface="Arial"/>
                <a:ea typeface="Arial"/>
                <a:cs typeface="Arial"/>
                <a:sym typeface="Arial"/>
              </a:rPr>
              <a:t>A brighter future for humanity</a:t>
            </a:r>
            <a:endParaRPr/>
          </a:p>
        </p:txBody>
      </p:sp>
      <p:pic>
        <p:nvPicPr>
          <p:cNvPr id="42" name="Google Shape;42;p2"/>
          <p:cNvPicPr preferRelativeResize="0"/>
          <p:nvPr/>
        </p:nvPicPr>
        <p:blipFill rotWithShape="1">
          <a:blip r:embed="rId4">
            <a:alphaModFix/>
          </a:blip>
          <a:srcRect l="31483"/>
          <a:stretch/>
        </p:blipFill>
        <p:spPr>
          <a:xfrm>
            <a:off x="4922599" y="1371600"/>
            <a:ext cx="4018519" cy="4399598"/>
          </a:xfrm>
          <a:prstGeom prst="rect">
            <a:avLst/>
          </a:prstGeom>
          <a:noFill/>
          <a:ln>
            <a:noFill/>
          </a:ln>
        </p:spPr>
      </p:pic>
      <p:sp>
        <p:nvSpPr>
          <p:cNvPr id="43" name="Google Shape;43;p2"/>
          <p:cNvSpPr/>
          <p:nvPr/>
        </p:nvSpPr>
        <p:spPr>
          <a:xfrm>
            <a:off x="660083" y="5901178"/>
            <a:ext cx="82810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dirty="0">
                <a:solidFill>
                  <a:srgbClr val="064308"/>
                </a:solidFill>
                <a:latin typeface="Arial"/>
                <a:ea typeface="Arial"/>
                <a:cs typeface="Arial"/>
                <a:sym typeface="Arial"/>
              </a:rPr>
              <a:t>Outreach</a:t>
            </a:r>
            <a:r>
              <a:rPr lang="en-US" sz="2400" i="1" dirty="0">
                <a:solidFill>
                  <a:schemeClr val="dk1"/>
                </a:solidFill>
                <a:latin typeface="Arial"/>
                <a:ea typeface="Arial"/>
                <a:cs typeface="Arial"/>
                <a:sym typeface="Arial"/>
              </a:rPr>
              <a:t> </a:t>
            </a:r>
            <a:r>
              <a:rPr lang="en-US" sz="2000" b="1" i="1" dirty="0">
                <a:solidFill>
                  <a:srgbClr val="064308"/>
                </a:solidFill>
                <a:latin typeface="Arial"/>
                <a:ea typeface="Arial"/>
                <a:cs typeface="Arial"/>
                <a:sym typeface="Arial"/>
              </a:rPr>
              <a:t>benefits volunteers as much as the community!</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70"/>
        <p:cNvGrpSpPr/>
        <p:nvPr/>
      </p:nvGrpSpPr>
      <p:grpSpPr>
        <a:xfrm>
          <a:off x="0" y="0"/>
          <a:ext cx="0" cy="0"/>
          <a:chOff x="0" y="0"/>
          <a:chExt cx="0" cy="0"/>
        </a:xfrm>
      </p:grpSpPr>
      <p:pic>
        <p:nvPicPr>
          <p:cNvPr id="171" name="Google Shape;171;p20"/>
          <p:cNvPicPr preferRelativeResize="0"/>
          <p:nvPr/>
        </p:nvPicPr>
        <p:blipFill rotWithShape="1">
          <a:blip r:embed="rId4">
            <a:extLst>
              <a:ext uri="{28A0092B-C50C-407E-A947-70E740481C1C}">
                <a14:useLocalDpi xmlns:a14="http://schemas.microsoft.com/office/drawing/2010/main" val="0"/>
              </a:ext>
            </a:extLst>
          </a:blip>
          <a:srcRect l="16570" t="746" r="23557" b="42526"/>
          <a:stretch/>
        </p:blipFill>
        <p:spPr>
          <a:xfrm>
            <a:off x="1023939" y="1164658"/>
            <a:ext cx="7851028" cy="4672782"/>
          </a:xfrm>
          <a:prstGeom prst="rect">
            <a:avLst/>
          </a:prstGeom>
          <a:noFill/>
          <a:ln>
            <a:noFill/>
          </a:ln>
        </p:spPr>
      </p:pic>
      <p:sp>
        <p:nvSpPr>
          <p:cNvPr id="172" name="Google Shape;172;p20"/>
          <p:cNvSpPr/>
          <p:nvPr/>
        </p:nvSpPr>
        <p:spPr>
          <a:xfrm>
            <a:off x="304800" y="4715575"/>
            <a:ext cx="1371600" cy="112278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Helvetica Neue"/>
              <a:ea typeface="Helvetica Neue"/>
              <a:cs typeface="Helvetica Neue"/>
              <a:sym typeface="Helvetica Neue"/>
            </a:endParaRPr>
          </a:p>
        </p:txBody>
      </p:sp>
      <p:sp>
        <p:nvSpPr>
          <p:cNvPr id="173" name="Google Shape;173;p20"/>
          <p:cNvSpPr txBox="1">
            <a:spLocks noGrp="1"/>
          </p:cNvSpPr>
          <p:nvPr>
            <p:ph type="title"/>
          </p:nvPr>
        </p:nvSpPr>
        <p:spPr>
          <a:xfrm>
            <a:off x="660083"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The current Tour Route</a:t>
            </a:r>
            <a:endParaRPr/>
          </a:p>
        </p:txBody>
      </p:sp>
      <p:sp>
        <p:nvSpPr>
          <p:cNvPr id="174" name="Google Shape;174;p20"/>
          <p:cNvSpPr txBox="1"/>
          <p:nvPr/>
        </p:nvSpPr>
        <p:spPr>
          <a:xfrm>
            <a:off x="609600" y="5248275"/>
            <a:ext cx="854176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Times New Roman"/>
                <a:ea typeface="Times New Roman"/>
                <a:cs typeface="Times New Roman"/>
                <a:sym typeface="Times New Roman"/>
              </a:rPr>
              <a:t>       Public Areas</a:t>
            </a:r>
            <a:endParaRPr dirty="0"/>
          </a:p>
          <a:p>
            <a:pPr marL="0" marR="0" lvl="0" indent="0" algn="l" rtl="0">
              <a:lnSpc>
                <a:spcPct val="100000"/>
              </a:lnSpc>
              <a:spcBef>
                <a:spcPts val="0"/>
              </a:spcBef>
              <a:spcAft>
                <a:spcPts val="0"/>
              </a:spcAft>
              <a:buClr>
                <a:srgbClr val="548235"/>
              </a:buClr>
              <a:buSzPts val="1800"/>
              <a:buFont typeface="Arial"/>
              <a:buNone/>
            </a:pPr>
            <a:endParaRPr sz="1800"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Times New Roman"/>
                <a:ea typeface="Times New Roman"/>
                <a:cs typeface="Times New Roman"/>
                <a:sym typeface="Times New Roman"/>
              </a:rPr>
              <a:t>Public tours (for outreach, not business) are </a:t>
            </a:r>
            <a:r>
              <a:rPr lang="en-US" sz="1800" b="1" dirty="0">
                <a:solidFill>
                  <a:schemeClr val="dk1"/>
                </a:solidFill>
                <a:latin typeface="Times New Roman"/>
                <a:ea typeface="Times New Roman"/>
                <a:cs typeface="Times New Roman"/>
                <a:sym typeface="Times New Roman"/>
              </a:rPr>
              <a:t>restricted to the shaded public areas </a:t>
            </a:r>
            <a:r>
              <a:rPr lang="en-US" sz="1800" dirty="0">
                <a:solidFill>
                  <a:schemeClr val="dk1"/>
                </a:solidFill>
                <a:latin typeface="Times New Roman"/>
                <a:ea typeface="Times New Roman"/>
                <a:cs typeface="Times New Roman"/>
                <a:sym typeface="Times New Roman"/>
              </a:rPr>
              <a:t>above.</a:t>
            </a:r>
            <a:endParaRPr dirty="0"/>
          </a:p>
          <a:p>
            <a:pPr marL="0" marR="0" lvl="0" indent="0" algn="l" rtl="0">
              <a:lnSpc>
                <a:spcPct val="100000"/>
              </a:lnSpc>
              <a:spcBef>
                <a:spcPts val="0"/>
              </a:spcBef>
              <a:spcAft>
                <a:spcPts val="0"/>
              </a:spcAft>
              <a:buClr>
                <a:schemeClr val="dk1"/>
              </a:buClr>
              <a:buSzPts val="1800"/>
              <a:buFont typeface="Arial"/>
              <a:buNone/>
            </a:pPr>
            <a:r>
              <a:rPr lang="en-US" sz="1800" dirty="0">
                <a:solidFill>
                  <a:schemeClr val="dk1"/>
                </a:solidFill>
                <a:latin typeface="Times New Roman"/>
                <a:ea typeface="Times New Roman"/>
                <a:cs typeface="Times New Roman"/>
                <a:sym typeface="Times New Roman"/>
              </a:rPr>
              <a:t>All other areas are for visitors with a specific interest who complete </a:t>
            </a:r>
            <a:r>
              <a:rPr lang="en-US" sz="1800" b="1" dirty="0">
                <a:solidFill>
                  <a:schemeClr val="dk1"/>
                </a:solidFill>
                <a:latin typeface="Times New Roman"/>
                <a:ea typeface="Times New Roman"/>
                <a:cs typeface="Times New Roman"/>
                <a:sym typeface="Times New Roman"/>
              </a:rPr>
              <a:t>export control forms</a:t>
            </a:r>
            <a:endParaRPr dirty="0"/>
          </a:p>
        </p:txBody>
      </p:sp>
      <p:sp>
        <p:nvSpPr>
          <p:cNvPr id="175" name="Google Shape;175;p20"/>
          <p:cNvSpPr/>
          <p:nvPr/>
        </p:nvSpPr>
        <p:spPr>
          <a:xfrm>
            <a:off x="719138" y="5267525"/>
            <a:ext cx="304800" cy="323850"/>
          </a:xfrm>
          <a:prstGeom prst="rect">
            <a:avLst/>
          </a:prstGeom>
          <a:solidFill>
            <a:srgbClr val="EEEDC2"/>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Helvetica Neue"/>
              <a:ea typeface="Helvetica Neue"/>
              <a:cs typeface="Helvetica Neue"/>
              <a:sym typeface="Helvetica Neue"/>
            </a:endParaRPr>
          </a:p>
        </p:txBody>
      </p:sp>
      <p:sp>
        <p:nvSpPr>
          <p:cNvPr id="2" name="TextBox 1"/>
          <p:cNvSpPr txBox="1"/>
          <p:nvPr/>
        </p:nvSpPr>
        <p:spPr>
          <a:xfrm>
            <a:off x="7218947" y="1341664"/>
            <a:ext cx="2252014" cy="1169551"/>
          </a:xfrm>
          <a:prstGeom prst="rect">
            <a:avLst/>
          </a:prstGeom>
          <a:noFill/>
          <a:ln>
            <a:solidFill>
              <a:srgbClr val="FF0000"/>
            </a:solidFill>
          </a:ln>
        </p:spPr>
        <p:txBody>
          <a:bodyPr wrap="square" rtlCol="0">
            <a:spAutoFit/>
          </a:bodyPr>
          <a:lstStyle/>
          <a:p>
            <a:r>
              <a:rPr lang="en-US" dirty="0" smtClean="0"/>
              <a:t>If you want to visit SOLARIS on your tours, you need “Require </a:t>
            </a:r>
            <a:r>
              <a:rPr lang="en-US" dirty="0"/>
              <a:t>access to the ReA6 experimental </a:t>
            </a:r>
            <a:r>
              <a:rPr lang="en-US" dirty="0" smtClean="0"/>
              <a:t>vault” training</a:t>
            </a:r>
            <a:endParaRPr lang="en-US" dirty="0"/>
          </a:p>
        </p:txBody>
      </p:sp>
      <p:cxnSp>
        <p:nvCxnSpPr>
          <p:cNvPr id="4" name="Straight Connector 3"/>
          <p:cNvCxnSpPr/>
          <p:nvPr/>
        </p:nvCxnSpPr>
        <p:spPr>
          <a:xfrm flipH="1">
            <a:off x="8123723" y="2511215"/>
            <a:ext cx="543688" cy="11271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79"/>
        <p:cNvGrpSpPr/>
        <p:nvPr/>
      </p:nvGrpSpPr>
      <p:grpSpPr>
        <a:xfrm>
          <a:off x="0" y="0"/>
          <a:ext cx="0" cy="0"/>
          <a:chOff x="0" y="0"/>
          <a:chExt cx="0" cy="0"/>
        </a:xfrm>
      </p:grpSpPr>
      <p:pic>
        <p:nvPicPr>
          <p:cNvPr id="180" name="Google Shape;180;p21"/>
          <p:cNvPicPr preferRelativeResize="0"/>
          <p:nvPr/>
        </p:nvPicPr>
        <p:blipFill rotWithShape="1">
          <a:blip r:embed="rId4">
            <a:alphaModFix/>
          </a:blip>
          <a:srcRect/>
          <a:stretch/>
        </p:blipFill>
        <p:spPr>
          <a:xfrm>
            <a:off x="5955722" y="1219200"/>
            <a:ext cx="3297382" cy="4267200"/>
          </a:xfrm>
          <a:prstGeom prst="rect">
            <a:avLst/>
          </a:prstGeom>
          <a:noFill/>
          <a:ln>
            <a:noFill/>
          </a:ln>
        </p:spPr>
      </p:pic>
      <p:sp>
        <p:nvSpPr>
          <p:cNvPr id="181" name="Google Shape;181;p21"/>
          <p:cNvSpPr txBox="1">
            <a:spLocks noGrp="1"/>
          </p:cNvSpPr>
          <p:nvPr>
            <p:ph type="title"/>
          </p:nvPr>
        </p:nvSpPr>
        <p:spPr>
          <a:xfrm>
            <a:off x="6858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600"/>
              <a:t>Before the tour: Safety Survey</a:t>
            </a:r>
            <a:endParaRPr sz="3600"/>
          </a:p>
        </p:txBody>
      </p:sp>
      <p:sp>
        <p:nvSpPr>
          <p:cNvPr id="182" name="Google Shape;182;p21"/>
          <p:cNvSpPr txBox="1"/>
          <p:nvPr/>
        </p:nvSpPr>
        <p:spPr>
          <a:xfrm>
            <a:off x="457200" y="1219200"/>
            <a:ext cx="5715000" cy="4495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Tour “leader” will walk the route beforehand (dependent on current vault restrictions) with an ion chamber and safety survey (on), looking for:</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Ambient conditions – temp, light, ventilation</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Material Handling – operating crane/forklift, storage</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Electrical Safety – open cabinets, extension cords</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Housekeeping – trip hazards, unobstructed path</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Physical Hazards – construction, exposed machines</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Fall protection – guardrails, dropped items</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Chemical Safety – open containers, warning signs</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Radiation Safety – ion chamber reads &lt; 2 mR/hr</a:t>
            </a:r>
            <a:endParaRPr sz="1600" b="0" i="0" u="none" strike="noStrike" cap="none">
              <a:solidFill>
                <a:schemeClr val="dk1"/>
              </a:solidFill>
              <a:latin typeface="Arial"/>
              <a:ea typeface="Arial"/>
              <a:cs typeface="Arial"/>
              <a:sym typeface="Arial"/>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(Survey copies are on clipboard in Zach’s office or room 1305 by tower III elevators, ion chamber is in cabinet in level II area near control room)</a:t>
            </a:r>
            <a:endParaRPr/>
          </a:p>
          <a:p>
            <a:pPr marL="189187" marR="0" lvl="0" indent="-189187" algn="l" rtl="0">
              <a:lnSpc>
                <a:spcPct val="80000"/>
              </a:lnSpc>
              <a:spcBef>
                <a:spcPts val="1266"/>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Tour “leader” will inform other guides of route and its conditions, making SURE everyone knows where they can go (look for circled tour stops) by providing copies of the safety survey! </a:t>
            </a:r>
            <a:r>
              <a:rPr lang="en-US" sz="1800" b="1">
                <a:solidFill>
                  <a:srgbClr val="064308"/>
                </a:solidFill>
                <a:latin typeface="Arial"/>
                <a:ea typeface="Arial"/>
                <a:cs typeface="Arial"/>
                <a:sym typeface="Arial"/>
              </a:rPr>
              <a:t>NEVER guide a tour if you haven’t seen the safety survey.</a:t>
            </a:r>
            <a:r>
              <a:rPr lang="en-US" sz="1800">
                <a:solidFill>
                  <a:srgbClr val="064308"/>
                </a:solidFill>
                <a:latin typeface="Arial"/>
                <a:ea typeface="Arial"/>
                <a:cs typeface="Arial"/>
                <a:sym typeface="Arial"/>
              </a:rPr>
              <a:t> </a:t>
            </a:r>
            <a:endParaRPr/>
          </a:p>
          <a:p>
            <a:pPr marL="189187" marR="0" lvl="0" indent="-189187" algn="l" rtl="0">
              <a:lnSpc>
                <a:spcPct val="80000"/>
              </a:lnSpc>
              <a:spcBef>
                <a:spcPts val="1266"/>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If you ever find safety issues that make you concerned about taking a tour through, inform safety office or control room right away!</a:t>
            </a:r>
            <a:endParaRPr/>
          </a:p>
        </p:txBody>
      </p:sp>
      <p:sp>
        <p:nvSpPr>
          <p:cNvPr id="183" name="Google Shape;183;p21"/>
          <p:cNvSpPr/>
          <p:nvPr/>
        </p:nvSpPr>
        <p:spPr>
          <a:xfrm>
            <a:off x="6172200" y="5520559"/>
            <a:ext cx="3248526" cy="88024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600">
                <a:solidFill>
                  <a:srgbClr val="B81414"/>
                </a:solidFill>
                <a:latin typeface="Helvetica Neue"/>
                <a:ea typeface="Helvetica Neue"/>
                <a:cs typeface="Helvetica Neue"/>
                <a:sym typeface="Helvetica Neue"/>
              </a:rPr>
              <a:t>Exception: while some non-public areas may be circled because they were surveyed, </a:t>
            </a:r>
            <a:r>
              <a:rPr lang="en-US" sz="1600" b="1">
                <a:solidFill>
                  <a:srgbClr val="B81414"/>
                </a:solidFill>
                <a:latin typeface="Helvetica Neue"/>
                <a:ea typeface="Helvetica Neue"/>
                <a:cs typeface="Helvetica Neue"/>
                <a:sym typeface="Helvetica Neue"/>
              </a:rPr>
              <a:t>limit your tour to the public areas!</a:t>
            </a:r>
            <a:endParaRPr sz="1600" b="1">
              <a:solidFill>
                <a:srgbClr val="B81414"/>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685800" y="2286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Communicating safety to visitors</a:t>
            </a:r>
            <a:endParaRPr/>
          </a:p>
        </p:txBody>
      </p:sp>
      <p:sp>
        <p:nvSpPr>
          <p:cNvPr id="190" name="Google Shape;190;p22"/>
          <p:cNvSpPr txBox="1"/>
          <p:nvPr/>
        </p:nvSpPr>
        <p:spPr>
          <a:xfrm>
            <a:off x="666750" y="1219200"/>
            <a:ext cx="5103813" cy="4876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64308"/>
              </a:buClr>
              <a:buSzPts val="2310"/>
              <a:buFont typeface="Arial"/>
              <a:buNone/>
            </a:pPr>
            <a:r>
              <a:rPr lang="en-US" sz="2310">
                <a:solidFill>
                  <a:srgbClr val="064308"/>
                </a:solidFill>
                <a:latin typeface="Arial"/>
                <a:ea typeface="Arial"/>
                <a:cs typeface="Arial"/>
                <a:sym typeface="Arial"/>
              </a:rPr>
              <a:t>Before starting the tour (usually in the intro), the visitors should be told:</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NO food, drink, gum, or smoking.</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High magnetic fields may be present.</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Stay together and follow all instructions. </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Follow signage; sorry, no photography.</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Keep children close, prevent horseplay. </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Do not touch equipment or controls. </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No sitting, leaning, climbing, or going beyond safety barriers. </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Stay aware of your surroundings (e.g., stairs, trip hazards). </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Dial “0” on any NSCL telephone if separated from the tour group, or x305 after hours (or, after hours during a shutdown, x143 for the paging system).</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For groups younger than high school, each guide should be accompanied by one of their chaperones as the “trailer” bringing up the rear to ensure that no one is left behind.</a:t>
            </a:r>
            <a:endParaRPr/>
          </a:p>
        </p:txBody>
      </p:sp>
      <p:pic>
        <p:nvPicPr>
          <p:cNvPr id="191" name="Google Shape;191;p22"/>
          <p:cNvPicPr preferRelativeResize="0"/>
          <p:nvPr/>
        </p:nvPicPr>
        <p:blipFill rotWithShape="1">
          <a:blip r:embed="rId4">
            <a:alphaModFix/>
          </a:blip>
          <a:srcRect l="17792" r="14644"/>
          <a:stretch/>
        </p:blipFill>
        <p:spPr>
          <a:xfrm>
            <a:off x="5789613" y="1219200"/>
            <a:ext cx="3568699" cy="3961468"/>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304800" y="304800"/>
            <a:ext cx="90935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200"/>
              <a:t>Special COVID-19 Considerations</a:t>
            </a:r>
            <a:endParaRPr sz="3200"/>
          </a:p>
        </p:txBody>
      </p:sp>
      <p:sp>
        <p:nvSpPr>
          <p:cNvPr id="197" name="Google Shape;197;p26"/>
          <p:cNvSpPr txBox="1"/>
          <p:nvPr/>
        </p:nvSpPr>
        <p:spPr>
          <a:xfrm>
            <a:off x="444341" y="1447800"/>
            <a:ext cx="3962400" cy="4267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64308"/>
              </a:buClr>
              <a:buSzPts val="2400"/>
              <a:buFont typeface="Noto Sans Symbols"/>
              <a:buNone/>
            </a:pPr>
            <a:r>
              <a:rPr lang="en-US" sz="2400">
                <a:solidFill>
                  <a:srgbClr val="064308"/>
                </a:solidFill>
                <a:latin typeface="Arial"/>
                <a:ea typeface="Arial"/>
                <a:cs typeface="Arial"/>
                <a:sym typeface="Arial"/>
              </a:rPr>
              <a:t>Tour groups are informed of the following. You should remind them as necessary!</a:t>
            </a:r>
            <a:endParaRPr/>
          </a:p>
          <a:p>
            <a:pPr marL="189187" marR="0" lvl="0" indent="-189187" algn="l" rtl="0">
              <a:lnSpc>
                <a:spcPct val="90000"/>
              </a:lnSpc>
              <a:spcBef>
                <a:spcPts val="1266"/>
              </a:spcBef>
              <a:spcAft>
                <a:spcPts val="0"/>
              </a:spcAft>
              <a:buClr>
                <a:srgbClr val="064308"/>
              </a:buClr>
              <a:buSzPts val="2400"/>
              <a:buFont typeface="Noto Sans Symbols"/>
              <a:buChar char="▪"/>
            </a:pPr>
            <a:r>
              <a:rPr lang="en-US" sz="2400">
                <a:solidFill>
                  <a:srgbClr val="064308"/>
                </a:solidFill>
                <a:latin typeface="Arial"/>
                <a:ea typeface="Arial"/>
                <a:cs typeface="Arial"/>
                <a:sym typeface="Arial"/>
              </a:rPr>
              <a:t>Do not attend the tour if you feel sick</a:t>
            </a:r>
            <a:endParaRPr/>
          </a:p>
          <a:p>
            <a:pPr marL="189187" marR="0" lvl="0" indent="-189187" algn="l" rtl="0">
              <a:lnSpc>
                <a:spcPct val="90000"/>
              </a:lnSpc>
              <a:spcBef>
                <a:spcPts val="1266"/>
              </a:spcBef>
              <a:spcAft>
                <a:spcPts val="0"/>
              </a:spcAft>
              <a:buClr>
                <a:srgbClr val="064308"/>
              </a:buClr>
              <a:buSzPts val="2400"/>
              <a:buFont typeface="Noto Sans Symbols"/>
              <a:buChar char="▪"/>
            </a:pPr>
            <a:r>
              <a:rPr lang="en-US" sz="2400">
                <a:solidFill>
                  <a:srgbClr val="064308"/>
                </a:solidFill>
                <a:latin typeface="Arial"/>
                <a:ea typeface="Arial"/>
                <a:cs typeface="Arial"/>
                <a:sym typeface="Arial"/>
              </a:rPr>
              <a:t>Gather outside lobby before tour</a:t>
            </a:r>
            <a:endParaRPr/>
          </a:p>
          <a:p>
            <a:pPr marL="189187" marR="0" lvl="0" indent="-189187" algn="l" rtl="0">
              <a:lnSpc>
                <a:spcPct val="90000"/>
              </a:lnSpc>
              <a:spcBef>
                <a:spcPts val="1266"/>
              </a:spcBef>
              <a:spcAft>
                <a:spcPts val="0"/>
              </a:spcAft>
              <a:buClr>
                <a:srgbClr val="064308"/>
              </a:buClr>
              <a:buSzPts val="2400"/>
              <a:buFont typeface="Noto Sans Symbols"/>
              <a:buChar char="▪"/>
            </a:pPr>
            <a:r>
              <a:rPr lang="en-US" sz="2400">
                <a:solidFill>
                  <a:srgbClr val="064308"/>
                </a:solidFill>
                <a:latin typeface="Arial"/>
                <a:ea typeface="Arial"/>
                <a:cs typeface="Arial"/>
                <a:sym typeface="Arial"/>
              </a:rPr>
              <a:t>Wear a mask over nose and mouth</a:t>
            </a:r>
            <a:endParaRPr/>
          </a:p>
          <a:p>
            <a:pPr marL="189187" marR="0" lvl="0" indent="-189187" algn="l" rtl="0">
              <a:lnSpc>
                <a:spcPct val="90000"/>
              </a:lnSpc>
              <a:spcBef>
                <a:spcPts val="1266"/>
              </a:spcBef>
              <a:spcAft>
                <a:spcPts val="0"/>
              </a:spcAft>
              <a:buClr>
                <a:srgbClr val="064308"/>
              </a:buClr>
              <a:buSzPts val="2400"/>
              <a:buFont typeface="Noto Sans Symbols"/>
              <a:buChar char="▪"/>
            </a:pPr>
            <a:r>
              <a:rPr lang="en-US" sz="2400">
                <a:solidFill>
                  <a:srgbClr val="064308"/>
                </a:solidFill>
                <a:latin typeface="Arial"/>
                <a:ea typeface="Arial"/>
                <a:cs typeface="Arial"/>
                <a:sym typeface="Arial"/>
              </a:rPr>
              <a:t>Maintain 6-foot separation when possible</a:t>
            </a:r>
            <a:endParaRPr sz="2400">
              <a:solidFill>
                <a:srgbClr val="064308"/>
              </a:solidFill>
              <a:latin typeface="Arial"/>
              <a:ea typeface="Arial"/>
              <a:cs typeface="Arial"/>
              <a:sym typeface="Arial"/>
            </a:endParaRPr>
          </a:p>
          <a:p>
            <a:pPr marL="189187" marR="0" lvl="0" indent="-36787" algn="l" rtl="0">
              <a:lnSpc>
                <a:spcPct val="90000"/>
              </a:lnSpc>
              <a:spcBef>
                <a:spcPts val="1266"/>
              </a:spcBef>
              <a:spcAft>
                <a:spcPts val="0"/>
              </a:spcAft>
              <a:buClr>
                <a:srgbClr val="064308"/>
              </a:buClr>
              <a:buSzPts val="2400"/>
              <a:buFont typeface="Noto Sans Symbols"/>
              <a:buNone/>
            </a:pPr>
            <a:endParaRPr sz="2400" b="0" i="0" u="none" strike="noStrike" cap="none">
              <a:solidFill>
                <a:srgbClr val="064308"/>
              </a:solidFill>
              <a:latin typeface="Arial"/>
              <a:ea typeface="Arial"/>
              <a:cs typeface="Arial"/>
              <a:sym typeface="Arial"/>
            </a:endParaRPr>
          </a:p>
          <a:p>
            <a:pPr marL="189187" marR="0" lvl="0" indent="-36787" algn="l" rtl="0">
              <a:lnSpc>
                <a:spcPct val="90000"/>
              </a:lnSpc>
              <a:spcBef>
                <a:spcPts val="1266"/>
              </a:spcBef>
              <a:spcAft>
                <a:spcPts val="0"/>
              </a:spcAft>
              <a:buClr>
                <a:srgbClr val="064308"/>
              </a:buClr>
              <a:buSzPts val="2400"/>
              <a:buFont typeface="Noto Sans Symbols"/>
              <a:buNone/>
            </a:pPr>
            <a:endParaRPr sz="2400" b="0" i="0" u="none" strike="noStrike" cap="none">
              <a:solidFill>
                <a:srgbClr val="064308"/>
              </a:solidFill>
              <a:latin typeface="Arial"/>
              <a:ea typeface="Arial"/>
              <a:cs typeface="Arial"/>
              <a:sym typeface="Arial"/>
            </a:endParaRPr>
          </a:p>
        </p:txBody>
      </p:sp>
      <p:pic>
        <p:nvPicPr>
          <p:cNvPr id="198" name="Google Shape;198;p26"/>
          <p:cNvPicPr preferRelativeResize="0"/>
          <p:nvPr/>
        </p:nvPicPr>
        <p:blipFill rotWithShape="1">
          <a:blip r:embed="rId4">
            <a:alphaModFix/>
          </a:blip>
          <a:srcRect r="21111"/>
          <a:stretch/>
        </p:blipFill>
        <p:spPr>
          <a:xfrm>
            <a:off x="4495800" y="1447800"/>
            <a:ext cx="4813459" cy="274570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6096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General safety issues on the tour</a:t>
            </a:r>
            <a:endParaRPr sz="4000"/>
          </a:p>
        </p:txBody>
      </p:sp>
      <p:sp>
        <p:nvSpPr>
          <p:cNvPr id="204" name="Google Shape;204;p23"/>
          <p:cNvSpPr txBox="1"/>
          <p:nvPr/>
        </p:nvSpPr>
        <p:spPr>
          <a:xfrm>
            <a:off x="796448" y="1219200"/>
            <a:ext cx="7907338" cy="5257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Groups ≤ 12, adult chaperone “trailer” with each group of young students </a:t>
            </a:r>
            <a:endParaRPr/>
          </a:p>
          <a:p>
            <a:pPr marL="189187" marR="0" lvl="0" indent="-189187" algn="l" rtl="0">
              <a:lnSpc>
                <a:spcPct val="90000"/>
              </a:lnSpc>
              <a:spcBef>
                <a:spcPts val="600"/>
              </a:spcBef>
              <a:spcAft>
                <a:spcPts val="0"/>
              </a:spcAft>
              <a:buClr>
                <a:srgbClr val="064308"/>
              </a:buClr>
              <a:buSzPts val="1800"/>
              <a:buFont typeface="Noto Sans Symbols"/>
              <a:buChar char="▪"/>
            </a:pPr>
            <a:r>
              <a:rPr lang="en-US" sz="1800" b="1">
                <a:solidFill>
                  <a:srgbClr val="064308"/>
                </a:solidFill>
              </a:rPr>
              <a:t>FRIB </a:t>
            </a:r>
            <a:r>
              <a:rPr lang="en-US" sz="1800" b="1">
                <a:solidFill>
                  <a:srgbClr val="064308"/>
                </a:solidFill>
                <a:latin typeface="Arial"/>
                <a:ea typeface="Arial"/>
                <a:cs typeface="Arial"/>
                <a:sym typeface="Arial"/>
              </a:rPr>
              <a:t>Medical Emergency Policy</a:t>
            </a:r>
            <a:endParaRPr/>
          </a:p>
          <a:p>
            <a:pPr marL="628650" marR="0" lvl="1" indent="-159233" algn="l" rtl="0">
              <a:lnSpc>
                <a:spcPct val="9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Overview the scene to ascertain risks.</a:t>
            </a:r>
            <a:endParaRPr/>
          </a:p>
          <a:p>
            <a:pPr marL="628650" marR="0" lvl="1" indent="-159233" algn="l" rtl="0">
              <a:lnSpc>
                <a:spcPct val="9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Dial 911 (or have a staff member do so) and summon professional rescuers.</a:t>
            </a:r>
            <a:endParaRPr/>
          </a:p>
          <a:p>
            <a:pPr marL="628650" marR="0" lvl="1" indent="-159233" algn="l" rtl="0">
              <a:lnSpc>
                <a:spcPct val="9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Dial 143 (or have a staff member do so) and announce “Medical emergency, (location).” Do not broadcast the victim’s name.</a:t>
            </a:r>
            <a:endParaRPr/>
          </a:p>
          <a:p>
            <a:pPr marL="628650" marR="0" lvl="1" indent="-159233" algn="l" rtl="0">
              <a:lnSpc>
                <a:spcPct val="9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Provide care commensurate with your level of training and comfort level.</a:t>
            </a:r>
            <a:endParaRPr/>
          </a:p>
          <a:p>
            <a:pPr marL="189187" marR="0" lvl="0" indent="-189187" algn="l" rtl="0">
              <a:lnSpc>
                <a:spcPct val="90000"/>
              </a:lnSpc>
              <a:spcBef>
                <a:spcPts val="60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Never take visitors past safety barriers (Oxygen Deficiency Hazard, exclusion zones, etc.)</a:t>
            </a:r>
            <a:endParaRPr/>
          </a:p>
          <a:p>
            <a:pPr marL="189187" marR="0" lvl="0" indent="-189187" algn="l" rtl="0">
              <a:lnSpc>
                <a:spcPct val="90000"/>
              </a:lnSpc>
              <a:spcBef>
                <a:spcPts val="60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Point out steps and obstructions to visitors </a:t>
            </a:r>
            <a:endParaRPr/>
          </a:p>
          <a:p>
            <a:pPr marL="189187" marR="0" lvl="0" indent="-189187" algn="l" rtl="0">
              <a:lnSpc>
                <a:spcPct val="90000"/>
              </a:lnSpc>
              <a:spcBef>
                <a:spcPts val="60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Don’t leave anyone behind</a:t>
            </a:r>
            <a:endParaRPr/>
          </a:p>
          <a:p>
            <a:pPr marL="189187" marR="0" lvl="0" indent="-189187" algn="l" rtl="0">
              <a:lnSpc>
                <a:spcPct val="90000"/>
              </a:lnSpc>
              <a:spcBef>
                <a:spcPts val="600"/>
              </a:spcBef>
              <a:spcAft>
                <a:spcPts val="0"/>
              </a:spcAft>
              <a:buClr>
                <a:srgbClr val="064308"/>
              </a:buClr>
              <a:buSzPts val="1800"/>
              <a:buFont typeface="Noto Sans Symbols"/>
              <a:buChar char="▪"/>
            </a:pPr>
            <a:r>
              <a:rPr lang="en-US" sz="1800" b="1">
                <a:solidFill>
                  <a:srgbClr val="064308"/>
                </a:solidFill>
                <a:latin typeface="Arial"/>
                <a:ea typeface="Arial"/>
                <a:cs typeface="Arial"/>
                <a:sym typeface="Arial"/>
              </a:rPr>
              <a:t>When in doubt, don’t go there</a:t>
            </a:r>
            <a:endParaRPr/>
          </a:p>
          <a:p>
            <a:pPr marL="231775" marR="0" lvl="0" indent="-231775" algn="l" rtl="0">
              <a:lnSpc>
                <a:spcPct val="80000"/>
              </a:lnSpc>
              <a:spcBef>
                <a:spcPts val="60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If guests are </a:t>
            </a:r>
            <a:r>
              <a:rPr lang="en-US" sz="1800">
                <a:solidFill>
                  <a:srgbClr val="064308"/>
                </a:solidFill>
              </a:rPr>
              <a:t>acting in an unsafe manner (e.g. horseplay)</a:t>
            </a:r>
            <a:r>
              <a:rPr lang="en-US" sz="1800">
                <a:solidFill>
                  <a:srgbClr val="064308"/>
                </a:solidFill>
                <a:latin typeface="Arial"/>
                <a:ea typeface="Arial"/>
                <a:cs typeface="Arial"/>
                <a:sym typeface="Arial"/>
              </a:rPr>
              <a:t>, warn them that you will escort the group out if it does not stop. </a:t>
            </a:r>
            <a:endParaRPr/>
          </a:p>
          <a:p>
            <a:pPr marL="688975" marR="0" lvl="1" indent="-231775" algn="l" rtl="0">
              <a:lnSpc>
                <a:spcPct val="8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If the problem persists, guide them back to the lobby and explain that you can’t continue the tour for their own safety.</a:t>
            </a:r>
            <a:endParaRPr/>
          </a:p>
          <a:p>
            <a:pPr marL="231775" marR="0" lvl="0" indent="-117475" algn="l" rtl="0">
              <a:lnSpc>
                <a:spcPct val="90000"/>
              </a:lnSpc>
              <a:spcBef>
                <a:spcPts val="600"/>
              </a:spcBef>
              <a:spcAft>
                <a:spcPts val="0"/>
              </a:spcAft>
              <a:buClr>
                <a:srgbClr val="064308"/>
              </a:buClr>
              <a:buSzPts val="1800"/>
              <a:buFont typeface="Noto Sans Symbols"/>
              <a:buNone/>
            </a:pPr>
            <a:endParaRPr sz="1800">
              <a:solidFill>
                <a:srgbClr val="064308"/>
              </a:solidFill>
              <a:latin typeface="Arial"/>
              <a:ea typeface="Arial"/>
              <a:cs typeface="Arial"/>
              <a:sym typeface="Arial"/>
            </a:endParaRPr>
          </a:p>
          <a:p>
            <a:pPr marL="189187" marR="0" lvl="0" indent="-74887" algn="l" rtl="0">
              <a:lnSpc>
                <a:spcPct val="90000"/>
              </a:lnSpc>
              <a:spcBef>
                <a:spcPts val="600"/>
              </a:spcBef>
              <a:spcAft>
                <a:spcPts val="0"/>
              </a:spcAft>
              <a:buClr>
                <a:srgbClr val="064308"/>
              </a:buClr>
              <a:buSzPts val="1800"/>
              <a:buFont typeface="Noto Sans Symbols"/>
              <a:buNone/>
            </a:pPr>
            <a:endParaRPr sz="1800">
              <a:solidFill>
                <a:srgbClr val="06430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08"/>
        <p:cNvGrpSpPr/>
        <p:nvPr/>
      </p:nvGrpSpPr>
      <p:grpSpPr>
        <a:xfrm>
          <a:off x="0" y="0"/>
          <a:ext cx="0" cy="0"/>
          <a:chOff x="0" y="0"/>
          <a:chExt cx="0" cy="0"/>
        </a:xfrm>
      </p:grpSpPr>
      <p:pic>
        <p:nvPicPr>
          <p:cNvPr id="209" name="Google Shape;209;p24"/>
          <p:cNvPicPr preferRelativeResize="0"/>
          <p:nvPr/>
        </p:nvPicPr>
        <p:blipFill rotWithShape="1">
          <a:blip r:embed="rId4">
            <a:alphaModFix/>
          </a:blip>
          <a:srcRect r="22827" b="36085"/>
          <a:stretch/>
        </p:blipFill>
        <p:spPr>
          <a:xfrm>
            <a:off x="472650" y="1166425"/>
            <a:ext cx="8721600" cy="5282125"/>
          </a:xfrm>
          <a:prstGeom prst="rect">
            <a:avLst/>
          </a:prstGeom>
          <a:noFill/>
          <a:ln>
            <a:noFill/>
          </a:ln>
        </p:spPr>
      </p:pic>
      <p:sp>
        <p:nvSpPr>
          <p:cNvPr id="210" name="Google Shape;210;p24"/>
          <p:cNvSpPr txBox="1">
            <a:spLocks noGrp="1"/>
          </p:cNvSpPr>
          <p:nvPr>
            <p:ph type="title"/>
          </p:nvPr>
        </p:nvSpPr>
        <p:spPr>
          <a:xfrm>
            <a:off x="609600" y="304800"/>
            <a:ext cx="8280900" cy="629700"/>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solidFill>
                  <a:schemeClr val="dk1"/>
                </a:solidFill>
              </a:rPr>
              <a:t>Safety at tour locations</a:t>
            </a:r>
            <a:endParaRPr sz="4000">
              <a:solidFill>
                <a:schemeClr val="dk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25"/>
          <p:cNvSpPr txBox="1">
            <a:spLocks noGrp="1"/>
          </p:cNvSpPr>
          <p:nvPr>
            <p:ph type="title"/>
          </p:nvPr>
        </p:nvSpPr>
        <p:spPr>
          <a:xfrm>
            <a:off x="304800" y="304800"/>
            <a:ext cx="90935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200"/>
              <a:t>Export Compliance Considerations</a:t>
            </a:r>
            <a:endParaRPr/>
          </a:p>
        </p:txBody>
      </p:sp>
      <p:sp>
        <p:nvSpPr>
          <p:cNvPr id="216" name="Google Shape;216;p25"/>
          <p:cNvSpPr txBox="1"/>
          <p:nvPr/>
        </p:nvSpPr>
        <p:spPr>
          <a:xfrm>
            <a:off x="914400" y="1295400"/>
            <a:ext cx="5543550" cy="42672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Export Control regulations restrict access to controlled items by citizens of specifically-identified countries</a:t>
            </a:r>
            <a:endParaRPr/>
          </a:p>
          <a:p>
            <a:pPr marL="189187" marR="0" lvl="0" indent="-189187" algn="l" rtl="0">
              <a:lnSpc>
                <a:spcPct val="9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Public tours (open without selection of participants beyond capacity and safety) are </a:t>
            </a:r>
            <a:r>
              <a:rPr lang="en-US" sz="2000" b="1">
                <a:solidFill>
                  <a:srgbClr val="064308"/>
                </a:solidFill>
                <a:latin typeface="Arial"/>
                <a:ea typeface="Arial"/>
                <a:cs typeface="Arial"/>
                <a:sym typeface="Arial"/>
              </a:rPr>
              <a:t>restricted to Public Tour Areas on the map</a:t>
            </a:r>
            <a:endParaRPr sz="2000" b="1" u="sng">
              <a:solidFill>
                <a:srgbClr val="0000FF"/>
              </a:solidFill>
              <a:latin typeface="Arial"/>
              <a:ea typeface="Arial"/>
              <a:cs typeface="Arial"/>
              <a:sym typeface="Arial"/>
            </a:endParaRPr>
          </a:p>
          <a:p>
            <a:pPr marL="189187" marR="0" lvl="0" indent="-189187" algn="l" rtl="0">
              <a:lnSpc>
                <a:spcPct val="9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Non-public tours or tours not following the standard route will require the outside group organizer to complete the FRIB/NSCL Tour Certification form before the tour will proceed. The Outreach Coordinator will retain the completed form.</a:t>
            </a:r>
            <a:endParaRPr/>
          </a:p>
          <a:p>
            <a:pPr marL="189187" marR="0" lvl="0" indent="-189187" algn="l" rtl="0">
              <a:lnSpc>
                <a:spcPct val="9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Citizens of </a:t>
            </a:r>
            <a:r>
              <a:rPr lang="en-US" sz="2000" b="1">
                <a:solidFill>
                  <a:srgbClr val="064308"/>
                </a:solidFill>
                <a:latin typeface="Arial"/>
                <a:ea typeface="Arial"/>
                <a:cs typeface="Arial"/>
                <a:sym typeface="Arial"/>
              </a:rPr>
              <a:t>Cuba</a:t>
            </a:r>
            <a:r>
              <a:rPr lang="en-US" sz="2000">
                <a:solidFill>
                  <a:srgbClr val="064308"/>
                </a:solidFill>
                <a:latin typeface="Arial"/>
                <a:ea typeface="Arial"/>
                <a:cs typeface="Arial"/>
                <a:sym typeface="Arial"/>
              </a:rPr>
              <a:t>, </a:t>
            </a:r>
            <a:r>
              <a:rPr lang="en-US" sz="2000" b="1">
                <a:solidFill>
                  <a:srgbClr val="064308"/>
                </a:solidFill>
                <a:latin typeface="Arial"/>
                <a:ea typeface="Arial"/>
                <a:cs typeface="Arial"/>
                <a:sym typeface="Arial"/>
              </a:rPr>
              <a:t>Iran</a:t>
            </a:r>
            <a:r>
              <a:rPr lang="en-US" sz="2000">
                <a:solidFill>
                  <a:srgbClr val="064308"/>
                </a:solidFill>
                <a:latin typeface="Arial"/>
                <a:ea typeface="Arial"/>
                <a:cs typeface="Arial"/>
                <a:sym typeface="Arial"/>
              </a:rPr>
              <a:t>, </a:t>
            </a:r>
            <a:r>
              <a:rPr lang="en-US" sz="2000" b="1">
                <a:solidFill>
                  <a:srgbClr val="064308"/>
                </a:solidFill>
                <a:latin typeface="Arial"/>
                <a:ea typeface="Arial"/>
                <a:cs typeface="Arial"/>
                <a:sym typeface="Arial"/>
              </a:rPr>
              <a:t>N. Korea</a:t>
            </a:r>
            <a:r>
              <a:rPr lang="en-US" sz="2000">
                <a:solidFill>
                  <a:srgbClr val="064308"/>
                </a:solidFill>
                <a:latin typeface="Arial"/>
                <a:ea typeface="Arial"/>
                <a:cs typeface="Arial"/>
                <a:sym typeface="Arial"/>
              </a:rPr>
              <a:t>, </a:t>
            </a:r>
            <a:r>
              <a:rPr lang="en-US" sz="2000" b="1">
                <a:solidFill>
                  <a:srgbClr val="064308"/>
                </a:solidFill>
                <a:latin typeface="Arial"/>
                <a:ea typeface="Arial"/>
                <a:cs typeface="Arial"/>
                <a:sym typeface="Arial"/>
              </a:rPr>
              <a:t>Sudan</a:t>
            </a:r>
            <a:r>
              <a:rPr lang="en-US" sz="2000">
                <a:solidFill>
                  <a:srgbClr val="064308"/>
                </a:solidFill>
                <a:latin typeface="Arial"/>
                <a:ea typeface="Arial"/>
                <a:cs typeface="Arial"/>
                <a:sym typeface="Arial"/>
              </a:rPr>
              <a:t> or </a:t>
            </a:r>
            <a:r>
              <a:rPr lang="en-US" sz="2000" b="1">
                <a:solidFill>
                  <a:srgbClr val="064308"/>
                </a:solidFill>
                <a:latin typeface="Arial"/>
                <a:ea typeface="Arial"/>
                <a:cs typeface="Arial"/>
                <a:sym typeface="Arial"/>
              </a:rPr>
              <a:t>Syria</a:t>
            </a:r>
            <a:r>
              <a:rPr lang="en-US" sz="2000">
                <a:solidFill>
                  <a:srgbClr val="064308"/>
                </a:solidFill>
                <a:latin typeface="Arial"/>
                <a:ea typeface="Arial"/>
                <a:cs typeface="Arial"/>
                <a:sym typeface="Arial"/>
              </a:rPr>
              <a:t> may not participate in non-public tours. </a:t>
            </a:r>
            <a:endParaRPr/>
          </a:p>
          <a:p>
            <a:pPr marL="189187" marR="0" lvl="0" indent="-189187" algn="l" rtl="0">
              <a:lnSpc>
                <a:spcPct val="9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Questions related to export compliance can be directed to </a:t>
            </a:r>
            <a:r>
              <a:rPr lang="en-US" sz="2000" u="sng">
                <a:solidFill>
                  <a:srgbClr val="0000FF"/>
                </a:solidFill>
                <a:latin typeface="Arial"/>
                <a:ea typeface="Arial"/>
                <a:cs typeface="Arial"/>
                <a:sym typeface="Arial"/>
              </a:rPr>
              <a:t>export@frib.msu.edu</a:t>
            </a:r>
            <a:endParaRPr/>
          </a:p>
          <a:p>
            <a:pPr marL="189187" marR="0" lvl="0" indent="-62187" algn="l" rtl="0">
              <a:lnSpc>
                <a:spcPct val="90000"/>
              </a:lnSpc>
              <a:spcBef>
                <a:spcPts val="1266"/>
              </a:spcBef>
              <a:spcAft>
                <a:spcPts val="0"/>
              </a:spcAft>
              <a:buClr>
                <a:srgbClr val="064308"/>
              </a:buClr>
              <a:buSzPts val="2000"/>
              <a:buFont typeface="Noto Sans Symbols"/>
              <a:buNone/>
            </a:pPr>
            <a:endParaRPr sz="2000">
              <a:solidFill>
                <a:srgbClr val="064308"/>
              </a:solidFill>
              <a:latin typeface="Arial"/>
              <a:ea typeface="Arial"/>
              <a:cs typeface="Arial"/>
              <a:sym typeface="Arial"/>
            </a:endParaRPr>
          </a:p>
          <a:p>
            <a:pPr marL="189187" marR="0" lvl="0" indent="-62187" algn="l" rtl="0">
              <a:lnSpc>
                <a:spcPct val="90000"/>
              </a:lnSpc>
              <a:spcBef>
                <a:spcPts val="1266"/>
              </a:spcBef>
              <a:spcAft>
                <a:spcPts val="0"/>
              </a:spcAft>
              <a:buClr>
                <a:srgbClr val="064308"/>
              </a:buClr>
              <a:buSzPts val="2000"/>
              <a:buFont typeface="Noto Sans Symbols"/>
              <a:buNone/>
            </a:pPr>
            <a:endParaRPr sz="2000">
              <a:solidFill>
                <a:srgbClr val="064308"/>
              </a:solidFill>
              <a:latin typeface="Arial"/>
              <a:ea typeface="Arial"/>
              <a:cs typeface="Arial"/>
              <a:sym typeface="Arial"/>
            </a:endParaRPr>
          </a:p>
        </p:txBody>
      </p:sp>
      <p:pic>
        <p:nvPicPr>
          <p:cNvPr id="217" name="Google Shape;217;p25"/>
          <p:cNvPicPr preferRelativeResize="0"/>
          <p:nvPr/>
        </p:nvPicPr>
        <p:blipFill rotWithShape="1">
          <a:blip r:embed="rId4">
            <a:alphaModFix/>
          </a:blip>
          <a:srcRect l="47964" r="30994" b="41874"/>
          <a:stretch/>
        </p:blipFill>
        <p:spPr>
          <a:xfrm>
            <a:off x="6756559" y="1295400"/>
            <a:ext cx="2343150" cy="410845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27"/>
          <p:cNvSpPr txBox="1"/>
          <p:nvPr/>
        </p:nvSpPr>
        <p:spPr>
          <a:xfrm>
            <a:off x="304800" y="304800"/>
            <a:ext cx="9093518" cy="1413934"/>
          </a:xfrm>
          <a:prstGeom prst="rect">
            <a:avLst/>
          </a:prstGeom>
          <a:noFill/>
          <a:ln>
            <a:noFill/>
          </a:ln>
        </p:spPr>
        <p:txBody>
          <a:bodyPr spcFirstLastPara="1" wrap="square" lIns="91425" tIns="45700" rIns="91425" bIns="45700" anchor="t" anchorCtr="0">
            <a:noAutofit/>
          </a:bodyPr>
          <a:lstStyle/>
          <a:p>
            <a:pPr marL="0" marR="0" lvl="0" indent="0" algn="ctr" rtl="0">
              <a:lnSpc>
                <a:spcPct val="88000"/>
              </a:lnSpc>
              <a:spcBef>
                <a:spcPts val="0"/>
              </a:spcBef>
              <a:spcAft>
                <a:spcPts val="0"/>
              </a:spcAft>
              <a:buNone/>
            </a:pPr>
            <a:r>
              <a:rPr lang="en-US" sz="3200" b="1">
                <a:solidFill>
                  <a:schemeClr val="dk1"/>
                </a:solidFill>
                <a:latin typeface="Arial"/>
                <a:ea typeface="Arial"/>
                <a:cs typeface="Arial"/>
                <a:sym typeface="Arial"/>
              </a:rPr>
              <a:t>Part III: How to be a Guide</a:t>
            </a:r>
            <a:endParaRPr/>
          </a:p>
        </p:txBody>
      </p:sp>
      <p:sp>
        <p:nvSpPr>
          <p:cNvPr id="223" name="Google Shape;223;p27"/>
          <p:cNvSpPr txBox="1"/>
          <p:nvPr/>
        </p:nvSpPr>
        <p:spPr>
          <a:xfrm>
            <a:off x="901859" y="1295400"/>
            <a:ext cx="7899400" cy="4953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64308"/>
              </a:buClr>
              <a:buSzPts val="2000"/>
              <a:buFont typeface="Arial"/>
              <a:buNone/>
            </a:pPr>
            <a:r>
              <a:rPr lang="en-US" sz="2000" dirty="0">
                <a:solidFill>
                  <a:srgbClr val="064308"/>
                </a:solidFill>
                <a:latin typeface="Arial"/>
                <a:ea typeface="Arial"/>
                <a:cs typeface="Arial"/>
                <a:sym typeface="Arial"/>
              </a:rPr>
              <a:t>Prior to giving their first tour, new tour guides must:</a:t>
            </a:r>
            <a:endParaRPr dirty="0"/>
          </a:p>
          <a:p>
            <a:pPr marL="381527" marR="0" lvl="1" indent="-159233" algn="l" rtl="0">
              <a:lnSpc>
                <a:spcPct val="8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Have worked at FRIB for at least one semester as a graduate assistant or regular employee</a:t>
            </a:r>
            <a:r>
              <a:rPr lang="en-US" sz="1800" dirty="0">
                <a:solidFill>
                  <a:schemeClr val="dk1"/>
                </a:solidFill>
              </a:rPr>
              <a:t> (thus, new grads will need to wait ‘til spring).</a:t>
            </a:r>
            <a:endParaRPr dirty="0"/>
          </a:p>
          <a:p>
            <a:pPr marL="381527" marR="0" lvl="1" indent="-159232" algn="l" rtl="0">
              <a:lnSpc>
                <a:spcPct val="8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Complete training</a:t>
            </a:r>
            <a:endParaRPr sz="1800" dirty="0">
              <a:solidFill>
                <a:schemeClr val="dk1"/>
              </a:solidFill>
            </a:endParaRPr>
          </a:p>
          <a:p>
            <a:pPr marL="1371600" marR="0" lvl="2" indent="-342900" algn="l" rtl="0">
              <a:lnSpc>
                <a:spcPct val="80000"/>
              </a:lnSpc>
              <a:spcBef>
                <a:spcPts val="211"/>
              </a:spcBef>
              <a:spcAft>
                <a:spcPts val="0"/>
              </a:spcAft>
              <a:buClr>
                <a:schemeClr val="dk1"/>
              </a:buClr>
              <a:buSzPts val="1800"/>
              <a:buFont typeface="Arial"/>
              <a:buChar char="»"/>
            </a:pPr>
            <a:r>
              <a:rPr lang="en-US" sz="1800" b="0" i="0" u="none" strike="noStrike" cap="none" dirty="0" smtClean="0">
                <a:solidFill>
                  <a:schemeClr val="dk1"/>
                </a:solidFill>
                <a:latin typeface="Arial"/>
                <a:ea typeface="Arial"/>
                <a:cs typeface="Arial"/>
                <a:sym typeface="Arial"/>
              </a:rPr>
              <a:t>Require access </a:t>
            </a:r>
            <a:r>
              <a:rPr lang="en-US" sz="1800" b="0" i="0" u="none" strike="noStrike" cap="none" dirty="0">
                <a:solidFill>
                  <a:schemeClr val="dk1"/>
                </a:solidFill>
                <a:latin typeface="Arial"/>
                <a:ea typeface="Arial"/>
                <a:cs typeface="Arial"/>
                <a:sym typeface="Arial"/>
              </a:rPr>
              <a:t>to Radiation Restricted Areas </a:t>
            </a:r>
            <a:endParaRPr sz="1800" dirty="0">
              <a:solidFill>
                <a:schemeClr val="dk1"/>
              </a:solidFill>
            </a:endParaRPr>
          </a:p>
          <a:p>
            <a:pPr marL="1371600" marR="0" lvl="2" indent="-342900" algn="l" rtl="0">
              <a:lnSpc>
                <a:spcPct val="8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Perform tours at the Laboratory.</a:t>
            </a:r>
            <a:endParaRPr dirty="0"/>
          </a:p>
          <a:p>
            <a:pPr marL="381527" marR="0" lvl="1" indent="-159232" algn="l" rtl="0">
              <a:lnSpc>
                <a:spcPct val="80000"/>
              </a:lnSpc>
              <a:spcBef>
                <a:spcPts val="211"/>
              </a:spcBef>
              <a:spcAft>
                <a:spcPts val="0"/>
              </a:spcAft>
              <a:buClr>
                <a:schemeClr val="dk1"/>
              </a:buClr>
              <a:buSzPts val="1800"/>
              <a:buFont typeface="Arial"/>
              <a:buChar char="•"/>
            </a:pPr>
            <a:r>
              <a:rPr lang="en-US" sz="1800" b="1" i="0" u="none" strike="noStrike" cap="none" dirty="0">
                <a:solidFill>
                  <a:schemeClr val="dk1"/>
                </a:solidFill>
                <a:latin typeface="Arial"/>
                <a:ea typeface="Arial"/>
                <a:cs typeface="Arial"/>
                <a:sym typeface="Arial"/>
              </a:rPr>
              <a:t>Shadow at least one safety survey, introduction, and tour</a:t>
            </a:r>
            <a:r>
              <a:rPr lang="en-US" sz="1800" b="0" i="0" u="none" strike="noStrike" cap="none" dirty="0">
                <a:solidFill>
                  <a:schemeClr val="dk1"/>
                </a:solidFill>
                <a:latin typeface="Arial"/>
                <a:ea typeface="Arial"/>
                <a:cs typeface="Arial"/>
                <a:sym typeface="Arial"/>
              </a:rPr>
              <a:t>. </a:t>
            </a:r>
            <a:endParaRPr dirty="0"/>
          </a:p>
          <a:p>
            <a:pPr marL="621163" marR="0" lvl="2" indent="-168691" algn="l" rtl="0">
              <a:lnSpc>
                <a:spcPct val="80000"/>
              </a:lnSpc>
              <a:spcBef>
                <a:spcPts val="211"/>
              </a:spcBef>
              <a:spcAft>
                <a:spcPts val="0"/>
              </a:spcAft>
              <a:buClr>
                <a:schemeClr val="dk1"/>
              </a:buClr>
              <a:buSzPts val="1600"/>
              <a:buFont typeface="Merriweather Sans"/>
              <a:buChar char="»"/>
            </a:pPr>
            <a:r>
              <a:rPr lang="en-US" sz="1600" b="0" i="0" u="none" strike="noStrike" cap="none" dirty="0">
                <a:solidFill>
                  <a:schemeClr val="dk1"/>
                </a:solidFill>
                <a:latin typeface="Arial"/>
                <a:ea typeface="Arial"/>
                <a:cs typeface="Arial"/>
                <a:sym typeface="Arial"/>
              </a:rPr>
              <a:t>See “Upcoming tours” on </a:t>
            </a:r>
            <a:r>
              <a:rPr lang="en-US" sz="1600" b="0" i="1" u="none" strike="noStrike" cap="none" dirty="0" err="1">
                <a:solidFill>
                  <a:schemeClr val="dk1"/>
                </a:solidFill>
                <a:latin typeface="Arial"/>
                <a:ea typeface="Arial"/>
                <a:cs typeface="Arial"/>
                <a:sym typeface="Arial"/>
              </a:rPr>
              <a:t>IntraEnterprise</a:t>
            </a:r>
            <a:r>
              <a:rPr lang="en-US" sz="1600" b="0" i="1" u="none" strike="noStrike" cap="none" dirty="0">
                <a:solidFill>
                  <a:schemeClr val="dk1"/>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to find a tour you might join, and inform Zach in advance.</a:t>
            </a:r>
            <a:endParaRPr dirty="0"/>
          </a:p>
          <a:p>
            <a:pPr marL="621163" marR="0" lvl="2" indent="-168691" algn="l" rtl="0">
              <a:lnSpc>
                <a:spcPct val="80000"/>
              </a:lnSpc>
              <a:spcBef>
                <a:spcPts val="211"/>
              </a:spcBef>
              <a:spcAft>
                <a:spcPts val="0"/>
              </a:spcAft>
              <a:buClr>
                <a:schemeClr val="dk1"/>
              </a:buClr>
              <a:buSzPts val="1600"/>
              <a:buFont typeface="Merriweather Sans"/>
              <a:buChar char="»"/>
            </a:pPr>
            <a:r>
              <a:rPr lang="en-US" sz="1600" b="0" i="0" u="none" strike="noStrike" cap="none" dirty="0">
                <a:solidFill>
                  <a:schemeClr val="dk1"/>
                </a:solidFill>
                <a:latin typeface="Arial"/>
                <a:ea typeface="Arial"/>
                <a:cs typeface="Arial"/>
                <a:sym typeface="Arial"/>
              </a:rPr>
              <a:t>Shadow Zach or any other current guides, as much as you like!</a:t>
            </a:r>
            <a:endParaRPr dirty="0"/>
          </a:p>
          <a:p>
            <a:pPr marL="381527" marR="0" lvl="1" indent="-159232" algn="l" rtl="0">
              <a:lnSpc>
                <a:spcPct val="80000"/>
              </a:lnSpc>
              <a:spcBef>
                <a:spcPts val="211"/>
              </a:spcBef>
              <a:spcAft>
                <a:spcPts val="0"/>
              </a:spcAft>
              <a:buClr>
                <a:srgbClr val="BFBFBF"/>
              </a:buClr>
              <a:buSzPts val="1800"/>
              <a:buFont typeface="Arial"/>
              <a:buChar char="•"/>
            </a:pPr>
            <a:r>
              <a:rPr lang="en-US" sz="1800" b="1" i="0" u="none" strike="noStrike" cap="none" dirty="0">
                <a:solidFill>
                  <a:srgbClr val="BFBFBF"/>
                </a:solidFill>
                <a:latin typeface="Arial"/>
                <a:ea typeface="Arial"/>
                <a:cs typeface="Arial"/>
                <a:sym typeface="Arial"/>
              </a:rPr>
              <a:t>MSU Youth Programs Policy </a:t>
            </a:r>
            <a:r>
              <a:rPr lang="en-US" sz="1800" b="0" i="0" u="none" strike="noStrike" cap="none" dirty="0">
                <a:solidFill>
                  <a:srgbClr val="BFBFBF"/>
                </a:solidFill>
                <a:latin typeface="Arial"/>
                <a:ea typeface="Arial"/>
                <a:cs typeface="Arial"/>
                <a:sym typeface="Arial"/>
              </a:rPr>
              <a:t>requires a </a:t>
            </a:r>
            <a:r>
              <a:rPr lang="en-US" sz="1800" b="1" i="0" u="sng" strike="noStrike" cap="none" dirty="0">
                <a:solidFill>
                  <a:srgbClr val="BFBFBF"/>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background check authorization form</a:t>
            </a:r>
            <a:r>
              <a:rPr lang="en-US" sz="1800" b="0" i="0" u="none" strike="noStrike" cap="none" dirty="0">
                <a:solidFill>
                  <a:srgbClr val="BFBFBF"/>
                </a:solidFill>
                <a:latin typeface="Arial"/>
                <a:ea typeface="Arial"/>
                <a:cs typeface="Arial"/>
                <a:sym typeface="Arial"/>
              </a:rPr>
              <a:t>. I have pre-filled section 1; complete section 2 and sign (you can type in the PDF!), then </a:t>
            </a:r>
            <a:r>
              <a:rPr lang="en-US" sz="1800" b="1" i="0" u="none" strike="noStrike" cap="none" dirty="0">
                <a:solidFill>
                  <a:srgbClr val="BFBFBF"/>
                </a:solidFill>
                <a:latin typeface="Arial"/>
                <a:ea typeface="Arial"/>
                <a:cs typeface="Arial"/>
                <a:sym typeface="Arial"/>
              </a:rPr>
              <a:t>email me a copy. </a:t>
            </a:r>
            <a:r>
              <a:rPr lang="en-US" sz="1800" b="0" i="0" u="none" strike="noStrike" cap="none" dirty="0">
                <a:solidFill>
                  <a:srgbClr val="BFBFBF"/>
                </a:solidFill>
                <a:latin typeface="Arial"/>
                <a:ea typeface="Arial"/>
                <a:cs typeface="Arial"/>
                <a:sym typeface="Arial"/>
              </a:rPr>
              <a:t>I will send them to HR. </a:t>
            </a:r>
            <a:r>
              <a:rPr lang="en-US" sz="1800" b="0" i="0" u="none" strike="noStrike" cap="none" dirty="0">
                <a:solidFill>
                  <a:schemeClr val="dk1"/>
                </a:solidFill>
                <a:latin typeface="Arial"/>
                <a:ea typeface="Arial"/>
                <a:cs typeface="Arial"/>
                <a:sym typeface="Arial"/>
              </a:rPr>
              <a:t>(not necessary for fall 2021, as minors aren’t yet allowed)</a:t>
            </a:r>
            <a:endParaRPr dirty="0"/>
          </a:p>
          <a:p>
            <a:pPr marL="381527" marR="0" lvl="1" indent="-159232" algn="l" rtl="0">
              <a:lnSpc>
                <a:spcPct val="8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Review files (scripts, </a:t>
            </a:r>
            <a:r>
              <a:rPr lang="en-US" sz="1800" b="0" i="0" u="none" strike="noStrike" cap="none" dirty="0" err="1">
                <a:solidFill>
                  <a:schemeClr val="dk1"/>
                </a:solidFill>
                <a:latin typeface="Arial"/>
                <a:ea typeface="Arial"/>
                <a:cs typeface="Arial"/>
                <a:sym typeface="Arial"/>
              </a:rPr>
              <a:t>powerpoints</a:t>
            </a:r>
            <a:r>
              <a:rPr lang="en-US" sz="1800" b="0" i="0" u="none" strike="noStrike" cap="none" dirty="0">
                <a:solidFill>
                  <a:schemeClr val="dk1"/>
                </a:solidFill>
                <a:latin typeface="Arial"/>
                <a:ea typeface="Arial"/>
                <a:cs typeface="Arial"/>
                <a:sym typeface="Arial"/>
              </a:rPr>
              <a:t>, FAQ) and other resources to prepare – keep up with changes! You can carry the script if it helps.</a:t>
            </a:r>
            <a:endParaRPr dirty="0"/>
          </a:p>
          <a:p>
            <a:pPr marL="381527" marR="0" lvl="1" indent="-159232" algn="l" rtl="0">
              <a:lnSpc>
                <a:spcPct val="8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If it would make you more comfortable, consider having Zach or other guides tag along on your first tour (or more, if desired)!</a:t>
            </a:r>
            <a:endParaRPr dirty="0"/>
          </a:p>
        </p:txBody>
      </p:sp>
      <p:sp>
        <p:nvSpPr>
          <p:cNvPr id="224" name="Google Shape;224;p27"/>
          <p:cNvSpPr txBox="1"/>
          <p:nvPr/>
        </p:nvSpPr>
        <p:spPr>
          <a:xfrm>
            <a:off x="169900" y="5861600"/>
            <a:ext cx="9228300" cy="6279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211"/>
              </a:spcBef>
              <a:spcAft>
                <a:spcPts val="0"/>
              </a:spcAft>
              <a:buNone/>
            </a:pPr>
            <a:r>
              <a:rPr lang="en-US" sz="1800" i="1">
                <a:solidFill>
                  <a:schemeClr val="dk1"/>
                </a:solidFill>
              </a:rPr>
              <a:t>NOTE: </a:t>
            </a:r>
            <a:r>
              <a:rPr lang="en-US" sz="1800" b="1" i="1">
                <a:solidFill>
                  <a:schemeClr val="dk1"/>
                </a:solidFill>
              </a:rPr>
              <a:t>if you are on a visa, the lab cannot pay you </a:t>
            </a:r>
            <a:r>
              <a:rPr lang="en-US" sz="1800" i="1">
                <a:solidFill>
                  <a:schemeClr val="dk1"/>
                </a:solidFill>
              </a:rPr>
              <a:t>the hourly rate we offer for tours. Sorry! If you are still interested in giving tours as a volunteer, you are most welcome!</a:t>
            </a:r>
            <a:endParaRPr i="1">
              <a:solidFill>
                <a:schemeClr val="dk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p28"/>
          <p:cNvSpPr txBox="1">
            <a:spLocks noGrp="1"/>
          </p:cNvSpPr>
          <p:nvPr>
            <p:ph type="title"/>
          </p:nvPr>
        </p:nvSpPr>
        <p:spPr>
          <a:xfrm>
            <a:off x="304800" y="304800"/>
            <a:ext cx="90935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Getting on a Tour</a:t>
            </a:r>
            <a:endParaRPr/>
          </a:p>
        </p:txBody>
      </p:sp>
      <p:sp>
        <p:nvSpPr>
          <p:cNvPr id="230" name="Google Shape;230;p28"/>
          <p:cNvSpPr txBox="1"/>
          <p:nvPr/>
        </p:nvSpPr>
        <p:spPr>
          <a:xfrm>
            <a:off x="381000" y="1219200"/>
            <a:ext cx="8991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64308"/>
              </a:buClr>
              <a:buSzPts val="1800"/>
              <a:buFont typeface="Arial"/>
              <a:buAutoNum type="arabicParenR"/>
            </a:pPr>
            <a:r>
              <a:rPr lang="en-US" sz="1800" dirty="0">
                <a:solidFill>
                  <a:srgbClr val="064308"/>
                </a:solidFill>
                <a:latin typeface="Arial"/>
                <a:ea typeface="Arial"/>
                <a:cs typeface="Arial"/>
                <a:sym typeface="Arial"/>
              </a:rPr>
              <a:t>Qualified tour guides are added to the tour announcement email list</a:t>
            </a:r>
            <a:endParaRPr dirty="0"/>
          </a:p>
          <a:p>
            <a:pPr marL="342900" marR="0" lvl="0" indent="-342900" algn="l" rtl="0">
              <a:lnSpc>
                <a:spcPct val="80000"/>
              </a:lnSpc>
              <a:spcBef>
                <a:spcPts val="1266"/>
              </a:spcBef>
              <a:spcAft>
                <a:spcPts val="0"/>
              </a:spcAft>
              <a:buClr>
                <a:srgbClr val="064308"/>
              </a:buClr>
              <a:buSzPts val="1800"/>
              <a:buFont typeface="Arial"/>
              <a:buAutoNum type="arabicParenR"/>
            </a:pPr>
            <a:r>
              <a:rPr lang="en-US" sz="1800" dirty="0">
                <a:solidFill>
                  <a:srgbClr val="064308"/>
                </a:solidFill>
                <a:latin typeface="Arial"/>
                <a:ea typeface="Arial"/>
                <a:cs typeface="Arial"/>
                <a:sym typeface="Arial"/>
              </a:rPr>
              <a:t>Zach will email all tour guides when a new tour is available, noting number and type of visitors, date, time, number of guides/leaders needed</a:t>
            </a:r>
            <a:endParaRPr dirty="0"/>
          </a:p>
          <a:p>
            <a:pPr marL="381527" marR="0" lvl="1" indent="-159233" algn="l" rtl="0">
              <a:lnSpc>
                <a:spcPct val="80000"/>
              </a:lnSpc>
              <a:spcBef>
                <a:spcPts val="211"/>
              </a:spcBef>
              <a:spcAft>
                <a:spcPts val="0"/>
              </a:spcAft>
              <a:buClr>
                <a:schemeClr val="dk1"/>
              </a:buClr>
              <a:buSzPts val="1600"/>
              <a:buFont typeface="Arial"/>
              <a:buChar char="•"/>
            </a:pPr>
            <a:r>
              <a:rPr lang="en-US" sz="1600" b="1" i="0" u="none" strike="noStrike" cap="none" dirty="0">
                <a:solidFill>
                  <a:schemeClr val="dk1"/>
                </a:solidFill>
                <a:latin typeface="Arial"/>
                <a:ea typeface="Arial"/>
                <a:cs typeface="Arial"/>
                <a:sym typeface="Arial"/>
              </a:rPr>
              <a:t>For tours after hours </a:t>
            </a:r>
            <a:r>
              <a:rPr lang="en-US" sz="1600" b="0" i="0" u="none" strike="noStrike" cap="none" dirty="0">
                <a:solidFill>
                  <a:schemeClr val="dk1"/>
                </a:solidFill>
                <a:latin typeface="Arial"/>
                <a:ea typeface="Arial"/>
                <a:cs typeface="Arial"/>
                <a:sym typeface="Arial"/>
              </a:rPr>
              <a:t>(Minimum 20 visitors)</a:t>
            </a:r>
            <a:r>
              <a:rPr lang="en-US" sz="1600" b="1" i="0" u="none" strike="noStrike" cap="none" dirty="0">
                <a:solidFill>
                  <a:schemeClr val="dk1"/>
                </a:solidFill>
                <a:latin typeface="Arial"/>
                <a:ea typeface="Arial"/>
                <a:cs typeface="Arial"/>
                <a:sym typeface="Arial"/>
              </a:rPr>
              <a:t>:</a:t>
            </a:r>
            <a:r>
              <a:rPr lang="en-US" sz="1600" b="0" i="0" u="none" strike="noStrike" cap="none" dirty="0">
                <a:solidFill>
                  <a:schemeClr val="dk1"/>
                </a:solidFill>
                <a:latin typeface="Arial"/>
                <a:ea typeface="Arial"/>
                <a:cs typeface="Arial"/>
                <a:sym typeface="Arial"/>
              </a:rPr>
              <a:t> there will be TWO tour leaders; one will conduct the safety survey and stand by the lobby door to let in guests for 15 minutes before and after their planned arrival time, while the other will prepare and give the introduction.</a:t>
            </a:r>
            <a:endParaRPr dirty="0"/>
          </a:p>
          <a:p>
            <a:pPr marL="381527" marR="0" lvl="1" indent="-159233" algn="l" rtl="0">
              <a:lnSpc>
                <a:spcPct val="80000"/>
              </a:lnSpc>
              <a:spcBef>
                <a:spcPts val="211"/>
              </a:spcBef>
              <a:spcAft>
                <a:spcPts val="0"/>
              </a:spcAft>
              <a:buClr>
                <a:schemeClr val="dk1"/>
              </a:buClr>
              <a:buSzPts val="1600"/>
              <a:buFont typeface="Arial"/>
              <a:buChar char="•"/>
            </a:pPr>
            <a:r>
              <a:rPr lang="en-US" sz="1600" b="1" i="0" u="none" strike="noStrike" cap="none" dirty="0">
                <a:solidFill>
                  <a:schemeClr val="dk1"/>
                </a:solidFill>
                <a:latin typeface="Arial"/>
                <a:ea typeface="Arial"/>
                <a:cs typeface="Arial"/>
                <a:sym typeface="Arial"/>
              </a:rPr>
              <a:t>For RARE tours &gt; 50 visitors </a:t>
            </a:r>
            <a:r>
              <a:rPr lang="en-US" sz="1600" b="0" i="0" u="none" strike="noStrike" cap="none" dirty="0">
                <a:solidFill>
                  <a:schemeClr val="dk1"/>
                </a:solidFill>
                <a:latin typeface="Arial"/>
                <a:ea typeface="Arial"/>
                <a:cs typeface="Arial"/>
                <a:sym typeface="Arial"/>
              </a:rPr>
              <a:t>Zach will generally not accept the tour until enough guides have been confirmed, no matter how far in advance. </a:t>
            </a:r>
            <a:endParaRPr sz="1600" b="1" i="0" u="none" strike="noStrike" cap="none" dirty="0">
              <a:solidFill>
                <a:schemeClr val="dk1"/>
              </a:solidFill>
              <a:latin typeface="Arial"/>
              <a:ea typeface="Arial"/>
              <a:cs typeface="Arial"/>
              <a:sym typeface="Arial"/>
            </a:endParaRPr>
          </a:p>
          <a:p>
            <a:pPr marL="342900" marR="0" lvl="0" indent="-342900" algn="l" rtl="0">
              <a:lnSpc>
                <a:spcPct val="80000"/>
              </a:lnSpc>
              <a:spcBef>
                <a:spcPts val="1266"/>
              </a:spcBef>
              <a:spcAft>
                <a:spcPts val="0"/>
              </a:spcAft>
              <a:buClr>
                <a:srgbClr val="064308"/>
              </a:buClr>
              <a:buSzPts val="1800"/>
              <a:buFont typeface="Arial"/>
              <a:buAutoNum type="arabicParenR"/>
            </a:pPr>
            <a:r>
              <a:rPr lang="en-US" sz="1800" dirty="0">
                <a:solidFill>
                  <a:srgbClr val="064308"/>
                </a:solidFill>
                <a:latin typeface="Arial"/>
                <a:ea typeface="Arial"/>
                <a:cs typeface="Arial"/>
                <a:sym typeface="Arial"/>
              </a:rPr>
              <a:t>Email Zach (</a:t>
            </a:r>
            <a:r>
              <a:rPr lang="en-US" sz="1800" u="sng" dirty="0">
                <a:solidFill>
                  <a:srgbClr val="064308"/>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constan@nscl.msu.edu</a:t>
            </a:r>
            <a:r>
              <a:rPr lang="en-US" sz="1800" dirty="0">
                <a:solidFill>
                  <a:srgbClr val="064308"/>
                </a:solidFill>
                <a:latin typeface="Arial"/>
                <a:ea typeface="Arial"/>
                <a:cs typeface="Arial"/>
                <a:sym typeface="Arial"/>
              </a:rPr>
              <a:t>) to volunteer</a:t>
            </a:r>
            <a:endParaRPr dirty="0"/>
          </a:p>
          <a:p>
            <a:pPr marL="342900" marR="0" lvl="0" indent="-342900" algn="l" rtl="0">
              <a:lnSpc>
                <a:spcPct val="80000"/>
              </a:lnSpc>
              <a:spcBef>
                <a:spcPts val="1266"/>
              </a:spcBef>
              <a:spcAft>
                <a:spcPts val="0"/>
              </a:spcAft>
              <a:buClr>
                <a:srgbClr val="064308"/>
              </a:buClr>
              <a:buSzPts val="1800"/>
              <a:buFont typeface="Arial"/>
              <a:buAutoNum type="arabicParenR"/>
            </a:pPr>
            <a:r>
              <a:rPr lang="en-US" sz="1800" dirty="0">
                <a:solidFill>
                  <a:srgbClr val="064308"/>
                </a:solidFill>
                <a:latin typeface="Arial"/>
                <a:ea typeface="Arial"/>
                <a:cs typeface="Arial"/>
                <a:sym typeface="Arial"/>
              </a:rPr>
              <a:t>If selected to guide that tour, you will receive an automated email and Outlook calendar event specifying the time and place to arrive </a:t>
            </a:r>
            <a:endParaRPr dirty="0"/>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If there are more volunteers than necessary, you may not be assigned and won’t get an email</a:t>
            </a:r>
            <a:endParaRPr dirty="0"/>
          </a:p>
          <a:p>
            <a:pPr marL="342900" marR="0" lvl="0" indent="-342900" algn="l" rtl="0">
              <a:lnSpc>
                <a:spcPct val="80000"/>
              </a:lnSpc>
              <a:spcBef>
                <a:spcPts val="1266"/>
              </a:spcBef>
              <a:spcAft>
                <a:spcPts val="0"/>
              </a:spcAft>
              <a:buClr>
                <a:srgbClr val="064308"/>
              </a:buClr>
              <a:buSzPts val="1800"/>
              <a:buFont typeface="Arial"/>
              <a:buAutoNum type="arabicParenR"/>
            </a:pPr>
            <a:r>
              <a:rPr lang="en-US" sz="1800" dirty="0">
                <a:solidFill>
                  <a:srgbClr val="064308"/>
                </a:solidFill>
                <a:latin typeface="Arial"/>
                <a:ea typeface="Arial"/>
                <a:cs typeface="Arial"/>
                <a:sym typeface="Arial"/>
              </a:rPr>
              <a:t>Show up at the right place/time to lead up to 12 guests through vaults</a:t>
            </a:r>
            <a:endParaRPr dirty="0"/>
          </a:p>
          <a:p>
            <a:pPr marL="342900" marR="0" lvl="0" indent="-342900" algn="l" rtl="0">
              <a:lnSpc>
                <a:spcPct val="80000"/>
              </a:lnSpc>
              <a:spcBef>
                <a:spcPts val="1266"/>
              </a:spcBef>
              <a:spcAft>
                <a:spcPts val="0"/>
              </a:spcAft>
              <a:buClr>
                <a:srgbClr val="064308"/>
              </a:buClr>
              <a:buSzPts val="1800"/>
              <a:buFont typeface="Arial"/>
              <a:buAutoNum type="arabicParenR"/>
            </a:pPr>
            <a:r>
              <a:rPr lang="en-US" sz="1800" dirty="0">
                <a:solidFill>
                  <a:srgbClr val="064308"/>
                </a:solidFill>
                <a:latin typeface="Arial"/>
                <a:ea typeface="Arial"/>
                <a:cs typeface="Arial"/>
                <a:sym typeface="Arial"/>
              </a:rPr>
              <a:t>Make sure you get a safety survey and know where to go/if there are any issues! Do not lead a tour without seeing the safety survey!</a:t>
            </a:r>
            <a:endParaRPr dirty="0"/>
          </a:p>
          <a:p>
            <a:pPr marL="342900" marR="0" lvl="0" indent="-342900" algn="l" rtl="0">
              <a:lnSpc>
                <a:spcPct val="80000"/>
              </a:lnSpc>
              <a:spcBef>
                <a:spcPts val="1266"/>
              </a:spcBef>
              <a:spcAft>
                <a:spcPts val="0"/>
              </a:spcAft>
              <a:buClr>
                <a:srgbClr val="064308"/>
              </a:buClr>
              <a:buSzPts val="1800"/>
              <a:buFont typeface="Arial"/>
              <a:buAutoNum type="arabicParenR"/>
            </a:pPr>
            <a:r>
              <a:rPr lang="en-US" sz="1800" dirty="0">
                <a:solidFill>
                  <a:srgbClr val="064308"/>
                </a:solidFill>
                <a:latin typeface="Arial"/>
                <a:ea typeface="Arial"/>
                <a:cs typeface="Arial"/>
                <a:sym typeface="Arial"/>
              </a:rPr>
              <a:t>If necessary, double-check where to leave your guests at the end of the tour, and don’t leave them until the tour leader takes over (unless they exit the lab)</a:t>
            </a:r>
            <a:endParaRPr dirty="0"/>
          </a:p>
          <a:p>
            <a:pPr marL="342900" marR="0" lvl="0" indent="-342900" algn="l" rtl="0">
              <a:lnSpc>
                <a:spcPct val="80000"/>
              </a:lnSpc>
              <a:spcBef>
                <a:spcPts val="1266"/>
              </a:spcBef>
              <a:spcAft>
                <a:spcPts val="0"/>
              </a:spcAft>
              <a:buClr>
                <a:srgbClr val="064308"/>
              </a:buClr>
              <a:buSzPts val="1800"/>
              <a:buFont typeface="Arial"/>
              <a:buAutoNum type="arabicParenR"/>
            </a:pPr>
            <a:r>
              <a:rPr lang="en-US" sz="1800" dirty="0">
                <a:solidFill>
                  <a:srgbClr val="064308"/>
                </a:solidFill>
                <a:latin typeface="Arial"/>
                <a:ea typeface="Arial"/>
                <a:cs typeface="Arial"/>
                <a:sym typeface="Arial"/>
              </a:rPr>
              <a:t>Complete a </a:t>
            </a:r>
            <a:r>
              <a:rPr lang="en-US" sz="1800" dirty="0" err="1">
                <a:solidFill>
                  <a:srgbClr val="064308"/>
                </a:solidFill>
                <a:latin typeface="Arial"/>
                <a:ea typeface="Arial"/>
                <a:cs typeface="Arial"/>
                <a:sym typeface="Arial"/>
              </a:rPr>
              <a:t>payslip</a:t>
            </a:r>
            <a:r>
              <a:rPr lang="en-US" sz="1800" dirty="0">
                <a:solidFill>
                  <a:srgbClr val="064308"/>
                </a:solidFill>
                <a:latin typeface="Arial"/>
                <a:ea typeface="Arial"/>
                <a:cs typeface="Arial"/>
                <a:sym typeface="Arial"/>
              </a:rPr>
              <a:t> (on wiki and in Zach’s mailbox</a:t>
            </a:r>
            <a:r>
              <a:rPr lang="en-US" sz="1800" dirty="0" smtClean="0">
                <a:solidFill>
                  <a:srgbClr val="064308"/>
                </a:solidFill>
                <a:latin typeface="Arial"/>
                <a:ea typeface="Arial"/>
                <a:cs typeface="Arial"/>
                <a:sym typeface="Arial"/>
              </a:rPr>
              <a:t>) – </a:t>
            </a:r>
            <a:r>
              <a:rPr lang="en-US" sz="1800" b="1" dirty="0" smtClean="0">
                <a:solidFill>
                  <a:srgbClr val="064308"/>
                </a:solidFill>
                <a:sym typeface="Arial"/>
              </a:rPr>
              <a:t>pay is 2</a:t>
            </a:r>
            <a:r>
              <a:rPr lang="en-US" sz="1800" b="1" dirty="0" smtClean="0">
                <a:solidFill>
                  <a:srgbClr val="064308"/>
                </a:solidFill>
              </a:rPr>
              <a:t> hours @ your rate</a:t>
            </a:r>
            <a:endParaRPr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304800" y="304800"/>
            <a:ext cx="9093518" cy="609600"/>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Being a professional tour guide</a:t>
            </a:r>
            <a:endParaRPr/>
          </a:p>
        </p:txBody>
      </p:sp>
      <p:sp>
        <p:nvSpPr>
          <p:cNvPr id="236" name="Google Shape;236;p29"/>
          <p:cNvSpPr txBox="1"/>
          <p:nvPr/>
        </p:nvSpPr>
        <p:spPr>
          <a:xfrm>
            <a:off x="171450" y="1143000"/>
            <a:ext cx="7067400" cy="5256600"/>
          </a:xfrm>
          <a:prstGeom prst="rect">
            <a:avLst/>
          </a:prstGeom>
          <a:noFill/>
          <a:ln>
            <a:noFill/>
          </a:ln>
        </p:spPr>
        <p:txBody>
          <a:bodyPr spcFirstLastPara="1" wrap="square" lIns="91425" tIns="45700" rIns="91425" bIns="45700" anchor="t" anchorCtr="0">
            <a:noAutofit/>
          </a:bodyPr>
          <a:lstStyle/>
          <a:p>
            <a:pPr marL="189186" marR="0" lvl="0" indent="-182836" algn="l" rtl="0">
              <a:lnSpc>
                <a:spcPct val="80000"/>
              </a:lnSpc>
              <a:spcBef>
                <a:spcPts val="0"/>
              </a:spcBef>
              <a:spcAft>
                <a:spcPts val="0"/>
              </a:spcAft>
              <a:buClr>
                <a:srgbClr val="064308"/>
              </a:buClr>
              <a:buSzPts val="1700"/>
              <a:buFont typeface="Noto Sans Symbols"/>
              <a:buChar char="▪"/>
            </a:pPr>
            <a:r>
              <a:rPr lang="en-US" sz="1700">
                <a:solidFill>
                  <a:srgbClr val="064308"/>
                </a:solidFill>
                <a:latin typeface="Arial"/>
                <a:ea typeface="Arial"/>
                <a:cs typeface="Arial"/>
                <a:sym typeface="Arial"/>
              </a:rPr>
              <a:t>Tour guides are well-paid because you are highly trained in nuclear science </a:t>
            </a:r>
            <a:r>
              <a:rPr lang="en-US" sz="1700" i="1">
                <a:solidFill>
                  <a:srgbClr val="064308"/>
                </a:solidFill>
                <a:latin typeface="Arial"/>
                <a:ea typeface="Arial"/>
                <a:cs typeface="Arial"/>
                <a:sym typeface="Arial"/>
              </a:rPr>
              <a:t>and</a:t>
            </a:r>
            <a:r>
              <a:rPr lang="en-US" sz="1700">
                <a:solidFill>
                  <a:srgbClr val="064308"/>
                </a:solidFill>
                <a:latin typeface="Arial"/>
                <a:ea typeface="Arial"/>
                <a:cs typeface="Arial"/>
                <a:sym typeface="Arial"/>
              </a:rPr>
              <a:t> safety.</a:t>
            </a:r>
            <a:endParaRPr sz="1700">
              <a:solidFill>
                <a:srgbClr val="064308"/>
              </a:solidFill>
              <a:latin typeface="Arial"/>
              <a:ea typeface="Arial"/>
              <a:cs typeface="Arial"/>
              <a:sym typeface="Arial"/>
            </a:endParaRPr>
          </a:p>
          <a:p>
            <a:pPr marL="400050" marR="0" lvl="1" indent="-165100" algn="l" rtl="0">
              <a:lnSpc>
                <a:spcPct val="80000"/>
              </a:lnSpc>
              <a:spcBef>
                <a:spcPts val="0"/>
              </a:spcBef>
              <a:spcAft>
                <a:spcPts val="0"/>
              </a:spcAft>
              <a:buClr>
                <a:srgbClr val="064308"/>
              </a:buClr>
              <a:buSzPts val="1700"/>
              <a:buChar char="•"/>
            </a:pPr>
            <a:r>
              <a:rPr lang="en-US" sz="1700">
                <a:solidFill>
                  <a:schemeClr val="dk1"/>
                </a:solidFill>
              </a:rPr>
              <a:t>Guides must renew their training at a workshop each fall.</a:t>
            </a:r>
            <a:endParaRPr sz="1700">
              <a:solidFill>
                <a:srgbClr val="064308"/>
              </a:solidFill>
            </a:endParaRPr>
          </a:p>
          <a:p>
            <a:pPr marL="189187" marR="0" lvl="0" indent="-182837" algn="l" rtl="0">
              <a:lnSpc>
                <a:spcPct val="80000"/>
              </a:lnSpc>
              <a:spcBef>
                <a:spcPts val="1266"/>
              </a:spcBef>
              <a:spcAft>
                <a:spcPts val="0"/>
              </a:spcAft>
              <a:buClr>
                <a:srgbClr val="064308"/>
              </a:buClr>
              <a:buSzPts val="1700"/>
              <a:buFont typeface="Noto Sans Symbols"/>
              <a:buChar char="▪"/>
            </a:pPr>
            <a:r>
              <a:rPr lang="en-US" sz="1700">
                <a:solidFill>
                  <a:srgbClr val="064308"/>
                </a:solidFill>
                <a:latin typeface="Arial"/>
                <a:ea typeface="Arial"/>
                <a:cs typeface="Arial"/>
                <a:sym typeface="Arial"/>
              </a:rPr>
              <a:t>You are expected to be </a:t>
            </a:r>
            <a:r>
              <a:rPr lang="en-US" sz="1700" b="1" i="1">
                <a:solidFill>
                  <a:srgbClr val="064308"/>
                </a:solidFill>
                <a:latin typeface="Arial"/>
                <a:ea typeface="Arial"/>
                <a:cs typeface="Arial"/>
                <a:sym typeface="Arial"/>
              </a:rPr>
              <a:t>professional</a:t>
            </a:r>
            <a:r>
              <a:rPr lang="en-US" sz="1700">
                <a:solidFill>
                  <a:srgbClr val="064308"/>
                </a:solidFill>
                <a:latin typeface="Arial"/>
                <a:ea typeface="Arial"/>
                <a:cs typeface="Arial"/>
                <a:sym typeface="Arial"/>
              </a:rPr>
              <a:t>, which means the following:</a:t>
            </a:r>
            <a:endParaRPr sz="1700"/>
          </a:p>
          <a:p>
            <a:pPr marL="381527" marR="0" lvl="1" indent="-152883" algn="l" rtl="0">
              <a:lnSpc>
                <a:spcPct val="80000"/>
              </a:lnSpc>
              <a:spcBef>
                <a:spcPts val="211"/>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Being present on time</a:t>
            </a:r>
            <a:endParaRPr sz="1700"/>
          </a:p>
          <a:p>
            <a:pPr marL="381527" marR="0" lvl="1" indent="-152883" algn="l" rtl="0">
              <a:lnSpc>
                <a:spcPct val="80000"/>
              </a:lnSpc>
              <a:spcBef>
                <a:spcPts val="211"/>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Considering the needs of visitors first</a:t>
            </a:r>
            <a:endParaRPr sz="1700"/>
          </a:p>
          <a:p>
            <a:pPr marL="381527" marR="0" lvl="1" indent="-152883" algn="l" rtl="0">
              <a:lnSpc>
                <a:spcPct val="80000"/>
              </a:lnSpc>
              <a:spcBef>
                <a:spcPts val="211"/>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Keeping visitors safe</a:t>
            </a:r>
            <a:endParaRPr sz="1700"/>
          </a:p>
          <a:p>
            <a:pPr marL="381527" marR="0" lvl="1" indent="-152883" algn="l" rtl="0">
              <a:lnSpc>
                <a:spcPct val="80000"/>
              </a:lnSpc>
              <a:spcBef>
                <a:spcPts val="211"/>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Taking the time to anticipate problems before they occur</a:t>
            </a:r>
            <a:endParaRPr sz="1700"/>
          </a:p>
          <a:p>
            <a:pPr marL="189187" marR="0" lvl="0" indent="-182837" algn="l" rtl="0">
              <a:lnSpc>
                <a:spcPct val="80000"/>
              </a:lnSpc>
              <a:spcBef>
                <a:spcPts val="1266"/>
              </a:spcBef>
              <a:spcAft>
                <a:spcPts val="0"/>
              </a:spcAft>
              <a:buClr>
                <a:srgbClr val="064308"/>
              </a:buClr>
              <a:buSzPts val="1700"/>
              <a:buFont typeface="Noto Sans Symbols"/>
              <a:buChar char="▪"/>
            </a:pPr>
            <a:r>
              <a:rPr lang="en-US" sz="1700">
                <a:solidFill>
                  <a:srgbClr val="064308"/>
                </a:solidFill>
                <a:latin typeface="Arial"/>
                <a:ea typeface="Arial"/>
                <a:cs typeface="Arial"/>
                <a:sym typeface="Arial"/>
              </a:rPr>
              <a:t>If you are scheduled to guide a tour and learn in advance that you can’t, you will recruit your own replacement and email Zach.</a:t>
            </a:r>
            <a:endParaRPr sz="1700"/>
          </a:p>
          <a:p>
            <a:pPr marL="189187" marR="0" lvl="0" indent="-182837" algn="l" rtl="0">
              <a:lnSpc>
                <a:spcPct val="80000"/>
              </a:lnSpc>
              <a:spcBef>
                <a:spcPts val="1266"/>
              </a:spcBef>
              <a:spcAft>
                <a:spcPts val="0"/>
              </a:spcAft>
              <a:buClr>
                <a:srgbClr val="064308"/>
              </a:buClr>
              <a:buSzPts val="1700"/>
              <a:buFont typeface="Noto Sans Symbols"/>
              <a:buChar char="▪"/>
            </a:pPr>
            <a:r>
              <a:rPr lang="en-US" sz="1700">
                <a:solidFill>
                  <a:srgbClr val="064308"/>
                </a:solidFill>
                <a:latin typeface="Arial"/>
                <a:ea typeface="Arial"/>
                <a:cs typeface="Arial"/>
                <a:sym typeface="Arial"/>
              </a:rPr>
              <a:t>If you are scheduled to guide a tour and miss it entirely, you will get a warning. If it happens a second time, your tour guide status will be revoked for the current year.</a:t>
            </a:r>
            <a:endParaRPr sz="1700"/>
          </a:p>
          <a:p>
            <a:pPr marL="189187" marR="0" lvl="0" indent="-182837" algn="l" rtl="0">
              <a:lnSpc>
                <a:spcPct val="80000"/>
              </a:lnSpc>
              <a:spcBef>
                <a:spcPts val="1266"/>
              </a:spcBef>
              <a:spcAft>
                <a:spcPts val="0"/>
              </a:spcAft>
              <a:buClr>
                <a:srgbClr val="064308"/>
              </a:buClr>
              <a:buSzPts val="1700"/>
              <a:buFont typeface="Noto Sans Symbols"/>
              <a:buChar char="▪"/>
            </a:pPr>
            <a:r>
              <a:rPr lang="en-US" sz="1700" b="1">
                <a:solidFill>
                  <a:srgbClr val="064308"/>
                </a:solidFill>
                <a:latin typeface="Arial"/>
                <a:ea typeface="Arial"/>
                <a:cs typeface="Arial"/>
                <a:sym typeface="Arial"/>
              </a:rPr>
              <a:t>Practice makes perfect – the best way to learn is to JUST DO IT</a:t>
            </a:r>
            <a:r>
              <a:rPr lang="en-US" sz="1700" b="1" i="1">
                <a:solidFill>
                  <a:srgbClr val="064308"/>
                </a:solidFill>
                <a:latin typeface="Arial"/>
                <a:ea typeface="Arial"/>
                <a:cs typeface="Arial"/>
                <a:sym typeface="Arial"/>
              </a:rPr>
              <a:t>. </a:t>
            </a:r>
            <a:r>
              <a:rPr lang="en-US" sz="1700">
                <a:solidFill>
                  <a:srgbClr val="064308"/>
                </a:solidFill>
                <a:latin typeface="Arial"/>
                <a:ea typeface="Arial"/>
                <a:cs typeface="Arial"/>
                <a:sym typeface="Arial"/>
              </a:rPr>
              <a:t>Give tours (and shadow as necessary) to maintain your skills and keep yourself updated!</a:t>
            </a:r>
            <a:endParaRPr sz="1700"/>
          </a:p>
          <a:p>
            <a:pPr marL="0" marR="0" lvl="0" indent="0" algn="l" rtl="0">
              <a:lnSpc>
                <a:spcPct val="80000"/>
              </a:lnSpc>
              <a:spcBef>
                <a:spcPts val="1266"/>
              </a:spcBef>
              <a:spcAft>
                <a:spcPts val="0"/>
              </a:spcAft>
              <a:buClr>
                <a:srgbClr val="064308"/>
              </a:buClr>
              <a:buSzPts val="1800"/>
              <a:buFont typeface="Arial"/>
              <a:buNone/>
            </a:pPr>
            <a:r>
              <a:rPr lang="en-US" sz="1700" b="1" i="1">
                <a:solidFill>
                  <a:srgbClr val="064308"/>
                </a:solidFill>
                <a:latin typeface="Arial"/>
                <a:ea typeface="Arial"/>
                <a:cs typeface="Arial"/>
                <a:sym typeface="Arial"/>
              </a:rPr>
              <a:t>If you aspire to be a tour leader and/or use the demonstrations</a:t>
            </a:r>
            <a:r>
              <a:rPr lang="en-US" sz="1700">
                <a:solidFill>
                  <a:srgbClr val="064308"/>
                </a:solidFill>
                <a:latin typeface="Arial"/>
                <a:ea typeface="Arial"/>
                <a:cs typeface="Arial"/>
                <a:sym typeface="Arial"/>
              </a:rPr>
              <a:t>, you must be trained to use the demo equipment (by appointment), study Appendix A, and shadow 1+ extra tour introductions.</a:t>
            </a:r>
            <a:endParaRPr sz="1700"/>
          </a:p>
          <a:p>
            <a:pPr marL="0" marR="0" lvl="0" indent="0" algn="l" rtl="0">
              <a:lnSpc>
                <a:spcPct val="80000"/>
              </a:lnSpc>
              <a:spcBef>
                <a:spcPts val="1266"/>
              </a:spcBef>
              <a:spcAft>
                <a:spcPts val="0"/>
              </a:spcAft>
              <a:buClr>
                <a:srgbClr val="064308"/>
              </a:buClr>
              <a:buSzPts val="1800"/>
              <a:buFont typeface="Arial"/>
              <a:buNone/>
            </a:pPr>
            <a:r>
              <a:rPr lang="en-US" sz="1700" i="1">
                <a:solidFill>
                  <a:srgbClr val="064308"/>
                </a:solidFill>
                <a:latin typeface="Arial"/>
                <a:ea typeface="Arial"/>
                <a:cs typeface="Arial"/>
                <a:sym typeface="Arial"/>
              </a:rPr>
              <a:t>Tour leaders earn 5 hours of pay for ~2.5 hours of work.</a:t>
            </a:r>
            <a:endParaRPr sz="1700"/>
          </a:p>
          <a:p>
            <a:pPr marL="381527" marR="0" lvl="1" indent="-32233" algn="l" rtl="0">
              <a:lnSpc>
                <a:spcPct val="80000"/>
              </a:lnSpc>
              <a:spcBef>
                <a:spcPts val="211"/>
              </a:spcBef>
              <a:spcAft>
                <a:spcPts val="0"/>
              </a:spcAft>
              <a:buClr>
                <a:schemeClr val="dk1"/>
              </a:buClr>
              <a:buSzPts val="2000"/>
              <a:buFont typeface="Arial"/>
              <a:buNone/>
            </a:pPr>
            <a:endParaRPr sz="1700" b="0" i="0" u="none" strike="noStrike" cap="none">
              <a:solidFill>
                <a:schemeClr val="dk1"/>
              </a:solidFill>
              <a:latin typeface="Arial"/>
              <a:ea typeface="Arial"/>
              <a:cs typeface="Arial"/>
              <a:sym typeface="Arial"/>
            </a:endParaRPr>
          </a:p>
        </p:txBody>
      </p:sp>
      <p:pic>
        <p:nvPicPr>
          <p:cNvPr id="237" name="Google Shape;237;p29"/>
          <p:cNvPicPr preferRelativeResize="0"/>
          <p:nvPr/>
        </p:nvPicPr>
        <p:blipFill rotWithShape="1">
          <a:blip r:embed="rId4">
            <a:alphaModFix/>
          </a:blip>
          <a:srcRect l="62699" r="5555"/>
          <a:stretch/>
        </p:blipFill>
        <p:spPr>
          <a:xfrm>
            <a:off x="7338202" y="1504950"/>
            <a:ext cx="2040063" cy="48196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660083" y="389467"/>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FRIB Goals</a:t>
            </a:r>
            <a:endParaRPr/>
          </a:p>
        </p:txBody>
      </p:sp>
      <p:sp>
        <p:nvSpPr>
          <p:cNvPr id="50" name="Google Shape;50;p3"/>
          <p:cNvSpPr txBox="1">
            <a:spLocks noGrp="1"/>
          </p:cNvSpPr>
          <p:nvPr>
            <p:ph type="body" idx="1"/>
          </p:nvPr>
        </p:nvSpPr>
        <p:spPr>
          <a:xfrm>
            <a:off x="660083" y="1371600"/>
            <a:ext cx="4369117" cy="46990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Fulfill National Science Foundation Broader Impact Criteria for our grants</a:t>
            </a:r>
            <a:endParaRPr sz="2400" b="0" i="0" u="none" strike="noStrike" cap="none">
              <a:solidFill>
                <a:schemeClr val="dk1"/>
              </a:solidFill>
              <a:latin typeface="Arial"/>
              <a:ea typeface="Arial"/>
              <a:cs typeface="Arial"/>
              <a:sym typeface="Arial"/>
            </a:endParaRPr>
          </a:p>
          <a:p>
            <a:pPr marL="189187" marR="0" lvl="0" indent="-189187" algn="l" rtl="0">
              <a:lnSpc>
                <a:spcPct val="90000"/>
              </a:lnSpc>
              <a:spcBef>
                <a:spcPts val="1266"/>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Create </a:t>
            </a:r>
            <a:r>
              <a:rPr lang="en-US" sz="2400" b="1" i="0" u="none" strike="noStrike" cap="none">
                <a:solidFill>
                  <a:schemeClr val="dk1"/>
                </a:solidFill>
                <a:latin typeface="Arial"/>
                <a:ea typeface="Arial"/>
                <a:cs typeface="Arial"/>
                <a:sym typeface="Arial"/>
              </a:rPr>
              <a:t>public awareness </a:t>
            </a:r>
            <a:r>
              <a:rPr lang="en-US" sz="2400" b="0" i="0" u="none" strike="noStrike" cap="none">
                <a:solidFill>
                  <a:schemeClr val="dk1"/>
                </a:solidFill>
                <a:latin typeface="Arial"/>
                <a:ea typeface="Arial"/>
                <a:cs typeface="Arial"/>
                <a:sym typeface="Arial"/>
              </a:rPr>
              <a:t>and understanding of nuclear physics and the role of FRIB</a:t>
            </a:r>
            <a:endParaRPr/>
          </a:p>
          <a:p>
            <a:pPr marL="189187" marR="0" lvl="0" indent="-189187" algn="l" rtl="0">
              <a:lnSpc>
                <a:spcPct val="90000"/>
              </a:lnSpc>
              <a:spcBef>
                <a:spcPts val="1266"/>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Increase </a:t>
            </a:r>
            <a:r>
              <a:rPr lang="en-US" sz="2400" b="1" i="0" u="none" strike="noStrike" cap="none">
                <a:solidFill>
                  <a:schemeClr val="dk1"/>
                </a:solidFill>
                <a:latin typeface="Arial"/>
                <a:ea typeface="Arial"/>
                <a:cs typeface="Arial"/>
                <a:sym typeface="Arial"/>
              </a:rPr>
              <a:t>appreciation</a:t>
            </a:r>
            <a:r>
              <a:rPr lang="en-US" sz="2400" b="0" i="0" u="none" strike="noStrike" cap="none">
                <a:solidFill>
                  <a:schemeClr val="dk1"/>
                </a:solidFill>
                <a:latin typeface="Arial"/>
                <a:ea typeface="Arial"/>
                <a:cs typeface="Arial"/>
                <a:sym typeface="Arial"/>
              </a:rPr>
              <a:t> of the benefits of nuclear science</a:t>
            </a:r>
            <a:endParaRPr/>
          </a:p>
          <a:p>
            <a:pPr marL="189187" marR="0" lvl="0" indent="-189187" algn="l" rtl="0">
              <a:lnSpc>
                <a:spcPct val="90000"/>
              </a:lnSpc>
              <a:spcBef>
                <a:spcPts val="1266"/>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Recruit the </a:t>
            </a:r>
            <a:r>
              <a:rPr lang="en-US" sz="2400" b="1" i="0" u="none" strike="noStrike" cap="none">
                <a:solidFill>
                  <a:schemeClr val="dk1"/>
                </a:solidFill>
                <a:latin typeface="Arial"/>
                <a:ea typeface="Arial"/>
                <a:cs typeface="Arial"/>
                <a:sym typeface="Arial"/>
              </a:rPr>
              <a:t>next generation </a:t>
            </a:r>
            <a:r>
              <a:rPr lang="en-US" sz="2400" b="0" i="0" u="none" strike="noStrike" cap="none">
                <a:solidFill>
                  <a:schemeClr val="dk1"/>
                </a:solidFill>
                <a:latin typeface="Arial"/>
                <a:ea typeface="Arial"/>
                <a:cs typeface="Arial"/>
                <a:sym typeface="Arial"/>
              </a:rPr>
              <a:t>of nuclear scientists</a:t>
            </a:r>
            <a:endParaRPr/>
          </a:p>
        </p:txBody>
      </p:sp>
      <p:pic>
        <p:nvPicPr>
          <p:cNvPr id="51" name="Google Shape;51;p3"/>
          <p:cNvPicPr preferRelativeResize="0"/>
          <p:nvPr/>
        </p:nvPicPr>
        <p:blipFill rotWithShape="1">
          <a:blip r:embed="rId4">
            <a:alphaModFix/>
          </a:blip>
          <a:srcRect t="4507"/>
          <a:stretch/>
        </p:blipFill>
        <p:spPr>
          <a:xfrm>
            <a:off x="5181600" y="1371600"/>
            <a:ext cx="3388572" cy="4876801"/>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30"/>
          <p:cNvSpPr txBox="1">
            <a:spLocks noGrp="1"/>
          </p:cNvSpPr>
          <p:nvPr>
            <p:ph type="title"/>
          </p:nvPr>
        </p:nvSpPr>
        <p:spPr>
          <a:xfrm>
            <a:off x="304800" y="304800"/>
            <a:ext cx="9093518" cy="685800"/>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200"/>
              <a:t>Recent questions from guides</a:t>
            </a:r>
            <a:endParaRPr/>
          </a:p>
        </p:txBody>
      </p:sp>
      <p:sp>
        <p:nvSpPr>
          <p:cNvPr id="243" name="Google Shape;243;p30"/>
          <p:cNvSpPr txBox="1"/>
          <p:nvPr/>
        </p:nvSpPr>
        <p:spPr>
          <a:xfrm>
            <a:off x="908209" y="1219200"/>
            <a:ext cx="7886700" cy="554355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310"/>
              <a:buFont typeface="Noto Sans Symbols"/>
              <a:buChar char="▪"/>
            </a:pPr>
            <a:r>
              <a:rPr lang="en-US" sz="2310" dirty="0">
                <a:solidFill>
                  <a:srgbClr val="064308"/>
                </a:solidFill>
                <a:latin typeface="Arial"/>
                <a:ea typeface="Arial"/>
                <a:cs typeface="Arial"/>
                <a:sym typeface="Arial"/>
              </a:rPr>
              <a:t>What if one visitor asks to leave before the tour ends?</a:t>
            </a:r>
            <a:endParaRPr dirty="0"/>
          </a:p>
          <a:p>
            <a:pPr marL="381527" marR="0" lvl="1" indent="-159233" algn="l" rtl="0">
              <a:lnSpc>
                <a:spcPct val="90000"/>
              </a:lnSpc>
              <a:spcBef>
                <a:spcPts val="211"/>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Visitors shouldn’t be unaccompanied in the lab, and especially not in level II areas! Take the whole group with you to escort them to an outside door.</a:t>
            </a:r>
            <a:endParaRPr dirty="0"/>
          </a:p>
          <a:p>
            <a:pPr marL="189187" marR="0" lvl="0" indent="-189187" algn="l" rtl="0">
              <a:lnSpc>
                <a:spcPct val="90000"/>
              </a:lnSpc>
              <a:spcBef>
                <a:spcPts val="1266"/>
              </a:spcBef>
              <a:spcAft>
                <a:spcPts val="0"/>
              </a:spcAft>
              <a:buClr>
                <a:srgbClr val="064308"/>
              </a:buClr>
              <a:buSzPts val="2310"/>
              <a:buFont typeface="Noto Sans Symbols"/>
              <a:buChar char="▪"/>
            </a:pPr>
            <a:r>
              <a:rPr lang="en-US" sz="2310" dirty="0">
                <a:solidFill>
                  <a:srgbClr val="064308"/>
                </a:solidFill>
                <a:latin typeface="Arial"/>
                <a:ea typeface="Arial"/>
                <a:cs typeface="Arial"/>
                <a:sym typeface="Arial"/>
              </a:rPr>
              <a:t>What if a visitor says “this is all over my head”</a:t>
            </a:r>
            <a:endParaRPr dirty="0"/>
          </a:p>
          <a:p>
            <a:pPr marL="381527" marR="0" lvl="1" indent="-159233" algn="l" rtl="0">
              <a:lnSpc>
                <a:spcPct val="90000"/>
              </a:lnSpc>
              <a:spcBef>
                <a:spcPts val="211"/>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Touring </a:t>
            </a:r>
            <a:r>
              <a:rPr lang="en-US" sz="2100" b="0" i="0" u="none" strike="noStrike" cap="none" dirty="0" smtClean="0">
                <a:solidFill>
                  <a:schemeClr val="dk1"/>
                </a:solidFill>
                <a:latin typeface="Arial"/>
                <a:ea typeface="Arial"/>
                <a:cs typeface="Arial"/>
                <a:sym typeface="Arial"/>
              </a:rPr>
              <a:t>FRIB </a:t>
            </a:r>
            <a:r>
              <a:rPr lang="en-US" sz="2100" b="0" i="0" u="none" strike="noStrike" cap="none" dirty="0">
                <a:solidFill>
                  <a:schemeClr val="dk1"/>
                </a:solidFill>
                <a:latin typeface="Arial"/>
                <a:ea typeface="Arial"/>
                <a:cs typeface="Arial"/>
                <a:sym typeface="Arial"/>
              </a:rPr>
              <a:t>can be overwhelming, confusing, etc. </a:t>
            </a:r>
            <a:r>
              <a:rPr lang="en-US" sz="2100" b="0" i="1" u="none" strike="noStrike" cap="none" dirty="0">
                <a:solidFill>
                  <a:schemeClr val="dk1"/>
                </a:solidFill>
                <a:latin typeface="Arial"/>
                <a:ea typeface="Arial"/>
                <a:cs typeface="Arial"/>
                <a:sym typeface="Arial"/>
              </a:rPr>
              <a:t>This </a:t>
            </a:r>
            <a:r>
              <a:rPr lang="en-US" sz="2100" b="0" i="1" u="none" strike="noStrike" cap="none" dirty="0" smtClean="0">
                <a:solidFill>
                  <a:schemeClr val="dk1"/>
                </a:solidFill>
                <a:latin typeface="Arial"/>
                <a:ea typeface="Arial"/>
                <a:cs typeface="Arial"/>
                <a:sym typeface="Arial"/>
              </a:rPr>
              <a:t>does not </a:t>
            </a:r>
            <a:r>
              <a:rPr lang="en-US" sz="2100" b="0" i="1" u="none" strike="noStrike" cap="none" dirty="0">
                <a:solidFill>
                  <a:schemeClr val="dk1"/>
                </a:solidFill>
                <a:latin typeface="Arial"/>
                <a:ea typeface="Arial"/>
                <a:cs typeface="Arial"/>
                <a:sym typeface="Arial"/>
              </a:rPr>
              <a:t>mean </a:t>
            </a:r>
            <a:r>
              <a:rPr lang="en-US" sz="2100" b="0" i="1" u="none" strike="noStrike" cap="none" dirty="0" smtClean="0">
                <a:solidFill>
                  <a:schemeClr val="dk1"/>
                </a:solidFill>
                <a:latin typeface="Arial"/>
                <a:ea typeface="Arial"/>
                <a:cs typeface="Arial"/>
                <a:sym typeface="Arial"/>
              </a:rPr>
              <a:t>you aren’t communicating </a:t>
            </a:r>
            <a:r>
              <a:rPr lang="en-US" sz="2100" b="0" i="1" u="none" strike="noStrike" cap="none" dirty="0">
                <a:solidFill>
                  <a:schemeClr val="dk1"/>
                </a:solidFill>
                <a:latin typeface="Arial"/>
                <a:ea typeface="Arial"/>
                <a:cs typeface="Arial"/>
                <a:sym typeface="Arial"/>
              </a:rPr>
              <a:t>well.</a:t>
            </a:r>
            <a:endParaRPr dirty="0"/>
          </a:p>
          <a:p>
            <a:pPr marL="381527" marR="0" lvl="1" indent="-159233" algn="l" rtl="0">
              <a:lnSpc>
                <a:spcPct val="90000"/>
              </a:lnSpc>
              <a:spcBef>
                <a:spcPts val="211"/>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Possible responses:</a:t>
            </a:r>
            <a:endParaRPr dirty="0"/>
          </a:p>
          <a:p>
            <a:pPr marL="621163" marR="0" lvl="2" indent="-168691" algn="l" rtl="0">
              <a:lnSpc>
                <a:spcPct val="90000"/>
              </a:lnSpc>
              <a:spcBef>
                <a:spcPts val="211"/>
              </a:spcBef>
              <a:spcAft>
                <a:spcPts val="0"/>
              </a:spcAft>
              <a:buClr>
                <a:schemeClr val="dk1"/>
              </a:buClr>
              <a:buSzPts val="1800"/>
              <a:buFont typeface="Merriweather Sans"/>
              <a:buChar char="»"/>
            </a:pPr>
            <a:r>
              <a:rPr lang="en-US" sz="1800" b="0" i="0" u="none" strike="noStrike" cap="none" dirty="0">
                <a:solidFill>
                  <a:schemeClr val="dk1"/>
                </a:solidFill>
                <a:latin typeface="Arial"/>
                <a:ea typeface="Arial"/>
                <a:cs typeface="Arial"/>
                <a:sym typeface="Arial"/>
              </a:rPr>
              <a:t>“It’s a lot to process at once! But remember, it has taken decades to get to this point.”</a:t>
            </a:r>
            <a:endParaRPr dirty="0"/>
          </a:p>
          <a:p>
            <a:pPr marL="621163" marR="0" lvl="2" indent="-168691" algn="l" rtl="0">
              <a:lnSpc>
                <a:spcPct val="90000"/>
              </a:lnSpc>
              <a:spcBef>
                <a:spcPts val="211"/>
              </a:spcBef>
              <a:spcAft>
                <a:spcPts val="0"/>
              </a:spcAft>
              <a:buClr>
                <a:schemeClr val="dk1"/>
              </a:buClr>
              <a:buSzPts val="1800"/>
              <a:buFont typeface="Merriweather Sans"/>
              <a:buChar char="»"/>
            </a:pPr>
            <a:r>
              <a:rPr lang="en-US" sz="1800" b="0" i="0" u="none" strike="noStrike" cap="none" dirty="0">
                <a:solidFill>
                  <a:schemeClr val="dk1"/>
                </a:solidFill>
                <a:latin typeface="Arial"/>
                <a:ea typeface="Arial"/>
                <a:cs typeface="Arial"/>
                <a:sym typeface="Arial"/>
              </a:rPr>
              <a:t>“No one here can understand it all either, that’s why we have a team of 800+ people working together,”</a:t>
            </a:r>
            <a:endParaRPr dirty="0"/>
          </a:p>
          <a:p>
            <a:pPr marL="621163" marR="0" lvl="2" indent="-168691" algn="l" rtl="0">
              <a:lnSpc>
                <a:spcPct val="90000"/>
              </a:lnSpc>
              <a:spcBef>
                <a:spcPts val="211"/>
              </a:spcBef>
              <a:spcAft>
                <a:spcPts val="0"/>
              </a:spcAft>
              <a:buClr>
                <a:schemeClr val="dk1"/>
              </a:buClr>
              <a:buSzPts val="1800"/>
              <a:buFont typeface="Merriweather Sans"/>
              <a:buChar char="»"/>
            </a:pPr>
            <a:r>
              <a:rPr lang="en-US" sz="1800" b="0" i="0" u="none" strike="noStrike" cap="none" dirty="0">
                <a:solidFill>
                  <a:schemeClr val="dk1"/>
                </a:solidFill>
                <a:latin typeface="Arial"/>
                <a:ea typeface="Arial"/>
                <a:cs typeface="Arial"/>
                <a:sym typeface="Arial"/>
              </a:rPr>
              <a:t>“The excitement of not knowing is what drives us.”</a:t>
            </a:r>
            <a:endParaRPr dirty="0"/>
          </a:p>
          <a:p>
            <a:pPr marL="621163" marR="0" lvl="2" indent="-168691" algn="l" rtl="0">
              <a:lnSpc>
                <a:spcPct val="90000"/>
              </a:lnSpc>
              <a:spcBef>
                <a:spcPts val="211"/>
              </a:spcBef>
              <a:spcAft>
                <a:spcPts val="0"/>
              </a:spcAft>
              <a:buClr>
                <a:schemeClr val="dk1"/>
              </a:buClr>
              <a:buSzPts val="1800"/>
              <a:buFont typeface="Merriweather Sans"/>
              <a:buChar char="»"/>
            </a:pPr>
            <a:r>
              <a:rPr lang="en-US" sz="1800" b="0" i="0" u="none" strike="noStrike" cap="none" dirty="0">
                <a:solidFill>
                  <a:schemeClr val="dk1"/>
                </a:solidFill>
                <a:latin typeface="Arial"/>
                <a:ea typeface="Arial"/>
                <a:cs typeface="Arial"/>
                <a:sym typeface="Arial"/>
              </a:rPr>
              <a:t>“Research is full of big problems that sometimes seem incomprehensible. They’re solved by teams who work for years and don’t give up.”</a:t>
            </a: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304800" y="304800"/>
            <a:ext cx="90935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Advice for New Guides</a:t>
            </a:r>
            <a:endParaRPr/>
          </a:p>
        </p:txBody>
      </p:sp>
      <p:sp>
        <p:nvSpPr>
          <p:cNvPr id="249" name="Google Shape;249;p31"/>
          <p:cNvSpPr txBox="1"/>
          <p:nvPr/>
        </p:nvSpPr>
        <p:spPr>
          <a:xfrm>
            <a:off x="905828" y="1295400"/>
            <a:ext cx="7891462" cy="49530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Safety</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Study the tour route and the safety map!</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Always have a safety survey with you, go only where it says</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CPR: training is optional, but recommended!</a:t>
            </a:r>
            <a:endParaRPr sz="1600" b="0" i="0" u="none" strike="noStrike" cap="none">
              <a:solidFill>
                <a:schemeClr val="dk1"/>
              </a:solidFill>
              <a:latin typeface="Arial"/>
              <a:ea typeface="Arial"/>
              <a:cs typeface="Arial"/>
              <a:sym typeface="Arial"/>
            </a:endParaRPr>
          </a:p>
          <a:p>
            <a:pPr marL="189187" marR="0" lvl="0" indent="-189187"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Guiding tours</a:t>
            </a:r>
            <a:endParaRPr/>
          </a:p>
          <a:p>
            <a:pPr marL="381527" marR="0" lvl="1" indent="-159233" algn="l" rtl="0">
              <a:lnSpc>
                <a:spcPct val="8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Recommend at least one tour per semester to maintain tour guide status</a:t>
            </a:r>
            <a:endParaRPr/>
          </a:p>
          <a:p>
            <a:pPr marL="381527" marR="0" lvl="1" indent="-159233" algn="l" rtl="0">
              <a:lnSpc>
                <a:spcPct val="8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Getting over “the hump”: your first tour and beyond</a:t>
            </a:r>
            <a:endParaRPr sz="1800" b="0" i="0" u="none" strike="noStrike" cap="none">
              <a:solidFill>
                <a:schemeClr val="dk1"/>
              </a:solidFill>
              <a:latin typeface="Arial"/>
              <a:ea typeface="Arial"/>
              <a:cs typeface="Arial"/>
              <a:sym typeface="Arial"/>
            </a:endParaRPr>
          </a:p>
          <a:p>
            <a:pPr marL="381527" marR="0" lvl="1" indent="-159233" algn="l" rtl="0">
              <a:lnSpc>
                <a:spcPct val="8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Tour volume: only do as many as you and your advisor are comfortable with</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Try to stay on time, getting them back to where you started within 45 minutes, limit stops if necessary</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Surveys, maps, and lots of other equipment in </a:t>
            </a:r>
            <a:r>
              <a:rPr lang="en-US" sz="2000" b="1" i="0" u="none" strike="noStrike" cap="none">
                <a:solidFill>
                  <a:schemeClr val="dk1"/>
                </a:solidFill>
                <a:latin typeface="Arial"/>
                <a:ea typeface="Arial"/>
                <a:cs typeface="Arial"/>
                <a:sym typeface="Arial"/>
              </a:rPr>
              <a:t>room 1305 by tower III elevators </a:t>
            </a:r>
            <a:r>
              <a:rPr lang="en-US" sz="2000" b="0" i="0" u="none" strike="noStrike" cap="none">
                <a:solidFill>
                  <a:schemeClr val="dk1"/>
                </a:solidFill>
                <a:latin typeface="Arial"/>
                <a:ea typeface="Arial"/>
                <a:cs typeface="Arial"/>
                <a:sym typeface="Arial"/>
              </a:rPr>
              <a:t>(UB-5 key will get you in; Reception desk should have one.)</a:t>
            </a:r>
            <a:endParaRPr/>
          </a:p>
          <a:p>
            <a:pPr marL="189187" marR="0" lvl="0" indent="-189187"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Comments, problems, suggestions?</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32"/>
          <p:cNvSpPr/>
          <p:nvPr/>
        </p:nvSpPr>
        <p:spPr>
          <a:xfrm rot="-1463569">
            <a:off x="1984375" y="963613"/>
            <a:ext cx="5348288" cy="4862512"/>
          </a:xfrm>
          <a:prstGeom prst="verticalScroll">
            <a:avLst>
              <a:gd name="adj" fmla="val 12500"/>
            </a:avLst>
          </a:prstGeom>
          <a:solidFill>
            <a:schemeClr val="accent1"/>
          </a:solidFill>
          <a:ln w="25400" cap="flat" cmpd="sng">
            <a:solidFill>
              <a:srgbClr val="AF5C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Helvetica Neue"/>
              <a:ea typeface="Helvetica Neue"/>
              <a:cs typeface="Helvetica Neue"/>
              <a:sym typeface="Helvetica Neue"/>
            </a:endParaRPr>
          </a:p>
        </p:txBody>
      </p:sp>
      <p:sp>
        <p:nvSpPr>
          <p:cNvPr id="255" name="Google Shape;255;p32"/>
          <p:cNvSpPr txBox="1"/>
          <p:nvPr/>
        </p:nvSpPr>
        <p:spPr>
          <a:xfrm rot="-1401447">
            <a:off x="669925" y="2636838"/>
            <a:ext cx="77724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88000"/>
              </a:lnSpc>
              <a:spcBef>
                <a:spcPts val="0"/>
              </a:spcBef>
              <a:spcAft>
                <a:spcPts val="0"/>
              </a:spcAft>
              <a:buNone/>
            </a:pPr>
            <a:r>
              <a:rPr lang="en-US" sz="3359" b="1" dirty="0">
                <a:solidFill>
                  <a:schemeClr val="lt1"/>
                </a:solidFill>
                <a:latin typeface="Arial"/>
                <a:ea typeface="Arial"/>
                <a:cs typeface="Arial"/>
                <a:sym typeface="Arial"/>
              </a:rPr>
              <a:t>2021 </a:t>
            </a:r>
            <a:br>
              <a:rPr lang="en-US" sz="3359" b="1" dirty="0">
                <a:solidFill>
                  <a:schemeClr val="lt1"/>
                </a:solidFill>
                <a:latin typeface="Arial"/>
                <a:ea typeface="Arial"/>
                <a:cs typeface="Arial"/>
                <a:sym typeface="Arial"/>
              </a:rPr>
            </a:br>
            <a:r>
              <a:rPr lang="en-US" sz="3359" b="1" dirty="0">
                <a:solidFill>
                  <a:schemeClr val="lt1"/>
                </a:solidFill>
                <a:latin typeface="Arial"/>
                <a:ea typeface="Arial"/>
                <a:cs typeface="Arial"/>
                <a:sym typeface="Arial"/>
              </a:rPr>
              <a:t>New Tour Guide </a:t>
            </a:r>
            <a:br>
              <a:rPr lang="en-US" sz="3359" b="1" dirty="0">
                <a:solidFill>
                  <a:schemeClr val="lt1"/>
                </a:solidFill>
                <a:latin typeface="Arial"/>
                <a:ea typeface="Arial"/>
                <a:cs typeface="Arial"/>
                <a:sym typeface="Arial"/>
              </a:rPr>
            </a:br>
            <a:r>
              <a:rPr lang="en-US" sz="3359" b="1" dirty="0">
                <a:solidFill>
                  <a:schemeClr val="lt1"/>
                </a:solidFill>
                <a:latin typeface="Arial"/>
                <a:ea typeface="Arial"/>
                <a:cs typeface="Arial"/>
                <a:sym typeface="Arial"/>
              </a:rPr>
              <a:t>Graduation </a:t>
            </a:r>
            <a:br>
              <a:rPr lang="en-US" sz="3359" b="1" dirty="0">
                <a:solidFill>
                  <a:schemeClr val="lt1"/>
                </a:solidFill>
                <a:latin typeface="Arial"/>
                <a:ea typeface="Arial"/>
                <a:cs typeface="Arial"/>
                <a:sym typeface="Arial"/>
              </a:rPr>
            </a:br>
            <a:r>
              <a:rPr lang="en-US" sz="3359" b="1" dirty="0">
                <a:solidFill>
                  <a:schemeClr val="lt1"/>
                </a:solidFill>
                <a:latin typeface="Arial"/>
                <a:ea typeface="Arial"/>
                <a:cs typeface="Arial"/>
                <a:sym typeface="Arial"/>
              </a:rPr>
              <a:t>Ceremony</a:t>
            </a:r>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33"/>
          <p:cNvSpPr txBox="1">
            <a:spLocks noGrp="1"/>
          </p:cNvSpPr>
          <p:nvPr>
            <p:ph type="title"/>
          </p:nvPr>
        </p:nvSpPr>
        <p:spPr>
          <a:xfrm>
            <a:off x="660082"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Appendix A: leading a tour</a:t>
            </a:r>
            <a:endParaRPr/>
          </a:p>
        </p:txBody>
      </p:sp>
      <p:sp>
        <p:nvSpPr>
          <p:cNvPr id="261" name="Google Shape;261;p33"/>
          <p:cNvSpPr txBox="1"/>
          <p:nvPr/>
        </p:nvSpPr>
        <p:spPr>
          <a:xfrm>
            <a:off x="857249" y="1295400"/>
            <a:ext cx="7886700" cy="554355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310"/>
              <a:buFont typeface="Noto Sans Symbols"/>
              <a:buChar char="▪"/>
            </a:pPr>
            <a:r>
              <a:rPr lang="en-US" sz="2310" dirty="0">
                <a:solidFill>
                  <a:srgbClr val="064308"/>
                </a:solidFill>
                <a:latin typeface="Arial"/>
                <a:ea typeface="Arial"/>
                <a:cs typeface="Arial"/>
                <a:sym typeface="Arial"/>
              </a:rPr>
              <a:t>In most cases, Zach will perform the duties of “tour leader”, which includes: </a:t>
            </a:r>
            <a:endParaRPr dirty="0"/>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Setup</a:t>
            </a:r>
            <a:endParaRPr dirty="0"/>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meeting the visitors</a:t>
            </a:r>
            <a:endParaRPr dirty="0"/>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giving the intro</a:t>
            </a:r>
            <a:endParaRPr dirty="0"/>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leading a group through the vaults</a:t>
            </a:r>
            <a:endParaRPr dirty="0"/>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questions and further demos</a:t>
            </a:r>
            <a:endParaRPr dirty="0"/>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showing visitors out</a:t>
            </a:r>
            <a:endParaRPr dirty="0"/>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Cleanup</a:t>
            </a:r>
            <a:endParaRPr dirty="0"/>
          </a:p>
          <a:p>
            <a:pPr marL="189187" marR="0" lvl="0" indent="-189187" algn="l" rtl="0">
              <a:lnSpc>
                <a:spcPct val="80000"/>
              </a:lnSpc>
              <a:spcBef>
                <a:spcPts val="1266"/>
              </a:spcBef>
              <a:spcAft>
                <a:spcPts val="0"/>
              </a:spcAft>
              <a:buClr>
                <a:srgbClr val="064308"/>
              </a:buClr>
              <a:buSzPts val="2310"/>
              <a:buFont typeface="Noto Sans Symbols"/>
              <a:buChar char="▪"/>
            </a:pPr>
            <a:r>
              <a:rPr lang="en-US" sz="2310" dirty="0">
                <a:solidFill>
                  <a:srgbClr val="064308"/>
                </a:solidFill>
                <a:latin typeface="Arial"/>
                <a:ea typeface="Arial"/>
                <a:cs typeface="Arial"/>
                <a:sym typeface="Arial"/>
              </a:rPr>
              <a:t>Grad students fill the role of “tour guide”, which only involves leading a group through the vaults, takes about 40 minutes, and pays two hours at your hourly rate</a:t>
            </a:r>
            <a:endParaRPr dirty="0"/>
          </a:p>
          <a:p>
            <a:pPr marL="189187" marR="0" lvl="0" indent="-189187" algn="l" rtl="0">
              <a:lnSpc>
                <a:spcPct val="80000"/>
              </a:lnSpc>
              <a:spcBef>
                <a:spcPts val="1266"/>
              </a:spcBef>
              <a:spcAft>
                <a:spcPts val="0"/>
              </a:spcAft>
              <a:buClr>
                <a:srgbClr val="064308"/>
              </a:buClr>
              <a:buSzPts val="2310"/>
              <a:buFont typeface="Noto Sans Symbols"/>
              <a:buChar char="▪"/>
            </a:pPr>
            <a:r>
              <a:rPr lang="en-US" sz="2310" dirty="0">
                <a:solidFill>
                  <a:srgbClr val="064308"/>
                </a:solidFill>
                <a:latin typeface="Arial"/>
                <a:ea typeface="Arial"/>
                <a:cs typeface="Arial"/>
                <a:sym typeface="Arial"/>
              </a:rPr>
              <a:t>However, sometimes you may have the opportunity to serve as “</a:t>
            </a:r>
            <a:r>
              <a:rPr lang="en-US" sz="2310" b="1" dirty="0">
                <a:solidFill>
                  <a:srgbClr val="064308"/>
                </a:solidFill>
                <a:latin typeface="Arial"/>
                <a:ea typeface="Arial"/>
                <a:cs typeface="Arial"/>
                <a:sym typeface="Arial"/>
              </a:rPr>
              <a:t>tour leader</a:t>
            </a:r>
            <a:r>
              <a:rPr lang="en-US" sz="2310" dirty="0">
                <a:solidFill>
                  <a:srgbClr val="064308"/>
                </a:solidFill>
                <a:latin typeface="Arial"/>
                <a:ea typeface="Arial"/>
                <a:cs typeface="Arial"/>
                <a:sym typeface="Arial"/>
              </a:rPr>
              <a:t>”, which pays five hours at your hourly rate for about 2 hours of effort - instructions are on the following slides!</a:t>
            </a:r>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685800" y="228600"/>
            <a:ext cx="8281035" cy="677333"/>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400"/>
              <a:t>Tour procedures - preparation</a:t>
            </a:r>
            <a:endParaRPr sz="4400"/>
          </a:p>
        </p:txBody>
      </p:sp>
      <p:sp>
        <p:nvSpPr>
          <p:cNvPr id="267" name="Google Shape;267;p34"/>
          <p:cNvSpPr txBox="1"/>
          <p:nvPr/>
        </p:nvSpPr>
        <p:spPr>
          <a:xfrm>
            <a:off x="1110298" y="1228725"/>
            <a:ext cx="4546600" cy="5410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rgbClr val="064308"/>
              </a:buClr>
              <a:buSzPts val="2000"/>
              <a:buFont typeface="Noto Sans Symbols"/>
              <a:buAutoNum type="arabicPeriod"/>
            </a:pPr>
            <a:r>
              <a:rPr lang="en-US" sz="2000">
                <a:solidFill>
                  <a:srgbClr val="064308"/>
                </a:solidFill>
                <a:latin typeface="Arial"/>
                <a:ea typeface="Arial"/>
                <a:cs typeface="Arial"/>
                <a:sym typeface="Arial"/>
              </a:rPr>
              <a:t>30 minutes before: collect cart of equipment from room 1305 by tower III elevators (Reception has UB-5 key)</a:t>
            </a:r>
            <a:endParaRPr sz="2000" i="1">
              <a:solidFill>
                <a:srgbClr val="064308"/>
              </a:solidFill>
              <a:latin typeface="Arial"/>
              <a:ea typeface="Arial"/>
              <a:cs typeface="Arial"/>
              <a:sym typeface="Arial"/>
            </a:endParaRPr>
          </a:p>
          <a:p>
            <a:pPr marL="609600" marR="0" lvl="0" indent="-609600" algn="l" rtl="0">
              <a:lnSpc>
                <a:spcPct val="90000"/>
              </a:lnSpc>
              <a:spcBef>
                <a:spcPts val="1266"/>
              </a:spcBef>
              <a:spcAft>
                <a:spcPts val="0"/>
              </a:spcAft>
              <a:buClr>
                <a:srgbClr val="064308"/>
              </a:buClr>
              <a:buSzPts val="2000"/>
              <a:buFont typeface="Noto Sans Symbols"/>
              <a:buAutoNum type="arabicPeriod"/>
            </a:pPr>
            <a:r>
              <a:rPr lang="en-US" sz="2000">
                <a:solidFill>
                  <a:srgbClr val="064308"/>
                </a:solidFill>
                <a:latin typeface="Arial"/>
                <a:ea typeface="Arial"/>
                <a:cs typeface="Arial"/>
                <a:sym typeface="Arial"/>
              </a:rPr>
              <a:t>Perform safety survey (forms on a clipboard on that cart, in my office, and on tour wiki)</a:t>
            </a:r>
            <a:endParaRPr/>
          </a:p>
          <a:p>
            <a:pPr marL="609600" marR="0" lvl="0" indent="-609600" algn="l" rtl="0">
              <a:lnSpc>
                <a:spcPct val="90000"/>
              </a:lnSpc>
              <a:spcBef>
                <a:spcPts val="1266"/>
              </a:spcBef>
              <a:spcAft>
                <a:spcPts val="0"/>
              </a:spcAft>
              <a:buClr>
                <a:srgbClr val="064308"/>
              </a:buClr>
              <a:buSzPts val="2000"/>
              <a:buFont typeface="Noto Sans Symbols"/>
              <a:buAutoNum type="arabicPeriod"/>
            </a:pPr>
            <a:r>
              <a:rPr lang="en-US" sz="2000">
                <a:solidFill>
                  <a:srgbClr val="064308"/>
                </a:solidFill>
                <a:latin typeface="Arial"/>
                <a:ea typeface="Arial"/>
                <a:cs typeface="Arial"/>
                <a:sym typeface="Arial"/>
              </a:rPr>
              <a:t>If performing Meissner effect demo, fill Dewar halfway with Liquid Nitrogen (LN)</a:t>
            </a:r>
            <a:endParaRPr sz="2000" baseline="-25000">
              <a:solidFill>
                <a:srgbClr val="064308"/>
              </a:solidFill>
              <a:latin typeface="Arial"/>
              <a:ea typeface="Arial"/>
              <a:cs typeface="Arial"/>
              <a:sym typeface="Arial"/>
            </a:endParaRPr>
          </a:p>
          <a:p>
            <a:pPr marL="609600" marR="0" lvl="0" indent="-609600" algn="l" rtl="0">
              <a:lnSpc>
                <a:spcPct val="90000"/>
              </a:lnSpc>
              <a:spcBef>
                <a:spcPts val="1266"/>
              </a:spcBef>
              <a:spcAft>
                <a:spcPts val="0"/>
              </a:spcAft>
              <a:buClr>
                <a:srgbClr val="064308"/>
              </a:buClr>
              <a:buSzPts val="2000"/>
              <a:buFont typeface="Noto Sans Symbols"/>
              <a:buAutoNum type="arabicPeriod"/>
            </a:pPr>
            <a:r>
              <a:rPr lang="en-US" sz="2000">
                <a:solidFill>
                  <a:srgbClr val="064308"/>
                </a:solidFill>
                <a:latin typeface="Arial"/>
                <a:ea typeface="Arial"/>
                <a:cs typeface="Arial"/>
                <a:sym typeface="Arial"/>
              </a:rPr>
              <a:t>Load up tour introduction powerpoint (on wiki, choose one appropriate for audience)</a:t>
            </a:r>
            <a:endParaRPr/>
          </a:p>
          <a:p>
            <a:pPr marL="609600" marR="0" lvl="0" indent="-609600" algn="l" rtl="0">
              <a:lnSpc>
                <a:spcPct val="90000"/>
              </a:lnSpc>
              <a:spcBef>
                <a:spcPts val="1266"/>
              </a:spcBef>
              <a:spcAft>
                <a:spcPts val="0"/>
              </a:spcAft>
              <a:buClr>
                <a:srgbClr val="064308"/>
              </a:buClr>
              <a:buSzPts val="2000"/>
              <a:buFont typeface="Noto Sans Symbols"/>
              <a:buAutoNum type="arabicPeriod"/>
            </a:pPr>
            <a:r>
              <a:rPr lang="en-US" sz="2000">
                <a:solidFill>
                  <a:srgbClr val="064308"/>
                </a:solidFill>
                <a:latin typeface="Arial"/>
                <a:ea typeface="Arial"/>
                <a:cs typeface="Arial"/>
                <a:sym typeface="Arial"/>
              </a:rPr>
              <a:t>Make sure venue (e.g. Lecture Hall, Seminar Room) is clean and neat for visitors</a:t>
            </a:r>
            <a:endParaRPr/>
          </a:p>
        </p:txBody>
      </p:sp>
      <p:pic>
        <p:nvPicPr>
          <p:cNvPr id="268" name="Google Shape;268;p34"/>
          <p:cNvPicPr preferRelativeResize="0"/>
          <p:nvPr/>
        </p:nvPicPr>
        <p:blipFill rotWithShape="1">
          <a:blip r:embed="rId4">
            <a:alphaModFix/>
          </a:blip>
          <a:srcRect/>
          <a:stretch/>
        </p:blipFill>
        <p:spPr>
          <a:xfrm>
            <a:off x="5602923" y="1295400"/>
            <a:ext cx="3363912" cy="2524125"/>
          </a:xfrm>
          <a:prstGeom prst="rect">
            <a:avLst/>
          </a:prstGeom>
          <a:noFill/>
          <a:ln>
            <a:noFill/>
          </a:ln>
        </p:spPr>
      </p:pic>
      <p:pic>
        <p:nvPicPr>
          <p:cNvPr id="269" name="Google Shape;269;p34" descr="IMG_1225"/>
          <p:cNvPicPr preferRelativeResize="0"/>
          <p:nvPr/>
        </p:nvPicPr>
        <p:blipFill rotWithShape="1">
          <a:blip r:embed="rId5">
            <a:alphaModFix/>
          </a:blip>
          <a:srcRect/>
          <a:stretch/>
        </p:blipFill>
        <p:spPr>
          <a:xfrm>
            <a:off x="6510973" y="3565525"/>
            <a:ext cx="1990725" cy="26543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0" y="228600"/>
            <a:ext cx="9601200"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Tour procedures - during</a:t>
            </a:r>
            <a:endParaRPr/>
          </a:p>
        </p:txBody>
      </p:sp>
      <p:sp>
        <p:nvSpPr>
          <p:cNvPr id="275" name="Google Shape;275;p35"/>
          <p:cNvSpPr txBox="1"/>
          <p:nvPr/>
        </p:nvSpPr>
        <p:spPr>
          <a:xfrm>
            <a:off x="668338" y="1219200"/>
            <a:ext cx="5046662" cy="5410200"/>
          </a:xfrm>
          <a:prstGeom prst="rect">
            <a:avLst/>
          </a:prstGeom>
          <a:noFill/>
          <a:ln>
            <a:noFill/>
          </a:ln>
        </p:spPr>
        <p:txBody>
          <a:bodyPr spcFirstLastPara="1" wrap="square" lIns="91425" tIns="45700" rIns="91425" bIns="45700" anchor="t" anchorCtr="0">
            <a:noAutofit/>
          </a:bodyPr>
          <a:lstStyle/>
          <a:p>
            <a:pPr marL="457200" marR="0" lvl="1" indent="-457200" algn="l" rtl="0">
              <a:lnSpc>
                <a:spcPct val="90000"/>
              </a:lnSpc>
              <a:spcBef>
                <a:spcPts val="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You will meet group in the lobby (on weekends/evenings, one tour leader will let them in the door while the other hosts them in the seminar room)</a:t>
            </a:r>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Ask about time limitations, education level(?), collect minor permission form</a:t>
            </a:r>
            <a:endParaRPr sz="2000" b="0" i="1" u="none" strike="noStrike" cap="none">
              <a:solidFill>
                <a:schemeClr val="dk1"/>
              </a:solidFill>
              <a:latin typeface="Arial"/>
              <a:ea typeface="Arial"/>
              <a:cs typeface="Arial"/>
              <a:sym typeface="Arial"/>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Introduction/demos: encourage questions and ask their opinions</a:t>
            </a:r>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Provide copies of the safety survey to all guides assisting you, answer any questions</a:t>
            </a:r>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Tour: split into groups ≤12, stagger starting location (control room, EHB…)</a:t>
            </a:r>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Return to seminar room, invite remaining questions, more demos?</a:t>
            </a:r>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Provide Zach’s card if guests want further info, escort group out</a:t>
            </a:r>
            <a:endParaRPr sz="2000" b="0" i="0" u="none" strike="noStrike" cap="none">
              <a:solidFill>
                <a:schemeClr val="dk1"/>
              </a:solidFill>
              <a:latin typeface="Arial"/>
              <a:ea typeface="Arial"/>
              <a:cs typeface="Arial"/>
              <a:sym typeface="Arial"/>
            </a:endParaRPr>
          </a:p>
        </p:txBody>
      </p:sp>
      <p:pic>
        <p:nvPicPr>
          <p:cNvPr id="276" name="Google Shape;276;p35"/>
          <p:cNvPicPr preferRelativeResize="0"/>
          <p:nvPr/>
        </p:nvPicPr>
        <p:blipFill rotWithShape="1">
          <a:blip r:embed="rId4">
            <a:alphaModFix/>
          </a:blip>
          <a:srcRect/>
          <a:stretch/>
        </p:blipFill>
        <p:spPr>
          <a:xfrm>
            <a:off x="5715000" y="1219200"/>
            <a:ext cx="2844800" cy="4267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660083" y="389467"/>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The right introduction for the audience</a:t>
            </a:r>
            <a:endParaRPr/>
          </a:p>
        </p:txBody>
      </p:sp>
      <p:sp>
        <p:nvSpPr>
          <p:cNvPr id="282" name="Google Shape;282;p36"/>
          <p:cNvSpPr txBox="1"/>
          <p:nvPr/>
        </p:nvSpPr>
        <p:spPr>
          <a:xfrm>
            <a:off x="457200" y="1193800"/>
            <a:ext cx="5505450" cy="4876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Know your audience! There are tour introductions for each on the wiki</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Young Students</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General Public</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Science students: High school / Undergrads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Simpler explanations must still use the correct science!</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Consider what terms need to be defined, or can be dropped (e.g. General Public and Young Students talks don’t introduce isotopes)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Consider what should each audience hear about </a:t>
            </a:r>
            <a:r>
              <a:rPr lang="en-US" sz="2310">
                <a:solidFill>
                  <a:srgbClr val="064308"/>
                </a:solidFill>
              </a:rPr>
              <a:t>FRIB</a:t>
            </a:r>
            <a:r>
              <a:rPr lang="en-US" sz="2310">
                <a:solidFill>
                  <a:srgbClr val="064308"/>
                </a:solidFill>
                <a:latin typeface="Arial"/>
                <a:ea typeface="Arial"/>
                <a:cs typeface="Arial"/>
                <a:sym typeface="Arial"/>
              </a:rPr>
              <a:t>: the “take-home message” </a:t>
            </a:r>
            <a:endParaRPr/>
          </a:p>
        </p:txBody>
      </p:sp>
      <p:pic>
        <p:nvPicPr>
          <p:cNvPr id="283" name="Google Shape;283;p36"/>
          <p:cNvPicPr preferRelativeResize="0"/>
          <p:nvPr/>
        </p:nvPicPr>
        <p:blipFill rotWithShape="1">
          <a:blip r:embed="rId4">
            <a:alphaModFix/>
          </a:blip>
          <a:srcRect l="32540" r="29365"/>
          <a:stretch/>
        </p:blipFill>
        <p:spPr>
          <a:xfrm>
            <a:off x="5962650" y="1253383"/>
            <a:ext cx="3276290" cy="48292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0" y="285008"/>
            <a:ext cx="9601200"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400"/>
              <a:t>Demonstrations</a:t>
            </a:r>
            <a:endParaRPr sz="3600"/>
          </a:p>
        </p:txBody>
      </p:sp>
      <p:sp>
        <p:nvSpPr>
          <p:cNvPr id="289" name="Google Shape;289;p37"/>
          <p:cNvSpPr txBox="1"/>
          <p:nvPr/>
        </p:nvSpPr>
        <p:spPr>
          <a:xfrm>
            <a:off x="665956" y="1430551"/>
            <a:ext cx="4002088" cy="3769858"/>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000"/>
              <a:buFont typeface="Noto Sans Symbols"/>
              <a:buNone/>
            </a:pPr>
            <a:r>
              <a:rPr lang="en-US" sz="2000">
                <a:solidFill>
                  <a:srgbClr val="064308"/>
                </a:solidFill>
                <a:latin typeface="Arial"/>
                <a:ea typeface="Arial"/>
                <a:cs typeface="Arial"/>
                <a:sym typeface="Arial"/>
              </a:rPr>
              <a:t>In order of priority:</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Fragmentation/rare isotope production with Marble Nuclei</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Conducting copper wire vs. Superconducting niobium-titanium wire</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Scintillator Plastic (an example of a particle detector)</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Geiger counter: cosmic rays, Fiestaware, shielding</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Superconductivity, Meissner Effect (levitation)</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Balloon, leaves, post-1983 penny in LN</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Other suggestions?</a:t>
            </a:r>
            <a:endParaRPr/>
          </a:p>
        </p:txBody>
      </p:sp>
      <p:grpSp>
        <p:nvGrpSpPr>
          <p:cNvPr id="290" name="Google Shape;290;p37"/>
          <p:cNvGrpSpPr/>
          <p:nvPr/>
        </p:nvGrpSpPr>
        <p:grpSpPr>
          <a:xfrm>
            <a:off x="5334000" y="3733800"/>
            <a:ext cx="3276600" cy="2622550"/>
            <a:chOff x="3264" y="1766"/>
            <a:chExt cx="2160" cy="2026"/>
          </a:xfrm>
        </p:grpSpPr>
        <p:pic>
          <p:nvPicPr>
            <p:cNvPr id="291" name="Google Shape;291;p37" descr="levit"/>
            <p:cNvPicPr preferRelativeResize="0"/>
            <p:nvPr/>
          </p:nvPicPr>
          <p:blipFill rotWithShape="1">
            <a:blip r:embed="rId4">
              <a:alphaModFix/>
            </a:blip>
            <a:srcRect/>
            <a:stretch/>
          </p:blipFill>
          <p:spPr>
            <a:xfrm>
              <a:off x="3264" y="1766"/>
              <a:ext cx="2160" cy="1536"/>
            </a:xfrm>
            <a:prstGeom prst="rect">
              <a:avLst/>
            </a:prstGeom>
            <a:noFill/>
            <a:ln>
              <a:noFill/>
            </a:ln>
          </p:spPr>
        </p:pic>
        <p:sp>
          <p:nvSpPr>
            <p:cNvPr id="292" name="Google Shape;292;p37"/>
            <p:cNvSpPr txBox="1"/>
            <p:nvPr/>
          </p:nvSpPr>
          <p:spPr>
            <a:xfrm>
              <a:off x="3708" y="1962"/>
              <a:ext cx="658" cy="2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CC"/>
                </a:buClr>
                <a:buSzPts val="2000"/>
                <a:buFont typeface="Arial"/>
                <a:buNone/>
              </a:pPr>
              <a:r>
                <a:rPr lang="en-US" sz="2000" b="1">
                  <a:solidFill>
                    <a:srgbClr val="FFFFCC"/>
                  </a:solidFill>
                  <a:latin typeface="Book Antiqua"/>
                  <a:ea typeface="Book Antiqua"/>
                  <a:cs typeface="Book Antiqua"/>
                  <a:sym typeface="Book Antiqua"/>
                </a:rPr>
                <a:t>magnet</a:t>
              </a:r>
              <a:endParaRPr/>
            </a:p>
          </p:txBody>
        </p:sp>
        <p:sp>
          <p:nvSpPr>
            <p:cNvPr id="293" name="Google Shape;293;p37"/>
            <p:cNvSpPr txBox="1"/>
            <p:nvPr/>
          </p:nvSpPr>
          <p:spPr>
            <a:xfrm>
              <a:off x="3738" y="2774"/>
              <a:ext cx="1254" cy="2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CC"/>
                </a:buClr>
                <a:buSzPts val="2000"/>
                <a:buFont typeface="Arial"/>
                <a:buNone/>
              </a:pPr>
              <a:r>
                <a:rPr lang="en-US" sz="2000" b="1">
                  <a:solidFill>
                    <a:srgbClr val="FFFFCC"/>
                  </a:solidFill>
                  <a:latin typeface="Book Antiqua"/>
                  <a:ea typeface="Book Antiqua"/>
                  <a:cs typeface="Book Antiqua"/>
                  <a:sym typeface="Book Antiqua"/>
                </a:rPr>
                <a:t>superconductor</a:t>
              </a:r>
              <a:endParaRPr/>
            </a:p>
          </p:txBody>
        </p:sp>
        <p:sp>
          <p:nvSpPr>
            <p:cNvPr id="294" name="Google Shape;294;p37"/>
            <p:cNvSpPr txBox="1"/>
            <p:nvPr/>
          </p:nvSpPr>
          <p:spPr>
            <a:xfrm>
              <a:off x="3360" y="3350"/>
              <a:ext cx="1920" cy="4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997339"/>
                </a:buClr>
                <a:buSzPts val="2000"/>
                <a:buFont typeface="Book Antiqua"/>
                <a:buNone/>
              </a:pPr>
              <a:r>
                <a:rPr lang="en-US" sz="2000">
                  <a:solidFill>
                    <a:srgbClr val="997339"/>
                  </a:solidFill>
                  <a:latin typeface="Book Antiqua"/>
                  <a:ea typeface="Book Antiqua"/>
                  <a:cs typeface="Book Antiqua"/>
                  <a:sym typeface="Book Antiqua"/>
                </a:rPr>
                <a:t>liquid nitrogen used to cool the superconductor</a:t>
              </a:r>
              <a:endParaRPr/>
            </a:p>
          </p:txBody>
        </p:sp>
        <p:cxnSp>
          <p:nvCxnSpPr>
            <p:cNvPr id="295" name="Google Shape;295;p37"/>
            <p:cNvCxnSpPr/>
            <p:nvPr/>
          </p:nvCxnSpPr>
          <p:spPr>
            <a:xfrm rot="10800000">
              <a:off x="3504" y="3014"/>
              <a:ext cx="96" cy="336"/>
            </a:xfrm>
            <a:prstGeom prst="straightConnector1">
              <a:avLst/>
            </a:prstGeom>
            <a:noFill/>
            <a:ln w="19050" cap="flat" cmpd="sng">
              <a:solidFill>
                <a:srgbClr val="FF0000"/>
              </a:solidFill>
              <a:prstDash val="solid"/>
              <a:round/>
              <a:headEnd type="none" w="med" len="med"/>
              <a:tailEnd type="triangle" w="med" len="med"/>
            </a:ln>
          </p:spPr>
        </p:cxnSp>
        <p:cxnSp>
          <p:nvCxnSpPr>
            <p:cNvPr id="296" name="Google Shape;296;p37"/>
            <p:cNvCxnSpPr/>
            <p:nvPr/>
          </p:nvCxnSpPr>
          <p:spPr>
            <a:xfrm rot="10800000" flipH="1">
              <a:off x="4752" y="3110"/>
              <a:ext cx="144" cy="240"/>
            </a:xfrm>
            <a:prstGeom prst="straightConnector1">
              <a:avLst/>
            </a:prstGeom>
            <a:noFill/>
            <a:ln w="19050" cap="flat" cmpd="sng">
              <a:solidFill>
                <a:srgbClr val="FF0000"/>
              </a:solidFill>
              <a:prstDash val="solid"/>
              <a:round/>
              <a:headEnd type="none" w="med" len="med"/>
              <a:tailEnd type="triangle" w="med" len="med"/>
            </a:ln>
          </p:spPr>
        </p:cxnSp>
      </p:grpSp>
      <p:pic>
        <p:nvPicPr>
          <p:cNvPr id="297" name="Google Shape;297;p37"/>
          <p:cNvPicPr preferRelativeResize="0"/>
          <p:nvPr/>
        </p:nvPicPr>
        <p:blipFill rotWithShape="1">
          <a:blip r:embed="rId5">
            <a:alphaModFix/>
          </a:blip>
          <a:srcRect/>
          <a:stretch/>
        </p:blipFill>
        <p:spPr>
          <a:xfrm>
            <a:off x="5334000" y="1200150"/>
            <a:ext cx="3276600" cy="2457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660083"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Demo Safety</a:t>
            </a:r>
            <a:endParaRPr/>
          </a:p>
        </p:txBody>
      </p:sp>
      <p:sp>
        <p:nvSpPr>
          <p:cNvPr id="303" name="Google Shape;303;p38"/>
          <p:cNvSpPr txBox="1"/>
          <p:nvPr/>
        </p:nvSpPr>
        <p:spPr>
          <a:xfrm>
            <a:off x="660083" y="1236662"/>
            <a:ext cx="5588000" cy="53340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The Fiestaware plate is not dangerous; however, to adhere strictly to internal ORCBS regulations, visitors should not handle it.</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Liquid Nitrogen (LN) is very dangerous and should only be handled by tour guides. Do not handle/use LN unless all guests are seated. No guests should sit in row nearest LN.</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Use Cryogloves and safety glasses </a:t>
            </a:r>
            <a:r>
              <a:rPr lang="en-US" sz="2000" b="1">
                <a:solidFill>
                  <a:srgbClr val="064308"/>
                </a:solidFill>
                <a:latin typeface="Arial"/>
                <a:ea typeface="Arial"/>
                <a:cs typeface="Arial"/>
                <a:sym typeface="Arial"/>
              </a:rPr>
              <a:t>every time</a:t>
            </a:r>
            <a:r>
              <a:rPr lang="en-US" sz="2000">
                <a:solidFill>
                  <a:srgbClr val="064308"/>
                </a:solidFill>
                <a:latin typeface="Arial"/>
                <a:ea typeface="Arial"/>
                <a:cs typeface="Arial"/>
                <a:sym typeface="Arial"/>
              </a:rPr>
              <a:t> you are pouring or moving LN. </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Place Meissner effect demo (Pyrex dish) on the foam block some distance from audience to prevent spill accidents</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When not in use, place Dewar under or behind a table to avoid accidental contact</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Pour out all remaining LN after the tour</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Don’t let guests climb up to drop marble nuclei down the tube</a:t>
            </a:r>
            <a:endParaRPr sz="2000">
              <a:solidFill>
                <a:srgbClr val="064308"/>
              </a:solidFill>
              <a:latin typeface="Arial"/>
              <a:ea typeface="Arial"/>
              <a:cs typeface="Arial"/>
              <a:sym typeface="Arial"/>
            </a:endParaRPr>
          </a:p>
        </p:txBody>
      </p:sp>
      <p:pic>
        <p:nvPicPr>
          <p:cNvPr id="304" name="Google Shape;304;p38" descr="IMG_2700.JPG"/>
          <p:cNvPicPr preferRelativeResize="0"/>
          <p:nvPr/>
        </p:nvPicPr>
        <p:blipFill rotWithShape="1">
          <a:blip r:embed="rId4">
            <a:alphaModFix/>
          </a:blip>
          <a:srcRect l="14423" r="13461"/>
          <a:stretch/>
        </p:blipFill>
        <p:spPr>
          <a:xfrm>
            <a:off x="6361906" y="1236662"/>
            <a:ext cx="2401094" cy="2497138"/>
          </a:xfrm>
          <a:prstGeom prst="rect">
            <a:avLst/>
          </a:prstGeom>
          <a:noFill/>
          <a:ln>
            <a:noFill/>
          </a:ln>
        </p:spPr>
      </p:pic>
      <p:pic>
        <p:nvPicPr>
          <p:cNvPr id="305" name="Google Shape;305;p38" descr="P1020658.JPG"/>
          <p:cNvPicPr preferRelativeResize="0"/>
          <p:nvPr/>
        </p:nvPicPr>
        <p:blipFill rotWithShape="1">
          <a:blip r:embed="rId5">
            <a:alphaModFix/>
          </a:blip>
          <a:srcRect l="24374" b="17500"/>
          <a:stretch/>
        </p:blipFill>
        <p:spPr>
          <a:xfrm>
            <a:off x="6361906" y="3903661"/>
            <a:ext cx="2401094" cy="196408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6858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Tour procedures - Cleanup</a:t>
            </a:r>
            <a:endParaRPr/>
          </a:p>
        </p:txBody>
      </p:sp>
      <p:sp>
        <p:nvSpPr>
          <p:cNvPr id="311" name="Google Shape;311;p39"/>
          <p:cNvSpPr txBox="1"/>
          <p:nvPr/>
        </p:nvSpPr>
        <p:spPr>
          <a:xfrm>
            <a:off x="685800" y="1371600"/>
            <a:ext cx="4427537" cy="5410200"/>
          </a:xfrm>
          <a:prstGeom prst="rect">
            <a:avLst/>
          </a:prstGeom>
          <a:noFill/>
          <a:ln>
            <a:noFill/>
          </a:ln>
        </p:spPr>
        <p:txBody>
          <a:bodyPr spcFirstLastPara="1" wrap="square" lIns="91425" tIns="45700" rIns="91425" bIns="45700" anchor="t" anchorCtr="0">
            <a:noAutofit/>
          </a:bodyPr>
          <a:lstStyle/>
          <a:p>
            <a:pPr marL="347663" marR="0" lvl="1" indent="-347663" algn="l" rtl="0">
              <a:lnSpc>
                <a:spcPct val="9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Replace things in outreach closet, empty LN</a:t>
            </a:r>
            <a:endParaRPr/>
          </a:p>
          <a:p>
            <a:pPr marL="347663" marR="0" lvl="1" indent="-347663" algn="l" rtl="0">
              <a:lnSpc>
                <a:spcPct val="90000"/>
              </a:lnSpc>
              <a:spcBef>
                <a:spcPts val="211"/>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Make sure venue (e.g. Seminar Room or Lecture Hall) is clean</a:t>
            </a:r>
            <a:endParaRPr/>
          </a:p>
          <a:p>
            <a:pPr marL="347663" marR="0" lvl="1" indent="-347663" algn="l" rtl="0">
              <a:lnSpc>
                <a:spcPct val="90000"/>
              </a:lnSpc>
              <a:spcBef>
                <a:spcPts val="211"/>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Payslip (form on wiki) in Zach’s mailbox</a:t>
            </a:r>
            <a:endParaRPr/>
          </a:p>
          <a:p>
            <a:pPr marL="347663" marR="0" lvl="1" indent="-347663" algn="l" rtl="0">
              <a:lnSpc>
                <a:spcPct val="90000"/>
              </a:lnSpc>
              <a:spcBef>
                <a:spcPts val="211"/>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Survey form and permission slips in Becky DeZess’s mailbox</a:t>
            </a:r>
            <a:endParaRPr/>
          </a:p>
          <a:p>
            <a:pPr marL="347663" marR="0" lvl="1" indent="-347663" algn="l" rtl="0">
              <a:lnSpc>
                <a:spcPct val="90000"/>
              </a:lnSpc>
              <a:spcBef>
                <a:spcPts val="211"/>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Submit questions for FAQ on wiki</a:t>
            </a:r>
            <a:endParaRPr/>
          </a:p>
        </p:txBody>
      </p:sp>
      <p:pic>
        <p:nvPicPr>
          <p:cNvPr id="312" name="Google Shape;312;p39"/>
          <p:cNvPicPr preferRelativeResize="0"/>
          <p:nvPr/>
        </p:nvPicPr>
        <p:blipFill rotWithShape="1">
          <a:blip r:embed="rId4">
            <a:alphaModFix/>
          </a:blip>
          <a:srcRect/>
          <a:stretch/>
        </p:blipFill>
        <p:spPr>
          <a:xfrm>
            <a:off x="5178425" y="1447800"/>
            <a:ext cx="3363912" cy="2524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Google Shape;56;p4"/>
          <p:cNvSpPr txBox="1">
            <a:spLocks noGrp="1"/>
          </p:cNvSpPr>
          <p:nvPr>
            <p:ph type="title"/>
          </p:nvPr>
        </p:nvSpPr>
        <p:spPr>
          <a:xfrm>
            <a:off x="6858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600"/>
              <a:t>Why do we have high-quality tours?</a:t>
            </a:r>
            <a:endParaRPr sz="3600"/>
          </a:p>
        </p:txBody>
      </p:sp>
      <p:sp>
        <p:nvSpPr>
          <p:cNvPr id="57" name="Google Shape;57;p4"/>
          <p:cNvSpPr txBox="1"/>
          <p:nvPr/>
        </p:nvSpPr>
        <p:spPr>
          <a:xfrm>
            <a:off x="685800" y="1295400"/>
            <a:ext cx="4373562" cy="554355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High-quality graduate students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Regular training for tour guides ensures the </a:t>
            </a:r>
            <a:r>
              <a:rPr lang="en-US" sz="2310" b="1">
                <a:solidFill>
                  <a:srgbClr val="064308"/>
                </a:solidFill>
                <a:latin typeface="Arial"/>
                <a:ea typeface="Arial"/>
                <a:cs typeface="Arial"/>
                <a:sym typeface="Arial"/>
              </a:rPr>
              <a:t>safety, quality, and consistency of tours</a:t>
            </a:r>
            <a:r>
              <a:rPr lang="en-US" sz="2310">
                <a:solidFill>
                  <a:srgbClr val="064308"/>
                </a:solidFill>
                <a:latin typeface="Arial"/>
                <a:ea typeface="Arial"/>
                <a:cs typeface="Arial"/>
                <a:sym typeface="Arial"/>
              </a:rPr>
              <a:t> </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Plenty of resources for guides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Understanding our limitations (space, </a:t>
            </a:r>
            <a:r>
              <a:rPr lang="en-US" sz="2310" b="1">
                <a:solidFill>
                  <a:srgbClr val="064308"/>
                </a:solidFill>
                <a:latin typeface="Arial"/>
                <a:ea typeface="Arial"/>
                <a:cs typeface="Arial"/>
                <a:sym typeface="Arial"/>
              </a:rPr>
              <a:t>personnel</a:t>
            </a:r>
            <a:r>
              <a:rPr lang="en-US" sz="2310">
                <a:solidFill>
                  <a:srgbClr val="064308"/>
                </a:solidFill>
                <a:latin typeface="Arial"/>
                <a:ea typeface="Arial"/>
                <a:cs typeface="Arial"/>
                <a:sym typeface="Arial"/>
              </a:rPr>
              <a:t>, etc.)</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Exciting research on the frontier of nuclear science</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One amazing laboratory</a:t>
            </a:r>
            <a:endParaRPr/>
          </a:p>
        </p:txBody>
      </p:sp>
      <p:pic>
        <p:nvPicPr>
          <p:cNvPr id="58" name="Google Shape;58;p4"/>
          <p:cNvPicPr preferRelativeResize="0"/>
          <p:nvPr/>
        </p:nvPicPr>
        <p:blipFill rotWithShape="1">
          <a:blip r:embed="rId4">
            <a:alphaModFix/>
          </a:blip>
          <a:srcRect/>
          <a:stretch/>
        </p:blipFill>
        <p:spPr>
          <a:xfrm>
            <a:off x="5434171" y="1295400"/>
            <a:ext cx="3657600" cy="487680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16"/>
        <p:cNvGrpSpPr/>
        <p:nvPr/>
      </p:nvGrpSpPr>
      <p:grpSpPr>
        <a:xfrm>
          <a:off x="0" y="0"/>
          <a:ext cx="0" cy="0"/>
          <a:chOff x="0" y="0"/>
          <a:chExt cx="0" cy="0"/>
        </a:xfrm>
      </p:grpSpPr>
      <p:sp>
        <p:nvSpPr>
          <p:cNvPr id="317" name="Google Shape;317;p40"/>
          <p:cNvSpPr txBox="1">
            <a:spLocks noGrp="1"/>
          </p:cNvSpPr>
          <p:nvPr>
            <p:ph type="title"/>
          </p:nvPr>
        </p:nvSpPr>
        <p:spPr>
          <a:xfrm>
            <a:off x="655577" y="290511"/>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The State of NSCL Tours</a:t>
            </a:r>
            <a:endParaRPr sz="4000"/>
          </a:p>
        </p:txBody>
      </p:sp>
      <p:graphicFrame>
        <p:nvGraphicFramePr>
          <p:cNvPr id="318" name="Google Shape;318;p40"/>
          <p:cNvGraphicFramePr/>
          <p:nvPr/>
        </p:nvGraphicFramePr>
        <p:xfrm>
          <a:off x="253824" y="1109392"/>
          <a:ext cx="9084540" cy="5029201"/>
        </p:xfrm>
        <a:graphic>
          <a:graphicData uri="http://schemas.openxmlformats.org/drawingml/2006/chart">
            <c:chart xmlns:c="http://schemas.openxmlformats.org/drawingml/2006/chart" xmlns:r="http://schemas.openxmlformats.org/officeDocument/2006/relationships" r:id="rId4"/>
          </a:graphicData>
        </a:graphic>
      </p:graphicFrame>
      <p:sp>
        <p:nvSpPr>
          <p:cNvPr id="319" name="Google Shape;319;p40"/>
          <p:cNvSpPr txBox="1"/>
          <p:nvPr/>
        </p:nvSpPr>
        <p:spPr>
          <a:xfrm>
            <a:off x="640337" y="5867400"/>
            <a:ext cx="82296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The number of tours is relatively steady, with lots of visitors every year! Progress on FRIB has generated many new requests…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685800" y="228600"/>
            <a:ext cx="8281035" cy="524933"/>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Comments from tour groups</a:t>
            </a:r>
            <a:endParaRPr sz="4000"/>
          </a:p>
        </p:txBody>
      </p:sp>
      <p:sp>
        <p:nvSpPr>
          <p:cNvPr id="64" name="Google Shape;64;p8"/>
          <p:cNvSpPr txBox="1">
            <a:spLocks noGrp="1"/>
          </p:cNvSpPr>
          <p:nvPr>
            <p:ph type="body" idx="1"/>
          </p:nvPr>
        </p:nvSpPr>
        <p:spPr>
          <a:xfrm>
            <a:off x="228600" y="1439863"/>
            <a:ext cx="5334000" cy="541813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64308"/>
              </a:buClr>
              <a:buSzPts val="2000"/>
              <a:buFont typeface="Noto Sans Symbols"/>
              <a:buNone/>
            </a:pPr>
            <a:r>
              <a:rPr lang="en-US" sz="2000" b="0" i="1" u="none" strike="noStrike" cap="none">
                <a:solidFill>
                  <a:srgbClr val="064308"/>
                </a:solidFill>
                <a:latin typeface="Arial"/>
                <a:ea typeface="Arial"/>
                <a:cs typeface="Arial"/>
                <a:sym typeface="Arial"/>
              </a:rPr>
              <a:t>“Several members of our groups commented that it was </a:t>
            </a:r>
            <a:r>
              <a:rPr lang="en-US" sz="2000" b="1" i="1" u="none" strike="noStrike" cap="none">
                <a:solidFill>
                  <a:srgbClr val="064308"/>
                </a:solidFill>
                <a:latin typeface="Arial"/>
                <a:ea typeface="Arial"/>
                <a:cs typeface="Arial"/>
                <a:sym typeface="Arial"/>
              </a:rPr>
              <a:t>the best tour </a:t>
            </a:r>
            <a:r>
              <a:rPr lang="en-US" sz="2000" b="0" i="1" u="none" strike="noStrike" cap="none">
                <a:solidFill>
                  <a:srgbClr val="064308"/>
                </a:solidFill>
                <a:latin typeface="Arial"/>
                <a:ea typeface="Arial"/>
                <a:cs typeface="Arial"/>
                <a:sym typeface="Arial"/>
              </a:rPr>
              <a:t>that they have had at MSU.”</a:t>
            </a:r>
            <a:endParaRPr/>
          </a:p>
          <a:p>
            <a:pPr marL="0" marR="0" lvl="0" indent="0" algn="l" rtl="0">
              <a:lnSpc>
                <a:spcPct val="80000"/>
              </a:lnSpc>
              <a:spcBef>
                <a:spcPts val="1266"/>
              </a:spcBef>
              <a:spcAft>
                <a:spcPts val="0"/>
              </a:spcAft>
              <a:buClr>
                <a:srgbClr val="064308"/>
              </a:buClr>
              <a:buSzPts val="2000"/>
              <a:buFont typeface="Noto Sans Symbols"/>
              <a:buNone/>
            </a:pPr>
            <a:r>
              <a:rPr lang="en-US" sz="2000" b="0" i="1" u="none" strike="noStrike" cap="none">
                <a:solidFill>
                  <a:srgbClr val="064308"/>
                </a:solidFill>
                <a:latin typeface="Arial"/>
                <a:ea typeface="Arial"/>
                <a:cs typeface="Arial"/>
                <a:sym typeface="Arial"/>
              </a:rPr>
              <a:t>“Zach and the graduate students were awesome. This is the 4th time I've brought a class group. It has been better every time and this was easily the most organized and presented tour we have taken to date. We </a:t>
            </a:r>
            <a:r>
              <a:rPr lang="en-US" sz="2000" b="1" i="1" u="none" strike="noStrike" cap="none">
                <a:solidFill>
                  <a:srgbClr val="064308"/>
                </a:solidFill>
                <a:latin typeface="Arial"/>
                <a:ea typeface="Arial"/>
                <a:cs typeface="Arial"/>
                <a:sym typeface="Arial"/>
              </a:rPr>
              <a:t>look forward to coming back </a:t>
            </a:r>
            <a:r>
              <a:rPr lang="en-US" sz="2000" b="0" i="1" u="none" strike="noStrike" cap="none">
                <a:solidFill>
                  <a:srgbClr val="064308"/>
                </a:solidFill>
                <a:latin typeface="Arial"/>
                <a:ea typeface="Arial"/>
                <a:cs typeface="Arial"/>
                <a:sym typeface="Arial"/>
              </a:rPr>
              <a:t>again!”</a:t>
            </a:r>
            <a:endParaRPr/>
          </a:p>
          <a:p>
            <a:pPr marL="0" marR="0" lvl="0" indent="0" algn="l" rtl="0">
              <a:lnSpc>
                <a:spcPct val="80000"/>
              </a:lnSpc>
              <a:spcBef>
                <a:spcPts val="1266"/>
              </a:spcBef>
              <a:spcAft>
                <a:spcPts val="0"/>
              </a:spcAft>
              <a:buClr>
                <a:srgbClr val="064308"/>
              </a:buClr>
              <a:buSzPts val="2000"/>
              <a:buFont typeface="Noto Sans Symbols"/>
              <a:buNone/>
            </a:pPr>
            <a:r>
              <a:rPr lang="en-US" sz="2000" b="0" i="1" u="none" strike="noStrike" cap="none">
                <a:solidFill>
                  <a:srgbClr val="064308"/>
                </a:solidFill>
                <a:latin typeface="Arial"/>
                <a:ea typeface="Arial"/>
                <a:cs typeface="Arial"/>
                <a:sym typeface="Arial"/>
              </a:rPr>
              <a:t>“The chaperones were beyond thrilled with our visit and stated they would gladly come again. The students were in awe and felt like they were respected for their intelligence. A few </a:t>
            </a:r>
            <a:r>
              <a:rPr lang="en-US" sz="2000" b="1" i="1" u="none" strike="noStrike" cap="none">
                <a:solidFill>
                  <a:srgbClr val="064308"/>
                </a:solidFill>
                <a:latin typeface="Arial"/>
                <a:ea typeface="Arial"/>
                <a:cs typeface="Arial"/>
                <a:sym typeface="Arial"/>
              </a:rPr>
              <a:t>students even said they wanted to be nuclear scientists AND go to MSU</a:t>
            </a:r>
            <a:r>
              <a:rPr lang="en-US" sz="2000" b="0" i="1" u="none" strike="noStrike" cap="none">
                <a:solidFill>
                  <a:srgbClr val="064308"/>
                </a:solidFill>
                <a:latin typeface="Arial"/>
                <a:ea typeface="Arial"/>
                <a:cs typeface="Arial"/>
                <a:sym typeface="Arial"/>
              </a:rPr>
              <a:t>.”</a:t>
            </a:r>
            <a:endParaRPr/>
          </a:p>
          <a:p>
            <a:pPr marL="0" marR="0" lvl="0" indent="0" algn="l" rtl="0">
              <a:lnSpc>
                <a:spcPct val="90000"/>
              </a:lnSpc>
              <a:spcBef>
                <a:spcPts val="1266"/>
              </a:spcBef>
              <a:spcAft>
                <a:spcPts val="0"/>
              </a:spcAft>
              <a:buClr>
                <a:srgbClr val="064308"/>
              </a:buClr>
              <a:buSzPts val="1600"/>
              <a:buFont typeface="Noto Sans Symbols"/>
              <a:buNone/>
            </a:pPr>
            <a:endParaRPr sz="1600" b="0" i="0" u="none" strike="noStrike" cap="none">
              <a:solidFill>
                <a:srgbClr val="064308"/>
              </a:solidFill>
              <a:latin typeface="Arial"/>
              <a:ea typeface="Arial"/>
              <a:cs typeface="Arial"/>
              <a:sym typeface="Arial"/>
            </a:endParaRPr>
          </a:p>
        </p:txBody>
      </p:sp>
      <p:sp>
        <p:nvSpPr>
          <p:cNvPr id="65" name="Google Shape;65;p8"/>
          <p:cNvSpPr/>
          <p:nvPr/>
        </p:nvSpPr>
        <p:spPr>
          <a:xfrm>
            <a:off x="228600" y="5867400"/>
            <a:ext cx="9144000" cy="387798"/>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B81414"/>
              </a:buClr>
              <a:buSzPts val="2400"/>
              <a:buFont typeface="Arial"/>
              <a:buNone/>
            </a:pPr>
            <a:r>
              <a:rPr lang="en-US" sz="2400">
                <a:solidFill>
                  <a:srgbClr val="B81414"/>
                </a:solidFill>
                <a:latin typeface="Arial"/>
                <a:ea typeface="Arial"/>
                <a:cs typeface="Arial"/>
                <a:sym typeface="Arial"/>
              </a:rPr>
              <a:t>~ 90% of tour groups rated the tour a 5 out of 5</a:t>
            </a:r>
            <a:endParaRPr/>
          </a:p>
        </p:txBody>
      </p:sp>
      <p:pic>
        <p:nvPicPr>
          <p:cNvPr id="66" name="Google Shape;66;p8"/>
          <p:cNvPicPr preferRelativeResize="0"/>
          <p:nvPr/>
        </p:nvPicPr>
        <p:blipFill rotWithShape="1">
          <a:blip r:embed="rId4">
            <a:alphaModFix/>
          </a:blip>
          <a:srcRect l="21171" r="6756"/>
          <a:stretch/>
        </p:blipFill>
        <p:spPr>
          <a:xfrm>
            <a:off x="5701271" y="1439862"/>
            <a:ext cx="3633229" cy="336073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533400" y="228600"/>
            <a:ext cx="84839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Proof that we have an impact</a:t>
            </a:r>
            <a:endParaRPr sz="4000"/>
          </a:p>
        </p:txBody>
      </p:sp>
      <p:pic>
        <p:nvPicPr>
          <p:cNvPr id="72" name="Google Shape;72;p9"/>
          <p:cNvPicPr preferRelativeResize="0"/>
          <p:nvPr/>
        </p:nvPicPr>
        <p:blipFill rotWithShape="1">
          <a:blip r:embed="rId4">
            <a:alphaModFix/>
          </a:blip>
          <a:srcRect/>
          <a:stretch/>
        </p:blipFill>
        <p:spPr>
          <a:xfrm>
            <a:off x="1358265" y="1219200"/>
            <a:ext cx="6834188" cy="512564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698182"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It takes a village… of tour guides</a:t>
            </a:r>
            <a:endParaRPr/>
          </a:p>
        </p:txBody>
      </p:sp>
      <p:pic>
        <p:nvPicPr>
          <p:cNvPr id="78" name="Google Shape;78;p7"/>
          <p:cNvPicPr preferRelativeResize="0"/>
          <p:nvPr/>
        </p:nvPicPr>
        <p:blipFill rotWithShape="1">
          <a:blip r:embed="rId4">
            <a:alphaModFix/>
          </a:blip>
          <a:srcRect/>
          <a:stretch/>
        </p:blipFill>
        <p:spPr>
          <a:xfrm>
            <a:off x="5943600" y="1583214"/>
            <a:ext cx="3331060" cy="4316412"/>
          </a:xfrm>
          <a:prstGeom prst="rect">
            <a:avLst/>
          </a:prstGeom>
          <a:noFill/>
          <a:ln>
            <a:noFill/>
          </a:ln>
        </p:spPr>
      </p:pic>
      <p:graphicFrame>
        <p:nvGraphicFramePr>
          <p:cNvPr id="79" name="Google Shape;79;p7"/>
          <p:cNvGraphicFramePr/>
          <p:nvPr/>
        </p:nvGraphicFramePr>
        <p:xfrm>
          <a:off x="682140" y="1583214"/>
          <a:ext cx="4572000" cy="4316412"/>
        </p:xfrm>
        <a:graphic>
          <a:graphicData uri="http://schemas.openxmlformats.org/drawingml/2006/chart">
            <c:chart xmlns:c="http://schemas.openxmlformats.org/drawingml/2006/chart" xmlns:r="http://schemas.openxmlformats.org/officeDocument/2006/relationships" r:id="rId5"/>
          </a:graphicData>
        </a:graphic>
      </p:graphicFrame>
      <p:sp>
        <p:nvSpPr>
          <p:cNvPr id="80" name="Google Shape;80;p7"/>
          <p:cNvSpPr txBox="1"/>
          <p:nvPr/>
        </p:nvSpPr>
        <p:spPr>
          <a:xfrm>
            <a:off x="2590799" y="5915668"/>
            <a:ext cx="115088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a:solidFill>
                  <a:schemeClr val="dk1"/>
                </a:solidFill>
                <a:latin typeface="Helvetica Neue"/>
                <a:ea typeface="Helvetica Neue"/>
                <a:cs typeface="Helvetica Neue"/>
                <a:sym typeface="Helvetica Neue"/>
              </a:rPr>
              <a:t>Year</a:t>
            </a:r>
            <a:endParaRPr sz="3000" dirty="0">
              <a:solidFill>
                <a:schemeClr val="dk1"/>
              </a:solidFill>
              <a:latin typeface="Helvetica Neue"/>
              <a:ea typeface="Helvetica Neue"/>
              <a:cs typeface="Helvetica Neue"/>
              <a:sym typeface="Helvetica Neue"/>
            </a:endParaRPr>
          </a:p>
        </p:txBody>
      </p:sp>
      <p:sp>
        <p:nvSpPr>
          <p:cNvPr id="81" name="Google Shape;81;p7"/>
          <p:cNvSpPr txBox="1"/>
          <p:nvPr/>
        </p:nvSpPr>
        <p:spPr>
          <a:xfrm rot="5400000">
            <a:off x="3766978" y="3354380"/>
            <a:ext cx="343678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a:solidFill>
                  <a:srgbClr val="C00000"/>
                </a:solidFill>
                <a:latin typeface="Helvetica Neue"/>
                <a:ea typeface="Helvetica Neue"/>
                <a:cs typeface="Helvetica Neue"/>
                <a:sym typeface="Helvetica Neue"/>
              </a:rPr>
              <a:t>Active tour guides</a:t>
            </a:r>
            <a:endParaRPr sz="3000" dirty="0">
              <a:solidFill>
                <a:srgbClr val="C00000"/>
              </a:solidFill>
              <a:latin typeface="Helvetica Neue"/>
              <a:ea typeface="Helvetica Neue"/>
              <a:cs typeface="Helvetica Neue"/>
              <a:sym typeface="Helvetica Neue"/>
            </a:endParaRPr>
          </a:p>
        </p:txBody>
      </p:sp>
      <p:sp>
        <p:nvSpPr>
          <p:cNvPr id="82" name="Google Shape;82;p7"/>
          <p:cNvSpPr txBox="1"/>
          <p:nvPr/>
        </p:nvSpPr>
        <p:spPr>
          <a:xfrm rot="-5400000">
            <a:off x="-874349" y="3194147"/>
            <a:ext cx="248590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a:solidFill>
                  <a:srgbClr val="F07F09"/>
                </a:solidFill>
                <a:latin typeface="Helvetica Neue"/>
                <a:ea typeface="Helvetica Neue"/>
                <a:cs typeface="Helvetica Neue"/>
                <a:sym typeface="Helvetica Neue"/>
              </a:rPr>
              <a:t>Total visitors</a:t>
            </a:r>
            <a:endParaRPr sz="3000" dirty="0">
              <a:solidFill>
                <a:srgbClr val="F07F09"/>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660083"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600"/>
              <a:t>Why should you want to give tours?</a:t>
            </a:r>
            <a:endParaRPr/>
          </a:p>
        </p:txBody>
      </p:sp>
      <p:sp>
        <p:nvSpPr>
          <p:cNvPr id="88" name="Google Shape;88;p5"/>
          <p:cNvSpPr txBox="1"/>
          <p:nvPr/>
        </p:nvSpPr>
        <p:spPr>
          <a:xfrm>
            <a:off x="381000" y="1219200"/>
            <a:ext cx="8839200" cy="44196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Improve your public speaking skills</a:t>
            </a:r>
            <a:r>
              <a:rPr lang="en-US" sz="2310">
                <a:solidFill>
                  <a:srgbClr val="064308"/>
                </a:solidFill>
                <a:latin typeface="Arial"/>
                <a:ea typeface="Arial"/>
                <a:cs typeface="Arial"/>
                <a:sym typeface="Arial"/>
              </a:rPr>
              <a:t>: </a:t>
            </a:r>
            <a:r>
              <a:rPr lang="en-US" sz="2310">
                <a:solidFill>
                  <a:schemeClr val="dk1"/>
                </a:solidFill>
                <a:latin typeface="Arial"/>
                <a:ea typeface="Arial"/>
                <a:cs typeface="Arial"/>
                <a:sym typeface="Arial"/>
              </a:rPr>
              <a:t>“… on a base level I hate public speaking, but outreach and giving tours really helps with handling some of that anxiety”</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Learn much more about FRIB</a:t>
            </a:r>
            <a:r>
              <a:rPr lang="en-US" sz="2310">
                <a:solidFill>
                  <a:srgbClr val="064308"/>
                </a:solidFill>
                <a:latin typeface="Arial"/>
                <a:ea typeface="Arial"/>
                <a:cs typeface="Arial"/>
                <a:sym typeface="Arial"/>
              </a:rPr>
              <a:t>: </a:t>
            </a:r>
            <a:r>
              <a:rPr lang="en-US" sz="2310">
                <a:solidFill>
                  <a:schemeClr val="dk1"/>
                </a:solidFill>
                <a:latin typeface="Arial"/>
                <a:ea typeface="Arial"/>
                <a:cs typeface="Arial"/>
                <a:sym typeface="Arial"/>
              </a:rPr>
              <a:t>“… it makes me feel more connected and involved with the lab”</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Meet great people </a:t>
            </a:r>
            <a:r>
              <a:rPr lang="en-US" sz="2310">
                <a:solidFill>
                  <a:schemeClr val="dk1"/>
                </a:solidFill>
                <a:latin typeface="Arial"/>
                <a:ea typeface="Arial"/>
                <a:cs typeface="Arial"/>
                <a:sym typeface="Arial"/>
              </a:rPr>
              <a:t>of all backgrounds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Inspire &amp; amaze visitors </a:t>
            </a:r>
            <a:r>
              <a:rPr lang="en-US" sz="2310">
                <a:solidFill>
                  <a:schemeClr val="dk1"/>
                </a:solidFill>
                <a:latin typeface="Arial"/>
                <a:ea typeface="Arial"/>
                <a:cs typeface="Arial"/>
                <a:sym typeface="Arial"/>
              </a:rPr>
              <a:t>because public support for science is always vital</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Give back to the community </a:t>
            </a:r>
            <a:r>
              <a:rPr lang="en-US" sz="2310">
                <a:solidFill>
                  <a:schemeClr val="dk1"/>
                </a:solidFill>
                <a:latin typeface="Arial"/>
                <a:ea typeface="Arial"/>
                <a:cs typeface="Arial"/>
                <a:sym typeface="Arial"/>
              </a:rPr>
              <a:t>that supports us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A fresh perspective</a:t>
            </a:r>
            <a:r>
              <a:rPr lang="en-US" sz="2310">
                <a:solidFill>
                  <a:srgbClr val="064308"/>
                </a:solidFill>
                <a:latin typeface="Arial"/>
                <a:ea typeface="Arial"/>
                <a:cs typeface="Arial"/>
                <a:sym typeface="Arial"/>
              </a:rPr>
              <a:t>: </a:t>
            </a:r>
            <a:r>
              <a:rPr lang="en-US" sz="2310">
                <a:solidFill>
                  <a:schemeClr val="dk1"/>
                </a:solidFill>
                <a:latin typeface="Arial"/>
                <a:ea typeface="Arial"/>
                <a:cs typeface="Arial"/>
                <a:sym typeface="Arial"/>
              </a:rPr>
              <a:t>“When work is frustrating, explaining my research to the public helps me remember how exciting it is”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Earn cash money</a:t>
            </a:r>
            <a:r>
              <a:rPr lang="en-US" sz="2310">
                <a:solidFill>
                  <a:srgbClr val="064308"/>
                </a:solidFill>
                <a:latin typeface="Arial"/>
                <a:ea typeface="Arial"/>
                <a:cs typeface="Arial"/>
                <a:sym typeface="Arial"/>
              </a:rPr>
              <a:t>: </a:t>
            </a:r>
            <a:r>
              <a:rPr lang="en-US" sz="2310">
                <a:solidFill>
                  <a:schemeClr val="dk1"/>
                </a:solidFill>
                <a:latin typeface="Arial"/>
                <a:ea typeface="Arial"/>
                <a:cs typeface="Arial"/>
                <a:sym typeface="Arial"/>
              </a:rPr>
              <a:t>“[Earnings from giving tours] paid for my trip”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500"/>
                                        <p:tgtEl>
                                          <p:spTgt spid="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xEl>
                                              <p:pRg st="5" end="5"/>
                                            </p:txEl>
                                          </p:spTgt>
                                        </p:tgtEl>
                                        <p:attrNameLst>
                                          <p:attrName>style.visibility</p:attrName>
                                        </p:attrNameLst>
                                      </p:cBhvr>
                                      <p:to>
                                        <p:strVal val="visible"/>
                                      </p:to>
                                    </p:set>
                                    <p:animEffect transition="in" filter="fade">
                                      <p:cBhvr>
                                        <p:cTn id="32" dur="500"/>
                                        <p:tgtEl>
                                          <p:spTgt spid="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
                                            <p:txEl>
                                              <p:pRg st="6" end="6"/>
                                            </p:txEl>
                                          </p:spTgt>
                                        </p:tgtEl>
                                        <p:attrNameLst>
                                          <p:attrName>style.visibility</p:attrName>
                                        </p:attrNameLst>
                                      </p:cBhvr>
                                      <p:to>
                                        <p:strVal val="visible"/>
                                      </p:to>
                                    </p:set>
                                    <p:animEffect transition="in" filter="fade">
                                      <p:cBhvr>
                                        <p:cTn id="37" dur="500"/>
                                        <p:tgtEl>
                                          <p:spTgt spid="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660083"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600"/>
              <a:t>I could guide tours, </a:t>
            </a:r>
            <a:r>
              <a:rPr lang="en-US" sz="3600" i="1"/>
              <a:t>but…</a:t>
            </a:r>
            <a:endParaRPr sz="3600"/>
          </a:p>
        </p:txBody>
      </p:sp>
      <p:pic>
        <p:nvPicPr>
          <p:cNvPr id="94" name="Google Shape;94;p6"/>
          <p:cNvPicPr preferRelativeResize="0"/>
          <p:nvPr/>
        </p:nvPicPr>
        <p:blipFill rotWithShape="1">
          <a:blip r:embed="rId4">
            <a:alphaModFix/>
          </a:blip>
          <a:srcRect l="47229" r="20482" b="10693"/>
          <a:stretch/>
        </p:blipFill>
        <p:spPr>
          <a:xfrm>
            <a:off x="7010400" y="1295400"/>
            <a:ext cx="2420303" cy="5019675"/>
          </a:xfrm>
          <a:prstGeom prst="rect">
            <a:avLst/>
          </a:prstGeom>
          <a:noFill/>
          <a:ln>
            <a:noFill/>
          </a:ln>
        </p:spPr>
      </p:pic>
      <p:sp>
        <p:nvSpPr>
          <p:cNvPr id="95" name="Google Shape;95;p6"/>
          <p:cNvSpPr txBox="1"/>
          <p:nvPr/>
        </p:nvSpPr>
        <p:spPr>
          <a:xfrm>
            <a:off x="170498" y="1128184"/>
            <a:ext cx="6687502" cy="55435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64308"/>
              </a:buClr>
              <a:buSzPts val="2310"/>
              <a:buFont typeface="Arial"/>
              <a:buNone/>
            </a:pPr>
            <a:r>
              <a:rPr lang="en-US" sz="2310" b="1" dirty="0">
                <a:solidFill>
                  <a:srgbClr val="064308"/>
                </a:solidFill>
                <a:latin typeface="Arial"/>
                <a:ea typeface="Arial"/>
                <a:cs typeface="Arial"/>
                <a:sym typeface="Arial"/>
              </a:rPr>
              <a:t>… what if I don’t know what to say?</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We’ve spent a lot of time creating resources for guides!</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ANY grad can learn more about the lab and how to guide!</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Check out the “Tour wiki”: </a:t>
            </a:r>
            <a:r>
              <a:rPr lang="en-US" sz="1800" b="0" i="0" u="none" strike="noStrike" cap="none" dirty="0" err="1">
                <a:solidFill>
                  <a:srgbClr val="006600"/>
                </a:solidFill>
                <a:latin typeface="Arial"/>
                <a:ea typeface="Arial"/>
                <a:cs typeface="Arial"/>
                <a:sym typeface="Arial"/>
              </a:rPr>
              <a:t>IntraEnterprise</a:t>
            </a:r>
            <a:r>
              <a:rPr lang="en-US" sz="1800" b="0" i="0" u="none" strike="noStrike" cap="none" dirty="0">
                <a:solidFill>
                  <a:srgbClr val="006600"/>
                </a:solidFill>
                <a:latin typeface="Arial"/>
                <a:ea typeface="Arial"/>
                <a:cs typeface="Arial"/>
                <a:sym typeface="Arial"/>
              </a:rPr>
              <a:t> &gt; Employee Information &gt; Resources for Tour Guides</a:t>
            </a:r>
            <a:endParaRPr sz="1200" b="0" i="0" u="none" strike="noStrike" cap="none" dirty="0">
              <a:solidFill>
                <a:srgbClr val="006600"/>
              </a:solidFill>
              <a:latin typeface="Arial"/>
              <a:ea typeface="Arial"/>
              <a:cs typeface="Arial"/>
              <a:sym typeface="Arial"/>
            </a:endParaRPr>
          </a:p>
          <a:p>
            <a:pPr marL="0" marR="0" lvl="0" indent="0" algn="l" rtl="0">
              <a:lnSpc>
                <a:spcPct val="90000"/>
              </a:lnSpc>
              <a:spcBef>
                <a:spcPts val="1266"/>
              </a:spcBef>
              <a:spcAft>
                <a:spcPts val="0"/>
              </a:spcAft>
              <a:buClr>
                <a:srgbClr val="064308"/>
              </a:buClr>
              <a:buSzPts val="2310"/>
              <a:buFont typeface="Arial"/>
              <a:buNone/>
            </a:pPr>
            <a:r>
              <a:rPr lang="en-US" sz="2310" b="1" dirty="0">
                <a:solidFill>
                  <a:srgbClr val="064308"/>
                </a:solidFill>
                <a:latin typeface="Arial"/>
                <a:ea typeface="Arial"/>
                <a:cs typeface="Arial"/>
                <a:sym typeface="Arial"/>
              </a:rPr>
              <a:t>… I don’t like talking in front of people.</a:t>
            </a:r>
            <a:endParaRPr dirty="0"/>
          </a:p>
          <a:p>
            <a:pPr marL="400050" marR="0" lvl="2" indent="-171450"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That’s the best reason to give tours!</a:t>
            </a:r>
            <a:endParaRPr dirty="0"/>
          </a:p>
          <a:p>
            <a:pPr marL="400050" marR="0" lvl="2" indent="-171450"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It’s an opportunity to practice with an easy audience.</a:t>
            </a:r>
            <a:endParaRPr dirty="0"/>
          </a:p>
          <a:p>
            <a:pPr marL="400050" marR="0" lvl="2" indent="-171450"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Explaining </a:t>
            </a:r>
            <a:r>
              <a:rPr lang="en-US" sz="1800" b="0" i="0" u="none" strike="noStrike" cap="none" dirty="0" smtClean="0">
                <a:solidFill>
                  <a:schemeClr val="dk1"/>
                </a:solidFill>
                <a:latin typeface="Arial"/>
                <a:ea typeface="Arial"/>
                <a:cs typeface="Arial"/>
                <a:sym typeface="Arial"/>
              </a:rPr>
              <a:t>FRIB </a:t>
            </a:r>
            <a:r>
              <a:rPr lang="en-US" sz="1800" b="0" i="0" u="none" strike="noStrike" cap="none" dirty="0">
                <a:solidFill>
                  <a:schemeClr val="dk1"/>
                </a:solidFill>
                <a:latin typeface="Arial"/>
                <a:ea typeface="Arial"/>
                <a:cs typeface="Arial"/>
                <a:sym typeface="Arial"/>
              </a:rPr>
              <a:t>and your work improves </a:t>
            </a:r>
            <a:r>
              <a:rPr lang="en-US" sz="1800" b="0" i="1" u="none" strike="noStrike" cap="none" dirty="0">
                <a:solidFill>
                  <a:schemeClr val="dk1"/>
                </a:solidFill>
                <a:latin typeface="Arial"/>
                <a:ea typeface="Arial"/>
                <a:cs typeface="Arial"/>
                <a:sym typeface="Arial"/>
              </a:rPr>
              <a:t>your</a:t>
            </a:r>
            <a:r>
              <a:rPr lang="en-US" sz="1800" b="0" i="0" u="none" strike="noStrike" cap="none" dirty="0">
                <a:solidFill>
                  <a:schemeClr val="dk1"/>
                </a:solidFill>
                <a:latin typeface="Arial"/>
                <a:ea typeface="Arial"/>
                <a:cs typeface="Arial"/>
                <a:sym typeface="Arial"/>
              </a:rPr>
              <a:t> understanding too!</a:t>
            </a:r>
            <a:endParaRPr dirty="0"/>
          </a:p>
          <a:p>
            <a:pPr marL="0" marR="0" lvl="0" indent="0" algn="l" rtl="0">
              <a:lnSpc>
                <a:spcPct val="90000"/>
              </a:lnSpc>
              <a:spcBef>
                <a:spcPts val="1266"/>
              </a:spcBef>
              <a:spcAft>
                <a:spcPts val="0"/>
              </a:spcAft>
              <a:buClr>
                <a:srgbClr val="064308"/>
              </a:buClr>
              <a:buSzPts val="2310"/>
              <a:buFont typeface="Arial"/>
              <a:buNone/>
            </a:pPr>
            <a:r>
              <a:rPr lang="en-US" sz="2310" b="1" dirty="0">
                <a:solidFill>
                  <a:srgbClr val="064308"/>
                </a:solidFill>
                <a:latin typeface="Arial"/>
                <a:ea typeface="Arial"/>
                <a:cs typeface="Arial"/>
                <a:sym typeface="Arial"/>
              </a:rPr>
              <a:t>… I don’t know if my advisor will approve.</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Do what you and your advisor are comfortable with.</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Most faculty recognize the importance of outreach!</a:t>
            </a:r>
            <a:endParaRPr dirty="0"/>
          </a:p>
          <a:p>
            <a:pPr marL="0" marR="0" lvl="0" indent="0" algn="l" rtl="0">
              <a:lnSpc>
                <a:spcPct val="90000"/>
              </a:lnSpc>
              <a:spcBef>
                <a:spcPts val="1266"/>
              </a:spcBef>
              <a:spcAft>
                <a:spcPts val="0"/>
              </a:spcAft>
              <a:buClr>
                <a:srgbClr val="064308"/>
              </a:buClr>
              <a:buSzPts val="2310"/>
              <a:buFont typeface="Arial"/>
              <a:buNone/>
            </a:pPr>
            <a:r>
              <a:rPr lang="en-US" sz="2310" b="1" dirty="0">
                <a:solidFill>
                  <a:srgbClr val="064308"/>
                </a:solidFill>
                <a:latin typeface="Arial"/>
                <a:ea typeface="Arial"/>
                <a:cs typeface="Arial"/>
                <a:sym typeface="Arial"/>
              </a:rPr>
              <a:t>… what if they ask a question I can’t answer?</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It’s always OK to say “I don’t know”!</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Focus on how science makes new discoveries, and the need for a team with many different skills to make it work.</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IB3">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RIB3">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TotalTime>
  <Words>4304</Words>
  <Application>Microsoft Office PowerPoint</Application>
  <PresentationFormat>Custom</PresentationFormat>
  <Paragraphs>347</Paragraphs>
  <Slides>40</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Bradley Hand ITC</vt:lpstr>
      <vt:lpstr>Garamond</vt:lpstr>
      <vt:lpstr>Helvetica Neue</vt:lpstr>
      <vt:lpstr>Merriweather Sans</vt:lpstr>
      <vt:lpstr>Book Antiqua</vt:lpstr>
      <vt:lpstr>Arial</vt:lpstr>
      <vt:lpstr>Noto Sans Symbols</vt:lpstr>
      <vt:lpstr>Times New Roman</vt:lpstr>
      <vt:lpstr>FRIB3</vt:lpstr>
      <vt:lpstr>1_FRIB3</vt:lpstr>
      <vt:lpstr>PowerPoint Presentation</vt:lpstr>
      <vt:lpstr>Why do Science Outreach?</vt:lpstr>
      <vt:lpstr>FRIB Goals</vt:lpstr>
      <vt:lpstr>Why do we have high-quality tours?</vt:lpstr>
      <vt:lpstr>Comments from tour groups</vt:lpstr>
      <vt:lpstr>Proof that we have an impact</vt:lpstr>
      <vt:lpstr>It takes a village… of tour guides</vt:lpstr>
      <vt:lpstr>Why should you want to give tours?</vt:lpstr>
      <vt:lpstr>I could guide tours, but…</vt:lpstr>
      <vt:lpstr>The Challenges</vt:lpstr>
      <vt:lpstr>Room for improvement</vt:lpstr>
      <vt:lpstr>Your Resources</vt:lpstr>
      <vt:lpstr>Tour location script</vt:lpstr>
      <vt:lpstr>In the vaults: tour language and info</vt:lpstr>
      <vt:lpstr>The right message for the right audience</vt:lpstr>
      <vt:lpstr>In summary: Do’s and Don’ts</vt:lpstr>
      <vt:lpstr>An important “Don’t”</vt:lpstr>
      <vt:lpstr>After the tour</vt:lpstr>
      <vt:lpstr>Part II: Safety</vt:lpstr>
      <vt:lpstr>The current Tour Route</vt:lpstr>
      <vt:lpstr>Before the tour: Safety Survey</vt:lpstr>
      <vt:lpstr>Communicating safety to visitors</vt:lpstr>
      <vt:lpstr>Special COVID-19 Considerations</vt:lpstr>
      <vt:lpstr>General safety issues on the tour</vt:lpstr>
      <vt:lpstr>Safety at tour locations</vt:lpstr>
      <vt:lpstr>Export Compliance Considerations</vt:lpstr>
      <vt:lpstr>PowerPoint Presentation</vt:lpstr>
      <vt:lpstr>Getting on a Tour</vt:lpstr>
      <vt:lpstr>Being a professional tour guide</vt:lpstr>
      <vt:lpstr>Recent questions from guides</vt:lpstr>
      <vt:lpstr>Advice for New Guides</vt:lpstr>
      <vt:lpstr>PowerPoint Presentation</vt:lpstr>
      <vt:lpstr>Appendix A: leading a tour</vt:lpstr>
      <vt:lpstr>Tour procedures - preparation</vt:lpstr>
      <vt:lpstr>Tour procedures - during</vt:lpstr>
      <vt:lpstr>The right introduction for the audience</vt:lpstr>
      <vt:lpstr>Demonstrations</vt:lpstr>
      <vt:lpstr>Demo Safety</vt:lpstr>
      <vt:lpstr>Tour procedures - Cleanup</vt:lpstr>
      <vt:lpstr>The State of NSCL Tours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Glasmacher</dc:creator>
  <cp:lastModifiedBy>Constan, Zachary</cp:lastModifiedBy>
  <cp:revision>10</cp:revision>
  <dcterms:created xsi:type="dcterms:W3CDTF">2010-11-26T22:03:55Z</dcterms:created>
  <dcterms:modified xsi:type="dcterms:W3CDTF">2021-09-16T12:45:12Z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0x010100F6DCD8DB76C63B4E9C4729B3AFA1197F</vt:lpwstr>
  </property>
</Properties>
</file>