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93" r:id="rId3"/>
    <p:sldId id="257" r:id="rId4"/>
    <p:sldId id="262" r:id="rId5"/>
    <p:sldId id="263" r:id="rId6"/>
    <p:sldId id="267" r:id="rId7"/>
    <p:sldId id="286" r:id="rId8"/>
    <p:sldId id="287" r:id="rId9"/>
    <p:sldId id="288" r:id="rId10"/>
    <p:sldId id="269" r:id="rId11"/>
    <p:sldId id="270" r:id="rId12"/>
    <p:sldId id="289" r:id="rId13"/>
    <p:sldId id="290" r:id="rId14"/>
    <p:sldId id="291" r:id="rId15"/>
    <p:sldId id="292" r:id="rId16"/>
    <p:sldId id="294" r:id="rId17"/>
    <p:sldId id="276" r:id="rId18"/>
    <p:sldId id="277" r:id="rId19"/>
    <p:sldId id="285" r:id="rId20"/>
    <p:sldId id="279" r:id="rId21"/>
    <p:sldId id="295" r:id="rId22"/>
    <p:sldId id="296"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8235"/>
    <a:srgbClr val="FFFFFF"/>
    <a:srgbClr val="02AD8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8" d="100"/>
          <a:sy n="88" d="100"/>
        </p:scale>
        <p:origin x="72" y="9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7E7F3F-DE2D-4940-AACF-77627230A111}" type="datetimeFigureOut">
              <a:rPr lang="en-US" smtClean="0"/>
              <a:t>4/14/2015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981D0-1CA8-4E15-B28C-BC0B126FCA48}" type="slidenum">
              <a:rPr lang="en-US" smtClean="0"/>
              <a:t>‹#›</a:t>
            </a:fld>
            <a:endParaRPr lang="en-US"/>
          </a:p>
        </p:txBody>
      </p:sp>
    </p:spTree>
    <p:extLst>
      <p:ext uri="{BB962C8B-B14F-4D97-AF65-F5344CB8AC3E}">
        <p14:creationId xmlns:p14="http://schemas.microsoft.com/office/powerpoint/2010/main" val="2927394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A85FAD0-C2BC-4E8E-B684-BD9C2D6A1843}" type="slidenum">
              <a:rPr lang="en-US" altLang="en-US" smtClean="0"/>
              <a:pPr>
                <a:spcBef>
                  <a:spcPct val="0"/>
                </a:spcBef>
              </a:pPr>
              <a:t>7</a:t>
            </a:fld>
            <a:endParaRPr lang="en-US" alt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273415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835331E-6B63-4993-B1C8-D3237940CFEA}" type="slidenum">
              <a:rPr lang="en-US" altLang="en-US" smtClean="0"/>
              <a:pPr>
                <a:spcBef>
                  <a:spcPct val="0"/>
                </a:spcBef>
              </a:pPr>
              <a:t>13</a:t>
            </a:fld>
            <a:endParaRPr lang="en-US" altLang="en-US"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559439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AE62D4A-120D-492E-9690-E05FAE700CB7}" type="slidenum">
              <a:rPr lang="en-US" altLang="en-US" smtClean="0"/>
              <a:pPr>
                <a:spcBef>
                  <a:spcPct val="0"/>
                </a:spcBef>
              </a:pPr>
              <a:t>15</a:t>
            </a:fld>
            <a:endParaRPr lang="en-US" altLang="en-US" smtClean="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5904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solidFill>
                  <a:srgbClr val="FFFFCC"/>
                </a:solidFill>
              </a:rPr>
              <a:t>Knowledge of radioactive masses helps us better understand fundamental forces, how neutrons and protons bind together, and explosions in the universe in which elements are created.  One kind of stellar explosion, type I x-ray bursts, depends on certain nuclei like </a:t>
            </a:r>
            <a:r>
              <a:rPr lang="en-US" altLang="en-US" baseline="30000" smtClean="0">
                <a:solidFill>
                  <a:srgbClr val="FFFFCC"/>
                </a:solidFill>
              </a:rPr>
              <a:t>68</a:t>
            </a:r>
            <a:r>
              <a:rPr lang="en-US" altLang="en-US" smtClean="0">
                <a:solidFill>
                  <a:srgbClr val="FFFFCC"/>
                </a:solidFill>
              </a:rPr>
              <a:t>Se.</a:t>
            </a:r>
          </a:p>
          <a:p>
            <a:endParaRPr lang="en-US" altLang="en-US"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61485C-98C8-474B-87D9-E13EA7D21AD5}" type="slidenum">
              <a:rPr lang="en-US" altLang="en-US" smtClean="0"/>
              <a:pPr>
                <a:spcBef>
                  <a:spcPct val="0"/>
                </a:spcBef>
              </a:pPr>
              <a:t>18</a:t>
            </a:fld>
            <a:endParaRPr lang="en-US" altLang="en-US" smtClean="0"/>
          </a:p>
        </p:txBody>
      </p:sp>
    </p:spTree>
    <p:extLst>
      <p:ext uri="{BB962C8B-B14F-4D97-AF65-F5344CB8AC3E}">
        <p14:creationId xmlns:p14="http://schemas.microsoft.com/office/powerpoint/2010/main" val="4214680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5635752-1D7C-4EFE-8AFB-9F1691E4F3BB}" type="slidenum">
              <a:rPr lang="en-US" altLang="en-US" smtClean="0"/>
              <a:pPr>
                <a:spcBef>
                  <a:spcPct val="0"/>
                </a:spcBef>
              </a:pPr>
              <a:t>20</a:t>
            </a:fld>
            <a:endParaRPr lang="en-US" altLang="en-US"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solidFill>
                  <a:srgbClr val="333C2B"/>
                </a:solidFill>
              </a:rPr>
              <a:t>400-yard linear accelerator will replace cyclotrons, producing nuclei with twice the energy and thousands of times more rare isotopes per second</a:t>
            </a:r>
          </a:p>
          <a:p>
            <a:pPr eaLnBrk="1" hangingPunct="1"/>
            <a:r>
              <a:rPr lang="en-US" altLang="en-US" smtClean="0">
                <a:solidFill>
                  <a:srgbClr val="333C2B"/>
                </a:solidFill>
              </a:rPr>
              <a:t>Many additions to the building for personnel, cryogenics, research area, etc.</a:t>
            </a:r>
          </a:p>
          <a:p>
            <a:pPr eaLnBrk="1" hangingPunct="1"/>
            <a:endParaRPr lang="en-US" altLang="en-US" smtClean="0"/>
          </a:p>
        </p:txBody>
      </p:sp>
    </p:spTree>
    <p:extLst>
      <p:ext uri="{BB962C8B-B14F-4D97-AF65-F5344CB8AC3E}">
        <p14:creationId xmlns:p14="http://schemas.microsoft.com/office/powerpoint/2010/main" val="2877220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441353E-2BC5-4F34-8EB5-CC6DF884A14C}" type="slidenum">
              <a:rPr lang="en-US" altLang="en-US" smtClean="0"/>
              <a:pPr>
                <a:spcBef>
                  <a:spcPct val="0"/>
                </a:spcBef>
              </a:pPr>
              <a:t>21</a:t>
            </a:fld>
            <a:endParaRPr lang="en-US" altLang="en-US"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Particle velocity: up to 57% of the speed of light</a:t>
            </a:r>
          </a:p>
          <a:p>
            <a:pPr eaLnBrk="1" hangingPunct="1"/>
            <a:r>
              <a:rPr lang="en-US" altLang="en-US" smtClean="0"/>
              <a:t>R&amp;D activities for the past decade at several national laboratories and universities (Argonne, Berkeley, Brookhaven, Colorado School of Mines, Los Alamos, MSU, Oak Ridge, and Texas A&amp;M) (2) have led to significant advances that have optimized machine performance and made possible a more cost-effective design for FRIB. (3)</a:t>
            </a:r>
          </a:p>
          <a:p>
            <a:pPr eaLnBrk="1" hangingPunct="1"/>
            <a:endParaRPr lang="en-US" altLang="en-US" smtClean="0"/>
          </a:p>
        </p:txBody>
      </p:sp>
    </p:spTree>
    <p:extLst>
      <p:ext uri="{BB962C8B-B14F-4D97-AF65-F5344CB8AC3E}">
        <p14:creationId xmlns:p14="http://schemas.microsoft.com/office/powerpoint/2010/main" val="1462039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B2D9E65-39D5-4DF7-BDB7-73115AF6891D}" type="slidenum">
              <a:rPr lang="en-US" altLang="en-US" smtClean="0"/>
              <a:pPr>
                <a:spcBef>
                  <a:spcPct val="0"/>
                </a:spcBef>
              </a:pPr>
              <a:t>23</a:t>
            </a:fld>
            <a:endParaRPr lang="en-US" altLang="en-US"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8486272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200">
                <a:solidFill>
                  <a:schemeClr val="tx1"/>
                </a:solidFill>
                <a:latin typeface="Times New Roman" panose="02020603050405020304" pitchFamily="18" charset="0"/>
              </a:defRPr>
            </a:lvl1pPr>
            <a:lvl2pPr marL="742950" indent="-285750" defTabSz="930275">
              <a:spcBef>
                <a:spcPct val="30000"/>
              </a:spcBef>
              <a:defRPr sz="1200">
                <a:solidFill>
                  <a:schemeClr val="tx1"/>
                </a:solidFill>
                <a:latin typeface="Times New Roman" panose="02020603050405020304" pitchFamily="18" charset="0"/>
              </a:defRPr>
            </a:lvl2pPr>
            <a:lvl3pPr marL="1143000" indent="-228600" defTabSz="930275">
              <a:spcBef>
                <a:spcPct val="30000"/>
              </a:spcBef>
              <a:defRPr sz="1200">
                <a:solidFill>
                  <a:schemeClr val="tx1"/>
                </a:solidFill>
                <a:latin typeface="Times New Roman" panose="02020603050405020304" pitchFamily="18" charset="0"/>
              </a:defRPr>
            </a:lvl3pPr>
            <a:lvl4pPr marL="1600200" indent="-228600" defTabSz="930275">
              <a:spcBef>
                <a:spcPct val="30000"/>
              </a:spcBef>
              <a:defRPr sz="1200">
                <a:solidFill>
                  <a:schemeClr val="tx1"/>
                </a:solidFill>
                <a:latin typeface="Times New Roman" panose="02020603050405020304" pitchFamily="18" charset="0"/>
              </a:defRPr>
            </a:lvl4pPr>
            <a:lvl5pPr marL="2057400" indent="-228600" defTabSz="930275">
              <a:spcBef>
                <a:spcPct val="30000"/>
              </a:spcBef>
              <a:defRPr sz="12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722EF7A-F3F1-4152-A203-93FC3D755560}" type="slidenum">
              <a:rPr lang="en-US" altLang="en-US" smtClean="0"/>
              <a:pPr>
                <a:spcBef>
                  <a:spcPct val="0"/>
                </a:spcBef>
              </a:pPr>
              <a:t>27</a:t>
            </a:fld>
            <a:endParaRPr lang="en-US" alt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42657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p:spPr>
        <p:txBody>
          <a:bodyPr/>
          <a:lstStyle>
            <a:lvl1pPr marL="0" indent="0" algn="ctr">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[Presenter]</a:t>
            </a:r>
          </a:p>
          <a:p>
            <a:r>
              <a:rPr lang="en-US" dirty="0" smtClean="0"/>
              <a:t>[Presenter’s Title]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128262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263896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775607"/>
            <a:ext cx="3886200" cy="54013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100291C4-B9CB-4B36-BA13-8AEDC9FA786F}" type="datetimeFigureOut">
              <a:rPr lang="en-US" smtClean="0"/>
              <a:t>4/14/2015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31329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8650" y="163286"/>
            <a:ext cx="7886700" cy="523196"/>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46936" y="771866"/>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1681162"/>
            <a:ext cx="3868340" cy="45085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1A78CA-A366-463A-825D-27002063E753}" type="slidenum">
              <a:rPr lang="en-US" smtClean="0"/>
              <a:t>‹#›</a:t>
            </a:fld>
            <a:endParaRPr lang="en-US"/>
          </a:p>
        </p:txBody>
      </p:sp>
    </p:spTree>
    <p:extLst>
      <p:ext uri="{BB962C8B-B14F-4D97-AF65-F5344CB8AC3E}">
        <p14:creationId xmlns:p14="http://schemas.microsoft.com/office/powerpoint/2010/main" val="31877620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CB266EA-EDB3-41CF-9E77-76047EE3E9B7}" type="slidenum">
              <a:rPr lang="en-US"/>
              <a:pPr>
                <a:defRPr/>
              </a:pPr>
              <a:t>‹#›</a:t>
            </a:fld>
            <a:endParaRPr lang="en-US"/>
          </a:p>
        </p:txBody>
      </p:sp>
    </p:spTree>
    <p:extLst>
      <p:ext uri="{BB962C8B-B14F-4D97-AF65-F5344CB8AC3E}">
        <p14:creationId xmlns:p14="http://schemas.microsoft.com/office/powerpoint/2010/main" val="53966314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C16382F-0F7B-49D3-8932-BC432024B82E}" type="slidenum">
              <a:rPr lang="en-US"/>
              <a:pPr>
                <a:defRPr/>
              </a:pPr>
              <a:t>‹#›</a:t>
            </a:fld>
            <a:endParaRPr lang="en-US"/>
          </a:p>
        </p:txBody>
      </p:sp>
    </p:spTree>
    <p:extLst>
      <p:ext uri="{BB962C8B-B14F-4D97-AF65-F5344CB8AC3E}">
        <p14:creationId xmlns:p14="http://schemas.microsoft.com/office/powerpoint/2010/main" val="28240569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gif"/><Relationship Id="rId4" Type="http://schemas.openxmlformats.org/officeDocument/2006/relationships/slideLayout" Target="../slideLayouts/slideLayout4.xml"/><Relationship Id="rId9" Type="http://schemas.openxmlformats.org/officeDocument/2006/relationships/image" Target="../media/image2.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63288"/>
            <a:ext cx="7886700" cy="538843"/>
          </a:xfrm>
          <a:prstGeom prst="rect">
            <a:avLst/>
          </a:prstGeom>
        </p:spPr>
        <p:txBody>
          <a:bodyPr vert="horz" lIns="91440" tIns="45720" rIns="91440" bIns="45720" rtlCol="0" anchor="ctr">
            <a:noAutofit/>
          </a:bodyPr>
          <a:lstStyle/>
          <a:p>
            <a:r>
              <a:rPr lang="en-US" dirty="0" smtClean="0"/>
              <a:t>TITLE OF PAGE</a:t>
            </a:r>
            <a:endParaRPr lang="en-US" dirty="0"/>
          </a:p>
        </p:txBody>
      </p:sp>
      <p:sp>
        <p:nvSpPr>
          <p:cNvPr id="3" name="Text Placeholder 2"/>
          <p:cNvSpPr>
            <a:spLocks noGrp="1"/>
          </p:cNvSpPr>
          <p:nvPr>
            <p:ph type="body" idx="1"/>
          </p:nvPr>
        </p:nvSpPr>
        <p:spPr>
          <a:xfrm>
            <a:off x="628650" y="849086"/>
            <a:ext cx="7886700" cy="5543549"/>
          </a:xfrm>
          <a:prstGeom prst="rect">
            <a:avLst/>
          </a:prstGeom>
        </p:spPr>
        <p:txBody>
          <a:bodyPr vert="horz" lIns="91440" tIns="45720" rIns="91440" bIns="45720" rtlCol="0">
            <a:normAutofit/>
          </a:bodyPr>
          <a:lstStyle/>
          <a:p>
            <a:pPr lvl="0"/>
            <a:r>
              <a:rPr lang="en-US" dirty="0" smtClean="0"/>
              <a:t>SUBHEADING STYLE</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628650" y="6429827"/>
            <a:ext cx="3086100" cy="247196"/>
          </a:xfrm>
          <a:prstGeom prst="rect">
            <a:avLst/>
          </a:prstGeom>
        </p:spPr>
        <p:txBody>
          <a:bodyPr vert="horz" lIns="91440" tIns="45720" rIns="91440" bIns="45720" rtlCol="0" anchor="ctr"/>
          <a:lstStyle>
            <a:lvl1pPr algn="l">
              <a:defRPr sz="1000">
                <a:solidFill>
                  <a:schemeClr val="tx1"/>
                </a:solidFill>
              </a:defRPr>
            </a:lvl1pPr>
          </a:lstStyle>
          <a:p>
            <a:r>
              <a:rPr lang="en-US" dirty="0" smtClean="0"/>
              <a:t>A. Presenter, Title of Presentation, Date</a:t>
            </a:r>
            <a:endParaRPr lang="en-US" dirty="0"/>
          </a:p>
        </p:txBody>
      </p:sp>
      <p:sp>
        <p:nvSpPr>
          <p:cNvPr id="6" name="Slide Number Placeholder 5"/>
          <p:cNvSpPr>
            <a:spLocks noGrp="1"/>
          </p:cNvSpPr>
          <p:nvPr>
            <p:ph type="sldNum" sz="quarter" idx="4"/>
          </p:nvPr>
        </p:nvSpPr>
        <p:spPr>
          <a:xfrm>
            <a:off x="8115300" y="6429827"/>
            <a:ext cx="400050" cy="309334"/>
          </a:xfrm>
          <a:prstGeom prst="rect">
            <a:avLst/>
          </a:prstGeom>
        </p:spPr>
        <p:txBody>
          <a:bodyPr vert="horz" lIns="91440" tIns="45720" rIns="91440" bIns="45720" rtlCol="0" anchor="ctr"/>
          <a:lstStyle>
            <a:lvl1pPr algn="r">
              <a:defRPr sz="1000">
                <a:solidFill>
                  <a:schemeClr val="tx1"/>
                </a:solidFill>
              </a:defRPr>
            </a:lvl1pPr>
          </a:lstStyle>
          <a:p>
            <a:fld id="{401A78CA-A366-463A-825D-27002063E753}" type="slidenum">
              <a:rPr lang="en-US" smtClean="0"/>
              <a:pPr/>
              <a:t>‹#›</a:t>
            </a:fld>
            <a:endParaRPr lang="en-US" dirty="0"/>
          </a:p>
        </p:txBody>
      </p:sp>
      <p:cxnSp>
        <p:nvCxnSpPr>
          <p:cNvPr id="10" name="Straight Connector 9"/>
          <p:cNvCxnSpPr/>
          <p:nvPr userDrawn="1"/>
        </p:nvCxnSpPr>
        <p:spPr>
          <a:xfrm>
            <a:off x="628650" y="155124"/>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628650" y="702131"/>
            <a:ext cx="7886700"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userDrawn="1"/>
        </p:nvCxnSpPr>
        <p:spPr>
          <a:xfrm>
            <a:off x="628650" y="6429827"/>
            <a:ext cx="7886700" cy="0"/>
          </a:xfrm>
          <a:prstGeom prst="line">
            <a:avLst/>
          </a:prstGeom>
        </p:spPr>
        <p:style>
          <a:lnRef idx="1">
            <a:schemeClr val="dk1"/>
          </a:lnRef>
          <a:fillRef idx="0">
            <a:schemeClr val="dk1"/>
          </a:fillRef>
          <a:effectRef idx="0">
            <a:schemeClr val="dk1"/>
          </a:effectRef>
          <a:fontRef idx="minor">
            <a:schemeClr val="tx1"/>
          </a:fontRef>
        </p:style>
      </p:cxnSp>
      <p:pic>
        <p:nvPicPr>
          <p:cNvPr id="13" name="Picture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813220" y="6467020"/>
            <a:ext cx="255762" cy="356886"/>
          </a:xfrm>
          <a:prstGeom prst="rect">
            <a:avLst/>
          </a:prstGeom>
        </p:spPr>
      </p:pic>
      <p:pic>
        <p:nvPicPr>
          <p:cNvPr id="14" name="Picture 13"/>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65527" y="6472312"/>
            <a:ext cx="344227" cy="346301"/>
          </a:xfrm>
          <a:prstGeom prst="rect">
            <a:avLst/>
          </a:prstGeom>
        </p:spPr>
      </p:pic>
      <p:pic>
        <p:nvPicPr>
          <p:cNvPr id="15" name="Picture 14"/>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115050" y="6430306"/>
            <a:ext cx="1261307" cy="420436"/>
          </a:xfrm>
          <a:prstGeom prst="rect">
            <a:avLst/>
          </a:prstGeom>
        </p:spPr>
      </p:pic>
    </p:spTree>
    <p:extLst>
      <p:ext uri="{BB962C8B-B14F-4D97-AF65-F5344CB8AC3E}">
        <p14:creationId xmlns:p14="http://schemas.microsoft.com/office/powerpoint/2010/main" val="4611735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8" r:id="rId6"/>
  </p:sldLayoutIdLst>
  <p:txStyles>
    <p:title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intranet\files\projects\outreach\Tours\Tour%20presentation%20files\Walk%20through%20the%20CCF.avi" TargetMode="External"/><Relationship Id="rId1" Type="http://schemas.microsoft.com/office/2007/relationships/media" Target="file:///\\intranet\files\projects\outreach\Tours\Tour%20presentation%20files\Walk%20through%20the%20CCF.avi" TargetMode="External"/><Relationship Id="rId5" Type="http://schemas.openxmlformats.org/officeDocument/2006/relationships/image" Target="../media/image29.png"/><Relationship Id="rId4" Type="http://schemas.openxmlformats.org/officeDocument/2006/relationships/image" Target="../media/image28.jpe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35.jpe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36.png"/><Relationship Id="rId4" Type="http://schemas.openxmlformats.org/officeDocument/2006/relationships/image" Target="../media/image41.jpeg"/></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46.png"/><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52.jpeg"/><Relationship Id="rId4" Type="http://schemas.openxmlformats.org/officeDocument/2006/relationships/image" Target="../media/image51.png"/></Relationships>
</file>

<file path=ppt/slides/_rels/slide1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55.jpe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jpeg"/></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69.jpeg"/><Relationship Id="rId3" Type="http://schemas.openxmlformats.org/officeDocument/2006/relationships/hyperlink" Target="http://www.nscl.msu.edu/" TargetMode="External"/><Relationship Id="rId7" Type="http://schemas.openxmlformats.org/officeDocument/2006/relationships/image" Target="../media/image68.png"/><Relationship Id="rId2" Type="http://schemas.openxmlformats.org/officeDocument/2006/relationships/hyperlink" Target="mailto:visits@nscl.msu.edu" TargetMode="External"/><Relationship Id="rId1" Type="http://schemas.openxmlformats.org/officeDocument/2006/relationships/slideLayout" Target="../slideLayouts/slideLayout2.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hyperlink" Target="shop.msu.edu" TargetMode="External"/><Relationship Id="rId9" Type="http://schemas.openxmlformats.org/officeDocument/2006/relationships/image" Target="../media/image70.jpeg"/></Relationships>
</file>

<file path=ppt/slides/_rels/slide25.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75.jpeg"/><Relationship Id="rId4" Type="http://schemas.openxmlformats.org/officeDocument/2006/relationships/image" Target="../media/image74.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video" Target="file:///\\intranet\files\projects\outreach\Tours\Tour%20presentation%20files\rproc_2b_decay_selfcontained.avi" TargetMode="External"/><Relationship Id="rId7" Type="http://schemas.openxmlformats.org/officeDocument/2006/relationships/oleObject" Target="../embeddings/oleObject1.bin"/><Relationship Id="rId2" Type="http://schemas.microsoft.com/office/2007/relationships/media" Target="file:///\\intranet\files\projects\outreach\Tours\Tour%20presentation%20files\rproc_2b_decay_selfcontained.avi" TargetMode="Externa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3593306"/>
            <a:ext cx="5778500" cy="2528093"/>
          </a:xfrm>
          <a:prstGeom prst="rect">
            <a:avLst/>
          </a:prstGeom>
        </p:spPr>
      </p:pic>
      <p:sp>
        <p:nvSpPr>
          <p:cNvPr id="2" name="Title 1"/>
          <p:cNvSpPr>
            <a:spLocks noGrp="1"/>
          </p:cNvSpPr>
          <p:nvPr>
            <p:ph type="ctrTitle"/>
          </p:nvPr>
        </p:nvSpPr>
        <p:spPr>
          <a:xfrm>
            <a:off x="685800" y="876299"/>
            <a:ext cx="7772400" cy="1655763"/>
          </a:xfrm>
        </p:spPr>
        <p:txBody>
          <a:bodyPr/>
          <a:lstStyle/>
          <a:p>
            <a:r>
              <a:rPr lang="en-US" dirty="0" smtClean="0"/>
              <a:t>NSCL</a:t>
            </a:r>
            <a:br>
              <a:rPr lang="en-US" dirty="0" smtClean="0"/>
            </a:br>
            <a:r>
              <a:rPr lang="en-US" sz="4000" dirty="0" smtClean="0">
                <a:latin typeface="Century Gothic" panose="020B0502020202020204" pitchFamily="34" charset="0"/>
              </a:rPr>
              <a:t>Nuclear Research at MSU</a:t>
            </a:r>
            <a:endParaRPr lang="en-US" sz="4800" dirty="0">
              <a:latin typeface="Century Gothic" panose="020B0502020202020204" pitchFamily="34" charset="0"/>
            </a:endParaRPr>
          </a:p>
        </p:txBody>
      </p:sp>
      <p:sp>
        <p:nvSpPr>
          <p:cNvPr id="3" name="Subtitle 2"/>
          <p:cNvSpPr>
            <a:spLocks noGrp="1"/>
          </p:cNvSpPr>
          <p:nvPr>
            <p:ph type="subTitle" idx="1"/>
          </p:nvPr>
        </p:nvSpPr>
        <p:spPr>
          <a:xfrm>
            <a:off x="2032000" y="2636838"/>
            <a:ext cx="5435600" cy="995362"/>
          </a:xfrm>
        </p:spPr>
        <p:txBody>
          <a:bodyPr/>
          <a:lstStyle/>
          <a:p>
            <a:r>
              <a:rPr lang="en-US" dirty="0" smtClean="0"/>
              <a:t>A world-class facility for nuclear experimentation and theory</a:t>
            </a:r>
            <a:endParaRPr lang="en-US" dirty="0"/>
          </a:p>
        </p:txBody>
      </p:sp>
      <p:sp>
        <p:nvSpPr>
          <p:cNvPr id="5" name="TextBox 4"/>
          <p:cNvSpPr txBox="1"/>
          <p:nvPr/>
        </p:nvSpPr>
        <p:spPr>
          <a:xfrm>
            <a:off x="571500" y="6426200"/>
            <a:ext cx="4229100" cy="276999"/>
          </a:xfrm>
          <a:prstGeom prst="rect">
            <a:avLst/>
          </a:prstGeom>
          <a:noFill/>
        </p:spPr>
        <p:txBody>
          <a:bodyPr wrap="square" rtlCol="0">
            <a:spAutoFit/>
          </a:bodyPr>
          <a:lstStyle/>
          <a:p>
            <a:r>
              <a:rPr lang="en-US" sz="1200" dirty="0" smtClean="0">
                <a:latin typeface="Century Gothic" panose="020B0502020202020204" pitchFamily="34" charset="0"/>
              </a:rPr>
              <a:t>ISO 9001, ISO 14001, OHSAS 18001 registered</a:t>
            </a:r>
            <a:endParaRPr lang="en-US" sz="1200" dirty="0">
              <a:latin typeface="Century Gothic" panose="020B0502020202020204" pitchFamily="34" charset="0"/>
            </a:endParaRPr>
          </a:p>
        </p:txBody>
      </p:sp>
      <p:sp>
        <p:nvSpPr>
          <p:cNvPr id="6" name="TextBox 5"/>
          <p:cNvSpPr txBox="1"/>
          <p:nvPr/>
        </p:nvSpPr>
        <p:spPr>
          <a:xfrm>
            <a:off x="6553200" y="4921070"/>
            <a:ext cx="2400300" cy="1200329"/>
          </a:xfrm>
          <a:prstGeom prst="rect">
            <a:avLst/>
          </a:prstGeom>
          <a:noFill/>
        </p:spPr>
        <p:txBody>
          <a:bodyPr wrap="square" rtlCol="0">
            <a:spAutoFit/>
          </a:bodyPr>
          <a:lstStyle/>
          <a:p>
            <a:r>
              <a:rPr lang="en-US" b="1" dirty="0" smtClean="0">
                <a:solidFill>
                  <a:schemeClr val="accent6">
                    <a:lumMod val="75000"/>
                  </a:schemeClr>
                </a:solidFill>
              </a:rPr>
              <a:t>N</a:t>
            </a:r>
            <a:r>
              <a:rPr lang="en-US" dirty="0" smtClean="0"/>
              <a:t>ATIONAL</a:t>
            </a:r>
          </a:p>
          <a:p>
            <a:r>
              <a:rPr lang="en-US" b="1" dirty="0" smtClean="0">
                <a:solidFill>
                  <a:schemeClr val="accent6">
                    <a:lumMod val="75000"/>
                  </a:schemeClr>
                </a:solidFill>
              </a:rPr>
              <a:t>S</a:t>
            </a:r>
            <a:r>
              <a:rPr lang="en-US" dirty="0" smtClean="0"/>
              <a:t>UPERCONDUCTING</a:t>
            </a:r>
            <a:br>
              <a:rPr lang="en-US" dirty="0" smtClean="0"/>
            </a:br>
            <a:r>
              <a:rPr lang="en-US" b="1" dirty="0" smtClean="0">
                <a:solidFill>
                  <a:schemeClr val="accent6">
                    <a:lumMod val="75000"/>
                  </a:schemeClr>
                </a:solidFill>
              </a:rPr>
              <a:t>C</a:t>
            </a:r>
            <a:r>
              <a:rPr lang="en-US" dirty="0" smtClean="0"/>
              <a:t>YCLOTRON</a:t>
            </a:r>
            <a:br>
              <a:rPr lang="en-US" dirty="0" smtClean="0"/>
            </a:br>
            <a:r>
              <a:rPr lang="en-US" b="1" dirty="0" smtClean="0">
                <a:solidFill>
                  <a:schemeClr val="accent6">
                    <a:lumMod val="75000"/>
                  </a:schemeClr>
                </a:solidFill>
              </a:rPr>
              <a:t>L</a:t>
            </a:r>
            <a:r>
              <a:rPr lang="en-US" dirty="0" smtClean="0"/>
              <a:t>ABORATORY</a:t>
            </a:r>
            <a:endParaRPr lang="en-US" dirty="0"/>
          </a:p>
        </p:txBody>
      </p:sp>
    </p:spTree>
    <p:extLst>
      <p:ext uri="{BB962C8B-B14F-4D97-AF65-F5344CB8AC3E}">
        <p14:creationId xmlns:p14="http://schemas.microsoft.com/office/powerpoint/2010/main" val="2853051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smtClean="0"/>
              <a:t>How to make unstable nuclei</a:t>
            </a:r>
          </a:p>
        </p:txBody>
      </p:sp>
      <p:sp>
        <p:nvSpPr>
          <p:cNvPr id="18435" name="Text Box 4"/>
          <p:cNvSpPr txBox="1">
            <a:spLocks noChangeArrowheads="1"/>
          </p:cNvSpPr>
          <p:nvPr/>
        </p:nvSpPr>
        <p:spPr bwMode="auto">
          <a:xfrm>
            <a:off x="249238" y="5810474"/>
            <a:ext cx="8589962"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NSCL’s Coupled Cyclotron Facility</a:t>
            </a:r>
          </a:p>
        </p:txBody>
      </p:sp>
      <p:pic>
        <p:nvPicPr>
          <p:cNvPr id="184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600200"/>
            <a:ext cx="4191000" cy="371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Walk through the CCF.avi">
            <a:hlinkClick r:id="" action="ppaction://media"/>
          </p:cNvPr>
          <p:cNvPicPr>
            <a:picLocks noChangeAspect="1"/>
          </p:cNvPicPr>
          <p:nvPr>
            <a:vide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914400" y="919386"/>
            <a:ext cx="731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59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Superconductivity</a:t>
            </a:r>
          </a:p>
        </p:txBody>
      </p:sp>
      <p:sp>
        <p:nvSpPr>
          <p:cNvPr id="19459" name="Text Box 4"/>
          <p:cNvSpPr txBox="1">
            <a:spLocks noChangeArrowheads="1"/>
          </p:cNvSpPr>
          <p:nvPr/>
        </p:nvSpPr>
        <p:spPr bwMode="auto">
          <a:xfrm>
            <a:off x="228600" y="1289701"/>
            <a:ext cx="4343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dirty="0">
                <a:solidFill>
                  <a:schemeClr val="accent6">
                    <a:lumMod val="75000"/>
                  </a:schemeClr>
                </a:solidFill>
              </a:rPr>
              <a:t>NSCL cyclotrons use electromagnets made from </a:t>
            </a:r>
            <a:r>
              <a:rPr lang="en-US" altLang="en-US" sz="2400" b="1" dirty="0">
                <a:solidFill>
                  <a:srgbClr val="D6A162"/>
                </a:solidFill>
              </a:rPr>
              <a:t>niobium-titanium</a:t>
            </a:r>
            <a:r>
              <a:rPr lang="en-US" altLang="en-US" sz="2400" dirty="0"/>
              <a:t> </a:t>
            </a:r>
            <a:r>
              <a:rPr lang="en-US" altLang="en-US" sz="2400" dirty="0" smtClean="0">
                <a:solidFill>
                  <a:schemeClr val="accent6">
                    <a:lumMod val="75000"/>
                  </a:schemeClr>
                </a:solidFill>
              </a:rPr>
              <a:t>wires </a:t>
            </a:r>
            <a:endParaRPr lang="en-US" altLang="en-US" sz="2400" dirty="0">
              <a:solidFill>
                <a:schemeClr val="accent6">
                  <a:lumMod val="75000"/>
                </a:schemeClr>
              </a:solidFill>
            </a:endParaRPr>
          </a:p>
          <a:p>
            <a:pPr eaLnBrk="1" hangingPunct="1">
              <a:spcBef>
                <a:spcPct val="50000"/>
              </a:spcBef>
              <a:buFontTx/>
              <a:buNone/>
            </a:pPr>
            <a:r>
              <a:rPr lang="en-US" altLang="en-US" sz="2400" dirty="0">
                <a:solidFill>
                  <a:schemeClr val="accent6">
                    <a:lumMod val="75000"/>
                  </a:schemeClr>
                </a:solidFill>
              </a:rPr>
              <a:t>At liquid helium temperatures (-269 </a:t>
            </a:r>
            <a:r>
              <a:rPr lang="en-US" altLang="en-US" sz="2400" dirty="0">
                <a:solidFill>
                  <a:schemeClr val="accent6">
                    <a:lumMod val="75000"/>
                  </a:schemeClr>
                </a:solidFill>
                <a:cs typeface="Times New Roman" panose="02020603050405020304" pitchFamily="18" charset="0"/>
              </a:rPr>
              <a:t>°</a:t>
            </a:r>
            <a:r>
              <a:rPr lang="en-US" altLang="en-US" sz="2400" dirty="0">
                <a:solidFill>
                  <a:schemeClr val="accent6">
                    <a:lumMod val="75000"/>
                  </a:schemeClr>
                </a:solidFill>
              </a:rPr>
              <a:t>C , </a:t>
            </a:r>
            <a:r>
              <a:rPr lang="en-US" altLang="en-US" sz="2400" dirty="0" smtClean="0">
                <a:solidFill>
                  <a:schemeClr val="accent6">
                    <a:lumMod val="75000"/>
                  </a:schemeClr>
                </a:solidFill>
              </a:rPr>
              <a:t>4 K), </a:t>
            </a:r>
            <a:r>
              <a:rPr lang="en-US" altLang="en-US" sz="2400" dirty="0">
                <a:solidFill>
                  <a:schemeClr val="accent6">
                    <a:lumMod val="75000"/>
                  </a:schemeClr>
                </a:solidFill>
              </a:rPr>
              <a:t>these wires become </a:t>
            </a:r>
            <a:r>
              <a:rPr lang="en-US" altLang="en-US" sz="2400" b="1" dirty="0">
                <a:solidFill>
                  <a:srgbClr val="D6A162"/>
                </a:solidFill>
              </a:rPr>
              <a:t>superconducting</a:t>
            </a:r>
            <a:r>
              <a:rPr lang="en-US" altLang="en-US" sz="2400" dirty="0"/>
              <a:t>, </a:t>
            </a:r>
            <a:r>
              <a:rPr lang="en-US" altLang="en-US" sz="2400" dirty="0">
                <a:solidFill>
                  <a:schemeClr val="accent6">
                    <a:lumMod val="75000"/>
                  </a:schemeClr>
                </a:solidFill>
              </a:rPr>
              <a:t>which means they have </a:t>
            </a:r>
            <a:r>
              <a:rPr lang="en-US" altLang="en-US" sz="2400" b="1" dirty="0">
                <a:solidFill>
                  <a:srgbClr val="D6A162"/>
                </a:solidFill>
              </a:rPr>
              <a:t>zero electrical </a:t>
            </a:r>
            <a:r>
              <a:rPr lang="en-US" altLang="en-US" sz="2400" b="1" dirty="0" smtClean="0">
                <a:solidFill>
                  <a:srgbClr val="D6A162"/>
                </a:solidFill>
              </a:rPr>
              <a:t>resistance</a:t>
            </a:r>
            <a:r>
              <a:rPr lang="en-US" altLang="en-US" sz="2400" dirty="0" smtClean="0"/>
              <a:t> </a:t>
            </a:r>
            <a:endParaRPr lang="en-US" altLang="en-US" sz="2400" dirty="0"/>
          </a:p>
          <a:p>
            <a:pPr eaLnBrk="1" hangingPunct="1">
              <a:spcBef>
                <a:spcPct val="50000"/>
              </a:spcBef>
              <a:buFontTx/>
              <a:buNone/>
            </a:pPr>
            <a:r>
              <a:rPr lang="en-US" altLang="en-US" sz="2400" dirty="0">
                <a:solidFill>
                  <a:schemeClr val="accent6">
                    <a:lumMod val="75000"/>
                  </a:schemeClr>
                </a:solidFill>
              </a:rPr>
              <a:t>This allows us to make small, powerful </a:t>
            </a:r>
            <a:r>
              <a:rPr lang="en-US" altLang="en-US" sz="2400" b="1" dirty="0">
                <a:solidFill>
                  <a:srgbClr val="D6A162"/>
                </a:solidFill>
              </a:rPr>
              <a:t>electromagnets used to direct and control nuclei</a:t>
            </a:r>
            <a:r>
              <a:rPr lang="en-US" altLang="en-US" sz="2400" dirty="0"/>
              <a:t>!</a:t>
            </a:r>
          </a:p>
        </p:txBody>
      </p:sp>
      <p:pic>
        <p:nvPicPr>
          <p:cNvPr id="12"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2361" y="1289701"/>
            <a:ext cx="4038600"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DSC014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2361" y="4566301"/>
            <a:ext cx="3446463" cy="155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44439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smtClean="0"/>
              <a:t>Ion Sources</a:t>
            </a:r>
          </a:p>
        </p:txBody>
      </p:sp>
      <p:sp>
        <p:nvSpPr>
          <p:cNvPr id="19459" name="Text Box 3"/>
          <p:cNvSpPr txBox="1">
            <a:spLocks noChangeArrowheads="1"/>
          </p:cNvSpPr>
          <p:nvPr/>
        </p:nvSpPr>
        <p:spPr bwMode="auto">
          <a:xfrm>
            <a:off x="2667000" y="981085"/>
            <a:ext cx="31242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dirty="0">
                <a:solidFill>
                  <a:schemeClr val="accent6">
                    <a:lumMod val="75000"/>
                  </a:schemeClr>
                </a:solidFill>
              </a:rPr>
              <a:t>NSCL uses Electron Cyclotron Resonance (ECR) sources, which trap stable atoms and ionize them by </a:t>
            </a:r>
            <a:r>
              <a:rPr lang="en-US" altLang="en-US" sz="2400" dirty="0">
                <a:solidFill>
                  <a:srgbClr val="D6A162"/>
                </a:solidFill>
              </a:rPr>
              <a:t>bombardment with electrons</a:t>
            </a:r>
            <a:r>
              <a:rPr lang="en-US" altLang="en-US" sz="2400" dirty="0">
                <a:solidFill>
                  <a:schemeClr val="accent6">
                    <a:lumMod val="75000"/>
                  </a:schemeClr>
                </a:solidFill>
              </a:rPr>
              <a:t>. The ions are then injected into the K500 cyclotron. </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82685"/>
            <a:ext cx="2119313"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5" descr="ECR"/>
          <p:cNvPicPr>
            <a:picLocks noChangeAspect="1" noChangeArrowheads="1"/>
          </p:cNvPicPr>
          <p:nvPr/>
        </p:nvPicPr>
        <p:blipFill>
          <a:blip r:embed="rId3">
            <a:clrChange>
              <a:clrFrom>
                <a:srgbClr val="CFCFCF"/>
              </a:clrFrom>
              <a:clrTo>
                <a:srgbClr val="CFCFCF">
                  <a:alpha val="0"/>
                </a:srgbClr>
              </a:clrTo>
            </a:clrChange>
            <a:extLst>
              <a:ext uri="{28A0092B-C50C-407E-A947-70E740481C1C}">
                <a14:useLocalDpi xmlns:a14="http://schemas.microsoft.com/office/drawing/2010/main" val="0"/>
              </a:ext>
            </a:extLst>
          </a:blip>
          <a:srcRect l="20613" t="22504" r="21964" b="24612"/>
          <a:stretch>
            <a:fillRect/>
          </a:stretch>
        </p:blipFill>
        <p:spPr bwMode="auto">
          <a:xfrm>
            <a:off x="5867400" y="1082685"/>
            <a:ext cx="29083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Text Box 6"/>
          <p:cNvSpPr txBox="1">
            <a:spLocks noChangeArrowheads="1"/>
          </p:cNvSpPr>
          <p:nvPr/>
        </p:nvSpPr>
        <p:spPr bwMode="auto">
          <a:xfrm>
            <a:off x="1066800" y="2530485"/>
            <a:ext cx="9874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magnet</a:t>
            </a:r>
          </a:p>
        </p:txBody>
      </p:sp>
      <p:sp>
        <p:nvSpPr>
          <p:cNvPr id="19463" name="Text Box 7"/>
          <p:cNvSpPr txBox="1">
            <a:spLocks noChangeArrowheads="1"/>
          </p:cNvSpPr>
          <p:nvPr/>
        </p:nvSpPr>
        <p:spPr bwMode="auto">
          <a:xfrm>
            <a:off x="457200" y="4676359"/>
            <a:ext cx="5317259"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2000" dirty="0">
                <a:solidFill>
                  <a:schemeClr val="accent6">
                    <a:lumMod val="75000"/>
                  </a:schemeClr>
                </a:solidFill>
              </a:rPr>
              <a:t>Researchers choose a </a:t>
            </a:r>
            <a:r>
              <a:rPr lang="en-US" altLang="en-US" sz="2000" dirty="0">
                <a:solidFill>
                  <a:srgbClr val="D6A162"/>
                </a:solidFill>
              </a:rPr>
              <a:t>stable isotope </a:t>
            </a:r>
            <a:r>
              <a:rPr lang="en-US" altLang="en-US" sz="2000" dirty="0" smtClean="0">
                <a:solidFill>
                  <a:schemeClr val="accent6">
                    <a:lumMod val="75000"/>
                  </a:schemeClr>
                </a:solidFill>
              </a:rPr>
              <a:t>to </a:t>
            </a:r>
            <a:r>
              <a:rPr lang="en-US" altLang="en-US" sz="2000" dirty="0">
                <a:solidFill>
                  <a:schemeClr val="accent6">
                    <a:lumMod val="75000"/>
                  </a:schemeClr>
                </a:solidFill>
              </a:rPr>
              <a:t>source, </a:t>
            </a:r>
            <a:r>
              <a:rPr lang="en-US" altLang="en-US" sz="2000" dirty="0" smtClean="0">
                <a:solidFill>
                  <a:schemeClr val="accent6">
                    <a:lumMod val="75000"/>
                  </a:schemeClr>
                </a:solidFill>
              </a:rPr>
              <a:t>using elements from oxygen to uranium</a:t>
            </a:r>
          </a:p>
          <a:p>
            <a:pPr algn="ctr" eaLnBrk="1" hangingPunct="1">
              <a:spcBef>
                <a:spcPct val="50000"/>
              </a:spcBef>
              <a:buFontTx/>
              <a:buNone/>
            </a:pPr>
            <a:r>
              <a:rPr lang="en-US" altLang="en-US" sz="2000" dirty="0" smtClean="0">
                <a:solidFill>
                  <a:schemeClr val="accent6">
                    <a:lumMod val="75000"/>
                  </a:schemeClr>
                </a:solidFill>
              </a:rPr>
              <a:t>A typical extracted beam power for </a:t>
            </a:r>
            <a:r>
              <a:rPr lang="en-US" altLang="en-US" sz="2000" baseline="30000" dirty="0" smtClean="0">
                <a:solidFill>
                  <a:schemeClr val="accent6">
                    <a:lumMod val="75000"/>
                  </a:schemeClr>
                </a:solidFill>
              </a:rPr>
              <a:t>16</a:t>
            </a:r>
            <a:r>
              <a:rPr lang="en-US" altLang="en-US" sz="2000" dirty="0" smtClean="0">
                <a:solidFill>
                  <a:schemeClr val="accent6">
                    <a:lumMod val="75000"/>
                  </a:schemeClr>
                </a:solidFill>
              </a:rPr>
              <a:t>O is ~1.3 kW/175 </a:t>
            </a:r>
            <a:r>
              <a:rPr lang="en-US" altLang="en-US" sz="2000" dirty="0" err="1" smtClean="0">
                <a:solidFill>
                  <a:schemeClr val="accent6">
                    <a:lumMod val="75000"/>
                  </a:schemeClr>
                </a:solidFill>
              </a:rPr>
              <a:t>pnA</a:t>
            </a:r>
            <a:r>
              <a:rPr lang="en-US" altLang="en-US" sz="2000" dirty="0" smtClean="0">
                <a:solidFill>
                  <a:schemeClr val="accent6">
                    <a:lumMod val="75000"/>
                  </a:schemeClr>
                </a:solidFill>
              </a:rPr>
              <a:t> (particle </a:t>
            </a:r>
            <a:r>
              <a:rPr lang="en-US" altLang="en-US" sz="2000" dirty="0" err="1" smtClean="0">
                <a:solidFill>
                  <a:schemeClr val="accent6">
                    <a:lumMod val="75000"/>
                  </a:schemeClr>
                </a:solidFill>
              </a:rPr>
              <a:t>nanoAmps</a:t>
            </a:r>
            <a:r>
              <a:rPr lang="en-US" altLang="en-US" sz="2000" dirty="0" smtClean="0">
                <a:solidFill>
                  <a:schemeClr val="accent6">
                    <a:lumMod val="75000"/>
                  </a:schemeClr>
                </a:solidFill>
              </a:rPr>
              <a:t>)</a:t>
            </a:r>
            <a:endParaRPr lang="en-US" altLang="en-US" sz="2000" dirty="0">
              <a:solidFill>
                <a:schemeClr val="accent6">
                  <a:lumMod val="75000"/>
                </a:schemeClr>
              </a:solidFill>
            </a:endParaRPr>
          </a:p>
        </p:txBody>
      </p:sp>
    </p:spTree>
    <p:extLst>
      <p:ext uri="{BB962C8B-B14F-4D97-AF65-F5344CB8AC3E}">
        <p14:creationId xmlns:p14="http://schemas.microsoft.com/office/powerpoint/2010/main" val="293400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1570876"/>
            <a:ext cx="4202926" cy="454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8326" y="4162390"/>
            <a:ext cx="1929548" cy="1955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Rectangle 8"/>
          <p:cNvSpPr>
            <a:spLocks noGrp="1" noChangeArrowheads="1"/>
          </p:cNvSpPr>
          <p:nvPr>
            <p:ph type="title"/>
          </p:nvPr>
        </p:nvSpPr>
        <p:spPr/>
        <p:txBody>
          <a:bodyPr/>
          <a:lstStyle/>
          <a:p>
            <a:pPr eaLnBrk="1" hangingPunct="1"/>
            <a:r>
              <a:rPr lang="en-US" altLang="en-US" dirty="0" smtClean="0"/>
              <a:t>K500 Cyclotron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7" name="Rectangle 6"/>
          <p:cNvSpPr/>
          <p:nvPr/>
        </p:nvSpPr>
        <p:spPr>
          <a:xfrm>
            <a:off x="4561114" y="413657"/>
            <a:ext cx="431254" cy="457200"/>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84" name="Text Box 7"/>
          <p:cNvSpPr txBox="1">
            <a:spLocks noChangeArrowheads="1"/>
          </p:cNvSpPr>
          <p:nvPr/>
        </p:nvSpPr>
        <p:spPr bwMode="auto">
          <a:xfrm>
            <a:off x="228600" y="1012904"/>
            <a:ext cx="3414132"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33363" indent="-233363">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1800" dirty="0">
                <a:solidFill>
                  <a:schemeClr val="accent6">
                    <a:lumMod val="75000"/>
                  </a:schemeClr>
                </a:solidFill>
              </a:rPr>
              <a:t>Year completed: </a:t>
            </a:r>
            <a:r>
              <a:rPr lang="en-US" altLang="en-US" sz="1800" b="1" dirty="0">
                <a:solidFill>
                  <a:schemeClr val="accent6">
                    <a:lumMod val="75000"/>
                  </a:schemeClr>
                </a:solidFill>
              </a:rPr>
              <a:t>1982</a:t>
            </a:r>
            <a:r>
              <a:rPr lang="en-US" altLang="en-US" sz="1800" dirty="0">
                <a:solidFill>
                  <a:schemeClr val="accent6">
                    <a:lumMod val="75000"/>
                  </a:schemeClr>
                </a:solidFill>
              </a:rPr>
              <a:t> (the world’s </a:t>
            </a:r>
            <a:r>
              <a:rPr lang="en-US" altLang="en-US" sz="1800" i="1" dirty="0">
                <a:solidFill>
                  <a:schemeClr val="accent6">
                    <a:lumMod val="75000"/>
                  </a:schemeClr>
                </a:solidFill>
              </a:rPr>
              <a:t>first </a:t>
            </a:r>
            <a:r>
              <a:rPr lang="en-US" altLang="en-US" sz="1800" dirty="0">
                <a:solidFill>
                  <a:schemeClr val="accent6">
                    <a:lumMod val="75000"/>
                  </a:schemeClr>
                </a:solidFill>
              </a:rPr>
              <a:t>superconducting cyclotron)</a:t>
            </a:r>
          </a:p>
          <a:p>
            <a:pPr eaLnBrk="1" hangingPunct="1">
              <a:spcBef>
                <a:spcPct val="0"/>
              </a:spcBef>
            </a:pPr>
            <a:r>
              <a:rPr lang="en-US" altLang="en-US" sz="1800" dirty="0">
                <a:solidFill>
                  <a:schemeClr val="accent6">
                    <a:lumMod val="75000"/>
                  </a:schemeClr>
                </a:solidFill>
              </a:rPr>
              <a:t>Diameter: </a:t>
            </a:r>
            <a:r>
              <a:rPr lang="en-US" altLang="en-US" sz="1800" dirty="0" smtClean="0">
                <a:solidFill>
                  <a:schemeClr val="accent6">
                    <a:lumMod val="75000"/>
                  </a:schemeClr>
                </a:solidFill>
              </a:rPr>
              <a:t>10 </a:t>
            </a:r>
            <a:r>
              <a:rPr lang="en-US" altLang="en-US" sz="1800" dirty="0" err="1">
                <a:solidFill>
                  <a:schemeClr val="accent6">
                    <a:lumMod val="75000"/>
                  </a:schemeClr>
                </a:solidFill>
              </a:rPr>
              <a:t>ft</a:t>
            </a:r>
            <a:r>
              <a:rPr lang="en-US" altLang="en-US" sz="1800" dirty="0">
                <a:solidFill>
                  <a:schemeClr val="accent6">
                    <a:lumMod val="75000"/>
                  </a:schemeClr>
                </a:solidFill>
              </a:rPr>
              <a:t>  </a:t>
            </a:r>
            <a:endParaRPr lang="en-US" altLang="en-US" sz="1800" dirty="0" smtClean="0">
              <a:solidFill>
                <a:schemeClr val="accent6">
                  <a:lumMod val="75000"/>
                </a:schemeClr>
              </a:solidFill>
            </a:endParaRPr>
          </a:p>
          <a:p>
            <a:pPr eaLnBrk="1" hangingPunct="1">
              <a:spcBef>
                <a:spcPct val="0"/>
              </a:spcBef>
            </a:pPr>
            <a:r>
              <a:rPr lang="en-US" altLang="en-US" sz="1800" dirty="0" smtClean="0">
                <a:solidFill>
                  <a:schemeClr val="accent6">
                    <a:lumMod val="75000"/>
                  </a:schemeClr>
                </a:solidFill>
              </a:rPr>
              <a:t>Weight</a:t>
            </a:r>
            <a:r>
              <a:rPr lang="en-US" altLang="en-US" sz="1800" dirty="0">
                <a:solidFill>
                  <a:schemeClr val="accent6">
                    <a:lumMod val="75000"/>
                  </a:schemeClr>
                </a:solidFill>
              </a:rPr>
              <a:t>: 100 tons</a:t>
            </a:r>
          </a:p>
          <a:p>
            <a:pPr eaLnBrk="1" hangingPunct="1">
              <a:spcBef>
                <a:spcPct val="0"/>
              </a:spcBef>
            </a:pPr>
            <a:r>
              <a:rPr lang="en-US" altLang="en-US" sz="1800" dirty="0">
                <a:solidFill>
                  <a:schemeClr val="accent6">
                    <a:lumMod val="75000"/>
                  </a:schemeClr>
                </a:solidFill>
              </a:rPr>
              <a:t>Magnetic field: 3-5 Tesla</a:t>
            </a:r>
          </a:p>
          <a:p>
            <a:pPr eaLnBrk="1" hangingPunct="1">
              <a:spcBef>
                <a:spcPct val="0"/>
              </a:spcBef>
            </a:pPr>
            <a:r>
              <a:rPr lang="en-US" altLang="en-US" sz="1800" dirty="0">
                <a:solidFill>
                  <a:schemeClr val="accent6">
                    <a:lumMod val="75000"/>
                  </a:schemeClr>
                </a:solidFill>
              </a:rPr>
              <a:t>Superconducting wire coil: 20 miles long, carrying 800 amps</a:t>
            </a:r>
          </a:p>
          <a:p>
            <a:pPr eaLnBrk="1" hangingPunct="1">
              <a:spcBef>
                <a:spcPct val="0"/>
              </a:spcBef>
            </a:pPr>
            <a:r>
              <a:rPr lang="en-US" altLang="en-US" sz="1800" dirty="0">
                <a:solidFill>
                  <a:schemeClr val="accent6">
                    <a:lumMod val="75000"/>
                  </a:schemeClr>
                </a:solidFill>
              </a:rPr>
              <a:t>Maximum energy it can impart to a proton: </a:t>
            </a:r>
            <a:r>
              <a:rPr lang="en-US" altLang="en-US" sz="1800" b="1" dirty="0">
                <a:solidFill>
                  <a:schemeClr val="accent6">
                    <a:lumMod val="75000"/>
                  </a:schemeClr>
                </a:solidFill>
              </a:rPr>
              <a:t>500 MeV</a:t>
            </a:r>
          </a:p>
        </p:txBody>
      </p:sp>
    </p:spTree>
    <p:extLst>
      <p:ext uri="{BB962C8B-B14F-4D97-AF65-F5344CB8AC3E}">
        <p14:creationId xmlns:p14="http://schemas.microsoft.com/office/powerpoint/2010/main" val="8672575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K500-dees-magnet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0"/>
            <a:ext cx="3886200" cy="386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Rectangle 3"/>
          <p:cNvSpPr>
            <a:spLocks noGrp="1" noChangeArrowheads="1"/>
          </p:cNvSpPr>
          <p:nvPr>
            <p:ph type="title"/>
          </p:nvPr>
        </p:nvSpPr>
        <p:spPr/>
        <p:txBody>
          <a:bodyPr/>
          <a:lstStyle/>
          <a:p>
            <a:pPr eaLnBrk="1" hangingPunct="1"/>
            <a:r>
              <a:rPr lang="en-US" altLang="en-US" dirty="0" smtClean="0"/>
              <a:t>The cyclotron principle</a:t>
            </a:r>
          </a:p>
        </p:txBody>
      </p:sp>
      <p:pic>
        <p:nvPicPr>
          <p:cNvPr id="211972" name="Picture 4" descr="spiral"/>
          <p:cNvPicPr>
            <a:picLocks noChangeAspect="1" noChangeArrowheads="1"/>
          </p:cNvPicPr>
          <p:nvPr/>
        </p:nvPicPr>
        <p:blipFill>
          <a:blip r:embed="rId3">
            <a:lum bright="-60000" contrast="100000"/>
            <a:extLst>
              <a:ext uri="{28A0092B-C50C-407E-A947-70E740481C1C}">
                <a14:useLocalDpi xmlns:a14="http://schemas.microsoft.com/office/drawing/2010/main" val="0"/>
              </a:ext>
            </a:extLst>
          </a:blip>
          <a:srcRect/>
          <a:stretch>
            <a:fillRect/>
          </a:stretch>
        </p:blipFill>
        <p:spPr bwMode="auto">
          <a:xfrm>
            <a:off x="1238250" y="2133600"/>
            <a:ext cx="23431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15"/>
          <p:cNvGrpSpPr/>
          <p:nvPr/>
        </p:nvGrpSpPr>
        <p:grpSpPr>
          <a:xfrm>
            <a:off x="4561345" y="3261310"/>
            <a:ext cx="4679497" cy="646331"/>
            <a:chOff x="4561345" y="3261310"/>
            <a:chExt cx="4679497" cy="646331"/>
          </a:xfrm>
        </p:grpSpPr>
        <p:sp>
          <p:nvSpPr>
            <p:cNvPr id="22543" name="Text Box 7"/>
            <p:cNvSpPr txBox="1">
              <a:spLocks noChangeArrowheads="1"/>
            </p:cNvSpPr>
            <p:nvPr/>
          </p:nvSpPr>
          <p:spPr bwMode="auto">
            <a:xfrm>
              <a:off x="4800604" y="3261310"/>
              <a:ext cx="44402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smtClean="0">
                  <a:solidFill>
                    <a:schemeClr val="accent6">
                      <a:lumMod val="75000"/>
                    </a:schemeClr>
                  </a:solidFill>
                </a:rPr>
                <a:t>“Dees” </a:t>
              </a:r>
              <a:r>
                <a:rPr lang="en-US" altLang="en-US" sz="1800" dirty="0">
                  <a:solidFill>
                    <a:schemeClr val="accent6">
                      <a:lumMod val="75000"/>
                    </a:schemeClr>
                  </a:solidFill>
                </a:rPr>
                <a:t>alternate </a:t>
              </a:r>
              <a:r>
                <a:rPr lang="en-US" altLang="en-US" sz="1800" dirty="0" smtClean="0">
                  <a:solidFill>
                    <a:schemeClr val="accent6">
                      <a:lumMod val="75000"/>
                    </a:schemeClr>
                  </a:solidFill>
                </a:rPr>
                <a:t>high </a:t>
              </a:r>
              <a:r>
                <a:rPr lang="en-US" altLang="en-US" sz="1800" dirty="0" smtClean="0">
                  <a:solidFill>
                    <a:schemeClr val="accent6">
                      <a:lumMod val="75000"/>
                    </a:schemeClr>
                  </a:solidFill>
                </a:rPr>
                <a:t>voltage, creating </a:t>
              </a:r>
              <a:r>
                <a:rPr lang="en-US" altLang="en-US" sz="1800" b="1" dirty="0" smtClean="0">
                  <a:solidFill>
                    <a:srgbClr val="D6A162"/>
                  </a:solidFill>
                </a:rPr>
                <a:t>electric </a:t>
              </a:r>
              <a:r>
                <a:rPr lang="en-US" altLang="en-US" sz="1800" b="1" dirty="0">
                  <a:solidFill>
                    <a:srgbClr val="D6A162"/>
                  </a:solidFill>
                </a:rPr>
                <a:t>field </a:t>
              </a:r>
              <a:r>
                <a:rPr lang="en-US" altLang="en-US" sz="1800" b="1" dirty="0" smtClean="0">
                  <a:solidFill>
                    <a:srgbClr val="D6A162"/>
                  </a:solidFill>
                </a:rPr>
                <a:t>that </a:t>
              </a:r>
              <a:r>
                <a:rPr lang="en-US" altLang="en-US" sz="1800" b="1" dirty="0">
                  <a:solidFill>
                    <a:srgbClr val="D6A162"/>
                  </a:solidFill>
                </a:rPr>
                <a:t>accelerates the </a:t>
              </a:r>
              <a:r>
                <a:rPr lang="en-US" altLang="en-US" sz="1800" b="1" dirty="0" smtClean="0">
                  <a:solidFill>
                    <a:srgbClr val="D6A162"/>
                  </a:solidFill>
                </a:rPr>
                <a:t>nuclei</a:t>
              </a:r>
              <a:endParaRPr lang="en-US" altLang="en-US" sz="1800" dirty="0" smtClean="0">
                <a:solidFill>
                  <a:schemeClr val="accent6">
                    <a:lumMod val="75000"/>
                  </a:schemeClr>
                </a:solidFill>
              </a:endParaRPr>
            </a:p>
          </p:txBody>
        </p:sp>
        <p:sp>
          <p:nvSpPr>
            <p:cNvPr id="22546" name="Rectangle 10"/>
            <p:cNvSpPr>
              <a:spLocks noChangeArrowheads="1"/>
            </p:cNvSpPr>
            <p:nvPr/>
          </p:nvSpPr>
          <p:spPr bwMode="auto">
            <a:xfrm>
              <a:off x="4637545" y="3367820"/>
              <a:ext cx="152400" cy="152400"/>
            </a:xfrm>
            <a:prstGeom prst="rect">
              <a:avLst/>
            </a:prstGeom>
            <a:solidFill>
              <a:srgbClr val="02AD83"/>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47" name="Line 11"/>
            <p:cNvSpPr>
              <a:spLocks noChangeShapeType="1"/>
            </p:cNvSpPr>
            <p:nvPr/>
          </p:nvSpPr>
          <p:spPr bwMode="auto">
            <a:xfrm>
              <a:off x="4561345" y="3744417"/>
              <a:ext cx="228600" cy="0"/>
            </a:xfrm>
            <a:prstGeom prst="line">
              <a:avLst/>
            </a:prstGeom>
            <a:noFill/>
            <a:ln w="9525">
              <a:solidFill>
                <a:srgbClr val="33C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22542" name="Picture 13" descr="K500 dees electr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556162"/>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1988" name="Freeform 20"/>
          <p:cNvSpPr>
            <a:spLocks/>
          </p:cNvSpPr>
          <p:nvPr/>
        </p:nvSpPr>
        <p:spPr bwMode="auto">
          <a:xfrm>
            <a:off x="228600" y="1663700"/>
            <a:ext cx="3759200" cy="3289300"/>
          </a:xfrm>
          <a:custGeom>
            <a:avLst/>
            <a:gdLst>
              <a:gd name="T0" fmla="*/ 2147483646 w 2272"/>
              <a:gd name="T1" fmla="*/ 2147483646 h 2072"/>
              <a:gd name="T2" fmla="*/ 2147483646 w 2272"/>
              <a:gd name="T3" fmla="*/ 2147483646 h 2072"/>
              <a:gd name="T4" fmla="*/ 2147483646 w 2272"/>
              <a:gd name="T5" fmla="*/ 2147483646 h 2072"/>
              <a:gd name="T6" fmla="*/ 2147483646 w 2272"/>
              <a:gd name="T7" fmla="*/ 2147483646 h 2072"/>
              <a:gd name="T8" fmla="*/ 0 w 2272"/>
              <a:gd name="T9" fmla="*/ 2147483646 h 2072"/>
              <a:gd name="T10" fmla="*/ 0 60000 65536"/>
              <a:gd name="T11" fmla="*/ 0 60000 65536"/>
              <a:gd name="T12" fmla="*/ 0 60000 65536"/>
              <a:gd name="T13" fmla="*/ 0 60000 65536"/>
              <a:gd name="T14" fmla="*/ 0 60000 65536"/>
              <a:gd name="T15" fmla="*/ 0 w 2272"/>
              <a:gd name="T16" fmla="*/ 0 h 2072"/>
              <a:gd name="T17" fmla="*/ 2272 w 2272"/>
              <a:gd name="T18" fmla="*/ 2072 h 2072"/>
            </a:gdLst>
            <a:ahLst/>
            <a:cxnLst>
              <a:cxn ang="T10">
                <a:pos x="T0" y="T1"/>
              </a:cxn>
              <a:cxn ang="T11">
                <a:pos x="T2" y="T3"/>
              </a:cxn>
              <a:cxn ang="T12">
                <a:pos x="T4" y="T5"/>
              </a:cxn>
              <a:cxn ang="T13">
                <a:pos x="T6" y="T7"/>
              </a:cxn>
              <a:cxn ang="T14">
                <a:pos x="T8" y="T9"/>
              </a:cxn>
            </a:cxnLst>
            <a:rect l="T15" t="T16" r="T17" b="T18"/>
            <a:pathLst>
              <a:path w="2272" h="2072">
                <a:moveTo>
                  <a:pt x="1344" y="2072"/>
                </a:moveTo>
                <a:cubicBezTo>
                  <a:pt x="1696" y="1916"/>
                  <a:pt x="2048" y="1760"/>
                  <a:pt x="2160" y="1496"/>
                </a:cubicBezTo>
                <a:cubicBezTo>
                  <a:pt x="2272" y="1232"/>
                  <a:pt x="2168" y="728"/>
                  <a:pt x="2016" y="488"/>
                </a:cubicBezTo>
                <a:cubicBezTo>
                  <a:pt x="1864" y="248"/>
                  <a:pt x="1584" y="112"/>
                  <a:pt x="1248" y="56"/>
                </a:cubicBezTo>
                <a:cubicBezTo>
                  <a:pt x="912" y="0"/>
                  <a:pt x="456" y="76"/>
                  <a:pt x="0" y="152"/>
                </a:cubicBezTo>
              </a:path>
            </a:pathLst>
          </a:custGeom>
          <a:noFill/>
          <a:ln w="25400">
            <a:solidFill>
              <a:srgbClr val="FF0000"/>
            </a:solidFill>
            <a:round/>
            <a:headEnd/>
            <a:tailEnd type="triangle" w="lg" len="med"/>
          </a:ln>
          <a:extLst>
            <a:ext uri="{909E8E84-426E-40DD-AFC4-6F175D3DCCD1}">
              <a14:hiddenFill xmlns:a14="http://schemas.microsoft.com/office/drawing/2010/main">
                <a:solidFill>
                  <a:srgbClr val="FFFFFF"/>
                </a:solidFill>
              </a14:hiddenFill>
            </a:ext>
          </a:extLst>
        </p:spPr>
        <p:txBody>
          <a:bodyPr anchor="ctr"/>
          <a:lstStyle/>
          <a:p>
            <a:endParaRPr lang="en-US"/>
          </a:p>
        </p:txBody>
      </p:sp>
      <p:grpSp>
        <p:nvGrpSpPr>
          <p:cNvPr id="8" name="Group 7"/>
          <p:cNvGrpSpPr/>
          <p:nvPr/>
        </p:nvGrpSpPr>
        <p:grpSpPr>
          <a:xfrm>
            <a:off x="449947" y="1117397"/>
            <a:ext cx="7713086" cy="4381905"/>
            <a:chOff x="440318" y="1070015"/>
            <a:chExt cx="7713086" cy="4381905"/>
          </a:xfrm>
        </p:grpSpPr>
        <p:sp>
          <p:nvSpPr>
            <p:cNvPr id="3" name="Donut 2"/>
            <p:cNvSpPr/>
            <p:nvPr/>
          </p:nvSpPr>
          <p:spPr>
            <a:xfrm>
              <a:off x="440318" y="1461642"/>
              <a:ext cx="3990278" cy="3990278"/>
            </a:xfrm>
            <a:prstGeom prst="donut">
              <a:avLst>
                <a:gd name="adj" fmla="val 12276"/>
              </a:avLst>
            </a:prstGeom>
            <a:solidFill>
              <a:srgbClr val="7030A0">
                <a:alpha val="5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Rectangle 17"/>
            <p:cNvSpPr>
              <a:spLocks noChangeArrowheads="1"/>
            </p:cNvSpPr>
            <p:nvPr/>
          </p:nvSpPr>
          <p:spPr bwMode="auto">
            <a:xfrm>
              <a:off x="4637545" y="1179274"/>
              <a:ext cx="152400" cy="150813"/>
            </a:xfrm>
            <a:prstGeom prst="rect">
              <a:avLst/>
            </a:prstGeom>
            <a:solidFill>
              <a:srgbClr val="7030A0"/>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3" name="Text Box 15"/>
            <p:cNvSpPr txBox="1">
              <a:spLocks noChangeArrowheads="1"/>
            </p:cNvSpPr>
            <p:nvPr/>
          </p:nvSpPr>
          <p:spPr bwMode="auto">
            <a:xfrm>
              <a:off x="4800604" y="1070015"/>
              <a:ext cx="3352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smtClean="0">
                  <a:solidFill>
                    <a:schemeClr val="accent6">
                      <a:lumMod val="75000"/>
                    </a:schemeClr>
                  </a:solidFill>
                </a:rPr>
                <a:t>Superconducting niobium coil</a:t>
              </a:r>
              <a:endParaRPr lang="en-US" altLang="en-US" sz="1800" dirty="0">
                <a:solidFill>
                  <a:schemeClr val="accent6">
                    <a:lumMod val="75000"/>
                  </a:schemeClr>
                </a:solidFill>
              </a:endParaRPr>
            </a:p>
          </p:txBody>
        </p:sp>
      </p:grpSp>
      <p:sp>
        <p:nvSpPr>
          <p:cNvPr id="4" name="Oval 3"/>
          <p:cNvSpPr/>
          <p:nvPr/>
        </p:nvSpPr>
        <p:spPr>
          <a:xfrm>
            <a:off x="976697" y="2042084"/>
            <a:ext cx="2915006" cy="2915006"/>
          </a:xfrm>
          <a:prstGeom prst="ellipse">
            <a:avLst/>
          </a:prstGeom>
          <a:solidFill>
            <a:srgbClr val="FF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4561345" y="1674458"/>
            <a:ext cx="4195309" cy="1020711"/>
            <a:chOff x="4561345" y="1674458"/>
            <a:chExt cx="4195309" cy="1020711"/>
          </a:xfrm>
        </p:grpSpPr>
        <p:sp>
          <p:nvSpPr>
            <p:cNvPr id="22536" name="Text Box 15"/>
            <p:cNvSpPr txBox="1">
              <a:spLocks noChangeArrowheads="1"/>
            </p:cNvSpPr>
            <p:nvPr/>
          </p:nvSpPr>
          <p:spPr bwMode="auto">
            <a:xfrm>
              <a:off x="4800604" y="1674458"/>
              <a:ext cx="3956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smtClean="0">
                  <a:solidFill>
                    <a:schemeClr val="accent6">
                      <a:lumMod val="75000"/>
                    </a:schemeClr>
                  </a:solidFill>
                </a:rPr>
                <a:t>Stable, “normal</a:t>
              </a:r>
              <a:r>
                <a:rPr lang="en-US" altLang="en-US" sz="1800" dirty="0">
                  <a:solidFill>
                    <a:schemeClr val="accent6">
                      <a:lumMod val="75000"/>
                    </a:schemeClr>
                  </a:solidFill>
                </a:rPr>
                <a:t>” ions are injected      into the center of the cyclotron</a:t>
              </a:r>
              <a:r>
                <a:rPr lang="en-US" altLang="en-US" sz="1800" dirty="0"/>
                <a:t>, </a:t>
              </a:r>
              <a:endParaRPr lang="en-US" altLang="en-US" sz="1800" dirty="0">
                <a:solidFill>
                  <a:schemeClr val="accent6">
                    <a:lumMod val="75000"/>
                  </a:schemeClr>
                </a:solidFill>
              </a:endParaRPr>
            </a:p>
          </p:txBody>
        </p:sp>
        <p:sp>
          <p:nvSpPr>
            <p:cNvPr id="22538" name="Rectangle 17"/>
            <p:cNvSpPr>
              <a:spLocks noChangeArrowheads="1"/>
            </p:cNvSpPr>
            <p:nvPr/>
          </p:nvSpPr>
          <p:spPr bwMode="auto">
            <a:xfrm>
              <a:off x="4637545" y="2443019"/>
              <a:ext cx="152400" cy="150813"/>
            </a:xfrm>
            <a:prstGeom prst="rect">
              <a:avLst/>
            </a:prstGeom>
            <a:solidFill>
              <a:srgbClr val="FF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2540" name="Line 19"/>
            <p:cNvSpPr>
              <a:spLocks noChangeShapeType="1"/>
            </p:cNvSpPr>
            <p:nvPr/>
          </p:nvSpPr>
          <p:spPr bwMode="auto">
            <a:xfrm>
              <a:off x="4561345" y="1863356"/>
              <a:ext cx="228600" cy="0"/>
            </a:xfrm>
            <a:prstGeom prst="line">
              <a:avLst/>
            </a:prstGeom>
            <a:noFill/>
            <a:ln w="25400">
              <a:solidFill>
                <a:srgbClr val="00FFFF"/>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5" name="Rectangle 4"/>
            <p:cNvSpPr/>
            <p:nvPr/>
          </p:nvSpPr>
          <p:spPr>
            <a:xfrm>
              <a:off x="4800604" y="2325837"/>
              <a:ext cx="3387466" cy="369332"/>
            </a:xfrm>
            <a:prstGeom prst="rect">
              <a:avLst/>
            </a:prstGeom>
          </p:spPr>
          <p:txBody>
            <a:bodyPr wrap="none">
              <a:spAutoFit/>
            </a:bodyPr>
            <a:lstStyle/>
            <a:p>
              <a:r>
                <a:rPr lang="en-US" altLang="en-US" dirty="0" smtClean="0">
                  <a:solidFill>
                    <a:srgbClr val="548235"/>
                  </a:solidFill>
                  <a:latin typeface="Book Antiqua" panose="02040602050305030304" pitchFamily="18" charset="0"/>
                  <a:cs typeface="Times New Roman" panose="02020603050405020304" pitchFamily="18" charset="0"/>
                </a:rPr>
                <a:t>Magnetic </a:t>
              </a:r>
              <a:r>
                <a:rPr lang="en-US" altLang="en-US" dirty="0">
                  <a:solidFill>
                    <a:srgbClr val="548235"/>
                  </a:solidFill>
                  <a:latin typeface="Book Antiqua" panose="02040602050305030304" pitchFamily="18" charset="0"/>
                  <a:cs typeface="Times New Roman" panose="02020603050405020304" pitchFamily="18" charset="0"/>
                </a:rPr>
                <a:t>field </a:t>
              </a:r>
              <a:r>
                <a:rPr lang="en-US" altLang="en-US" dirty="0" smtClean="0">
                  <a:solidFill>
                    <a:srgbClr val="548235"/>
                  </a:solidFill>
                  <a:latin typeface="Book Antiqua" panose="02040602050305030304" pitchFamily="18" charset="0"/>
                  <a:cs typeface="Times New Roman" panose="02020603050405020304" pitchFamily="18" charset="0"/>
                </a:rPr>
                <a:t>bends their </a:t>
              </a:r>
              <a:r>
                <a:rPr lang="en-US" altLang="en-US" dirty="0">
                  <a:solidFill>
                    <a:srgbClr val="548235"/>
                  </a:solidFill>
                  <a:latin typeface="Book Antiqua" panose="02040602050305030304" pitchFamily="18" charset="0"/>
                  <a:cs typeface="Times New Roman" panose="02020603050405020304" pitchFamily="18" charset="0"/>
                </a:rPr>
                <a:t>path</a:t>
              </a:r>
              <a:endParaRPr lang="en-US" dirty="0">
                <a:solidFill>
                  <a:srgbClr val="548235"/>
                </a:solidFill>
                <a:latin typeface="Book Antiqua" panose="02040602050305030304" pitchFamily="18" charset="0"/>
                <a:cs typeface="Times New Roman" panose="02020603050405020304" pitchFamily="18" charset="0"/>
              </a:endParaRPr>
            </a:p>
          </p:txBody>
        </p:sp>
      </p:grpSp>
      <p:grpSp>
        <p:nvGrpSpPr>
          <p:cNvPr id="15" name="Group 14"/>
          <p:cNvGrpSpPr/>
          <p:nvPr/>
        </p:nvGrpSpPr>
        <p:grpSpPr>
          <a:xfrm>
            <a:off x="4561345" y="2673321"/>
            <a:ext cx="4195309" cy="369332"/>
            <a:chOff x="4561345" y="2673321"/>
            <a:chExt cx="4195309" cy="369332"/>
          </a:xfrm>
        </p:grpSpPr>
        <p:sp>
          <p:nvSpPr>
            <p:cNvPr id="22539" name="Line 18"/>
            <p:cNvSpPr>
              <a:spLocks noChangeShapeType="1"/>
            </p:cNvSpPr>
            <p:nvPr/>
          </p:nvSpPr>
          <p:spPr bwMode="auto">
            <a:xfrm>
              <a:off x="4561345" y="2852594"/>
              <a:ext cx="228600" cy="0"/>
            </a:xfrm>
            <a:prstGeom prst="line">
              <a:avLst/>
            </a:prstGeom>
            <a:noFill/>
            <a:ln w="952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Text Box 15"/>
            <p:cNvSpPr txBox="1">
              <a:spLocks noChangeArrowheads="1"/>
            </p:cNvSpPr>
            <p:nvPr/>
          </p:nvSpPr>
          <p:spPr bwMode="auto">
            <a:xfrm>
              <a:off x="4800604" y="2673321"/>
              <a:ext cx="39560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smtClean="0">
                  <a:solidFill>
                    <a:schemeClr val="accent6">
                      <a:lumMod val="75000"/>
                    </a:schemeClr>
                  </a:solidFill>
                </a:rPr>
                <a:t>Ions travel in a circle</a:t>
              </a:r>
              <a:endParaRPr lang="en-US" altLang="en-US" sz="1800" dirty="0">
                <a:solidFill>
                  <a:schemeClr val="accent6">
                    <a:lumMod val="75000"/>
                  </a:schemeClr>
                </a:solidFill>
              </a:endParaRPr>
            </a:p>
          </p:txBody>
        </p:sp>
      </p:grpSp>
      <p:grpSp>
        <p:nvGrpSpPr>
          <p:cNvPr id="17" name="Group 16"/>
          <p:cNvGrpSpPr/>
          <p:nvPr/>
        </p:nvGrpSpPr>
        <p:grpSpPr>
          <a:xfrm>
            <a:off x="4561345" y="3997582"/>
            <a:ext cx="4451920" cy="646331"/>
            <a:chOff x="4561345" y="3997582"/>
            <a:chExt cx="4451920" cy="646331"/>
          </a:xfrm>
        </p:grpSpPr>
        <p:sp>
          <p:nvSpPr>
            <p:cNvPr id="22548" name="Line 12"/>
            <p:cNvSpPr>
              <a:spLocks noChangeShapeType="1"/>
            </p:cNvSpPr>
            <p:nvPr/>
          </p:nvSpPr>
          <p:spPr bwMode="auto">
            <a:xfrm>
              <a:off x="4561345" y="4199349"/>
              <a:ext cx="2286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 name="Rectangle 5"/>
            <p:cNvSpPr/>
            <p:nvPr/>
          </p:nvSpPr>
          <p:spPr>
            <a:xfrm>
              <a:off x="4800604" y="3997582"/>
              <a:ext cx="4212661" cy="646331"/>
            </a:xfrm>
            <a:prstGeom prst="rect">
              <a:avLst/>
            </a:prstGeom>
          </p:spPr>
          <p:txBody>
            <a:bodyPr wrap="square">
              <a:spAutoFit/>
            </a:bodyPr>
            <a:lstStyle/>
            <a:p>
              <a:pPr>
                <a:spcBef>
                  <a:spcPct val="0"/>
                </a:spcBef>
              </a:pPr>
              <a:r>
                <a:rPr lang="en-US" altLang="en-US" dirty="0" smtClean="0">
                  <a:solidFill>
                    <a:schemeClr val="accent6">
                      <a:lumMod val="75000"/>
                    </a:schemeClr>
                  </a:solidFill>
                  <a:latin typeface="Book Antiqua" panose="02040602050305030304" pitchFamily="18" charset="0"/>
                </a:rPr>
                <a:t>Nuclei spiral to higher speeds until they </a:t>
              </a:r>
              <a:r>
                <a:rPr lang="en-US" altLang="en-US" dirty="0">
                  <a:solidFill>
                    <a:schemeClr val="accent6">
                      <a:lumMod val="75000"/>
                    </a:schemeClr>
                  </a:solidFill>
                  <a:latin typeface="Book Antiqua" panose="02040602050305030304" pitchFamily="18" charset="0"/>
                </a:rPr>
                <a:t>leave the cyclotron in a beam</a:t>
              </a:r>
              <a:endParaRPr lang="en-US" altLang="en-US" dirty="0">
                <a:solidFill>
                  <a:schemeClr val="accent6">
                    <a:lumMod val="75000"/>
                  </a:schemeClr>
                </a:solidFill>
                <a:latin typeface="Book Antiqua" panose="02040602050305030304" pitchFamily="18" charset="0"/>
              </a:endParaRPr>
            </a:p>
          </p:txBody>
        </p:sp>
      </p:grpSp>
      <p:sp>
        <p:nvSpPr>
          <p:cNvPr id="7" name="Rectangle 6"/>
          <p:cNvSpPr/>
          <p:nvPr/>
        </p:nvSpPr>
        <p:spPr>
          <a:xfrm>
            <a:off x="4800604" y="4695392"/>
            <a:ext cx="4343396" cy="1200329"/>
          </a:xfrm>
          <a:prstGeom prst="rect">
            <a:avLst/>
          </a:prstGeom>
        </p:spPr>
        <p:txBody>
          <a:bodyPr wrap="square">
            <a:spAutoFit/>
          </a:bodyPr>
          <a:lstStyle/>
          <a:p>
            <a:pPr>
              <a:spcBef>
                <a:spcPct val="0"/>
              </a:spcBef>
            </a:pPr>
            <a:r>
              <a:rPr lang="en-US" altLang="en-US" dirty="0">
                <a:solidFill>
                  <a:schemeClr val="accent6">
                    <a:lumMod val="75000"/>
                  </a:schemeClr>
                </a:solidFill>
                <a:latin typeface="Book Antiqua" panose="02040602050305030304" pitchFamily="18" charset="0"/>
              </a:rPr>
              <a:t>Dees are shaped to provide vertical focusing; magnetic field increases with radius to account for the </a:t>
            </a:r>
            <a:r>
              <a:rPr lang="en-US" altLang="en-US" b="1" dirty="0">
                <a:solidFill>
                  <a:srgbClr val="D6A162"/>
                </a:solidFill>
                <a:latin typeface="Book Antiqua" panose="02040602050305030304" pitchFamily="18" charset="0"/>
              </a:rPr>
              <a:t>relativistic mass of nuclei</a:t>
            </a:r>
            <a:endParaRPr lang="en-US" altLang="en-US" b="1" dirty="0">
              <a:solidFill>
                <a:srgbClr val="D6A162"/>
              </a:solidFill>
              <a:latin typeface="Book Antiqua" panose="02040602050305030304" pitchFamily="18" charset="0"/>
            </a:endParaRPr>
          </a:p>
        </p:txBody>
      </p:sp>
    </p:spTree>
    <p:extLst>
      <p:ext uri="{BB962C8B-B14F-4D97-AF65-F5344CB8AC3E}">
        <p14:creationId xmlns:p14="http://schemas.microsoft.com/office/powerpoint/2010/main" val="2391226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entr" presetSubtype="0" fill="hold" nodeType="clickEffect">
                                  <p:stCondLst>
                                    <p:cond delay="0"/>
                                  </p:stCondLst>
                                  <p:childTnLst>
                                    <p:set>
                                      <p:cBhvr>
                                        <p:cTn id="19" dur="1" fill="hold">
                                          <p:stCondLst>
                                            <p:cond delay="0"/>
                                          </p:stCondLst>
                                        </p:cTn>
                                        <p:tgtEl>
                                          <p:spTgt spid="211972"/>
                                        </p:tgtEl>
                                        <p:attrNameLst>
                                          <p:attrName>style.visibility</p:attrName>
                                        </p:attrNameLst>
                                      </p:cBhvr>
                                      <p:to>
                                        <p:strVal val="visible"/>
                                      </p:to>
                                    </p:set>
                                    <p:animEffect transition="in" filter="fade">
                                      <p:cBhvr>
                                        <p:cTn id="20" dur="3000"/>
                                        <p:tgtEl>
                                          <p:spTgt spid="211972"/>
                                        </p:tgtEl>
                                      </p:cBhvr>
                                    </p:animEffect>
                                    <p:anim calcmode="lin" valueType="num">
                                      <p:cBhvr>
                                        <p:cTn id="21" dur="3000" fill="hold"/>
                                        <p:tgtEl>
                                          <p:spTgt spid="211972"/>
                                        </p:tgtEl>
                                        <p:attrNameLst>
                                          <p:attrName>style.rotation</p:attrName>
                                        </p:attrNameLst>
                                      </p:cBhvr>
                                      <p:tavLst>
                                        <p:tav tm="0">
                                          <p:val>
                                            <p:fltVal val="720"/>
                                          </p:val>
                                        </p:tav>
                                        <p:tav tm="100000">
                                          <p:val>
                                            <p:fltVal val="0"/>
                                          </p:val>
                                        </p:tav>
                                      </p:tavLst>
                                    </p:anim>
                                    <p:anim calcmode="lin" valueType="num">
                                      <p:cBhvr>
                                        <p:cTn id="22" dur="3000" fill="hold"/>
                                        <p:tgtEl>
                                          <p:spTgt spid="211972"/>
                                        </p:tgtEl>
                                        <p:attrNameLst>
                                          <p:attrName>ppt_h</p:attrName>
                                        </p:attrNameLst>
                                      </p:cBhvr>
                                      <p:tavLst>
                                        <p:tav tm="0">
                                          <p:val>
                                            <p:fltVal val="0"/>
                                          </p:val>
                                        </p:tav>
                                        <p:tav tm="100000">
                                          <p:val>
                                            <p:strVal val="#ppt_h"/>
                                          </p:val>
                                        </p:tav>
                                      </p:tavLst>
                                    </p:anim>
                                    <p:anim calcmode="lin" valueType="num">
                                      <p:cBhvr>
                                        <p:cTn id="23" dur="3000" fill="hold"/>
                                        <p:tgtEl>
                                          <p:spTgt spid="211972"/>
                                        </p:tgtEl>
                                        <p:attrNameLst>
                                          <p:attrName>ppt_w</p:attrName>
                                        </p:attrNameLst>
                                      </p:cBhvr>
                                      <p:tavLst>
                                        <p:tav tm="0">
                                          <p:val>
                                            <p:fltVal val="0"/>
                                          </p:val>
                                        </p:tav>
                                        <p:tav tm="100000">
                                          <p:val>
                                            <p:strVal val="#ppt_w"/>
                                          </p:val>
                                        </p:tav>
                                      </p:tavLst>
                                    </p:anim>
                                  </p:childTnLst>
                                </p:cTn>
                              </p:par>
                              <p:par>
                                <p:cTn id="24" presetID="10"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542"/>
                                        </p:tgtEl>
                                        <p:attrNameLst>
                                          <p:attrName>style.visibility</p:attrName>
                                        </p:attrNameLst>
                                      </p:cBhvr>
                                      <p:to>
                                        <p:strVal val="visible"/>
                                      </p:to>
                                    </p:set>
                                    <p:animEffect transition="in" filter="fade">
                                      <p:cBhvr>
                                        <p:cTn id="31" dur="500"/>
                                        <p:tgtEl>
                                          <p:spTgt spid="22542"/>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11988"/>
                                        </p:tgtEl>
                                        <p:attrNameLst>
                                          <p:attrName>style.visibility</p:attrName>
                                        </p:attrNameLst>
                                      </p:cBhvr>
                                      <p:to>
                                        <p:strVal val="visible"/>
                                      </p:to>
                                    </p:set>
                                    <p:animEffect transition="in" filter="wipe(down)">
                                      <p:cBhvr>
                                        <p:cTn id="39" dur="1000"/>
                                        <p:tgtEl>
                                          <p:spTgt spid="211988"/>
                                        </p:tgtEl>
                                      </p:cBhvr>
                                    </p:animEffect>
                                  </p:childTnLst>
                                </p:cTn>
                              </p:par>
                              <p:par>
                                <p:cTn id="40" presetID="10" presetClass="entr" presetSubtype="0"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1000"/>
                            </p:stCondLst>
                            <p:childTnLst>
                              <p:par>
                                <p:cTn id="44" presetID="10" presetClass="entr" presetSubtype="0"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88" grpId="0" animBg="1"/>
      <p:bldP spid="4" grpId="0" animBg="1"/>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152400" y="1548159"/>
            <a:ext cx="5257800"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pPr>
            <a:r>
              <a:rPr lang="en-US" altLang="en-US" sz="2000" dirty="0">
                <a:solidFill>
                  <a:schemeClr val="accent6">
                    <a:lumMod val="75000"/>
                  </a:schemeClr>
                </a:solidFill>
                <a:latin typeface="Times New Roman" panose="02020603050405020304" pitchFamily="18" charset="0"/>
              </a:rPr>
              <a:t>Completed 1988: </a:t>
            </a:r>
            <a:r>
              <a:rPr lang="en-US" altLang="en-US" sz="2000" b="1" dirty="0">
                <a:solidFill>
                  <a:schemeClr val="accent6">
                    <a:lumMod val="75000"/>
                  </a:schemeClr>
                </a:solidFill>
                <a:latin typeface="Times New Roman" panose="02020603050405020304" pitchFamily="18" charset="0"/>
              </a:rPr>
              <a:t>the world’s </a:t>
            </a:r>
            <a:r>
              <a:rPr lang="en-US" altLang="en-US" sz="2000" b="1" i="1" dirty="0">
                <a:solidFill>
                  <a:schemeClr val="accent6">
                    <a:lumMod val="75000"/>
                  </a:schemeClr>
                </a:solidFill>
                <a:latin typeface="Times New Roman" panose="02020603050405020304" pitchFamily="18" charset="0"/>
              </a:rPr>
              <a:t>second-highest-energy</a:t>
            </a:r>
            <a:r>
              <a:rPr lang="en-US" altLang="en-US" sz="2000" b="1" dirty="0">
                <a:solidFill>
                  <a:schemeClr val="accent6">
                    <a:lumMod val="75000"/>
                  </a:schemeClr>
                </a:solidFill>
                <a:latin typeface="Times New Roman" panose="02020603050405020304" pitchFamily="18" charset="0"/>
              </a:rPr>
              <a:t> cyclotron</a:t>
            </a:r>
          </a:p>
          <a:p>
            <a:pPr eaLnBrk="1" hangingPunct="1">
              <a:spcBef>
                <a:spcPct val="0"/>
              </a:spcBef>
            </a:pPr>
            <a:r>
              <a:rPr lang="en-US" altLang="en-US" sz="2000" dirty="0">
                <a:solidFill>
                  <a:schemeClr val="accent6">
                    <a:lumMod val="75000"/>
                  </a:schemeClr>
                </a:solidFill>
                <a:latin typeface="Times New Roman" panose="02020603050405020304" pitchFamily="18" charset="0"/>
              </a:rPr>
              <a:t>Pre-accelerated ions from K500 pass through a stripper foil in the K1200, increasing ionization and improving accelerating efficiency. </a:t>
            </a:r>
          </a:p>
          <a:p>
            <a:pPr eaLnBrk="1" hangingPunct="1">
              <a:spcBef>
                <a:spcPct val="0"/>
              </a:spcBef>
            </a:pPr>
            <a:r>
              <a:rPr lang="en-US" altLang="en-US" sz="2000" dirty="0">
                <a:solidFill>
                  <a:schemeClr val="accent6">
                    <a:lumMod val="75000"/>
                  </a:schemeClr>
                </a:solidFill>
                <a:latin typeface="Times New Roman" panose="02020603050405020304" pitchFamily="18" charset="0"/>
              </a:rPr>
              <a:t>Nuclei leaving the K1200 can reach 0.5 c (typically 150 MeV/nucleon).</a:t>
            </a:r>
          </a:p>
          <a:p>
            <a:pPr eaLnBrk="1" hangingPunct="1">
              <a:spcBef>
                <a:spcPct val="0"/>
              </a:spcBef>
            </a:pPr>
            <a:r>
              <a:rPr lang="en-US" altLang="en-US" sz="2000" dirty="0">
                <a:solidFill>
                  <a:schemeClr val="accent6">
                    <a:lumMod val="75000"/>
                  </a:schemeClr>
                </a:solidFill>
                <a:latin typeface="Times New Roman" panose="02020603050405020304" pitchFamily="18" charset="0"/>
              </a:rPr>
              <a:t>Dees charged to 140 kV, alternated at 23 </a:t>
            </a:r>
            <a:r>
              <a:rPr lang="en-US" altLang="en-US" sz="2000" dirty="0" err="1">
                <a:solidFill>
                  <a:schemeClr val="accent6">
                    <a:lumMod val="75000"/>
                  </a:schemeClr>
                </a:solidFill>
                <a:latin typeface="Times New Roman" panose="02020603050405020304" pitchFamily="18" charset="0"/>
              </a:rPr>
              <a:t>MHz.</a:t>
            </a:r>
            <a:endParaRPr lang="en-US" altLang="en-US" sz="2000" dirty="0">
              <a:solidFill>
                <a:schemeClr val="accent6">
                  <a:lumMod val="75000"/>
                </a:schemeClr>
              </a:solidFill>
              <a:latin typeface="Times New Roman" panose="02020603050405020304" pitchFamily="18" charset="0"/>
            </a:endParaRPr>
          </a:p>
        </p:txBody>
      </p:sp>
      <p:pic>
        <p:nvPicPr>
          <p:cNvPr id="2355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1000" y="1103972"/>
            <a:ext cx="3454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7927" y="4078634"/>
            <a:ext cx="3408091" cy="2262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7" name="Rectangle 7"/>
          <p:cNvSpPr>
            <a:spLocks noGrp="1" noChangeArrowheads="1"/>
          </p:cNvSpPr>
          <p:nvPr>
            <p:ph type="title"/>
          </p:nvPr>
        </p:nvSpPr>
        <p:spPr/>
        <p:txBody>
          <a:bodyPr/>
          <a:lstStyle/>
          <a:p>
            <a:pPr eaLnBrk="1" hangingPunct="1"/>
            <a:r>
              <a:rPr lang="en-US" altLang="en-US" dirty="0" smtClean="0"/>
              <a:t>K1200 Cyclotron</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56443" y="214659"/>
            <a:ext cx="5536248" cy="1356195"/>
          </a:xfrm>
          <a:prstGeom prst="rect">
            <a:avLst/>
          </a:prstGeom>
        </p:spPr>
      </p:pic>
      <p:sp>
        <p:nvSpPr>
          <p:cNvPr id="8" name="Rectangle 7"/>
          <p:cNvSpPr/>
          <p:nvPr/>
        </p:nvSpPr>
        <p:spPr>
          <a:xfrm>
            <a:off x="3643527" y="849085"/>
            <a:ext cx="609601"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987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mtClean="0"/>
              <a:t>Selecting one rare isotope</a:t>
            </a:r>
          </a:p>
        </p:txBody>
      </p:sp>
      <p:grpSp>
        <p:nvGrpSpPr>
          <p:cNvPr id="2" name="Group 3"/>
          <p:cNvGrpSpPr>
            <a:grpSpLocks/>
          </p:cNvGrpSpPr>
          <p:nvPr/>
        </p:nvGrpSpPr>
        <p:grpSpPr bwMode="auto">
          <a:xfrm>
            <a:off x="296865" y="926760"/>
            <a:ext cx="6202363" cy="5392750"/>
            <a:chOff x="187" y="864"/>
            <a:chExt cx="3907" cy="3397"/>
          </a:xfrm>
        </p:grpSpPr>
        <p:pic>
          <p:nvPicPr>
            <p:cNvPr id="2459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687" r="11650" b="16312"/>
            <a:stretch/>
          </p:blipFill>
          <p:spPr bwMode="auto">
            <a:xfrm>
              <a:off x="187" y="1375"/>
              <a:ext cx="3907" cy="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5" name="Line 5"/>
            <p:cNvSpPr>
              <a:spLocks noChangeShapeType="1"/>
            </p:cNvSpPr>
            <p:nvPr/>
          </p:nvSpPr>
          <p:spPr bwMode="auto">
            <a:xfrm flipH="1" flipV="1">
              <a:off x="3264" y="960"/>
              <a:ext cx="536" cy="1610"/>
            </a:xfrm>
            <a:prstGeom prst="line">
              <a:avLst/>
            </a:prstGeom>
            <a:noFill/>
            <a:ln w="19050">
              <a:solidFill>
                <a:srgbClr val="3399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6" name="Line 6"/>
            <p:cNvSpPr>
              <a:spLocks noChangeShapeType="1"/>
            </p:cNvSpPr>
            <p:nvPr/>
          </p:nvSpPr>
          <p:spPr bwMode="auto">
            <a:xfrm flipV="1">
              <a:off x="1152" y="864"/>
              <a:ext cx="1824" cy="605"/>
            </a:xfrm>
            <a:prstGeom prst="line">
              <a:avLst/>
            </a:prstGeom>
            <a:noFill/>
            <a:ln w="19050">
              <a:solidFill>
                <a:srgbClr val="3399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4597" name="Text Box 7"/>
            <p:cNvSpPr txBox="1">
              <a:spLocks noChangeArrowheads="1"/>
            </p:cNvSpPr>
            <p:nvPr/>
          </p:nvSpPr>
          <p:spPr bwMode="auto">
            <a:xfrm>
              <a:off x="187" y="3876"/>
              <a:ext cx="196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rgbClr val="D6A162"/>
                  </a:solidFill>
                  <a:latin typeface="Century Gothic" panose="020B0502020202020204" pitchFamily="34" charset="0"/>
                </a:rPr>
                <a:t>A dipole magnet</a:t>
              </a:r>
            </a:p>
          </p:txBody>
        </p:sp>
      </p:grpSp>
      <p:sp>
        <p:nvSpPr>
          <p:cNvPr id="24580" name="Freeform 8"/>
          <p:cNvSpPr>
            <a:spLocks/>
          </p:cNvSpPr>
          <p:nvPr/>
        </p:nvSpPr>
        <p:spPr bwMode="auto">
          <a:xfrm>
            <a:off x="1828800" y="3406436"/>
            <a:ext cx="3898900" cy="1841500"/>
          </a:xfrm>
          <a:custGeom>
            <a:avLst/>
            <a:gdLst>
              <a:gd name="T0" fmla="*/ 0 w 2456"/>
              <a:gd name="T1" fmla="*/ 0 h 1160"/>
              <a:gd name="T2" fmla="*/ 2147483646 w 2456"/>
              <a:gd name="T3" fmla="*/ 2147483646 h 1160"/>
              <a:gd name="T4" fmla="*/ 2147483646 w 2456"/>
              <a:gd name="T5" fmla="*/ 2147483646 h 1160"/>
              <a:gd name="T6" fmla="*/ 2147483646 w 2456"/>
              <a:gd name="T7" fmla="*/ 2147483646 h 1160"/>
              <a:gd name="T8" fmla="*/ 0 60000 65536"/>
              <a:gd name="T9" fmla="*/ 0 60000 65536"/>
              <a:gd name="T10" fmla="*/ 0 60000 65536"/>
              <a:gd name="T11" fmla="*/ 0 60000 65536"/>
              <a:gd name="T12" fmla="*/ 0 w 2456"/>
              <a:gd name="T13" fmla="*/ 0 h 1160"/>
              <a:gd name="T14" fmla="*/ 2456 w 2456"/>
              <a:gd name="T15" fmla="*/ 1160 h 1160"/>
            </a:gdLst>
            <a:ahLst/>
            <a:cxnLst>
              <a:cxn ang="T8">
                <a:pos x="T0" y="T1"/>
              </a:cxn>
              <a:cxn ang="T9">
                <a:pos x="T2" y="T3"/>
              </a:cxn>
              <a:cxn ang="T10">
                <a:pos x="T4" y="T5"/>
              </a:cxn>
              <a:cxn ang="T11">
                <a:pos x="T6" y="T7"/>
              </a:cxn>
            </a:cxnLst>
            <a:rect l="T12" t="T13" r="T14" b="T15"/>
            <a:pathLst>
              <a:path w="2456" h="1160">
                <a:moveTo>
                  <a:pt x="0" y="0"/>
                </a:moveTo>
                <a:cubicBezTo>
                  <a:pt x="388" y="12"/>
                  <a:pt x="776" y="24"/>
                  <a:pt x="1152" y="192"/>
                </a:cubicBezTo>
                <a:cubicBezTo>
                  <a:pt x="1528" y="360"/>
                  <a:pt x="2056" y="856"/>
                  <a:pt x="2256" y="1008"/>
                </a:cubicBezTo>
                <a:cubicBezTo>
                  <a:pt x="2456" y="1160"/>
                  <a:pt x="2328" y="1080"/>
                  <a:pt x="2352" y="1104"/>
                </a:cubicBez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nchor="ctr"/>
          <a:lstStyle/>
          <a:p>
            <a:endParaRPr lang="en-US"/>
          </a:p>
        </p:txBody>
      </p:sp>
      <p:sp>
        <p:nvSpPr>
          <p:cNvPr id="24581" name="AutoShape 9"/>
          <p:cNvSpPr>
            <a:spLocks noChangeArrowheads="1"/>
          </p:cNvSpPr>
          <p:nvPr/>
        </p:nvSpPr>
        <p:spPr bwMode="auto">
          <a:xfrm>
            <a:off x="914400" y="3025436"/>
            <a:ext cx="609600" cy="609600"/>
          </a:xfrm>
          <a:prstGeom prst="irregularSeal2">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nvGrpSpPr>
          <p:cNvPr id="3" name="Group 10"/>
          <p:cNvGrpSpPr>
            <a:grpSpLocks/>
          </p:cNvGrpSpPr>
          <p:nvPr/>
        </p:nvGrpSpPr>
        <p:grpSpPr bwMode="auto">
          <a:xfrm>
            <a:off x="2114550" y="2506324"/>
            <a:ext cx="6572250" cy="3471863"/>
            <a:chOff x="1140" y="2025"/>
            <a:chExt cx="4140" cy="2187"/>
          </a:xfrm>
        </p:grpSpPr>
        <p:sp>
          <p:nvSpPr>
            <p:cNvPr id="24591" name="Text Box 11"/>
            <p:cNvSpPr txBox="1">
              <a:spLocks noChangeArrowheads="1"/>
            </p:cNvSpPr>
            <p:nvPr/>
          </p:nvSpPr>
          <p:spPr bwMode="auto">
            <a:xfrm>
              <a:off x="2268" y="2025"/>
              <a:ext cx="1248" cy="404"/>
            </a:xfrm>
            <a:prstGeom prst="rect">
              <a:avLst/>
            </a:prstGeom>
            <a:solidFill>
              <a:srgbClr val="FFFFFF">
                <a:alpha val="7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1800" dirty="0">
                  <a:solidFill>
                    <a:schemeClr val="accent6">
                      <a:lumMod val="75000"/>
                    </a:schemeClr>
                  </a:solidFill>
                </a:rPr>
                <a:t>Some nuclei turn </a:t>
              </a:r>
              <a:r>
                <a:rPr lang="en-US" altLang="en-US" sz="1800" b="1" i="1" dirty="0">
                  <a:solidFill>
                    <a:schemeClr val="accent6">
                      <a:lumMod val="75000"/>
                    </a:schemeClr>
                  </a:solidFill>
                </a:rPr>
                <a:t>too little</a:t>
              </a:r>
            </a:p>
          </p:txBody>
        </p:sp>
        <p:sp>
          <p:nvSpPr>
            <p:cNvPr id="24592" name="Text Box 12"/>
            <p:cNvSpPr txBox="1">
              <a:spLocks noChangeArrowheads="1"/>
            </p:cNvSpPr>
            <p:nvPr/>
          </p:nvSpPr>
          <p:spPr bwMode="auto">
            <a:xfrm>
              <a:off x="1140" y="3497"/>
              <a:ext cx="1240" cy="404"/>
            </a:xfrm>
            <a:prstGeom prst="rect">
              <a:avLst/>
            </a:prstGeom>
            <a:solidFill>
              <a:srgbClr val="FFFFFF">
                <a:alpha val="7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1800" dirty="0">
                  <a:solidFill>
                    <a:schemeClr val="accent6">
                      <a:lumMod val="75000"/>
                    </a:schemeClr>
                  </a:solidFill>
                </a:rPr>
                <a:t>Some nuclei turn </a:t>
              </a:r>
              <a:r>
                <a:rPr lang="en-US" altLang="en-US" sz="1800" b="1" i="1" dirty="0">
                  <a:solidFill>
                    <a:schemeClr val="accent6">
                      <a:lumMod val="75000"/>
                    </a:schemeClr>
                  </a:solidFill>
                </a:rPr>
                <a:t>too much</a:t>
              </a:r>
            </a:p>
          </p:txBody>
        </p:sp>
        <p:sp>
          <p:nvSpPr>
            <p:cNvPr id="24593" name="Text Box 13"/>
            <p:cNvSpPr txBox="1">
              <a:spLocks noChangeArrowheads="1"/>
            </p:cNvSpPr>
            <p:nvPr/>
          </p:nvSpPr>
          <p:spPr bwMode="auto">
            <a:xfrm>
              <a:off x="3792" y="3456"/>
              <a:ext cx="1488" cy="756"/>
            </a:xfrm>
            <a:prstGeom prst="rect">
              <a:avLst/>
            </a:prstGeom>
            <a:solidFill>
              <a:schemeClr val="bg1">
                <a:alpha val="7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The magnetic field is </a:t>
              </a:r>
              <a:r>
                <a:rPr lang="en-US" altLang="en-US" sz="1800" b="1" i="1" dirty="0">
                  <a:solidFill>
                    <a:schemeClr val="accent6">
                      <a:lumMod val="75000"/>
                    </a:schemeClr>
                  </a:solidFill>
                </a:rPr>
                <a:t>just right</a:t>
              </a:r>
              <a:r>
                <a:rPr lang="en-US" altLang="en-US" sz="1800" dirty="0">
                  <a:solidFill>
                    <a:schemeClr val="accent6">
                      <a:lumMod val="75000"/>
                    </a:schemeClr>
                  </a:solidFill>
                </a:rPr>
                <a:t> to steer nuclei of the desired isotope through!</a:t>
              </a:r>
            </a:p>
          </p:txBody>
        </p:sp>
      </p:grpSp>
      <p:grpSp>
        <p:nvGrpSpPr>
          <p:cNvPr id="4" name="Group 14"/>
          <p:cNvGrpSpPr>
            <a:grpSpLocks/>
          </p:cNvGrpSpPr>
          <p:nvPr/>
        </p:nvGrpSpPr>
        <p:grpSpPr bwMode="auto">
          <a:xfrm>
            <a:off x="1295400" y="3222286"/>
            <a:ext cx="4800600" cy="2546350"/>
            <a:chOff x="624" y="2476"/>
            <a:chExt cx="3024" cy="1604"/>
          </a:xfrm>
        </p:grpSpPr>
        <p:sp>
          <p:nvSpPr>
            <p:cNvPr id="24585" name="Freeform 15"/>
            <p:cNvSpPr>
              <a:spLocks/>
            </p:cNvSpPr>
            <p:nvPr/>
          </p:nvSpPr>
          <p:spPr bwMode="auto">
            <a:xfrm>
              <a:off x="624" y="2544"/>
              <a:ext cx="3024" cy="1536"/>
            </a:xfrm>
            <a:custGeom>
              <a:avLst/>
              <a:gdLst>
                <a:gd name="T0" fmla="*/ 0 w 2640"/>
                <a:gd name="T1" fmla="*/ 0 h 1104"/>
                <a:gd name="T2" fmla="*/ 49185 w 2640"/>
                <a:gd name="T3" fmla="*/ 1287154 h 1104"/>
                <a:gd name="T4" fmla="*/ 90151 w 2640"/>
                <a:gd name="T5" fmla="*/ 5913773 h 1104"/>
                <a:gd name="T6" fmla="*/ 0 60000 65536"/>
                <a:gd name="T7" fmla="*/ 0 60000 65536"/>
                <a:gd name="T8" fmla="*/ 0 60000 65536"/>
                <a:gd name="T9" fmla="*/ 0 w 2640"/>
                <a:gd name="T10" fmla="*/ 0 h 1104"/>
                <a:gd name="T11" fmla="*/ 2640 w 2640"/>
                <a:gd name="T12" fmla="*/ 1104 h 1104"/>
              </a:gdLst>
              <a:ahLst/>
              <a:cxnLst>
                <a:cxn ang="T6">
                  <a:pos x="T0" y="T1"/>
                </a:cxn>
                <a:cxn ang="T7">
                  <a:pos x="T2" y="T3"/>
                </a:cxn>
                <a:cxn ang="T8">
                  <a:pos x="T4" y="T5"/>
                </a:cxn>
              </a:cxnLst>
              <a:rect l="T9" t="T10" r="T11" b="T12"/>
              <a:pathLst>
                <a:path w="2640" h="1104">
                  <a:moveTo>
                    <a:pt x="0" y="0"/>
                  </a:moveTo>
                  <a:cubicBezTo>
                    <a:pt x="500" y="28"/>
                    <a:pt x="1000" y="56"/>
                    <a:pt x="1440" y="240"/>
                  </a:cubicBezTo>
                  <a:cubicBezTo>
                    <a:pt x="1880" y="424"/>
                    <a:pt x="2440" y="960"/>
                    <a:pt x="2640" y="1104"/>
                  </a:cubicBezTo>
                </a:path>
              </a:pathLst>
            </a:custGeom>
            <a:noFill/>
            <a:ln w="31750">
              <a:solidFill>
                <a:srgbClr val="00B050"/>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4586" name="Freeform 16"/>
            <p:cNvSpPr>
              <a:spLocks/>
            </p:cNvSpPr>
            <p:nvPr/>
          </p:nvSpPr>
          <p:spPr bwMode="auto">
            <a:xfrm>
              <a:off x="624" y="2544"/>
              <a:ext cx="2224" cy="203"/>
            </a:xfrm>
            <a:custGeom>
              <a:avLst/>
              <a:gdLst>
                <a:gd name="T0" fmla="*/ 0 w 2640"/>
                <a:gd name="T1" fmla="*/ 0 h 1104"/>
                <a:gd name="T2" fmla="*/ 17 w 2640"/>
                <a:gd name="T3" fmla="*/ 0 h 1104"/>
                <a:gd name="T4" fmla="*/ 30 w 2640"/>
                <a:gd name="T5" fmla="*/ 0 h 1104"/>
                <a:gd name="T6" fmla="*/ 0 60000 65536"/>
                <a:gd name="T7" fmla="*/ 0 60000 65536"/>
                <a:gd name="T8" fmla="*/ 0 60000 65536"/>
                <a:gd name="T9" fmla="*/ 0 w 2640"/>
                <a:gd name="T10" fmla="*/ 0 h 1104"/>
                <a:gd name="T11" fmla="*/ 2640 w 2640"/>
                <a:gd name="T12" fmla="*/ 1104 h 1104"/>
              </a:gdLst>
              <a:ahLst/>
              <a:cxnLst>
                <a:cxn ang="T6">
                  <a:pos x="T0" y="T1"/>
                </a:cxn>
                <a:cxn ang="T7">
                  <a:pos x="T2" y="T3"/>
                </a:cxn>
                <a:cxn ang="T8">
                  <a:pos x="T4" y="T5"/>
                </a:cxn>
              </a:cxnLst>
              <a:rect l="T9" t="T10" r="T11" b="T12"/>
              <a:pathLst>
                <a:path w="2640" h="1104">
                  <a:moveTo>
                    <a:pt x="0" y="0"/>
                  </a:moveTo>
                  <a:cubicBezTo>
                    <a:pt x="500" y="28"/>
                    <a:pt x="1000" y="56"/>
                    <a:pt x="1440" y="240"/>
                  </a:cubicBezTo>
                  <a:cubicBezTo>
                    <a:pt x="1880" y="424"/>
                    <a:pt x="2440" y="960"/>
                    <a:pt x="2640" y="1104"/>
                  </a:cubicBezTo>
                </a:path>
              </a:pathLst>
            </a:custGeom>
            <a:noFill/>
            <a:ln w="38100">
              <a:solidFill>
                <a:srgbClr val="C00000"/>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nchor="ctr"/>
            <a:lstStyle/>
            <a:p>
              <a:endParaRPr lang="en-US"/>
            </a:p>
          </p:txBody>
        </p:sp>
        <p:sp>
          <p:nvSpPr>
            <p:cNvPr id="24587" name="Freeform 17"/>
            <p:cNvSpPr>
              <a:spLocks/>
            </p:cNvSpPr>
            <p:nvPr/>
          </p:nvSpPr>
          <p:spPr bwMode="auto">
            <a:xfrm>
              <a:off x="624" y="2544"/>
              <a:ext cx="1680" cy="912"/>
            </a:xfrm>
            <a:custGeom>
              <a:avLst/>
              <a:gdLst>
                <a:gd name="T0" fmla="*/ 0 w 2640"/>
                <a:gd name="T1" fmla="*/ 0 h 1104"/>
                <a:gd name="T2" fmla="*/ 1 w 2640"/>
                <a:gd name="T3" fmla="*/ 2 h 1104"/>
                <a:gd name="T4" fmla="*/ 1 w 2640"/>
                <a:gd name="T5" fmla="*/ 8 h 1104"/>
                <a:gd name="T6" fmla="*/ 0 60000 65536"/>
                <a:gd name="T7" fmla="*/ 0 60000 65536"/>
                <a:gd name="T8" fmla="*/ 0 60000 65536"/>
                <a:gd name="T9" fmla="*/ 0 w 2640"/>
                <a:gd name="T10" fmla="*/ 0 h 1104"/>
                <a:gd name="T11" fmla="*/ 2640 w 2640"/>
                <a:gd name="T12" fmla="*/ 1104 h 1104"/>
              </a:gdLst>
              <a:ahLst/>
              <a:cxnLst>
                <a:cxn ang="T6">
                  <a:pos x="T0" y="T1"/>
                </a:cxn>
                <a:cxn ang="T7">
                  <a:pos x="T2" y="T3"/>
                </a:cxn>
                <a:cxn ang="T8">
                  <a:pos x="T4" y="T5"/>
                </a:cxn>
              </a:cxnLst>
              <a:rect l="T9" t="T10" r="T11" b="T12"/>
              <a:pathLst>
                <a:path w="2640" h="1104">
                  <a:moveTo>
                    <a:pt x="0" y="0"/>
                  </a:moveTo>
                  <a:cubicBezTo>
                    <a:pt x="500" y="28"/>
                    <a:pt x="1000" y="56"/>
                    <a:pt x="1440" y="240"/>
                  </a:cubicBezTo>
                  <a:cubicBezTo>
                    <a:pt x="1880" y="424"/>
                    <a:pt x="2440" y="960"/>
                    <a:pt x="2640" y="1104"/>
                  </a:cubicBezTo>
                </a:path>
              </a:pathLst>
            </a:custGeom>
            <a:noFill/>
            <a:ln w="38100">
              <a:solidFill>
                <a:srgbClr val="002060"/>
              </a:solidFill>
              <a:prstDash val="dash"/>
              <a:round/>
              <a:headEnd/>
              <a:tailEnd type="triangle" w="lg" len="lg"/>
            </a:ln>
            <a:extLst>
              <a:ext uri="{909E8E84-426E-40DD-AFC4-6F175D3DCCD1}">
                <a14:hiddenFill xmlns:a14="http://schemas.microsoft.com/office/drawing/2010/main">
                  <a:solidFill>
                    <a:srgbClr val="FFFFFF"/>
                  </a:solidFill>
                </a14:hiddenFill>
              </a:ext>
            </a:extLst>
          </p:spPr>
          <p:txBody>
            <a:bodyPr anchor="ctr"/>
            <a:lstStyle/>
            <a:p>
              <a:endParaRPr lang="en-US"/>
            </a:p>
          </p:txBody>
        </p:sp>
        <p:pic>
          <p:nvPicPr>
            <p:cNvPr id="24588" name="Picture 18"/>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2496" y="2976"/>
              <a:ext cx="432" cy="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9"/>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324" y="2476"/>
              <a:ext cx="407" cy="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Picture 20"/>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20" y="3072"/>
              <a:ext cx="411"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584" name="Picture 21" descr="A1900-transpar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0" y="587036"/>
            <a:ext cx="5334000" cy="176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Text Box 5"/>
          <p:cNvSpPr txBox="1">
            <a:spLocks noChangeArrowheads="1"/>
          </p:cNvSpPr>
          <p:nvPr/>
        </p:nvSpPr>
        <p:spPr bwMode="auto">
          <a:xfrm>
            <a:off x="3994150" y="4091118"/>
            <a:ext cx="685800" cy="307777"/>
          </a:xfrm>
          <a:prstGeom prst="rect">
            <a:avLst/>
          </a:prstGeom>
          <a:noFill/>
          <a:ln w="9525">
            <a:noFill/>
            <a:miter lim="800000"/>
            <a:headEnd/>
            <a:tailEnd/>
          </a:ln>
        </p:spPr>
        <p:txBody>
          <a:bodyPr>
            <a:spAutoFit/>
          </a:bodyPr>
          <a:lstStyle/>
          <a:p>
            <a:pPr eaLnBrk="1" hangingPunct="1">
              <a:defRPr/>
            </a:pPr>
            <a:r>
              <a:rPr lang="en-US" sz="1400" b="1" baseline="30000" dirty="0">
                <a:latin typeface="Gotham Bold" pitchFamily="50" charset="0"/>
              </a:rPr>
              <a:t>16</a:t>
            </a:r>
            <a:r>
              <a:rPr lang="en-US" sz="1400" b="1" dirty="0">
                <a:latin typeface="Gotham Bold" pitchFamily="50" charset="0"/>
              </a:rPr>
              <a:t>C</a:t>
            </a:r>
            <a:endParaRPr lang="en-US" sz="1600" dirty="0">
              <a:latin typeface="Gotham Bold" pitchFamily="50" charset="0"/>
            </a:endParaRPr>
          </a:p>
        </p:txBody>
      </p:sp>
    </p:spTree>
    <p:extLst>
      <p:ext uri="{BB962C8B-B14F-4D97-AF65-F5344CB8AC3E}">
        <p14:creationId xmlns:p14="http://schemas.microsoft.com/office/powerpoint/2010/main" val="2050701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0"/>
                                        <p:tgtEl>
                                          <p:spTgt spid="4"/>
                                        </p:tgtEl>
                                      </p:cBhvr>
                                    </p:animEffect>
                                  </p:childTnLst>
                                </p:cTn>
                              </p:par>
                            </p:childTnLst>
                          </p:cTn>
                        </p:par>
                        <p:par>
                          <p:cTn id="13" fill="hold" nodeType="afterGroup">
                            <p:stCondLst>
                              <p:cond delay="5000"/>
                            </p:stCondLst>
                            <p:childTnLst>
                              <p:par>
                                <p:cTn id="14" presetID="1" presetClass="entr" presetSubtype="0" fill="hold" nodeType="afterEffect">
                                  <p:stCondLst>
                                    <p:cond delay="1000"/>
                                  </p:stCondLst>
                                  <p:childTnLst>
                                    <p:set>
                                      <p:cBhvr>
                                        <p:cTn id="15" dur="1" fill="hold">
                                          <p:stCondLst>
                                            <p:cond delay="0"/>
                                          </p:stCondLst>
                                        </p:cTn>
                                        <p:tgtEl>
                                          <p:spTgt spid="3"/>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458788" y="1891843"/>
            <a:ext cx="2741613" cy="4429126"/>
            <a:chOff x="289" y="1514"/>
            <a:chExt cx="1727" cy="2790"/>
          </a:xfrm>
        </p:grpSpPr>
        <p:sp>
          <p:nvSpPr>
            <p:cNvPr id="25620" name="Line 4"/>
            <p:cNvSpPr>
              <a:spLocks noChangeShapeType="1"/>
            </p:cNvSpPr>
            <p:nvPr/>
          </p:nvSpPr>
          <p:spPr bwMode="auto">
            <a:xfrm flipH="1" flipV="1">
              <a:off x="597" y="1514"/>
              <a:ext cx="1226" cy="1043"/>
            </a:xfrm>
            <a:prstGeom prst="line">
              <a:avLst/>
            </a:prstGeom>
            <a:noFill/>
            <a:ln w="19050">
              <a:solidFill>
                <a:srgbClr val="D6A162"/>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25621"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8992" r="29172"/>
            <a:stretch/>
          </p:blipFill>
          <p:spPr bwMode="auto">
            <a:xfrm>
              <a:off x="336" y="2432"/>
              <a:ext cx="1607"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22" name="Line 6"/>
            <p:cNvSpPr>
              <a:spLocks noChangeShapeType="1"/>
            </p:cNvSpPr>
            <p:nvPr/>
          </p:nvSpPr>
          <p:spPr bwMode="auto">
            <a:xfrm flipH="1" flipV="1">
              <a:off x="1296" y="3327"/>
              <a:ext cx="271" cy="39"/>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23" name="Text Box 7"/>
            <p:cNvSpPr txBox="1">
              <a:spLocks noChangeArrowheads="1"/>
            </p:cNvSpPr>
            <p:nvPr/>
          </p:nvSpPr>
          <p:spPr bwMode="auto">
            <a:xfrm>
              <a:off x="1536" y="3279"/>
              <a:ext cx="4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a:latin typeface="Century Gothic" panose="020B0502020202020204" pitchFamily="34" charset="0"/>
                </a:rPr>
                <a:t>C-16</a:t>
              </a:r>
            </a:p>
          </p:txBody>
        </p:sp>
        <p:sp>
          <p:nvSpPr>
            <p:cNvPr id="25624" name="Text Box 8"/>
            <p:cNvSpPr txBox="1">
              <a:spLocks noChangeArrowheads="1"/>
            </p:cNvSpPr>
            <p:nvPr/>
          </p:nvSpPr>
          <p:spPr bwMode="auto">
            <a:xfrm>
              <a:off x="289" y="3897"/>
              <a:ext cx="1727"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800" dirty="0" smtClean="0">
                  <a:solidFill>
                    <a:schemeClr val="accent6">
                      <a:lumMod val="75000"/>
                    </a:schemeClr>
                  </a:solidFill>
                </a:rPr>
                <a:t>Primary (stable) Beam &gt;1 billion nuclei/second</a:t>
              </a:r>
              <a:endParaRPr lang="en-US" altLang="en-US" sz="1800" dirty="0">
                <a:solidFill>
                  <a:schemeClr val="accent6">
                    <a:lumMod val="75000"/>
                  </a:schemeClr>
                </a:solidFill>
              </a:endParaRPr>
            </a:p>
          </p:txBody>
        </p:sp>
      </p:grpSp>
      <p:grpSp>
        <p:nvGrpSpPr>
          <p:cNvPr id="3" name="Group 9"/>
          <p:cNvGrpSpPr>
            <a:grpSpLocks/>
          </p:cNvGrpSpPr>
          <p:nvPr/>
        </p:nvGrpSpPr>
        <p:grpSpPr bwMode="auto">
          <a:xfrm>
            <a:off x="2417763" y="1979156"/>
            <a:ext cx="3659188" cy="4341813"/>
            <a:chOff x="1523" y="1569"/>
            <a:chExt cx="2305" cy="2735"/>
          </a:xfrm>
        </p:grpSpPr>
        <p:sp>
          <p:nvSpPr>
            <p:cNvPr id="25615" name="Line 10"/>
            <p:cNvSpPr>
              <a:spLocks noChangeShapeType="1"/>
            </p:cNvSpPr>
            <p:nvPr/>
          </p:nvSpPr>
          <p:spPr bwMode="auto">
            <a:xfrm flipH="1" flipV="1">
              <a:off x="1523" y="1569"/>
              <a:ext cx="1570" cy="967"/>
            </a:xfrm>
            <a:prstGeom prst="line">
              <a:avLst/>
            </a:prstGeom>
            <a:noFill/>
            <a:ln w="19050">
              <a:solidFill>
                <a:srgbClr val="D6A162"/>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25616" name="Picture 1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896" r="28860"/>
            <a:stretch/>
          </p:blipFill>
          <p:spPr bwMode="auto">
            <a:xfrm>
              <a:off x="2064" y="2407"/>
              <a:ext cx="1642" cy="1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7" name="Line 12"/>
            <p:cNvSpPr>
              <a:spLocks noChangeShapeType="1"/>
            </p:cNvSpPr>
            <p:nvPr/>
          </p:nvSpPr>
          <p:spPr bwMode="auto">
            <a:xfrm flipH="1" flipV="1">
              <a:off x="3024" y="3336"/>
              <a:ext cx="271" cy="39"/>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8" name="Text Box 13"/>
            <p:cNvSpPr txBox="1">
              <a:spLocks noChangeArrowheads="1"/>
            </p:cNvSpPr>
            <p:nvPr/>
          </p:nvSpPr>
          <p:spPr bwMode="auto">
            <a:xfrm>
              <a:off x="3264" y="3288"/>
              <a:ext cx="4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a:latin typeface="Century Gothic" panose="020B0502020202020204" pitchFamily="34" charset="0"/>
                </a:rPr>
                <a:t>C-16</a:t>
              </a:r>
            </a:p>
          </p:txBody>
        </p:sp>
        <p:sp>
          <p:nvSpPr>
            <p:cNvPr id="25619" name="Text Box 14"/>
            <p:cNvSpPr txBox="1">
              <a:spLocks noChangeArrowheads="1"/>
            </p:cNvSpPr>
            <p:nvPr/>
          </p:nvSpPr>
          <p:spPr bwMode="auto">
            <a:xfrm>
              <a:off x="2052" y="3897"/>
              <a:ext cx="1776"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800" dirty="0">
                  <a:solidFill>
                    <a:schemeClr val="accent6">
                      <a:lumMod val="75000"/>
                    </a:schemeClr>
                  </a:solidFill>
                </a:rPr>
                <a:t>Beam </a:t>
              </a:r>
              <a:r>
                <a:rPr lang="en-US" altLang="en-US" sz="1800" dirty="0" smtClean="0">
                  <a:solidFill>
                    <a:schemeClr val="accent6">
                      <a:lumMod val="75000"/>
                    </a:schemeClr>
                  </a:solidFill>
                </a:rPr>
                <a:t>after fragmentation</a:t>
              </a:r>
              <a:r>
                <a:rPr lang="en-US" altLang="en-US" sz="1800" dirty="0">
                  <a:solidFill>
                    <a:schemeClr val="accent6">
                      <a:lumMod val="75000"/>
                    </a:schemeClr>
                  </a:solidFill>
                </a:rPr>
                <a:t> </a:t>
              </a:r>
              <a:r>
                <a:rPr lang="en-US" altLang="en-US" sz="1800" dirty="0" smtClean="0">
                  <a:solidFill>
                    <a:schemeClr val="accent6">
                      <a:lumMod val="75000"/>
                    </a:schemeClr>
                  </a:solidFill>
                </a:rPr>
                <a:t>(mostly stable, some rare)</a:t>
              </a:r>
            </a:p>
          </p:txBody>
        </p:sp>
      </p:grpSp>
      <p:grpSp>
        <p:nvGrpSpPr>
          <p:cNvPr id="4" name="Group 15"/>
          <p:cNvGrpSpPr>
            <a:grpSpLocks/>
          </p:cNvGrpSpPr>
          <p:nvPr/>
        </p:nvGrpSpPr>
        <p:grpSpPr bwMode="auto">
          <a:xfrm>
            <a:off x="6019801" y="1979156"/>
            <a:ext cx="2684463" cy="4341813"/>
            <a:chOff x="3792" y="1569"/>
            <a:chExt cx="1691" cy="2735"/>
          </a:xfrm>
        </p:grpSpPr>
        <p:sp>
          <p:nvSpPr>
            <p:cNvPr id="25610" name="Line 16"/>
            <p:cNvSpPr>
              <a:spLocks noChangeShapeType="1"/>
            </p:cNvSpPr>
            <p:nvPr/>
          </p:nvSpPr>
          <p:spPr bwMode="auto">
            <a:xfrm flipH="1" flipV="1">
              <a:off x="5232" y="1569"/>
              <a:ext cx="132" cy="1187"/>
            </a:xfrm>
            <a:prstGeom prst="line">
              <a:avLst/>
            </a:prstGeom>
            <a:noFill/>
            <a:ln w="19050">
              <a:solidFill>
                <a:srgbClr val="D6A162"/>
              </a:solidFill>
              <a:round/>
              <a:headEnd type="oval" w="med" len="med"/>
              <a:tailEnd type="triangle" w="med" len="med"/>
            </a:ln>
            <a:extLst>
              <a:ext uri="{909E8E84-426E-40DD-AFC4-6F175D3DCCD1}">
                <a14:hiddenFill xmlns:a14="http://schemas.microsoft.com/office/drawing/2010/main">
                  <a:noFill/>
                </a14:hiddenFill>
              </a:ext>
            </a:extLst>
          </p:spPr>
          <p:txBody>
            <a:bodyPr anchor="ctr"/>
            <a:lstStyle/>
            <a:p>
              <a:endParaRPr lang="en-US"/>
            </a:p>
          </p:txBody>
        </p:sp>
        <p:pic>
          <p:nvPicPr>
            <p:cNvPr id="25611" name="Picture 1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149" r="29228"/>
            <a:stretch/>
          </p:blipFill>
          <p:spPr bwMode="auto">
            <a:xfrm>
              <a:off x="3792" y="2407"/>
              <a:ext cx="1642" cy="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Line 18"/>
            <p:cNvSpPr>
              <a:spLocks noChangeShapeType="1"/>
            </p:cNvSpPr>
            <p:nvPr/>
          </p:nvSpPr>
          <p:spPr bwMode="auto">
            <a:xfrm flipH="1" flipV="1">
              <a:off x="4752" y="3336"/>
              <a:ext cx="271" cy="39"/>
            </a:xfrm>
            <a:prstGeom prst="line">
              <a:avLst/>
            </a:prstGeom>
            <a:noFill/>
            <a:ln w="9525">
              <a:solidFill>
                <a:srgbClr val="FFFFCC"/>
              </a:solidFill>
              <a:round/>
              <a:headEnd/>
              <a:tailEnd/>
            </a:ln>
            <a:extLst>
              <a:ext uri="{909E8E84-426E-40DD-AFC4-6F175D3DCCD1}">
                <a14:hiddenFill xmlns:a14="http://schemas.microsoft.com/office/drawing/2010/main">
                  <a:noFill/>
                </a14:hiddenFill>
              </a:ext>
            </a:extLst>
          </p:spPr>
          <p:txBody>
            <a:bodyPr anchor="ctr"/>
            <a:lstStyle/>
            <a:p>
              <a:endParaRPr lang="en-US"/>
            </a:p>
          </p:txBody>
        </p:sp>
        <p:sp>
          <p:nvSpPr>
            <p:cNvPr id="25613" name="Text Box 19"/>
            <p:cNvSpPr txBox="1">
              <a:spLocks noChangeArrowheads="1"/>
            </p:cNvSpPr>
            <p:nvPr/>
          </p:nvSpPr>
          <p:spPr bwMode="auto">
            <a:xfrm>
              <a:off x="4992" y="3288"/>
              <a:ext cx="44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800">
                  <a:latin typeface="Century Gothic" panose="020B0502020202020204" pitchFamily="34" charset="0"/>
                </a:rPr>
                <a:t>C-16</a:t>
              </a:r>
            </a:p>
          </p:txBody>
        </p:sp>
        <p:sp>
          <p:nvSpPr>
            <p:cNvPr id="25614" name="Text Box 20"/>
            <p:cNvSpPr txBox="1">
              <a:spLocks noChangeArrowheads="1"/>
            </p:cNvSpPr>
            <p:nvPr/>
          </p:nvSpPr>
          <p:spPr bwMode="auto">
            <a:xfrm>
              <a:off x="3863" y="3897"/>
              <a:ext cx="1620" cy="4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800" dirty="0" smtClean="0">
                  <a:solidFill>
                    <a:schemeClr val="accent6">
                      <a:lumMod val="75000"/>
                    </a:schemeClr>
                  </a:solidFill>
                </a:rPr>
                <a:t>Beam after separation (fewer rare isotopes)</a:t>
              </a:r>
              <a:endParaRPr lang="en-US" altLang="en-US" sz="1800" dirty="0">
                <a:solidFill>
                  <a:schemeClr val="accent6">
                    <a:lumMod val="75000"/>
                  </a:schemeClr>
                </a:solidFill>
              </a:endParaRPr>
            </a:p>
          </p:txBody>
        </p:sp>
      </p:grpSp>
      <p:pic>
        <p:nvPicPr>
          <p:cNvPr id="25606" name="Picture 21" descr="A1900-transparen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4917" y="1311845"/>
            <a:ext cx="6393366" cy="211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86" name="AutoShape 22"/>
          <p:cNvSpPr>
            <a:spLocks noChangeArrowheads="1"/>
          </p:cNvSpPr>
          <p:nvPr/>
        </p:nvSpPr>
        <p:spPr bwMode="auto">
          <a:xfrm>
            <a:off x="1524000" y="1586655"/>
            <a:ext cx="457200" cy="457200"/>
          </a:xfrm>
          <a:prstGeom prst="irregularSeal2">
            <a:avLst/>
          </a:prstGeom>
          <a:solidFill>
            <a:srgbClr val="FFFF00"/>
          </a:solidFill>
          <a:ln w="19050" algn="ctr">
            <a:solidFill>
              <a:srgbClr val="FF0000"/>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25608" name="Line 23"/>
          <p:cNvSpPr>
            <a:spLocks noChangeShapeType="1"/>
          </p:cNvSpPr>
          <p:nvPr/>
        </p:nvSpPr>
        <p:spPr bwMode="auto">
          <a:xfrm>
            <a:off x="1981200" y="1815255"/>
            <a:ext cx="548640" cy="0"/>
          </a:xfrm>
          <a:prstGeom prst="line">
            <a:avLst/>
          </a:prstGeom>
          <a:noFill/>
          <a:ln w="127000">
            <a:gradFill>
              <a:gsLst>
                <a:gs pos="0">
                  <a:srgbClr val="FF0000"/>
                </a:gs>
                <a:gs pos="18000">
                  <a:srgbClr val="FFFF00"/>
                </a:gs>
                <a:gs pos="31000">
                  <a:srgbClr val="00B050"/>
                </a:gs>
                <a:gs pos="38000">
                  <a:srgbClr val="00B0F0"/>
                </a:gs>
                <a:gs pos="49000">
                  <a:srgbClr val="7030A0"/>
                </a:gs>
              </a:gsLst>
              <a:lin ang="0" scaled="0"/>
            </a:gra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25609" name="Line 24"/>
          <p:cNvSpPr>
            <a:spLocks noChangeShapeType="1"/>
          </p:cNvSpPr>
          <p:nvPr/>
        </p:nvSpPr>
        <p:spPr bwMode="auto">
          <a:xfrm>
            <a:off x="7792593" y="1815255"/>
            <a:ext cx="645414" cy="0"/>
          </a:xfrm>
          <a:prstGeom prst="line">
            <a:avLst/>
          </a:prstGeom>
          <a:noFill/>
          <a:ln w="12700">
            <a:solidFill>
              <a:srgbClr val="00B05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25" name="Line 23"/>
          <p:cNvSpPr>
            <a:spLocks noChangeShapeType="1"/>
          </p:cNvSpPr>
          <p:nvPr/>
        </p:nvSpPr>
        <p:spPr bwMode="auto">
          <a:xfrm>
            <a:off x="533401" y="1814580"/>
            <a:ext cx="929267" cy="675"/>
          </a:xfrm>
          <a:prstGeom prst="line">
            <a:avLst/>
          </a:prstGeom>
          <a:noFill/>
          <a:ln w="127000">
            <a:solidFill>
              <a:srgbClr val="FF0000"/>
            </a:solidFill>
            <a:round/>
            <a:headEnd/>
            <a:tailEnd type="triangle" w="lg" len="med"/>
          </a:ln>
          <a:extLst>
            <a:ext uri="{909E8E84-426E-40DD-AFC4-6F175D3DCCD1}">
              <a14:hiddenFill xmlns:a14="http://schemas.microsoft.com/office/drawing/2010/main">
                <a:noFill/>
              </a14:hiddenFill>
            </a:ext>
          </a:extLst>
        </p:spPr>
        <p:txBody>
          <a:bodyPr anchor="ctr"/>
          <a:lstStyle/>
          <a:p>
            <a:endParaRPr lang="en-US"/>
          </a:p>
        </p:txBody>
      </p:sp>
      <p:sp>
        <p:nvSpPr>
          <p:cNvPr id="5" name="TextBox 4"/>
          <p:cNvSpPr txBox="1"/>
          <p:nvPr/>
        </p:nvSpPr>
        <p:spPr>
          <a:xfrm rot="18480433">
            <a:off x="-283179" y="1415156"/>
            <a:ext cx="2261132" cy="369332"/>
          </a:xfrm>
          <a:prstGeom prst="rect">
            <a:avLst/>
          </a:prstGeom>
          <a:noFill/>
        </p:spPr>
        <p:txBody>
          <a:bodyPr wrap="none" rtlCol="0">
            <a:spAutoFit/>
          </a:bodyPr>
          <a:lstStyle/>
          <a:p>
            <a:r>
              <a:rPr lang="en-US" dirty="0" smtClean="0"/>
              <a:t>Primary (</a:t>
            </a:r>
            <a:r>
              <a:rPr lang="en-US" dirty="0"/>
              <a:t>s</a:t>
            </a:r>
            <a:r>
              <a:rPr lang="en-US" dirty="0" smtClean="0"/>
              <a:t>table) Beam</a:t>
            </a:r>
            <a:endParaRPr lang="en-US" dirty="0"/>
          </a:p>
        </p:txBody>
      </p:sp>
      <p:sp>
        <p:nvSpPr>
          <p:cNvPr id="27" name="TextBox 26"/>
          <p:cNvSpPr txBox="1"/>
          <p:nvPr/>
        </p:nvSpPr>
        <p:spPr>
          <a:xfrm rot="18480433">
            <a:off x="453808" y="1611488"/>
            <a:ext cx="2470485" cy="369332"/>
          </a:xfrm>
          <a:prstGeom prst="rect">
            <a:avLst/>
          </a:prstGeom>
          <a:noFill/>
        </p:spPr>
        <p:txBody>
          <a:bodyPr wrap="none" rtlCol="0">
            <a:spAutoFit/>
          </a:bodyPr>
          <a:lstStyle/>
          <a:p>
            <a:r>
              <a:rPr lang="en-US" dirty="0" smtClean="0"/>
              <a:t>Fragmentation on target</a:t>
            </a:r>
            <a:endParaRPr lang="en-US" dirty="0"/>
          </a:p>
        </p:txBody>
      </p:sp>
      <p:sp>
        <p:nvSpPr>
          <p:cNvPr id="28" name="TextBox 27"/>
          <p:cNvSpPr txBox="1"/>
          <p:nvPr/>
        </p:nvSpPr>
        <p:spPr>
          <a:xfrm rot="18480433">
            <a:off x="1379320" y="1522554"/>
            <a:ext cx="1904945" cy="369332"/>
          </a:xfrm>
          <a:prstGeom prst="rect">
            <a:avLst/>
          </a:prstGeom>
          <a:noFill/>
        </p:spPr>
        <p:txBody>
          <a:bodyPr wrap="none" rtlCol="0">
            <a:spAutoFit/>
          </a:bodyPr>
          <a:lstStyle/>
          <a:p>
            <a:r>
              <a:rPr lang="en-US" dirty="0" smtClean="0"/>
              <a:t>Fragmented Beam</a:t>
            </a:r>
            <a:endParaRPr lang="en-US" dirty="0"/>
          </a:p>
        </p:txBody>
      </p:sp>
      <p:sp>
        <p:nvSpPr>
          <p:cNvPr id="29" name="TextBox 28"/>
          <p:cNvSpPr txBox="1"/>
          <p:nvPr/>
        </p:nvSpPr>
        <p:spPr>
          <a:xfrm rot="18480433">
            <a:off x="7376465" y="1804937"/>
            <a:ext cx="1719766" cy="646331"/>
          </a:xfrm>
          <a:prstGeom prst="rect">
            <a:avLst/>
          </a:prstGeom>
          <a:noFill/>
        </p:spPr>
        <p:txBody>
          <a:bodyPr wrap="none" rtlCol="0">
            <a:spAutoFit/>
          </a:bodyPr>
          <a:lstStyle/>
          <a:p>
            <a:r>
              <a:rPr lang="en-US" dirty="0" smtClean="0"/>
              <a:t>Secondary </a:t>
            </a:r>
          </a:p>
          <a:p>
            <a:r>
              <a:rPr lang="en-US" dirty="0" smtClean="0"/>
              <a:t>(unstable) Beam</a:t>
            </a:r>
            <a:endParaRPr lang="en-US" dirty="0"/>
          </a:p>
        </p:txBody>
      </p:sp>
      <p:pic>
        <p:nvPicPr>
          <p:cNvPr id="30" name="Picture 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31" name="Rectangle 30"/>
          <p:cNvSpPr/>
          <p:nvPr/>
        </p:nvSpPr>
        <p:spPr>
          <a:xfrm>
            <a:off x="4017912" y="843024"/>
            <a:ext cx="1949053" cy="62048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02" name="Rectangle 2"/>
          <p:cNvSpPr>
            <a:spLocks noGrp="1" noChangeArrowheads="1"/>
          </p:cNvSpPr>
          <p:nvPr>
            <p:ph type="title"/>
          </p:nvPr>
        </p:nvSpPr>
        <p:spPr>
          <a:xfrm>
            <a:off x="628650" y="163288"/>
            <a:ext cx="5254626" cy="538843"/>
          </a:xfrm>
          <a:solidFill>
            <a:srgbClr val="FFFFFF">
              <a:alpha val="50196"/>
            </a:srgbClr>
          </a:solidFill>
        </p:spPr>
        <p:txBody>
          <a:bodyPr/>
          <a:lstStyle/>
          <a:p>
            <a:pPr eaLnBrk="1" hangingPunct="1"/>
            <a:r>
              <a:rPr lang="en-US" altLang="en-US" dirty="0" smtClean="0"/>
              <a:t>Fragmentation and Separation</a:t>
            </a:r>
          </a:p>
        </p:txBody>
      </p:sp>
    </p:spTree>
    <p:extLst>
      <p:ext uri="{BB962C8B-B14F-4D97-AF65-F5344CB8AC3E}">
        <p14:creationId xmlns:p14="http://schemas.microsoft.com/office/powerpoint/2010/main" val="2455427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left)">
                                      <p:cBhvr>
                                        <p:cTn id="14" dur="500"/>
                                        <p:tgtEl>
                                          <p:spTgt spid="25"/>
                                        </p:tgtEl>
                                      </p:cBhvr>
                                    </p:animEffec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par>
                          <p:cTn id="18" fill="hold">
                            <p:stCondLst>
                              <p:cond delay="500"/>
                            </p:stCondLst>
                            <p:childTnLst>
                              <p:par>
                                <p:cTn id="19" presetID="22" presetClass="entr" presetSubtype="4"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1" nodeType="clickEffect">
                                  <p:stCondLst>
                                    <p:cond delay="0"/>
                                  </p:stCondLst>
                                  <p:childTnLst>
                                    <p:set>
                                      <p:cBhvr>
                                        <p:cTn id="25" dur="1" fill="hold">
                                          <p:stCondLst>
                                            <p:cond delay="0"/>
                                          </p:stCondLst>
                                        </p:cTn>
                                        <p:tgtEl>
                                          <p:spTgt spid="216086"/>
                                        </p:tgtEl>
                                        <p:attrNameLst>
                                          <p:attrName>style.visibility</p:attrName>
                                        </p:attrNameLst>
                                      </p:cBhvr>
                                      <p:to>
                                        <p:strVal val="visible"/>
                                      </p:to>
                                    </p:set>
                                  </p:childTnLst>
                                </p:cTn>
                              </p:par>
                            </p:childTnLst>
                          </p:cTn>
                        </p:par>
                        <p:par>
                          <p:cTn id="26" fill="hold">
                            <p:stCondLst>
                              <p:cond delay="0"/>
                            </p:stCondLst>
                            <p:childTnLst>
                              <p:par>
                                <p:cTn id="27" presetID="6" presetClass="emph" presetSubtype="0" fill="hold" grpId="0" nodeType="afterEffect">
                                  <p:stCondLst>
                                    <p:cond delay="0"/>
                                  </p:stCondLst>
                                  <p:childTnLst>
                                    <p:animScale>
                                      <p:cBhvr>
                                        <p:cTn id="28" dur="1000" fill="hold"/>
                                        <p:tgtEl>
                                          <p:spTgt spid="216086"/>
                                        </p:tgtEl>
                                      </p:cBhvr>
                                      <p:by x="150000" y="150000"/>
                                    </p:animScale>
                                  </p:childTnLst>
                                </p:cTn>
                              </p:par>
                            </p:childTnLst>
                          </p:cTn>
                        </p:par>
                        <p:par>
                          <p:cTn id="29" fill="hold" nodeType="withGroup">
                            <p:stCondLst>
                              <p:cond delay="1000"/>
                            </p:stCondLst>
                            <p:childTnLst>
                              <p:par>
                                <p:cTn id="30" presetID="1" presetClass="entr" presetSubtype="0"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5608"/>
                                        </p:tgtEl>
                                        <p:attrNameLst>
                                          <p:attrName>style.visibility</p:attrName>
                                        </p:attrNameLst>
                                      </p:cBhvr>
                                      <p:to>
                                        <p:strVal val="visible"/>
                                      </p:to>
                                    </p:set>
                                    <p:animEffect transition="in" filter="wipe(left)">
                                      <p:cBhvr>
                                        <p:cTn id="36" dur="500"/>
                                        <p:tgtEl>
                                          <p:spTgt spid="25608"/>
                                        </p:tgtEl>
                                      </p:cBhvr>
                                    </p:animEffect>
                                  </p:childTnLst>
                                </p:cTn>
                              </p:par>
                            </p:childTnLst>
                          </p:cTn>
                        </p:par>
                        <p:par>
                          <p:cTn id="37" fill="hold" nodeType="withGroup">
                            <p:stCondLst>
                              <p:cond delay="500"/>
                            </p:stCondLst>
                            <p:childTnLst>
                              <p:par>
                                <p:cTn id="38" presetID="1" presetClass="entr" presetSubtype="0"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child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down)">
                                      <p:cBhvr>
                                        <p:cTn id="43" dur="500"/>
                                        <p:tgtEl>
                                          <p:spTgt spid="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9"/>
                                        </p:tgtEl>
                                        <p:attrNameLst>
                                          <p:attrName>style.visibility</p:attrName>
                                        </p:attrNameLst>
                                      </p:cBhvr>
                                      <p:to>
                                        <p:strVal val="visible"/>
                                      </p:to>
                                    </p:set>
                                  </p:childTnLst>
                                </p:cTn>
                              </p:par>
                            </p:childTnLst>
                          </p:cTn>
                        </p:par>
                        <p:par>
                          <p:cTn id="48" fill="hold">
                            <p:stCondLst>
                              <p:cond delay="0"/>
                            </p:stCondLst>
                            <p:childTnLst>
                              <p:par>
                                <p:cTn id="49" presetID="22" presetClass="entr" presetSubtype="4"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wipe(down)">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86" grpId="0" animBg="1"/>
      <p:bldP spid="216086" grpId="1" animBg="1"/>
      <p:bldP spid="25608" grpId="0" animBg="1"/>
      <p:bldP spid="25" grpId="0" animBg="1"/>
      <p:bldP spid="5" grpId="0"/>
      <p:bldP spid="27" grpId="0"/>
      <p:bldP spid="28" grpId="0"/>
      <p:bldP spid="29" grpId="0"/>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16" descr="LEBIT-setup.png"/>
          <p:cNvPicPr>
            <a:picLocks noChangeAspect="1"/>
          </p:cNvPicPr>
          <p:nvPr/>
        </p:nvPicPr>
        <p:blipFill>
          <a:blip r:embed="rId3">
            <a:extLst>
              <a:ext uri="{28A0092B-C50C-407E-A947-70E740481C1C}">
                <a14:useLocalDpi xmlns:a14="http://schemas.microsoft.com/office/drawing/2010/main" val="0"/>
              </a:ext>
            </a:extLst>
          </a:blip>
          <a:srcRect l="5298"/>
          <a:stretch>
            <a:fillRect/>
          </a:stretch>
        </p:blipFill>
        <p:spPr bwMode="auto">
          <a:xfrm>
            <a:off x="555170" y="1410610"/>
            <a:ext cx="817245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7527470" y="2471060"/>
            <a:ext cx="1257300" cy="461963"/>
          </a:xfrm>
          <a:prstGeom prst="rect">
            <a:avLst/>
          </a:prstGeom>
          <a:noFill/>
          <a:ln w="9525">
            <a:noFill/>
            <a:miter lim="800000"/>
            <a:headEnd/>
            <a:tailEnd/>
          </a:ln>
          <a:effectLst/>
        </p:spPr>
        <p:txBody>
          <a:bodyPr lIns="91430" tIns="45715" rIns="91430" bIns="45715">
            <a:spAutoFit/>
          </a:bodyPr>
          <a:lstStyle/>
          <a:p>
            <a:pPr algn="r">
              <a:spcBef>
                <a:spcPct val="50000"/>
              </a:spcBef>
              <a:defRPr/>
            </a:pPr>
            <a:r>
              <a:rPr lang="en-US" sz="1200" b="1" dirty="0">
                <a:solidFill>
                  <a:schemeClr val="accent6">
                    <a:lumMod val="75000"/>
                  </a:schemeClr>
                </a:solidFill>
                <a:latin typeface="+mj-lt"/>
              </a:rPr>
              <a:t>“LEBIT” 9.4 T Penning Trap </a:t>
            </a:r>
          </a:p>
        </p:txBody>
      </p:sp>
      <p:grpSp>
        <p:nvGrpSpPr>
          <p:cNvPr id="2" name="Group 23"/>
          <p:cNvGrpSpPr>
            <a:grpSpLocks/>
          </p:cNvGrpSpPr>
          <p:nvPr/>
        </p:nvGrpSpPr>
        <p:grpSpPr bwMode="auto">
          <a:xfrm>
            <a:off x="2079170" y="4408718"/>
            <a:ext cx="6629400" cy="1803400"/>
            <a:chOff x="2133600" y="4800600"/>
            <a:chExt cx="6629400" cy="1803400"/>
          </a:xfrm>
        </p:grpSpPr>
        <p:pic>
          <p:nvPicPr>
            <p:cNvPr id="26642"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4800600"/>
              <a:ext cx="205740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43" name="Group 47"/>
            <p:cNvGrpSpPr>
              <a:grpSpLocks/>
            </p:cNvGrpSpPr>
            <p:nvPr/>
          </p:nvGrpSpPr>
          <p:grpSpPr bwMode="auto">
            <a:xfrm>
              <a:off x="2133600" y="4800600"/>
              <a:ext cx="5626100" cy="1803400"/>
              <a:chOff x="2133600" y="4800600"/>
              <a:chExt cx="5625521" cy="1803975"/>
            </a:xfrm>
          </p:grpSpPr>
          <p:sp>
            <p:nvSpPr>
              <p:cNvPr id="6" name="TextBox 5"/>
              <p:cNvSpPr txBox="1"/>
              <p:nvPr/>
            </p:nvSpPr>
            <p:spPr>
              <a:xfrm>
                <a:off x="3124098" y="4800600"/>
                <a:ext cx="3581031" cy="830528"/>
              </a:xfrm>
              <a:prstGeom prst="rect">
                <a:avLst/>
              </a:prstGeom>
              <a:noFill/>
            </p:spPr>
            <p:txBody>
              <a:bodyPr>
                <a:spAutoFit/>
              </a:bodyPr>
              <a:lstStyle/>
              <a:p>
                <a:pPr marL="342900" indent="-342900" eaLnBrk="1" hangingPunct="1">
                  <a:buFont typeface="+mj-lt"/>
                  <a:buAutoNum type="arabicPeriod" startAt="4"/>
                  <a:defRPr/>
                </a:pPr>
                <a:r>
                  <a:rPr lang="en-US" sz="1600" dirty="0" smtClean="0">
                    <a:solidFill>
                      <a:schemeClr val="accent6">
                        <a:lumMod val="75000"/>
                      </a:schemeClr>
                    </a:solidFill>
                    <a:latin typeface="+mn-lt"/>
                    <a:cs typeface="+mn-cs"/>
                  </a:rPr>
                  <a:t>Cyclotron frequency depends </a:t>
                </a:r>
                <a:r>
                  <a:rPr lang="en-US" sz="1600" dirty="0">
                    <a:solidFill>
                      <a:schemeClr val="accent6">
                        <a:lumMod val="75000"/>
                      </a:schemeClr>
                    </a:solidFill>
                    <a:latin typeface="+mn-lt"/>
                    <a:cs typeface="+mn-cs"/>
                  </a:rPr>
                  <a:t>on the nuclear mass; find the frequency to </a:t>
                </a:r>
                <a:r>
                  <a:rPr lang="en-US" sz="1600" dirty="0" smtClean="0">
                    <a:solidFill>
                      <a:schemeClr val="accent6">
                        <a:lumMod val="75000"/>
                      </a:schemeClr>
                    </a:solidFill>
                    <a:latin typeface="+mn-lt"/>
                    <a:cs typeface="+mn-cs"/>
                  </a:rPr>
                  <a:t>obtain mass to 1 part in 10</a:t>
                </a:r>
                <a:r>
                  <a:rPr lang="en-US" sz="1600" baseline="30000" dirty="0" smtClean="0">
                    <a:solidFill>
                      <a:schemeClr val="accent6">
                        <a:lumMod val="75000"/>
                      </a:schemeClr>
                    </a:solidFill>
                    <a:latin typeface="+mn-lt"/>
                    <a:cs typeface="+mn-cs"/>
                  </a:rPr>
                  <a:t>8</a:t>
                </a:r>
                <a:endParaRPr lang="en-US" sz="1600" dirty="0">
                  <a:solidFill>
                    <a:schemeClr val="accent6">
                      <a:lumMod val="75000"/>
                    </a:schemeClr>
                  </a:solidFill>
                  <a:latin typeface="+mn-lt"/>
                  <a:cs typeface="+mn-cs"/>
                </a:endParaRPr>
              </a:p>
            </p:txBody>
          </p:sp>
          <p:sp>
            <p:nvSpPr>
              <p:cNvPr id="23" name="Rectangle 22"/>
              <p:cNvSpPr/>
              <p:nvPr/>
            </p:nvSpPr>
            <p:spPr>
              <a:xfrm>
                <a:off x="2133600" y="6020189"/>
                <a:ext cx="3885800" cy="584386"/>
              </a:xfrm>
              <a:prstGeom prst="rect">
                <a:avLst/>
              </a:prstGeom>
            </p:spPr>
            <p:txBody>
              <a:bodyPr>
                <a:spAutoFit/>
              </a:bodyPr>
              <a:lstStyle/>
              <a:p>
                <a:pPr algn="ctr" eaLnBrk="1" hangingPunct="1">
                  <a:defRPr/>
                </a:pPr>
                <a:r>
                  <a:rPr lang="en-US" sz="1600" dirty="0">
                    <a:solidFill>
                      <a:schemeClr val="accent6">
                        <a:lumMod val="75000"/>
                      </a:schemeClr>
                    </a:solidFill>
                    <a:latin typeface="+mn-lt"/>
                    <a:cs typeface="+mn-cs"/>
                  </a:rPr>
                  <a:t>The mass of selenium-68 strongly affects type I x-ray explosions on neutron stars </a:t>
                </a:r>
              </a:p>
            </p:txBody>
          </p:sp>
          <p:sp>
            <p:nvSpPr>
              <p:cNvPr id="26646" name="Right Arrow 25"/>
              <p:cNvSpPr>
                <a:spLocks noChangeArrowheads="1"/>
              </p:cNvSpPr>
              <p:nvPr/>
            </p:nvSpPr>
            <p:spPr bwMode="auto">
              <a:xfrm rot="-360317">
                <a:off x="6031607" y="6109298"/>
                <a:ext cx="1727514" cy="316329"/>
              </a:xfrm>
              <a:prstGeom prst="rightArrow">
                <a:avLst>
                  <a:gd name="adj1" fmla="val 50000"/>
                  <a:gd name="adj2" fmla="val 50010"/>
                </a:avLst>
              </a:prstGeom>
              <a:noFill/>
              <a:ln w="38100" algn="ctr">
                <a:solidFill>
                  <a:srgbClr val="D6A16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grpSp>
      </p:grpSp>
      <p:grpSp>
        <p:nvGrpSpPr>
          <p:cNvPr id="4" name="Group 48"/>
          <p:cNvGrpSpPr>
            <a:grpSpLocks/>
          </p:cNvGrpSpPr>
          <p:nvPr/>
        </p:nvGrpSpPr>
        <p:grpSpPr bwMode="auto">
          <a:xfrm>
            <a:off x="92075" y="3880764"/>
            <a:ext cx="3032125" cy="1028700"/>
            <a:chOff x="92404" y="4228592"/>
            <a:chExt cx="3031796" cy="1029208"/>
          </a:xfrm>
        </p:grpSpPr>
        <p:sp>
          <p:nvSpPr>
            <p:cNvPr id="18" name="Text Box 9"/>
            <p:cNvSpPr txBox="1">
              <a:spLocks noChangeArrowheads="1"/>
            </p:cNvSpPr>
            <p:nvPr/>
          </p:nvSpPr>
          <p:spPr bwMode="auto">
            <a:xfrm rot="21078807">
              <a:off x="92404" y="4228592"/>
              <a:ext cx="822236" cy="338305"/>
            </a:xfrm>
            <a:prstGeom prst="rect">
              <a:avLst/>
            </a:prstGeom>
            <a:noFill/>
            <a:ln w="9525">
              <a:noFill/>
              <a:miter lim="800000"/>
              <a:headEnd/>
              <a:tailEnd/>
            </a:ln>
            <a:effectLst/>
          </p:spPr>
          <p:txBody>
            <a:bodyPr lIns="91430" tIns="45715" rIns="91430" bIns="45715">
              <a:spAutoFit/>
            </a:bodyPr>
            <a:lstStyle/>
            <a:p>
              <a:pPr algn="ctr">
                <a:spcBef>
                  <a:spcPct val="50000"/>
                </a:spcBef>
                <a:defRPr/>
              </a:pPr>
              <a:r>
                <a:rPr lang="en-US" sz="1600" dirty="0">
                  <a:solidFill>
                    <a:srgbClr val="FFFFCC"/>
                  </a:solidFill>
                  <a:latin typeface="+mj-lt"/>
                </a:rPr>
                <a:t>Beam </a:t>
              </a:r>
            </a:p>
          </p:txBody>
        </p:sp>
        <p:grpSp>
          <p:nvGrpSpPr>
            <p:cNvPr id="26639" name="Group 44"/>
            <p:cNvGrpSpPr>
              <a:grpSpLocks/>
            </p:cNvGrpSpPr>
            <p:nvPr/>
          </p:nvGrpSpPr>
          <p:grpSpPr bwMode="auto">
            <a:xfrm>
              <a:off x="118753" y="4412757"/>
              <a:ext cx="3005447" cy="845043"/>
              <a:chOff x="118753" y="4412757"/>
              <a:chExt cx="3005447" cy="845043"/>
            </a:xfrm>
          </p:grpSpPr>
          <p:sp>
            <p:nvSpPr>
              <p:cNvPr id="19" name="Rectangle 18"/>
              <p:cNvSpPr/>
              <p:nvPr/>
            </p:nvSpPr>
            <p:spPr>
              <a:xfrm>
                <a:off x="686064" y="4673312"/>
                <a:ext cx="2438136" cy="584488"/>
              </a:xfrm>
              <a:prstGeom prst="rect">
                <a:avLst/>
              </a:prstGeom>
            </p:spPr>
            <p:txBody>
              <a:bodyPr>
                <a:spAutoFit/>
              </a:bodyPr>
              <a:lstStyle/>
              <a:p>
                <a:pPr marL="342900" indent="-342900" eaLnBrk="1" hangingPunct="1">
                  <a:buFont typeface="+mj-lt"/>
                  <a:buAutoNum type="arabicPeriod"/>
                  <a:defRPr/>
                </a:pPr>
                <a:r>
                  <a:rPr lang="en-US" sz="1600" dirty="0">
                    <a:solidFill>
                      <a:schemeClr val="accent6">
                        <a:lumMod val="75000"/>
                      </a:schemeClr>
                    </a:solidFill>
                    <a:latin typeface="+mn-lt"/>
                    <a:cs typeface="+mn-cs"/>
                  </a:rPr>
                  <a:t>Fast beam is stopped in helium gas</a:t>
                </a:r>
              </a:p>
            </p:txBody>
          </p:sp>
          <p:cxnSp>
            <p:nvCxnSpPr>
              <p:cNvPr id="26641" name="Straight Arrow Connector 27"/>
              <p:cNvCxnSpPr>
                <a:cxnSpLocks noChangeShapeType="1"/>
              </p:cNvCxnSpPr>
              <p:nvPr/>
            </p:nvCxnSpPr>
            <p:spPr bwMode="auto">
              <a:xfrm flipV="1">
                <a:off x="118753" y="4412757"/>
                <a:ext cx="1341912" cy="225632"/>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grpSp>
        <p:nvGrpSpPr>
          <p:cNvPr id="7" name="Group 45"/>
          <p:cNvGrpSpPr>
            <a:grpSpLocks/>
          </p:cNvGrpSpPr>
          <p:nvPr/>
        </p:nvGrpSpPr>
        <p:grpSpPr bwMode="auto">
          <a:xfrm>
            <a:off x="2688770" y="1640798"/>
            <a:ext cx="3581400" cy="2227262"/>
            <a:chOff x="2743200" y="1988403"/>
            <a:chExt cx="3581400" cy="2227424"/>
          </a:xfrm>
        </p:grpSpPr>
        <p:sp>
          <p:nvSpPr>
            <p:cNvPr id="20" name="Rectangle 19"/>
            <p:cNvSpPr/>
            <p:nvPr/>
          </p:nvSpPr>
          <p:spPr>
            <a:xfrm>
              <a:off x="4038600" y="1988403"/>
              <a:ext cx="2286000" cy="830322"/>
            </a:xfrm>
            <a:prstGeom prst="rect">
              <a:avLst/>
            </a:prstGeom>
          </p:spPr>
          <p:txBody>
            <a:bodyPr>
              <a:spAutoFit/>
            </a:bodyPr>
            <a:lstStyle/>
            <a:p>
              <a:pPr marL="342900" indent="-342900" eaLnBrk="1" hangingPunct="1">
                <a:buFont typeface="+mj-lt"/>
                <a:buAutoNum type="arabicPeriod" startAt="2"/>
                <a:defRPr/>
              </a:pPr>
              <a:r>
                <a:rPr lang="en-US" sz="1600" dirty="0">
                  <a:solidFill>
                    <a:schemeClr val="accent6">
                      <a:lumMod val="75000"/>
                    </a:schemeClr>
                  </a:solidFill>
                  <a:latin typeface="+mn-lt"/>
                  <a:cs typeface="+mn-cs"/>
                </a:rPr>
                <a:t>Beam “bunching”, one or a few nuclei pass at a time</a:t>
              </a:r>
            </a:p>
          </p:txBody>
        </p:sp>
        <p:cxnSp>
          <p:nvCxnSpPr>
            <p:cNvPr id="26637" name="Straight Arrow Connector 29"/>
            <p:cNvCxnSpPr>
              <a:cxnSpLocks noChangeShapeType="1"/>
            </p:cNvCxnSpPr>
            <p:nvPr/>
          </p:nvCxnSpPr>
          <p:spPr bwMode="auto">
            <a:xfrm flipV="1">
              <a:off x="2743200" y="3248976"/>
              <a:ext cx="2766951" cy="966851"/>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grpSp>
        <p:nvGrpSpPr>
          <p:cNvPr id="8" name="Group 46"/>
          <p:cNvGrpSpPr>
            <a:grpSpLocks/>
          </p:cNvGrpSpPr>
          <p:nvPr/>
        </p:nvGrpSpPr>
        <p:grpSpPr bwMode="auto">
          <a:xfrm>
            <a:off x="6345472" y="907981"/>
            <a:ext cx="2743200" cy="1661505"/>
            <a:chOff x="6399902" y="1255556"/>
            <a:chExt cx="2743200" cy="1661901"/>
          </a:xfrm>
        </p:grpSpPr>
        <p:sp>
          <p:nvSpPr>
            <p:cNvPr id="21" name="Rectangle 20"/>
            <p:cNvSpPr/>
            <p:nvPr/>
          </p:nvSpPr>
          <p:spPr>
            <a:xfrm>
              <a:off x="6399902" y="1255556"/>
              <a:ext cx="2743200" cy="584915"/>
            </a:xfrm>
            <a:prstGeom prst="rect">
              <a:avLst/>
            </a:prstGeom>
          </p:spPr>
          <p:txBody>
            <a:bodyPr>
              <a:spAutoFit/>
            </a:bodyPr>
            <a:lstStyle/>
            <a:p>
              <a:pPr marL="342900" indent="-342900" eaLnBrk="1" hangingPunct="1">
                <a:buFont typeface="+mj-lt"/>
                <a:buAutoNum type="arabicPeriod" startAt="3"/>
                <a:defRPr/>
              </a:pPr>
              <a:r>
                <a:rPr lang="en-US" sz="1600" dirty="0">
                  <a:solidFill>
                    <a:schemeClr val="accent6">
                      <a:lumMod val="75000"/>
                    </a:schemeClr>
                  </a:solidFill>
                  <a:latin typeface="+mn-lt"/>
                  <a:cs typeface="+mn-cs"/>
                </a:rPr>
                <a:t>Nuclei arrive in a magnetic trap and orbit in a circle.  </a:t>
              </a:r>
            </a:p>
          </p:txBody>
        </p:sp>
        <p:cxnSp>
          <p:nvCxnSpPr>
            <p:cNvPr id="26635" name="Straight Arrow Connector 38"/>
            <p:cNvCxnSpPr>
              <a:cxnSpLocks noChangeShapeType="1"/>
            </p:cNvCxnSpPr>
            <p:nvPr/>
          </p:nvCxnSpPr>
          <p:spPr bwMode="auto">
            <a:xfrm flipV="1">
              <a:off x="6477000" y="2393952"/>
              <a:ext cx="1515094" cy="523505"/>
            </a:xfrm>
            <a:prstGeom prst="straightConnector1">
              <a:avLst/>
            </a:prstGeom>
            <a:noFill/>
            <a:ln w="38100" algn="ctr">
              <a:solidFill>
                <a:srgbClr val="FF0000"/>
              </a:solidFill>
              <a:round/>
              <a:headEnd/>
              <a:tailEnd type="arrow" w="med" len="med"/>
            </a:ln>
            <a:extLst>
              <a:ext uri="{909E8E84-426E-40DD-AFC4-6F175D3DCCD1}">
                <a14:hiddenFill xmlns:a14="http://schemas.microsoft.com/office/drawing/2010/main">
                  <a:noFill/>
                </a14:hiddenFill>
              </a:ext>
            </a:extLst>
          </p:spPr>
        </p:cxnSp>
      </p:grpSp>
      <p:pic>
        <p:nvPicPr>
          <p:cNvPr id="26633" name="Picture 9" descr="image"/>
          <p:cNvPicPr>
            <a:picLocks noChangeAspect="1" noChangeArrowheads="1"/>
          </p:cNvPicPr>
          <p:nvPr/>
        </p:nvPicPr>
        <p:blipFill>
          <a:blip r:embed="rId5" cstate="print">
            <a:extLst>
              <a:ext uri="{28A0092B-C50C-407E-A947-70E740481C1C}">
                <a14:useLocalDpi xmlns:a14="http://schemas.microsoft.com/office/drawing/2010/main" val="0"/>
              </a:ext>
            </a:extLst>
          </a:blip>
          <a:srcRect l="11111" r="5559"/>
          <a:stretch>
            <a:fillRect/>
          </a:stretch>
        </p:blipFill>
        <p:spPr bwMode="auto">
          <a:xfrm>
            <a:off x="7489370" y="2928260"/>
            <a:ext cx="11430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3"/>
          <p:cNvSpPr txBox="1">
            <a:spLocks noChangeArrowheads="1"/>
          </p:cNvSpPr>
          <p:nvPr/>
        </p:nvSpPr>
        <p:spPr>
          <a:xfrm>
            <a:off x="628650" y="163288"/>
            <a:ext cx="7886700" cy="538843"/>
          </a:xfrm>
          <a:prstGeom prst="rect">
            <a:avLst/>
          </a:prstGeom>
        </p:spPr>
        <p:txBody>
          <a:bodyPr/>
          <a:lstStyle>
            <a:lvl1pPr algn="l" defTabSz="914400" rtl="0" eaLnBrk="1" latinLnBrk="0" hangingPunct="1">
              <a:lnSpc>
                <a:spcPct val="90000"/>
              </a:lnSpc>
              <a:spcBef>
                <a:spcPct val="0"/>
              </a:spcBef>
              <a:buNone/>
              <a:defRPr sz="3200" kern="1200" baseline="0">
                <a:solidFill>
                  <a:schemeClr val="tx1"/>
                </a:solidFill>
                <a:latin typeface="Californian FB" panose="0207040306080B030204" pitchFamily="18" charset="0"/>
                <a:ea typeface="+mj-ea"/>
                <a:cs typeface="+mj-cs"/>
              </a:defRPr>
            </a:lvl1pPr>
          </a:lstStyle>
          <a:p>
            <a:r>
              <a:rPr lang="en-US" altLang="en-US" dirty="0" smtClean="0"/>
              <a:t>Experiments</a:t>
            </a:r>
          </a:p>
        </p:txBody>
      </p:sp>
    </p:spTree>
    <p:extLst>
      <p:ext uri="{BB962C8B-B14F-4D97-AF65-F5344CB8AC3E}">
        <p14:creationId xmlns:p14="http://schemas.microsoft.com/office/powerpoint/2010/main" val="309995734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sz="2800" dirty="0" smtClean="0"/>
              <a:t>Detectors</a:t>
            </a:r>
          </a:p>
        </p:txBody>
      </p:sp>
      <p:grpSp>
        <p:nvGrpSpPr>
          <p:cNvPr id="2" name="Group 3"/>
          <p:cNvGrpSpPr>
            <a:grpSpLocks/>
          </p:cNvGrpSpPr>
          <p:nvPr/>
        </p:nvGrpSpPr>
        <p:grpSpPr bwMode="auto">
          <a:xfrm>
            <a:off x="822036" y="1149580"/>
            <a:ext cx="3196375" cy="2176035"/>
            <a:chOff x="192" y="864"/>
            <a:chExt cx="2448" cy="1669"/>
          </a:xfrm>
        </p:grpSpPr>
        <p:grpSp>
          <p:nvGrpSpPr>
            <p:cNvPr id="28684" name="Group 4"/>
            <p:cNvGrpSpPr>
              <a:grpSpLocks/>
            </p:cNvGrpSpPr>
            <p:nvPr/>
          </p:nvGrpSpPr>
          <p:grpSpPr bwMode="auto">
            <a:xfrm>
              <a:off x="192" y="864"/>
              <a:ext cx="2448" cy="1669"/>
              <a:chOff x="192" y="864"/>
              <a:chExt cx="2448" cy="1669"/>
            </a:xfrm>
          </p:grpSpPr>
          <p:pic>
            <p:nvPicPr>
              <p:cNvPr id="28686" name="Picture 5"/>
              <p:cNvPicPr>
                <a:picLocks noChangeAspect="1" noChangeArrowheads="1"/>
              </p:cNvPicPr>
              <p:nvPr/>
            </p:nvPicPr>
            <p:blipFill>
              <a:blip r:embed="rId2">
                <a:extLst>
                  <a:ext uri="{28A0092B-C50C-407E-A947-70E740481C1C}">
                    <a14:useLocalDpi xmlns:a14="http://schemas.microsoft.com/office/drawing/2010/main" val="0"/>
                  </a:ext>
                </a:extLst>
              </a:blip>
              <a:srcRect r="4295" b="16667"/>
              <a:stretch>
                <a:fillRect/>
              </a:stretch>
            </p:blipFill>
            <p:spPr bwMode="auto">
              <a:xfrm>
                <a:off x="192" y="864"/>
                <a:ext cx="2448" cy="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7" name="Text Box 6"/>
              <p:cNvSpPr txBox="1">
                <a:spLocks noChangeArrowheads="1"/>
              </p:cNvSpPr>
              <p:nvPr/>
            </p:nvSpPr>
            <p:spPr bwMode="auto">
              <a:xfrm>
                <a:off x="720" y="1626"/>
                <a:ext cx="1248"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a:t>“</a:t>
                </a:r>
                <a:r>
                  <a:rPr lang="en-US" altLang="en-US" sz="1800">
                    <a:solidFill>
                      <a:srgbClr val="D6A162"/>
                    </a:solidFill>
                  </a:rPr>
                  <a:t>Halo nuclei</a:t>
                </a:r>
                <a:r>
                  <a:rPr lang="en-US" altLang="en-US" sz="1800"/>
                  <a:t>” and neutron-rich isotopes</a:t>
                </a:r>
                <a:endParaRPr lang="en-US" altLang="en-US" sz="1800">
                  <a:solidFill>
                    <a:srgbClr val="D6A162"/>
                  </a:solidFill>
                </a:endParaRPr>
              </a:p>
            </p:txBody>
          </p:sp>
        </p:grpSp>
        <p:sp>
          <p:nvSpPr>
            <p:cNvPr id="28685" name="Text Box 7"/>
            <p:cNvSpPr txBox="1">
              <a:spLocks noChangeArrowheads="1"/>
            </p:cNvSpPr>
            <p:nvPr/>
          </p:nvSpPr>
          <p:spPr bwMode="auto">
            <a:xfrm>
              <a:off x="672" y="1290"/>
              <a:ext cx="11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a:t>MoNA  </a:t>
              </a:r>
            </a:p>
          </p:txBody>
        </p:sp>
      </p:grpSp>
      <p:grpSp>
        <p:nvGrpSpPr>
          <p:cNvPr id="4" name="Group 12"/>
          <p:cNvGrpSpPr>
            <a:grpSpLocks/>
          </p:cNvGrpSpPr>
          <p:nvPr/>
        </p:nvGrpSpPr>
        <p:grpSpPr bwMode="auto">
          <a:xfrm>
            <a:off x="4811066" y="1796673"/>
            <a:ext cx="2974793" cy="4070160"/>
            <a:chOff x="1275" y="768"/>
            <a:chExt cx="2512" cy="3442"/>
          </a:xfrm>
        </p:grpSpPr>
        <p:pic>
          <p:nvPicPr>
            <p:cNvPr id="28681" name="Picture 13"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5" y="768"/>
              <a:ext cx="2469" cy="3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Text Box 14"/>
            <p:cNvSpPr txBox="1">
              <a:spLocks noChangeArrowheads="1"/>
            </p:cNvSpPr>
            <p:nvPr/>
          </p:nvSpPr>
          <p:spPr bwMode="auto">
            <a:xfrm rot="5400000">
              <a:off x="1993" y="2138"/>
              <a:ext cx="3094" cy="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b="1" dirty="0"/>
                <a:t>S800 Spectrograph</a:t>
              </a:r>
            </a:p>
          </p:txBody>
        </p:sp>
        <p:sp>
          <p:nvSpPr>
            <p:cNvPr id="28683" name="Text Box 15"/>
            <p:cNvSpPr txBox="1">
              <a:spLocks noChangeArrowheads="1"/>
            </p:cNvSpPr>
            <p:nvPr/>
          </p:nvSpPr>
          <p:spPr bwMode="auto">
            <a:xfrm>
              <a:off x="1367" y="3711"/>
              <a:ext cx="225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t>Nuclei found in </a:t>
              </a:r>
              <a:r>
                <a:rPr lang="en-US" altLang="en-US" sz="1800" dirty="0">
                  <a:solidFill>
                    <a:srgbClr val="D6A162"/>
                  </a:solidFill>
                </a:rPr>
                <a:t>stellar reactions</a:t>
              </a:r>
            </a:p>
          </p:txBody>
        </p:sp>
      </p:grpSp>
      <p:grpSp>
        <p:nvGrpSpPr>
          <p:cNvPr id="5" name="Group 20"/>
          <p:cNvGrpSpPr>
            <a:grpSpLocks/>
          </p:cNvGrpSpPr>
          <p:nvPr/>
        </p:nvGrpSpPr>
        <p:grpSpPr bwMode="auto">
          <a:xfrm>
            <a:off x="822036" y="3671243"/>
            <a:ext cx="3196375" cy="2230793"/>
            <a:chOff x="192" y="2284"/>
            <a:chExt cx="2448" cy="1711"/>
          </a:xfrm>
        </p:grpSpPr>
        <p:pic>
          <p:nvPicPr>
            <p:cNvPr id="28678" name="Picture 21" descr="Hira-beautiful"/>
            <p:cNvPicPr>
              <a:picLocks noChangeAspect="1" noChangeArrowheads="1"/>
            </p:cNvPicPr>
            <p:nvPr/>
          </p:nvPicPr>
          <p:blipFill>
            <a:blip r:embed="rId4">
              <a:extLst>
                <a:ext uri="{28A0092B-C50C-407E-A947-70E740481C1C}">
                  <a14:useLocalDpi xmlns:a14="http://schemas.microsoft.com/office/drawing/2010/main" val="0"/>
                </a:ext>
              </a:extLst>
            </a:blip>
            <a:srcRect t="6824"/>
            <a:stretch>
              <a:fillRect/>
            </a:stretch>
          </p:blipFill>
          <p:spPr bwMode="auto">
            <a:xfrm>
              <a:off x="192" y="2284"/>
              <a:ext cx="2448"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Text Box 22"/>
            <p:cNvSpPr txBox="1">
              <a:spLocks noChangeArrowheads="1"/>
            </p:cNvSpPr>
            <p:nvPr/>
          </p:nvSpPr>
          <p:spPr bwMode="auto">
            <a:xfrm>
              <a:off x="240" y="2592"/>
              <a:ext cx="187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dirty="0">
                  <a:solidFill>
                    <a:srgbClr val="D6A162"/>
                  </a:solidFill>
                </a:rPr>
                <a:t>Nuclear states</a:t>
              </a:r>
              <a:r>
                <a:rPr lang="en-US" altLang="en-US" sz="1800" dirty="0"/>
                <a:t> from particles freed in collisions</a:t>
              </a:r>
              <a:endParaRPr lang="en-US" altLang="en-US" sz="1800" dirty="0">
                <a:solidFill>
                  <a:srgbClr val="D6A162"/>
                </a:solidFill>
              </a:endParaRPr>
            </a:p>
          </p:txBody>
        </p:sp>
        <p:sp>
          <p:nvSpPr>
            <p:cNvPr id="28680" name="Text Box 23"/>
            <p:cNvSpPr txBox="1">
              <a:spLocks noChangeArrowheads="1"/>
            </p:cNvSpPr>
            <p:nvPr/>
          </p:nvSpPr>
          <p:spPr bwMode="auto">
            <a:xfrm>
              <a:off x="1670" y="3564"/>
              <a:ext cx="88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3600" b="1" dirty="0" err="1"/>
                <a:t>HiRA</a:t>
              </a:r>
              <a:endParaRPr lang="en-US" altLang="en-US" sz="3600" b="1" dirty="0"/>
            </a:p>
          </p:txBody>
        </p:sp>
      </p:gr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5457" y="214659"/>
            <a:ext cx="5536248" cy="1356195"/>
          </a:xfrm>
          <a:prstGeom prst="rect">
            <a:avLst/>
          </a:prstGeom>
        </p:spPr>
      </p:pic>
      <p:sp>
        <p:nvSpPr>
          <p:cNvPr id="17" name="Rectangle 16"/>
          <p:cNvSpPr/>
          <p:nvPr/>
        </p:nvSpPr>
        <p:spPr>
          <a:xfrm>
            <a:off x="5932714" y="214659"/>
            <a:ext cx="2988991" cy="1356195"/>
          </a:xfrm>
          <a:prstGeom prst="rect">
            <a:avLst/>
          </a:prstGeom>
          <a:solidFill>
            <a:schemeClr val="accent6">
              <a:lumMod val="75000"/>
              <a:alpha val="30000"/>
            </a:schemeClr>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23"/>
          <p:cNvSpPr txBox="1">
            <a:spLocks noChangeArrowheads="1"/>
          </p:cNvSpPr>
          <p:nvPr/>
        </p:nvSpPr>
        <p:spPr bwMode="auto">
          <a:xfrm>
            <a:off x="329549" y="5902036"/>
            <a:ext cx="844814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000" b="1" dirty="0" smtClean="0">
                <a:solidFill>
                  <a:schemeClr val="accent6">
                    <a:lumMod val="75000"/>
                  </a:schemeClr>
                </a:solidFill>
              </a:rPr>
              <a:t>Nuclear structure, astrophysical reaction rates, symmetry breaking, etc.</a:t>
            </a:r>
            <a:endParaRPr lang="en-US" altLang="en-US" sz="2000" b="1" dirty="0">
              <a:solidFill>
                <a:schemeClr val="accent6">
                  <a:lumMod val="75000"/>
                </a:schemeClr>
              </a:solidFill>
            </a:endParaRPr>
          </a:p>
        </p:txBody>
      </p:sp>
    </p:spTree>
    <p:extLst>
      <p:ext uri="{BB962C8B-B14F-4D97-AF65-F5344CB8AC3E}">
        <p14:creationId xmlns:p14="http://schemas.microsoft.com/office/powerpoint/2010/main" val="4165405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childTnLst>
                                </p:cTn>
                              </p:par>
                            </p:childTnLst>
                          </p:cTn>
                        </p:par>
                        <p:par>
                          <p:cTn id="14" fill="hold" nodeType="afterGroup">
                            <p:stCondLst>
                              <p:cond delay="1500"/>
                            </p:stCondLst>
                            <p:childTnLst>
                              <p:par>
                                <p:cTn id="15" presetID="10"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childTnLst>
                          </p:cTn>
                        </p:par>
                        <p:par>
                          <p:cTn id="18" fill="hold" nodeType="afterGroup">
                            <p:stCondLst>
                              <p:cond delay="2500"/>
                            </p:stCondLst>
                            <p:childTnLst>
                              <p:par>
                                <p:cTn id="19" presetID="10"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childTnLst>
                                </p:cTn>
                              </p:par>
                            </p:childTnLst>
                          </p:cTn>
                        </p:par>
                        <p:par>
                          <p:cTn id="22" fill="hold">
                            <p:stCondLst>
                              <p:cond delay="3500"/>
                            </p:stCondLst>
                            <p:childTnLst>
                              <p:par>
                                <p:cTn id="23" presetID="22" presetClass="entr" presetSubtype="8"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left)">
                                      <p:cBhvr>
                                        <p:cTn id="25"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SERVING USERS</a:t>
            </a:r>
            <a:endParaRPr lang="en-US" dirty="0"/>
          </a:p>
        </p:txBody>
      </p:sp>
      <p:sp>
        <p:nvSpPr>
          <p:cNvPr id="3" name="Content Placeholder 2"/>
          <p:cNvSpPr>
            <a:spLocks noGrp="1"/>
          </p:cNvSpPr>
          <p:nvPr>
            <p:ph idx="1"/>
          </p:nvPr>
        </p:nvSpPr>
        <p:spPr/>
        <p:txBody>
          <a:bodyPr/>
          <a:lstStyle/>
          <a:p>
            <a:pPr marL="0" indent="0">
              <a:buNone/>
            </a:pPr>
            <a:r>
              <a:rPr lang="en-US" dirty="0" smtClean="0"/>
              <a:t>NSCL is a </a:t>
            </a:r>
            <a:r>
              <a:rPr lang="en-US" b="1" dirty="0" smtClean="0"/>
              <a:t>world class research facility</a:t>
            </a:r>
            <a:r>
              <a:rPr lang="en-US" dirty="0" smtClean="0"/>
              <a:t>, supported by the National Science Foundation (NSF), that hosts the best nuclear scientists from the US and the world.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500" y="1865847"/>
            <a:ext cx="9144000" cy="4539488"/>
          </a:xfrm>
          <a:prstGeom prst="rect">
            <a:avLst/>
          </a:prstGeom>
        </p:spPr>
      </p:pic>
      <p:sp>
        <p:nvSpPr>
          <p:cNvPr id="6" name="Content Placeholder 2"/>
          <p:cNvSpPr txBox="1">
            <a:spLocks/>
          </p:cNvSpPr>
          <p:nvPr/>
        </p:nvSpPr>
        <p:spPr>
          <a:xfrm>
            <a:off x="2872378" y="5567241"/>
            <a:ext cx="4091130" cy="825394"/>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b="0" kern="1200">
                <a:solidFill>
                  <a:schemeClr val="accent6">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smtClean="0"/>
              <a:t>NSCL User Community</a:t>
            </a:r>
          </a:p>
          <a:p>
            <a:pPr marL="0" indent="0">
              <a:buFont typeface="Arial" panose="020B0604020202020204" pitchFamily="34" charset="0"/>
              <a:buNone/>
            </a:pPr>
            <a:r>
              <a:rPr lang="en-US" dirty="0" smtClean="0"/>
              <a:t>April 2013 (&gt;1300 scientists)</a:t>
            </a:r>
          </a:p>
        </p:txBody>
      </p:sp>
    </p:spTree>
    <p:extLst>
      <p:ext uri="{BB962C8B-B14F-4D97-AF65-F5344CB8AC3E}">
        <p14:creationId xmlns:p14="http://schemas.microsoft.com/office/powerpoint/2010/main" val="1588121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6" descr="beamlin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 y="957941"/>
            <a:ext cx="4648200"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2"/>
          <p:cNvSpPr>
            <a:spLocks noGrp="1" noChangeArrowheads="1"/>
          </p:cNvSpPr>
          <p:nvPr>
            <p:ph type="title"/>
          </p:nvPr>
        </p:nvSpPr>
        <p:spPr/>
        <p:txBody>
          <a:bodyPr/>
          <a:lstStyle/>
          <a:p>
            <a:pPr eaLnBrk="1" hangingPunct="1"/>
            <a:r>
              <a:rPr lang="en-US" altLang="en-US" sz="2800" smtClean="0"/>
              <a:t>FRIB: Facility for Rare Isotope Beams</a:t>
            </a:r>
          </a:p>
        </p:txBody>
      </p:sp>
      <p:sp>
        <p:nvSpPr>
          <p:cNvPr id="29700" name="Rectangle 4"/>
          <p:cNvSpPr>
            <a:spLocks noChangeArrowheads="1"/>
          </p:cNvSpPr>
          <p:nvPr/>
        </p:nvSpPr>
        <p:spPr bwMode="auto">
          <a:xfrm>
            <a:off x="6400800" y="805541"/>
            <a:ext cx="2514600"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buFontTx/>
              <a:buNone/>
            </a:pPr>
            <a:r>
              <a:rPr lang="en-US" altLang="en-US" sz="1800" dirty="0">
                <a:solidFill>
                  <a:schemeClr val="accent6">
                    <a:lumMod val="75000"/>
                  </a:schemeClr>
                </a:solidFill>
              </a:rPr>
              <a:t>MSU has been chosen as the site for FRIB: a </a:t>
            </a:r>
            <a:r>
              <a:rPr lang="en-US" altLang="en-US" sz="1800" dirty="0">
                <a:solidFill>
                  <a:srgbClr val="D6A162"/>
                </a:solidFill>
              </a:rPr>
              <a:t>$730 </a:t>
            </a:r>
            <a:r>
              <a:rPr lang="en-US" altLang="en-US" sz="1800" dirty="0">
                <a:solidFill>
                  <a:schemeClr val="accent6">
                    <a:lumMod val="75000"/>
                  </a:schemeClr>
                </a:solidFill>
              </a:rPr>
              <a:t>million US Department of Energy project to design and establish a </a:t>
            </a:r>
            <a:r>
              <a:rPr lang="en-US" altLang="en-US" sz="1800" dirty="0">
                <a:solidFill>
                  <a:srgbClr val="D6A162"/>
                </a:solidFill>
              </a:rPr>
              <a:t>world-leading laboratory</a:t>
            </a:r>
            <a:r>
              <a:rPr lang="en-US" altLang="en-US" sz="1800" dirty="0"/>
              <a:t> </a:t>
            </a:r>
            <a:r>
              <a:rPr lang="en-US" altLang="en-US" sz="1800" dirty="0">
                <a:solidFill>
                  <a:schemeClr val="accent6">
                    <a:lumMod val="75000"/>
                  </a:schemeClr>
                </a:solidFill>
              </a:rPr>
              <a:t>over the next decade. Civil construction </a:t>
            </a:r>
            <a:r>
              <a:rPr lang="en-US" altLang="en-US" sz="1800" dirty="0" smtClean="0">
                <a:solidFill>
                  <a:schemeClr val="accent6">
                    <a:lumMod val="75000"/>
                  </a:schemeClr>
                </a:solidFill>
              </a:rPr>
              <a:t>is ongoing, </a:t>
            </a:r>
            <a:r>
              <a:rPr lang="en-US" altLang="en-US" sz="1800" dirty="0">
                <a:solidFill>
                  <a:srgbClr val="D6A162"/>
                </a:solidFill>
              </a:rPr>
              <a:t>completion by 2022 at the latest</a:t>
            </a:r>
            <a:r>
              <a:rPr lang="en-US" altLang="en-US" sz="1800" dirty="0"/>
              <a:t>.</a:t>
            </a:r>
          </a:p>
        </p:txBody>
      </p:sp>
      <p:sp>
        <p:nvSpPr>
          <p:cNvPr id="29701" name="Text Box 5"/>
          <p:cNvSpPr txBox="1">
            <a:spLocks noChangeArrowheads="1"/>
          </p:cNvSpPr>
          <p:nvPr/>
        </p:nvSpPr>
        <p:spPr bwMode="auto">
          <a:xfrm>
            <a:off x="533400" y="1029379"/>
            <a:ext cx="1905000" cy="461962"/>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400">
                <a:solidFill>
                  <a:srgbClr val="333C2B"/>
                </a:solidFill>
              </a:rPr>
              <a:t>NSCL today</a:t>
            </a:r>
          </a:p>
        </p:txBody>
      </p:sp>
      <p:grpSp>
        <p:nvGrpSpPr>
          <p:cNvPr id="2" name="Group 11"/>
          <p:cNvGrpSpPr>
            <a:grpSpLocks/>
          </p:cNvGrpSpPr>
          <p:nvPr/>
        </p:nvGrpSpPr>
        <p:grpSpPr bwMode="auto">
          <a:xfrm>
            <a:off x="355600" y="805541"/>
            <a:ext cx="5892800" cy="5383213"/>
            <a:chOff x="644348" y="1676400"/>
            <a:chExt cx="5999163" cy="5429250"/>
          </a:xfrm>
        </p:grpSpPr>
        <p:pic>
          <p:nvPicPr>
            <p:cNvPr id="29705" name="Picture 6" descr="FRIB_layout.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44348" y="1676400"/>
              <a:ext cx="599916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62328" y="1767662"/>
              <a:ext cx="1903829" cy="461110"/>
            </a:xfrm>
            <a:prstGeom prst="rect">
              <a:avLst/>
            </a:prstGeom>
            <a:solidFill>
              <a:srgbClr val="FFFFFF">
                <a:alpha val="50196"/>
              </a:srgbClr>
            </a:solidFill>
          </p:spPr>
          <p:txBody>
            <a:bodyPr>
              <a:spAutoFit/>
            </a:bodyPr>
            <a:lstStyle/>
            <a:p>
              <a:pPr eaLnBrk="1" hangingPunct="1">
                <a:defRPr/>
              </a:pPr>
              <a:r>
                <a:rPr lang="en-US" sz="2400" dirty="0">
                  <a:solidFill>
                    <a:srgbClr val="333C2B"/>
                  </a:solidFill>
                  <a:latin typeface="+mn-lt"/>
                </a:rPr>
                <a:t>FRIB design</a:t>
              </a:r>
            </a:p>
          </p:txBody>
        </p:sp>
      </p:grpSp>
      <p:pic>
        <p:nvPicPr>
          <p:cNvPr id="3" name="Picture 2"/>
          <p:cNvPicPr>
            <a:picLocks noChangeAspect="1"/>
          </p:cNvPicPr>
          <p:nvPr/>
        </p:nvPicPr>
        <p:blipFill>
          <a:blip r:embed="rId5">
            <a:extLst>
              <a:ext uri="{28A0092B-C50C-407E-A947-70E740481C1C}">
                <a14:useLocalDpi xmlns:a14="http://schemas.microsoft.com/office/drawing/2010/main" val="0"/>
              </a:ext>
            </a:extLst>
          </a:blip>
          <a:srcRect l="5354" t="11111" r="9647" b="11111"/>
          <a:stretch>
            <a:fillRect/>
          </a:stretch>
        </p:blipFill>
        <p:spPr bwMode="auto">
          <a:xfrm>
            <a:off x="6329363" y="4310741"/>
            <a:ext cx="2655887"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2" name="Picture 5" descr="SClogo_text.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33600" y="3361416"/>
            <a:ext cx="1371600"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329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9702"/>
                                        </p:tgtEl>
                                        <p:attrNameLst>
                                          <p:attrName>style.visibility</p:attrName>
                                        </p:attrNameLst>
                                      </p:cBhvr>
                                      <p:to>
                                        <p:strVal val="visible"/>
                                      </p:to>
                                    </p:set>
                                    <p:animEffect transition="in" filter="fade">
                                      <p:cBhvr>
                                        <p:cTn id="11" dur="500"/>
                                        <p:tgtEl>
                                          <p:spTgt spid="29702"/>
                                        </p:tgtEl>
                                      </p:cBhvr>
                                    </p:animEffect>
                                  </p:childTnLst>
                                </p:cTn>
                              </p:par>
                            </p:childTnLst>
                          </p:cTn>
                        </p:par>
                        <p:par>
                          <p:cTn id="12" fill="hold" nodeType="afterGroup">
                            <p:stCondLst>
                              <p:cond delay="25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altLang="en-US" sz="3200" smtClean="0"/>
              <a:t>FRIB: a Next-Generation facility</a:t>
            </a:r>
          </a:p>
        </p:txBody>
      </p:sp>
      <p:sp>
        <p:nvSpPr>
          <p:cNvPr id="53251" name="Rectangle 3"/>
          <p:cNvSpPr>
            <a:spLocks noGrp="1" noChangeArrowheads="1"/>
          </p:cNvSpPr>
          <p:nvPr>
            <p:ph type="body" idx="1"/>
          </p:nvPr>
        </p:nvSpPr>
        <p:spPr>
          <a:xfrm>
            <a:off x="304800" y="1371600"/>
            <a:ext cx="8686800" cy="2209800"/>
          </a:xfrm>
        </p:spPr>
        <p:txBody>
          <a:bodyPr>
            <a:normAutofit lnSpcReduction="10000"/>
          </a:bodyPr>
          <a:lstStyle/>
          <a:p>
            <a:pPr eaLnBrk="1" hangingPunct="1">
              <a:lnSpc>
                <a:spcPct val="90000"/>
              </a:lnSpc>
              <a:buFontTx/>
              <a:buNone/>
            </a:pPr>
            <a:r>
              <a:rPr lang="en-US" altLang="en-US" sz="2400" dirty="0" smtClean="0"/>
              <a:t>FRIB will provide the </a:t>
            </a:r>
            <a:r>
              <a:rPr lang="en-US" altLang="en-US" sz="2400" dirty="0" smtClean="0">
                <a:solidFill>
                  <a:srgbClr val="D6A162"/>
                </a:solidFill>
              </a:rPr>
              <a:t>highest-intensity beams of rare isotopes</a:t>
            </a:r>
            <a:r>
              <a:rPr lang="en-US" altLang="en-US" sz="2400" dirty="0" smtClean="0"/>
              <a:t> available anywhere </a:t>
            </a:r>
            <a:r>
              <a:rPr lang="en-US" altLang="en-US" sz="2400" baseline="30000" dirty="0" smtClean="0"/>
              <a:t>(1)</a:t>
            </a:r>
          </a:p>
          <a:p>
            <a:pPr eaLnBrk="1" hangingPunct="1">
              <a:lnSpc>
                <a:spcPct val="90000"/>
              </a:lnSpc>
            </a:pPr>
            <a:r>
              <a:rPr lang="en-US" altLang="en-US" sz="2400" dirty="0" smtClean="0"/>
              <a:t>Beam energies: up to </a:t>
            </a:r>
            <a:r>
              <a:rPr lang="en-US" altLang="en-US" sz="2400" dirty="0" smtClean="0">
                <a:solidFill>
                  <a:srgbClr val="D6A162"/>
                </a:solidFill>
              </a:rPr>
              <a:t>200 MeV/nucleon for uranium</a:t>
            </a:r>
            <a:r>
              <a:rPr lang="en-US" altLang="en-US" sz="2400" dirty="0" smtClean="0"/>
              <a:t> (approximately twice the energy of NSCL) with the option of upgrading to 400 MeV </a:t>
            </a:r>
            <a:r>
              <a:rPr lang="en-US" altLang="en-US" sz="2400" baseline="30000" dirty="0" smtClean="0"/>
              <a:t>(1)</a:t>
            </a:r>
          </a:p>
          <a:p>
            <a:pPr eaLnBrk="1" hangingPunct="1">
              <a:lnSpc>
                <a:spcPct val="90000"/>
              </a:lnSpc>
            </a:pPr>
            <a:r>
              <a:rPr lang="en-US" altLang="en-US" sz="2400" dirty="0" smtClean="0"/>
              <a:t>Beam Power: </a:t>
            </a:r>
            <a:r>
              <a:rPr lang="en-US" altLang="en-US" sz="2400" dirty="0" smtClean="0">
                <a:solidFill>
                  <a:srgbClr val="D6A162"/>
                </a:solidFill>
              </a:rPr>
              <a:t>400 kW</a:t>
            </a:r>
            <a:r>
              <a:rPr lang="en-US" altLang="en-US" sz="2400" dirty="0" smtClean="0"/>
              <a:t> (nearly 10x that of similar facilities) </a:t>
            </a:r>
            <a:r>
              <a:rPr lang="en-US" altLang="en-US" sz="2400" baseline="30000" dirty="0" smtClean="0"/>
              <a:t>(1)</a:t>
            </a:r>
          </a:p>
        </p:txBody>
      </p:sp>
      <p:pic>
        <p:nvPicPr>
          <p:cNvPr id="53252" name="Picture 4" descr="adm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3657600"/>
            <a:ext cx="5105400"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ChangeArrowheads="1"/>
          </p:cNvSpPr>
          <p:nvPr/>
        </p:nvSpPr>
        <p:spPr bwMode="auto">
          <a:xfrm>
            <a:off x="304800" y="3489036"/>
            <a:ext cx="3276600" cy="2584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39725" indent="-339725">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marL="230188" indent="-230188" eaLnBrk="1" hangingPunct="1">
              <a:lnSpc>
                <a:spcPct val="80000"/>
              </a:lnSpc>
              <a:spcBef>
                <a:spcPts val="1000"/>
              </a:spcBef>
            </a:pPr>
            <a:r>
              <a:rPr lang="en-US" altLang="en-US" sz="2400" dirty="0">
                <a:solidFill>
                  <a:srgbClr val="548235"/>
                </a:solidFill>
                <a:latin typeface="Arial" panose="020B0604020202020204" pitchFamily="34" charset="0"/>
                <a:cs typeface="Arial" panose="020B0604020202020204" pitchFamily="34" charset="0"/>
              </a:rPr>
              <a:t>Beam Driver: heavy-ion linear accelerator, made of superconducting RF resonators </a:t>
            </a:r>
            <a:r>
              <a:rPr lang="en-US" altLang="en-US" sz="2400" baseline="30000" dirty="0">
                <a:solidFill>
                  <a:srgbClr val="548235"/>
                </a:solidFill>
                <a:latin typeface="Arial" panose="020B0604020202020204" pitchFamily="34" charset="0"/>
                <a:cs typeface="Arial" panose="020B0604020202020204" pitchFamily="34" charset="0"/>
              </a:rPr>
              <a:t>(1, 2)</a:t>
            </a:r>
            <a:r>
              <a:rPr lang="en-US" altLang="en-US" sz="2400" dirty="0">
                <a:solidFill>
                  <a:srgbClr val="548235"/>
                </a:solidFill>
                <a:latin typeface="Arial" panose="020B0604020202020204" pitchFamily="34" charset="0"/>
                <a:cs typeface="Arial" panose="020B0604020202020204" pitchFamily="34" charset="0"/>
              </a:rPr>
              <a:t> </a:t>
            </a:r>
          </a:p>
          <a:p>
            <a:pPr marL="230188" indent="-230188" eaLnBrk="1" hangingPunct="1">
              <a:lnSpc>
                <a:spcPct val="80000"/>
              </a:lnSpc>
              <a:spcBef>
                <a:spcPts val="1000"/>
              </a:spcBef>
            </a:pPr>
            <a:r>
              <a:rPr lang="en-US" altLang="en-US" sz="2400" dirty="0">
                <a:solidFill>
                  <a:srgbClr val="548235"/>
                </a:solidFill>
                <a:latin typeface="Arial" panose="020B0604020202020204" pitchFamily="34" charset="0"/>
                <a:cs typeface="Arial" panose="020B0604020202020204" pitchFamily="34" charset="0"/>
              </a:rPr>
              <a:t>Incorporating many newly-developed technologies </a:t>
            </a:r>
          </a:p>
        </p:txBody>
      </p:sp>
    </p:spTree>
    <p:extLst>
      <p:ext uri="{BB962C8B-B14F-4D97-AF65-F5344CB8AC3E}">
        <p14:creationId xmlns:p14="http://schemas.microsoft.com/office/powerpoint/2010/main" val="41380876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ltLang="en-US" dirty="0" smtClean="0"/>
              <a:t>FRIB Experiments</a:t>
            </a:r>
          </a:p>
        </p:txBody>
      </p:sp>
      <p:sp>
        <p:nvSpPr>
          <p:cNvPr id="55299" name="Rectangle 3"/>
          <p:cNvSpPr>
            <a:spLocks noGrp="1" noChangeArrowheads="1"/>
          </p:cNvSpPr>
          <p:nvPr>
            <p:ph type="body" idx="1"/>
          </p:nvPr>
        </p:nvSpPr>
        <p:spPr>
          <a:xfrm>
            <a:off x="5791200" y="1219200"/>
            <a:ext cx="3200400" cy="5334000"/>
          </a:xfrm>
        </p:spPr>
        <p:txBody>
          <a:bodyPr>
            <a:normAutofit lnSpcReduction="10000"/>
          </a:bodyPr>
          <a:lstStyle/>
          <a:p>
            <a:pPr eaLnBrk="1" hangingPunct="1">
              <a:lnSpc>
                <a:spcPct val="90000"/>
              </a:lnSpc>
            </a:pPr>
            <a:r>
              <a:rPr lang="en-US" altLang="en-US" sz="2000" dirty="0" smtClean="0"/>
              <a:t>The FRIB design also includes three </a:t>
            </a:r>
            <a:r>
              <a:rPr lang="en-US" altLang="en-US" sz="2000" dirty="0" smtClean="0">
                <a:solidFill>
                  <a:srgbClr val="D6A162"/>
                </a:solidFill>
              </a:rPr>
              <a:t>beam stopping stations and a </a:t>
            </a:r>
            <a:r>
              <a:rPr lang="en-US" altLang="en-US" sz="2000" dirty="0" err="1" smtClean="0">
                <a:solidFill>
                  <a:srgbClr val="D6A162"/>
                </a:solidFill>
              </a:rPr>
              <a:t>reaccelerator</a:t>
            </a:r>
            <a:r>
              <a:rPr lang="en-US" altLang="en-US" sz="2000" dirty="0" smtClean="0"/>
              <a:t>, currently under construction at NSCL. </a:t>
            </a:r>
          </a:p>
          <a:p>
            <a:pPr eaLnBrk="1" hangingPunct="1">
              <a:lnSpc>
                <a:spcPct val="90000"/>
              </a:lnSpc>
            </a:pPr>
            <a:r>
              <a:rPr lang="en-US" altLang="en-US" sz="2000" smtClean="0"/>
              <a:t>FRIB’s 47,000-square-foot experimental area will feature areas for </a:t>
            </a:r>
            <a:r>
              <a:rPr lang="en-US" altLang="en-US" sz="2000" smtClean="0">
                <a:solidFill>
                  <a:srgbClr val="D6A162"/>
                </a:solidFill>
              </a:rPr>
              <a:t>fast, stopped, and reaccelerated beams</a:t>
            </a:r>
            <a:r>
              <a:rPr lang="en-US" altLang="en-US" sz="2000" smtClean="0"/>
              <a:t>. </a:t>
            </a:r>
            <a:r>
              <a:rPr lang="en-US" altLang="en-US" sz="2000" baseline="30000" dirty="0" smtClean="0"/>
              <a:t>(1)</a:t>
            </a:r>
          </a:p>
          <a:p>
            <a:pPr eaLnBrk="1" hangingPunct="1">
              <a:lnSpc>
                <a:spcPct val="90000"/>
              </a:lnSpc>
            </a:pPr>
            <a:r>
              <a:rPr lang="en-US" altLang="en-US" sz="2000" dirty="0" smtClean="0"/>
              <a:t>Low-energy nuclei behave as they would in a </a:t>
            </a:r>
            <a:r>
              <a:rPr lang="en-US" altLang="en-US" sz="2000" dirty="0" smtClean="0">
                <a:solidFill>
                  <a:srgbClr val="D6A162"/>
                </a:solidFill>
              </a:rPr>
              <a:t>star or supernova</a:t>
            </a:r>
            <a:r>
              <a:rPr lang="en-US" altLang="en-US" sz="2000" dirty="0" smtClean="0"/>
              <a:t>, so experimenters can use reaccelerated beams to measure what processes occur under those conditions!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extLst>
      <p:ext uri="{BB962C8B-B14F-4D97-AF65-F5344CB8AC3E}">
        <p14:creationId xmlns:p14="http://schemas.microsoft.com/office/powerpoint/2010/main" val="12793973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0123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3145971"/>
            <a:ext cx="2057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1000" y="3145971"/>
            <a:ext cx="2819400" cy="213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4" name="Text Box 6"/>
          <p:cNvSpPr txBox="1">
            <a:spLocks noChangeArrowheads="1"/>
          </p:cNvSpPr>
          <p:nvPr/>
        </p:nvSpPr>
        <p:spPr bwMode="auto">
          <a:xfrm>
            <a:off x="152400" y="859971"/>
            <a:ext cx="1828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dirty="0">
                <a:solidFill>
                  <a:schemeClr val="accent6">
                    <a:lumMod val="75000"/>
                  </a:schemeClr>
                </a:solidFill>
              </a:rPr>
              <a:t>No eating, drinking, smoking, chewing gum</a:t>
            </a:r>
          </a:p>
        </p:txBody>
      </p:sp>
      <p:sp>
        <p:nvSpPr>
          <p:cNvPr id="191495" name="Text Box 7"/>
          <p:cNvSpPr txBox="1">
            <a:spLocks noChangeArrowheads="1"/>
          </p:cNvSpPr>
          <p:nvPr/>
        </p:nvSpPr>
        <p:spPr bwMode="auto">
          <a:xfrm>
            <a:off x="76200" y="3041196"/>
            <a:ext cx="1905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a:solidFill>
                  <a:schemeClr val="accent6">
                    <a:lumMod val="75000"/>
                  </a:schemeClr>
                </a:solidFill>
              </a:rPr>
              <a:t>Pacemaker? Beware magnetic fields</a:t>
            </a:r>
          </a:p>
        </p:txBody>
      </p:sp>
      <p:sp>
        <p:nvSpPr>
          <p:cNvPr id="191496" name="Text Box 8"/>
          <p:cNvSpPr txBox="1">
            <a:spLocks noChangeArrowheads="1"/>
          </p:cNvSpPr>
          <p:nvPr/>
        </p:nvSpPr>
        <p:spPr bwMode="auto">
          <a:xfrm>
            <a:off x="7086600" y="936171"/>
            <a:ext cx="2057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Watch your head and step, don’t sit or lean on things</a:t>
            </a:r>
          </a:p>
        </p:txBody>
      </p:sp>
      <p:sp>
        <p:nvSpPr>
          <p:cNvPr id="191497" name="Text Box 9"/>
          <p:cNvSpPr txBox="1">
            <a:spLocks noChangeArrowheads="1"/>
          </p:cNvSpPr>
          <p:nvPr/>
        </p:nvSpPr>
        <p:spPr bwMode="auto">
          <a:xfrm>
            <a:off x="7086600" y="3069771"/>
            <a:ext cx="1981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400">
                <a:solidFill>
                  <a:schemeClr val="accent6">
                    <a:lumMod val="75000"/>
                  </a:schemeClr>
                </a:solidFill>
              </a:rPr>
              <a:t>Stay with your guide, follow instructions and don’t touch</a:t>
            </a:r>
          </a:p>
        </p:txBody>
      </p:sp>
      <p:pic>
        <p:nvPicPr>
          <p:cNvPr id="31753"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1010784"/>
            <a:ext cx="2819400" cy="200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1499" name="Text Box 11"/>
          <p:cNvSpPr txBox="1">
            <a:spLocks noChangeArrowheads="1"/>
          </p:cNvSpPr>
          <p:nvPr/>
        </p:nvSpPr>
        <p:spPr bwMode="auto">
          <a:xfrm>
            <a:off x="228600" y="5355771"/>
            <a:ext cx="8686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2400" dirty="0">
                <a:solidFill>
                  <a:schemeClr val="accent6">
                    <a:lumMod val="75000"/>
                  </a:schemeClr>
                </a:solidFill>
              </a:rPr>
              <a:t>If you become separated from the tour, </a:t>
            </a:r>
            <a:r>
              <a:rPr lang="en-US" altLang="en-US" sz="2400" b="1" dirty="0">
                <a:solidFill>
                  <a:schemeClr val="accent6">
                    <a:lumMod val="75000"/>
                  </a:schemeClr>
                </a:solidFill>
              </a:rPr>
              <a:t>dial “0” from any lab phone</a:t>
            </a:r>
            <a:r>
              <a:rPr lang="en-US" altLang="en-US" sz="2400" dirty="0">
                <a:solidFill>
                  <a:schemeClr val="accent6">
                    <a:lumMod val="75000"/>
                  </a:schemeClr>
                </a:solidFill>
              </a:rPr>
              <a:t> (“305” after hours) and the receptionist will assist you</a:t>
            </a:r>
          </a:p>
        </p:txBody>
      </p:sp>
      <p:sp>
        <p:nvSpPr>
          <p:cNvPr id="31755" name="Rectangle 12"/>
          <p:cNvSpPr>
            <a:spLocks noGrp="1" noChangeArrowheads="1"/>
          </p:cNvSpPr>
          <p:nvPr>
            <p:ph type="title"/>
          </p:nvPr>
        </p:nvSpPr>
        <p:spPr/>
        <p:txBody>
          <a:bodyPr/>
          <a:lstStyle/>
          <a:p>
            <a:pPr eaLnBrk="1" hangingPunct="1"/>
            <a:r>
              <a:rPr lang="en-US" altLang="en-US" smtClean="0"/>
              <a:t>Safety First</a:t>
            </a:r>
          </a:p>
        </p:txBody>
      </p:sp>
    </p:spTree>
    <p:extLst>
      <p:ext uri="{BB962C8B-B14F-4D97-AF65-F5344CB8AC3E}">
        <p14:creationId xmlns:p14="http://schemas.microsoft.com/office/powerpoint/2010/main" val="242907380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91494"/>
                                        </p:tgtEl>
                                        <p:attrNameLst>
                                          <p:attrName>style.visibility</p:attrName>
                                        </p:attrNameLst>
                                      </p:cBhvr>
                                      <p:to>
                                        <p:strVal val="visible"/>
                                      </p:to>
                                    </p:set>
                                    <p:anim calcmode="lin" valueType="num">
                                      <p:cBhvr additive="base">
                                        <p:cTn id="7" dur="500" fill="hold"/>
                                        <p:tgtEl>
                                          <p:spTgt spid="191494"/>
                                        </p:tgtEl>
                                        <p:attrNameLst>
                                          <p:attrName>ppt_x</p:attrName>
                                        </p:attrNameLst>
                                      </p:cBhvr>
                                      <p:tavLst>
                                        <p:tav tm="0">
                                          <p:val>
                                            <p:strVal val="0-#ppt_w/2"/>
                                          </p:val>
                                        </p:tav>
                                        <p:tav tm="100000">
                                          <p:val>
                                            <p:strVal val="#ppt_x"/>
                                          </p:val>
                                        </p:tav>
                                      </p:tavLst>
                                    </p:anim>
                                    <p:anim calcmode="lin" valueType="num">
                                      <p:cBhvr additive="base">
                                        <p:cTn id="8" dur="500" fill="hold"/>
                                        <p:tgtEl>
                                          <p:spTgt spid="191494"/>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91495"/>
                                        </p:tgtEl>
                                        <p:attrNameLst>
                                          <p:attrName>style.visibility</p:attrName>
                                        </p:attrNameLst>
                                      </p:cBhvr>
                                      <p:to>
                                        <p:strVal val="visible"/>
                                      </p:to>
                                    </p:set>
                                    <p:anim calcmode="lin" valueType="num">
                                      <p:cBhvr additive="base">
                                        <p:cTn id="12" dur="500" fill="hold"/>
                                        <p:tgtEl>
                                          <p:spTgt spid="191495"/>
                                        </p:tgtEl>
                                        <p:attrNameLst>
                                          <p:attrName>ppt_x</p:attrName>
                                        </p:attrNameLst>
                                      </p:cBhvr>
                                      <p:tavLst>
                                        <p:tav tm="0">
                                          <p:val>
                                            <p:strVal val="0-#ppt_w/2"/>
                                          </p:val>
                                        </p:tav>
                                        <p:tav tm="100000">
                                          <p:val>
                                            <p:strVal val="#ppt_x"/>
                                          </p:val>
                                        </p:tav>
                                      </p:tavLst>
                                    </p:anim>
                                    <p:anim calcmode="lin" valueType="num">
                                      <p:cBhvr additive="base">
                                        <p:cTn id="13" dur="500" fill="hold"/>
                                        <p:tgtEl>
                                          <p:spTgt spid="191495"/>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191496"/>
                                        </p:tgtEl>
                                        <p:attrNameLst>
                                          <p:attrName>style.visibility</p:attrName>
                                        </p:attrNameLst>
                                      </p:cBhvr>
                                      <p:to>
                                        <p:strVal val="visible"/>
                                      </p:to>
                                    </p:set>
                                    <p:anim calcmode="lin" valueType="num">
                                      <p:cBhvr additive="base">
                                        <p:cTn id="17" dur="500" fill="hold"/>
                                        <p:tgtEl>
                                          <p:spTgt spid="191496"/>
                                        </p:tgtEl>
                                        <p:attrNameLst>
                                          <p:attrName>ppt_x</p:attrName>
                                        </p:attrNameLst>
                                      </p:cBhvr>
                                      <p:tavLst>
                                        <p:tav tm="0">
                                          <p:val>
                                            <p:strVal val="1+#ppt_w/2"/>
                                          </p:val>
                                        </p:tav>
                                        <p:tav tm="100000">
                                          <p:val>
                                            <p:strVal val="#ppt_x"/>
                                          </p:val>
                                        </p:tav>
                                      </p:tavLst>
                                    </p:anim>
                                    <p:anim calcmode="lin" valueType="num">
                                      <p:cBhvr additive="base">
                                        <p:cTn id="18" dur="500" fill="hold"/>
                                        <p:tgtEl>
                                          <p:spTgt spid="191496"/>
                                        </p:tgtEl>
                                        <p:attrNameLst>
                                          <p:attrName>ppt_y</p:attrName>
                                        </p:attrNameLst>
                                      </p:cBhvr>
                                      <p:tavLst>
                                        <p:tav tm="0">
                                          <p:val>
                                            <p:strVal val="#ppt_y"/>
                                          </p:val>
                                        </p:tav>
                                        <p:tav tm="100000">
                                          <p:val>
                                            <p:strVal val="#ppt_y"/>
                                          </p:val>
                                        </p:tav>
                                      </p:tavLst>
                                    </p:anim>
                                  </p:childTnLst>
                                </p:cTn>
                              </p:par>
                            </p:childTnLst>
                          </p:cTn>
                        </p:par>
                        <p:par>
                          <p:cTn id="19" fill="hold" nodeType="afterGroup">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191497"/>
                                        </p:tgtEl>
                                        <p:attrNameLst>
                                          <p:attrName>style.visibility</p:attrName>
                                        </p:attrNameLst>
                                      </p:cBhvr>
                                      <p:to>
                                        <p:strVal val="visible"/>
                                      </p:to>
                                    </p:set>
                                    <p:anim calcmode="lin" valueType="num">
                                      <p:cBhvr additive="base">
                                        <p:cTn id="22" dur="500" fill="hold"/>
                                        <p:tgtEl>
                                          <p:spTgt spid="191497"/>
                                        </p:tgtEl>
                                        <p:attrNameLst>
                                          <p:attrName>ppt_x</p:attrName>
                                        </p:attrNameLst>
                                      </p:cBhvr>
                                      <p:tavLst>
                                        <p:tav tm="0">
                                          <p:val>
                                            <p:strVal val="1+#ppt_w/2"/>
                                          </p:val>
                                        </p:tav>
                                        <p:tav tm="100000">
                                          <p:val>
                                            <p:strVal val="#ppt_x"/>
                                          </p:val>
                                        </p:tav>
                                      </p:tavLst>
                                    </p:anim>
                                    <p:anim calcmode="lin" valueType="num">
                                      <p:cBhvr additive="base">
                                        <p:cTn id="23" dur="500" fill="hold"/>
                                        <p:tgtEl>
                                          <p:spTgt spid="191497"/>
                                        </p:tgtEl>
                                        <p:attrNameLst>
                                          <p:attrName>ppt_y</p:attrName>
                                        </p:attrNameLst>
                                      </p:cBhvr>
                                      <p:tavLst>
                                        <p:tav tm="0">
                                          <p:val>
                                            <p:strVal val="#ppt_y"/>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191499"/>
                                        </p:tgtEl>
                                        <p:attrNameLst>
                                          <p:attrName>style.visibility</p:attrName>
                                        </p:attrNameLst>
                                      </p:cBhvr>
                                      <p:to>
                                        <p:strVal val="visible"/>
                                      </p:to>
                                    </p:set>
                                    <p:anim calcmode="lin" valueType="num">
                                      <p:cBhvr additive="base">
                                        <p:cTn id="28" dur="500" fill="hold"/>
                                        <p:tgtEl>
                                          <p:spTgt spid="191499"/>
                                        </p:tgtEl>
                                        <p:attrNameLst>
                                          <p:attrName>ppt_x</p:attrName>
                                        </p:attrNameLst>
                                      </p:cBhvr>
                                      <p:tavLst>
                                        <p:tav tm="0">
                                          <p:val>
                                            <p:strVal val="#ppt_x"/>
                                          </p:val>
                                        </p:tav>
                                        <p:tav tm="100000">
                                          <p:val>
                                            <p:strVal val="#ppt_x"/>
                                          </p:val>
                                        </p:tav>
                                      </p:tavLst>
                                    </p:anim>
                                    <p:anim calcmode="lin" valueType="num">
                                      <p:cBhvr additive="base">
                                        <p:cTn id="29" dur="500" fill="hold"/>
                                        <p:tgtEl>
                                          <p:spTgt spid="1914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4" grpId="0"/>
      <p:bldP spid="191495" grpId="0"/>
      <p:bldP spid="191496" grpId="0"/>
      <p:bldP spid="191497" grpId="0"/>
      <p:bldP spid="19149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en-US" altLang="en-US" sz="2000" smtClean="0"/>
              <a:t>National Superconducting Cyclotron Laboratory</a:t>
            </a:r>
            <a:br>
              <a:rPr lang="en-US" altLang="en-US" sz="2000" smtClean="0"/>
            </a:br>
            <a:r>
              <a:rPr lang="en-US" altLang="en-US" sz="2000" smtClean="0"/>
              <a:t>at Michigan State University</a:t>
            </a:r>
          </a:p>
        </p:txBody>
      </p:sp>
      <p:sp>
        <p:nvSpPr>
          <p:cNvPr id="33795" name="Text Box 6"/>
          <p:cNvSpPr txBox="1">
            <a:spLocks noChangeArrowheads="1"/>
          </p:cNvSpPr>
          <p:nvPr/>
        </p:nvSpPr>
        <p:spPr bwMode="auto">
          <a:xfrm>
            <a:off x="381000" y="1905000"/>
            <a:ext cx="6019800"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000" dirty="0">
                <a:solidFill>
                  <a:schemeClr val="accent6">
                    <a:lumMod val="75000"/>
                  </a:schemeClr>
                </a:solidFill>
              </a:rPr>
              <a:t>For more information about our lab and outreach programs, contact </a:t>
            </a:r>
            <a:r>
              <a:rPr lang="en-US" altLang="en-US" sz="2000" dirty="0">
                <a:hlinkClick r:id="rId2"/>
              </a:rPr>
              <a:t>visits@nscl.msu.edu</a:t>
            </a:r>
            <a:r>
              <a:rPr lang="en-US" altLang="en-US" sz="2000" dirty="0"/>
              <a:t> </a:t>
            </a:r>
            <a:r>
              <a:rPr lang="en-US" altLang="en-US" sz="2000" dirty="0">
                <a:solidFill>
                  <a:schemeClr val="accent6">
                    <a:lumMod val="75000"/>
                  </a:schemeClr>
                </a:solidFill>
              </a:rPr>
              <a:t>or go to </a:t>
            </a:r>
            <a:r>
              <a:rPr lang="en-US" altLang="en-US" sz="2000" dirty="0">
                <a:hlinkClick r:id="rId3"/>
              </a:rPr>
              <a:t>www.nscl.msu.edu</a:t>
            </a:r>
            <a:endParaRPr lang="en-US" altLang="en-US" sz="2000" dirty="0"/>
          </a:p>
          <a:p>
            <a:pPr eaLnBrk="1" hangingPunct="1">
              <a:spcBef>
                <a:spcPct val="50000"/>
              </a:spcBef>
              <a:buFontTx/>
              <a:buNone/>
            </a:pPr>
            <a:r>
              <a:rPr lang="en-US" altLang="en-US" sz="2000" dirty="0">
                <a:solidFill>
                  <a:schemeClr val="accent6">
                    <a:lumMod val="75000"/>
                  </a:schemeClr>
                </a:solidFill>
              </a:rPr>
              <a:t>Visit the “NSCL Gift Shop” online! Go to </a:t>
            </a:r>
            <a:r>
              <a:rPr lang="en-US" altLang="en-US" sz="2000" dirty="0">
                <a:hlinkClick r:id="rId4" action="ppaction://hlinkfile"/>
              </a:rPr>
              <a:t>shop.msu.edu</a:t>
            </a:r>
            <a:r>
              <a:rPr lang="en-US" altLang="en-US" sz="2000" dirty="0"/>
              <a:t> </a:t>
            </a:r>
            <a:r>
              <a:rPr lang="en-US" altLang="en-US" sz="2000" dirty="0">
                <a:solidFill>
                  <a:schemeClr val="accent6">
                    <a:lumMod val="75000"/>
                  </a:schemeClr>
                </a:solidFill>
              </a:rPr>
              <a:t>and click on </a:t>
            </a:r>
            <a:r>
              <a:rPr lang="en-US" altLang="en-US" sz="2000" dirty="0">
                <a:solidFill>
                  <a:srgbClr val="D6A162"/>
                </a:solidFill>
              </a:rPr>
              <a:t>“NSCL”</a:t>
            </a:r>
            <a:r>
              <a:rPr lang="en-US" altLang="en-US" sz="2000" dirty="0"/>
              <a:t> </a:t>
            </a:r>
            <a:r>
              <a:rPr lang="en-US" altLang="en-US" sz="2000" dirty="0">
                <a:solidFill>
                  <a:schemeClr val="accent6">
                    <a:lumMod val="75000"/>
                  </a:schemeClr>
                </a:solidFill>
              </a:rPr>
              <a:t>under </a:t>
            </a:r>
            <a:r>
              <a:rPr lang="en-US" altLang="en-US" sz="2000" dirty="0">
                <a:solidFill>
                  <a:srgbClr val="D6A162"/>
                </a:solidFill>
              </a:rPr>
              <a:t>“Specialty Stores”</a:t>
            </a:r>
          </a:p>
          <a:p>
            <a:pPr eaLnBrk="1" hangingPunct="1">
              <a:spcBef>
                <a:spcPct val="50000"/>
              </a:spcBef>
              <a:buFontTx/>
              <a:buNone/>
            </a:pPr>
            <a:r>
              <a:rPr lang="en-US" altLang="en-US" sz="2000" dirty="0">
                <a:solidFill>
                  <a:schemeClr val="accent6">
                    <a:lumMod val="75000"/>
                  </a:schemeClr>
                </a:solidFill>
              </a:rPr>
              <a:t>Follow us on </a:t>
            </a:r>
            <a:r>
              <a:rPr lang="en-US" altLang="en-US" sz="2000" dirty="0"/>
              <a:t>                  </a:t>
            </a:r>
            <a:r>
              <a:rPr lang="en-US" altLang="en-US" sz="2000" dirty="0">
                <a:solidFill>
                  <a:srgbClr val="D6A162"/>
                </a:solidFill>
              </a:rPr>
              <a:t>@</a:t>
            </a:r>
            <a:r>
              <a:rPr lang="en-US" altLang="en-US" sz="2000" dirty="0" err="1">
                <a:solidFill>
                  <a:srgbClr val="D6A162"/>
                </a:solidFill>
              </a:rPr>
              <a:t>nscl</a:t>
            </a:r>
            <a:r>
              <a:rPr lang="en-US" altLang="en-US" sz="2000" dirty="0">
                <a:solidFill>
                  <a:srgbClr val="D6A162"/>
                </a:solidFill>
              </a:rPr>
              <a:t> </a:t>
            </a:r>
          </a:p>
          <a:p>
            <a:pPr eaLnBrk="1" hangingPunct="1">
              <a:spcBef>
                <a:spcPct val="50000"/>
              </a:spcBef>
              <a:buFontTx/>
              <a:buNone/>
            </a:pPr>
            <a:r>
              <a:rPr lang="en-US" altLang="en-US" sz="2000" dirty="0">
                <a:solidFill>
                  <a:schemeClr val="accent6">
                    <a:lumMod val="75000"/>
                  </a:schemeClr>
                </a:solidFill>
              </a:rPr>
              <a:t>Friend us on </a:t>
            </a:r>
            <a:r>
              <a:rPr lang="en-US" altLang="en-US" sz="2000" dirty="0">
                <a:solidFill>
                  <a:srgbClr val="D6A162"/>
                </a:solidFill>
              </a:rPr>
              <a:t>		</a:t>
            </a:r>
            <a:r>
              <a:rPr lang="en-US" altLang="en-US" sz="2000" dirty="0">
                <a:solidFill>
                  <a:schemeClr val="accent6">
                    <a:lumMod val="75000"/>
                  </a:schemeClr>
                </a:solidFill>
              </a:rPr>
              <a:t>		</a:t>
            </a:r>
          </a:p>
          <a:p>
            <a:pPr eaLnBrk="1" hangingPunct="1">
              <a:spcBef>
                <a:spcPct val="0"/>
              </a:spcBef>
              <a:buFontTx/>
              <a:buNone/>
            </a:pPr>
            <a:r>
              <a:rPr lang="en-US" altLang="en-US" sz="2000" dirty="0">
                <a:solidFill>
                  <a:srgbClr val="D6A162"/>
                </a:solidFill>
              </a:rPr>
              <a:t>“National Superconducting Cyclotron Laboratory”</a:t>
            </a:r>
          </a:p>
        </p:txBody>
      </p:sp>
      <p:pic>
        <p:nvPicPr>
          <p:cNvPr id="33798" name="Picture 12" descr="96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91200"/>
            <a:ext cx="7096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Picture 7" descr="facebook_03.png"/>
          <p:cNvPicPr>
            <a:picLocks noChangeAspect="1"/>
          </p:cNvPicPr>
          <p:nvPr/>
        </p:nvPicPr>
        <p:blipFill>
          <a:blip r:embed="rId6">
            <a:extLst>
              <a:ext uri="{28A0092B-C50C-407E-A947-70E740481C1C}">
                <a14:useLocalDpi xmlns:a14="http://schemas.microsoft.com/office/drawing/2010/main" val="0"/>
              </a:ext>
            </a:extLst>
          </a:blip>
          <a:srcRect t="27496" b="34998"/>
          <a:stretch>
            <a:fillRect/>
          </a:stretch>
        </p:blipFill>
        <p:spPr bwMode="auto">
          <a:xfrm>
            <a:off x="1912938" y="4518025"/>
            <a:ext cx="10842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Picture 8" descr="twitter_02.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20875" y="3756025"/>
            <a:ext cx="12192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Picture 11" descr="http://a248.e.akamai.net/origin-cdn.volusion.com/pwkny.vbtqj/v/vspfiles/photos/NSCL-07-2.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0" y="1752600"/>
            <a:ext cx="265747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2" name="Picture 13" descr="http://a248.e.akamai.net/origin-cdn.volusion.com/pwkny.vbtqj/v/vspfiles/photos/NSCL-07-3.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34200" y="3581400"/>
            <a:ext cx="1573213" cy="1104900"/>
          </a:xfrm>
          <a:prstGeom prst="rect">
            <a:avLst/>
          </a:prstGeom>
          <a:noFill/>
          <a:ln w="9525">
            <a:solidFill>
              <a:srgbClr val="333C2B"/>
            </a:solidFill>
            <a:miter lim="800000"/>
            <a:headEnd/>
            <a:tailEnd/>
          </a:ln>
          <a:extLst>
            <a:ext uri="{909E8E84-426E-40DD-AFC4-6F175D3DCCD1}">
              <a14:hiddenFill xmlns:a14="http://schemas.microsoft.com/office/drawing/2010/main">
                <a:solidFill>
                  <a:srgbClr val="FFFFFF"/>
                </a:solidFill>
              </a14:hiddenFill>
            </a:ext>
          </a:extLst>
        </p:spPr>
      </p:pic>
      <p:sp>
        <p:nvSpPr>
          <p:cNvPr id="33803" name="Curved Left Arrow 11"/>
          <p:cNvSpPr>
            <a:spLocks noChangeArrowheads="1"/>
          </p:cNvSpPr>
          <p:nvPr/>
        </p:nvSpPr>
        <p:spPr bwMode="auto">
          <a:xfrm>
            <a:off x="8305800" y="3352800"/>
            <a:ext cx="304800" cy="609600"/>
          </a:xfrm>
          <a:prstGeom prst="curvedLeftArrow">
            <a:avLst>
              <a:gd name="adj1" fmla="val 25000"/>
              <a:gd name="adj2" fmla="val 50000"/>
              <a:gd name="adj3" fmla="val 25000"/>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3398963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FRIB on the MSU campus</a:t>
            </a:r>
          </a:p>
        </p:txBody>
      </p:sp>
      <p:pic>
        <p:nvPicPr>
          <p:cNvPr id="34819" name="Picture 2" descr="FRIB_render_0_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23697"/>
            <a:ext cx="70104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3555079"/>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Sources of radiation</a:t>
            </a:r>
          </a:p>
        </p:txBody>
      </p:sp>
      <p:sp>
        <p:nvSpPr>
          <p:cNvPr id="35843" name="Rectangle 3"/>
          <p:cNvSpPr>
            <a:spLocks noGrp="1" noChangeArrowheads="1"/>
          </p:cNvSpPr>
          <p:nvPr>
            <p:ph type="body" idx="1"/>
          </p:nvPr>
        </p:nvSpPr>
        <p:spPr/>
        <p:txBody>
          <a:bodyPr/>
          <a:lstStyle/>
          <a:p>
            <a:pPr eaLnBrk="1" hangingPunct="1"/>
            <a:endParaRPr lang="en-US" altLang="en-US" smtClean="0"/>
          </a:p>
        </p:txBody>
      </p:sp>
      <p:pic>
        <p:nvPicPr>
          <p:cNvPr id="35844" name="Picture 4" descr="radioactive_sour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080430"/>
            <a:ext cx="70104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1895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090966"/>
            <a:ext cx="3733800" cy="291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090966"/>
            <a:ext cx="3352800"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681766"/>
            <a:ext cx="7620000"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Text Box 9"/>
          <p:cNvSpPr txBox="1">
            <a:spLocks noChangeArrowheads="1"/>
          </p:cNvSpPr>
          <p:nvPr/>
        </p:nvSpPr>
        <p:spPr bwMode="auto">
          <a:xfrm>
            <a:off x="457200" y="13195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1982</a:t>
            </a:r>
          </a:p>
        </p:txBody>
      </p:sp>
      <p:sp>
        <p:nvSpPr>
          <p:cNvPr id="36870" name="Text Box 10"/>
          <p:cNvSpPr txBox="1">
            <a:spLocks noChangeArrowheads="1"/>
          </p:cNvSpPr>
          <p:nvPr/>
        </p:nvSpPr>
        <p:spPr bwMode="auto">
          <a:xfrm>
            <a:off x="7696200" y="11671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1997</a:t>
            </a:r>
          </a:p>
        </p:txBody>
      </p:sp>
      <p:sp>
        <p:nvSpPr>
          <p:cNvPr id="36871" name="Text Box 11"/>
          <p:cNvSpPr txBox="1">
            <a:spLocks noChangeArrowheads="1"/>
          </p:cNvSpPr>
          <p:nvPr/>
        </p:nvSpPr>
        <p:spPr bwMode="auto">
          <a:xfrm>
            <a:off x="7467600" y="5586766"/>
            <a:ext cx="692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chemeClr val="bg1"/>
                </a:solidFill>
                <a:latin typeface="Times New Roman" panose="02020603050405020304" pitchFamily="18" charset="0"/>
              </a:rPr>
              <a:t>2003</a:t>
            </a:r>
          </a:p>
        </p:txBody>
      </p:sp>
      <p:sp>
        <p:nvSpPr>
          <p:cNvPr id="36872" name="Rectangle 12"/>
          <p:cNvSpPr>
            <a:spLocks noGrp="1" noChangeArrowheads="1"/>
          </p:cNvSpPr>
          <p:nvPr>
            <p:ph type="title"/>
          </p:nvPr>
        </p:nvSpPr>
        <p:spPr/>
        <p:txBody>
          <a:bodyPr/>
          <a:lstStyle/>
          <a:p>
            <a:pPr eaLnBrk="1" hangingPunct="1"/>
            <a:r>
              <a:rPr lang="en-US" altLang="en-US" smtClean="0"/>
              <a:t>The Control Room</a:t>
            </a:r>
          </a:p>
        </p:txBody>
      </p:sp>
    </p:spTree>
    <p:extLst>
      <p:ext uri="{BB962C8B-B14F-4D97-AF65-F5344CB8AC3E}">
        <p14:creationId xmlns:p14="http://schemas.microsoft.com/office/powerpoint/2010/main" val="208153882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7916" r="10973"/>
          <a:stretch/>
        </p:blipFill>
        <p:spPr>
          <a:xfrm>
            <a:off x="1152293" y="759478"/>
            <a:ext cx="6861717" cy="5634971"/>
          </a:xfrm>
          <a:prstGeom prst="rect">
            <a:avLst/>
          </a:prstGeom>
        </p:spPr>
      </p:pic>
      <p:sp>
        <p:nvSpPr>
          <p:cNvPr id="2" name="Title 1"/>
          <p:cNvSpPr>
            <a:spLocks noGrp="1"/>
          </p:cNvSpPr>
          <p:nvPr>
            <p:ph type="title"/>
          </p:nvPr>
        </p:nvSpPr>
        <p:spPr/>
        <p:txBody>
          <a:bodyPr/>
          <a:lstStyle/>
          <a:p>
            <a:r>
              <a:rPr lang="en-US" sz="2800" dirty="0" smtClean="0"/>
              <a:t>LEADING SCIENTIFIC ADVANCEMENT</a:t>
            </a:r>
            <a:endParaRPr lang="en-US" sz="2800" dirty="0"/>
          </a:p>
        </p:txBody>
      </p:sp>
      <p:sp>
        <p:nvSpPr>
          <p:cNvPr id="3" name="Content Placeholder 2"/>
          <p:cNvSpPr>
            <a:spLocks noGrp="1"/>
          </p:cNvSpPr>
          <p:nvPr>
            <p:ph idx="1"/>
          </p:nvPr>
        </p:nvSpPr>
        <p:spPr/>
        <p:txBody>
          <a:bodyPr/>
          <a:lstStyle/>
          <a:p>
            <a:pPr marL="0" indent="0">
              <a:buNone/>
            </a:pPr>
            <a:r>
              <a:rPr lang="en-US" dirty="0" smtClean="0"/>
              <a:t>Coupled cyclotron facility and experimental beam lines</a:t>
            </a:r>
            <a:endParaRPr lang="en-US" dirty="0"/>
          </a:p>
        </p:txBody>
      </p:sp>
      <p:grpSp>
        <p:nvGrpSpPr>
          <p:cNvPr id="5" name="Group 19"/>
          <p:cNvGrpSpPr>
            <a:grpSpLocks/>
          </p:cNvGrpSpPr>
          <p:nvPr/>
        </p:nvGrpSpPr>
        <p:grpSpPr bwMode="auto">
          <a:xfrm>
            <a:off x="702400" y="5234731"/>
            <a:ext cx="952500" cy="923330"/>
            <a:chOff x="701111" y="5235909"/>
            <a:chExt cx="952806" cy="921942"/>
          </a:xfrm>
          <a:solidFill>
            <a:schemeClr val="accent6">
              <a:lumMod val="50000"/>
            </a:schemeClr>
          </a:solidFill>
        </p:grpSpPr>
        <p:sp>
          <p:nvSpPr>
            <p:cNvPr id="6" name="Left-Right Arrow 16"/>
            <p:cNvSpPr>
              <a:spLocks noChangeArrowheads="1"/>
            </p:cNvSpPr>
            <p:nvPr/>
          </p:nvSpPr>
          <p:spPr bwMode="auto">
            <a:xfrm rot="5400000">
              <a:off x="1198030" y="5632577"/>
              <a:ext cx="803141" cy="108633"/>
            </a:xfrm>
            <a:prstGeom prst="leftRightArrow">
              <a:avLst>
                <a:gd name="adj1" fmla="val 50000"/>
                <a:gd name="adj2" fmla="val 49996"/>
              </a:avLst>
            </a:prstGeom>
            <a:grp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7" name="TextBox 6"/>
            <p:cNvSpPr txBox="1"/>
            <p:nvPr/>
          </p:nvSpPr>
          <p:spPr>
            <a:xfrm>
              <a:off x="701111" y="5235909"/>
              <a:ext cx="844173" cy="92194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Five stories tall</a:t>
              </a:r>
              <a:endParaRPr lang="en-US" sz="1800" dirty="0">
                <a:solidFill>
                  <a:schemeClr val="accent6">
                    <a:lumMod val="75000"/>
                  </a:schemeClr>
                </a:solidFill>
                <a:latin typeface="+mn-lt"/>
              </a:endParaRPr>
            </a:p>
          </p:txBody>
        </p:sp>
      </p:grpSp>
      <p:sp>
        <p:nvSpPr>
          <p:cNvPr id="8" name="Left-Right Arrow 16"/>
          <p:cNvSpPr>
            <a:spLocks noChangeArrowheads="1"/>
          </p:cNvSpPr>
          <p:nvPr/>
        </p:nvSpPr>
        <p:spPr bwMode="auto">
          <a:xfrm rot="8920329">
            <a:off x="1056772" y="4208924"/>
            <a:ext cx="8159692" cy="107461"/>
          </a:xfrm>
          <a:prstGeom prst="leftRightArrow">
            <a:avLst>
              <a:gd name="adj1" fmla="val 50000"/>
              <a:gd name="adj2" fmla="val 49996"/>
            </a:avLst>
          </a:prstGeom>
          <a:solidFill>
            <a:schemeClr val="accent6">
              <a:lumMod val="50000"/>
            </a:schemeClr>
          </a:solidFill>
          <a:ln w="9525" algn="ctr">
            <a:solidFill>
              <a:srgbClr val="FFFFCC"/>
            </a:solidFill>
            <a:round/>
            <a:headEnd/>
            <a:tailEnd/>
          </a:ln>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9" name="TextBox 8"/>
          <p:cNvSpPr txBox="1"/>
          <p:nvPr/>
        </p:nvSpPr>
        <p:spPr bwMode="auto">
          <a:xfrm rot="19727635">
            <a:off x="3411100" y="4510037"/>
            <a:ext cx="2803521" cy="369332"/>
          </a:xfrm>
          <a:prstGeom prst="rect">
            <a:avLst/>
          </a:prstGeom>
          <a:noFill/>
        </p:spPr>
        <p:txBody>
          <a:bodyPr wrap="square">
            <a:spAutoFit/>
          </a:bodyPr>
          <a:lstStyle/>
          <a:p>
            <a:pPr algn="r" eaLnBrk="1" hangingPunct="1">
              <a:defRPr/>
            </a:pPr>
            <a:r>
              <a:rPr lang="en-US" sz="1800" dirty="0" smtClean="0">
                <a:solidFill>
                  <a:schemeClr val="accent6">
                    <a:lumMod val="75000"/>
                  </a:schemeClr>
                </a:solidFill>
                <a:latin typeface="+mn-lt"/>
              </a:rPr>
              <a:t>~140 meters (450 feet) long</a:t>
            </a:r>
            <a:endParaRPr lang="en-US" sz="1800" dirty="0">
              <a:solidFill>
                <a:schemeClr val="accent6">
                  <a:lumMod val="75000"/>
                </a:schemeClr>
              </a:solidFill>
              <a:latin typeface="+mn-lt"/>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21441" y="4888455"/>
            <a:ext cx="61563" cy="139916"/>
          </a:xfrm>
          <a:prstGeom prst="rect">
            <a:avLst/>
          </a:prstGeom>
        </p:spPr>
      </p:pic>
      <p:sp>
        <p:nvSpPr>
          <p:cNvPr id="11" name="TextBox 10"/>
          <p:cNvSpPr txBox="1"/>
          <p:nvPr/>
        </p:nvSpPr>
        <p:spPr bwMode="auto">
          <a:xfrm>
            <a:off x="2038765" y="3810479"/>
            <a:ext cx="1038971" cy="369332"/>
          </a:xfrm>
          <a:prstGeom prst="rect">
            <a:avLst/>
          </a:prstGeom>
          <a:noFill/>
        </p:spPr>
        <p:txBody>
          <a:bodyPr wrap="square">
            <a:spAutoFit/>
          </a:bodyPr>
          <a:lstStyle/>
          <a:p>
            <a:pPr algn="r" eaLnBrk="1" hangingPunct="1">
              <a:defRPr/>
            </a:pPr>
            <a:r>
              <a:rPr lang="en-US" sz="1800" dirty="0" smtClean="0">
                <a:latin typeface="+mn-lt"/>
              </a:rPr>
              <a:t>A person</a:t>
            </a:r>
            <a:endParaRPr lang="en-US" sz="1800" dirty="0">
              <a:latin typeface="+mn-lt"/>
            </a:endParaRPr>
          </a:p>
        </p:txBody>
      </p:sp>
      <p:cxnSp>
        <p:nvCxnSpPr>
          <p:cNvPr id="13" name="Straight Arrow Connector 12"/>
          <p:cNvCxnSpPr>
            <a:stCxn id="11" idx="2"/>
          </p:cNvCxnSpPr>
          <p:nvPr/>
        </p:nvCxnSpPr>
        <p:spPr>
          <a:xfrm flipH="1">
            <a:off x="2460702" y="4179811"/>
            <a:ext cx="97549" cy="65238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91745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NuclideMap_stitched_small_preview.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12675"/>
            <a:ext cx="62484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7068" t="17010" b="11273"/>
          <a:stretch>
            <a:fillRect/>
          </a:stretch>
        </p:blipFill>
        <p:spPr bwMode="auto">
          <a:xfrm>
            <a:off x="844550" y="1544851"/>
            <a:ext cx="8113713" cy="426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3"/>
          <p:cNvSpPr>
            <a:spLocks noGrp="1" noChangeArrowheads="1"/>
          </p:cNvSpPr>
          <p:nvPr>
            <p:ph type="title"/>
          </p:nvPr>
        </p:nvSpPr>
        <p:spPr/>
        <p:txBody>
          <a:bodyPr/>
          <a:lstStyle/>
          <a:p>
            <a:pPr eaLnBrk="1" hangingPunct="1"/>
            <a:r>
              <a:rPr lang="en-US" altLang="en-US" sz="3200" dirty="0" smtClean="0"/>
              <a:t>The Known Isotopes</a:t>
            </a:r>
          </a:p>
        </p:txBody>
      </p:sp>
      <p:grpSp>
        <p:nvGrpSpPr>
          <p:cNvPr id="2" name="Group 4"/>
          <p:cNvGrpSpPr>
            <a:grpSpLocks/>
          </p:cNvGrpSpPr>
          <p:nvPr/>
        </p:nvGrpSpPr>
        <p:grpSpPr bwMode="auto">
          <a:xfrm>
            <a:off x="1073151" y="779675"/>
            <a:ext cx="7797801" cy="2151061"/>
            <a:chOff x="429" y="1356"/>
            <a:chExt cx="4912" cy="1355"/>
          </a:xfrm>
        </p:grpSpPr>
        <p:sp>
          <p:nvSpPr>
            <p:cNvPr id="10257" name="Rectangle 5"/>
            <p:cNvSpPr>
              <a:spLocks noChangeArrowheads="1"/>
            </p:cNvSpPr>
            <p:nvPr/>
          </p:nvSpPr>
          <p:spPr bwMode="auto">
            <a:xfrm>
              <a:off x="1680" y="2452"/>
              <a:ext cx="3661" cy="259"/>
            </a:xfrm>
            <a:prstGeom prst="rect">
              <a:avLst/>
            </a:prstGeom>
            <a:noFill/>
            <a:ln w="38100">
              <a:pattFill prst="wdDnDiag">
                <a:fgClr>
                  <a:srgbClr val="FF0000"/>
                </a:fgClr>
                <a:bgClr>
                  <a:srgbClr val="FFFF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0258" name="Text Box 6"/>
            <p:cNvSpPr txBox="1">
              <a:spLocks noChangeArrowheads="1"/>
            </p:cNvSpPr>
            <p:nvPr/>
          </p:nvSpPr>
          <p:spPr bwMode="auto">
            <a:xfrm>
              <a:off x="429" y="1356"/>
              <a:ext cx="2719" cy="368"/>
            </a:xfrm>
            <a:prstGeom prst="rect">
              <a:avLst/>
            </a:prstGeom>
            <a:solidFill>
              <a:srgbClr val="FFFFFF">
                <a:alpha val="7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600" dirty="0" smtClean="0">
                  <a:solidFill>
                    <a:schemeClr val="accent6">
                      <a:lumMod val="75000"/>
                    </a:schemeClr>
                  </a:solidFill>
                </a:rPr>
                <a:t>Only ~300 isotopes are stable, over 3000 have been discovered</a:t>
              </a:r>
              <a:endParaRPr lang="en-US" altLang="en-US" sz="1600" dirty="0">
                <a:solidFill>
                  <a:schemeClr val="accent6">
                    <a:lumMod val="75000"/>
                  </a:schemeClr>
                </a:solidFill>
              </a:endParaRPr>
            </a:p>
          </p:txBody>
        </p:sp>
      </p:grpSp>
      <p:sp>
        <p:nvSpPr>
          <p:cNvPr id="10246" name="Text Box 7"/>
          <p:cNvSpPr txBox="1">
            <a:spLocks noChangeArrowheads="1"/>
          </p:cNvSpPr>
          <p:nvPr/>
        </p:nvSpPr>
        <p:spPr bwMode="auto">
          <a:xfrm rot="-5400000">
            <a:off x="-1106487" y="3345075"/>
            <a:ext cx="33416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Protons (Elements)</a:t>
            </a:r>
          </a:p>
        </p:txBody>
      </p:sp>
      <p:sp>
        <p:nvSpPr>
          <p:cNvPr id="10247" name="Text Box 8"/>
          <p:cNvSpPr txBox="1">
            <a:spLocks noChangeArrowheads="1"/>
          </p:cNvSpPr>
          <p:nvPr/>
        </p:nvSpPr>
        <p:spPr bwMode="auto">
          <a:xfrm>
            <a:off x="1371600" y="5910476"/>
            <a:ext cx="359092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Century Gothic" panose="020B0502020202020204" pitchFamily="34" charset="0"/>
              </a:rPr>
              <a:t> Neutrons (Isotopes)</a:t>
            </a:r>
          </a:p>
        </p:txBody>
      </p:sp>
      <p:pic>
        <p:nvPicPr>
          <p:cNvPr id="10248" name="Picture 9"/>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1682" t="39745" r="11308" b="11307"/>
          <a:stretch/>
        </p:blipFill>
        <p:spPr bwMode="auto">
          <a:xfrm>
            <a:off x="152400" y="5132701"/>
            <a:ext cx="730658" cy="8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10"/>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486" t="-1562" r="40748" b="62654"/>
          <a:stretch/>
        </p:blipFill>
        <p:spPr bwMode="auto">
          <a:xfrm>
            <a:off x="833438" y="5807288"/>
            <a:ext cx="719331" cy="71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4027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6" presetClass="path" presetSubtype="0" accel="50000" decel="50000" fill="hold" nodeType="clickEffect">
                                  <p:stCondLst>
                                    <p:cond delay="0"/>
                                  </p:stCondLst>
                                  <p:childTnLst>
                                    <p:animMotion origin="layout" path="M 3.33333E-6 -0.0162 L 0.96666 -0.78843 " pathEditMode="relative" rAng="0" ptsTypes="AA">
                                      <p:cBhvr>
                                        <p:cTn id="6" dur="2000" fill="hold"/>
                                        <p:tgtEl>
                                          <p:spTgt spid="18"/>
                                        </p:tgtEl>
                                        <p:attrNameLst>
                                          <p:attrName>ppt_x</p:attrName>
                                          <p:attrName>ppt_y</p:attrName>
                                        </p:attrNameLst>
                                      </p:cBhvr>
                                      <p:rCtr x="48333" y="-38611"/>
                                    </p:animMotion>
                                  </p:childTnLst>
                                </p:cTn>
                              </p:par>
                              <p:par>
                                <p:cTn id="7" presetID="6" presetClass="emph" presetSubtype="0" accel="50000" fill="hold" nodeType="withEffect">
                                  <p:stCondLst>
                                    <p:cond delay="0"/>
                                  </p:stCondLst>
                                  <p:childTnLst>
                                    <p:animScale>
                                      <p:cBhvr>
                                        <p:cTn id="8" dur="2000" fill="hold"/>
                                        <p:tgtEl>
                                          <p:spTgt spid="18"/>
                                        </p:tgtEl>
                                      </p:cBhvr>
                                      <p:by x="400000" y="400000"/>
                                    </p:animScale>
                                  </p:childTnLst>
                                </p:cTn>
                              </p:par>
                              <p:par>
                                <p:cTn id="9" presetID="10" presetClass="exit" presetSubtype="0" fill="hold" nodeType="withEffect">
                                  <p:stCondLst>
                                    <p:cond delay="0"/>
                                  </p:stCondLst>
                                  <p:childTnLst>
                                    <p:animEffect transition="out" filter="fade">
                                      <p:cBhvr>
                                        <p:cTn id="10" dur="3000"/>
                                        <p:tgtEl>
                                          <p:spTgt spid="18"/>
                                        </p:tgtEl>
                                      </p:cBhvr>
                                    </p:animEffect>
                                    <p:set>
                                      <p:cBhvr>
                                        <p:cTn id="11" dur="1" fill="hold">
                                          <p:stCondLst>
                                            <p:cond delay="2999"/>
                                          </p:stCondLst>
                                        </p:cTn>
                                        <p:tgtEl>
                                          <p:spTgt spid="18"/>
                                        </p:tgtEl>
                                        <p:attrNameLst>
                                          <p:attrName>style.visibility</p:attrName>
                                        </p:attrNameLst>
                                      </p:cBhvr>
                                      <p:to>
                                        <p:strVal val="hidden"/>
                                      </p:to>
                                    </p:set>
                                  </p:childTnLst>
                                </p:cTn>
                              </p:par>
                              <p:par>
                                <p:cTn id="12" presetID="23" presetClass="entr" presetSubtype="16" fill="hold" nodeType="withEffect">
                                  <p:stCondLst>
                                    <p:cond delay="1000"/>
                                  </p:stCondLst>
                                  <p:childTnLst>
                                    <p:set>
                                      <p:cBhvr>
                                        <p:cTn id="13" dur="1" fill="hold">
                                          <p:stCondLst>
                                            <p:cond delay="0"/>
                                          </p:stCondLst>
                                        </p:cTn>
                                        <p:tgtEl>
                                          <p:spTgt spid="8194"/>
                                        </p:tgtEl>
                                        <p:attrNameLst>
                                          <p:attrName>style.visibility</p:attrName>
                                        </p:attrNameLst>
                                      </p:cBhvr>
                                      <p:to>
                                        <p:strVal val="visible"/>
                                      </p:to>
                                    </p:set>
                                    <p:anim calcmode="lin" valueType="num">
                                      <p:cBhvr>
                                        <p:cTn id="14" dur="500" fill="hold"/>
                                        <p:tgtEl>
                                          <p:spTgt spid="8194"/>
                                        </p:tgtEl>
                                        <p:attrNameLst>
                                          <p:attrName>ppt_w</p:attrName>
                                        </p:attrNameLst>
                                      </p:cBhvr>
                                      <p:tavLst>
                                        <p:tav tm="0">
                                          <p:val>
                                            <p:fltVal val="0"/>
                                          </p:val>
                                        </p:tav>
                                        <p:tav tm="100000">
                                          <p:val>
                                            <p:strVal val="#ppt_w"/>
                                          </p:val>
                                        </p:tav>
                                      </p:tavLst>
                                    </p:anim>
                                    <p:anim calcmode="lin" valueType="num">
                                      <p:cBhvr>
                                        <p:cTn id="15" dur="500" fill="hold"/>
                                        <p:tgtEl>
                                          <p:spTgt spid="8194"/>
                                        </p:tgtEl>
                                        <p:attrNameLst>
                                          <p:attrName>ppt_h</p:attrName>
                                        </p:attrNameLst>
                                      </p:cBhvr>
                                      <p:tavLst>
                                        <p:tav tm="0">
                                          <p:val>
                                            <p:fltVal val="0"/>
                                          </p:val>
                                        </p:tav>
                                        <p:tav tm="100000">
                                          <p:val>
                                            <p:strVal val="#ppt_h"/>
                                          </p:val>
                                        </p:tav>
                                      </p:tavLst>
                                    </p:anim>
                                  </p:childTnLst>
                                </p:cTn>
                              </p:par>
                              <p:par>
                                <p:cTn id="16" presetID="10" presetClass="entr" presetSubtype="0" fill="hold" nodeType="withEffect">
                                  <p:stCondLst>
                                    <p:cond delay="1000"/>
                                  </p:stCondLst>
                                  <p:childTnLst>
                                    <p:set>
                                      <p:cBhvr>
                                        <p:cTn id="17" dur="1" fill="hold">
                                          <p:stCondLst>
                                            <p:cond delay="0"/>
                                          </p:stCondLst>
                                        </p:cTn>
                                        <p:tgtEl>
                                          <p:spTgt spid="8194"/>
                                        </p:tgtEl>
                                        <p:attrNameLst>
                                          <p:attrName>style.visibility</p:attrName>
                                        </p:attrNameLst>
                                      </p:cBhvr>
                                      <p:to>
                                        <p:strVal val="visible"/>
                                      </p:to>
                                    </p:set>
                                    <p:animEffect transition="in" filter="fade">
                                      <p:cBhvr>
                                        <p:cTn id="18" dur="2000"/>
                                        <p:tgtEl>
                                          <p:spTgt spid="8194"/>
                                        </p:tgtEl>
                                      </p:cBhvr>
                                    </p:animEffect>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 fill="hold"/>
                                        <p:tgtEl>
                                          <p:spTgt spid="2"/>
                                        </p:tgtEl>
                                        <p:attrNameLst>
                                          <p:attrName>ppt_w</p:attrName>
                                        </p:attrNameLst>
                                      </p:cBhvr>
                                      <p:tavLst>
                                        <p:tav tm="0">
                                          <p:val>
                                            <p:fltVal val="0"/>
                                          </p:val>
                                        </p:tav>
                                        <p:tav tm="100000">
                                          <p:val>
                                            <p:strVal val="#ppt_w"/>
                                          </p:val>
                                        </p:tav>
                                      </p:tavLst>
                                    </p:anim>
                                    <p:anim calcmode="lin" valueType="num">
                                      <p:cBhvr>
                                        <p:cTn id="2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4"/>
          <p:cNvPicPr>
            <a:picLocks noChangeAspect="1" noChangeArrowheads="1"/>
          </p:cNvPicPr>
          <p:nvPr/>
        </p:nvPicPr>
        <p:blipFill>
          <a:blip r:embed="rId2" cstate="print">
            <a:extLst>
              <a:ext uri="{28A0092B-C50C-407E-A947-70E740481C1C}">
                <a14:useLocalDpi xmlns:a14="http://schemas.microsoft.com/office/drawing/2010/main" val="0"/>
              </a:ext>
            </a:extLst>
          </a:blip>
          <a:srcRect l="23030" t="26402" b="52454"/>
          <a:stretch>
            <a:fillRect/>
          </a:stretch>
        </p:blipFill>
        <p:spPr bwMode="auto">
          <a:xfrm>
            <a:off x="625475" y="2473675"/>
            <a:ext cx="8497888" cy="158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Rectangle 2"/>
          <p:cNvSpPr>
            <a:spLocks noGrp="1" noChangeArrowheads="1"/>
          </p:cNvSpPr>
          <p:nvPr>
            <p:ph type="title"/>
          </p:nvPr>
        </p:nvSpPr>
        <p:spPr/>
        <p:txBody>
          <a:bodyPr/>
          <a:lstStyle/>
          <a:p>
            <a:pPr eaLnBrk="1" hangingPunct="1"/>
            <a:r>
              <a:rPr lang="en-US" altLang="en-US" sz="3200" dirty="0" smtClean="0"/>
              <a:t>Our mission: study </a:t>
            </a:r>
            <a:r>
              <a:rPr lang="en-US" altLang="en-US" sz="3200" i="1" dirty="0" smtClean="0">
                <a:solidFill>
                  <a:schemeClr val="accent6">
                    <a:lumMod val="75000"/>
                  </a:schemeClr>
                </a:solidFill>
              </a:rPr>
              <a:t>rare</a:t>
            </a:r>
            <a:r>
              <a:rPr lang="en-US" altLang="en-US" sz="3200" dirty="0" smtClean="0">
                <a:solidFill>
                  <a:schemeClr val="accent6">
                    <a:lumMod val="75000"/>
                  </a:schemeClr>
                </a:solidFill>
              </a:rPr>
              <a:t> </a:t>
            </a:r>
            <a:r>
              <a:rPr lang="en-US" altLang="en-US" sz="3200" dirty="0" smtClean="0"/>
              <a:t>isotopes</a:t>
            </a:r>
          </a:p>
        </p:txBody>
      </p:sp>
      <p:sp>
        <p:nvSpPr>
          <p:cNvPr id="11268" name="Rectangle 7"/>
          <p:cNvSpPr>
            <a:spLocks noChangeArrowheads="1"/>
          </p:cNvSpPr>
          <p:nvPr/>
        </p:nvSpPr>
        <p:spPr bwMode="auto">
          <a:xfrm>
            <a:off x="1676400" y="3005487"/>
            <a:ext cx="7315200" cy="531813"/>
          </a:xfrm>
          <a:prstGeom prst="rect">
            <a:avLst/>
          </a:prstGeom>
          <a:noFill/>
          <a:ln w="38100">
            <a:pattFill prst="wdDnDiag">
              <a:fgClr>
                <a:srgbClr val="FF0000"/>
              </a:fgClr>
              <a:bgClr>
                <a:srgbClr val="FFFF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1269" name="Text Box 8"/>
          <p:cNvSpPr txBox="1">
            <a:spLocks noChangeArrowheads="1"/>
          </p:cNvSpPr>
          <p:nvPr/>
        </p:nvSpPr>
        <p:spPr bwMode="auto">
          <a:xfrm rot="-5400000">
            <a:off x="-1110878" y="1939808"/>
            <a:ext cx="294663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Times New Roman" panose="02020603050405020304" pitchFamily="18" charset="0"/>
              </a:rPr>
              <a:t>Protons (Elements)</a:t>
            </a:r>
          </a:p>
        </p:txBody>
      </p:sp>
      <p:sp>
        <p:nvSpPr>
          <p:cNvPr id="11270" name="Text Box 9"/>
          <p:cNvSpPr txBox="1">
            <a:spLocks noChangeArrowheads="1"/>
          </p:cNvSpPr>
          <p:nvPr/>
        </p:nvSpPr>
        <p:spPr bwMode="auto">
          <a:xfrm>
            <a:off x="827133" y="4105952"/>
            <a:ext cx="31165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800" dirty="0">
                <a:solidFill>
                  <a:schemeClr val="accent6">
                    <a:lumMod val="75000"/>
                  </a:schemeClr>
                </a:solidFill>
                <a:latin typeface="Times New Roman" panose="02020603050405020304" pitchFamily="18" charset="0"/>
              </a:rPr>
              <a:t> Neutrons (Isotopes)</a:t>
            </a:r>
          </a:p>
        </p:txBody>
      </p:sp>
      <p:grpSp>
        <p:nvGrpSpPr>
          <p:cNvPr id="2" name="Group 16"/>
          <p:cNvGrpSpPr>
            <a:grpSpLocks/>
          </p:cNvGrpSpPr>
          <p:nvPr/>
        </p:nvGrpSpPr>
        <p:grpSpPr bwMode="auto">
          <a:xfrm>
            <a:off x="2590800" y="3453163"/>
            <a:ext cx="4953000" cy="1560513"/>
            <a:chOff x="2113" y="2586"/>
            <a:chExt cx="3120" cy="983"/>
          </a:xfrm>
        </p:grpSpPr>
        <p:sp>
          <p:nvSpPr>
            <p:cNvPr id="11275" name="Text Box 6"/>
            <p:cNvSpPr txBox="1">
              <a:spLocks noChangeArrowheads="1"/>
            </p:cNvSpPr>
            <p:nvPr/>
          </p:nvSpPr>
          <p:spPr bwMode="auto">
            <a:xfrm>
              <a:off x="2929" y="3162"/>
              <a:ext cx="2304" cy="407"/>
            </a:xfrm>
            <a:prstGeom prst="rect">
              <a:avLst/>
            </a:prstGeom>
            <a:noFill/>
            <a:ln w="38100">
              <a:pattFill prst="wdDnDiag">
                <a:fgClr>
                  <a:srgbClr val="3366FF"/>
                </a:fgClr>
                <a:bgClr>
                  <a:srgbClr val="FF3300"/>
                </a:bgClr>
              </a:patt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chemeClr val="accent6">
                      <a:lumMod val="75000"/>
                    </a:schemeClr>
                  </a:solidFill>
                </a:rPr>
                <a:t>Colored boxes are </a:t>
              </a:r>
              <a:r>
                <a:rPr lang="en-US" altLang="en-US" sz="1800" b="1" i="1" dirty="0">
                  <a:solidFill>
                    <a:schemeClr val="accent6">
                      <a:lumMod val="75000"/>
                    </a:schemeClr>
                  </a:solidFill>
                </a:rPr>
                <a:t>unstable, often rare</a:t>
              </a:r>
              <a:r>
                <a:rPr lang="en-US" altLang="en-US" sz="1800" b="1" dirty="0">
                  <a:solidFill>
                    <a:schemeClr val="accent6">
                      <a:lumMod val="75000"/>
                    </a:schemeClr>
                  </a:solidFill>
                </a:rPr>
                <a:t> isotopes of an element.  </a:t>
              </a:r>
              <a:endParaRPr lang="en-US" altLang="en-US" sz="1800" dirty="0">
                <a:solidFill>
                  <a:schemeClr val="accent6">
                    <a:lumMod val="75000"/>
                  </a:schemeClr>
                </a:solidFill>
              </a:endParaRPr>
            </a:p>
          </p:txBody>
        </p:sp>
        <p:sp>
          <p:nvSpPr>
            <p:cNvPr id="11276" name="Line 10"/>
            <p:cNvSpPr>
              <a:spLocks noChangeShapeType="1"/>
            </p:cNvSpPr>
            <p:nvPr/>
          </p:nvSpPr>
          <p:spPr bwMode="auto">
            <a:xfrm flipV="1">
              <a:off x="3841" y="2634"/>
              <a:ext cx="240" cy="528"/>
            </a:xfrm>
            <a:prstGeom prst="line">
              <a:avLst/>
            </a:prstGeom>
            <a:noFill/>
            <a:ln w="25400">
              <a:pattFill prst="wdDnDiag">
                <a:fgClr>
                  <a:schemeClr val="accent2"/>
                </a:fgClr>
                <a:bgClr>
                  <a:srgbClr val="FF3300"/>
                </a:bgClr>
              </a:patt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1277" name="Line 11"/>
            <p:cNvSpPr>
              <a:spLocks noChangeShapeType="1"/>
            </p:cNvSpPr>
            <p:nvPr/>
          </p:nvSpPr>
          <p:spPr bwMode="auto">
            <a:xfrm flipH="1" flipV="1">
              <a:off x="2113" y="2586"/>
              <a:ext cx="1200" cy="576"/>
            </a:xfrm>
            <a:prstGeom prst="line">
              <a:avLst/>
            </a:prstGeom>
            <a:noFill/>
            <a:ln w="38100">
              <a:pattFill prst="wdUpDiag">
                <a:fgClr>
                  <a:schemeClr val="accent2"/>
                </a:fgClr>
                <a:bgClr>
                  <a:srgbClr val="FF3300"/>
                </a:bgClr>
              </a:patt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grpSp>
        <p:nvGrpSpPr>
          <p:cNvPr id="3" name="Group 15"/>
          <p:cNvGrpSpPr>
            <a:grpSpLocks/>
          </p:cNvGrpSpPr>
          <p:nvPr/>
        </p:nvGrpSpPr>
        <p:grpSpPr bwMode="auto">
          <a:xfrm>
            <a:off x="838200" y="1243362"/>
            <a:ext cx="3884613" cy="1828800"/>
            <a:chOff x="1009" y="1050"/>
            <a:chExt cx="2447" cy="1152"/>
          </a:xfrm>
        </p:grpSpPr>
        <p:sp>
          <p:nvSpPr>
            <p:cNvPr id="11273" name="Text Box 5"/>
            <p:cNvSpPr txBox="1">
              <a:spLocks noChangeArrowheads="1"/>
            </p:cNvSpPr>
            <p:nvPr/>
          </p:nvSpPr>
          <p:spPr bwMode="auto">
            <a:xfrm>
              <a:off x="1009" y="1050"/>
              <a:ext cx="2447" cy="407"/>
            </a:xfrm>
            <a:prstGeom prst="rect">
              <a:avLst/>
            </a:prstGeom>
            <a:noFill/>
            <a:ln w="38100">
              <a:pattFill prst="wdDnDiag">
                <a:fgClr>
                  <a:schemeClr val="folHlink"/>
                </a:fgClr>
                <a:bgClr>
                  <a:schemeClr val="tx1"/>
                </a:bgClr>
              </a:patt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b="1" dirty="0">
                  <a:solidFill>
                    <a:schemeClr val="accent6">
                      <a:lumMod val="75000"/>
                    </a:schemeClr>
                  </a:solidFill>
                </a:rPr>
                <a:t>Black boxes are </a:t>
              </a:r>
              <a:r>
                <a:rPr lang="en-US" altLang="en-US" sz="1800" b="1" i="1" dirty="0">
                  <a:solidFill>
                    <a:schemeClr val="accent6">
                      <a:lumMod val="75000"/>
                    </a:schemeClr>
                  </a:solidFill>
                </a:rPr>
                <a:t>stable</a:t>
              </a:r>
              <a:r>
                <a:rPr lang="en-US" altLang="en-US" sz="1800" b="1" dirty="0">
                  <a:solidFill>
                    <a:schemeClr val="accent6">
                      <a:lumMod val="75000"/>
                    </a:schemeClr>
                  </a:solidFill>
                </a:rPr>
                <a:t> isotopes of an element</a:t>
              </a:r>
              <a:r>
                <a:rPr lang="en-US" altLang="en-US" sz="1800" b="1" dirty="0" smtClean="0">
                  <a:solidFill>
                    <a:schemeClr val="accent6">
                      <a:lumMod val="75000"/>
                    </a:schemeClr>
                  </a:solidFill>
                </a:rPr>
                <a:t>.</a:t>
              </a:r>
              <a:endParaRPr lang="en-US" altLang="en-US" sz="1800" b="1" dirty="0">
                <a:solidFill>
                  <a:schemeClr val="accent6">
                    <a:lumMod val="75000"/>
                  </a:schemeClr>
                </a:solidFill>
              </a:endParaRPr>
            </a:p>
          </p:txBody>
        </p:sp>
        <p:sp>
          <p:nvSpPr>
            <p:cNvPr id="11274" name="Line 12"/>
            <p:cNvSpPr>
              <a:spLocks noChangeShapeType="1"/>
            </p:cNvSpPr>
            <p:nvPr/>
          </p:nvSpPr>
          <p:spPr bwMode="auto">
            <a:xfrm>
              <a:off x="2400" y="1482"/>
              <a:ext cx="337" cy="720"/>
            </a:xfrm>
            <a:prstGeom prst="line">
              <a:avLst/>
            </a:prstGeom>
            <a:noFill/>
            <a:ln w="38100">
              <a:pattFill prst="wdDnDiag">
                <a:fgClr>
                  <a:schemeClr val="folHlink"/>
                </a:fgClr>
                <a:bgClr>
                  <a:schemeClr val="tx1"/>
                </a:bgClr>
              </a:patt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grpSp>
      <p:pic>
        <p:nvPicPr>
          <p:cNvPr id="14" name="Picture 9"/>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1682" t="39745" r="11308" b="11307"/>
          <a:stretch/>
        </p:blipFill>
        <p:spPr bwMode="auto">
          <a:xfrm>
            <a:off x="-36920" y="3478612"/>
            <a:ext cx="730658" cy="86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4486" t="-1562" r="40748" b="62654"/>
          <a:stretch/>
        </p:blipFill>
        <p:spPr bwMode="auto">
          <a:xfrm>
            <a:off x="362441" y="4057543"/>
            <a:ext cx="719331" cy="719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14"/>
          <p:cNvSpPr>
            <a:spLocks noChangeArrowheads="1"/>
          </p:cNvSpPr>
          <p:nvPr/>
        </p:nvSpPr>
        <p:spPr bwMode="auto">
          <a:xfrm>
            <a:off x="740627" y="5159679"/>
            <a:ext cx="7510346"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dirty="0">
                <a:solidFill>
                  <a:schemeClr val="accent6">
                    <a:lumMod val="75000"/>
                  </a:schemeClr>
                </a:solidFill>
              </a:rPr>
              <a:t>By studying the </a:t>
            </a:r>
            <a:r>
              <a:rPr lang="en-US" altLang="en-US" sz="2000" b="1" dirty="0">
                <a:solidFill>
                  <a:schemeClr val="accent6">
                    <a:lumMod val="75000"/>
                  </a:schemeClr>
                </a:solidFill>
              </a:rPr>
              <a:t>limits of nuclear stability </a:t>
            </a:r>
            <a:r>
              <a:rPr lang="en-US" altLang="en-US" sz="2000" dirty="0">
                <a:solidFill>
                  <a:schemeClr val="accent6">
                    <a:lumMod val="75000"/>
                  </a:schemeClr>
                </a:solidFill>
              </a:rPr>
              <a:t>(</a:t>
            </a:r>
            <a:r>
              <a:rPr lang="en-US" altLang="en-US" sz="2000" dirty="0" err="1">
                <a:solidFill>
                  <a:schemeClr val="accent6">
                    <a:lumMod val="75000"/>
                  </a:schemeClr>
                </a:solidFill>
              </a:rPr>
              <a:t>driplines</a:t>
            </a:r>
            <a:r>
              <a:rPr lang="en-US" altLang="en-US" sz="2000" dirty="0">
                <a:solidFill>
                  <a:schemeClr val="accent6">
                    <a:lumMod val="75000"/>
                  </a:schemeClr>
                </a:solidFill>
              </a:rPr>
              <a:t>) and other aspects of nuclear behavior, NSCL researchers seek to understand the </a:t>
            </a:r>
            <a:r>
              <a:rPr lang="en-US" altLang="en-US" sz="2000" b="1" dirty="0">
                <a:solidFill>
                  <a:schemeClr val="accent6">
                    <a:lumMod val="75000"/>
                  </a:schemeClr>
                </a:solidFill>
              </a:rPr>
              <a:t>nuclear equation of state</a:t>
            </a:r>
            <a:r>
              <a:rPr lang="en-US" altLang="en-US" sz="2000" dirty="0">
                <a:solidFill>
                  <a:schemeClr val="accent6">
                    <a:lumMod val="75000"/>
                  </a:schemeClr>
                </a:solidFill>
              </a:rPr>
              <a:t>.</a:t>
            </a:r>
          </a:p>
        </p:txBody>
      </p:sp>
    </p:spTree>
    <p:extLst>
      <p:ext uri="{BB962C8B-B14F-4D97-AF65-F5344CB8AC3E}">
        <p14:creationId xmlns:p14="http://schemas.microsoft.com/office/powerpoint/2010/main" val="240363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Line 3"/>
          <p:cNvSpPr>
            <a:spLocks noChangeShapeType="1"/>
          </p:cNvSpPr>
          <p:nvPr/>
        </p:nvSpPr>
        <p:spPr bwMode="auto">
          <a:xfrm>
            <a:off x="1098550" y="4933950"/>
            <a:ext cx="6826250" cy="19050"/>
          </a:xfrm>
          <a:prstGeom prst="line">
            <a:avLst/>
          </a:prstGeom>
          <a:noFill/>
          <a:ln w="38100">
            <a:solidFill>
              <a:srgbClr val="D6A16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387" name="Line 4"/>
          <p:cNvSpPr>
            <a:spLocks noChangeShapeType="1"/>
          </p:cNvSpPr>
          <p:nvPr/>
        </p:nvSpPr>
        <p:spPr bwMode="auto">
          <a:xfrm>
            <a:off x="1143000" y="3276600"/>
            <a:ext cx="6781800" cy="0"/>
          </a:xfrm>
          <a:prstGeom prst="line">
            <a:avLst/>
          </a:prstGeom>
          <a:noFill/>
          <a:ln w="38100">
            <a:solidFill>
              <a:srgbClr val="D6A162"/>
            </a:solidFill>
            <a:round/>
            <a:headEnd/>
            <a:tailEnd/>
          </a:ln>
          <a:extLst>
            <a:ext uri="{909E8E84-426E-40DD-AFC4-6F175D3DCCD1}">
              <a14:hiddenFill xmlns:a14="http://schemas.microsoft.com/office/drawing/2010/main">
                <a:noFill/>
              </a14:hiddenFill>
            </a:ext>
          </a:extLst>
        </p:spPr>
        <p:txBody>
          <a:bodyPr/>
          <a:lstStyle/>
          <a:p>
            <a:endParaRPr lang="en-US"/>
          </a:p>
        </p:txBody>
      </p:sp>
      <p:pic>
        <p:nvPicPr>
          <p:cNvPr id="16388" name="Picture 121" descr="newbell3"/>
          <p:cNvPicPr>
            <a:picLocks noChangeAspect="1" noChangeArrowheads="1"/>
          </p:cNvPicPr>
          <p:nvPr/>
        </p:nvPicPr>
        <p:blipFill>
          <a:blip r:embed="rId2">
            <a:clrChange>
              <a:clrFrom>
                <a:srgbClr val="333C2B"/>
              </a:clrFrom>
              <a:clrTo>
                <a:srgbClr val="333C2B">
                  <a:alpha val="0"/>
                </a:srgbClr>
              </a:clrTo>
            </a:clrChange>
            <a:extLst>
              <a:ext uri="{28A0092B-C50C-407E-A947-70E740481C1C}">
                <a14:useLocalDpi xmlns:a14="http://schemas.microsoft.com/office/drawing/2010/main" val="0"/>
              </a:ext>
            </a:extLst>
          </a:blip>
          <a:srcRect/>
          <a:stretch>
            <a:fillRect/>
          </a:stretch>
        </p:blipFill>
        <p:spPr bwMode="auto">
          <a:xfrm>
            <a:off x="1371600" y="1143000"/>
            <a:ext cx="57912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Rectangle 2"/>
          <p:cNvSpPr>
            <a:spLocks noGrp="1" noChangeArrowheads="1"/>
          </p:cNvSpPr>
          <p:nvPr>
            <p:ph type="title"/>
          </p:nvPr>
        </p:nvSpPr>
        <p:spPr/>
        <p:txBody>
          <a:bodyPr/>
          <a:lstStyle/>
          <a:p>
            <a:pPr eaLnBrk="1" hangingPunct="1"/>
            <a:r>
              <a:rPr lang="en-US" altLang="en-US" sz="3200" dirty="0" smtClean="0"/>
              <a:t>Origins of the elements</a:t>
            </a:r>
          </a:p>
        </p:txBody>
      </p:sp>
      <p:sp>
        <p:nvSpPr>
          <p:cNvPr id="16390" name="Text Box 6"/>
          <p:cNvSpPr txBox="1">
            <a:spLocks noChangeArrowheads="1"/>
          </p:cNvSpPr>
          <p:nvPr/>
        </p:nvSpPr>
        <p:spPr bwMode="auto">
          <a:xfrm>
            <a:off x="4953000" y="1189038"/>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dirty="0">
                <a:solidFill>
                  <a:srgbClr val="7030A0"/>
                </a:solidFill>
                <a:latin typeface="Century Gothic" panose="020B0502020202020204" pitchFamily="34" charset="0"/>
              </a:rPr>
              <a:t>A spectacular explosion of energy in </a:t>
            </a:r>
            <a:r>
              <a:rPr lang="en-US" altLang="en-US" sz="1200" b="1" dirty="0" smtClean="0">
                <a:solidFill>
                  <a:srgbClr val="7030A0"/>
                </a:solidFill>
                <a:latin typeface="Century Gothic" panose="020B0502020202020204" pitchFamily="34" charset="0"/>
              </a:rPr>
              <a:t>a growing </a:t>
            </a:r>
            <a:r>
              <a:rPr lang="en-US" altLang="en-US" sz="1200" b="1" dirty="0">
                <a:solidFill>
                  <a:srgbClr val="7030A0"/>
                </a:solidFill>
                <a:latin typeface="Century Gothic" panose="020B0502020202020204" pitchFamily="34" charset="0"/>
              </a:rPr>
              <a:t>universe… the Big Bang !!</a:t>
            </a:r>
          </a:p>
        </p:txBody>
      </p:sp>
      <p:sp>
        <p:nvSpPr>
          <p:cNvPr id="16391" name="Text Box 8"/>
          <p:cNvSpPr txBox="1">
            <a:spLocks noChangeArrowheads="1"/>
          </p:cNvSpPr>
          <p:nvPr/>
        </p:nvSpPr>
        <p:spPr bwMode="auto">
          <a:xfrm>
            <a:off x="4876800" y="1782763"/>
            <a:ext cx="100647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a:solidFill>
                  <a:srgbClr val="FF9933"/>
                </a:solidFill>
                <a:latin typeface="Century Gothic" panose="020B0502020202020204" pitchFamily="34" charset="0"/>
              </a:rPr>
              <a:t>Inflation</a:t>
            </a:r>
          </a:p>
        </p:txBody>
      </p:sp>
      <p:grpSp>
        <p:nvGrpSpPr>
          <p:cNvPr id="16392" name="Group 9"/>
          <p:cNvGrpSpPr>
            <a:grpSpLocks/>
          </p:cNvGrpSpPr>
          <p:nvPr/>
        </p:nvGrpSpPr>
        <p:grpSpPr bwMode="auto">
          <a:xfrm rot="905059">
            <a:off x="4725988" y="1447800"/>
            <a:ext cx="379412" cy="423863"/>
            <a:chOff x="2923" y="774"/>
            <a:chExt cx="282" cy="315"/>
          </a:xfrm>
        </p:grpSpPr>
        <p:sp>
          <p:nvSpPr>
            <p:cNvPr id="16503" name="Arc 10"/>
            <p:cNvSpPr>
              <a:spLocks/>
            </p:cNvSpPr>
            <p:nvPr/>
          </p:nvSpPr>
          <p:spPr bwMode="auto">
            <a:xfrm rot="4513039" flipV="1">
              <a:off x="2914" y="783"/>
              <a:ext cx="300" cy="282"/>
            </a:xfrm>
            <a:custGeom>
              <a:avLst/>
              <a:gdLst>
                <a:gd name="T0" fmla="*/ 0 w 24139"/>
                <a:gd name="T1" fmla="*/ 0 h 21600"/>
                <a:gd name="T2" fmla="*/ 0 w 24139"/>
                <a:gd name="T3" fmla="*/ 0 h 21600"/>
                <a:gd name="T4" fmla="*/ 0 w 24139"/>
                <a:gd name="T5" fmla="*/ 0 h 21600"/>
                <a:gd name="T6" fmla="*/ 0 60000 65536"/>
                <a:gd name="T7" fmla="*/ 0 60000 65536"/>
                <a:gd name="T8" fmla="*/ 0 60000 65536"/>
                <a:gd name="T9" fmla="*/ 0 w 24139"/>
                <a:gd name="T10" fmla="*/ 0 h 21600"/>
                <a:gd name="T11" fmla="*/ 24139 w 24139"/>
                <a:gd name="T12" fmla="*/ 21600 h 21600"/>
              </a:gdLst>
              <a:ahLst/>
              <a:cxnLst>
                <a:cxn ang="T6">
                  <a:pos x="T0" y="T1"/>
                </a:cxn>
                <a:cxn ang="T7">
                  <a:pos x="T2" y="T3"/>
                </a:cxn>
                <a:cxn ang="T8">
                  <a:pos x="T4" y="T5"/>
                </a:cxn>
              </a:cxnLst>
              <a:rect l="T9" t="T10" r="T11" b="T12"/>
              <a:pathLst>
                <a:path w="24139" h="21600" fill="none" extrusionOk="0">
                  <a:moveTo>
                    <a:pt x="0" y="320"/>
                  </a:moveTo>
                  <a:cubicBezTo>
                    <a:pt x="1223" y="107"/>
                    <a:pt x="2463" y="-1"/>
                    <a:pt x="3706" y="0"/>
                  </a:cubicBezTo>
                  <a:cubicBezTo>
                    <a:pt x="12935" y="0"/>
                    <a:pt x="21145" y="5864"/>
                    <a:pt x="24138" y="14595"/>
                  </a:cubicBezTo>
                </a:path>
                <a:path w="24139" h="21600" stroke="0" extrusionOk="0">
                  <a:moveTo>
                    <a:pt x="0" y="320"/>
                  </a:moveTo>
                  <a:cubicBezTo>
                    <a:pt x="1223" y="107"/>
                    <a:pt x="2463" y="-1"/>
                    <a:pt x="3706" y="0"/>
                  </a:cubicBezTo>
                  <a:cubicBezTo>
                    <a:pt x="12935" y="0"/>
                    <a:pt x="21145" y="5864"/>
                    <a:pt x="24138" y="14595"/>
                  </a:cubicBezTo>
                  <a:lnTo>
                    <a:pt x="3706" y="21600"/>
                  </a:lnTo>
                  <a:lnTo>
                    <a:pt x="0" y="320"/>
                  </a:lnTo>
                  <a:close/>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04" name="Freeform 11"/>
            <p:cNvSpPr>
              <a:spLocks/>
            </p:cNvSpPr>
            <p:nvPr/>
          </p:nvSpPr>
          <p:spPr bwMode="auto">
            <a:xfrm rot="-534416">
              <a:off x="3127" y="1011"/>
              <a:ext cx="78" cy="78"/>
            </a:xfrm>
            <a:custGeom>
              <a:avLst/>
              <a:gdLst>
                <a:gd name="T0" fmla="*/ 0 w 78"/>
                <a:gd name="T1" fmla="*/ 0 h 78"/>
                <a:gd name="T2" fmla="*/ 78 w 78"/>
                <a:gd name="T3" fmla="*/ 54 h 78"/>
                <a:gd name="T4" fmla="*/ 0 w 78"/>
                <a:gd name="T5" fmla="*/ 78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4"/>
                  </a:lnTo>
                  <a:lnTo>
                    <a:pt x="0" y="78"/>
                  </a:lnTo>
                </a:path>
              </a:pathLst>
            </a:custGeom>
            <a:noFill/>
            <a:ln w="57150">
              <a:solidFill>
                <a:srgbClr val="FF993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16393" name="Group 12"/>
          <p:cNvGrpSpPr>
            <a:grpSpLocks/>
          </p:cNvGrpSpPr>
          <p:nvPr/>
        </p:nvGrpSpPr>
        <p:grpSpPr bwMode="auto">
          <a:xfrm>
            <a:off x="5181600" y="2039938"/>
            <a:ext cx="854075" cy="2532062"/>
            <a:chOff x="3127" y="1013"/>
            <a:chExt cx="636" cy="1886"/>
          </a:xfrm>
        </p:grpSpPr>
        <p:sp>
          <p:nvSpPr>
            <p:cNvPr id="16501" name="Arc 13"/>
            <p:cNvSpPr>
              <a:spLocks/>
            </p:cNvSpPr>
            <p:nvPr/>
          </p:nvSpPr>
          <p:spPr bwMode="auto">
            <a:xfrm rot="15915948" flipV="1">
              <a:off x="2449" y="1691"/>
              <a:ext cx="1886" cy="529"/>
            </a:xfrm>
            <a:custGeom>
              <a:avLst/>
              <a:gdLst>
                <a:gd name="T0" fmla="*/ 0 w 21520"/>
                <a:gd name="T1" fmla="*/ 0 h 21427"/>
                <a:gd name="T2" fmla="*/ 0 w 21520"/>
                <a:gd name="T3" fmla="*/ 0 h 21427"/>
                <a:gd name="T4" fmla="*/ 0 w 21520"/>
                <a:gd name="T5" fmla="*/ 0 h 21427"/>
                <a:gd name="T6" fmla="*/ 0 60000 65536"/>
                <a:gd name="T7" fmla="*/ 0 60000 65536"/>
                <a:gd name="T8" fmla="*/ 0 60000 65536"/>
                <a:gd name="T9" fmla="*/ 0 w 21520"/>
                <a:gd name="T10" fmla="*/ 0 h 21427"/>
                <a:gd name="T11" fmla="*/ 21520 w 21520"/>
                <a:gd name="T12" fmla="*/ 21427 h 21427"/>
              </a:gdLst>
              <a:ahLst/>
              <a:cxnLst>
                <a:cxn ang="T6">
                  <a:pos x="T0" y="T1"/>
                </a:cxn>
                <a:cxn ang="T7">
                  <a:pos x="T2" y="T3"/>
                </a:cxn>
                <a:cxn ang="T8">
                  <a:pos x="T4" y="T5"/>
                </a:cxn>
              </a:cxnLst>
              <a:rect l="T9" t="T10" r="T11" b="T12"/>
              <a:pathLst>
                <a:path w="21520" h="21427" fill="none" extrusionOk="0">
                  <a:moveTo>
                    <a:pt x="2726" y="-1"/>
                  </a:moveTo>
                  <a:cubicBezTo>
                    <a:pt x="12819" y="1283"/>
                    <a:pt x="20648" y="9437"/>
                    <a:pt x="21520" y="19574"/>
                  </a:cubicBezTo>
                </a:path>
                <a:path w="21520" h="21427" stroke="0" extrusionOk="0">
                  <a:moveTo>
                    <a:pt x="2726" y="-1"/>
                  </a:moveTo>
                  <a:cubicBezTo>
                    <a:pt x="12819" y="1283"/>
                    <a:pt x="20648" y="9437"/>
                    <a:pt x="21520" y="19574"/>
                  </a:cubicBezTo>
                  <a:lnTo>
                    <a:pt x="0" y="21427"/>
                  </a:lnTo>
                  <a:lnTo>
                    <a:pt x="2726" y="-1"/>
                  </a:lnTo>
                  <a:close/>
                </a:path>
              </a:pathLst>
            </a:custGeom>
            <a:noFill/>
            <a:ln w="57150">
              <a:solidFill>
                <a:srgbClr val="D60093"/>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02" name="Freeform 14"/>
            <p:cNvSpPr>
              <a:spLocks/>
            </p:cNvSpPr>
            <p:nvPr/>
          </p:nvSpPr>
          <p:spPr bwMode="auto">
            <a:xfrm rot="4777456">
              <a:off x="3685" y="2541"/>
              <a:ext cx="78" cy="78"/>
            </a:xfrm>
            <a:custGeom>
              <a:avLst/>
              <a:gdLst>
                <a:gd name="T0" fmla="*/ 0 w 78"/>
                <a:gd name="T1" fmla="*/ 0 h 78"/>
                <a:gd name="T2" fmla="*/ 78 w 78"/>
                <a:gd name="T3" fmla="*/ 54 h 78"/>
                <a:gd name="T4" fmla="*/ 0 w 78"/>
                <a:gd name="T5" fmla="*/ 78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4"/>
                  </a:lnTo>
                  <a:lnTo>
                    <a:pt x="0" y="78"/>
                  </a:lnTo>
                </a:path>
              </a:pathLst>
            </a:custGeom>
            <a:noFill/>
            <a:ln w="57150">
              <a:solidFill>
                <a:srgbClr val="D60093"/>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94" name="Text Box 15"/>
          <p:cNvSpPr txBox="1">
            <a:spLocks noChangeArrowheads="1"/>
          </p:cNvSpPr>
          <p:nvPr/>
        </p:nvSpPr>
        <p:spPr bwMode="auto">
          <a:xfrm>
            <a:off x="5795749" y="2808545"/>
            <a:ext cx="1004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dirty="0">
                <a:solidFill>
                  <a:srgbClr val="D60093"/>
                </a:solidFill>
                <a:latin typeface="Century Gothic" panose="020B0502020202020204" pitchFamily="34" charset="0"/>
              </a:rPr>
              <a:t>Slowing expansion</a:t>
            </a:r>
          </a:p>
        </p:txBody>
      </p:sp>
      <p:grpSp>
        <p:nvGrpSpPr>
          <p:cNvPr id="16395" name="Group 16"/>
          <p:cNvGrpSpPr>
            <a:grpSpLocks/>
          </p:cNvGrpSpPr>
          <p:nvPr/>
        </p:nvGrpSpPr>
        <p:grpSpPr bwMode="auto">
          <a:xfrm rot="108441">
            <a:off x="6172200" y="4419600"/>
            <a:ext cx="955675" cy="819150"/>
            <a:chOff x="4075" y="2956"/>
            <a:chExt cx="712" cy="611"/>
          </a:xfrm>
        </p:grpSpPr>
        <p:sp>
          <p:nvSpPr>
            <p:cNvPr id="16499" name="Arc 17"/>
            <p:cNvSpPr>
              <a:spLocks/>
            </p:cNvSpPr>
            <p:nvPr/>
          </p:nvSpPr>
          <p:spPr bwMode="auto">
            <a:xfrm rot="3080490" flipV="1">
              <a:off x="4155" y="2876"/>
              <a:ext cx="551" cy="712"/>
            </a:xfrm>
            <a:custGeom>
              <a:avLst/>
              <a:gdLst>
                <a:gd name="T0" fmla="*/ 0 w 19276"/>
                <a:gd name="T1" fmla="*/ 0 h 21600"/>
                <a:gd name="T2" fmla="*/ 0 w 19276"/>
                <a:gd name="T3" fmla="*/ 0 h 21600"/>
                <a:gd name="T4" fmla="*/ 0 w 19276"/>
                <a:gd name="T5" fmla="*/ 0 h 21600"/>
                <a:gd name="T6" fmla="*/ 0 60000 65536"/>
                <a:gd name="T7" fmla="*/ 0 60000 65536"/>
                <a:gd name="T8" fmla="*/ 0 60000 65536"/>
                <a:gd name="T9" fmla="*/ 0 w 19276"/>
                <a:gd name="T10" fmla="*/ 0 h 21600"/>
                <a:gd name="T11" fmla="*/ 19276 w 19276"/>
                <a:gd name="T12" fmla="*/ 21600 h 21600"/>
              </a:gdLst>
              <a:ahLst/>
              <a:cxnLst>
                <a:cxn ang="T6">
                  <a:pos x="T0" y="T1"/>
                </a:cxn>
                <a:cxn ang="T7">
                  <a:pos x="T2" y="T3"/>
                </a:cxn>
                <a:cxn ang="T8">
                  <a:pos x="T4" y="T5"/>
                </a:cxn>
              </a:cxnLst>
              <a:rect l="T9" t="T10" r="T11" b="T12"/>
              <a:pathLst>
                <a:path w="19276" h="21600" fill="none" extrusionOk="0">
                  <a:moveTo>
                    <a:pt x="0" y="320"/>
                  </a:moveTo>
                  <a:cubicBezTo>
                    <a:pt x="1223" y="107"/>
                    <a:pt x="2463" y="-1"/>
                    <a:pt x="3706" y="0"/>
                  </a:cubicBezTo>
                  <a:cubicBezTo>
                    <a:pt x="9581" y="0"/>
                    <a:pt x="15203" y="2393"/>
                    <a:pt x="19276" y="6628"/>
                  </a:cubicBezTo>
                </a:path>
                <a:path w="19276" h="21600" stroke="0" extrusionOk="0">
                  <a:moveTo>
                    <a:pt x="0" y="320"/>
                  </a:moveTo>
                  <a:cubicBezTo>
                    <a:pt x="1223" y="107"/>
                    <a:pt x="2463" y="-1"/>
                    <a:pt x="3706" y="0"/>
                  </a:cubicBezTo>
                  <a:cubicBezTo>
                    <a:pt x="9581" y="0"/>
                    <a:pt x="15203" y="2393"/>
                    <a:pt x="19276" y="6628"/>
                  </a:cubicBezTo>
                  <a:lnTo>
                    <a:pt x="3706" y="21600"/>
                  </a:lnTo>
                  <a:lnTo>
                    <a:pt x="0" y="320"/>
                  </a:lnTo>
                  <a:close/>
                </a:path>
              </a:pathLst>
            </a:custGeom>
            <a:noFill/>
            <a:ln w="57150">
              <a:solidFill>
                <a:srgbClr val="0099FF"/>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6500" name="Freeform 18"/>
            <p:cNvSpPr>
              <a:spLocks/>
            </p:cNvSpPr>
            <p:nvPr/>
          </p:nvSpPr>
          <p:spPr bwMode="auto">
            <a:xfrm rot="-534416">
              <a:off x="4465" y="3489"/>
              <a:ext cx="78" cy="78"/>
            </a:xfrm>
            <a:custGeom>
              <a:avLst/>
              <a:gdLst>
                <a:gd name="T0" fmla="*/ 0 w 78"/>
                <a:gd name="T1" fmla="*/ 0 h 78"/>
                <a:gd name="T2" fmla="*/ 78 w 78"/>
                <a:gd name="T3" fmla="*/ 54 h 78"/>
                <a:gd name="T4" fmla="*/ 0 w 78"/>
                <a:gd name="T5" fmla="*/ 78 h 78"/>
                <a:gd name="T6" fmla="*/ 0 60000 65536"/>
                <a:gd name="T7" fmla="*/ 0 60000 65536"/>
                <a:gd name="T8" fmla="*/ 0 60000 65536"/>
                <a:gd name="T9" fmla="*/ 0 w 78"/>
                <a:gd name="T10" fmla="*/ 0 h 78"/>
                <a:gd name="T11" fmla="*/ 78 w 78"/>
                <a:gd name="T12" fmla="*/ 78 h 78"/>
              </a:gdLst>
              <a:ahLst/>
              <a:cxnLst>
                <a:cxn ang="T6">
                  <a:pos x="T0" y="T1"/>
                </a:cxn>
                <a:cxn ang="T7">
                  <a:pos x="T2" y="T3"/>
                </a:cxn>
                <a:cxn ang="T8">
                  <a:pos x="T4" y="T5"/>
                </a:cxn>
              </a:cxnLst>
              <a:rect l="T9" t="T10" r="T11" b="T12"/>
              <a:pathLst>
                <a:path w="78" h="78">
                  <a:moveTo>
                    <a:pt x="0" y="0"/>
                  </a:moveTo>
                  <a:lnTo>
                    <a:pt x="78" y="54"/>
                  </a:lnTo>
                  <a:lnTo>
                    <a:pt x="0" y="78"/>
                  </a:lnTo>
                </a:path>
              </a:pathLst>
            </a:custGeom>
            <a:noFill/>
            <a:ln w="57150">
              <a:solidFill>
                <a:srgbClr val="0099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16396" name="Text Box 19"/>
          <p:cNvSpPr txBox="1">
            <a:spLocks noChangeArrowheads="1"/>
          </p:cNvSpPr>
          <p:nvPr/>
        </p:nvSpPr>
        <p:spPr bwMode="auto">
          <a:xfrm>
            <a:off x="6705600" y="5181600"/>
            <a:ext cx="121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a:solidFill>
                  <a:srgbClr val="0099FF"/>
                </a:solidFill>
                <a:latin typeface="Century Gothic" panose="020B0502020202020204" pitchFamily="34" charset="0"/>
              </a:rPr>
              <a:t>Accelerating expansion</a:t>
            </a:r>
          </a:p>
        </p:txBody>
      </p:sp>
      <p:sp>
        <p:nvSpPr>
          <p:cNvPr id="16397" name="AutoShape 20"/>
          <p:cNvSpPr>
            <a:spLocks noChangeArrowheads="1"/>
          </p:cNvSpPr>
          <p:nvPr/>
        </p:nvSpPr>
        <p:spPr bwMode="auto">
          <a:xfrm>
            <a:off x="7686675" y="1981200"/>
            <a:ext cx="1000125" cy="4597400"/>
          </a:xfrm>
          <a:prstGeom prst="downArrow">
            <a:avLst>
              <a:gd name="adj1" fmla="val 60417"/>
              <a:gd name="adj2" fmla="val 39456"/>
            </a:avLst>
          </a:prstGeom>
          <a:gradFill rotWithShape="0">
            <a:gsLst>
              <a:gs pos="0">
                <a:srgbClr val="FFFFCC"/>
              </a:gs>
              <a:gs pos="100000">
                <a:schemeClr val="bg1"/>
              </a:gs>
            </a:gsLst>
            <a:lin ang="5400000" scaled="1"/>
          </a:gra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398" name="Text Box 21"/>
          <p:cNvSpPr txBox="1">
            <a:spLocks noChangeArrowheads="1"/>
          </p:cNvSpPr>
          <p:nvPr/>
        </p:nvSpPr>
        <p:spPr bwMode="auto">
          <a:xfrm>
            <a:off x="7915275" y="2959100"/>
            <a:ext cx="534988"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200" b="1">
                <a:solidFill>
                  <a:srgbClr val="D6A162"/>
                </a:solidFill>
                <a:latin typeface="Century Gothic" panose="020B0502020202020204" pitchFamily="34" charset="0"/>
              </a:rPr>
              <a:t>4 min after Big Bang</a:t>
            </a:r>
          </a:p>
        </p:txBody>
      </p:sp>
      <p:sp>
        <p:nvSpPr>
          <p:cNvPr id="206870" name="Text Box 22"/>
          <p:cNvSpPr txBox="1">
            <a:spLocks noChangeArrowheads="1"/>
          </p:cNvSpPr>
          <p:nvPr/>
        </p:nvSpPr>
        <p:spPr bwMode="auto">
          <a:xfrm>
            <a:off x="1981200" y="2667000"/>
            <a:ext cx="2667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b="1" dirty="0" smtClean="0">
                <a:solidFill>
                  <a:schemeClr val="accent6">
                    <a:lumMod val="75000"/>
                  </a:schemeClr>
                </a:solidFill>
                <a:latin typeface="Century Gothic" panose="020B0502020202020204" pitchFamily="34" charset="0"/>
              </a:rPr>
              <a:t>The first nuclei are made: </a:t>
            </a:r>
            <a:r>
              <a:rPr lang="en-US" altLang="en-US" sz="1600" b="1" dirty="0" smtClean="0">
                <a:solidFill>
                  <a:srgbClr val="D6A162"/>
                </a:solidFill>
                <a:latin typeface="Century Gothic" panose="020B0502020202020204" pitchFamily="34" charset="0"/>
              </a:rPr>
              <a:t>Hydrogen</a:t>
            </a:r>
            <a:r>
              <a:rPr lang="en-US" altLang="en-US" sz="1600" b="1" dirty="0" smtClean="0">
                <a:latin typeface="Century Gothic" panose="020B0502020202020204" pitchFamily="34" charset="0"/>
              </a:rPr>
              <a:t> </a:t>
            </a:r>
            <a:r>
              <a:rPr lang="en-US" altLang="en-US" sz="1600" b="1" dirty="0">
                <a:solidFill>
                  <a:schemeClr val="accent6">
                    <a:lumMod val="75000"/>
                  </a:schemeClr>
                </a:solidFill>
                <a:latin typeface="Century Gothic" panose="020B0502020202020204" pitchFamily="34" charset="0"/>
              </a:rPr>
              <a:t>and</a:t>
            </a:r>
            <a:r>
              <a:rPr lang="en-US" altLang="en-US" sz="1600" b="1" dirty="0">
                <a:latin typeface="Century Gothic" panose="020B0502020202020204" pitchFamily="34" charset="0"/>
              </a:rPr>
              <a:t> </a:t>
            </a:r>
            <a:r>
              <a:rPr lang="en-US" altLang="en-US" sz="1600" b="1" dirty="0">
                <a:solidFill>
                  <a:srgbClr val="D6A162"/>
                </a:solidFill>
                <a:latin typeface="Century Gothic" panose="020B0502020202020204" pitchFamily="34" charset="0"/>
              </a:rPr>
              <a:t>Helium</a:t>
            </a:r>
          </a:p>
        </p:txBody>
      </p:sp>
      <p:grpSp>
        <p:nvGrpSpPr>
          <p:cNvPr id="16400" name="Group 23"/>
          <p:cNvGrpSpPr>
            <a:grpSpLocks/>
          </p:cNvGrpSpPr>
          <p:nvPr/>
        </p:nvGrpSpPr>
        <p:grpSpPr bwMode="auto">
          <a:xfrm>
            <a:off x="4174481" y="3374384"/>
            <a:ext cx="1377008" cy="462603"/>
            <a:chOff x="2350" y="2443"/>
            <a:chExt cx="1196" cy="385"/>
          </a:xfrm>
        </p:grpSpPr>
        <p:sp>
          <p:nvSpPr>
            <p:cNvPr id="16479" name="AutoShape 29"/>
            <p:cNvSpPr>
              <a:spLocks noChangeArrowheads="1"/>
            </p:cNvSpPr>
            <p:nvPr/>
          </p:nvSpPr>
          <p:spPr bwMode="auto">
            <a:xfrm>
              <a:off x="2350" y="2448"/>
              <a:ext cx="154" cy="244"/>
            </a:xfrm>
            <a:prstGeom prst="rightArrow">
              <a:avLst>
                <a:gd name="adj1" fmla="val 25583"/>
                <a:gd name="adj2" fmla="val 39394"/>
              </a:avLst>
            </a:prstGeom>
            <a:solidFill>
              <a:srgbClr val="66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482" name="AutoShape 36"/>
            <p:cNvSpPr>
              <a:spLocks noChangeArrowheads="1"/>
            </p:cNvSpPr>
            <p:nvPr/>
          </p:nvSpPr>
          <p:spPr bwMode="auto">
            <a:xfrm>
              <a:off x="2970" y="2443"/>
              <a:ext cx="154" cy="244"/>
            </a:xfrm>
            <a:prstGeom prst="rightArrow">
              <a:avLst>
                <a:gd name="adj1" fmla="val 25583"/>
                <a:gd name="adj2" fmla="val 39394"/>
              </a:avLst>
            </a:prstGeom>
            <a:solidFill>
              <a:srgbClr val="66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486" name="Text Box 46"/>
            <p:cNvSpPr txBox="1">
              <a:spLocks noChangeArrowheads="1"/>
            </p:cNvSpPr>
            <p:nvPr/>
          </p:nvSpPr>
          <p:spPr bwMode="auto">
            <a:xfrm>
              <a:off x="3354" y="2448"/>
              <a:ext cx="192" cy="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endParaRPr lang="en-US" altLang="en-US" sz="2400" b="1">
                <a:solidFill>
                  <a:srgbClr val="66FFCC"/>
                </a:solidFill>
                <a:latin typeface="Comic Sans MS" panose="030F0702030302020204" pitchFamily="66" charset="0"/>
              </a:endParaRPr>
            </a:p>
          </p:txBody>
        </p:sp>
      </p:grpSp>
      <p:sp>
        <p:nvSpPr>
          <p:cNvPr id="16401" name="AutoShape 47"/>
          <p:cNvSpPr>
            <a:spLocks noChangeArrowheads="1"/>
          </p:cNvSpPr>
          <p:nvPr/>
        </p:nvSpPr>
        <p:spPr bwMode="auto">
          <a:xfrm>
            <a:off x="328613" y="1981200"/>
            <a:ext cx="1016000" cy="4583113"/>
          </a:xfrm>
          <a:prstGeom prst="downArrow">
            <a:avLst>
              <a:gd name="adj1" fmla="val 60417"/>
              <a:gd name="adj2" fmla="val 38719"/>
            </a:avLst>
          </a:prstGeom>
          <a:gradFill rotWithShape="1">
            <a:gsLst>
              <a:gs pos="0">
                <a:srgbClr val="FFFFCC"/>
              </a:gs>
              <a:gs pos="100000">
                <a:srgbClr val="FFFFFF"/>
              </a:gs>
            </a:gsLst>
            <a:lin ang="5400000" scaled="1"/>
          </a:gra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3600">
              <a:latin typeface="Century Gothic" panose="020B0502020202020204" pitchFamily="34" charset="0"/>
            </a:endParaRPr>
          </a:p>
        </p:txBody>
      </p:sp>
      <p:sp>
        <p:nvSpPr>
          <p:cNvPr id="16402" name="Text Box 48"/>
          <p:cNvSpPr txBox="1">
            <a:spLocks noChangeArrowheads="1"/>
          </p:cNvSpPr>
          <p:nvPr/>
        </p:nvSpPr>
        <p:spPr bwMode="auto">
          <a:xfrm>
            <a:off x="566738" y="2930525"/>
            <a:ext cx="53657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a:solidFill>
                  <a:srgbClr val="D6A162"/>
                </a:solidFill>
                <a:latin typeface="Century Gothic" panose="020B0502020202020204" pitchFamily="34" charset="0"/>
              </a:rPr>
              <a:t>1.8 Billion ºF</a:t>
            </a:r>
          </a:p>
        </p:txBody>
      </p:sp>
      <p:sp>
        <p:nvSpPr>
          <p:cNvPr id="206897" name="Text Box 49"/>
          <p:cNvSpPr txBox="1">
            <a:spLocks noChangeArrowheads="1"/>
          </p:cNvSpPr>
          <p:nvPr/>
        </p:nvSpPr>
        <p:spPr bwMode="auto">
          <a:xfrm>
            <a:off x="2819400" y="5105400"/>
            <a:ext cx="33528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spcBef>
                <a:spcPct val="50000"/>
              </a:spcBef>
              <a:buNone/>
            </a:pPr>
            <a:r>
              <a:rPr lang="en-US" altLang="en-US" sz="1600" b="1" dirty="0">
                <a:latin typeface="Century Gothic" panose="020B0502020202020204" pitchFamily="34" charset="0"/>
              </a:rPr>
              <a:t>Activity in stars (the r-process, s-process, p-process, etc.) may build </a:t>
            </a:r>
            <a:r>
              <a:rPr lang="en-US" altLang="en-US" sz="1600" b="1" dirty="0">
                <a:solidFill>
                  <a:srgbClr val="D6A162"/>
                </a:solidFill>
                <a:latin typeface="Century Gothic" panose="020B0502020202020204" pitchFamily="34" charset="0"/>
              </a:rPr>
              <a:t>unstable isotopes</a:t>
            </a:r>
            <a:r>
              <a:rPr lang="en-US" altLang="en-US" sz="1600" b="1" dirty="0">
                <a:latin typeface="Century Gothic" panose="020B0502020202020204" pitchFamily="34" charset="0"/>
              </a:rPr>
              <a:t> that will </a:t>
            </a:r>
            <a:r>
              <a:rPr lang="en-US" altLang="en-US" sz="1600" b="1" i="1" dirty="0">
                <a:latin typeface="Century Gothic" panose="020B0502020202020204" pitchFamily="34" charset="0"/>
              </a:rPr>
              <a:t>create </a:t>
            </a:r>
            <a:r>
              <a:rPr lang="en-US" altLang="en-US" sz="1600" b="1" dirty="0">
                <a:solidFill>
                  <a:srgbClr val="D6A162"/>
                </a:solidFill>
                <a:latin typeface="Century Gothic" panose="020B0502020202020204" pitchFamily="34" charset="0"/>
              </a:rPr>
              <a:t>heavier </a:t>
            </a:r>
            <a:r>
              <a:rPr lang="en-US" altLang="en-US" sz="1600" b="1" dirty="0" smtClean="0">
                <a:solidFill>
                  <a:srgbClr val="D6A162"/>
                </a:solidFill>
                <a:latin typeface="Century Gothic" panose="020B0502020202020204" pitchFamily="34" charset="0"/>
              </a:rPr>
              <a:t>elements</a:t>
            </a:r>
            <a:endParaRPr lang="en-US" altLang="en-US" sz="1600" b="1" dirty="0">
              <a:latin typeface="Century Gothic" panose="020B0502020202020204" pitchFamily="34" charset="0"/>
            </a:endParaRPr>
          </a:p>
        </p:txBody>
      </p:sp>
      <p:sp>
        <p:nvSpPr>
          <p:cNvPr id="206898" name="Text Box 50"/>
          <p:cNvSpPr txBox="1">
            <a:spLocks noChangeArrowheads="1"/>
          </p:cNvSpPr>
          <p:nvPr/>
        </p:nvSpPr>
        <p:spPr bwMode="auto">
          <a:xfrm>
            <a:off x="1219200" y="3962400"/>
            <a:ext cx="23622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600" b="1" dirty="0">
                <a:solidFill>
                  <a:schemeClr val="accent6">
                    <a:lumMod val="75000"/>
                  </a:schemeClr>
                </a:solidFill>
                <a:latin typeface="Century Gothic" panose="020B0502020202020204" pitchFamily="34" charset="0"/>
              </a:rPr>
              <a:t>Stars fuse </a:t>
            </a:r>
            <a:r>
              <a:rPr lang="en-US" altLang="en-US" sz="1600" b="1" dirty="0">
                <a:solidFill>
                  <a:srgbClr val="D6A162"/>
                </a:solidFill>
                <a:latin typeface="Century Gothic" panose="020B0502020202020204" pitchFamily="34" charset="0"/>
              </a:rPr>
              <a:t>light elements</a:t>
            </a:r>
            <a:r>
              <a:rPr lang="en-US" altLang="en-US" sz="1600" b="1" dirty="0">
                <a:latin typeface="Century Gothic" panose="020B0502020202020204" pitchFamily="34" charset="0"/>
              </a:rPr>
              <a:t> </a:t>
            </a:r>
            <a:r>
              <a:rPr lang="en-US" altLang="en-US" sz="1600" b="1" dirty="0">
                <a:solidFill>
                  <a:schemeClr val="accent6">
                    <a:lumMod val="75000"/>
                  </a:schemeClr>
                </a:solidFill>
                <a:latin typeface="Century Gothic" panose="020B0502020202020204" pitchFamily="34" charset="0"/>
              </a:rPr>
              <a:t>into heavy ones, up to iron</a:t>
            </a:r>
          </a:p>
        </p:txBody>
      </p:sp>
      <p:sp>
        <p:nvSpPr>
          <p:cNvPr id="16405" name="Text Box 51"/>
          <p:cNvSpPr txBox="1">
            <a:spLocks noChangeArrowheads="1"/>
          </p:cNvSpPr>
          <p:nvPr/>
        </p:nvSpPr>
        <p:spPr bwMode="auto">
          <a:xfrm>
            <a:off x="566738" y="4806950"/>
            <a:ext cx="51911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a:solidFill>
                  <a:srgbClr val="D6A162"/>
                </a:solidFill>
                <a:latin typeface="Century Gothic" panose="020B0502020202020204" pitchFamily="34" charset="0"/>
              </a:rPr>
              <a:t>440 ºF</a:t>
            </a:r>
          </a:p>
        </p:txBody>
      </p:sp>
      <p:sp>
        <p:nvSpPr>
          <p:cNvPr id="16406" name="Text Box 52"/>
          <p:cNvSpPr txBox="1">
            <a:spLocks noChangeArrowheads="1"/>
          </p:cNvSpPr>
          <p:nvPr/>
        </p:nvSpPr>
        <p:spPr bwMode="auto">
          <a:xfrm>
            <a:off x="5399988" y="4176712"/>
            <a:ext cx="22542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50000"/>
              </a:spcBef>
              <a:buFontTx/>
              <a:buNone/>
            </a:pPr>
            <a:r>
              <a:rPr lang="en-US" altLang="en-US" sz="1200" b="1" dirty="0">
                <a:solidFill>
                  <a:srgbClr val="FF99FF"/>
                </a:solidFill>
                <a:latin typeface="Century Gothic" panose="020B0502020202020204" pitchFamily="34" charset="0"/>
              </a:rPr>
              <a:t>Formation of the first stars</a:t>
            </a:r>
          </a:p>
        </p:txBody>
      </p:sp>
      <p:sp>
        <p:nvSpPr>
          <p:cNvPr id="16407" name="Text Box 53"/>
          <p:cNvSpPr txBox="1">
            <a:spLocks noChangeArrowheads="1"/>
          </p:cNvSpPr>
          <p:nvPr/>
        </p:nvSpPr>
        <p:spPr bwMode="auto">
          <a:xfrm>
            <a:off x="7848600" y="5943600"/>
            <a:ext cx="60960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400" b="1">
                <a:solidFill>
                  <a:srgbClr val="D6A162"/>
                </a:solidFill>
                <a:latin typeface="Century Gothic" panose="020B0502020202020204" pitchFamily="34" charset="0"/>
              </a:rPr>
              <a:t>Now</a:t>
            </a:r>
          </a:p>
        </p:txBody>
      </p:sp>
      <p:sp>
        <p:nvSpPr>
          <p:cNvPr id="16408" name="Text Box 54"/>
          <p:cNvSpPr txBox="1">
            <a:spLocks noChangeArrowheads="1"/>
          </p:cNvSpPr>
          <p:nvPr/>
        </p:nvSpPr>
        <p:spPr bwMode="auto">
          <a:xfrm>
            <a:off x="566738" y="5943600"/>
            <a:ext cx="609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a:solidFill>
                  <a:srgbClr val="D6A162"/>
                </a:solidFill>
                <a:latin typeface="Century Gothic" panose="020B0502020202020204" pitchFamily="34" charset="0"/>
              </a:rPr>
              <a:t>-450 ºF</a:t>
            </a:r>
          </a:p>
        </p:txBody>
      </p:sp>
      <p:grpSp>
        <p:nvGrpSpPr>
          <p:cNvPr id="16409" name="Group 55"/>
          <p:cNvGrpSpPr>
            <a:grpSpLocks/>
          </p:cNvGrpSpPr>
          <p:nvPr/>
        </p:nvGrpSpPr>
        <p:grpSpPr bwMode="auto">
          <a:xfrm>
            <a:off x="3679474" y="4294799"/>
            <a:ext cx="326770" cy="381784"/>
            <a:chOff x="2368" y="2302"/>
            <a:chExt cx="243" cy="284"/>
          </a:xfrm>
        </p:grpSpPr>
        <p:sp>
          <p:nvSpPr>
            <p:cNvPr id="16453" name="AutoShape 57"/>
            <p:cNvSpPr>
              <a:spLocks noChangeArrowheads="1"/>
            </p:cNvSpPr>
            <p:nvPr/>
          </p:nvSpPr>
          <p:spPr bwMode="auto">
            <a:xfrm>
              <a:off x="2479" y="2302"/>
              <a:ext cx="132" cy="218"/>
            </a:xfrm>
            <a:prstGeom prst="rightArrow">
              <a:avLst>
                <a:gd name="adj1" fmla="val 25583"/>
                <a:gd name="adj2" fmla="val 39394"/>
              </a:avLst>
            </a:prstGeom>
            <a:solidFill>
              <a:srgbClr val="66FFCC"/>
            </a:solidFill>
            <a:ln w="9525">
              <a:solidFill>
                <a:schemeClr val="tx1"/>
              </a:solidFill>
              <a:miter lim="800000"/>
              <a:headEnd/>
              <a:tailEnd/>
            </a:ln>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6474" name="Line 59"/>
            <p:cNvSpPr>
              <a:spLocks noChangeShapeType="1"/>
            </p:cNvSpPr>
            <p:nvPr/>
          </p:nvSpPr>
          <p:spPr bwMode="auto">
            <a:xfrm rot="2277478" flipV="1">
              <a:off x="2381" y="2349"/>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66" name="Line 70"/>
            <p:cNvSpPr>
              <a:spLocks noChangeShapeType="1"/>
            </p:cNvSpPr>
            <p:nvPr/>
          </p:nvSpPr>
          <p:spPr bwMode="auto">
            <a:xfrm flipV="1">
              <a:off x="2368" y="2413"/>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64" name="Line 74"/>
            <p:cNvSpPr>
              <a:spLocks noChangeShapeType="1"/>
            </p:cNvSpPr>
            <p:nvPr/>
          </p:nvSpPr>
          <p:spPr bwMode="auto">
            <a:xfrm rot="20069346" flipV="1">
              <a:off x="2371" y="2486"/>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6462" name="Line 78"/>
            <p:cNvSpPr>
              <a:spLocks noChangeShapeType="1"/>
            </p:cNvSpPr>
            <p:nvPr/>
          </p:nvSpPr>
          <p:spPr bwMode="auto">
            <a:xfrm rot="17360105" flipV="1">
              <a:off x="2408" y="2545"/>
              <a:ext cx="76" cy="5"/>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grpSp>
      <p:sp>
        <p:nvSpPr>
          <p:cNvPr id="16410" name="Text Box 80"/>
          <p:cNvSpPr txBox="1">
            <a:spLocks noChangeArrowheads="1"/>
          </p:cNvSpPr>
          <p:nvPr/>
        </p:nvSpPr>
        <p:spPr bwMode="auto">
          <a:xfrm>
            <a:off x="4487863" y="4306888"/>
            <a:ext cx="3857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000" b="1">
                <a:solidFill>
                  <a:srgbClr val="99FFCC"/>
                </a:solidFill>
                <a:latin typeface="Comic Sans MS" panose="030F0702030302020204" pitchFamily="66" charset="0"/>
              </a:rPr>
              <a:t>…</a:t>
            </a:r>
          </a:p>
        </p:txBody>
      </p:sp>
      <p:sp>
        <p:nvSpPr>
          <p:cNvPr id="16411" name="Text Box 81"/>
          <p:cNvSpPr txBox="1">
            <a:spLocks noChangeArrowheads="1"/>
          </p:cNvSpPr>
          <p:nvPr/>
        </p:nvSpPr>
        <p:spPr bwMode="auto">
          <a:xfrm>
            <a:off x="3962400" y="4628014"/>
            <a:ext cx="14478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200" b="1" dirty="0">
                <a:solidFill>
                  <a:srgbClr val="99FFCC"/>
                </a:solidFill>
                <a:latin typeface="Century Gothic" panose="020B0502020202020204" pitchFamily="34" charset="0"/>
              </a:rPr>
              <a:t>helium           iron</a:t>
            </a:r>
          </a:p>
        </p:txBody>
      </p:sp>
      <p:sp>
        <p:nvSpPr>
          <p:cNvPr id="16413" name="Text Box 118"/>
          <p:cNvSpPr txBox="1">
            <a:spLocks noChangeArrowheads="1"/>
          </p:cNvSpPr>
          <p:nvPr/>
        </p:nvSpPr>
        <p:spPr bwMode="auto">
          <a:xfrm>
            <a:off x="7915275" y="4451350"/>
            <a:ext cx="53657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50000"/>
              </a:spcBef>
              <a:buFontTx/>
              <a:buNone/>
            </a:pPr>
            <a:r>
              <a:rPr lang="en-US" altLang="en-US" sz="1200" b="1">
                <a:solidFill>
                  <a:srgbClr val="D6A162"/>
                </a:solidFill>
                <a:latin typeface="Century Gothic" panose="020B0502020202020204" pitchFamily="34" charset="0"/>
              </a:rPr>
              <a:t>One billion years after Big Bang</a:t>
            </a:r>
          </a:p>
        </p:txBody>
      </p:sp>
      <p:sp>
        <p:nvSpPr>
          <p:cNvPr id="16414" name="Text Box 119"/>
          <p:cNvSpPr txBox="1">
            <a:spLocks noChangeArrowheads="1"/>
          </p:cNvSpPr>
          <p:nvPr/>
        </p:nvSpPr>
        <p:spPr bwMode="auto">
          <a:xfrm>
            <a:off x="524854" y="1219200"/>
            <a:ext cx="2209800" cy="1187450"/>
          </a:xfrm>
          <a:prstGeom prst="rect">
            <a:avLst/>
          </a:prstGeom>
          <a:solidFill>
            <a:srgbClr val="FFFFCC"/>
          </a:solidFill>
          <a:ln w="9525" algn="ctr">
            <a:solidFill>
              <a:srgbClr val="000000"/>
            </a:solidFill>
            <a:miter lim="800000"/>
            <a:headEnd/>
            <a:tailEnd/>
          </a:ln>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r" eaLnBrk="1" hangingPunct="1">
              <a:spcBef>
                <a:spcPct val="0"/>
              </a:spcBef>
              <a:buFontTx/>
              <a:buNone/>
            </a:pPr>
            <a:r>
              <a:rPr lang="en-US" altLang="en-US" sz="2400" b="1">
                <a:solidFill>
                  <a:srgbClr val="D6A162"/>
                </a:solidFill>
                <a:latin typeface="Century Gothic" panose="020B0502020202020204" pitchFamily="34" charset="0"/>
              </a:rPr>
              <a:t>A Short History of </a:t>
            </a:r>
          </a:p>
          <a:p>
            <a:pPr algn="r" eaLnBrk="1" hangingPunct="1">
              <a:spcBef>
                <a:spcPct val="0"/>
              </a:spcBef>
              <a:buFontTx/>
              <a:buNone/>
            </a:pPr>
            <a:r>
              <a:rPr lang="en-US" altLang="en-US" sz="2400" b="1">
                <a:solidFill>
                  <a:srgbClr val="D6A162"/>
                </a:solidFill>
                <a:latin typeface="Century Gothic" panose="020B0502020202020204" pitchFamily="34" charset="0"/>
              </a:rPr>
              <a:t>the Universe</a:t>
            </a:r>
          </a:p>
        </p:txBody>
      </p:sp>
      <p:pic>
        <p:nvPicPr>
          <p:cNvPr id="16415" name="Picture 120" descr="JINA-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295400"/>
            <a:ext cx="60007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970" name="Picture 122" descr="explosion_test"/>
          <p:cNvPicPr>
            <a:picLocks noChangeAspect="1" noChangeArrowheads="1"/>
          </p:cNvPicPr>
          <p:nvPr/>
        </p:nvPicPr>
        <p:blipFill>
          <a:blip r:embed="rId4">
            <a:clrChange>
              <a:clrFrom>
                <a:srgbClr val="333C2B"/>
              </a:clrFrom>
              <a:clrTo>
                <a:srgbClr val="333C2B">
                  <a:alpha val="0"/>
                </a:srgbClr>
              </a:clrTo>
            </a:clrChange>
            <a:extLst>
              <a:ext uri="{28A0092B-C50C-407E-A947-70E740481C1C}">
                <a14:useLocalDpi xmlns:a14="http://schemas.microsoft.com/office/drawing/2010/main" val="0"/>
              </a:ext>
            </a:extLst>
          </a:blip>
          <a:srcRect/>
          <a:stretch>
            <a:fillRect/>
          </a:stretch>
        </p:blipFill>
        <p:spPr bwMode="auto">
          <a:xfrm>
            <a:off x="3429000" y="704850"/>
            <a:ext cx="1905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Line 70"/>
          <p:cNvSpPr>
            <a:spLocks noChangeShapeType="1"/>
          </p:cNvSpPr>
          <p:nvPr/>
        </p:nvSpPr>
        <p:spPr bwMode="auto">
          <a:xfrm flipV="1">
            <a:off x="3733263" y="3523390"/>
            <a:ext cx="102200" cy="6722"/>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3" name="Line 70"/>
          <p:cNvSpPr>
            <a:spLocks noChangeShapeType="1"/>
          </p:cNvSpPr>
          <p:nvPr/>
        </p:nvSpPr>
        <p:spPr bwMode="auto">
          <a:xfrm flipH="1" flipV="1">
            <a:off x="3862225" y="3525200"/>
            <a:ext cx="114145" cy="1869"/>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124" name="Line 70"/>
          <p:cNvSpPr>
            <a:spLocks noChangeShapeType="1"/>
          </p:cNvSpPr>
          <p:nvPr/>
        </p:nvSpPr>
        <p:spPr bwMode="auto">
          <a:xfrm flipH="1" flipV="1">
            <a:off x="4634239" y="3552175"/>
            <a:ext cx="93009" cy="69581"/>
          </a:xfrm>
          <a:prstGeom prst="line">
            <a:avLst/>
          </a:prstGeom>
          <a:noFill/>
          <a:ln w="19050">
            <a:solidFill>
              <a:srgbClr val="0099FF"/>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4505" y="3189287"/>
            <a:ext cx="724853" cy="647700"/>
          </a:xfrm>
          <a:prstGeom prst="rect">
            <a:avLst/>
          </a:prstGeom>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40615" y="3428112"/>
            <a:ext cx="243735" cy="217792"/>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30698" y="3433282"/>
            <a:ext cx="236129" cy="210995"/>
          </a:xfrm>
          <a:prstGeom prst="rect">
            <a:avLst/>
          </a:prstGeom>
        </p:spPr>
      </p:pic>
      <p:pic>
        <p:nvPicPr>
          <p:cNvPr id="129" name="Picture 1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51788" y="3367858"/>
            <a:ext cx="243735" cy="217792"/>
          </a:xfrm>
          <a:prstGeom prst="rect">
            <a:avLst/>
          </a:prstGeom>
        </p:spPr>
      </p:pic>
      <p:pic>
        <p:nvPicPr>
          <p:cNvPr id="130" name="Picture 1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5914" y="3561404"/>
            <a:ext cx="243735" cy="217792"/>
          </a:xfrm>
          <a:prstGeom prst="rect">
            <a:avLst/>
          </a:prstGeom>
        </p:spPr>
      </p:pic>
      <p:pic>
        <p:nvPicPr>
          <p:cNvPr id="131" name="Picture 1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00461" y="3482281"/>
            <a:ext cx="236129" cy="210995"/>
          </a:xfrm>
          <a:prstGeom prst="rect">
            <a:avLst/>
          </a:prstGeom>
        </p:spPr>
      </p:pic>
      <p:pic>
        <p:nvPicPr>
          <p:cNvPr id="132" name="Picture 1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3034" y="4181035"/>
            <a:ext cx="243735" cy="217792"/>
          </a:xfrm>
          <a:prstGeom prst="rect">
            <a:avLst/>
          </a:prstGeom>
        </p:spPr>
      </p:pic>
      <p:pic>
        <p:nvPicPr>
          <p:cNvPr id="133" name="Picture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0782" y="4349052"/>
            <a:ext cx="243735" cy="217792"/>
          </a:xfrm>
          <a:prstGeom prst="rect">
            <a:avLst/>
          </a:prstGeom>
        </p:spPr>
      </p:pic>
      <p:pic>
        <p:nvPicPr>
          <p:cNvPr id="134" name="Picture 13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2354" y="4515931"/>
            <a:ext cx="243735" cy="217792"/>
          </a:xfrm>
          <a:prstGeom prst="rect">
            <a:avLst/>
          </a:prstGeom>
        </p:spPr>
      </p:pic>
      <p:pic>
        <p:nvPicPr>
          <p:cNvPr id="135" name="Picture 1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6205" y="4645514"/>
            <a:ext cx="243735" cy="217792"/>
          </a:xfrm>
          <a:prstGeom prst="rect">
            <a:avLst/>
          </a:prstGeom>
        </p:spPr>
      </p:pic>
      <p:pic>
        <p:nvPicPr>
          <p:cNvPr id="136" name="Picture 13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5755" y="3993334"/>
            <a:ext cx="724853" cy="647700"/>
          </a:xfrm>
          <a:prstGeom prst="rect">
            <a:avLst/>
          </a:prstGeom>
        </p:spPr>
      </p:pic>
      <p:pic>
        <p:nvPicPr>
          <p:cNvPr id="137" name="Picture 13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4339" y="4390307"/>
            <a:ext cx="236129" cy="210995"/>
          </a:xfrm>
          <a:prstGeom prst="rect">
            <a:avLst/>
          </a:prstGeom>
        </p:spPr>
      </p:pic>
      <p:pic>
        <p:nvPicPr>
          <p:cNvPr id="6" name="Picture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73016" y="4037214"/>
            <a:ext cx="729351" cy="651720"/>
          </a:xfrm>
          <a:prstGeom prst="rect">
            <a:avLst/>
          </a:prstGeom>
        </p:spPr>
      </p:pic>
    </p:spTree>
    <p:extLst>
      <p:ext uri="{BB962C8B-B14F-4D97-AF65-F5344CB8AC3E}">
        <p14:creationId xmlns:p14="http://schemas.microsoft.com/office/powerpoint/2010/main" val="3069532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206970"/>
                                        </p:tgtEl>
                                        <p:attrNameLst>
                                          <p:attrName>style.visibility</p:attrName>
                                        </p:attrNameLst>
                                      </p:cBhvr>
                                      <p:to>
                                        <p:strVal val="visible"/>
                                      </p:to>
                                    </p:set>
                                    <p:anim calcmode="lin" valueType="num">
                                      <p:cBhvr>
                                        <p:cTn id="7" dur="500" fill="hold"/>
                                        <p:tgtEl>
                                          <p:spTgt spid="206970"/>
                                        </p:tgtEl>
                                        <p:attrNameLst>
                                          <p:attrName>ppt_w</p:attrName>
                                        </p:attrNameLst>
                                      </p:cBhvr>
                                      <p:tavLst>
                                        <p:tav tm="0">
                                          <p:val>
                                            <p:fltVal val="0"/>
                                          </p:val>
                                        </p:tav>
                                        <p:tav tm="100000">
                                          <p:val>
                                            <p:strVal val="#ppt_w"/>
                                          </p:val>
                                        </p:tav>
                                      </p:tavLst>
                                    </p:anim>
                                    <p:anim calcmode="lin" valueType="num">
                                      <p:cBhvr>
                                        <p:cTn id="8" dur="500" fill="hold"/>
                                        <p:tgtEl>
                                          <p:spTgt spid="20697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06870"/>
                                        </p:tgtEl>
                                        <p:attrNameLst>
                                          <p:attrName>style.visibility</p:attrName>
                                        </p:attrNameLst>
                                      </p:cBhvr>
                                      <p:to>
                                        <p:strVal val="visible"/>
                                      </p:to>
                                    </p:set>
                                    <p:anim calcmode="lin" valueType="num">
                                      <p:cBhvr>
                                        <p:cTn id="13" dur="500" fill="hold"/>
                                        <p:tgtEl>
                                          <p:spTgt spid="206870"/>
                                        </p:tgtEl>
                                        <p:attrNameLst>
                                          <p:attrName>ppt_w</p:attrName>
                                        </p:attrNameLst>
                                      </p:cBhvr>
                                      <p:tavLst>
                                        <p:tav tm="0">
                                          <p:val>
                                            <p:fltVal val="0"/>
                                          </p:val>
                                        </p:tav>
                                        <p:tav tm="100000">
                                          <p:val>
                                            <p:strVal val="#ppt_w"/>
                                          </p:val>
                                        </p:tav>
                                      </p:tavLst>
                                    </p:anim>
                                    <p:anim calcmode="lin" valueType="num">
                                      <p:cBhvr>
                                        <p:cTn id="14" dur="500" fill="hold"/>
                                        <p:tgtEl>
                                          <p:spTgt spid="206870"/>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06870"/>
                                        </p:tgtEl>
                                        <p:attrNameLst>
                                          <p:attrName>ppt_c</p:attrName>
                                        </p:attrNameLst>
                                      </p:cBhvr>
                                      <p:to>
                                        <a:schemeClr val="folHlink"/>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206898"/>
                                        </p:tgtEl>
                                        <p:attrNameLst>
                                          <p:attrName>style.visibility</p:attrName>
                                        </p:attrNameLst>
                                      </p:cBhvr>
                                      <p:to>
                                        <p:strVal val="visible"/>
                                      </p:to>
                                    </p:set>
                                    <p:anim calcmode="lin" valueType="num">
                                      <p:cBhvr>
                                        <p:cTn id="19" dur="500" fill="hold"/>
                                        <p:tgtEl>
                                          <p:spTgt spid="206898"/>
                                        </p:tgtEl>
                                        <p:attrNameLst>
                                          <p:attrName>ppt_w</p:attrName>
                                        </p:attrNameLst>
                                      </p:cBhvr>
                                      <p:tavLst>
                                        <p:tav tm="0">
                                          <p:val>
                                            <p:fltVal val="0"/>
                                          </p:val>
                                        </p:tav>
                                        <p:tav tm="100000">
                                          <p:val>
                                            <p:strVal val="#ppt_w"/>
                                          </p:val>
                                        </p:tav>
                                      </p:tavLst>
                                    </p:anim>
                                    <p:anim calcmode="lin" valueType="num">
                                      <p:cBhvr>
                                        <p:cTn id="20" dur="500" fill="hold"/>
                                        <p:tgtEl>
                                          <p:spTgt spid="206898"/>
                                        </p:tgtEl>
                                        <p:attrNameLst>
                                          <p:attrName>ppt_h</p:attrName>
                                        </p:attrNameLst>
                                      </p:cBhvr>
                                      <p:tavLst>
                                        <p:tav tm="0">
                                          <p:val>
                                            <p:fltVal val="0"/>
                                          </p:val>
                                        </p:tav>
                                        <p:tav tm="100000">
                                          <p:val>
                                            <p:strVal val="#ppt_h"/>
                                          </p:val>
                                        </p:tav>
                                      </p:tavLst>
                                    </p:anim>
                                  </p:childTnLst>
                                  <p:subTnLst>
                                    <p:animClr clrSpc="rgb" dir="cw">
                                      <p:cBhvr override="childStyle">
                                        <p:cTn dur="1" fill="hold" display="0" masterRel="nextClick" afterEffect="1"/>
                                        <p:tgtEl>
                                          <p:spTgt spid="206898"/>
                                        </p:tgtEl>
                                        <p:attrNameLst>
                                          <p:attrName>ppt_c</p:attrName>
                                        </p:attrNameLst>
                                      </p:cBhvr>
                                      <p:to>
                                        <a:schemeClr val="folHlink"/>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06897"/>
                                        </p:tgtEl>
                                        <p:attrNameLst>
                                          <p:attrName>style.visibility</p:attrName>
                                        </p:attrNameLst>
                                      </p:cBhvr>
                                      <p:to>
                                        <p:strVal val="visible"/>
                                      </p:to>
                                    </p:set>
                                    <p:anim calcmode="lin" valueType="num">
                                      <p:cBhvr>
                                        <p:cTn id="25" dur="500" fill="hold"/>
                                        <p:tgtEl>
                                          <p:spTgt spid="206897"/>
                                        </p:tgtEl>
                                        <p:attrNameLst>
                                          <p:attrName>ppt_w</p:attrName>
                                        </p:attrNameLst>
                                      </p:cBhvr>
                                      <p:tavLst>
                                        <p:tav tm="0">
                                          <p:val>
                                            <p:fltVal val="0"/>
                                          </p:val>
                                        </p:tav>
                                        <p:tav tm="100000">
                                          <p:val>
                                            <p:strVal val="#ppt_w"/>
                                          </p:val>
                                        </p:tav>
                                      </p:tavLst>
                                    </p:anim>
                                    <p:anim calcmode="lin" valueType="num">
                                      <p:cBhvr>
                                        <p:cTn id="26" dur="500" fill="hold"/>
                                        <p:tgtEl>
                                          <p:spTgt spid="20689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70" grpId="0" autoUpdateAnimBg="0"/>
      <p:bldP spid="206897" grpId="0" autoUpdateAnimBg="0"/>
      <p:bldP spid="206898"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rproc_2b_decay_selfcontained.avi">
            <a:hlinkClick r:id="" action="ppaction://media"/>
          </p:cNvPr>
          <p:cNvPicPr>
            <a:picLocks noGrp="1" noChangeAspect="1"/>
          </p:cNvPicPr>
          <p:nvPr>
            <p:ph idx="1"/>
            <a:videoFile r:link="rId3"/>
            <p:extLst>
              <p:ext uri="{DAA4B4D4-6D71-4841-9C94-3DE7FCFB9230}">
                <p14:media xmlns:p14="http://schemas.microsoft.com/office/powerpoint/2010/main" r:link="rId2"/>
              </p:ext>
            </p:extLst>
          </p:nvPr>
        </p:nvPicPr>
        <p:blipFill>
          <a:blip r:embed="rId6">
            <a:extLst>
              <a:ext uri="{28A0092B-C50C-407E-A947-70E740481C1C}">
                <a14:useLocalDpi xmlns:a14="http://schemas.microsoft.com/office/drawing/2010/main" val="0"/>
              </a:ext>
            </a:extLst>
          </a:blip>
          <a:srcRect/>
          <a:stretch>
            <a:fillRect/>
          </a:stretch>
        </p:blipFill>
        <p:spPr>
          <a:xfrm>
            <a:off x="228600" y="1254125"/>
            <a:ext cx="8767763" cy="4308475"/>
          </a:xfrm>
        </p:spPr>
      </p:pic>
      <p:sp>
        <p:nvSpPr>
          <p:cNvPr id="12291" name="Text Box 5"/>
          <p:cNvSpPr txBox="1">
            <a:spLocks noChangeArrowheads="1"/>
          </p:cNvSpPr>
          <p:nvPr/>
        </p:nvSpPr>
        <p:spPr bwMode="auto">
          <a:xfrm>
            <a:off x="152400" y="5638800"/>
            <a:ext cx="89916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dirty="0">
                <a:solidFill>
                  <a:schemeClr val="accent6">
                    <a:lumMod val="75000"/>
                  </a:schemeClr>
                </a:solidFill>
              </a:rPr>
              <a:t>Nuclei in a supernova are bombarded with neutrons, forming </a:t>
            </a:r>
            <a:r>
              <a:rPr lang="en-US" altLang="en-US" sz="2400" dirty="0">
                <a:solidFill>
                  <a:srgbClr val="D6A162"/>
                </a:solidFill>
              </a:rPr>
              <a:t>rare isotopes </a:t>
            </a:r>
            <a:r>
              <a:rPr lang="en-US" altLang="en-US" sz="2400" dirty="0">
                <a:solidFill>
                  <a:schemeClr val="accent6">
                    <a:lumMod val="75000"/>
                  </a:schemeClr>
                </a:solidFill>
              </a:rPr>
              <a:t>that will decay into </a:t>
            </a:r>
            <a:r>
              <a:rPr lang="en-US" altLang="en-US" sz="2400" dirty="0">
                <a:solidFill>
                  <a:srgbClr val="D6A162"/>
                </a:solidFill>
              </a:rPr>
              <a:t>stable heavy elements</a:t>
            </a:r>
          </a:p>
        </p:txBody>
      </p:sp>
      <p:graphicFrame>
        <p:nvGraphicFramePr>
          <p:cNvPr id="12292" name="Object 6"/>
          <p:cNvGraphicFramePr>
            <a:graphicFrameLocks noChangeAspect="1"/>
          </p:cNvGraphicFramePr>
          <p:nvPr/>
        </p:nvGraphicFramePr>
        <p:xfrm>
          <a:off x="7239000" y="4114800"/>
          <a:ext cx="1314450" cy="1314450"/>
        </p:xfrm>
        <a:graphic>
          <a:graphicData uri="http://schemas.openxmlformats.org/presentationml/2006/ole">
            <mc:AlternateContent xmlns:mc="http://schemas.openxmlformats.org/markup-compatibility/2006">
              <mc:Choice xmlns:v="urn:schemas-microsoft-com:vml" Requires="v">
                <p:oleObj spid="_x0000_s1038" name="Photo Editor Photo" r:id="rId7" imgW="1314286" imgH="1314286" progId="">
                  <p:embed/>
                </p:oleObj>
              </mc:Choice>
              <mc:Fallback>
                <p:oleObj name="Photo Editor Photo" r:id="rId7" imgW="1314286" imgH="1314286" progId="">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39000" y="4114800"/>
                        <a:ext cx="131445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3" name="Rectangle 7"/>
          <p:cNvSpPr>
            <a:spLocks noChangeArrowheads="1"/>
          </p:cNvSpPr>
          <p:nvPr/>
        </p:nvSpPr>
        <p:spPr bwMode="auto">
          <a:xfrm>
            <a:off x="304800" y="1600200"/>
            <a:ext cx="2819400" cy="152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2294" name="Rectangle 8"/>
          <p:cNvSpPr>
            <a:spLocks noChangeArrowheads="1"/>
          </p:cNvSpPr>
          <p:nvPr/>
        </p:nvSpPr>
        <p:spPr bwMode="auto">
          <a:xfrm>
            <a:off x="3048000" y="1905000"/>
            <a:ext cx="1219200" cy="533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endParaRPr lang="en-US" altLang="en-US" sz="4400">
              <a:solidFill>
                <a:schemeClr val="tx2"/>
              </a:solidFill>
              <a:latin typeface="Times New Roman" panose="02020603050405020304" pitchFamily="18" charset="0"/>
            </a:endParaRPr>
          </a:p>
        </p:txBody>
      </p:sp>
      <p:sp>
        <p:nvSpPr>
          <p:cNvPr id="12295" name="Line 9"/>
          <p:cNvSpPr>
            <a:spLocks noChangeShapeType="1"/>
          </p:cNvSpPr>
          <p:nvPr/>
        </p:nvSpPr>
        <p:spPr bwMode="auto">
          <a:xfrm>
            <a:off x="2286000" y="3200400"/>
            <a:ext cx="914400" cy="838200"/>
          </a:xfrm>
          <a:prstGeom prst="line">
            <a:avLst/>
          </a:prstGeom>
          <a:noFill/>
          <a:ln w="28575">
            <a:solidFill>
              <a:srgbClr val="333C2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10"/>
          <p:cNvSpPr>
            <a:spLocks noChangeShapeType="1"/>
          </p:cNvSpPr>
          <p:nvPr/>
        </p:nvSpPr>
        <p:spPr bwMode="auto">
          <a:xfrm flipV="1">
            <a:off x="533400" y="2209800"/>
            <a:ext cx="0" cy="762000"/>
          </a:xfrm>
          <a:prstGeom prst="line">
            <a:avLst/>
          </a:prstGeom>
          <a:noFill/>
          <a:ln w="25400">
            <a:solidFill>
              <a:srgbClr val="333C2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11"/>
          <p:cNvSpPr>
            <a:spLocks noChangeShapeType="1"/>
          </p:cNvSpPr>
          <p:nvPr/>
        </p:nvSpPr>
        <p:spPr bwMode="auto">
          <a:xfrm flipV="1">
            <a:off x="5105400" y="5410200"/>
            <a:ext cx="609600" cy="0"/>
          </a:xfrm>
          <a:prstGeom prst="line">
            <a:avLst/>
          </a:prstGeom>
          <a:noFill/>
          <a:ln w="25400">
            <a:solidFill>
              <a:srgbClr val="333C2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298" name="Text Box 12"/>
          <p:cNvSpPr txBox="1">
            <a:spLocks noChangeArrowheads="1"/>
          </p:cNvSpPr>
          <p:nvPr/>
        </p:nvSpPr>
        <p:spPr bwMode="auto">
          <a:xfrm>
            <a:off x="2838450" y="5181600"/>
            <a:ext cx="23050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rgbClr val="333C2B"/>
                </a:solidFill>
                <a:latin typeface="Times New Roman" panose="02020603050405020304" pitchFamily="18" charset="0"/>
              </a:rPr>
              <a:t>Neutrons (Isotopes)</a:t>
            </a:r>
          </a:p>
        </p:txBody>
      </p:sp>
      <p:sp>
        <p:nvSpPr>
          <p:cNvPr id="12299" name="Text Box 13"/>
          <p:cNvSpPr txBox="1">
            <a:spLocks noChangeArrowheads="1"/>
          </p:cNvSpPr>
          <p:nvPr/>
        </p:nvSpPr>
        <p:spPr bwMode="auto">
          <a:xfrm rot="-5396913">
            <a:off x="-627856" y="3904456"/>
            <a:ext cx="226218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rgbClr val="333C2B"/>
                </a:solidFill>
                <a:latin typeface="Times New Roman" panose="02020603050405020304" pitchFamily="18" charset="0"/>
              </a:rPr>
              <a:t>Protons (Elements)</a:t>
            </a:r>
          </a:p>
        </p:txBody>
      </p:sp>
      <p:sp>
        <p:nvSpPr>
          <p:cNvPr id="12300" name="Text Box 14"/>
          <p:cNvSpPr txBox="1">
            <a:spLocks noChangeArrowheads="1"/>
          </p:cNvSpPr>
          <p:nvPr/>
        </p:nvSpPr>
        <p:spPr bwMode="auto">
          <a:xfrm>
            <a:off x="990600" y="2514600"/>
            <a:ext cx="1905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rgbClr val="333C2B"/>
                </a:solidFill>
                <a:latin typeface="Times New Roman" panose="02020603050405020304" pitchFamily="18" charset="0"/>
              </a:rPr>
              <a:t>Black boxes are stable isotopes</a:t>
            </a:r>
          </a:p>
        </p:txBody>
      </p:sp>
      <p:sp>
        <p:nvSpPr>
          <p:cNvPr id="12301" name="Line 15"/>
          <p:cNvSpPr>
            <a:spLocks noChangeShapeType="1"/>
          </p:cNvSpPr>
          <p:nvPr/>
        </p:nvSpPr>
        <p:spPr bwMode="auto">
          <a:xfrm>
            <a:off x="1265238" y="4343400"/>
            <a:ext cx="304800" cy="1066800"/>
          </a:xfrm>
          <a:prstGeom prst="line">
            <a:avLst/>
          </a:prstGeom>
          <a:noFill/>
          <a:ln w="28575">
            <a:solidFill>
              <a:srgbClr val="333C2B"/>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2302" name="Text Box 16"/>
          <p:cNvSpPr txBox="1">
            <a:spLocks noChangeArrowheads="1"/>
          </p:cNvSpPr>
          <p:nvPr/>
        </p:nvSpPr>
        <p:spPr bwMode="auto">
          <a:xfrm>
            <a:off x="911225" y="4022725"/>
            <a:ext cx="6635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000" b="1">
                <a:solidFill>
                  <a:srgbClr val="333C2B"/>
                </a:solidFill>
                <a:latin typeface="Times New Roman" panose="02020603050405020304" pitchFamily="18" charset="0"/>
              </a:rPr>
              <a:t>Iron</a:t>
            </a:r>
          </a:p>
        </p:txBody>
      </p:sp>
      <p:sp>
        <p:nvSpPr>
          <p:cNvPr id="12303" name="Rectangle 18"/>
          <p:cNvSpPr>
            <a:spLocks noGrp="1" noChangeArrowheads="1"/>
          </p:cNvSpPr>
          <p:nvPr>
            <p:ph type="title"/>
          </p:nvPr>
        </p:nvSpPr>
        <p:spPr/>
        <p:txBody>
          <a:bodyPr/>
          <a:lstStyle/>
          <a:p>
            <a:pPr eaLnBrk="1" hangingPunct="1"/>
            <a:r>
              <a:rPr lang="en-US" altLang="en-US" smtClean="0"/>
              <a:t>The r-process</a:t>
            </a:r>
          </a:p>
        </p:txBody>
      </p:sp>
    </p:spTree>
    <p:extLst>
      <p:ext uri="{BB962C8B-B14F-4D97-AF65-F5344CB8AC3E}">
        <p14:creationId xmlns:p14="http://schemas.microsoft.com/office/powerpoint/2010/main" val="4741682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9"/>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19"/>
                                        </p:tgtEl>
                                      </p:cBhvr>
                                    </p:cmd>
                                  </p:childTnLst>
                                </p:cTn>
                              </p:par>
                            </p:childTnLst>
                          </p:cTn>
                        </p:par>
                      </p:childTnLst>
                    </p:cTn>
                  </p:par>
                </p:childTnLst>
              </p:cTn>
              <p:nextCondLst>
                <p:cond evt="onClick" delay="0">
                  <p:tgtEl>
                    <p:spTgt spid="19"/>
                  </p:tgtEl>
                </p:cond>
              </p:nextCondLst>
            </p:seq>
            <p:video>
              <p:cMediaNode>
                <p:cTn id="7" fill="hold" display="0">
                  <p:stCondLst>
                    <p:cond delay="indefinite"/>
                  </p:stCondLst>
                  <p:endCondLst>
                    <p:cond evt="onNext" delay="0">
                      <p:tgtEl>
                        <p:sldTgt/>
                      </p:tgtEl>
                    </p:cond>
                    <p:cond evt="onPrev" delay="0">
                      <p:tgtEl>
                        <p:sldTgt/>
                      </p:tgtEl>
                    </p:cond>
                  </p:endCondLst>
                </p:cTn>
                <p:tgtEl>
                  <p:spTgt spid="19"/>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dirty="0" smtClean="0"/>
              <a:t>Notable research at NSCL</a:t>
            </a:r>
          </a:p>
        </p:txBody>
      </p:sp>
      <p:pic>
        <p:nvPicPr>
          <p:cNvPr id="1433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0217" y="1038924"/>
            <a:ext cx="2728913"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Text Box 9"/>
          <p:cNvSpPr txBox="1">
            <a:spLocks noChangeArrowheads="1"/>
          </p:cNvSpPr>
          <p:nvPr/>
        </p:nvSpPr>
        <p:spPr bwMode="auto">
          <a:xfrm>
            <a:off x="7144217" y="1496124"/>
            <a:ext cx="1600200" cy="2014538"/>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b="1">
                <a:solidFill>
                  <a:srgbClr val="333C2B"/>
                </a:solidFill>
              </a:rPr>
              <a:t>Heaviest silicon, magnesium and aluminum isotopes ever detected</a:t>
            </a:r>
          </a:p>
        </p:txBody>
      </p:sp>
      <p:pic>
        <p:nvPicPr>
          <p:cNvPr id="14341" name="Picture 16" descr="geoff"/>
          <p:cNvPicPr>
            <a:picLocks noChangeAspect="1" noChangeArrowheads="1"/>
          </p:cNvPicPr>
          <p:nvPr/>
        </p:nvPicPr>
        <p:blipFill>
          <a:blip r:embed="rId3">
            <a:extLst>
              <a:ext uri="{28A0092B-C50C-407E-A947-70E740481C1C}">
                <a14:useLocalDpi xmlns:a14="http://schemas.microsoft.com/office/drawing/2010/main" val="0"/>
              </a:ext>
            </a:extLst>
          </a:blip>
          <a:srcRect b="14339"/>
          <a:stretch>
            <a:fillRect/>
          </a:stretch>
        </p:blipFill>
        <p:spPr bwMode="auto">
          <a:xfrm>
            <a:off x="514817" y="1038924"/>
            <a:ext cx="3505200"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17"/>
          <p:cNvSpPr txBox="1">
            <a:spLocks noChangeArrowheads="1"/>
          </p:cNvSpPr>
          <p:nvPr/>
        </p:nvSpPr>
        <p:spPr bwMode="auto">
          <a:xfrm>
            <a:off x="509705" y="1038648"/>
            <a:ext cx="2667000" cy="701675"/>
          </a:xfrm>
          <a:prstGeom prst="rect">
            <a:avLst/>
          </a:prstGeom>
          <a:solidFill>
            <a:schemeClr val="bg1">
              <a:alpha val="25098"/>
            </a:scheme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2000" b="1" dirty="0"/>
              <a:t>Production of                 doubly-magic tin-100</a:t>
            </a:r>
          </a:p>
        </p:txBody>
      </p:sp>
      <p:pic>
        <p:nvPicPr>
          <p:cNvPr id="14343" name="Picture 19" descr="Dr. Artemis Spyrou"/>
          <p:cNvPicPr>
            <a:picLocks noChangeAspect="1" noChangeArrowheads="1"/>
          </p:cNvPicPr>
          <p:nvPr/>
        </p:nvPicPr>
        <p:blipFill>
          <a:blip r:embed="rId4">
            <a:extLst>
              <a:ext uri="{28A0092B-C50C-407E-A947-70E740481C1C}">
                <a14:useLocalDpi xmlns:a14="http://schemas.microsoft.com/office/drawing/2010/main" val="0"/>
              </a:ext>
            </a:extLst>
          </a:blip>
          <a:srcRect b="29424"/>
          <a:stretch>
            <a:fillRect/>
          </a:stretch>
        </p:blipFill>
        <p:spPr bwMode="auto">
          <a:xfrm>
            <a:off x="5010617" y="4010724"/>
            <a:ext cx="3352800" cy="218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4" name="Text Box 14"/>
          <p:cNvSpPr txBox="1">
            <a:spLocks noChangeArrowheads="1"/>
          </p:cNvSpPr>
          <p:nvPr/>
        </p:nvSpPr>
        <p:spPr bwMode="auto">
          <a:xfrm>
            <a:off x="5012472" y="5687124"/>
            <a:ext cx="3352800" cy="369888"/>
          </a:xfrm>
          <a:prstGeom prst="rect">
            <a:avLst/>
          </a:prstGeom>
          <a:solidFill>
            <a:srgbClr val="FFFFFF">
              <a:alpha val="30196"/>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b="1"/>
              <a:t>Discovery of di-neutron decay</a:t>
            </a:r>
          </a:p>
        </p:txBody>
      </p:sp>
      <p:pic>
        <p:nvPicPr>
          <p:cNvPr id="14345" name="Picture 13" descr="IMG_20121214_093621.jpg"/>
          <p:cNvPicPr>
            <a:picLocks noChangeAspect="1"/>
          </p:cNvPicPr>
          <p:nvPr/>
        </p:nvPicPr>
        <p:blipFill>
          <a:blip r:embed="rId5">
            <a:extLst>
              <a:ext uri="{28A0092B-C50C-407E-A947-70E740481C1C}">
                <a14:useLocalDpi xmlns:a14="http://schemas.microsoft.com/office/drawing/2010/main" val="0"/>
              </a:ext>
            </a:extLst>
          </a:blip>
          <a:srcRect t="8888" b="20000"/>
          <a:stretch>
            <a:fillRect/>
          </a:stretch>
        </p:blipFill>
        <p:spPr bwMode="auto">
          <a:xfrm>
            <a:off x="514817" y="3172524"/>
            <a:ext cx="32146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Text Box 11"/>
          <p:cNvSpPr txBox="1">
            <a:spLocks noChangeArrowheads="1"/>
          </p:cNvSpPr>
          <p:nvPr/>
        </p:nvSpPr>
        <p:spPr bwMode="auto">
          <a:xfrm>
            <a:off x="743417" y="5458524"/>
            <a:ext cx="3200400" cy="646113"/>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50000"/>
              </a:spcBef>
              <a:buFontTx/>
              <a:buNone/>
            </a:pPr>
            <a:r>
              <a:rPr lang="en-US" altLang="en-US" sz="1800" b="1">
                <a:solidFill>
                  <a:srgbClr val="333C2B"/>
                </a:solidFill>
              </a:rPr>
              <a:t>The world’s first cyclotron gas stopper</a:t>
            </a:r>
          </a:p>
        </p:txBody>
      </p:sp>
    </p:spTree>
    <p:extLst>
      <p:ext uri="{BB962C8B-B14F-4D97-AF65-F5344CB8AC3E}">
        <p14:creationId xmlns:p14="http://schemas.microsoft.com/office/powerpoint/2010/main" val="4113801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Uses of isotope science</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1113265"/>
            <a:ext cx="2743200"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113265"/>
            <a:ext cx="2743200" cy="198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5"/>
          <p:cNvSpPr>
            <a:spLocks noChangeArrowheads="1"/>
          </p:cNvSpPr>
          <p:nvPr/>
        </p:nvSpPr>
        <p:spPr bwMode="auto">
          <a:xfrm>
            <a:off x="228600" y="2637265"/>
            <a:ext cx="26797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t>Nuclear Medicine</a:t>
            </a:r>
          </a:p>
        </p:txBody>
      </p:sp>
      <p:sp>
        <p:nvSpPr>
          <p:cNvPr id="15366" name="Rectangle 6"/>
          <p:cNvSpPr>
            <a:spLocks noChangeArrowheads="1"/>
          </p:cNvSpPr>
          <p:nvPr/>
        </p:nvSpPr>
        <p:spPr bwMode="auto">
          <a:xfrm>
            <a:off x="2590800" y="1113265"/>
            <a:ext cx="27432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200" b="1"/>
              <a:t>Archeology/</a:t>
            </a:r>
          </a:p>
          <a:p>
            <a:pPr algn="ctr" eaLnBrk="1" hangingPunct="1">
              <a:spcBef>
                <a:spcPct val="0"/>
              </a:spcBef>
              <a:buFontTx/>
              <a:buNone/>
            </a:pPr>
            <a:r>
              <a:rPr lang="en-US" altLang="en-US" sz="2200" b="1"/>
              <a:t>Geophysics</a:t>
            </a:r>
          </a:p>
        </p:txBody>
      </p:sp>
      <p:pic>
        <p:nvPicPr>
          <p:cNvPr id="15367" name="Picture 7"/>
          <p:cNvPicPr>
            <a:picLocks noChangeAspect="1" noChangeArrowheads="1"/>
          </p:cNvPicPr>
          <p:nvPr/>
        </p:nvPicPr>
        <p:blipFill>
          <a:blip r:embed="rId4">
            <a:extLst>
              <a:ext uri="{28A0092B-C50C-407E-A947-70E740481C1C}">
                <a14:useLocalDpi xmlns:a14="http://schemas.microsoft.com/office/drawing/2010/main" val="0"/>
              </a:ext>
            </a:extLst>
          </a:blip>
          <a:srcRect b="2222"/>
          <a:stretch>
            <a:fillRect/>
          </a:stretch>
        </p:blipFill>
        <p:spPr bwMode="auto">
          <a:xfrm>
            <a:off x="6096000" y="1113265"/>
            <a:ext cx="2743200"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8" name="Rectangle 8"/>
          <p:cNvSpPr>
            <a:spLocks noChangeArrowheads="1"/>
          </p:cNvSpPr>
          <p:nvPr/>
        </p:nvSpPr>
        <p:spPr bwMode="auto">
          <a:xfrm>
            <a:off x="6705600" y="1113265"/>
            <a:ext cx="21193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algn="ctr" eaLnBrk="1" hangingPunct="1">
              <a:spcBef>
                <a:spcPct val="0"/>
              </a:spcBef>
              <a:buFontTx/>
              <a:buNone/>
            </a:pPr>
            <a:r>
              <a:rPr lang="en-US" altLang="en-US" sz="2400" b="1"/>
              <a:t>Space Science</a:t>
            </a:r>
          </a:p>
        </p:txBody>
      </p:sp>
      <p:sp>
        <p:nvSpPr>
          <p:cNvPr id="15369" name="Text Box 9"/>
          <p:cNvSpPr txBox="1">
            <a:spLocks noChangeArrowheads="1"/>
          </p:cNvSpPr>
          <p:nvPr/>
        </p:nvSpPr>
        <p:spPr bwMode="auto">
          <a:xfrm>
            <a:off x="228600" y="3170665"/>
            <a:ext cx="2971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Radioisotopes are used in biomedical research as tracers, diagnostic tools, and treatments (</a:t>
            </a:r>
            <a:r>
              <a:rPr lang="en-US" altLang="en-US" sz="1800" dirty="0">
                <a:solidFill>
                  <a:srgbClr val="CC9900"/>
                </a:solidFill>
              </a:rPr>
              <a:t>neutron therapy</a:t>
            </a:r>
            <a:r>
              <a:rPr lang="en-US" altLang="en-US" sz="1800" dirty="0">
                <a:solidFill>
                  <a:schemeClr val="accent6">
                    <a:lumMod val="75000"/>
                  </a:schemeClr>
                </a:solidFill>
              </a:rPr>
              <a:t>, pictured)</a:t>
            </a:r>
            <a:endParaRPr lang="en-US" altLang="en-US" sz="1200" dirty="0">
              <a:solidFill>
                <a:schemeClr val="accent6">
                  <a:lumMod val="75000"/>
                </a:schemeClr>
              </a:solidFill>
            </a:endParaRPr>
          </a:p>
        </p:txBody>
      </p:sp>
      <p:sp>
        <p:nvSpPr>
          <p:cNvPr id="15370" name="Rectangle 10"/>
          <p:cNvSpPr>
            <a:spLocks noChangeArrowheads="1"/>
          </p:cNvSpPr>
          <p:nvPr/>
        </p:nvSpPr>
        <p:spPr bwMode="auto">
          <a:xfrm>
            <a:off x="3124200" y="3170665"/>
            <a:ext cx="28194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Isotopic ratios of organic materials (</a:t>
            </a:r>
            <a:r>
              <a:rPr lang="en-US" altLang="en-US" sz="1800" dirty="0">
                <a:solidFill>
                  <a:srgbClr val="CC9900"/>
                </a:solidFill>
              </a:rPr>
              <a:t>C-14 dating</a:t>
            </a:r>
            <a:r>
              <a:rPr lang="en-US" altLang="en-US" sz="1800" dirty="0">
                <a:solidFill>
                  <a:schemeClr val="accent6">
                    <a:lumMod val="75000"/>
                  </a:schemeClr>
                </a:solidFill>
              </a:rPr>
              <a:t>);</a:t>
            </a:r>
          </a:p>
          <a:p>
            <a:pPr eaLnBrk="1" hangingPunct="1">
              <a:spcBef>
                <a:spcPct val="0"/>
              </a:spcBef>
              <a:buFontTx/>
              <a:buNone/>
            </a:pPr>
            <a:r>
              <a:rPr lang="en-US" altLang="en-US" sz="1800" dirty="0">
                <a:solidFill>
                  <a:schemeClr val="accent6">
                    <a:lumMod val="75000"/>
                  </a:schemeClr>
                </a:solidFill>
              </a:rPr>
              <a:t>Carbon/oxygen isotopic makeup of carbonates (tectonic activity, erosion)</a:t>
            </a:r>
          </a:p>
        </p:txBody>
      </p:sp>
      <p:sp>
        <p:nvSpPr>
          <p:cNvPr id="15371" name="Rectangle 11"/>
          <p:cNvSpPr>
            <a:spLocks noChangeArrowheads="1"/>
          </p:cNvSpPr>
          <p:nvPr/>
        </p:nvSpPr>
        <p:spPr bwMode="auto">
          <a:xfrm>
            <a:off x="6096000" y="3170665"/>
            <a:ext cx="29718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1800" dirty="0">
                <a:solidFill>
                  <a:schemeClr val="accent6">
                    <a:lumMod val="75000"/>
                  </a:schemeClr>
                </a:solidFill>
              </a:rPr>
              <a:t>Development of radiation detectors and engineering “</a:t>
            </a:r>
            <a:r>
              <a:rPr lang="en-US" altLang="en-US" sz="1800" dirty="0">
                <a:solidFill>
                  <a:srgbClr val="CC9900"/>
                </a:solidFill>
              </a:rPr>
              <a:t>radiation-hardened</a:t>
            </a:r>
            <a:r>
              <a:rPr lang="en-US" altLang="en-US" sz="1800" dirty="0">
                <a:solidFill>
                  <a:schemeClr val="accent6">
                    <a:lumMod val="75000"/>
                  </a:schemeClr>
                </a:solidFill>
              </a:rPr>
              <a:t>” electronics for orbital or extreme environments</a:t>
            </a:r>
          </a:p>
        </p:txBody>
      </p:sp>
      <p:sp>
        <p:nvSpPr>
          <p:cNvPr id="243724" name="Text Box 12"/>
          <p:cNvSpPr txBox="1">
            <a:spLocks noChangeArrowheads="1"/>
          </p:cNvSpPr>
          <p:nvPr/>
        </p:nvSpPr>
        <p:spPr bwMode="auto">
          <a:xfrm>
            <a:off x="228600" y="4847065"/>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FFFFCC"/>
                </a:solidFill>
                <a:latin typeface="Book Antiqua" panose="02040602050305030304" pitchFamily="18" charset="0"/>
              </a:defRPr>
            </a:lvl1pPr>
            <a:lvl2pPr marL="742950" indent="-285750">
              <a:spcBef>
                <a:spcPct val="20000"/>
              </a:spcBef>
              <a:buChar char="–"/>
              <a:defRPr sz="2800">
                <a:solidFill>
                  <a:srgbClr val="FFFFCC"/>
                </a:solidFill>
                <a:latin typeface="Book Antiqua" panose="02040602050305030304" pitchFamily="18" charset="0"/>
              </a:defRPr>
            </a:lvl2pPr>
            <a:lvl3pPr marL="1143000" indent="-228600">
              <a:spcBef>
                <a:spcPct val="20000"/>
              </a:spcBef>
              <a:buChar char="•"/>
              <a:defRPr sz="2400">
                <a:solidFill>
                  <a:srgbClr val="FFFFCC"/>
                </a:solidFill>
                <a:latin typeface="Book Antiqua" panose="02040602050305030304" pitchFamily="18" charset="0"/>
              </a:defRPr>
            </a:lvl3pPr>
            <a:lvl4pPr marL="1600200" indent="-228600">
              <a:spcBef>
                <a:spcPct val="20000"/>
              </a:spcBef>
              <a:buChar char="–"/>
              <a:defRPr sz="2000">
                <a:solidFill>
                  <a:srgbClr val="FFFFCC"/>
                </a:solidFill>
                <a:latin typeface="Book Antiqua" panose="02040602050305030304" pitchFamily="18" charset="0"/>
              </a:defRPr>
            </a:lvl4pPr>
            <a:lvl5pPr marL="2057400" indent="-228600">
              <a:spcBef>
                <a:spcPct val="20000"/>
              </a:spcBef>
              <a:buChar char="»"/>
              <a:defRPr sz="2000">
                <a:solidFill>
                  <a:srgbClr val="FFFFCC"/>
                </a:solidFill>
                <a:latin typeface="Book Antiqua" panose="02040602050305030304" pitchFamily="18" charset="0"/>
              </a:defRPr>
            </a:lvl5pPr>
            <a:lvl6pPr marL="2514600" indent="-228600" eaLnBrk="0" fontAlgn="base" hangingPunct="0">
              <a:spcBef>
                <a:spcPct val="20000"/>
              </a:spcBef>
              <a:spcAft>
                <a:spcPct val="0"/>
              </a:spcAft>
              <a:buChar char="»"/>
              <a:defRPr sz="2000">
                <a:solidFill>
                  <a:srgbClr val="FFFFCC"/>
                </a:solidFill>
                <a:latin typeface="Book Antiqua" panose="02040602050305030304" pitchFamily="18" charset="0"/>
              </a:defRPr>
            </a:lvl6pPr>
            <a:lvl7pPr marL="2971800" indent="-228600" eaLnBrk="0" fontAlgn="base" hangingPunct="0">
              <a:spcBef>
                <a:spcPct val="20000"/>
              </a:spcBef>
              <a:spcAft>
                <a:spcPct val="0"/>
              </a:spcAft>
              <a:buChar char="»"/>
              <a:defRPr sz="2000">
                <a:solidFill>
                  <a:srgbClr val="FFFFCC"/>
                </a:solidFill>
                <a:latin typeface="Book Antiqua" panose="02040602050305030304" pitchFamily="18" charset="0"/>
              </a:defRPr>
            </a:lvl7pPr>
            <a:lvl8pPr marL="3429000" indent="-228600" eaLnBrk="0" fontAlgn="base" hangingPunct="0">
              <a:spcBef>
                <a:spcPct val="20000"/>
              </a:spcBef>
              <a:spcAft>
                <a:spcPct val="0"/>
              </a:spcAft>
              <a:buChar char="»"/>
              <a:defRPr sz="2000">
                <a:solidFill>
                  <a:srgbClr val="FFFFCC"/>
                </a:solidFill>
                <a:latin typeface="Book Antiqua" panose="02040602050305030304" pitchFamily="18" charset="0"/>
              </a:defRPr>
            </a:lvl8pPr>
            <a:lvl9pPr marL="3886200" indent="-228600" eaLnBrk="0" fontAlgn="base" hangingPunct="0">
              <a:spcBef>
                <a:spcPct val="20000"/>
              </a:spcBef>
              <a:spcAft>
                <a:spcPct val="0"/>
              </a:spcAft>
              <a:buChar char="»"/>
              <a:defRPr sz="2000">
                <a:solidFill>
                  <a:srgbClr val="FFFFCC"/>
                </a:solidFill>
                <a:latin typeface="Book Antiqua" panose="02040602050305030304" pitchFamily="18" charset="0"/>
              </a:defRPr>
            </a:lvl9pPr>
          </a:lstStyle>
          <a:p>
            <a:pPr eaLnBrk="1" hangingPunct="1">
              <a:spcBef>
                <a:spcPct val="0"/>
              </a:spcBef>
              <a:buFontTx/>
              <a:buNone/>
            </a:pPr>
            <a:r>
              <a:rPr lang="en-US" altLang="en-US" sz="2800" dirty="0" smtClean="0">
                <a:solidFill>
                  <a:schemeClr val="accent6">
                    <a:lumMod val="75000"/>
                  </a:schemeClr>
                </a:solidFill>
              </a:rPr>
              <a:t>Nuclear discoveries </a:t>
            </a:r>
            <a:r>
              <a:rPr lang="en-US" altLang="en-US" sz="2800" dirty="0">
                <a:solidFill>
                  <a:schemeClr val="accent6">
                    <a:lumMod val="75000"/>
                  </a:schemeClr>
                </a:solidFill>
              </a:rPr>
              <a:t>can generate new ideas and technologies in the fields of nuclear power, airport security, biology/ecology, etc.</a:t>
            </a:r>
            <a:endParaRPr lang="en-US" altLang="en-US" sz="2800" dirty="0">
              <a:solidFill>
                <a:schemeClr val="accent6">
                  <a:lumMod val="75000"/>
                </a:schemeClr>
              </a:solidFill>
              <a:latin typeface="Times New Roman" panose="02020603050405020304" pitchFamily="18" charset="0"/>
            </a:endParaRPr>
          </a:p>
        </p:txBody>
      </p:sp>
    </p:spTree>
    <p:extLst>
      <p:ext uri="{BB962C8B-B14F-4D97-AF65-F5344CB8AC3E}">
        <p14:creationId xmlns:p14="http://schemas.microsoft.com/office/powerpoint/2010/main" val="3800636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43724"/>
                                        </p:tgtEl>
                                        <p:attrNameLst>
                                          <p:attrName>style.visibility</p:attrName>
                                        </p:attrNameLst>
                                      </p:cBhvr>
                                      <p:to>
                                        <p:strVal val="visible"/>
                                      </p:to>
                                    </p:set>
                                    <p:animEffect transition="in" filter="fade">
                                      <p:cBhvr>
                                        <p:cTn id="7" dur="2000"/>
                                        <p:tgtEl>
                                          <p:spTgt spid="243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2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16944</TotalTime>
  <Words>1416</Words>
  <Application>Microsoft Office PowerPoint</Application>
  <PresentationFormat>On-screen Show (4:3)</PresentationFormat>
  <Paragraphs>174</Paragraphs>
  <Slides>27</Slides>
  <Notes>8</Notes>
  <HiddenSlides>0</HiddenSlides>
  <MMClips>2</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8" baseType="lpstr">
      <vt:lpstr>Arial</vt:lpstr>
      <vt:lpstr>Book Antiqua</vt:lpstr>
      <vt:lpstr>Calibri</vt:lpstr>
      <vt:lpstr>Calibri Light</vt:lpstr>
      <vt:lpstr>Californian FB</vt:lpstr>
      <vt:lpstr>Century Gothic</vt:lpstr>
      <vt:lpstr>Comic Sans MS</vt:lpstr>
      <vt:lpstr>Gotham Bold</vt:lpstr>
      <vt:lpstr>Times New Roman</vt:lpstr>
      <vt:lpstr>Office Theme</vt:lpstr>
      <vt:lpstr>Photo Editor Photo</vt:lpstr>
      <vt:lpstr>NSCL Nuclear Research at MSU</vt:lpstr>
      <vt:lpstr>SERVING USERS</vt:lpstr>
      <vt:lpstr>LEADING SCIENTIFIC ADVANCEMENT</vt:lpstr>
      <vt:lpstr>The Known Isotopes</vt:lpstr>
      <vt:lpstr>Our mission: study rare isotopes</vt:lpstr>
      <vt:lpstr>Origins of the elements</vt:lpstr>
      <vt:lpstr>The r-process</vt:lpstr>
      <vt:lpstr>Notable research at NSCL</vt:lpstr>
      <vt:lpstr>Uses of isotope science</vt:lpstr>
      <vt:lpstr>How to make unstable nuclei</vt:lpstr>
      <vt:lpstr>Superconductivity</vt:lpstr>
      <vt:lpstr>Ion Sources</vt:lpstr>
      <vt:lpstr>K500 Cyclotron</vt:lpstr>
      <vt:lpstr>The cyclotron principle</vt:lpstr>
      <vt:lpstr>K1200 Cyclotron</vt:lpstr>
      <vt:lpstr>Selecting one rare isotope</vt:lpstr>
      <vt:lpstr>Fragmentation and Separation</vt:lpstr>
      <vt:lpstr>PowerPoint Presentation</vt:lpstr>
      <vt:lpstr>Detectors</vt:lpstr>
      <vt:lpstr>FRIB: Facility for Rare Isotope Beams</vt:lpstr>
      <vt:lpstr>FRIB: a Next-Generation facility</vt:lpstr>
      <vt:lpstr>FRIB Experiments</vt:lpstr>
      <vt:lpstr>Safety First</vt:lpstr>
      <vt:lpstr>National Superconducting Cyclotron Laboratory at Michigan State University</vt:lpstr>
      <vt:lpstr>FRIB on the MSU campus</vt:lpstr>
      <vt:lpstr>Sources of radiation</vt:lpstr>
      <vt:lpstr>The Control Room</vt:lpstr>
    </vt:vector>
  </TitlesOfParts>
  <Company>NSCL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O'Donnell, Erin</dc:creator>
  <cp:lastModifiedBy>Constan, Zachary</cp:lastModifiedBy>
  <cp:revision>71</cp:revision>
  <dcterms:created xsi:type="dcterms:W3CDTF">2014-01-23T18:55:41Z</dcterms:created>
  <dcterms:modified xsi:type="dcterms:W3CDTF">2015-04-14T19:58:05Z</dcterms:modified>
</cp:coreProperties>
</file>