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92" r:id="rId4"/>
    <p:sldMasterId id="2147483989" r:id="rId5"/>
  </p:sldMasterIdLst>
  <p:notesMasterIdLst>
    <p:notesMasterId r:id="rId31"/>
  </p:notesMasterIdLst>
  <p:handoutMasterIdLst>
    <p:handoutMasterId r:id="rId32"/>
  </p:handoutMasterIdLst>
  <p:sldIdLst>
    <p:sldId id="273" r:id="rId6"/>
    <p:sldId id="321" r:id="rId7"/>
    <p:sldId id="312" r:id="rId8"/>
    <p:sldId id="272" r:id="rId9"/>
    <p:sldId id="305" r:id="rId10"/>
    <p:sldId id="303" r:id="rId11"/>
    <p:sldId id="275" r:id="rId12"/>
    <p:sldId id="304" r:id="rId13"/>
    <p:sldId id="277" r:id="rId14"/>
    <p:sldId id="322" r:id="rId15"/>
    <p:sldId id="316" r:id="rId16"/>
    <p:sldId id="323" r:id="rId17"/>
    <p:sldId id="324" r:id="rId18"/>
    <p:sldId id="325" r:id="rId19"/>
    <p:sldId id="326" r:id="rId20"/>
    <p:sldId id="327" r:id="rId21"/>
    <p:sldId id="328" r:id="rId22"/>
    <p:sldId id="306" r:id="rId23"/>
    <p:sldId id="313" r:id="rId24"/>
    <p:sldId id="335" r:id="rId25"/>
    <p:sldId id="329" r:id="rId26"/>
    <p:sldId id="330" r:id="rId27"/>
    <p:sldId id="320" r:id="rId28"/>
    <p:sldId id="333" r:id="rId29"/>
    <p:sldId id="334" r:id="rId30"/>
  </p:sldIdLst>
  <p:sldSz cx="9144000" cy="6858000" type="screen4x3"/>
  <p:notesSz cx="6997700" cy="9271000"/>
  <p:defaultTex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19" userDrawn="1">
          <p15:clr>
            <a:srgbClr val="A4A3A4"/>
          </p15:clr>
        </p15:guide>
        <p15:guide id="2" pos="22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7B14B"/>
    <a:srgbClr val="064308"/>
    <a:srgbClr val="E6E8DC"/>
    <a:srgbClr val="B7B58A"/>
    <a:srgbClr val="0F0C8F"/>
    <a:srgbClr val="CC0000"/>
    <a:srgbClr val="FFAE1A"/>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5714" autoAdjust="0"/>
    <p:restoredTop sz="94660"/>
  </p:normalViewPr>
  <p:slideViewPr>
    <p:cSldViewPr snapToObjects="1">
      <p:cViewPr varScale="1">
        <p:scale>
          <a:sx n="70" d="100"/>
          <a:sy n="70" d="100"/>
        </p:scale>
        <p:origin x="666" y="54"/>
      </p:cViewPr>
      <p:guideLst>
        <p:guide orient="horz" pos="2160"/>
        <p:guide pos="2880"/>
      </p:guideLst>
    </p:cSldViewPr>
  </p:slideViewPr>
  <p:notesTextViewPr>
    <p:cViewPr>
      <p:scale>
        <a:sx n="100" d="100"/>
        <a:sy n="100" d="100"/>
      </p:scale>
      <p:origin x="0" y="0"/>
    </p:cViewPr>
  </p:notesTextViewPr>
  <p:notesViewPr>
    <p:cSldViewPr snapToObjects="1">
      <p:cViewPr varScale="1">
        <p:scale>
          <a:sx n="121" d="100"/>
          <a:sy n="121" d="100"/>
        </p:scale>
        <p:origin x="4884" y="96"/>
      </p:cViewPr>
      <p:guideLst>
        <p:guide orient="horz" pos="2919"/>
        <p:guide pos="22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5710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3471"/>
          </a:xfrm>
          <a:prstGeom prst="rect">
            <a:avLst/>
          </a:prstGeom>
        </p:spPr>
        <p:txBody>
          <a:bodyPr vert="horz" wrap="square" lIns="92400" tIns="46200" rIns="92400" bIns="46200" numCol="1" anchor="t"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3" name="Date Placeholder 2"/>
          <p:cNvSpPr>
            <a:spLocks noGrp="1"/>
          </p:cNvSpPr>
          <p:nvPr>
            <p:ph type="dt" idx="1"/>
          </p:nvPr>
        </p:nvSpPr>
        <p:spPr>
          <a:xfrm>
            <a:off x="3963744" y="0"/>
            <a:ext cx="3032337" cy="463471"/>
          </a:xfrm>
          <a:prstGeom prst="rect">
            <a:avLst/>
          </a:prstGeom>
        </p:spPr>
        <p:txBody>
          <a:bodyPr vert="horz" wrap="square" lIns="92400" tIns="46200" rIns="92400" bIns="46200" numCol="1" anchor="t"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58165478-8271-4537-9DBA-6DB278E2C8C0}" type="datetime1">
              <a:rPr lang="en-US"/>
              <a:pPr>
                <a:defRPr/>
              </a:pPr>
              <a:t>3/25/2020</a:t>
            </a:fld>
            <a:endParaRPr lang="en-US"/>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wrap="square" lIns="92400" tIns="46200" rIns="92400" bIns="4620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99770" y="4403765"/>
            <a:ext cx="5598160" cy="4171233"/>
          </a:xfrm>
          <a:prstGeom prst="rect">
            <a:avLst/>
          </a:prstGeom>
        </p:spPr>
        <p:txBody>
          <a:bodyPr vert="horz" wrap="square" lIns="92400" tIns="46200" rIns="92400" bIns="46200" numCol="1" anchor="t" anchorCtr="0" compatLnSpc="1">
            <a:prstTxWarp prst="textNoShape">
              <a:avLst/>
            </a:prstTxWarp>
            <a:normAutofit/>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 name="Footer Placeholder 5"/>
          <p:cNvSpPr>
            <a:spLocks noGrp="1"/>
          </p:cNvSpPr>
          <p:nvPr>
            <p:ph type="ftr" sz="quarter" idx="4"/>
          </p:nvPr>
        </p:nvSpPr>
        <p:spPr>
          <a:xfrm>
            <a:off x="0" y="8805937"/>
            <a:ext cx="3032337" cy="463470"/>
          </a:xfrm>
          <a:prstGeom prst="rect">
            <a:avLst/>
          </a:prstGeom>
        </p:spPr>
        <p:txBody>
          <a:bodyPr vert="horz" wrap="square" lIns="92400" tIns="46200" rIns="92400" bIns="46200" numCol="1" anchor="b"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7" name="Slide Number Placeholder 6"/>
          <p:cNvSpPr>
            <a:spLocks noGrp="1"/>
          </p:cNvSpPr>
          <p:nvPr>
            <p:ph type="sldNum" sz="quarter" idx="5"/>
          </p:nvPr>
        </p:nvSpPr>
        <p:spPr>
          <a:xfrm>
            <a:off x="3963744" y="8805937"/>
            <a:ext cx="3032337" cy="463470"/>
          </a:xfrm>
          <a:prstGeom prst="rect">
            <a:avLst/>
          </a:prstGeom>
        </p:spPr>
        <p:txBody>
          <a:bodyPr vert="horz" wrap="square" lIns="92400" tIns="46200" rIns="92400" bIns="46200" numCol="1" anchor="b"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74EB2CD8-9047-43A5-BEAD-229CAC8CFCAA}" type="slidenum">
              <a:rPr lang="en-US"/>
              <a:pPr>
                <a:defRPr/>
              </a:pPr>
              <a:t>‹#›</a:t>
            </a:fld>
            <a:endParaRPr lang="en-US"/>
          </a:p>
        </p:txBody>
      </p:sp>
    </p:spTree>
    <p:extLst>
      <p:ext uri="{BB962C8B-B14F-4D97-AF65-F5344CB8AC3E}">
        <p14:creationId xmlns:p14="http://schemas.microsoft.com/office/powerpoint/2010/main" val="4104131628"/>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a:defRPr>
    </a:lvl2pPr>
    <a:lvl3pPr marL="11430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65" charset="-128"/>
      </a:defRPr>
    </a:lvl3pPr>
    <a:lvl4pPr marL="16002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903682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516961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3332314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218232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3381425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1448329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4074993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3049698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0512180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extLst>
      <p:ext uri="{BB962C8B-B14F-4D97-AF65-F5344CB8AC3E}">
        <p14:creationId xmlns:p14="http://schemas.microsoft.com/office/powerpoint/2010/main" val="17954218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A78CA-A366-463A-825D-27002063E753}" type="slidenum">
              <a:rPr lang="en-US" smtClean="0"/>
              <a:t>‹#›</a:t>
            </a:fld>
            <a:endParaRPr lang="en-US"/>
          </a:p>
        </p:txBody>
      </p:sp>
    </p:spTree>
    <p:extLst>
      <p:ext uri="{BB962C8B-B14F-4D97-AF65-F5344CB8AC3E}">
        <p14:creationId xmlns:p14="http://schemas.microsoft.com/office/powerpoint/2010/main" val="1459496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16382F-0F7B-49D3-8932-BC432024B82E}" type="slidenum">
              <a:rPr lang="en-US"/>
              <a:pPr>
                <a:defRPr/>
              </a:pPr>
              <a:t>‹#›</a:t>
            </a:fld>
            <a:endParaRPr lang="en-US"/>
          </a:p>
        </p:txBody>
      </p:sp>
    </p:spTree>
    <p:extLst>
      <p:ext uri="{BB962C8B-B14F-4D97-AF65-F5344CB8AC3E}">
        <p14:creationId xmlns:p14="http://schemas.microsoft.com/office/powerpoint/2010/main" val="133913335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B266EA-EDB3-41CF-9E77-76047EE3E9B7}" type="slidenum">
              <a:rPr lang="en-US"/>
              <a:pPr>
                <a:defRPr/>
              </a:pPr>
              <a:t>‹#›</a:t>
            </a:fld>
            <a:endParaRPr lang="en-US"/>
          </a:p>
        </p:txBody>
      </p:sp>
    </p:spTree>
    <p:extLst>
      <p:ext uri="{BB962C8B-B14F-4D97-AF65-F5344CB8AC3E}">
        <p14:creationId xmlns:p14="http://schemas.microsoft.com/office/powerpoint/2010/main" val="191711949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6156813"/>
            <a:ext cx="9144000" cy="72479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8" name="Picture 7"/>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52400" y="6195225"/>
            <a:ext cx="579349" cy="657933"/>
          </a:xfrm>
          <a:prstGeom prst="rect">
            <a:avLst/>
          </a:prstGeom>
        </p:spPr>
      </p:pic>
      <p:pic>
        <p:nvPicPr>
          <p:cNvPr id="9" name="Picture 8"/>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62000" y="6228978"/>
            <a:ext cx="463888" cy="580461"/>
          </a:xfrm>
          <a:prstGeom prst="rect">
            <a:avLst/>
          </a:prstGeom>
        </p:spPr>
      </p:pic>
      <p:sp>
        <p:nvSpPr>
          <p:cNvPr id="2" name="TextBox 1"/>
          <p:cNvSpPr txBox="1"/>
          <p:nvPr userDrawn="1"/>
        </p:nvSpPr>
        <p:spPr>
          <a:xfrm>
            <a:off x="1295400" y="6228978"/>
            <a:ext cx="3200400" cy="507831"/>
          </a:xfrm>
          <a:prstGeom prst="rect">
            <a:avLst/>
          </a:prstGeom>
          <a:noFill/>
        </p:spPr>
        <p:txBody>
          <a:bodyPr wrap="square" rtlCol="0">
            <a:spAutoFit/>
          </a:bodyPr>
          <a:lstStyle/>
          <a:p>
            <a:r>
              <a:rPr lang="en-US" sz="900" dirty="0" smtClean="0">
                <a:solidFill>
                  <a:schemeClr val="tx2">
                    <a:lumMod val="75000"/>
                    <a:lumOff val="25000"/>
                  </a:schemeClr>
                </a:solidFill>
                <a:latin typeface="Gotham Book" pitchFamily="50" charset="0"/>
                <a:cs typeface="Gotham Book" pitchFamily="50" charset="0"/>
              </a:rPr>
              <a:t>U.S.</a:t>
            </a:r>
            <a:r>
              <a:rPr lang="en-US" sz="900" baseline="0" dirty="0" smtClean="0">
                <a:solidFill>
                  <a:schemeClr val="tx2">
                    <a:lumMod val="75000"/>
                    <a:lumOff val="25000"/>
                  </a:schemeClr>
                </a:solidFill>
                <a:latin typeface="Gotham Book" pitchFamily="50" charset="0"/>
                <a:cs typeface="Gotham Book" pitchFamily="50" charset="0"/>
              </a:rPr>
              <a:t> Department of Energy Office of Science</a:t>
            </a:r>
          </a:p>
          <a:p>
            <a:r>
              <a:rPr lang="en-US" sz="900" baseline="0" dirty="0" smtClean="0">
                <a:solidFill>
                  <a:schemeClr val="tx2">
                    <a:lumMod val="75000"/>
                    <a:lumOff val="25000"/>
                  </a:schemeClr>
                </a:solidFill>
                <a:latin typeface="Gotham Book" pitchFamily="50" charset="0"/>
                <a:cs typeface="Gotham Book" pitchFamily="50" charset="0"/>
              </a:rPr>
              <a:t>National Science Foundation</a:t>
            </a:r>
          </a:p>
          <a:p>
            <a:r>
              <a:rPr lang="en-US" sz="900" baseline="0" dirty="0" smtClean="0">
                <a:solidFill>
                  <a:schemeClr val="tx2">
                    <a:lumMod val="75000"/>
                    <a:lumOff val="25000"/>
                  </a:schemeClr>
                </a:solidFill>
                <a:latin typeface="Gotham Book" pitchFamily="50" charset="0"/>
                <a:cs typeface="Gotham Book" pitchFamily="50" charset="0"/>
              </a:rPr>
              <a:t>Michigan State University</a:t>
            </a:r>
            <a:endParaRPr lang="en-US" sz="900" dirty="0">
              <a:solidFill>
                <a:schemeClr val="tx2">
                  <a:lumMod val="75000"/>
                  <a:lumOff val="25000"/>
                </a:schemeClr>
              </a:solidFill>
              <a:latin typeface="Gotham Book" pitchFamily="50" charset="0"/>
              <a:cs typeface="Gotham Book" pitchFamily="50" charset="0"/>
            </a:endParaRPr>
          </a:p>
        </p:txBody>
      </p:sp>
      <p:sp>
        <p:nvSpPr>
          <p:cNvPr id="6" name="Rectangle 5"/>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Tree>
    <p:extLst>
      <p:ext uri="{BB962C8B-B14F-4D97-AF65-F5344CB8AC3E}">
        <p14:creationId xmlns:p14="http://schemas.microsoft.com/office/powerpoint/2010/main" val="3737340564"/>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467100" y="6145006"/>
            <a:ext cx="2209800" cy="736600"/>
          </a:xfrm>
          <a:prstGeom prst="rect">
            <a:avLst/>
          </a:prstGeom>
        </p:spPr>
      </p:pic>
      <p:pic>
        <p:nvPicPr>
          <p:cNvPr id="10" name="Picture 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43774" y="5564145"/>
            <a:ext cx="1972809" cy="657603"/>
          </a:xfrm>
          <a:prstGeom prst="rect">
            <a:avLst/>
          </a:prstGeom>
        </p:spPr>
      </p:pic>
      <p:pic>
        <p:nvPicPr>
          <p:cNvPr id="11" name="Picture 10"/>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28600" y="5667455"/>
            <a:ext cx="2698400" cy="450982"/>
          </a:xfrm>
          <a:prstGeom prst="rect">
            <a:avLst/>
          </a:prstGeom>
        </p:spPr>
      </p:pic>
      <p:grpSp>
        <p:nvGrpSpPr>
          <p:cNvPr id="14" name="Group 13">
            <a:extLst>
              <a:ext uri="{FF2B5EF4-FFF2-40B4-BE49-F238E27FC236}">
                <a16:creationId xmlns:a16="http://schemas.microsoft.com/office/drawing/2014/main" id="{8E79C30C-015D-6A43-AF98-91BD37A04167}"/>
              </a:ext>
            </a:extLst>
          </p:cNvPr>
          <p:cNvGrpSpPr/>
          <p:nvPr userDrawn="1"/>
        </p:nvGrpSpPr>
        <p:grpSpPr>
          <a:xfrm>
            <a:off x="5676634" y="5580276"/>
            <a:ext cx="3341334" cy="625342"/>
            <a:chOff x="6170991" y="3667486"/>
            <a:chExt cx="3678934" cy="688525"/>
          </a:xfrm>
        </p:grpSpPr>
        <p:sp>
          <p:nvSpPr>
            <p:cNvPr id="15" name="TextBox 14">
              <a:extLst>
                <a:ext uri="{FF2B5EF4-FFF2-40B4-BE49-F238E27FC236}">
                  <a16:creationId xmlns:a16="http://schemas.microsoft.com/office/drawing/2014/main" id="{21C30339-BC84-9C41-9282-2640A0E55648}"/>
                </a:ext>
              </a:extLst>
            </p:cNvPr>
            <p:cNvSpPr txBox="1"/>
            <p:nvPr/>
          </p:nvSpPr>
          <p:spPr>
            <a:xfrm>
              <a:off x="6800527" y="3811693"/>
              <a:ext cx="3049398" cy="406648"/>
            </a:xfrm>
            <a:prstGeom prst="rect">
              <a:avLst/>
            </a:prstGeom>
            <a:noFill/>
          </p:spPr>
          <p:txBody>
            <a:bodyPr wrap="square" rtlCol="0">
              <a:spAutoFit/>
            </a:bodyPr>
            <a:lstStyle/>
            <a:p>
              <a:pPr algn="l"/>
              <a:r>
                <a:rPr lang="en-US" sz="1800" dirty="0">
                  <a:latin typeface="Garamond" panose="02020404030301010803" pitchFamily="18" charset="0"/>
                </a:rPr>
                <a:t>National Science Foundation</a:t>
              </a:r>
            </a:p>
          </p:txBody>
        </p:sp>
        <p:pic>
          <p:nvPicPr>
            <p:cNvPr id="16" name="Picture 15">
              <a:extLst>
                <a:ext uri="{FF2B5EF4-FFF2-40B4-BE49-F238E27FC236}">
                  <a16:creationId xmlns:a16="http://schemas.microsoft.com/office/drawing/2014/main" id="{87E4AE37-7BCD-3241-BBAB-24D48E19DA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70991" y="3667486"/>
              <a:ext cx="684402" cy="688525"/>
            </a:xfrm>
            <a:prstGeom prst="rect">
              <a:avLst/>
            </a:prstGeom>
          </p:spPr>
        </p:pic>
      </p:grpSp>
    </p:spTree>
  </p:cSld>
  <p:clrMap bg1="lt1" tx1="dk1" bg2="lt2" tx2="dk2" accent1="accent1" accent2="accent2" accent3="accent3" accent4="accent4" accent5="accent5" accent6="accent6" hlink="hlink" folHlink="folHlink"/>
  <p:sldLayoutIdLst>
    <p:sldLayoutId id="2147483990" r:id="rId1"/>
    <p:sldLayoutId id="2147483991" r:id="rId2"/>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4.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9.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shop.msu.edu" TargetMode="External"/><Relationship Id="rId7" Type="http://schemas.openxmlformats.org/officeDocument/2006/relationships/image" Target="../media/image58.jpeg"/><Relationship Id="rId12" Type="http://schemas.openxmlformats.org/officeDocument/2006/relationships/image" Target="../media/image63.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hyperlink" Target="http://www.nscl.msu.edu/" TargetMode="External"/><Relationship Id="rId10" Type="http://schemas.openxmlformats.org/officeDocument/2006/relationships/image" Target="../media/image61.png"/><Relationship Id="rId4" Type="http://schemas.openxmlformats.org/officeDocument/2006/relationships/hyperlink" Target="mailto:visits@nscl.msu.edu" TargetMode="External"/><Relationship Id="rId9" Type="http://schemas.openxmlformats.org/officeDocument/2006/relationships/image" Target="../media/image60.jpg"/></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image" Target="../media/image14.gi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WMF"/><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0.gif"/><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0" y="1676400"/>
            <a:ext cx="9144000" cy="1564729"/>
          </a:xfrm>
          <a:prstGeom prst="rect">
            <a:avLst/>
          </a:prstGeom>
        </p:spPr>
        <p:txBody>
          <a:bodyPr/>
          <a:lstStyle>
            <a:lvl1pPr algn="ctr" defTabSz="803293" rtl="0" eaLnBrk="1" fontAlgn="base" hangingPunct="1">
              <a:lnSpc>
                <a:spcPct val="88000"/>
              </a:lnSpc>
              <a:spcBef>
                <a:spcPct val="0"/>
              </a:spcBef>
              <a:spcAft>
                <a:spcPct val="0"/>
              </a:spcAft>
              <a:defRPr sz="3200" b="1">
                <a:solidFill>
                  <a:schemeClr val="tx1"/>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a:lnSpc>
                <a:spcPct val="75000"/>
              </a:lnSpc>
              <a:spcBef>
                <a:spcPct val="30000"/>
              </a:spcBef>
              <a:defRPr/>
            </a:pPr>
            <a:r>
              <a:rPr lang="en-US" sz="4400" dirty="0" smtClean="0">
                <a:effectLst>
                  <a:outerShdw blurRad="38100" dist="38100" dir="2700000" algn="tl">
                    <a:srgbClr val="000000"/>
                  </a:outerShdw>
                </a:effectLst>
              </a:rPr>
              <a:t>WHO WILL DISCOVER</a:t>
            </a:r>
          </a:p>
          <a:p>
            <a:pPr>
              <a:lnSpc>
                <a:spcPct val="75000"/>
              </a:lnSpc>
              <a:spcBef>
                <a:spcPct val="30000"/>
              </a:spcBef>
              <a:defRPr/>
            </a:pPr>
            <a:r>
              <a:rPr lang="en-US" sz="4400" dirty="0" smtClean="0">
                <a:effectLst>
                  <a:outerShdw blurRad="38100" dist="38100" dir="2700000" algn="tl">
                    <a:srgbClr val="000000"/>
                  </a:outerShdw>
                </a:effectLst>
              </a:rPr>
              <a:t>OUR FUTURE?</a:t>
            </a:r>
            <a:endParaRPr lang="en-US" sz="4400" dirty="0">
              <a:effectLst>
                <a:outerShdw blurRad="38100" dist="38100" dir="2700000" algn="tl">
                  <a:srgbClr val="000000"/>
                </a:outerShdw>
              </a:effectLst>
            </a:endParaRPr>
          </a:p>
          <a:p>
            <a:pPr>
              <a:lnSpc>
                <a:spcPct val="75000"/>
              </a:lnSpc>
              <a:spcBef>
                <a:spcPct val="30000"/>
              </a:spcBef>
              <a:defRPr/>
            </a:pPr>
            <a:r>
              <a:rPr lang="en-US" sz="2000" i="1" dirty="0" smtClean="0"/>
              <a:t>World-class nuclear experimentation and theory at </a:t>
            </a:r>
            <a:r>
              <a:rPr lang="en-US" sz="2000" i="1" dirty="0" smtClean="0">
                <a:solidFill>
                  <a:schemeClr val="accent4"/>
                </a:solidFill>
              </a:rPr>
              <a:t>MSU</a:t>
            </a:r>
            <a:endParaRPr lang="en-US" sz="2000" i="1" dirty="0">
              <a:solidFill>
                <a:schemeClr val="accent4"/>
              </a:solidFill>
            </a:endParaRPr>
          </a:p>
        </p:txBody>
      </p:sp>
      <p:sp>
        <p:nvSpPr>
          <p:cNvPr id="6" name="Subtitle 6"/>
          <p:cNvSpPr txBox="1">
            <a:spLocks/>
          </p:cNvSpPr>
          <p:nvPr/>
        </p:nvSpPr>
        <p:spPr>
          <a:xfrm>
            <a:off x="128289" y="3657600"/>
            <a:ext cx="9144000" cy="12192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Dr. Zach Constan</a:t>
            </a:r>
          </a:p>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Outreach Coordinator</a:t>
            </a:r>
          </a:p>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National Superconducting Cyclotron Laboratory (NSCL)</a:t>
            </a:r>
          </a:p>
          <a:p>
            <a:pPr marL="0" indent="0" algn="ctr">
              <a:buFont typeface="Wingdings" pitchFamily="2" charset="2"/>
              <a:buNone/>
            </a:pPr>
            <a:endParaRPr lang="en-US" sz="1800" kern="0" dirty="0" smtClean="0">
              <a:ea typeface="ＭＳ Ｐゴシック"/>
              <a:cs typeface="ＭＳ Ｐゴシック"/>
            </a:endParaRPr>
          </a:p>
          <a:p>
            <a:pPr marL="0" indent="0" algn="ctr">
              <a:buFont typeface="Wingdings" pitchFamily="2" charset="2"/>
              <a:buNone/>
            </a:pPr>
            <a:endParaRPr lang="en-US" sz="1800" kern="0" dirty="0" smtClean="0">
              <a:latin typeface="Arial" pitchFamily="34" charset="0"/>
              <a:ea typeface="ＭＳ Ｐゴシック"/>
              <a:cs typeface="ＭＳ Ｐゴシック"/>
            </a:endParaRPr>
          </a:p>
        </p:txBody>
      </p:sp>
      <p:sp>
        <p:nvSpPr>
          <p:cNvPr id="5" name="Oval 4"/>
          <p:cNvSpPr/>
          <p:nvPr/>
        </p:nvSpPr>
        <p:spPr>
          <a:xfrm>
            <a:off x="3733800" y="3505200"/>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96930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Who works at NSCL? Users</a:t>
            </a:r>
            <a:endParaRPr lang="en-US" sz="4000"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705"/>
          <a:stretch/>
        </p:blipFill>
        <p:spPr>
          <a:xfrm>
            <a:off x="228600" y="1703525"/>
            <a:ext cx="8534400" cy="4392475"/>
          </a:xfrm>
          <a:prstGeom prst="rect">
            <a:avLst/>
          </a:prstGeom>
        </p:spPr>
      </p:pic>
      <p:sp>
        <p:nvSpPr>
          <p:cNvPr id="4" name="Content Placeholder 2"/>
          <p:cNvSpPr txBox="1">
            <a:spLocks/>
          </p:cNvSpPr>
          <p:nvPr/>
        </p:nvSpPr>
        <p:spPr>
          <a:xfrm>
            <a:off x="628649" y="990600"/>
            <a:ext cx="8051887" cy="4459981"/>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nSpc>
                <a:spcPct val="100000"/>
              </a:lnSpc>
              <a:spcBef>
                <a:spcPts val="600"/>
              </a:spcBef>
              <a:buNone/>
            </a:pPr>
            <a:r>
              <a:rPr lang="en-US" kern="0" dirty="0" smtClean="0">
                <a:solidFill>
                  <a:schemeClr val="tx1"/>
                </a:solidFill>
              </a:rPr>
              <a:t>The </a:t>
            </a:r>
            <a:r>
              <a:rPr lang="en-US" b="1" kern="0" dirty="0" smtClean="0">
                <a:solidFill>
                  <a:schemeClr val="tx1"/>
                </a:solidFill>
              </a:rPr>
              <a:t>best nuclear scientists </a:t>
            </a:r>
            <a:r>
              <a:rPr lang="en-US" kern="0" dirty="0" smtClean="0">
                <a:solidFill>
                  <a:schemeClr val="tx1"/>
                </a:solidFill>
              </a:rPr>
              <a:t>in the world come to NSCL because our lab is a </a:t>
            </a:r>
            <a:r>
              <a:rPr lang="en-US" b="1" kern="0" dirty="0" smtClean="0">
                <a:solidFill>
                  <a:schemeClr val="tx1"/>
                </a:solidFill>
              </a:rPr>
              <a:t>world class research facility</a:t>
            </a:r>
          </a:p>
        </p:txBody>
      </p:sp>
      <p:sp>
        <p:nvSpPr>
          <p:cNvPr id="5" name="Content Placeholder 2"/>
          <p:cNvSpPr txBox="1">
            <a:spLocks/>
          </p:cNvSpPr>
          <p:nvPr/>
        </p:nvSpPr>
        <p:spPr>
          <a:xfrm>
            <a:off x="3048000" y="5432180"/>
            <a:ext cx="4345718" cy="59881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accent6">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FRIB/NSCL User Community August 2018 </a:t>
            </a:r>
          </a:p>
          <a:p>
            <a:pPr marL="0" indent="0">
              <a:buFont typeface="Arial" panose="020B0604020202020204" pitchFamily="34" charset="0"/>
              <a:buNone/>
            </a:pPr>
            <a:r>
              <a:rPr lang="en-US" b="1" dirty="0" smtClean="0"/>
              <a:t>~1400 scientists, 50+ countries</a:t>
            </a:r>
          </a:p>
        </p:txBody>
      </p:sp>
    </p:spTree>
    <p:extLst>
      <p:ext uri="{BB962C8B-B14F-4D97-AF65-F5344CB8AC3E}">
        <p14:creationId xmlns:p14="http://schemas.microsoft.com/office/powerpoint/2010/main" val="21741635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707886"/>
          </a:xfrm>
          <a:prstGeom prst="rect">
            <a:avLst/>
          </a:prstGeom>
        </p:spPr>
        <p:txBody>
          <a:bodyPr wrap="square">
            <a:spAutoFit/>
          </a:bodyPr>
          <a:lstStyle/>
          <a:p>
            <a:pPr algn="ctr"/>
            <a:r>
              <a:rPr lang="en-US" sz="4000" b="1" dirty="0" smtClean="0"/>
              <a:t>Who works at NSCL? Staff</a:t>
            </a:r>
            <a:endParaRPr lang="en-US" sz="4000" b="1" dirty="0"/>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650" y="1776049"/>
            <a:ext cx="7990258" cy="930148"/>
          </a:xfrm>
          <a:prstGeom prst="rect">
            <a:avLst/>
          </a:prstGeom>
        </p:spPr>
      </p:pic>
      <p:sp>
        <p:nvSpPr>
          <p:cNvPr id="5" name="TextBox 4"/>
          <p:cNvSpPr txBox="1"/>
          <p:nvPr/>
        </p:nvSpPr>
        <p:spPr>
          <a:xfrm>
            <a:off x="5475130" y="1087859"/>
            <a:ext cx="1569027" cy="523220"/>
          </a:xfrm>
          <a:prstGeom prst="rect">
            <a:avLst/>
          </a:prstGeom>
          <a:noFill/>
        </p:spPr>
        <p:txBody>
          <a:bodyPr wrap="square" rtlCol="0">
            <a:spAutoFit/>
          </a:bodyPr>
          <a:lstStyle/>
          <a:p>
            <a:pPr algn="ctr"/>
            <a:r>
              <a:rPr lang="en-US" sz="1400" b="1" dirty="0" smtClean="0">
                <a:latin typeface="Century Gothic" panose="020B0502020202020204" pitchFamily="34" charset="0"/>
              </a:rPr>
              <a:t>Theorists and Experimenters</a:t>
            </a:r>
            <a:endParaRPr lang="en-US" sz="1400" b="1" dirty="0">
              <a:latin typeface="Century Gothic" panose="020B0502020202020204" pitchFamily="34" charset="0"/>
            </a:endParaRPr>
          </a:p>
        </p:txBody>
      </p:sp>
      <p:sp>
        <p:nvSpPr>
          <p:cNvPr id="6" name="TextBox 5"/>
          <p:cNvSpPr txBox="1"/>
          <p:nvPr/>
        </p:nvSpPr>
        <p:spPr>
          <a:xfrm>
            <a:off x="2590800" y="2879405"/>
            <a:ext cx="1606379" cy="738664"/>
          </a:xfrm>
          <a:prstGeom prst="rect">
            <a:avLst/>
          </a:prstGeom>
          <a:noFill/>
        </p:spPr>
        <p:txBody>
          <a:bodyPr wrap="square" rtlCol="0">
            <a:spAutoFit/>
          </a:bodyPr>
          <a:lstStyle/>
          <a:p>
            <a:pPr algn="ctr"/>
            <a:r>
              <a:rPr lang="en-US" sz="1400" b="1" dirty="0" smtClean="0">
                <a:latin typeface="Century Gothic" panose="020B0502020202020204" pitchFamily="34" charset="0"/>
              </a:rPr>
              <a:t>Undergraduate and Graduate</a:t>
            </a:r>
          </a:p>
          <a:p>
            <a:pPr algn="ctr"/>
            <a:r>
              <a:rPr lang="en-US" sz="1400" b="1" dirty="0" smtClean="0">
                <a:latin typeface="Century Gothic" panose="020B0502020202020204" pitchFamily="34" charset="0"/>
              </a:rPr>
              <a:t>students</a:t>
            </a:r>
            <a:endParaRPr lang="en-US" sz="1400" b="1" dirty="0">
              <a:latin typeface="Century Gothic" panose="020B0502020202020204" pitchFamily="34" charset="0"/>
            </a:endParaRPr>
          </a:p>
        </p:txBody>
      </p:sp>
      <p:sp>
        <p:nvSpPr>
          <p:cNvPr id="7" name="TextBox 6"/>
          <p:cNvSpPr txBox="1"/>
          <p:nvPr/>
        </p:nvSpPr>
        <p:spPr>
          <a:xfrm>
            <a:off x="7562115" y="1087859"/>
            <a:ext cx="1243914" cy="523220"/>
          </a:xfrm>
          <a:prstGeom prst="rect">
            <a:avLst/>
          </a:prstGeom>
          <a:noFill/>
        </p:spPr>
        <p:txBody>
          <a:bodyPr wrap="square" rtlCol="0">
            <a:spAutoFit/>
          </a:bodyPr>
          <a:lstStyle/>
          <a:p>
            <a:pPr algn="ctr"/>
            <a:r>
              <a:rPr lang="en-US" sz="1400" b="1" dirty="0" smtClean="0">
                <a:latin typeface="Century Gothic" panose="020B0502020202020204" pitchFamily="34" charset="0"/>
              </a:rPr>
              <a:t>Facility operators</a:t>
            </a:r>
            <a:endParaRPr lang="en-US" sz="1400" b="1" dirty="0">
              <a:latin typeface="Century Gothic" panose="020B0502020202020204" pitchFamily="34" charset="0"/>
            </a:endParaRPr>
          </a:p>
        </p:txBody>
      </p:sp>
      <p:sp>
        <p:nvSpPr>
          <p:cNvPr id="8" name="TextBox 7"/>
          <p:cNvSpPr txBox="1"/>
          <p:nvPr/>
        </p:nvSpPr>
        <p:spPr>
          <a:xfrm>
            <a:off x="4676517" y="2879405"/>
            <a:ext cx="1370055" cy="523220"/>
          </a:xfrm>
          <a:prstGeom prst="rect">
            <a:avLst/>
          </a:prstGeom>
          <a:noFill/>
        </p:spPr>
        <p:txBody>
          <a:bodyPr wrap="square" rtlCol="0">
            <a:spAutoFit/>
          </a:bodyPr>
          <a:lstStyle/>
          <a:p>
            <a:pPr algn="ctr"/>
            <a:r>
              <a:rPr lang="en-US" sz="1400" b="1" dirty="0" smtClean="0">
                <a:latin typeface="Century Gothic" panose="020B0502020202020204" pitchFamily="34" charset="0"/>
              </a:rPr>
              <a:t>Technicians &amp; machinists</a:t>
            </a:r>
            <a:endParaRPr lang="en-US" sz="1400" b="1" dirty="0">
              <a:latin typeface="Century Gothic" panose="020B0502020202020204" pitchFamily="34" charset="0"/>
            </a:endParaRPr>
          </a:p>
        </p:txBody>
      </p:sp>
      <p:sp>
        <p:nvSpPr>
          <p:cNvPr id="9" name="TextBox 8"/>
          <p:cNvSpPr txBox="1"/>
          <p:nvPr/>
        </p:nvSpPr>
        <p:spPr>
          <a:xfrm>
            <a:off x="1960148" y="1066800"/>
            <a:ext cx="1643448" cy="523220"/>
          </a:xfrm>
          <a:prstGeom prst="rect">
            <a:avLst/>
          </a:prstGeom>
          <a:noFill/>
        </p:spPr>
        <p:txBody>
          <a:bodyPr wrap="square" rtlCol="0">
            <a:spAutoFit/>
          </a:bodyPr>
          <a:lstStyle/>
          <a:p>
            <a:pPr algn="ctr"/>
            <a:r>
              <a:rPr lang="en-US" sz="1400" b="1" dirty="0" smtClean="0">
                <a:latin typeface="Century Gothic" panose="020B0502020202020204" pitchFamily="34" charset="0"/>
              </a:rPr>
              <a:t>Research and Development</a:t>
            </a:r>
            <a:endParaRPr lang="en-US" sz="1400" b="1" dirty="0">
              <a:latin typeface="Century Gothic" panose="020B0502020202020204" pitchFamily="34" charset="0"/>
            </a:endParaRPr>
          </a:p>
        </p:txBody>
      </p:sp>
      <p:sp>
        <p:nvSpPr>
          <p:cNvPr id="10" name="TextBox 9"/>
          <p:cNvSpPr txBox="1"/>
          <p:nvPr/>
        </p:nvSpPr>
        <p:spPr>
          <a:xfrm>
            <a:off x="1107989" y="2879405"/>
            <a:ext cx="1243914" cy="523220"/>
          </a:xfrm>
          <a:prstGeom prst="rect">
            <a:avLst/>
          </a:prstGeom>
          <a:noFill/>
        </p:spPr>
        <p:txBody>
          <a:bodyPr wrap="square" rtlCol="0">
            <a:spAutoFit/>
          </a:bodyPr>
          <a:lstStyle/>
          <a:p>
            <a:pPr algn="ctr"/>
            <a:r>
              <a:rPr lang="en-US" sz="1400" b="1" dirty="0" smtClean="0">
                <a:latin typeface="Century Gothic" panose="020B0502020202020204" pitchFamily="34" charset="0"/>
              </a:rPr>
              <a:t>Designers &amp; engineers</a:t>
            </a:r>
            <a:endParaRPr lang="en-US" sz="1400" b="1" dirty="0">
              <a:latin typeface="Century Gothic" panose="020B0502020202020204" pitchFamily="34" charset="0"/>
            </a:endParaRPr>
          </a:p>
        </p:txBody>
      </p:sp>
      <p:cxnSp>
        <p:nvCxnSpPr>
          <p:cNvPr id="11" name="Straight Connector 10"/>
          <p:cNvCxnSpPr/>
          <p:nvPr/>
        </p:nvCxnSpPr>
        <p:spPr>
          <a:xfrm>
            <a:off x="2500184" y="1584392"/>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2" name="Straight Connector 11"/>
          <p:cNvCxnSpPr/>
          <p:nvPr/>
        </p:nvCxnSpPr>
        <p:spPr>
          <a:xfrm>
            <a:off x="1845276" y="2547853"/>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a:off x="3369276" y="2564649"/>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4" name="Straight Connector 13"/>
          <p:cNvCxnSpPr/>
          <p:nvPr/>
        </p:nvCxnSpPr>
        <p:spPr>
          <a:xfrm>
            <a:off x="6046573" y="1599565"/>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a:off x="8394357" y="1578448"/>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a:off x="4934465" y="2547852"/>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7" name="Rectangle 16"/>
          <p:cNvSpPr/>
          <p:nvPr/>
        </p:nvSpPr>
        <p:spPr>
          <a:xfrm>
            <a:off x="381000" y="3669936"/>
            <a:ext cx="8610600" cy="2185214"/>
          </a:xfrm>
          <a:prstGeom prst="rect">
            <a:avLst/>
          </a:prstGeom>
        </p:spPr>
        <p:txBody>
          <a:bodyPr wrap="square">
            <a:spAutoFit/>
          </a:bodyPr>
          <a:lstStyle/>
          <a:p>
            <a:r>
              <a:rPr lang="en-US" dirty="0" smtClean="0">
                <a:latin typeface="Arial" panose="020B0604020202020204" pitchFamily="34" charset="0"/>
                <a:cs typeface="Arial" panose="020B0604020202020204" pitchFamily="34" charset="0"/>
              </a:rPr>
              <a:t>Our </a:t>
            </a:r>
            <a:r>
              <a:rPr lang="en-US" sz="2800" b="1" dirty="0" smtClean="0">
                <a:latin typeface="+mn-lt"/>
                <a:cs typeface="Arial" panose="020B0604020202020204" pitchFamily="34" charset="0"/>
              </a:rPr>
              <a:t>800+ faculty, staff, and students </a:t>
            </a:r>
            <a:r>
              <a:rPr lang="en-US" dirty="0" smtClean="0">
                <a:latin typeface="Arial" panose="020B0604020202020204" pitchFamily="34" charset="0"/>
                <a:cs typeface="Arial" panose="020B0604020202020204" pitchFamily="34" charset="0"/>
              </a:rPr>
              <a:t>learned useful skills in:</a:t>
            </a:r>
          </a:p>
          <a:p>
            <a:r>
              <a:rPr lang="en-US" b="1" dirty="0" smtClean="0">
                <a:cs typeface="Arial" panose="020B0604020202020204" pitchFamily="34" charset="0"/>
              </a:rPr>
              <a:t>nuclear science </a:t>
            </a:r>
            <a:r>
              <a:rPr lang="en-US" b="1" dirty="0">
                <a:cs typeface="Arial" panose="020B0604020202020204" pitchFamily="34" charset="0"/>
              </a:rPr>
              <a:t>▪ physics ▪ chemistry ▪ all types of engineering ▪ mathematics ▪ </a:t>
            </a:r>
            <a:r>
              <a:rPr lang="en-US" b="1" dirty="0" smtClean="0">
                <a:cs typeface="Arial" panose="020B0604020202020204" pitchFamily="34" charset="0"/>
              </a:rPr>
              <a:t>computer </a:t>
            </a:r>
            <a:r>
              <a:rPr lang="en-US" b="1" dirty="0">
                <a:cs typeface="Arial" panose="020B0604020202020204" pitchFamily="34" charset="0"/>
              </a:rPr>
              <a:t>science </a:t>
            </a:r>
            <a:r>
              <a:rPr lang="en-US" b="1" dirty="0" smtClean="0">
                <a:cs typeface="Arial" panose="020B0604020202020204" pitchFamily="34" charset="0"/>
              </a:rPr>
              <a:t>▪ welding </a:t>
            </a:r>
            <a:r>
              <a:rPr lang="en-US" b="1" dirty="0">
                <a:cs typeface="Arial" panose="020B0604020202020204" pitchFamily="34" charset="0"/>
              </a:rPr>
              <a:t>▪ machining ▪ </a:t>
            </a:r>
            <a:r>
              <a:rPr lang="en-US" b="1" dirty="0" smtClean="0">
                <a:cs typeface="Arial" panose="020B0604020202020204" pitchFamily="34" charset="0"/>
              </a:rPr>
              <a:t>pipefitting</a:t>
            </a:r>
            <a:r>
              <a:rPr lang="en-US" b="1" dirty="0">
                <a:cs typeface="Arial" panose="020B0604020202020204" pitchFamily="34" charset="0"/>
              </a:rPr>
              <a:t> ▪</a:t>
            </a:r>
            <a:r>
              <a:rPr lang="en-US" dirty="0">
                <a:cs typeface="Arial" panose="020B0604020202020204" pitchFamily="34" charset="0"/>
              </a:rPr>
              <a:t> </a:t>
            </a:r>
            <a:r>
              <a:rPr lang="en-US" dirty="0" smtClean="0">
                <a:cs typeface="Arial" panose="020B0604020202020204" pitchFamily="34" charset="0"/>
              </a:rPr>
              <a:t>and so on</a:t>
            </a:r>
            <a:r>
              <a:rPr lang="en-US" dirty="0" smtClean="0">
                <a:latin typeface="Arial" panose="020B0604020202020204" pitchFamily="34" charset="0"/>
                <a:cs typeface="Arial" panose="020B0604020202020204" pitchFamily="34" charset="0"/>
              </a:rPr>
              <a:t>… </a:t>
            </a:r>
          </a:p>
          <a:p>
            <a:endParaRPr lang="en-US" dirty="0" smtClean="0">
              <a:solidFill>
                <a:schemeClr val="accent6">
                  <a:lumMod val="75000"/>
                </a:schemeClr>
              </a:solidFill>
              <a:cs typeface="Arial" panose="020B0604020202020204" pitchFamily="34" charset="0"/>
            </a:endParaRPr>
          </a:p>
          <a:p>
            <a:r>
              <a:rPr lang="en-US" dirty="0" smtClean="0">
                <a:cs typeface="Arial" panose="020B0604020202020204" pitchFamily="34" charset="0"/>
              </a:rPr>
              <a:t>And had jobs in </a:t>
            </a:r>
            <a:r>
              <a:rPr lang="en-US" b="1" dirty="0" smtClean="0">
                <a:cs typeface="Arial" panose="020B0604020202020204" pitchFamily="34" charset="0"/>
              </a:rPr>
              <a:t>quality control, building cars, construction, farming</a:t>
            </a:r>
            <a:r>
              <a:rPr lang="en-US" dirty="0" smtClean="0">
                <a:cs typeface="Arial" panose="020B0604020202020204" pitchFamily="34" charset="0"/>
              </a:rPr>
              <a:t>, etc…</a:t>
            </a:r>
          </a:p>
          <a:p>
            <a:endParaRPr lang="en-US" dirty="0">
              <a:latin typeface="Arial" panose="020B0604020202020204" pitchFamily="34" charset="0"/>
              <a:cs typeface="Arial" panose="020B0604020202020204" pitchFamily="34" charset="0"/>
            </a:endParaRPr>
          </a:p>
          <a:p>
            <a:r>
              <a:rPr lang="en-US" dirty="0" smtClean="0">
                <a:cs typeface="Arial" panose="020B0604020202020204" pitchFamily="34" charset="0"/>
              </a:rPr>
              <a:t>If you like </a:t>
            </a:r>
            <a:r>
              <a:rPr lang="en-US" dirty="0" smtClean="0">
                <a:solidFill>
                  <a:srgbClr val="67B14B"/>
                </a:solidFill>
                <a:cs typeface="Arial" panose="020B0604020202020204" pitchFamily="34" charset="0"/>
              </a:rPr>
              <a:t>Science, Technology, Engineering, and Math (STEM)</a:t>
            </a:r>
            <a:r>
              <a:rPr lang="en-US" dirty="0" smtClean="0">
                <a:cs typeface="Arial" panose="020B0604020202020204" pitchFamily="34" charset="0"/>
              </a:rPr>
              <a:t>, that’s what we do!</a:t>
            </a:r>
            <a:endParaRPr lang="en-US" dirty="0">
              <a:cs typeface="Arial" panose="020B0604020202020204" pitchFamily="34" charset="0"/>
            </a:endParaRPr>
          </a:p>
        </p:txBody>
      </p:sp>
      <p:sp>
        <p:nvSpPr>
          <p:cNvPr id="3" name="TextBox 2"/>
          <p:cNvSpPr txBox="1"/>
          <p:nvPr/>
        </p:nvSpPr>
        <p:spPr>
          <a:xfrm>
            <a:off x="4572000" y="5715000"/>
            <a:ext cx="2198038" cy="369332"/>
          </a:xfrm>
          <a:prstGeom prst="rect">
            <a:avLst/>
          </a:prstGeom>
          <a:noFill/>
        </p:spPr>
        <p:txBody>
          <a:bodyPr wrap="none" rtlCol="0">
            <a:spAutoFit/>
          </a:bodyPr>
          <a:lstStyle/>
          <a:p>
            <a:r>
              <a:rPr lang="en-US" i="1" dirty="0" smtClean="0"/>
              <a:t>(and skilled trades!)</a:t>
            </a:r>
            <a:endParaRPr lang="en-US" i="1" dirty="0"/>
          </a:p>
        </p:txBody>
      </p:sp>
    </p:spTree>
    <p:extLst>
      <p:ext uri="{BB962C8B-B14F-4D97-AF65-F5344CB8AC3E}">
        <p14:creationId xmlns:p14="http://schemas.microsoft.com/office/powerpoint/2010/main" val="4264720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3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5000"/>
                            </p:stCondLst>
                            <p:childTnLst>
                              <p:par>
                                <p:cTn id="29" presetID="2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2000"/>
                                        <p:tgtEl>
                                          <p:spTgt spid="17"/>
                                        </p:tgtEl>
                                      </p:cBhvr>
                                    </p:animEffect>
                                  </p:childTnLst>
                                </p:cTn>
                              </p:par>
                            </p:childTnLst>
                          </p:cTn>
                        </p:par>
                        <p:par>
                          <p:cTn id="32" fill="hold">
                            <p:stCondLst>
                              <p:cond delay="7000"/>
                            </p:stCondLst>
                            <p:childTnLst>
                              <p:par>
                                <p:cTn id="33" presetID="22" presetClass="entr" presetSubtype="1"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up)">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build="p"/>
      <p:bldP spid="10" grpId="0"/>
      <p:bldP spid="17"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Who works at NSCL? Students</a:t>
            </a:r>
            <a:endParaRPr lang="en-US" sz="4000" dirty="0"/>
          </a:p>
        </p:txBody>
      </p:sp>
      <p:sp>
        <p:nvSpPr>
          <p:cNvPr id="3" name="Content Placeholder 2"/>
          <p:cNvSpPr txBox="1">
            <a:spLocks/>
          </p:cNvSpPr>
          <p:nvPr/>
        </p:nvSpPr>
        <p:spPr>
          <a:xfrm>
            <a:off x="474036" y="1295400"/>
            <a:ext cx="8232232" cy="2407461"/>
          </a:xfrm>
          <a:prstGeom prst="rect">
            <a:avLst/>
          </a:prstGeom>
        </p:spPr>
        <p:txBody>
          <a:bodyPr>
            <a:norm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buFont typeface="Wingdings" pitchFamily="2" charset="2"/>
              <a:buNone/>
            </a:pPr>
            <a:r>
              <a:rPr lang="en-US" kern="0" dirty="0" smtClean="0">
                <a:solidFill>
                  <a:schemeClr val="tx1"/>
                </a:solidFill>
              </a:rPr>
              <a:t>NSCL is the home of the </a:t>
            </a:r>
          </a:p>
          <a:p>
            <a:pPr marL="0" indent="0" algn="ctr">
              <a:buFont typeface="Wingdings" pitchFamily="2" charset="2"/>
              <a:buNone/>
            </a:pPr>
            <a:r>
              <a:rPr lang="en-US" sz="3200" b="1" kern="0" dirty="0" smtClean="0">
                <a:solidFill>
                  <a:srgbClr val="67B14B"/>
                </a:solidFill>
                <a:latin typeface="Arial Black" panose="020B0A04020102020204" pitchFamily="34" charset="0"/>
              </a:rPr>
              <a:t>#1 ranked nuclear science school</a:t>
            </a:r>
          </a:p>
          <a:p>
            <a:pPr marL="0" indent="0" algn="ctr">
              <a:buFont typeface="Wingdings" pitchFamily="2" charset="2"/>
              <a:buNone/>
            </a:pPr>
            <a:r>
              <a:rPr lang="en-US" kern="0" dirty="0" smtClean="0">
                <a:solidFill>
                  <a:schemeClr val="tx1"/>
                </a:solidFill>
              </a:rPr>
              <a:t>among U.S. universities</a:t>
            </a:r>
          </a:p>
          <a:p>
            <a:pPr marL="0" indent="0" algn="ctr">
              <a:buFont typeface="Wingdings" pitchFamily="2" charset="2"/>
              <a:buNone/>
            </a:pPr>
            <a:r>
              <a:rPr lang="en-US" sz="1200" i="1" kern="0" dirty="0" smtClean="0">
                <a:solidFill>
                  <a:schemeClr val="tx1"/>
                </a:solidFill>
              </a:rPr>
              <a:t>(U.S. News &amp; World Report</a:t>
            </a:r>
            <a:r>
              <a:rPr lang="en-US" sz="1200" i="1" kern="0" smtClean="0">
                <a:solidFill>
                  <a:schemeClr val="tx1"/>
                </a:solidFill>
              </a:rPr>
              <a:t>, 2018)</a:t>
            </a:r>
            <a:endParaRPr lang="en-US" sz="1200" i="1" kern="0"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8996" y="3420207"/>
            <a:ext cx="3356354" cy="246931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21424"/>
          <a:stretch/>
        </p:blipFill>
        <p:spPr>
          <a:xfrm>
            <a:off x="628649" y="3420206"/>
            <a:ext cx="4186385" cy="2469319"/>
          </a:xfrm>
          <a:prstGeom prst="rect">
            <a:avLst/>
          </a:prstGeom>
        </p:spPr>
      </p:pic>
    </p:spTree>
    <p:extLst>
      <p:ext uri="{BB962C8B-B14F-4D97-AF65-F5344CB8AC3E}">
        <p14:creationId xmlns:p14="http://schemas.microsoft.com/office/powerpoint/2010/main" val="17516256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292" name="Picture 10"/>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2620815" y="2663426"/>
            <a:ext cx="2065158" cy="184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6"/>
          <p:cNvGrpSpPr>
            <a:grpSpLocks/>
          </p:cNvGrpSpPr>
          <p:nvPr/>
        </p:nvGrpSpPr>
        <p:grpSpPr bwMode="auto">
          <a:xfrm>
            <a:off x="4358761" y="1219200"/>
            <a:ext cx="4463406" cy="4134236"/>
            <a:chOff x="2976" y="808"/>
            <a:chExt cx="2278" cy="2110"/>
          </a:xfrm>
        </p:grpSpPr>
        <p:sp>
          <p:nvSpPr>
            <p:cNvPr id="12296" name="Text Box 23"/>
            <p:cNvSpPr txBox="1">
              <a:spLocks noChangeArrowheads="1"/>
            </p:cNvSpPr>
            <p:nvPr/>
          </p:nvSpPr>
          <p:spPr bwMode="auto">
            <a:xfrm>
              <a:off x="4252" y="1858"/>
              <a:ext cx="1002"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600" dirty="0">
                  <a:solidFill>
                    <a:schemeClr val="accent6">
                      <a:lumMod val="75000"/>
                    </a:schemeClr>
                  </a:solidFill>
                  <a:latin typeface="Times New Roman" panose="02020603050405020304" pitchFamily="18" charset="0"/>
                </a:rPr>
                <a:t>Gamma </a:t>
              </a:r>
              <a:r>
                <a:rPr lang="en-US" altLang="en-US" sz="1600" dirty="0" smtClean="0">
                  <a:solidFill>
                    <a:schemeClr val="accent6">
                      <a:lumMod val="75000"/>
                    </a:schemeClr>
                  </a:solidFill>
                  <a:latin typeface="Times New Roman" panose="02020603050405020304" pitchFamily="18" charset="0"/>
                </a:rPr>
                <a:t>ray </a:t>
              </a:r>
            </a:p>
            <a:p>
              <a:pPr eaLnBrk="1" hangingPunct="1">
                <a:spcBef>
                  <a:spcPts val="0"/>
                </a:spcBef>
                <a:buFontTx/>
                <a:buNone/>
              </a:pPr>
              <a:r>
                <a:rPr lang="en-US" altLang="en-US" sz="1600" dirty="0" smtClean="0">
                  <a:solidFill>
                    <a:schemeClr val="accent6">
                      <a:lumMod val="75000"/>
                    </a:schemeClr>
                  </a:solidFill>
                  <a:latin typeface="Times New Roman" panose="02020603050405020304" pitchFamily="18" charset="0"/>
                </a:rPr>
                <a:t>(high energy light)</a:t>
              </a:r>
              <a:endParaRPr lang="en-US" altLang="en-US" sz="1600" dirty="0">
                <a:solidFill>
                  <a:schemeClr val="accent6">
                    <a:lumMod val="75000"/>
                  </a:schemeClr>
                </a:solidFill>
                <a:latin typeface="Times New Roman" panose="02020603050405020304" pitchFamily="18" charset="0"/>
              </a:endParaRPr>
            </a:p>
          </p:txBody>
        </p:sp>
        <p:sp>
          <p:nvSpPr>
            <p:cNvPr id="12298" name="Rectangle 7"/>
            <p:cNvSpPr>
              <a:spLocks noChangeArrowheads="1"/>
            </p:cNvSpPr>
            <p:nvPr/>
          </p:nvSpPr>
          <p:spPr bwMode="auto">
            <a:xfrm>
              <a:off x="3144" y="994"/>
              <a:ext cx="1968" cy="1924"/>
            </a:xfrm>
            <a:prstGeom prst="rect">
              <a:avLst/>
            </a:prstGeom>
            <a:noFill/>
            <a:ln w="19050">
              <a:solidFill>
                <a:srgbClr val="D6A162"/>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0"/>
                </a:spcBef>
                <a:buFontTx/>
                <a:buNone/>
              </a:pPr>
              <a:endParaRPr lang="en-US" altLang="en-US" sz="4400">
                <a:solidFill>
                  <a:schemeClr val="tx2"/>
                </a:solidFill>
                <a:latin typeface="Times New Roman" panose="02020603050405020304" pitchFamily="18" charset="0"/>
              </a:endParaRPr>
            </a:p>
          </p:txBody>
        </p:sp>
        <p:pic>
          <p:nvPicPr>
            <p:cNvPr id="12299" name="Picture 12"/>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3696" y="2212"/>
              <a:ext cx="288"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13"/>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3368" y="808"/>
              <a:ext cx="947" cy="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14"/>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3504" y="2640"/>
              <a:ext cx="255"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15"/>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3696" y="1540"/>
              <a:ext cx="288"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3" name="Line 16"/>
            <p:cNvSpPr>
              <a:spLocks noChangeShapeType="1"/>
            </p:cNvSpPr>
            <p:nvPr/>
          </p:nvSpPr>
          <p:spPr bwMode="auto">
            <a:xfrm flipV="1">
              <a:off x="3024" y="1392"/>
              <a:ext cx="432" cy="240"/>
            </a:xfrm>
            <a:prstGeom prst="line">
              <a:avLst/>
            </a:prstGeom>
            <a:noFill/>
            <a:ln w="19050">
              <a:solidFill>
                <a:schemeClr val="accent6">
                  <a:lumMod val="75000"/>
                </a:schemeClr>
              </a:solidFill>
              <a:round/>
              <a:headEnd/>
              <a:tailEnd type="triangle" w="lg" len="med"/>
            </a:ln>
            <a:extLst>
              <a:ext uri="{909E8E84-426E-40DD-AFC4-6F175D3DCCD1}">
                <a14:hiddenFill xmlns:a14="http://schemas.microsoft.com/office/drawing/2010/main">
                  <a:noFill/>
                </a14:hiddenFill>
              </a:ext>
            </a:extLst>
          </p:spPr>
          <p:txBody>
            <a:bodyPr anchor="ctr"/>
            <a:lstStyle/>
            <a:p>
              <a:endParaRPr lang="en-US"/>
            </a:p>
          </p:txBody>
        </p:sp>
        <p:sp>
          <p:nvSpPr>
            <p:cNvPr id="12304" name="Line 17"/>
            <p:cNvSpPr>
              <a:spLocks noChangeShapeType="1"/>
            </p:cNvSpPr>
            <p:nvPr/>
          </p:nvSpPr>
          <p:spPr bwMode="auto">
            <a:xfrm flipV="1">
              <a:off x="3072" y="1728"/>
              <a:ext cx="528" cy="144"/>
            </a:xfrm>
            <a:prstGeom prst="line">
              <a:avLst/>
            </a:prstGeom>
            <a:noFill/>
            <a:ln w="19050">
              <a:solidFill>
                <a:schemeClr val="accent6">
                  <a:lumMod val="75000"/>
                </a:schemeClr>
              </a:solidFill>
              <a:round/>
              <a:headEnd/>
              <a:tailEnd type="triangle" w="lg" len="med"/>
            </a:ln>
            <a:extLst>
              <a:ext uri="{909E8E84-426E-40DD-AFC4-6F175D3DCCD1}">
                <a14:hiddenFill xmlns:a14="http://schemas.microsoft.com/office/drawing/2010/main">
                  <a:noFill/>
                </a14:hiddenFill>
              </a:ext>
            </a:extLst>
          </p:spPr>
          <p:txBody>
            <a:bodyPr anchor="ctr"/>
            <a:lstStyle/>
            <a:p>
              <a:endParaRPr lang="en-US"/>
            </a:p>
          </p:txBody>
        </p:sp>
        <p:sp>
          <p:nvSpPr>
            <p:cNvPr id="12305" name="Line 18"/>
            <p:cNvSpPr>
              <a:spLocks noChangeShapeType="1"/>
            </p:cNvSpPr>
            <p:nvPr/>
          </p:nvSpPr>
          <p:spPr bwMode="auto">
            <a:xfrm flipV="1">
              <a:off x="3072" y="2016"/>
              <a:ext cx="288" cy="0"/>
            </a:xfrm>
            <a:prstGeom prst="line">
              <a:avLst/>
            </a:prstGeom>
            <a:noFill/>
            <a:ln w="19050">
              <a:solidFill>
                <a:schemeClr val="accent6">
                  <a:lumMod val="75000"/>
                </a:schemeClr>
              </a:solidFill>
              <a:round/>
              <a:headEnd/>
              <a:tailEnd type="triangle" w="lg" len="med"/>
            </a:ln>
            <a:extLst>
              <a:ext uri="{909E8E84-426E-40DD-AFC4-6F175D3DCCD1}">
                <a14:hiddenFill xmlns:a14="http://schemas.microsoft.com/office/drawing/2010/main">
                  <a:noFill/>
                </a14:hiddenFill>
              </a:ext>
            </a:extLst>
          </p:spPr>
          <p:txBody>
            <a:bodyPr anchor="ctr"/>
            <a:lstStyle/>
            <a:p>
              <a:endParaRPr lang="en-US"/>
            </a:p>
          </p:txBody>
        </p:sp>
        <p:sp>
          <p:nvSpPr>
            <p:cNvPr id="12306" name="Line 19"/>
            <p:cNvSpPr>
              <a:spLocks noChangeShapeType="1"/>
            </p:cNvSpPr>
            <p:nvPr/>
          </p:nvSpPr>
          <p:spPr bwMode="auto">
            <a:xfrm>
              <a:off x="3024" y="2208"/>
              <a:ext cx="576" cy="96"/>
            </a:xfrm>
            <a:prstGeom prst="line">
              <a:avLst/>
            </a:prstGeom>
            <a:noFill/>
            <a:ln w="19050">
              <a:solidFill>
                <a:schemeClr val="accent6">
                  <a:lumMod val="75000"/>
                </a:schemeClr>
              </a:solidFill>
              <a:round/>
              <a:headEnd/>
              <a:tailEnd type="triangle" w="lg" len="med"/>
            </a:ln>
            <a:extLst>
              <a:ext uri="{909E8E84-426E-40DD-AFC4-6F175D3DCCD1}">
                <a14:hiddenFill xmlns:a14="http://schemas.microsoft.com/office/drawing/2010/main">
                  <a:noFill/>
                </a14:hiddenFill>
              </a:ext>
            </a:extLst>
          </p:spPr>
          <p:txBody>
            <a:bodyPr anchor="ctr"/>
            <a:lstStyle/>
            <a:p>
              <a:endParaRPr lang="en-US"/>
            </a:p>
          </p:txBody>
        </p:sp>
        <p:sp>
          <p:nvSpPr>
            <p:cNvPr id="12307" name="Line 20"/>
            <p:cNvSpPr>
              <a:spLocks noChangeShapeType="1"/>
            </p:cNvSpPr>
            <p:nvPr/>
          </p:nvSpPr>
          <p:spPr bwMode="auto">
            <a:xfrm>
              <a:off x="2976" y="2352"/>
              <a:ext cx="480" cy="336"/>
            </a:xfrm>
            <a:prstGeom prst="line">
              <a:avLst/>
            </a:prstGeom>
            <a:noFill/>
            <a:ln w="19050">
              <a:solidFill>
                <a:schemeClr val="accent6">
                  <a:lumMod val="75000"/>
                </a:schemeClr>
              </a:solidFill>
              <a:round/>
              <a:headEnd/>
              <a:tailEnd type="triangle" w="lg" len="med"/>
            </a:ln>
            <a:extLst>
              <a:ext uri="{909E8E84-426E-40DD-AFC4-6F175D3DCCD1}">
                <a14:hiddenFill xmlns:a14="http://schemas.microsoft.com/office/drawing/2010/main">
                  <a:noFill/>
                </a14:hiddenFill>
              </a:ext>
            </a:extLst>
          </p:spPr>
          <p:txBody>
            <a:bodyPr anchor="ctr"/>
            <a:lstStyle/>
            <a:p>
              <a:endParaRPr lang="en-US"/>
            </a:p>
          </p:txBody>
        </p:sp>
        <p:sp>
          <p:nvSpPr>
            <p:cNvPr id="12308" name="Text Box 21"/>
            <p:cNvSpPr txBox="1">
              <a:spLocks noChangeArrowheads="1"/>
            </p:cNvSpPr>
            <p:nvPr/>
          </p:nvSpPr>
          <p:spPr bwMode="auto">
            <a:xfrm>
              <a:off x="3984" y="1056"/>
              <a:ext cx="912"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600" dirty="0">
                  <a:solidFill>
                    <a:schemeClr val="accent6">
                      <a:lumMod val="75000"/>
                    </a:schemeClr>
                  </a:solidFill>
                  <a:latin typeface="Times New Roman" panose="02020603050405020304" pitchFamily="18" charset="0"/>
                </a:rPr>
                <a:t>Alpha particle </a:t>
              </a:r>
              <a:r>
                <a:rPr lang="en-US" altLang="en-US" sz="1600" dirty="0" smtClean="0">
                  <a:solidFill>
                    <a:schemeClr val="accent6">
                      <a:lumMod val="75000"/>
                    </a:schemeClr>
                  </a:solidFill>
                  <a:latin typeface="Times New Roman" panose="02020603050405020304" pitchFamily="18" charset="0"/>
                </a:rPr>
                <a:t>(Helium </a:t>
              </a:r>
              <a:r>
                <a:rPr lang="en-US" altLang="en-US" sz="1600" dirty="0">
                  <a:solidFill>
                    <a:schemeClr val="accent6">
                      <a:lumMod val="75000"/>
                    </a:schemeClr>
                  </a:solidFill>
                  <a:latin typeface="Times New Roman" panose="02020603050405020304" pitchFamily="18" charset="0"/>
                </a:rPr>
                <a:t>nucleus)</a:t>
              </a:r>
            </a:p>
          </p:txBody>
        </p:sp>
        <p:sp>
          <p:nvSpPr>
            <p:cNvPr id="12309" name="Text Box 22"/>
            <p:cNvSpPr txBox="1">
              <a:spLocks noChangeArrowheads="1"/>
            </p:cNvSpPr>
            <p:nvPr/>
          </p:nvSpPr>
          <p:spPr bwMode="auto">
            <a:xfrm>
              <a:off x="4032" y="1536"/>
              <a:ext cx="100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600" dirty="0">
                  <a:solidFill>
                    <a:schemeClr val="accent6">
                      <a:lumMod val="75000"/>
                    </a:schemeClr>
                  </a:solidFill>
                  <a:latin typeface="Times New Roman" panose="02020603050405020304" pitchFamily="18" charset="0"/>
                </a:rPr>
                <a:t>Proton</a:t>
              </a:r>
            </a:p>
          </p:txBody>
        </p:sp>
        <p:sp>
          <p:nvSpPr>
            <p:cNvPr id="12310" name="Text Box 24"/>
            <p:cNvSpPr txBox="1">
              <a:spLocks noChangeArrowheads="1"/>
            </p:cNvSpPr>
            <p:nvPr/>
          </p:nvSpPr>
          <p:spPr bwMode="auto">
            <a:xfrm>
              <a:off x="3984" y="2256"/>
              <a:ext cx="100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600" dirty="0">
                  <a:solidFill>
                    <a:schemeClr val="accent6">
                      <a:lumMod val="75000"/>
                    </a:schemeClr>
                  </a:solidFill>
                  <a:latin typeface="Times New Roman" panose="02020603050405020304" pitchFamily="18" charset="0"/>
                </a:rPr>
                <a:t>Neutron</a:t>
              </a:r>
            </a:p>
          </p:txBody>
        </p:sp>
        <p:sp>
          <p:nvSpPr>
            <p:cNvPr id="12311" name="Text Box 25"/>
            <p:cNvSpPr txBox="1">
              <a:spLocks noChangeArrowheads="1"/>
            </p:cNvSpPr>
            <p:nvPr/>
          </p:nvSpPr>
          <p:spPr bwMode="auto">
            <a:xfrm>
              <a:off x="3756" y="2597"/>
              <a:ext cx="1200"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600" dirty="0" smtClean="0">
                  <a:solidFill>
                    <a:schemeClr val="accent6">
                      <a:lumMod val="75000"/>
                    </a:schemeClr>
                  </a:solidFill>
                  <a:latin typeface="Times New Roman" panose="02020603050405020304" pitchFamily="18" charset="0"/>
                </a:rPr>
                <a:t>Beta-minus particle (electron)</a:t>
              </a:r>
              <a:endParaRPr lang="en-US" altLang="en-US" sz="1600" dirty="0">
                <a:solidFill>
                  <a:schemeClr val="accent6">
                    <a:lumMod val="75000"/>
                  </a:schemeClr>
                </a:solidFill>
                <a:latin typeface="Times New Roman" panose="02020603050405020304" pitchFamily="18" charset="0"/>
              </a:endParaRPr>
            </a:p>
          </p:txBody>
        </p:sp>
        <p:pic>
          <p:nvPicPr>
            <p:cNvPr id="12295" name="Picture 11"/>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3168" y="1728"/>
              <a:ext cx="1343"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Title 1"/>
          <p:cNvSpPr>
            <a:spLocks noGrp="1"/>
          </p:cNvSpPr>
          <p:nvPr>
            <p:ph type="title"/>
          </p:nvPr>
        </p:nvSpPr>
        <p:spPr>
          <a:xfrm>
            <a:off x="628650" y="248922"/>
            <a:ext cx="7886700" cy="1325563"/>
          </a:xfrm>
          <a:prstGeom prst="rect">
            <a:avLst/>
          </a:prstGeom>
        </p:spPr>
        <p:txBody>
          <a:bodyPr/>
          <a:lstStyle/>
          <a:p>
            <a:r>
              <a:rPr lang="en-US" altLang="en-US" sz="3600" dirty="0" smtClean="0"/>
              <a:t>Want to study radioactive nuclei?</a:t>
            </a:r>
          </a:p>
        </p:txBody>
      </p:sp>
      <p:sp>
        <p:nvSpPr>
          <p:cNvPr id="27" name="Content Placeholder 2"/>
          <p:cNvSpPr>
            <a:spLocks noGrp="1"/>
          </p:cNvSpPr>
          <p:nvPr>
            <p:ph idx="4294967295"/>
          </p:nvPr>
        </p:nvSpPr>
        <p:spPr>
          <a:xfrm>
            <a:off x="387191" y="1583640"/>
            <a:ext cx="2704403" cy="4114800"/>
          </a:xfrm>
        </p:spPr>
        <p:txBody>
          <a:bodyPr/>
          <a:lstStyle/>
          <a:p>
            <a:pPr>
              <a:buFontTx/>
              <a:buNone/>
            </a:pPr>
            <a:r>
              <a:rPr lang="en-US" altLang="en-US" b="1" dirty="0" smtClean="0">
                <a:solidFill>
                  <a:srgbClr val="FF0000"/>
                </a:solidFill>
              </a:rPr>
              <a:t>Problem</a:t>
            </a:r>
            <a:r>
              <a:rPr lang="en-US" altLang="en-US" dirty="0" smtClean="0">
                <a:solidFill>
                  <a:srgbClr val="FF0000"/>
                </a:solidFill>
              </a:rPr>
              <a:t>: </a:t>
            </a:r>
          </a:p>
          <a:p>
            <a:r>
              <a:rPr lang="en-US" altLang="en-US" dirty="0" smtClean="0">
                <a:solidFill>
                  <a:schemeClr val="tx1"/>
                </a:solidFill>
              </a:rPr>
              <a:t>We make rare, interesting, but </a:t>
            </a:r>
            <a:r>
              <a:rPr lang="en-US" altLang="en-US" b="1" dirty="0" smtClean="0">
                <a:solidFill>
                  <a:schemeClr val="tx1"/>
                </a:solidFill>
              </a:rPr>
              <a:t>unstable</a:t>
            </a:r>
            <a:r>
              <a:rPr lang="en-US" altLang="en-US" dirty="0" smtClean="0">
                <a:solidFill>
                  <a:schemeClr val="tx1"/>
                </a:solidFill>
              </a:rPr>
              <a:t> nuclei</a:t>
            </a:r>
          </a:p>
          <a:p>
            <a:r>
              <a:rPr lang="en-US" altLang="en-US" dirty="0" smtClean="0">
                <a:solidFill>
                  <a:schemeClr val="tx1"/>
                </a:solidFill>
              </a:rPr>
              <a:t>They decay and emit </a:t>
            </a:r>
            <a:r>
              <a:rPr lang="en-US" altLang="en-US" b="1" dirty="0" smtClean="0">
                <a:solidFill>
                  <a:schemeClr val="tx1"/>
                </a:solidFill>
              </a:rPr>
              <a:t>radiation</a:t>
            </a:r>
            <a:r>
              <a:rPr lang="en-US" altLang="en-US" dirty="0" smtClean="0">
                <a:solidFill>
                  <a:schemeClr val="tx1"/>
                </a:solidFill>
              </a:rPr>
              <a:t> </a:t>
            </a:r>
          </a:p>
          <a:p>
            <a:r>
              <a:rPr lang="en-US" altLang="en-US" dirty="0" smtClean="0">
                <a:solidFill>
                  <a:schemeClr val="tx1"/>
                </a:solidFill>
              </a:rPr>
              <a:t>Radiation can be bad for humans</a:t>
            </a:r>
          </a:p>
        </p:txBody>
      </p:sp>
      <p:sp>
        <p:nvSpPr>
          <p:cNvPr id="3" name="TextBox 2"/>
          <p:cNvSpPr txBox="1"/>
          <p:nvPr/>
        </p:nvSpPr>
        <p:spPr>
          <a:xfrm>
            <a:off x="5066622" y="5428878"/>
            <a:ext cx="3156633" cy="369332"/>
          </a:xfrm>
          <a:prstGeom prst="rect">
            <a:avLst/>
          </a:prstGeom>
          <a:noFill/>
        </p:spPr>
        <p:txBody>
          <a:bodyPr wrap="none" rtlCol="0">
            <a:spAutoFit/>
          </a:bodyPr>
          <a:lstStyle/>
          <a:p>
            <a:r>
              <a:rPr lang="en-US" dirty="0" smtClean="0">
                <a:latin typeface="Century Gothic" panose="020B0502020202020204" pitchFamily="34" charset="0"/>
              </a:rPr>
              <a:t>Different types of radiation</a:t>
            </a:r>
            <a:endParaRPr lang="en-US" dirty="0">
              <a:latin typeface="Century Gothic" panose="020B0502020202020204" pitchFamily="34" charset="0"/>
            </a:endParaRPr>
          </a:p>
        </p:txBody>
      </p:sp>
    </p:spTree>
    <p:extLst>
      <p:ext uri="{BB962C8B-B14F-4D97-AF65-F5344CB8AC3E}">
        <p14:creationId xmlns:p14="http://schemas.microsoft.com/office/powerpoint/2010/main" val="3353262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707886"/>
          </a:xfrm>
          <a:prstGeom prst="rect">
            <a:avLst/>
          </a:prstGeom>
        </p:spPr>
        <p:txBody>
          <a:bodyPr wrap="square">
            <a:spAutoFit/>
          </a:bodyPr>
          <a:lstStyle/>
          <a:p>
            <a:pPr algn="ctr"/>
            <a:r>
              <a:rPr lang="en-US" altLang="en-US" sz="4000" b="1" dirty="0"/>
              <a:t>Safety with radioactive nuclei</a:t>
            </a:r>
            <a:endParaRPr lang="en-US" sz="4000" b="1" dirty="0"/>
          </a:p>
        </p:txBody>
      </p:sp>
      <p:sp>
        <p:nvSpPr>
          <p:cNvPr id="3" name="Content Placeholder 2"/>
          <p:cNvSpPr txBox="1">
            <a:spLocks/>
          </p:cNvSpPr>
          <p:nvPr/>
        </p:nvSpPr>
        <p:spPr>
          <a:xfrm>
            <a:off x="228600" y="1371600"/>
            <a:ext cx="8686800" cy="354584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algn="ctr">
              <a:spcBef>
                <a:spcPts val="0"/>
              </a:spcBef>
              <a:buFontTx/>
              <a:buNone/>
            </a:pPr>
            <a:r>
              <a:rPr lang="en-US" altLang="en-US" b="1" kern="0" dirty="0" smtClean="0">
                <a:solidFill>
                  <a:srgbClr val="67B14B"/>
                </a:solidFill>
              </a:rPr>
              <a:t>Solutions</a:t>
            </a:r>
            <a:r>
              <a:rPr lang="en-US" altLang="en-US" kern="0" dirty="0" smtClean="0">
                <a:solidFill>
                  <a:schemeClr val="tx1"/>
                </a:solidFill>
              </a:rPr>
              <a:t>: </a:t>
            </a:r>
          </a:p>
          <a:p>
            <a:pPr marL="0" indent="0" algn="ctr">
              <a:spcBef>
                <a:spcPts val="0"/>
              </a:spcBef>
              <a:buNone/>
            </a:pPr>
            <a:r>
              <a:rPr lang="en-US" altLang="en-US" kern="0" dirty="0" smtClean="0">
                <a:solidFill>
                  <a:schemeClr val="tx1"/>
                </a:solidFill>
              </a:rPr>
              <a:t>keep radiation away from people &amp; keep people away from radiation</a:t>
            </a:r>
          </a:p>
        </p:txBody>
      </p:sp>
      <p:grpSp>
        <p:nvGrpSpPr>
          <p:cNvPr id="4" name="Group 12"/>
          <p:cNvGrpSpPr>
            <a:grpSpLocks/>
          </p:cNvGrpSpPr>
          <p:nvPr/>
        </p:nvGrpSpPr>
        <p:grpSpPr bwMode="auto">
          <a:xfrm>
            <a:off x="3429000" y="2250440"/>
            <a:ext cx="2505075" cy="3248025"/>
            <a:chOff x="2256" y="960"/>
            <a:chExt cx="1578" cy="2046"/>
          </a:xfrm>
        </p:grpSpPr>
        <p:pic>
          <p:nvPicPr>
            <p:cNvPr id="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56" y="960"/>
              <a:ext cx="1578"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2448" y="2679"/>
              <a:ext cx="113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rgbClr val="67B14B"/>
                  </a:solidFill>
                  <a:latin typeface="Arial" panose="020B0604020202020204" pitchFamily="34" charset="0"/>
                  <a:cs typeface="Arial" panose="020B0604020202020204" pitchFamily="34" charset="0"/>
                </a:rPr>
                <a:t>Surveying</a:t>
              </a:r>
            </a:p>
          </p:txBody>
        </p:sp>
      </p:grpSp>
      <p:grpSp>
        <p:nvGrpSpPr>
          <p:cNvPr id="7" name="Group 13"/>
          <p:cNvGrpSpPr>
            <a:grpSpLocks/>
          </p:cNvGrpSpPr>
          <p:nvPr/>
        </p:nvGrpSpPr>
        <p:grpSpPr bwMode="auto">
          <a:xfrm>
            <a:off x="6354763" y="2250440"/>
            <a:ext cx="2293937" cy="3252788"/>
            <a:chOff x="4099" y="960"/>
            <a:chExt cx="1445" cy="2049"/>
          </a:xfrm>
        </p:grpSpPr>
        <p:pic>
          <p:nvPicPr>
            <p:cNvPr id="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99" y="960"/>
              <a:ext cx="1445"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a:off x="4318" y="2679"/>
              <a:ext cx="92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rgbClr val="67B14B"/>
                  </a:solidFill>
                  <a:latin typeface="Arial" panose="020B0604020202020204" pitchFamily="34" charset="0"/>
                  <a:cs typeface="Arial" panose="020B0604020202020204" pitchFamily="34" charset="0"/>
                </a:rPr>
                <a:t>Training</a:t>
              </a:r>
            </a:p>
          </p:txBody>
        </p:sp>
      </p:grpSp>
      <p:grpSp>
        <p:nvGrpSpPr>
          <p:cNvPr id="10" name="Group 11"/>
          <p:cNvGrpSpPr>
            <a:grpSpLocks/>
          </p:cNvGrpSpPr>
          <p:nvPr/>
        </p:nvGrpSpPr>
        <p:grpSpPr bwMode="auto">
          <a:xfrm>
            <a:off x="533400" y="2250440"/>
            <a:ext cx="2543175" cy="3248025"/>
            <a:chOff x="432" y="960"/>
            <a:chExt cx="1602" cy="2046"/>
          </a:xfrm>
        </p:grpSpPr>
        <p:sp>
          <p:nvSpPr>
            <p:cNvPr id="11" name="Text Box 5"/>
            <p:cNvSpPr txBox="1">
              <a:spLocks noChangeArrowheads="1"/>
            </p:cNvSpPr>
            <p:nvPr/>
          </p:nvSpPr>
          <p:spPr bwMode="auto">
            <a:xfrm>
              <a:off x="681" y="2679"/>
              <a:ext cx="105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rgbClr val="67B14B"/>
                  </a:solidFill>
                  <a:latin typeface="Arial" panose="020B0604020202020204" pitchFamily="34" charset="0"/>
                  <a:cs typeface="Arial" panose="020B0604020202020204" pitchFamily="34" charset="0"/>
                </a:rPr>
                <a:t>Shielding</a:t>
              </a:r>
            </a:p>
          </p:txBody>
        </p:sp>
        <p:pic>
          <p:nvPicPr>
            <p:cNvPr id="12" name="Picture 9" descr="great-wall-of-china"/>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2" y="960"/>
              <a:ext cx="1602" cy="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8"/>
          <p:cNvSpPr txBox="1">
            <a:spLocks noChangeArrowheads="1"/>
          </p:cNvSpPr>
          <p:nvPr/>
        </p:nvSpPr>
        <p:spPr bwMode="auto">
          <a:xfrm>
            <a:off x="152400" y="5560378"/>
            <a:ext cx="883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dirty="0">
                <a:solidFill>
                  <a:schemeClr val="tx1"/>
                </a:solidFill>
                <a:latin typeface="Century Gothic" panose="020B0502020202020204" pitchFamily="34" charset="0"/>
              </a:rPr>
              <a:t>Managed by </a:t>
            </a:r>
            <a:r>
              <a:rPr lang="en-US" altLang="en-US" sz="2000" b="1" dirty="0">
                <a:solidFill>
                  <a:schemeClr val="tx1"/>
                </a:solidFill>
                <a:latin typeface="Century Gothic" panose="020B0502020202020204" pitchFamily="34" charset="0"/>
              </a:rPr>
              <a:t>health physicists, safety officers</a:t>
            </a:r>
          </a:p>
        </p:txBody>
      </p:sp>
    </p:spTree>
    <p:extLst>
      <p:ext uri="{BB962C8B-B14F-4D97-AF65-F5344CB8AC3E}">
        <p14:creationId xmlns:p14="http://schemas.microsoft.com/office/powerpoint/2010/main" val="17419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Radiation exposure and you</a:t>
            </a:r>
            <a:endParaRPr lang="en-US" sz="4000" dirty="0"/>
          </a:p>
        </p:txBody>
      </p:sp>
      <p:graphicFrame>
        <p:nvGraphicFramePr>
          <p:cNvPr id="3" name="Group 3"/>
          <p:cNvGraphicFramePr>
            <a:graphicFrameLocks/>
          </p:cNvGraphicFramePr>
          <p:nvPr>
            <p:extLst>
              <p:ext uri="{D42A27DB-BD31-4B8C-83A1-F6EECF244321}">
                <p14:modId xmlns:p14="http://schemas.microsoft.com/office/powerpoint/2010/main" val="3914123851"/>
              </p:ext>
            </p:extLst>
          </p:nvPr>
        </p:nvGraphicFramePr>
        <p:xfrm>
          <a:off x="685800" y="1444783"/>
          <a:ext cx="7848600" cy="4168776"/>
        </p:xfrm>
        <a:graphic>
          <a:graphicData uri="http://schemas.openxmlformats.org/drawingml/2006/table">
            <a:tbl>
              <a:tblPr/>
              <a:tblGrid>
                <a:gridCol w="5029200">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tblGrid>
              <a:tr h="45711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FFCC"/>
                          </a:solidFill>
                          <a:effectLst/>
                          <a:latin typeface="Book Antiqua" pitchFamily="18" charset="0"/>
                        </a:rPr>
                        <a:t>Radiation source</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FFCC"/>
                          </a:solidFill>
                          <a:effectLst/>
                          <a:latin typeface="Book Antiqua" pitchFamily="18" charset="0"/>
                        </a:rPr>
                        <a:t>Dose</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extLst>
                  <a:ext uri="{0D108BD9-81ED-4DB2-BD59-A6C34878D82A}">
                    <a16:rowId xmlns:a16="http://schemas.microsoft.com/office/drawing/2014/main" val="10000"/>
                  </a:ext>
                </a:extLst>
              </a:tr>
              <a:tr h="7619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00FFFF"/>
                          </a:solidFill>
                          <a:effectLst/>
                          <a:latin typeface="Book Antiqua" pitchFamily="18" charset="0"/>
                        </a:rPr>
                        <a:t>Average exposure for general public (natural + medical)</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00FFFF"/>
                          </a:solidFill>
                          <a:effectLst/>
                          <a:latin typeface="Book Antiqua" pitchFamily="18" charset="0"/>
                        </a:rPr>
                        <a:t>&gt; 300 </a:t>
                      </a:r>
                      <a:r>
                        <a:rPr kumimoji="0" lang="en-US" sz="2200" b="1" i="0" u="none" strike="noStrike" cap="none" normalizeH="0" baseline="0" dirty="0" err="1" smtClean="0">
                          <a:ln>
                            <a:noFill/>
                          </a:ln>
                          <a:solidFill>
                            <a:srgbClr val="00FFFF"/>
                          </a:solidFill>
                          <a:effectLst/>
                          <a:latin typeface="Book Antiqua" pitchFamily="18" charset="0"/>
                        </a:rPr>
                        <a:t>mRem</a:t>
                      </a:r>
                      <a:r>
                        <a:rPr kumimoji="0" lang="en-US" sz="2200" b="1" i="0" u="none" strike="noStrike" cap="none" normalizeH="0" baseline="0" dirty="0" smtClean="0">
                          <a:ln>
                            <a:noFill/>
                          </a:ln>
                          <a:solidFill>
                            <a:srgbClr val="00FFFF"/>
                          </a:solidFill>
                          <a:effectLst/>
                          <a:latin typeface="Book Antiqua" pitchFamily="18" charset="0"/>
                        </a:rPr>
                        <a:t>/yr</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extLst>
                  <a:ext uri="{0D108BD9-81ED-4DB2-BD59-A6C34878D82A}">
                    <a16:rowId xmlns:a16="http://schemas.microsoft.com/office/drawing/2014/main" val="10001"/>
                  </a:ext>
                </a:extLst>
              </a:tr>
              <a:tr h="7619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rgbClr val="66FF33"/>
                          </a:solidFill>
                          <a:effectLst/>
                          <a:latin typeface="Book Antiqua" pitchFamily="18" charset="0"/>
                        </a:rPr>
                        <a:t>Government (NRC) exposure limit for lab visitors</a:t>
                      </a:r>
                      <a:endParaRPr kumimoji="0" lang="en-US" sz="2200" b="1" i="0" u="none" strike="noStrike" cap="none" normalizeH="0" baseline="0" dirty="0" smtClean="0">
                        <a:ln>
                          <a:noFill/>
                        </a:ln>
                        <a:solidFill>
                          <a:srgbClr val="66FF33"/>
                        </a:solidFill>
                        <a:effectLst/>
                        <a:latin typeface="Book Antiqua" pitchFamily="18" charset="0"/>
                      </a:endParaRP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66FF33"/>
                          </a:solidFill>
                          <a:effectLst/>
                          <a:latin typeface="Book Antiqua" pitchFamily="18" charset="0"/>
                        </a:rPr>
                        <a:t>100 </a:t>
                      </a:r>
                      <a:r>
                        <a:rPr kumimoji="0" lang="en-US" sz="2200" b="1" i="0" u="none" strike="noStrike" cap="none" normalizeH="0" baseline="0" dirty="0" err="1" smtClean="0">
                          <a:ln>
                            <a:noFill/>
                          </a:ln>
                          <a:solidFill>
                            <a:srgbClr val="66FF33"/>
                          </a:solidFill>
                          <a:effectLst/>
                          <a:latin typeface="Book Antiqua" pitchFamily="18" charset="0"/>
                        </a:rPr>
                        <a:t>mRem</a:t>
                      </a:r>
                      <a:r>
                        <a:rPr kumimoji="0" lang="en-US" sz="2200" b="1" i="0" u="none" strike="noStrike" cap="none" normalizeH="0" baseline="0" dirty="0" smtClean="0">
                          <a:ln>
                            <a:noFill/>
                          </a:ln>
                          <a:solidFill>
                            <a:srgbClr val="66FF33"/>
                          </a:solidFill>
                          <a:effectLst/>
                          <a:latin typeface="Book Antiqua" pitchFamily="18" charset="0"/>
                        </a:rPr>
                        <a:t>/yr</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extLst>
                  <a:ext uri="{0D108BD9-81ED-4DB2-BD59-A6C34878D82A}">
                    <a16:rowId xmlns:a16="http://schemas.microsoft.com/office/drawing/2014/main" val="10002"/>
                  </a:ext>
                </a:extLst>
              </a:tr>
              <a:tr h="4380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FF00"/>
                          </a:solidFill>
                          <a:effectLst/>
                          <a:latin typeface="Book Antiqua" pitchFamily="18" charset="0"/>
                        </a:rPr>
                        <a:t>NSCL/FRIB ALARA goal for visitors</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rgbClr val="FFFF00"/>
                          </a:solidFill>
                          <a:effectLst/>
                          <a:latin typeface="Book Antiqua" pitchFamily="18" charset="0"/>
                        </a:rPr>
                        <a:t>10 mRem/yr</a:t>
                      </a:r>
                      <a:endParaRPr kumimoji="0" lang="en-US" sz="2200" b="1" i="0" u="none" strike="noStrike" cap="none" normalizeH="0" baseline="0" dirty="0" smtClean="0">
                        <a:ln>
                          <a:noFill/>
                        </a:ln>
                        <a:solidFill>
                          <a:srgbClr val="FFFF00"/>
                        </a:solidFill>
                        <a:effectLst/>
                        <a:latin typeface="Book Antiqua" pitchFamily="18"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extLst>
                  <a:ext uri="{0D108BD9-81ED-4DB2-BD59-A6C34878D82A}">
                    <a16:rowId xmlns:a16="http://schemas.microsoft.com/office/drawing/2014/main" val="10003"/>
                  </a:ext>
                </a:extLst>
              </a:tr>
              <a:tr h="4396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9900"/>
                          </a:solidFill>
                          <a:effectLst/>
                          <a:latin typeface="Book Antiqua" pitchFamily="18" charset="0"/>
                        </a:rPr>
                        <a:t>Your visit today</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9900"/>
                          </a:solidFill>
                          <a:effectLst/>
                          <a:latin typeface="Book Antiqua" pitchFamily="18" charset="0"/>
                        </a:rPr>
                        <a:t>&lt;&lt; 1 </a:t>
                      </a:r>
                      <a:r>
                        <a:rPr kumimoji="0" lang="en-US" sz="2200" b="1" i="0" u="none" strike="noStrike" cap="none" normalizeH="0" baseline="0" dirty="0" err="1" smtClean="0">
                          <a:ln>
                            <a:noFill/>
                          </a:ln>
                          <a:solidFill>
                            <a:srgbClr val="FF9900"/>
                          </a:solidFill>
                          <a:effectLst/>
                          <a:latin typeface="Book Antiqua" pitchFamily="18" charset="0"/>
                        </a:rPr>
                        <a:t>mRem</a:t>
                      </a:r>
                      <a:endParaRPr kumimoji="0" lang="en-US" sz="2200" b="1" i="0" u="none" strike="noStrike" cap="none" normalizeH="0" baseline="0" dirty="0" smtClean="0">
                        <a:ln>
                          <a:noFill/>
                        </a:ln>
                        <a:solidFill>
                          <a:srgbClr val="FF9900"/>
                        </a:solidFill>
                        <a:effectLst/>
                        <a:latin typeface="Book Antiqua" pitchFamily="18"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extLst>
                  <a:ext uri="{0D108BD9-81ED-4DB2-BD59-A6C34878D82A}">
                    <a16:rowId xmlns:a16="http://schemas.microsoft.com/office/drawing/2014/main" val="10004"/>
                  </a:ext>
                </a:extLst>
              </a:tr>
              <a:tr h="4809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66CC"/>
                          </a:solidFill>
                          <a:effectLst/>
                          <a:latin typeface="Book Antiqua" pitchFamily="18" charset="0"/>
                        </a:rPr>
                        <a:t>Dental x-ray</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rgbClr val="FF66CC"/>
                          </a:solidFill>
                          <a:effectLst/>
                          <a:latin typeface="Book Antiqua" pitchFamily="18" charset="0"/>
                        </a:rPr>
                        <a:t>0.5-1 </a:t>
                      </a:r>
                      <a:r>
                        <a:rPr kumimoji="0" lang="en-US" sz="2200" b="1" i="0" u="none" strike="noStrike" cap="none" normalizeH="0" baseline="0" dirty="0" err="1" smtClean="0">
                          <a:ln>
                            <a:noFill/>
                          </a:ln>
                          <a:solidFill>
                            <a:srgbClr val="FF66CC"/>
                          </a:solidFill>
                          <a:effectLst/>
                          <a:latin typeface="Book Antiqua" pitchFamily="18" charset="0"/>
                        </a:rPr>
                        <a:t>mRem</a:t>
                      </a:r>
                      <a:endParaRPr kumimoji="0" lang="en-US" sz="2200" b="1" i="0" u="none" strike="noStrike" cap="none" normalizeH="0" baseline="0" dirty="0" smtClean="0">
                        <a:ln>
                          <a:noFill/>
                        </a:ln>
                        <a:solidFill>
                          <a:srgbClr val="FF66CC"/>
                        </a:solidFill>
                        <a:effectLst/>
                        <a:latin typeface="Book Antiqua" pitchFamily="18"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extLst>
                  <a:ext uri="{0D108BD9-81ED-4DB2-BD59-A6C34878D82A}">
                    <a16:rowId xmlns:a16="http://schemas.microsoft.com/office/drawing/2014/main" val="10005"/>
                  </a:ext>
                </a:extLst>
              </a:tr>
              <a:tr h="8290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CC66FF"/>
                          </a:solidFill>
                          <a:effectLst/>
                          <a:latin typeface="Book Antiqua" pitchFamily="18" charset="0"/>
                        </a:rPr>
                        <a:t>Smoking a pack of cigarettes</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66CC"/>
                          </a:solidFill>
                          <a:effectLst/>
                          <a:latin typeface="Book Antiqua" pitchFamily="18" charset="0"/>
                        </a:rPr>
                        <a:t>~2 </a:t>
                      </a:r>
                      <a:r>
                        <a:rPr kumimoji="0" lang="en-US" sz="2200" b="1" i="0" u="none" strike="noStrike" cap="none" normalizeH="0" baseline="0" dirty="0" err="1" smtClean="0">
                          <a:ln>
                            <a:noFill/>
                          </a:ln>
                          <a:solidFill>
                            <a:srgbClr val="FF66CC"/>
                          </a:solidFill>
                          <a:effectLst/>
                          <a:latin typeface="Book Antiqua" pitchFamily="18" charset="0"/>
                        </a:rPr>
                        <a:t>mRem</a:t>
                      </a:r>
                      <a:r>
                        <a:rPr kumimoji="0" lang="en-US" sz="2200" b="1" i="0" u="none" strike="noStrike" cap="none" normalizeH="0" baseline="0" dirty="0" smtClean="0">
                          <a:ln>
                            <a:noFill/>
                          </a:ln>
                          <a:solidFill>
                            <a:srgbClr val="FF66CC"/>
                          </a:solidFill>
                          <a:effectLst/>
                          <a:latin typeface="Book Antiqua" pitchFamily="18"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66CC"/>
                          </a:solidFill>
                          <a:effectLst/>
                          <a:latin typeface="Book Antiqua" pitchFamily="18" charset="0"/>
                        </a:rPr>
                        <a:t>(800 </a:t>
                      </a:r>
                      <a:r>
                        <a:rPr kumimoji="0" lang="en-US" sz="2200" b="1" i="0" u="none" strike="noStrike" cap="none" normalizeH="0" baseline="0" dirty="0" err="1" smtClean="0">
                          <a:ln>
                            <a:noFill/>
                          </a:ln>
                          <a:solidFill>
                            <a:srgbClr val="FF66CC"/>
                          </a:solidFill>
                          <a:effectLst/>
                          <a:latin typeface="Book Antiqua" pitchFamily="18" charset="0"/>
                        </a:rPr>
                        <a:t>mRem</a:t>
                      </a:r>
                      <a:r>
                        <a:rPr kumimoji="0" lang="en-US" sz="2200" b="1" i="0" u="none" strike="noStrike" cap="none" normalizeH="0" baseline="0" dirty="0" smtClean="0">
                          <a:ln>
                            <a:noFill/>
                          </a:ln>
                          <a:solidFill>
                            <a:srgbClr val="FF66CC"/>
                          </a:solidFill>
                          <a:effectLst/>
                          <a:latin typeface="Book Antiqua" pitchFamily="18" charset="0"/>
                        </a:rPr>
                        <a:t>/</a:t>
                      </a:r>
                      <a:r>
                        <a:rPr kumimoji="0" lang="en-US" sz="2200" b="1" i="0" u="none" strike="noStrike" cap="none" normalizeH="0" baseline="0" dirty="0" err="1" smtClean="0">
                          <a:ln>
                            <a:noFill/>
                          </a:ln>
                          <a:solidFill>
                            <a:srgbClr val="FF66CC"/>
                          </a:solidFill>
                          <a:effectLst/>
                          <a:latin typeface="Book Antiqua" pitchFamily="18" charset="0"/>
                        </a:rPr>
                        <a:t>yr</a:t>
                      </a:r>
                      <a:r>
                        <a:rPr kumimoji="0" lang="en-US" sz="2200" b="1" i="0" u="none" strike="noStrike" cap="none" normalizeH="0" baseline="0" dirty="0" smtClean="0">
                          <a:ln>
                            <a:noFill/>
                          </a:ln>
                          <a:solidFill>
                            <a:srgbClr val="FF66CC"/>
                          </a:solidFill>
                          <a:effectLst/>
                          <a:latin typeface="Book Antiqua" pitchFamily="18" charset="0"/>
                        </a:rPr>
                        <a:t>)</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69518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How to break your nuclei</a:t>
            </a:r>
            <a:endParaRPr lang="en-US" sz="4000" dirty="0"/>
          </a:p>
        </p:txBody>
      </p:sp>
      <p:sp>
        <p:nvSpPr>
          <p:cNvPr id="3" name="Text Box 4"/>
          <p:cNvSpPr txBox="1">
            <a:spLocks noChangeArrowheads="1"/>
          </p:cNvSpPr>
          <p:nvPr/>
        </p:nvSpPr>
        <p:spPr bwMode="auto">
          <a:xfrm rot="5400000">
            <a:off x="4110360" y="3378349"/>
            <a:ext cx="85899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400" dirty="0">
                <a:solidFill>
                  <a:schemeClr val="accent6">
                    <a:lumMod val="75000"/>
                  </a:schemeClr>
                </a:solidFill>
                <a:latin typeface="Century Gothic" panose="020B0502020202020204" pitchFamily="34" charset="0"/>
              </a:rPr>
              <a:t>NSCL’s Coupled Cyclotron Facility</a:t>
            </a:r>
          </a:p>
        </p:txBody>
      </p:sp>
      <p:pic>
        <p:nvPicPr>
          <p:cNvPr id="4" name="Walk through the CC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3400" y="1119294"/>
            <a:ext cx="7469659" cy="4979773"/>
          </a:xfrm>
          <a:prstGeom prst="rect">
            <a:avLst/>
          </a:prstGeom>
        </p:spPr>
      </p:pic>
    </p:spTree>
    <p:extLst>
      <p:ext uri="{BB962C8B-B14F-4D97-AF65-F5344CB8AC3E}">
        <p14:creationId xmlns:p14="http://schemas.microsoft.com/office/powerpoint/2010/main" val="2333433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04800"/>
            <a:ext cx="7886700" cy="1325563"/>
          </a:xfrm>
        </p:spPr>
        <p:txBody>
          <a:bodyPr/>
          <a:lstStyle/>
          <a:p>
            <a:r>
              <a:rPr lang="en-US" dirty="0" smtClean="0"/>
              <a:t>How to break your nuclei (continued)</a:t>
            </a:r>
            <a:endParaRPr lang="en-US" dirty="0"/>
          </a:p>
        </p:txBody>
      </p:sp>
      <p:grpSp>
        <p:nvGrpSpPr>
          <p:cNvPr id="3" name="Group 8"/>
          <p:cNvGrpSpPr>
            <a:grpSpLocks/>
          </p:cNvGrpSpPr>
          <p:nvPr/>
        </p:nvGrpSpPr>
        <p:grpSpPr bwMode="auto">
          <a:xfrm>
            <a:off x="346640" y="2095453"/>
            <a:ext cx="8171235" cy="3634890"/>
            <a:chOff x="-1590" y="1005"/>
            <a:chExt cx="5490" cy="2573"/>
          </a:xfrm>
        </p:grpSpPr>
        <p:pic>
          <p:nvPicPr>
            <p:cNvPr id="4" name="Picture 9"/>
            <p:cNvPicPr>
              <a:picLocks noChangeAspect="1" noChangeArrowheads="1"/>
            </p:cNvPicPr>
            <p:nvPr/>
          </p:nvPicPr>
          <p:blipFill>
            <a:blip r:embed="rId3">
              <a:extLst>
                <a:ext uri="{28A0092B-C50C-407E-A947-70E740481C1C}">
                  <a14:useLocalDpi xmlns:a14="http://schemas.microsoft.com/office/drawing/2010/main" val="0"/>
                </a:ext>
              </a:extLst>
            </a:blip>
            <a:srcRect t="6779"/>
            <a:stretch>
              <a:fillRect/>
            </a:stretch>
          </p:blipFill>
          <p:spPr bwMode="auto">
            <a:xfrm>
              <a:off x="-1590" y="1005"/>
              <a:ext cx="2550" cy="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1212" y="2515"/>
              <a:ext cx="26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3363" indent="-233363">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pPr>
              <a:endParaRPr lang="en-US" altLang="en-US" sz="1600" b="1" dirty="0">
                <a:solidFill>
                  <a:schemeClr val="accent6">
                    <a:lumMod val="75000"/>
                  </a:schemeClr>
                </a:solidFill>
              </a:endParaRPr>
            </a:p>
          </p:txBody>
        </p:sp>
      </p:grpSp>
      <p:grpSp>
        <p:nvGrpSpPr>
          <p:cNvPr id="6" name="Group 3"/>
          <p:cNvGrpSpPr>
            <a:grpSpLocks/>
          </p:cNvGrpSpPr>
          <p:nvPr/>
        </p:nvGrpSpPr>
        <p:grpSpPr bwMode="auto">
          <a:xfrm>
            <a:off x="628371" y="1242035"/>
            <a:ext cx="8080671" cy="4777765"/>
            <a:chOff x="460" y="747"/>
            <a:chExt cx="5720" cy="3382"/>
          </a:xfrm>
        </p:grpSpPr>
        <p:sp>
          <p:nvSpPr>
            <p:cNvPr id="7" name="Text Box 5"/>
            <p:cNvSpPr txBox="1">
              <a:spLocks noChangeArrowheads="1"/>
            </p:cNvSpPr>
            <p:nvPr/>
          </p:nvSpPr>
          <p:spPr bwMode="auto">
            <a:xfrm>
              <a:off x="2966" y="960"/>
              <a:ext cx="3214" cy="3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3363" indent="-233363">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indent="0" eaLnBrk="1" hangingPunct="1">
                <a:spcBef>
                  <a:spcPct val="0"/>
                </a:spcBef>
                <a:buNone/>
              </a:pPr>
              <a:r>
                <a:rPr lang="en-US" altLang="en-US" sz="2000" b="1" dirty="0" smtClean="0">
                  <a:solidFill>
                    <a:srgbClr val="67B14B"/>
                  </a:solidFill>
                </a:rPr>
                <a:t>HUGE MACHINES</a:t>
              </a:r>
              <a:endParaRPr lang="en-US" altLang="en-US" sz="2000" b="1" dirty="0">
                <a:solidFill>
                  <a:srgbClr val="67B14B"/>
                </a:solidFill>
              </a:endParaRPr>
            </a:p>
            <a:p>
              <a:pPr>
                <a:spcBef>
                  <a:spcPct val="0"/>
                </a:spcBef>
              </a:pPr>
              <a:r>
                <a:rPr lang="en-US" altLang="en-US" sz="2000" b="1" dirty="0" smtClean="0">
                  <a:solidFill>
                    <a:schemeClr val="tx1"/>
                  </a:solidFill>
                </a:rPr>
                <a:t>10 feet or 14 feet wide </a:t>
              </a:r>
            </a:p>
            <a:p>
              <a:pPr>
                <a:spcBef>
                  <a:spcPct val="0"/>
                </a:spcBef>
              </a:pPr>
              <a:r>
                <a:rPr lang="en-US" altLang="en-US" sz="2000" dirty="0" smtClean="0">
                  <a:solidFill>
                    <a:schemeClr val="tx1"/>
                  </a:solidFill>
                </a:rPr>
                <a:t>Weighs &gt; </a:t>
              </a:r>
              <a:r>
                <a:rPr lang="en-US" altLang="en-US" sz="2000" b="1" dirty="0" smtClean="0">
                  <a:solidFill>
                    <a:schemeClr val="tx1"/>
                  </a:solidFill>
                </a:rPr>
                <a:t>100 tons</a:t>
              </a:r>
            </a:p>
            <a:p>
              <a:pPr marL="0" indent="0">
                <a:spcBef>
                  <a:spcPct val="0"/>
                </a:spcBef>
                <a:buNone/>
              </a:pPr>
              <a:r>
                <a:rPr lang="en-US" altLang="en-US" sz="2000" b="1" dirty="0" smtClean="0">
                  <a:solidFill>
                    <a:schemeClr val="tx1"/>
                  </a:solidFill>
                </a:rPr>
                <a:t>STEER with </a:t>
              </a:r>
              <a:r>
                <a:rPr lang="en-US" altLang="en-US" sz="2000" b="1" dirty="0" smtClean="0">
                  <a:solidFill>
                    <a:srgbClr val="67B14B"/>
                  </a:solidFill>
                </a:rPr>
                <a:t>POWERFUL </a:t>
              </a:r>
              <a:r>
                <a:rPr lang="en-US" altLang="en-US" sz="2000" b="1" dirty="0">
                  <a:solidFill>
                    <a:srgbClr val="67B14B"/>
                  </a:solidFill>
                </a:rPr>
                <a:t>MAGNETS </a:t>
              </a:r>
              <a:endParaRPr lang="en-US" altLang="en-US" sz="2000" b="1" dirty="0" smtClean="0">
                <a:solidFill>
                  <a:srgbClr val="67B14B"/>
                </a:solidFill>
              </a:endParaRPr>
            </a:p>
            <a:p>
              <a:pPr>
                <a:spcBef>
                  <a:spcPct val="0"/>
                </a:spcBef>
              </a:pPr>
              <a:r>
                <a:rPr lang="en-US" altLang="en-US" sz="2000" dirty="0" smtClean="0">
                  <a:solidFill>
                    <a:schemeClr val="tx1"/>
                  </a:solidFill>
                </a:rPr>
                <a:t>Superconducting wire </a:t>
              </a:r>
              <a:r>
                <a:rPr lang="en-US" altLang="en-US" sz="2000" b="1" dirty="0">
                  <a:solidFill>
                    <a:schemeClr val="tx1"/>
                  </a:solidFill>
                </a:rPr>
                <a:t>38 </a:t>
              </a:r>
              <a:r>
                <a:rPr lang="en-US" altLang="en-US" sz="2000" b="1" dirty="0" smtClean="0">
                  <a:solidFill>
                    <a:schemeClr val="tx1"/>
                  </a:solidFill>
                </a:rPr>
                <a:t>miles long</a:t>
              </a:r>
              <a:endParaRPr lang="en-US" altLang="en-US" sz="2000" b="1" dirty="0">
                <a:solidFill>
                  <a:schemeClr val="tx1"/>
                </a:solidFill>
              </a:endParaRPr>
            </a:p>
            <a:p>
              <a:pPr>
                <a:spcBef>
                  <a:spcPct val="0"/>
                </a:spcBef>
              </a:pPr>
              <a:r>
                <a:rPr lang="en-US" altLang="en-US" sz="2000" b="1" dirty="0" smtClean="0">
                  <a:solidFill>
                    <a:schemeClr val="tx1"/>
                  </a:solidFill>
                </a:rPr>
                <a:t>100,000x</a:t>
              </a:r>
              <a:r>
                <a:rPr lang="en-US" altLang="en-US" sz="2000" dirty="0" smtClean="0">
                  <a:solidFill>
                    <a:schemeClr val="tx1"/>
                  </a:solidFill>
                </a:rPr>
                <a:t> stronger than Earth’s Magnetic field</a:t>
              </a:r>
            </a:p>
            <a:p>
              <a:pPr marL="0" indent="0">
                <a:spcBef>
                  <a:spcPct val="0"/>
                </a:spcBef>
                <a:buNone/>
              </a:pPr>
              <a:r>
                <a:rPr lang="en-US" altLang="en-US" sz="2000" b="1" dirty="0">
                  <a:solidFill>
                    <a:schemeClr val="tx1"/>
                  </a:solidFill>
                </a:rPr>
                <a:t>SPEED UP with </a:t>
              </a:r>
              <a:r>
                <a:rPr lang="en-US" altLang="en-US" sz="2000" b="1" dirty="0">
                  <a:solidFill>
                    <a:srgbClr val="67B14B"/>
                  </a:solidFill>
                </a:rPr>
                <a:t>HIGH VOLTAGE </a:t>
              </a:r>
            </a:p>
            <a:p>
              <a:pPr>
                <a:spcBef>
                  <a:spcPct val="0"/>
                </a:spcBef>
              </a:pPr>
              <a:r>
                <a:rPr lang="en-US" altLang="en-US" sz="2000" dirty="0">
                  <a:solidFill>
                    <a:schemeClr val="tx1"/>
                  </a:solidFill>
                </a:rPr>
                <a:t>Dees apply 140,000 volts</a:t>
              </a:r>
              <a:r>
                <a:rPr lang="en-US" altLang="en-US" sz="2000" b="1" dirty="0">
                  <a:solidFill>
                    <a:schemeClr val="tx1"/>
                  </a:solidFill>
                </a:rPr>
                <a:t> </a:t>
              </a:r>
            </a:p>
            <a:p>
              <a:pPr>
                <a:spcBef>
                  <a:spcPct val="0"/>
                </a:spcBef>
              </a:pPr>
              <a:r>
                <a:rPr lang="en-US" altLang="en-US" sz="2000" dirty="0" smtClean="0">
                  <a:solidFill>
                    <a:schemeClr val="tx1"/>
                  </a:solidFill>
                </a:rPr>
                <a:t>Accelerates for </a:t>
              </a:r>
              <a:r>
                <a:rPr lang="en-US" altLang="en-US" sz="2000" b="1" dirty="0" smtClean="0">
                  <a:solidFill>
                    <a:schemeClr val="tx1"/>
                  </a:solidFill>
                </a:rPr>
                <a:t>0.000035 </a:t>
              </a:r>
              <a:r>
                <a:rPr lang="en-US" altLang="en-US" sz="2000" b="1" dirty="0">
                  <a:solidFill>
                    <a:schemeClr val="tx1"/>
                  </a:solidFill>
                </a:rPr>
                <a:t>seconds</a:t>
              </a:r>
            </a:p>
            <a:p>
              <a:pPr>
                <a:spcBef>
                  <a:spcPct val="0"/>
                </a:spcBef>
              </a:pPr>
              <a:r>
                <a:rPr lang="en-US" altLang="en-US" sz="2000" dirty="0">
                  <a:solidFill>
                    <a:schemeClr val="tx1"/>
                  </a:solidFill>
                </a:rPr>
                <a:t>Nuclei exit </a:t>
              </a:r>
              <a:r>
                <a:rPr lang="en-US" altLang="en-US" sz="2000" dirty="0" smtClean="0">
                  <a:solidFill>
                    <a:schemeClr val="tx1"/>
                  </a:solidFill>
                </a:rPr>
                <a:t>fast enough to go </a:t>
              </a:r>
              <a:r>
                <a:rPr lang="en-US" altLang="en-US" sz="2000" b="1" dirty="0">
                  <a:solidFill>
                    <a:schemeClr val="tx1"/>
                  </a:solidFill>
                </a:rPr>
                <a:t>FOUR times around the earth </a:t>
              </a:r>
              <a:r>
                <a:rPr lang="en-US" altLang="en-US" sz="2000" b="1" dirty="0" smtClean="0">
                  <a:solidFill>
                    <a:schemeClr val="tx1"/>
                  </a:solidFill>
                </a:rPr>
                <a:t>in a </a:t>
              </a:r>
              <a:r>
                <a:rPr lang="en-US" altLang="en-US" sz="2000" b="1" dirty="0">
                  <a:solidFill>
                    <a:schemeClr val="tx1"/>
                  </a:solidFill>
                </a:rPr>
                <a:t>second</a:t>
              </a:r>
            </a:p>
            <a:p>
              <a:pPr marL="0" indent="0">
                <a:spcBef>
                  <a:spcPct val="0"/>
                </a:spcBef>
                <a:buNone/>
              </a:pPr>
              <a:endParaRPr lang="en-US" altLang="en-US" sz="1600" b="1" dirty="0">
                <a:solidFill>
                  <a:schemeClr val="accent6">
                    <a:lumMod val="75000"/>
                  </a:schemeClr>
                </a:solidFill>
              </a:endParaRPr>
            </a:p>
            <a:p>
              <a:pPr eaLnBrk="1" hangingPunct="1">
                <a:spcBef>
                  <a:spcPct val="0"/>
                </a:spcBef>
              </a:pPr>
              <a:endParaRPr lang="en-US" altLang="en-US" sz="1600" dirty="0">
                <a:solidFill>
                  <a:schemeClr val="accent6">
                    <a:lumMod val="75000"/>
                  </a:schemeClr>
                </a:solidFill>
              </a:endParaRPr>
            </a:p>
          </p:txBody>
        </p:sp>
        <p:sp>
          <p:nvSpPr>
            <p:cNvPr id="8" name="Text Box 6"/>
            <p:cNvSpPr txBox="1">
              <a:spLocks noChangeArrowheads="1"/>
            </p:cNvSpPr>
            <p:nvPr/>
          </p:nvSpPr>
          <p:spPr bwMode="auto">
            <a:xfrm>
              <a:off x="1679" y="3584"/>
              <a:ext cx="1287"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4400" dirty="0" smtClean="0">
                  <a:solidFill>
                    <a:srgbClr val="000000"/>
                  </a:solidFill>
                  <a:latin typeface="Univers LT Std 85 XBlk"/>
                </a:rPr>
                <a:t>K1200</a:t>
              </a:r>
              <a:endParaRPr lang="en-US" altLang="en-US" sz="2800" dirty="0">
                <a:solidFill>
                  <a:srgbClr val="000000"/>
                </a:solidFill>
                <a:latin typeface="Univers LT Std 85 XBlk"/>
              </a:endParaRPr>
            </a:p>
          </p:txBody>
        </p:sp>
        <p:sp>
          <p:nvSpPr>
            <p:cNvPr id="9" name="Text Box 7"/>
            <p:cNvSpPr txBox="1">
              <a:spLocks noChangeArrowheads="1"/>
            </p:cNvSpPr>
            <p:nvPr/>
          </p:nvSpPr>
          <p:spPr bwMode="auto">
            <a:xfrm>
              <a:off x="460" y="747"/>
              <a:ext cx="2324" cy="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800" b="1" dirty="0">
                  <a:solidFill>
                    <a:schemeClr val="tx1"/>
                  </a:solidFill>
                  <a:latin typeface="Century Gothic" panose="020B0502020202020204" pitchFamily="34" charset="0"/>
                </a:rPr>
                <a:t>World’s </a:t>
              </a:r>
              <a:r>
                <a:rPr lang="en-US" altLang="en-US" sz="1800" b="1" i="1" dirty="0" smtClean="0">
                  <a:solidFill>
                    <a:schemeClr val="tx1"/>
                  </a:solidFill>
                  <a:latin typeface="Century Gothic" panose="020B0502020202020204" pitchFamily="34" charset="0"/>
                </a:rPr>
                <a:t>second-highest-energy </a:t>
              </a:r>
              <a:r>
                <a:rPr lang="en-US" altLang="en-US" sz="1800" b="1" dirty="0" smtClean="0">
                  <a:solidFill>
                    <a:schemeClr val="tx1"/>
                  </a:solidFill>
                  <a:latin typeface="Century Gothic" panose="020B0502020202020204" pitchFamily="34" charset="0"/>
                </a:rPr>
                <a:t>superconducting </a:t>
              </a:r>
              <a:r>
                <a:rPr lang="en-US" altLang="en-US" sz="1800" b="1" dirty="0">
                  <a:solidFill>
                    <a:schemeClr val="tx1"/>
                  </a:solidFill>
                  <a:latin typeface="Century Gothic" panose="020B0502020202020204" pitchFamily="34" charset="0"/>
                </a:rPr>
                <a:t>cyclotron</a:t>
              </a:r>
            </a:p>
          </p:txBody>
        </p:sp>
      </p:grpSp>
    </p:spTree>
    <p:extLst>
      <p:ext uri="{BB962C8B-B14F-4D97-AF65-F5344CB8AC3E}">
        <p14:creationId xmlns:p14="http://schemas.microsoft.com/office/powerpoint/2010/main" val="384519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04800"/>
            <a:ext cx="7886700" cy="1325563"/>
          </a:xfrm>
          <a:prstGeom prst="rect">
            <a:avLst/>
          </a:prstGeom>
        </p:spPr>
        <p:txBody>
          <a:bodyPr/>
          <a:lstStyle/>
          <a:p>
            <a:r>
              <a:rPr lang="en-US" dirty="0" smtClean="0"/>
              <a:t>Want to find the shape of the nucleus?</a:t>
            </a:r>
            <a:endParaRPr lang="en-US" dirty="0"/>
          </a:p>
        </p:txBody>
      </p:sp>
      <p:sp>
        <p:nvSpPr>
          <p:cNvPr id="3" name="Content Placeholder 2"/>
          <p:cNvSpPr txBox="1">
            <a:spLocks/>
          </p:cNvSpPr>
          <p:nvPr/>
        </p:nvSpPr>
        <p:spPr>
          <a:xfrm>
            <a:off x="685800" y="1630363"/>
            <a:ext cx="3657600" cy="3581400"/>
          </a:xfr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a:buFontTx/>
              <a:buNone/>
            </a:pPr>
            <a:r>
              <a:rPr lang="en-US" altLang="en-US" sz="3200" kern="0" dirty="0" smtClean="0">
                <a:solidFill>
                  <a:srgbClr val="000000"/>
                </a:solidFill>
              </a:rPr>
              <a:t>Congratulations, you’ve made rare nuclei.</a:t>
            </a:r>
          </a:p>
          <a:p>
            <a:pPr marL="0">
              <a:buFontTx/>
              <a:buNone/>
            </a:pPr>
            <a:endParaRPr lang="en-US" altLang="en-US" sz="3200" kern="0" dirty="0" smtClean="0"/>
          </a:p>
          <a:p>
            <a:pPr marL="0">
              <a:buFontTx/>
              <a:buNone/>
            </a:pPr>
            <a:r>
              <a:rPr lang="en-US" altLang="en-US" sz="3200" b="1" kern="0" dirty="0" smtClean="0">
                <a:solidFill>
                  <a:srgbClr val="FF0000"/>
                </a:solidFill>
              </a:rPr>
              <a:t>Problem</a:t>
            </a:r>
            <a:r>
              <a:rPr lang="en-US" altLang="en-US" sz="3200" kern="0" dirty="0" smtClean="0">
                <a:solidFill>
                  <a:srgbClr val="000000"/>
                </a:solidFill>
              </a:rPr>
              <a:t>: you still can’t see them! So how can you measure anything?</a:t>
            </a:r>
          </a:p>
        </p:txBody>
      </p:sp>
      <p:pic>
        <p:nvPicPr>
          <p:cNvPr id="4" name="Picture 2" descr="http://dclips.fundraw.com/pngmax/TheresaKnott_Microscop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0" y="1193797"/>
            <a:ext cx="3130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quot;No&quot; Symbol 4"/>
          <p:cNvSpPr/>
          <p:nvPr/>
        </p:nvSpPr>
        <p:spPr bwMode="auto">
          <a:xfrm rot="5400000">
            <a:off x="4800600" y="2108197"/>
            <a:ext cx="3505200" cy="3505200"/>
          </a:xfrm>
          <a:prstGeom prst="noSmoking">
            <a:avLst/>
          </a:prstGeom>
          <a:solidFill>
            <a:srgbClr val="FF0000">
              <a:alpha val="47000"/>
            </a:srgbClr>
          </a:solidFill>
          <a:ln w="3175" cap="flat" cmpd="sng" algn="ctr">
            <a:solidFill>
              <a:srgbClr val="FF0000"/>
            </a:solidFill>
            <a:prstDash val="solid"/>
            <a:round/>
            <a:headEnd type="none" w="med" len="med"/>
            <a:tailEnd type="none" w="med" len="med"/>
          </a:ln>
          <a:effectLst/>
        </p:spPr>
        <p:txBody>
          <a:bodyPr anchor="ctr"/>
          <a:lstStyle/>
          <a:p>
            <a:pPr algn="r" eaLnBrk="1" hangingPunct="1">
              <a:defRPr/>
            </a:pPr>
            <a:endParaRPr lang="en-US">
              <a:cs typeface="+mn-cs"/>
            </a:endParaRPr>
          </a:p>
        </p:txBody>
      </p:sp>
    </p:spTree>
    <p:extLst>
      <p:ext uri="{BB962C8B-B14F-4D97-AF65-F5344CB8AC3E}">
        <p14:creationId xmlns:p14="http://schemas.microsoft.com/office/powerpoint/2010/main" val="577289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0"/>
                            </p:stCondLst>
                            <p:childTnLst>
                              <p:par>
                                <p:cTn id="14" presetID="53"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a:prstGeom prst="rect">
            <a:avLst/>
          </a:prstGeom>
        </p:spPr>
        <p:txBody>
          <a:bodyPr/>
          <a:lstStyle/>
          <a:p>
            <a:r>
              <a:rPr lang="en-US" sz="3600" dirty="0" smtClean="0"/>
              <a:t>Measuring the invisible</a:t>
            </a:r>
            <a:endParaRPr lang="en-US" sz="3600" dirty="0"/>
          </a:p>
        </p:txBody>
      </p:sp>
      <p:pic>
        <p:nvPicPr>
          <p:cNvPr id="3" name="Picture 2" descr="http://www.funnyaccidents.org/wp-content/uploads/2009/09/FunnySportsAcciden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59450" y="1219200"/>
            <a:ext cx="3374949" cy="243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8"/>
          <p:cNvSpPr txBox="1">
            <a:spLocks noChangeArrowheads="1"/>
          </p:cNvSpPr>
          <p:nvPr/>
        </p:nvSpPr>
        <p:spPr bwMode="auto">
          <a:xfrm>
            <a:off x="700314" y="4080808"/>
            <a:ext cx="417648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000" dirty="0" smtClean="0">
                <a:solidFill>
                  <a:schemeClr val="tx1"/>
                </a:solidFill>
                <a:latin typeface="Arial" panose="020B0604020202020204" pitchFamily="34" charset="0"/>
                <a:cs typeface="Arial" panose="020B0604020202020204" pitchFamily="34" charset="0"/>
              </a:rPr>
              <a:t>These tools </a:t>
            </a:r>
            <a:r>
              <a:rPr lang="en-US" altLang="en-US" sz="2000" dirty="0">
                <a:solidFill>
                  <a:schemeClr val="tx1"/>
                </a:solidFill>
                <a:latin typeface="Arial" panose="020B0604020202020204" pitchFamily="34" charset="0"/>
                <a:cs typeface="Arial" panose="020B0604020202020204" pitchFamily="34" charset="0"/>
              </a:rPr>
              <a:t>must be </a:t>
            </a:r>
            <a:r>
              <a:rPr lang="en-US" altLang="en-US" sz="2000" i="1" dirty="0">
                <a:solidFill>
                  <a:schemeClr val="tx1"/>
                </a:solidFill>
                <a:latin typeface="Arial" panose="020B0604020202020204" pitchFamily="34" charset="0"/>
                <a:cs typeface="Arial" panose="020B0604020202020204" pitchFamily="34" charset="0"/>
              </a:rPr>
              <a:t>created</a:t>
            </a:r>
            <a:r>
              <a:rPr lang="en-US" altLang="en-US" sz="2000" dirty="0">
                <a:solidFill>
                  <a:schemeClr val="tx1"/>
                </a:solidFill>
                <a:latin typeface="Arial" panose="020B0604020202020204" pitchFamily="34" charset="0"/>
                <a:cs typeface="Arial" panose="020B0604020202020204" pitchFamily="34" charset="0"/>
              </a:rPr>
              <a:t> by </a:t>
            </a:r>
            <a:r>
              <a:rPr lang="en-US" altLang="en-US" sz="2000" b="1" dirty="0">
                <a:solidFill>
                  <a:schemeClr val="tx1"/>
                </a:solidFill>
                <a:latin typeface="Arial" panose="020B0604020202020204" pitchFamily="34" charset="0"/>
                <a:cs typeface="Arial" panose="020B0604020202020204" pitchFamily="34" charset="0"/>
              </a:rPr>
              <a:t>detector physicists, mechanical designers, chemists, machinists, technicians…</a:t>
            </a:r>
          </a:p>
          <a:p>
            <a:pPr eaLnBrk="1" hangingPunct="1">
              <a:spcBef>
                <a:spcPct val="0"/>
              </a:spcBef>
              <a:buFontTx/>
              <a:buNone/>
            </a:pPr>
            <a:r>
              <a:rPr lang="en-US" altLang="en-US" sz="2000" dirty="0" smtClean="0">
                <a:solidFill>
                  <a:schemeClr val="tx1"/>
                </a:solidFill>
                <a:latin typeface="Arial" panose="020B0604020202020204" pitchFamily="34" charset="0"/>
                <a:cs typeface="Arial" panose="020B0604020202020204" pitchFamily="34" charset="0"/>
              </a:rPr>
              <a:t>… </a:t>
            </a:r>
            <a:r>
              <a:rPr lang="en-US" altLang="en-US" sz="2000" dirty="0">
                <a:solidFill>
                  <a:schemeClr val="tx1"/>
                </a:solidFill>
                <a:latin typeface="Arial" panose="020B0604020202020204" pitchFamily="34" charset="0"/>
                <a:cs typeface="Arial" panose="020B0604020202020204" pitchFamily="34" charset="0"/>
              </a:rPr>
              <a:t>and who knows how else we might use those tools </a:t>
            </a:r>
            <a:r>
              <a:rPr lang="en-US" altLang="en-US" sz="2000" dirty="0" smtClean="0">
                <a:solidFill>
                  <a:schemeClr val="tx1"/>
                </a:solidFill>
                <a:latin typeface="Arial" panose="020B0604020202020204" pitchFamily="34" charset="0"/>
                <a:cs typeface="Arial" panose="020B0604020202020204" pitchFamily="34" charset="0"/>
              </a:rPr>
              <a:t>someday!</a:t>
            </a:r>
            <a:endParaRPr lang="en-US" altLang="en-US" sz="2000" dirty="0">
              <a:solidFill>
                <a:schemeClr val="tx1"/>
              </a:solidFill>
              <a:latin typeface="Arial" panose="020B0604020202020204" pitchFamily="34" charset="0"/>
              <a:cs typeface="Arial" panose="020B0604020202020204" pitchFamily="34" charset="0"/>
            </a:endParaRPr>
          </a:p>
        </p:txBody>
      </p:sp>
      <p:sp>
        <p:nvSpPr>
          <p:cNvPr id="5" name="Content Placeholder 2"/>
          <p:cNvSpPr txBox="1">
            <a:spLocks/>
          </p:cNvSpPr>
          <p:nvPr/>
        </p:nvSpPr>
        <p:spPr>
          <a:xfrm>
            <a:off x="700314" y="1219200"/>
            <a:ext cx="4176486" cy="2438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accent6">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defRPr/>
            </a:pPr>
            <a:r>
              <a:rPr lang="en-US" b="1" dirty="0" smtClean="0">
                <a:solidFill>
                  <a:srgbClr val="67B14B"/>
                </a:solidFill>
              </a:rPr>
              <a:t>Solution: </a:t>
            </a:r>
          </a:p>
          <a:p>
            <a:pPr>
              <a:defRPr/>
            </a:pPr>
            <a:r>
              <a:rPr lang="en-US" b="1" dirty="0" smtClean="0">
                <a:solidFill>
                  <a:schemeClr val="tx1"/>
                </a:solidFill>
              </a:rPr>
              <a:t>throw stuff </a:t>
            </a:r>
            <a:r>
              <a:rPr lang="en-US" dirty="0" smtClean="0">
                <a:solidFill>
                  <a:schemeClr val="tx1"/>
                </a:solidFill>
              </a:rPr>
              <a:t>at the nucleus, see where it bounces off…</a:t>
            </a:r>
          </a:p>
          <a:p>
            <a:pPr>
              <a:defRPr/>
            </a:pPr>
            <a:r>
              <a:rPr lang="en-US" i="1" dirty="0" smtClean="0">
                <a:solidFill>
                  <a:schemeClr val="tx1"/>
                </a:solidFill>
              </a:rPr>
              <a:t>or</a:t>
            </a:r>
            <a:r>
              <a:rPr lang="en-US" dirty="0" smtClean="0">
                <a:solidFill>
                  <a:schemeClr val="tx1"/>
                </a:solidFill>
              </a:rPr>
              <a:t> </a:t>
            </a:r>
            <a:r>
              <a:rPr lang="en-US" b="1" dirty="0" smtClean="0">
                <a:solidFill>
                  <a:schemeClr val="tx1"/>
                </a:solidFill>
              </a:rPr>
              <a:t>throw the nucleus </a:t>
            </a:r>
            <a:r>
              <a:rPr lang="en-US" dirty="0" smtClean="0">
                <a:solidFill>
                  <a:schemeClr val="tx1"/>
                </a:solidFill>
              </a:rPr>
              <a:t>at the stuff, it works exactly the same way!</a:t>
            </a:r>
            <a:endParaRPr lang="en-US" dirty="0">
              <a:solidFill>
                <a:schemeClr val="tx1"/>
              </a:solidFill>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59450" y="3798546"/>
            <a:ext cx="3374949" cy="2245973"/>
          </a:xfrm>
          <a:prstGeom prst="rect">
            <a:avLst/>
          </a:prstGeom>
        </p:spPr>
      </p:pic>
    </p:spTree>
    <p:extLst>
      <p:ext uri="{BB962C8B-B14F-4D97-AF65-F5344CB8AC3E}">
        <p14:creationId xmlns:p14="http://schemas.microsoft.com/office/powerpoint/2010/main" val="93641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Useful Information</a:t>
            </a:r>
            <a:endParaRPr lang="en-US" sz="4000" dirty="0"/>
          </a:p>
        </p:txBody>
      </p:sp>
      <p:sp>
        <p:nvSpPr>
          <p:cNvPr id="5" name="Content Placeholder 2"/>
          <p:cNvSpPr txBox="1">
            <a:spLocks/>
          </p:cNvSpPr>
          <p:nvPr/>
        </p:nvSpPr>
        <p:spPr>
          <a:xfrm>
            <a:off x="228600" y="1066800"/>
            <a:ext cx="3790950" cy="5173435"/>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kern="0" dirty="0" smtClean="0">
                <a:solidFill>
                  <a:schemeClr val="tx1"/>
                </a:solidFill>
              </a:rPr>
              <a:t>Location of </a:t>
            </a:r>
            <a:r>
              <a:rPr lang="en-US" b="1" kern="0" dirty="0" smtClean="0">
                <a:solidFill>
                  <a:schemeClr val="tx1"/>
                </a:solidFill>
              </a:rPr>
              <a:t>bathrooms</a:t>
            </a:r>
            <a:r>
              <a:rPr lang="en-US" kern="0" dirty="0" smtClean="0">
                <a:solidFill>
                  <a:schemeClr val="tx1"/>
                </a:solidFill>
              </a:rPr>
              <a:t>!</a:t>
            </a:r>
          </a:p>
          <a:p>
            <a:r>
              <a:rPr lang="en-US" kern="0" dirty="0" smtClean="0">
                <a:solidFill>
                  <a:schemeClr val="tx1"/>
                </a:solidFill>
              </a:rPr>
              <a:t>If you have minors in your group, your leader must submit a </a:t>
            </a:r>
            <a:r>
              <a:rPr lang="en-US" b="1" kern="0" dirty="0" smtClean="0">
                <a:solidFill>
                  <a:schemeClr val="tx1"/>
                </a:solidFill>
              </a:rPr>
              <a:t>permission form</a:t>
            </a:r>
            <a:r>
              <a:rPr lang="en-US" kern="0" dirty="0" smtClean="0">
                <a:solidFill>
                  <a:schemeClr val="tx1"/>
                </a:solidFill>
              </a:rPr>
              <a:t>.</a:t>
            </a:r>
          </a:p>
          <a:p>
            <a:r>
              <a:rPr lang="en-US" kern="0" dirty="0" smtClean="0">
                <a:solidFill>
                  <a:schemeClr val="tx1"/>
                </a:solidFill>
              </a:rPr>
              <a:t>Photography is not allowed on the tour, but we have a designated </a:t>
            </a:r>
            <a:r>
              <a:rPr lang="en-US" b="1" kern="0" dirty="0" smtClean="0">
                <a:solidFill>
                  <a:schemeClr val="tx1"/>
                </a:solidFill>
              </a:rPr>
              <a:t>location for a group photo </a:t>
            </a:r>
            <a:r>
              <a:rPr lang="en-US" kern="0" dirty="0" smtClean="0">
                <a:solidFill>
                  <a:schemeClr val="tx1"/>
                </a:solidFill>
              </a:rPr>
              <a:t>if you want.</a:t>
            </a:r>
          </a:p>
          <a:p>
            <a:r>
              <a:rPr lang="en-US" kern="0" dirty="0" smtClean="0">
                <a:solidFill>
                  <a:schemeClr val="tx1"/>
                </a:solidFill>
              </a:rPr>
              <a:t>You are not expected to know or understand everything! It’s OK.</a:t>
            </a:r>
          </a:p>
          <a:p>
            <a:r>
              <a:rPr lang="en-US" kern="0" dirty="0" smtClean="0">
                <a:solidFill>
                  <a:schemeClr val="tx1"/>
                </a:solidFill>
              </a:rPr>
              <a:t>Stopping us to </a:t>
            </a:r>
            <a:r>
              <a:rPr lang="en-US" b="1" kern="0" dirty="0" smtClean="0">
                <a:solidFill>
                  <a:schemeClr val="tx1"/>
                </a:solidFill>
              </a:rPr>
              <a:t>ask questions </a:t>
            </a:r>
            <a:r>
              <a:rPr lang="en-US" kern="0" dirty="0" smtClean="0">
                <a:solidFill>
                  <a:schemeClr val="tx1"/>
                </a:solidFill>
              </a:rPr>
              <a:t>is encouraged!</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134" r="760"/>
          <a:stretch/>
        </p:blipFill>
        <p:spPr>
          <a:xfrm>
            <a:off x="3992609" y="1098430"/>
            <a:ext cx="2326257" cy="4637314"/>
          </a:xfrm>
          <a:prstGeom prst="rect">
            <a:avLst/>
          </a:prstGeom>
        </p:spPr>
      </p:pic>
      <p:sp>
        <p:nvSpPr>
          <p:cNvPr id="7" name="TextBox 6"/>
          <p:cNvSpPr txBox="1"/>
          <p:nvPr/>
        </p:nvSpPr>
        <p:spPr>
          <a:xfrm>
            <a:off x="6291925" y="1062596"/>
            <a:ext cx="2667000" cy="4708981"/>
          </a:xfrm>
          <a:prstGeom prst="rect">
            <a:avLst/>
          </a:prstGeom>
          <a:noFill/>
        </p:spPr>
        <p:txBody>
          <a:bodyPr wrap="square" rtlCol="0">
            <a:spAutoFit/>
          </a:bodyPr>
          <a:lstStyle/>
          <a:p>
            <a:r>
              <a:rPr lang="en-US" sz="1200" b="1" dirty="0" smtClean="0"/>
              <a:t>LAND ACKNOWLEDGEMENT</a:t>
            </a:r>
          </a:p>
          <a:p>
            <a:r>
              <a:rPr lang="en-US" sz="1200" dirty="0" smtClean="0"/>
              <a:t>We </a:t>
            </a:r>
            <a:r>
              <a:rPr lang="en-US" sz="1200" dirty="0"/>
              <a:t>collectively acknowledge that Michigan State University occupies the ancestral, traditional, and contemporary Lands of the </a:t>
            </a:r>
            <a:r>
              <a:rPr lang="en-US" sz="1200" dirty="0" err="1"/>
              <a:t>Anishinaabeg</a:t>
            </a:r>
            <a:r>
              <a:rPr lang="en-US" sz="1200" dirty="0"/>
              <a:t> – Three Fires Confederacy of </a:t>
            </a:r>
            <a:r>
              <a:rPr lang="en-US" sz="1200" dirty="0" err="1"/>
              <a:t>Ojibwe</a:t>
            </a:r>
            <a:r>
              <a:rPr lang="en-US" sz="1200" dirty="0"/>
              <a:t>, Odawa, and Potawatomi peoples. In particular, the University resides on Land ceded in the 1819 Treaty of Saginaw. We recognize, support, and advocate for the sovereignty of Michigan’s twelve federally-recognized Indian nations, for historic Indigenous communities in Michigan, for Indigenous individuals and communities who live here now, and for those who were forcibly removed from their Homelands. By offering this Land Acknowledgement, we affirm Indigenous sovereignty and will work to hold Michigan State University more accountable to the needs of American Indian and Indigenous peoples.</a:t>
            </a:r>
          </a:p>
        </p:txBody>
      </p:sp>
    </p:spTree>
    <p:extLst>
      <p:ext uri="{BB962C8B-B14F-4D97-AF65-F5344CB8AC3E}">
        <p14:creationId xmlns:p14="http://schemas.microsoft.com/office/powerpoint/2010/main" val="38374334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657" y="191869"/>
            <a:ext cx="9144000" cy="584775"/>
          </a:xfrm>
          <a:prstGeom prst="rect">
            <a:avLst/>
          </a:prstGeom>
        </p:spPr>
        <p:txBody>
          <a:bodyPr wrap="square">
            <a:spAutoFit/>
          </a:bodyPr>
          <a:lstStyle/>
          <a:p>
            <a:pPr algn="ctr">
              <a:defRPr/>
            </a:pPr>
            <a:r>
              <a:rPr lang="en-US" sz="3200" b="1" kern="0" dirty="0">
                <a:solidFill>
                  <a:srgbClr val="FF0000"/>
                </a:solidFill>
              </a:rPr>
              <a:t>Problem</a:t>
            </a:r>
            <a:r>
              <a:rPr lang="en-US" sz="3200" b="1" kern="0" dirty="0"/>
              <a:t>: </a:t>
            </a:r>
            <a:r>
              <a:rPr lang="en-US" sz="3200" b="1" kern="0" dirty="0" smtClean="0"/>
              <a:t>study </a:t>
            </a:r>
            <a:r>
              <a:rPr lang="en-US" sz="3200" b="1" kern="0" dirty="0"/>
              <a:t>EXTREMELY rare nuclei!</a:t>
            </a:r>
          </a:p>
        </p:txBody>
      </p:sp>
      <p:pic>
        <p:nvPicPr>
          <p:cNvPr id="3" name="Picture 6" descr="beamline.png"/>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399307" y="1163636"/>
            <a:ext cx="4408318" cy="333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437406" y="1235074"/>
            <a:ext cx="1848593" cy="46166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400" dirty="0">
                <a:solidFill>
                  <a:srgbClr val="333C2B"/>
                </a:solidFill>
                <a:latin typeface="Arial" panose="020B0604020202020204" pitchFamily="34" charset="0"/>
                <a:cs typeface="Arial" panose="020B0604020202020204" pitchFamily="34" charset="0"/>
              </a:rPr>
              <a:t>NSCL today</a:t>
            </a:r>
          </a:p>
        </p:txBody>
      </p:sp>
      <p:sp>
        <p:nvSpPr>
          <p:cNvPr id="9" name="Left-Right Arrow 8"/>
          <p:cNvSpPr/>
          <p:nvPr/>
        </p:nvSpPr>
        <p:spPr>
          <a:xfrm>
            <a:off x="762000" y="3200400"/>
            <a:ext cx="4045625" cy="2286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1433051" y="3364468"/>
            <a:ext cx="2941831" cy="369332"/>
          </a:xfrm>
          <a:prstGeom prst="rect">
            <a:avLst/>
          </a:prstGeom>
          <a:noFill/>
        </p:spPr>
        <p:txBody>
          <a:bodyPr wrap="none" rtlCol="0">
            <a:spAutoFit/>
          </a:bodyPr>
          <a:lstStyle/>
          <a:p>
            <a:r>
              <a:rPr lang="en-US" dirty="0" smtClean="0"/>
              <a:t>Research Space (450 feet)</a:t>
            </a:r>
            <a:endParaRPr lang="en-US" dirty="0"/>
          </a:p>
        </p:txBody>
      </p:sp>
      <p:grpSp>
        <p:nvGrpSpPr>
          <p:cNvPr id="5" name="Group 11"/>
          <p:cNvGrpSpPr>
            <a:grpSpLocks/>
          </p:cNvGrpSpPr>
          <p:nvPr/>
        </p:nvGrpSpPr>
        <p:grpSpPr bwMode="auto">
          <a:xfrm>
            <a:off x="149440" y="1080467"/>
            <a:ext cx="6553200" cy="4987637"/>
            <a:chOff x="472550" y="1732343"/>
            <a:chExt cx="7034515" cy="5304017"/>
          </a:xfrm>
        </p:grpSpPr>
        <p:pic>
          <p:nvPicPr>
            <p:cNvPr id="6" name="Picture 6"/>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2496"/>
            <a:stretch/>
          </p:blipFill>
          <p:spPr bwMode="auto">
            <a:xfrm>
              <a:off x="472550" y="1732343"/>
              <a:ext cx="7034515" cy="5304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62328" y="1767662"/>
              <a:ext cx="2176222" cy="490950"/>
            </a:xfrm>
            <a:prstGeom prst="rect">
              <a:avLst/>
            </a:prstGeom>
            <a:solidFill>
              <a:srgbClr val="FFFFFF">
                <a:alpha val="50196"/>
              </a:srgbClr>
            </a:solidFill>
          </p:spPr>
          <p:txBody>
            <a:bodyPr wrap="square">
              <a:spAutoFit/>
            </a:bodyPr>
            <a:lstStyle/>
            <a:p>
              <a:pPr eaLnBrk="1" hangingPunct="1">
                <a:defRPr/>
              </a:pPr>
              <a:r>
                <a:rPr lang="en-US" sz="2400" dirty="0">
                  <a:solidFill>
                    <a:srgbClr val="333C2B"/>
                  </a:solidFill>
                  <a:latin typeface="+mn-lt"/>
                </a:rPr>
                <a:t>FRIB design</a:t>
              </a:r>
            </a:p>
          </p:txBody>
        </p:sp>
      </p:grpSp>
      <p:sp>
        <p:nvSpPr>
          <p:cNvPr id="8" name="Content Placeholder 2"/>
          <p:cNvSpPr txBox="1">
            <a:spLocks/>
          </p:cNvSpPr>
          <p:nvPr/>
        </p:nvSpPr>
        <p:spPr bwMode="auto">
          <a:xfrm>
            <a:off x="6553200" y="1696738"/>
            <a:ext cx="2438400" cy="3860835"/>
          </a:xfrm>
          <a:prstGeom prst="rect">
            <a:avLst/>
          </a:prstGeom>
          <a:solidFill>
            <a:schemeClr val="bg1"/>
          </a:solidFill>
          <a:ln w="9525">
            <a:noFill/>
            <a:miter lim="800000"/>
            <a:headEnd/>
            <a:tailEnd/>
          </a:ln>
        </p:spPr>
        <p:txBody>
          <a:bodyPr/>
          <a:lstStyle/>
          <a:p>
            <a:pPr>
              <a:spcBef>
                <a:spcPct val="20000"/>
              </a:spcBef>
              <a:defRPr/>
            </a:pPr>
            <a:r>
              <a:rPr lang="en-US" sz="2000" b="1" kern="0" dirty="0">
                <a:solidFill>
                  <a:srgbClr val="67B14B"/>
                </a:solidFill>
                <a:latin typeface="+mn-lt"/>
                <a:cs typeface="+mn-cs"/>
              </a:rPr>
              <a:t>Solution</a:t>
            </a:r>
            <a:r>
              <a:rPr lang="en-US" sz="2000" kern="0" dirty="0">
                <a:latin typeface="+mn-lt"/>
                <a:cs typeface="+mn-cs"/>
              </a:rPr>
              <a:t>: </a:t>
            </a:r>
            <a:endParaRPr lang="en-US" sz="2000" kern="0" dirty="0" smtClean="0">
              <a:latin typeface="+mn-lt"/>
              <a:cs typeface="+mn-cs"/>
            </a:endParaRPr>
          </a:p>
          <a:p>
            <a:pPr>
              <a:spcBef>
                <a:spcPct val="20000"/>
              </a:spcBef>
              <a:defRPr/>
            </a:pPr>
            <a:r>
              <a:rPr lang="en-US" sz="2000" kern="0" dirty="0" smtClean="0">
                <a:latin typeface="+mn-lt"/>
                <a:cs typeface="+mn-cs"/>
              </a:rPr>
              <a:t>BREAK MORE NUCLEI with our next-generation</a:t>
            </a:r>
          </a:p>
          <a:p>
            <a:pPr>
              <a:spcBef>
                <a:spcPct val="20000"/>
              </a:spcBef>
              <a:defRPr/>
            </a:pPr>
            <a:r>
              <a:rPr lang="en-US" sz="2000" b="1" kern="0" dirty="0" smtClean="0">
                <a:solidFill>
                  <a:srgbClr val="67B14B"/>
                </a:solidFill>
                <a:latin typeface="+mn-lt"/>
                <a:cs typeface="+mn-cs"/>
              </a:rPr>
              <a:t>Facility </a:t>
            </a:r>
            <a:r>
              <a:rPr lang="en-US" sz="2000" b="1" kern="0" dirty="0">
                <a:solidFill>
                  <a:srgbClr val="67B14B"/>
                </a:solidFill>
                <a:latin typeface="+mn-lt"/>
                <a:cs typeface="+mn-cs"/>
              </a:rPr>
              <a:t>for Rare Isotope </a:t>
            </a:r>
            <a:r>
              <a:rPr lang="en-US" sz="2000" b="1" kern="0" dirty="0" smtClean="0">
                <a:solidFill>
                  <a:srgbClr val="67B14B"/>
                </a:solidFill>
                <a:latin typeface="+mn-lt"/>
                <a:cs typeface="+mn-cs"/>
              </a:rPr>
              <a:t>Beams (FRIB)</a:t>
            </a:r>
            <a:endParaRPr lang="en-US" sz="2000" kern="0" dirty="0" smtClean="0">
              <a:latin typeface="+mn-lt"/>
              <a:cs typeface="+mn-cs"/>
            </a:endParaRPr>
          </a:p>
          <a:p>
            <a:pPr>
              <a:spcBef>
                <a:spcPct val="20000"/>
              </a:spcBef>
              <a:defRPr/>
            </a:pPr>
            <a:r>
              <a:rPr lang="en-US" sz="2000" kern="0" dirty="0" smtClean="0">
                <a:latin typeface="+mn-lt"/>
                <a:cs typeface="+mn-cs"/>
              </a:rPr>
              <a:t>the $730 million discovery machine that we imagined, designed, and will build by 2022</a:t>
            </a:r>
            <a:endParaRPr lang="en-US" sz="2000" kern="0" dirty="0">
              <a:latin typeface="+mn-lt"/>
              <a:cs typeface="+mn-cs"/>
            </a:endParaRPr>
          </a:p>
        </p:txBody>
      </p:sp>
      <p:sp>
        <p:nvSpPr>
          <p:cNvPr id="13" name="Left Arrow 12"/>
          <p:cNvSpPr/>
          <p:nvPr/>
        </p:nvSpPr>
        <p:spPr>
          <a:xfrm>
            <a:off x="2298699" y="5130800"/>
            <a:ext cx="3276601" cy="152400"/>
          </a:xfrm>
          <a:prstGeom prst="leftArrow">
            <a:avLst/>
          </a:prstGeom>
          <a:gradFill flip="none" rotWithShape="1">
            <a:gsLst>
              <a:gs pos="0">
                <a:schemeClr val="accent1">
                  <a:tint val="100000"/>
                  <a:shade val="100000"/>
                  <a:satMod val="130000"/>
                </a:schemeClr>
              </a:gs>
              <a:gs pos="100000">
                <a:srgbClr val="FF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urved Right Arrow 13"/>
          <p:cNvSpPr/>
          <p:nvPr/>
        </p:nvSpPr>
        <p:spPr>
          <a:xfrm>
            <a:off x="1905000" y="5205587"/>
            <a:ext cx="380999" cy="204613"/>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Left Arrow 14"/>
          <p:cNvSpPr/>
          <p:nvPr/>
        </p:nvSpPr>
        <p:spPr>
          <a:xfrm rot="10800000">
            <a:off x="2298698" y="5283200"/>
            <a:ext cx="3276601" cy="152400"/>
          </a:xfrm>
          <a:prstGeom prst="leftArrow">
            <a:avLst/>
          </a:prstGeom>
          <a:gradFill flip="none" rotWithShape="1">
            <a:gsLst>
              <a:gs pos="0">
                <a:schemeClr val="accent1">
                  <a:tint val="100000"/>
                  <a:shade val="100000"/>
                  <a:satMod val="130000"/>
                </a:schemeClr>
              </a:gs>
              <a:gs pos="100000">
                <a:srgbClr val="FFFF00"/>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urved Right Arrow 15"/>
          <p:cNvSpPr/>
          <p:nvPr/>
        </p:nvSpPr>
        <p:spPr>
          <a:xfrm rot="10800000">
            <a:off x="5587996" y="5029200"/>
            <a:ext cx="203204" cy="356306"/>
          </a:xfrm>
          <a:prstGeom prst="curved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Left Arrow 16"/>
          <p:cNvSpPr/>
          <p:nvPr/>
        </p:nvSpPr>
        <p:spPr>
          <a:xfrm>
            <a:off x="2215562" y="4999775"/>
            <a:ext cx="3372433" cy="150782"/>
          </a:xfrm>
          <a:prstGeom prst="leftArrow">
            <a:avLst/>
          </a:prstGeom>
          <a:gradFill flip="none" rotWithShape="1">
            <a:gsLst>
              <a:gs pos="0">
                <a:srgbClr val="00B050"/>
              </a:gs>
              <a:gs pos="100000">
                <a:srgbClr val="FFFF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Explosion 1 18"/>
          <p:cNvSpPr/>
          <p:nvPr/>
        </p:nvSpPr>
        <p:spPr>
          <a:xfrm>
            <a:off x="1433051" y="4186754"/>
            <a:ext cx="471949" cy="502925"/>
          </a:xfrm>
          <a:prstGeom prst="irregularSeal1">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Bent Arrow 21"/>
          <p:cNvSpPr/>
          <p:nvPr/>
        </p:nvSpPr>
        <p:spPr>
          <a:xfrm rot="20245728">
            <a:off x="1195322" y="2991772"/>
            <a:ext cx="312778" cy="1045877"/>
          </a:xfrm>
          <a:prstGeom prst="bentArrow">
            <a:avLst/>
          </a:prstGeom>
          <a:gradFill flip="none" rotWithShape="1">
            <a:gsLst>
              <a:gs pos="0">
                <a:srgbClr val="00B0F0"/>
              </a:gs>
              <a:gs pos="37000">
                <a:srgbClr val="0070C0"/>
              </a:gs>
              <a:gs pos="84000">
                <a:srgbClr val="E68EC8"/>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Bent Arrow 22"/>
          <p:cNvSpPr/>
          <p:nvPr/>
        </p:nvSpPr>
        <p:spPr>
          <a:xfrm rot="16200000">
            <a:off x="1784138" y="4691519"/>
            <a:ext cx="392954" cy="457198"/>
          </a:xfrm>
          <a:custGeom>
            <a:avLst/>
            <a:gdLst>
              <a:gd name="connsiteX0" fmla="*/ 0 w 275231"/>
              <a:gd name="connsiteY0" fmla="*/ 354757 h 354757"/>
              <a:gd name="connsiteX1" fmla="*/ 0 w 275231"/>
              <a:gd name="connsiteY1" fmla="*/ 154817 h 354757"/>
              <a:gd name="connsiteX2" fmla="*/ 120414 w 275231"/>
              <a:gd name="connsiteY2" fmla="*/ 34403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44226 w 275231"/>
              <a:gd name="connsiteY8" fmla="*/ 651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206423 w 275231"/>
              <a:gd name="connsiteY7" fmla="*/ 128339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196898 w 275231"/>
              <a:gd name="connsiteY7" fmla="*/ 64048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426193 h 426193"/>
              <a:gd name="connsiteX1" fmla="*/ 0 w 275231"/>
              <a:gd name="connsiteY1" fmla="*/ 226253 h 426193"/>
              <a:gd name="connsiteX2" fmla="*/ 110889 w 275231"/>
              <a:gd name="connsiteY2" fmla="*/ 74883 h 426193"/>
              <a:gd name="connsiteX3" fmla="*/ 173085 w 275231"/>
              <a:gd name="connsiteY3" fmla="*/ 46309 h 426193"/>
              <a:gd name="connsiteX4" fmla="*/ 151654 w 275231"/>
              <a:gd name="connsiteY4" fmla="*/ 0 h 426193"/>
              <a:gd name="connsiteX5" fmla="*/ 275231 w 275231"/>
              <a:gd name="connsiteY5" fmla="*/ 140244 h 426193"/>
              <a:gd name="connsiteX6" fmla="*/ 206423 w 275231"/>
              <a:gd name="connsiteY6" fmla="*/ 209052 h 426193"/>
              <a:gd name="connsiteX7" fmla="*/ 196898 w 275231"/>
              <a:gd name="connsiteY7" fmla="*/ 110357 h 426193"/>
              <a:gd name="connsiteX8" fmla="*/ 144226 w 275231"/>
              <a:gd name="connsiteY8" fmla="*/ 136548 h 426193"/>
              <a:gd name="connsiteX9" fmla="*/ 68808 w 275231"/>
              <a:gd name="connsiteY9" fmla="*/ 226254 h 426193"/>
              <a:gd name="connsiteX10" fmla="*/ 68808 w 275231"/>
              <a:gd name="connsiteY10" fmla="*/ 426193 h 426193"/>
              <a:gd name="connsiteX11" fmla="*/ 0 w 275231"/>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06423 w 279994"/>
              <a:gd name="connsiteY6" fmla="*/ 209052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97235 w 279994"/>
              <a:gd name="connsiteY2" fmla="*/ 86579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32495"/>
              <a:gd name="connsiteX1" fmla="*/ 17780 w 279994"/>
              <a:gd name="connsiteY1" fmla="*/ 242008 h 432495"/>
              <a:gd name="connsiteX2" fmla="*/ 97235 w 279994"/>
              <a:gd name="connsiteY2" fmla="*/ 8657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1112 w 279994"/>
              <a:gd name="connsiteY1" fmla="*/ 245160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68808 w 279994"/>
              <a:gd name="connsiteY9" fmla="*/ 226254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06900 w 279994"/>
              <a:gd name="connsiteY6" fmla="*/ 152050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62214"/>
              <a:gd name="connsiteY0" fmla="*/ 426193 h 432497"/>
              <a:gd name="connsiteX1" fmla="*/ 11112 w 262214"/>
              <a:gd name="connsiteY1" fmla="*/ 245160 h 432497"/>
              <a:gd name="connsiteX2" fmla="*/ 103902 w 262214"/>
              <a:gd name="connsiteY2" fmla="*/ 77129 h 432497"/>
              <a:gd name="connsiteX3" fmla="*/ 168323 w 262214"/>
              <a:gd name="connsiteY3" fmla="*/ 41550 h 432497"/>
              <a:gd name="connsiteX4" fmla="*/ 151654 w 262214"/>
              <a:gd name="connsiteY4" fmla="*/ 0 h 432497"/>
              <a:gd name="connsiteX5" fmla="*/ 262214 w 262214"/>
              <a:gd name="connsiteY5" fmla="*/ 29168 h 432497"/>
              <a:gd name="connsiteX6" fmla="*/ 206900 w 262214"/>
              <a:gd name="connsiteY6" fmla="*/ 152050 h 432497"/>
              <a:gd name="connsiteX7" fmla="*/ 183563 w 262214"/>
              <a:gd name="connsiteY7" fmla="*/ 107207 h 432497"/>
              <a:gd name="connsiteX8" fmla="*/ 136764 w 262214"/>
              <a:gd name="connsiteY8" fmla="*/ 138863 h 432497"/>
              <a:gd name="connsiteX9" fmla="*/ 59918 w 262214"/>
              <a:gd name="connsiteY9" fmla="*/ 232556 h 432497"/>
              <a:gd name="connsiteX10" fmla="*/ 51027 w 262214"/>
              <a:gd name="connsiteY10" fmla="*/ 432497 h 432497"/>
              <a:gd name="connsiteX11" fmla="*/ 0 w 262214"/>
              <a:gd name="connsiteY11" fmla="*/ 426193 h 43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214" h="432497">
                <a:moveTo>
                  <a:pt x="0" y="426193"/>
                </a:moveTo>
                <a:lnTo>
                  <a:pt x="11112" y="245160"/>
                </a:lnTo>
                <a:cubicBezTo>
                  <a:pt x="11112" y="178657"/>
                  <a:pt x="37399" y="77129"/>
                  <a:pt x="103902" y="77129"/>
                </a:cubicBezTo>
                <a:lnTo>
                  <a:pt x="168323" y="41550"/>
                </a:lnTo>
                <a:lnTo>
                  <a:pt x="151654" y="0"/>
                </a:lnTo>
                <a:lnTo>
                  <a:pt x="262214" y="29168"/>
                </a:lnTo>
                <a:lnTo>
                  <a:pt x="206900" y="152050"/>
                </a:lnTo>
                <a:lnTo>
                  <a:pt x="183563" y="107207"/>
                </a:lnTo>
                <a:lnTo>
                  <a:pt x="136764" y="138863"/>
                </a:lnTo>
                <a:cubicBezTo>
                  <a:pt x="108263" y="138863"/>
                  <a:pt x="59918" y="204055"/>
                  <a:pt x="59918" y="232556"/>
                </a:cubicBezTo>
                <a:lnTo>
                  <a:pt x="51027" y="432497"/>
                </a:lnTo>
                <a:lnTo>
                  <a:pt x="0" y="426193"/>
                </a:lnTo>
                <a:close/>
              </a:path>
            </a:pathLst>
          </a:cu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TextBox 23"/>
          <p:cNvSpPr txBox="1"/>
          <p:nvPr/>
        </p:nvSpPr>
        <p:spPr>
          <a:xfrm>
            <a:off x="2197007" y="4648200"/>
            <a:ext cx="3695242" cy="338554"/>
          </a:xfrm>
          <a:prstGeom prst="rect">
            <a:avLst/>
          </a:prstGeom>
          <a:noFill/>
        </p:spPr>
        <p:txBody>
          <a:bodyPr wrap="none" rtlCol="0">
            <a:spAutoFit/>
          </a:bodyPr>
          <a:lstStyle/>
          <a:p>
            <a:r>
              <a:rPr lang="en-US" sz="1600" i="1" dirty="0" smtClean="0"/>
              <a:t>400-yard-long folded linear accelerator</a:t>
            </a:r>
            <a:endParaRPr lang="en-US" sz="1600" i="1" dirty="0"/>
          </a:p>
        </p:txBody>
      </p:sp>
      <p:sp>
        <p:nvSpPr>
          <p:cNvPr id="25" name="TextBox 24"/>
          <p:cNvSpPr txBox="1"/>
          <p:nvPr/>
        </p:nvSpPr>
        <p:spPr>
          <a:xfrm>
            <a:off x="2209214" y="5424664"/>
            <a:ext cx="4196149" cy="338554"/>
          </a:xfrm>
          <a:prstGeom prst="rect">
            <a:avLst/>
          </a:prstGeom>
          <a:noFill/>
        </p:spPr>
        <p:txBody>
          <a:bodyPr wrap="none" rtlCol="0">
            <a:spAutoFit/>
          </a:bodyPr>
          <a:lstStyle/>
          <a:p>
            <a:r>
              <a:rPr lang="en-US" sz="1600" i="1" dirty="0" smtClean="0"/>
              <a:t>Double energy, up to </a:t>
            </a:r>
            <a:r>
              <a:rPr lang="en-US" sz="1600" b="1" i="1" dirty="0" smtClean="0"/>
              <a:t>400x more nuclei/sec</a:t>
            </a:r>
            <a:endParaRPr lang="en-US" sz="1600" b="1" i="1" dirty="0"/>
          </a:p>
        </p:txBody>
      </p:sp>
    </p:spTree>
    <p:extLst>
      <p:ext uri="{BB962C8B-B14F-4D97-AF65-F5344CB8AC3E}">
        <p14:creationId xmlns:p14="http://schemas.microsoft.com/office/powerpoint/2010/main" val="417737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2" fill="hold" grpId="0" nodeType="afterEffect">
                                  <p:stCondLst>
                                    <p:cond delay="500"/>
                                  </p:stCondLst>
                                  <p:childTnLst>
                                    <p:set>
                                      <p:cBhvr>
                                        <p:cTn id="21" dur="1" fill="hold">
                                          <p:stCondLst>
                                            <p:cond delay="0"/>
                                          </p:stCondLst>
                                        </p:cTn>
                                        <p:tgtEl>
                                          <p:spTgt spid="13"/>
                                        </p:tgtEl>
                                        <p:attrNameLst>
                                          <p:attrName>style.visibility</p:attrName>
                                        </p:attrNameLst>
                                      </p:cBhvr>
                                      <p:to>
                                        <p:strVal val="visible"/>
                                      </p:to>
                                    </p:set>
                                    <p:animEffect transition="in" filter="wipe(right)">
                                      <p:cBhvr>
                                        <p:cTn id="22" dur="500"/>
                                        <p:tgtEl>
                                          <p:spTgt spid="13"/>
                                        </p:tgtEl>
                                      </p:cBhvr>
                                    </p:animEffect>
                                  </p:childTnLst>
                                </p:cTn>
                              </p:par>
                            </p:childTnLst>
                          </p:cTn>
                        </p:par>
                        <p:par>
                          <p:cTn id="23" fill="hold">
                            <p:stCondLst>
                              <p:cond delay="1500"/>
                            </p:stCondLst>
                            <p:childTnLst>
                              <p:par>
                                <p:cTn id="24" presetID="22" presetClass="entr" presetSubtype="1"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1000"/>
                                        <p:tgtEl>
                                          <p:spTgt spid="14"/>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par>
                          <p:cTn id="31" fill="hold">
                            <p:stCondLst>
                              <p:cond delay="3000"/>
                            </p:stCondLst>
                            <p:childTnLst>
                              <p:par>
                                <p:cTn id="32" presetID="22" presetClass="entr" presetSubtype="4"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1000"/>
                                        <p:tgtEl>
                                          <p:spTgt spid="16"/>
                                        </p:tgtEl>
                                      </p:cBhvr>
                                    </p:animEffect>
                                  </p:childTnLst>
                                </p:cTn>
                              </p:par>
                            </p:childTnLst>
                          </p:cTn>
                        </p:par>
                        <p:par>
                          <p:cTn id="35" fill="hold">
                            <p:stCondLst>
                              <p:cond delay="4000"/>
                            </p:stCondLst>
                            <p:childTnLst>
                              <p:par>
                                <p:cTn id="36" presetID="22" presetClass="entr" presetSubtype="2"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right)">
                                      <p:cBhvr>
                                        <p:cTn id="38" dur="500"/>
                                        <p:tgtEl>
                                          <p:spTgt spid="17"/>
                                        </p:tgtEl>
                                      </p:cBhvr>
                                    </p:animEffect>
                                  </p:childTnLst>
                                </p:cTn>
                              </p:par>
                            </p:childTnLst>
                          </p:cTn>
                        </p:par>
                        <p:par>
                          <p:cTn id="39" fill="hold">
                            <p:stCondLst>
                              <p:cond delay="4500"/>
                            </p:stCondLst>
                            <p:childTnLst>
                              <p:par>
                                <p:cTn id="40" presetID="22" presetClass="entr" presetSubtype="2"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right)">
                                      <p:cBhvr>
                                        <p:cTn id="42" dur="500"/>
                                        <p:tgtEl>
                                          <p:spTgt spid="23"/>
                                        </p:tgtEl>
                                      </p:cBhvr>
                                    </p:animEffect>
                                  </p:childTnLst>
                                </p:cTn>
                              </p:par>
                            </p:childTnLst>
                          </p:cTn>
                        </p:par>
                        <p:par>
                          <p:cTn id="43" fill="hold">
                            <p:stCondLst>
                              <p:cond delay="5000"/>
                            </p:stCondLst>
                            <p:childTnLst>
                              <p:par>
                                <p:cTn id="44" presetID="53" presetClass="entr" presetSubtype="16"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p:cTn id="46" dur="500" fill="hold"/>
                                        <p:tgtEl>
                                          <p:spTgt spid="19"/>
                                        </p:tgtEl>
                                        <p:attrNameLst>
                                          <p:attrName>ppt_w</p:attrName>
                                        </p:attrNameLst>
                                      </p:cBhvr>
                                      <p:tavLst>
                                        <p:tav tm="0">
                                          <p:val>
                                            <p:fltVal val="0"/>
                                          </p:val>
                                        </p:tav>
                                        <p:tav tm="100000">
                                          <p:val>
                                            <p:strVal val="#ppt_w"/>
                                          </p:val>
                                        </p:tav>
                                      </p:tavLst>
                                    </p:anim>
                                    <p:anim calcmode="lin" valueType="num">
                                      <p:cBhvr>
                                        <p:cTn id="47" dur="500" fill="hold"/>
                                        <p:tgtEl>
                                          <p:spTgt spid="19"/>
                                        </p:tgtEl>
                                        <p:attrNameLst>
                                          <p:attrName>ppt_h</p:attrName>
                                        </p:attrNameLst>
                                      </p:cBhvr>
                                      <p:tavLst>
                                        <p:tav tm="0">
                                          <p:val>
                                            <p:fltVal val="0"/>
                                          </p:val>
                                        </p:tav>
                                        <p:tav tm="100000">
                                          <p:val>
                                            <p:strVal val="#ppt_h"/>
                                          </p:val>
                                        </p:tav>
                                      </p:tavLst>
                                    </p:anim>
                                    <p:animEffect transition="in" filter="fade">
                                      <p:cBhvr>
                                        <p:cTn id="48" dur="500"/>
                                        <p:tgtEl>
                                          <p:spTgt spid="19"/>
                                        </p:tgtEl>
                                      </p:cBhvr>
                                    </p:animEffect>
                                  </p:childTnLst>
                                </p:cTn>
                              </p:par>
                            </p:childTnLst>
                          </p:cTn>
                        </p:par>
                        <p:par>
                          <p:cTn id="49" fill="hold">
                            <p:stCondLst>
                              <p:cond delay="5500"/>
                            </p:stCondLst>
                            <p:childTnLst>
                              <p:par>
                                <p:cTn id="50" presetID="22" presetClass="entr" presetSubtype="4"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childTnLst>
                          </p:cTn>
                        </p:par>
                        <p:par>
                          <p:cTn id="53" fill="hold">
                            <p:stCondLst>
                              <p:cond delay="6000"/>
                            </p:stCondLst>
                            <p:childTnLst>
                              <p:par>
                                <p:cTn id="54" presetID="2" presetClass="entr" presetSubtype="4" fill="hold" grpId="0" nodeType="after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additive="base">
                                        <p:cTn id="56" dur="500" fill="hold"/>
                                        <p:tgtEl>
                                          <p:spTgt spid="25"/>
                                        </p:tgtEl>
                                        <p:attrNameLst>
                                          <p:attrName>ppt_x</p:attrName>
                                        </p:attrNameLst>
                                      </p:cBhvr>
                                      <p:tavLst>
                                        <p:tav tm="0">
                                          <p:val>
                                            <p:strVal val="#ppt_x"/>
                                          </p:val>
                                        </p:tav>
                                        <p:tav tm="100000">
                                          <p:val>
                                            <p:strVal val="#ppt_x"/>
                                          </p:val>
                                        </p:tav>
                                      </p:tavLst>
                                    </p:anim>
                                    <p:anim calcmode="lin" valueType="num">
                                      <p:cBhvr additive="base">
                                        <p:cTn id="5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P spid="17" grpId="0" animBg="1"/>
      <p:bldP spid="19" grpId="0" animBg="1"/>
      <p:bldP spid="22" grpId="0" animBg="1"/>
      <p:bldP spid="23" grpId="0" animBg="1"/>
      <p:bldP spid="24"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FRIB on the MSU campus</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17378" y="1144577"/>
            <a:ext cx="7886700" cy="4951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359378" y="2428643"/>
            <a:ext cx="1426031" cy="369332"/>
          </a:xfrm>
          <a:prstGeom prst="rect">
            <a:avLst/>
          </a:prstGeom>
          <a:noFill/>
        </p:spPr>
        <p:txBody>
          <a:bodyPr wrap="none" rtlCol="0">
            <a:spAutoFit/>
          </a:bodyPr>
          <a:lstStyle/>
          <a:p>
            <a:r>
              <a:rPr lang="en-US" dirty="0" smtClean="0"/>
              <a:t>Existing NSCL</a:t>
            </a:r>
            <a:endParaRPr lang="en-US" dirty="0"/>
          </a:p>
        </p:txBody>
      </p:sp>
      <p:sp>
        <p:nvSpPr>
          <p:cNvPr id="5" name="TextBox 4"/>
          <p:cNvSpPr txBox="1"/>
          <p:nvPr/>
        </p:nvSpPr>
        <p:spPr>
          <a:xfrm>
            <a:off x="1326445" y="2797975"/>
            <a:ext cx="945002" cy="646331"/>
          </a:xfrm>
          <a:prstGeom prst="rect">
            <a:avLst/>
          </a:prstGeom>
          <a:noFill/>
        </p:spPr>
        <p:txBody>
          <a:bodyPr wrap="none" rtlCol="0">
            <a:spAutoFit/>
          </a:bodyPr>
          <a:lstStyle/>
          <a:p>
            <a:r>
              <a:rPr lang="en-US" dirty="0" smtClean="0"/>
              <a:t>Target</a:t>
            </a:r>
          </a:p>
          <a:p>
            <a:r>
              <a:rPr lang="en-US" dirty="0" err="1" smtClean="0"/>
              <a:t>Highbay</a:t>
            </a:r>
            <a:endParaRPr lang="en-US" dirty="0"/>
          </a:p>
        </p:txBody>
      </p:sp>
      <p:sp>
        <p:nvSpPr>
          <p:cNvPr id="6" name="TextBox 5"/>
          <p:cNvSpPr txBox="1"/>
          <p:nvPr/>
        </p:nvSpPr>
        <p:spPr>
          <a:xfrm>
            <a:off x="2817830" y="4813042"/>
            <a:ext cx="2279791" cy="369332"/>
          </a:xfrm>
          <a:prstGeom prst="rect">
            <a:avLst/>
          </a:prstGeom>
          <a:noFill/>
        </p:spPr>
        <p:txBody>
          <a:bodyPr wrap="none" rtlCol="0">
            <a:spAutoFit/>
          </a:bodyPr>
          <a:lstStyle/>
          <a:p>
            <a:r>
              <a:rPr lang="en-US" dirty="0" err="1" smtClean="0"/>
              <a:t>Linac</a:t>
            </a:r>
            <a:r>
              <a:rPr lang="en-US" dirty="0" smtClean="0"/>
              <a:t> Support Building</a:t>
            </a:r>
          </a:p>
        </p:txBody>
      </p:sp>
      <p:sp>
        <p:nvSpPr>
          <p:cNvPr id="7" name="TextBox 6"/>
          <p:cNvSpPr txBox="1"/>
          <p:nvPr/>
        </p:nvSpPr>
        <p:spPr>
          <a:xfrm>
            <a:off x="6279524" y="3127626"/>
            <a:ext cx="1465466" cy="369332"/>
          </a:xfrm>
          <a:prstGeom prst="rect">
            <a:avLst/>
          </a:prstGeom>
          <a:noFill/>
        </p:spPr>
        <p:txBody>
          <a:bodyPr wrap="none" rtlCol="0">
            <a:spAutoFit/>
          </a:bodyPr>
          <a:lstStyle/>
          <a:p>
            <a:r>
              <a:rPr lang="en-US" dirty="0" smtClean="0"/>
              <a:t>SRF Assembly</a:t>
            </a:r>
          </a:p>
        </p:txBody>
      </p:sp>
      <p:sp>
        <p:nvSpPr>
          <p:cNvPr id="8" name="TextBox 7"/>
          <p:cNvSpPr txBox="1"/>
          <p:nvPr/>
        </p:nvSpPr>
        <p:spPr>
          <a:xfrm>
            <a:off x="5821335" y="4440395"/>
            <a:ext cx="1268104" cy="369332"/>
          </a:xfrm>
          <a:prstGeom prst="rect">
            <a:avLst/>
          </a:prstGeom>
          <a:noFill/>
        </p:spPr>
        <p:txBody>
          <a:bodyPr wrap="none" rtlCol="0">
            <a:spAutoFit/>
          </a:bodyPr>
          <a:lstStyle/>
          <a:p>
            <a:r>
              <a:rPr lang="en-US" dirty="0" smtClean="0"/>
              <a:t>Ion Sources</a:t>
            </a:r>
          </a:p>
        </p:txBody>
      </p:sp>
      <p:sp>
        <p:nvSpPr>
          <p:cNvPr id="9" name="TextBox 8"/>
          <p:cNvSpPr txBox="1"/>
          <p:nvPr/>
        </p:nvSpPr>
        <p:spPr>
          <a:xfrm>
            <a:off x="3636935" y="1366771"/>
            <a:ext cx="1334596"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SHAW LANE</a:t>
            </a:r>
          </a:p>
        </p:txBody>
      </p:sp>
      <p:sp>
        <p:nvSpPr>
          <p:cNvPr id="10" name="TextBox 9"/>
          <p:cNvSpPr txBox="1"/>
          <p:nvPr/>
        </p:nvSpPr>
        <p:spPr>
          <a:xfrm>
            <a:off x="4309517" y="5641943"/>
            <a:ext cx="1588320"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WILSON ROAD</a:t>
            </a:r>
          </a:p>
        </p:txBody>
      </p:sp>
      <p:sp>
        <p:nvSpPr>
          <p:cNvPr id="11" name="TextBox 10"/>
          <p:cNvSpPr txBox="1"/>
          <p:nvPr/>
        </p:nvSpPr>
        <p:spPr>
          <a:xfrm rot="4274050">
            <a:off x="6296616" y="1791272"/>
            <a:ext cx="1621919"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BOGUE STREET</a:t>
            </a:r>
          </a:p>
        </p:txBody>
      </p:sp>
      <p:sp>
        <p:nvSpPr>
          <p:cNvPr id="12" name="TextBox 11"/>
          <p:cNvSpPr txBox="1"/>
          <p:nvPr/>
        </p:nvSpPr>
        <p:spPr>
          <a:xfrm>
            <a:off x="7281116" y="1197427"/>
            <a:ext cx="1222962" cy="1138773"/>
          </a:xfrm>
          <a:prstGeom prst="rect">
            <a:avLst/>
          </a:prstGeom>
          <a:noFill/>
        </p:spPr>
        <p:txBody>
          <a:bodyPr wrap="none" rtlCol="0">
            <a:spAutoFit/>
          </a:bodyPr>
          <a:lstStyle/>
          <a:p>
            <a:pPr algn="r"/>
            <a:r>
              <a:rPr lang="en-US" b="1" dirty="0" smtClean="0">
                <a:solidFill>
                  <a:schemeClr val="bg1"/>
                </a:solidFill>
                <a:effectLst>
                  <a:outerShdw blurRad="38100" dist="38100" dir="2700000" algn="tl">
                    <a:srgbClr val="000000">
                      <a:alpha val="43137"/>
                    </a:srgbClr>
                  </a:outerShdw>
                </a:effectLst>
              </a:rPr>
              <a:t>WHARTON</a:t>
            </a:r>
          </a:p>
          <a:p>
            <a:pPr algn="r"/>
            <a:r>
              <a:rPr lang="en-US" b="1" dirty="0" smtClean="0">
                <a:solidFill>
                  <a:schemeClr val="bg1"/>
                </a:solidFill>
                <a:effectLst>
                  <a:outerShdw blurRad="38100" dist="38100" dir="2700000" algn="tl">
                    <a:srgbClr val="000000">
                      <a:alpha val="43137"/>
                    </a:srgbClr>
                  </a:outerShdw>
                </a:effectLst>
              </a:rPr>
              <a:t>CENTER</a:t>
            </a:r>
          </a:p>
          <a:p>
            <a:pPr algn="r"/>
            <a:r>
              <a:rPr lang="en-US" sz="3200" b="1" dirty="0">
                <a:solidFill>
                  <a:schemeClr val="bg1"/>
                </a:solidFill>
                <a:effectLst>
                  <a:outerShdw blurRad="38100" dist="38100" dir="2700000" algn="tl">
                    <a:srgbClr val="000000">
                      <a:alpha val="43137"/>
                    </a:srgbClr>
                  </a:outerShdw>
                </a:effectLst>
                <a:sym typeface="Wingdings" panose="05000000000000000000" pitchFamily="2" charset="2"/>
              </a:rPr>
              <a:t></a:t>
            </a:r>
            <a:endParaRPr lang="en-US" sz="1600" b="1" dirty="0" smtClean="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617378" y="1114892"/>
            <a:ext cx="796565" cy="1692771"/>
          </a:xfrm>
          <a:prstGeom prst="rect">
            <a:avLst/>
          </a:prstGeom>
          <a:noFill/>
        </p:spPr>
        <p:txBody>
          <a:bodyPr wrap="none" rtlCol="0">
            <a:spAutoFit/>
          </a:bodyPr>
          <a:lstStyle/>
          <a:p>
            <a:r>
              <a:rPr lang="en-US" sz="3200" b="1" dirty="0" smtClean="0">
                <a:solidFill>
                  <a:schemeClr val="bg1"/>
                </a:solidFill>
                <a:effectLst>
                  <a:outerShdw blurRad="38100" dist="38100" dir="2700000" algn="tl">
                    <a:srgbClr val="000000">
                      <a:alpha val="43137"/>
                    </a:srgbClr>
                  </a:outerShdw>
                </a:effectLst>
                <a:sym typeface="Wingdings" panose="05000000000000000000" pitchFamily="2" charset="2"/>
              </a:rPr>
              <a:t></a:t>
            </a:r>
            <a:endParaRPr lang="en-US" sz="3200" b="1" dirty="0" smtClean="0">
              <a:solidFill>
                <a:schemeClr val="bg1"/>
              </a:solidFill>
              <a:effectLst>
                <a:outerShdw blurRad="38100" dist="38100" dir="2700000" algn="tl">
                  <a:srgbClr val="000000">
                    <a:alpha val="43137"/>
                  </a:srgbClr>
                </a:outerShdw>
              </a:effectLst>
            </a:endParaRPr>
          </a:p>
          <a:p>
            <a:r>
              <a:rPr lang="en-US" b="1" dirty="0" smtClean="0">
                <a:solidFill>
                  <a:schemeClr val="bg1"/>
                </a:solidFill>
                <a:effectLst>
                  <a:outerShdw blurRad="38100" dist="38100" dir="2700000" algn="tl">
                    <a:srgbClr val="000000">
                      <a:alpha val="43137"/>
                    </a:srgbClr>
                  </a:outerShdw>
                </a:effectLst>
              </a:rPr>
              <a:t>DAIRY</a:t>
            </a:r>
            <a:br>
              <a:rPr lang="en-US" b="1" dirty="0" smtClean="0">
                <a:solidFill>
                  <a:schemeClr val="bg1"/>
                </a:solidFill>
                <a:effectLst>
                  <a:outerShdw blurRad="38100" dist="38100" dir="2700000" algn="tl">
                    <a:srgbClr val="000000">
                      <a:alpha val="43137"/>
                    </a:srgbClr>
                  </a:outerShdw>
                </a:effectLst>
              </a:rPr>
            </a:br>
            <a:r>
              <a:rPr lang="en-US" b="1" dirty="0" smtClean="0">
                <a:solidFill>
                  <a:schemeClr val="bg1"/>
                </a:solidFill>
                <a:effectLst>
                  <a:outerShdw blurRad="38100" dist="38100" dir="2700000" algn="tl">
                    <a:srgbClr val="000000">
                      <a:alpha val="43137"/>
                    </a:srgbClr>
                  </a:outerShdw>
                </a:effectLst>
              </a:rPr>
              <a:t>STORE</a:t>
            </a:r>
          </a:p>
          <a:p>
            <a:r>
              <a:rPr lang="en-US" b="1" dirty="0" smtClean="0">
                <a:solidFill>
                  <a:schemeClr val="bg1"/>
                </a:solidFill>
                <a:effectLst>
                  <a:outerShdw blurRad="38100" dist="38100" dir="2700000" algn="tl">
                    <a:srgbClr val="000000">
                      <a:alpha val="43137"/>
                    </a:srgbClr>
                  </a:outerShdw>
                </a:effectLst>
              </a:rPr>
              <a:t>(one</a:t>
            </a:r>
          </a:p>
          <a:p>
            <a:r>
              <a:rPr lang="en-US" b="1" dirty="0" smtClean="0">
                <a:solidFill>
                  <a:schemeClr val="bg1"/>
                </a:solidFill>
                <a:effectLst>
                  <a:outerShdw blurRad="38100" dist="38100" dir="2700000" algn="tl">
                    <a:srgbClr val="000000">
                      <a:alpha val="43137"/>
                    </a:srgbClr>
                  </a:outerShdw>
                </a:effectLst>
              </a:rPr>
              <a:t>block)</a:t>
            </a:r>
          </a:p>
        </p:txBody>
      </p:sp>
      <p:sp>
        <p:nvSpPr>
          <p:cNvPr id="14" name="TextBox 13"/>
          <p:cNvSpPr txBox="1"/>
          <p:nvPr/>
        </p:nvSpPr>
        <p:spPr>
          <a:xfrm>
            <a:off x="1357510" y="1689367"/>
            <a:ext cx="750975" cy="646331"/>
          </a:xfrm>
          <a:prstGeom prst="rect">
            <a:avLst/>
          </a:prstGeom>
          <a:noFill/>
        </p:spPr>
        <p:txBody>
          <a:bodyPr wrap="none" rtlCol="0">
            <a:spAutoFit/>
          </a:bodyPr>
          <a:lstStyle/>
          <a:p>
            <a:r>
              <a:rPr lang="en-US" dirty="0" smtClean="0"/>
              <a:t>Lobby</a:t>
            </a:r>
          </a:p>
          <a:p>
            <a:endParaRPr lang="en-US" dirty="0"/>
          </a:p>
        </p:txBody>
      </p:sp>
    </p:spTree>
    <p:extLst>
      <p:ext uri="{BB962C8B-B14F-4D97-AF65-F5344CB8AC3E}">
        <p14:creationId xmlns:p14="http://schemas.microsoft.com/office/powerpoint/2010/main" val="2264742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Safety First</a:t>
            </a:r>
            <a:endParaRPr lang="en-US" sz="4000" dirty="0"/>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5750" y="1089362"/>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456525" y="1074408"/>
            <a:ext cx="1828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put anything in your mouth (eat, drink, chew gum)</a:t>
            </a:r>
            <a:endParaRPr lang="en-US" altLang="en-US" sz="2400" dirty="0">
              <a:solidFill>
                <a:schemeClr val="tx1"/>
              </a:solidFill>
              <a:latin typeface="Calibri" panose="020F0502020204030204"/>
              <a:ea typeface="+mn-ea"/>
              <a:cs typeface="+mn-cs"/>
            </a:endParaRPr>
          </a:p>
        </p:txBody>
      </p:sp>
      <p:sp>
        <p:nvSpPr>
          <p:cNvPr id="14" name="Text Box 7"/>
          <p:cNvSpPr txBox="1">
            <a:spLocks noChangeArrowheads="1"/>
          </p:cNvSpPr>
          <p:nvPr/>
        </p:nvSpPr>
        <p:spPr bwMode="auto">
          <a:xfrm>
            <a:off x="380325" y="3255633"/>
            <a:ext cx="1905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obey posted signs</a:t>
            </a:r>
          </a:p>
          <a:p>
            <a:pPr algn="r" defTabSz="914400" fontAlgn="auto">
              <a:spcBef>
                <a:spcPct val="0"/>
              </a:spcBef>
              <a:spcAft>
                <a:spcPts val="0"/>
              </a:spcAft>
              <a:buFontTx/>
              <a:buNone/>
            </a:pPr>
            <a:endParaRPr lang="en-US" altLang="en-US" sz="2400" dirty="0">
              <a:solidFill>
                <a:schemeClr val="tx1"/>
              </a:solidFill>
              <a:latin typeface="Calibri" panose="020F0502020204030204"/>
              <a:ea typeface="+mn-ea"/>
              <a:cs typeface="+mn-cs"/>
            </a:endParaRPr>
          </a:p>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take photos</a:t>
            </a:r>
            <a:endParaRPr lang="en-US" altLang="en-US" sz="2400" dirty="0">
              <a:solidFill>
                <a:schemeClr val="tx1"/>
              </a:solidFill>
              <a:latin typeface="Calibri" panose="020F0502020204030204"/>
              <a:ea typeface="+mn-ea"/>
              <a:cs typeface="+mn-cs"/>
            </a:endParaRPr>
          </a:p>
        </p:txBody>
      </p:sp>
      <p:sp>
        <p:nvSpPr>
          <p:cNvPr id="15" name="Text Box 8"/>
          <p:cNvSpPr txBox="1">
            <a:spLocks noChangeArrowheads="1"/>
          </p:cNvSpPr>
          <p:nvPr/>
        </p:nvSpPr>
        <p:spPr bwMode="auto">
          <a:xfrm>
            <a:off x="6858000" y="1098221"/>
            <a:ext cx="2057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watch </a:t>
            </a:r>
            <a:r>
              <a:rPr lang="en-US" altLang="en-US" sz="2400" dirty="0">
                <a:solidFill>
                  <a:schemeClr val="tx1"/>
                </a:solidFill>
                <a:latin typeface="Calibri" panose="020F0502020204030204"/>
                <a:ea typeface="+mn-ea"/>
                <a:cs typeface="+mn-cs"/>
              </a:rPr>
              <a:t>your head and </a:t>
            </a:r>
            <a:r>
              <a:rPr lang="en-US" altLang="en-US" sz="2400" dirty="0" smtClean="0">
                <a:solidFill>
                  <a:schemeClr val="tx1"/>
                </a:solidFill>
                <a:latin typeface="Calibri" panose="020F0502020204030204"/>
                <a:ea typeface="+mn-ea"/>
                <a:cs typeface="+mn-cs"/>
              </a:rPr>
              <a:t>step </a:t>
            </a:r>
          </a:p>
          <a:p>
            <a:pPr defTabSz="914400" fontAlgn="auto">
              <a:spcBef>
                <a:spcPct val="0"/>
              </a:spcBef>
              <a:spcAft>
                <a:spcPts val="0"/>
              </a:spcAft>
              <a:buFontTx/>
              <a:buNone/>
            </a:pPr>
            <a:endParaRPr lang="en-US" altLang="en-US" sz="2400" dirty="0">
              <a:solidFill>
                <a:schemeClr val="tx1"/>
              </a:solidFill>
              <a:latin typeface="Calibri" panose="020F0502020204030204"/>
              <a:ea typeface="+mn-ea"/>
              <a:cs typeface="+mn-cs"/>
            </a:endParaRPr>
          </a:p>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a:t>
            </a:r>
            <a:r>
              <a:rPr lang="en-US" altLang="en-US" sz="2400" dirty="0">
                <a:solidFill>
                  <a:schemeClr val="tx1"/>
                </a:solidFill>
                <a:latin typeface="Calibri" panose="020F0502020204030204"/>
                <a:ea typeface="+mn-ea"/>
                <a:cs typeface="+mn-cs"/>
              </a:rPr>
              <a:t>sit or lean on things</a:t>
            </a:r>
          </a:p>
        </p:txBody>
      </p:sp>
      <p:sp>
        <p:nvSpPr>
          <p:cNvPr id="16" name="Text Box 9"/>
          <p:cNvSpPr txBox="1">
            <a:spLocks noChangeArrowheads="1"/>
          </p:cNvSpPr>
          <p:nvPr/>
        </p:nvSpPr>
        <p:spPr bwMode="auto">
          <a:xfrm>
            <a:off x="6858000" y="3231821"/>
            <a:ext cx="1981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stay </a:t>
            </a:r>
            <a:r>
              <a:rPr lang="en-US" altLang="en-US" sz="2400" dirty="0">
                <a:solidFill>
                  <a:schemeClr val="tx1"/>
                </a:solidFill>
                <a:latin typeface="Calibri" panose="020F0502020204030204"/>
                <a:ea typeface="+mn-ea"/>
                <a:cs typeface="+mn-cs"/>
              </a:rPr>
              <a:t>with your </a:t>
            </a:r>
            <a:r>
              <a:rPr lang="en-US" altLang="en-US" sz="2400" dirty="0" smtClean="0">
                <a:solidFill>
                  <a:schemeClr val="tx1"/>
                </a:solidFill>
                <a:latin typeface="Calibri" panose="020F0502020204030204"/>
                <a:ea typeface="+mn-ea"/>
                <a:cs typeface="+mn-cs"/>
              </a:rPr>
              <a:t>guide</a:t>
            </a:r>
          </a:p>
          <a:p>
            <a:pPr defTabSz="914400" fontAlgn="auto">
              <a:spcBef>
                <a:spcPct val="0"/>
              </a:spcBef>
              <a:spcAft>
                <a:spcPts val="0"/>
              </a:spcAft>
              <a:buFontTx/>
              <a:buNone/>
            </a:pPr>
            <a:endParaRPr lang="en-US" altLang="en-US" sz="2400" dirty="0" smtClean="0">
              <a:solidFill>
                <a:schemeClr val="tx1"/>
              </a:solidFill>
              <a:latin typeface="Calibri" panose="020F0502020204030204"/>
              <a:ea typeface="+mn-ea"/>
              <a:cs typeface="+mn-cs"/>
            </a:endParaRPr>
          </a:p>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touch equipment</a:t>
            </a:r>
            <a:endParaRPr lang="en-US" altLang="en-US" sz="2400" dirty="0">
              <a:solidFill>
                <a:schemeClr val="tx1"/>
              </a:solidFill>
              <a:latin typeface="Calibri" panose="020F0502020204030204"/>
              <a:ea typeface="+mn-ea"/>
              <a:cs typeface="+mn-cs"/>
            </a:endParaRPr>
          </a:p>
        </p:txBody>
      </p:sp>
      <p:sp>
        <p:nvSpPr>
          <p:cNvPr id="17" name="Text Box 11"/>
          <p:cNvSpPr txBox="1">
            <a:spLocks noChangeArrowheads="1"/>
          </p:cNvSpPr>
          <p:nvPr/>
        </p:nvSpPr>
        <p:spPr bwMode="auto">
          <a:xfrm>
            <a:off x="228600" y="5334000"/>
            <a:ext cx="868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defTabSz="914400" fontAlgn="auto">
              <a:spcBef>
                <a:spcPct val="50000"/>
              </a:spcBef>
              <a:spcAft>
                <a:spcPts val="0"/>
              </a:spcAft>
              <a:buFontTx/>
              <a:buNone/>
            </a:pPr>
            <a:r>
              <a:rPr lang="en-US" altLang="en-US" sz="2400" dirty="0">
                <a:solidFill>
                  <a:schemeClr val="tx1"/>
                </a:solidFill>
                <a:latin typeface="Calibri" panose="020F0502020204030204"/>
                <a:ea typeface="+mn-ea"/>
                <a:cs typeface="+mn-cs"/>
              </a:rPr>
              <a:t>If you </a:t>
            </a:r>
            <a:r>
              <a:rPr lang="en-US" altLang="en-US" sz="2400" dirty="0" smtClean="0">
                <a:solidFill>
                  <a:schemeClr val="tx1"/>
                </a:solidFill>
                <a:latin typeface="Calibri" panose="020F0502020204030204"/>
                <a:ea typeface="+mn-ea"/>
                <a:cs typeface="+mn-cs"/>
              </a:rPr>
              <a:t>lose your tour</a:t>
            </a:r>
            <a:r>
              <a:rPr lang="en-US" altLang="en-US" sz="2400" dirty="0">
                <a:solidFill>
                  <a:schemeClr val="tx1"/>
                </a:solidFill>
                <a:latin typeface="Calibri" panose="020F0502020204030204"/>
                <a:ea typeface="+mn-ea"/>
                <a:cs typeface="+mn-cs"/>
              </a:rPr>
              <a:t>, </a:t>
            </a:r>
            <a:r>
              <a:rPr lang="en-US" altLang="en-US" sz="2400" b="1" dirty="0">
                <a:solidFill>
                  <a:schemeClr val="tx1"/>
                </a:solidFill>
                <a:latin typeface="Calibri" panose="020F0502020204030204"/>
                <a:ea typeface="+mn-ea"/>
                <a:cs typeface="+mn-cs"/>
              </a:rPr>
              <a:t>dial “0” </a:t>
            </a:r>
            <a:r>
              <a:rPr lang="en-US" altLang="en-US" sz="2400" b="1" dirty="0" smtClean="0">
                <a:solidFill>
                  <a:schemeClr val="tx1"/>
                </a:solidFill>
                <a:latin typeface="Calibri" panose="020F0502020204030204"/>
                <a:ea typeface="+mn-ea"/>
                <a:cs typeface="+mn-cs"/>
              </a:rPr>
              <a:t>on a lab </a:t>
            </a:r>
            <a:r>
              <a:rPr lang="en-US" altLang="en-US" sz="2400" b="1" dirty="0">
                <a:solidFill>
                  <a:schemeClr val="tx1"/>
                </a:solidFill>
                <a:latin typeface="Calibri" panose="020F0502020204030204"/>
                <a:ea typeface="+mn-ea"/>
                <a:cs typeface="+mn-cs"/>
              </a:rPr>
              <a:t>phone</a:t>
            </a:r>
            <a:r>
              <a:rPr lang="en-US" altLang="en-US" sz="2400" dirty="0">
                <a:solidFill>
                  <a:schemeClr val="tx1"/>
                </a:solidFill>
                <a:latin typeface="Calibri" panose="020F0502020204030204"/>
                <a:ea typeface="+mn-ea"/>
                <a:cs typeface="+mn-cs"/>
              </a:rPr>
              <a:t> </a:t>
            </a:r>
            <a:r>
              <a:rPr lang="en-US" altLang="en-US" sz="2400" dirty="0" smtClean="0">
                <a:solidFill>
                  <a:schemeClr val="tx1"/>
                </a:solidFill>
                <a:latin typeface="Calibri" panose="020F0502020204030204"/>
                <a:ea typeface="+mn-ea"/>
                <a:cs typeface="+mn-cs"/>
              </a:rPr>
              <a:t>(“77305</a:t>
            </a:r>
            <a:r>
              <a:rPr lang="en-US" altLang="en-US" sz="2400" dirty="0">
                <a:solidFill>
                  <a:schemeClr val="tx1"/>
                </a:solidFill>
                <a:latin typeface="Calibri" panose="020F0502020204030204"/>
                <a:ea typeface="+mn-ea"/>
                <a:cs typeface="+mn-cs"/>
              </a:rPr>
              <a:t>” after </a:t>
            </a:r>
            <a:r>
              <a:rPr lang="en-US" altLang="en-US" sz="2400" dirty="0" smtClean="0">
                <a:solidFill>
                  <a:schemeClr val="tx1"/>
                </a:solidFill>
                <a:latin typeface="Calibri" panose="020F0502020204030204"/>
                <a:ea typeface="+mn-ea"/>
                <a:cs typeface="+mn-cs"/>
              </a:rPr>
              <a:t>hours)</a:t>
            </a:r>
          </a:p>
          <a:p>
            <a:pPr algn="ctr" defTabSz="914400" fontAlgn="auto">
              <a:spcBef>
                <a:spcPts val="0"/>
              </a:spcBef>
              <a:spcAft>
                <a:spcPts val="0"/>
              </a:spcAft>
              <a:buFontTx/>
              <a:buNone/>
            </a:pPr>
            <a:r>
              <a:rPr lang="en-US" altLang="en-US" sz="2400" b="1" dirty="0" smtClean="0">
                <a:solidFill>
                  <a:schemeClr val="tx1"/>
                </a:solidFill>
                <a:latin typeface="Calibri" panose="020F0502020204030204"/>
                <a:ea typeface="+mn-ea"/>
                <a:cs typeface="+mn-cs"/>
              </a:rPr>
              <a:t>DO </a:t>
            </a:r>
            <a:r>
              <a:rPr lang="en-US" altLang="en-US" sz="2400" dirty="0" smtClean="0">
                <a:solidFill>
                  <a:schemeClr val="tx1"/>
                </a:solidFill>
                <a:latin typeface="Calibri" panose="020F0502020204030204"/>
                <a:ea typeface="+mn-ea"/>
                <a:cs typeface="+mn-cs"/>
              </a:rPr>
              <a:t>leave </a:t>
            </a:r>
            <a:r>
              <a:rPr lang="en-US" altLang="en-US" sz="2400" dirty="0">
                <a:solidFill>
                  <a:schemeClr val="tx1"/>
                </a:solidFill>
                <a:latin typeface="Calibri" panose="020F0502020204030204"/>
                <a:ea typeface="+mn-ea"/>
                <a:cs typeface="+mn-cs"/>
              </a:rPr>
              <a:t>items </a:t>
            </a:r>
            <a:r>
              <a:rPr lang="en-US" altLang="en-US" sz="2400" dirty="0" smtClean="0">
                <a:solidFill>
                  <a:schemeClr val="tx1"/>
                </a:solidFill>
                <a:latin typeface="Calibri" panose="020F0502020204030204"/>
                <a:ea typeface="+mn-ea"/>
                <a:cs typeface="+mn-cs"/>
              </a:rPr>
              <a:t>(especially open food/drink) you </a:t>
            </a:r>
            <a:r>
              <a:rPr lang="en-US" altLang="en-US" sz="2400" dirty="0">
                <a:solidFill>
                  <a:schemeClr val="tx1"/>
                </a:solidFill>
                <a:latin typeface="Calibri" panose="020F0502020204030204"/>
                <a:ea typeface="+mn-ea"/>
                <a:cs typeface="+mn-cs"/>
              </a:rPr>
              <a:t>don’t want to </a:t>
            </a:r>
            <a:r>
              <a:rPr lang="en-US" altLang="en-US" sz="2400" dirty="0" smtClean="0">
                <a:solidFill>
                  <a:schemeClr val="tx1"/>
                </a:solidFill>
                <a:latin typeface="Calibri" panose="020F0502020204030204"/>
                <a:ea typeface="+mn-ea"/>
                <a:cs typeface="+mn-cs"/>
              </a:rPr>
              <a:t>carry</a:t>
            </a:r>
            <a:endParaRPr lang="en-US" altLang="en-US" sz="2400" b="1" dirty="0">
              <a:solidFill>
                <a:schemeClr val="tx1"/>
              </a:solidFill>
              <a:latin typeface="Calibri" panose="020F0502020204030204"/>
              <a:ea typeface="+mn-ea"/>
              <a:cs typeface="+mn-cs"/>
            </a:endParaRPr>
          </a:p>
        </p:txBody>
      </p:sp>
      <p:pic>
        <p:nvPicPr>
          <p:cNvPr id="18" name="Picture 2" descr="http://2.bp.blogspot.com/-0ub4iOoOed0/UgJkm_xH9FI/AAAAAAAAADA/QIHLttXLhSQ/s1600/no+pho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5750" y="3206092"/>
            <a:ext cx="2077899" cy="20778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b="19529"/>
          <a:stretch/>
        </p:blipFill>
        <p:spPr>
          <a:xfrm>
            <a:off x="4749350" y="1089362"/>
            <a:ext cx="1805198" cy="2054423"/>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b="20000"/>
          <a:stretch/>
        </p:blipFill>
        <p:spPr>
          <a:xfrm>
            <a:off x="4769850" y="3206092"/>
            <a:ext cx="1836598" cy="2077899"/>
          </a:xfrm>
          <a:prstGeom prst="rect">
            <a:avLst/>
          </a:prstGeom>
        </p:spPr>
      </p:pic>
    </p:spTree>
    <p:extLst>
      <p:ext uri="{BB962C8B-B14F-4D97-AF65-F5344CB8AC3E}">
        <p14:creationId xmlns:p14="http://schemas.microsoft.com/office/powerpoint/2010/main" val="374151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1+#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rotWithShape="1">
          <a:blip r:embed="rId3">
            <a:extLst>
              <a:ext uri="{28A0092B-C50C-407E-A947-70E740481C1C}">
                <a14:useLocalDpi xmlns:a14="http://schemas.microsoft.com/office/drawing/2010/main"/>
              </a:ext>
            </a:extLst>
          </a:blip>
          <a:srcRect l="22230" r="25075"/>
          <a:stretch/>
        </p:blipFill>
        <p:spPr>
          <a:xfrm>
            <a:off x="4318000" y="1"/>
            <a:ext cx="4826000" cy="6868824"/>
          </a:xfrm>
          <a:prstGeom prst="rect">
            <a:avLst/>
          </a:prstGeom>
        </p:spPr>
      </p:pic>
      <p:sp>
        <p:nvSpPr>
          <p:cNvPr id="2" name="TextBox 1"/>
          <p:cNvSpPr txBox="1"/>
          <p:nvPr/>
        </p:nvSpPr>
        <p:spPr>
          <a:xfrm>
            <a:off x="3016815" y="5144494"/>
            <a:ext cx="184731" cy="461665"/>
          </a:xfrm>
          <a:prstGeom prst="rect">
            <a:avLst/>
          </a:prstGeom>
          <a:noFill/>
        </p:spPr>
        <p:txBody>
          <a:bodyPr wrap="none" rtlCol="0">
            <a:spAutoFit/>
          </a:bodyPr>
          <a:lstStyle/>
          <a:p>
            <a:endParaRPr lang="en-US" sz="2400" b="1" dirty="0">
              <a:solidFill>
                <a:srgbClr val="390C5D"/>
              </a:solidFill>
            </a:endParaRPr>
          </a:p>
        </p:txBody>
      </p:sp>
      <p:sp>
        <p:nvSpPr>
          <p:cNvPr id="3" name="TextBox 2"/>
          <p:cNvSpPr txBox="1"/>
          <p:nvPr/>
        </p:nvSpPr>
        <p:spPr>
          <a:xfrm>
            <a:off x="5042012" y="4800600"/>
            <a:ext cx="3536220" cy="800219"/>
          </a:xfrm>
          <a:prstGeom prst="rect">
            <a:avLst/>
          </a:prstGeom>
          <a:solidFill>
            <a:srgbClr val="BE5ECC"/>
          </a:solidFill>
          <a:ln w="12700">
            <a:solidFill>
              <a:schemeClr val="bg1"/>
            </a:solidFill>
          </a:ln>
        </p:spPr>
        <p:txBody>
          <a:bodyPr wrap="square" rtlCol="0">
            <a:spAutoFit/>
          </a:bodyPr>
          <a:lstStyle/>
          <a:p>
            <a:pPr algn="ctr"/>
            <a:r>
              <a:rPr lang="en-US" sz="2800" dirty="0" smtClean="0">
                <a:latin typeface="Arial Black" panose="020B0A04020102020204" pitchFamily="34" charset="0"/>
              </a:rPr>
              <a:t>Annually in April</a:t>
            </a:r>
          </a:p>
          <a:p>
            <a:pPr algn="ctr"/>
            <a:r>
              <a:rPr lang="en-US" dirty="0" smtClean="0">
                <a:latin typeface="Arial Black" panose="020B0A04020102020204" pitchFamily="34" charset="0"/>
              </a:rPr>
              <a:t>sciencefestival.msu.edu</a:t>
            </a:r>
            <a:endParaRPr lang="en-US" dirty="0">
              <a:latin typeface="Arial Black" panose="020B0A04020102020204" pitchFamily="34" charset="0"/>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6730" t="5555" r="7460" b="4445"/>
          <a:stretch/>
        </p:blipFill>
        <p:spPr>
          <a:xfrm>
            <a:off x="0" y="0"/>
            <a:ext cx="4318000" cy="6858000"/>
          </a:xfrm>
          <a:prstGeom prst="rect">
            <a:avLst/>
          </a:prstGeom>
        </p:spPr>
      </p:pic>
      <p:sp>
        <p:nvSpPr>
          <p:cNvPr id="5" name="TextBox 4"/>
          <p:cNvSpPr txBox="1"/>
          <p:nvPr/>
        </p:nvSpPr>
        <p:spPr>
          <a:xfrm>
            <a:off x="113102" y="5867400"/>
            <a:ext cx="2249098" cy="830997"/>
          </a:xfrm>
          <a:prstGeom prst="rect">
            <a:avLst/>
          </a:prstGeom>
          <a:noFill/>
        </p:spPr>
        <p:txBody>
          <a:bodyPr wrap="square" rtlCol="0">
            <a:spAutoFit/>
          </a:bodyPr>
          <a:lstStyle/>
          <a:p>
            <a:r>
              <a:rPr lang="en-US" sz="1600" b="1" dirty="0" smtClean="0"/>
              <a:t>Followed by workshops, tours, and demonstrations!</a:t>
            </a:r>
            <a:endParaRPr lang="en-US" sz="1600" b="1" dirty="0"/>
          </a:p>
        </p:txBody>
      </p:sp>
    </p:spTree>
    <p:extLst>
      <p:ext uri="{BB962C8B-B14F-4D97-AF65-F5344CB8AC3E}">
        <p14:creationId xmlns:p14="http://schemas.microsoft.com/office/powerpoint/2010/main" val="532296055"/>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795" name="Text Box 6"/>
          <p:cNvSpPr txBox="1">
            <a:spLocks noChangeArrowheads="1"/>
          </p:cNvSpPr>
          <p:nvPr/>
        </p:nvSpPr>
        <p:spPr bwMode="auto">
          <a:xfrm>
            <a:off x="588645" y="1133646"/>
            <a:ext cx="796671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200" dirty="0" smtClean="0">
                <a:solidFill>
                  <a:srgbClr val="000000"/>
                </a:solidFill>
                <a:latin typeface="Arial Black" panose="020B0A04020102020204" pitchFamily="34" charset="0"/>
                <a:cs typeface="Aharoni" panose="02010803020104030203" pitchFamily="2" charset="-79"/>
              </a:rPr>
              <a:t>Learn more about </a:t>
            </a:r>
            <a:r>
              <a:rPr lang="en-US" altLang="en-US" sz="2200" dirty="0">
                <a:solidFill>
                  <a:srgbClr val="000000"/>
                </a:solidFill>
                <a:latin typeface="Arial Black" panose="020B0A04020102020204" pitchFamily="34" charset="0"/>
                <a:cs typeface="Aharoni" panose="02010803020104030203" pitchFamily="2" charset="-79"/>
              </a:rPr>
              <a:t>our </a:t>
            </a:r>
            <a:r>
              <a:rPr lang="en-US" altLang="en-US" sz="2200" dirty="0" smtClean="0">
                <a:solidFill>
                  <a:srgbClr val="000000"/>
                </a:solidFill>
                <a:latin typeface="Arial Black" panose="020B0A04020102020204" pitchFamily="34" charset="0"/>
                <a:cs typeface="Aharoni" panose="02010803020104030203" pitchFamily="2" charset="-79"/>
              </a:rPr>
              <a:t>Lab </a:t>
            </a:r>
            <a:r>
              <a:rPr lang="en-US" altLang="en-US" sz="2200" dirty="0">
                <a:solidFill>
                  <a:srgbClr val="000000"/>
                </a:solidFill>
                <a:latin typeface="Arial Black" panose="020B0A04020102020204" pitchFamily="34" charset="0"/>
                <a:cs typeface="Aharoni" panose="02010803020104030203" pitchFamily="2" charset="-79"/>
              </a:rPr>
              <a:t>and outreach </a:t>
            </a:r>
            <a:r>
              <a:rPr lang="en-US" altLang="en-US" sz="2200" dirty="0" smtClean="0">
                <a:solidFill>
                  <a:srgbClr val="000000"/>
                </a:solidFill>
                <a:latin typeface="Arial Black" panose="020B0A04020102020204" pitchFamily="34" charset="0"/>
                <a:cs typeface="Aharoni" panose="02010803020104030203" pitchFamily="2" charset="-79"/>
              </a:rPr>
              <a:t>programs</a:t>
            </a:r>
            <a:endParaRPr lang="en-US" altLang="en-US" sz="2200" b="1" dirty="0" smtClean="0">
              <a:solidFill>
                <a:srgbClr val="000000"/>
              </a:solidFill>
              <a:latin typeface="Arial Black" panose="020B0A04020102020204" pitchFamily="34" charset="0"/>
              <a:cs typeface="Aharoni" panose="02010803020104030203" pitchFamily="2" charset="-79"/>
            </a:endParaRPr>
          </a:p>
        </p:txBody>
      </p:sp>
      <p:sp>
        <p:nvSpPr>
          <p:cNvPr id="5" name="Rectangle 4"/>
          <p:cNvSpPr/>
          <p:nvPr/>
        </p:nvSpPr>
        <p:spPr>
          <a:xfrm>
            <a:off x="400564" y="1677482"/>
            <a:ext cx="2149551" cy="2031325"/>
          </a:xfrm>
          <a:prstGeom prst="rect">
            <a:avLst/>
          </a:prstGeom>
        </p:spPr>
        <p:txBody>
          <a:bodyPr wrap="square">
            <a:spAutoFit/>
          </a:bodyPr>
          <a:lstStyle/>
          <a:p>
            <a:pPr algn="r">
              <a:spcBef>
                <a:spcPct val="50000"/>
              </a:spcBef>
            </a:pPr>
            <a:r>
              <a:rPr lang="en-US" altLang="en-US" dirty="0" smtClean="0">
                <a:solidFill>
                  <a:srgbClr val="000000"/>
                </a:solidFill>
              </a:rPr>
              <a:t>Visit the FRIB-inspired nuclear science exhibit at </a:t>
            </a:r>
            <a:r>
              <a:rPr lang="en-US" altLang="en-US" b="1" dirty="0" smtClean="0">
                <a:solidFill>
                  <a:srgbClr val="000000"/>
                </a:solidFill>
              </a:rPr>
              <a:t>Impression 5 Science Center </a:t>
            </a:r>
            <a:r>
              <a:rPr lang="en-US" altLang="en-US" dirty="0" smtClean="0">
                <a:solidFill>
                  <a:srgbClr val="000000"/>
                </a:solidFill>
              </a:rPr>
              <a:t>in downtown Lansing!</a:t>
            </a:r>
          </a:p>
          <a:p>
            <a:pPr algn="r">
              <a:spcBef>
                <a:spcPts val="0"/>
              </a:spcBef>
            </a:pPr>
            <a:r>
              <a:rPr lang="en-US" altLang="en-US" u="sng" dirty="0">
                <a:solidFill>
                  <a:srgbClr val="67B14B"/>
                </a:solidFill>
              </a:rPr>
              <a:t>impression5.org</a:t>
            </a:r>
          </a:p>
        </p:txBody>
      </p:sp>
      <p:sp>
        <p:nvSpPr>
          <p:cNvPr id="7" name="Rectangle 6"/>
          <p:cNvSpPr/>
          <p:nvPr/>
        </p:nvSpPr>
        <p:spPr>
          <a:xfrm>
            <a:off x="6324600" y="3802742"/>
            <a:ext cx="2540346" cy="1200329"/>
          </a:xfrm>
          <a:prstGeom prst="rect">
            <a:avLst/>
          </a:prstGeom>
        </p:spPr>
        <p:txBody>
          <a:bodyPr wrap="square">
            <a:spAutoFit/>
          </a:bodyPr>
          <a:lstStyle/>
          <a:p>
            <a:pPr>
              <a:spcBef>
                <a:spcPct val="50000"/>
              </a:spcBef>
            </a:pPr>
            <a:r>
              <a:rPr lang="en-US" altLang="en-US" dirty="0"/>
              <a:t>Visit </a:t>
            </a:r>
            <a:r>
              <a:rPr lang="en-US" altLang="en-US" dirty="0" smtClean="0"/>
              <a:t>our </a:t>
            </a:r>
            <a:r>
              <a:rPr lang="en-US" altLang="en-US" b="1" i="1" dirty="0" smtClean="0"/>
              <a:t>Gift Shop </a:t>
            </a:r>
            <a:r>
              <a:rPr lang="en-US" altLang="en-US" dirty="0" smtClean="0"/>
              <a:t>on </a:t>
            </a:r>
            <a:r>
              <a:rPr lang="en-US" altLang="en-US" dirty="0" smtClean="0">
                <a:hlinkClick r:id="rId3" action="ppaction://hlinkfile"/>
              </a:rPr>
              <a:t>shop.msu.edu</a:t>
            </a:r>
            <a:r>
              <a:rPr lang="en-US" altLang="en-US" dirty="0" smtClean="0"/>
              <a:t> (click </a:t>
            </a:r>
            <a:r>
              <a:rPr lang="en-US" altLang="en-US" dirty="0"/>
              <a:t>on “NSCL/FRIB” under “Specialty Shops</a:t>
            </a:r>
            <a:r>
              <a:rPr lang="en-US" altLang="en-US" dirty="0" smtClean="0"/>
              <a:t>”)</a:t>
            </a:r>
            <a:endParaRPr lang="en-US" altLang="en-US" dirty="0"/>
          </a:p>
        </p:txBody>
      </p:sp>
      <p:sp>
        <p:nvSpPr>
          <p:cNvPr id="8" name="Rectangle 7"/>
          <p:cNvSpPr/>
          <p:nvPr/>
        </p:nvSpPr>
        <p:spPr>
          <a:xfrm>
            <a:off x="6326372" y="1677482"/>
            <a:ext cx="2464146" cy="1200329"/>
          </a:xfrm>
          <a:prstGeom prst="rect">
            <a:avLst/>
          </a:prstGeom>
        </p:spPr>
        <p:txBody>
          <a:bodyPr wrap="square">
            <a:spAutoFit/>
          </a:bodyPr>
          <a:lstStyle/>
          <a:p>
            <a:pPr>
              <a:spcBef>
                <a:spcPct val="50000"/>
              </a:spcBef>
            </a:pPr>
            <a:r>
              <a:rPr lang="en-US" altLang="en-US" dirty="0" smtClean="0">
                <a:solidFill>
                  <a:srgbClr val="000000"/>
                </a:solidFill>
              </a:rPr>
              <a:t>Find</a:t>
            </a:r>
            <a:r>
              <a:rPr lang="en-US" altLang="en-US" dirty="0" smtClean="0">
                <a:solidFill>
                  <a:schemeClr val="accent6">
                    <a:lumMod val="75000"/>
                  </a:schemeClr>
                </a:solidFill>
              </a:rPr>
              <a:t> </a:t>
            </a:r>
            <a:r>
              <a:rPr lang="en-US" altLang="en-US" b="1" i="1" dirty="0" smtClean="0"/>
              <a:t>camps </a:t>
            </a:r>
            <a:r>
              <a:rPr lang="en-US" altLang="en-US" b="1" i="1" dirty="0"/>
              <a:t>and programs</a:t>
            </a:r>
            <a:r>
              <a:rPr lang="en-US" altLang="en-US" dirty="0"/>
              <a:t> </a:t>
            </a:r>
            <a:r>
              <a:rPr lang="en-US" altLang="en-US" dirty="0">
                <a:solidFill>
                  <a:srgbClr val="000000"/>
                </a:solidFill>
              </a:rPr>
              <a:t>at </a:t>
            </a:r>
            <a:r>
              <a:rPr lang="en-US" altLang="en-US" dirty="0" smtClean="0">
                <a:solidFill>
                  <a:srgbClr val="000000"/>
                </a:solidFill>
              </a:rPr>
              <a:t>MSU for </a:t>
            </a:r>
          </a:p>
          <a:p>
            <a:r>
              <a:rPr lang="en-US" altLang="en-US" dirty="0" err="1" smtClean="0">
                <a:solidFill>
                  <a:srgbClr val="000000"/>
                </a:solidFill>
              </a:rPr>
              <a:t>pre-college</a:t>
            </a:r>
            <a:r>
              <a:rPr lang="en-US" altLang="en-US" dirty="0" smtClean="0">
                <a:solidFill>
                  <a:srgbClr val="000000"/>
                </a:solidFill>
              </a:rPr>
              <a:t> students: </a:t>
            </a:r>
            <a:r>
              <a:rPr lang="en-US" altLang="en-US" u="sng" dirty="0">
                <a:solidFill>
                  <a:srgbClr val="67B14B"/>
                </a:solidFill>
              </a:rPr>
              <a:t>spartanyouth.msu.edu</a:t>
            </a:r>
          </a:p>
        </p:txBody>
      </p:sp>
      <p:sp>
        <p:nvSpPr>
          <p:cNvPr id="11" name="Rectangle 10"/>
          <p:cNvSpPr/>
          <p:nvPr/>
        </p:nvSpPr>
        <p:spPr>
          <a:xfrm>
            <a:off x="588645" y="5194009"/>
            <a:ext cx="8251947" cy="769441"/>
          </a:xfrm>
          <a:prstGeom prst="rect">
            <a:avLst/>
          </a:prstGeom>
        </p:spPr>
        <p:txBody>
          <a:bodyPr wrap="square">
            <a:spAutoFit/>
          </a:bodyPr>
          <a:lstStyle/>
          <a:p>
            <a:r>
              <a:rPr lang="en-US" altLang="en-US" sz="2200" dirty="0" smtClean="0">
                <a:solidFill>
                  <a:srgbClr val="000000"/>
                </a:solidFill>
                <a:latin typeface="Arial Black" panose="020B0A04020102020204" pitchFamily="34" charset="0"/>
                <a:cs typeface="Aharoni" panose="02010803020104030203" pitchFamily="2" charset="-79"/>
              </a:rPr>
              <a:t>contact</a:t>
            </a:r>
            <a:r>
              <a:rPr lang="en-US" altLang="en-US" sz="2200" dirty="0" smtClean="0">
                <a:solidFill>
                  <a:schemeClr val="accent6">
                    <a:lumMod val="75000"/>
                  </a:schemeClr>
                </a:solidFill>
                <a:latin typeface="Arial Black" panose="020B0A04020102020204" pitchFamily="34" charset="0"/>
                <a:cs typeface="Aharoni" panose="02010803020104030203" pitchFamily="2" charset="-79"/>
              </a:rPr>
              <a:t> </a:t>
            </a:r>
            <a:r>
              <a:rPr lang="en-US" altLang="en-US" sz="2200" dirty="0" smtClean="0">
                <a:latin typeface="Arial Black" panose="020B0A04020102020204" pitchFamily="34" charset="0"/>
                <a:cs typeface="Aharoni" panose="02010803020104030203" pitchFamily="2" charset="-79"/>
                <a:hlinkClick r:id="rId4"/>
              </a:rPr>
              <a:t>visits@nscl.msu.edu</a:t>
            </a:r>
            <a:r>
              <a:rPr lang="en-US" altLang="en-US" sz="2200" dirty="0" smtClean="0">
                <a:latin typeface="Arial Black" panose="020B0A04020102020204" pitchFamily="34" charset="0"/>
                <a:cs typeface="Aharoni" panose="02010803020104030203" pitchFamily="2" charset="-79"/>
              </a:rPr>
              <a:t> </a:t>
            </a:r>
          </a:p>
          <a:p>
            <a:r>
              <a:rPr lang="en-US" altLang="en-US" sz="2200" dirty="0" smtClean="0">
                <a:solidFill>
                  <a:srgbClr val="000000"/>
                </a:solidFill>
                <a:latin typeface="Arial Black" panose="020B0A04020102020204" pitchFamily="34" charset="0"/>
                <a:cs typeface="Aharoni" panose="02010803020104030203" pitchFamily="2" charset="-79"/>
              </a:rPr>
              <a:t>or </a:t>
            </a:r>
            <a:r>
              <a:rPr lang="en-US" altLang="en-US" sz="2200" dirty="0">
                <a:solidFill>
                  <a:srgbClr val="000000"/>
                </a:solidFill>
                <a:latin typeface="Arial Black" panose="020B0A04020102020204" pitchFamily="34" charset="0"/>
                <a:cs typeface="Aharoni" panose="02010803020104030203" pitchFamily="2" charset="-79"/>
              </a:rPr>
              <a:t>go to </a:t>
            </a:r>
            <a:r>
              <a:rPr lang="en-US" altLang="en-US" sz="2200" dirty="0">
                <a:latin typeface="Arial Black" panose="020B0A04020102020204" pitchFamily="34" charset="0"/>
                <a:cs typeface="Aharoni" panose="02010803020104030203" pitchFamily="2" charset="-79"/>
                <a:hlinkClick r:id="rId5"/>
              </a:rPr>
              <a:t>nscl.msu.edu</a:t>
            </a:r>
            <a:r>
              <a:rPr lang="en-US" altLang="en-US" sz="2200" u="sng" dirty="0">
                <a:solidFill>
                  <a:srgbClr val="67B14B"/>
                </a:solidFill>
                <a:latin typeface="Arial Black" panose="020B0A04020102020204" pitchFamily="34" charset="0"/>
                <a:cs typeface="Aharoni" panose="02010803020104030203" pitchFamily="2" charset="-79"/>
              </a:rPr>
              <a:t>/public/education</a:t>
            </a:r>
            <a:endParaRPr lang="en-US" sz="2200" u="sng" dirty="0">
              <a:solidFill>
                <a:srgbClr val="67B14B"/>
              </a:solidFill>
              <a:latin typeface="Arial Black" panose="020B0A04020102020204" pitchFamily="34" charset="0"/>
              <a:cs typeface="Aharoni" panose="02010803020104030203" pitchFamily="2" charset="-79"/>
            </a:endParaRPr>
          </a:p>
        </p:txBody>
      </p:sp>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29788" y="1677482"/>
            <a:ext cx="1728486" cy="2024881"/>
          </a:xfrm>
          <a:prstGeom prst="rect">
            <a:avLst/>
          </a:prstGeom>
        </p:spPr>
      </p:pic>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03955" y="3802742"/>
            <a:ext cx="1380150" cy="1311220"/>
          </a:xfrm>
          <a:prstGeom prst="rect">
            <a:avLst/>
          </a:prstGeom>
        </p:spPr>
      </p:pic>
      <p:sp>
        <p:nvSpPr>
          <p:cNvPr id="14" name="TextBox 13"/>
          <p:cNvSpPr txBox="1"/>
          <p:nvPr/>
        </p:nvSpPr>
        <p:spPr>
          <a:xfrm>
            <a:off x="4608002" y="4704304"/>
            <a:ext cx="1716252" cy="400110"/>
          </a:xfrm>
          <a:prstGeom prst="rect">
            <a:avLst/>
          </a:prstGeom>
          <a:noFill/>
        </p:spPr>
        <p:txBody>
          <a:bodyPr wrap="square" rtlCol="0">
            <a:spAutoFit/>
          </a:bodyPr>
          <a:lstStyle/>
          <a:p>
            <a:r>
              <a:rPr lang="en-US" sz="2000" b="1" dirty="0" smtClean="0">
                <a:solidFill>
                  <a:schemeClr val="accent6">
                    <a:lumMod val="75000"/>
                  </a:schemeClr>
                </a:solidFill>
                <a:latin typeface="Arial" panose="020B0604020202020204" pitchFamily="34" charset="0"/>
                <a:cs typeface="Arial" panose="020B0604020202020204" pitchFamily="34" charset="0"/>
              </a:rPr>
              <a:t>GIFT SHOP</a:t>
            </a:r>
            <a:endParaRPr lang="en-US" sz="2000" b="1" dirty="0">
              <a:solidFill>
                <a:schemeClr val="accent6">
                  <a:lumMod val="75000"/>
                </a:schemeClr>
              </a:solidFill>
              <a:latin typeface="Arial" panose="020B0604020202020204" pitchFamily="34" charset="0"/>
              <a:cs typeface="Arial" panose="020B0604020202020204" pitchFamily="34" charset="0"/>
            </a:endParaRPr>
          </a:p>
        </p:txBody>
      </p:sp>
      <p:sp>
        <p:nvSpPr>
          <p:cNvPr id="15" name="Rectangle 14"/>
          <p:cNvSpPr/>
          <p:nvPr/>
        </p:nvSpPr>
        <p:spPr>
          <a:xfrm>
            <a:off x="400564" y="3797595"/>
            <a:ext cx="2155898" cy="923330"/>
          </a:xfrm>
          <a:prstGeom prst="rect">
            <a:avLst/>
          </a:prstGeom>
        </p:spPr>
        <p:txBody>
          <a:bodyPr wrap="square">
            <a:spAutoFit/>
          </a:bodyPr>
          <a:lstStyle/>
          <a:p>
            <a:pPr algn="r">
              <a:spcBef>
                <a:spcPct val="50000"/>
              </a:spcBef>
            </a:pPr>
            <a:r>
              <a:rPr lang="en-US" altLang="en-US" dirty="0" smtClean="0">
                <a:solidFill>
                  <a:srgbClr val="000000"/>
                </a:solidFill>
              </a:rPr>
              <a:t>Get the Android/ iPhone/iPad </a:t>
            </a:r>
            <a:r>
              <a:rPr lang="en-US" altLang="en-US" dirty="0">
                <a:solidFill>
                  <a:srgbClr val="000000"/>
                </a:solidFill>
              </a:rPr>
              <a:t>game </a:t>
            </a:r>
            <a:r>
              <a:rPr lang="en-US" altLang="en-US" b="1" i="1" dirty="0" err="1"/>
              <a:t>Isotopolis</a:t>
            </a:r>
            <a:r>
              <a:rPr lang="en-US" altLang="en-US" dirty="0">
                <a:solidFill>
                  <a:schemeClr val="accent6">
                    <a:lumMod val="75000"/>
                  </a:schemeClr>
                </a:solidFill>
              </a:rPr>
              <a:t> </a:t>
            </a:r>
            <a:r>
              <a:rPr lang="en-US" altLang="en-US" dirty="0">
                <a:solidFill>
                  <a:srgbClr val="000000"/>
                </a:solidFill>
              </a:rPr>
              <a:t>for free! </a:t>
            </a:r>
          </a:p>
        </p:txBody>
      </p:sp>
      <p:sp>
        <p:nvSpPr>
          <p:cNvPr id="18" name="TextBox 17"/>
          <p:cNvSpPr txBox="1"/>
          <p:nvPr/>
        </p:nvSpPr>
        <p:spPr>
          <a:xfrm>
            <a:off x="4535904" y="1707845"/>
            <a:ext cx="1716252" cy="523220"/>
          </a:xfrm>
          <a:prstGeom prst="rect">
            <a:avLst/>
          </a:prstGeom>
          <a:noFill/>
        </p:spPr>
        <p:txBody>
          <a:bodyPr wrap="square" rtlCol="0">
            <a:spAutoFit/>
          </a:bodyPr>
          <a:lstStyle/>
          <a:p>
            <a:r>
              <a:rPr lang="en-US" sz="1400" b="1" dirty="0" smtClean="0">
                <a:solidFill>
                  <a:schemeClr val="accent6">
                    <a:lumMod val="75000"/>
                  </a:schemeClr>
                </a:solidFill>
                <a:latin typeface="Arial" panose="020B0604020202020204" pitchFamily="34" charset="0"/>
                <a:cs typeface="Arial" panose="020B0604020202020204" pitchFamily="34" charset="0"/>
              </a:rPr>
              <a:t>SPARTAN YOUTH PROGRAMS</a:t>
            </a:r>
            <a:endParaRPr lang="en-US" sz="1400" b="1" dirty="0">
              <a:solidFill>
                <a:schemeClr val="accent6">
                  <a:lumMod val="75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27283" y="5425120"/>
            <a:ext cx="440318" cy="357982"/>
          </a:xfrm>
          <a:prstGeom prst="rect">
            <a:avLst/>
          </a:prstGeom>
        </p:spPr>
      </p:pic>
      <p:sp>
        <p:nvSpPr>
          <p:cNvPr id="19" name="Rectangle 18"/>
          <p:cNvSpPr/>
          <p:nvPr/>
        </p:nvSpPr>
        <p:spPr>
          <a:xfrm>
            <a:off x="7467601" y="5410200"/>
            <a:ext cx="1087754" cy="400110"/>
          </a:xfrm>
          <a:prstGeom prst="rect">
            <a:avLst/>
          </a:prstGeom>
        </p:spPr>
        <p:txBody>
          <a:bodyPr wrap="square">
            <a:spAutoFit/>
          </a:bodyPr>
          <a:lstStyle/>
          <a:p>
            <a:r>
              <a:rPr lang="en-US" altLang="en-US" sz="2000" dirty="0" smtClean="0">
                <a:solidFill>
                  <a:schemeClr val="accent6">
                    <a:lumMod val="75000"/>
                  </a:schemeClr>
                </a:solidFill>
                <a:latin typeface="+mj-lt"/>
                <a:cs typeface="Aharoni" panose="02010803020104030203" pitchFamily="2" charset="-79"/>
              </a:rPr>
              <a:t>@</a:t>
            </a:r>
            <a:r>
              <a:rPr lang="en-US" altLang="en-US" sz="2000" dirty="0" err="1" smtClean="0">
                <a:solidFill>
                  <a:schemeClr val="accent6">
                    <a:lumMod val="75000"/>
                  </a:schemeClr>
                </a:solidFill>
                <a:latin typeface="+mj-lt"/>
                <a:cs typeface="Aharoni" panose="02010803020104030203" pitchFamily="2" charset="-79"/>
              </a:rPr>
              <a:t>nscl</a:t>
            </a:r>
            <a:endParaRPr lang="en-US" sz="2000" dirty="0">
              <a:latin typeface="+mj-lt"/>
              <a:cs typeface="Aharoni" panose="02010803020104030203" pitchFamily="2" charset="-79"/>
            </a:endParaRPr>
          </a:p>
        </p:txBody>
      </p:sp>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t="12830" b="10190"/>
          <a:stretch/>
        </p:blipFill>
        <p:spPr>
          <a:xfrm>
            <a:off x="2652415" y="2787962"/>
            <a:ext cx="1781768" cy="914401"/>
          </a:xfrm>
          <a:prstGeom prst="rect">
            <a:avLst/>
          </a:prstGeom>
        </p:spPr>
      </p:pic>
      <p:grpSp>
        <p:nvGrpSpPr>
          <p:cNvPr id="6" name="Group 5"/>
          <p:cNvGrpSpPr/>
          <p:nvPr/>
        </p:nvGrpSpPr>
        <p:grpSpPr>
          <a:xfrm>
            <a:off x="2641024" y="3802742"/>
            <a:ext cx="1797853" cy="1301672"/>
            <a:chOff x="4714238" y="2213945"/>
            <a:chExt cx="2236345" cy="1619146"/>
          </a:xfrm>
        </p:grpSpPr>
        <p:pic>
          <p:nvPicPr>
            <p:cNvPr id="3" name="Picture 2"/>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714238" y="2213945"/>
              <a:ext cx="2236345" cy="1619146"/>
            </a:xfrm>
            <a:prstGeom prst="rect">
              <a:avLst/>
            </a:prstGeom>
          </p:spPr>
        </p:pic>
        <p:pic>
          <p:nvPicPr>
            <p:cNvPr id="4" name="Picture 3"/>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761905" y="2225387"/>
              <a:ext cx="1188677" cy="419964"/>
            </a:xfrm>
            <a:prstGeom prst="rect">
              <a:avLst/>
            </a:prstGeom>
          </p:spPr>
        </p:pic>
      </p:grpSp>
      <p:pic>
        <p:nvPicPr>
          <p:cNvPr id="9" name="Pictur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28528" y="1677482"/>
            <a:ext cx="1810760" cy="1207173"/>
          </a:xfrm>
          <a:prstGeom prst="rect">
            <a:avLst/>
          </a:prstGeom>
        </p:spPr>
      </p:pic>
      <p:sp>
        <p:nvSpPr>
          <p:cNvPr id="21" name="Title 2"/>
          <p:cNvSpPr>
            <a:spLocks noGrp="1"/>
          </p:cNvSpPr>
          <p:nvPr>
            <p:ph type="title" idx="4294967295"/>
          </p:nvPr>
        </p:nvSpPr>
        <p:spPr>
          <a:xfrm>
            <a:off x="0" y="285750"/>
            <a:ext cx="8991600" cy="485775"/>
          </a:xfrm>
        </p:spPr>
        <p:txBody>
          <a:bodyPr/>
          <a:lstStyle/>
          <a:p>
            <a:r>
              <a:rPr lang="en-US" dirty="0" smtClean="0"/>
              <a:t>Explore FRIB &amp; NSCL at MSU</a:t>
            </a:r>
            <a:endParaRPr lang="en-US" dirty="0"/>
          </a:p>
        </p:txBody>
      </p:sp>
    </p:spTree>
    <p:extLst>
      <p:ext uri="{BB962C8B-B14F-4D97-AF65-F5344CB8AC3E}">
        <p14:creationId xmlns:p14="http://schemas.microsoft.com/office/powerpoint/2010/main" val="673223841"/>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254835" cy="6941127"/>
          </a:xfrm>
          <a:prstGeom prst="rect">
            <a:avLst/>
          </a:prstGeom>
        </p:spPr>
      </p:pic>
      <p:sp>
        <p:nvSpPr>
          <p:cNvPr id="2" name="TextBox 1"/>
          <p:cNvSpPr txBox="1"/>
          <p:nvPr/>
        </p:nvSpPr>
        <p:spPr>
          <a:xfrm>
            <a:off x="3016815" y="5144494"/>
            <a:ext cx="184731" cy="461665"/>
          </a:xfrm>
          <a:prstGeom prst="rect">
            <a:avLst/>
          </a:prstGeom>
          <a:noFill/>
        </p:spPr>
        <p:txBody>
          <a:bodyPr wrap="none" rtlCol="0">
            <a:spAutoFit/>
          </a:bodyPr>
          <a:lstStyle/>
          <a:p>
            <a:endParaRPr lang="en-US" sz="2400" b="1" dirty="0">
              <a:solidFill>
                <a:srgbClr val="390C5D"/>
              </a:solidFill>
            </a:endParaRPr>
          </a:p>
        </p:txBody>
      </p:sp>
      <p:sp>
        <p:nvSpPr>
          <p:cNvPr id="3" name="TextBox 2"/>
          <p:cNvSpPr txBox="1"/>
          <p:nvPr/>
        </p:nvSpPr>
        <p:spPr>
          <a:xfrm>
            <a:off x="2832213" y="4836889"/>
            <a:ext cx="3536220" cy="800219"/>
          </a:xfrm>
          <a:prstGeom prst="rect">
            <a:avLst/>
          </a:prstGeom>
          <a:solidFill>
            <a:srgbClr val="BE5ECC"/>
          </a:solidFill>
          <a:ln w="12700">
            <a:solidFill>
              <a:schemeClr val="bg1"/>
            </a:solidFill>
          </a:ln>
        </p:spPr>
        <p:txBody>
          <a:bodyPr wrap="square" rtlCol="0">
            <a:spAutoFit/>
          </a:bodyPr>
          <a:lstStyle/>
          <a:p>
            <a:pPr algn="ctr"/>
            <a:r>
              <a:rPr lang="en-US" sz="2800" dirty="0" smtClean="0">
                <a:latin typeface="Arial Black" panose="020B0A04020102020204" pitchFamily="34" charset="0"/>
              </a:rPr>
              <a:t>Annually in April</a:t>
            </a:r>
          </a:p>
          <a:p>
            <a:pPr algn="ctr"/>
            <a:r>
              <a:rPr lang="en-US" dirty="0" smtClean="0">
                <a:latin typeface="Arial Black" panose="020B0A04020102020204" pitchFamily="34" charset="0"/>
              </a:rPr>
              <a:t>sciencefestival.msu.edu</a:t>
            </a:r>
            <a:endParaRPr lang="en-US" dirty="0">
              <a:latin typeface="Arial Black" panose="020B0A04020102020204" pitchFamily="34" charset="0"/>
            </a:endParaRPr>
          </a:p>
        </p:txBody>
      </p:sp>
    </p:spTree>
    <p:extLst>
      <p:ext uri="{BB962C8B-B14F-4D97-AF65-F5344CB8AC3E}">
        <p14:creationId xmlns:p14="http://schemas.microsoft.com/office/powerpoint/2010/main" val="4152354395"/>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2" descr="helium-ani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6333" y="3801195"/>
            <a:ext cx="2371005" cy="237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191869"/>
            <a:ext cx="9144000" cy="707886"/>
          </a:xfrm>
          <a:prstGeom prst="rect">
            <a:avLst/>
          </a:prstGeom>
        </p:spPr>
        <p:txBody>
          <a:bodyPr wrap="square">
            <a:spAutoFit/>
          </a:bodyPr>
          <a:lstStyle/>
          <a:p>
            <a:pPr algn="ctr"/>
            <a:r>
              <a:rPr lang="en-US" sz="4000" b="1" dirty="0" smtClean="0">
                <a:solidFill>
                  <a:srgbClr val="67B14B"/>
                </a:solidFill>
              </a:rPr>
              <a:t>Science</a:t>
            </a:r>
            <a:r>
              <a:rPr lang="en-US" sz="4000" b="1" dirty="0" smtClean="0"/>
              <a:t> is the study of our universe</a:t>
            </a:r>
            <a:endParaRPr lang="en-US" sz="4000" b="1" dirty="0"/>
          </a:p>
        </p:txBody>
      </p:sp>
      <p:sp>
        <p:nvSpPr>
          <p:cNvPr id="3" name="Content Placeholder 2"/>
          <p:cNvSpPr txBox="1">
            <a:spLocks/>
          </p:cNvSpPr>
          <p:nvPr/>
        </p:nvSpPr>
        <p:spPr>
          <a:xfrm>
            <a:off x="388437" y="1118388"/>
            <a:ext cx="6157586" cy="4114800"/>
          </a:xfrm>
          <a:prstGeom prst="rect">
            <a:avLst/>
          </a:prstGeom>
        </p:spPr>
        <p:txBody>
          <a:bodyPr>
            <a:no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a:buFontTx/>
              <a:buNone/>
            </a:pPr>
            <a:r>
              <a:rPr lang="en-US" altLang="en-US" sz="2800" b="1" kern="0" dirty="0" smtClean="0">
                <a:solidFill>
                  <a:schemeClr val="tx1"/>
                </a:solidFill>
              </a:rPr>
              <a:t>What are you made of?</a:t>
            </a:r>
          </a:p>
          <a:p>
            <a:pPr>
              <a:buFont typeface="Wingdings" pitchFamily="2" charset="2"/>
              <a:buChar char=""/>
            </a:pPr>
            <a:r>
              <a:rPr lang="en-US" altLang="en-US" sz="2800" kern="0" dirty="0" smtClean="0">
                <a:solidFill>
                  <a:schemeClr val="tx1"/>
                </a:solidFill>
              </a:rPr>
              <a:t>Organs (medicine)</a:t>
            </a:r>
          </a:p>
          <a:p>
            <a:pPr lvl="1">
              <a:buFont typeface="Wingdings" panose="05000000000000000000" pitchFamily="2" charset="2"/>
              <a:buChar char=""/>
            </a:pPr>
            <a:r>
              <a:rPr lang="en-US" altLang="en-US" sz="2800" kern="0" dirty="0" smtClean="0"/>
              <a:t>Cells (microbiology)</a:t>
            </a:r>
          </a:p>
          <a:p>
            <a:pPr lvl="2">
              <a:buFont typeface="Wingdings" panose="05000000000000000000" pitchFamily="2" charset="2"/>
              <a:buChar char=""/>
            </a:pPr>
            <a:r>
              <a:rPr lang="en-US" altLang="en-US" sz="2400" kern="0" dirty="0" smtClean="0"/>
              <a:t>Molecules (chemistry)</a:t>
            </a:r>
          </a:p>
          <a:p>
            <a:pPr lvl="3">
              <a:buFont typeface="Wingdings" panose="05000000000000000000" pitchFamily="2" charset="2"/>
              <a:buChar char=""/>
            </a:pPr>
            <a:r>
              <a:rPr lang="en-US" altLang="en-US" sz="2400" kern="0" dirty="0" smtClean="0"/>
              <a:t>Atoms (physics)</a:t>
            </a:r>
          </a:p>
          <a:p>
            <a:pPr lvl="4">
              <a:buFont typeface="Wingdings" panose="05000000000000000000" pitchFamily="2" charset="2"/>
              <a:buChar char=""/>
            </a:pPr>
            <a:r>
              <a:rPr lang="en-US" altLang="en-US" sz="2400" kern="0" dirty="0" smtClean="0"/>
              <a:t>Nuclei (nuclear science)</a:t>
            </a:r>
          </a:p>
          <a:p>
            <a:pPr lvl="5">
              <a:buFont typeface="Wingdings" panose="05000000000000000000" pitchFamily="2" charset="2"/>
              <a:buChar char=""/>
            </a:pPr>
            <a:r>
              <a:rPr lang="en-US" altLang="en-US" sz="2400" kern="0" dirty="0" smtClean="0"/>
              <a:t>Protons and Neutrons (high energy physics)</a:t>
            </a:r>
          </a:p>
          <a:p>
            <a:pPr lvl="6">
              <a:buFont typeface="Wingdings" panose="05000000000000000000" pitchFamily="2" charset="2"/>
              <a:buChar char=""/>
            </a:pPr>
            <a:r>
              <a:rPr lang="en-US" altLang="en-US" sz="2000" kern="0" dirty="0" smtClean="0"/>
              <a:t>Quarks (high energy physics)</a:t>
            </a:r>
          </a:p>
          <a:p>
            <a:pPr lvl="7">
              <a:buFont typeface="Wingdings" panose="05000000000000000000" pitchFamily="2" charset="2"/>
              <a:buChar char=""/>
            </a:pPr>
            <a:r>
              <a:rPr lang="en-US" altLang="en-US" sz="2000" kern="0" dirty="0" smtClean="0"/>
              <a:t>??? (???)</a:t>
            </a:r>
          </a:p>
        </p:txBody>
      </p:sp>
      <p:pic>
        <p:nvPicPr>
          <p:cNvPr id="4"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413695" y="1122544"/>
            <a:ext cx="2313340" cy="453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18"/>
          <p:cNvSpPr>
            <a:spLocks noChangeArrowheads="1"/>
          </p:cNvSpPr>
          <p:nvPr/>
        </p:nvSpPr>
        <p:spPr bwMode="auto">
          <a:xfrm>
            <a:off x="1148130" y="4648200"/>
            <a:ext cx="629870" cy="650727"/>
          </a:xfrm>
          <a:prstGeom prst="ellipse">
            <a:avLst/>
          </a:prstGeom>
          <a:noFill/>
          <a:ln w="25400">
            <a:solidFill>
              <a:srgbClr val="D6A16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endParaRPr lang="en-US" altLang="en-US" sz="3600">
              <a:solidFill>
                <a:schemeClr val="bg1"/>
              </a:solidFill>
              <a:latin typeface="Century Gothic" panose="020B0502020202020204" pitchFamily="34" charset="0"/>
            </a:endParaRPr>
          </a:p>
        </p:txBody>
      </p:sp>
      <p:sp>
        <p:nvSpPr>
          <p:cNvPr id="7" name="Line 13"/>
          <p:cNvSpPr>
            <a:spLocks noChangeShapeType="1"/>
          </p:cNvSpPr>
          <p:nvPr/>
        </p:nvSpPr>
        <p:spPr bwMode="auto">
          <a:xfrm flipH="1">
            <a:off x="1684863" y="3505200"/>
            <a:ext cx="372535" cy="1143000"/>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Line 13"/>
          <p:cNvSpPr>
            <a:spLocks noChangeShapeType="1"/>
          </p:cNvSpPr>
          <p:nvPr/>
        </p:nvSpPr>
        <p:spPr bwMode="auto">
          <a:xfrm flipH="1">
            <a:off x="1439331" y="3124201"/>
            <a:ext cx="0" cy="990600"/>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Line 13"/>
          <p:cNvSpPr>
            <a:spLocks noChangeShapeType="1"/>
          </p:cNvSpPr>
          <p:nvPr/>
        </p:nvSpPr>
        <p:spPr bwMode="auto">
          <a:xfrm flipH="1">
            <a:off x="1684864" y="3887414"/>
            <a:ext cx="1074578" cy="1172460"/>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 name="TextBox 9"/>
          <p:cNvSpPr txBox="1"/>
          <p:nvPr/>
        </p:nvSpPr>
        <p:spPr>
          <a:xfrm>
            <a:off x="2483657" y="5725516"/>
            <a:ext cx="1723549" cy="369332"/>
          </a:xfrm>
          <a:prstGeom prst="rect">
            <a:avLst/>
          </a:prstGeom>
          <a:noFill/>
        </p:spPr>
        <p:txBody>
          <a:bodyPr wrap="none" rtlCol="0">
            <a:spAutoFit/>
          </a:bodyPr>
          <a:lstStyle/>
          <a:p>
            <a:r>
              <a:rPr lang="en-US" dirty="0" smtClean="0"/>
              <a:t>(and electrons)</a:t>
            </a:r>
            <a:endParaRPr lang="en-US" dirty="0"/>
          </a:p>
        </p:txBody>
      </p:sp>
    </p:spTree>
    <p:extLst>
      <p:ext uri="{BB962C8B-B14F-4D97-AF65-F5344CB8AC3E}">
        <p14:creationId xmlns:p14="http://schemas.microsoft.com/office/powerpoint/2010/main" val="97398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left)">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ipe(left)">
                                      <p:cBhvr>
                                        <p:cTn id="31" dur="500"/>
                                        <p:tgtEl>
                                          <p:spTgt spid="3">
                                            <p:txEl>
                                              <p:pRg st="4" end="4"/>
                                            </p:txEl>
                                          </p:spTgt>
                                        </p:tgtEl>
                                      </p:cBhvr>
                                    </p:animEffect>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500"/>
                                        <p:tgtEl>
                                          <p:spTgt spid="8"/>
                                        </p:tgtEl>
                                      </p:cBhvr>
                                    </p:animEffect>
                                  </p:childTnLst>
                                </p:cTn>
                              </p:par>
                            </p:childTnLst>
                          </p:cTn>
                        </p:par>
                        <p:par>
                          <p:cTn id="36" fill="hold">
                            <p:stCondLst>
                              <p:cond delay="1000"/>
                            </p:stCondLst>
                            <p:childTnLst>
                              <p:par>
                                <p:cTn id="37" presetID="1"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wipe(left)">
                                      <p:cBhvr>
                                        <p:cTn id="43" dur="500"/>
                                        <p:tgtEl>
                                          <p:spTgt spid="3">
                                            <p:txEl>
                                              <p:pRg st="5" end="5"/>
                                            </p:txEl>
                                          </p:spTgt>
                                        </p:tgtEl>
                                      </p:cBhvr>
                                    </p:animEffect>
                                  </p:childTnLst>
                                </p:cTn>
                              </p:par>
                            </p:childTnLst>
                          </p:cTn>
                        </p:par>
                        <p:par>
                          <p:cTn id="44" fill="hold">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up)">
                                      <p:cBhvr>
                                        <p:cTn id="47" dur="500"/>
                                        <p:tgtEl>
                                          <p:spTgt spid="7"/>
                                        </p:tgtEl>
                                      </p:cBhvr>
                                    </p:animEffect>
                                  </p:childTnLst>
                                </p:cTn>
                              </p:par>
                            </p:childTnLst>
                          </p:cTn>
                        </p:par>
                        <p:par>
                          <p:cTn id="48" fill="hold">
                            <p:stCondLst>
                              <p:cond delay="1000"/>
                            </p:stCondLst>
                            <p:childTnLst>
                              <p:par>
                                <p:cTn id="49" presetID="1" presetClass="entr" presetSubtype="0"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wipe(left)">
                                      <p:cBhvr>
                                        <p:cTn id="55" dur="500"/>
                                        <p:tgtEl>
                                          <p:spTgt spid="3">
                                            <p:txEl>
                                              <p:pRg st="6" end="6"/>
                                            </p:txEl>
                                          </p:spTgt>
                                        </p:tgtEl>
                                      </p:cBhvr>
                                    </p:animEffect>
                                  </p:childTnLst>
                                </p:cTn>
                              </p:par>
                            </p:childTnLst>
                          </p:cTn>
                        </p:par>
                        <p:par>
                          <p:cTn id="56" fill="hold">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up)">
                                      <p:cBhvr>
                                        <p:cTn id="59" dur="500"/>
                                        <p:tgtEl>
                                          <p:spTgt spid="9"/>
                                        </p:tgtEl>
                                      </p:cBhvr>
                                    </p:animEffect>
                                  </p:childTnLst>
                                </p:cTn>
                              </p:par>
                            </p:childTnLst>
                          </p:cTn>
                        </p:par>
                        <p:par>
                          <p:cTn id="60" fill="hold">
                            <p:stCondLst>
                              <p:cond delay="1000"/>
                            </p:stCondLst>
                            <p:childTnLst>
                              <p:par>
                                <p:cTn id="61" presetID="1" presetClass="entr" presetSubtype="0"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animEffect transition="in" filter="wipe(left)">
                                      <p:cBhvr>
                                        <p:cTn id="67" dur="500"/>
                                        <p:tgtEl>
                                          <p:spTgt spid="3">
                                            <p:txEl>
                                              <p:pRg st="7" end="7"/>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3">
                                            <p:txEl>
                                              <p:pRg st="8" end="8"/>
                                            </p:txEl>
                                          </p:spTgt>
                                        </p:tgtEl>
                                        <p:attrNameLst>
                                          <p:attrName>style.visibility</p:attrName>
                                        </p:attrNameLst>
                                      </p:cBhvr>
                                      <p:to>
                                        <p:strVal val="visible"/>
                                      </p:to>
                                    </p:set>
                                    <p:animEffect transition="in" filter="wipe(left)">
                                      <p:cBhvr>
                                        <p:cTn id="72" dur="500"/>
                                        <p:tgtEl>
                                          <p:spTgt spid="3">
                                            <p:txEl>
                                              <p:pRg st="8" end="8"/>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mph" presetSubtype="2" fill="hold" nodeType="clickEffect">
                                  <p:stCondLst>
                                    <p:cond delay="0"/>
                                  </p:stCondLst>
                                  <p:childTnLst>
                                    <p:animClr clrSpc="rgb" dir="cw">
                                      <p:cBhvr override="childStyle">
                                        <p:cTn id="76" dur="2000" fill="hold"/>
                                        <p:tgtEl>
                                          <p:spTgt spid="3">
                                            <p:txEl>
                                              <p:pRg st="5" end="5"/>
                                            </p:txEl>
                                          </p:spTgt>
                                        </p:tgtEl>
                                        <p:attrNameLst>
                                          <p:attrName>style.color</p:attrName>
                                        </p:attrNameLst>
                                      </p:cBhvr>
                                      <p:to>
                                        <a:schemeClr val="accent2"/>
                                      </p:to>
                                    </p:animClr>
                                  </p:childTnLst>
                                </p:cTn>
                              </p:par>
                              <p:par>
                                <p:cTn id="77" presetID="15" presetClass="emph" presetSubtype="0" nodeType="withEffect">
                                  <p:stCondLst>
                                    <p:cond delay="0"/>
                                  </p:stCondLst>
                                  <p:childTnLst>
                                    <p:set>
                                      <p:cBhvr override="childStyle">
                                        <p:cTn id="78" dur="indefinite"/>
                                        <p:tgtEl>
                                          <p:spTgt spid="3">
                                            <p:txEl>
                                              <p:pRg st="5" end="5"/>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5"/>
      <p:bldP spid="6" grpId="0" uiExpand="1" animBg="1"/>
      <p:bldP spid="7" grpId="0" uiExpand="1" animBg="1"/>
      <p:bldP spid="8" grpId="0" uiExpand="1" animBg="1"/>
      <p:bldP spid="9" grpId="0" uiExpand="1" animBg="1"/>
      <p:bldP spid="10" grpId="0" uiExpand="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191869"/>
            <a:ext cx="9144000" cy="707886"/>
          </a:xfrm>
          <a:prstGeom prst="rect">
            <a:avLst/>
          </a:prstGeom>
        </p:spPr>
        <p:txBody>
          <a:bodyPr wrap="square">
            <a:spAutoFit/>
          </a:bodyPr>
          <a:lstStyle/>
          <a:p>
            <a:pPr algn="ctr"/>
            <a:r>
              <a:rPr lang="en-US" sz="4000" b="1" dirty="0" smtClean="0"/>
              <a:t>Why are nuclei interesting?</a:t>
            </a:r>
            <a:endParaRPr lang="en-US" sz="4000" b="1" dirty="0"/>
          </a:p>
        </p:txBody>
      </p:sp>
      <p:grpSp>
        <p:nvGrpSpPr>
          <p:cNvPr id="25" name="Group 42"/>
          <p:cNvGrpSpPr>
            <a:grpSpLocks/>
          </p:cNvGrpSpPr>
          <p:nvPr/>
        </p:nvGrpSpPr>
        <p:grpSpPr bwMode="auto">
          <a:xfrm>
            <a:off x="734498" y="1142498"/>
            <a:ext cx="7952302" cy="1360939"/>
            <a:chOff x="374314" y="1194715"/>
            <a:chExt cx="9918105" cy="1697789"/>
          </a:xfrm>
        </p:grpSpPr>
        <p:pic>
          <p:nvPicPr>
            <p:cNvPr id="26" name="Picture 33"/>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rot="16200000">
              <a:off x="1787124" y="-218095"/>
              <a:ext cx="1697789" cy="4523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36"/>
            <p:cNvSpPr txBox="1">
              <a:spLocks noChangeArrowheads="1"/>
            </p:cNvSpPr>
            <p:nvPr/>
          </p:nvSpPr>
          <p:spPr bwMode="auto">
            <a:xfrm>
              <a:off x="4897724" y="1362103"/>
              <a:ext cx="5394695" cy="1190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800" dirty="0" smtClean="0">
                  <a:solidFill>
                    <a:schemeClr val="accent6">
                      <a:lumMod val="75000"/>
                    </a:schemeClr>
                  </a:solidFill>
                  <a:latin typeface="Century Gothic" panose="020B0502020202020204" pitchFamily="34" charset="0"/>
                </a:rPr>
                <a:t>YOU AND THE UNIVERSE ARE MADE OF THEM</a:t>
              </a:r>
              <a:endParaRPr lang="en-US" altLang="en-US" sz="2800" dirty="0">
                <a:solidFill>
                  <a:schemeClr val="accent6">
                    <a:lumMod val="75000"/>
                  </a:schemeClr>
                </a:solidFill>
                <a:latin typeface="Century Gothic" panose="020B0502020202020204" pitchFamily="34" charset="0"/>
              </a:endParaRPr>
            </a:p>
          </p:txBody>
        </p:sp>
      </p:grpSp>
      <p:grpSp>
        <p:nvGrpSpPr>
          <p:cNvPr id="28" name="Group 46"/>
          <p:cNvGrpSpPr>
            <a:grpSpLocks/>
          </p:cNvGrpSpPr>
          <p:nvPr/>
        </p:nvGrpSpPr>
        <p:grpSpPr bwMode="auto">
          <a:xfrm>
            <a:off x="6636910" y="2449308"/>
            <a:ext cx="2278490" cy="1459275"/>
            <a:chOff x="6553200" y="2743200"/>
            <a:chExt cx="2362200" cy="1512332"/>
          </a:xfrm>
        </p:grpSpPr>
        <p:pic>
          <p:nvPicPr>
            <p:cNvPr id="29" name="Picture 32" descr="I:\projects\outreach\Marble Nuclei\Illustrations\Lithium 11 halo.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29400" y="2743200"/>
              <a:ext cx="2286000" cy="115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37"/>
            <p:cNvSpPr txBox="1">
              <a:spLocks noChangeArrowheads="1"/>
            </p:cNvSpPr>
            <p:nvPr/>
          </p:nvSpPr>
          <p:spPr bwMode="auto">
            <a:xfrm>
              <a:off x="6553200" y="3886200"/>
              <a:ext cx="2362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a:solidFill>
                    <a:schemeClr val="accent6">
                      <a:lumMod val="75000"/>
                    </a:schemeClr>
                  </a:solidFill>
                  <a:latin typeface="Century Gothic" panose="020B0502020202020204" pitchFamily="34" charset="0"/>
                </a:rPr>
                <a:t>How big are they?</a:t>
              </a:r>
            </a:p>
          </p:txBody>
        </p:sp>
      </p:grpSp>
      <p:grpSp>
        <p:nvGrpSpPr>
          <p:cNvPr id="31" name="Group 43"/>
          <p:cNvGrpSpPr>
            <a:grpSpLocks/>
          </p:cNvGrpSpPr>
          <p:nvPr/>
        </p:nvGrpSpPr>
        <p:grpSpPr bwMode="auto">
          <a:xfrm>
            <a:off x="455276" y="2573019"/>
            <a:ext cx="6038534" cy="646331"/>
            <a:chOff x="1498947" y="1491322"/>
            <a:chExt cx="6575603" cy="703445"/>
          </a:xfrm>
        </p:grpSpPr>
        <p:pic>
          <p:nvPicPr>
            <p:cNvPr id="32" name="Picture 36" descr="I:\projects\outreach\Marble Nuclei\Illustrations\Beryllium-Isotopes.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96150" y="1492056"/>
              <a:ext cx="4978400" cy="67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8"/>
            <p:cNvSpPr txBox="1">
              <a:spLocks noChangeArrowheads="1"/>
            </p:cNvSpPr>
            <p:nvPr/>
          </p:nvSpPr>
          <p:spPr bwMode="auto">
            <a:xfrm>
              <a:off x="1498947" y="1491322"/>
              <a:ext cx="1625164" cy="70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dirty="0">
                  <a:solidFill>
                    <a:schemeClr val="accent6">
                      <a:lumMod val="75000"/>
                    </a:schemeClr>
                  </a:solidFill>
                  <a:latin typeface="Century Gothic" panose="020B0502020202020204" pitchFamily="34" charset="0"/>
                </a:rPr>
                <a:t>How many </a:t>
              </a:r>
              <a:r>
                <a:rPr lang="en-US" altLang="en-US" sz="1800" dirty="0" smtClean="0">
                  <a:solidFill>
                    <a:schemeClr val="accent6">
                      <a:lumMod val="75000"/>
                    </a:schemeClr>
                  </a:solidFill>
                  <a:latin typeface="Century Gothic" panose="020B0502020202020204" pitchFamily="34" charset="0"/>
                </a:rPr>
                <a:t>kinds </a:t>
              </a:r>
              <a:r>
                <a:rPr lang="en-US" altLang="en-US" sz="1800" dirty="0">
                  <a:solidFill>
                    <a:schemeClr val="accent6">
                      <a:lumMod val="75000"/>
                    </a:schemeClr>
                  </a:solidFill>
                  <a:latin typeface="Century Gothic" panose="020B0502020202020204" pitchFamily="34" charset="0"/>
                </a:rPr>
                <a:t>exist?</a:t>
              </a:r>
            </a:p>
          </p:txBody>
        </p:sp>
      </p:grpSp>
      <p:grpSp>
        <p:nvGrpSpPr>
          <p:cNvPr id="34" name="Group 44"/>
          <p:cNvGrpSpPr>
            <a:grpSpLocks/>
          </p:cNvGrpSpPr>
          <p:nvPr/>
        </p:nvGrpSpPr>
        <p:grpSpPr bwMode="auto">
          <a:xfrm>
            <a:off x="2674759" y="3352800"/>
            <a:ext cx="3962151" cy="2730206"/>
            <a:chOff x="-442872" y="3923487"/>
            <a:chExt cx="4107022" cy="2829138"/>
          </a:xfrm>
        </p:grpSpPr>
        <p:pic>
          <p:nvPicPr>
            <p:cNvPr id="35" name="Picture 3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2872" y="3923487"/>
              <a:ext cx="2829138" cy="28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9"/>
            <p:cNvSpPr txBox="1">
              <a:spLocks noChangeArrowheads="1"/>
            </p:cNvSpPr>
            <p:nvPr/>
          </p:nvSpPr>
          <p:spPr bwMode="auto">
            <a:xfrm>
              <a:off x="2362083" y="3923487"/>
              <a:ext cx="1302067" cy="1530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dirty="0">
                  <a:solidFill>
                    <a:schemeClr val="accent6">
                      <a:lumMod val="75000"/>
                    </a:schemeClr>
                  </a:solidFill>
                  <a:latin typeface="Century Gothic" panose="020B0502020202020204" pitchFamily="34" charset="0"/>
                </a:rPr>
                <a:t>Where did the elements come from?</a:t>
              </a:r>
            </a:p>
          </p:txBody>
        </p:sp>
      </p:grpSp>
      <p:grpSp>
        <p:nvGrpSpPr>
          <p:cNvPr id="37" name="Group 47"/>
          <p:cNvGrpSpPr>
            <a:grpSpLocks/>
          </p:cNvGrpSpPr>
          <p:nvPr/>
        </p:nvGrpSpPr>
        <p:grpSpPr bwMode="auto">
          <a:xfrm>
            <a:off x="6636910" y="4064041"/>
            <a:ext cx="2243271" cy="2031959"/>
            <a:chOff x="5562600" y="4495800"/>
            <a:chExt cx="3039556" cy="2748791"/>
          </a:xfrm>
        </p:grpSpPr>
        <p:pic>
          <p:nvPicPr>
            <p:cNvPr id="38" name="Picture 35" descr="I:\projects\outreach\Marble Nuclei\Illustrations\fusion-mass-difference.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638800" y="4495800"/>
              <a:ext cx="2785486"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40"/>
            <p:cNvSpPr txBox="1">
              <a:spLocks noChangeArrowheads="1"/>
            </p:cNvSpPr>
            <p:nvPr/>
          </p:nvSpPr>
          <p:spPr bwMode="auto">
            <a:xfrm>
              <a:off x="5562600" y="6400800"/>
              <a:ext cx="3039556" cy="843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a:solidFill>
                    <a:schemeClr val="accent6">
                      <a:lumMod val="75000"/>
                    </a:schemeClr>
                  </a:solidFill>
                  <a:latin typeface="Century Gothic" panose="020B0502020202020204" pitchFamily="34" charset="0"/>
                </a:rPr>
                <a:t>How much do they weigh?</a:t>
              </a:r>
            </a:p>
          </p:txBody>
        </p:sp>
      </p:grpSp>
      <p:grpSp>
        <p:nvGrpSpPr>
          <p:cNvPr id="40" name="Group 45"/>
          <p:cNvGrpSpPr>
            <a:grpSpLocks/>
          </p:cNvGrpSpPr>
          <p:nvPr/>
        </p:nvGrpSpPr>
        <p:grpSpPr bwMode="auto">
          <a:xfrm>
            <a:off x="455276" y="3268204"/>
            <a:ext cx="2079423" cy="2888336"/>
            <a:chOff x="2476365" y="2682054"/>
            <a:chExt cx="2564010" cy="3563489"/>
          </a:xfrm>
        </p:grpSpPr>
        <p:pic>
          <p:nvPicPr>
            <p:cNvPr id="41" name="Picture 31" descr="I:\projects\outreach\Marble Nuclei\Illustrations\Beta minus decay.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595106" y="2682054"/>
              <a:ext cx="1541485" cy="20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a:spLocks noChangeArrowheads="1"/>
            </p:cNvSpPr>
            <p:nvPr/>
          </p:nvSpPr>
          <p:spPr bwMode="auto">
            <a:xfrm>
              <a:off x="2476365" y="4764635"/>
              <a:ext cx="2564010" cy="1480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dirty="0">
                  <a:solidFill>
                    <a:schemeClr val="accent6">
                      <a:lumMod val="75000"/>
                    </a:schemeClr>
                  </a:solidFill>
                  <a:latin typeface="Century Gothic" panose="020B0502020202020204" pitchFamily="34" charset="0"/>
                </a:rPr>
                <a:t>Why are some radioactive </a:t>
              </a:r>
              <a:r>
                <a:rPr lang="en-US" altLang="en-US" sz="1800" dirty="0" smtClean="0">
                  <a:solidFill>
                    <a:schemeClr val="accent6">
                      <a:lumMod val="75000"/>
                    </a:schemeClr>
                  </a:solidFill>
                  <a:latin typeface="Century Gothic" panose="020B0502020202020204" pitchFamily="34" charset="0"/>
                </a:rPr>
                <a:t>&amp; </a:t>
              </a:r>
              <a:r>
                <a:rPr lang="en-US" altLang="en-US" sz="1800" dirty="0">
                  <a:solidFill>
                    <a:schemeClr val="accent6">
                      <a:lumMod val="75000"/>
                    </a:schemeClr>
                  </a:solidFill>
                  <a:latin typeface="Century Gothic" panose="020B0502020202020204" pitchFamily="34" charset="0"/>
                </a:rPr>
                <a:t>how long do they last?</a:t>
              </a:r>
            </a:p>
          </p:txBody>
        </p:sp>
      </p:grpSp>
    </p:spTree>
    <p:extLst>
      <p:ext uri="{BB962C8B-B14F-4D97-AF65-F5344CB8AC3E}">
        <p14:creationId xmlns:p14="http://schemas.microsoft.com/office/powerpoint/2010/main" val="261821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000"/>
                                        <p:tgtEl>
                                          <p:spTgt spid="28"/>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2000"/>
                                        <p:tgtEl>
                                          <p:spTgt spid="31"/>
                                        </p:tgtEl>
                                      </p:cBhvr>
                                    </p:animEffect>
                                  </p:childTnLst>
                                </p:cTn>
                              </p:par>
                            </p:childTnLst>
                          </p:cTn>
                        </p:par>
                        <p:par>
                          <p:cTn id="17" fill="hold">
                            <p:stCondLst>
                              <p:cond delay="4000"/>
                            </p:stCondLst>
                            <p:childTnLst>
                              <p:par>
                                <p:cTn id="18" presetID="10" presetClass="entr" presetSubtype="0"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2000"/>
                                        <p:tgtEl>
                                          <p:spTgt spid="37"/>
                                        </p:tgtEl>
                                      </p:cBhvr>
                                    </p:animEffect>
                                  </p:childTnLst>
                                </p:cTn>
                              </p:par>
                            </p:childTnLst>
                          </p:cTn>
                        </p:par>
                        <p:par>
                          <p:cTn id="21" fill="hold">
                            <p:stCondLst>
                              <p:cond delay="6000"/>
                            </p:stCondLst>
                            <p:childTnLst>
                              <p:par>
                                <p:cTn id="22" presetID="10"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2000"/>
                                        <p:tgtEl>
                                          <p:spTgt spid="40"/>
                                        </p:tgtEl>
                                      </p:cBhvr>
                                    </p:animEffect>
                                  </p:childTnLst>
                                </p:cTn>
                              </p:par>
                            </p:childTnLst>
                          </p:cTn>
                        </p:par>
                        <p:par>
                          <p:cTn id="25" fill="hold">
                            <p:stCondLst>
                              <p:cond delay="8000"/>
                            </p:stCondLst>
                            <p:childTnLst>
                              <p:par>
                                <p:cTn id="26" presetID="10" presetClass="entr" presetSubtype="0"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646331"/>
          </a:xfrm>
          <a:prstGeom prst="rect">
            <a:avLst/>
          </a:prstGeom>
        </p:spPr>
        <p:txBody>
          <a:bodyPr wrap="square">
            <a:spAutoFit/>
          </a:bodyPr>
          <a:lstStyle/>
          <a:p>
            <a:pPr algn="ctr"/>
            <a:r>
              <a:rPr lang="en-US" altLang="en-US" sz="3600" b="1" dirty="0"/>
              <a:t>What is the </a:t>
            </a:r>
            <a:r>
              <a:rPr lang="en-US" altLang="en-US" sz="3600" b="1" dirty="0">
                <a:solidFill>
                  <a:srgbClr val="67B14B"/>
                </a:solidFill>
              </a:rPr>
              <a:t>value</a:t>
            </a:r>
            <a:r>
              <a:rPr lang="en-US" altLang="en-US" sz="3600" b="1" dirty="0"/>
              <a:t>? </a:t>
            </a:r>
            <a:r>
              <a:rPr lang="en-US" altLang="en-US" sz="3600" b="1" dirty="0" smtClean="0"/>
              <a:t>(“Who </a:t>
            </a:r>
            <a:r>
              <a:rPr lang="en-US" altLang="en-US" sz="3600" b="1" dirty="0"/>
              <a:t>cares?”)</a:t>
            </a:r>
            <a:endParaRPr lang="en-US" sz="3600" b="1" dirty="0"/>
          </a:p>
        </p:txBody>
      </p:sp>
      <p:grpSp>
        <p:nvGrpSpPr>
          <p:cNvPr id="3" name="Group 3"/>
          <p:cNvGrpSpPr>
            <a:grpSpLocks/>
          </p:cNvGrpSpPr>
          <p:nvPr/>
        </p:nvGrpSpPr>
        <p:grpSpPr bwMode="auto">
          <a:xfrm>
            <a:off x="304800" y="1295398"/>
            <a:ext cx="2743200" cy="2366963"/>
            <a:chOff x="192" y="912"/>
            <a:chExt cx="1728" cy="1491"/>
          </a:xfrm>
        </p:grpSpPr>
        <p:pic>
          <p:nvPicPr>
            <p:cNvPr id="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2" y="912"/>
              <a:ext cx="1728" cy="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333" y="2170"/>
              <a:ext cx="144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smtClean="0">
                  <a:solidFill>
                    <a:schemeClr val="tx1"/>
                  </a:solidFill>
                  <a:latin typeface="Arial" panose="020B0604020202020204" pitchFamily="34" charset="0"/>
                  <a:cs typeface="Arial" panose="020B0604020202020204" pitchFamily="34" charset="0"/>
                </a:rPr>
                <a:t>Keeping us healthy</a:t>
              </a:r>
              <a:endParaRPr lang="en-US" altLang="en-US" sz="1800" b="1" dirty="0">
                <a:solidFill>
                  <a:schemeClr val="tx1"/>
                </a:solidFill>
                <a:latin typeface="Arial" panose="020B0604020202020204" pitchFamily="34" charset="0"/>
                <a:cs typeface="Arial" panose="020B0604020202020204" pitchFamily="34" charset="0"/>
              </a:endParaRPr>
            </a:p>
          </p:txBody>
        </p:sp>
      </p:grpSp>
      <p:grpSp>
        <p:nvGrpSpPr>
          <p:cNvPr id="6" name="Group 6"/>
          <p:cNvGrpSpPr>
            <a:grpSpLocks/>
          </p:cNvGrpSpPr>
          <p:nvPr/>
        </p:nvGrpSpPr>
        <p:grpSpPr bwMode="auto">
          <a:xfrm>
            <a:off x="3086100" y="1295398"/>
            <a:ext cx="2971800" cy="2382838"/>
            <a:chOff x="1944" y="1200"/>
            <a:chExt cx="1872" cy="1501"/>
          </a:xfrm>
        </p:grpSpPr>
        <p:pic>
          <p:nvPicPr>
            <p:cNvPr id="7"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16" y="1200"/>
              <a:ext cx="1728"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p:cNvSpPr>
              <a:spLocks noChangeArrowheads="1"/>
            </p:cNvSpPr>
            <p:nvPr/>
          </p:nvSpPr>
          <p:spPr bwMode="auto">
            <a:xfrm>
              <a:off x="1944" y="2468"/>
              <a:ext cx="187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smtClean="0">
                  <a:solidFill>
                    <a:schemeClr val="tx1"/>
                  </a:solidFill>
                  <a:latin typeface="Arial" panose="020B0604020202020204" pitchFamily="34" charset="0"/>
                  <a:cs typeface="Arial" panose="020B0604020202020204" pitchFamily="34" charset="0"/>
                </a:rPr>
                <a:t>Explaining our world</a:t>
              </a:r>
              <a:endParaRPr lang="en-US" altLang="en-US" sz="1800" b="1" dirty="0">
                <a:solidFill>
                  <a:schemeClr val="tx1"/>
                </a:solidFill>
                <a:latin typeface="Arial" panose="020B0604020202020204" pitchFamily="34" charset="0"/>
                <a:cs typeface="Arial" panose="020B0604020202020204" pitchFamily="34" charset="0"/>
              </a:endParaRPr>
            </a:p>
          </p:txBody>
        </p:sp>
      </p:grpSp>
      <p:grpSp>
        <p:nvGrpSpPr>
          <p:cNvPr id="9" name="Group 9"/>
          <p:cNvGrpSpPr>
            <a:grpSpLocks/>
          </p:cNvGrpSpPr>
          <p:nvPr/>
        </p:nvGrpSpPr>
        <p:grpSpPr bwMode="auto">
          <a:xfrm>
            <a:off x="6096001" y="1295398"/>
            <a:ext cx="2630488" cy="2366963"/>
            <a:chOff x="3840" y="1584"/>
            <a:chExt cx="1657" cy="1491"/>
          </a:xfrm>
        </p:grpSpPr>
        <p:pic>
          <p:nvPicPr>
            <p:cNvPr id="1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40" y="1584"/>
              <a:ext cx="1657"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1"/>
            <p:cNvSpPr>
              <a:spLocks noChangeArrowheads="1"/>
            </p:cNvSpPr>
            <p:nvPr/>
          </p:nvSpPr>
          <p:spPr bwMode="auto">
            <a:xfrm>
              <a:off x="3873" y="2842"/>
              <a:ext cx="154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smtClean="0">
                  <a:solidFill>
                    <a:schemeClr val="tx1"/>
                  </a:solidFill>
                  <a:latin typeface="Arial" panose="020B0604020202020204" pitchFamily="34" charset="0"/>
                  <a:cs typeface="Arial" panose="020B0604020202020204" pitchFamily="34" charset="0"/>
                </a:rPr>
                <a:t>Making us electricity</a:t>
              </a:r>
              <a:endParaRPr lang="en-US" altLang="en-US" sz="1800" b="1" dirty="0">
                <a:solidFill>
                  <a:schemeClr val="tx1"/>
                </a:solidFill>
                <a:latin typeface="Arial" panose="020B0604020202020204" pitchFamily="34" charset="0"/>
                <a:cs typeface="Arial" panose="020B0604020202020204" pitchFamily="34" charset="0"/>
              </a:endParaRPr>
            </a:p>
          </p:txBody>
        </p:sp>
      </p:grpSp>
      <p:sp>
        <p:nvSpPr>
          <p:cNvPr id="12" name="TextBox 8"/>
          <p:cNvSpPr txBox="1">
            <a:spLocks noChangeArrowheads="1"/>
          </p:cNvSpPr>
          <p:nvPr/>
        </p:nvSpPr>
        <p:spPr bwMode="auto">
          <a:xfrm>
            <a:off x="190500" y="5578171"/>
            <a:ext cx="883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dirty="0">
                <a:solidFill>
                  <a:schemeClr val="tx1"/>
                </a:solidFill>
                <a:latin typeface="Century Gothic" panose="020B0502020202020204" pitchFamily="34" charset="0"/>
              </a:rPr>
              <a:t>Jobs like </a:t>
            </a:r>
            <a:r>
              <a:rPr lang="en-US" altLang="en-US" sz="2000" b="1" dirty="0">
                <a:solidFill>
                  <a:schemeClr val="tx1"/>
                </a:solidFill>
                <a:latin typeface="Century Gothic" panose="020B0502020202020204" pitchFamily="34" charset="0"/>
              </a:rPr>
              <a:t>medical physicist, radiation safety </a:t>
            </a:r>
            <a:r>
              <a:rPr lang="en-US" altLang="en-US" sz="2000" b="1" dirty="0" smtClean="0">
                <a:solidFill>
                  <a:schemeClr val="tx1"/>
                </a:solidFill>
                <a:latin typeface="Century Gothic" panose="020B0502020202020204" pitchFamily="34" charset="0"/>
              </a:rPr>
              <a:t>officer, geophysicist</a:t>
            </a:r>
            <a:endParaRPr lang="en-US" altLang="en-US" sz="2000" b="1" dirty="0">
              <a:solidFill>
                <a:schemeClr val="tx1"/>
              </a:solidFill>
              <a:latin typeface="Century Gothic" panose="020B0502020202020204" pitchFamily="34" charset="0"/>
            </a:endParaRPr>
          </a:p>
        </p:txBody>
      </p:sp>
      <p:sp>
        <p:nvSpPr>
          <p:cNvPr id="13" name="Text Box 12"/>
          <p:cNvSpPr txBox="1">
            <a:spLocks noChangeArrowheads="1"/>
          </p:cNvSpPr>
          <p:nvPr/>
        </p:nvSpPr>
        <p:spPr bwMode="auto">
          <a:xfrm>
            <a:off x="261851" y="4361250"/>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tx1"/>
                </a:solidFill>
                <a:latin typeface="Arial" panose="020B0604020202020204" pitchFamily="34" charset="0"/>
                <a:cs typeface="Arial" panose="020B0604020202020204" pitchFamily="34" charset="0"/>
              </a:rPr>
              <a:t>What we learn about the nucleus can </a:t>
            </a:r>
            <a:endParaRPr lang="en-US" altLang="en-US" sz="2800" dirty="0" smtClean="0">
              <a:solidFill>
                <a:schemeClr val="tx1"/>
              </a:solidFill>
              <a:latin typeface="Arial" panose="020B0604020202020204" pitchFamily="34" charset="0"/>
              <a:cs typeface="Arial" panose="020B0604020202020204" pitchFamily="34" charset="0"/>
            </a:endParaRPr>
          </a:p>
          <a:p>
            <a:pPr algn="ctr" eaLnBrk="1" hangingPunct="1">
              <a:spcBef>
                <a:spcPct val="0"/>
              </a:spcBef>
              <a:buFontTx/>
              <a:buNone/>
            </a:pPr>
            <a:r>
              <a:rPr lang="en-US" altLang="en-US" sz="2800" dirty="0" smtClean="0">
                <a:solidFill>
                  <a:srgbClr val="67B14B"/>
                </a:solidFill>
                <a:latin typeface="Arial Black" panose="020B0A04020102020204" pitchFamily="34" charset="0"/>
              </a:rPr>
              <a:t>save lives and change the world!</a:t>
            </a:r>
            <a:endParaRPr lang="en-US" altLang="en-US" sz="2800" dirty="0">
              <a:solidFill>
                <a:srgbClr val="67B14B"/>
              </a:solidFill>
              <a:latin typeface="Arial Black" panose="020B0A04020102020204" pitchFamily="34" charset="0"/>
            </a:endParaRPr>
          </a:p>
        </p:txBody>
      </p:sp>
      <p:sp>
        <p:nvSpPr>
          <p:cNvPr id="14" name="Text Box 12"/>
          <p:cNvSpPr txBox="1">
            <a:spLocks noChangeArrowheads="1"/>
          </p:cNvSpPr>
          <p:nvPr/>
        </p:nvSpPr>
        <p:spPr bwMode="auto">
          <a:xfrm>
            <a:off x="231371" y="3698326"/>
            <a:ext cx="861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dirty="0" smtClean="0">
                <a:solidFill>
                  <a:schemeClr val="tx1"/>
                </a:solidFill>
                <a:latin typeface="Arial" panose="020B0604020202020204" pitchFamily="34" charset="0"/>
                <a:cs typeface="Arial" panose="020B0604020202020204" pitchFamily="34" charset="0"/>
              </a:rPr>
              <a:t>…plus: </a:t>
            </a:r>
            <a:r>
              <a:rPr lang="en-US" altLang="en-US" sz="1800" b="1" dirty="0" smtClean="0">
                <a:solidFill>
                  <a:schemeClr val="tx1"/>
                </a:solidFill>
                <a:latin typeface="Arial" panose="020B0604020202020204" pitchFamily="34" charset="0"/>
                <a:cs typeface="Arial" panose="020B0604020202020204" pitchFamily="34" charset="0"/>
              </a:rPr>
              <a:t>smoke detectors, smartphones, safer food, </a:t>
            </a:r>
            <a:r>
              <a:rPr lang="en-US" altLang="en-US" sz="1800" dirty="0">
                <a:solidFill>
                  <a:schemeClr val="tx1"/>
                </a:solidFill>
                <a:latin typeface="Arial" panose="020B0604020202020204" pitchFamily="34" charset="0"/>
                <a:cs typeface="Arial" panose="020B0604020202020204" pitchFamily="34" charset="0"/>
              </a:rPr>
              <a:t>etc</a:t>
            </a:r>
            <a:r>
              <a:rPr lang="en-US" altLang="en-US" sz="1800" dirty="0">
                <a:solidFill>
                  <a:schemeClr val="accent6">
                    <a:lumMod val="75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6329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98437"/>
            <a:ext cx="7886700" cy="1325563"/>
          </a:xfrm>
        </p:spPr>
        <p:txBody>
          <a:bodyPr/>
          <a:lstStyle/>
          <a:p>
            <a:r>
              <a:rPr lang="en-US" sz="4000" dirty="0" smtClean="0"/>
              <a:t>How big is the nucleus?</a:t>
            </a:r>
            <a:endParaRPr lang="en-US" sz="4000" dirty="0"/>
          </a:p>
        </p:txBody>
      </p:sp>
      <p:sp>
        <p:nvSpPr>
          <p:cNvPr id="3" name="TextBox 2"/>
          <p:cNvSpPr txBox="1"/>
          <p:nvPr/>
        </p:nvSpPr>
        <p:spPr>
          <a:xfrm>
            <a:off x="467438" y="1110484"/>
            <a:ext cx="7325887" cy="861774"/>
          </a:xfrm>
          <a:prstGeom prst="rect">
            <a:avLst/>
          </a:prstGeom>
          <a:noFill/>
        </p:spPr>
        <p:txBody>
          <a:bodyPr wrap="square" rtlCol="0">
            <a:spAutoFit/>
          </a:bodyPr>
          <a:lstStyle/>
          <a:p>
            <a:r>
              <a:rPr lang="en-US" dirty="0" smtClean="0"/>
              <a:t>If nuclei were really as big as a bunch of marbles (4 cm across)…</a:t>
            </a:r>
          </a:p>
          <a:p>
            <a:r>
              <a:rPr lang="en-US" sz="3200" dirty="0" smtClean="0"/>
              <a:t>How big should the </a:t>
            </a:r>
            <a:r>
              <a:rPr lang="en-US" sz="3200" i="1" dirty="0" smtClean="0"/>
              <a:t>whole </a:t>
            </a:r>
            <a:r>
              <a:rPr lang="en-US" sz="3200" dirty="0" smtClean="0"/>
              <a:t>atom be?</a:t>
            </a:r>
          </a:p>
        </p:txBody>
      </p:sp>
      <p:grpSp>
        <p:nvGrpSpPr>
          <p:cNvPr id="16" name="Group 15"/>
          <p:cNvGrpSpPr/>
          <p:nvPr/>
        </p:nvGrpSpPr>
        <p:grpSpPr>
          <a:xfrm>
            <a:off x="509006" y="2075219"/>
            <a:ext cx="4524469" cy="3785652"/>
            <a:chOff x="509006" y="1744978"/>
            <a:chExt cx="4524469" cy="3785652"/>
          </a:xfrm>
        </p:grpSpPr>
        <p:sp>
          <p:nvSpPr>
            <p:cNvPr id="4" name="TextBox 3"/>
            <p:cNvSpPr txBox="1"/>
            <p:nvPr/>
          </p:nvSpPr>
          <p:spPr>
            <a:xfrm>
              <a:off x="1534504" y="1744978"/>
              <a:ext cx="3498971" cy="3785652"/>
            </a:xfrm>
            <a:prstGeom prst="rect">
              <a:avLst/>
            </a:prstGeom>
            <a:noFill/>
          </p:spPr>
          <p:txBody>
            <a:bodyPr wrap="none" rtlCol="0">
              <a:spAutoFit/>
            </a:bodyPr>
            <a:lstStyle/>
            <a:p>
              <a:pPr marL="285750" indent="-285750">
                <a:buFont typeface="Arial" panose="020B0604020202020204" pitchFamily="34" charset="0"/>
                <a:buChar char="•"/>
              </a:pPr>
              <a:r>
                <a:rPr lang="en-US" sz="4800" dirty="0" smtClean="0"/>
                <a:t>A baseball</a:t>
              </a:r>
            </a:p>
            <a:p>
              <a:pPr marL="285750" indent="-285750">
                <a:buFont typeface="Arial" panose="020B0604020202020204" pitchFamily="34" charset="0"/>
                <a:buChar char="•"/>
              </a:pPr>
              <a:r>
                <a:rPr lang="en-US" sz="4800" dirty="0" smtClean="0"/>
                <a:t>A basketball</a:t>
              </a:r>
            </a:p>
            <a:p>
              <a:pPr marL="285750" indent="-285750">
                <a:buFont typeface="Arial" panose="020B0604020202020204" pitchFamily="34" charset="0"/>
                <a:buChar char="•"/>
              </a:pPr>
              <a:r>
                <a:rPr lang="en-US" sz="4800" dirty="0" smtClean="0"/>
                <a:t>A car</a:t>
              </a:r>
            </a:p>
            <a:p>
              <a:pPr marL="285750" indent="-285750">
                <a:buFont typeface="Arial" panose="020B0604020202020204" pitchFamily="34" charset="0"/>
                <a:buChar char="•"/>
              </a:pPr>
              <a:r>
                <a:rPr lang="en-US" sz="4800" dirty="0" smtClean="0"/>
                <a:t>A stadium</a:t>
              </a:r>
            </a:p>
            <a:p>
              <a:pPr marL="285750" indent="-285750">
                <a:buFont typeface="Arial" panose="020B0604020202020204" pitchFamily="34" charset="0"/>
                <a:buChar char="•"/>
              </a:pPr>
              <a:r>
                <a:rPr lang="en-US" sz="4800" dirty="0" smtClean="0"/>
                <a:t>Crazy big</a:t>
              </a:r>
              <a:endParaRPr lang="en-US" sz="48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0557" y="2608102"/>
              <a:ext cx="570785" cy="579477"/>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9006" y="3245335"/>
              <a:ext cx="1068110" cy="693529"/>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3650" y="3964500"/>
              <a:ext cx="984647" cy="689253"/>
            </a:xfrm>
            <a:prstGeom prst="rect">
              <a:avLst/>
            </a:prstGeom>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7331" y="1838981"/>
              <a:ext cx="667173" cy="663837"/>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79952" y="4715841"/>
              <a:ext cx="1066356" cy="707033"/>
            </a:xfrm>
            <a:prstGeom prst="rect">
              <a:avLst/>
            </a:prstGeom>
          </p:spPr>
        </p:pic>
      </p:grpSp>
      <p:pic>
        <p:nvPicPr>
          <p:cNvPr id="15" name="Picture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39914" y="1100532"/>
            <a:ext cx="1175570" cy="881677"/>
          </a:xfrm>
          <a:prstGeom prst="rect">
            <a:avLst/>
          </a:prstGeom>
        </p:spPr>
      </p:pic>
      <p:sp>
        <p:nvSpPr>
          <p:cNvPr id="17" name="Oval 16"/>
          <p:cNvSpPr/>
          <p:nvPr/>
        </p:nvSpPr>
        <p:spPr>
          <a:xfrm>
            <a:off x="1603578" y="4275857"/>
            <a:ext cx="3221765" cy="79801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375781" y="2098578"/>
            <a:ext cx="8139569" cy="2132949"/>
            <a:chOff x="375781" y="1805915"/>
            <a:chExt cx="8139569" cy="2132949"/>
          </a:xfrm>
          <a:solidFill>
            <a:schemeClr val="bg1"/>
          </a:solidFill>
        </p:grpSpPr>
        <p:sp>
          <p:nvSpPr>
            <p:cNvPr id="7" name="Rectangle 6"/>
            <p:cNvSpPr/>
            <p:nvPr/>
          </p:nvSpPr>
          <p:spPr>
            <a:xfrm>
              <a:off x="375781" y="1805915"/>
              <a:ext cx="8139569" cy="21329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67438" y="1856400"/>
              <a:ext cx="7965175" cy="2038581"/>
            </a:xfrm>
            <a:prstGeom prst="rect">
              <a:avLst/>
            </a:prstGeom>
            <a:grpFill/>
            <a:ln>
              <a:noFill/>
            </a:ln>
          </p:spPr>
        </p:pic>
      </p:grpSp>
      <p:grpSp>
        <p:nvGrpSpPr>
          <p:cNvPr id="12" name="Group 11"/>
          <p:cNvGrpSpPr/>
          <p:nvPr/>
        </p:nvGrpSpPr>
        <p:grpSpPr>
          <a:xfrm>
            <a:off x="467438" y="5046082"/>
            <a:ext cx="4180762" cy="973718"/>
            <a:chOff x="467438" y="4841101"/>
            <a:chExt cx="3810363" cy="973718"/>
          </a:xfrm>
        </p:grpSpPr>
        <p:sp>
          <p:nvSpPr>
            <p:cNvPr id="8" name="Rectangle 7"/>
            <p:cNvSpPr/>
            <p:nvPr/>
          </p:nvSpPr>
          <p:spPr>
            <a:xfrm>
              <a:off x="467438" y="4841101"/>
              <a:ext cx="1448826" cy="883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835162" y="4930981"/>
              <a:ext cx="2442639" cy="883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31177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par>
                          <p:cTn id="15" fill="hold">
                            <p:stCondLst>
                              <p:cond delay="500"/>
                            </p:stCondLst>
                            <p:childTnLst>
                              <p:par>
                                <p:cTn id="16" presetID="10" presetClass="entr" presetSubtype="0" fill="hold" nodeType="afterEffect">
                                  <p:stCondLst>
                                    <p:cond delay="10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childTnLst>
                                </p:cTn>
                              </p:par>
                              <p:par>
                                <p:cTn id="19" presetID="10" presetClass="entr" presetSubtype="0" fill="hold" nodeType="withEffect">
                                  <p:stCondLst>
                                    <p:cond delay="10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707886"/>
          </a:xfrm>
          <a:prstGeom prst="rect">
            <a:avLst/>
          </a:prstGeom>
        </p:spPr>
        <p:txBody>
          <a:bodyPr wrap="square">
            <a:spAutoFit/>
          </a:bodyPr>
          <a:lstStyle/>
          <a:p>
            <a:pPr algn="ctr"/>
            <a:r>
              <a:rPr lang="en-US" altLang="en-US" sz="4000" b="1" dirty="0"/>
              <a:t>The </a:t>
            </a:r>
            <a:r>
              <a:rPr lang="en-US" altLang="en-US" sz="4000" b="1" dirty="0">
                <a:solidFill>
                  <a:srgbClr val="C00000"/>
                </a:solidFill>
              </a:rPr>
              <a:t>Problem(s)</a:t>
            </a:r>
            <a:endParaRPr lang="en-US" sz="4000" b="1" dirty="0"/>
          </a:p>
        </p:txBody>
      </p:sp>
      <p:sp>
        <p:nvSpPr>
          <p:cNvPr id="22" name="Content Placeholder 2"/>
          <p:cNvSpPr txBox="1">
            <a:spLocks/>
          </p:cNvSpPr>
          <p:nvPr/>
        </p:nvSpPr>
        <p:spPr>
          <a:xfrm>
            <a:off x="154080" y="2431661"/>
            <a:ext cx="2538609" cy="2791000"/>
          </a:xfrm>
          <a:prstGeom prst="rect">
            <a:avLst/>
          </a:prstGeom>
        </p:spPr>
        <p:txBody>
          <a:bodyPr>
            <a:normAutofit lnSpcReduction="10000"/>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algn="ctr">
              <a:lnSpc>
                <a:spcPct val="110000"/>
              </a:lnSpc>
              <a:buFontTx/>
              <a:buNone/>
            </a:pPr>
            <a:r>
              <a:rPr lang="en-US" altLang="en-US" sz="3200" kern="0" dirty="0" smtClean="0">
                <a:solidFill>
                  <a:schemeClr val="tx1"/>
                </a:solidFill>
                <a:latin typeface="Arial Black" panose="020B0A04020102020204" pitchFamily="34" charset="0"/>
              </a:rPr>
              <a:t>Nuclei are too </a:t>
            </a:r>
            <a:r>
              <a:rPr lang="en-US" altLang="en-US" sz="2000" kern="0" dirty="0" smtClean="0">
                <a:solidFill>
                  <a:srgbClr val="FF0000"/>
                </a:solidFill>
                <a:latin typeface="Copperplate Gothic Bold" panose="020E0705020206020404" pitchFamily="34" charset="0"/>
              </a:rPr>
              <a:t>small</a:t>
            </a:r>
            <a:r>
              <a:rPr lang="en-US" altLang="en-US" sz="2000" kern="0" dirty="0" smtClean="0">
                <a:solidFill>
                  <a:schemeClr val="tx1"/>
                </a:solidFill>
              </a:rPr>
              <a:t> </a:t>
            </a:r>
          </a:p>
          <a:p>
            <a:pPr marL="0" algn="ctr">
              <a:lnSpc>
                <a:spcPct val="110000"/>
              </a:lnSpc>
              <a:spcBef>
                <a:spcPts val="0"/>
              </a:spcBef>
              <a:buFontTx/>
              <a:buNone/>
            </a:pPr>
            <a:r>
              <a:rPr lang="en-US" altLang="en-US" sz="3200" kern="0" dirty="0" smtClean="0">
                <a:solidFill>
                  <a:schemeClr val="tx1"/>
                </a:solidFill>
                <a:latin typeface="Arial Black" panose="020B0A04020102020204" pitchFamily="34" charset="0"/>
              </a:rPr>
              <a:t>to see </a:t>
            </a:r>
          </a:p>
          <a:p>
            <a:pPr algn="ctr">
              <a:lnSpc>
                <a:spcPct val="110000"/>
              </a:lnSpc>
              <a:spcBef>
                <a:spcPts val="0"/>
              </a:spcBef>
              <a:buFontTx/>
              <a:buNone/>
            </a:pPr>
            <a:r>
              <a:rPr lang="en-US" altLang="en-US" i="1" kern="0" dirty="0" smtClean="0">
                <a:solidFill>
                  <a:schemeClr val="tx1"/>
                </a:solidFill>
                <a:latin typeface="+mj-lt"/>
              </a:rPr>
              <a:t>(even with </a:t>
            </a:r>
          </a:p>
          <a:p>
            <a:pPr algn="ctr">
              <a:lnSpc>
                <a:spcPct val="110000"/>
              </a:lnSpc>
              <a:spcBef>
                <a:spcPts val="0"/>
              </a:spcBef>
              <a:buFontTx/>
              <a:buNone/>
            </a:pPr>
            <a:r>
              <a:rPr lang="en-US" altLang="en-US" i="1" kern="0" dirty="0" smtClean="0">
                <a:solidFill>
                  <a:schemeClr val="tx1"/>
                </a:solidFill>
                <a:latin typeface="+mj-lt"/>
              </a:rPr>
              <a:t>the best microscopes!)</a:t>
            </a:r>
            <a:endParaRPr lang="en-US" altLang="en-US" sz="1600" i="1" kern="0" dirty="0" smtClean="0">
              <a:solidFill>
                <a:schemeClr val="tx1"/>
              </a:solidFill>
              <a:latin typeface="+mj-lt"/>
            </a:endParaRPr>
          </a:p>
        </p:txBody>
      </p:sp>
      <p:sp>
        <p:nvSpPr>
          <p:cNvPr id="23" name="TextBox 22"/>
          <p:cNvSpPr txBox="1"/>
          <p:nvPr/>
        </p:nvSpPr>
        <p:spPr>
          <a:xfrm>
            <a:off x="6265781" y="2431661"/>
            <a:ext cx="2727499" cy="2677656"/>
          </a:xfrm>
          <a:prstGeom prst="rect">
            <a:avLst/>
          </a:prstGeom>
          <a:noFill/>
        </p:spPr>
        <p:txBody>
          <a:bodyPr wrap="square">
            <a:spAutoFit/>
          </a:bodyPr>
          <a:lstStyle/>
          <a:p>
            <a:pPr algn="ctr" eaLnBrk="1" hangingPunct="1">
              <a:defRPr/>
            </a:pPr>
            <a:r>
              <a:rPr lang="en-US" sz="2400" dirty="0">
                <a:cs typeface="Arial" charset="0"/>
              </a:rPr>
              <a:t>To make it even more interesting: FRIB studies </a:t>
            </a:r>
          </a:p>
          <a:p>
            <a:pPr algn="ctr" eaLnBrk="1" hangingPunct="1">
              <a:defRPr/>
            </a:pPr>
            <a:r>
              <a:rPr lang="en-US" sz="2400" dirty="0">
                <a:cs typeface="Arial" charset="0"/>
              </a:rPr>
              <a:t>nuclei that are </a:t>
            </a:r>
          </a:p>
          <a:p>
            <a:pPr algn="ctr" eaLnBrk="1" hangingPunct="1">
              <a:defRPr/>
            </a:pPr>
            <a:r>
              <a:rPr lang="en-US" sz="2400" dirty="0">
                <a:solidFill>
                  <a:srgbClr val="FF0000"/>
                </a:solidFill>
                <a:cs typeface="Arial" charset="0"/>
              </a:rPr>
              <a:t>radioactive</a:t>
            </a:r>
            <a:r>
              <a:rPr lang="en-US" sz="2400" dirty="0">
                <a:cs typeface="Arial" charset="0"/>
              </a:rPr>
              <a:t>, </a:t>
            </a:r>
          </a:p>
          <a:p>
            <a:pPr algn="ctr" eaLnBrk="1" hangingPunct="1">
              <a:defRPr/>
            </a:pPr>
            <a:r>
              <a:rPr lang="en-US" sz="2400" dirty="0">
                <a:solidFill>
                  <a:srgbClr val="FF0000"/>
                </a:solidFill>
                <a:cs typeface="Arial" charset="0"/>
              </a:rPr>
              <a:t>short-lived</a:t>
            </a:r>
            <a:r>
              <a:rPr lang="en-US" sz="2400" dirty="0">
                <a:cs typeface="Arial" charset="0"/>
              </a:rPr>
              <a:t>, and </a:t>
            </a:r>
          </a:p>
          <a:p>
            <a:pPr algn="ctr" eaLnBrk="1" hangingPunct="1">
              <a:defRPr/>
            </a:pPr>
            <a:r>
              <a:rPr lang="en-US" sz="2400" dirty="0">
                <a:solidFill>
                  <a:srgbClr val="FF0000"/>
                </a:solidFill>
                <a:cs typeface="Arial" charset="0"/>
              </a:rPr>
              <a:t>not found on Earth</a:t>
            </a:r>
            <a:endParaRPr lang="en-US" sz="2400" dirty="0">
              <a:cs typeface="Arial" charset="0"/>
            </a:endParaRPr>
          </a:p>
        </p:txBody>
      </p:sp>
      <p:pic>
        <p:nvPicPr>
          <p:cNvPr id="24" name="Picture 2" descr="http://dclips.fundraw.com/pngmax/TheresaKnott_Microscop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6089" y="1143000"/>
            <a:ext cx="3130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quot;No&quot; Symbol 24"/>
          <p:cNvSpPr/>
          <p:nvPr/>
        </p:nvSpPr>
        <p:spPr bwMode="auto">
          <a:xfrm rot="5400000">
            <a:off x="2692689" y="2057400"/>
            <a:ext cx="3505200" cy="3505200"/>
          </a:xfrm>
          <a:prstGeom prst="noSmoking">
            <a:avLst/>
          </a:prstGeom>
          <a:solidFill>
            <a:srgbClr val="FF0000">
              <a:alpha val="47000"/>
            </a:srgbClr>
          </a:solidFill>
          <a:ln w="3175" cap="flat" cmpd="sng" algn="ctr">
            <a:solidFill>
              <a:srgbClr val="FF0000"/>
            </a:solidFill>
            <a:prstDash val="solid"/>
            <a:round/>
            <a:headEnd type="none" w="med" len="med"/>
            <a:tailEnd type="none" w="med" len="med"/>
          </a:ln>
          <a:effectLst/>
        </p:spPr>
        <p:txBody>
          <a:bodyPr anchor="ctr"/>
          <a:lstStyle/>
          <a:p>
            <a:pPr algn="r" eaLnBrk="1" hangingPunct="1">
              <a:defRPr/>
            </a:pPr>
            <a:endParaRPr lang="en-US">
              <a:cs typeface="+mn-cs"/>
            </a:endParaRPr>
          </a:p>
        </p:txBody>
      </p:sp>
    </p:spTree>
    <p:extLst>
      <p:ext uri="{BB962C8B-B14F-4D97-AF65-F5344CB8AC3E}">
        <p14:creationId xmlns:p14="http://schemas.microsoft.com/office/powerpoint/2010/main" val="43149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1000"/>
                                  </p:stCondLst>
                                  <p:childTnLst>
                                    <p:set>
                                      <p:cBhvr>
                                        <p:cTn id="15" dur="1" fill="hold">
                                          <p:stCondLst>
                                            <p:cond delay="0"/>
                                          </p:stCondLst>
                                        </p:cTn>
                                        <p:tgtEl>
                                          <p:spTgt spid="24"/>
                                        </p:tgtEl>
                                        <p:attrNameLst>
                                          <p:attrName>style.visibility</p:attrName>
                                        </p:attrNameLst>
                                      </p:cBhvr>
                                      <p:to>
                                        <p:strVal val="visible"/>
                                      </p:to>
                                    </p:set>
                                  </p:childTnLst>
                                </p:cTn>
                              </p:par>
                            </p:childTnLst>
                          </p:cTn>
                        </p:par>
                        <p:par>
                          <p:cTn id="16" fill="hold">
                            <p:stCondLst>
                              <p:cond delay="1000"/>
                            </p:stCondLst>
                            <p:childTnLst>
                              <p:par>
                                <p:cTn id="17" presetID="53" presetClass="entr" presetSubtype="16" fill="hold" nodeType="afterEffect">
                                  <p:stCondLst>
                                    <p:cond delay="1000"/>
                                  </p:stCondLst>
                                  <p:childTnLst>
                                    <p:set>
                                      <p:cBhvr>
                                        <p:cTn id="18" dur="1" fill="hold">
                                          <p:stCondLst>
                                            <p:cond delay="0"/>
                                          </p:stCondLst>
                                        </p:cTn>
                                        <p:tgtEl>
                                          <p:spTgt spid="25"/>
                                        </p:tgtEl>
                                        <p:attrNameLst>
                                          <p:attrName>style.visibility</p:attrName>
                                        </p:attrNameLst>
                                      </p:cBhvr>
                                      <p:to>
                                        <p:strVal val="visible"/>
                                      </p:to>
                                    </p:set>
                                    <p:anim calcmode="lin" valueType="num">
                                      <p:cBhvr>
                                        <p:cTn id="19" dur="1000" fill="hold"/>
                                        <p:tgtEl>
                                          <p:spTgt spid="25"/>
                                        </p:tgtEl>
                                        <p:attrNameLst>
                                          <p:attrName>ppt_w</p:attrName>
                                        </p:attrNameLst>
                                      </p:cBhvr>
                                      <p:tavLst>
                                        <p:tav tm="0">
                                          <p:val>
                                            <p:fltVal val="0"/>
                                          </p:val>
                                        </p:tav>
                                        <p:tav tm="100000">
                                          <p:val>
                                            <p:strVal val="#ppt_w"/>
                                          </p:val>
                                        </p:tav>
                                      </p:tavLst>
                                    </p:anim>
                                    <p:anim calcmode="lin" valueType="num">
                                      <p:cBhvr>
                                        <p:cTn id="20" dur="1000" fill="hold"/>
                                        <p:tgtEl>
                                          <p:spTgt spid="25"/>
                                        </p:tgtEl>
                                        <p:attrNameLst>
                                          <p:attrName>ppt_h</p:attrName>
                                        </p:attrNameLst>
                                      </p:cBhvr>
                                      <p:tavLst>
                                        <p:tav tm="0">
                                          <p:val>
                                            <p:fltVal val="0"/>
                                          </p:val>
                                        </p:tav>
                                        <p:tav tm="100000">
                                          <p:val>
                                            <p:strVal val="#ppt_h"/>
                                          </p:val>
                                        </p:tav>
                                      </p:tavLst>
                                    </p:anim>
                                    <p:animEffect transition="in" filter="fade">
                                      <p:cBhvr>
                                        <p:cTn id="21" dur="10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xplosion 2 2"/>
          <p:cNvSpPr/>
          <p:nvPr/>
        </p:nvSpPr>
        <p:spPr>
          <a:xfrm rot="767446">
            <a:off x="2755604" y="1433383"/>
            <a:ext cx="4164329" cy="2351392"/>
          </a:xfrm>
          <a:prstGeom prst="irregularSeal2">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Title 1"/>
          <p:cNvSpPr>
            <a:spLocks noGrp="1"/>
          </p:cNvSpPr>
          <p:nvPr>
            <p:ph type="title"/>
          </p:nvPr>
        </p:nvSpPr>
        <p:spPr>
          <a:xfrm>
            <a:off x="628650" y="179240"/>
            <a:ext cx="7886700" cy="1325563"/>
          </a:xfrm>
        </p:spPr>
        <p:txBody>
          <a:bodyPr/>
          <a:lstStyle/>
          <a:p>
            <a:r>
              <a:rPr lang="en-US" altLang="en-US" sz="4000" dirty="0" smtClean="0"/>
              <a:t>Want to study </a:t>
            </a:r>
            <a:r>
              <a:rPr lang="en-US" altLang="en-US" sz="4000" i="1" dirty="0" smtClean="0"/>
              <a:t>rare</a:t>
            </a:r>
            <a:r>
              <a:rPr lang="en-US" altLang="en-US" sz="4000" dirty="0" smtClean="0"/>
              <a:t> nuclei?</a:t>
            </a:r>
          </a:p>
        </p:txBody>
      </p:sp>
      <p:sp>
        <p:nvSpPr>
          <p:cNvPr id="14339" name="Content Placeholder 2"/>
          <p:cNvSpPr>
            <a:spLocks noGrp="1"/>
          </p:cNvSpPr>
          <p:nvPr>
            <p:ph idx="4294967295"/>
          </p:nvPr>
        </p:nvSpPr>
        <p:spPr>
          <a:xfrm>
            <a:off x="628650" y="1183658"/>
            <a:ext cx="7886700" cy="758825"/>
          </a:xfrm>
        </p:spPr>
        <p:txBody>
          <a:bodyPr>
            <a:normAutofit/>
          </a:bodyPr>
          <a:lstStyle/>
          <a:p>
            <a:pPr algn="ctr">
              <a:buFontTx/>
              <a:buNone/>
            </a:pPr>
            <a:r>
              <a:rPr lang="en-US" altLang="en-US" sz="2800" b="1" dirty="0" smtClean="0">
                <a:solidFill>
                  <a:srgbClr val="67B14B"/>
                </a:solidFill>
                <a:latin typeface="+mn-lt"/>
              </a:rPr>
              <a:t>Solution</a:t>
            </a:r>
            <a:r>
              <a:rPr lang="en-US" altLang="en-US" sz="2800" dirty="0" smtClean="0">
                <a:solidFill>
                  <a:schemeClr val="tx1"/>
                </a:solidFill>
                <a:latin typeface="+mn-lt"/>
              </a:rPr>
              <a:t>: a great way to learn about nuclei is to</a:t>
            </a:r>
          </a:p>
        </p:txBody>
      </p:sp>
      <p:pic>
        <p:nvPicPr>
          <p:cNvPr id="14340" name="Picture 3" descr="I:\projects\outreach\Marble Nuclei\Illustrations\Making-rare-isotope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1867" y="4058327"/>
            <a:ext cx="7853483" cy="196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023435" y="2307579"/>
            <a:ext cx="7429776" cy="1692771"/>
          </a:xfrm>
          <a:prstGeom prst="rect">
            <a:avLst/>
          </a:prstGeom>
        </p:spPr>
        <p:txBody>
          <a:bodyPr wrap="square">
            <a:spAutoFit/>
          </a:bodyPr>
          <a:lstStyle/>
          <a:p>
            <a:pPr algn="ctr">
              <a:buFontTx/>
              <a:buNone/>
            </a:pPr>
            <a:r>
              <a:rPr lang="en-US" altLang="en-US" sz="2800" b="1" dirty="0"/>
              <a:t>SMASH THEM HARD </a:t>
            </a:r>
            <a:endParaRPr lang="en-US" altLang="en-US" sz="2800" b="1" dirty="0" smtClean="0"/>
          </a:p>
          <a:p>
            <a:pPr algn="ctr">
              <a:buFontTx/>
              <a:buNone/>
            </a:pPr>
            <a:endParaRPr lang="en-US" altLang="en-US" sz="2000" b="1" dirty="0">
              <a:solidFill>
                <a:schemeClr val="accent6">
                  <a:lumMod val="75000"/>
                </a:schemeClr>
              </a:solidFill>
            </a:endParaRPr>
          </a:p>
          <a:p>
            <a:pPr algn="ctr">
              <a:buFontTx/>
              <a:buNone/>
            </a:pPr>
            <a:endParaRPr lang="en-US" altLang="en-US" sz="2800" dirty="0">
              <a:solidFill>
                <a:schemeClr val="accent6">
                  <a:lumMod val="75000"/>
                </a:schemeClr>
              </a:solidFill>
            </a:endParaRPr>
          </a:p>
          <a:p>
            <a:pPr algn="ctr">
              <a:buFontTx/>
              <a:buNone/>
            </a:pPr>
            <a:r>
              <a:rPr lang="en-US" altLang="en-US" sz="2800" dirty="0"/>
              <a:t>and study </a:t>
            </a:r>
            <a:r>
              <a:rPr lang="en-US" altLang="en-US" sz="2800" dirty="0" smtClean="0"/>
              <a:t>what’s left </a:t>
            </a:r>
            <a:r>
              <a:rPr lang="en-US" altLang="en-US" sz="2800" dirty="0"/>
              <a:t>over.</a:t>
            </a:r>
          </a:p>
        </p:txBody>
      </p:sp>
    </p:spTree>
    <p:extLst>
      <p:ext uri="{BB962C8B-B14F-4D97-AF65-F5344CB8AC3E}">
        <p14:creationId xmlns:p14="http://schemas.microsoft.com/office/powerpoint/2010/main" val="1191339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4340"/>
                                        </p:tgtEl>
                                        <p:attrNameLst>
                                          <p:attrName>style.visibility</p:attrName>
                                        </p:attrNameLst>
                                      </p:cBhvr>
                                      <p:to>
                                        <p:strVal val="visible"/>
                                      </p:to>
                                    </p:set>
                                    <p:animEffect transition="in" filter="wipe(left)">
                                      <p:cBhvr>
                                        <p:cTn id="17" dur="20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707886"/>
          </a:xfrm>
          <a:prstGeom prst="rect">
            <a:avLst/>
          </a:prstGeom>
        </p:spPr>
        <p:txBody>
          <a:bodyPr wrap="square">
            <a:spAutoFit/>
          </a:bodyPr>
          <a:lstStyle/>
          <a:p>
            <a:pPr algn="ctr"/>
            <a:r>
              <a:rPr lang="en-US" sz="4000" b="1" dirty="0" smtClean="0"/>
              <a:t>The tools we use</a:t>
            </a:r>
            <a:endParaRPr lang="en-US" sz="4000" b="1" dirty="0"/>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69730" y="1072090"/>
            <a:ext cx="5920294" cy="4861857"/>
          </a:xfrm>
          <a:prstGeom prst="rect">
            <a:avLst/>
          </a:prstGeom>
        </p:spPr>
      </p:pic>
      <p:sp>
        <p:nvSpPr>
          <p:cNvPr id="4" name="Content Placeholder 2"/>
          <p:cNvSpPr txBox="1">
            <a:spLocks/>
          </p:cNvSpPr>
          <p:nvPr/>
        </p:nvSpPr>
        <p:spPr>
          <a:xfrm>
            <a:off x="1047303" y="1180460"/>
            <a:ext cx="6804651" cy="54737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buFont typeface="Wingdings" pitchFamily="2" charset="2"/>
              <a:buNone/>
            </a:pPr>
            <a:r>
              <a:rPr lang="en-US" sz="2000" kern="0" dirty="0" smtClean="0"/>
              <a:t>Coupled cyclotron facility and experimental beam lines</a:t>
            </a:r>
            <a:endParaRPr lang="en-US" sz="2000" kern="0" dirty="0"/>
          </a:p>
        </p:txBody>
      </p:sp>
      <p:grpSp>
        <p:nvGrpSpPr>
          <p:cNvPr id="5" name="Group 19"/>
          <p:cNvGrpSpPr>
            <a:grpSpLocks/>
          </p:cNvGrpSpPr>
          <p:nvPr/>
        </p:nvGrpSpPr>
        <p:grpSpPr bwMode="auto">
          <a:xfrm>
            <a:off x="777054" y="4926286"/>
            <a:ext cx="944508" cy="830997"/>
            <a:chOff x="558866" y="5235909"/>
            <a:chExt cx="1095051" cy="961690"/>
          </a:xfrm>
          <a:solidFill>
            <a:schemeClr val="accent6">
              <a:lumMod val="50000"/>
            </a:schemeClr>
          </a:solidFill>
        </p:grpSpPr>
        <p:sp>
          <p:nvSpPr>
            <p:cNvPr id="6" name="Left-Right Arrow 16"/>
            <p:cNvSpPr>
              <a:spLocks noChangeArrowheads="1"/>
            </p:cNvSpPr>
            <p:nvPr/>
          </p:nvSpPr>
          <p:spPr bwMode="auto">
            <a:xfrm rot="5400000">
              <a:off x="1198030" y="5632577"/>
              <a:ext cx="803141" cy="108633"/>
            </a:xfrm>
            <a:prstGeom prst="leftRightArrow">
              <a:avLst>
                <a:gd name="adj1" fmla="val 50000"/>
                <a:gd name="adj2" fmla="val 49996"/>
              </a:avLst>
            </a:prstGeom>
            <a:grpFill/>
            <a:ln w="9525" algn="ctr">
              <a:solidFill>
                <a:srgbClr val="FFFFCC"/>
              </a:solidFill>
              <a:round/>
              <a:headEnd/>
              <a:tailEnd/>
            </a:ln>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000">
                <a:solidFill>
                  <a:schemeClr val="tx2"/>
                </a:solidFill>
                <a:latin typeface="Times New Roman" panose="02020603050405020304" pitchFamily="18" charset="0"/>
              </a:endParaRPr>
            </a:p>
          </p:txBody>
        </p:sp>
        <p:sp>
          <p:nvSpPr>
            <p:cNvPr id="7" name="TextBox 6"/>
            <p:cNvSpPr txBox="1"/>
            <p:nvPr/>
          </p:nvSpPr>
          <p:spPr>
            <a:xfrm>
              <a:off x="558866" y="5235909"/>
              <a:ext cx="986418" cy="961690"/>
            </a:xfrm>
            <a:prstGeom prst="rect">
              <a:avLst/>
            </a:prstGeom>
            <a:noFill/>
          </p:spPr>
          <p:txBody>
            <a:bodyPr wrap="square">
              <a:spAutoFit/>
            </a:bodyPr>
            <a:lstStyle/>
            <a:p>
              <a:pPr algn="r" eaLnBrk="1" hangingPunct="1">
                <a:defRPr/>
              </a:pPr>
              <a:r>
                <a:rPr lang="en-US" sz="1600" dirty="0" smtClean="0">
                  <a:solidFill>
                    <a:schemeClr val="accent6">
                      <a:lumMod val="75000"/>
                    </a:schemeClr>
                  </a:solidFill>
                  <a:latin typeface="+mn-lt"/>
                </a:rPr>
                <a:t>Five stories tall</a:t>
              </a:r>
              <a:endParaRPr lang="en-US" sz="1600" dirty="0">
                <a:solidFill>
                  <a:schemeClr val="accent6">
                    <a:lumMod val="75000"/>
                  </a:schemeClr>
                </a:solidFill>
                <a:latin typeface="+mn-lt"/>
              </a:endParaRPr>
            </a:p>
          </p:txBody>
        </p:sp>
      </p:grpSp>
      <p:sp>
        <p:nvSpPr>
          <p:cNvPr id="8" name="Left-Right Arrow 16"/>
          <p:cNvSpPr>
            <a:spLocks noChangeArrowheads="1"/>
          </p:cNvSpPr>
          <p:nvPr/>
        </p:nvSpPr>
        <p:spPr bwMode="auto">
          <a:xfrm rot="8920329">
            <a:off x="1262884" y="4163906"/>
            <a:ext cx="7040222" cy="92718"/>
          </a:xfrm>
          <a:prstGeom prst="leftRightArrow">
            <a:avLst>
              <a:gd name="adj1" fmla="val 50000"/>
              <a:gd name="adj2" fmla="val 49996"/>
            </a:avLst>
          </a:prstGeom>
          <a:solidFill>
            <a:schemeClr val="accent6">
              <a:lumMod val="50000"/>
            </a:schemeClr>
          </a:solidFill>
          <a:ln w="9525" algn="ctr">
            <a:solidFill>
              <a:srgbClr val="FFFFCC"/>
            </a:solidFill>
            <a:round/>
            <a:headEnd/>
            <a:tailEnd/>
          </a:ln>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000">
              <a:solidFill>
                <a:schemeClr val="tx2"/>
              </a:solidFill>
              <a:latin typeface="Times New Roman" panose="02020603050405020304" pitchFamily="18" charset="0"/>
            </a:endParaRPr>
          </a:p>
        </p:txBody>
      </p:sp>
      <p:sp>
        <p:nvSpPr>
          <p:cNvPr id="9" name="TextBox 8"/>
          <p:cNvSpPr txBox="1"/>
          <p:nvPr/>
        </p:nvSpPr>
        <p:spPr bwMode="auto">
          <a:xfrm rot="19727635">
            <a:off x="2908841" y="4554917"/>
            <a:ext cx="2791686" cy="338554"/>
          </a:xfrm>
          <a:prstGeom prst="rect">
            <a:avLst/>
          </a:prstGeom>
          <a:noFill/>
        </p:spPr>
        <p:txBody>
          <a:bodyPr wrap="square">
            <a:spAutoFit/>
          </a:bodyPr>
          <a:lstStyle/>
          <a:p>
            <a:pPr algn="r" eaLnBrk="1" hangingPunct="1">
              <a:defRPr/>
            </a:pPr>
            <a:r>
              <a:rPr lang="en-US" sz="1600" dirty="0" smtClean="0">
                <a:solidFill>
                  <a:schemeClr val="accent6">
                    <a:lumMod val="75000"/>
                  </a:schemeClr>
                </a:solidFill>
                <a:latin typeface="+mn-lt"/>
              </a:rPr>
              <a:t>~140 meters (450 feet) long</a:t>
            </a:r>
            <a:endParaRPr lang="en-US" sz="1600" dirty="0">
              <a:solidFill>
                <a:schemeClr val="accent6">
                  <a:lumMod val="75000"/>
                </a:schemeClr>
              </a:solidFill>
              <a:latin typeface="+mn-lt"/>
            </a:endParaRPr>
          </a:p>
        </p:txBody>
      </p:sp>
      <p:grpSp>
        <p:nvGrpSpPr>
          <p:cNvPr id="10" name="Group 9"/>
          <p:cNvGrpSpPr/>
          <p:nvPr/>
        </p:nvGrpSpPr>
        <p:grpSpPr>
          <a:xfrm>
            <a:off x="1566857" y="3750902"/>
            <a:ext cx="1065821" cy="1050798"/>
            <a:chOff x="1842432" y="3810479"/>
            <a:chExt cx="1235304" cy="1217892"/>
          </a:xfrm>
        </p:grpSpPr>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21441" y="4888455"/>
              <a:ext cx="61563" cy="139916"/>
            </a:xfrm>
            <a:prstGeom prst="rect">
              <a:avLst/>
            </a:prstGeom>
          </p:spPr>
        </p:pic>
        <p:sp>
          <p:nvSpPr>
            <p:cNvPr id="12" name="TextBox 11"/>
            <p:cNvSpPr txBox="1"/>
            <p:nvPr/>
          </p:nvSpPr>
          <p:spPr bwMode="auto">
            <a:xfrm>
              <a:off x="1842432" y="3810479"/>
              <a:ext cx="1235304" cy="392390"/>
            </a:xfrm>
            <a:prstGeom prst="rect">
              <a:avLst/>
            </a:prstGeom>
            <a:noFill/>
          </p:spPr>
          <p:txBody>
            <a:bodyPr wrap="square">
              <a:spAutoFit/>
            </a:bodyPr>
            <a:lstStyle/>
            <a:p>
              <a:pPr algn="r" eaLnBrk="1" hangingPunct="1">
                <a:defRPr/>
              </a:pPr>
              <a:r>
                <a:rPr lang="en-US" sz="1600" dirty="0" smtClean="0">
                  <a:latin typeface="+mn-lt"/>
                </a:rPr>
                <a:t>A person</a:t>
              </a:r>
              <a:endParaRPr lang="en-US" sz="1600" dirty="0">
                <a:latin typeface="+mn-lt"/>
              </a:endParaRPr>
            </a:p>
          </p:txBody>
        </p:sp>
        <p:cxnSp>
          <p:nvCxnSpPr>
            <p:cNvPr id="13" name="Straight Arrow Connector 12"/>
            <p:cNvCxnSpPr>
              <a:stCxn id="12" idx="2"/>
            </p:cNvCxnSpPr>
            <p:nvPr/>
          </p:nvCxnSpPr>
          <p:spPr>
            <a:xfrm>
              <a:off x="2460085" y="4202869"/>
              <a:ext cx="619" cy="6293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4" name="Content Placeholder 2"/>
          <p:cNvSpPr txBox="1">
            <a:spLocks/>
          </p:cNvSpPr>
          <p:nvPr/>
        </p:nvSpPr>
        <p:spPr>
          <a:xfrm>
            <a:off x="1359594" y="2275900"/>
            <a:ext cx="6454405" cy="15121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accent6">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en-US" sz="2800" b="1" dirty="0" smtClean="0">
                <a:solidFill>
                  <a:srgbClr val="67B14B"/>
                </a:solidFill>
                <a:latin typeface="Century Gothic" panose="020B0502020202020204" pitchFamily="34" charset="0"/>
              </a:rPr>
              <a:t>Solutions</a:t>
            </a:r>
            <a:r>
              <a:rPr lang="en-US" altLang="en-US" sz="2800" dirty="0" smtClean="0">
                <a:latin typeface="Century Gothic" panose="020B0502020202020204" pitchFamily="34" charset="0"/>
              </a:rPr>
              <a:t>:</a:t>
            </a:r>
          </a:p>
          <a:p>
            <a:pPr>
              <a:buFontTx/>
              <a:buNone/>
            </a:pPr>
            <a:r>
              <a:rPr lang="en-US" altLang="en-US" sz="2800" b="1" dirty="0" smtClean="0">
                <a:solidFill>
                  <a:schemeClr val="tx1"/>
                </a:solidFill>
                <a:latin typeface="Century Gothic" panose="020B0502020202020204" pitchFamily="34" charset="0"/>
              </a:rPr>
              <a:t>SPEED UP NUCLEI using </a:t>
            </a:r>
            <a:r>
              <a:rPr lang="en-US" altLang="en-US" sz="2800" b="1" dirty="0" smtClean="0">
                <a:solidFill>
                  <a:srgbClr val="D6A162"/>
                </a:solidFill>
                <a:latin typeface="Century Gothic" panose="020B0502020202020204" pitchFamily="34" charset="0"/>
              </a:rPr>
              <a:t>accelerators</a:t>
            </a:r>
          </a:p>
          <a:p>
            <a:pPr>
              <a:buFontTx/>
              <a:buNone/>
            </a:pPr>
            <a:r>
              <a:rPr lang="en-US" altLang="en-US" sz="2800" b="1" dirty="0">
                <a:solidFill>
                  <a:schemeClr val="tx1"/>
                </a:solidFill>
                <a:latin typeface="Century Gothic" panose="020B0502020202020204" pitchFamily="34" charset="0"/>
              </a:rPr>
              <a:t>a</a:t>
            </a:r>
            <a:r>
              <a:rPr lang="en-US" altLang="en-US" sz="2800" b="1" dirty="0" smtClean="0">
                <a:solidFill>
                  <a:schemeClr val="tx1"/>
                </a:solidFill>
                <a:latin typeface="Century Gothic" panose="020B0502020202020204" pitchFamily="34" charset="0"/>
              </a:rPr>
              <a:t>nd BREAK A TON OF THEM</a:t>
            </a:r>
            <a:endParaRPr lang="en-US" altLang="en-US" sz="2800" b="1" dirty="0" smtClean="0">
              <a:solidFill>
                <a:srgbClr val="D6A162"/>
              </a:solidFill>
              <a:latin typeface="Century Gothic" panose="020B0502020202020204" pitchFamily="34" charset="0"/>
            </a:endParaRPr>
          </a:p>
        </p:txBody>
      </p:sp>
      <p:sp>
        <p:nvSpPr>
          <p:cNvPr id="15" name="TextBox 8"/>
          <p:cNvSpPr txBox="1">
            <a:spLocks noChangeArrowheads="1"/>
          </p:cNvSpPr>
          <p:nvPr/>
        </p:nvSpPr>
        <p:spPr bwMode="auto">
          <a:xfrm>
            <a:off x="4920458" y="4360947"/>
            <a:ext cx="328727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dirty="0">
                <a:solidFill>
                  <a:schemeClr val="tx1"/>
                </a:solidFill>
                <a:latin typeface="Century Gothic" panose="020B0502020202020204" pitchFamily="34" charset="0"/>
              </a:rPr>
              <a:t>Made possible by </a:t>
            </a:r>
            <a:endParaRPr lang="en-US" altLang="en-US" sz="1800" dirty="0" smtClean="0">
              <a:solidFill>
                <a:schemeClr val="tx1"/>
              </a:solidFill>
              <a:latin typeface="Century Gothic" panose="020B0502020202020204" pitchFamily="34" charset="0"/>
            </a:endParaRPr>
          </a:p>
          <a:p>
            <a:pPr algn="ctr">
              <a:spcBef>
                <a:spcPct val="0"/>
              </a:spcBef>
              <a:buNone/>
            </a:pPr>
            <a:r>
              <a:rPr lang="en-US" altLang="en-US" sz="1800" b="1" dirty="0">
                <a:solidFill>
                  <a:schemeClr val="tx1"/>
                </a:solidFill>
                <a:latin typeface="Century Gothic" panose="020B0502020202020204" pitchFamily="34" charset="0"/>
              </a:rPr>
              <a:t>accelerator </a:t>
            </a:r>
            <a:r>
              <a:rPr lang="en-US" altLang="en-US" sz="1800" b="1" dirty="0" smtClean="0">
                <a:solidFill>
                  <a:schemeClr val="tx1"/>
                </a:solidFill>
                <a:latin typeface="Century Gothic" panose="020B0502020202020204" pitchFamily="34" charset="0"/>
              </a:rPr>
              <a:t>physicists, </a:t>
            </a:r>
            <a:r>
              <a:rPr lang="en-US" altLang="en-US" sz="1800" b="1" dirty="0">
                <a:solidFill>
                  <a:schemeClr val="tx1"/>
                </a:solidFill>
                <a:latin typeface="Century Gothic" panose="020B0502020202020204" pitchFamily="34" charset="0"/>
              </a:rPr>
              <a:t>operations physicists, </a:t>
            </a:r>
            <a:endParaRPr lang="en-US" altLang="en-US" sz="1800" b="1" dirty="0" smtClean="0">
              <a:solidFill>
                <a:schemeClr val="tx1"/>
              </a:solidFill>
              <a:latin typeface="Century Gothic" panose="020B0502020202020204" pitchFamily="34" charset="0"/>
            </a:endParaRPr>
          </a:p>
          <a:p>
            <a:pPr algn="ctr">
              <a:spcBef>
                <a:spcPct val="0"/>
              </a:spcBef>
              <a:buNone/>
            </a:pPr>
            <a:r>
              <a:rPr lang="en-US" altLang="en-US" sz="1800" b="1" dirty="0" smtClean="0">
                <a:solidFill>
                  <a:schemeClr val="tx1"/>
                </a:solidFill>
                <a:latin typeface="Century Gothic" panose="020B0502020202020204" pitchFamily="34" charset="0"/>
              </a:rPr>
              <a:t>and </a:t>
            </a:r>
            <a:r>
              <a:rPr lang="en-US" altLang="en-US" sz="1800" b="1" dirty="0">
                <a:solidFill>
                  <a:schemeClr val="tx1"/>
                </a:solidFill>
                <a:latin typeface="Century Gothic" panose="020B0502020202020204" pitchFamily="34" charset="0"/>
              </a:rPr>
              <a:t>engineers (vacuum, electrical, cryogenic…)</a:t>
            </a:r>
          </a:p>
        </p:txBody>
      </p:sp>
    </p:spTree>
    <p:extLst>
      <p:ext uri="{BB962C8B-B14F-4D97-AF65-F5344CB8AC3E}">
        <p14:creationId xmlns:p14="http://schemas.microsoft.com/office/powerpoint/2010/main" val="317396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xEl>
                                              <p:pRg st="0" end="0"/>
                                            </p:txEl>
                                          </p:spTgt>
                                        </p:tgtEl>
                                      </p:cBhvr>
                                    </p:animEffect>
                                    <p:set>
                                      <p:cBhvr>
                                        <p:cTn id="7" dur="1" fill="hold">
                                          <p:stCondLst>
                                            <p:cond delay="1999"/>
                                          </p:stCondLst>
                                        </p:cTn>
                                        <p:tgtEl>
                                          <p:spTgt spid="14">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14">
                                            <p:txEl>
                                              <p:pRg st="1" end="1"/>
                                            </p:txEl>
                                          </p:spTgt>
                                        </p:tgtEl>
                                      </p:cBhvr>
                                    </p:animEffect>
                                    <p:set>
                                      <p:cBhvr>
                                        <p:cTn id="10" dur="1" fill="hold">
                                          <p:stCondLst>
                                            <p:cond delay="1999"/>
                                          </p:stCondLst>
                                        </p:cTn>
                                        <p:tgtEl>
                                          <p:spTgt spid="14">
                                            <p:txEl>
                                              <p:pRg st="1" end="1"/>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14">
                                            <p:txEl>
                                              <p:pRg st="2" end="2"/>
                                            </p:txEl>
                                          </p:spTgt>
                                        </p:tgtEl>
                                      </p:cBhvr>
                                    </p:animEffect>
                                    <p:set>
                                      <p:cBhvr>
                                        <p:cTn id="13" dur="1" fill="hold">
                                          <p:stCondLst>
                                            <p:cond delay="1999"/>
                                          </p:stCondLst>
                                        </p:cTn>
                                        <p:tgtEl>
                                          <p:spTgt spid="14">
                                            <p:txEl>
                                              <p:pRg st="2" end="2"/>
                                            </p:txEl>
                                          </p:spTgt>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0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000"/>
                                        <p:tgtEl>
                                          <p:spTgt spid="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2000"/>
                                        <p:tgtEl>
                                          <p:spTgt spid="4">
                                            <p:txEl>
                                              <p:pRg st="0" end="0"/>
                                            </p:txEl>
                                          </p:spTgt>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up)">
                                      <p:cBhvr>
                                        <p:cTn id="29" dur="2000"/>
                                        <p:tgtEl>
                                          <p:spTgt spid="5"/>
                                        </p:tgtEl>
                                      </p:cBhvr>
                                    </p:animEffect>
                                  </p:childTnLst>
                                </p:cTn>
                              </p:par>
                            </p:childTnLst>
                          </p:cTn>
                        </p:par>
                        <p:par>
                          <p:cTn id="30" fill="hold">
                            <p:stCondLst>
                              <p:cond delay="4000"/>
                            </p:stCondLst>
                            <p:childTnLst>
                              <p:par>
                                <p:cTn id="31" presetID="22" presetClass="entr" presetSubtype="1"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up)">
                                      <p:cBhvr>
                                        <p:cTn id="33" dur="500"/>
                                        <p:tgtEl>
                                          <p:spTgt spid="10"/>
                                        </p:tgtEl>
                                      </p:cBhvr>
                                    </p:animEffect>
                                  </p:childTnLst>
                                </p:cTn>
                              </p:par>
                            </p:childTnLst>
                          </p:cTn>
                        </p:par>
                        <p:par>
                          <p:cTn id="34" fill="hold">
                            <p:stCondLst>
                              <p:cond delay="4500"/>
                            </p:stCondLst>
                            <p:childTnLst>
                              <p:par>
                                <p:cTn id="35" presetID="10"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animBg="1"/>
      <p:bldP spid="9" grpId="0"/>
      <p:bldP spid="14" grpId="0" build="p"/>
      <p:bldP spid="15" grpId="0"/>
    </p:bldLst>
  </p:timing>
</p:sld>
</file>

<file path=ppt/theme/theme1.xml><?xml version="1.0" encoding="utf-8"?>
<a:theme xmlns:a="http://schemas.openxmlformats.org/drawingml/2006/main" name="1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2.xml><?xml version="1.0" encoding="utf-8"?>
<a:theme xmlns:a="http://schemas.openxmlformats.org/drawingml/2006/main" name="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Archive_x0020_Date xmlns="84FA14C0-B7D1-4566-A284-79A890D0FD9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659CD9C89693C4BA4E310DBBA87C6B1" ma:contentTypeVersion="" ma:contentTypeDescription="Create a new document." ma:contentTypeScope="" ma:versionID="6050285cda2a0c67517c9403113a4233">
  <xsd:schema xmlns:xsd="http://www.w3.org/2001/XMLSchema" xmlns:xs="http://www.w3.org/2001/XMLSchema" xmlns:p="http://schemas.microsoft.com/office/2006/metadata/properties" xmlns:ns2="84FA14C0-B7D1-4566-A284-79A890D0FD95" targetNamespace="http://schemas.microsoft.com/office/2006/metadata/properties" ma:root="true" ma:fieldsID="d80a20630cd769371518b7288eedebc1" ns2:_="">
    <xsd:import namespace="84FA14C0-B7D1-4566-A284-79A890D0FD95"/>
    <xsd:element name="properties">
      <xsd:complexType>
        <xsd:sequence>
          <xsd:element name="documentManagement">
            <xsd:complexType>
              <xsd:all>
                <xsd:element ref="ns2:Archive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A14C0-B7D1-4566-A284-79A890D0FD95" elementFormDefault="qualified">
    <xsd:import namespace="http://schemas.microsoft.com/office/2006/documentManagement/types"/>
    <xsd:import namespace="http://schemas.microsoft.com/office/infopath/2007/PartnerControls"/>
    <xsd:element name="Archive_x0020_Date" ma:index="8" nillable="true" ma:displayName="Archive Date" ma:format="DateOnly" ma:internalName="Archive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BA702D-F6E6-4314-8945-369A109C75F9}">
  <ds:schemaRefs>
    <ds:schemaRef ds:uri="84FA14C0-B7D1-4566-A284-79A890D0FD95"/>
    <ds:schemaRef ds:uri="http://purl.org/dc/elements/1.1/"/>
    <ds:schemaRef ds:uri="http://www.w3.org/XML/1998/namespace"/>
    <ds:schemaRef ds:uri="http://schemas.microsoft.com/office/2006/metadata/properties"/>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purl.org/dc/dcmitype/"/>
  </ds:schemaRefs>
</ds:datastoreItem>
</file>

<file path=customXml/itemProps2.xml><?xml version="1.0" encoding="utf-8"?>
<ds:datastoreItem xmlns:ds="http://schemas.openxmlformats.org/officeDocument/2006/customXml" ds:itemID="{D022B04D-F2E1-4EB5-8527-6CB1FC49B1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FA14C0-B7D1-4566-A284-79A890D0FD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B76CD61-6042-403B-B3F6-04E51A8FF7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FRIB Presentation Template</Template>
  <TotalTime>1225</TotalTime>
  <Words>1283</Words>
  <Application>Microsoft Office PowerPoint</Application>
  <PresentationFormat>On-screen Show (4:3)</PresentationFormat>
  <Paragraphs>218</Paragraphs>
  <Slides>25</Slides>
  <Notes>8</Notes>
  <HiddenSlides>0</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25</vt:i4>
      </vt:variant>
    </vt:vector>
  </HeadingPairs>
  <TitlesOfParts>
    <vt:vector size="44" baseType="lpstr">
      <vt:lpstr>ＭＳ Ｐゴシック</vt:lpstr>
      <vt:lpstr>ＭＳ Ｐゴシック</vt:lpstr>
      <vt:lpstr>Aharoni</vt:lpstr>
      <vt:lpstr>Arial</vt:lpstr>
      <vt:lpstr>Arial Black</vt:lpstr>
      <vt:lpstr>Book Antiqua</vt:lpstr>
      <vt:lpstr>Calibri</vt:lpstr>
      <vt:lpstr>Century Gothic</vt:lpstr>
      <vt:lpstr>Copperplate Gothic Bold</vt:lpstr>
      <vt:lpstr>Garamond</vt:lpstr>
      <vt:lpstr>Gotham Book</vt:lpstr>
      <vt:lpstr>Helvetica</vt:lpstr>
      <vt:lpstr>Lucida Grande</vt:lpstr>
      <vt:lpstr>Times New Roman</vt:lpstr>
      <vt:lpstr>Univers LT Std 85 XBlk</vt:lpstr>
      <vt:lpstr>Wingdings</vt:lpstr>
      <vt:lpstr>ヒラギノ角ゴ Pro W3</vt:lpstr>
      <vt:lpstr>1_FRIB3</vt:lpstr>
      <vt:lpstr>FRIB3</vt:lpstr>
      <vt:lpstr>PowerPoint Presentation</vt:lpstr>
      <vt:lpstr>Useful Information</vt:lpstr>
      <vt:lpstr>PowerPoint Presentation</vt:lpstr>
      <vt:lpstr>PowerPoint Presentation</vt:lpstr>
      <vt:lpstr>PowerPoint Presentation</vt:lpstr>
      <vt:lpstr>How big is the nucleus?</vt:lpstr>
      <vt:lpstr>PowerPoint Presentation</vt:lpstr>
      <vt:lpstr>Want to study rare nuclei?</vt:lpstr>
      <vt:lpstr>PowerPoint Presentation</vt:lpstr>
      <vt:lpstr>Who works at NSCL? Users</vt:lpstr>
      <vt:lpstr>PowerPoint Presentation</vt:lpstr>
      <vt:lpstr>Who works at NSCL? Students</vt:lpstr>
      <vt:lpstr>Want to study radioactive nuclei?</vt:lpstr>
      <vt:lpstr>PowerPoint Presentation</vt:lpstr>
      <vt:lpstr>Radiation exposure and you</vt:lpstr>
      <vt:lpstr>How to break your nuclei</vt:lpstr>
      <vt:lpstr>How to break your nuclei (continued)</vt:lpstr>
      <vt:lpstr>Want to find the shape of the nucleus?</vt:lpstr>
      <vt:lpstr>Measuring the invisible</vt:lpstr>
      <vt:lpstr>PowerPoint Presentation</vt:lpstr>
      <vt:lpstr>FRIB on the MSU campus</vt:lpstr>
      <vt:lpstr>Safety First</vt:lpstr>
      <vt:lpstr>PowerPoint Presentation</vt:lpstr>
      <vt:lpstr>Explore FRIB &amp; NSCL at MSU</vt:lpstr>
      <vt:lpstr>PowerPoint Presentation</vt:lpstr>
    </vt:vector>
  </TitlesOfParts>
  <Company>NSCL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Engwall, Hannah</dc:creator>
  <cp:lastModifiedBy>Constan, Zachary</cp:lastModifiedBy>
  <cp:revision>82</cp:revision>
  <cp:lastPrinted>2013-06-17T20:20:32Z</cp:lastPrinted>
  <dcterms:created xsi:type="dcterms:W3CDTF">2014-10-10T17:49:08Z</dcterms:created>
  <dcterms:modified xsi:type="dcterms:W3CDTF">2020-03-25T20:13:21Z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0x0101000659CD9C89693C4BA4E310DBBA87C6B1</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ies>
</file>