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3" r:id="rId4"/>
  </p:sldMasterIdLst>
  <p:notesMasterIdLst>
    <p:notesMasterId r:id="rId25"/>
  </p:notesMasterIdLst>
  <p:handoutMasterIdLst>
    <p:handoutMasterId r:id="rId26"/>
  </p:handoutMasterIdLst>
  <p:sldIdLst>
    <p:sldId id="358" r:id="rId5"/>
    <p:sldId id="321" r:id="rId6"/>
    <p:sldId id="312" r:id="rId7"/>
    <p:sldId id="337" r:id="rId8"/>
    <p:sldId id="305" r:id="rId9"/>
    <p:sldId id="303" r:id="rId10"/>
    <p:sldId id="275" r:id="rId11"/>
    <p:sldId id="304" r:id="rId12"/>
    <p:sldId id="338" r:id="rId13"/>
    <p:sldId id="353" r:id="rId14"/>
    <p:sldId id="340" r:id="rId15"/>
    <p:sldId id="313" r:id="rId16"/>
    <p:sldId id="356" r:id="rId17"/>
    <p:sldId id="343" r:id="rId18"/>
    <p:sldId id="355" r:id="rId19"/>
    <p:sldId id="354" r:id="rId20"/>
    <p:sldId id="360" r:id="rId21"/>
    <p:sldId id="357" r:id="rId22"/>
    <p:sldId id="351" r:id="rId23"/>
    <p:sldId id="352" r:id="rId24"/>
  </p:sldIdLst>
  <p:sldSz cx="12192000" cy="6858000"/>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342D2D"/>
    <a:srgbClr val="332C2C"/>
    <a:srgbClr val="000000"/>
    <a:srgbClr val="67B14B"/>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714" autoAdjust="0"/>
    <p:restoredTop sz="94660"/>
  </p:normalViewPr>
  <p:slideViewPr>
    <p:cSldViewPr snapToObjects="1">
      <p:cViewPr varScale="1">
        <p:scale>
          <a:sx n="61" d="100"/>
          <a:sy n="61" d="100"/>
        </p:scale>
        <p:origin x="36" y="172"/>
      </p:cViewPr>
      <p:guideLst>
        <p:guide orient="horz" pos="2160"/>
        <p:guide pos="384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3/12/2024</a:t>
            </a:fld>
            <a:endParaRPr lang="en-US"/>
          </a:p>
        </p:txBody>
      </p:sp>
      <p:sp>
        <p:nvSpPr>
          <p:cNvPr id="4" name="Slide Image Placeholder 3"/>
          <p:cNvSpPr>
            <a:spLocks noGrp="1" noRot="1" noChangeAspect="1"/>
          </p:cNvSpPr>
          <p:nvPr>
            <p:ph type="sldImg" idx="2"/>
          </p:nvPr>
        </p:nvSpPr>
        <p:spPr>
          <a:xfrm>
            <a:off x="409575" y="695325"/>
            <a:ext cx="617855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60050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3642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3231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21823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80138"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75475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685401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649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4" y="1238251"/>
            <a:ext cx="9986635" cy="33554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4835" tIns="32417" rIns="64835" bIns="32417">
            <a:spAutoFit/>
          </a:bodyPr>
          <a:lstStyle/>
          <a:p>
            <a:pPr defTabSz="342780" eaLnBrk="0" hangingPunct="0">
              <a:lnSpc>
                <a:spcPct val="90000"/>
              </a:lnSpc>
              <a:defRPr/>
            </a:pPr>
            <a:endParaRPr lang="en-US" sz="195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324208" indent="0" algn="ctr">
              <a:buNone/>
              <a:defRPr/>
            </a:lvl2pPr>
            <a:lvl3pPr marL="648413" indent="0" algn="ctr">
              <a:buNone/>
              <a:defRPr/>
            </a:lvl3pPr>
            <a:lvl4pPr marL="972620" indent="0" algn="ctr">
              <a:buNone/>
              <a:defRPr/>
            </a:lvl4pPr>
            <a:lvl5pPr marL="1296828" indent="0" algn="ctr">
              <a:buNone/>
              <a:defRPr/>
            </a:lvl5pPr>
            <a:lvl6pPr marL="1621034" indent="0" algn="ctr">
              <a:buNone/>
              <a:defRPr/>
            </a:lvl6pPr>
            <a:lvl7pPr marL="1945241" indent="0" algn="ctr">
              <a:buNone/>
              <a:defRPr/>
            </a:lvl7pPr>
            <a:lvl8pPr marL="2269447" indent="0" algn="ctr">
              <a:buNone/>
              <a:defRPr/>
            </a:lvl8pPr>
            <a:lvl9pPr marL="259365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95256" y="3201434"/>
            <a:ext cx="12001499" cy="370313"/>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0" y="6387155"/>
            <a:ext cx="12192000" cy="319413"/>
          </a:xfrm>
          <a:prstGeom prst="rect">
            <a:avLst/>
          </a:prstGeom>
          <a:noFill/>
        </p:spPr>
        <p:txBody>
          <a:bodyPr wrap="square" lIns="64865" tIns="32432" rIns="64865" bIns="32432" rtlCol="0">
            <a:spAutoFit/>
          </a:bodyPr>
          <a:lstStyle/>
          <a:p>
            <a:pPr algn="ctr"/>
            <a:r>
              <a:rPr lang="en-US" sz="825" kern="1200" dirty="0" smtClean="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825" kern="1200" dirty="0" smtClean="0">
                <a:solidFill>
                  <a:schemeClr val="tx1"/>
                </a:solidFill>
                <a:latin typeface="+mn-lt"/>
                <a:ea typeface="ヒラギノ角ゴ Pro W3"/>
                <a:cs typeface="ヒラギノ角ゴ Pro W3"/>
              </a:rPr>
              <a:t>the</a:t>
            </a:r>
            <a:r>
              <a:rPr lang="en-US" sz="825" kern="1200" baseline="0" dirty="0" smtClean="0">
                <a:solidFill>
                  <a:schemeClr val="tx1"/>
                </a:solidFill>
                <a:latin typeface="+mn-lt"/>
                <a:ea typeface="ヒラギノ角ゴ Pro W3"/>
                <a:cs typeface="ヒラギノ角ゴ Pro W3"/>
              </a:rPr>
              <a:t> </a:t>
            </a:r>
            <a:r>
              <a:rPr lang="en-US" sz="825" kern="1200" dirty="0" smtClean="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7"/>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3"/>
            <a:ext cx="2651760" cy="627065"/>
          </a:xfrm>
          <a:prstGeom prst="rect">
            <a:avLst/>
          </a:prstGeom>
        </p:spPr>
      </p:pic>
    </p:spTree>
    <p:extLst>
      <p:ext uri="{BB962C8B-B14F-4D97-AF65-F5344CB8AC3E}">
        <p14:creationId xmlns:p14="http://schemas.microsoft.com/office/powerpoint/2010/main" val="12724586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9"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838200" y="842745"/>
            <a:ext cx="10515600" cy="370325"/>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8671883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1"/>
            <a:ext cx="12214971"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25461038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a:xfrm>
            <a:off x="6096002" y="6356450"/>
            <a:ext cx="5080007" cy="364628"/>
          </a:xfrm>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2" name="TextBox 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mn-cs"/>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mn-cs"/>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mn-cs"/>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Tree>
    <p:extLst>
      <p:ext uri="{BB962C8B-B14F-4D97-AF65-F5344CB8AC3E}">
        <p14:creationId xmlns:p14="http://schemas.microsoft.com/office/powerpoint/2010/main" val="7433941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68549" tIns="34275" rIns="68549" bIns="34275"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68549" tIns="34275" rIns="68549" bIns="34275"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02834" indent="0">
              <a:spcBef>
                <a:spcPts val="0"/>
              </a:spcBef>
              <a:buNone/>
              <a:defRPr b="1" baseline="0"/>
            </a:lvl1pPr>
          </a:lstStyle>
          <a:p>
            <a:pPr lvl="0"/>
            <a:r>
              <a:rPr lang="en-US" dirty="0" smtClean="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
        <p:nvSpPr>
          <p:cNvPr id="15" name="TextBox 14"/>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5622227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0074178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3" y="1067107"/>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101603" y="3581409"/>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706732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7"/>
            <a:ext cx="5892800"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6167381" y="1067107"/>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101614" y="3581409"/>
            <a:ext cx="5892799"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6167381" y="3581409"/>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6804211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472334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829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3243414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9" y="134077"/>
            <a:ext cx="11990413" cy="37032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100799"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5520914" y="6356450"/>
            <a:ext cx="5655095" cy="364628"/>
          </a:xfrm>
          <a:prstGeom prst="rect">
            <a:avLst/>
          </a:prstGeom>
        </p:spPr>
        <p:txBody>
          <a:bodyPr lIns="0" tIns="45712" rIns="0" bIns="45712" anchor="b"/>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900">
                <a:solidFill>
                  <a:srgbClr val="064308"/>
                </a:solidFill>
                <a:ea typeface="ヒラギノ角ゴ Pro W3" charset="-128"/>
                <a:cs typeface="+mn-cs"/>
              </a:defRPr>
            </a:lvl1pPr>
          </a:lstStyle>
          <a:p>
            <a:pPr>
              <a:defRPr/>
            </a:pPr>
            <a:r>
              <a:rPr lang="en-US" dirty="0" smtClean="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4024979514"/>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iming>
    <p:tnLst>
      <p:par>
        <p:cTn id="1" dur="indefinite" restart="never" nodeType="tmRoot"/>
      </p:par>
    </p:tnLst>
  </p:timing>
  <p:hf hdr="0" dt="0"/>
  <p:txStyles>
    <p:titleStyle>
      <a:lvl1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1pPr>
      <a:lvl2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2pPr>
      <a:lvl3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3pPr>
      <a:lvl4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4pPr>
      <a:lvl5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5pPr>
      <a:lvl6pPr marL="342810"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6pPr>
      <a:lvl7pPr marL="68562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7pPr>
      <a:lvl8pPr marL="1028431"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8pPr>
      <a:lvl9pPr marL="137124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9pPr>
    </p:titleStyle>
    <p:bodyStyle>
      <a:lvl1pPr marL="135146" indent="-135146" algn="l" defTabSz="602528" rtl="0" eaLnBrk="1" fontAlgn="base" hangingPunct="1">
        <a:lnSpc>
          <a:spcPct val="90000"/>
        </a:lnSpc>
        <a:spcBef>
          <a:spcPts val="905"/>
        </a:spcBef>
        <a:spcAft>
          <a:spcPct val="0"/>
        </a:spcAft>
        <a:buSzPct val="100000"/>
        <a:buFont typeface="Wingdings" pitchFamily="2" charset="2"/>
        <a:buChar char="§"/>
        <a:defRPr sz="1650">
          <a:solidFill>
            <a:srgbClr val="064308"/>
          </a:solidFill>
          <a:latin typeface="Arial" charset="0"/>
          <a:ea typeface="ＭＳ Ｐゴシック" pitchFamily="-65" charset="-128"/>
          <a:cs typeface="ＭＳ Ｐゴシック" pitchFamily="-65" charset="-128"/>
        </a:defRPr>
      </a:lvl1pPr>
      <a:lvl2pPr marL="272546" indent="-113749" algn="l" defTabSz="602528" rtl="0" eaLnBrk="1" fontAlgn="base" hangingPunct="1">
        <a:lnSpc>
          <a:spcPct val="90000"/>
        </a:lnSpc>
        <a:spcBef>
          <a:spcPts val="151"/>
        </a:spcBef>
        <a:spcAft>
          <a:spcPct val="0"/>
        </a:spcAft>
        <a:buSzPct val="100000"/>
        <a:buFont typeface="Arial" pitchFamily="34" charset="0"/>
        <a:buChar char="•"/>
        <a:defRPr sz="1500">
          <a:solidFill>
            <a:schemeClr val="tx1"/>
          </a:solidFill>
          <a:latin typeface="Arial" charset="0"/>
          <a:ea typeface="ＭＳ Ｐゴシック" charset="-128"/>
          <a:cs typeface="ＭＳ Ｐゴシック"/>
        </a:defRPr>
      </a:lvl2pPr>
      <a:lvl3pPr marL="443731" indent="-120505" algn="l" defTabSz="602528" rtl="0" eaLnBrk="1" fontAlgn="base" hangingPunct="1">
        <a:lnSpc>
          <a:spcPct val="90000"/>
        </a:lnSpc>
        <a:spcBef>
          <a:spcPts val="15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546218" indent="-100234" algn="l" defTabSz="602528" rtl="0" eaLnBrk="1" fontAlgn="base" hangingPunct="1">
        <a:lnSpc>
          <a:spcPct val="90000"/>
        </a:lnSpc>
        <a:spcBef>
          <a:spcPts val="151"/>
        </a:spcBef>
        <a:spcAft>
          <a:spcPct val="0"/>
        </a:spcAft>
        <a:buClr>
          <a:srgbClr val="999999"/>
        </a:buClr>
        <a:buSzPct val="100000"/>
        <a:buFont typeface="Arial" pitchFamily="34" charset="0"/>
        <a:buChar char="•"/>
        <a:defRPr sz="1200">
          <a:solidFill>
            <a:schemeClr val="tx1"/>
          </a:solidFill>
          <a:latin typeface="+mn-lt"/>
          <a:ea typeface="ヒラギノ角ゴ Pro W3" pitchFamily="-111" charset="-128"/>
          <a:cs typeface="ヒラギノ角ゴ Pro W3"/>
        </a:defRPr>
      </a:lvl4pPr>
      <a:lvl5pPr marL="752315" indent="-135146" algn="l" defTabSz="602528" rtl="0" eaLnBrk="1" fontAlgn="base" hangingPunct="1">
        <a:lnSpc>
          <a:spcPct val="90000"/>
        </a:lnSpc>
        <a:spcBef>
          <a:spcPts val="151"/>
        </a:spcBef>
        <a:spcAft>
          <a:spcPct val="0"/>
        </a:spcAft>
        <a:buClr>
          <a:srgbClr val="999999"/>
        </a:buClr>
        <a:buSzPct val="100000"/>
        <a:buFont typeface="Lucida Grande" charset="0"/>
        <a:buChar char="»"/>
        <a:defRPr sz="1050">
          <a:solidFill>
            <a:schemeClr val="tx1"/>
          </a:solidFill>
          <a:latin typeface="+mn-lt"/>
          <a:ea typeface="ヒラギノ角ゴ Pro W3" pitchFamily="-111" charset="-128"/>
          <a:cs typeface="ヒラギノ角ゴ Pro W3"/>
        </a:defRPr>
      </a:lvl5pPr>
      <a:lvl6pPr marL="1667630"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6pPr>
      <a:lvl7pPr marL="2010443"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7pPr>
      <a:lvl8pPr marL="235325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8pPr>
      <a:lvl9pPr marL="269606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9pPr>
    </p:bodyStyle>
    <p:otherStyle>
      <a:defPPr>
        <a:defRPr lang="en-US"/>
      </a:defPPr>
      <a:lvl1pPr marL="0" algn="l" defTabSz="685622" rtl="0" eaLnBrk="1" latinLnBrk="0" hangingPunct="1">
        <a:defRPr sz="1350" kern="1200">
          <a:solidFill>
            <a:schemeClr val="tx1"/>
          </a:solidFill>
          <a:latin typeface="+mn-lt"/>
          <a:ea typeface="+mn-ea"/>
          <a:cs typeface="+mn-cs"/>
        </a:defRPr>
      </a:lvl1pPr>
      <a:lvl2pPr marL="342810"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1" algn="l" defTabSz="685622" rtl="0" eaLnBrk="1" latinLnBrk="0" hangingPunct="1">
        <a:defRPr sz="1350" kern="1200">
          <a:solidFill>
            <a:schemeClr val="tx1"/>
          </a:solidFill>
          <a:latin typeface="+mn-lt"/>
          <a:ea typeface="+mn-ea"/>
          <a:cs typeface="+mn-cs"/>
        </a:defRPr>
      </a:lvl4pPr>
      <a:lvl5pPr marL="1371242" algn="l" defTabSz="685622" rtl="0" eaLnBrk="1" latinLnBrk="0" hangingPunct="1">
        <a:defRPr sz="1350" kern="1200">
          <a:solidFill>
            <a:schemeClr val="tx1"/>
          </a:solidFill>
          <a:latin typeface="+mn-lt"/>
          <a:ea typeface="+mn-ea"/>
          <a:cs typeface="+mn-cs"/>
        </a:defRPr>
      </a:lvl5pPr>
      <a:lvl6pPr marL="1714055" algn="l" defTabSz="685622" rtl="0" eaLnBrk="1" latinLnBrk="0" hangingPunct="1">
        <a:defRPr sz="1350" kern="1200">
          <a:solidFill>
            <a:schemeClr val="tx1"/>
          </a:solidFill>
          <a:latin typeface="+mn-lt"/>
          <a:ea typeface="+mn-ea"/>
          <a:cs typeface="+mn-cs"/>
        </a:defRPr>
      </a:lvl6pPr>
      <a:lvl7pPr marL="2056865" algn="l" defTabSz="685622" rtl="0" eaLnBrk="1" latinLnBrk="0" hangingPunct="1">
        <a:defRPr sz="1350" kern="1200">
          <a:solidFill>
            <a:schemeClr val="tx1"/>
          </a:solidFill>
          <a:latin typeface="+mn-lt"/>
          <a:ea typeface="+mn-ea"/>
          <a:cs typeface="+mn-cs"/>
        </a:defRPr>
      </a:lvl7pPr>
      <a:lvl8pPr marL="2399675" algn="l" defTabSz="685622" rtl="0" eaLnBrk="1" latinLnBrk="0" hangingPunct="1">
        <a:defRPr sz="1350" kern="1200">
          <a:solidFill>
            <a:schemeClr val="tx1"/>
          </a:solidFill>
          <a:latin typeface="+mn-lt"/>
          <a:ea typeface="+mn-ea"/>
          <a:cs typeface="+mn-cs"/>
        </a:defRPr>
      </a:lvl8pPr>
      <a:lvl9pPr marL="2742485" algn="l" defTabSz="68562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shop.msu.edu" TargetMode="Externa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jpeg"/><Relationship Id="rId9" Type="http://schemas.openxmlformats.org/officeDocument/2006/relationships/hyperlink" Target="http://www.nscl.msu.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WM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jpeg"/><Relationship Id="rId5" Type="http://schemas.microsoft.com/office/2007/relationships/hdphoto" Target="../media/hdphoto1.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685800" y="3027635"/>
            <a:ext cx="108204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75000"/>
              </a:lnSpc>
              <a:spcBef>
                <a:spcPct val="3000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Arial" charset="0"/>
                <a:ea typeface="ＭＳ Ｐゴシック" pitchFamily="-65" charset="-128"/>
              </a:rPr>
              <a:t>WHO WILL </a:t>
            </a:r>
            <a:r>
              <a:rPr kumimoji="0" lang="en-US" sz="4400" b="1" i="0" u="none" strike="noStrike" kern="1200" cap="none" spc="0" normalizeH="0" baseline="0" noProof="0" dirty="0" smtClean="0">
                <a:ln>
                  <a:noFill/>
                </a:ln>
                <a:solidFill>
                  <a:prstClr val="black"/>
                </a:solidFill>
                <a:effectLst>
                  <a:outerShdw blurRad="38100" dist="38100" dir="2700000" algn="tl">
                    <a:srgbClr val="000000"/>
                  </a:outerShdw>
                </a:effectLst>
                <a:uLnTx/>
                <a:uFillTx/>
                <a:latin typeface="Arial" charset="0"/>
                <a:ea typeface="ＭＳ Ｐゴシック" pitchFamily="-65" charset="-128"/>
              </a:rPr>
              <a:t>DISCOVER OUR </a:t>
            </a:r>
            <a:r>
              <a:rPr kumimoji="0" lang="en-US" sz="4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Arial" charset="0"/>
                <a:ea typeface="ＭＳ Ｐゴシック" pitchFamily="-65" charset="-128"/>
              </a:rPr>
              <a:t>FUTURE?</a:t>
            </a:r>
          </a:p>
          <a:p>
            <a:pPr marL="0" marR="0" lvl="0" indent="0" algn="ctr" defTabSz="803293" rtl="0" eaLnBrk="1" fontAlgn="base" latinLnBrk="0" hangingPunct="1">
              <a:lnSpc>
                <a:spcPct val="75000"/>
              </a:lnSpc>
              <a:spcBef>
                <a:spcPct val="30000"/>
              </a:spcBef>
              <a:spcAft>
                <a:spcPct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charset="0"/>
                <a:ea typeface="ＭＳ Ｐゴシック" pitchFamily="-65" charset="-128"/>
              </a:rPr>
              <a:t>World-class nuclear experimentation and theory at </a:t>
            </a:r>
            <a:r>
              <a:rPr kumimoji="0" lang="en-US" sz="2000" b="1" i="1" u="none" strike="noStrike" kern="1200" cap="none" spc="0" normalizeH="0" baseline="0" noProof="0" dirty="0">
                <a:ln>
                  <a:noFill/>
                </a:ln>
                <a:solidFill>
                  <a:srgbClr val="4E8542"/>
                </a:solidFill>
                <a:effectLst/>
                <a:uLnTx/>
                <a:uFillTx/>
                <a:latin typeface="Arial" charset="0"/>
                <a:ea typeface="ＭＳ Ｐゴシック" pitchFamily="-65" charset="-128"/>
              </a:rPr>
              <a:t>MSU</a:t>
            </a:r>
          </a:p>
        </p:txBody>
      </p:sp>
      <p:sp>
        <p:nvSpPr>
          <p:cNvPr id="6" name="Subtitle 6"/>
          <p:cNvSpPr txBox="1">
            <a:spLocks/>
          </p:cNvSpPr>
          <p:nvPr/>
        </p:nvSpPr>
        <p:spPr>
          <a:xfrm>
            <a:off x="1652289" y="43434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600"/>
              </a:spcBef>
              <a:spcAft>
                <a:spcPct val="0"/>
              </a:spcAft>
              <a:buClrTx/>
              <a:buSzPct val="100000"/>
              <a:buFont typeface="Wingdings" pitchFamily="2" charset="2"/>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Dr. Zach Constan</a:t>
            </a:r>
          </a:p>
          <a:p>
            <a:pPr marL="0" marR="0" lvl="0" indent="0" algn="ctr" defTabSz="803293" rtl="0" eaLnBrk="1" fontAlgn="base" latinLnBrk="0" hangingPunct="1">
              <a:lnSpc>
                <a:spcPct val="90000"/>
              </a:lnSpc>
              <a:spcBef>
                <a:spcPts val="600"/>
              </a:spcBef>
              <a:spcAft>
                <a:spcPct val="0"/>
              </a:spcAft>
              <a:buClrTx/>
              <a:buSzPct val="100000"/>
              <a:buFont typeface="Wingdings" pitchFamily="2" charset="2"/>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Outreach Coordinator</a:t>
            </a:r>
          </a:p>
          <a:p>
            <a:pPr marL="0" marR="0" lvl="0" indent="0" algn="ctr" defTabSz="803293" rtl="0" eaLnBrk="1" fontAlgn="base" latinLnBrk="0" hangingPunct="1">
              <a:lnSpc>
                <a:spcPct val="90000"/>
              </a:lnSpc>
              <a:spcBef>
                <a:spcPts val="600"/>
              </a:spcBef>
              <a:spcAft>
                <a:spcPct val="0"/>
              </a:spcAft>
              <a:buClrTx/>
              <a:buSzPct val="100000"/>
              <a:buFont typeface="Wingdings" pitchFamily="2" charset="2"/>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Facility for Rare Isotope Beams (FRIB)</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endParaRPr kumimoji="0" lang="en-US" sz="1800" b="0" i="0" u="none" strike="noStrike" kern="0" cap="none" spc="0" normalizeH="0" baseline="0" noProof="0" dirty="0">
              <a:ln>
                <a:noFill/>
              </a:ln>
              <a:solidFill>
                <a:srgbClr val="064308"/>
              </a:solidFill>
              <a:effectLst/>
              <a:uLnTx/>
              <a:uFillTx/>
              <a:latin typeface="Arial" charset="0"/>
              <a:ea typeface="ＭＳ Ｐゴシック"/>
              <a:cs typeface="ＭＳ Ｐゴシック"/>
            </a:endParaRP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endParaRPr kumimoji="0" lang="en-US" sz="1800" b="0" i="0" u="none" strike="noStrike" kern="0" cap="none" spc="0" normalizeH="0" baseline="0" noProof="0" dirty="0">
              <a:ln>
                <a:noFill/>
              </a:ln>
              <a:solidFill>
                <a:srgbClr val="064308"/>
              </a:solidFill>
              <a:effectLst/>
              <a:uLnTx/>
              <a:uFillTx/>
              <a:latin typeface="Arial" pitchFamily="34" charset="0"/>
              <a:ea typeface="ＭＳ Ｐゴシック"/>
              <a:cs typeface="ＭＳ Ｐゴシック"/>
            </a:endParaRPr>
          </a:p>
        </p:txBody>
      </p:sp>
      <p:sp>
        <p:nvSpPr>
          <p:cNvPr id="5" name="Oval 4"/>
          <p:cNvSpPr/>
          <p:nvPr/>
        </p:nvSpPr>
        <p:spPr>
          <a:xfrm>
            <a:off x="5257800" y="41910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163999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Behind the Scenes at FRIB</a:t>
            </a:r>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752600" y="1081086"/>
            <a:ext cx="8686800" cy="4886325"/>
          </a:xfrm>
          <a:prstGeom prst="rect">
            <a:avLst/>
          </a:prstGeom>
        </p:spPr>
      </p:pic>
    </p:spTree>
    <p:extLst>
      <p:ext uri="{BB962C8B-B14F-4D97-AF65-F5344CB8AC3E}">
        <p14:creationId xmlns:p14="http://schemas.microsoft.com/office/powerpoint/2010/main" val="741710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a:prstGeom prst="rect">
            <a:avLst/>
          </a:prstGeom>
        </p:spPr>
        <p:txBody>
          <a:bodyPr/>
          <a:lstStyle/>
          <a:p>
            <a:r>
              <a:rPr lang="en-US" sz="4000" dirty="0"/>
              <a:t>Want to find the shape of the nucleus?</a:t>
            </a:r>
          </a:p>
        </p:txBody>
      </p:sp>
      <p:sp>
        <p:nvSpPr>
          <p:cNvPr id="3" name="Content Placeholder 2"/>
          <p:cNvSpPr txBox="1">
            <a:spLocks/>
          </p:cNvSpPr>
          <p:nvPr/>
        </p:nvSpPr>
        <p:spPr>
          <a:xfrm>
            <a:off x="2209800" y="1630363"/>
            <a:ext cx="3657600" cy="3581400"/>
          </a:xfr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buNone/>
              <a:defRPr/>
            </a:pPr>
            <a:r>
              <a:rPr lang="en-US" altLang="en-US" sz="3200" kern="0" dirty="0">
                <a:solidFill>
                  <a:srgbClr val="000000"/>
                </a:solidFill>
              </a:rPr>
              <a:t>Congratulations, you’ve made rare nuclei.</a:t>
            </a:r>
          </a:p>
          <a:p>
            <a:pPr marL="0">
              <a:buNone/>
              <a:defRPr/>
            </a:pPr>
            <a:endParaRPr lang="en-US" altLang="en-US" sz="3200" kern="0" dirty="0"/>
          </a:p>
          <a:p>
            <a:pPr marL="0">
              <a:buNone/>
              <a:defRPr/>
            </a:pPr>
            <a:r>
              <a:rPr lang="en-US" altLang="en-US" sz="3200" b="1" kern="0" dirty="0">
                <a:solidFill>
                  <a:srgbClr val="FF0000"/>
                </a:solidFill>
              </a:rPr>
              <a:t>Problem</a:t>
            </a:r>
            <a:r>
              <a:rPr lang="en-US" altLang="en-US" sz="3200" kern="0" dirty="0">
                <a:solidFill>
                  <a:srgbClr val="000000"/>
                </a:solidFill>
              </a:rPr>
              <a:t>: you still can’t see them! So how can you measure anything?</a:t>
            </a:r>
          </a:p>
        </p:txBody>
      </p:sp>
      <p:pic>
        <p:nvPicPr>
          <p:cNvPr id="4" name="Picture 2" descr="http://dclips.fundraw.com/pngmax/TheresaKnott_Microsco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rot="5400000">
            <a:off x="6324600" y="2108197"/>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a:defRPr/>
            </a:pPr>
            <a:endParaRPr lang="en-US">
              <a:solidFill>
                <a:prstClr val="black"/>
              </a:solidFill>
              <a:cs typeface="+mn-cs"/>
            </a:endParaRPr>
          </a:p>
        </p:txBody>
      </p:sp>
      <p:sp>
        <p:nvSpPr>
          <p:cNvPr id="6" name="TextBox 5"/>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p>
        </p:txBody>
      </p:sp>
    </p:spTree>
    <p:extLst>
      <p:ext uri="{BB962C8B-B14F-4D97-AF65-F5344CB8AC3E}">
        <p14:creationId xmlns:p14="http://schemas.microsoft.com/office/powerpoint/2010/main" val="35679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a:prstGeom prst="rect">
            <a:avLst/>
          </a:prstGeom>
        </p:spPr>
        <p:txBody>
          <a:bodyPr/>
          <a:lstStyle/>
          <a:p>
            <a:r>
              <a:rPr lang="en-US" sz="4000" dirty="0"/>
              <a:t>Measuring the invisible</a:t>
            </a:r>
          </a:p>
        </p:txBody>
      </p:sp>
      <p:pic>
        <p:nvPicPr>
          <p:cNvPr id="3" name="Picture 2" descr="http://www.funnyaccidents.org/wp-content/uploads/2009/09/FunnySportsAccid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83451" y="1143000"/>
            <a:ext cx="3374949"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2224314" y="4004607"/>
            <a:ext cx="417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tx1"/>
                </a:solidFill>
                <a:latin typeface="Arial" panose="020B0604020202020204" pitchFamily="34" charset="0"/>
                <a:cs typeface="Arial" panose="020B0604020202020204" pitchFamily="34" charset="0"/>
              </a:rPr>
              <a:t>These tools must be </a:t>
            </a:r>
            <a:r>
              <a:rPr lang="en-US" altLang="en-US" sz="2000" i="1" dirty="0">
                <a:solidFill>
                  <a:schemeClr val="tx1"/>
                </a:solidFill>
                <a:latin typeface="Arial" panose="020B0604020202020204" pitchFamily="34" charset="0"/>
                <a:cs typeface="Arial" panose="020B0604020202020204" pitchFamily="34" charset="0"/>
              </a:rPr>
              <a:t>created</a:t>
            </a:r>
            <a:r>
              <a:rPr lang="en-US" altLang="en-US" sz="2000" dirty="0">
                <a:solidFill>
                  <a:schemeClr val="tx1"/>
                </a:solidFill>
                <a:latin typeface="Arial" panose="020B0604020202020204" pitchFamily="34" charset="0"/>
                <a:cs typeface="Arial" panose="020B0604020202020204" pitchFamily="34" charset="0"/>
              </a:rPr>
              <a:t> by </a:t>
            </a:r>
            <a:r>
              <a:rPr lang="en-US" altLang="en-US" sz="2000" b="1" dirty="0">
                <a:solidFill>
                  <a:schemeClr val="tx1"/>
                </a:solidFill>
                <a:latin typeface="Arial" panose="020B0604020202020204" pitchFamily="34" charset="0"/>
                <a:cs typeface="Arial" panose="020B0604020202020204" pitchFamily="34" charset="0"/>
              </a:rPr>
              <a:t>detector physicists, mechanical designers, chemists, machinists, technicians…</a:t>
            </a:r>
          </a:p>
          <a:p>
            <a:pPr eaLnBrk="1" hangingPunct="1">
              <a:spcBef>
                <a:spcPct val="0"/>
              </a:spcBef>
              <a:buFontTx/>
              <a:buNone/>
            </a:pPr>
            <a:r>
              <a:rPr lang="en-US" altLang="en-US" sz="2000" dirty="0">
                <a:solidFill>
                  <a:schemeClr val="tx1"/>
                </a:solidFill>
                <a:latin typeface="Arial" panose="020B0604020202020204" pitchFamily="34" charset="0"/>
                <a:cs typeface="Arial" panose="020B0604020202020204" pitchFamily="34" charset="0"/>
              </a:rPr>
              <a:t>… and who knows how else we might use those tools someday!</a:t>
            </a:r>
          </a:p>
        </p:txBody>
      </p:sp>
      <p:sp>
        <p:nvSpPr>
          <p:cNvPr id="5" name="Content Placeholder 2"/>
          <p:cNvSpPr txBox="1">
            <a:spLocks/>
          </p:cNvSpPr>
          <p:nvPr/>
        </p:nvSpPr>
        <p:spPr>
          <a:xfrm>
            <a:off x="2224314" y="1143000"/>
            <a:ext cx="4176486" cy="243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b="1" dirty="0">
                <a:solidFill>
                  <a:srgbClr val="67B14B"/>
                </a:solidFill>
              </a:rPr>
              <a:t>Solution: </a:t>
            </a:r>
          </a:p>
          <a:p>
            <a:pPr>
              <a:defRPr/>
            </a:pPr>
            <a:r>
              <a:rPr lang="en-US" b="1" dirty="0">
                <a:solidFill>
                  <a:schemeClr val="tx1"/>
                </a:solidFill>
              </a:rPr>
              <a:t>throw stuff </a:t>
            </a:r>
            <a:r>
              <a:rPr lang="en-US" dirty="0">
                <a:solidFill>
                  <a:schemeClr val="tx1"/>
                </a:solidFill>
              </a:rPr>
              <a:t>at the nucleus, see where it bounces off…</a:t>
            </a:r>
          </a:p>
          <a:p>
            <a:pPr>
              <a:defRPr/>
            </a:pPr>
            <a:r>
              <a:rPr lang="en-US" i="1" dirty="0">
                <a:solidFill>
                  <a:schemeClr val="tx1"/>
                </a:solidFill>
              </a:rPr>
              <a:t>or</a:t>
            </a:r>
            <a:r>
              <a:rPr lang="en-US" dirty="0">
                <a:solidFill>
                  <a:schemeClr val="tx1"/>
                </a:solidFill>
              </a:rPr>
              <a:t> </a:t>
            </a:r>
            <a:r>
              <a:rPr lang="en-US" b="1" dirty="0">
                <a:solidFill>
                  <a:schemeClr val="tx1"/>
                </a:solidFill>
              </a:rPr>
              <a:t>throw the nucleus </a:t>
            </a:r>
            <a:r>
              <a:rPr lang="en-US" dirty="0">
                <a:solidFill>
                  <a:schemeClr val="tx1"/>
                </a:solidFill>
              </a:rPr>
              <a:t>at the stuff, it works exactly the same way!</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3451" y="3722346"/>
            <a:ext cx="3374949" cy="2245973"/>
          </a:xfrm>
          <a:prstGeom prst="rect">
            <a:avLst/>
          </a:prstGeom>
        </p:spPr>
      </p:pic>
    </p:spTree>
    <p:extLst>
      <p:ext uri="{BB962C8B-B14F-4D97-AF65-F5344CB8AC3E}">
        <p14:creationId xmlns:p14="http://schemas.microsoft.com/office/powerpoint/2010/main" val="936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000" dirty="0">
                <a:solidFill>
                  <a:schemeClr val="tx1"/>
                </a:solidFill>
              </a:rPr>
              <a:t>Who works at FRIB? Users</a:t>
            </a:r>
          </a:p>
        </p:txBody>
      </p:sp>
      <p:sp>
        <p:nvSpPr>
          <p:cNvPr id="4" name="Content Placeholder 2"/>
          <p:cNvSpPr txBox="1">
            <a:spLocks/>
          </p:cNvSpPr>
          <p:nvPr/>
        </p:nvSpPr>
        <p:spPr>
          <a:xfrm>
            <a:off x="8282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0"/>
              </a:spcBef>
              <a:buNone/>
              <a:defRPr/>
            </a:pPr>
            <a:r>
              <a:rPr lang="en-US" kern="0" dirty="0">
                <a:solidFill>
                  <a:prstClr val="black"/>
                </a:solidFill>
              </a:rPr>
              <a:t>The </a:t>
            </a:r>
            <a:r>
              <a:rPr lang="en-US" b="1" kern="0" dirty="0">
                <a:solidFill>
                  <a:prstClr val="black"/>
                </a:solidFill>
              </a:rPr>
              <a:t>best nuclear scientists </a:t>
            </a:r>
          </a:p>
          <a:p>
            <a:pPr marL="0" indent="0">
              <a:lnSpc>
                <a:spcPct val="100000"/>
              </a:lnSpc>
              <a:spcBef>
                <a:spcPts val="0"/>
              </a:spcBef>
              <a:buNone/>
              <a:defRPr/>
            </a:pPr>
            <a:r>
              <a:rPr lang="en-US" kern="0" dirty="0">
                <a:solidFill>
                  <a:prstClr val="black"/>
                </a:solidFill>
              </a:rPr>
              <a:t>on the planet come to FRIB because our laboratory is a </a:t>
            </a:r>
            <a:r>
              <a:rPr lang="en-US" b="1" kern="0" dirty="0">
                <a:solidFill>
                  <a:prstClr val="black"/>
                </a:solidFill>
              </a:rPr>
              <a:t>world class research facility</a:t>
            </a:r>
          </a:p>
        </p:txBody>
      </p:sp>
      <p:sp>
        <p:nvSpPr>
          <p:cNvPr id="10" name="TextBox 9"/>
          <p:cNvSpPr txBox="1"/>
          <p:nvPr/>
        </p:nvSpPr>
        <p:spPr>
          <a:xfrm>
            <a:off x="2286000" y="3175260"/>
            <a:ext cx="1922144" cy="1077218"/>
          </a:xfrm>
          <a:prstGeom prst="rect">
            <a:avLst/>
          </a:prstGeom>
          <a:noFill/>
        </p:spPr>
        <p:txBody>
          <a:bodyPr wrap="square" rtlCol="0">
            <a:spAutoFit/>
          </a:bodyPr>
          <a:lstStyle/>
          <a:p>
            <a:pPr>
              <a:defRPr/>
            </a:pPr>
            <a:r>
              <a:rPr lang="en-US" sz="4000" dirty="0">
                <a:solidFill>
                  <a:prstClr val="black"/>
                </a:solidFill>
                <a:latin typeface="Arial Black" panose="020B0A04020102020204" pitchFamily="34" charset="0"/>
              </a:rPr>
              <a:t>~1500</a:t>
            </a:r>
          </a:p>
          <a:p>
            <a:pPr>
              <a:defRPr/>
            </a:pPr>
            <a:r>
              <a:rPr lang="en-US" sz="2400" b="1" dirty="0">
                <a:solidFill>
                  <a:prstClr val="black"/>
                </a:solidFill>
              </a:rPr>
              <a:t>researchers</a:t>
            </a:r>
            <a:endParaRPr lang="en-US"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041" y="1551080"/>
            <a:ext cx="6367000" cy="3983457"/>
          </a:xfrm>
          <a:prstGeom prst="rect">
            <a:avLst/>
          </a:prstGeom>
        </p:spPr>
      </p:pic>
    </p:spTree>
    <p:extLst>
      <p:ext uri="{BB962C8B-B14F-4D97-AF65-F5344CB8AC3E}">
        <p14:creationId xmlns:p14="http://schemas.microsoft.com/office/powerpoint/2010/main" val="3246356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defRPr/>
            </a:pPr>
            <a:r>
              <a:rPr lang="en-US" sz="4000" b="1" dirty="0">
                <a:solidFill>
                  <a:prstClr val="black"/>
                </a:solidFill>
              </a:rPr>
              <a:t>Who works at FRIB? Staff</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1776049"/>
            <a:ext cx="7990258" cy="930148"/>
          </a:xfrm>
          <a:prstGeom prst="rect">
            <a:avLst/>
          </a:prstGeom>
        </p:spPr>
      </p:pic>
      <p:sp>
        <p:nvSpPr>
          <p:cNvPr id="5" name="TextBox 4"/>
          <p:cNvSpPr txBox="1"/>
          <p:nvPr/>
        </p:nvSpPr>
        <p:spPr>
          <a:xfrm>
            <a:off x="6999131" y="1087859"/>
            <a:ext cx="1569027"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Theorists and Experimenters</a:t>
            </a:r>
          </a:p>
        </p:txBody>
      </p:sp>
      <p:sp>
        <p:nvSpPr>
          <p:cNvPr id="6" name="TextBox 5"/>
          <p:cNvSpPr txBox="1"/>
          <p:nvPr/>
        </p:nvSpPr>
        <p:spPr>
          <a:xfrm>
            <a:off x="4114801" y="2879405"/>
            <a:ext cx="1606379" cy="738664"/>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Undergraduate and Graduate</a:t>
            </a:r>
          </a:p>
          <a:p>
            <a:pPr algn="ctr">
              <a:defRPr/>
            </a:pPr>
            <a:r>
              <a:rPr lang="en-US" sz="1400" b="1" dirty="0">
                <a:solidFill>
                  <a:prstClr val="black"/>
                </a:solidFill>
                <a:cs typeface="Arial" panose="020B0604020202020204" pitchFamily="34" charset="0"/>
              </a:rPr>
              <a:t>students</a:t>
            </a:r>
          </a:p>
        </p:txBody>
      </p:sp>
      <p:sp>
        <p:nvSpPr>
          <p:cNvPr id="7" name="TextBox 6"/>
          <p:cNvSpPr txBox="1"/>
          <p:nvPr/>
        </p:nvSpPr>
        <p:spPr>
          <a:xfrm>
            <a:off x="9086115" y="1087859"/>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Facility operators</a:t>
            </a:r>
          </a:p>
        </p:txBody>
      </p:sp>
      <p:sp>
        <p:nvSpPr>
          <p:cNvPr id="8" name="TextBox 7"/>
          <p:cNvSpPr txBox="1"/>
          <p:nvPr/>
        </p:nvSpPr>
        <p:spPr>
          <a:xfrm>
            <a:off x="6200518" y="2879405"/>
            <a:ext cx="1370055"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Technicians &amp; machinists</a:t>
            </a:r>
          </a:p>
        </p:txBody>
      </p:sp>
      <p:sp>
        <p:nvSpPr>
          <p:cNvPr id="9" name="TextBox 8"/>
          <p:cNvSpPr txBox="1"/>
          <p:nvPr/>
        </p:nvSpPr>
        <p:spPr>
          <a:xfrm>
            <a:off x="3484148" y="1066800"/>
            <a:ext cx="1643448"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Research and Development</a:t>
            </a:r>
          </a:p>
        </p:txBody>
      </p:sp>
      <p:sp>
        <p:nvSpPr>
          <p:cNvPr id="10" name="TextBox 9"/>
          <p:cNvSpPr txBox="1"/>
          <p:nvPr/>
        </p:nvSpPr>
        <p:spPr>
          <a:xfrm>
            <a:off x="2631989" y="2879405"/>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Designers &amp; engineers</a:t>
            </a:r>
          </a:p>
        </p:txBody>
      </p:sp>
      <p:cxnSp>
        <p:nvCxnSpPr>
          <p:cNvPr id="11" name="Straight Connector 10"/>
          <p:cNvCxnSpPr/>
          <p:nvPr/>
        </p:nvCxnSpPr>
        <p:spPr>
          <a:xfrm>
            <a:off x="4024184" y="158439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3369276" y="254785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4893276" y="256465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7570573" y="159956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9918357" y="15784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6458465"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1905000" y="3669936"/>
            <a:ext cx="8610600" cy="2185214"/>
          </a:xfrm>
          <a:prstGeom prst="rect">
            <a:avLst/>
          </a:prstGeom>
        </p:spPr>
        <p:txBody>
          <a:bodyPr wrap="square">
            <a:spAutoFit/>
          </a:bodyPr>
          <a:lstStyle/>
          <a:p>
            <a:pPr>
              <a:defRPr/>
            </a:pPr>
            <a:r>
              <a:rPr lang="en-US" dirty="0">
                <a:solidFill>
                  <a:prstClr val="black"/>
                </a:solidFill>
                <a:cs typeface="Arial" panose="020B0604020202020204" pitchFamily="34" charset="0"/>
              </a:rPr>
              <a:t>Our </a:t>
            </a:r>
            <a:r>
              <a:rPr lang="en-US" sz="2800" b="1" dirty="0">
                <a:solidFill>
                  <a:prstClr val="black"/>
                </a:solidFill>
                <a:cs typeface="Arial" panose="020B0604020202020204" pitchFamily="34" charset="0"/>
              </a:rPr>
              <a:t>800+ faculty, staff, and students </a:t>
            </a:r>
            <a:r>
              <a:rPr lang="en-US" dirty="0">
                <a:solidFill>
                  <a:prstClr val="black"/>
                </a:solidFill>
                <a:cs typeface="Arial" panose="020B0604020202020204" pitchFamily="34" charset="0"/>
              </a:rPr>
              <a:t>learned useful skills in:</a:t>
            </a:r>
          </a:p>
          <a:p>
            <a:pPr>
              <a:defRPr/>
            </a:pPr>
            <a:r>
              <a:rPr lang="en-US" b="1" dirty="0">
                <a:solidFill>
                  <a:prstClr val="black"/>
                </a:solidFill>
                <a:cs typeface="Arial" panose="020B0604020202020204" pitchFamily="34" charset="0"/>
              </a:rPr>
              <a:t>nuclear science ▪ physics ▪ chemistry ▪ all types of engineering ▪ mathematics ▪ computer science ▪ welding ▪ machining ▪ pipefitting ▪</a:t>
            </a:r>
            <a:r>
              <a:rPr lang="en-US" dirty="0">
                <a:solidFill>
                  <a:prstClr val="black"/>
                </a:solidFill>
                <a:cs typeface="Arial" panose="020B0604020202020204" pitchFamily="34" charset="0"/>
              </a:rPr>
              <a:t> and so on… </a:t>
            </a:r>
          </a:p>
          <a:p>
            <a:pPr>
              <a:defRPr/>
            </a:pPr>
            <a:endParaRPr lang="en-US" dirty="0">
              <a:solidFill>
                <a:srgbClr val="C19859">
                  <a:lumMod val="75000"/>
                </a:srgbClr>
              </a:solidFill>
              <a:cs typeface="Arial" panose="020B0604020202020204" pitchFamily="34" charset="0"/>
            </a:endParaRPr>
          </a:p>
          <a:p>
            <a:pPr>
              <a:defRPr/>
            </a:pPr>
            <a:r>
              <a:rPr lang="en-US" dirty="0">
                <a:solidFill>
                  <a:prstClr val="black"/>
                </a:solidFill>
                <a:cs typeface="Arial" panose="020B0604020202020204" pitchFamily="34" charset="0"/>
              </a:rPr>
              <a:t>And had jobs in </a:t>
            </a:r>
            <a:r>
              <a:rPr lang="en-US" b="1" dirty="0">
                <a:solidFill>
                  <a:prstClr val="black"/>
                </a:solidFill>
                <a:cs typeface="Arial" panose="020B0604020202020204" pitchFamily="34" charset="0"/>
              </a:rPr>
              <a:t>quality control, building cars, construction, farming</a:t>
            </a:r>
            <a:r>
              <a:rPr lang="en-US" dirty="0">
                <a:solidFill>
                  <a:prstClr val="black"/>
                </a:solidFill>
                <a:cs typeface="Arial" panose="020B0604020202020204" pitchFamily="34" charset="0"/>
              </a:rPr>
              <a:t>, etc…</a:t>
            </a:r>
          </a:p>
          <a:p>
            <a:pPr>
              <a:defRPr/>
            </a:pPr>
            <a:endParaRPr lang="en-US" dirty="0">
              <a:solidFill>
                <a:prstClr val="black"/>
              </a:solidFill>
              <a:cs typeface="Arial" panose="020B0604020202020204" pitchFamily="34" charset="0"/>
            </a:endParaRPr>
          </a:p>
          <a:p>
            <a:pPr>
              <a:defRPr/>
            </a:pPr>
            <a:r>
              <a:rPr lang="en-US" dirty="0">
                <a:solidFill>
                  <a:prstClr val="black"/>
                </a:solidFill>
                <a:cs typeface="Arial" panose="020B0604020202020204" pitchFamily="34" charset="0"/>
              </a:rPr>
              <a:t>If you like </a:t>
            </a:r>
            <a:r>
              <a:rPr lang="en-US" dirty="0">
                <a:solidFill>
                  <a:srgbClr val="67B14B"/>
                </a:solidFill>
                <a:cs typeface="Arial" panose="020B0604020202020204" pitchFamily="34" charset="0"/>
              </a:rPr>
              <a:t>Science, Technology, Engineering, and Math (STEM)</a:t>
            </a:r>
            <a:r>
              <a:rPr lang="en-US" dirty="0">
                <a:solidFill>
                  <a:prstClr val="black"/>
                </a:solidFill>
                <a:cs typeface="Arial" panose="020B0604020202020204" pitchFamily="34" charset="0"/>
              </a:rPr>
              <a:t>, that’s what we do!</a:t>
            </a:r>
          </a:p>
        </p:txBody>
      </p:sp>
      <p:sp>
        <p:nvSpPr>
          <p:cNvPr id="3" name="TextBox 2"/>
          <p:cNvSpPr txBox="1"/>
          <p:nvPr/>
        </p:nvSpPr>
        <p:spPr>
          <a:xfrm>
            <a:off x="6096000" y="5715000"/>
            <a:ext cx="2198038" cy="369332"/>
          </a:xfrm>
          <a:prstGeom prst="rect">
            <a:avLst/>
          </a:prstGeom>
          <a:noFill/>
        </p:spPr>
        <p:txBody>
          <a:bodyPr wrap="none" rtlCol="0">
            <a:spAutoFit/>
          </a:bodyPr>
          <a:lstStyle/>
          <a:p>
            <a:pPr>
              <a:defRPr/>
            </a:pPr>
            <a:r>
              <a:rPr lang="en-US" i="1" dirty="0">
                <a:solidFill>
                  <a:prstClr val="black"/>
                </a:solidFill>
              </a:rPr>
              <a:t>(and skilled trades!)</a:t>
            </a:r>
          </a:p>
        </p:txBody>
      </p:sp>
    </p:spTree>
    <p:extLst>
      <p:ext uri="{BB962C8B-B14F-4D97-AF65-F5344CB8AC3E}">
        <p14:creationId xmlns:p14="http://schemas.microsoft.com/office/powerpoint/2010/main" val="12374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Who works at FRIB? Students</a:t>
            </a:r>
          </a:p>
        </p:txBody>
      </p:sp>
      <p:sp>
        <p:nvSpPr>
          <p:cNvPr id="3" name="Content Placeholder 2"/>
          <p:cNvSpPr txBox="1">
            <a:spLocks/>
          </p:cNvSpPr>
          <p:nvPr/>
        </p:nvSpPr>
        <p:spPr>
          <a:xfrm>
            <a:off x="1998036" y="1295401"/>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defRPr/>
            </a:pPr>
            <a:r>
              <a:rPr lang="en-US" kern="0" dirty="0">
                <a:solidFill>
                  <a:prstClr val="black"/>
                </a:solidFill>
              </a:rPr>
              <a:t>For 30+ years, NSCL &amp; FRIB has been the home of a </a:t>
            </a:r>
          </a:p>
          <a:p>
            <a:pPr marL="0" indent="0" algn="ctr">
              <a:buNone/>
              <a:defRPr/>
            </a:pPr>
            <a:r>
              <a:rPr lang="en-US" sz="3200" b="1" kern="0" dirty="0">
                <a:solidFill>
                  <a:srgbClr val="67B14B"/>
                </a:solidFill>
                <a:latin typeface="Arial Black" panose="020B0A04020102020204" pitchFamily="34" charset="0"/>
              </a:rPr>
              <a:t>top-ranked nuclear science school</a:t>
            </a:r>
          </a:p>
          <a:p>
            <a:pPr marL="0" indent="0" algn="ctr">
              <a:buNone/>
              <a:defRPr/>
            </a:pPr>
            <a:r>
              <a:rPr lang="en-US" kern="0" dirty="0">
                <a:solidFill>
                  <a:prstClr val="black"/>
                </a:solidFill>
              </a:rPr>
              <a:t>among U.S. universities</a:t>
            </a:r>
          </a:p>
          <a:p>
            <a:pPr marL="0" indent="0" algn="ctr">
              <a:buNone/>
              <a:defRPr/>
            </a:pPr>
            <a:r>
              <a:rPr lang="en-US" sz="1200" i="1" kern="0" dirty="0">
                <a:solidFill>
                  <a:prstClr val="black"/>
                </a:solidFill>
              </a:rPr>
              <a:t>(U.S. News &amp; World Report, 2018)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2152650" y="3420207"/>
            <a:ext cx="4186385" cy="2469319"/>
          </a:xfrm>
          <a:prstGeom prst="rect">
            <a:avLst/>
          </a:prstGeom>
        </p:spPr>
      </p:pic>
    </p:spTree>
    <p:extLst>
      <p:ext uri="{BB962C8B-B14F-4D97-AF65-F5344CB8AC3E}">
        <p14:creationId xmlns:p14="http://schemas.microsoft.com/office/powerpoint/2010/main" val="1347410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1524000" y="1143000"/>
            <a:ext cx="9144000" cy="4800600"/>
          </a:xfrm>
          <a:prstGeom prst="rect">
            <a:avLst/>
          </a:prstGeom>
        </p:spPr>
      </p:pic>
      <p:sp>
        <p:nvSpPr>
          <p:cNvPr id="2" name="Title 1"/>
          <p:cNvSpPr>
            <a:spLocks noGrp="1"/>
          </p:cNvSpPr>
          <p:nvPr>
            <p:ph type="title"/>
          </p:nvPr>
        </p:nvSpPr>
        <p:spPr/>
        <p:txBody>
          <a:bodyPr/>
          <a:lstStyle/>
          <a:p>
            <a:r>
              <a:rPr lang="en-US" sz="4000" dirty="0"/>
              <a:t>FRIB on the MSU campus</a:t>
            </a:r>
          </a:p>
        </p:txBody>
      </p:sp>
      <p:sp>
        <p:nvSpPr>
          <p:cNvPr id="4" name="TextBox 3"/>
          <p:cNvSpPr txBox="1"/>
          <p:nvPr/>
        </p:nvSpPr>
        <p:spPr>
          <a:xfrm>
            <a:off x="3815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 &amp; Experiments</a:t>
            </a:r>
          </a:p>
        </p:txBody>
      </p:sp>
      <p:sp>
        <p:nvSpPr>
          <p:cNvPr id="5" name="TextBox 4"/>
          <p:cNvSpPr txBox="1"/>
          <p:nvPr/>
        </p:nvSpPr>
        <p:spPr>
          <a:xfrm>
            <a:off x="2618480" y="316008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3915839"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Support (power, cooling)</a:t>
            </a:r>
          </a:p>
        </p:txBody>
      </p:sp>
      <p:sp>
        <p:nvSpPr>
          <p:cNvPr id="7" name="TextBox 6"/>
          <p:cNvSpPr txBox="1"/>
          <p:nvPr/>
        </p:nvSpPr>
        <p:spPr>
          <a:xfrm>
            <a:off x="8001001"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Testing</a:t>
            </a:r>
          </a:p>
        </p:txBody>
      </p:sp>
      <p:sp>
        <p:nvSpPr>
          <p:cNvPr id="8" name="TextBox 7"/>
          <p:cNvSpPr txBox="1"/>
          <p:nvPr/>
        </p:nvSpPr>
        <p:spPr>
          <a:xfrm>
            <a:off x="7772401"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93030" y="1774185"/>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7500410" y="4431268"/>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2" name="TextBox 11"/>
          <p:cNvSpPr txBox="1"/>
          <p:nvPr/>
        </p:nvSpPr>
        <p:spPr>
          <a:xfrm>
            <a:off x="9237984" y="2059345"/>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565635" y="3184030"/>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1609074"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
        <p:nvSpPr>
          <p:cNvPr id="15" name="TextBox 14"/>
          <p:cNvSpPr txBox="1"/>
          <p:nvPr/>
        </p:nvSpPr>
        <p:spPr>
          <a:xfrm>
            <a:off x="3276601"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 &amp; Labs</a:t>
            </a:r>
          </a:p>
        </p:txBody>
      </p:sp>
      <p:sp>
        <p:nvSpPr>
          <p:cNvPr id="18" name="TextBox 17"/>
          <p:cNvSpPr txBox="1"/>
          <p:nvPr/>
        </p:nvSpPr>
        <p:spPr>
          <a:xfrm>
            <a:off x="3897712"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Machine Shop &amp; Assembly</a:t>
            </a:r>
          </a:p>
        </p:txBody>
      </p:sp>
    </p:spTree>
    <p:extLst>
      <p:ext uri="{BB962C8B-B14F-4D97-AF65-F5344CB8AC3E}">
        <p14:creationId xmlns:p14="http://schemas.microsoft.com/office/powerpoint/2010/main" val="4091379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Safety First</a:t>
            </a: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174421"/>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1803175" y="1159467"/>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put anything in your mouth (eat, drink, chew gum)</a:t>
            </a:r>
          </a:p>
        </p:txBody>
      </p:sp>
      <p:sp>
        <p:nvSpPr>
          <p:cNvPr id="14" name="Text Box 7"/>
          <p:cNvSpPr txBox="1">
            <a:spLocks noChangeArrowheads="1"/>
          </p:cNvSpPr>
          <p:nvPr/>
        </p:nvSpPr>
        <p:spPr bwMode="auto">
          <a:xfrm>
            <a:off x="1726975" y="3340692"/>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obey posted signs</a:t>
            </a:r>
          </a:p>
          <a:p>
            <a:pPr algn="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take photos</a:t>
            </a:r>
          </a:p>
        </p:txBody>
      </p:sp>
      <p:sp>
        <p:nvSpPr>
          <p:cNvPr id="15" name="Text Box 8"/>
          <p:cNvSpPr txBox="1">
            <a:spLocks noChangeArrowheads="1"/>
          </p:cNvSpPr>
          <p:nvPr/>
        </p:nvSpPr>
        <p:spPr bwMode="auto">
          <a:xfrm>
            <a:off x="8204650" y="1183280"/>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watch your head and step </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sit or lean on things</a:t>
            </a:r>
          </a:p>
        </p:txBody>
      </p:sp>
      <p:sp>
        <p:nvSpPr>
          <p:cNvPr id="16" name="Text Box 9"/>
          <p:cNvSpPr txBox="1">
            <a:spLocks noChangeArrowheads="1"/>
          </p:cNvSpPr>
          <p:nvPr/>
        </p:nvSpPr>
        <p:spPr bwMode="auto">
          <a:xfrm>
            <a:off x="8204650" y="3316880"/>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stay with your guide</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touch equipment</a:t>
            </a:r>
          </a:p>
        </p:txBody>
      </p:sp>
      <p:sp>
        <p:nvSpPr>
          <p:cNvPr id="17" name="Text Box 11"/>
          <p:cNvSpPr txBox="1">
            <a:spLocks noChangeArrowheads="1"/>
          </p:cNvSpPr>
          <p:nvPr/>
        </p:nvSpPr>
        <p:spPr bwMode="auto">
          <a:xfrm>
            <a:off x="0" y="5521917"/>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ts val="0"/>
              </a:spcBef>
              <a:spcAft>
                <a:spcPts val="0"/>
              </a:spcAft>
              <a:buNone/>
            </a:pPr>
            <a:r>
              <a:rPr lang="en-US" altLang="en-US" sz="2400" b="1" dirty="0" smtClean="0">
                <a:solidFill>
                  <a:schemeClr val="tx1"/>
                </a:solidFill>
                <a:latin typeface="Calibri" panose="020F0502020204030204"/>
                <a:ea typeface="+mn-ea"/>
                <a:cs typeface="+mn-cs"/>
              </a:rPr>
              <a:t>DO </a:t>
            </a:r>
            <a:r>
              <a:rPr lang="en-US" altLang="en-US" sz="2400" b="1" dirty="0">
                <a:solidFill>
                  <a:schemeClr val="tx1"/>
                </a:solidFill>
                <a:latin typeface="Calibri" panose="020F0502020204030204"/>
                <a:ea typeface="+mn-ea"/>
                <a:cs typeface="+mn-cs"/>
              </a:rPr>
              <a:t>leave </a:t>
            </a:r>
            <a:r>
              <a:rPr lang="en-US" altLang="en-US" sz="2400" b="1" dirty="0" smtClean="0">
                <a:solidFill>
                  <a:schemeClr val="tx1"/>
                </a:solidFill>
                <a:latin typeface="Calibri" panose="020F0502020204030204"/>
                <a:ea typeface="+mn-ea"/>
                <a:cs typeface="+mn-cs"/>
              </a:rPr>
              <a:t>items here </a:t>
            </a:r>
            <a:r>
              <a:rPr lang="en-US" altLang="en-US" sz="2400" dirty="0">
                <a:solidFill>
                  <a:schemeClr val="tx1"/>
                </a:solidFill>
                <a:latin typeface="Calibri" panose="020F0502020204030204"/>
                <a:ea typeface="+mn-ea"/>
                <a:cs typeface="+mn-cs"/>
              </a:rPr>
              <a:t>(especially open food/drink) </a:t>
            </a:r>
            <a:r>
              <a:rPr lang="en-US" altLang="en-US" sz="2400" dirty="0" smtClean="0">
                <a:solidFill>
                  <a:schemeClr val="tx1"/>
                </a:solidFill>
                <a:latin typeface="Calibri" panose="020F0502020204030204"/>
                <a:ea typeface="+mn-ea"/>
                <a:cs typeface="+mn-cs"/>
              </a:rPr>
              <a:t>that you </a:t>
            </a:r>
            <a:r>
              <a:rPr lang="en-US" altLang="en-US" sz="2400" dirty="0">
                <a:solidFill>
                  <a:schemeClr val="tx1"/>
                </a:solidFill>
                <a:latin typeface="Calibri" panose="020F0502020204030204"/>
                <a:ea typeface="+mn-ea"/>
                <a:cs typeface="+mn-cs"/>
              </a:rPr>
              <a:t>don’t want to 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29115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b="19529"/>
          <a:stretch/>
        </p:blipFill>
        <p:spPr>
          <a:xfrm>
            <a:off x="6096000" y="1174422"/>
            <a:ext cx="1805198" cy="2054423"/>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b="20000"/>
          <a:stretch/>
        </p:blipFill>
        <p:spPr>
          <a:xfrm>
            <a:off x="6116500" y="3291152"/>
            <a:ext cx="1836598" cy="2077899"/>
          </a:xfrm>
          <a:prstGeom prst="rect">
            <a:avLst/>
          </a:prstGeom>
        </p:spPr>
      </p:pic>
      <p:grpSp>
        <p:nvGrpSpPr>
          <p:cNvPr id="5" name="Group 4"/>
          <p:cNvGrpSpPr/>
          <p:nvPr/>
        </p:nvGrpSpPr>
        <p:grpSpPr>
          <a:xfrm>
            <a:off x="9961058" y="3437859"/>
            <a:ext cx="1973211" cy="1696691"/>
            <a:chOff x="9961058" y="3437859"/>
            <a:chExt cx="1973211" cy="1696691"/>
          </a:xfrm>
        </p:grpSpPr>
        <p:sp>
          <p:nvSpPr>
            <p:cNvPr id="3" name="Rectangle 2"/>
            <p:cNvSpPr/>
            <p:nvPr/>
          </p:nvSpPr>
          <p:spPr>
            <a:xfrm>
              <a:off x="9961058" y="3934221"/>
              <a:ext cx="1973211" cy="1200329"/>
            </a:xfrm>
            <a:prstGeom prst="rect">
              <a:avLst/>
            </a:prstGeom>
          </p:spPr>
          <p:txBody>
            <a:bodyPr wrap="square">
              <a:spAutoFit/>
            </a:bodyPr>
            <a:lstStyle/>
            <a:p>
              <a:pPr algn="ctr" defTabSz="914400" fontAlgn="auto">
                <a:spcBef>
                  <a:spcPct val="50000"/>
                </a:spcBef>
                <a:spcAft>
                  <a:spcPts val="0"/>
                </a:spcAft>
                <a:buNone/>
              </a:pPr>
              <a:r>
                <a:rPr lang="en-US" altLang="en-US" dirty="0">
                  <a:latin typeface="Calibri" panose="020F0502020204030204"/>
                </a:rPr>
                <a:t>If </a:t>
              </a:r>
              <a:r>
                <a:rPr lang="en-US" altLang="en-US" dirty="0" smtClean="0">
                  <a:latin typeface="Calibri" panose="020F0502020204030204"/>
                </a:rPr>
                <a:t>lost, </a:t>
              </a:r>
              <a:r>
                <a:rPr lang="en-US" altLang="en-US" b="1" dirty="0">
                  <a:latin typeface="Calibri" panose="020F0502020204030204"/>
                </a:rPr>
                <a:t>dial “0” on a lab phone</a:t>
              </a:r>
              <a:r>
                <a:rPr lang="en-US" altLang="en-US" dirty="0">
                  <a:latin typeface="Calibri" panose="020F0502020204030204"/>
                </a:rPr>
                <a:t> (“77305” after hours)</a:t>
              </a:r>
            </a:p>
          </p:txBody>
        </p:sp>
        <p:sp>
          <p:nvSpPr>
            <p:cNvPr id="4" name="Bent Arrow 3"/>
            <p:cNvSpPr/>
            <p:nvPr/>
          </p:nvSpPr>
          <p:spPr>
            <a:xfrm flipH="1">
              <a:off x="9961059" y="3437859"/>
              <a:ext cx="449581" cy="48401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77282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2112645" y="1133647"/>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200" dirty="0">
                <a:solidFill>
                  <a:srgbClr val="000000"/>
                </a:solidFill>
                <a:latin typeface="Arial Black" panose="020B0A04020102020204" pitchFamily="34" charset="0"/>
                <a:cs typeface="Aharoni" panose="02010803020104030203" pitchFamily="2" charset="-79"/>
              </a:rPr>
              <a:t>Learn more about our Lab and outreach programs</a:t>
            </a:r>
            <a:endParaRPr lang="en-US" altLang="en-US" sz="2200"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1924565" y="1677483"/>
            <a:ext cx="2149551" cy="1354217"/>
          </a:xfrm>
          <a:prstGeom prst="rect">
            <a:avLst/>
          </a:prstGeom>
        </p:spPr>
        <p:txBody>
          <a:bodyPr wrap="square">
            <a:spAutoFit/>
          </a:bodyPr>
          <a:lstStyle/>
          <a:p>
            <a:pPr algn="r">
              <a:spcBef>
                <a:spcPct val="50000"/>
              </a:spcBef>
              <a:defRPr/>
            </a:pPr>
            <a:r>
              <a:rPr lang="en-US" altLang="en-US" sz="1600" dirty="0">
                <a:solidFill>
                  <a:srgbClr val="000000"/>
                </a:solidFill>
              </a:rPr>
              <a:t>Visit the FRIB exhibit at </a:t>
            </a:r>
            <a:r>
              <a:rPr lang="en-US" altLang="en-US" sz="1600" b="1" dirty="0">
                <a:solidFill>
                  <a:srgbClr val="000000"/>
                </a:solidFill>
              </a:rPr>
              <a:t>Impression 5 Science Center </a:t>
            </a:r>
            <a:r>
              <a:rPr lang="en-US" altLang="en-US" sz="1600" dirty="0">
                <a:solidFill>
                  <a:srgbClr val="000000"/>
                </a:solidFill>
              </a:rPr>
              <a:t>in downtown Lansing!</a:t>
            </a:r>
          </a:p>
          <a:p>
            <a:pPr algn="r">
              <a:spcBef>
                <a:spcPts val="0"/>
              </a:spcBef>
              <a:defRPr/>
            </a:pPr>
            <a:r>
              <a:rPr lang="en-US" altLang="en-US" sz="1600" u="sng" dirty="0">
                <a:solidFill>
                  <a:srgbClr val="67B14B"/>
                </a:solidFill>
              </a:rPr>
              <a:t>impression5.org</a:t>
            </a:r>
          </a:p>
        </p:txBody>
      </p:sp>
      <p:sp>
        <p:nvSpPr>
          <p:cNvPr id="7" name="Rectangle 6"/>
          <p:cNvSpPr/>
          <p:nvPr/>
        </p:nvSpPr>
        <p:spPr>
          <a:xfrm>
            <a:off x="7848600" y="3802743"/>
            <a:ext cx="2667000" cy="830997"/>
          </a:xfrm>
          <a:prstGeom prst="rect">
            <a:avLst/>
          </a:prstGeom>
        </p:spPr>
        <p:txBody>
          <a:bodyPr wrap="square">
            <a:spAutoFit/>
          </a:bodyPr>
          <a:lstStyle/>
          <a:p>
            <a:pPr>
              <a:spcBef>
                <a:spcPct val="50000"/>
              </a:spcBef>
              <a:defRPr/>
            </a:pPr>
            <a:r>
              <a:rPr lang="en-US" altLang="en-US" sz="1600" dirty="0">
                <a:solidFill>
                  <a:prstClr val="black"/>
                </a:solidFill>
              </a:rPr>
              <a:t>Visit our </a:t>
            </a:r>
            <a:r>
              <a:rPr lang="en-US" altLang="en-US" sz="1600" b="1" dirty="0">
                <a:solidFill>
                  <a:prstClr val="black"/>
                </a:solidFill>
              </a:rPr>
              <a:t>Gift Shop </a:t>
            </a:r>
            <a:r>
              <a:rPr lang="en-US" altLang="en-US" sz="1600" dirty="0">
                <a:solidFill>
                  <a:prstClr val="black"/>
                </a:solidFill>
              </a:rPr>
              <a:t>on </a:t>
            </a:r>
            <a:r>
              <a:rPr lang="en-US" altLang="en-US" sz="1600" dirty="0">
                <a:solidFill>
                  <a:prstClr val="black"/>
                </a:solidFill>
                <a:hlinkClick r:id="rId2" action="ppaction://hlinkfile"/>
              </a:rPr>
              <a:t>shop.msu.edu</a:t>
            </a:r>
            <a:r>
              <a:rPr lang="en-US" altLang="en-US" sz="1600" dirty="0">
                <a:solidFill>
                  <a:prstClr val="black"/>
                </a:solidFill>
              </a:rPr>
              <a:t> (click “FRIB” under “Specialty Shops”)</a:t>
            </a:r>
          </a:p>
        </p:txBody>
      </p:sp>
      <p:sp>
        <p:nvSpPr>
          <p:cNvPr id="8" name="Rectangle 7"/>
          <p:cNvSpPr/>
          <p:nvPr/>
        </p:nvSpPr>
        <p:spPr>
          <a:xfrm>
            <a:off x="7850372" y="1677482"/>
            <a:ext cx="2464146" cy="1077218"/>
          </a:xfrm>
          <a:prstGeom prst="rect">
            <a:avLst/>
          </a:prstGeom>
        </p:spPr>
        <p:txBody>
          <a:bodyPr wrap="square">
            <a:spAutoFit/>
          </a:bodyPr>
          <a:lstStyle/>
          <a:p>
            <a:pPr>
              <a:spcBef>
                <a:spcPct val="50000"/>
              </a:spcBef>
              <a:defRPr/>
            </a:pPr>
            <a:r>
              <a:rPr lang="en-US" altLang="en-US" sz="1600" dirty="0">
                <a:solidFill>
                  <a:srgbClr val="000000"/>
                </a:solidFill>
              </a:rPr>
              <a:t>Find</a:t>
            </a:r>
            <a:r>
              <a:rPr lang="en-US" altLang="en-US" sz="1600" dirty="0">
                <a:solidFill>
                  <a:srgbClr val="C19859">
                    <a:lumMod val="75000"/>
                  </a:srgbClr>
                </a:solidFill>
              </a:rPr>
              <a:t> </a:t>
            </a:r>
            <a:r>
              <a:rPr lang="en-US" altLang="en-US" sz="1600" b="1" dirty="0">
                <a:solidFill>
                  <a:prstClr val="black"/>
                </a:solidFill>
              </a:rPr>
              <a:t>camps and programs </a:t>
            </a:r>
            <a:r>
              <a:rPr lang="en-US" altLang="en-US" sz="1600" dirty="0">
                <a:solidFill>
                  <a:srgbClr val="000000"/>
                </a:solidFill>
              </a:rPr>
              <a:t>at MSU for </a:t>
            </a:r>
          </a:p>
          <a:p>
            <a:pPr>
              <a:defRPr/>
            </a:pPr>
            <a:r>
              <a:rPr lang="en-US" altLang="en-US" sz="1600" dirty="0" err="1">
                <a:solidFill>
                  <a:srgbClr val="000000"/>
                </a:solidFill>
              </a:rPr>
              <a:t>pre-college</a:t>
            </a:r>
            <a:r>
              <a:rPr lang="en-US" altLang="en-US" sz="1600" dirty="0">
                <a:solidFill>
                  <a:srgbClr val="000000"/>
                </a:solidFill>
              </a:rPr>
              <a:t> students: </a:t>
            </a:r>
            <a:r>
              <a:rPr lang="en-US" altLang="en-US" sz="1600" u="sng" dirty="0">
                <a:solidFill>
                  <a:srgbClr val="67B14B"/>
                </a:solidFill>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3788" y="1677483"/>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7955" y="3802742"/>
            <a:ext cx="1380150" cy="1311220"/>
          </a:xfrm>
          <a:prstGeom prst="rect">
            <a:avLst/>
          </a:prstGeom>
        </p:spPr>
      </p:pic>
      <p:sp>
        <p:nvSpPr>
          <p:cNvPr id="14" name="TextBox 13"/>
          <p:cNvSpPr txBox="1"/>
          <p:nvPr/>
        </p:nvSpPr>
        <p:spPr>
          <a:xfrm>
            <a:off x="6132002" y="4704304"/>
            <a:ext cx="1716252" cy="400110"/>
          </a:xfrm>
          <a:prstGeom prst="rect">
            <a:avLst/>
          </a:prstGeom>
          <a:noFill/>
        </p:spPr>
        <p:txBody>
          <a:bodyPr wrap="square" rtlCol="0">
            <a:spAutoFit/>
          </a:bodyPr>
          <a:lstStyle/>
          <a:p>
            <a:pPr>
              <a:defRPr/>
            </a:pPr>
            <a:r>
              <a:rPr lang="en-US" sz="2000" b="1" dirty="0">
                <a:solidFill>
                  <a:srgbClr val="C19859">
                    <a:lumMod val="75000"/>
                  </a:srgbClr>
                </a:solidFill>
                <a:cs typeface="Arial" panose="020B0604020202020204" pitchFamily="34" charset="0"/>
              </a:rPr>
              <a:t>GIFT SHOP</a:t>
            </a:r>
          </a:p>
        </p:txBody>
      </p:sp>
      <p:sp>
        <p:nvSpPr>
          <p:cNvPr id="15" name="Rectangle 14"/>
          <p:cNvSpPr/>
          <p:nvPr/>
        </p:nvSpPr>
        <p:spPr>
          <a:xfrm>
            <a:off x="1924564" y="3956129"/>
            <a:ext cx="2155898" cy="830997"/>
          </a:xfrm>
          <a:prstGeom prst="rect">
            <a:avLst/>
          </a:prstGeom>
        </p:spPr>
        <p:txBody>
          <a:bodyPr wrap="square">
            <a:spAutoFit/>
          </a:bodyPr>
          <a:lstStyle/>
          <a:p>
            <a:pPr algn="r">
              <a:spcBef>
                <a:spcPct val="50000"/>
              </a:spcBef>
              <a:defRPr/>
            </a:pPr>
            <a:r>
              <a:rPr lang="en-US" altLang="en-US" sz="1600" dirty="0">
                <a:solidFill>
                  <a:srgbClr val="000000"/>
                </a:solidFill>
              </a:rPr>
              <a:t>Get the Android/ iPhone/iPad game </a:t>
            </a:r>
            <a:r>
              <a:rPr lang="en-US" altLang="en-US" sz="1600" b="1" i="1" dirty="0" err="1">
                <a:solidFill>
                  <a:prstClr val="black"/>
                </a:solidFill>
              </a:rPr>
              <a:t>Isotopolis</a:t>
            </a:r>
            <a:r>
              <a:rPr lang="en-US" altLang="en-US" sz="1600" dirty="0">
                <a:solidFill>
                  <a:srgbClr val="C19859">
                    <a:lumMod val="75000"/>
                  </a:srgbClr>
                </a:solidFill>
              </a:rPr>
              <a:t> </a:t>
            </a:r>
            <a:r>
              <a:rPr lang="en-US" altLang="en-US" sz="1600" dirty="0">
                <a:solidFill>
                  <a:srgbClr val="000000"/>
                </a:solidFill>
              </a:rPr>
              <a:t>for free! </a:t>
            </a:r>
          </a:p>
        </p:txBody>
      </p:sp>
      <p:sp>
        <p:nvSpPr>
          <p:cNvPr id="18" name="TextBox 17"/>
          <p:cNvSpPr txBox="1"/>
          <p:nvPr/>
        </p:nvSpPr>
        <p:spPr>
          <a:xfrm>
            <a:off x="6059904" y="1707845"/>
            <a:ext cx="1716252" cy="523220"/>
          </a:xfrm>
          <a:prstGeom prst="rect">
            <a:avLst/>
          </a:prstGeom>
          <a:noFill/>
        </p:spPr>
        <p:txBody>
          <a:bodyPr wrap="square" rtlCol="0">
            <a:spAutoFit/>
          </a:bodyPr>
          <a:lstStyle/>
          <a:p>
            <a:pPr>
              <a:defRPr/>
            </a:pPr>
            <a:r>
              <a:rPr lang="en-US" sz="1400" b="1" dirty="0">
                <a:solidFill>
                  <a:srgbClr val="C19859">
                    <a:lumMod val="75000"/>
                  </a:srgbClr>
                </a:solidFill>
                <a:cs typeface="Arial" panose="020B0604020202020204" pitchFamily="34" charset="0"/>
              </a:rPr>
              <a:t>SPARTAN YOUTH PROGRAMS</a:t>
            </a:r>
          </a:p>
        </p:txBody>
      </p:sp>
      <p:grpSp>
        <p:nvGrpSpPr>
          <p:cNvPr id="6" name="Group 5"/>
          <p:cNvGrpSpPr/>
          <p:nvPr/>
        </p:nvGrpSpPr>
        <p:grpSpPr>
          <a:xfrm>
            <a:off x="4165025"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52528" y="1677483"/>
            <a:ext cx="1810760" cy="1207173"/>
          </a:xfrm>
          <a:prstGeom prst="rect">
            <a:avLst/>
          </a:prstGeom>
        </p:spPr>
      </p:pic>
      <p:sp>
        <p:nvSpPr>
          <p:cNvPr id="20" name="Rectangle 2"/>
          <p:cNvSpPr txBox="1">
            <a:spLocks noChangeArrowheads="1"/>
          </p:cNvSpPr>
          <p:nvPr/>
        </p:nvSpPr>
        <p:spPr>
          <a:xfrm>
            <a:off x="1524000" y="219150"/>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altLang="en-US" sz="4400" kern="0">
                <a:solidFill>
                  <a:schemeClr val="tx1"/>
                </a:solidFill>
              </a:rPr>
              <a:t>Explore FRIB at MSU</a:t>
            </a:r>
            <a:endParaRPr lang="en-US" altLang="en-US" sz="4400" kern="0" dirty="0">
              <a:solidFill>
                <a:schemeClr val="tx1"/>
              </a:solidFill>
            </a:endParaRPr>
          </a:p>
        </p:txBody>
      </p:sp>
      <p:sp>
        <p:nvSpPr>
          <p:cNvPr id="21" name="Rectangle 20"/>
          <p:cNvSpPr/>
          <p:nvPr/>
        </p:nvSpPr>
        <p:spPr>
          <a:xfrm>
            <a:off x="1524000" y="5289372"/>
            <a:ext cx="9144000" cy="425629"/>
          </a:xfrm>
          <a:prstGeom prst="rect">
            <a:avLst/>
          </a:prstGeom>
        </p:spPr>
        <p:txBody>
          <a:bodyPr wrap="square">
            <a:spAutoFit/>
          </a:bodyPr>
          <a:lstStyle/>
          <a:p>
            <a:pPr algn="ctr" defTabSz="450056">
              <a:defRPr/>
            </a:pPr>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a:solidFill>
                  <a:prstClr val="black"/>
                </a:solidFill>
                <a:latin typeface="Arial Black" panose="020B0A04020102020204" pitchFamily="34" charset="0"/>
                <a:cs typeface="Aharoni" panose="02010803020104030203" pitchFamily="2" charset="-79"/>
                <a:hlinkClick r:id="rId8"/>
              </a:rPr>
              <a:t>visits@frib.msu.edu</a:t>
            </a:r>
            <a:r>
              <a:rPr lang="en-US" altLang="en-US" sz="2166" dirty="0">
                <a:solidFill>
                  <a:prstClr val="black"/>
                </a:solidFill>
                <a:latin typeface="Arial Black" panose="020B0A04020102020204" pitchFamily="34" charset="0"/>
                <a:cs typeface="Aharoni" panose="02010803020104030203" pitchFamily="2" charset="-79"/>
              </a:rPr>
              <a:t> </a:t>
            </a:r>
            <a:r>
              <a:rPr lang="en-US" altLang="en-US" sz="2166" dirty="0">
                <a:solidFill>
                  <a:srgbClr val="000000"/>
                </a:solidFill>
                <a:latin typeface="Arial Black" panose="020B0A04020102020204" pitchFamily="34" charset="0"/>
                <a:cs typeface="Aharoni" panose="02010803020104030203" pitchFamily="2" charset="-79"/>
              </a:rPr>
              <a:t>or go to </a:t>
            </a:r>
            <a:r>
              <a:rPr lang="en-US" altLang="en-US" sz="2166" dirty="0">
                <a:solidFill>
                  <a:srgbClr val="6B9F25"/>
                </a:solidFill>
                <a:latin typeface="Arial Black" panose="020B0A04020102020204" pitchFamily="34" charset="0"/>
                <a:cs typeface="Aharoni" panose="02010803020104030203" pitchFamily="2" charset="-79"/>
                <a:hlinkClick r:id="rId9"/>
              </a:rPr>
              <a:t>frib.msu.edu</a:t>
            </a:r>
            <a:r>
              <a:rPr lang="en-US" altLang="en-US" sz="2166" u="sng" dirty="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sp>
        <p:nvSpPr>
          <p:cNvPr id="23" name="Rectangle 22"/>
          <p:cNvSpPr/>
          <p:nvPr/>
        </p:nvSpPr>
        <p:spPr>
          <a:xfrm>
            <a:off x="8984753" y="5638800"/>
            <a:ext cx="1302247" cy="395365"/>
          </a:xfrm>
          <a:prstGeom prst="rect">
            <a:avLst/>
          </a:prstGeom>
        </p:spPr>
        <p:txBody>
          <a:bodyPr wrap="square">
            <a:spAutoFit/>
          </a:bodyPr>
          <a:lstStyle/>
          <a:p>
            <a:pPr defTabSz="450056">
              <a:defRPr/>
            </a:pPr>
            <a:r>
              <a:rPr lang="en-US" altLang="en-US" sz="1969" dirty="0">
                <a:solidFill>
                  <a:srgbClr val="1DA1F2"/>
                </a:solidFill>
                <a:cs typeface="Aharoni" panose="02010803020104030203" pitchFamily="2" charset="-79"/>
              </a:rPr>
              <a:t>@</a:t>
            </a:r>
            <a:r>
              <a:rPr lang="en-US" altLang="en-US" sz="1969" dirty="0" err="1">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4152528" y="3048000"/>
            <a:ext cx="1810760" cy="872530"/>
          </a:xfrm>
          <a:prstGeom prst="rect">
            <a:avLst/>
          </a:prstGeom>
        </p:spPr>
      </p:pic>
      <p:sp>
        <p:nvSpPr>
          <p:cNvPr id="24" name="Rectangle 23"/>
          <p:cNvSpPr/>
          <p:nvPr/>
        </p:nvSpPr>
        <p:spPr>
          <a:xfrm>
            <a:off x="1659487" y="3048001"/>
            <a:ext cx="2420565" cy="830997"/>
          </a:xfrm>
          <a:prstGeom prst="rect">
            <a:avLst/>
          </a:prstGeom>
        </p:spPr>
        <p:txBody>
          <a:bodyPr wrap="square">
            <a:spAutoFit/>
          </a:bodyPr>
          <a:lstStyle/>
          <a:p>
            <a:pPr algn="r">
              <a:spcBef>
                <a:spcPct val="50000"/>
              </a:spcBef>
              <a:defRPr/>
            </a:pPr>
            <a:r>
              <a:rPr lang="en-US" altLang="en-US" sz="1600" dirty="0">
                <a:solidFill>
                  <a:srgbClr val="000000"/>
                </a:solidFill>
              </a:rPr>
              <a:t>Each April, explore the </a:t>
            </a:r>
            <a:r>
              <a:rPr lang="en-US" altLang="en-US" sz="1600" b="1" dirty="0">
                <a:solidFill>
                  <a:srgbClr val="000000"/>
                </a:solidFill>
              </a:rPr>
              <a:t>MSU Science Festival</a:t>
            </a:r>
            <a:r>
              <a:rPr lang="en-US" altLang="en-US" sz="1600" dirty="0">
                <a:solidFill>
                  <a:srgbClr val="000000"/>
                </a:solidFill>
              </a:rPr>
              <a:t>!</a:t>
            </a:r>
          </a:p>
          <a:p>
            <a:pPr algn="r">
              <a:spcBef>
                <a:spcPts val="0"/>
              </a:spcBef>
              <a:defRPr/>
            </a:pPr>
            <a:r>
              <a:rPr lang="en-US" altLang="en-US" sz="1600" u="sng" dirty="0">
                <a:solidFill>
                  <a:srgbClr val="67B14B"/>
                </a:solidFill>
              </a:rPr>
              <a:t>sciencefestival.msu.edu</a:t>
            </a:r>
            <a:r>
              <a:rPr lang="en-US" altLang="en-US" sz="1600" dirty="0">
                <a:solidFill>
                  <a:srgbClr val="000000"/>
                </a:solidFill>
              </a:rPr>
              <a:t> </a:t>
            </a:r>
          </a:p>
        </p:txBody>
      </p:sp>
    </p:spTree>
    <p:extLst>
      <p:ext uri="{BB962C8B-B14F-4D97-AF65-F5344CB8AC3E}">
        <p14:creationId xmlns:p14="http://schemas.microsoft.com/office/powerpoint/2010/main" val="3558429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5842000" y="1"/>
            <a:ext cx="4826000" cy="6868824"/>
          </a:xfrm>
          <a:prstGeom prst="rect">
            <a:avLst/>
          </a:prstGeom>
        </p:spPr>
      </p:pic>
      <p:sp>
        <p:nvSpPr>
          <p:cNvPr id="2" name="TextBox 1"/>
          <p:cNvSpPr txBox="1"/>
          <p:nvPr/>
        </p:nvSpPr>
        <p:spPr>
          <a:xfrm>
            <a:off x="4540816" y="5144495"/>
            <a:ext cx="184731" cy="461665"/>
          </a:xfrm>
          <a:prstGeom prst="rect">
            <a:avLst/>
          </a:prstGeom>
          <a:noFill/>
        </p:spPr>
        <p:txBody>
          <a:bodyPr wrap="none" rtlCol="0">
            <a:spAutoFit/>
          </a:bodyPr>
          <a:lstStyle/>
          <a:p>
            <a:pPr>
              <a:defRPr/>
            </a:pPr>
            <a:endParaRPr lang="en-US" sz="2400" b="1" dirty="0">
              <a:solidFill>
                <a:srgbClr val="390C5D"/>
              </a:solidFill>
            </a:endParaRPr>
          </a:p>
        </p:txBody>
      </p:sp>
      <p:sp>
        <p:nvSpPr>
          <p:cNvPr id="3" name="TextBox 2"/>
          <p:cNvSpPr txBox="1"/>
          <p:nvPr/>
        </p:nvSpPr>
        <p:spPr>
          <a:xfrm>
            <a:off x="6566012" y="4762382"/>
            <a:ext cx="3536220" cy="800219"/>
          </a:xfrm>
          <a:prstGeom prst="rect">
            <a:avLst/>
          </a:prstGeom>
          <a:solidFill>
            <a:srgbClr val="BE5ECC"/>
          </a:solidFill>
          <a:ln w="12700">
            <a:solidFill>
              <a:schemeClr val="bg1"/>
            </a:solidFill>
          </a:ln>
        </p:spPr>
        <p:txBody>
          <a:bodyPr wrap="square" rtlCol="0">
            <a:spAutoFit/>
          </a:bodyPr>
          <a:lstStyle/>
          <a:p>
            <a:pPr algn="ctr">
              <a:defRPr/>
            </a:pPr>
            <a:r>
              <a:rPr lang="en-US" sz="2800" dirty="0">
                <a:solidFill>
                  <a:prstClr val="black"/>
                </a:solidFill>
                <a:latin typeface="Arial Black" panose="020B0A04020102020204" pitchFamily="34" charset="0"/>
              </a:rPr>
              <a:t>Annually in April</a:t>
            </a:r>
          </a:p>
          <a:p>
            <a:pPr algn="ctr">
              <a:defRPr/>
            </a:pPr>
            <a:r>
              <a:rPr lang="en-US" dirty="0">
                <a:solidFill>
                  <a:prstClr val="black"/>
                </a:solidFill>
                <a:latin typeface="Arial Black" panose="020B0A04020102020204" pitchFamily="34" charset="0"/>
              </a:rPr>
              <a:t>sciencefestival.msu.edu</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1524000" y="0"/>
            <a:ext cx="4318000" cy="6858000"/>
          </a:xfrm>
          <a:prstGeom prst="rect">
            <a:avLst/>
          </a:prstGeom>
        </p:spPr>
      </p:pic>
      <p:sp>
        <p:nvSpPr>
          <p:cNvPr id="5" name="TextBox 4"/>
          <p:cNvSpPr txBox="1"/>
          <p:nvPr/>
        </p:nvSpPr>
        <p:spPr>
          <a:xfrm>
            <a:off x="1637102" y="5867401"/>
            <a:ext cx="2249098" cy="830997"/>
          </a:xfrm>
          <a:prstGeom prst="rect">
            <a:avLst/>
          </a:prstGeom>
          <a:noFill/>
        </p:spPr>
        <p:txBody>
          <a:bodyPr wrap="square" rtlCol="0">
            <a:spAutoFit/>
          </a:bodyPr>
          <a:lstStyle/>
          <a:p>
            <a:pPr>
              <a:defRPr/>
            </a:pPr>
            <a:r>
              <a:rPr lang="en-US" sz="1600" b="1" dirty="0">
                <a:solidFill>
                  <a:prstClr val="black"/>
                </a:solidFill>
              </a:rPr>
              <a:t>Followed by workshops, tours, and demonstrations!</a:t>
            </a:r>
          </a:p>
        </p:txBody>
      </p:sp>
      <p:sp>
        <p:nvSpPr>
          <p:cNvPr id="8" name="Rectangle 7"/>
          <p:cNvSpPr/>
          <p:nvPr/>
        </p:nvSpPr>
        <p:spPr>
          <a:xfrm>
            <a:off x="4114800" y="4642450"/>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7" name="TextBox 6"/>
          <p:cNvSpPr txBox="1"/>
          <p:nvPr/>
        </p:nvSpPr>
        <p:spPr>
          <a:xfrm>
            <a:off x="4114801" y="4623208"/>
            <a:ext cx="846827" cy="307777"/>
          </a:xfrm>
          <a:prstGeom prst="rect">
            <a:avLst/>
          </a:prstGeom>
          <a:noFill/>
        </p:spPr>
        <p:txBody>
          <a:bodyPr wrap="square" rtlCol="0">
            <a:spAutoFit/>
          </a:bodyPr>
          <a:lstStyle/>
          <a:p>
            <a:pPr>
              <a:defRPr/>
            </a:pPr>
            <a:r>
              <a:rPr lang="en-US" sz="1400" dirty="0">
                <a:solidFill>
                  <a:prstClr val="white"/>
                </a:solidFill>
                <a:latin typeface="Trebuchet MS" panose="020B0603020202020204" pitchFamily="34" charset="0"/>
              </a:rPr>
              <a:t>NOV 6</a:t>
            </a:r>
            <a:r>
              <a:rPr lang="en-US" sz="1400" baseline="30000" dirty="0">
                <a:solidFill>
                  <a:prstClr val="white"/>
                </a:solidFill>
                <a:latin typeface="Trebuchet MS" panose="020B0603020202020204" pitchFamily="34" charset="0"/>
              </a:rPr>
              <a:t>TH</a:t>
            </a:r>
          </a:p>
        </p:txBody>
      </p:sp>
      <p:sp>
        <p:nvSpPr>
          <p:cNvPr id="9" name="Title 8"/>
          <p:cNvSpPr>
            <a:spLocks noGrp="1"/>
          </p:cNvSpPr>
          <p:nvPr>
            <p:ph type="title"/>
          </p:nvPr>
        </p:nvSpPr>
        <p:spPr/>
        <p:txBody>
          <a:bodyPr/>
          <a:lstStyle/>
          <a:p>
            <a:endParaRPr lang="en-US"/>
          </a:p>
        </p:txBody>
      </p:sp>
    </p:spTree>
    <p:extLst>
      <p:ext uri="{BB962C8B-B14F-4D97-AF65-F5344CB8AC3E}">
        <p14:creationId xmlns:p14="http://schemas.microsoft.com/office/powerpoint/2010/main" val="2056077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Useful Information</a:t>
            </a:r>
          </a:p>
        </p:txBody>
      </p:sp>
      <p:sp>
        <p:nvSpPr>
          <p:cNvPr id="5" name="Content Placeholder 2"/>
          <p:cNvSpPr txBox="1">
            <a:spLocks/>
          </p:cNvSpPr>
          <p:nvPr/>
        </p:nvSpPr>
        <p:spPr>
          <a:xfrm>
            <a:off x="1752600" y="1151166"/>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solidFill>
                  <a:schemeClr val="tx1"/>
                </a:solidFill>
              </a:rPr>
              <a:t>Location of </a:t>
            </a:r>
            <a:r>
              <a:rPr lang="en-US" b="1" kern="0" dirty="0">
                <a:solidFill>
                  <a:schemeClr val="tx1"/>
                </a:solidFill>
              </a:rPr>
              <a:t>bathrooms</a:t>
            </a:r>
            <a:r>
              <a:rPr lang="en-US" kern="0" dirty="0">
                <a:solidFill>
                  <a:schemeClr val="tx1"/>
                </a:solidFill>
              </a:rPr>
              <a:t>!</a:t>
            </a:r>
          </a:p>
          <a:p>
            <a:r>
              <a:rPr lang="en-US" kern="0" dirty="0">
                <a:solidFill>
                  <a:schemeClr val="tx1"/>
                </a:solidFill>
              </a:rPr>
              <a:t>If you have minors in your group, your leader must submit a </a:t>
            </a:r>
            <a:r>
              <a:rPr lang="en-US" b="1" kern="0" dirty="0">
                <a:solidFill>
                  <a:schemeClr val="tx1"/>
                </a:solidFill>
              </a:rPr>
              <a:t>permission form</a:t>
            </a:r>
            <a:r>
              <a:rPr lang="en-US" kern="0" dirty="0">
                <a:solidFill>
                  <a:schemeClr val="tx1"/>
                </a:solidFill>
              </a:rPr>
              <a:t>.</a:t>
            </a:r>
          </a:p>
          <a:p>
            <a:r>
              <a:rPr lang="en-US" kern="0" dirty="0">
                <a:solidFill>
                  <a:schemeClr val="tx1"/>
                </a:solidFill>
              </a:rPr>
              <a:t>Photography is not allowed on the tour, but we have a designated </a:t>
            </a:r>
            <a:r>
              <a:rPr lang="en-US" b="1" kern="0" dirty="0">
                <a:solidFill>
                  <a:schemeClr val="tx1"/>
                </a:solidFill>
              </a:rPr>
              <a:t>location for a group photo </a:t>
            </a:r>
            <a:r>
              <a:rPr lang="en-US" kern="0" dirty="0">
                <a:solidFill>
                  <a:schemeClr val="tx1"/>
                </a:solidFill>
              </a:rPr>
              <a:t>if you want.</a:t>
            </a:r>
          </a:p>
          <a:p>
            <a:r>
              <a:rPr lang="en-US" kern="0" dirty="0">
                <a:solidFill>
                  <a:schemeClr val="tx1"/>
                </a:solidFill>
              </a:rPr>
              <a:t>You are not expected to know or understand everything! It’s OK.</a:t>
            </a:r>
          </a:p>
          <a:p>
            <a:r>
              <a:rPr lang="en-US" kern="0" dirty="0">
                <a:solidFill>
                  <a:schemeClr val="tx1"/>
                </a:solidFill>
              </a:rPr>
              <a:t>Stopping us to </a:t>
            </a:r>
            <a:r>
              <a:rPr lang="en-US" b="1" kern="0" dirty="0">
                <a:solidFill>
                  <a:schemeClr val="tx1"/>
                </a:solidFill>
              </a:rPr>
              <a:t>ask questions </a:t>
            </a:r>
            <a:r>
              <a:rPr lang="en-US" kern="0" dirty="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5516610" y="1182795"/>
            <a:ext cx="2326257" cy="4637314"/>
          </a:xfrm>
          <a:prstGeom prst="rect">
            <a:avLst/>
          </a:prstGeom>
        </p:spPr>
      </p:pic>
      <p:sp>
        <p:nvSpPr>
          <p:cNvPr id="7" name="TextBox 6"/>
          <p:cNvSpPr txBox="1"/>
          <p:nvPr/>
        </p:nvSpPr>
        <p:spPr>
          <a:xfrm>
            <a:off x="7815925" y="1146962"/>
            <a:ext cx="2667000" cy="4708981"/>
          </a:xfrm>
          <a:prstGeom prst="rect">
            <a:avLst/>
          </a:prstGeom>
          <a:noFill/>
        </p:spPr>
        <p:txBody>
          <a:bodyPr wrap="square" rtlCol="0">
            <a:spAutoFit/>
          </a:bodyPr>
          <a:lstStyle/>
          <a:p>
            <a:r>
              <a:rPr lang="en-US" sz="1200" b="1" dirty="0"/>
              <a:t>LAND ACKNOWLEDGEMENT</a:t>
            </a:r>
          </a:p>
          <a:p>
            <a:r>
              <a:rPr lang="en-US" sz="1200" dirty="0"/>
              <a:t>We 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837433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vert="horz" wrap="square" lIns="85711" tIns="42844" rIns="85711" bIns="42844" numCol="1" anchor="t" anchorCtr="0" compatLnSpc="1">
            <a:prstTxWarp prst="textNoShape">
              <a:avLst/>
            </a:prstTxWarp>
            <a:noAutofit/>
          </a:bodyPr>
          <a:lstStyle/>
          <a:p>
            <a:r>
              <a:rPr lang="en-US" sz="3000"/>
              <a:t>Special COVID-19 Considerations</a:t>
            </a:r>
            <a:endParaRPr sz="3000"/>
          </a:p>
        </p:txBody>
      </p:sp>
      <p:sp>
        <p:nvSpPr>
          <p:cNvPr id="197" name="Google Shape;197;p26"/>
          <p:cNvSpPr txBox="1"/>
          <p:nvPr/>
        </p:nvSpPr>
        <p:spPr>
          <a:xfrm>
            <a:off x="2012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defRPr/>
            </a:pPr>
            <a:r>
              <a:rPr lang="en-US" sz="2250" kern="0" dirty="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Not attending 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Wearing 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Maintaining 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5810250" y="1357313"/>
            <a:ext cx="4512618" cy="2574098"/>
          </a:xfrm>
          <a:prstGeom prst="rect">
            <a:avLst/>
          </a:prstGeom>
          <a:noFill/>
          <a:ln>
            <a:noFill/>
          </a:ln>
        </p:spPr>
      </p:pic>
    </p:spTree>
    <p:extLst>
      <p:ext uri="{BB962C8B-B14F-4D97-AF65-F5344CB8AC3E}">
        <p14:creationId xmlns:p14="http://schemas.microsoft.com/office/powerpoint/2010/main" val="4260867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0334" y="3657600"/>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191869"/>
            <a:ext cx="9144000" cy="707886"/>
          </a:xfrm>
          <a:prstGeom prst="rect">
            <a:avLst/>
          </a:prstGeom>
        </p:spPr>
        <p:txBody>
          <a:bodyPr wrap="square">
            <a:spAutoFit/>
          </a:bodyPr>
          <a:lstStyle/>
          <a:p>
            <a:pPr algn="ctr"/>
            <a:r>
              <a:rPr lang="en-US" sz="4000" b="1" dirty="0">
                <a:solidFill>
                  <a:srgbClr val="67B14B"/>
                </a:solidFill>
              </a:rPr>
              <a:t>Science</a:t>
            </a:r>
            <a:r>
              <a:rPr lang="en-US" sz="4000" b="1" dirty="0"/>
              <a:t> is the study of our universe</a:t>
            </a:r>
          </a:p>
        </p:txBody>
      </p:sp>
      <p:sp>
        <p:nvSpPr>
          <p:cNvPr id="3" name="Content Placeholder 2"/>
          <p:cNvSpPr txBox="1">
            <a:spLocks/>
          </p:cNvSpPr>
          <p:nvPr/>
        </p:nvSpPr>
        <p:spPr>
          <a:xfrm>
            <a:off x="1912437" y="1118388"/>
            <a:ext cx="6157586" cy="4114800"/>
          </a:xfrm>
          <a:prstGeom prst="rect">
            <a:avLst/>
          </a:prstGeom>
        </p:spPr>
        <p:txBody>
          <a:bodyPr>
            <a:no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buFontTx/>
              <a:buNone/>
            </a:pPr>
            <a:r>
              <a:rPr lang="en-US" altLang="en-US" sz="2800" b="1" kern="0" dirty="0">
                <a:solidFill>
                  <a:schemeClr val="tx1"/>
                </a:solidFill>
              </a:rPr>
              <a:t>What are you made of?</a:t>
            </a:r>
          </a:p>
          <a:p>
            <a:pPr>
              <a:buFont typeface="Wingdings" pitchFamily="2" charset="2"/>
              <a:buChar char=""/>
            </a:pPr>
            <a:r>
              <a:rPr lang="en-US" altLang="en-US" sz="2800" kern="0" dirty="0">
                <a:solidFill>
                  <a:schemeClr val="tx1"/>
                </a:solidFill>
              </a:rPr>
              <a:t>Organs (medicine)</a:t>
            </a:r>
          </a:p>
          <a:p>
            <a:pPr lvl="1">
              <a:buFont typeface="Wingdings" panose="05000000000000000000" pitchFamily="2" charset="2"/>
              <a:buChar char=""/>
            </a:pPr>
            <a:r>
              <a:rPr lang="en-US" altLang="en-US" sz="2800" kern="0" dirty="0"/>
              <a:t>Cells (microbiology)</a:t>
            </a:r>
          </a:p>
          <a:p>
            <a:pPr lvl="2">
              <a:buFont typeface="Wingdings" panose="05000000000000000000" pitchFamily="2" charset="2"/>
              <a:buChar char=""/>
            </a:pPr>
            <a:r>
              <a:rPr lang="en-US" altLang="en-US" sz="2400" kern="0" dirty="0"/>
              <a:t>Molecules (chemistry)</a:t>
            </a:r>
          </a:p>
          <a:p>
            <a:pPr lvl="3">
              <a:buFont typeface="Wingdings" panose="05000000000000000000" pitchFamily="2" charset="2"/>
              <a:buChar char=""/>
            </a:pPr>
            <a:r>
              <a:rPr lang="en-US" altLang="en-US" sz="2400" kern="0" dirty="0"/>
              <a:t>Atoms (physics)</a:t>
            </a:r>
          </a:p>
          <a:p>
            <a:pPr lvl="4">
              <a:buFont typeface="Wingdings" panose="05000000000000000000" pitchFamily="2" charset="2"/>
              <a:buChar char=""/>
            </a:pPr>
            <a:r>
              <a:rPr lang="en-US" altLang="en-US" sz="2400" kern="0" dirty="0"/>
              <a:t>Nuclei (nuclear science)</a:t>
            </a:r>
          </a:p>
          <a:p>
            <a:pPr lvl="5">
              <a:buFont typeface="Wingdings" panose="05000000000000000000" pitchFamily="2" charset="2"/>
              <a:buChar char=""/>
            </a:pPr>
            <a:r>
              <a:rPr lang="en-US" altLang="en-US" sz="2400" kern="0" dirty="0"/>
              <a:t>Protons and Neutrons (high energy physics)</a:t>
            </a:r>
          </a:p>
          <a:p>
            <a:pPr lvl="6">
              <a:buFont typeface="Wingdings" panose="05000000000000000000" pitchFamily="2" charset="2"/>
              <a:buChar char=""/>
            </a:pPr>
            <a:r>
              <a:rPr lang="en-US" altLang="en-US" sz="2000" kern="0" dirty="0"/>
              <a:t>Quarks (high energy physics)</a:t>
            </a:r>
          </a:p>
          <a:p>
            <a:pPr lvl="7">
              <a:buFont typeface="Wingdings" panose="05000000000000000000" pitchFamily="2" charset="2"/>
              <a:buChar char=""/>
            </a:pPr>
            <a:r>
              <a:rPr lang="en-US" altLang="en-US" sz="2000" kern="0" dirty="0"/>
              <a:t>??? (???)</a:t>
            </a:r>
          </a:p>
        </p:txBody>
      </p:sp>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937695" y="1122545"/>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8"/>
          <p:cNvSpPr>
            <a:spLocks noChangeArrowheads="1"/>
          </p:cNvSpPr>
          <p:nvPr/>
        </p:nvSpPr>
        <p:spPr bwMode="auto">
          <a:xfrm>
            <a:off x="2672130" y="4530873"/>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7" name="Line 13"/>
          <p:cNvSpPr>
            <a:spLocks noChangeShapeType="1"/>
          </p:cNvSpPr>
          <p:nvPr/>
        </p:nvSpPr>
        <p:spPr bwMode="auto">
          <a:xfrm flipH="1">
            <a:off x="3116761" y="3505200"/>
            <a:ext cx="464638" cy="1025673"/>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3"/>
          <p:cNvSpPr>
            <a:spLocks noChangeShapeType="1"/>
          </p:cNvSpPr>
          <p:nvPr/>
        </p:nvSpPr>
        <p:spPr bwMode="auto">
          <a:xfrm flipH="1">
            <a:off x="2963331" y="3124201"/>
            <a:ext cx="0" cy="9906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H="1">
            <a:off x="3208864" y="3887414"/>
            <a:ext cx="1074578" cy="1065586"/>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4007658" y="5638800"/>
            <a:ext cx="1723549" cy="369332"/>
          </a:xfrm>
          <a:prstGeom prst="rect">
            <a:avLst/>
          </a:prstGeom>
          <a:noFill/>
        </p:spPr>
        <p:txBody>
          <a:bodyPr wrap="none" rtlCol="0">
            <a:spAutoFit/>
          </a:bodyPr>
          <a:lstStyle/>
          <a:p>
            <a:r>
              <a:rPr lang="en-US" dirty="0" smtClean="0"/>
              <a:t>(and electrons)</a:t>
            </a:r>
            <a:endParaRPr lang="en-US" dirty="0"/>
          </a:p>
        </p:txBody>
      </p:sp>
    </p:spTree>
    <p:extLst>
      <p:ext uri="{BB962C8B-B14F-4D97-AF65-F5344CB8AC3E}">
        <p14:creationId xmlns:p14="http://schemas.microsoft.com/office/powerpoint/2010/main" val="973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6" grpId="0" uiExpand="1" animBg="1"/>
      <p:bldP spid="7" grpId="0" uiExpand="1" animBg="1"/>
      <p:bldP spid="8" grpId="0" uiExpand="1" animBg="1"/>
      <p:bldP spid="9" grpId="0" uiExpand="1" animBg="1"/>
      <p:bldP spid="10"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24000" y="191869"/>
            <a:ext cx="9144000" cy="707886"/>
          </a:xfrm>
          <a:prstGeom prst="rect">
            <a:avLst/>
          </a:prstGeom>
        </p:spPr>
        <p:txBody>
          <a:bodyPr wrap="square">
            <a:spAutoFit/>
          </a:bodyPr>
          <a:lstStyle/>
          <a:p>
            <a:pPr algn="ctr">
              <a:defRPr/>
            </a:pPr>
            <a:r>
              <a:rPr lang="en-US" sz="4000" b="1" dirty="0">
                <a:solidFill>
                  <a:prstClr val="black"/>
                </a:solidFill>
              </a:rPr>
              <a:t>Why are nuclei interesting?</a:t>
            </a:r>
          </a:p>
        </p:txBody>
      </p:sp>
      <p:grpSp>
        <p:nvGrpSpPr>
          <p:cNvPr id="25" name="Group 42"/>
          <p:cNvGrpSpPr>
            <a:grpSpLocks/>
          </p:cNvGrpSpPr>
          <p:nvPr/>
        </p:nvGrpSpPr>
        <p:grpSpPr bwMode="auto">
          <a:xfrm>
            <a:off x="2258498" y="1142499"/>
            <a:ext cx="7952302" cy="1360939"/>
            <a:chOff x="374314" y="1194715"/>
            <a:chExt cx="9918105" cy="1697789"/>
          </a:xfrm>
        </p:grpSpPr>
        <p:pic>
          <p:nvPicPr>
            <p:cNvPr id="26" name="Picture 3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6"/>
            <p:cNvSpPr txBox="1">
              <a:spLocks noChangeArrowheads="1"/>
            </p:cNvSpPr>
            <p:nvPr/>
          </p:nvSpPr>
          <p:spPr bwMode="auto">
            <a:xfrm>
              <a:off x="4897724" y="1362103"/>
              <a:ext cx="5394695" cy="11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800" b="1" dirty="0">
                  <a:solidFill>
                    <a:prstClr val="black"/>
                  </a:solidFill>
                  <a:latin typeface="Arial" panose="020B0604020202020204" pitchFamily="34" charset="0"/>
                  <a:cs typeface="Arial" panose="020B0604020202020204" pitchFamily="34" charset="0"/>
                </a:rPr>
                <a:t>YOU &amp; THE UNIVERSE ARE MADE OF THEM</a:t>
              </a:r>
            </a:p>
          </p:txBody>
        </p:sp>
      </p:grpSp>
      <p:grpSp>
        <p:nvGrpSpPr>
          <p:cNvPr id="28" name="Group 46"/>
          <p:cNvGrpSpPr>
            <a:grpSpLocks/>
          </p:cNvGrpSpPr>
          <p:nvPr/>
        </p:nvGrpSpPr>
        <p:grpSpPr bwMode="auto">
          <a:xfrm>
            <a:off x="8160910" y="2449308"/>
            <a:ext cx="2278490" cy="1472232"/>
            <a:chOff x="6553200" y="2743200"/>
            <a:chExt cx="2362200" cy="1525760"/>
          </a:xfrm>
        </p:grpSpPr>
        <p:pic>
          <p:nvPicPr>
            <p:cNvPr id="29" name="Picture 32" descr="I:\projects\outreach\Marble Nuclei\Illustrations\Lithium 11 hal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37"/>
            <p:cNvSpPr txBox="1">
              <a:spLocks noChangeArrowheads="1"/>
            </p:cNvSpPr>
            <p:nvPr/>
          </p:nvSpPr>
          <p:spPr bwMode="auto">
            <a:xfrm>
              <a:off x="6553200" y="3886200"/>
              <a:ext cx="2362200" cy="38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a:solidFill>
                    <a:prstClr val="black"/>
                  </a:solidFill>
                  <a:latin typeface="Arial" panose="020B0604020202020204" pitchFamily="34" charset="0"/>
                  <a:cs typeface="Arial" panose="020B0604020202020204" pitchFamily="34" charset="0"/>
                </a:rPr>
                <a:t>How big are they?</a:t>
              </a:r>
            </a:p>
          </p:txBody>
        </p:sp>
      </p:grpSp>
      <p:grpSp>
        <p:nvGrpSpPr>
          <p:cNvPr id="31" name="Group 43"/>
          <p:cNvGrpSpPr>
            <a:grpSpLocks/>
          </p:cNvGrpSpPr>
          <p:nvPr/>
        </p:nvGrpSpPr>
        <p:grpSpPr bwMode="auto">
          <a:xfrm>
            <a:off x="1979276" y="2573020"/>
            <a:ext cx="6038534" cy="646331"/>
            <a:chOff x="1498947" y="1491322"/>
            <a:chExt cx="6575603" cy="703445"/>
          </a:xfrm>
        </p:grpSpPr>
        <p:pic>
          <p:nvPicPr>
            <p:cNvPr id="32" name="Picture 36" descr="I:\projects\outreach\Marble Nuclei\Illustrations\Beryllium-Isotop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150" y="1492056"/>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8"/>
            <p:cNvSpPr txBox="1">
              <a:spLocks noChangeArrowheads="1"/>
            </p:cNvSpPr>
            <p:nvPr/>
          </p:nvSpPr>
          <p:spPr bwMode="auto">
            <a:xfrm>
              <a:off x="1498947" y="1491322"/>
              <a:ext cx="1625164" cy="7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How many kinds exist?</a:t>
              </a:r>
            </a:p>
          </p:txBody>
        </p:sp>
      </p:grpSp>
      <p:grpSp>
        <p:nvGrpSpPr>
          <p:cNvPr id="34" name="Group 44"/>
          <p:cNvGrpSpPr>
            <a:grpSpLocks/>
          </p:cNvGrpSpPr>
          <p:nvPr/>
        </p:nvGrpSpPr>
        <p:grpSpPr bwMode="auto">
          <a:xfrm>
            <a:off x="4198760" y="3276600"/>
            <a:ext cx="3889674" cy="2730206"/>
            <a:chOff x="-442872" y="3923487"/>
            <a:chExt cx="4031895" cy="2829138"/>
          </a:xfrm>
        </p:grpSpPr>
        <p:pic>
          <p:nvPicPr>
            <p:cNvPr id="35" name="Picture 3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p:cNvSpPr txBox="1">
              <a:spLocks noChangeArrowheads="1"/>
            </p:cNvSpPr>
            <p:nvPr/>
          </p:nvSpPr>
          <p:spPr bwMode="auto">
            <a:xfrm>
              <a:off x="2362083" y="3923487"/>
              <a:ext cx="1226940" cy="15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Where did the elements come from?</a:t>
              </a:r>
            </a:p>
          </p:txBody>
        </p:sp>
      </p:grpSp>
      <p:grpSp>
        <p:nvGrpSpPr>
          <p:cNvPr id="37" name="Group 47"/>
          <p:cNvGrpSpPr>
            <a:grpSpLocks/>
          </p:cNvGrpSpPr>
          <p:nvPr/>
        </p:nvGrpSpPr>
        <p:grpSpPr bwMode="auto">
          <a:xfrm>
            <a:off x="7801136" y="4064039"/>
            <a:ext cx="2943066" cy="1777544"/>
            <a:chOff x="5075116" y="4495800"/>
            <a:chExt cx="3987754" cy="2404625"/>
          </a:xfrm>
        </p:grpSpPr>
        <p:pic>
          <p:nvPicPr>
            <p:cNvPr id="38" name="Picture 35" descr="I:\projects\outreach\Marble Nuclei\Illustrations\fusion-mass-differenc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0"/>
            <p:cNvSpPr txBox="1">
              <a:spLocks noChangeArrowheads="1"/>
            </p:cNvSpPr>
            <p:nvPr/>
          </p:nvSpPr>
          <p:spPr bwMode="auto">
            <a:xfrm>
              <a:off x="5075116" y="6400800"/>
              <a:ext cx="3987754" cy="49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How much do they weigh?</a:t>
              </a:r>
            </a:p>
          </p:txBody>
        </p:sp>
      </p:grpSp>
      <p:grpSp>
        <p:nvGrpSpPr>
          <p:cNvPr id="40" name="Group 45"/>
          <p:cNvGrpSpPr>
            <a:grpSpLocks/>
          </p:cNvGrpSpPr>
          <p:nvPr/>
        </p:nvGrpSpPr>
        <p:grpSpPr bwMode="auto">
          <a:xfrm>
            <a:off x="1979277" y="3268205"/>
            <a:ext cx="2079423" cy="2611337"/>
            <a:chOff x="2476365" y="2682054"/>
            <a:chExt cx="2564010" cy="3221741"/>
          </a:xfrm>
        </p:grpSpPr>
        <p:pic>
          <p:nvPicPr>
            <p:cNvPr id="41" name="Picture 31" descr="I:\projects\outreach\Marble Nuclei\Illustrations\Beta minus decay.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2476365" y="4764635"/>
              <a:ext cx="2564010" cy="11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Why are some radioactive &amp; how long do they last?</a:t>
              </a:r>
            </a:p>
          </p:txBody>
        </p:sp>
      </p:grpSp>
    </p:spTree>
    <p:extLst>
      <p:ext uri="{BB962C8B-B14F-4D97-AF65-F5344CB8AC3E}">
        <p14:creationId xmlns:p14="http://schemas.microsoft.com/office/powerpoint/2010/main" val="22452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000"/>
                                        <p:tgtEl>
                                          <p:spTgt spid="3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000"/>
                                        <p:tgtEl>
                                          <p:spTgt spid="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70"/>
            <a:ext cx="9144000" cy="707886"/>
          </a:xfrm>
          <a:prstGeom prst="rect">
            <a:avLst/>
          </a:prstGeom>
        </p:spPr>
        <p:txBody>
          <a:bodyPr wrap="square">
            <a:spAutoFit/>
          </a:bodyPr>
          <a:lstStyle/>
          <a:p>
            <a:pPr algn="ctr"/>
            <a:r>
              <a:rPr lang="en-US" altLang="en-US" sz="4000" b="1" dirty="0"/>
              <a:t>What is the </a:t>
            </a:r>
            <a:r>
              <a:rPr lang="en-US" altLang="en-US" sz="4000" b="1" dirty="0">
                <a:solidFill>
                  <a:srgbClr val="67B14B"/>
                </a:solidFill>
              </a:rPr>
              <a:t>value</a:t>
            </a:r>
            <a:r>
              <a:rPr lang="en-US" altLang="en-US" sz="4000" b="1" dirty="0"/>
              <a:t>? (“Who cares?”)</a:t>
            </a:r>
            <a:endParaRPr lang="en-US" sz="4000" b="1" dirty="0"/>
          </a:p>
        </p:txBody>
      </p:sp>
      <p:grpSp>
        <p:nvGrpSpPr>
          <p:cNvPr id="3" name="Group 3"/>
          <p:cNvGrpSpPr>
            <a:grpSpLocks/>
          </p:cNvGrpSpPr>
          <p:nvPr/>
        </p:nvGrpSpPr>
        <p:grpSpPr bwMode="auto">
          <a:xfrm>
            <a:off x="1828800" y="1295399"/>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Keeping us healthy</a:t>
              </a:r>
            </a:p>
          </p:txBody>
        </p:sp>
      </p:grpSp>
      <p:grpSp>
        <p:nvGrpSpPr>
          <p:cNvPr id="6" name="Group 6"/>
          <p:cNvGrpSpPr>
            <a:grpSpLocks/>
          </p:cNvGrpSpPr>
          <p:nvPr/>
        </p:nvGrpSpPr>
        <p:grpSpPr bwMode="auto">
          <a:xfrm>
            <a:off x="4610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Explaining our world</a:t>
              </a:r>
            </a:p>
          </p:txBody>
        </p:sp>
      </p:grpSp>
      <p:grpSp>
        <p:nvGrpSpPr>
          <p:cNvPr id="9" name="Group 9"/>
          <p:cNvGrpSpPr>
            <a:grpSpLocks/>
          </p:cNvGrpSpPr>
          <p:nvPr/>
        </p:nvGrpSpPr>
        <p:grpSpPr bwMode="auto">
          <a:xfrm>
            <a:off x="7620001" y="1295399"/>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873" y="2842"/>
              <a:ext cx="15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Making us electricity</a:t>
              </a:r>
            </a:p>
          </p:txBody>
        </p:sp>
      </p:grpSp>
      <p:sp>
        <p:nvSpPr>
          <p:cNvPr id="12" name="TextBox 8"/>
          <p:cNvSpPr txBox="1">
            <a:spLocks noChangeArrowheads="1"/>
          </p:cNvSpPr>
          <p:nvPr/>
        </p:nvSpPr>
        <p:spPr bwMode="auto">
          <a:xfrm>
            <a:off x="1714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officer, geophysicist</a:t>
            </a:r>
          </a:p>
        </p:txBody>
      </p:sp>
      <p:sp>
        <p:nvSpPr>
          <p:cNvPr id="13" name="Text Box 12"/>
          <p:cNvSpPr txBox="1">
            <a:spLocks noChangeArrowheads="1"/>
          </p:cNvSpPr>
          <p:nvPr/>
        </p:nvSpPr>
        <p:spPr bwMode="auto">
          <a:xfrm>
            <a:off x="1785851" y="436125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p>
          <a:p>
            <a:pPr algn="ctr" eaLnBrk="1" hangingPunct="1">
              <a:spcBef>
                <a:spcPct val="0"/>
              </a:spcBef>
              <a:buFontTx/>
              <a:buNone/>
            </a:pPr>
            <a:r>
              <a:rPr lang="en-US" altLang="en-US" sz="2800" dirty="0">
                <a:solidFill>
                  <a:srgbClr val="67B14B"/>
                </a:solidFill>
                <a:latin typeface="Arial Black" panose="020B0A04020102020204" pitchFamily="34" charset="0"/>
              </a:rPr>
              <a:t>save lives and change the world!</a:t>
            </a:r>
          </a:p>
        </p:txBody>
      </p:sp>
      <p:sp>
        <p:nvSpPr>
          <p:cNvPr id="14" name="Text Box 12"/>
          <p:cNvSpPr txBox="1">
            <a:spLocks noChangeArrowheads="1"/>
          </p:cNvSpPr>
          <p:nvPr/>
        </p:nvSpPr>
        <p:spPr bwMode="auto">
          <a:xfrm>
            <a:off x="1755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…plus: </a:t>
            </a:r>
            <a:r>
              <a:rPr lang="en-US" altLang="en-US" sz="1800" b="1" dirty="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32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big is the nucleus?</a:t>
            </a:r>
          </a:p>
        </p:txBody>
      </p:sp>
      <p:sp>
        <p:nvSpPr>
          <p:cNvPr id="3" name="TextBox 2"/>
          <p:cNvSpPr txBox="1"/>
          <p:nvPr/>
        </p:nvSpPr>
        <p:spPr>
          <a:xfrm>
            <a:off x="1991439" y="1110484"/>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a:t>How big should the </a:t>
            </a:r>
            <a:r>
              <a:rPr lang="en-US" sz="3200" i="1" dirty="0"/>
              <a:t>whole </a:t>
            </a:r>
            <a:r>
              <a:rPr lang="en-US" sz="3200" dirty="0"/>
              <a:t>atom be?</a:t>
            </a:r>
          </a:p>
        </p:txBody>
      </p:sp>
      <p:grpSp>
        <p:nvGrpSpPr>
          <p:cNvPr id="16" name="Group 15"/>
          <p:cNvGrpSpPr/>
          <p:nvPr/>
        </p:nvGrpSpPr>
        <p:grpSpPr>
          <a:xfrm>
            <a:off x="2033007" y="2075219"/>
            <a:ext cx="4821409" cy="3785652"/>
            <a:chOff x="509006" y="1744978"/>
            <a:chExt cx="4821409" cy="3785652"/>
          </a:xfrm>
        </p:grpSpPr>
        <p:sp>
          <p:nvSpPr>
            <p:cNvPr id="4" name="TextBox 3"/>
            <p:cNvSpPr txBox="1"/>
            <p:nvPr/>
          </p:nvSpPr>
          <p:spPr>
            <a:xfrm>
              <a:off x="1534504" y="1744978"/>
              <a:ext cx="379591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a:t>A baseball</a:t>
              </a:r>
            </a:p>
            <a:p>
              <a:pPr marL="285750" indent="-285750">
                <a:buFont typeface="Arial" panose="020B0604020202020204" pitchFamily="34" charset="0"/>
                <a:buChar char="•"/>
              </a:pPr>
              <a:r>
                <a:rPr lang="en-US" sz="4800" dirty="0"/>
                <a:t>A basketball</a:t>
              </a:r>
            </a:p>
            <a:p>
              <a:pPr marL="285750" indent="-285750">
                <a:buFont typeface="Arial" panose="020B0604020202020204" pitchFamily="34" charset="0"/>
                <a:buChar char="•"/>
              </a:pPr>
              <a:r>
                <a:rPr lang="en-US" sz="4800" dirty="0"/>
                <a:t>A car</a:t>
              </a:r>
            </a:p>
            <a:p>
              <a:pPr marL="285750" indent="-285750">
                <a:buFont typeface="Arial" panose="020B0604020202020204" pitchFamily="34" charset="0"/>
                <a:buChar char="•"/>
              </a:pPr>
              <a:r>
                <a:rPr lang="en-US" sz="4800" dirty="0"/>
                <a:t>A stadium</a:t>
              </a:r>
            </a:p>
            <a:p>
              <a:pPr marL="285750" indent="-285750">
                <a:buFont typeface="Arial" panose="020B0604020202020204" pitchFamily="34" charset="0"/>
                <a:buChar char="•"/>
              </a:pPr>
              <a:r>
                <a:rPr lang="en-US" sz="4800" dirty="0"/>
                <a:t>Crazy big</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63914" y="1100533"/>
            <a:ext cx="1175570" cy="881677"/>
          </a:xfrm>
          <a:prstGeom prst="rect">
            <a:avLst/>
          </a:prstGeom>
        </p:spPr>
      </p:pic>
      <p:sp>
        <p:nvSpPr>
          <p:cNvPr id="17" name="Oval 16"/>
          <p:cNvSpPr/>
          <p:nvPr/>
        </p:nvSpPr>
        <p:spPr>
          <a:xfrm>
            <a:off x="3127579" y="4275858"/>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899782" y="2098579"/>
            <a:ext cx="8139569" cy="2132949"/>
            <a:chOff x="375781" y="1805915"/>
            <a:chExt cx="8139569" cy="2132949"/>
          </a:xfrm>
          <a:solidFill>
            <a:schemeClr val="bg1"/>
          </a:solidFill>
        </p:grpSpPr>
        <p:sp>
          <p:nvSpPr>
            <p:cNvPr id="7" name="Rectangle 6"/>
            <p:cNvSpPr/>
            <p:nvPr/>
          </p:nvSpPr>
          <p:spPr>
            <a:xfrm>
              <a:off x="375781" y="1805915"/>
              <a:ext cx="8139569" cy="21329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7438" y="1856400"/>
              <a:ext cx="7965175" cy="2038581"/>
            </a:xfrm>
            <a:prstGeom prst="rect">
              <a:avLst/>
            </a:prstGeom>
            <a:grpFill/>
            <a:ln>
              <a:noFill/>
            </a:ln>
          </p:spPr>
        </p:pic>
      </p:grpSp>
      <p:grpSp>
        <p:nvGrpSpPr>
          <p:cNvPr id="12" name="Group 11"/>
          <p:cNvGrpSpPr/>
          <p:nvPr/>
        </p:nvGrpSpPr>
        <p:grpSpPr>
          <a:xfrm>
            <a:off x="1991438" y="5046082"/>
            <a:ext cx="4180762"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1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678081"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a:solidFill>
                  <a:schemeClr val="tx1"/>
                </a:solidFill>
                <a:latin typeface="Arial Black" panose="020B0A04020102020204" pitchFamily="34" charset="0"/>
              </a:rPr>
              <a:t>Nuclei are too </a:t>
            </a:r>
            <a:r>
              <a:rPr lang="en-US" altLang="en-US" sz="2000" kern="0" dirty="0">
                <a:solidFill>
                  <a:srgbClr val="FF0000"/>
                </a:solidFill>
                <a:latin typeface="Copperplate Gothic Bold" panose="020E0705020206020404" pitchFamily="34" charset="0"/>
              </a:rPr>
              <a:t>small</a:t>
            </a:r>
            <a:r>
              <a:rPr lang="en-US" altLang="en-US" sz="2000" kern="0" dirty="0">
                <a:solidFill>
                  <a:schemeClr val="tx1"/>
                </a:solidFill>
              </a:rPr>
              <a:t> </a:t>
            </a:r>
          </a:p>
          <a:p>
            <a:pPr marL="0" algn="ctr">
              <a:lnSpc>
                <a:spcPct val="110000"/>
              </a:lnSpc>
              <a:spcBef>
                <a:spcPts val="0"/>
              </a:spcBef>
              <a:buNone/>
            </a:pPr>
            <a:r>
              <a:rPr lang="en-US" altLang="en-US" sz="3200" kern="0" dirty="0">
                <a:solidFill>
                  <a:schemeClr val="tx1"/>
                </a:solidFill>
                <a:latin typeface="Arial Black" panose="020B0A04020102020204" pitchFamily="34" charset="0"/>
              </a:rPr>
              <a:t>to see </a:t>
            </a:r>
          </a:p>
          <a:p>
            <a:pPr algn="ctr">
              <a:lnSpc>
                <a:spcPct val="110000"/>
              </a:lnSpc>
              <a:spcBef>
                <a:spcPts val="0"/>
              </a:spcBef>
              <a:buNone/>
            </a:pPr>
            <a:r>
              <a:rPr lang="en-US" altLang="en-US" i="1" kern="0" dirty="0">
                <a:solidFill>
                  <a:schemeClr val="tx1"/>
                </a:solidFill>
                <a:latin typeface="+mj-lt"/>
              </a:rPr>
              <a:t>(even with </a:t>
            </a:r>
          </a:p>
          <a:p>
            <a:pPr algn="ctr">
              <a:lnSpc>
                <a:spcPct val="110000"/>
              </a:lnSpc>
              <a:spcBef>
                <a:spcPts val="0"/>
              </a:spcBef>
              <a:buNone/>
            </a:pPr>
            <a:r>
              <a:rPr lang="en-US" altLang="en-US" i="1" kern="0" dirty="0">
                <a:solidFill>
                  <a:schemeClr val="tx1"/>
                </a:solidFill>
                <a:latin typeface="+mj-lt"/>
              </a:rPr>
              <a:t>the best microscopes!)</a:t>
            </a:r>
            <a:endParaRPr lang="en-US" altLang="en-US" sz="1600" i="1" kern="0" dirty="0">
              <a:solidFill>
                <a:schemeClr val="tx1"/>
              </a:solidFill>
              <a:latin typeface="+mj-lt"/>
            </a:endParaRPr>
          </a:p>
        </p:txBody>
      </p:sp>
      <p:sp>
        <p:nvSpPr>
          <p:cNvPr id="23" name="TextBox 22"/>
          <p:cNvSpPr txBox="1"/>
          <p:nvPr/>
        </p:nvSpPr>
        <p:spPr>
          <a:xfrm>
            <a:off x="7789782" y="2431661"/>
            <a:ext cx="2727499" cy="2677656"/>
          </a:xfrm>
          <a:prstGeom prst="rect">
            <a:avLst/>
          </a:prstGeom>
          <a:noFill/>
        </p:spPr>
        <p:txBody>
          <a:bodyPr wrap="square">
            <a:spAutoFit/>
          </a:bodyPr>
          <a:lstStyle/>
          <a:p>
            <a:pPr algn="ctr" eaLnBrk="1" hangingPunct="1">
              <a:defRPr/>
            </a:pPr>
            <a:r>
              <a:rPr lang="en-US" sz="2400" dirty="0">
                <a:cs typeface="Arial" charset="0"/>
              </a:rPr>
              <a:t>To make it even more interesting: FRIB studies </a:t>
            </a:r>
          </a:p>
          <a:p>
            <a:pPr algn="ctr" eaLnBrk="1" hangingPunct="1">
              <a:defRPr/>
            </a:pPr>
            <a:r>
              <a:rPr lang="en-US" sz="2400" dirty="0">
                <a:cs typeface="Arial" charset="0"/>
              </a:rPr>
              <a:t>nuclei that are </a:t>
            </a:r>
          </a:p>
          <a:p>
            <a:pPr algn="ctr" eaLnBrk="1" hangingPunct="1">
              <a:defRPr/>
            </a:pPr>
            <a:r>
              <a:rPr lang="en-US" sz="2400" dirty="0">
                <a:solidFill>
                  <a:srgbClr val="FF0000"/>
                </a:solidFill>
                <a:cs typeface="Arial" charset="0"/>
              </a:rPr>
              <a:t>radioactive</a:t>
            </a:r>
            <a:r>
              <a:rPr lang="en-US" sz="2400" dirty="0">
                <a:cs typeface="Arial" charset="0"/>
              </a:rPr>
              <a:t>, </a:t>
            </a:r>
          </a:p>
          <a:p>
            <a:pPr algn="ctr" eaLnBrk="1" hangingPunct="1">
              <a:defRPr/>
            </a:pPr>
            <a:r>
              <a:rPr lang="en-US" sz="2400" dirty="0">
                <a:solidFill>
                  <a:srgbClr val="FF0000"/>
                </a:solidFill>
                <a:cs typeface="Arial" charset="0"/>
              </a:rPr>
              <a:t>short-lived</a:t>
            </a:r>
            <a:r>
              <a:rPr lang="en-US" sz="2400" dirty="0">
                <a:cs typeface="Arial" charset="0"/>
              </a:rPr>
              <a:t>, and </a:t>
            </a:r>
          </a:p>
          <a:p>
            <a:pPr algn="ctr" eaLnBrk="1" hangingPunct="1">
              <a:defRPr/>
            </a:pPr>
            <a:r>
              <a:rPr lang="en-US" sz="2400" dirty="0">
                <a:solidFill>
                  <a:srgbClr val="FF0000"/>
                </a:solidFill>
                <a:cs typeface="Arial" charset="0"/>
              </a:rPr>
              <a:t>not found on Earth</a:t>
            </a:r>
            <a:endParaRPr lang="en-US" sz="2400" dirty="0">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0089"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4216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4314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xplosion 2 2"/>
          <p:cNvSpPr/>
          <p:nvPr/>
        </p:nvSpPr>
        <p:spPr>
          <a:xfrm rot="767446">
            <a:off x="4279605"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p:txBody>
          <a:bodyPr/>
          <a:lstStyle/>
          <a:p>
            <a:r>
              <a:rPr lang="en-US" altLang="en-US" sz="4000" dirty="0"/>
              <a:t>Want to study </a:t>
            </a:r>
            <a:r>
              <a:rPr lang="en-US" altLang="en-US" sz="4000" i="1" dirty="0"/>
              <a:t>rare</a:t>
            </a:r>
            <a:r>
              <a:rPr lang="en-US" altLang="en-US" sz="4000" dirty="0"/>
              <a:t> nuclei?</a:t>
            </a:r>
          </a:p>
        </p:txBody>
      </p:sp>
      <p:sp>
        <p:nvSpPr>
          <p:cNvPr id="14339" name="Content Placeholder 2"/>
          <p:cNvSpPr>
            <a:spLocks noGrp="1"/>
          </p:cNvSpPr>
          <p:nvPr>
            <p:ph idx="4294967295"/>
          </p:nvPr>
        </p:nvSpPr>
        <p:spPr>
          <a:xfrm>
            <a:off x="2185868" y="1213927"/>
            <a:ext cx="7886700" cy="758825"/>
          </a:xfrm>
        </p:spPr>
        <p:txBody>
          <a:bodyPr>
            <a:normAutofit/>
          </a:bodyPr>
          <a:lstStyle/>
          <a:p>
            <a:pPr algn="ctr">
              <a:buFontTx/>
              <a:buNone/>
            </a:pPr>
            <a:r>
              <a:rPr lang="en-US" altLang="en-US" sz="2800" b="1" dirty="0">
                <a:solidFill>
                  <a:srgbClr val="67B14B"/>
                </a:solidFill>
                <a:latin typeface="+mn-lt"/>
              </a:rPr>
              <a:t>Solution</a:t>
            </a:r>
            <a:r>
              <a:rPr lang="en-US" altLang="en-US" sz="2800" dirty="0">
                <a:solidFill>
                  <a:schemeClr val="tx1"/>
                </a:solidFill>
                <a:latin typeface="+mn-lt"/>
              </a:rPr>
              <a:t>: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5868" y="4058327"/>
            <a:ext cx="7853483" cy="19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47435" y="2307580"/>
            <a:ext cx="7429776" cy="1692771"/>
          </a:xfrm>
          <a:prstGeom prst="rect">
            <a:avLst/>
          </a:prstGeom>
        </p:spPr>
        <p:txBody>
          <a:bodyPr wrap="square">
            <a:spAutoFit/>
          </a:bodyPr>
          <a:lstStyle/>
          <a:p>
            <a:pPr algn="ctr">
              <a:buFontTx/>
              <a:buNone/>
            </a:pPr>
            <a:r>
              <a:rPr lang="en-US" altLang="en-US" sz="2800" b="1" dirty="0"/>
              <a:t>SMASH THEM HARD </a:t>
            </a:r>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t>and study what’s left over.</a:t>
            </a:r>
          </a:p>
        </p:txBody>
      </p:sp>
      <p:sp>
        <p:nvSpPr>
          <p:cNvPr id="7" name="TextBox 6"/>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p>
        </p:txBody>
      </p:sp>
    </p:spTree>
    <p:extLst>
      <p:ext uri="{BB962C8B-B14F-4D97-AF65-F5344CB8AC3E}">
        <p14:creationId xmlns:p14="http://schemas.microsoft.com/office/powerpoint/2010/main" val="119133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0" y="206514"/>
            <a:ext cx="12191999" cy="707886"/>
          </a:xfrm>
          <a:prstGeom prst="rect">
            <a:avLst/>
          </a:prstGeom>
        </p:spPr>
        <p:txBody>
          <a:bodyPr wrap="square">
            <a:spAutoFit/>
          </a:bodyPr>
          <a:lstStyle/>
          <a:p>
            <a:pPr algn="ctr" defTabSz="450056">
              <a:buClr>
                <a:srgbClr val="000000"/>
              </a:buClr>
              <a:defRPr/>
            </a:pPr>
            <a:r>
              <a:rPr lang="en-US" sz="4000" b="1" kern="0" dirty="0">
                <a:solidFill>
                  <a:srgbClr val="000000"/>
                </a:solidFill>
                <a:latin typeface="Arial"/>
                <a:cs typeface="Arial"/>
                <a:sym typeface="Arial"/>
              </a:rPr>
              <a:t>Making rare nuclei with a particle accelerator</a:t>
            </a:r>
            <a:endParaRPr lang="en-US" sz="4000" b="1" kern="0" dirty="0">
              <a:solidFill>
                <a:prstClr val="black"/>
              </a:solidFill>
              <a:cs typeface="Arial"/>
              <a:sym typeface="Arial"/>
            </a:endParaRP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88505" y="1199033"/>
            <a:ext cx="4339438" cy="32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2026010" y="1269355"/>
            <a:ext cx="2489023" cy="45595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450056">
              <a:spcBef>
                <a:spcPct val="50000"/>
              </a:spcBef>
              <a:buNone/>
              <a:defRPr/>
            </a:pPr>
            <a:r>
              <a:rPr lang="en-US" altLang="en-US" sz="2363" kern="0" dirty="0">
                <a:solidFill>
                  <a:srgbClr val="333C2B"/>
                </a:solidFill>
                <a:latin typeface="Arial" panose="020B0604020202020204" pitchFamily="34" charset="0"/>
                <a:cs typeface="Arial" panose="020B0604020202020204" pitchFamily="34" charset="0"/>
                <a:sym typeface="Arial"/>
              </a:rPr>
              <a:t>What NSCL was</a:t>
            </a:r>
            <a:endParaRPr lang="en-US" altLang="en-US" sz="2363" dirty="0">
              <a:solidFill>
                <a:srgbClr val="333C2B"/>
              </a:solidFill>
              <a:latin typeface="Arial" panose="020B0604020202020204" pitchFamily="34" charset="0"/>
              <a:cs typeface="Arial" panose="020B0604020202020204" pitchFamily="34" charset="0"/>
              <a:sym typeface="Arial"/>
            </a:endParaRPr>
          </a:p>
        </p:txBody>
      </p:sp>
      <p:sp>
        <p:nvSpPr>
          <p:cNvPr id="9" name="Left-Right Arrow 8"/>
          <p:cNvSpPr/>
          <p:nvPr/>
        </p:nvSpPr>
        <p:spPr>
          <a:xfrm>
            <a:off x="2345532" y="3253977"/>
            <a:ext cx="3982412" cy="22502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dirty="0">
              <a:solidFill>
                <a:prstClr val="white"/>
              </a:solidFill>
              <a:latin typeface="Arial"/>
              <a:sym typeface="Arial"/>
            </a:endParaRPr>
          </a:p>
        </p:txBody>
      </p:sp>
      <p:sp>
        <p:nvSpPr>
          <p:cNvPr id="10" name="TextBox 9"/>
          <p:cNvSpPr txBox="1"/>
          <p:nvPr/>
        </p:nvSpPr>
        <p:spPr>
          <a:xfrm>
            <a:off x="3006099" y="3415481"/>
            <a:ext cx="2900153" cy="365036"/>
          </a:xfrm>
          <a:prstGeom prst="rect">
            <a:avLst/>
          </a:prstGeom>
          <a:noFill/>
        </p:spPr>
        <p:txBody>
          <a:bodyPr wrap="none" rtlCol="0">
            <a:spAutoFit/>
          </a:bodyPr>
          <a:lstStyle/>
          <a:p>
            <a:pPr defTabSz="450056">
              <a:defRPr/>
            </a:pPr>
            <a:r>
              <a:rPr lang="en-US" sz="1772" dirty="0">
                <a:solidFill>
                  <a:prstClr val="black"/>
                </a:solidFill>
                <a:cs typeface="Arial"/>
                <a:sym typeface="Arial"/>
              </a:rPr>
              <a:t>Research Space (450 feet)</a:t>
            </a:r>
          </a:p>
        </p:txBody>
      </p:sp>
      <p:grpSp>
        <p:nvGrpSpPr>
          <p:cNvPr id="5" name="Group 11"/>
          <p:cNvGrpSpPr>
            <a:grpSpLocks/>
          </p:cNvGrpSpPr>
          <p:nvPr/>
        </p:nvGrpSpPr>
        <p:grpSpPr bwMode="auto">
          <a:xfrm>
            <a:off x="1954464" y="1178720"/>
            <a:ext cx="6022543" cy="4689045"/>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6" y="1773926"/>
              <a:ext cx="2726437" cy="495004"/>
            </a:xfrm>
            <a:prstGeom prst="rect">
              <a:avLst/>
            </a:prstGeom>
            <a:solidFill>
              <a:srgbClr val="FFFFFF">
                <a:alpha val="50196"/>
              </a:srgbClr>
            </a:solidFill>
          </p:spPr>
          <p:txBody>
            <a:bodyPr wrap="square">
              <a:spAutoFit/>
            </a:bodyPr>
            <a:lstStyle/>
            <a:p>
              <a:pPr defTabSz="450056">
                <a:defRPr/>
              </a:pPr>
              <a:r>
                <a:rPr lang="en-US" sz="2363" dirty="0">
                  <a:solidFill>
                    <a:srgbClr val="333C2B"/>
                  </a:solidFill>
                  <a:cs typeface="Arial"/>
                  <a:sym typeface="Arial"/>
                </a:rPr>
                <a:t>The</a:t>
              </a:r>
              <a:r>
                <a:rPr lang="en-US" sz="2363" b="1" dirty="0">
                  <a:solidFill>
                    <a:srgbClr val="333C2B"/>
                  </a:solidFill>
                  <a:cs typeface="Arial"/>
                  <a:sym typeface="Arial"/>
                </a:rPr>
                <a:t> FRIB</a:t>
              </a:r>
              <a:r>
                <a:rPr lang="en-US" sz="2363" dirty="0">
                  <a:solidFill>
                    <a:srgbClr val="333C2B"/>
                  </a:solidFill>
                  <a:cs typeface="Arial"/>
                  <a:sym typeface="Arial"/>
                </a:rPr>
                <a:t> future</a:t>
              </a:r>
            </a:p>
          </p:txBody>
        </p:sp>
      </p:grpSp>
      <p:sp>
        <p:nvSpPr>
          <p:cNvPr id="8" name="Content Placeholder 2"/>
          <p:cNvSpPr txBox="1">
            <a:spLocks/>
          </p:cNvSpPr>
          <p:nvPr/>
        </p:nvSpPr>
        <p:spPr bwMode="auto">
          <a:xfrm>
            <a:off x="8046244" y="1363760"/>
            <a:ext cx="2400300" cy="3800510"/>
          </a:xfrm>
          <a:prstGeom prst="rect">
            <a:avLst/>
          </a:prstGeom>
          <a:solidFill>
            <a:schemeClr val="bg1"/>
          </a:solidFill>
          <a:ln w="9525">
            <a:noFill/>
            <a:miter lim="800000"/>
            <a:headEnd/>
            <a:tailEnd/>
          </a:ln>
        </p:spPr>
        <p:txBody>
          <a:bodyPr/>
          <a:lstStyle/>
          <a:p>
            <a:pPr defTabSz="857250" fontAlgn="auto">
              <a:spcBef>
                <a:spcPct val="20000"/>
              </a:spcBef>
              <a:spcAft>
                <a:spcPts val="0"/>
              </a:spcAft>
              <a:buClr>
                <a:srgbClr val="000000"/>
              </a:buClr>
              <a:defRPr/>
            </a:pPr>
            <a:r>
              <a:rPr lang="en-US" sz="1969" i="1" kern="0" dirty="0">
                <a:solidFill>
                  <a:srgbClr val="000000"/>
                </a:solidFill>
                <a:latin typeface="Arial"/>
                <a:cs typeface="Arial"/>
                <a:sym typeface="Arial"/>
              </a:rPr>
              <a:t>To discover something new: </a:t>
            </a:r>
            <a:r>
              <a:rPr lang="en-US" sz="1969" kern="0" dirty="0">
                <a:solidFill>
                  <a:prstClr val="black"/>
                </a:solidFill>
                <a:latin typeface="Arial"/>
                <a:cs typeface="Arial"/>
                <a:sym typeface="Arial"/>
              </a:rPr>
              <a:t>speed up and </a:t>
            </a:r>
            <a:r>
              <a:rPr lang="en-US" sz="1969" b="1" kern="0" dirty="0">
                <a:solidFill>
                  <a:prstClr val="black"/>
                </a:solidFill>
                <a:latin typeface="Arial"/>
                <a:cs typeface="Arial"/>
                <a:sym typeface="Arial"/>
              </a:rPr>
              <a:t>BREAK MORE NUCLEI</a:t>
            </a:r>
            <a:r>
              <a:rPr lang="en-US" sz="1969" kern="0" dirty="0">
                <a:solidFill>
                  <a:prstClr val="black"/>
                </a:solidFill>
                <a:latin typeface="Arial"/>
                <a:cs typeface="Arial"/>
                <a:sym typeface="Arial"/>
              </a:rPr>
              <a:t> with our next-generation</a:t>
            </a:r>
          </a:p>
          <a:p>
            <a:pPr defTabSz="857250" fontAlgn="auto">
              <a:spcBef>
                <a:spcPct val="20000"/>
              </a:spcBef>
              <a:spcAft>
                <a:spcPts val="0"/>
              </a:spcAft>
              <a:buClr>
                <a:srgbClr val="000000"/>
              </a:buClr>
              <a:defRPr/>
            </a:pPr>
            <a:r>
              <a:rPr lang="en-US" sz="1969" b="1" kern="0" dirty="0">
                <a:solidFill>
                  <a:srgbClr val="67B14B"/>
                </a:solidFill>
                <a:latin typeface="Arial"/>
                <a:cs typeface="Arial"/>
                <a:sym typeface="Arial"/>
              </a:rPr>
              <a:t>Facility for Rare Isotope Beams (FRIB)</a:t>
            </a:r>
            <a:endParaRPr lang="en-US" sz="1969" kern="0" dirty="0">
              <a:solidFill>
                <a:prstClr val="black"/>
              </a:solidFill>
              <a:latin typeface="Arial"/>
              <a:cs typeface="Arial"/>
              <a:sym typeface="Arial"/>
            </a:endParaRPr>
          </a:p>
          <a:p>
            <a:pPr defTabSz="857250" fontAlgn="auto">
              <a:spcBef>
                <a:spcPct val="20000"/>
              </a:spcBef>
              <a:spcAft>
                <a:spcPts val="0"/>
              </a:spcAft>
              <a:buClr>
                <a:srgbClr val="000000"/>
              </a:buClr>
              <a:defRPr/>
            </a:pPr>
            <a:r>
              <a:rPr lang="en-US" sz="1969" kern="0" dirty="0">
                <a:solidFill>
                  <a:prstClr val="black"/>
                </a:solidFill>
                <a:latin typeface="Arial"/>
                <a:cs typeface="Arial"/>
                <a:sym typeface="Arial"/>
              </a:rPr>
              <a:t>the $730 million discovery machine that we imagined, designed, built, and </a:t>
            </a:r>
            <a:r>
              <a:rPr lang="en-US" sz="1969" b="1" kern="0" dirty="0">
                <a:solidFill>
                  <a:prstClr val="black"/>
                </a:solidFill>
                <a:latin typeface="Arial"/>
                <a:cs typeface="Arial"/>
                <a:sym typeface="Arial"/>
              </a:rPr>
              <a:t>is now operational</a:t>
            </a:r>
          </a:p>
        </p:txBody>
      </p:sp>
      <p:sp>
        <p:nvSpPr>
          <p:cNvPr id="13" name="Left Arrow 12"/>
          <p:cNvSpPr/>
          <p:nvPr/>
        </p:nvSpPr>
        <p:spPr>
          <a:xfrm>
            <a:off x="3708202" y="5172967"/>
            <a:ext cx="3225404" cy="150019"/>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14" name="Curved Right Arrow 13"/>
          <p:cNvSpPr/>
          <p:nvPr/>
        </p:nvSpPr>
        <p:spPr>
          <a:xfrm>
            <a:off x="3320655" y="5227834"/>
            <a:ext cx="375046" cy="20141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black"/>
              </a:solidFill>
              <a:latin typeface="Arial"/>
              <a:sym typeface="Arial"/>
            </a:endParaRPr>
          </a:p>
        </p:txBody>
      </p:sp>
      <p:sp>
        <p:nvSpPr>
          <p:cNvPr id="15" name="Left Arrow 14"/>
          <p:cNvSpPr/>
          <p:nvPr/>
        </p:nvSpPr>
        <p:spPr>
          <a:xfrm rot="10800000">
            <a:off x="3708200" y="5304234"/>
            <a:ext cx="3225404" cy="150019"/>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16" name="Curved Right Arrow 15"/>
          <p:cNvSpPr/>
          <p:nvPr/>
        </p:nvSpPr>
        <p:spPr>
          <a:xfrm rot="10800000">
            <a:off x="6946103" y="5054203"/>
            <a:ext cx="200029" cy="350738"/>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black"/>
              </a:solidFill>
              <a:latin typeface="Arial"/>
              <a:sym typeface="Arial"/>
            </a:endParaRPr>
          </a:p>
        </p:txBody>
      </p:sp>
      <p:sp>
        <p:nvSpPr>
          <p:cNvPr id="17" name="Left Arrow 16"/>
          <p:cNvSpPr/>
          <p:nvPr/>
        </p:nvSpPr>
        <p:spPr>
          <a:xfrm>
            <a:off x="3626364" y="5025238"/>
            <a:ext cx="3319739" cy="148426"/>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19" name="Explosion 1 18"/>
          <p:cNvSpPr/>
          <p:nvPr/>
        </p:nvSpPr>
        <p:spPr>
          <a:xfrm>
            <a:off x="2856079" y="4224921"/>
            <a:ext cx="464574" cy="495067"/>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22" name="Bent Arrow 21"/>
          <p:cNvSpPr/>
          <p:nvPr/>
        </p:nvSpPr>
        <p:spPr>
          <a:xfrm rot="20245728">
            <a:off x="2760580" y="3217847"/>
            <a:ext cx="398794" cy="919944"/>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23" name="Bent Arrow 22"/>
          <p:cNvSpPr/>
          <p:nvPr/>
        </p:nvSpPr>
        <p:spPr>
          <a:xfrm rot="16200000">
            <a:off x="3201680" y="4721798"/>
            <a:ext cx="386814" cy="450054"/>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black"/>
              </a:solidFill>
              <a:latin typeface="Arial"/>
              <a:sym typeface="Arial"/>
            </a:endParaRPr>
          </a:p>
        </p:txBody>
      </p:sp>
      <p:sp>
        <p:nvSpPr>
          <p:cNvPr id="24" name="TextBox 23"/>
          <p:cNvSpPr txBox="1"/>
          <p:nvPr/>
        </p:nvSpPr>
        <p:spPr>
          <a:xfrm>
            <a:off x="3758117" y="4554143"/>
            <a:ext cx="3640740" cy="334707"/>
          </a:xfrm>
          <a:prstGeom prst="rect">
            <a:avLst/>
          </a:prstGeom>
          <a:noFill/>
        </p:spPr>
        <p:txBody>
          <a:bodyPr wrap="none" rtlCol="0">
            <a:spAutoFit/>
          </a:bodyPr>
          <a:lstStyle/>
          <a:p>
            <a:pPr defTabSz="450056">
              <a:defRPr/>
            </a:pPr>
            <a:r>
              <a:rPr lang="en-US" sz="1575" i="1" dirty="0">
                <a:solidFill>
                  <a:prstClr val="black"/>
                </a:solidFill>
                <a:cs typeface="Arial"/>
                <a:sym typeface="Arial"/>
              </a:rPr>
              <a:t>400-yard-long folded linear accelerator</a:t>
            </a:r>
          </a:p>
        </p:txBody>
      </p:sp>
      <p:sp>
        <p:nvSpPr>
          <p:cNvPr id="25" name="TextBox 24"/>
          <p:cNvSpPr txBox="1"/>
          <p:nvPr/>
        </p:nvSpPr>
        <p:spPr>
          <a:xfrm>
            <a:off x="3770134" y="5529265"/>
            <a:ext cx="4130683" cy="334707"/>
          </a:xfrm>
          <a:prstGeom prst="rect">
            <a:avLst/>
          </a:prstGeom>
          <a:noFill/>
        </p:spPr>
        <p:txBody>
          <a:bodyPr wrap="none" rtlCol="0">
            <a:spAutoFit/>
          </a:bodyPr>
          <a:lstStyle/>
          <a:p>
            <a:pPr defTabSz="450056">
              <a:defRPr/>
            </a:pPr>
            <a:r>
              <a:rPr lang="en-US" sz="1575" i="1" dirty="0">
                <a:solidFill>
                  <a:prstClr val="black"/>
                </a:solidFill>
                <a:cs typeface="Arial"/>
                <a:sym typeface="Arial"/>
              </a:rPr>
              <a:t>Double energy, up to </a:t>
            </a:r>
            <a:r>
              <a:rPr lang="en-US" sz="1575" b="1" i="1" dirty="0">
                <a:solidFill>
                  <a:prstClr val="black"/>
                </a:solidFill>
                <a:cs typeface="Arial"/>
                <a:sym typeface="Arial"/>
              </a:rPr>
              <a:t>400x more nuclei/sec</a:t>
            </a:r>
          </a:p>
        </p:txBody>
      </p:sp>
      <p:sp>
        <p:nvSpPr>
          <p:cNvPr id="21" name="TextBox 20"/>
          <p:cNvSpPr txBox="1"/>
          <p:nvPr/>
        </p:nvSpPr>
        <p:spPr>
          <a:xfrm>
            <a:off x="1704419" y="4559320"/>
            <a:ext cx="1539947" cy="1061829"/>
          </a:xfrm>
          <a:prstGeom prst="rect">
            <a:avLst/>
          </a:prstGeom>
          <a:noFill/>
        </p:spPr>
        <p:txBody>
          <a:bodyPr wrap="square" rtlCol="0">
            <a:spAutoFit/>
          </a:bodyPr>
          <a:lstStyle/>
          <a:p>
            <a:pPr defTabSz="450056">
              <a:defRPr/>
            </a:pPr>
            <a:r>
              <a:rPr lang="en-US" sz="1575" i="1" dirty="0">
                <a:solidFill>
                  <a:prstClr val="black"/>
                </a:solidFill>
                <a:cs typeface="Arial"/>
                <a:sym typeface="Arial"/>
              </a:rPr>
              <a:t>Collides w/ target </a:t>
            </a:r>
            <a:r>
              <a:rPr lang="en-US" sz="1575" i="1" kern="0" dirty="0">
                <a:solidFill>
                  <a:prstClr val="black"/>
                </a:solidFill>
                <a:cs typeface="Arial"/>
                <a:sym typeface="Arial"/>
              </a:rPr>
              <a:t>at </a:t>
            </a:r>
            <a:r>
              <a:rPr lang="en-US" sz="1575" b="1" i="1" kern="0" dirty="0">
                <a:solidFill>
                  <a:prstClr val="black"/>
                </a:solidFill>
                <a:cs typeface="Arial"/>
                <a:sym typeface="Arial"/>
              </a:rPr>
              <a:t>half the speed of light</a:t>
            </a:r>
            <a:endParaRPr lang="en-US" sz="1575" b="1" i="1" dirty="0">
              <a:solidFill>
                <a:prstClr val="black"/>
              </a:solidFill>
              <a:cs typeface="Arial"/>
              <a:sym typeface="Arial"/>
            </a:endParaRPr>
          </a:p>
        </p:txBody>
      </p:sp>
      <p:sp>
        <p:nvSpPr>
          <p:cNvPr id="26" name="TextBox 25"/>
          <p:cNvSpPr txBox="1"/>
          <p:nvPr/>
        </p:nvSpPr>
        <p:spPr>
          <a:xfrm>
            <a:off x="2464843" y="2953274"/>
            <a:ext cx="4262271" cy="334707"/>
          </a:xfrm>
          <a:prstGeom prst="rect">
            <a:avLst/>
          </a:prstGeom>
          <a:noFill/>
        </p:spPr>
        <p:txBody>
          <a:bodyPr wrap="square" rtlCol="0">
            <a:spAutoFit/>
          </a:bodyPr>
          <a:lstStyle/>
          <a:p>
            <a:pPr defTabSz="450056">
              <a:defRPr/>
            </a:pPr>
            <a:r>
              <a:rPr lang="en-US" sz="1575" i="1" kern="0" dirty="0">
                <a:solidFill>
                  <a:prstClr val="black"/>
                </a:solidFill>
                <a:cs typeface="Arial"/>
                <a:sym typeface="Arial"/>
              </a:rPr>
              <a:t>Connects with experimental systems in place</a:t>
            </a:r>
            <a:endParaRPr lang="en-US" sz="1575" b="1" i="1" dirty="0">
              <a:solidFill>
                <a:prstClr val="black"/>
              </a:solidFill>
              <a:cs typeface="Arial"/>
              <a:sym typeface="Arial"/>
            </a:endParaRPr>
          </a:p>
        </p:txBody>
      </p:sp>
    </p:spTree>
    <p:extLst>
      <p:ext uri="{BB962C8B-B14F-4D97-AF65-F5344CB8AC3E}">
        <p14:creationId xmlns:p14="http://schemas.microsoft.com/office/powerpoint/2010/main" val="34694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Lst>
  </p:timing>
</p:sld>
</file>

<file path=ppt/theme/theme1.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BA702D-F6E6-4314-8945-369A109C75F9}">
  <ds:schemaRef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84FA14C0-B7D1-4566-A284-79A890D0FD95"/>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1679</TotalTime>
  <Words>1095</Words>
  <Application>Microsoft Office PowerPoint</Application>
  <PresentationFormat>Widescreen</PresentationFormat>
  <Paragraphs>167</Paragraphs>
  <Slides>20</Slides>
  <Notes>7</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ＭＳ Ｐゴシック</vt:lpstr>
      <vt:lpstr>ＭＳ Ｐゴシック</vt:lpstr>
      <vt:lpstr>Aharoni</vt:lpstr>
      <vt:lpstr>Arial</vt:lpstr>
      <vt:lpstr>Arial Black</vt:lpstr>
      <vt:lpstr>Calibri</vt:lpstr>
      <vt:lpstr>Century Gothic</vt:lpstr>
      <vt:lpstr>Copperplate Gothic Bold</vt:lpstr>
      <vt:lpstr>Helvetica</vt:lpstr>
      <vt:lpstr>Impact</vt:lpstr>
      <vt:lpstr>Lucida Grande</vt:lpstr>
      <vt:lpstr>Noto Sans Symbols</vt:lpstr>
      <vt:lpstr>Trebuchet MS</vt:lpstr>
      <vt:lpstr>Wingdings</vt:lpstr>
      <vt:lpstr>ヒラギノ角ゴ Pro W3</vt:lpstr>
      <vt:lpstr>3_FRIB3</vt:lpstr>
      <vt:lpstr>PowerPoint Presentation</vt:lpstr>
      <vt:lpstr>Useful Information</vt:lpstr>
      <vt:lpstr>PowerPoint Presentation</vt:lpstr>
      <vt:lpstr>PowerPoint Presentation</vt:lpstr>
      <vt:lpstr>PowerPoint Presentation</vt:lpstr>
      <vt:lpstr>How big is the nucleus?</vt:lpstr>
      <vt:lpstr>PowerPoint Presentation</vt:lpstr>
      <vt:lpstr>Want to study rare nuclei?</vt:lpstr>
      <vt:lpstr>PowerPoint Presentation</vt:lpstr>
      <vt:lpstr>Behind the Scenes at FRIB</vt:lpstr>
      <vt:lpstr>Want to find the shape of the nucleus?</vt:lpstr>
      <vt:lpstr>Measuring the invisible</vt:lpstr>
      <vt:lpstr>Who works at FRIB? Users</vt:lpstr>
      <vt:lpstr>PowerPoint Presentation</vt:lpstr>
      <vt:lpstr>Who works at FRIB? Students</vt:lpstr>
      <vt:lpstr>FRIB on the MSU campus</vt:lpstr>
      <vt:lpstr>Safety First</vt:lpstr>
      <vt:lpstr>PowerPoint Presentation</vt:lpstr>
      <vt:lpstr>PowerPoint Presentation</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111</cp:revision>
  <cp:lastPrinted>2013-06-17T20:20:32Z</cp:lastPrinted>
  <dcterms:created xsi:type="dcterms:W3CDTF">2014-10-10T17:49:08Z</dcterms:created>
  <dcterms:modified xsi:type="dcterms:W3CDTF">2024-03-12T14:42:05Z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