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96" r:id="rId4"/>
  </p:sldMasterIdLst>
  <p:notesMasterIdLst>
    <p:notesMasterId r:id="rId31"/>
  </p:notesMasterIdLst>
  <p:handoutMasterIdLst>
    <p:handoutMasterId r:id="rId32"/>
  </p:handoutMasterIdLst>
  <p:sldIdLst>
    <p:sldId id="290" r:id="rId5"/>
    <p:sldId id="272" r:id="rId6"/>
    <p:sldId id="306" r:id="rId7"/>
    <p:sldId id="307" r:id="rId8"/>
    <p:sldId id="330" r:id="rId9"/>
    <p:sldId id="302" r:id="rId10"/>
    <p:sldId id="298" r:id="rId11"/>
    <p:sldId id="277" r:id="rId12"/>
    <p:sldId id="278" r:id="rId13"/>
    <p:sldId id="310" r:id="rId14"/>
    <p:sldId id="312" r:id="rId15"/>
    <p:sldId id="328" r:id="rId16"/>
    <p:sldId id="331" r:id="rId17"/>
    <p:sldId id="318" r:id="rId18"/>
    <p:sldId id="283" r:id="rId19"/>
    <p:sldId id="324" r:id="rId20"/>
    <p:sldId id="316" r:id="rId21"/>
    <p:sldId id="280" r:id="rId22"/>
    <p:sldId id="282" r:id="rId23"/>
    <p:sldId id="295" r:id="rId24"/>
    <p:sldId id="319" r:id="rId25"/>
    <p:sldId id="296" r:id="rId26"/>
    <p:sldId id="329" r:id="rId27"/>
    <p:sldId id="279" r:id="rId28"/>
    <p:sldId id="304" r:id="rId29"/>
    <p:sldId id="332" r:id="rId30"/>
  </p:sldIdLst>
  <p:sldSz cx="13004800" cy="7315200"/>
  <p:notesSz cx="6997700" cy="9271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1pPr>
    <a:lvl2pPr marL="482600" indent="-254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308"/>
    <a:srgbClr val="FFFFFF"/>
    <a:srgbClr val="E1E9FB"/>
    <a:srgbClr val="0066FF"/>
    <a:srgbClr val="0080FF"/>
    <a:srgbClr val="E2F4E7"/>
    <a:srgbClr val="F0EAD5"/>
    <a:srgbClr val="FFAE1A"/>
    <a:srgbClr val="0F0C8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3" autoAdjust="0"/>
    <p:restoredTop sz="94118" autoAdjust="0"/>
  </p:normalViewPr>
  <p:slideViewPr>
    <p:cSldViewPr showGuides="1">
      <p:cViewPr varScale="1">
        <p:scale>
          <a:sx n="97" d="100"/>
          <a:sy n="97" d="100"/>
        </p:scale>
        <p:origin x="96" y="108"/>
      </p:cViewPr>
      <p:guideLst>
        <p:guide orient="horz" pos="96"/>
        <p:guide pos="4096"/>
      </p:guideLst>
    </p:cSldViewPr>
  </p:slideViewPr>
  <p:outlineViewPr>
    <p:cViewPr>
      <p:scale>
        <a:sx n="33" d="100"/>
        <a:sy n="33" d="100"/>
      </p:scale>
      <p:origin x="48" y="203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640" y="-90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72745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Thomas Glasmacher - glasmach@msu.edu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26 Feb 2009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5605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Facility for Rare Isotope Beams Briefing for </a:t>
            </a:r>
            <a:br>
              <a:rPr lang="en-US" dirty="0"/>
            </a:br>
            <a:r>
              <a:rPr lang="en-US" dirty="0"/>
              <a:t>VP Finance &amp; Operations Direct Report Staff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922B088-E496-4D7C-89B1-A9E97FD6D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52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325" y="388938"/>
            <a:ext cx="6878638" cy="3870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8291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82600" indent="-25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325" y="388938"/>
            <a:ext cx="6878638" cy="3870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9608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4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42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“About 2 years ago I took a one-day class on nuclear physics with you at MSU. In part, due to that class, I decided to enlist in the United States Navy as a Nuclear Propulsion Engineer. Sometime within the next 8 months, I’ll be on the operations team of a naval nuclear reactor on a submarine.”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9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8" y="1320801"/>
            <a:ext cx="10652411" cy="3579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9157" tIns="34578" rIns="69157" bIns="34578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208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67467" y="4343401"/>
            <a:ext cx="8669867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345833" indent="0" algn="ctr">
              <a:buNone/>
              <a:defRPr/>
            </a:lvl2pPr>
            <a:lvl3pPr marL="691662" indent="0" algn="ctr">
              <a:buNone/>
              <a:defRPr/>
            </a:lvl3pPr>
            <a:lvl4pPr marL="1037494" indent="0" algn="ctr">
              <a:buNone/>
              <a:defRPr/>
            </a:lvl4pPr>
            <a:lvl5pPr marL="1383326" indent="0" algn="ctr">
              <a:buNone/>
              <a:defRPr/>
            </a:lvl5pPr>
            <a:lvl6pPr marL="1729157" indent="0" algn="ctr">
              <a:buNone/>
              <a:defRPr/>
            </a:lvl6pPr>
            <a:lvl7pPr marL="2074989" indent="0" algn="ctr">
              <a:buNone/>
              <a:defRPr/>
            </a:lvl7pPr>
            <a:lvl8pPr marL="2420819" indent="0" algn="ctr">
              <a:buNone/>
              <a:defRPr/>
            </a:lvl8pPr>
            <a:lvl9pPr marL="276665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7" y="3414863"/>
            <a:ext cx="12801599" cy="395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812966"/>
            <a:ext cx="13004800" cy="340707"/>
          </a:xfrm>
          <a:prstGeom prst="rect">
            <a:avLst/>
          </a:prstGeom>
          <a:noFill/>
        </p:spPr>
        <p:txBody>
          <a:bodyPr wrap="square" lIns="69189" tIns="34594" rIns="69189" bIns="34594" rtlCol="0">
            <a:spAutoFit/>
          </a:bodyPr>
          <a:lstStyle/>
          <a:p>
            <a:pPr algn="ctr"/>
            <a:r>
              <a:rPr lang="en-US" sz="88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88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88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88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282897" y="442930"/>
            <a:ext cx="390144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0" y="583032"/>
            <a:ext cx="1706880" cy="2180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0" y="6018699"/>
            <a:ext cx="3413760" cy="7480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55" y="6019161"/>
            <a:ext cx="2828544" cy="6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3" y="1320800"/>
            <a:ext cx="10652411" cy="477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2210" tIns="46105" rIns="92210" bIns="46105">
            <a:spAutoFit/>
          </a:bodyPr>
          <a:lstStyle/>
          <a:p>
            <a:pPr defTabSz="487478" eaLnBrk="0" hangingPunct="0">
              <a:lnSpc>
                <a:spcPct val="90000"/>
              </a:lnSpc>
              <a:defRPr/>
            </a:pPr>
            <a:endParaRPr lang="en-US" sz="277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898929"/>
            <a:ext cx="11216640" cy="395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5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6664960"/>
            <a:ext cx="2709333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8458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1" y="1"/>
            <a:ext cx="13029302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2284" tIns="106142" rIns="212284" bIns="10614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90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96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3" y="1408116"/>
            <a:ext cx="11185677" cy="5416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466" tIns="48733" rIns="97466" bIns="48733">
            <a:spAutoFit/>
          </a:bodyPr>
          <a:lstStyle/>
          <a:p>
            <a:pPr defTabSz="487478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27"/>
            <a:ext cx="13004800" cy="5908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466" tIns="48733" rIns="97466" bIns="48733">
            <a:spAutoFit/>
          </a:bodyPr>
          <a:lstStyle/>
          <a:p>
            <a:pPr defTabSz="487478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08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266624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502403" y="6780213"/>
            <a:ext cx="5418674" cy="388937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7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7151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4551360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770880"/>
            <a:ext cx="130048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73119" tIns="36560" rIns="73119" bIns="36560" anchor="ctr"/>
          <a:lstStyle/>
          <a:p>
            <a:endParaRPr lang="en-US" sz="3200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407568"/>
            <a:ext cx="13004800" cy="8128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3119" tIns="36560" rIns="73119" bIns="36560" anchor="ctr"/>
          <a:lstStyle/>
          <a:p>
            <a:endParaRPr lang="en-US" sz="3200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770880"/>
            <a:ext cx="12895462" cy="623147"/>
          </a:xfrm>
        </p:spPr>
        <p:txBody>
          <a:bodyPr anchor="ctr"/>
          <a:lstStyle>
            <a:lvl1pPr marL="109693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275003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362568"/>
            <a:ext cx="12788050" cy="39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4" y="1138240"/>
            <a:ext cx="6290816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605618" y="1143008"/>
            <a:ext cx="6290812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789597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7151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7" y="1138248"/>
            <a:ext cx="12788059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8377" y="3820170"/>
            <a:ext cx="12788059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20739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362568"/>
            <a:ext cx="12788050" cy="39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5" y="1138248"/>
            <a:ext cx="6285653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578540" y="1138248"/>
            <a:ext cx="6317902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8389" y="3820170"/>
            <a:ext cx="6285652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578540" y="3820170"/>
            <a:ext cx="6317902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202222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0836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362568"/>
            <a:ext cx="12788053" cy="39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7151" y="6467682"/>
            <a:ext cx="13004800" cy="877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5931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8"/>
            <a:ext cx="11185677" cy="517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 eaLnBrk="0" hangingPunct="0">
              <a:lnSpc>
                <a:spcPct val="90000"/>
              </a:lnSpc>
              <a:defRPr/>
            </a:pPr>
            <a:endParaRPr lang="en-US" sz="32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4"/>
            <a:ext cx="13004800" cy="566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3100" tIns="36549" rIns="73100" bIns="36549">
            <a:spAutoFit/>
          </a:bodyPr>
          <a:lstStyle/>
          <a:p>
            <a:pPr defTabSz="365643">
              <a:defRPr/>
            </a:pPr>
            <a:endParaRPr lang="en-US" sz="32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362575"/>
          </a:xfrm>
        </p:spPr>
        <p:txBody>
          <a:bodyPr/>
          <a:lstStyle>
            <a:lvl3pPr>
              <a:defRPr sz="144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366387"/>
            <a:ext cx="12788053" cy="39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4083" y="6501697"/>
            <a:ext cx="5852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40"/>
              </a:lnSpc>
            </a:pPr>
            <a:r>
              <a:rPr lang="en-US" sz="960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040"/>
              </a:lnSpc>
            </a:pPr>
            <a:r>
              <a:rPr lang="en-US" sz="96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42275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19" y="143016"/>
            <a:ext cx="12789774" cy="395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19" y="1138240"/>
            <a:ext cx="12789774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888976" y="6780213"/>
            <a:ext cx="6032101" cy="388937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96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921067" y="6780213"/>
            <a:ext cx="1083733" cy="388937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6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1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642717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65675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731353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097027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462704" algn="ctr" defTabSz="64628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5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44160" indent="-144160" algn="l" defTabSz="642717" rtl="0" eaLnBrk="1" fontAlgn="base" hangingPunct="1">
        <a:lnSpc>
          <a:spcPct val="90000"/>
        </a:lnSpc>
        <a:spcBef>
          <a:spcPts val="965"/>
        </a:spcBef>
        <a:spcAft>
          <a:spcPct val="0"/>
        </a:spcAft>
        <a:buSzPct val="100000"/>
        <a:buFont typeface="Wingdings" pitchFamily="2" charset="2"/>
        <a:buChar char="§"/>
        <a:defRPr sz="176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290725" indent="-121336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SzPct val="100000"/>
        <a:buFont typeface="Arial" pitchFamily="34" charset="0"/>
        <a:buChar char="•"/>
        <a:defRPr sz="16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473328" indent="-128543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582651" indent="-106920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2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802494" indent="-144160" algn="l" defTabSz="642717" rtl="0" eaLnBrk="1" fontAlgn="base" hangingPunct="1">
        <a:lnSpc>
          <a:spcPct val="90000"/>
        </a:lnSpc>
        <a:spcBef>
          <a:spcPts val="16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12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1778861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6pPr>
      <a:lvl7pPr marL="2144540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7pPr>
      <a:lvl8pPr marL="2510216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8pPr>
      <a:lvl9pPr marL="2875891" indent="-120622" algn="l" defTabSz="64628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04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675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353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027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2704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382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058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59733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5409" algn="l" defTabSz="73135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-5702" y="3429001"/>
            <a:ext cx="13004799" cy="1219199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843458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PULLING </a:t>
            </a:r>
            <a:r>
              <a:rPr lang="en-US" sz="5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BACK THE </a:t>
            </a:r>
            <a:r>
              <a:rPr lang="en-US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CURTAIN</a:t>
            </a:r>
          </a:p>
          <a:p>
            <a:pPr defTabSz="843458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100" i="1" dirty="0" smtClean="0">
                <a:solidFill>
                  <a:prstClr val="black"/>
                </a:solidFill>
              </a:rPr>
              <a:t>Strategies for communicating with the public</a:t>
            </a:r>
            <a:endParaRPr lang="en-US" sz="2100" i="1" dirty="0">
              <a:solidFill>
                <a:srgbClr val="4E8542"/>
              </a:solidFill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836503" y="4724400"/>
            <a:ext cx="9601200" cy="128016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 defTabSz="843458">
              <a:spcBef>
                <a:spcPts val="630"/>
              </a:spcBef>
              <a:buNone/>
              <a:defRPr/>
            </a:pPr>
            <a:r>
              <a:rPr lang="en-US" sz="1890" b="1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indent="0" algn="ctr" defTabSz="843458">
              <a:spcBef>
                <a:spcPts val="630"/>
              </a:spcBef>
              <a:buNone/>
              <a:defRPr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indent="0" algn="ctr" defTabSz="843458">
              <a:spcBef>
                <a:spcPts val="630"/>
              </a:spcBef>
              <a:buNone/>
              <a:defRPr/>
            </a:pPr>
            <a:r>
              <a:rPr lang="en-US" sz="1890" i="1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Facility for Rare Isotope Beams (FRIB)</a:t>
            </a:r>
            <a:endParaRPr lang="en-US" sz="1890" kern="0" dirty="0">
              <a:ea typeface="ＭＳ Ｐゴシック"/>
              <a:cs typeface="ＭＳ Ｐゴシック"/>
            </a:endParaRPr>
          </a:p>
          <a:p>
            <a:pPr marL="0" indent="0" algn="ctr" defTabSz="843458">
              <a:spcBef>
                <a:spcPts val="1266"/>
              </a:spcBef>
              <a:buNone/>
              <a:defRPr/>
            </a:pPr>
            <a:endParaRPr lang="en-US" sz="1890" kern="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260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How you communicate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92200" y="1447800"/>
            <a:ext cx="5334000" cy="44196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What </a:t>
            </a:r>
            <a:r>
              <a:rPr lang="en-US" sz="2400" b="1" i="1" dirty="0" smtClean="0"/>
              <a:t>big </a:t>
            </a:r>
            <a:r>
              <a:rPr lang="en-US" sz="2400" b="1" i="1" dirty="0"/>
              <a:t>idea </a:t>
            </a:r>
            <a:r>
              <a:rPr lang="en-US" sz="2400" dirty="0"/>
              <a:t>will you share? 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Why are </a:t>
            </a:r>
            <a:r>
              <a:rPr lang="en-US" sz="2400" i="1" dirty="0"/>
              <a:t>you</a:t>
            </a:r>
            <a:r>
              <a:rPr lang="en-US" sz="2400" dirty="0"/>
              <a:t> excited about this idea, and why should </a:t>
            </a:r>
            <a:r>
              <a:rPr lang="en-US" sz="2400" i="1" dirty="0"/>
              <a:t>they</a:t>
            </a:r>
            <a:r>
              <a:rPr lang="en-US" sz="2400" dirty="0"/>
              <a:t> be?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Which words/images/other convey the idea most effectively?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What will amuse, educate, enlighten, and inspire your audience?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How can you present effectively?</a:t>
            </a:r>
          </a:p>
          <a:p>
            <a:pPr marL="787400" lvl="2" indent="-2174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How will you keep your audience engaged?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2"/>
          <a:stretch/>
        </p:blipFill>
        <p:spPr>
          <a:xfrm>
            <a:off x="6731000" y="1447800"/>
            <a:ext cx="5105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Discussion Question #1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83000" y="1806644"/>
            <a:ext cx="5638800" cy="2917756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kern="0" dirty="0"/>
              <a:t>Think of your </a:t>
            </a:r>
            <a:r>
              <a:rPr lang="en-US" sz="2400" b="1" kern="0" dirty="0" smtClean="0"/>
              <a:t>BIG </a:t>
            </a:r>
            <a:r>
              <a:rPr lang="en-US" sz="2400" b="1" kern="0" dirty="0"/>
              <a:t>IDEA: </a:t>
            </a:r>
            <a:r>
              <a:rPr lang="en-US" sz="2400" b="1" kern="0" dirty="0" smtClean="0"/>
              <a:t>an example </a:t>
            </a:r>
            <a:r>
              <a:rPr lang="en-US" sz="2400" b="1" kern="0" dirty="0"/>
              <a:t>topic or concept that you want to convey to the public!</a:t>
            </a:r>
          </a:p>
          <a:p>
            <a:pPr marL="0" indent="0">
              <a:buNone/>
              <a:defRPr/>
            </a:pPr>
            <a:r>
              <a:rPr lang="en-US" sz="2400" kern="0" dirty="0"/>
              <a:t>Consider carefully: WHY do you want to convey that information?</a:t>
            </a:r>
          </a:p>
          <a:p>
            <a:pPr marL="0" indent="0" algn="ctr">
              <a:buNone/>
              <a:defRPr/>
            </a:pPr>
            <a:endParaRPr lang="en-US" sz="1600" kern="0" dirty="0"/>
          </a:p>
          <a:p>
            <a:pPr marL="0" indent="0" algn="ctr">
              <a:buNone/>
              <a:defRPr/>
            </a:pPr>
            <a:endParaRPr lang="en-US" sz="1600" kern="0" dirty="0"/>
          </a:p>
          <a:p>
            <a:pPr marL="0" indent="0" algn="ctr">
              <a:buNone/>
              <a:defRPr/>
            </a:pPr>
            <a:endParaRPr lang="en-US" sz="1600" kern="0" dirty="0"/>
          </a:p>
          <a:p>
            <a:pPr marL="0" indent="0" algn="ctr">
              <a:buNone/>
              <a:defRPr/>
            </a:pPr>
            <a:endParaRPr lang="en-US" sz="1600" kern="0" dirty="0"/>
          </a:p>
          <a:p>
            <a:pPr marL="0" indent="0" algn="ctr">
              <a:buNone/>
              <a:defRPr/>
            </a:pPr>
            <a:endParaRPr lang="en-US" sz="1600" kern="0" dirty="0"/>
          </a:p>
        </p:txBody>
      </p:sp>
      <p:sp>
        <p:nvSpPr>
          <p:cNvPr id="4" name="Rectangle 3"/>
          <p:cNvSpPr/>
          <p:nvPr/>
        </p:nvSpPr>
        <p:spPr>
          <a:xfrm>
            <a:off x="4102100" y="5791201"/>
            <a:ext cx="48006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43458">
              <a:lnSpc>
                <a:spcPct val="90000"/>
              </a:lnSpc>
              <a:spcBef>
                <a:spcPts val="1266"/>
              </a:spcBef>
              <a:buSzPct val="100000"/>
              <a:defRPr/>
            </a:pPr>
            <a:r>
              <a:rPr lang="en-US" sz="1400" kern="0" dirty="0"/>
              <a:t>Critical lesson that you should have picked up in research: ALWAYS WRITE IT DOWN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5755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What is “the hook” to catch their attention?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371600"/>
            <a:ext cx="3450253" cy="2587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78000" y="3721540"/>
            <a:ext cx="3450253" cy="258769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92478"/>
              </p:ext>
            </p:extLst>
          </p:nvPr>
        </p:nvGraphicFramePr>
        <p:xfrm>
          <a:off x="2463800" y="1371600"/>
          <a:ext cx="10280228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0114">
                  <a:extLst>
                    <a:ext uri="{9D8B030D-6E8A-4147-A177-3AD203B41FA5}">
                      <a16:colId xmlns:a16="http://schemas.microsoft.com/office/drawing/2014/main" val="2521243601"/>
                    </a:ext>
                  </a:extLst>
                </a:gridCol>
                <a:gridCol w="5140114">
                  <a:extLst>
                    <a:ext uri="{9D8B030D-6E8A-4147-A177-3AD203B41FA5}">
                      <a16:colId xmlns:a16="http://schemas.microsoft.com/office/drawing/2014/main" val="2117457899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AMUSE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b="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Humor is a great way to engage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b="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They will remember enjoyment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284299"/>
                  </a:ext>
                </a:extLst>
              </a:tr>
              <a:tr h="1369435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ENLIGHTEN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Increase understanding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Cause a realization or connection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Nothing beats the “light bulb” moment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75986"/>
                  </a:ext>
                </a:extLst>
              </a:tr>
              <a:tr h="992765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EDUCATE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Kind of the point! Provide new information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Humor is a gateway to learning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952142"/>
                  </a:ext>
                </a:extLst>
              </a:tr>
              <a:tr h="916565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INSPIRE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Influence future choices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Spark their imagination</a:t>
                      </a:r>
                    </a:p>
                    <a:p>
                      <a:pPr marL="233363" lvl="1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latin typeface="+mn-lt"/>
                          <a:ea typeface="Franklin Gothic Book" panose="020B0503020102020204" pitchFamily="34" charset="0"/>
                          <a:cs typeface="Times New Roman" panose="02020603050405020304" pitchFamily="18" charset="0"/>
                        </a:rPr>
                        <a:t>What will they do next?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01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44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Example “hooks”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72312"/>
            <a:ext cx="3894396" cy="2598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1371600"/>
            <a:ext cx="3887426" cy="2599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26" y="1371600"/>
            <a:ext cx="3899574" cy="259971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253690"/>
              </p:ext>
            </p:extLst>
          </p:nvPr>
        </p:nvGraphicFramePr>
        <p:xfrm>
          <a:off x="482600" y="4489347"/>
          <a:ext cx="12115800" cy="162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833500536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5115365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658357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SMASHING PARTICLES AT HIGH SPEEDS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WHO’S HAD AN MRI?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$10 MILLION POWER BILL, ENOUGH FOR 30,000 HOMES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MADE OF STAR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STUFF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73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MOST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TYPES OF NUCLEI ARE UNDISCOVERED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SEEING THE UNSEEN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SOUNDS DANGEROUS: RADIATION, HIGH VOLTAGE, FREEZING TEMPS, ETC.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73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RECREATING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 SUPERNOVA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WEIRD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NUCLEI: FOOTBALL, PASTA, HALO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467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00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Discussion Question #2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83000" y="1806644"/>
            <a:ext cx="563880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kern="0" dirty="0"/>
              <a:t>How can your </a:t>
            </a:r>
            <a:r>
              <a:rPr lang="en-US" sz="2400" b="1" kern="0" dirty="0" smtClean="0"/>
              <a:t>BIG </a:t>
            </a:r>
            <a:r>
              <a:rPr lang="en-US" sz="2400" b="1" kern="0" dirty="0"/>
              <a:t>IDEA amuse, educate, enlighten, and inspire your audience?</a:t>
            </a:r>
          </a:p>
          <a:p>
            <a:pPr marL="0" indent="0">
              <a:buNone/>
              <a:defRPr/>
            </a:pPr>
            <a:r>
              <a:rPr lang="en-US" sz="2400" kern="0" dirty="0"/>
              <a:t>What is “the hook” that will catch their attention/pique their curiosity? </a:t>
            </a:r>
          </a:p>
          <a:p>
            <a:pPr marL="0" indent="0">
              <a:buNone/>
              <a:defRPr/>
            </a:pPr>
            <a:r>
              <a:rPr lang="en-US" sz="2400" kern="0" dirty="0"/>
              <a:t>What is inherently odd/surprising?</a:t>
            </a:r>
          </a:p>
          <a:p>
            <a:pPr marL="0" indent="0">
              <a:buNone/>
              <a:defRPr/>
            </a:pPr>
            <a:r>
              <a:rPr lang="en-US" sz="2400" kern="0" dirty="0" smtClean="0"/>
              <a:t>How </a:t>
            </a:r>
            <a:r>
              <a:rPr lang="en-US" sz="2400" kern="0" dirty="0"/>
              <a:t>could this affect humans in our past, present, and/or future?</a:t>
            </a:r>
            <a:endParaRPr lang="en-US" sz="1800" kern="0" dirty="0"/>
          </a:p>
        </p:txBody>
      </p:sp>
      <p:sp>
        <p:nvSpPr>
          <p:cNvPr id="4" name="Rectangle 3"/>
          <p:cNvSpPr/>
          <p:nvPr/>
        </p:nvSpPr>
        <p:spPr>
          <a:xfrm>
            <a:off x="4102100" y="5791201"/>
            <a:ext cx="48006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43458">
              <a:lnSpc>
                <a:spcPct val="90000"/>
              </a:lnSpc>
              <a:spcBef>
                <a:spcPts val="1266"/>
              </a:spcBef>
              <a:buSzPct val="100000"/>
              <a:defRPr/>
            </a:pPr>
            <a:r>
              <a:rPr lang="en-US" sz="1400" kern="0" dirty="0"/>
              <a:t>Critical lesson that you should have picked up in research: ALWAYS WRITE IT DOWN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9783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304800"/>
            <a:ext cx="13004799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 kern="0" dirty="0"/>
              <a:t>Communication Challenges &amp; Strategies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6" r="31868"/>
          <a:stretch/>
        </p:blipFill>
        <p:spPr bwMode="auto">
          <a:xfrm>
            <a:off x="7823200" y="1295400"/>
            <a:ext cx="32004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03400" y="1309255"/>
            <a:ext cx="5918200" cy="4986338"/>
          </a:xfrm>
          <a:prstGeom prst="rect">
            <a:avLst/>
          </a:prstGeom>
        </p:spPr>
        <p:txBody>
          <a:bodyPr/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735463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800" kern="100" dirty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Relate to current news or the audience’s experiences</a:t>
            </a:r>
          </a:p>
          <a:p>
            <a:pPr marL="735463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800" b="1" kern="100" dirty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Tell the story about people</a:t>
            </a:r>
            <a:r>
              <a:rPr lang="en-US" sz="2800" kern="100" dirty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, it’s easier to relate</a:t>
            </a:r>
          </a:p>
          <a:p>
            <a:pPr lvl="4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400" kern="100" dirty="0">
                <a:ea typeface="Franklin Gothic Book" panose="020B0503020102020204" pitchFamily="34" charset="0"/>
                <a:cs typeface="Times New Roman" panose="02020603050405020304" pitchFamily="18" charset="0"/>
              </a:rPr>
              <a:t>What is your own story? </a:t>
            </a:r>
          </a:p>
          <a:p>
            <a:pPr lvl="4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400" kern="100" dirty="0">
                <a:ea typeface="Franklin Gothic Book" panose="020B0503020102020204" pitchFamily="34" charset="0"/>
                <a:cs typeface="Times New Roman" panose="02020603050405020304" pitchFamily="18" charset="0"/>
              </a:rPr>
              <a:t>How do you relate to the topic/place/equipment at hand?</a:t>
            </a:r>
          </a:p>
          <a:p>
            <a:pPr marL="735463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800" kern="100" dirty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Explain why you love this </a:t>
            </a:r>
            <a:r>
              <a:rPr lang="en-US" sz="2800" kern="100" dirty="0" smtClean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topic/ find </a:t>
            </a:r>
            <a:r>
              <a:rPr lang="en-US" sz="2800" kern="100" dirty="0"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it interesting and important. </a:t>
            </a:r>
          </a:p>
          <a:p>
            <a:pPr lvl="4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en-US" sz="2400" kern="100" dirty="0">
                <a:ea typeface="Franklin Gothic Book" panose="020B0503020102020204" pitchFamily="34" charset="0"/>
                <a:cs typeface="Times New Roman" panose="02020603050405020304" pitchFamily="18" charset="0"/>
              </a:rPr>
              <a:t>The audience will respond to your energy!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800" kern="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8823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Constructing Your Message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403" y="1240512"/>
            <a:ext cx="5181600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Offer </a:t>
            </a:r>
            <a:r>
              <a:rPr lang="en-US" sz="2400" kern="100" dirty="0" smtClean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analogies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e.g. collecting detector data is like forensic science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b="1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Avoid jargon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kern="100" dirty="0" smtClean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Catch their interest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 smtClean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Something </a:t>
            </a:r>
            <a:r>
              <a:rPr lang="en-US" sz="2000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unexpected?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 smtClean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How </a:t>
            </a:r>
            <a:r>
              <a:rPr lang="en-US" sz="2000" kern="100" dirty="0">
                <a:solidFill>
                  <a:schemeClr val="tx1"/>
                </a:solidFill>
                <a:latin typeface="+mn-lt"/>
                <a:ea typeface="Franklin Gothic Book" panose="020B0503020102020204" pitchFamily="34" charset="0"/>
                <a:cs typeface="Times New Roman" panose="02020603050405020304" pitchFamily="18" charset="0"/>
              </a:rPr>
              <a:t>does your topic affect your audience?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kern="100" dirty="0" smtClean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Address </a:t>
            </a:r>
            <a:r>
              <a:rPr lang="en-US" sz="2400" kern="100" dirty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misconceptions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Debunk fictional characters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The meaning of terminology</a:t>
            </a:r>
          </a:p>
          <a:p>
            <a:pPr marL="8255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Refute the notion that they can’t understand/participate in your </a:t>
            </a:r>
            <a:r>
              <a:rPr lang="en-US" sz="2000" kern="100" dirty="0" smtClean="0">
                <a:solidFill>
                  <a:schemeClr val="tx1"/>
                </a:solidFill>
                <a:ea typeface="Franklin Gothic Book" panose="020B0503020102020204" pitchFamily="34" charset="0"/>
                <a:cs typeface="Times New Roman" panose="02020603050405020304" pitchFamily="18" charset="0"/>
              </a:rPr>
              <a:t>field</a:t>
            </a:r>
            <a:endParaRPr lang="en-US" sz="2000" kern="100" dirty="0">
              <a:solidFill>
                <a:schemeClr val="tx1"/>
              </a:solidFill>
              <a:ea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5555"/>
          <a:stretch/>
        </p:blipFill>
        <p:spPr>
          <a:xfrm>
            <a:off x="7010082" y="1240512"/>
            <a:ext cx="4956299" cy="47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Discussion Question #3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83000" y="1806644"/>
            <a:ext cx="563880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kern="0" dirty="0"/>
              <a:t>Why are you excited about your </a:t>
            </a:r>
            <a:r>
              <a:rPr lang="en-US" sz="2400" b="1" kern="0" dirty="0" smtClean="0"/>
              <a:t>BIG </a:t>
            </a:r>
            <a:r>
              <a:rPr lang="en-US" sz="2400" b="1" kern="0" dirty="0"/>
              <a:t>IDEA? Why should the public be excited about it? </a:t>
            </a:r>
          </a:p>
          <a:p>
            <a:pPr marL="0" indent="0">
              <a:buNone/>
              <a:defRPr/>
            </a:pPr>
            <a:r>
              <a:rPr lang="en-US" sz="2400" kern="0" dirty="0"/>
              <a:t>How is it meaningful? How could it affect the lives of your audience? In other words, “who cares?”</a:t>
            </a:r>
            <a:endParaRPr lang="en-US" sz="1800" kern="0" dirty="0"/>
          </a:p>
        </p:txBody>
      </p:sp>
      <p:sp>
        <p:nvSpPr>
          <p:cNvPr id="4" name="Rectangle 3"/>
          <p:cNvSpPr/>
          <p:nvPr/>
        </p:nvSpPr>
        <p:spPr>
          <a:xfrm>
            <a:off x="4102100" y="5791201"/>
            <a:ext cx="48006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43458">
              <a:lnSpc>
                <a:spcPct val="90000"/>
              </a:lnSpc>
              <a:spcBef>
                <a:spcPts val="1266"/>
              </a:spcBef>
              <a:buSzPct val="100000"/>
              <a:defRPr/>
            </a:pPr>
            <a:r>
              <a:rPr lang="en-US" sz="1400" kern="0" dirty="0"/>
              <a:t>Critical lesson that you should have picked up in research: ALWAYS WRITE IT DOWN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824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Tuning </a:t>
            </a:r>
            <a:r>
              <a:rPr lang="en-US" altLang="en-US" sz="4000" dirty="0">
                <a:solidFill>
                  <a:schemeClr val="tx1"/>
                </a:solidFill>
              </a:rPr>
              <a:t>Your Communication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7569200" y="1524000"/>
            <a:ext cx="3810000" cy="16637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800" b="1" dirty="0" smtClean="0"/>
              <a:t>Optimize for your audience!</a:t>
            </a:r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/>
              <a:t>What age range?</a:t>
            </a:r>
            <a:endParaRPr lang="en-US" altLang="en-US" sz="2800" dirty="0"/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/>
              <a:t>What levels of content knowledge?</a:t>
            </a:r>
            <a:endParaRPr lang="en-US" altLang="en-US" sz="2800" dirty="0"/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/>
              <a:t>Which terms and info are unnecessary? </a:t>
            </a:r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/>
              <a:t>What misconceptions might they have?</a:t>
            </a:r>
          </a:p>
          <a:p>
            <a: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800" dirty="0" smtClean="0"/>
              <a:t>How will you engage?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17197" r="31111" b="17195"/>
          <a:stretch/>
        </p:blipFill>
        <p:spPr>
          <a:xfrm>
            <a:off x="2006600" y="1524000"/>
            <a:ext cx="5295053" cy="4495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78200" y="1849968"/>
            <a:ext cx="2286000" cy="2645833"/>
            <a:chOff x="1676400" y="1849967"/>
            <a:chExt cx="2286000" cy="2645833"/>
          </a:xfrm>
        </p:grpSpPr>
        <p:sp>
          <p:nvSpPr>
            <p:cNvPr id="5" name="Oval 4"/>
            <p:cNvSpPr/>
            <p:nvPr/>
          </p:nvSpPr>
          <p:spPr>
            <a:xfrm>
              <a:off x="3352800" y="3657600"/>
              <a:ext cx="609600" cy="8382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1849967"/>
              <a:ext cx="609600" cy="8382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 rot="20455719">
            <a:off x="1996440" y="2481175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???</a:t>
            </a:r>
          </a:p>
        </p:txBody>
      </p:sp>
      <p:sp>
        <p:nvSpPr>
          <p:cNvPr id="10" name="Down Arrow 9"/>
          <p:cNvSpPr/>
          <p:nvPr/>
        </p:nvSpPr>
        <p:spPr>
          <a:xfrm>
            <a:off x="5969000" y="3657600"/>
            <a:ext cx="304800" cy="4191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59400" y="1652271"/>
            <a:ext cx="609600" cy="838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  <p:bldP spid="7" grpId="0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Talking to the public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1320800" y="1371601"/>
            <a:ext cx="5640824" cy="5030787"/>
          </a:xfrm>
          <a:prstGeom prst="rect">
            <a:avLst/>
          </a:prstGeom>
        </p:spPr>
        <p:txBody>
          <a:bodyPr/>
          <a:lstStyle/>
          <a:p>
            <a:pPr marL="476250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/>
              <a:t>Communicate in multiple ways</a:t>
            </a:r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Spoken-word explanations</a:t>
            </a:r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 smtClean="0"/>
              <a:t>Visual aids</a:t>
            </a:r>
            <a:endParaRPr lang="en-US" sz="2400" dirty="0"/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 smtClean="0"/>
              <a:t>Gestures/movement</a:t>
            </a:r>
            <a:endParaRPr lang="en-US" sz="2400" dirty="0"/>
          </a:p>
          <a:p>
            <a:pPr marL="476250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/>
              <a:t>Speak as you would to a friend, be natural</a:t>
            </a:r>
          </a:p>
          <a:p>
            <a:pPr marL="476250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/>
              <a:t>Project your voice, think about talking to the person in the back</a:t>
            </a:r>
          </a:p>
          <a:p>
            <a:pPr marL="476250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/>
              <a:t>Maintain a pace that is quick but not rushed – keep the energy 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27" y="1371601"/>
            <a:ext cx="3527348" cy="235340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631202" y="5638800"/>
            <a:ext cx="3570446" cy="1219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endParaRPr lang="en-US" sz="2400" b="1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3962400"/>
            <a:ext cx="3582402" cy="20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r="107"/>
          <a:stretch/>
        </p:blipFill>
        <p:spPr>
          <a:xfrm>
            <a:off x="-50800" y="0"/>
            <a:ext cx="12954000" cy="73152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83397" y="762000"/>
            <a:ext cx="12788053" cy="395013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am SCIENCE, 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and Powerful!”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</p:spTree>
    <p:extLst>
      <p:ext uri="{BB962C8B-B14F-4D97-AF65-F5344CB8AC3E}">
        <p14:creationId xmlns:p14="http://schemas.microsoft.com/office/powerpoint/2010/main" val="8854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304800"/>
            <a:ext cx="13004799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4000" kern="0" dirty="0" smtClean="0"/>
              <a:t>Connecting with your audience</a:t>
            </a:r>
            <a:endParaRPr lang="en-US" altLang="en-US" sz="40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1" y="1292225"/>
            <a:ext cx="3886521" cy="477676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54200" y="1292226"/>
            <a:ext cx="5029200" cy="5032375"/>
          </a:xfrm>
          <a:prstGeom prst="rect">
            <a:avLst/>
          </a:prstGeom>
        </p:spPr>
        <p:txBody>
          <a:bodyPr/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kern="0" dirty="0"/>
              <a:t>Smile! Make eye contact</a:t>
            </a:r>
          </a:p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kern="0" dirty="0"/>
              <a:t>Talk TO them, not AT them</a:t>
            </a:r>
          </a:p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kern="0" dirty="0"/>
              <a:t>Move around your space, keep things active</a:t>
            </a:r>
          </a:p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kern="0" dirty="0"/>
              <a:t>Watch </a:t>
            </a:r>
            <a:r>
              <a:rPr lang="en-US" sz="2300" kern="0" dirty="0" smtClean="0"/>
              <a:t>their expressions &amp; body </a:t>
            </a:r>
            <a:r>
              <a:rPr lang="en-US" sz="2300" kern="0" dirty="0"/>
              <a:t>language and adapt as needed</a:t>
            </a:r>
          </a:p>
          <a:p>
            <a:pPr marL="690563" lvl="2" indent="-233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dirty="0"/>
              <a:t>Ask them </a:t>
            </a:r>
            <a:r>
              <a:rPr lang="en-US" sz="2000" kern="0" dirty="0" smtClean="0"/>
              <a:t>about their experiences, opinions, predictions</a:t>
            </a:r>
            <a:endParaRPr lang="en-US" sz="2000" kern="0" dirty="0"/>
          </a:p>
          <a:p>
            <a:pPr marL="690563" lvl="2" indent="-233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dirty="0"/>
              <a:t>Reiterate how this affects THEM</a:t>
            </a:r>
          </a:p>
          <a:p>
            <a:pPr marL="690563" lvl="2" indent="-233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dirty="0"/>
              <a:t>Have them imagine themselves </a:t>
            </a:r>
            <a:r>
              <a:rPr lang="en-US" sz="2000" kern="0" dirty="0" smtClean="0"/>
              <a:t>doing/supporting research at FRIB</a:t>
            </a:r>
          </a:p>
          <a:p>
            <a:pPr marL="457200" lvl="1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300" b="1" kern="0" dirty="0" smtClean="0"/>
              <a:t>With a general audience, there is no substitute for enthusiasm</a:t>
            </a:r>
          </a:p>
          <a:p>
            <a:pPr marL="0" indent="0">
              <a:buNone/>
              <a:defRPr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6084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Discussion Question #4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83000" y="1806644"/>
            <a:ext cx="586740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kern="0" dirty="0"/>
              <a:t>How can you present </a:t>
            </a:r>
            <a:r>
              <a:rPr lang="en-US" sz="2400" b="1" kern="0" dirty="0" smtClean="0"/>
              <a:t>your </a:t>
            </a:r>
            <a:r>
              <a:rPr lang="en-US" sz="2400" b="1" kern="0" dirty="0"/>
              <a:t>BIG IDEA most effectively?</a:t>
            </a:r>
          </a:p>
          <a:p>
            <a:pPr marL="0" indent="0">
              <a:buNone/>
              <a:defRPr/>
            </a:pPr>
            <a:r>
              <a:rPr lang="en-US" sz="2400" kern="0" dirty="0"/>
              <a:t>Try to </a:t>
            </a:r>
            <a:r>
              <a:rPr lang="en-US" sz="2400" i="1" kern="0" dirty="0" smtClean="0"/>
              <a:t>convince</a:t>
            </a:r>
            <a:r>
              <a:rPr lang="en-US" sz="2400" kern="0" dirty="0" smtClean="0"/>
              <a:t> your group in one or two sentences (an elevator speech)!</a:t>
            </a:r>
            <a:endParaRPr lang="en-US" sz="2400" kern="0" dirty="0" smtClean="0"/>
          </a:p>
          <a:p>
            <a:pPr marL="0" indent="0">
              <a:buNone/>
              <a:defRPr/>
            </a:pPr>
            <a:r>
              <a:rPr lang="en-US" sz="2400" kern="0" dirty="0"/>
              <a:t>What gives them “food for thought?”</a:t>
            </a:r>
          </a:p>
          <a:p>
            <a:pPr marL="0" indent="0">
              <a:buNone/>
              <a:defRPr/>
            </a:pPr>
            <a:r>
              <a:rPr lang="en-US" sz="2400" kern="0" dirty="0"/>
              <a:t>What questions could you ask?</a:t>
            </a:r>
          </a:p>
          <a:p>
            <a:pPr marL="0" indent="0">
              <a:buNone/>
              <a:defRPr/>
            </a:pPr>
            <a:r>
              <a:rPr lang="en-US" sz="2400" kern="0" dirty="0"/>
              <a:t>How could it relate to their personal experience? </a:t>
            </a:r>
          </a:p>
          <a:p>
            <a:pPr marL="0" indent="0">
              <a:buNone/>
              <a:defRPr/>
            </a:pPr>
            <a:r>
              <a:rPr lang="en-US" sz="2400" kern="0" dirty="0"/>
              <a:t>What presenting techniques can you use?</a:t>
            </a:r>
          </a:p>
          <a:p>
            <a:pPr marL="0" indent="0">
              <a:buNone/>
              <a:defRPr/>
            </a:pPr>
            <a:endParaRPr lang="en-US" sz="1800" kern="0" dirty="0"/>
          </a:p>
        </p:txBody>
      </p:sp>
      <p:sp>
        <p:nvSpPr>
          <p:cNvPr id="4" name="Rectangle 3"/>
          <p:cNvSpPr/>
          <p:nvPr/>
        </p:nvSpPr>
        <p:spPr>
          <a:xfrm>
            <a:off x="4102100" y="5791201"/>
            <a:ext cx="48006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43458">
              <a:lnSpc>
                <a:spcPct val="90000"/>
              </a:lnSpc>
              <a:spcBef>
                <a:spcPts val="1266"/>
              </a:spcBef>
              <a:buSzPct val="100000"/>
              <a:defRPr/>
            </a:pPr>
            <a:r>
              <a:rPr lang="en-US" sz="1400" kern="0" dirty="0"/>
              <a:t>Critical lesson that you should have picked up in research: ALWAYS WRITE IT DOWN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41799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Practice, Tweak, Repeat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5661" y="3888473"/>
            <a:ext cx="360307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No plan survives first contact with the audience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You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won’t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get it right the first time (or second…)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It’s never really “done”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Experience is a great teacher!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60" y="1295400"/>
            <a:ext cx="3603078" cy="24020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45200" y="1295400"/>
            <a:ext cx="5029200" cy="4916786"/>
            <a:chOff x="4343400" y="1369327"/>
            <a:chExt cx="5029200" cy="4916786"/>
          </a:xfrm>
        </p:grpSpPr>
        <p:sp>
          <p:nvSpPr>
            <p:cNvPr id="4" name="TextBox 3"/>
            <p:cNvSpPr txBox="1"/>
            <p:nvPr/>
          </p:nvSpPr>
          <p:spPr>
            <a:xfrm>
              <a:off x="4343400" y="3962400"/>
              <a:ext cx="5029200" cy="232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Rehearse 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Present to an audience when possible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Watch audience reactions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Try different approaches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Think about your message!</a:t>
              </a:r>
            </a:p>
            <a:p>
              <a:pPr marL="228600" indent="-2286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Practice makes </a:t>
              </a:r>
              <a:r>
                <a:rPr lang="en-US" sz="2000" b="1" strike="sngStrike" dirty="0">
                  <a:solidFill>
                    <a:schemeClr val="tx1"/>
                  </a:solidFill>
                  <a:latin typeface="+mj-lt"/>
                </a:rPr>
                <a:t>perfect</a:t>
              </a: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000" b="1" i="1" dirty="0">
                  <a:solidFill>
                    <a:schemeClr val="tx1"/>
                  </a:solidFill>
                  <a:latin typeface="+mj-lt"/>
                </a:rPr>
                <a:t>improvements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1" b="25253"/>
            <a:stretch/>
          </p:blipFill>
          <p:spPr>
            <a:xfrm>
              <a:off x="4343400" y="1369327"/>
              <a:ext cx="5029200" cy="2402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6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What will they remember?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006600" y="1447800"/>
            <a:ext cx="5467350" cy="5029200"/>
          </a:xfrm>
          <a:prstGeom prst="rect">
            <a:avLst/>
          </a:prstGeom>
        </p:spPr>
        <p:txBody>
          <a:bodyPr/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b="1" kern="0" dirty="0">
                <a:solidFill>
                  <a:schemeClr val="tx1"/>
                </a:solidFill>
              </a:rPr>
              <a:t>Not much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kern="0" dirty="0">
                <a:solidFill>
                  <a:schemeClr val="tx1"/>
                </a:solidFill>
              </a:rPr>
              <a:t>Hopefully your </a:t>
            </a:r>
            <a:r>
              <a:rPr lang="en-US" altLang="en-US" sz="2800" kern="0" dirty="0" smtClean="0">
                <a:solidFill>
                  <a:schemeClr val="tx1"/>
                </a:solidFill>
              </a:rPr>
              <a:t>BIG </a:t>
            </a:r>
            <a:r>
              <a:rPr lang="en-US" altLang="en-US" sz="2800" kern="0" dirty="0">
                <a:solidFill>
                  <a:schemeClr val="tx1"/>
                </a:solidFill>
              </a:rPr>
              <a:t>IDEA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kern="0" dirty="0">
                <a:solidFill>
                  <a:schemeClr val="tx1"/>
                </a:solidFill>
              </a:rPr>
              <a:t>The way(s) that they felt you </a:t>
            </a:r>
            <a:r>
              <a:rPr lang="en-US" altLang="en-US" sz="2800" i="1" kern="0" dirty="0">
                <a:solidFill>
                  <a:schemeClr val="tx1"/>
                </a:solidFill>
              </a:rPr>
              <a:t>connected</a:t>
            </a:r>
            <a:r>
              <a:rPr lang="en-US" altLang="en-US" sz="2800" kern="0" dirty="0">
                <a:solidFill>
                  <a:schemeClr val="tx1"/>
                </a:solidFill>
              </a:rPr>
              <a:t> with them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kern="0" dirty="0">
                <a:solidFill>
                  <a:schemeClr val="tx1"/>
                </a:solidFill>
              </a:rPr>
              <a:t>Any surprises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800" kern="0" dirty="0">
                <a:solidFill>
                  <a:schemeClr val="tx1"/>
                </a:solidFill>
              </a:rPr>
              <a:t>Whether they enjoyed themselves</a:t>
            </a:r>
          </a:p>
          <a:p>
            <a:pPr marL="0" indent="0" algn="ctr">
              <a:buNone/>
              <a:defRPr/>
            </a:pPr>
            <a:endParaRPr lang="en-US" altLang="en-US" sz="2000" i="1" kern="0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altLang="en-US" sz="2000" b="1" i="1" kern="0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000" b="1" i="1" kern="0" dirty="0"/>
              <a:t>Remember: outreach</a:t>
            </a:r>
            <a:r>
              <a:rPr lang="en-US" sz="2000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kern="0" dirty="0"/>
              <a:t>benefits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000" b="1" i="1" kern="0" dirty="0"/>
              <a:t>BOTH volunteers AND the community!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altLang="en-US" b="1" i="1" kern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1447800"/>
            <a:ext cx="34861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We make an impact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b="1428"/>
          <a:stretch/>
        </p:blipFill>
        <p:spPr bwMode="auto">
          <a:xfrm>
            <a:off x="177800" y="1011767"/>
            <a:ext cx="9601199" cy="648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rot="1358945">
            <a:off x="5297891" y="1410321"/>
            <a:ext cx="3276600" cy="152400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3917469">
            <a:off x="114592" y="1919115"/>
            <a:ext cx="1927319" cy="1324753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003752" y="2869049"/>
            <a:ext cx="5798065" cy="4630877"/>
            <a:chOff x="2825951" y="2869048"/>
            <a:chExt cx="5798065" cy="4630877"/>
          </a:xfrm>
        </p:grpSpPr>
        <p:sp>
          <p:nvSpPr>
            <p:cNvPr id="7" name="Oval 6"/>
            <p:cNvSpPr/>
            <p:nvPr/>
          </p:nvSpPr>
          <p:spPr>
            <a:xfrm rot="1358945">
              <a:off x="8072169" y="5802741"/>
              <a:ext cx="551847" cy="4801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358945">
              <a:off x="5868014" y="6490818"/>
              <a:ext cx="1065369" cy="10091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358945">
              <a:off x="3417707" y="5915543"/>
              <a:ext cx="794374" cy="7419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358945">
              <a:off x="2825951" y="5078445"/>
              <a:ext cx="883030" cy="881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68602">
              <a:off x="5433002" y="2869048"/>
              <a:ext cx="1590190" cy="7419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24574" y="1527823"/>
            <a:ext cx="4873158" cy="3329025"/>
            <a:chOff x="2246774" y="1527822"/>
            <a:chExt cx="4873158" cy="3329025"/>
          </a:xfrm>
        </p:grpSpPr>
        <p:sp>
          <p:nvSpPr>
            <p:cNvPr id="13" name="Oval 12"/>
            <p:cNvSpPr/>
            <p:nvPr/>
          </p:nvSpPr>
          <p:spPr>
            <a:xfrm rot="384215">
              <a:off x="3089429" y="1527822"/>
              <a:ext cx="2173374" cy="8644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384215">
              <a:off x="2246774" y="4114934"/>
              <a:ext cx="1410331" cy="74191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1152684">
              <a:off x="5486791" y="3905639"/>
              <a:ext cx="1633141" cy="74191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 rot="20555841">
            <a:off x="-134241" y="3752900"/>
            <a:ext cx="2370010" cy="1333400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883097" y="1150330"/>
            <a:ext cx="27431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Some thank-you cards from kids who visited NSCL (in the time before FRIB)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29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5"/>
            <a:ext cx="13012103" cy="6848475"/>
          </a:xfrm>
          <a:prstGeom prst="rect">
            <a:avLst/>
          </a:prstGeom>
        </p:spPr>
      </p:pic>
      <p:pic>
        <p:nvPicPr>
          <p:cNvPr id="1026" name="Picture 2" descr="Frank Morg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9" y="4570409"/>
            <a:ext cx="4887979" cy="274478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0"/>
          <a:stretch/>
        </p:blipFill>
        <p:spPr>
          <a:xfrm>
            <a:off x="591" y="4570412"/>
            <a:ext cx="4368209" cy="27447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8686520" y="4570408"/>
            <a:ext cx="4325582" cy="274479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7301" y="457200"/>
            <a:ext cx="13004801" cy="1128674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 you can’t grant wishes, 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you can still change lives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</p:spTree>
    <p:extLst>
      <p:ext uri="{BB962C8B-B14F-4D97-AF65-F5344CB8AC3E}">
        <p14:creationId xmlns:p14="http://schemas.microsoft.com/office/powerpoint/2010/main" val="24318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</p:spPr>
        <p:txBody>
          <a:bodyPr/>
          <a:lstStyle/>
          <a:p>
            <a:r>
              <a:rPr lang="en-US" sz="4000" dirty="0" smtClean="0"/>
              <a:t>Professional Development for YOU</a:t>
            </a:r>
            <a:endParaRPr lang="en-US" sz="4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59000" y="1295400"/>
            <a:ext cx="5314950" cy="5029200"/>
          </a:xfrm>
          <a:prstGeom prst="rect">
            <a:avLst/>
          </a:prstGeom>
        </p:spPr>
        <p:txBody>
          <a:bodyPr/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en-US" sz="2400" b="1" kern="0" dirty="0" smtClean="0">
                <a:solidFill>
                  <a:schemeClr val="tx1"/>
                </a:solidFill>
              </a:rPr>
              <a:t>By popular demand</a:t>
            </a:r>
            <a:r>
              <a:rPr lang="en-US" altLang="en-US" sz="2400" kern="0" dirty="0" smtClean="0">
                <a:solidFill>
                  <a:schemeClr val="tx1"/>
                </a:solidFill>
              </a:rPr>
              <a:t>, this is the first in a planned series of Professional Development (PD) events for FRIB grads &amp; post-docs</a:t>
            </a:r>
            <a:endParaRPr lang="en-US" altLang="en-US" sz="2400" kern="0" dirty="0">
              <a:solidFill>
                <a:schemeClr val="tx1"/>
              </a:solidFill>
            </a:endParaRP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kern="0" dirty="0" smtClean="0">
                <a:solidFill>
                  <a:schemeClr val="tx1"/>
                </a:solidFill>
              </a:rPr>
              <a:t>Include this in your CV or anywhere you report training!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kern="0" dirty="0">
                <a:solidFill>
                  <a:schemeClr val="tx1"/>
                </a:solidFill>
              </a:rPr>
              <a:t>Fun fact: faculty applications may require a statement about community engagement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b="1" kern="0" dirty="0" smtClean="0">
                <a:solidFill>
                  <a:schemeClr val="tx1"/>
                </a:solidFill>
              </a:rPr>
              <a:t>How </a:t>
            </a:r>
            <a:r>
              <a:rPr lang="en-US" altLang="en-US" sz="2000" b="1" kern="0" dirty="0">
                <a:solidFill>
                  <a:schemeClr val="tx1"/>
                </a:solidFill>
              </a:rPr>
              <a:t>can we help you? </a:t>
            </a:r>
            <a:endParaRPr lang="en-US" altLang="en-US" sz="2000" b="1" kern="0" dirty="0" smtClean="0">
              <a:solidFill>
                <a:schemeClr val="tx1"/>
              </a:solidFill>
            </a:endParaRP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b="1" kern="0" dirty="0" smtClean="0">
                <a:solidFill>
                  <a:schemeClr val="tx1"/>
                </a:solidFill>
              </a:rPr>
              <a:t>What </a:t>
            </a:r>
            <a:r>
              <a:rPr lang="en-US" altLang="en-US" sz="2000" b="1" kern="0" dirty="0">
                <a:solidFill>
                  <a:schemeClr val="tx1"/>
                </a:solidFill>
              </a:rPr>
              <a:t>type(s) of PD do you want?</a:t>
            </a:r>
          </a:p>
          <a:p>
            <a:pPr marL="243364" indent="-2433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kern="0" dirty="0">
                <a:solidFill>
                  <a:schemeClr val="tx1"/>
                </a:solidFill>
              </a:rPr>
              <a:t>FRIB will contribute talks/booths at many events in the spring, so watch for our call for volunteers</a:t>
            </a:r>
            <a:r>
              <a:rPr lang="en-US" altLang="en-US" sz="2000" kern="0" dirty="0" smtClean="0">
                <a:solidFill>
                  <a:schemeClr val="tx1"/>
                </a:solidFill>
              </a:rPr>
              <a:t>!</a:t>
            </a:r>
            <a:endParaRPr lang="en-US" altLang="en-US" sz="2000" kern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8"/>
          <a:stretch/>
        </p:blipFill>
        <p:spPr>
          <a:xfrm>
            <a:off x="7997826" y="1295400"/>
            <a:ext cx="3923241" cy="2296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7997825" y="3733800"/>
            <a:ext cx="392324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r="107"/>
          <a:stretch/>
        </p:blipFill>
        <p:spPr>
          <a:xfrm>
            <a:off x="-50800" y="0"/>
            <a:ext cx="12954000" cy="73152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2173" y="780490"/>
            <a:ext cx="12788053" cy="395013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impressions does this give you?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it make you feel?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8801" y="2013143"/>
            <a:ext cx="9601199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endParaRPr lang="en-US" alt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49600" y="4682066"/>
            <a:ext cx="6668698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571500" indent="-571500" algn="l">
              <a:buBlip>
                <a:blip r:embed="rId3"/>
              </a:buBlip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Strange/alien</a:t>
            </a:r>
          </a:p>
          <a:p>
            <a:pPr marL="571500" indent="-571500" algn="l">
              <a:buBlip>
                <a:blip r:embed="rId3"/>
              </a:buBlip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Mysterious</a:t>
            </a:r>
          </a:p>
          <a:p>
            <a:pPr marL="571500" indent="-571500" algn="l">
              <a:buBlip>
                <a:blip r:embed="rId3"/>
              </a:buBlip>
            </a:pPr>
            <a:r>
              <a:rPr lang="en-US" altLang="en-US" sz="4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Intimidating</a:t>
            </a:r>
          </a:p>
          <a:p>
            <a:pPr marL="571500" indent="-571500" algn="l">
              <a:buClr>
                <a:srgbClr val="00FF00"/>
              </a:buClr>
              <a:buFont typeface="Wingdings" panose="05000000000000000000" pitchFamily="2" charset="2"/>
              <a:buChar char="ü"/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Impressive</a:t>
            </a:r>
          </a:p>
        </p:txBody>
      </p:sp>
    </p:spTree>
    <p:extLst>
      <p:ext uri="{BB962C8B-B14F-4D97-AF65-F5344CB8AC3E}">
        <p14:creationId xmlns:p14="http://schemas.microsoft.com/office/powerpoint/2010/main" val="421546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5"/>
          <a:stretch/>
        </p:blipFill>
        <p:spPr>
          <a:xfrm>
            <a:off x="-12700" y="0"/>
            <a:ext cx="13030200" cy="73152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8373" y="762000"/>
            <a:ext cx="12788053" cy="395013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“Pay no attention to the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 behind the curtain!”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</p:spTree>
    <p:extLst>
      <p:ext uri="{BB962C8B-B14F-4D97-AF65-F5344CB8AC3E}">
        <p14:creationId xmlns:p14="http://schemas.microsoft.com/office/powerpoint/2010/main" val="2411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5"/>
          <a:stretch/>
        </p:blipFill>
        <p:spPr>
          <a:xfrm>
            <a:off x="-12700" y="0"/>
            <a:ext cx="13030200" cy="73152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8373" y="395170"/>
            <a:ext cx="12788053" cy="1128674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impressions does this give you?</a:t>
            </a:r>
            <a:b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it make you feel?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8298" y="7038202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©MGM 1939, 1967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49600" y="4682066"/>
            <a:ext cx="6668698" cy="1413934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571500" indent="-571500" algn="l">
              <a:buClr>
                <a:srgbClr val="00FF00"/>
              </a:buClr>
              <a:buBlip>
                <a:blip r:embed="rId3"/>
              </a:buBlip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</a:t>
            </a:r>
          </a:p>
          <a:p>
            <a:pPr marL="571500" indent="-571500" algn="l">
              <a:buClr>
                <a:srgbClr val="00FF00"/>
              </a:buClr>
              <a:buFont typeface="Wingdings" panose="05000000000000000000" pitchFamily="2" charset="2"/>
              <a:buChar char="ü"/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</a:t>
            </a:r>
          </a:p>
          <a:p>
            <a:pPr marL="571500" indent="-571500" algn="l">
              <a:buClr>
                <a:srgbClr val="00FF00"/>
              </a:buClr>
              <a:buFont typeface="Wingdings" panose="05000000000000000000" pitchFamily="2" charset="2"/>
              <a:buChar char="ü"/>
            </a:pPr>
            <a:r>
              <a:rPr lang="en-US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Relatable/approachable</a:t>
            </a:r>
          </a:p>
          <a:p>
            <a:pPr marL="571500" indent="-571500" algn="l">
              <a:buClr>
                <a:srgbClr val="00FF00"/>
              </a:buClr>
              <a:buFont typeface="Wingdings" panose="05000000000000000000" pitchFamily="2" charset="2"/>
              <a:buChar char="ü"/>
            </a:pPr>
            <a:r>
              <a:rPr lang="en-US" altLang="en-US" sz="4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40548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Why communicate with the public?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54200" y="1371600"/>
            <a:ext cx="4419600" cy="4791075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b="1" i="1" dirty="0"/>
              <a:t>Connect</a:t>
            </a:r>
            <a:r>
              <a:rPr lang="en-US" sz="2800" b="1" dirty="0"/>
              <a:t> with humans! The value of outreach is: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Sharing why your work is important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Spreading the excitement </a:t>
            </a:r>
            <a:r>
              <a:rPr lang="en-US" sz="2400" dirty="0" smtClean="0"/>
              <a:t>(&amp; </a:t>
            </a:r>
            <a:r>
              <a:rPr lang="en-US" sz="2400" dirty="0"/>
              <a:t>maybe rekindling your own)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Correcting misconceptions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Knowing you have made a difference in others’ lives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Creating a brighter future for humanity</a:t>
            </a:r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/>
          <a:stretch>
            <a:fillRect/>
          </a:stretch>
        </p:blipFill>
        <p:spPr bwMode="auto">
          <a:xfrm>
            <a:off x="6624400" y="1371600"/>
            <a:ext cx="4018519" cy="439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1884" y="5931842"/>
            <a:ext cx="828103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Outreach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benefits BOTH volunteers AND the community!</a:t>
            </a:r>
          </a:p>
        </p:txBody>
      </p:sp>
    </p:spTree>
    <p:extLst>
      <p:ext uri="{BB962C8B-B14F-4D97-AF65-F5344CB8AC3E}">
        <p14:creationId xmlns:p14="http://schemas.microsoft.com/office/powerpoint/2010/main" val="1936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Know your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54882" y="1240043"/>
            <a:ext cx="6176963" cy="5257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400" b="1" dirty="0"/>
              <a:t>What do you want to communicate? 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Focus on the </a:t>
            </a:r>
            <a:r>
              <a:rPr lang="en-US" sz="1800" dirty="0" smtClean="0"/>
              <a:t>BIG </a:t>
            </a:r>
            <a:r>
              <a:rPr lang="en-US" sz="1800" dirty="0"/>
              <a:t>IDEA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1" dirty="0"/>
              <a:t>Who is your target audience? 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How/where/when can you communicate to them?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What should they be able to tell friends/family?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1" dirty="0"/>
              <a:t>What can you actually teach?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 smtClean="0"/>
              <a:t>With </a:t>
            </a:r>
            <a:r>
              <a:rPr lang="en-US" sz="1800" dirty="0"/>
              <a:t>informal education: not much! </a:t>
            </a:r>
            <a:endParaRPr lang="en-US" sz="1800" dirty="0" smtClean="0"/>
          </a:p>
          <a:p>
            <a:pPr lvl="1">
              <a:lnSpc>
                <a:spcPct val="100000"/>
              </a:lnSpc>
              <a:defRPr/>
            </a:pPr>
            <a:r>
              <a:rPr lang="en-US" sz="1800" dirty="0" smtClean="0"/>
              <a:t>Keep </a:t>
            </a:r>
            <a:r>
              <a:rPr lang="en-US" sz="1800" dirty="0"/>
              <a:t>your expectations </a:t>
            </a:r>
            <a:r>
              <a:rPr lang="en-US" sz="1800" i="1" dirty="0"/>
              <a:t>reasonable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HOW does this topic affect THEM?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Keep focused on the message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1" dirty="0"/>
              <a:t>How can you make a long-term impact?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Introduce your audience to something new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dirty="0"/>
              <a:t>Give them ideas and tools for the future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b="1" dirty="0"/>
              <a:t>Change attitudes</a:t>
            </a:r>
          </a:p>
        </p:txBody>
      </p:sp>
      <p:sp>
        <p:nvSpPr>
          <p:cNvPr id="6" name="Oval 5"/>
          <p:cNvSpPr/>
          <p:nvPr/>
        </p:nvSpPr>
        <p:spPr>
          <a:xfrm>
            <a:off x="1701800" y="5739150"/>
            <a:ext cx="2250757" cy="464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6356" y="5694402"/>
            <a:ext cx="450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rush Script MT" panose="03060802040406070304" pitchFamily="66" charset="0"/>
              </a:rPr>
              <a:t>!!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368" r="8052" b="18750"/>
          <a:stretch/>
        </p:blipFill>
        <p:spPr>
          <a:xfrm>
            <a:off x="8102600" y="1240043"/>
            <a:ext cx="2976564" cy="44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Evidence of changed attitudes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2170748" y="2362756"/>
            <a:ext cx="3130550" cy="395922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b="1" dirty="0">
                <a:solidFill>
                  <a:schemeClr val="tx1"/>
                </a:solidFill>
              </a:rPr>
              <a:t>Attitudes recorded before outreach experience: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Curiosity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Anxiety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Intimidation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Confusion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Bewilderment</a:t>
            </a:r>
          </a:p>
          <a:p>
            <a:pPr marL="482600"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kern="1200" dirty="0">
                <a:latin typeface="+mn-lt"/>
                <a:cs typeface="+mn-cs"/>
              </a:rPr>
              <a:t>Disinterest</a:t>
            </a:r>
          </a:p>
          <a:p>
            <a:pPr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178800" y="2362200"/>
            <a:ext cx="3200402" cy="3959781"/>
          </a:xfrm>
          <a:prstGeom prst="rect">
            <a:avLst/>
          </a:prstGeom>
          <a:extLst/>
        </p:spPr>
        <p:txBody>
          <a:bodyPr/>
          <a:lstStyle>
            <a:lvl1pPr marL="0" indent="0" defTabSz="843458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None/>
              <a:defRPr sz="24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lvl="1" indent="-180975" defTabSz="854075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2400" i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621163" indent="-168691" defTabSz="843458" eaLnBrk="1" hangingPunct="1">
              <a:lnSpc>
                <a:spcPct val="90000"/>
              </a:lnSpc>
              <a:spcBef>
                <a:spcPts val="211"/>
              </a:spcBef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cs typeface="ヒラギノ角ゴ Pro W3" pitchFamily="-111" charset="-128"/>
              </a:defRPr>
            </a:lvl3pPr>
            <a:lvl4pPr marL="764630" indent="-140314" defTabSz="843458" eaLnBrk="1" hangingPunct="1">
              <a:lnSpc>
                <a:spcPct val="90000"/>
              </a:lnSpc>
              <a:spcBef>
                <a:spcPts val="211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cs typeface="ヒラギノ角ゴ Pro W3"/>
              </a:defRPr>
            </a:lvl4pPr>
            <a:lvl5pPr marL="1053141" indent="-189187" defTabSz="843458" eaLnBrk="1" hangingPunct="1">
              <a:lnSpc>
                <a:spcPct val="90000"/>
              </a:lnSpc>
              <a:spcBef>
                <a:spcPts val="211"/>
              </a:spcBef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cs typeface="ヒラギノ角ゴ Pro W3"/>
              </a:defRPr>
            </a:lvl5pPr>
            <a:lvl6pPr marL="2334459" indent="-158297" defTabSz="848138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</a:defRPr>
            </a:lvl6pPr>
            <a:lvl7pPr marL="2814350" indent="-158297" defTabSz="848138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</a:defRPr>
            </a:lvl7pPr>
            <a:lvl8pPr marL="3294241" indent="-158297" defTabSz="848138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</a:defRPr>
            </a:lvl8pPr>
            <a:lvl9pPr marL="3774127" indent="-158297" defTabSz="848138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</a:defRPr>
            </a:lvl9pPr>
          </a:lstStyle>
          <a:p>
            <a:r>
              <a:rPr lang="en-US" dirty="0"/>
              <a:t>Attitudes taken from post-surveys of attendees:</a:t>
            </a:r>
          </a:p>
          <a:p>
            <a:pPr lvl="1"/>
            <a:r>
              <a:rPr lang="en-US" dirty="0"/>
              <a:t>Amazement</a:t>
            </a:r>
          </a:p>
          <a:p>
            <a:pPr lvl="1"/>
            <a:r>
              <a:rPr lang="en-US" dirty="0"/>
              <a:t>Interest</a:t>
            </a:r>
          </a:p>
          <a:p>
            <a:pPr lvl="1"/>
            <a:r>
              <a:rPr lang="en-US" dirty="0"/>
              <a:t>Excitement</a:t>
            </a:r>
          </a:p>
          <a:p>
            <a:pPr lvl="1"/>
            <a:r>
              <a:rPr lang="en-US" dirty="0"/>
              <a:t>Inspiration</a:t>
            </a:r>
          </a:p>
          <a:p>
            <a:pPr lvl="1"/>
            <a:r>
              <a:rPr lang="en-US" dirty="0"/>
              <a:t>Enthusiasm</a:t>
            </a:r>
          </a:p>
          <a:p>
            <a:pPr lvl="1"/>
            <a:r>
              <a:rPr lang="en-US" dirty="0"/>
              <a:t>Gratitude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46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0800" y="2362755"/>
            <a:ext cx="2819400" cy="375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2800" y="1295400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4075" eaLnBrk="0" hangingPunct="0">
              <a:spcBef>
                <a:spcPct val="50000"/>
              </a:spcBef>
              <a:buSzPct val="100000"/>
              <a:defRPr/>
            </a:pPr>
            <a:r>
              <a:rPr lang="en-US" sz="2400" b="1" dirty="0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  <a:t>FRIB has collaborated with the MSU College of Education to perform program assessments.</a:t>
            </a:r>
          </a:p>
        </p:txBody>
      </p:sp>
    </p:spTree>
    <p:extLst>
      <p:ext uri="{BB962C8B-B14F-4D97-AF65-F5344CB8AC3E}">
        <p14:creationId xmlns:p14="http://schemas.microsoft.com/office/powerpoint/2010/main" val="115016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Benefits of changed attitudes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63800" y="1295400"/>
            <a:ext cx="5468938" cy="5473700"/>
          </a:xfrm>
          <a:prstGeom prst="rect">
            <a:avLst/>
          </a:prstGeom>
        </p:spPr>
        <p:txBody>
          <a:bodyPr/>
          <a:lstStyle/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Informed voters and taxpayers</a:t>
            </a:r>
          </a:p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Positive word-of-mouth</a:t>
            </a:r>
          </a:p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Lessened fear of unknown</a:t>
            </a:r>
          </a:p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/>
              <a:t>Anticipation for future discoveries</a:t>
            </a:r>
          </a:p>
          <a:p>
            <a:pPr marL="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 smtClean="0"/>
              <a:t>Recruiting future researchers</a:t>
            </a:r>
            <a:endParaRPr lang="en-US" sz="2400" b="1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/>
              <a:t>Analysis shows that </a:t>
            </a:r>
            <a:r>
              <a:rPr lang="en-US" sz="1800" dirty="0" smtClean="0"/>
              <a:t>alumni from our PAN program for high school students </a:t>
            </a:r>
            <a:r>
              <a:rPr lang="en-US" sz="1800" dirty="0"/>
              <a:t>are </a:t>
            </a:r>
            <a:endParaRPr lang="en-US" sz="1800" dirty="0" smtClean="0"/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9x </a:t>
            </a:r>
            <a:r>
              <a:rPr lang="en-US" dirty="0"/>
              <a:t>more likely to choose a STEM major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8x </a:t>
            </a:r>
            <a:r>
              <a:rPr lang="en-US" dirty="0"/>
              <a:t>more likely to choose a STEM career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In the last 10 years, hundreds </a:t>
            </a:r>
            <a:r>
              <a:rPr lang="en-US" sz="1800" dirty="0"/>
              <a:t>of </a:t>
            </a:r>
            <a:r>
              <a:rPr lang="en-US" sz="1800" dirty="0" smtClean="0"/>
              <a:t>students have chosen </a:t>
            </a:r>
            <a:r>
              <a:rPr lang="en-US" sz="1800" dirty="0"/>
              <a:t>to </a:t>
            </a:r>
            <a:r>
              <a:rPr lang="en-US" sz="1800" dirty="0" smtClean="0"/>
              <a:t>attend MSU </a:t>
            </a:r>
            <a:r>
              <a:rPr lang="en-US" sz="1800" dirty="0"/>
              <a:t>(and often major in physics!) </a:t>
            </a:r>
            <a:r>
              <a:rPr lang="en-US" sz="1800" b="1" dirty="0"/>
              <a:t>because of </a:t>
            </a:r>
            <a:r>
              <a:rPr lang="en-US" sz="1800" b="1" dirty="0" smtClean="0"/>
              <a:t>interaction with </a:t>
            </a:r>
            <a:r>
              <a:rPr lang="en-US" sz="1800" b="1" dirty="0"/>
              <a:t>FRIB 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2600" y="1295399"/>
            <a:ext cx="3200400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8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DCD8DB76C63B4E9C4729B3AFA1197F" ma:contentTypeVersion="1" ma:contentTypeDescription="Create a new document." ma:contentTypeScope="" ma:versionID="367f3548f3b2bfad7c81c5cbc4a0cb67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d988c8ba9295c2f4821d694f485966e4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BCA22-6E20-4C71-AFAC-46122DD6B1EA}">
  <ds:schemaRefs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31ac3772-10db-466f-87b2-5ca6a813de61"/>
  </ds:schemaRefs>
</ds:datastoreItem>
</file>

<file path=customXml/itemProps2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130589-1FB5-4BC6-BC60-C945B2618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32535</TotalTime>
  <Pages>23</Pages>
  <Words>1356</Words>
  <Application>Microsoft Office PowerPoint</Application>
  <PresentationFormat>Custom</PresentationFormat>
  <Paragraphs>210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MS PGothic</vt:lpstr>
      <vt:lpstr>MS PGothic</vt:lpstr>
      <vt:lpstr>Arial</vt:lpstr>
      <vt:lpstr>Brush Script MT</vt:lpstr>
      <vt:lpstr>Franklin Gothic Book</vt:lpstr>
      <vt:lpstr>Helvetica</vt:lpstr>
      <vt:lpstr>Lucida Grande</vt:lpstr>
      <vt:lpstr>Symbol</vt:lpstr>
      <vt:lpstr>Times New Roman</vt:lpstr>
      <vt:lpstr>Wingdings</vt:lpstr>
      <vt:lpstr>ヒラギノ角ゴ Pro W3</vt:lpstr>
      <vt:lpstr>3_FRIB3</vt:lpstr>
      <vt:lpstr>PowerPoint Presentation</vt:lpstr>
      <vt:lpstr>“I am SCIENCE,  the Great and Powerful!”</vt:lpstr>
      <vt:lpstr>What impressions does this give you? How does it make you feel?</vt:lpstr>
      <vt:lpstr>“Pay no attention to the scientist behind the curtain!”</vt:lpstr>
      <vt:lpstr>What impressions does this give you? How does it make you feel?</vt:lpstr>
      <vt:lpstr>Why communicate with the public?</vt:lpstr>
      <vt:lpstr>Know your goals</vt:lpstr>
      <vt:lpstr>Evidence of changed attitudes</vt:lpstr>
      <vt:lpstr>Benefits of changed attitudes</vt:lpstr>
      <vt:lpstr>How you communicate matters</vt:lpstr>
      <vt:lpstr>Discussion Question #1</vt:lpstr>
      <vt:lpstr>What is “the hook” to catch their attention?</vt:lpstr>
      <vt:lpstr>Example “hooks”</vt:lpstr>
      <vt:lpstr>Discussion Question #2</vt:lpstr>
      <vt:lpstr>PowerPoint Presentation</vt:lpstr>
      <vt:lpstr>Constructing Your Message</vt:lpstr>
      <vt:lpstr>Discussion Question #3</vt:lpstr>
      <vt:lpstr>Tuning Your Communication</vt:lpstr>
      <vt:lpstr>Talking to the public</vt:lpstr>
      <vt:lpstr>PowerPoint Presentation</vt:lpstr>
      <vt:lpstr>Discussion Question #4</vt:lpstr>
      <vt:lpstr>Practice, Tweak, Repeat</vt:lpstr>
      <vt:lpstr>What will they remember?</vt:lpstr>
      <vt:lpstr>We make an impact</vt:lpstr>
      <vt:lpstr>Maybe you can’t grant wishes,  but you can still change lives</vt:lpstr>
      <vt:lpstr>Professional Development for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Brief</dc:title>
  <dc:creator>Thomas Glasmacher</dc:creator>
  <cp:lastModifiedBy>Constan, Zachary</cp:lastModifiedBy>
  <cp:revision>1010</cp:revision>
  <cp:lastPrinted>2003-05-09T03:33:16Z</cp:lastPrinted>
  <dcterms:created xsi:type="dcterms:W3CDTF">2010-11-26T22:03:55Z</dcterms:created>
  <dcterms:modified xsi:type="dcterms:W3CDTF">2023-12-07T14:36:17Z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0x010100F6DCD8DB76C63B4E9C4729B3AFA1197F</vt:lpwstr>
  </property>
</Properties>
</file>