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Override1.xml" ContentType="application/vnd.openxmlformats-officedocument.themeOverr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92" r:id="rId4"/>
    <p:sldMasterId id="2147483989" r:id="rId5"/>
    <p:sldMasterId id="2147483999" r:id="rId6"/>
  </p:sldMasterIdLst>
  <p:notesMasterIdLst>
    <p:notesMasterId r:id="rId28"/>
  </p:notesMasterIdLst>
  <p:handoutMasterIdLst>
    <p:handoutMasterId r:id="rId29"/>
  </p:handoutMasterIdLst>
  <p:sldIdLst>
    <p:sldId id="303" r:id="rId7"/>
    <p:sldId id="304" r:id="rId8"/>
    <p:sldId id="341" r:id="rId9"/>
    <p:sldId id="330" r:id="rId10"/>
    <p:sldId id="313" r:id="rId11"/>
    <p:sldId id="337" r:id="rId12"/>
    <p:sldId id="352" r:id="rId13"/>
    <p:sldId id="349" r:id="rId14"/>
    <p:sldId id="344" r:id="rId15"/>
    <p:sldId id="345" r:id="rId16"/>
    <p:sldId id="353" r:id="rId17"/>
    <p:sldId id="306" r:id="rId18"/>
    <p:sldId id="307" r:id="rId19"/>
    <p:sldId id="338" r:id="rId20"/>
    <p:sldId id="351" r:id="rId21"/>
    <p:sldId id="326" r:id="rId22"/>
    <p:sldId id="325" r:id="rId23"/>
    <p:sldId id="335" r:id="rId24"/>
    <p:sldId id="350" r:id="rId25"/>
    <p:sldId id="348" r:id="rId26"/>
    <p:sldId id="346" r:id="rId27"/>
  </p:sldIdLst>
  <p:sldSz cx="9144000" cy="6858000" type="screen4x3"/>
  <p:notesSz cx="6997700" cy="9271000"/>
  <p:defaultTex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19" userDrawn="1">
          <p15:clr>
            <a:srgbClr val="A4A3A4"/>
          </p15:clr>
        </p15:guide>
        <p15:guide id="2" pos="22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A1F2"/>
    <a:srgbClr val="6B9F25"/>
    <a:srgbClr val="342D2D"/>
    <a:srgbClr val="00B050"/>
    <a:srgbClr val="67B14B"/>
    <a:srgbClr val="000000"/>
    <a:srgbClr val="064308"/>
    <a:srgbClr val="E6E8DC"/>
    <a:srgbClr val="B7B58A"/>
    <a:srgbClr val="0F0C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4643" autoAdjust="0"/>
    <p:restoredTop sz="94660"/>
  </p:normalViewPr>
  <p:slideViewPr>
    <p:cSldViewPr snapToObjects="1">
      <p:cViewPr varScale="1">
        <p:scale>
          <a:sx n="77" d="100"/>
          <a:sy n="77" d="100"/>
        </p:scale>
        <p:origin x="564" y="96"/>
      </p:cViewPr>
      <p:guideLst>
        <p:guide orient="horz" pos="2160"/>
        <p:guide pos="2880"/>
      </p:guideLst>
    </p:cSldViewPr>
  </p:slideViewPr>
  <p:notesTextViewPr>
    <p:cViewPr>
      <p:scale>
        <a:sx n="100" d="100"/>
        <a:sy n="100" d="100"/>
      </p:scale>
      <p:origin x="0" y="0"/>
    </p:cViewPr>
  </p:notesTextViewPr>
  <p:notesViewPr>
    <p:cSldViewPr snapToObjects="1">
      <p:cViewPr varScale="1">
        <p:scale>
          <a:sx n="121" d="100"/>
          <a:sy n="121" d="100"/>
        </p:scale>
        <p:origin x="4884" y="96"/>
      </p:cViewPr>
      <p:guideLst>
        <p:guide orient="horz" pos="2919"/>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471"/>
          </a:xfrm>
          <a:prstGeom prst="rect">
            <a:avLst/>
          </a:prstGeom>
        </p:spPr>
        <p:txBody>
          <a:bodyPr vert="horz" wrap="square" lIns="92400" tIns="46200" rIns="92400" bIns="46200"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63744" y="0"/>
            <a:ext cx="3032337" cy="463471"/>
          </a:xfrm>
          <a:prstGeom prst="rect">
            <a:avLst/>
          </a:prstGeom>
        </p:spPr>
        <p:txBody>
          <a:bodyPr vert="horz" wrap="square" lIns="92400" tIns="46200" rIns="92400" bIns="46200"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6/19/2023</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wrap="square" lIns="92400" tIns="46200" rIns="92400" bIns="4620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99770" y="4403765"/>
            <a:ext cx="5598160" cy="4171233"/>
          </a:xfrm>
          <a:prstGeom prst="rect">
            <a:avLst/>
          </a:prstGeom>
        </p:spPr>
        <p:txBody>
          <a:bodyPr vert="horz" wrap="square" lIns="92400" tIns="46200" rIns="92400" bIns="46200"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0" y="8805937"/>
            <a:ext cx="3032337" cy="463470"/>
          </a:xfrm>
          <a:prstGeom prst="rect">
            <a:avLst/>
          </a:prstGeom>
        </p:spPr>
        <p:txBody>
          <a:bodyPr vert="horz" wrap="square" lIns="92400" tIns="46200" rIns="92400" bIns="46200"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63744" y="8805937"/>
            <a:ext cx="3032337" cy="463470"/>
          </a:xfrm>
          <a:prstGeom prst="rect">
            <a:avLst/>
          </a:prstGeom>
        </p:spPr>
        <p:txBody>
          <a:bodyPr vert="horz" wrap="square" lIns="92400" tIns="46200" rIns="92400" bIns="46200"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84153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r>
              <a:rPr lang="en-US" u="sng" dirty="0" smtClean="0">
                <a:ea typeface="ヒラギノ角ゴ Pro W3"/>
                <a:cs typeface="ヒラギノ角ゴ Pro W3"/>
              </a:rPr>
              <a:t>Other Points</a:t>
            </a:r>
            <a:r>
              <a:rPr lang="en-US" u="sng" baseline="0" dirty="0" smtClean="0">
                <a:ea typeface="ヒラギノ角ゴ Pro W3"/>
                <a:cs typeface="ヒラギノ角ゴ Pro W3"/>
              </a:rPr>
              <a:t> to Mention</a:t>
            </a:r>
            <a:r>
              <a:rPr lang="en-US" baseline="0" dirty="0" smtClean="0">
                <a:ea typeface="ヒラギノ角ゴ Pro W3"/>
                <a:cs typeface="ヒラギノ角ゴ Pro W3"/>
              </a:rPr>
              <a:t>:</a:t>
            </a:r>
          </a:p>
          <a:p>
            <a:endParaRPr lang="en-US" dirty="0" smtClean="0">
              <a:ea typeface="ヒラギノ角ゴ Pro W3"/>
              <a:cs typeface="ヒラギノ角ゴ Pro W3"/>
            </a:endParaRPr>
          </a:p>
          <a:p>
            <a:pPr marL="171450" indent="-171450">
              <a:buFont typeface="Arial" panose="020B0604020202020204" pitchFamily="34" charset="0"/>
              <a:buChar char="•"/>
            </a:pPr>
            <a:r>
              <a:rPr lang="en-US" dirty="0" smtClean="0">
                <a:ea typeface="ヒラギノ角ゴ Pro W3"/>
                <a:cs typeface="ヒラギノ角ゴ Pro W3"/>
              </a:rPr>
              <a:t>FRIB enables</a:t>
            </a:r>
            <a:r>
              <a:rPr lang="en-US" baseline="0" dirty="0" smtClean="0">
                <a:ea typeface="ヒラギノ角ゴ Pro W3"/>
                <a:cs typeface="ヒラギノ角ゴ Pro W3"/>
              </a:rPr>
              <a:t> scientist to make discoveries in properties of atomic nuclei, nuclear astrophysics, tests of fundamental symmetries, and isotope research for society</a:t>
            </a:r>
          </a:p>
          <a:p>
            <a:pPr marL="171450" indent="-171450">
              <a:buFont typeface="Arial" panose="020B0604020202020204" pitchFamily="34" charset="0"/>
              <a:buChar char="•"/>
            </a:pPr>
            <a:r>
              <a:rPr lang="en-US" baseline="0" dirty="0" smtClean="0">
                <a:ea typeface="ヒラギノ角ゴ Pro W3"/>
                <a:cs typeface="ヒラギノ角ゴ Pro W3"/>
              </a:rPr>
              <a:t>Approximately 1,400 world-class scientists are engaged and belong to the FRIB Users Organization (FRIBUO)</a:t>
            </a:r>
          </a:p>
          <a:p>
            <a:pPr marL="171450" indent="-171450">
              <a:buFont typeface="Arial" panose="020B0604020202020204" pitchFamily="34" charset="0"/>
              <a:buChar char="•"/>
            </a:pPr>
            <a:r>
              <a:rPr lang="en-US" baseline="0" dirty="0" smtClean="0">
                <a:ea typeface="ヒラギノ角ゴ Pro W3"/>
                <a:cs typeface="ヒラギノ角ゴ Pro W3"/>
              </a:rPr>
              <a:t>Made possible by partnerships with the best in the nation and world; 13 active Work-for-Others agreements and 14 active MOUs</a:t>
            </a:r>
          </a:p>
          <a:p>
            <a:pPr marL="171450" indent="-171450">
              <a:buFont typeface="Arial" panose="020B0604020202020204" pitchFamily="34" charset="0"/>
              <a:buChar char="•"/>
            </a:pPr>
            <a:endParaRPr lang="en-US" dirty="0" smtClean="0">
              <a:ea typeface="ヒラギノ角ゴ Pro W3"/>
              <a:cs typeface="ヒラギノ角ゴ Pro W3"/>
            </a:endParaRPr>
          </a:p>
        </p:txBody>
      </p:sp>
    </p:spTree>
    <p:extLst>
      <p:ext uri="{BB962C8B-B14F-4D97-AF65-F5344CB8AC3E}">
        <p14:creationId xmlns:p14="http://schemas.microsoft.com/office/powerpoint/2010/main" val="296209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327637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1552646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318257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1852365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876079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6: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26:notes"/>
          <p:cNvSpPr>
            <a:spLocks noGrp="1" noRot="1" noChangeAspect="1"/>
          </p:cNvSpPr>
          <p:nvPr>
            <p:ph type="sldImg" idx="2"/>
          </p:nvPr>
        </p:nvSpPr>
        <p:spPr>
          <a:xfrm>
            <a:off x="1182688" y="695325"/>
            <a:ext cx="463391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9338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5.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0512180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57083147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53143911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1"/>
            <a:ext cx="7489976" cy="44038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5096" tIns="42548" rIns="85096" bIns="42548">
            <a:spAutoFit/>
          </a:bodyPr>
          <a:lstStyle/>
          <a:p>
            <a:pPr defTabSz="449856" eaLnBrk="0" hangingPunct="0">
              <a:lnSpc>
                <a:spcPct val="90000"/>
              </a:lnSpc>
              <a:defRPr/>
            </a:pPr>
            <a:endParaRPr lang="en-US" sz="2559"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1"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2455452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17954218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1459496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133913335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B266EA-EDB3-41CF-9E77-76047EE3E9B7}" type="slidenum">
              <a:rPr lang="en-US"/>
              <a:pPr>
                <a:defRPr/>
              </a:pPr>
              <a:t>‹#›</a:t>
            </a:fld>
            <a:endParaRPr lang="en-US"/>
          </a:p>
        </p:txBody>
      </p:sp>
    </p:spTree>
    <p:extLst>
      <p:ext uri="{BB962C8B-B14F-4D97-AF65-F5344CB8AC3E}">
        <p14:creationId xmlns:p14="http://schemas.microsoft.com/office/powerpoint/2010/main" val="378616005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ontent">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26725"/>
            <a:ext cx="9144000" cy="731276"/>
          </a:xfrm>
          <a:prstGeom prst="rect">
            <a:avLst/>
          </a:prstGeom>
        </p:spPr>
      </p:pic>
      <p:pic>
        <p:nvPicPr>
          <p:cNvPr id="5" name="Picture 7" descr="FRIB_ppt_top.jpg"/>
          <p:cNvPicPr>
            <a:picLocks noChangeAspect="1"/>
          </p:cNvPicPr>
          <p:nvPr/>
        </p:nvPicPr>
        <p:blipFill>
          <a:blip r:embed="rId4" cstate="print"/>
          <a:srcRect/>
          <a:stretch>
            <a:fillRect/>
          </a:stretch>
        </p:blipFill>
        <p:spPr bwMode="auto">
          <a:xfrm>
            <a:off x="0" y="0"/>
            <a:ext cx="9144000" cy="1003102"/>
          </a:xfrm>
          <a:prstGeom prst="rect">
            <a:avLst/>
          </a:prstGeom>
          <a:noFill/>
          <a:ln w="9525">
            <a:noFill/>
            <a:miter lim="800000"/>
            <a:headEnd/>
            <a:tailEnd/>
          </a:ln>
        </p:spPr>
      </p:pic>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6996"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69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ヒラギノ角ゴ Pro W3" pitchFamily="-107" charset="-128"/>
              <a:cs typeface="Arial" charset="0"/>
            </a:endParaRPr>
          </a:p>
        </p:txBody>
      </p:sp>
      <p:sp>
        <p:nvSpPr>
          <p:cNvPr id="3" name="Content Placeholder 2"/>
          <p:cNvSpPr>
            <a:spLocks noGrp="1"/>
          </p:cNvSpPr>
          <p:nvPr>
            <p:ph idx="1"/>
          </p:nvPr>
        </p:nvSpPr>
        <p:spPr>
          <a:xfrm>
            <a:off x="76200" y="1067100"/>
            <a:ext cx="8990922" cy="5027414"/>
          </a:xfrm>
        </p:spPr>
        <p:txBody>
          <a:bodyPr/>
          <a:lstStyle>
            <a:lvl3pPr>
              <a:defRPr sz="18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76200" y="285755"/>
            <a:ext cx="8991600" cy="48577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a:ea typeface="+mn-ea"/>
                <a:cs typeface="Arial"/>
              </a:rPr>
              <a:t>Zach Constan, Outreach Coordinator</a:t>
            </a:r>
            <a:endParaRPr kumimoji="0" lang="en-US" sz="1000" b="0" i="0" u="none" strike="noStrike" kern="1200" cap="none" spc="0" normalizeH="0" baseline="0" noProof="0" dirty="0">
              <a:ln>
                <a:noFill/>
              </a:ln>
              <a:solidFill>
                <a:srgbClr val="064308"/>
              </a:solidFill>
              <a:effectLst/>
              <a:uLnTx/>
              <a:uFillTx/>
              <a:latin typeface="Arial"/>
              <a:ea typeface="+mn-ea"/>
              <a:cs typeface="Arial"/>
            </a:endParaRPr>
          </a:p>
        </p:txBody>
      </p:sp>
      <p:sp>
        <p:nvSpPr>
          <p:cNvPr id="10" name="Slide Number Placeholder 4"/>
          <p:cNvSpPr>
            <a:spLocks noGrp="1"/>
          </p:cNvSpPr>
          <p:nvPr>
            <p:ph type="sldNum" sz="quarter" idx="11"/>
          </p:nvPr>
        </p:nvSpPr>
        <p:spPr/>
        <p:txBody>
          <a:bodyPr/>
          <a:lstStyle>
            <a:lvl1pPr>
              <a:defRPr/>
            </a:lvl1p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rPr>
              <a:t>, Slide </a:t>
            </a:r>
            <a:fld id="{35AD4620-7552-4207-8973-898801ED212B}" type="slidenum">
              <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rPr>
              <a:pPr marL="0" marR="0" lvl="0" indent="0" algn="l" defTabSz="457200" rtl="0" eaLnBrk="0" fontAlgn="base" latinLnBrk="0" hangingPunct="0">
                <a:lnSpc>
                  <a:spcPct val="90000"/>
                </a:lnSpc>
                <a:spcBef>
                  <a:spcPct val="0"/>
                </a:spcBef>
                <a:spcAft>
                  <a:spcPct val="0"/>
                </a:spcAft>
                <a:buClrTx/>
                <a:buSzTx/>
                <a:buFontTx/>
                <a:buNone/>
                <a:tabLst/>
                <a:defRPr/>
              </a:pPr>
              <a:t>‹#›</a:t>
            </a:fld>
            <a:endPar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endParaRPr>
          </a:p>
        </p:txBody>
      </p:sp>
      <p:pic>
        <p:nvPicPr>
          <p:cNvPr id="11" name="Picture 1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5311931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79694726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image" Target="../media/image11.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156813"/>
            <a:ext cx="9144000" cy="72479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2400" y="6195225"/>
            <a:ext cx="579349" cy="657933"/>
          </a:xfrm>
          <a:prstGeom prst="rect">
            <a:avLst/>
          </a:prstGeom>
        </p:spPr>
      </p:pic>
      <p:pic>
        <p:nvPicPr>
          <p:cNvPr id="9" name="Picture 8"/>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62000" y="6228978"/>
            <a:ext cx="463888" cy="580461"/>
          </a:xfrm>
          <a:prstGeom prst="rect">
            <a:avLst/>
          </a:prstGeom>
        </p:spPr>
      </p:pic>
      <p:sp>
        <p:nvSpPr>
          <p:cNvPr id="2" name="TextBox 1"/>
          <p:cNvSpPr txBox="1"/>
          <p:nvPr userDrawn="1"/>
        </p:nvSpPr>
        <p:spPr>
          <a:xfrm>
            <a:off x="1295400" y="6228978"/>
            <a:ext cx="3200400" cy="507831"/>
          </a:xfrm>
          <a:prstGeom prst="rect">
            <a:avLst/>
          </a:prstGeom>
          <a:noFill/>
        </p:spPr>
        <p:txBody>
          <a:bodyPr wrap="square" rtlCol="0">
            <a:spAutoFit/>
          </a:bodyPr>
          <a:lstStyle/>
          <a:p>
            <a:r>
              <a:rPr lang="en-US" sz="900" dirty="0" smtClean="0">
                <a:solidFill>
                  <a:schemeClr val="tx2">
                    <a:lumMod val="75000"/>
                    <a:lumOff val="25000"/>
                  </a:schemeClr>
                </a:solidFill>
                <a:latin typeface="Gotham Book" pitchFamily="50" charset="0"/>
                <a:cs typeface="Gotham Book" pitchFamily="50" charset="0"/>
              </a:rPr>
              <a:t>U.S.</a:t>
            </a:r>
            <a:r>
              <a:rPr lang="en-US" sz="900" baseline="0" dirty="0" smtClean="0">
                <a:solidFill>
                  <a:schemeClr val="tx2">
                    <a:lumMod val="75000"/>
                    <a:lumOff val="25000"/>
                  </a:schemeClr>
                </a:solidFill>
                <a:latin typeface="Gotham Book" pitchFamily="50" charset="0"/>
                <a:cs typeface="Gotham Book" pitchFamily="50" charset="0"/>
              </a:rPr>
              <a:t> Department of Energy Office of Science</a:t>
            </a:r>
          </a:p>
          <a:p>
            <a:r>
              <a:rPr lang="en-US" sz="900" baseline="0" dirty="0" smtClean="0">
                <a:solidFill>
                  <a:schemeClr val="tx2">
                    <a:lumMod val="75000"/>
                    <a:lumOff val="25000"/>
                  </a:schemeClr>
                </a:solidFill>
                <a:latin typeface="Gotham Book" pitchFamily="50" charset="0"/>
                <a:cs typeface="Gotham Book" pitchFamily="50" charset="0"/>
              </a:rPr>
              <a:t>National Science Foundation</a:t>
            </a:r>
          </a:p>
          <a:p>
            <a:r>
              <a:rPr lang="en-US" sz="900" baseline="0" dirty="0" smtClean="0">
                <a:solidFill>
                  <a:schemeClr val="tx2">
                    <a:lumMod val="75000"/>
                    <a:lumOff val="25000"/>
                  </a:schemeClr>
                </a:solidFill>
                <a:latin typeface="Gotham Book" pitchFamily="50" charset="0"/>
                <a:cs typeface="Gotham Book" pitchFamily="50" charset="0"/>
              </a:rPr>
              <a:t>Michigan State University</a:t>
            </a:r>
            <a:endParaRPr lang="en-US" sz="900" dirty="0">
              <a:solidFill>
                <a:schemeClr val="tx2">
                  <a:lumMod val="75000"/>
                  <a:lumOff val="25000"/>
                </a:schemeClr>
              </a:solidFill>
              <a:latin typeface="Gotham Book" pitchFamily="50" charset="0"/>
              <a:cs typeface="Gotham Book" pitchFamily="50" charset="0"/>
            </a:endParaRPr>
          </a:p>
        </p:txBody>
      </p:sp>
      <p:sp>
        <p:nvSpPr>
          <p:cNvPr id="6" name="Rectangle 5"/>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10" name="Picture 9"/>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3737340564"/>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67100" y="6145006"/>
            <a:ext cx="2209800" cy="736600"/>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43774" y="5564145"/>
            <a:ext cx="1972809" cy="657603"/>
          </a:xfrm>
          <a:prstGeom prst="rect">
            <a:avLst/>
          </a:prstGeom>
        </p:spPr>
      </p:pic>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8600" y="5667455"/>
            <a:ext cx="2698400" cy="450982"/>
          </a:xfrm>
          <a:prstGeom prst="rect">
            <a:avLst/>
          </a:prstGeom>
        </p:spPr>
      </p:pic>
      <p:grpSp>
        <p:nvGrpSpPr>
          <p:cNvPr id="14" name="Group 13">
            <a:extLst>
              <a:ext uri="{FF2B5EF4-FFF2-40B4-BE49-F238E27FC236}">
                <a16:creationId xmlns:a16="http://schemas.microsoft.com/office/drawing/2014/main" id="{8E79C30C-015D-6A43-AF98-91BD37A04167}"/>
              </a:ext>
            </a:extLst>
          </p:cNvPr>
          <p:cNvGrpSpPr/>
          <p:nvPr userDrawn="1"/>
        </p:nvGrpSpPr>
        <p:grpSpPr>
          <a:xfrm>
            <a:off x="5676634" y="5580276"/>
            <a:ext cx="3341334" cy="625342"/>
            <a:chOff x="6170991" y="3667486"/>
            <a:chExt cx="3678934" cy="688525"/>
          </a:xfrm>
        </p:grpSpPr>
        <p:sp>
          <p:nvSpPr>
            <p:cNvPr id="15" name="TextBox 14">
              <a:extLst>
                <a:ext uri="{FF2B5EF4-FFF2-40B4-BE49-F238E27FC236}">
                  <a16:creationId xmlns:a16="http://schemas.microsoft.com/office/drawing/2014/main" id="{21C30339-BC84-9C41-9282-2640A0E55648}"/>
                </a:ext>
              </a:extLst>
            </p:cNvPr>
            <p:cNvSpPr txBox="1"/>
            <p:nvPr/>
          </p:nvSpPr>
          <p:spPr>
            <a:xfrm>
              <a:off x="6800527" y="3811693"/>
              <a:ext cx="3049398" cy="406648"/>
            </a:xfrm>
            <a:prstGeom prst="rect">
              <a:avLst/>
            </a:prstGeom>
            <a:noFill/>
          </p:spPr>
          <p:txBody>
            <a:bodyPr wrap="square" rtlCol="0">
              <a:spAutoFit/>
            </a:bodyPr>
            <a:lstStyle/>
            <a:p>
              <a:pPr algn="l"/>
              <a:r>
                <a:rPr lang="en-US" sz="1800" dirty="0">
                  <a:latin typeface="Garamond" panose="02020404030301010803" pitchFamily="18" charset="0"/>
                </a:rPr>
                <a:t>National Science Foundation</a:t>
              </a:r>
            </a:p>
          </p:txBody>
        </p:sp>
        <p:pic>
          <p:nvPicPr>
            <p:cNvPr id="16" name="Picture 15">
              <a:extLst>
                <a:ext uri="{FF2B5EF4-FFF2-40B4-BE49-F238E27FC236}">
                  <a16:creationId xmlns:a16="http://schemas.microsoft.com/office/drawing/2014/main" id="{87E4AE37-7BCD-3241-BBAB-24D48E19DA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0991" y="3667486"/>
              <a:ext cx="684402" cy="688525"/>
            </a:xfrm>
            <a:prstGeom prst="rect">
              <a:avLst/>
            </a:prstGeom>
          </p:spPr>
        </p:pic>
      </p:grpSp>
    </p:spTree>
  </p:cSld>
  <p:clrMap bg1="lt1" tx1="dk1" bg2="lt2" tx2="dk2" accent1="accent1" accent2="accent2" accent3="accent3" accent4="accent4" accent5="accent5" accent6="accent6" hlink="hlink" folHlink="folHlink"/>
  <p:sldLayoutIdLst>
    <p:sldLayoutId id="2147483990" r:id="rId1"/>
    <p:sldLayoutId id="2147483991" r:id="rId2"/>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156813"/>
            <a:ext cx="9144000" cy="72479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52400" y="6195225"/>
            <a:ext cx="579349" cy="657933"/>
          </a:xfrm>
          <a:prstGeom prst="rect">
            <a:avLst/>
          </a:prstGeom>
        </p:spPr>
      </p:pic>
      <p:pic>
        <p:nvPicPr>
          <p:cNvPr id="9" name="Picture 8"/>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62000" y="6228978"/>
            <a:ext cx="463888" cy="580461"/>
          </a:xfrm>
          <a:prstGeom prst="rect">
            <a:avLst/>
          </a:prstGeom>
        </p:spPr>
      </p:pic>
      <p:sp>
        <p:nvSpPr>
          <p:cNvPr id="2" name="TextBox 1"/>
          <p:cNvSpPr txBox="1"/>
          <p:nvPr userDrawn="1"/>
        </p:nvSpPr>
        <p:spPr>
          <a:xfrm>
            <a:off x="1295400" y="6228978"/>
            <a:ext cx="3200400" cy="507831"/>
          </a:xfrm>
          <a:prstGeom prst="rect">
            <a:avLst/>
          </a:prstGeom>
          <a:noFill/>
        </p:spPr>
        <p:txBody>
          <a:bodyPr wrap="square" rtlCol="0">
            <a:spAutoFit/>
          </a:bodyPr>
          <a:lstStyle/>
          <a:p>
            <a:r>
              <a:rPr lang="en-US" sz="900" dirty="0" smtClean="0">
                <a:solidFill>
                  <a:schemeClr val="tx2">
                    <a:lumMod val="75000"/>
                    <a:lumOff val="25000"/>
                  </a:schemeClr>
                </a:solidFill>
                <a:latin typeface="Gotham Book" pitchFamily="50" charset="0"/>
                <a:cs typeface="Gotham Book" pitchFamily="50" charset="0"/>
              </a:rPr>
              <a:t>U.S.</a:t>
            </a:r>
            <a:r>
              <a:rPr lang="en-US" sz="900" baseline="0" dirty="0" smtClean="0">
                <a:solidFill>
                  <a:schemeClr val="tx2">
                    <a:lumMod val="75000"/>
                    <a:lumOff val="25000"/>
                  </a:schemeClr>
                </a:solidFill>
                <a:latin typeface="Gotham Book" pitchFamily="50" charset="0"/>
                <a:cs typeface="Gotham Book" pitchFamily="50" charset="0"/>
              </a:rPr>
              <a:t> Department of Energy Office of Science</a:t>
            </a:r>
          </a:p>
          <a:p>
            <a:r>
              <a:rPr lang="en-US" sz="900" baseline="0" dirty="0" smtClean="0">
                <a:solidFill>
                  <a:schemeClr val="tx2">
                    <a:lumMod val="75000"/>
                    <a:lumOff val="25000"/>
                  </a:schemeClr>
                </a:solidFill>
                <a:latin typeface="Gotham Book" pitchFamily="50" charset="0"/>
                <a:cs typeface="Gotham Book" pitchFamily="50" charset="0"/>
              </a:rPr>
              <a:t>National Science Foundation</a:t>
            </a:r>
          </a:p>
          <a:p>
            <a:r>
              <a:rPr lang="en-US" sz="900" baseline="0" dirty="0" smtClean="0">
                <a:solidFill>
                  <a:schemeClr val="tx2">
                    <a:lumMod val="75000"/>
                    <a:lumOff val="25000"/>
                  </a:schemeClr>
                </a:solidFill>
                <a:latin typeface="Gotham Book" pitchFamily="50" charset="0"/>
                <a:cs typeface="Gotham Book" pitchFamily="50" charset="0"/>
              </a:rPr>
              <a:t>Michigan State University</a:t>
            </a:r>
            <a:endParaRPr lang="en-US" sz="900" dirty="0">
              <a:solidFill>
                <a:schemeClr val="tx2">
                  <a:lumMod val="75000"/>
                  <a:lumOff val="25000"/>
                </a:schemeClr>
              </a:solidFill>
              <a:latin typeface="Gotham Book" pitchFamily="50" charset="0"/>
              <a:cs typeface="Gotham Book" pitchFamily="50" charset="0"/>
            </a:endParaRPr>
          </a:p>
        </p:txBody>
      </p:sp>
      <p:sp>
        <p:nvSpPr>
          <p:cNvPr id="6" name="Rectangle 5"/>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10" name="Picture 9"/>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1192224623"/>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43.jpg"/><Relationship Id="rId4" Type="http://schemas.openxmlformats.org/officeDocument/2006/relationships/hyperlink" Target="http://www.nscl.msu.edu/public/educatio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4.gif"/></Relationships>
</file>

<file path=ppt/slides/_rels/slide1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shop.msu.edu" TargetMode="External"/><Relationship Id="rId7" Type="http://schemas.openxmlformats.org/officeDocument/2006/relationships/image" Target="../media/image52.jpeg"/><Relationship Id="rId12" Type="http://schemas.openxmlformats.org/officeDocument/2006/relationships/image" Target="../media/image5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hyperlink" Target="http://www.nscl.msu.edu/" TargetMode="External"/><Relationship Id="rId10" Type="http://schemas.openxmlformats.org/officeDocument/2006/relationships/image" Target="../media/image55.png"/><Relationship Id="rId4" Type="http://schemas.openxmlformats.org/officeDocument/2006/relationships/hyperlink" Target="mailto:visits@frib.msu.edu" TargetMode="External"/><Relationship Id="rId9"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9.jpg"/></Relationships>
</file>

<file path=ppt/slides/_rels/slide2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emf"/><Relationship Id="rId3" Type="http://schemas.openxmlformats.org/officeDocument/2006/relationships/image" Target="../media/image16.emf"/><Relationship Id="rId7" Type="http://schemas.microsoft.com/office/2007/relationships/hdphoto" Target="../media/hdphoto1.wdp"/><Relationship Id="rId12" Type="http://schemas.openxmlformats.org/officeDocument/2006/relationships/image" Target="../media/image24.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emf"/><Relationship Id="rId15" Type="http://schemas.openxmlformats.org/officeDocument/2006/relationships/image" Target="../media/image27.jpeg"/><Relationship Id="rId10" Type="http://schemas.openxmlformats.org/officeDocument/2006/relationships/image" Target="../media/image22.jpeg"/><Relationship Id="rId4" Type="http://schemas.openxmlformats.org/officeDocument/2006/relationships/image" Target="../media/image17.jpeg"/><Relationship Id="rId9" Type="http://schemas.openxmlformats.org/officeDocument/2006/relationships/image" Target="../media/image21.png"/><Relationship Id="rId1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3.jpeg"/><Relationship Id="rId5" Type="http://schemas.microsoft.com/office/2007/relationships/hdphoto" Target="../media/hdphoto2.wdp"/><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I:\projects\outreach\Tours\Tour%20presentation%20files\constan_tour_v5.mp4" TargetMode="External"/><Relationship Id="rId1" Type="http://schemas.microsoft.com/office/2007/relationships/media" Target="file:///I:\projects\outreach\Tours\Tour%20presentation%20files\constan_tour_v5.mp4" TargetMode="External"/><Relationship Id="rId5" Type="http://schemas.openxmlformats.org/officeDocument/2006/relationships/image" Target="../media/image36.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0" y="1676400"/>
            <a:ext cx="9144000" cy="1564729"/>
          </a:xfrm>
          <a:prstGeom prst="rect">
            <a:avLst/>
          </a:prstGeom>
        </p:spPr>
        <p:txBody>
          <a:bodyPr/>
          <a:lstStyle>
            <a:lvl1pPr algn="ctr" defTabSz="803293" rtl="0" eaLnBrk="1" fontAlgn="base" hangingPunct="1">
              <a:lnSpc>
                <a:spcPct val="88000"/>
              </a:lnSpc>
              <a:spcBef>
                <a:spcPct val="0"/>
              </a:spcBef>
              <a:spcAft>
                <a:spcPct val="0"/>
              </a:spcAft>
              <a:defRPr sz="3200" b="1">
                <a:solidFill>
                  <a:schemeClr val="tx1"/>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lnSpc>
                <a:spcPct val="75000"/>
              </a:lnSpc>
              <a:spcBef>
                <a:spcPct val="30000"/>
              </a:spcBef>
              <a:defRPr/>
            </a:pPr>
            <a:r>
              <a:rPr lang="en-US" sz="4400" dirty="0" smtClean="0">
                <a:effectLst>
                  <a:outerShdw blurRad="38100" dist="38100" dir="2700000" algn="tl">
                    <a:srgbClr val="000000"/>
                  </a:outerShdw>
                </a:effectLst>
              </a:rPr>
              <a:t>WHO WILL DISCOVER</a:t>
            </a:r>
          </a:p>
          <a:p>
            <a:pPr>
              <a:lnSpc>
                <a:spcPct val="75000"/>
              </a:lnSpc>
              <a:spcBef>
                <a:spcPct val="30000"/>
              </a:spcBef>
              <a:defRPr/>
            </a:pPr>
            <a:r>
              <a:rPr lang="en-US" sz="4400" dirty="0" smtClean="0">
                <a:effectLst>
                  <a:outerShdw blurRad="38100" dist="38100" dir="2700000" algn="tl">
                    <a:srgbClr val="000000"/>
                  </a:outerShdw>
                </a:effectLst>
              </a:rPr>
              <a:t>OUR FUTURE?</a:t>
            </a:r>
            <a:endParaRPr lang="en-US" sz="4400" dirty="0">
              <a:effectLst>
                <a:outerShdw blurRad="38100" dist="38100" dir="2700000" algn="tl">
                  <a:srgbClr val="000000"/>
                </a:outerShdw>
              </a:effectLst>
            </a:endParaRPr>
          </a:p>
          <a:p>
            <a:pPr>
              <a:lnSpc>
                <a:spcPct val="75000"/>
              </a:lnSpc>
              <a:spcBef>
                <a:spcPct val="30000"/>
              </a:spcBef>
              <a:defRPr/>
            </a:pPr>
            <a:r>
              <a:rPr lang="en-US" sz="2000" i="1" dirty="0" smtClean="0"/>
              <a:t>World-class nuclear experimentation and theory at </a:t>
            </a:r>
            <a:r>
              <a:rPr lang="en-US" sz="2000" i="1" dirty="0" smtClean="0">
                <a:solidFill>
                  <a:schemeClr val="accent4"/>
                </a:solidFill>
              </a:rPr>
              <a:t>MSU</a:t>
            </a:r>
            <a:endParaRPr lang="en-US" sz="2000" i="1" dirty="0">
              <a:solidFill>
                <a:schemeClr val="accent4"/>
              </a:solidFill>
            </a:endParaRPr>
          </a:p>
        </p:txBody>
      </p:sp>
      <p:sp>
        <p:nvSpPr>
          <p:cNvPr id="6" name="Subtitle 6"/>
          <p:cNvSpPr txBox="1">
            <a:spLocks/>
          </p:cNvSpPr>
          <p:nvPr/>
        </p:nvSpPr>
        <p:spPr>
          <a:xfrm>
            <a:off x="128289" y="3657600"/>
            <a:ext cx="9144000" cy="12192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Dr. Zach Constan</a:t>
            </a:r>
          </a:p>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Outreach Coordinator</a:t>
            </a:r>
          </a:p>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Facility for Rare Isotope Beams (FRIB)</a:t>
            </a:r>
          </a:p>
          <a:p>
            <a:pPr marL="0" indent="0" algn="ctr">
              <a:buFont typeface="Wingdings" pitchFamily="2" charset="2"/>
              <a:buNone/>
            </a:pPr>
            <a:endParaRPr lang="en-US" sz="1800" kern="0" dirty="0" smtClean="0">
              <a:ea typeface="ＭＳ Ｐゴシック"/>
              <a:cs typeface="ＭＳ Ｐゴシック"/>
            </a:endParaRPr>
          </a:p>
          <a:p>
            <a:pPr marL="0" indent="0" algn="ctr">
              <a:buFont typeface="Wingdings" pitchFamily="2" charset="2"/>
              <a:buNone/>
            </a:pPr>
            <a:endParaRPr lang="en-US" sz="1800" kern="0" dirty="0" smtClean="0">
              <a:latin typeface="Arial" pitchFamily="34" charset="0"/>
              <a:ea typeface="ＭＳ Ｐゴシック"/>
              <a:cs typeface="ＭＳ Ｐゴシック"/>
            </a:endParaRPr>
          </a:p>
        </p:txBody>
      </p:sp>
      <p:sp>
        <p:nvSpPr>
          <p:cNvPr id="5" name="Oval 4"/>
          <p:cNvSpPr/>
          <p:nvPr/>
        </p:nvSpPr>
        <p:spPr>
          <a:xfrm>
            <a:off x="3733800" y="35052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30872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28650" y="258842"/>
            <a:ext cx="7886700" cy="1325563"/>
          </a:xfrm>
        </p:spPr>
        <p:txBody>
          <a:bodyPr/>
          <a:lstStyle/>
          <a:p>
            <a:pPr eaLnBrk="1" hangingPunct="1"/>
            <a:r>
              <a:rPr lang="en-US" altLang="en-US" sz="3600" dirty="0" smtClean="0"/>
              <a:t>Detectors measure the invisible</a:t>
            </a:r>
          </a:p>
        </p:txBody>
      </p:sp>
      <p:grpSp>
        <p:nvGrpSpPr>
          <p:cNvPr id="2" name="Group 3"/>
          <p:cNvGrpSpPr>
            <a:grpSpLocks/>
          </p:cNvGrpSpPr>
          <p:nvPr/>
        </p:nvGrpSpPr>
        <p:grpSpPr bwMode="auto">
          <a:xfrm>
            <a:off x="428929" y="1323790"/>
            <a:ext cx="3196375" cy="2176035"/>
            <a:chOff x="192" y="864"/>
            <a:chExt cx="2448" cy="1669"/>
          </a:xfrm>
        </p:grpSpPr>
        <p:grpSp>
          <p:nvGrpSpPr>
            <p:cNvPr id="28684" name="Group 4"/>
            <p:cNvGrpSpPr>
              <a:grpSpLocks/>
            </p:cNvGrpSpPr>
            <p:nvPr/>
          </p:nvGrpSpPr>
          <p:grpSpPr bwMode="auto">
            <a:xfrm>
              <a:off x="192" y="864"/>
              <a:ext cx="2448" cy="1669"/>
              <a:chOff x="192" y="864"/>
              <a:chExt cx="2448" cy="1669"/>
            </a:xfrm>
          </p:grpSpPr>
          <p:pic>
            <p:nvPicPr>
              <p:cNvPr id="28686" name="Picture 5"/>
              <p:cNvPicPr>
                <a:picLocks noChangeAspect="1" noChangeArrowheads="1"/>
              </p:cNvPicPr>
              <p:nvPr/>
            </p:nvPicPr>
            <p:blipFill>
              <a:blip r:embed="rId3">
                <a:extLst>
                  <a:ext uri="{28A0092B-C50C-407E-A947-70E740481C1C}">
                    <a14:useLocalDpi xmlns:a14="http://schemas.microsoft.com/office/drawing/2010/main" val="0"/>
                  </a:ext>
                </a:extLst>
              </a:blip>
              <a:srcRect r="4295" b="16667"/>
              <a:stretch>
                <a:fillRect/>
              </a:stretch>
            </p:blipFill>
            <p:spPr bwMode="auto">
              <a:xfrm>
                <a:off x="192" y="864"/>
                <a:ext cx="2448" cy="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Text Box 6"/>
              <p:cNvSpPr txBox="1">
                <a:spLocks noChangeArrowheads="1"/>
              </p:cNvSpPr>
              <p:nvPr/>
            </p:nvSpPr>
            <p:spPr bwMode="auto">
              <a:xfrm>
                <a:off x="780" y="1712"/>
                <a:ext cx="1339"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800" b="1" i="1"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“Halo nuclei” </a:t>
                </a:r>
                <a:r>
                  <a:rPr kumimoji="0" lang="en-US" altLang="en-US" sz="18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and neutron-rich isotopes</a:t>
                </a:r>
              </a:p>
            </p:txBody>
          </p:sp>
        </p:grpSp>
        <p:sp>
          <p:nvSpPr>
            <p:cNvPr id="28685" name="Text Box 7"/>
            <p:cNvSpPr txBox="1">
              <a:spLocks noChangeArrowheads="1"/>
            </p:cNvSpPr>
            <p:nvPr/>
          </p:nvSpPr>
          <p:spPr bwMode="auto">
            <a:xfrm>
              <a:off x="685" y="1193"/>
              <a:ext cx="1513"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a:solidFill>
                      <a:prstClr val="black"/>
                    </a:solidFill>
                  </a:ln>
                  <a:solidFill>
                    <a:srgbClr val="00B050"/>
                  </a:solidFill>
                  <a:effectLst/>
                  <a:uLnTx/>
                  <a:uFillTx/>
                  <a:latin typeface="Arial Black" panose="020B0A04020102020204" pitchFamily="34" charset="0"/>
                  <a:ea typeface="ヒラギノ角ゴ Pro W3"/>
                </a:rPr>
                <a:t>MoNA</a:t>
              </a:r>
              <a:r>
                <a:rPr kumimoji="0" lang="en-US" altLang="en-US" sz="3600" b="0" i="0" u="none" strike="noStrike" kern="1200" cap="none" spc="0" normalizeH="0" baseline="0" noProof="0" dirty="0">
                  <a:ln>
                    <a:solidFill>
                      <a:prstClr val="black"/>
                    </a:solidFill>
                  </a:ln>
                  <a:solidFill>
                    <a:srgbClr val="00B050"/>
                  </a:solidFill>
                  <a:effectLst/>
                  <a:uLnTx/>
                  <a:uFillTx/>
                  <a:latin typeface="Arial Black" panose="020B0A04020102020204" pitchFamily="34" charset="0"/>
                  <a:ea typeface="ヒラギノ角ゴ Pro W3"/>
                </a:rPr>
                <a:t>  </a:t>
              </a:r>
            </a:p>
          </p:txBody>
        </p:sp>
      </p:grpSp>
      <p:grpSp>
        <p:nvGrpSpPr>
          <p:cNvPr id="4" name="Group 12"/>
          <p:cNvGrpSpPr>
            <a:grpSpLocks/>
          </p:cNvGrpSpPr>
          <p:nvPr/>
        </p:nvGrpSpPr>
        <p:grpSpPr bwMode="auto">
          <a:xfrm>
            <a:off x="5791200" y="1323791"/>
            <a:ext cx="2944003" cy="4086716"/>
            <a:chOff x="1275" y="768"/>
            <a:chExt cx="2486" cy="3456"/>
          </a:xfrm>
        </p:grpSpPr>
        <p:pic>
          <p:nvPicPr>
            <p:cNvPr id="28681" name="Picture 13"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 y="768"/>
              <a:ext cx="2469" cy="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 Box 14"/>
            <p:cNvSpPr txBox="1">
              <a:spLocks noChangeArrowheads="1"/>
            </p:cNvSpPr>
            <p:nvPr/>
          </p:nvSpPr>
          <p:spPr bwMode="auto">
            <a:xfrm rot="5400000">
              <a:off x="1870" y="2333"/>
              <a:ext cx="334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solidFill>
                      <a:prstClr val="black"/>
                    </a:solidFill>
                  </a:ln>
                  <a:solidFill>
                    <a:srgbClr val="00B050"/>
                  </a:solidFill>
                  <a:effectLst/>
                  <a:uLnTx/>
                  <a:uFillTx/>
                  <a:latin typeface="Arial Black" panose="020B0A04020102020204" pitchFamily="34" charset="0"/>
                  <a:ea typeface="ヒラギノ角ゴ Pro W3"/>
                </a:rPr>
                <a:t>S800 </a:t>
              </a:r>
              <a:r>
                <a:rPr kumimoji="0" lang="en-US" altLang="en-US" sz="2800" b="0" i="0" u="none" strike="noStrike" kern="1200" cap="none" spc="0" normalizeH="0" baseline="0" noProof="0" dirty="0">
                  <a:ln>
                    <a:solidFill>
                      <a:prstClr val="black"/>
                    </a:solidFill>
                  </a:ln>
                  <a:solidFill>
                    <a:srgbClr val="00B050"/>
                  </a:solidFill>
                  <a:effectLst/>
                  <a:uLnTx/>
                  <a:uFillTx/>
                  <a:latin typeface="Arial Black" panose="020B0A04020102020204" pitchFamily="34" charset="0"/>
                  <a:ea typeface="ヒラギノ角ゴ Pro W3"/>
                </a:rPr>
                <a:t>Spectrograph</a:t>
              </a:r>
            </a:p>
          </p:txBody>
        </p:sp>
        <p:sp>
          <p:nvSpPr>
            <p:cNvPr id="28683" name="Text Box 15"/>
            <p:cNvSpPr txBox="1">
              <a:spLocks noChangeArrowheads="1"/>
            </p:cNvSpPr>
            <p:nvPr/>
          </p:nvSpPr>
          <p:spPr bwMode="auto">
            <a:xfrm>
              <a:off x="1367" y="3644"/>
              <a:ext cx="2256" cy="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Nuclei found in </a:t>
              </a:r>
              <a:endParaRPr kumimoji="0" lang="en-US" alt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ヒラギノ角ゴ Pro W3"/>
                <a:cs typeface="Arial" panose="020B0604020202020204" pitchFamily="34" charset="0"/>
              </a:endParaRP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altLang="en-US" sz="1800" b="1" i="1" u="none" strike="noStrike" kern="1200" cap="none" spc="0" normalizeH="0" baseline="0" noProof="0" dirty="0" smtClean="0">
                  <a:ln>
                    <a:noFill/>
                  </a:ln>
                  <a:solidFill>
                    <a:srgbClr val="FFFFFF"/>
                  </a:solidFill>
                  <a:effectLst/>
                  <a:uLnTx/>
                  <a:uFillTx/>
                  <a:latin typeface="Arial" panose="020B0604020202020204" pitchFamily="34" charset="0"/>
                  <a:ea typeface="ヒラギノ角ゴ Pro W3"/>
                  <a:cs typeface="Arial" panose="020B0604020202020204" pitchFamily="34" charset="0"/>
                </a:rPr>
                <a:t>stellar </a:t>
              </a:r>
              <a:r>
                <a:rPr kumimoji="0" lang="en-US" altLang="en-US" sz="1800" b="1" i="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reactions</a:t>
              </a:r>
            </a:p>
          </p:txBody>
        </p:sp>
      </p:grpSp>
      <p:grpSp>
        <p:nvGrpSpPr>
          <p:cNvPr id="20" name="Group 20"/>
          <p:cNvGrpSpPr>
            <a:grpSpLocks/>
          </p:cNvGrpSpPr>
          <p:nvPr/>
        </p:nvGrpSpPr>
        <p:grpSpPr bwMode="auto">
          <a:xfrm>
            <a:off x="437568" y="3609716"/>
            <a:ext cx="3227712" cy="2315540"/>
            <a:chOff x="192" y="2284"/>
            <a:chExt cx="2472" cy="1776"/>
          </a:xfrm>
        </p:grpSpPr>
        <p:pic>
          <p:nvPicPr>
            <p:cNvPr id="21" name="Picture 21" descr="Hira-beautiful"/>
            <p:cNvPicPr>
              <a:picLocks noChangeAspect="1" noChangeArrowheads="1"/>
            </p:cNvPicPr>
            <p:nvPr/>
          </p:nvPicPr>
          <p:blipFill>
            <a:blip r:embed="rId5">
              <a:extLst>
                <a:ext uri="{28A0092B-C50C-407E-A947-70E740481C1C}">
                  <a14:useLocalDpi xmlns:a14="http://schemas.microsoft.com/office/drawing/2010/main" val="0"/>
                </a:ext>
              </a:extLst>
            </a:blip>
            <a:srcRect t="6824"/>
            <a:stretch>
              <a:fillRect/>
            </a:stretch>
          </p:blipFill>
          <p:spPr bwMode="auto">
            <a:xfrm>
              <a:off x="192" y="2284"/>
              <a:ext cx="2448" cy="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2"/>
            <p:cNvSpPr txBox="1">
              <a:spLocks noChangeArrowheads="1"/>
            </p:cNvSpPr>
            <p:nvPr/>
          </p:nvSpPr>
          <p:spPr bwMode="auto">
            <a:xfrm>
              <a:off x="240" y="2326"/>
              <a:ext cx="1872"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800" b="1" i="1"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Nuclear </a:t>
              </a:r>
              <a:r>
                <a:rPr kumimoji="0" lang="en-US" altLang="en-US" sz="1800" b="1" i="1" u="none" strike="noStrike" kern="1200" cap="none" spc="0" normalizeH="0" baseline="0" noProof="0" dirty="0" smtClean="0">
                  <a:ln>
                    <a:noFill/>
                  </a:ln>
                  <a:solidFill>
                    <a:prstClr val="white"/>
                  </a:solidFill>
                  <a:effectLst/>
                  <a:uLnTx/>
                  <a:uFillTx/>
                  <a:latin typeface="Arial" panose="020B0604020202020204" pitchFamily="34" charset="0"/>
                  <a:ea typeface="ヒラギノ角ゴ Pro W3"/>
                  <a:cs typeface="Arial" panose="020B0604020202020204" pitchFamily="34" charset="0"/>
                </a:rPr>
                <a:t>energy states </a:t>
              </a:r>
              <a:r>
                <a:rPr kumimoji="0" lang="en-US" altLang="en-US" sz="18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from particles freed in collisions</a:t>
              </a:r>
            </a:p>
          </p:txBody>
        </p:sp>
        <p:sp>
          <p:nvSpPr>
            <p:cNvPr id="23" name="Text Box 23"/>
            <p:cNvSpPr txBox="1">
              <a:spLocks noChangeArrowheads="1"/>
            </p:cNvSpPr>
            <p:nvPr/>
          </p:nvSpPr>
          <p:spPr bwMode="auto">
            <a:xfrm>
              <a:off x="1560" y="3564"/>
              <a:ext cx="1104"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a:solidFill>
                      <a:prstClr val="black"/>
                    </a:solidFill>
                  </a:ln>
                  <a:solidFill>
                    <a:srgbClr val="00B050"/>
                  </a:solidFill>
                  <a:effectLst/>
                  <a:uLnTx/>
                  <a:uFillTx/>
                  <a:latin typeface="Arial Black" panose="020B0A04020102020204" pitchFamily="34" charset="0"/>
                  <a:ea typeface="ヒラギノ角ゴ Pro W3"/>
                </a:rPr>
                <a:t>HiRA</a:t>
              </a:r>
              <a:endParaRPr kumimoji="0" lang="en-US" altLang="en-US" sz="3600" b="0" i="0" u="none" strike="noStrike" kern="1200" cap="none" spc="0" normalizeH="0" baseline="0" noProof="0" dirty="0">
                <a:ln>
                  <a:solidFill>
                    <a:prstClr val="black"/>
                  </a:solidFill>
                </a:ln>
                <a:solidFill>
                  <a:srgbClr val="00B050"/>
                </a:solidFill>
                <a:effectLst/>
                <a:uLnTx/>
                <a:uFillTx/>
                <a:latin typeface="Arial Black" panose="020B0A04020102020204" pitchFamily="34" charset="0"/>
                <a:ea typeface="ヒラギノ角ゴ Pro W3"/>
              </a:endParaRPr>
            </a:p>
          </p:txBody>
        </p:sp>
      </p:grpSp>
      <p:sp>
        <p:nvSpPr>
          <p:cNvPr id="17" name="TextBox 8"/>
          <p:cNvSpPr txBox="1">
            <a:spLocks noChangeArrowheads="1"/>
          </p:cNvSpPr>
          <p:nvPr/>
        </p:nvSpPr>
        <p:spPr bwMode="auto">
          <a:xfrm>
            <a:off x="3654728" y="1337370"/>
            <a:ext cx="209458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Rare isotopes are delivered to various</a:t>
            </a:r>
            <a:r>
              <a:rPr kumimoji="0" lang="en-US" altLang="en-US" sz="1400" b="0" i="0" u="none" strike="noStrike" kern="1200" cap="none" spc="0" normalizeH="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 detectors which can measure mass, size, shape, half-life, etc.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These tools must be </a:t>
            </a:r>
            <a:r>
              <a:rPr kumimoji="0" lang="en-US" altLang="en-US" sz="1400" b="0" i="1"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created</a:t>
            </a: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 </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by </a:t>
            </a: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a team of</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detector </a:t>
            </a: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physicists, mechanical designers, chemists, machinists, technicians…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 </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and who knows how else we might use those tools </a:t>
            </a: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someday!</a:t>
            </a: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spTree>
    <p:extLst>
      <p:ext uri="{BB962C8B-B14F-4D97-AF65-F5344CB8AC3E}">
        <p14:creationId xmlns:p14="http://schemas.microsoft.com/office/powerpoint/2010/main" val="1939968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9144000" cy="1325563"/>
          </a:xfrm>
          <a:prstGeom prst="rect">
            <a:avLst/>
          </a:prstGeom>
        </p:spPr>
        <p:txBody>
          <a:bodyPr/>
          <a:lstStyle/>
          <a:p>
            <a:r>
              <a:rPr lang="en-US" sz="4000" dirty="0" smtClean="0">
                <a:solidFill>
                  <a:schemeClr val="tx1"/>
                </a:solidFill>
              </a:rPr>
              <a:t>Who works at FRIB? Users</a:t>
            </a:r>
            <a:endParaRPr lang="en-US" sz="4000" dirty="0">
              <a:solidFill>
                <a:schemeClr val="tx1"/>
              </a:solidFill>
            </a:endParaRPr>
          </a:p>
        </p:txBody>
      </p:sp>
      <p:sp>
        <p:nvSpPr>
          <p:cNvPr id="4" name="Content Placeholder 2"/>
          <p:cNvSpPr txBox="1">
            <a:spLocks/>
          </p:cNvSpPr>
          <p:nvPr/>
        </p:nvSpPr>
        <p:spPr>
          <a:xfrm>
            <a:off x="6758179" y="1551079"/>
            <a:ext cx="2209800" cy="9144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marR="0" lvl="0" indent="0" algn="l" defTabSz="803293" rtl="0" eaLnBrk="1" fontAlgn="base" latinLnBrk="0" hangingPunct="1">
              <a:lnSpc>
                <a:spcPct val="100000"/>
              </a:lnSpc>
              <a:spcBef>
                <a:spcPts val="0"/>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The </a:t>
            </a:r>
            <a:r>
              <a:rPr kumimoji="0" lang="en-US" sz="2200" b="1" i="0" u="none" strike="noStrike" kern="0" cap="none" spc="0" normalizeH="0" baseline="0" noProof="0" dirty="0" smtClean="0">
                <a:ln>
                  <a:noFill/>
                </a:ln>
                <a:solidFill>
                  <a:prstClr val="black"/>
                </a:solidFill>
                <a:effectLst/>
                <a:uLnTx/>
                <a:uFillTx/>
                <a:latin typeface="Arial" charset="0"/>
                <a:ea typeface="ＭＳ Ｐゴシック" pitchFamily="-65" charset="-128"/>
              </a:rPr>
              <a:t>best nuclear scientists </a:t>
            </a:r>
          </a:p>
          <a:p>
            <a:pPr marL="0" marR="0" lvl="0" indent="0" algn="l" defTabSz="803293" rtl="0" eaLnBrk="1" fontAlgn="base" latinLnBrk="0" hangingPunct="1">
              <a:lnSpc>
                <a:spcPct val="100000"/>
              </a:lnSpc>
              <a:spcBef>
                <a:spcPts val="0"/>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on the planet come to FRIB because our laboratory is a </a:t>
            </a:r>
            <a:r>
              <a:rPr kumimoji="0" lang="en-US" sz="2200" b="1" i="0" u="none" strike="noStrike" kern="0" cap="none" spc="0" normalizeH="0" baseline="0" noProof="0" dirty="0" smtClean="0">
                <a:ln>
                  <a:noFill/>
                </a:ln>
                <a:solidFill>
                  <a:prstClr val="black"/>
                </a:solidFill>
                <a:effectLst/>
                <a:uLnTx/>
                <a:uFillTx/>
                <a:latin typeface="Arial" charset="0"/>
                <a:ea typeface="ＭＳ Ｐゴシック" pitchFamily="-65" charset="-128"/>
              </a:rPr>
              <a:t>world class research facility</a:t>
            </a:r>
          </a:p>
        </p:txBody>
      </p:sp>
      <p:sp>
        <p:nvSpPr>
          <p:cNvPr id="10" name="TextBox 9"/>
          <p:cNvSpPr txBox="1"/>
          <p:nvPr/>
        </p:nvSpPr>
        <p:spPr>
          <a:xfrm>
            <a:off x="762000" y="3175260"/>
            <a:ext cx="1922144" cy="107721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~1500</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itchFamily="34" charset="0"/>
                <a:ea typeface="ヒラギノ角ゴ Pro W3"/>
              </a:rPr>
              <a:t>researchers</a:t>
            </a:r>
            <a:endPar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041" y="1551079"/>
            <a:ext cx="6367000" cy="3983457"/>
          </a:xfrm>
          <a:prstGeom prst="rect">
            <a:avLst/>
          </a:prstGeom>
        </p:spPr>
      </p:pic>
    </p:spTree>
    <p:extLst>
      <p:ext uri="{BB962C8B-B14F-4D97-AF65-F5344CB8AC3E}">
        <p14:creationId xmlns:p14="http://schemas.microsoft.com/office/powerpoint/2010/main" val="21440566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algn="ctr"/>
            <a:r>
              <a:rPr lang="en-US" sz="4000" b="1" dirty="0" smtClean="0"/>
              <a:t>Our staff makes it possible</a:t>
            </a:r>
            <a:endParaRPr lang="en-US" sz="4000" b="1" dirty="0"/>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650" y="2501380"/>
            <a:ext cx="7990258" cy="930148"/>
          </a:xfrm>
          <a:prstGeom prst="rect">
            <a:avLst/>
          </a:prstGeom>
        </p:spPr>
      </p:pic>
      <p:sp>
        <p:nvSpPr>
          <p:cNvPr id="5" name="TextBox 4"/>
          <p:cNvSpPr txBox="1"/>
          <p:nvPr/>
        </p:nvSpPr>
        <p:spPr>
          <a:xfrm>
            <a:off x="5475130" y="1813190"/>
            <a:ext cx="1569027" cy="523220"/>
          </a:xfrm>
          <a:prstGeom prst="rect">
            <a:avLst/>
          </a:prstGeom>
          <a:noFill/>
        </p:spPr>
        <p:txBody>
          <a:bodyPr wrap="square" rtlCol="0">
            <a:spAutoFit/>
          </a:bodyPr>
          <a:lstStyle/>
          <a:p>
            <a:pPr algn="ctr"/>
            <a:r>
              <a:rPr lang="en-US" sz="1400" b="1" dirty="0" smtClean="0">
                <a:latin typeface="Century Gothic" panose="020B0502020202020204" pitchFamily="34" charset="0"/>
              </a:rPr>
              <a:t>Theorists and Experimenters</a:t>
            </a:r>
            <a:endParaRPr lang="en-US" sz="1400" b="1" dirty="0">
              <a:latin typeface="Century Gothic" panose="020B0502020202020204" pitchFamily="34" charset="0"/>
            </a:endParaRPr>
          </a:p>
        </p:txBody>
      </p:sp>
      <p:sp>
        <p:nvSpPr>
          <p:cNvPr id="6" name="TextBox 5"/>
          <p:cNvSpPr txBox="1"/>
          <p:nvPr/>
        </p:nvSpPr>
        <p:spPr>
          <a:xfrm>
            <a:off x="2590800" y="3604736"/>
            <a:ext cx="1606379" cy="738664"/>
          </a:xfrm>
          <a:prstGeom prst="rect">
            <a:avLst/>
          </a:prstGeom>
          <a:noFill/>
        </p:spPr>
        <p:txBody>
          <a:bodyPr wrap="square" rtlCol="0">
            <a:spAutoFit/>
          </a:bodyPr>
          <a:lstStyle/>
          <a:p>
            <a:pPr algn="ctr"/>
            <a:r>
              <a:rPr lang="en-US" sz="1400" b="1" dirty="0" smtClean="0">
                <a:latin typeface="Century Gothic" panose="020B0502020202020204" pitchFamily="34" charset="0"/>
              </a:rPr>
              <a:t>Undergraduate and Graduate</a:t>
            </a:r>
          </a:p>
          <a:p>
            <a:pPr algn="ctr"/>
            <a:r>
              <a:rPr lang="en-US" sz="1400" b="1" dirty="0" smtClean="0">
                <a:latin typeface="Century Gothic" panose="020B0502020202020204" pitchFamily="34" charset="0"/>
              </a:rPr>
              <a:t>students</a:t>
            </a:r>
            <a:endParaRPr lang="en-US" sz="1400" b="1" dirty="0">
              <a:latin typeface="Century Gothic" panose="020B0502020202020204" pitchFamily="34" charset="0"/>
            </a:endParaRPr>
          </a:p>
        </p:txBody>
      </p:sp>
      <p:sp>
        <p:nvSpPr>
          <p:cNvPr id="7" name="TextBox 6"/>
          <p:cNvSpPr txBox="1"/>
          <p:nvPr/>
        </p:nvSpPr>
        <p:spPr>
          <a:xfrm>
            <a:off x="7562115" y="1813190"/>
            <a:ext cx="1243914" cy="523220"/>
          </a:xfrm>
          <a:prstGeom prst="rect">
            <a:avLst/>
          </a:prstGeom>
          <a:noFill/>
        </p:spPr>
        <p:txBody>
          <a:bodyPr wrap="square" rtlCol="0">
            <a:spAutoFit/>
          </a:bodyPr>
          <a:lstStyle/>
          <a:p>
            <a:pPr algn="ctr"/>
            <a:r>
              <a:rPr lang="en-US" sz="1400" b="1" dirty="0" smtClean="0">
                <a:latin typeface="Century Gothic" panose="020B0502020202020204" pitchFamily="34" charset="0"/>
              </a:rPr>
              <a:t>Facility operators</a:t>
            </a:r>
            <a:endParaRPr lang="en-US" sz="1400" b="1" dirty="0">
              <a:latin typeface="Century Gothic" panose="020B0502020202020204" pitchFamily="34" charset="0"/>
            </a:endParaRPr>
          </a:p>
        </p:txBody>
      </p:sp>
      <p:sp>
        <p:nvSpPr>
          <p:cNvPr id="8" name="TextBox 7"/>
          <p:cNvSpPr txBox="1"/>
          <p:nvPr/>
        </p:nvSpPr>
        <p:spPr>
          <a:xfrm>
            <a:off x="4676517" y="3604736"/>
            <a:ext cx="1370055" cy="523220"/>
          </a:xfrm>
          <a:prstGeom prst="rect">
            <a:avLst/>
          </a:prstGeom>
          <a:noFill/>
        </p:spPr>
        <p:txBody>
          <a:bodyPr wrap="square" rtlCol="0">
            <a:spAutoFit/>
          </a:bodyPr>
          <a:lstStyle/>
          <a:p>
            <a:pPr algn="ctr"/>
            <a:r>
              <a:rPr lang="en-US" sz="1400" b="1" dirty="0" smtClean="0">
                <a:latin typeface="Century Gothic" panose="020B0502020202020204" pitchFamily="34" charset="0"/>
              </a:rPr>
              <a:t>Technicians &amp; machinists</a:t>
            </a:r>
            <a:endParaRPr lang="en-US" sz="1400" b="1" dirty="0">
              <a:latin typeface="Century Gothic" panose="020B0502020202020204" pitchFamily="34" charset="0"/>
            </a:endParaRPr>
          </a:p>
        </p:txBody>
      </p:sp>
      <p:sp>
        <p:nvSpPr>
          <p:cNvPr id="9" name="TextBox 8"/>
          <p:cNvSpPr txBox="1"/>
          <p:nvPr/>
        </p:nvSpPr>
        <p:spPr>
          <a:xfrm>
            <a:off x="1960148" y="1792131"/>
            <a:ext cx="1643448" cy="523220"/>
          </a:xfrm>
          <a:prstGeom prst="rect">
            <a:avLst/>
          </a:prstGeom>
          <a:noFill/>
        </p:spPr>
        <p:txBody>
          <a:bodyPr wrap="square" rtlCol="0">
            <a:spAutoFit/>
          </a:bodyPr>
          <a:lstStyle/>
          <a:p>
            <a:pPr algn="ctr"/>
            <a:r>
              <a:rPr lang="en-US" sz="1400" b="1" dirty="0" smtClean="0">
                <a:latin typeface="Century Gothic" panose="020B0502020202020204" pitchFamily="34" charset="0"/>
              </a:rPr>
              <a:t>Research and Development</a:t>
            </a:r>
            <a:endParaRPr lang="en-US" sz="1400" b="1" dirty="0">
              <a:latin typeface="Century Gothic" panose="020B0502020202020204" pitchFamily="34" charset="0"/>
            </a:endParaRPr>
          </a:p>
        </p:txBody>
      </p:sp>
      <p:sp>
        <p:nvSpPr>
          <p:cNvPr id="10" name="TextBox 9"/>
          <p:cNvSpPr txBox="1"/>
          <p:nvPr/>
        </p:nvSpPr>
        <p:spPr>
          <a:xfrm>
            <a:off x="1107989" y="3604736"/>
            <a:ext cx="1243914" cy="523220"/>
          </a:xfrm>
          <a:prstGeom prst="rect">
            <a:avLst/>
          </a:prstGeom>
          <a:noFill/>
        </p:spPr>
        <p:txBody>
          <a:bodyPr wrap="square" rtlCol="0">
            <a:spAutoFit/>
          </a:bodyPr>
          <a:lstStyle/>
          <a:p>
            <a:pPr algn="ctr"/>
            <a:r>
              <a:rPr lang="en-US" sz="1400" b="1" dirty="0" smtClean="0">
                <a:latin typeface="Century Gothic" panose="020B0502020202020204" pitchFamily="34" charset="0"/>
              </a:rPr>
              <a:t>Designers &amp; engineers</a:t>
            </a:r>
            <a:endParaRPr lang="en-US" sz="1400" b="1" dirty="0">
              <a:latin typeface="Century Gothic" panose="020B0502020202020204" pitchFamily="34" charset="0"/>
            </a:endParaRPr>
          </a:p>
        </p:txBody>
      </p:sp>
      <p:cxnSp>
        <p:nvCxnSpPr>
          <p:cNvPr id="11" name="Straight Connector 10"/>
          <p:cNvCxnSpPr/>
          <p:nvPr/>
        </p:nvCxnSpPr>
        <p:spPr>
          <a:xfrm>
            <a:off x="2500184" y="230972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1845276" y="3273184"/>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3369276" y="3289980"/>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a:off x="6046573" y="2324896"/>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8394357" y="2303779"/>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4934465" y="327318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7" name="Rectangle 16"/>
          <p:cNvSpPr/>
          <p:nvPr/>
        </p:nvSpPr>
        <p:spPr>
          <a:xfrm>
            <a:off x="381000" y="4343400"/>
            <a:ext cx="8610600" cy="1477328"/>
          </a:xfrm>
          <a:prstGeom prst="rect">
            <a:avLst/>
          </a:prstGeom>
        </p:spPr>
        <p:txBody>
          <a:bodyPr wrap="square">
            <a:spAutoFit/>
          </a:bodyPr>
          <a:lstStyle/>
          <a:p>
            <a:r>
              <a:rPr lang="en-US" dirty="0" smtClean="0">
                <a:latin typeface="Arial" panose="020B0604020202020204" pitchFamily="34" charset="0"/>
                <a:cs typeface="Arial" panose="020B0604020202020204" pitchFamily="34" charset="0"/>
              </a:rPr>
              <a:t>Our people learned useful skills in:</a:t>
            </a:r>
          </a:p>
          <a:p>
            <a:r>
              <a:rPr lang="en-US" b="1" dirty="0" smtClean="0">
                <a:cs typeface="Arial" panose="020B0604020202020204" pitchFamily="34" charset="0"/>
              </a:rPr>
              <a:t>nuclear science </a:t>
            </a:r>
            <a:r>
              <a:rPr lang="en-US" b="1" dirty="0">
                <a:cs typeface="Arial" panose="020B0604020202020204" pitchFamily="34" charset="0"/>
              </a:rPr>
              <a:t>▪ physics ▪ chemistry ▪ all types of engineering ▪ mathematics ▪ </a:t>
            </a:r>
            <a:r>
              <a:rPr lang="en-US" b="1" dirty="0" smtClean="0">
                <a:cs typeface="Arial" panose="020B0604020202020204" pitchFamily="34" charset="0"/>
              </a:rPr>
              <a:t>computer </a:t>
            </a:r>
            <a:r>
              <a:rPr lang="en-US" b="1" dirty="0">
                <a:cs typeface="Arial" panose="020B0604020202020204" pitchFamily="34" charset="0"/>
              </a:rPr>
              <a:t>science </a:t>
            </a:r>
            <a:r>
              <a:rPr lang="en-US" b="1" dirty="0" smtClean="0">
                <a:cs typeface="Arial" panose="020B0604020202020204" pitchFamily="34" charset="0"/>
              </a:rPr>
              <a:t>▪ welding </a:t>
            </a:r>
            <a:r>
              <a:rPr lang="en-US" b="1" dirty="0">
                <a:cs typeface="Arial" panose="020B0604020202020204" pitchFamily="34" charset="0"/>
              </a:rPr>
              <a:t>▪ machining ▪ </a:t>
            </a:r>
            <a:r>
              <a:rPr lang="en-US" b="1" dirty="0" smtClean="0">
                <a:cs typeface="Arial" panose="020B0604020202020204" pitchFamily="34" charset="0"/>
              </a:rPr>
              <a:t>pipefitting</a:t>
            </a:r>
            <a:r>
              <a:rPr lang="en-US" b="1" dirty="0">
                <a:cs typeface="Arial" panose="020B0604020202020204" pitchFamily="34" charset="0"/>
              </a:rPr>
              <a:t> ▪</a:t>
            </a:r>
            <a:r>
              <a:rPr lang="en-US" dirty="0">
                <a:cs typeface="Arial" panose="020B0604020202020204" pitchFamily="34" charset="0"/>
              </a:rPr>
              <a:t> </a:t>
            </a:r>
            <a:r>
              <a:rPr lang="en-US" dirty="0" smtClean="0">
                <a:cs typeface="Arial" panose="020B0604020202020204" pitchFamily="34" charset="0"/>
              </a:rPr>
              <a:t>and so on</a:t>
            </a:r>
            <a:r>
              <a:rPr lang="en-US" dirty="0" smtClean="0">
                <a:latin typeface="Arial" panose="020B0604020202020204" pitchFamily="34" charset="0"/>
                <a:cs typeface="Arial" panose="020B0604020202020204" pitchFamily="34" charset="0"/>
              </a:rPr>
              <a:t>… </a:t>
            </a:r>
          </a:p>
          <a:p>
            <a:endParaRPr lang="en-US" dirty="0" smtClean="0">
              <a:solidFill>
                <a:schemeClr val="accent6">
                  <a:lumMod val="75000"/>
                </a:schemeClr>
              </a:solidFill>
              <a:cs typeface="Arial" panose="020B0604020202020204" pitchFamily="34" charset="0"/>
            </a:endParaRPr>
          </a:p>
          <a:p>
            <a:r>
              <a:rPr lang="en-US" dirty="0">
                <a:cs typeface="Arial" panose="020B0604020202020204" pitchFamily="34" charset="0"/>
              </a:rPr>
              <a:t>And had jobs in </a:t>
            </a:r>
            <a:r>
              <a:rPr lang="en-US" b="1" dirty="0">
                <a:cs typeface="Arial" panose="020B0604020202020204" pitchFamily="34" charset="0"/>
              </a:rPr>
              <a:t>quality control, building cars, construction, farming</a:t>
            </a:r>
            <a:r>
              <a:rPr lang="en-US" dirty="0">
                <a:cs typeface="Arial" panose="020B0604020202020204" pitchFamily="34" charset="0"/>
              </a:rPr>
              <a:t>, etc…</a:t>
            </a:r>
          </a:p>
        </p:txBody>
      </p:sp>
      <p:sp>
        <p:nvSpPr>
          <p:cNvPr id="18" name="Content Placeholder 2"/>
          <p:cNvSpPr txBox="1">
            <a:spLocks/>
          </p:cNvSpPr>
          <p:nvPr/>
        </p:nvSpPr>
        <p:spPr>
          <a:xfrm>
            <a:off x="631901" y="1124319"/>
            <a:ext cx="7980092" cy="624234"/>
          </a:xfrm>
          <a:prstGeom prst="rect">
            <a:avLst/>
          </a:prstGeom>
        </p:spPr>
        <p:txBody>
          <a:bodyPr>
            <a:norm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buFont typeface="Wingdings" pitchFamily="2" charset="2"/>
              <a:buNone/>
            </a:pPr>
            <a:r>
              <a:rPr lang="en-US" sz="3600" b="1" kern="0" dirty="0" smtClean="0">
                <a:latin typeface="Arial Black" panose="020B0A04020102020204" pitchFamily="34" charset="0"/>
              </a:rPr>
              <a:t>800+ employees</a:t>
            </a:r>
          </a:p>
          <a:p>
            <a:pPr marL="457200" lvl="1" indent="0">
              <a:buFont typeface="Arial" pitchFamily="34" charset="0"/>
              <a:buNone/>
            </a:pPr>
            <a:endParaRPr lang="en-US" kern="0" dirty="0" smtClean="0"/>
          </a:p>
          <a:p>
            <a:pPr marL="457200" lvl="1" indent="0">
              <a:buFont typeface="Arial" pitchFamily="34" charset="0"/>
              <a:buNone/>
            </a:pPr>
            <a:endParaRPr lang="en-US" kern="0" dirty="0" smtClean="0"/>
          </a:p>
        </p:txBody>
      </p:sp>
    </p:spTree>
    <p:extLst>
      <p:ext uri="{BB962C8B-B14F-4D97-AF65-F5344CB8AC3E}">
        <p14:creationId xmlns:p14="http://schemas.microsoft.com/office/powerpoint/2010/main" val="182039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50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p"/>
      <p:bldP spid="10"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Training the next generation</a:t>
            </a:r>
            <a:endParaRPr lang="en-US" sz="4000" dirty="0"/>
          </a:p>
        </p:txBody>
      </p:sp>
      <p:sp>
        <p:nvSpPr>
          <p:cNvPr id="3" name="Content Placeholder 2"/>
          <p:cNvSpPr txBox="1">
            <a:spLocks/>
          </p:cNvSpPr>
          <p:nvPr/>
        </p:nvSpPr>
        <p:spPr>
          <a:xfrm>
            <a:off x="628650" y="1143000"/>
            <a:ext cx="4368800" cy="2198914"/>
          </a:xfrm>
          <a:prstGeom prst="rect">
            <a:avLst/>
          </a:prstGeom>
        </p:spPr>
        <p:txBody>
          <a:bodyPr>
            <a:normAutofit fontScale="92500"/>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buFont typeface="Wingdings" pitchFamily="2" charset="2"/>
              <a:buNone/>
            </a:pPr>
            <a:r>
              <a:rPr lang="en-US" kern="0" dirty="0" smtClean="0"/>
              <a:t>For 30+ years, has been a</a:t>
            </a:r>
            <a:endParaRPr lang="en-US" kern="0" dirty="0" smtClean="0"/>
          </a:p>
          <a:p>
            <a:pPr marL="0" indent="0" algn="ctr">
              <a:buFont typeface="Wingdings" pitchFamily="2" charset="2"/>
              <a:buNone/>
            </a:pPr>
            <a:r>
              <a:rPr lang="en-US" sz="3200" b="1" kern="0" dirty="0" smtClean="0">
                <a:latin typeface="Arial Black" panose="020B0A04020102020204" pitchFamily="34" charset="0"/>
              </a:rPr>
              <a:t>Top-ranked </a:t>
            </a:r>
            <a:r>
              <a:rPr lang="en-US" sz="3200" b="1" kern="0" dirty="0" smtClean="0">
                <a:latin typeface="Arial Black" panose="020B0A04020102020204" pitchFamily="34" charset="0"/>
              </a:rPr>
              <a:t>nuclear science program </a:t>
            </a:r>
          </a:p>
          <a:p>
            <a:pPr marL="0" indent="0" algn="ctr">
              <a:buFont typeface="Wingdings" pitchFamily="2" charset="2"/>
              <a:buNone/>
            </a:pPr>
            <a:r>
              <a:rPr lang="en-US" kern="0" dirty="0" smtClean="0"/>
              <a:t>among US graduate schools</a:t>
            </a:r>
          </a:p>
          <a:p>
            <a:pPr marL="0" indent="0" algn="ctr">
              <a:buFont typeface="Wingdings" pitchFamily="2" charset="2"/>
              <a:buNone/>
            </a:pPr>
            <a:r>
              <a:rPr lang="en-US" sz="1200" i="1" kern="0" dirty="0" smtClean="0"/>
              <a:t>(U.S. News &amp; World </a:t>
            </a:r>
            <a:r>
              <a:rPr lang="en-US" sz="1200" i="1" kern="0" dirty="0" smtClean="0"/>
              <a:t>Report)</a:t>
            </a:r>
            <a:endParaRPr lang="en-US" sz="1200" i="1" kern="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6943" y="1142999"/>
            <a:ext cx="2988816" cy="2198915"/>
          </a:xfrm>
          <a:prstGeom prst="rect">
            <a:avLst/>
          </a:prstGeom>
        </p:spPr>
      </p:pic>
      <p:sp>
        <p:nvSpPr>
          <p:cNvPr id="5" name="Content Placeholder 2"/>
          <p:cNvSpPr txBox="1">
            <a:spLocks/>
          </p:cNvSpPr>
          <p:nvPr/>
        </p:nvSpPr>
        <p:spPr>
          <a:xfrm>
            <a:off x="4932900" y="3683000"/>
            <a:ext cx="3850881" cy="24765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chemeClr val="tx1"/>
                </a:solidFill>
              </a:rPr>
              <a:t>FRIB Outreach offers:</a:t>
            </a:r>
          </a:p>
          <a:p>
            <a:r>
              <a:rPr lang="en-US" sz="1800" b="1" dirty="0" smtClean="0">
                <a:solidFill>
                  <a:schemeClr val="tx1"/>
                </a:solidFill>
              </a:rPr>
              <a:t>Tours</a:t>
            </a:r>
            <a:r>
              <a:rPr lang="en-US" sz="1800" dirty="0" smtClean="0">
                <a:solidFill>
                  <a:schemeClr val="tx1"/>
                </a:solidFill>
              </a:rPr>
              <a:t> for the general public</a:t>
            </a:r>
          </a:p>
          <a:p>
            <a:r>
              <a:rPr lang="en-US" sz="1800" b="1" dirty="0" smtClean="0">
                <a:solidFill>
                  <a:schemeClr val="tx1"/>
                </a:solidFill>
              </a:rPr>
              <a:t>Summer research programs </a:t>
            </a:r>
            <a:r>
              <a:rPr lang="en-US" sz="1800" dirty="0" smtClean="0">
                <a:solidFill>
                  <a:schemeClr val="tx1"/>
                </a:solidFill>
              </a:rPr>
              <a:t>for middle &amp; high school students</a:t>
            </a:r>
          </a:p>
          <a:p>
            <a:r>
              <a:rPr lang="en-US" sz="1800" dirty="0" smtClean="0">
                <a:solidFill>
                  <a:schemeClr val="tx1"/>
                </a:solidFill>
              </a:rPr>
              <a:t>Nuclear science experiments and </a:t>
            </a:r>
            <a:r>
              <a:rPr lang="en-US" sz="1800" b="1" dirty="0" smtClean="0">
                <a:solidFill>
                  <a:schemeClr val="tx1"/>
                </a:solidFill>
              </a:rPr>
              <a:t>lessons for teachers </a:t>
            </a:r>
            <a:r>
              <a:rPr lang="en-US" sz="1800" dirty="0" smtClean="0">
                <a:solidFill>
                  <a:schemeClr val="tx1"/>
                </a:solidFill>
              </a:rPr>
              <a:t>to use</a:t>
            </a:r>
          </a:p>
          <a:p>
            <a:r>
              <a:rPr lang="en-US" sz="1800" dirty="0" smtClean="0">
                <a:solidFill>
                  <a:schemeClr val="tx1"/>
                </a:solidFill>
              </a:rPr>
              <a:t>For more information online: </a:t>
            </a:r>
            <a:r>
              <a:rPr lang="en-US" sz="1800" dirty="0" smtClean="0">
                <a:solidFill>
                  <a:srgbClr val="67B14B"/>
                </a:solidFill>
                <a:hlinkClick r:id="rId4"/>
              </a:rPr>
              <a:t>frib.msu.edu/public</a:t>
            </a:r>
            <a:endParaRPr lang="en-US" sz="1800" dirty="0">
              <a:solidFill>
                <a:schemeClr val="tx1"/>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1" y="3429000"/>
            <a:ext cx="3429000" cy="2574036"/>
          </a:xfrm>
          <a:prstGeom prst="rect">
            <a:avLst/>
          </a:prstGeom>
        </p:spPr>
      </p:pic>
    </p:spTree>
    <p:extLst>
      <p:ext uri="{BB962C8B-B14F-4D97-AF65-F5344CB8AC3E}">
        <p14:creationId xmlns:p14="http://schemas.microsoft.com/office/powerpoint/2010/main" val="14153421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066800"/>
            <a:ext cx="6276991" cy="4757281"/>
          </a:xfrm>
          <a:prstGeom prst="rect">
            <a:avLst/>
          </a:prstGeom>
        </p:spPr>
      </p:pic>
      <p:sp>
        <p:nvSpPr>
          <p:cNvPr id="2" name="Rectangle 1"/>
          <p:cNvSpPr/>
          <p:nvPr/>
        </p:nvSpPr>
        <p:spPr>
          <a:xfrm>
            <a:off x="32657" y="191869"/>
            <a:ext cx="9144000" cy="584775"/>
          </a:xfrm>
          <a:prstGeom prst="rect">
            <a:avLst/>
          </a:prstGeom>
        </p:spPr>
        <p:txBody>
          <a:bodyPr wrap="square">
            <a:spAutoFit/>
          </a:bodyPr>
          <a:lstStyle/>
          <a:p>
            <a:pPr algn="ctr">
              <a:defRPr/>
            </a:pPr>
            <a:r>
              <a:rPr lang="en-US" sz="3200" b="1" kern="0" dirty="0" smtClean="0"/>
              <a:t>Want to keep discovering? Upgrade!</a:t>
            </a:r>
            <a:endParaRPr lang="en-US" sz="3200" b="1" kern="0" dirty="0"/>
          </a:p>
        </p:txBody>
      </p:sp>
      <p:sp>
        <p:nvSpPr>
          <p:cNvPr id="4" name="Text Box 5"/>
          <p:cNvSpPr txBox="1">
            <a:spLocks noChangeArrowheads="1"/>
          </p:cNvSpPr>
          <p:nvPr/>
        </p:nvSpPr>
        <p:spPr bwMode="auto">
          <a:xfrm>
            <a:off x="5562600" y="1448653"/>
            <a:ext cx="3372594" cy="830997"/>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400" dirty="0" smtClean="0">
                <a:solidFill>
                  <a:srgbClr val="333C2B"/>
                </a:solidFill>
                <a:latin typeface="Arial" panose="020B0604020202020204" pitchFamily="34" charset="0"/>
                <a:cs typeface="Arial" panose="020B0604020202020204" pitchFamily="34" charset="0"/>
              </a:rPr>
              <a:t>50+ years of NSCL, and the future is </a:t>
            </a:r>
            <a:r>
              <a:rPr lang="en-US" altLang="en-US" sz="2400" b="1" dirty="0" smtClean="0">
                <a:solidFill>
                  <a:srgbClr val="333C2B"/>
                </a:solidFill>
                <a:latin typeface="Arial" panose="020B0604020202020204" pitchFamily="34" charset="0"/>
                <a:cs typeface="Arial" panose="020B0604020202020204" pitchFamily="34" charset="0"/>
              </a:rPr>
              <a:t>FRIB</a:t>
            </a:r>
            <a:endParaRPr lang="en-US" altLang="en-US" sz="2400" b="1" dirty="0">
              <a:solidFill>
                <a:srgbClr val="333C2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43692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t="12500" b="8750"/>
          <a:stretch/>
        </p:blipFill>
        <p:spPr>
          <a:xfrm>
            <a:off x="0" y="1143000"/>
            <a:ext cx="9144000" cy="4800600"/>
          </a:xfrm>
          <a:prstGeom prst="rect">
            <a:avLst/>
          </a:prstGeom>
        </p:spPr>
      </p:pic>
      <p:sp>
        <p:nvSpPr>
          <p:cNvPr id="2" name="Title 1"/>
          <p:cNvSpPr>
            <a:spLocks noGrp="1"/>
          </p:cNvSpPr>
          <p:nvPr>
            <p:ph type="title"/>
          </p:nvPr>
        </p:nvSpPr>
        <p:spPr>
          <a:xfrm>
            <a:off x="628650" y="228600"/>
            <a:ext cx="7886700" cy="1325563"/>
          </a:xfrm>
        </p:spPr>
        <p:txBody>
          <a:bodyPr/>
          <a:lstStyle/>
          <a:p>
            <a:r>
              <a:rPr lang="en-US" sz="4000" dirty="0" smtClean="0"/>
              <a:t>FRIB on the MSU campus</a:t>
            </a:r>
            <a:endParaRPr lang="en-US" sz="4000" dirty="0"/>
          </a:p>
        </p:txBody>
      </p:sp>
      <p:sp>
        <p:nvSpPr>
          <p:cNvPr id="4" name="TextBox 3"/>
          <p:cNvSpPr txBox="1"/>
          <p:nvPr/>
        </p:nvSpPr>
        <p:spPr>
          <a:xfrm>
            <a:off x="2291261" y="2487912"/>
            <a:ext cx="3025508"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Detectors &amp; Experiments</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5" name="TextBox 4"/>
          <p:cNvSpPr txBox="1"/>
          <p:nvPr/>
        </p:nvSpPr>
        <p:spPr>
          <a:xfrm>
            <a:off x="1094480" y="3160083"/>
            <a:ext cx="1095172" cy="584775"/>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Target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ea typeface="ヒラギノ角ゴ Pro W3"/>
              </a:rPr>
              <a:t>Highbay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6" name="TextBox 5"/>
          <p:cNvSpPr txBox="1"/>
          <p:nvPr/>
        </p:nvSpPr>
        <p:spPr>
          <a:xfrm>
            <a:off x="2391838" y="3948159"/>
            <a:ext cx="43202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Accelerator </a:t>
            </a: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Support </a:t>
            </a: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(power, cooling)</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7" name="TextBox 6"/>
          <p:cNvSpPr txBox="1"/>
          <p:nvPr/>
        </p:nvSpPr>
        <p:spPr>
          <a:xfrm>
            <a:off x="6477000" y="3155565"/>
            <a:ext cx="240373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Accelerator Testing</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8" name="TextBox 7"/>
          <p:cNvSpPr txBox="1"/>
          <p:nvPr/>
        </p:nvSpPr>
        <p:spPr>
          <a:xfrm>
            <a:off x="6248400" y="3547646"/>
            <a:ext cx="15186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Ion Sources</a:t>
            </a:r>
          </a:p>
        </p:txBody>
      </p:sp>
      <p:sp>
        <p:nvSpPr>
          <p:cNvPr id="9" name="TextBox 8"/>
          <p:cNvSpPr txBox="1"/>
          <p:nvPr/>
        </p:nvSpPr>
        <p:spPr>
          <a:xfrm>
            <a:off x="4469029" y="1774185"/>
            <a:ext cx="133459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SHAW LANE</a:t>
            </a:r>
          </a:p>
        </p:txBody>
      </p:sp>
      <p:sp>
        <p:nvSpPr>
          <p:cNvPr id="10" name="TextBox 9"/>
          <p:cNvSpPr txBox="1"/>
          <p:nvPr/>
        </p:nvSpPr>
        <p:spPr>
          <a:xfrm>
            <a:off x="5976409" y="4431268"/>
            <a:ext cx="1588320"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WILSON ROAD</a:t>
            </a:r>
          </a:p>
        </p:txBody>
      </p:sp>
      <p:sp>
        <p:nvSpPr>
          <p:cNvPr id="12" name="TextBox 11"/>
          <p:cNvSpPr txBox="1"/>
          <p:nvPr/>
        </p:nvSpPr>
        <p:spPr>
          <a:xfrm>
            <a:off x="7876978" y="2059344"/>
            <a:ext cx="1222962" cy="1138773"/>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WHARTON</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CENTER</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sym typeface="Wingdings" panose="05000000000000000000" pitchFamily="2" charset="2"/>
              </a:rPr>
              <a:t></a:t>
            </a:r>
            <a:endPar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endParaRPr>
          </a:p>
        </p:txBody>
      </p:sp>
      <p:sp>
        <p:nvSpPr>
          <p:cNvPr id="13" name="TextBox 12"/>
          <p:cNvSpPr txBox="1"/>
          <p:nvPr/>
        </p:nvSpPr>
        <p:spPr>
          <a:xfrm>
            <a:off x="41635" y="3184029"/>
            <a:ext cx="796565" cy="169277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sym typeface="Wingdings" panose="05000000000000000000" pitchFamily="2" charset="2"/>
              </a:rPr>
              <a:t></a:t>
            </a:r>
            <a:endPar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DAIRY</a:t>
            </a:r>
            <a:b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b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STORE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(one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block)</a:t>
            </a:r>
          </a:p>
        </p:txBody>
      </p:sp>
      <p:sp>
        <p:nvSpPr>
          <p:cNvPr id="14" name="TextBox 13"/>
          <p:cNvSpPr txBox="1"/>
          <p:nvPr/>
        </p:nvSpPr>
        <p:spPr>
          <a:xfrm rot="19579171">
            <a:off x="85073" y="2081042"/>
            <a:ext cx="85670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Lobby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15" name="TextBox 14"/>
          <p:cNvSpPr txBox="1"/>
          <p:nvPr/>
        </p:nvSpPr>
        <p:spPr>
          <a:xfrm>
            <a:off x="1752600" y="1974240"/>
            <a:ext cx="184447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Offices &amp; Labs</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18" name="TextBox 17"/>
          <p:cNvSpPr txBox="1"/>
          <p:nvPr/>
        </p:nvSpPr>
        <p:spPr>
          <a:xfrm>
            <a:off x="2373711" y="3056089"/>
            <a:ext cx="3156633"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Machine Shop &amp; Assembly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Tree>
    <p:extLst>
      <p:ext uri="{BB962C8B-B14F-4D97-AF65-F5344CB8AC3E}">
        <p14:creationId xmlns:p14="http://schemas.microsoft.com/office/powerpoint/2010/main" val="21542457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254835" cy="6941127"/>
          </a:xfrm>
          <a:prstGeom prst="rect">
            <a:avLst/>
          </a:prstGeom>
        </p:spPr>
      </p:pic>
      <p:sp>
        <p:nvSpPr>
          <p:cNvPr id="2" name="TextBox 1"/>
          <p:cNvSpPr txBox="1"/>
          <p:nvPr/>
        </p:nvSpPr>
        <p:spPr>
          <a:xfrm>
            <a:off x="3016815" y="5144494"/>
            <a:ext cx="184731" cy="461665"/>
          </a:xfrm>
          <a:prstGeom prst="rect">
            <a:avLst/>
          </a:prstGeom>
          <a:noFill/>
        </p:spPr>
        <p:txBody>
          <a:bodyPr wrap="none" rtlCol="0">
            <a:spAutoFit/>
          </a:bodyPr>
          <a:lstStyle/>
          <a:p>
            <a:endParaRPr lang="en-US" sz="2400" b="1" dirty="0">
              <a:solidFill>
                <a:srgbClr val="390C5D"/>
              </a:solidFill>
            </a:endParaRPr>
          </a:p>
        </p:txBody>
      </p:sp>
      <p:sp>
        <p:nvSpPr>
          <p:cNvPr id="3" name="TextBox 2"/>
          <p:cNvSpPr txBox="1"/>
          <p:nvPr/>
        </p:nvSpPr>
        <p:spPr>
          <a:xfrm>
            <a:off x="2832213" y="4836889"/>
            <a:ext cx="3536220" cy="800219"/>
          </a:xfrm>
          <a:prstGeom prst="rect">
            <a:avLst/>
          </a:prstGeom>
          <a:solidFill>
            <a:srgbClr val="BE5ECC"/>
          </a:solidFill>
          <a:ln w="12700">
            <a:solidFill>
              <a:schemeClr val="bg1"/>
            </a:solidFill>
          </a:ln>
        </p:spPr>
        <p:txBody>
          <a:bodyPr wrap="square" rtlCol="0">
            <a:spAutoFit/>
          </a:bodyPr>
          <a:lstStyle/>
          <a:p>
            <a:pPr algn="ctr"/>
            <a:r>
              <a:rPr lang="en-US" sz="2800" dirty="0" smtClean="0">
                <a:latin typeface="Arial Black" panose="020B0A04020102020204" pitchFamily="34" charset="0"/>
              </a:rPr>
              <a:t>Annually in April</a:t>
            </a:r>
          </a:p>
          <a:p>
            <a:pPr algn="ctr"/>
            <a:r>
              <a:rPr lang="en-US" dirty="0" smtClean="0">
                <a:latin typeface="Arial Black" panose="020B0A04020102020204" pitchFamily="34" charset="0"/>
              </a:rPr>
              <a:t>sciencefestival.msu.edu</a:t>
            </a:r>
            <a:endParaRPr lang="en-US" dirty="0">
              <a:latin typeface="Arial Black" panose="020B0A04020102020204" pitchFamily="34" charset="0"/>
            </a:endParaRPr>
          </a:p>
        </p:txBody>
      </p:sp>
    </p:spTree>
    <p:extLst>
      <p:ext uri="{BB962C8B-B14F-4D97-AF65-F5344CB8AC3E}">
        <p14:creationId xmlns:p14="http://schemas.microsoft.com/office/powerpoint/2010/main" val="3936179111"/>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Safety First</a:t>
            </a:r>
            <a:endParaRPr lang="en-US" sz="4000" dirty="0"/>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750" y="1089362"/>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456525" y="1074408"/>
            <a:ext cx="182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put anything in your mouth (eat, drink, chew gum)</a:t>
            </a:r>
            <a:endParaRPr lang="en-US" altLang="en-US" sz="2400" dirty="0">
              <a:solidFill>
                <a:schemeClr val="tx1"/>
              </a:solidFill>
              <a:latin typeface="Calibri" panose="020F0502020204030204"/>
              <a:ea typeface="+mn-ea"/>
              <a:cs typeface="+mn-cs"/>
            </a:endParaRPr>
          </a:p>
        </p:txBody>
      </p:sp>
      <p:sp>
        <p:nvSpPr>
          <p:cNvPr id="14" name="Text Box 7"/>
          <p:cNvSpPr txBox="1">
            <a:spLocks noChangeArrowheads="1"/>
          </p:cNvSpPr>
          <p:nvPr/>
        </p:nvSpPr>
        <p:spPr bwMode="auto">
          <a:xfrm>
            <a:off x="380325" y="3255633"/>
            <a:ext cx="190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obey posted signs</a:t>
            </a:r>
          </a:p>
          <a:p>
            <a:pPr algn="r" defTabSz="914400" fontAlgn="auto">
              <a:spcBef>
                <a:spcPct val="0"/>
              </a:spcBef>
              <a:spcAft>
                <a:spcPts val="0"/>
              </a:spcAft>
              <a:buFontTx/>
              <a:buNone/>
            </a:pPr>
            <a:endParaRPr lang="en-US" altLang="en-US" sz="2400" dirty="0">
              <a:solidFill>
                <a:schemeClr val="tx1"/>
              </a:solidFill>
              <a:latin typeface="Calibri" panose="020F0502020204030204"/>
              <a:ea typeface="+mn-ea"/>
              <a:cs typeface="+mn-cs"/>
            </a:endParaRPr>
          </a:p>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take photos</a:t>
            </a:r>
            <a:endParaRPr lang="en-US" altLang="en-US" sz="2400" dirty="0">
              <a:solidFill>
                <a:schemeClr val="tx1"/>
              </a:solidFill>
              <a:latin typeface="Calibri" panose="020F0502020204030204"/>
              <a:ea typeface="+mn-ea"/>
              <a:cs typeface="+mn-cs"/>
            </a:endParaRPr>
          </a:p>
        </p:txBody>
      </p:sp>
      <p:sp>
        <p:nvSpPr>
          <p:cNvPr id="15" name="Text Box 8"/>
          <p:cNvSpPr txBox="1">
            <a:spLocks noChangeArrowheads="1"/>
          </p:cNvSpPr>
          <p:nvPr/>
        </p:nvSpPr>
        <p:spPr bwMode="auto">
          <a:xfrm>
            <a:off x="6858000" y="1098221"/>
            <a:ext cx="205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watch </a:t>
            </a:r>
            <a:r>
              <a:rPr lang="en-US" altLang="en-US" sz="2400" dirty="0">
                <a:solidFill>
                  <a:schemeClr val="tx1"/>
                </a:solidFill>
                <a:latin typeface="Calibri" panose="020F0502020204030204"/>
                <a:ea typeface="+mn-ea"/>
                <a:cs typeface="+mn-cs"/>
              </a:rPr>
              <a:t>your head and </a:t>
            </a:r>
            <a:r>
              <a:rPr lang="en-US" altLang="en-US" sz="2400" dirty="0" smtClean="0">
                <a:solidFill>
                  <a:schemeClr val="tx1"/>
                </a:solidFill>
                <a:latin typeface="Calibri" panose="020F0502020204030204"/>
                <a:ea typeface="+mn-ea"/>
                <a:cs typeface="+mn-cs"/>
              </a:rPr>
              <a:t>step </a:t>
            </a:r>
          </a:p>
          <a:p>
            <a:pPr defTabSz="914400" fontAlgn="auto">
              <a:spcBef>
                <a:spcPct val="0"/>
              </a:spcBef>
              <a:spcAft>
                <a:spcPts val="0"/>
              </a:spcAft>
              <a:buFontTx/>
              <a:buNone/>
            </a:pPr>
            <a:endParaRPr lang="en-US" altLang="en-US" sz="2400" dirty="0">
              <a:solidFill>
                <a:schemeClr val="tx1"/>
              </a:solidFill>
              <a:latin typeface="Calibri" panose="020F0502020204030204"/>
              <a:ea typeface="+mn-ea"/>
              <a:cs typeface="+mn-cs"/>
            </a:endParaRPr>
          </a:p>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a:t>
            </a:r>
            <a:r>
              <a:rPr lang="en-US" altLang="en-US" sz="2400" dirty="0">
                <a:solidFill>
                  <a:schemeClr val="tx1"/>
                </a:solidFill>
                <a:latin typeface="Calibri" panose="020F0502020204030204"/>
                <a:ea typeface="+mn-ea"/>
                <a:cs typeface="+mn-cs"/>
              </a:rPr>
              <a:t>sit or lean on things</a:t>
            </a:r>
          </a:p>
        </p:txBody>
      </p:sp>
      <p:sp>
        <p:nvSpPr>
          <p:cNvPr id="16" name="Text Box 9"/>
          <p:cNvSpPr txBox="1">
            <a:spLocks noChangeArrowheads="1"/>
          </p:cNvSpPr>
          <p:nvPr/>
        </p:nvSpPr>
        <p:spPr bwMode="auto">
          <a:xfrm>
            <a:off x="6858000" y="3231821"/>
            <a:ext cx="1981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stay </a:t>
            </a:r>
            <a:r>
              <a:rPr lang="en-US" altLang="en-US" sz="2400" dirty="0">
                <a:solidFill>
                  <a:schemeClr val="tx1"/>
                </a:solidFill>
                <a:latin typeface="Calibri" panose="020F0502020204030204"/>
                <a:ea typeface="+mn-ea"/>
                <a:cs typeface="+mn-cs"/>
              </a:rPr>
              <a:t>with your </a:t>
            </a:r>
            <a:r>
              <a:rPr lang="en-US" altLang="en-US" sz="2400" dirty="0" smtClean="0">
                <a:solidFill>
                  <a:schemeClr val="tx1"/>
                </a:solidFill>
                <a:latin typeface="Calibri" panose="020F0502020204030204"/>
                <a:ea typeface="+mn-ea"/>
                <a:cs typeface="+mn-cs"/>
              </a:rPr>
              <a:t>guide</a:t>
            </a:r>
          </a:p>
          <a:p>
            <a:pPr defTabSz="914400" fontAlgn="auto">
              <a:spcBef>
                <a:spcPct val="0"/>
              </a:spcBef>
              <a:spcAft>
                <a:spcPts val="0"/>
              </a:spcAft>
              <a:buFontTx/>
              <a:buNone/>
            </a:pPr>
            <a:endParaRPr lang="en-US" altLang="en-US" sz="2400" dirty="0" smtClean="0">
              <a:solidFill>
                <a:schemeClr val="tx1"/>
              </a:solidFill>
              <a:latin typeface="Calibri" panose="020F0502020204030204"/>
              <a:ea typeface="+mn-ea"/>
              <a:cs typeface="+mn-cs"/>
            </a:endParaRPr>
          </a:p>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touch equipment</a:t>
            </a:r>
            <a:endParaRPr lang="en-US" altLang="en-US" sz="2400" dirty="0">
              <a:solidFill>
                <a:schemeClr val="tx1"/>
              </a:solidFill>
              <a:latin typeface="Calibri" panose="020F0502020204030204"/>
              <a:ea typeface="+mn-ea"/>
              <a:cs typeface="+mn-cs"/>
            </a:endParaRPr>
          </a:p>
        </p:txBody>
      </p:sp>
      <p:sp>
        <p:nvSpPr>
          <p:cNvPr id="17" name="Text Box 11"/>
          <p:cNvSpPr txBox="1">
            <a:spLocks noChangeArrowheads="1"/>
          </p:cNvSpPr>
          <p:nvPr/>
        </p:nvSpPr>
        <p:spPr bwMode="auto">
          <a:xfrm>
            <a:off x="228600" y="5334000"/>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defTabSz="914400" fontAlgn="auto">
              <a:spcBef>
                <a:spcPct val="50000"/>
              </a:spcBef>
              <a:spcAft>
                <a:spcPts val="0"/>
              </a:spcAft>
              <a:buFontTx/>
              <a:buNone/>
            </a:pPr>
            <a:r>
              <a:rPr lang="en-US" altLang="en-US" sz="2400" dirty="0">
                <a:solidFill>
                  <a:schemeClr val="tx1"/>
                </a:solidFill>
                <a:latin typeface="Calibri" panose="020F0502020204030204"/>
                <a:ea typeface="+mn-ea"/>
                <a:cs typeface="+mn-cs"/>
              </a:rPr>
              <a:t>If you </a:t>
            </a:r>
            <a:r>
              <a:rPr lang="en-US" altLang="en-US" sz="2400" dirty="0" smtClean="0">
                <a:solidFill>
                  <a:schemeClr val="tx1"/>
                </a:solidFill>
                <a:latin typeface="Calibri" panose="020F0502020204030204"/>
                <a:ea typeface="+mn-ea"/>
                <a:cs typeface="+mn-cs"/>
              </a:rPr>
              <a:t>lose your tour</a:t>
            </a:r>
            <a:r>
              <a:rPr lang="en-US" altLang="en-US" sz="2400" dirty="0">
                <a:solidFill>
                  <a:schemeClr val="tx1"/>
                </a:solidFill>
                <a:latin typeface="Calibri" panose="020F0502020204030204"/>
                <a:ea typeface="+mn-ea"/>
                <a:cs typeface="+mn-cs"/>
              </a:rPr>
              <a:t>, </a:t>
            </a:r>
            <a:r>
              <a:rPr lang="en-US" altLang="en-US" sz="2400" b="1" dirty="0">
                <a:solidFill>
                  <a:schemeClr val="tx1"/>
                </a:solidFill>
                <a:latin typeface="Calibri" panose="020F0502020204030204"/>
                <a:ea typeface="+mn-ea"/>
                <a:cs typeface="+mn-cs"/>
              </a:rPr>
              <a:t>dial “0” </a:t>
            </a:r>
            <a:r>
              <a:rPr lang="en-US" altLang="en-US" sz="2400" b="1" dirty="0" smtClean="0">
                <a:solidFill>
                  <a:schemeClr val="tx1"/>
                </a:solidFill>
                <a:latin typeface="Calibri" panose="020F0502020204030204"/>
                <a:ea typeface="+mn-ea"/>
                <a:cs typeface="+mn-cs"/>
              </a:rPr>
              <a:t>on a lab </a:t>
            </a:r>
            <a:r>
              <a:rPr lang="en-US" altLang="en-US" sz="2400" b="1" dirty="0">
                <a:solidFill>
                  <a:schemeClr val="tx1"/>
                </a:solidFill>
                <a:latin typeface="Calibri" panose="020F0502020204030204"/>
                <a:ea typeface="+mn-ea"/>
                <a:cs typeface="+mn-cs"/>
              </a:rPr>
              <a:t>phone</a:t>
            </a:r>
            <a:r>
              <a:rPr lang="en-US" altLang="en-US" sz="2400" dirty="0">
                <a:solidFill>
                  <a:schemeClr val="tx1"/>
                </a:solidFill>
                <a:latin typeface="Calibri" panose="020F0502020204030204"/>
                <a:ea typeface="+mn-ea"/>
                <a:cs typeface="+mn-cs"/>
              </a:rPr>
              <a:t> </a:t>
            </a:r>
            <a:r>
              <a:rPr lang="en-US" altLang="en-US" sz="2400" dirty="0" smtClean="0">
                <a:solidFill>
                  <a:schemeClr val="tx1"/>
                </a:solidFill>
                <a:latin typeface="Calibri" panose="020F0502020204030204"/>
                <a:ea typeface="+mn-ea"/>
                <a:cs typeface="+mn-cs"/>
              </a:rPr>
              <a:t>(“77305</a:t>
            </a:r>
            <a:r>
              <a:rPr lang="en-US" altLang="en-US" sz="2400" dirty="0">
                <a:solidFill>
                  <a:schemeClr val="tx1"/>
                </a:solidFill>
                <a:latin typeface="Calibri" panose="020F0502020204030204"/>
                <a:ea typeface="+mn-ea"/>
                <a:cs typeface="+mn-cs"/>
              </a:rPr>
              <a:t>” after </a:t>
            </a:r>
            <a:r>
              <a:rPr lang="en-US" altLang="en-US" sz="2400" dirty="0" smtClean="0">
                <a:solidFill>
                  <a:schemeClr val="tx1"/>
                </a:solidFill>
                <a:latin typeface="Calibri" panose="020F0502020204030204"/>
                <a:ea typeface="+mn-ea"/>
                <a:cs typeface="+mn-cs"/>
              </a:rPr>
              <a:t>hours)</a:t>
            </a:r>
          </a:p>
          <a:p>
            <a:pPr algn="ctr" defTabSz="914400" fontAlgn="auto">
              <a:spcBef>
                <a:spcPts val="0"/>
              </a:spcBef>
              <a:spcAft>
                <a:spcPts val="0"/>
              </a:spcAft>
              <a:buFontTx/>
              <a:buNone/>
            </a:pPr>
            <a:r>
              <a:rPr lang="en-US" altLang="en-US" sz="2400" b="1" dirty="0" smtClean="0">
                <a:solidFill>
                  <a:schemeClr val="tx1"/>
                </a:solidFill>
                <a:latin typeface="Calibri" panose="020F0502020204030204"/>
                <a:ea typeface="+mn-ea"/>
                <a:cs typeface="+mn-cs"/>
              </a:rPr>
              <a:t>DO </a:t>
            </a:r>
            <a:r>
              <a:rPr lang="en-US" altLang="en-US" sz="2400" dirty="0" smtClean="0">
                <a:solidFill>
                  <a:schemeClr val="tx1"/>
                </a:solidFill>
                <a:latin typeface="Calibri" panose="020F0502020204030204"/>
                <a:ea typeface="+mn-ea"/>
                <a:cs typeface="+mn-cs"/>
              </a:rPr>
              <a:t>leave </a:t>
            </a:r>
            <a:r>
              <a:rPr lang="en-US" altLang="en-US" sz="2400" dirty="0">
                <a:solidFill>
                  <a:schemeClr val="tx1"/>
                </a:solidFill>
                <a:latin typeface="Calibri" panose="020F0502020204030204"/>
                <a:ea typeface="+mn-ea"/>
                <a:cs typeface="+mn-cs"/>
              </a:rPr>
              <a:t>items </a:t>
            </a:r>
            <a:r>
              <a:rPr lang="en-US" altLang="en-US" sz="2400" dirty="0" smtClean="0">
                <a:solidFill>
                  <a:schemeClr val="tx1"/>
                </a:solidFill>
                <a:latin typeface="Calibri" panose="020F0502020204030204"/>
                <a:ea typeface="+mn-ea"/>
                <a:cs typeface="+mn-cs"/>
              </a:rPr>
              <a:t>(especially open food/drink) you </a:t>
            </a:r>
            <a:r>
              <a:rPr lang="en-US" altLang="en-US" sz="2400" dirty="0">
                <a:solidFill>
                  <a:schemeClr val="tx1"/>
                </a:solidFill>
                <a:latin typeface="Calibri" panose="020F0502020204030204"/>
                <a:ea typeface="+mn-ea"/>
                <a:cs typeface="+mn-cs"/>
              </a:rPr>
              <a:t>don’t want to </a:t>
            </a:r>
            <a:r>
              <a:rPr lang="en-US" altLang="en-US" sz="2400" dirty="0" smtClean="0">
                <a:solidFill>
                  <a:schemeClr val="tx1"/>
                </a:solidFill>
                <a:latin typeface="Calibri" panose="020F0502020204030204"/>
                <a:ea typeface="+mn-ea"/>
                <a:cs typeface="+mn-cs"/>
              </a:rPr>
              <a:t>carry</a:t>
            </a:r>
            <a:endParaRPr lang="en-US" altLang="en-US" sz="2400" b="1" dirty="0">
              <a:solidFill>
                <a:schemeClr val="tx1"/>
              </a:solidFill>
              <a:latin typeface="Calibri" panose="020F0502020204030204"/>
              <a:ea typeface="+mn-ea"/>
              <a:cs typeface="+mn-cs"/>
            </a:endParaRPr>
          </a:p>
        </p:txBody>
      </p:sp>
      <p:pic>
        <p:nvPicPr>
          <p:cNvPr id="18" name="Picture 2" descr="http://2.bp.blogspot.com/-0ub4iOoOed0/UgJkm_xH9FI/AAAAAAAAADA/QIHLttXLhSQ/s1600/no+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5750" y="3206092"/>
            <a:ext cx="2077899" cy="20778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b="19529"/>
          <a:stretch/>
        </p:blipFill>
        <p:spPr>
          <a:xfrm>
            <a:off x="4749350" y="1089362"/>
            <a:ext cx="1805198" cy="2054423"/>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b="20000"/>
          <a:stretch/>
        </p:blipFill>
        <p:spPr>
          <a:xfrm>
            <a:off x="4769850" y="3206092"/>
            <a:ext cx="1836598" cy="2077899"/>
          </a:xfrm>
          <a:prstGeom prst="rect">
            <a:avLst/>
          </a:prstGeom>
        </p:spPr>
      </p:pic>
    </p:spTree>
    <p:extLst>
      <p:ext uri="{BB962C8B-B14F-4D97-AF65-F5344CB8AC3E}">
        <p14:creationId xmlns:p14="http://schemas.microsoft.com/office/powerpoint/2010/main" val="75646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219149"/>
            <a:ext cx="9144000" cy="1304851"/>
          </a:xfrm>
        </p:spPr>
        <p:txBody>
          <a:bodyPr/>
          <a:lstStyle/>
          <a:p>
            <a:pPr eaLnBrk="1" hangingPunct="1"/>
            <a:r>
              <a:rPr lang="en-US" altLang="en-US" sz="4400" dirty="0" smtClean="0"/>
              <a:t>Explore FRIB at MSU</a:t>
            </a:r>
            <a:endParaRPr lang="en-US" altLang="en-US" sz="4400" dirty="0"/>
          </a:p>
        </p:txBody>
      </p:sp>
      <p:sp>
        <p:nvSpPr>
          <p:cNvPr id="33795" name="Text Box 6"/>
          <p:cNvSpPr txBox="1">
            <a:spLocks noChangeArrowheads="1"/>
          </p:cNvSpPr>
          <p:nvPr/>
        </p:nvSpPr>
        <p:spPr bwMode="auto">
          <a:xfrm>
            <a:off x="650885" y="1169512"/>
            <a:ext cx="7842231" cy="425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450056">
              <a:spcBef>
                <a:spcPct val="50000"/>
              </a:spcBef>
              <a:buNone/>
            </a:pPr>
            <a:r>
              <a:rPr lang="en-US" altLang="en-US" sz="2166" dirty="0">
                <a:solidFill>
                  <a:srgbClr val="000000"/>
                </a:solidFill>
                <a:latin typeface="Arial Black" panose="020B0A04020102020204" pitchFamily="34" charset="0"/>
                <a:cs typeface="Aharoni" panose="02010803020104030203" pitchFamily="2" charset="-79"/>
              </a:rPr>
              <a:t>Learn more about our Lab and outreach programs</a:t>
            </a:r>
            <a:endParaRPr lang="en-US" altLang="en-US" sz="2166" b="1" dirty="0">
              <a:solidFill>
                <a:srgbClr val="000000"/>
              </a:solidFill>
              <a:latin typeface="Arial Black" panose="020B0A04020102020204" pitchFamily="34" charset="0"/>
              <a:cs typeface="Aharoni" panose="02010803020104030203" pitchFamily="2" charset="-79"/>
            </a:endParaRPr>
          </a:p>
        </p:txBody>
      </p:sp>
      <p:sp>
        <p:nvSpPr>
          <p:cNvPr id="5" name="Rectangle 4"/>
          <p:cNvSpPr/>
          <p:nvPr/>
        </p:nvSpPr>
        <p:spPr>
          <a:xfrm>
            <a:off x="465744" y="1704850"/>
            <a:ext cx="2115965" cy="2001253"/>
          </a:xfrm>
          <a:prstGeom prst="rect">
            <a:avLst/>
          </a:prstGeom>
        </p:spPr>
        <p:txBody>
          <a:bodyPr wrap="square">
            <a:spAutoFit/>
          </a:bodyPr>
          <a:lstStyle/>
          <a:p>
            <a:pPr algn="r" defTabSz="450056">
              <a:spcBef>
                <a:spcPct val="50000"/>
              </a:spcBef>
            </a:pPr>
            <a:r>
              <a:rPr lang="en-US" altLang="en-US" sz="1772" dirty="0">
                <a:solidFill>
                  <a:srgbClr val="000000"/>
                </a:solidFill>
              </a:rPr>
              <a:t>Visit the FRIB-inspired nuclear science exhibit at </a:t>
            </a:r>
            <a:r>
              <a:rPr lang="en-US" altLang="en-US" sz="1772" b="1" dirty="0">
                <a:solidFill>
                  <a:srgbClr val="000000"/>
                </a:solidFill>
              </a:rPr>
              <a:t>Impression 5 Science Center </a:t>
            </a:r>
            <a:r>
              <a:rPr lang="en-US" altLang="en-US" sz="1772" dirty="0">
                <a:solidFill>
                  <a:srgbClr val="000000"/>
                </a:solidFill>
              </a:rPr>
              <a:t>in downtown Lansing!</a:t>
            </a:r>
          </a:p>
          <a:p>
            <a:pPr algn="r" defTabSz="450056">
              <a:spcBef>
                <a:spcPts val="0"/>
              </a:spcBef>
            </a:pPr>
            <a:r>
              <a:rPr lang="en-US" altLang="en-US" sz="1772" u="sng" dirty="0">
                <a:solidFill>
                  <a:srgbClr val="67B14B"/>
                </a:solidFill>
              </a:rPr>
              <a:t>impression5.org</a:t>
            </a:r>
          </a:p>
        </p:txBody>
      </p:sp>
      <p:sp>
        <p:nvSpPr>
          <p:cNvPr id="7" name="Rectangle 6"/>
          <p:cNvSpPr/>
          <p:nvPr/>
        </p:nvSpPr>
        <p:spPr>
          <a:xfrm>
            <a:off x="6297216" y="3796903"/>
            <a:ext cx="2500653" cy="1183144"/>
          </a:xfrm>
          <a:prstGeom prst="rect">
            <a:avLst/>
          </a:prstGeom>
        </p:spPr>
        <p:txBody>
          <a:bodyPr wrap="square">
            <a:spAutoFit/>
          </a:bodyPr>
          <a:lstStyle/>
          <a:p>
            <a:pPr defTabSz="450056">
              <a:spcBef>
                <a:spcPct val="50000"/>
              </a:spcBef>
            </a:pPr>
            <a:r>
              <a:rPr lang="en-US" altLang="en-US" sz="1772" dirty="0">
                <a:solidFill>
                  <a:prstClr val="black"/>
                </a:solidFill>
              </a:rPr>
              <a:t>Visit our </a:t>
            </a:r>
            <a:r>
              <a:rPr lang="en-US" altLang="en-US" sz="1772" b="1" i="1" dirty="0">
                <a:solidFill>
                  <a:prstClr val="black"/>
                </a:solidFill>
              </a:rPr>
              <a:t>Gift Shop </a:t>
            </a:r>
            <a:r>
              <a:rPr lang="en-US" altLang="en-US" sz="1772" dirty="0">
                <a:solidFill>
                  <a:prstClr val="black"/>
                </a:solidFill>
              </a:rPr>
              <a:t>on </a:t>
            </a:r>
            <a:r>
              <a:rPr lang="en-US" altLang="en-US" sz="1772" dirty="0">
                <a:solidFill>
                  <a:prstClr val="black"/>
                </a:solidFill>
                <a:hlinkClick r:id="rId3" action="ppaction://hlinkfile"/>
              </a:rPr>
              <a:t>shop.msu.edu</a:t>
            </a:r>
            <a:r>
              <a:rPr lang="en-US" altLang="en-US" sz="1772" dirty="0">
                <a:solidFill>
                  <a:prstClr val="black"/>
                </a:solidFill>
              </a:rPr>
              <a:t> (click on </a:t>
            </a:r>
            <a:r>
              <a:rPr lang="en-US" altLang="en-US" sz="1772" dirty="0" smtClean="0">
                <a:solidFill>
                  <a:prstClr val="black"/>
                </a:solidFill>
              </a:rPr>
              <a:t>“FRIB” </a:t>
            </a:r>
            <a:r>
              <a:rPr lang="en-US" altLang="en-US" sz="1772" dirty="0">
                <a:solidFill>
                  <a:prstClr val="black"/>
                </a:solidFill>
              </a:rPr>
              <a:t>under “Specialty Shops”)</a:t>
            </a:r>
          </a:p>
        </p:txBody>
      </p:sp>
      <p:sp>
        <p:nvSpPr>
          <p:cNvPr id="8" name="Rectangle 7"/>
          <p:cNvSpPr/>
          <p:nvPr/>
        </p:nvSpPr>
        <p:spPr>
          <a:xfrm>
            <a:off x="6298961" y="1704849"/>
            <a:ext cx="2425643" cy="1183144"/>
          </a:xfrm>
          <a:prstGeom prst="rect">
            <a:avLst/>
          </a:prstGeom>
        </p:spPr>
        <p:txBody>
          <a:bodyPr wrap="square">
            <a:spAutoFit/>
          </a:bodyPr>
          <a:lstStyle/>
          <a:p>
            <a:pPr defTabSz="450056">
              <a:spcBef>
                <a:spcPct val="50000"/>
              </a:spcBef>
            </a:pPr>
            <a:r>
              <a:rPr lang="en-US" altLang="en-US" sz="1772" dirty="0">
                <a:solidFill>
                  <a:srgbClr val="000000"/>
                </a:solidFill>
              </a:rPr>
              <a:t>Find</a:t>
            </a:r>
            <a:r>
              <a:rPr lang="en-US" altLang="en-US" sz="1772" dirty="0">
                <a:solidFill>
                  <a:srgbClr val="C19859">
                    <a:lumMod val="75000"/>
                  </a:srgbClr>
                </a:solidFill>
              </a:rPr>
              <a:t> </a:t>
            </a:r>
            <a:r>
              <a:rPr lang="en-US" altLang="en-US" sz="1772" b="1" i="1" dirty="0">
                <a:solidFill>
                  <a:prstClr val="black"/>
                </a:solidFill>
              </a:rPr>
              <a:t>camps and programs</a:t>
            </a:r>
            <a:r>
              <a:rPr lang="en-US" altLang="en-US" sz="1772" dirty="0">
                <a:solidFill>
                  <a:prstClr val="black"/>
                </a:solidFill>
              </a:rPr>
              <a:t> </a:t>
            </a:r>
            <a:r>
              <a:rPr lang="en-US" altLang="en-US" sz="1772" dirty="0">
                <a:solidFill>
                  <a:srgbClr val="000000"/>
                </a:solidFill>
              </a:rPr>
              <a:t>at MSU for </a:t>
            </a:r>
          </a:p>
          <a:p>
            <a:pPr defTabSz="450056"/>
            <a:r>
              <a:rPr lang="en-US" altLang="en-US" sz="1772" dirty="0" err="1">
                <a:solidFill>
                  <a:srgbClr val="000000"/>
                </a:solidFill>
              </a:rPr>
              <a:t>pre-college</a:t>
            </a:r>
            <a:r>
              <a:rPr lang="en-US" altLang="en-US" sz="1772" dirty="0">
                <a:solidFill>
                  <a:srgbClr val="000000"/>
                </a:solidFill>
              </a:rPr>
              <a:t> students: </a:t>
            </a:r>
            <a:r>
              <a:rPr lang="en-US" altLang="en-US" sz="1772" u="sng" dirty="0">
                <a:solidFill>
                  <a:srgbClr val="67B14B"/>
                </a:solidFill>
              </a:rPr>
              <a:t>spartanyouth.msu.edu</a:t>
            </a:r>
          </a:p>
        </p:txBody>
      </p:sp>
      <p:sp>
        <p:nvSpPr>
          <p:cNvPr id="11" name="Rectangle 10"/>
          <p:cNvSpPr/>
          <p:nvPr/>
        </p:nvSpPr>
        <p:spPr>
          <a:xfrm>
            <a:off x="0" y="5151297"/>
            <a:ext cx="9144000" cy="425629"/>
          </a:xfrm>
          <a:prstGeom prst="rect">
            <a:avLst/>
          </a:prstGeom>
        </p:spPr>
        <p:txBody>
          <a:bodyPr wrap="square">
            <a:spAutoFit/>
          </a:bodyPr>
          <a:lstStyle/>
          <a:p>
            <a:pPr algn="ctr" defTabSz="450056"/>
            <a:r>
              <a:rPr lang="en-US" altLang="en-US" sz="2166" dirty="0">
                <a:solidFill>
                  <a:srgbClr val="000000"/>
                </a:solidFill>
                <a:latin typeface="Arial Black" panose="020B0A04020102020204" pitchFamily="34" charset="0"/>
                <a:cs typeface="Aharoni" panose="02010803020104030203" pitchFamily="2" charset="-79"/>
              </a:rPr>
              <a:t>contact</a:t>
            </a:r>
            <a:r>
              <a:rPr lang="en-US" altLang="en-US" sz="2166" dirty="0">
                <a:solidFill>
                  <a:srgbClr val="C19859">
                    <a:lumMod val="75000"/>
                  </a:srgbClr>
                </a:solidFill>
                <a:latin typeface="Arial Black" panose="020B0A04020102020204" pitchFamily="34" charset="0"/>
                <a:cs typeface="Aharoni" panose="02010803020104030203" pitchFamily="2" charset="-79"/>
              </a:rPr>
              <a:t> </a:t>
            </a:r>
            <a:r>
              <a:rPr lang="en-US" altLang="en-US" sz="2166" dirty="0" smtClean="0">
                <a:solidFill>
                  <a:prstClr val="black"/>
                </a:solidFill>
                <a:latin typeface="Arial Black" panose="020B0A04020102020204" pitchFamily="34" charset="0"/>
                <a:cs typeface="Aharoni" panose="02010803020104030203" pitchFamily="2" charset="-79"/>
                <a:hlinkClick r:id="rId4"/>
              </a:rPr>
              <a:t>visits@frib.msu.edu</a:t>
            </a:r>
            <a:r>
              <a:rPr lang="en-US" altLang="en-US" sz="2166" dirty="0" smtClean="0">
                <a:solidFill>
                  <a:prstClr val="black"/>
                </a:solidFill>
                <a:latin typeface="Arial Black" panose="020B0A04020102020204" pitchFamily="34" charset="0"/>
                <a:cs typeface="Aharoni" panose="02010803020104030203" pitchFamily="2" charset="-79"/>
              </a:rPr>
              <a:t> </a:t>
            </a:r>
            <a:r>
              <a:rPr lang="en-US" altLang="en-US" sz="2166" dirty="0" smtClean="0">
                <a:solidFill>
                  <a:srgbClr val="000000"/>
                </a:solidFill>
                <a:latin typeface="Arial Black" panose="020B0A04020102020204" pitchFamily="34" charset="0"/>
                <a:cs typeface="Aharoni" panose="02010803020104030203" pitchFamily="2" charset="-79"/>
              </a:rPr>
              <a:t>or </a:t>
            </a:r>
            <a:r>
              <a:rPr lang="en-US" altLang="en-US" sz="2166" dirty="0">
                <a:solidFill>
                  <a:srgbClr val="000000"/>
                </a:solidFill>
                <a:latin typeface="Arial Black" panose="020B0A04020102020204" pitchFamily="34" charset="0"/>
                <a:cs typeface="Aharoni" panose="02010803020104030203" pitchFamily="2" charset="-79"/>
              </a:rPr>
              <a:t>go to </a:t>
            </a:r>
            <a:r>
              <a:rPr lang="en-US" altLang="en-US" sz="2166" dirty="0" smtClean="0">
                <a:solidFill>
                  <a:srgbClr val="6B9F25"/>
                </a:solidFill>
                <a:latin typeface="Arial Black" panose="020B0A04020102020204" pitchFamily="34" charset="0"/>
                <a:cs typeface="Aharoni" panose="02010803020104030203" pitchFamily="2" charset="-79"/>
                <a:hlinkClick r:id="rId5"/>
              </a:rPr>
              <a:t>frib.msu.edu</a:t>
            </a:r>
            <a:r>
              <a:rPr lang="en-US" altLang="en-US" sz="2166" u="sng" dirty="0" smtClean="0">
                <a:solidFill>
                  <a:srgbClr val="6B9F25"/>
                </a:solidFill>
                <a:latin typeface="Arial Black" panose="020B0A04020102020204" pitchFamily="34" charset="0"/>
                <a:cs typeface="Aharoni" panose="02010803020104030203" pitchFamily="2" charset="-79"/>
              </a:rPr>
              <a:t>/public</a:t>
            </a:r>
            <a:endParaRPr lang="en-US" sz="2166" u="sng" dirty="0">
              <a:solidFill>
                <a:srgbClr val="6B9F25"/>
              </a:solidFill>
              <a:latin typeface="Arial Black" panose="020B0A04020102020204" pitchFamily="34" charset="0"/>
              <a:cs typeface="Aharoni" panose="02010803020104030203" pitchFamily="2" charset="-79"/>
            </a:endParaRPr>
          </a:p>
        </p:txBody>
      </p:sp>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30448" y="1704851"/>
            <a:ext cx="1701478" cy="1993242"/>
          </a:xfrm>
          <a:prstGeom prst="rect">
            <a:avLst/>
          </a:prstGeom>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01893" y="3796903"/>
            <a:ext cx="1358586" cy="1290732"/>
          </a:xfrm>
          <a:prstGeom prst="rect">
            <a:avLst/>
          </a:prstGeom>
        </p:spPr>
      </p:pic>
      <p:sp>
        <p:nvSpPr>
          <p:cNvPr id="14" name="TextBox 13"/>
          <p:cNvSpPr txBox="1"/>
          <p:nvPr/>
        </p:nvSpPr>
        <p:spPr>
          <a:xfrm>
            <a:off x="4607440" y="4684378"/>
            <a:ext cx="1689436" cy="395365"/>
          </a:xfrm>
          <a:prstGeom prst="rect">
            <a:avLst/>
          </a:prstGeom>
          <a:noFill/>
        </p:spPr>
        <p:txBody>
          <a:bodyPr wrap="square" rtlCol="0">
            <a:spAutoFit/>
          </a:bodyPr>
          <a:lstStyle/>
          <a:p>
            <a:pPr defTabSz="450056"/>
            <a:r>
              <a:rPr lang="en-US" sz="1969" b="1" dirty="0">
                <a:solidFill>
                  <a:srgbClr val="C19859">
                    <a:lumMod val="75000"/>
                  </a:srgbClr>
                </a:solidFill>
                <a:cs typeface="Arial" panose="020B0604020202020204" pitchFamily="34" charset="0"/>
              </a:rPr>
              <a:t>GIFT SHOP</a:t>
            </a:r>
          </a:p>
        </p:txBody>
      </p:sp>
      <p:sp>
        <p:nvSpPr>
          <p:cNvPr id="15" name="Rectangle 14"/>
          <p:cNvSpPr/>
          <p:nvPr/>
        </p:nvSpPr>
        <p:spPr>
          <a:xfrm>
            <a:off x="465743" y="3791836"/>
            <a:ext cx="2122212" cy="910442"/>
          </a:xfrm>
          <a:prstGeom prst="rect">
            <a:avLst/>
          </a:prstGeom>
        </p:spPr>
        <p:txBody>
          <a:bodyPr wrap="square">
            <a:spAutoFit/>
          </a:bodyPr>
          <a:lstStyle/>
          <a:p>
            <a:pPr algn="r" defTabSz="450056">
              <a:spcBef>
                <a:spcPct val="50000"/>
              </a:spcBef>
            </a:pPr>
            <a:r>
              <a:rPr lang="en-US" altLang="en-US" sz="1772" dirty="0">
                <a:solidFill>
                  <a:srgbClr val="000000"/>
                </a:solidFill>
              </a:rPr>
              <a:t>Get the Android/ iPhone/iPad game </a:t>
            </a:r>
            <a:r>
              <a:rPr lang="en-US" altLang="en-US" sz="1772" b="1" i="1" dirty="0" err="1">
                <a:solidFill>
                  <a:prstClr val="black"/>
                </a:solidFill>
              </a:rPr>
              <a:t>Isotopolis</a:t>
            </a:r>
            <a:r>
              <a:rPr lang="en-US" altLang="en-US" sz="1772" dirty="0">
                <a:solidFill>
                  <a:srgbClr val="C19859">
                    <a:lumMod val="75000"/>
                  </a:srgbClr>
                </a:solidFill>
              </a:rPr>
              <a:t> </a:t>
            </a:r>
            <a:r>
              <a:rPr lang="en-US" altLang="en-US" sz="1772" dirty="0">
                <a:solidFill>
                  <a:srgbClr val="000000"/>
                </a:solidFill>
              </a:rPr>
              <a:t>for free! </a:t>
            </a:r>
          </a:p>
        </p:txBody>
      </p:sp>
      <p:sp>
        <p:nvSpPr>
          <p:cNvPr id="18" name="TextBox 17"/>
          <p:cNvSpPr txBox="1"/>
          <p:nvPr/>
        </p:nvSpPr>
        <p:spPr>
          <a:xfrm>
            <a:off x="4536468" y="1734738"/>
            <a:ext cx="1689436" cy="516423"/>
          </a:xfrm>
          <a:prstGeom prst="rect">
            <a:avLst/>
          </a:prstGeom>
          <a:noFill/>
        </p:spPr>
        <p:txBody>
          <a:bodyPr wrap="square" rtlCol="0">
            <a:spAutoFit/>
          </a:bodyPr>
          <a:lstStyle/>
          <a:p>
            <a:pPr defTabSz="450056"/>
            <a:r>
              <a:rPr lang="en-US" sz="1378" b="1" dirty="0">
                <a:solidFill>
                  <a:srgbClr val="C19859">
                    <a:lumMod val="75000"/>
                  </a:srgbClr>
                </a:solidFill>
                <a:cs typeface="Arial" panose="020B0604020202020204" pitchFamily="34" charset="0"/>
              </a:rPr>
              <a:t>SPARTAN YOUTH PROGRAMS</a:t>
            </a:r>
          </a:p>
        </p:txBody>
      </p:sp>
      <p:pic>
        <p:nvPicPr>
          <p:cNvPr id="2" name="Picture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88919" y="5653487"/>
            <a:ext cx="433438" cy="352388"/>
          </a:xfrm>
          <a:prstGeom prst="rect">
            <a:avLst/>
          </a:prstGeom>
        </p:spPr>
      </p:pic>
      <p:sp>
        <p:nvSpPr>
          <p:cNvPr id="19" name="Rectangle 18"/>
          <p:cNvSpPr/>
          <p:nvPr/>
        </p:nvSpPr>
        <p:spPr>
          <a:xfrm>
            <a:off x="7422356" y="5638800"/>
            <a:ext cx="1302247" cy="395365"/>
          </a:xfrm>
          <a:prstGeom prst="rect">
            <a:avLst/>
          </a:prstGeom>
        </p:spPr>
        <p:txBody>
          <a:bodyPr wrap="square">
            <a:spAutoFit/>
          </a:bodyPr>
          <a:lstStyle/>
          <a:p>
            <a:pPr defTabSz="450056"/>
            <a:r>
              <a:rPr lang="en-US" altLang="en-US" sz="1969" dirty="0" smtClean="0">
                <a:solidFill>
                  <a:srgbClr val="1DA1F2"/>
                </a:solidFill>
                <a:cs typeface="Aharoni" panose="02010803020104030203" pitchFamily="2" charset="-79"/>
              </a:rPr>
              <a:t>@</a:t>
            </a:r>
            <a:r>
              <a:rPr lang="en-US" altLang="en-US" sz="1969" dirty="0" err="1" smtClean="0">
                <a:solidFill>
                  <a:srgbClr val="1DA1F2"/>
                </a:solidFill>
                <a:cs typeface="Aharoni" panose="02010803020104030203" pitchFamily="2" charset="-79"/>
              </a:rPr>
              <a:t>friblab</a:t>
            </a:r>
            <a:endParaRPr lang="en-US" sz="1969" dirty="0">
              <a:solidFill>
                <a:srgbClr val="1DA1F2"/>
              </a:solidFill>
              <a:cs typeface="Aharoni" panose="02010803020104030203" pitchFamily="2" charset="-79"/>
            </a:endParaRPr>
          </a:p>
        </p:txBody>
      </p:sp>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t="12830" b="10190"/>
          <a:stretch/>
        </p:blipFill>
        <p:spPr>
          <a:xfrm>
            <a:off x="2682409" y="2797980"/>
            <a:ext cx="1753928" cy="900113"/>
          </a:xfrm>
          <a:prstGeom prst="rect">
            <a:avLst/>
          </a:prstGeom>
        </p:spPr>
      </p:pic>
      <p:grpSp>
        <p:nvGrpSpPr>
          <p:cNvPr id="6" name="Group 5"/>
          <p:cNvGrpSpPr/>
          <p:nvPr/>
        </p:nvGrpSpPr>
        <p:grpSpPr>
          <a:xfrm>
            <a:off x="2671196" y="3796902"/>
            <a:ext cx="1769762" cy="1281334"/>
            <a:chOff x="4714238" y="2213945"/>
            <a:chExt cx="2236345" cy="1619146"/>
          </a:xfrm>
        </p:grpSpPr>
        <p:pic>
          <p:nvPicPr>
            <p:cNvPr id="3" name="Picture 2"/>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714238" y="2213945"/>
              <a:ext cx="2236345" cy="1619146"/>
            </a:xfrm>
            <a:prstGeom prst="rect">
              <a:avLst/>
            </a:prstGeom>
          </p:spPr>
        </p:pic>
        <p:pic>
          <p:nvPicPr>
            <p:cNvPr id="4" name="Picture 3"/>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761905" y="2225387"/>
              <a:ext cx="1188677" cy="419964"/>
            </a:xfrm>
            <a:prstGeom prst="rect">
              <a:avLst/>
            </a:prstGeom>
          </p:spPr>
        </p:pic>
      </p:grpSp>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58894" y="1704850"/>
            <a:ext cx="1782467" cy="1188311"/>
          </a:xfrm>
          <a:prstGeom prst="rect">
            <a:avLst/>
          </a:prstGeom>
        </p:spPr>
      </p:pic>
    </p:spTree>
    <p:extLst>
      <p:ext uri="{BB962C8B-B14F-4D97-AF65-F5344CB8AC3E}">
        <p14:creationId xmlns:p14="http://schemas.microsoft.com/office/powerpoint/2010/main" val="2084994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rotWithShape="1">
          <a:blip r:embed="rId2">
            <a:extLst>
              <a:ext uri="{28A0092B-C50C-407E-A947-70E740481C1C}">
                <a14:useLocalDpi xmlns:a14="http://schemas.microsoft.com/office/drawing/2010/main"/>
              </a:ext>
            </a:extLst>
          </a:blip>
          <a:srcRect l="22230" r="25075"/>
          <a:stretch/>
        </p:blipFill>
        <p:spPr>
          <a:xfrm>
            <a:off x="4318000" y="1"/>
            <a:ext cx="4826000" cy="6868824"/>
          </a:xfrm>
          <a:prstGeom prst="rect">
            <a:avLst/>
          </a:prstGeom>
        </p:spPr>
      </p:pic>
      <p:sp>
        <p:nvSpPr>
          <p:cNvPr id="2" name="TextBox 1"/>
          <p:cNvSpPr txBox="1"/>
          <p:nvPr/>
        </p:nvSpPr>
        <p:spPr>
          <a:xfrm>
            <a:off x="3016815" y="5144494"/>
            <a:ext cx="18473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390C5D"/>
              </a:solidFill>
              <a:effectLst/>
              <a:uLnTx/>
              <a:uFillTx/>
              <a:latin typeface="Arial" pitchFamily="34" charset="0"/>
            </a:endParaRPr>
          </a:p>
        </p:txBody>
      </p:sp>
      <p:sp>
        <p:nvSpPr>
          <p:cNvPr id="3" name="TextBox 2"/>
          <p:cNvSpPr txBox="1"/>
          <p:nvPr/>
        </p:nvSpPr>
        <p:spPr>
          <a:xfrm>
            <a:off x="5042012" y="4762381"/>
            <a:ext cx="3536220" cy="800219"/>
          </a:xfrm>
          <a:prstGeom prst="rect">
            <a:avLst/>
          </a:prstGeom>
          <a:solidFill>
            <a:srgbClr val="BE5ECC"/>
          </a:solidFill>
          <a:ln w="12700">
            <a:solidFill>
              <a:schemeClr val="bg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Black" panose="020B0A04020102020204" pitchFamily="34" charset="0"/>
              </a:rPr>
              <a:t>Annually in April</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Black" panose="020B0A04020102020204" pitchFamily="34" charset="0"/>
              </a:rPr>
              <a:t>sciencefestival.msu.edu</a:t>
            </a:r>
            <a:endPar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730" t="5555" r="7460" b="4445"/>
          <a:stretch/>
        </p:blipFill>
        <p:spPr>
          <a:xfrm>
            <a:off x="0" y="0"/>
            <a:ext cx="4318000" cy="6858000"/>
          </a:xfrm>
          <a:prstGeom prst="rect">
            <a:avLst/>
          </a:prstGeom>
        </p:spPr>
      </p:pic>
      <p:sp>
        <p:nvSpPr>
          <p:cNvPr id="5" name="TextBox 4"/>
          <p:cNvSpPr txBox="1"/>
          <p:nvPr/>
        </p:nvSpPr>
        <p:spPr>
          <a:xfrm>
            <a:off x="113102" y="5867400"/>
            <a:ext cx="2249098"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itchFamily="34" charset="0"/>
              </a:rPr>
              <a:t>Followed by workshops, tours, and demonstrations!</a:t>
            </a:r>
            <a:endParaRPr kumimoji="0" lang="en-US" sz="1600" b="1" i="0" u="none" strike="noStrike" kern="1200" cap="none" spc="0" normalizeH="0" baseline="0" noProof="0" dirty="0">
              <a:ln>
                <a:noFill/>
              </a:ln>
              <a:solidFill>
                <a:prstClr val="black"/>
              </a:solidFill>
              <a:effectLst/>
              <a:uLnTx/>
              <a:uFillTx/>
              <a:latin typeface="Arial" pitchFamily="34" charset="0"/>
            </a:endParaRPr>
          </a:p>
        </p:txBody>
      </p:sp>
      <p:sp>
        <p:nvSpPr>
          <p:cNvPr id="8" name="Rectangle 7"/>
          <p:cNvSpPr/>
          <p:nvPr/>
        </p:nvSpPr>
        <p:spPr>
          <a:xfrm>
            <a:off x="2590800" y="4642449"/>
            <a:ext cx="762000" cy="234351"/>
          </a:xfrm>
          <a:prstGeom prst="rect">
            <a:avLst/>
          </a:prstGeom>
          <a:solidFill>
            <a:srgbClr val="342D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7" name="TextBox 6"/>
          <p:cNvSpPr txBox="1"/>
          <p:nvPr/>
        </p:nvSpPr>
        <p:spPr>
          <a:xfrm>
            <a:off x="2590800" y="4623207"/>
            <a:ext cx="846827" cy="30777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Trebuchet MS" panose="020B0603020202020204" pitchFamily="34" charset="0"/>
              </a:rPr>
              <a:t>NOV 6</a:t>
            </a:r>
            <a:r>
              <a:rPr kumimoji="0" lang="en-US" sz="1400" b="0" i="0" u="none" strike="noStrike" kern="1200" cap="none" spc="0" normalizeH="0" baseline="30000" noProof="0" dirty="0" smtClean="0">
                <a:ln>
                  <a:noFill/>
                </a:ln>
                <a:solidFill>
                  <a:prstClr val="white"/>
                </a:solidFill>
                <a:effectLst/>
                <a:uLnTx/>
                <a:uFillTx/>
                <a:latin typeface="Trebuchet MS" panose="020B0603020202020204" pitchFamily="34" charset="0"/>
              </a:rPr>
              <a:t>TH</a:t>
            </a:r>
            <a:endParaRPr kumimoji="0" lang="en-US" sz="1400" b="0" i="0" u="none" strike="noStrike" kern="1200" cap="none" spc="0" normalizeH="0" baseline="30000" noProof="0" dirty="0">
              <a:ln>
                <a:noFill/>
              </a:ln>
              <a:solidFill>
                <a:prstClr val="white"/>
              </a:solidFill>
              <a:effectLst/>
              <a:uLnTx/>
              <a:uFillTx/>
              <a:latin typeface="Trebuchet MS" panose="020B0603020202020204" pitchFamily="34" charset="0"/>
            </a:endParaRPr>
          </a:p>
        </p:txBody>
      </p:sp>
    </p:spTree>
    <p:extLst>
      <p:ext uri="{BB962C8B-B14F-4D97-AF65-F5344CB8AC3E}">
        <p14:creationId xmlns:p14="http://schemas.microsoft.com/office/powerpoint/2010/main" val="1753021212"/>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Useful Information</a:t>
            </a:r>
            <a:endParaRPr lang="en-US" sz="4000" dirty="0"/>
          </a:p>
        </p:txBody>
      </p:sp>
      <p:sp>
        <p:nvSpPr>
          <p:cNvPr id="5" name="Content Placeholder 2"/>
          <p:cNvSpPr txBox="1">
            <a:spLocks/>
          </p:cNvSpPr>
          <p:nvPr/>
        </p:nvSpPr>
        <p:spPr>
          <a:xfrm>
            <a:off x="228600" y="1227365"/>
            <a:ext cx="3790950" cy="5173435"/>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smtClean="0">
                <a:solidFill>
                  <a:schemeClr val="tx1"/>
                </a:solidFill>
              </a:rPr>
              <a:t>Location of </a:t>
            </a:r>
            <a:r>
              <a:rPr lang="en-US" b="1" kern="0" dirty="0" smtClean="0">
                <a:solidFill>
                  <a:schemeClr val="tx1"/>
                </a:solidFill>
              </a:rPr>
              <a:t>bathrooms</a:t>
            </a:r>
            <a:r>
              <a:rPr lang="en-US" kern="0" dirty="0" smtClean="0">
                <a:solidFill>
                  <a:schemeClr val="tx1"/>
                </a:solidFill>
              </a:rPr>
              <a:t>!</a:t>
            </a:r>
          </a:p>
          <a:p>
            <a:r>
              <a:rPr lang="en-US" kern="0" dirty="0" smtClean="0">
                <a:solidFill>
                  <a:schemeClr val="tx1"/>
                </a:solidFill>
              </a:rPr>
              <a:t>If you have minors in your group, your leader must submit a </a:t>
            </a:r>
            <a:r>
              <a:rPr lang="en-US" b="1" kern="0" dirty="0" smtClean="0">
                <a:solidFill>
                  <a:schemeClr val="tx1"/>
                </a:solidFill>
              </a:rPr>
              <a:t>permission form</a:t>
            </a:r>
            <a:r>
              <a:rPr lang="en-US" kern="0" dirty="0" smtClean="0">
                <a:solidFill>
                  <a:schemeClr val="tx1"/>
                </a:solidFill>
              </a:rPr>
              <a:t>.</a:t>
            </a:r>
          </a:p>
          <a:p>
            <a:r>
              <a:rPr lang="en-US" kern="0" dirty="0" smtClean="0">
                <a:solidFill>
                  <a:schemeClr val="tx1"/>
                </a:solidFill>
              </a:rPr>
              <a:t>Photography is not allowed on the tour, but we have a designated </a:t>
            </a:r>
            <a:r>
              <a:rPr lang="en-US" b="1" kern="0" dirty="0" smtClean="0">
                <a:solidFill>
                  <a:schemeClr val="tx1"/>
                </a:solidFill>
              </a:rPr>
              <a:t>location for a group photo </a:t>
            </a:r>
            <a:r>
              <a:rPr lang="en-US" kern="0" dirty="0" smtClean="0">
                <a:solidFill>
                  <a:schemeClr val="tx1"/>
                </a:solidFill>
              </a:rPr>
              <a:t>if you want.</a:t>
            </a:r>
          </a:p>
          <a:p>
            <a:r>
              <a:rPr lang="en-US" kern="0" dirty="0" smtClean="0">
                <a:solidFill>
                  <a:schemeClr val="tx1"/>
                </a:solidFill>
              </a:rPr>
              <a:t>You are not expected to know or understand everything! It’s OK.</a:t>
            </a:r>
          </a:p>
          <a:p>
            <a:r>
              <a:rPr lang="en-US" kern="0" dirty="0" smtClean="0">
                <a:solidFill>
                  <a:schemeClr val="tx1"/>
                </a:solidFill>
              </a:rPr>
              <a:t>Stopping us to </a:t>
            </a:r>
            <a:r>
              <a:rPr lang="en-US" b="1" kern="0" dirty="0" smtClean="0">
                <a:solidFill>
                  <a:schemeClr val="tx1"/>
                </a:solidFill>
              </a:rPr>
              <a:t>ask questions </a:t>
            </a:r>
            <a:r>
              <a:rPr lang="en-US" kern="0" dirty="0" smtClean="0">
                <a:solidFill>
                  <a:schemeClr val="tx1"/>
                </a:solidFill>
              </a:rPr>
              <a:t>is encouraged!</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134" r="760"/>
          <a:stretch/>
        </p:blipFill>
        <p:spPr>
          <a:xfrm>
            <a:off x="3992609" y="1258995"/>
            <a:ext cx="2326257" cy="4637314"/>
          </a:xfrm>
          <a:prstGeom prst="rect">
            <a:avLst/>
          </a:prstGeom>
        </p:spPr>
      </p:pic>
      <p:sp>
        <p:nvSpPr>
          <p:cNvPr id="7" name="TextBox 6"/>
          <p:cNvSpPr txBox="1"/>
          <p:nvPr/>
        </p:nvSpPr>
        <p:spPr>
          <a:xfrm>
            <a:off x="6291925" y="1223161"/>
            <a:ext cx="2667000" cy="4708981"/>
          </a:xfrm>
          <a:prstGeom prst="rect">
            <a:avLst/>
          </a:prstGeom>
          <a:noFill/>
        </p:spPr>
        <p:txBody>
          <a:bodyPr wrap="square" rtlCol="0">
            <a:spAutoFit/>
          </a:bodyPr>
          <a:lstStyle/>
          <a:p>
            <a:r>
              <a:rPr lang="en-US" sz="1200" b="1" dirty="0" smtClean="0"/>
              <a:t>LAND ACKNOWLEDGEMENT</a:t>
            </a:r>
          </a:p>
          <a:p>
            <a:r>
              <a:rPr lang="en-US" sz="1200" dirty="0" smtClean="0"/>
              <a:t>We </a:t>
            </a:r>
            <a:r>
              <a:rPr lang="en-US" sz="1200" dirty="0"/>
              <a:t>collectively acknowledge that Michigan State University occupies the ancestral, traditional, and contemporary Lands of the </a:t>
            </a:r>
            <a:r>
              <a:rPr lang="en-US" sz="1200" dirty="0" err="1"/>
              <a:t>Anishinaabeg</a:t>
            </a:r>
            <a:r>
              <a:rPr lang="en-US" sz="1200" dirty="0"/>
              <a:t> – Three Fires Confederacy of </a:t>
            </a:r>
            <a:r>
              <a:rPr lang="en-US" sz="1200" dirty="0" err="1"/>
              <a:t>Ojibwe</a:t>
            </a:r>
            <a:r>
              <a:rPr lang="en-US" sz="1200" dirty="0"/>
              <a:t>, Odawa, and Potawatomi peoples. In particular, the University resides on Land ceded in the 1819 Treaty of Saginaw. We recognize, support, and advocate for the sovereignty of Michigan’s twelve federally-recognized Indian nations, for historic Indigenous communities in Michigan, for Indigenous individuals and communities who live here now, and for those who were forcibly removed from their Homelands. By offering this Land Acknowledgement, we affirm Indigenous sovereignty and will work to hold Michigan State University more accountable to the needs of American Indian and Indigenous peoples.</a:t>
            </a:r>
          </a:p>
        </p:txBody>
      </p:sp>
    </p:spTree>
    <p:extLst>
      <p:ext uri="{BB962C8B-B14F-4D97-AF65-F5344CB8AC3E}">
        <p14:creationId xmlns:p14="http://schemas.microsoft.com/office/powerpoint/2010/main" val="34488665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26"/>
          <p:cNvSpPr txBox="1">
            <a:spLocks noGrp="1"/>
          </p:cNvSpPr>
          <p:nvPr>
            <p:ph type="title"/>
          </p:nvPr>
        </p:nvSpPr>
        <p:spPr>
          <a:xfrm>
            <a:off x="357188" y="285750"/>
            <a:ext cx="8525173" cy="1325563"/>
          </a:xfrm>
          <a:prstGeom prst="rect">
            <a:avLst/>
          </a:prstGeom>
          <a:noFill/>
          <a:ln>
            <a:noFill/>
          </a:ln>
        </p:spPr>
        <p:txBody>
          <a:bodyPr spcFirstLastPara="1" wrap="square" lIns="85711" tIns="42844" rIns="85711" bIns="42844" anchor="t" anchorCtr="0">
            <a:noAutofit/>
          </a:bodyPr>
          <a:lstStyle/>
          <a:p>
            <a:r>
              <a:rPr lang="en-US" sz="3000"/>
              <a:t>Special COVID-19 Considerations</a:t>
            </a:r>
            <a:endParaRPr sz="3000"/>
          </a:p>
        </p:txBody>
      </p:sp>
      <p:sp>
        <p:nvSpPr>
          <p:cNvPr id="197" name="Google Shape;197;p26"/>
          <p:cNvSpPr txBox="1"/>
          <p:nvPr/>
        </p:nvSpPr>
        <p:spPr>
          <a:xfrm>
            <a:off x="488007" y="1357313"/>
            <a:ext cx="3714750" cy="4000500"/>
          </a:xfrm>
          <a:prstGeom prst="rect">
            <a:avLst/>
          </a:prstGeom>
          <a:noFill/>
          <a:ln>
            <a:noFill/>
          </a:ln>
        </p:spPr>
        <p:txBody>
          <a:bodyPr spcFirstLastPara="1" wrap="square" lIns="85711" tIns="42844" rIns="85711" bIns="42844" anchor="t" anchorCtr="0">
            <a:noAutofit/>
          </a:bodyPr>
          <a:lstStyle/>
          <a:p>
            <a:pPr defTabSz="857250" fontAlgn="auto">
              <a:lnSpc>
                <a:spcPct val="90000"/>
              </a:lnSpc>
              <a:spcBef>
                <a:spcPts val="0"/>
              </a:spcBef>
              <a:spcAft>
                <a:spcPts val="0"/>
              </a:spcAft>
              <a:buClr>
                <a:srgbClr val="064308"/>
              </a:buClr>
              <a:buSzPts val="2400"/>
            </a:pPr>
            <a:r>
              <a:rPr lang="en-US" sz="2250" kern="0" dirty="0" smtClean="0">
                <a:solidFill>
                  <a:srgbClr val="064308"/>
                </a:solidFill>
                <a:latin typeface="Arial"/>
                <a:ea typeface="Arial"/>
                <a:cs typeface="Arial"/>
                <a:sym typeface="Arial"/>
              </a:rPr>
              <a:t>Thanks for helping us  alleviate COVID risk by:</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pPr>
            <a:r>
              <a:rPr lang="en-US" sz="2250" kern="0" dirty="0" smtClean="0">
                <a:solidFill>
                  <a:srgbClr val="064308"/>
                </a:solidFill>
                <a:latin typeface="Arial"/>
                <a:ea typeface="Arial"/>
                <a:cs typeface="Arial"/>
                <a:sym typeface="Arial"/>
              </a:rPr>
              <a:t>Not attending </a:t>
            </a:r>
            <a:r>
              <a:rPr lang="en-US" sz="2250" kern="0" dirty="0">
                <a:solidFill>
                  <a:srgbClr val="064308"/>
                </a:solidFill>
                <a:latin typeface="Arial"/>
                <a:ea typeface="Arial"/>
                <a:cs typeface="Arial"/>
                <a:sym typeface="Arial"/>
              </a:rPr>
              <a:t>the tour if you feel sick</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pPr>
            <a:r>
              <a:rPr lang="en-US" sz="2250" kern="0" dirty="0" smtClean="0">
                <a:solidFill>
                  <a:srgbClr val="064308"/>
                </a:solidFill>
                <a:latin typeface="Arial"/>
                <a:ea typeface="Arial"/>
                <a:cs typeface="Arial"/>
                <a:sym typeface="Arial"/>
              </a:rPr>
              <a:t>Wearing </a:t>
            </a:r>
            <a:r>
              <a:rPr lang="en-US" sz="2250" kern="0" dirty="0">
                <a:solidFill>
                  <a:srgbClr val="064308"/>
                </a:solidFill>
                <a:latin typeface="Arial"/>
                <a:ea typeface="Arial"/>
                <a:cs typeface="Arial"/>
                <a:sym typeface="Arial"/>
              </a:rPr>
              <a:t>a mask over nose and mouth</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pPr>
            <a:r>
              <a:rPr lang="en-US" sz="2250" kern="0" dirty="0" smtClean="0">
                <a:solidFill>
                  <a:srgbClr val="064308"/>
                </a:solidFill>
                <a:latin typeface="Arial"/>
                <a:ea typeface="Arial"/>
                <a:cs typeface="Arial"/>
                <a:sym typeface="Arial"/>
              </a:rPr>
              <a:t>Maintaining </a:t>
            </a:r>
            <a:r>
              <a:rPr lang="en-US" sz="2250" kern="0" dirty="0">
                <a:solidFill>
                  <a:srgbClr val="064308"/>
                </a:solidFill>
                <a:latin typeface="Arial"/>
                <a:ea typeface="Arial"/>
                <a:cs typeface="Arial"/>
                <a:sym typeface="Arial"/>
              </a:rPr>
              <a:t>6-foot separation when possible</a:t>
            </a:r>
            <a:endParaRPr sz="2250" kern="0" dirty="0">
              <a:solidFill>
                <a:srgbClr val="064308"/>
              </a:solidFill>
              <a:latin typeface="Arial"/>
              <a:ea typeface="Arial"/>
              <a:cs typeface="Arial"/>
              <a:sym typeface="Arial"/>
            </a:endParaRPr>
          </a:p>
          <a:p>
            <a:pPr marL="177363" indent="-34488" defTabSz="857250" fontAlgn="auto">
              <a:lnSpc>
                <a:spcPct val="90000"/>
              </a:lnSpc>
              <a:spcBef>
                <a:spcPts val="1187"/>
              </a:spcBef>
              <a:spcAft>
                <a:spcPts val="0"/>
              </a:spcAft>
              <a:buClr>
                <a:srgbClr val="064308"/>
              </a:buClr>
              <a:buSzPts val="2400"/>
            </a:pPr>
            <a:endParaRPr sz="2250" kern="0" dirty="0">
              <a:solidFill>
                <a:srgbClr val="064308"/>
              </a:solidFill>
              <a:latin typeface="Arial"/>
              <a:ea typeface="Arial"/>
              <a:cs typeface="Arial"/>
              <a:sym typeface="Arial"/>
            </a:endParaRPr>
          </a:p>
          <a:p>
            <a:pPr marL="177363" indent="-34488" defTabSz="857250" fontAlgn="auto">
              <a:lnSpc>
                <a:spcPct val="90000"/>
              </a:lnSpc>
              <a:spcBef>
                <a:spcPts val="1187"/>
              </a:spcBef>
              <a:spcAft>
                <a:spcPts val="0"/>
              </a:spcAft>
              <a:buClr>
                <a:srgbClr val="064308"/>
              </a:buClr>
              <a:buSzPts val="2400"/>
            </a:pPr>
            <a:endParaRPr sz="2250" kern="0" dirty="0">
              <a:solidFill>
                <a:srgbClr val="064308"/>
              </a:solidFill>
              <a:latin typeface="Arial"/>
              <a:ea typeface="Arial"/>
              <a:cs typeface="Arial"/>
              <a:sym typeface="Arial"/>
            </a:endParaRPr>
          </a:p>
        </p:txBody>
      </p:sp>
      <p:pic>
        <p:nvPicPr>
          <p:cNvPr id="198" name="Google Shape;198;p26"/>
          <p:cNvPicPr preferRelativeResize="0"/>
          <p:nvPr/>
        </p:nvPicPr>
        <p:blipFill rotWithShape="1">
          <a:blip r:embed="rId4">
            <a:alphaModFix/>
          </a:blip>
          <a:srcRect r="21111"/>
          <a:stretch/>
        </p:blipFill>
        <p:spPr>
          <a:xfrm>
            <a:off x="4286250" y="1357313"/>
            <a:ext cx="4512618" cy="2574098"/>
          </a:xfrm>
          <a:prstGeom prst="rect">
            <a:avLst/>
          </a:prstGeom>
          <a:noFill/>
          <a:ln>
            <a:noFill/>
          </a:ln>
        </p:spPr>
      </p:pic>
    </p:spTree>
    <p:extLst>
      <p:ext uri="{BB962C8B-B14F-4D97-AF65-F5344CB8AC3E}">
        <p14:creationId xmlns:p14="http://schemas.microsoft.com/office/powerpoint/2010/main" val="15176510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FRIB on the MSU campus</a:t>
            </a:r>
            <a:endParaRPr lang="en-US" sz="40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923" r="9147" b="12308"/>
          <a:stretch/>
        </p:blipFill>
        <p:spPr bwMode="auto">
          <a:xfrm>
            <a:off x="304800" y="1045088"/>
            <a:ext cx="8534400" cy="501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266584" y="2724735"/>
            <a:ext cx="2762616"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rPr>
              <a:t>Detectors/Experiments</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ndParaRPr>
          </a:p>
        </p:txBody>
      </p:sp>
      <p:sp>
        <p:nvSpPr>
          <p:cNvPr id="5" name="TextBox 4"/>
          <p:cNvSpPr txBox="1"/>
          <p:nvPr/>
        </p:nvSpPr>
        <p:spPr>
          <a:xfrm>
            <a:off x="1663370" y="3374233"/>
            <a:ext cx="1095172" cy="584775"/>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rPr>
              <a:t>Target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rPr>
              <a:t>Highbay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ndParaRPr>
          </a:p>
        </p:txBody>
      </p:sp>
      <p:sp>
        <p:nvSpPr>
          <p:cNvPr id="6" name="TextBox 5"/>
          <p:cNvSpPr txBox="1"/>
          <p:nvPr/>
        </p:nvSpPr>
        <p:spPr>
          <a:xfrm>
            <a:off x="2706784" y="4443963"/>
            <a:ext cx="2734018"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rPr>
              <a:t>Linac</a:t>
            </a: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rPr>
              <a:t> Support Building</a:t>
            </a:r>
          </a:p>
        </p:txBody>
      </p:sp>
      <p:sp>
        <p:nvSpPr>
          <p:cNvPr id="7" name="TextBox 6"/>
          <p:cNvSpPr txBox="1"/>
          <p:nvPr/>
        </p:nvSpPr>
        <p:spPr>
          <a:xfrm>
            <a:off x="5867400" y="3271335"/>
            <a:ext cx="1783180"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rPr>
              <a:t>SRF Assembly</a:t>
            </a:r>
          </a:p>
        </p:txBody>
      </p:sp>
      <p:sp>
        <p:nvSpPr>
          <p:cNvPr id="8" name="TextBox 7"/>
          <p:cNvSpPr txBox="1"/>
          <p:nvPr/>
        </p:nvSpPr>
        <p:spPr>
          <a:xfrm>
            <a:off x="5634662" y="4257100"/>
            <a:ext cx="15186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rPr>
              <a:t>Ion Sources</a:t>
            </a:r>
          </a:p>
        </p:txBody>
      </p:sp>
      <p:sp>
        <p:nvSpPr>
          <p:cNvPr id="9" name="TextBox 8"/>
          <p:cNvSpPr txBox="1"/>
          <p:nvPr/>
        </p:nvSpPr>
        <p:spPr>
          <a:xfrm>
            <a:off x="4377499" y="1650916"/>
            <a:ext cx="133459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SHAW LANE</a:t>
            </a:r>
          </a:p>
        </p:txBody>
      </p:sp>
      <p:sp>
        <p:nvSpPr>
          <p:cNvPr id="10" name="TextBox 9"/>
          <p:cNvSpPr txBox="1"/>
          <p:nvPr/>
        </p:nvSpPr>
        <p:spPr>
          <a:xfrm>
            <a:off x="4495800" y="5414339"/>
            <a:ext cx="1588320"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WILSON ROAD</a:t>
            </a:r>
          </a:p>
        </p:txBody>
      </p:sp>
      <p:sp>
        <p:nvSpPr>
          <p:cNvPr id="11" name="TextBox 10"/>
          <p:cNvSpPr txBox="1"/>
          <p:nvPr/>
        </p:nvSpPr>
        <p:spPr>
          <a:xfrm rot="2912043">
            <a:off x="5583046" y="1429722"/>
            <a:ext cx="1621919"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BOGUE STREET</a:t>
            </a:r>
          </a:p>
        </p:txBody>
      </p:sp>
      <p:sp>
        <p:nvSpPr>
          <p:cNvPr id="12" name="TextBox 11"/>
          <p:cNvSpPr txBox="1"/>
          <p:nvPr/>
        </p:nvSpPr>
        <p:spPr>
          <a:xfrm>
            <a:off x="7450203" y="2179675"/>
            <a:ext cx="1222962" cy="1138773"/>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WHARTON</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CENTER</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sym typeface="Wingdings" panose="05000000000000000000" pitchFamily="2" charset="2"/>
              </a:rPr>
              <a:t></a:t>
            </a:r>
            <a:endPar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ndParaRPr>
          </a:p>
        </p:txBody>
      </p:sp>
      <p:sp>
        <p:nvSpPr>
          <p:cNvPr id="13" name="TextBox 12"/>
          <p:cNvSpPr txBox="1"/>
          <p:nvPr/>
        </p:nvSpPr>
        <p:spPr>
          <a:xfrm>
            <a:off x="291732" y="1297943"/>
            <a:ext cx="796565" cy="169277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sym typeface="Wingdings" panose="05000000000000000000" pitchFamily="2" charset="2"/>
              </a:rPr>
              <a:t></a:t>
            </a:r>
            <a:endPar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DAIRY</a:t>
            </a:r>
            <a:b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b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STORE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(one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block)</a:t>
            </a:r>
          </a:p>
        </p:txBody>
      </p:sp>
      <p:sp>
        <p:nvSpPr>
          <p:cNvPr id="14" name="TextBox 13"/>
          <p:cNvSpPr txBox="1"/>
          <p:nvPr/>
        </p:nvSpPr>
        <p:spPr>
          <a:xfrm rot="19579171">
            <a:off x="1332274" y="2201373"/>
            <a:ext cx="85670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rPr>
              <a:t>Lobby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ndParaRPr>
          </a:p>
        </p:txBody>
      </p:sp>
    </p:spTree>
    <p:extLst>
      <p:ext uri="{BB962C8B-B14F-4D97-AF65-F5344CB8AC3E}">
        <p14:creationId xmlns:p14="http://schemas.microsoft.com/office/powerpoint/2010/main" val="879644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4"/>
          <p:cNvSpPr>
            <a:spLocks noGrp="1"/>
          </p:cNvSpPr>
          <p:nvPr>
            <p:ph type="title"/>
          </p:nvPr>
        </p:nvSpPr>
        <p:spPr>
          <a:xfrm>
            <a:off x="76200" y="228600"/>
            <a:ext cx="8991600" cy="485775"/>
          </a:xfrm>
        </p:spPr>
        <p:txBody>
          <a:bodyPr/>
          <a:lstStyle/>
          <a:p>
            <a:r>
              <a:rPr lang="en-US" sz="4000" dirty="0" smtClean="0">
                <a:solidFill>
                  <a:schemeClr val="tx1"/>
                </a:solidFill>
                <a:latin typeface="Arial" pitchFamily="34" charset="0"/>
                <a:ea typeface="ＭＳ Ｐゴシック"/>
                <a:cs typeface="ＭＳ Ｐゴシック"/>
              </a:rPr>
              <a:t>At FRIB, it’s all about the nuclei</a:t>
            </a:r>
          </a:p>
        </p:txBody>
      </p:sp>
      <p:pic>
        <p:nvPicPr>
          <p:cNvPr id="6" name="Picture 2" descr="helium-an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1613" y="1808376"/>
            <a:ext cx="3149136" cy="3149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5872397" y="1228411"/>
            <a:ext cx="26952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1" u="sng"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A </a:t>
            </a:r>
            <a:r>
              <a:rPr kumimoji="0" lang="en-US" altLang="en-US" sz="2400" b="1" i="1" u="sng"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Helium </a:t>
            </a:r>
            <a:r>
              <a:rPr kumimoji="0" lang="en-US" altLang="en-US" sz="2400" b="1" i="1" u="sng"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Atom</a:t>
            </a:r>
            <a:endParaRPr kumimoji="0" lang="en-US" altLang="en-US" sz="2400" b="1" i="1"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grpSp>
        <p:nvGrpSpPr>
          <p:cNvPr id="9" name="Group 14"/>
          <p:cNvGrpSpPr>
            <a:grpSpLocks/>
          </p:cNvGrpSpPr>
          <p:nvPr/>
        </p:nvGrpSpPr>
        <p:grpSpPr bwMode="auto">
          <a:xfrm>
            <a:off x="5792666" y="2915302"/>
            <a:ext cx="2940109" cy="3077426"/>
            <a:chOff x="2537" y="2095"/>
            <a:chExt cx="1927" cy="2017"/>
          </a:xfrm>
        </p:grpSpPr>
        <p:grpSp>
          <p:nvGrpSpPr>
            <p:cNvPr id="10" name="Group 15"/>
            <p:cNvGrpSpPr>
              <a:grpSpLocks/>
            </p:cNvGrpSpPr>
            <p:nvPr/>
          </p:nvGrpSpPr>
          <p:grpSpPr bwMode="auto">
            <a:xfrm>
              <a:off x="2537" y="2729"/>
              <a:ext cx="1927" cy="1383"/>
              <a:chOff x="2537" y="2729"/>
              <a:chExt cx="1927" cy="1383"/>
            </a:xfrm>
          </p:grpSpPr>
          <p:sp>
            <p:nvSpPr>
              <p:cNvPr id="12" name="Text Box 16"/>
              <p:cNvSpPr txBox="1">
                <a:spLocks noChangeArrowheads="1"/>
              </p:cNvSpPr>
              <p:nvPr/>
            </p:nvSpPr>
            <p:spPr bwMode="auto">
              <a:xfrm>
                <a:off x="2537" y="3648"/>
                <a:ext cx="1927"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altLang="en-US" sz="2000" b="0" i="1"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FRIB </a:t>
                </a:r>
                <a:r>
                  <a:rPr kumimoji="0" lang="en-US" altLang="en-US" sz="20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scientists study </a:t>
                </a: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altLang="en-US" sz="20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the atomic nucleus</a:t>
                </a:r>
              </a:p>
            </p:txBody>
          </p:sp>
          <p:sp>
            <p:nvSpPr>
              <p:cNvPr id="13" name="Line 17"/>
              <p:cNvSpPr>
                <a:spLocks noChangeShapeType="1"/>
              </p:cNvSpPr>
              <p:nvPr/>
            </p:nvSpPr>
            <p:spPr bwMode="auto">
              <a:xfrm flipV="1">
                <a:off x="3409" y="2729"/>
                <a:ext cx="127" cy="93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cs typeface="Arial" panose="020B0604020202020204" pitchFamily="34" charset="0"/>
                </a:endParaRPr>
              </a:p>
            </p:txBody>
          </p:sp>
        </p:grpSp>
        <p:sp>
          <p:nvSpPr>
            <p:cNvPr id="11" name="Oval 18"/>
            <p:cNvSpPr>
              <a:spLocks noChangeArrowheads="1"/>
            </p:cNvSpPr>
            <p:nvPr/>
          </p:nvSpPr>
          <p:spPr bwMode="auto">
            <a:xfrm>
              <a:off x="3216" y="2095"/>
              <a:ext cx="604" cy="624"/>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prstClr val="white"/>
                </a:solidFill>
                <a:effectLst/>
                <a:uLnTx/>
                <a:uFillTx/>
                <a:latin typeface="Arial" panose="020B0604020202020204" pitchFamily="34" charset="0"/>
                <a:ea typeface="ヒラギノ角ゴ Pro W3"/>
                <a:cs typeface="Arial" panose="020B0604020202020204" pitchFamily="34" charset="0"/>
              </a:endParaRPr>
            </a:p>
          </p:txBody>
        </p:sp>
      </p:grpSp>
      <p:grpSp>
        <p:nvGrpSpPr>
          <p:cNvPr id="15" name="Group 4"/>
          <p:cNvGrpSpPr>
            <a:grpSpLocks/>
          </p:cNvGrpSpPr>
          <p:nvPr/>
        </p:nvGrpSpPr>
        <p:grpSpPr bwMode="auto">
          <a:xfrm>
            <a:off x="5620124" y="1750633"/>
            <a:ext cx="3185755" cy="3530574"/>
            <a:chOff x="2359" y="1284"/>
            <a:chExt cx="2088" cy="2314"/>
          </a:xfrm>
        </p:grpSpPr>
        <p:grpSp>
          <p:nvGrpSpPr>
            <p:cNvPr id="16" name="Group 5"/>
            <p:cNvGrpSpPr>
              <a:grpSpLocks/>
            </p:cNvGrpSpPr>
            <p:nvPr/>
          </p:nvGrpSpPr>
          <p:grpSpPr bwMode="auto">
            <a:xfrm>
              <a:off x="2495" y="1284"/>
              <a:ext cx="1547" cy="343"/>
              <a:chOff x="3407" y="1092"/>
              <a:chExt cx="1547" cy="343"/>
            </a:xfrm>
          </p:grpSpPr>
          <p:sp>
            <p:nvSpPr>
              <p:cNvPr id="23" name="Text Box 6"/>
              <p:cNvSpPr txBox="1">
                <a:spLocks noChangeArrowheads="1"/>
              </p:cNvSpPr>
              <p:nvPr/>
            </p:nvSpPr>
            <p:spPr bwMode="auto">
              <a:xfrm>
                <a:off x="3407" y="1092"/>
                <a:ext cx="1092"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ヒラギノ角ゴ Pro W3"/>
                    <a:cs typeface="Arial" panose="020B0604020202020204" pitchFamily="34" charset="0"/>
                  </a:rPr>
                  <a:t>Electron</a:t>
                </a:r>
              </a:p>
            </p:txBody>
          </p:sp>
          <p:sp>
            <p:nvSpPr>
              <p:cNvPr id="24" name="Line 7"/>
              <p:cNvSpPr>
                <a:spLocks noChangeShapeType="1"/>
              </p:cNvSpPr>
              <p:nvPr/>
            </p:nvSpPr>
            <p:spPr bwMode="auto">
              <a:xfrm>
                <a:off x="4383" y="1272"/>
                <a:ext cx="571" cy="14"/>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itchFamily="34" charset="0"/>
                  <a:ea typeface="ヒラギノ角ゴ Pro W3"/>
                  <a:cs typeface="Arial" panose="020B0604020202020204" pitchFamily="34" charset="0"/>
                </a:endParaRPr>
              </a:p>
            </p:txBody>
          </p:sp>
        </p:grpSp>
        <p:grpSp>
          <p:nvGrpSpPr>
            <p:cNvPr id="17" name="Group 8"/>
            <p:cNvGrpSpPr>
              <a:grpSpLocks/>
            </p:cNvGrpSpPr>
            <p:nvPr/>
          </p:nvGrpSpPr>
          <p:grpSpPr bwMode="auto">
            <a:xfrm>
              <a:off x="3400" y="2528"/>
              <a:ext cx="1047" cy="1070"/>
              <a:chOff x="3304" y="2816"/>
              <a:chExt cx="1047" cy="1070"/>
            </a:xfrm>
          </p:grpSpPr>
          <p:sp>
            <p:nvSpPr>
              <p:cNvPr id="21" name="Text Box 9"/>
              <p:cNvSpPr txBox="1">
                <a:spLocks noChangeArrowheads="1"/>
              </p:cNvSpPr>
              <p:nvPr/>
            </p:nvSpPr>
            <p:spPr bwMode="auto">
              <a:xfrm>
                <a:off x="3304" y="3543"/>
                <a:ext cx="1047"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ヒラギノ角ゴ Pro W3"/>
                    <a:cs typeface="Arial" panose="020B0604020202020204" pitchFamily="34" charset="0"/>
                  </a:rPr>
                  <a:t>Neutron</a:t>
                </a:r>
              </a:p>
            </p:txBody>
          </p:sp>
          <p:sp>
            <p:nvSpPr>
              <p:cNvPr id="22" name="Line 10"/>
              <p:cNvSpPr>
                <a:spLocks noChangeShapeType="1"/>
              </p:cNvSpPr>
              <p:nvPr/>
            </p:nvSpPr>
            <p:spPr bwMode="auto">
              <a:xfrm flipH="1" flipV="1">
                <a:off x="3490" y="2816"/>
                <a:ext cx="308" cy="782"/>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itchFamily="34" charset="0"/>
                  <a:ea typeface="ヒラギノ角ゴ Pro W3"/>
                  <a:cs typeface="Arial" panose="020B0604020202020204" pitchFamily="34" charset="0"/>
                </a:endParaRPr>
              </a:p>
            </p:txBody>
          </p:sp>
        </p:grpSp>
        <p:grpSp>
          <p:nvGrpSpPr>
            <p:cNvPr id="18" name="Group 11"/>
            <p:cNvGrpSpPr>
              <a:grpSpLocks/>
            </p:cNvGrpSpPr>
            <p:nvPr/>
          </p:nvGrpSpPr>
          <p:grpSpPr bwMode="auto">
            <a:xfrm>
              <a:off x="2359" y="2505"/>
              <a:ext cx="1013" cy="1093"/>
              <a:chOff x="2359" y="2745"/>
              <a:chExt cx="1013" cy="1093"/>
            </a:xfrm>
          </p:grpSpPr>
          <p:sp>
            <p:nvSpPr>
              <p:cNvPr id="19" name="Line 13"/>
              <p:cNvSpPr>
                <a:spLocks noChangeShapeType="1"/>
              </p:cNvSpPr>
              <p:nvPr/>
            </p:nvSpPr>
            <p:spPr bwMode="auto">
              <a:xfrm flipV="1">
                <a:off x="2939" y="2745"/>
                <a:ext cx="433" cy="805"/>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itchFamily="34" charset="0"/>
                  <a:ea typeface="ヒラギノ角ゴ Pro W3"/>
                  <a:cs typeface="Arial" panose="020B0604020202020204" pitchFamily="34" charset="0"/>
                </a:endParaRPr>
              </a:p>
            </p:txBody>
          </p:sp>
          <p:sp>
            <p:nvSpPr>
              <p:cNvPr id="20" name="Text Box 12"/>
              <p:cNvSpPr txBox="1">
                <a:spLocks noChangeArrowheads="1"/>
              </p:cNvSpPr>
              <p:nvPr/>
            </p:nvSpPr>
            <p:spPr bwMode="auto">
              <a:xfrm>
                <a:off x="2359" y="3495"/>
                <a:ext cx="1013"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ヒラギノ角ゴ Pro W3"/>
                    <a:cs typeface="Arial" panose="020B0604020202020204" pitchFamily="34" charset="0"/>
                  </a:rPr>
                  <a:t>  Proton</a:t>
                </a:r>
              </a:p>
            </p:txBody>
          </p:sp>
        </p:grpSp>
      </p:gr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73492" y="1808376"/>
            <a:ext cx="4963380" cy="330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p:cNvSpPr txBox="1"/>
          <p:nvPr/>
        </p:nvSpPr>
        <p:spPr>
          <a:xfrm>
            <a:off x="551510" y="5196809"/>
            <a:ext cx="4807344" cy="64633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The </a:t>
            </a:r>
            <a:r>
              <a:rPr kumimoji="0" lang="en-US" sz="1800" b="1" i="0" u="none" strike="noStrike" kern="1200" cap="none" spc="0" normalizeH="0" baseline="0" noProof="0" dirty="0" smtClean="0">
                <a:ln>
                  <a:noFill/>
                </a:ln>
                <a:solidFill>
                  <a:prstClr val="black"/>
                </a:solidFill>
                <a:effectLst/>
                <a:uLnTx/>
                <a:uFillTx/>
                <a:latin typeface="Arial" pitchFamily="34" charset="0"/>
                <a:ea typeface="ヒラギノ角ゴ Pro W3"/>
              </a:rPr>
              <a:t>Facility for Rare Isotope Beams </a:t>
            </a: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(FRIB)</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at Michigan State University</a:t>
            </a:r>
            <a:endPar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5" name="TextBox 24"/>
          <p:cNvSpPr txBox="1"/>
          <p:nvPr/>
        </p:nvSpPr>
        <p:spPr>
          <a:xfrm>
            <a:off x="551510" y="2210705"/>
            <a:ext cx="1351652" cy="369332"/>
          </a:xfrm>
          <a:prstGeom prst="rect">
            <a:avLst/>
          </a:prstGeom>
          <a:solidFill>
            <a:srgbClr val="000000">
              <a:alpha val="50196"/>
            </a:srgbClr>
          </a:solidFill>
        </p:spPr>
        <p:txBody>
          <a:bodyPr wrap="none" rtlCol="0">
            <a:spAutoFit/>
          </a:bodyPr>
          <a:lstStyle>
            <a:defPPr>
              <a:defRPr lang="en-US"/>
            </a:defPPr>
            <a:lvl1pPr>
              <a:defRPr>
                <a:solidFill>
                  <a:schemeClr val="bg1"/>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Arial" pitchFamily="34" charset="0"/>
                <a:ea typeface="ヒラギノ角ゴ Pro W3"/>
              </a:rPr>
              <a:t>Prior </a:t>
            </a:r>
            <a:r>
              <a:rPr kumimoji="0" lang="en-US" sz="1800" b="0" i="0" u="none" strike="noStrike" kern="1200" cap="none" spc="0" normalizeH="0" baseline="0" noProof="0" dirty="0">
                <a:ln>
                  <a:noFill/>
                </a:ln>
                <a:solidFill>
                  <a:prstClr val="white"/>
                </a:solidFill>
                <a:effectLst/>
                <a:uLnTx/>
                <a:uFillTx/>
                <a:latin typeface="Arial" pitchFamily="34" charset="0"/>
                <a:ea typeface="ヒラギノ角ゴ Pro W3"/>
              </a:rPr>
              <a:t>NSCL</a:t>
            </a:r>
          </a:p>
        </p:txBody>
      </p:sp>
      <p:sp>
        <p:nvSpPr>
          <p:cNvPr id="26" name="TextBox 25"/>
          <p:cNvSpPr txBox="1"/>
          <p:nvPr/>
        </p:nvSpPr>
        <p:spPr>
          <a:xfrm>
            <a:off x="2008415" y="4060560"/>
            <a:ext cx="2480166" cy="369332"/>
          </a:xfrm>
          <a:prstGeom prst="rect">
            <a:avLst/>
          </a:prstGeom>
          <a:solidFill>
            <a:srgbClr val="000000">
              <a:alpha val="50196"/>
            </a:srgbClr>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Arial" pitchFamily="34" charset="0"/>
                <a:ea typeface="ヒラギノ角ゴ Pro W3"/>
              </a:rPr>
              <a:t>New linear</a:t>
            </a:r>
            <a:r>
              <a:rPr kumimoji="0" lang="en-US" sz="1800" b="0" i="0" u="none" strike="noStrike" kern="1200" cap="none" spc="0" normalizeH="0" noProof="0" dirty="0" smtClean="0">
                <a:ln>
                  <a:noFill/>
                </a:ln>
                <a:solidFill>
                  <a:prstClr val="white"/>
                </a:solidFill>
                <a:effectLst/>
                <a:uLnTx/>
                <a:uFillTx/>
                <a:latin typeface="Arial" pitchFamily="34" charset="0"/>
                <a:ea typeface="ヒラギノ角ゴ Pro W3"/>
              </a:rPr>
              <a:t> accelerator</a:t>
            </a:r>
            <a:endParaRPr kumimoji="0" lang="en-US" sz="1800" b="0" i="0" u="none" strike="noStrike" kern="1200" cap="none" spc="0" normalizeH="0" baseline="0" noProof="0" dirty="0">
              <a:ln>
                <a:noFill/>
              </a:ln>
              <a:solidFill>
                <a:prstClr val="white"/>
              </a:solidFill>
              <a:effectLst/>
              <a:uLnTx/>
              <a:uFillTx/>
              <a:latin typeface="Arial" pitchFamily="34" charset="0"/>
              <a:ea typeface="ヒラギノ角ゴ Pro W3"/>
            </a:endParaRPr>
          </a:p>
        </p:txBody>
      </p:sp>
      <p:grpSp>
        <p:nvGrpSpPr>
          <p:cNvPr id="2" name="Group 1"/>
          <p:cNvGrpSpPr/>
          <p:nvPr/>
        </p:nvGrpSpPr>
        <p:grpSpPr>
          <a:xfrm>
            <a:off x="6477000" y="1981200"/>
            <a:ext cx="1682896" cy="2816526"/>
            <a:chOff x="6477000" y="1981200"/>
            <a:chExt cx="1682896" cy="2816526"/>
          </a:xfrm>
        </p:grpSpPr>
        <p:sp>
          <p:nvSpPr>
            <p:cNvPr id="28" name="Line 7"/>
            <p:cNvSpPr>
              <a:spLocks noChangeShapeType="1"/>
            </p:cNvSpPr>
            <p:nvPr/>
          </p:nvSpPr>
          <p:spPr bwMode="auto">
            <a:xfrm>
              <a:off x="7288696" y="1981200"/>
              <a:ext cx="871200" cy="2136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endParaRPr>
            </a:p>
          </p:txBody>
        </p:sp>
        <p:sp>
          <p:nvSpPr>
            <p:cNvPr id="29" name="Line 10"/>
            <p:cNvSpPr>
              <a:spLocks noChangeShapeType="1"/>
            </p:cNvSpPr>
            <p:nvPr/>
          </p:nvSpPr>
          <p:spPr bwMode="auto">
            <a:xfrm flipH="1" flipV="1">
              <a:off x="7464157" y="3604593"/>
              <a:ext cx="469929" cy="1193132"/>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endParaRPr>
            </a:p>
          </p:txBody>
        </p:sp>
        <p:sp>
          <p:nvSpPr>
            <p:cNvPr id="30" name="Line 13"/>
            <p:cNvSpPr>
              <a:spLocks noChangeShapeType="1"/>
            </p:cNvSpPr>
            <p:nvPr/>
          </p:nvSpPr>
          <p:spPr bwMode="auto">
            <a:xfrm flipV="1">
              <a:off x="6477000" y="3569501"/>
              <a:ext cx="660647" cy="122822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endParaRPr>
            </a:p>
          </p:txBody>
        </p:sp>
      </p:grpSp>
    </p:spTree>
    <p:extLst>
      <p:ext uri="{BB962C8B-B14F-4D97-AF65-F5344CB8AC3E}">
        <p14:creationId xmlns:p14="http://schemas.microsoft.com/office/powerpoint/2010/main" val="212181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3D2D5E2-6C9B-DB4B-B480-425E55535841}"/>
              </a:ext>
            </a:extLst>
          </p:cNvPr>
          <p:cNvPicPr>
            <a:picLocks noChangeAspect="1"/>
          </p:cNvPicPr>
          <p:nvPr/>
        </p:nvPicPr>
        <p:blipFill>
          <a:blip r:embed="rId3"/>
          <a:stretch>
            <a:fillRect/>
          </a:stretch>
        </p:blipFill>
        <p:spPr>
          <a:xfrm>
            <a:off x="6754425" y="1234955"/>
            <a:ext cx="1703775" cy="2285898"/>
          </a:xfrm>
          <a:prstGeom prst="rect">
            <a:avLst/>
          </a:prstGeom>
        </p:spPr>
      </p:pic>
      <p:sp>
        <p:nvSpPr>
          <p:cNvPr id="2" name="Title 1"/>
          <p:cNvSpPr>
            <a:spLocks noGrp="1"/>
          </p:cNvSpPr>
          <p:nvPr>
            <p:ph type="title"/>
          </p:nvPr>
        </p:nvSpPr>
        <p:spPr>
          <a:xfrm>
            <a:off x="0" y="274637"/>
            <a:ext cx="9144000" cy="1325563"/>
          </a:xfrm>
        </p:spPr>
        <p:txBody>
          <a:bodyPr/>
          <a:lstStyle/>
          <a:p>
            <a:r>
              <a:rPr lang="en-US" dirty="0" smtClean="0"/>
              <a:t>Past Experiments (1964-2021)</a:t>
            </a:r>
            <a:endParaRPr lang="en-US" dirty="0"/>
          </a:p>
        </p:txBody>
      </p:sp>
      <p:sp>
        <p:nvSpPr>
          <p:cNvPr id="3" name="Content Placeholder 2"/>
          <p:cNvSpPr>
            <a:spLocks noGrp="1"/>
          </p:cNvSpPr>
          <p:nvPr>
            <p:ph idx="4294967295"/>
          </p:nvPr>
        </p:nvSpPr>
        <p:spPr>
          <a:xfrm>
            <a:off x="2458650" y="2601290"/>
            <a:ext cx="4295775" cy="2384425"/>
          </a:xfrm>
        </p:spPr>
        <p:txBody>
          <a:bodyPr/>
          <a:lstStyle/>
          <a:p>
            <a:r>
              <a:rPr lang="en-US" sz="1800" dirty="0" smtClean="0">
                <a:solidFill>
                  <a:schemeClr val="tx1"/>
                </a:solidFill>
              </a:rPr>
              <a:t>Calibration of satellite sensors</a:t>
            </a:r>
          </a:p>
          <a:p>
            <a:r>
              <a:rPr lang="en-US" sz="1800" dirty="0" smtClean="0">
                <a:solidFill>
                  <a:schemeClr val="tx1"/>
                </a:solidFill>
              </a:rPr>
              <a:t>Fusion with neutron-rich nuclei</a:t>
            </a:r>
          </a:p>
          <a:p>
            <a:r>
              <a:rPr lang="en-US" sz="1800" dirty="0" smtClean="0">
                <a:solidFill>
                  <a:schemeClr val="tx1"/>
                </a:solidFill>
              </a:rPr>
              <a:t>DNA changes under radiation (for astronauts and cancer patients)</a:t>
            </a:r>
          </a:p>
          <a:p>
            <a:r>
              <a:rPr lang="en-US" sz="1800" dirty="0" smtClean="0">
                <a:solidFill>
                  <a:schemeClr val="tx1"/>
                </a:solidFill>
              </a:rPr>
              <a:t>Nuclear reactions in dying stars</a:t>
            </a:r>
          </a:p>
          <a:p>
            <a:r>
              <a:rPr lang="en-US" sz="1800" dirty="0" smtClean="0">
                <a:solidFill>
                  <a:schemeClr val="tx1"/>
                </a:solidFill>
              </a:rPr>
              <a:t>Isotope harvesting for medical use</a:t>
            </a:r>
          </a:p>
          <a:p>
            <a:endParaRPr lang="en-US" sz="2000" dirty="0">
              <a:solidFill>
                <a:schemeClr val="tx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394" y="1215736"/>
            <a:ext cx="2463206" cy="1385554"/>
          </a:xfrm>
          <a:prstGeom prst="rect">
            <a:avLst/>
          </a:prstGeom>
        </p:spPr>
      </p:pic>
      <p:pic>
        <p:nvPicPr>
          <p:cNvPr id="5" name="Picture 4"/>
          <p:cNvPicPr>
            <a:picLocks noChangeAspect="1"/>
          </p:cNvPicPr>
          <p:nvPr/>
        </p:nvPicPr>
        <p:blipFill>
          <a:blip r:embed="rId5"/>
          <a:stretch>
            <a:fillRect/>
          </a:stretch>
        </p:blipFill>
        <p:spPr>
          <a:xfrm>
            <a:off x="2428087" y="4745603"/>
            <a:ext cx="1875638" cy="1282283"/>
          </a:xfrm>
          <a:prstGeom prst="rect">
            <a:avLst/>
          </a:prstGeom>
        </p:spPr>
      </p:pic>
      <p:grpSp>
        <p:nvGrpSpPr>
          <p:cNvPr id="7" name="Group 6"/>
          <p:cNvGrpSpPr/>
          <p:nvPr/>
        </p:nvGrpSpPr>
        <p:grpSpPr>
          <a:xfrm>
            <a:off x="440441" y="2668211"/>
            <a:ext cx="1747849" cy="1327602"/>
            <a:chOff x="7495779" y="1044996"/>
            <a:chExt cx="1924841" cy="1462038"/>
          </a:xfrm>
        </p:grpSpPr>
        <p:pic>
          <p:nvPicPr>
            <p:cNvPr id="8" name="Picture 7">
              <a:extLst>
                <a:ext uri="{FF2B5EF4-FFF2-40B4-BE49-F238E27FC236}">
                  <a16:creationId xmlns:a16="http://schemas.microsoft.com/office/drawing/2014/main" id="{48A5322B-4290-584C-8F11-888138FF6AF3}"/>
                </a:ext>
              </a:extLst>
            </p:cNvPr>
            <p:cNvPicPr>
              <a:picLocks noChangeAspect="1" noChangeArrowheads="1"/>
            </p:cNvPicPr>
            <p:nvPr/>
          </p:nvPicPr>
          <p:blipFill>
            <a:blip r:embed="rId6" cstate="print">
              <a:alphaModFix/>
              <a:extLst>
                <a:ext uri="{BEBA8EAE-BF5A-486C-A8C5-ECC9F3942E4B}">
                  <a14:imgProps xmlns:a14="http://schemas.microsoft.com/office/drawing/2010/main">
                    <a14:imgLayer r:embed="rId7">
                      <a14:imgEffect>
                        <a14:saturation sat="165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495779" y="1044996"/>
              <a:ext cx="1924841" cy="14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a:extLst>
                <a:ext uri="{FF2B5EF4-FFF2-40B4-BE49-F238E27FC236}">
                  <a16:creationId xmlns:a16="http://schemas.microsoft.com/office/drawing/2014/main" id="{978660A6-CF2A-E141-A3F4-ECD578944DD8}"/>
                </a:ext>
              </a:extLst>
            </p:cNvPr>
            <p:cNvCxnSpPr>
              <a:cxnSpLocks/>
            </p:cNvCxnSpPr>
            <p:nvPr/>
          </p:nvCxnSpPr>
          <p:spPr>
            <a:xfrm flipV="1">
              <a:off x="7551954" y="1227009"/>
              <a:ext cx="1802497" cy="1173138"/>
            </a:xfrm>
            <a:prstGeom prst="straightConnector1">
              <a:avLst/>
            </a:prstGeom>
            <a:ln w="44450">
              <a:solidFill>
                <a:schemeClr val="accent2">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Explosion 1 9">
              <a:extLst>
                <a:ext uri="{FF2B5EF4-FFF2-40B4-BE49-F238E27FC236}">
                  <a16:creationId xmlns:a16="http://schemas.microsoft.com/office/drawing/2014/main" id="{5693CB9D-4679-024A-B173-90FA33326C94}"/>
                </a:ext>
              </a:extLst>
            </p:cNvPr>
            <p:cNvSpPr/>
            <p:nvPr/>
          </p:nvSpPr>
          <p:spPr>
            <a:xfrm>
              <a:off x="8368668" y="1550186"/>
              <a:ext cx="376867" cy="441734"/>
            </a:xfrm>
            <a:prstGeom prst="irregularSeal1">
              <a:avLst/>
            </a:prstGeom>
            <a:solidFill>
              <a:srgbClr val="7030A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875" dirty="0">
                <a:solidFill>
                  <a:srgbClr val="7030A0"/>
                </a:solidFill>
              </a:endParaRPr>
            </a:p>
          </p:txBody>
        </p:sp>
      </p:grpSp>
      <p:grpSp>
        <p:nvGrpSpPr>
          <p:cNvPr id="11" name="Group 10"/>
          <p:cNvGrpSpPr/>
          <p:nvPr/>
        </p:nvGrpSpPr>
        <p:grpSpPr>
          <a:xfrm>
            <a:off x="2945228" y="1215736"/>
            <a:ext cx="3568691" cy="1385554"/>
            <a:chOff x="-187537" y="168964"/>
            <a:chExt cx="12376363" cy="4372607"/>
          </a:xfrm>
        </p:grpSpPr>
        <p:sp>
          <p:nvSpPr>
            <p:cNvPr id="12" name="Rounded Rectangle 11"/>
            <p:cNvSpPr/>
            <p:nvPr/>
          </p:nvSpPr>
          <p:spPr>
            <a:xfrm>
              <a:off x="109715" y="168964"/>
              <a:ext cx="12079111" cy="4372607"/>
            </a:xfrm>
            <a:prstGeom prst="roundRect">
              <a:avLst/>
            </a:prstGeom>
            <a:solidFill>
              <a:sysClr val="window" lastClr="FFFFFF"/>
            </a:solidFill>
            <a:ln w="19050" cap="rnd" cmpd="sng" algn="ctr">
              <a:solidFill>
                <a:srgbClr val="8AD0D5">
                  <a:shade val="50000"/>
                </a:srgbClr>
              </a:solidFill>
              <a:prstDash val="solid"/>
            </a:ln>
            <a:effectLst/>
          </p:spPr>
          <p:txBody>
            <a:bodyPr rtlCol="0" anchor="ctr"/>
            <a:ls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a:lstStyle>
            <a:p>
              <a:pPr algn="ctr" defTabSz="857250" fontAlgn="auto">
                <a:spcBef>
                  <a:spcPts val="0"/>
                </a:spcBef>
                <a:spcAft>
                  <a:spcPts val="0"/>
                </a:spcAft>
                <a:defRPr/>
              </a:pPr>
              <a:endParaRPr lang="en-US" sz="1688" kern="0">
                <a:solidFill>
                  <a:prstClr val="white"/>
                </a:solidFill>
                <a:latin typeface="Century Gothic" panose="020B0502020202020204"/>
                <a:ea typeface="+mn-ea"/>
                <a:cs typeface="+mn-cs"/>
              </a:endParaRPr>
            </a:p>
          </p:txBody>
        </p:sp>
        <p:pic>
          <p:nvPicPr>
            <p:cNvPr id="13" name="Picture 12"/>
            <p:cNvPicPr>
              <a:picLocks noChangeAspect="1"/>
            </p:cNvPicPr>
            <p:nvPr/>
          </p:nvPicPr>
          <p:blipFill rotWithShape="1">
            <a:blip r:embed="rId8">
              <a:clrChange>
                <a:clrFrom>
                  <a:srgbClr val="FFFFFF"/>
                </a:clrFrom>
                <a:clrTo>
                  <a:srgbClr val="FFFFFF">
                    <a:alpha val="0"/>
                  </a:srgbClr>
                </a:clrTo>
              </a:clrChange>
            </a:blip>
            <a:srcRect l="3819" t="24730" r="22208" b="9125"/>
            <a:stretch/>
          </p:blipFill>
          <p:spPr>
            <a:xfrm>
              <a:off x="7855972" y="421490"/>
              <a:ext cx="3880028" cy="2684556"/>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7537" y="168964"/>
              <a:ext cx="7024616" cy="4372607"/>
            </a:xfrm>
            <a:prstGeom prst="rect">
              <a:avLst/>
            </a:prstGeom>
            <a:noFill/>
          </p:spPr>
        </p:pic>
        <p:pic>
          <p:nvPicPr>
            <p:cNvPr id="15" name="Picture 14" descr="\\dtu-storage\gsev\my Documents\140Nd\Drafts\SST2\Summer2015\F2.large.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7924" b="41184"/>
            <a:stretch/>
          </p:blipFill>
          <p:spPr bwMode="auto">
            <a:xfrm>
              <a:off x="8427891" y="2433652"/>
              <a:ext cx="1275499" cy="15608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11"/>
            <a:srcRect l="66150"/>
            <a:stretch/>
          </p:blipFill>
          <p:spPr>
            <a:xfrm>
              <a:off x="9719786" y="2474801"/>
              <a:ext cx="1182946" cy="1589123"/>
            </a:xfrm>
            <a:prstGeom prst="roundRect">
              <a:avLst/>
            </a:prstGeom>
          </p:spPr>
        </p:pic>
        <p:pic>
          <p:nvPicPr>
            <p:cNvPr id="17" name="Picture 16"/>
            <p:cNvPicPr>
              <a:picLocks noChangeAspect="1"/>
            </p:cNvPicPr>
            <p:nvPr/>
          </p:nvPicPr>
          <p:blipFill rotWithShape="1">
            <a:blip r:embed="rId12" cstate="print">
              <a:extLst>
                <a:ext uri="{28A0092B-C50C-407E-A947-70E740481C1C}">
                  <a14:useLocalDpi xmlns:a14="http://schemas.microsoft.com/office/drawing/2010/main" val="0"/>
                </a:ext>
              </a:extLst>
            </a:blip>
            <a:srcRect t="34557" r="79402"/>
            <a:stretch/>
          </p:blipFill>
          <p:spPr>
            <a:xfrm>
              <a:off x="10885851" y="2474606"/>
              <a:ext cx="1229949" cy="1561054"/>
            </a:xfrm>
            <a:prstGeom prst="roundRect">
              <a:avLst/>
            </a:prstGeom>
          </p:spPr>
        </p:pic>
        <p:sp>
          <p:nvSpPr>
            <p:cNvPr id="18" name="Right Arrow 17"/>
            <p:cNvSpPr/>
            <p:nvPr/>
          </p:nvSpPr>
          <p:spPr>
            <a:xfrm>
              <a:off x="5832554" y="918943"/>
              <a:ext cx="2264266" cy="84482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600" dirty="0" smtClean="0">
                  <a:solidFill>
                    <a:schemeClr val="bg1"/>
                  </a:solidFill>
                </a:rPr>
                <a:t>Harvesting</a:t>
              </a:r>
              <a:endParaRPr lang="en-US" sz="600" dirty="0">
                <a:solidFill>
                  <a:schemeClr val="bg1"/>
                </a:solidFill>
              </a:endParaRPr>
            </a:p>
          </p:txBody>
        </p:sp>
        <p:sp>
          <p:nvSpPr>
            <p:cNvPr id="19" name="Rectangle 18"/>
            <p:cNvSpPr/>
            <p:nvPr/>
          </p:nvSpPr>
          <p:spPr>
            <a:xfrm>
              <a:off x="11653476" y="2505074"/>
              <a:ext cx="285750" cy="1500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20" name="Oval 19"/>
            <p:cNvSpPr/>
            <p:nvPr/>
          </p:nvSpPr>
          <p:spPr>
            <a:xfrm rot="2171834">
              <a:off x="11607757" y="2601515"/>
              <a:ext cx="194998" cy="10715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grpSp>
      <p:pic>
        <p:nvPicPr>
          <p:cNvPr id="21" name="Picture 20"/>
          <p:cNvPicPr>
            <a:picLocks noChangeAspect="1"/>
          </p:cNvPicPr>
          <p:nvPr/>
        </p:nvPicPr>
        <p:blipFill>
          <a:blip r:embed="rId13"/>
          <a:stretch>
            <a:fillRect/>
          </a:stretch>
        </p:blipFill>
        <p:spPr>
          <a:xfrm>
            <a:off x="6631577" y="3197985"/>
            <a:ext cx="1992442" cy="2821816"/>
          </a:xfrm>
          <a:prstGeom prst="rect">
            <a:avLst/>
          </a:prstGeom>
        </p:spPr>
      </p:pic>
      <p:pic>
        <p:nvPicPr>
          <p:cNvPr id="23" name="Picture 22"/>
          <p:cNvPicPr>
            <a:picLocks noChangeAspect="1"/>
          </p:cNvPicPr>
          <p:nvPr/>
        </p:nvPicPr>
        <p:blipFill rotWithShape="1">
          <a:blip r:embed="rId14" cstate="print">
            <a:extLst>
              <a:ext uri="{28A0092B-C50C-407E-A947-70E740481C1C}">
                <a14:useLocalDpi xmlns:a14="http://schemas.microsoft.com/office/drawing/2010/main" val="0"/>
              </a:ext>
            </a:extLst>
          </a:blip>
          <a:srcRect l="5832" r="5639" b="26466"/>
          <a:stretch/>
        </p:blipFill>
        <p:spPr>
          <a:xfrm>
            <a:off x="4499388" y="4745604"/>
            <a:ext cx="2014531" cy="1254964"/>
          </a:xfrm>
          <a:prstGeom prst="rect">
            <a:avLst/>
          </a:prstGeom>
        </p:spPr>
      </p:pic>
      <p:pic>
        <p:nvPicPr>
          <p:cNvPr id="24" name="Picture 23"/>
          <p:cNvPicPr>
            <a:picLocks noChangeAspect="1"/>
          </p:cNvPicPr>
          <p:nvPr/>
        </p:nvPicPr>
        <p:blipFill rotWithShape="1">
          <a:blip r:embed="rId15" cstate="print">
            <a:extLst>
              <a:ext uri="{28A0092B-C50C-407E-A947-70E740481C1C}">
                <a14:useLocalDpi xmlns:a14="http://schemas.microsoft.com/office/drawing/2010/main" val="0"/>
              </a:ext>
            </a:extLst>
          </a:blip>
          <a:srcRect l="21740" r="17675"/>
          <a:stretch/>
        </p:blipFill>
        <p:spPr>
          <a:xfrm>
            <a:off x="444617" y="4043034"/>
            <a:ext cx="1781900" cy="1957533"/>
          </a:xfrm>
          <a:prstGeom prst="rect">
            <a:avLst/>
          </a:prstGeom>
        </p:spPr>
      </p:pic>
    </p:spTree>
    <p:extLst>
      <p:ext uri="{BB962C8B-B14F-4D97-AF65-F5344CB8AC3E}">
        <p14:creationId xmlns:p14="http://schemas.microsoft.com/office/powerpoint/2010/main" val="35130421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646331"/>
          </a:xfrm>
          <a:prstGeom prst="rect">
            <a:avLst/>
          </a:prstGeom>
        </p:spPr>
        <p:txBody>
          <a:bodyPr wrap="square">
            <a:spAutoFit/>
          </a:bodyPr>
          <a:lstStyle/>
          <a:p>
            <a:pPr algn="ctr"/>
            <a:r>
              <a:rPr lang="en-US" altLang="en-US" sz="3600" b="1" dirty="0"/>
              <a:t>What is the </a:t>
            </a:r>
            <a:r>
              <a:rPr lang="en-US" altLang="en-US" sz="3600" b="1" dirty="0">
                <a:solidFill>
                  <a:srgbClr val="67B14B"/>
                </a:solidFill>
              </a:rPr>
              <a:t>value</a:t>
            </a:r>
            <a:r>
              <a:rPr lang="en-US" altLang="en-US" sz="3600" b="1" dirty="0"/>
              <a:t>? </a:t>
            </a:r>
            <a:r>
              <a:rPr lang="en-US" altLang="en-US" sz="3600" b="1" dirty="0" smtClean="0"/>
              <a:t>(“Who </a:t>
            </a:r>
            <a:r>
              <a:rPr lang="en-US" altLang="en-US" sz="3600" b="1" dirty="0"/>
              <a:t>cares?”)</a:t>
            </a:r>
            <a:endParaRPr lang="en-US" sz="3600" b="1" dirty="0"/>
          </a:p>
        </p:txBody>
      </p:sp>
      <p:grpSp>
        <p:nvGrpSpPr>
          <p:cNvPr id="3" name="Group 3"/>
          <p:cNvGrpSpPr>
            <a:grpSpLocks/>
          </p:cNvGrpSpPr>
          <p:nvPr/>
        </p:nvGrpSpPr>
        <p:grpSpPr bwMode="auto">
          <a:xfrm>
            <a:off x="304800" y="1295398"/>
            <a:ext cx="2743200" cy="2366963"/>
            <a:chOff x="192" y="912"/>
            <a:chExt cx="1728" cy="1491"/>
          </a:xfrm>
        </p:grpSpPr>
        <p:pic>
          <p:nvPicPr>
            <p:cNvPr id="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2" y="912"/>
              <a:ext cx="1728" cy="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333" y="2170"/>
              <a:ext cx="144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Keeping us healthy</a:t>
              </a:r>
              <a:endParaRPr lang="en-US" altLang="en-US" sz="1800" b="1" dirty="0">
                <a:solidFill>
                  <a:schemeClr val="tx1"/>
                </a:solidFill>
                <a:latin typeface="Arial" panose="020B0604020202020204" pitchFamily="34" charset="0"/>
                <a:cs typeface="Arial" panose="020B0604020202020204" pitchFamily="34" charset="0"/>
              </a:endParaRPr>
            </a:p>
          </p:txBody>
        </p:sp>
      </p:grpSp>
      <p:grpSp>
        <p:nvGrpSpPr>
          <p:cNvPr id="6" name="Group 6"/>
          <p:cNvGrpSpPr>
            <a:grpSpLocks/>
          </p:cNvGrpSpPr>
          <p:nvPr/>
        </p:nvGrpSpPr>
        <p:grpSpPr bwMode="auto">
          <a:xfrm>
            <a:off x="3086100" y="1295398"/>
            <a:ext cx="2971800" cy="2382838"/>
            <a:chOff x="1944" y="1200"/>
            <a:chExt cx="1872" cy="1501"/>
          </a:xfrm>
        </p:grpSpPr>
        <p:pic>
          <p:nvPicPr>
            <p:cNvPr id="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16" y="1200"/>
              <a:ext cx="1728"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p:nvSpPr>
          <p:spPr bwMode="auto">
            <a:xfrm>
              <a:off x="1944" y="2468"/>
              <a:ext cx="187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Explaining our world</a:t>
              </a:r>
              <a:endParaRPr lang="en-US" altLang="en-US" sz="1800" b="1" dirty="0">
                <a:solidFill>
                  <a:schemeClr val="tx1"/>
                </a:solidFill>
                <a:latin typeface="Arial" panose="020B0604020202020204" pitchFamily="34" charset="0"/>
                <a:cs typeface="Arial" panose="020B0604020202020204" pitchFamily="34" charset="0"/>
              </a:endParaRPr>
            </a:p>
          </p:txBody>
        </p:sp>
      </p:grpSp>
      <p:grpSp>
        <p:nvGrpSpPr>
          <p:cNvPr id="9" name="Group 9"/>
          <p:cNvGrpSpPr>
            <a:grpSpLocks/>
          </p:cNvGrpSpPr>
          <p:nvPr/>
        </p:nvGrpSpPr>
        <p:grpSpPr bwMode="auto">
          <a:xfrm>
            <a:off x="6096001" y="1295398"/>
            <a:ext cx="2630488" cy="2366963"/>
            <a:chOff x="3840" y="1584"/>
            <a:chExt cx="1657" cy="1491"/>
          </a:xfrm>
        </p:grpSpPr>
        <p:pic>
          <p:nvPicPr>
            <p:cNvPr id="1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40" y="1584"/>
              <a:ext cx="1657"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1"/>
            <p:cNvSpPr>
              <a:spLocks noChangeArrowheads="1"/>
            </p:cNvSpPr>
            <p:nvPr/>
          </p:nvSpPr>
          <p:spPr bwMode="auto">
            <a:xfrm>
              <a:off x="3977" y="2842"/>
              <a:ext cx="133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Making electricity</a:t>
              </a:r>
              <a:endParaRPr lang="en-US" altLang="en-US" sz="1800" b="1" dirty="0">
                <a:solidFill>
                  <a:schemeClr val="tx1"/>
                </a:solidFill>
                <a:latin typeface="Arial" panose="020B0604020202020204" pitchFamily="34" charset="0"/>
                <a:cs typeface="Arial" panose="020B0604020202020204" pitchFamily="34" charset="0"/>
              </a:endParaRPr>
            </a:p>
          </p:txBody>
        </p:sp>
      </p:grpSp>
      <p:sp>
        <p:nvSpPr>
          <p:cNvPr id="12" name="TextBox 8"/>
          <p:cNvSpPr txBox="1">
            <a:spLocks noChangeArrowheads="1"/>
          </p:cNvSpPr>
          <p:nvPr/>
        </p:nvSpPr>
        <p:spPr bwMode="auto">
          <a:xfrm>
            <a:off x="190500" y="5578171"/>
            <a:ext cx="883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tx1"/>
                </a:solidFill>
                <a:latin typeface="Century Gothic" panose="020B0502020202020204" pitchFamily="34" charset="0"/>
              </a:rPr>
              <a:t>Jobs like </a:t>
            </a:r>
            <a:r>
              <a:rPr lang="en-US" altLang="en-US" sz="2000" b="1" dirty="0">
                <a:solidFill>
                  <a:schemeClr val="tx1"/>
                </a:solidFill>
                <a:latin typeface="Century Gothic" panose="020B0502020202020204" pitchFamily="34" charset="0"/>
              </a:rPr>
              <a:t>medical physicist, radiation safety </a:t>
            </a:r>
            <a:r>
              <a:rPr lang="en-US" altLang="en-US" sz="2000" b="1" dirty="0" smtClean="0">
                <a:solidFill>
                  <a:schemeClr val="tx1"/>
                </a:solidFill>
                <a:latin typeface="Century Gothic" panose="020B0502020202020204" pitchFamily="34" charset="0"/>
              </a:rPr>
              <a:t>officer, geophysicist</a:t>
            </a:r>
            <a:endParaRPr lang="en-US" altLang="en-US" sz="2000" b="1" dirty="0">
              <a:solidFill>
                <a:schemeClr val="tx1"/>
              </a:solidFill>
              <a:latin typeface="Century Gothic" panose="020B0502020202020204" pitchFamily="34" charset="0"/>
            </a:endParaRPr>
          </a:p>
        </p:txBody>
      </p:sp>
      <p:sp>
        <p:nvSpPr>
          <p:cNvPr id="13" name="Text Box 12"/>
          <p:cNvSpPr txBox="1">
            <a:spLocks noChangeArrowheads="1"/>
          </p:cNvSpPr>
          <p:nvPr/>
        </p:nvSpPr>
        <p:spPr bwMode="auto">
          <a:xfrm>
            <a:off x="261851" y="4361250"/>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tx1"/>
                </a:solidFill>
                <a:latin typeface="Arial" panose="020B0604020202020204" pitchFamily="34" charset="0"/>
                <a:cs typeface="Arial" panose="020B0604020202020204" pitchFamily="34" charset="0"/>
              </a:rPr>
              <a:t>What we learn about the nucleus can </a:t>
            </a:r>
            <a:endParaRPr lang="en-US" altLang="en-US" sz="2800" dirty="0" smtClean="0">
              <a:solidFill>
                <a:schemeClr val="tx1"/>
              </a:solidFill>
              <a:latin typeface="Arial" panose="020B0604020202020204" pitchFamily="34" charset="0"/>
              <a:cs typeface="Arial" panose="020B0604020202020204" pitchFamily="34" charset="0"/>
            </a:endParaRPr>
          </a:p>
          <a:p>
            <a:pPr algn="ctr" eaLnBrk="1" hangingPunct="1">
              <a:spcBef>
                <a:spcPct val="0"/>
              </a:spcBef>
              <a:buFontTx/>
              <a:buNone/>
            </a:pPr>
            <a:r>
              <a:rPr lang="en-US" altLang="en-US" sz="2800" dirty="0" smtClean="0">
                <a:solidFill>
                  <a:srgbClr val="67B14B"/>
                </a:solidFill>
                <a:latin typeface="Arial Black" panose="020B0A04020102020204" pitchFamily="34" charset="0"/>
              </a:rPr>
              <a:t>save lives and change the world!</a:t>
            </a:r>
            <a:endParaRPr lang="en-US" altLang="en-US" sz="2800" dirty="0">
              <a:solidFill>
                <a:srgbClr val="67B14B"/>
              </a:solidFill>
              <a:latin typeface="Arial Black" panose="020B0A04020102020204" pitchFamily="34" charset="0"/>
            </a:endParaRPr>
          </a:p>
        </p:txBody>
      </p:sp>
      <p:sp>
        <p:nvSpPr>
          <p:cNvPr id="14" name="Text Box 12"/>
          <p:cNvSpPr txBox="1">
            <a:spLocks noChangeArrowheads="1"/>
          </p:cNvSpPr>
          <p:nvPr/>
        </p:nvSpPr>
        <p:spPr bwMode="auto">
          <a:xfrm>
            <a:off x="231371" y="3698326"/>
            <a:ext cx="861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smtClean="0">
                <a:solidFill>
                  <a:schemeClr val="tx1"/>
                </a:solidFill>
                <a:latin typeface="Arial" panose="020B0604020202020204" pitchFamily="34" charset="0"/>
                <a:cs typeface="Arial" panose="020B0604020202020204" pitchFamily="34" charset="0"/>
              </a:rPr>
              <a:t>…plus: </a:t>
            </a:r>
            <a:r>
              <a:rPr lang="en-US" altLang="en-US" sz="1800" b="1" dirty="0" smtClean="0">
                <a:solidFill>
                  <a:schemeClr val="tx1"/>
                </a:solidFill>
                <a:latin typeface="Arial" panose="020B0604020202020204" pitchFamily="34" charset="0"/>
                <a:cs typeface="Arial" panose="020B0604020202020204" pitchFamily="34" charset="0"/>
              </a:rPr>
              <a:t>smoke detectors, smartphones, safer food, </a:t>
            </a:r>
            <a:r>
              <a:rPr lang="en-US" altLang="en-US" sz="1800" dirty="0">
                <a:solidFill>
                  <a:schemeClr val="tx1"/>
                </a:solidFill>
                <a:latin typeface="Arial" panose="020B0604020202020204" pitchFamily="34" charset="0"/>
                <a:cs typeface="Arial" panose="020B0604020202020204" pitchFamily="34" charset="0"/>
              </a:rPr>
              <a:t>etc</a:t>
            </a:r>
            <a:r>
              <a:rPr lang="en-US" altLang="en-US" sz="1800" dirty="0">
                <a:solidFill>
                  <a:schemeClr val="accent6">
                    <a:lumMod val="7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6688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algn="ctr"/>
            <a:r>
              <a:rPr lang="en-US" altLang="en-US" sz="4000" b="1" dirty="0"/>
              <a:t>The </a:t>
            </a:r>
            <a:r>
              <a:rPr lang="en-US" altLang="en-US" sz="4000" b="1" dirty="0">
                <a:solidFill>
                  <a:srgbClr val="C00000"/>
                </a:solidFill>
              </a:rPr>
              <a:t>Problem(s)</a:t>
            </a:r>
            <a:endParaRPr lang="en-US" sz="4000" b="1" dirty="0"/>
          </a:p>
        </p:txBody>
      </p:sp>
      <p:sp>
        <p:nvSpPr>
          <p:cNvPr id="22" name="Content Placeholder 2"/>
          <p:cNvSpPr txBox="1">
            <a:spLocks/>
          </p:cNvSpPr>
          <p:nvPr/>
        </p:nvSpPr>
        <p:spPr>
          <a:xfrm>
            <a:off x="154080" y="2431661"/>
            <a:ext cx="2538609" cy="2791000"/>
          </a:xfrm>
          <a:prstGeom prst="rect">
            <a:avLst/>
          </a:prstGeom>
        </p:spPr>
        <p:txBody>
          <a:bodyPr>
            <a:normAutofit lnSpcReduction="10000"/>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algn="ctr">
              <a:lnSpc>
                <a:spcPct val="110000"/>
              </a:lnSpc>
              <a:buFontTx/>
              <a:buNone/>
            </a:pPr>
            <a:r>
              <a:rPr lang="en-US" altLang="en-US" sz="3200" kern="0" dirty="0" smtClean="0">
                <a:solidFill>
                  <a:schemeClr val="tx1"/>
                </a:solidFill>
                <a:latin typeface="Arial Black" panose="020B0A04020102020204" pitchFamily="34" charset="0"/>
              </a:rPr>
              <a:t>Nuclei are too </a:t>
            </a:r>
            <a:r>
              <a:rPr lang="en-US" altLang="en-US" sz="2000" kern="0" dirty="0" smtClean="0">
                <a:solidFill>
                  <a:srgbClr val="FF0000"/>
                </a:solidFill>
                <a:latin typeface="Arial Black" panose="020B0A04020102020204" pitchFamily="34" charset="0"/>
              </a:rPr>
              <a:t>small</a:t>
            </a:r>
            <a:r>
              <a:rPr lang="en-US" altLang="en-US" sz="2000" kern="0" dirty="0" smtClean="0">
                <a:solidFill>
                  <a:schemeClr val="tx1"/>
                </a:solidFill>
                <a:latin typeface="Arial Black" panose="020B0A04020102020204" pitchFamily="34" charset="0"/>
              </a:rPr>
              <a:t> </a:t>
            </a:r>
          </a:p>
          <a:p>
            <a:pPr marL="0" algn="ctr">
              <a:lnSpc>
                <a:spcPct val="110000"/>
              </a:lnSpc>
              <a:spcBef>
                <a:spcPts val="0"/>
              </a:spcBef>
              <a:buFontTx/>
              <a:buNone/>
            </a:pPr>
            <a:r>
              <a:rPr lang="en-US" altLang="en-US" sz="3200" kern="0" dirty="0" smtClean="0">
                <a:solidFill>
                  <a:schemeClr val="tx1"/>
                </a:solidFill>
                <a:latin typeface="Arial Black" panose="020B0A04020102020204" pitchFamily="34" charset="0"/>
              </a:rPr>
              <a:t>to see </a:t>
            </a:r>
          </a:p>
          <a:p>
            <a:pPr algn="ctr">
              <a:lnSpc>
                <a:spcPct val="110000"/>
              </a:lnSpc>
              <a:spcBef>
                <a:spcPts val="0"/>
              </a:spcBef>
              <a:buFontTx/>
              <a:buNone/>
            </a:pPr>
            <a:r>
              <a:rPr lang="en-US" altLang="en-US" i="1" kern="0" dirty="0" smtClean="0">
                <a:solidFill>
                  <a:schemeClr val="tx1"/>
                </a:solidFill>
                <a:latin typeface="+mn-lt"/>
              </a:rPr>
              <a:t>(even with </a:t>
            </a:r>
          </a:p>
          <a:p>
            <a:pPr algn="ctr">
              <a:lnSpc>
                <a:spcPct val="110000"/>
              </a:lnSpc>
              <a:spcBef>
                <a:spcPts val="0"/>
              </a:spcBef>
              <a:buFontTx/>
              <a:buNone/>
            </a:pPr>
            <a:r>
              <a:rPr lang="en-US" altLang="en-US" i="1" kern="0" dirty="0" smtClean="0">
                <a:solidFill>
                  <a:schemeClr val="tx1"/>
                </a:solidFill>
                <a:latin typeface="+mn-lt"/>
              </a:rPr>
              <a:t>the best microscopes!)</a:t>
            </a:r>
            <a:endParaRPr lang="en-US" altLang="en-US" sz="1600" i="1" kern="0" dirty="0" smtClean="0">
              <a:solidFill>
                <a:schemeClr val="tx1"/>
              </a:solidFill>
              <a:latin typeface="+mn-lt"/>
            </a:endParaRPr>
          </a:p>
        </p:txBody>
      </p:sp>
      <p:sp>
        <p:nvSpPr>
          <p:cNvPr id="23" name="TextBox 22"/>
          <p:cNvSpPr txBox="1"/>
          <p:nvPr/>
        </p:nvSpPr>
        <p:spPr>
          <a:xfrm>
            <a:off x="6265781" y="2431661"/>
            <a:ext cx="2727499" cy="2462213"/>
          </a:xfrm>
          <a:prstGeom prst="rect">
            <a:avLst/>
          </a:prstGeom>
          <a:noFill/>
        </p:spPr>
        <p:txBody>
          <a:bodyPr wrap="square">
            <a:spAutoFit/>
          </a:bodyPr>
          <a:lstStyle/>
          <a:p>
            <a:pPr algn="ctr" eaLnBrk="1" hangingPunct="1">
              <a:defRPr/>
            </a:pPr>
            <a:r>
              <a:rPr lang="en-US" sz="2200" dirty="0" smtClean="0">
                <a:latin typeface="+mn-lt"/>
                <a:cs typeface="Arial" charset="0"/>
              </a:rPr>
              <a:t>To </a:t>
            </a:r>
            <a:r>
              <a:rPr lang="en-US" sz="2200" dirty="0">
                <a:latin typeface="+mn-lt"/>
                <a:cs typeface="Arial" charset="0"/>
              </a:rPr>
              <a:t>make it </a:t>
            </a:r>
            <a:r>
              <a:rPr lang="en-US" sz="2200" dirty="0" smtClean="0">
                <a:latin typeface="+mn-lt"/>
                <a:cs typeface="Arial" charset="0"/>
              </a:rPr>
              <a:t>even more </a:t>
            </a:r>
            <a:r>
              <a:rPr lang="en-US" sz="2200" dirty="0">
                <a:latin typeface="+mn-lt"/>
                <a:cs typeface="Arial" charset="0"/>
              </a:rPr>
              <a:t>interesting: </a:t>
            </a:r>
            <a:r>
              <a:rPr lang="en-US" sz="2200" dirty="0" smtClean="0">
                <a:latin typeface="+mn-lt"/>
                <a:cs typeface="Arial" charset="0"/>
              </a:rPr>
              <a:t>FRIB studies </a:t>
            </a:r>
          </a:p>
          <a:p>
            <a:pPr algn="ctr" eaLnBrk="1" hangingPunct="1">
              <a:defRPr/>
            </a:pPr>
            <a:r>
              <a:rPr lang="en-US" sz="2200" dirty="0" smtClean="0">
                <a:latin typeface="+mn-lt"/>
                <a:cs typeface="Arial" charset="0"/>
              </a:rPr>
              <a:t>nuclei that are </a:t>
            </a:r>
            <a:endParaRPr lang="en-US" sz="2200" dirty="0">
              <a:latin typeface="+mn-lt"/>
              <a:cs typeface="Arial" charset="0"/>
            </a:endParaRPr>
          </a:p>
          <a:p>
            <a:pPr algn="ctr" eaLnBrk="1" hangingPunct="1">
              <a:defRPr/>
            </a:pPr>
            <a:r>
              <a:rPr lang="en-US" sz="2200" dirty="0">
                <a:solidFill>
                  <a:srgbClr val="FF0000"/>
                </a:solidFill>
                <a:latin typeface="+mn-lt"/>
                <a:cs typeface="Arial" charset="0"/>
              </a:rPr>
              <a:t>radioactive</a:t>
            </a:r>
            <a:r>
              <a:rPr lang="en-US" sz="2200" dirty="0">
                <a:latin typeface="+mn-lt"/>
                <a:cs typeface="Arial" charset="0"/>
              </a:rPr>
              <a:t>, </a:t>
            </a:r>
            <a:endParaRPr lang="en-US" sz="2200" dirty="0" smtClean="0">
              <a:latin typeface="+mn-lt"/>
              <a:cs typeface="Arial" charset="0"/>
            </a:endParaRPr>
          </a:p>
          <a:p>
            <a:pPr algn="ctr" eaLnBrk="1" hangingPunct="1">
              <a:defRPr/>
            </a:pPr>
            <a:r>
              <a:rPr lang="en-US" sz="2200" dirty="0" smtClean="0">
                <a:solidFill>
                  <a:srgbClr val="FF0000"/>
                </a:solidFill>
                <a:latin typeface="+mn-lt"/>
                <a:cs typeface="Arial" charset="0"/>
              </a:rPr>
              <a:t>short-lived</a:t>
            </a:r>
            <a:r>
              <a:rPr lang="en-US" sz="2200" dirty="0">
                <a:latin typeface="+mn-lt"/>
                <a:cs typeface="Arial" charset="0"/>
              </a:rPr>
              <a:t>, and </a:t>
            </a:r>
            <a:endParaRPr lang="en-US" sz="2200" dirty="0" smtClean="0">
              <a:latin typeface="+mn-lt"/>
              <a:cs typeface="Arial" charset="0"/>
            </a:endParaRPr>
          </a:p>
          <a:p>
            <a:pPr algn="ctr" eaLnBrk="1" hangingPunct="1">
              <a:defRPr/>
            </a:pPr>
            <a:r>
              <a:rPr lang="en-US" sz="2200" dirty="0" smtClean="0">
                <a:solidFill>
                  <a:srgbClr val="FF0000"/>
                </a:solidFill>
                <a:latin typeface="+mn-lt"/>
                <a:cs typeface="Arial" charset="0"/>
              </a:rPr>
              <a:t>not found on Earth</a:t>
            </a:r>
            <a:endParaRPr lang="en-US" sz="2200" dirty="0">
              <a:latin typeface="+mn-lt"/>
              <a:cs typeface="Arial" charset="0"/>
            </a:endParaRPr>
          </a:p>
        </p:txBody>
      </p:sp>
      <p:pic>
        <p:nvPicPr>
          <p:cNvPr id="24" name="Picture 2" descr="http://dclips.fundraw.com/pngmax/TheresaKnott_Microscop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6089" y="1143000"/>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quot;No&quot; Symbol 24"/>
          <p:cNvSpPr/>
          <p:nvPr/>
        </p:nvSpPr>
        <p:spPr bwMode="auto">
          <a:xfrm rot="5400000">
            <a:off x="2692689" y="2057400"/>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algn="r" eaLnBrk="1" hangingPunct="1">
              <a:defRPr/>
            </a:pPr>
            <a:endParaRPr lang="en-US">
              <a:cs typeface="+mn-cs"/>
            </a:endParaRPr>
          </a:p>
        </p:txBody>
      </p:sp>
    </p:spTree>
    <p:extLst>
      <p:ext uri="{BB962C8B-B14F-4D97-AF65-F5344CB8AC3E}">
        <p14:creationId xmlns:p14="http://schemas.microsoft.com/office/powerpoint/2010/main" val="60061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1000"/>
                                  </p:stCondLst>
                                  <p:childTnLst>
                                    <p:set>
                                      <p:cBhvr>
                                        <p:cTn id="15" dur="1" fill="hold">
                                          <p:stCondLst>
                                            <p:cond delay="0"/>
                                          </p:stCondLst>
                                        </p:cTn>
                                        <p:tgtEl>
                                          <p:spTgt spid="24"/>
                                        </p:tgtEl>
                                        <p:attrNameLst>
                                          <p:attrName>style.visibility</p:attrName>
                                        </p:attrNameLst>
                                      </p:cBhvr>
                                      <p:to>
                                        <p:strVal val="visible"/>
                                      </p:to>
                                    </p:set>
                                  </p:childTnLst>
                                </p:cTn>
                              </p:par>
                            </p:childTnLst>
                          </p:cTn>
                        </p:par>
                        <p:par>
                          <p:cTn id="16" fill="hold">
                            <p:stCondLst>
                              <p:cond delay="1000"/>
                            </p:stCondLst>
                            <p:childTnLst>
                              <p:par>
                                <p:cTn id="17" presetID="53" presetClass="entr" presetSubtype="16" fill="hold" nodeType="afterEffect">
                                  <p:stCondLst>
                                    <p:cond delay="1000"/>
                                  </p:stCondLst>
                                  <p:childTnLst>
                                    <p:set>
                                      <p:cBhvr>
                                        <p:cTn id="18" dur="1" fill="hold">
                                          <p:stCondLst>
                                            <p:cond delay="0"/>
                                          </p:stCondLst>
                                        </p:cTn>
                                        <p:tgtEl>
                                          <p:spTgt spid="25"/>
                                        </p:tgtEl>
                                        <p:attrNameLst>
                                          <p:attrName>style.visibility</p:attrName>
                                        </p:attrNameLst>
                                      </p:cBhvr>
                                      <p:to>
                                        <p:strVal val="visible"/>
                                      </p:to>
                                    </p:set>
                                    <p:anim calcmode="lin" valueType="num">
                                      <p:cBhvr>
                                        <p:cTn id="19" dur="1000" fill="hold"/>
                                        <p:tgtEl>
                                          <p:spTgt spid="25"/>
                                        </p:tgtEl>
                                        <p:attrNameLst>
                                          <p:attrName>ppt_w</p:attrName>
                                        </p:attrNameLst>
                                      </p:cBhvr>
                                      <p:tavLst>
                                        <p:tav tm="0">
                                          <p:val>
                                            <p:fltVal val="0"/>
                                          </p:val>
                                        </p:tav>
                                        <p:tav tm="100000">
                                          <p:val>
                                            <p:strVal val="#ppt_w"/>
                                          </p:val>
                                        </p:tav>
                                      </p:tavLst>
                                    </p:anim>
                                    <p:anim calcmode="lin" valueType="num">
                                      <p:cBhvr>
                                        <p:cTn id="20" dur="1000" fill="hold"/>
                                        <p:tgtEl>
                                          <p:spTgt spid="25"/>
                                        </p:tgtEl>
                                        <p:attrNameLst>
                                          <p:attrName>ppt_h</p:attrName>
                                        </p:attrNameLst>
                                      </p:cBhvr>
                                      <p:tavLst>
                                        <p:tav tm="0">
                                          <p:val>
                                            <p:fltVal val="0"/>
                                          </p:val>
                                        </p:tav>
                                        <p:tav tm="100000">
                                          <p:val>
                                            <p:strVal val="#ppt_h"/>
                                          </p:val>
                                        </p:tav>
                                      </p:tavLst>
                                    </p:anim>
                                    <p:animEffect transition="in" filter="fade">
                                      <p:cBhvr>
                                        <p:cTn id="21" dur="1000"/>
                                        <p:tgtEl>
                                          <p:spTgt spid="25"/>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2657" y="191869"/>
            <a:ext cx="9144000"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prstClr val="black"/>
                </a:solidFill>
                <a:effectLst/>
                <a:uLnTx/>
                <a:uFillTx/>
                <a:latin typeface="Arial" pitchFamily="34" charset="0"/>
                <a:ea typeface="ヒラギノ角ゴ Pro W3"/>
              </a:rPr>
              <a:t>Making rare nuclei in a </a:t>
            </a:r>
            <a:r>
              <a:rPr kumimoji="0" lang="en-US" sz="3200" b="1" i="0" u="none" strike="noStrike" kern="0" cap="none" spc="0" normalizeH="0" baseline="0" noProof="0" dirty="0">
                <a:ln>
                  <a:noFill/>
                </a:ln>
                <a:solidFill>
                  <a:prstClr val="black"/>
                </a:solidFill>
                <a:effectLst/>
                <a:uLnTx/>
                <a:uFillTx/>
                <a:latin typeface="Arial" pitchFamily="34" charset="0"/>
                <a:ea typeface="ヒラギノ角ゴ Pro W3"/>
              </a:rPr>
              <a:t>particle accelerator</a:t>
            </a:r>
          </a:p>
        </p:txBody>
      </p:sp>
      <p:pic>
        <p:nvPicPr>
          <p:cNvPr id="3" name="Picture 6" descr="beamline.png"/>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399307" y="1163636"/>
            <a:ext cx="4408318" cy="333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437405" y="1235074"/>
            <a:ext cx="2528531" cy="46166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smtClean="0">
                <a:ln>
                  <a:noFill/>
                </a:ln>
                <a:solidFill>
                  <a:srgbClr val="333C2B"/>
                </a:solidFill>
                <a:effectLst/>
                <a:uLnTx/>
                <a:uFillTx/>
                <a:latin typeface="Arial" panose="020B0604020202020204" pitchFamily="34" charset="0"/>
                <a:ea typeface="ヒラギノ角ゴ Pro W3"/>
                <a:cs typeface="Arial" panose="020B0604020202020204" pitchFamily="34" charset="0"/>
              </a:rPr>
              <a:t>What NSCL was</a:t>
            </a:r>
            <a:endParaRPr kumimoji="0" lang="en-US" altLang="en-US" sz="2400" b="0" i="0" u="none" strike="noStrike" kern="1200" cap="none" spc="0" normalizeH="0" baseline="0" noProof="0" dirty="0">
              <a:ln>
                <a:noFill/>
              </a:ln>
              <a:solidFill>
                <a:srgbClr val="333C2B"/>
              </a:solidFill>
              <a:effectLst/>
              <a:uLnTx/>
              <a:uFillTx/>
              <a:latin typeface="Arial" panose="020B0604020202020204" pitchFamily="34" charset="0"/>
              <a:ea typeface="ヒラギノ角ゴ Pro W3"/>
              <a:cs typeface="Arial" panose="020B0604020202020204" pitchFamily="34" charset="0"/>
            </a:endParaRPr>
          </a:p>
        </p:txBody>
      </p:sp>
      <p:sp>
        <p:nvSpPr>
          <p:cNvPr id="9" name="Left-Right Arrow 8"/>
          <p:cNvSpPr/>
          <p:nvPr/>
        </p:nvSpPr>
        <p:spPr>
          <a:xfrm>
            <a:off x="762000" y="3251199"/>
            <a:ext cx="4045625" cy="2286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10" name="TextBox 9"/>
          <p:cNvSpPr txBox="1"/>
          <p:nvPr/>
        </p:nvSpPr>
        <p:spPr>
          <a:xfrm>
            <a:off x="1433051" y="3415267"/>
            <a:ext cx="2941831"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Research Space (450 feet)</a:t>
            </a:r>
            <a:endPar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endParaRPr>
          </a:p>
        </p:txBody>
      </p:sp>
      <p:grpSp>
        <p:nvGrpSpPr>
          <p:cNvPr id="5" name="Group 11"/>
          <p:cNvGrpSpPr>
            <a:grpSpLocks/>
          </p:cNvGrpSpPr>
          <p:nvPr/>
        </p:nvGrpSpPr>
        <p:grpSpPr bwMode="auto">
          <a:xfrm>
            <a:off x="364723" y="1143000"/>
            <a:ext cx="6118139" cy="4763474"/>
            <a:chOff x="740769" y="1773926"/>
            <a:chExt cx="6643004" cy="5090582"/>
          </a:xfrm>
        </p:grpSpPr>
        <p:pic>
          <p:nvPicPr>
            <p:cNvPr id="6"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740769" y="1773926"/>
              <a:ext cx="6643004" cy="509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62327" y="1773926"/>
              <a:ext cx="2726437" cy="493368"/>
            </a:xfrm>
            <a:prstGeom prst="rect">
              <a:avLst/>
            </a:prstGeom>
            <a:solidFill>
              <a:srgbClr val="FFFFFF">
                <a:alpha val="50196"/>
              </a:srgbClr>
            </a:solid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333C2B"/>
                  </a:solidFill>
                  <a:effectLst/>
                  <a:uLnTx/>
                  <a:uFillTx/>
                  <a:latin typeface="Arial" pitchFamily="34" charset="0"/>
                  <a:ea typeface="ヒラギノ角ゴ Pro W3"/>
                </a:rPr>
                <a:t>The</a:t>
              </a:r>
              <a:r>
                <a:rPr kumimoji="0" lang="en-US" sz="2400" b="1" i="0" u="none" strike="noStrike" kern="1200" cap="none" spc="0" normalizeH="0" baseline="0" noProof="0" dirty="0" smtClean="0">
                  <a:ln>
                    <a:noFill/>
                  </a:ln>
                  <a:solidFill>
                    <a:srgbClr val="333C2B"/>
                  </a:solidFill>
                  <a:effectLst/>
                  <a:uLnTx/>
                  <a:uFillTx/>
                  <a:latin typeface="Arial" pitchFamily="34" charset="0"/>
                  <a:ea typeface="ヒラギノ角ゴ Pro W3"/>
                </a:rPr>
                <a:t> FRIB</a:t>
              </a:r>
              <a:r>
                <a:rPr kumimoji="0" lang="en-US" sz="2400" b="0" i="0" u="none" strike="noStrike" kern="1200" cap="none" spc="0" normalizeH="0" baseline="0" noProof="0" dirty="0" smtClean="0">
                  <a:ln>
                    <a:noFill/>
                  </a:ln>
                  <a:solidFill>
                    <a:srgbClr val="333C2B"/>
                  </a:solidFill>
                  <a:effectLst/>
                  <a:uLnTx/>
                  <a:uFillTx/>
                  <a:latin typeface="Arial" pitchFamily="34" charset="0"/>
                  <a:ea typeface="ヒラギノ角ゴ Pro W3"/>
                </a:rPr>
                <a:t> future</a:t>
              </a:r>
              <a:endParaRPr kumimoji="0" lang="en-US" sz="2400" b="0" i="0" u="none" strike="noStrike" kern="1200" cap="none" spc="0" normalizeH="0" baseline="0" noProof="0" dirty="0">
                <a:ln>
                  <a:noFill/>
                </a:ln>
                <a:solidFill>
                  <a:srgbClr val="333C2B"/>
                </a:solidFill>
                <a:effectLst/>
                <a:uLnTx/>
                <a:uFillTx/>
                <a:latin typeface="Arial" pitchFamily="34" charset="0"/>
                <a:ea typeface="ヒラギノ角ゴ Pro W3"/>
              </a:endParaRPr>
            </a:p>
          </p:txBody>
        </p:sp>
      </p:grpSp>
      <p:sp>
        <p:nvSpPr>
          <p:cNvPr id="8" name="Content Placeholder 2"/>
          <p:cNvSpPr txBox="1">
            <a:spLocks/>
          </p:cNvSpPr>
          <p:nvPr/>
        </p:nvSpPr>
        <p:spPr bwMode="auto">
          <a:xfrm>
            <a:off x="6553200" y="1066800"/>
            <a:ext cx="2438400" cy="3860835"/>
          </a:xfrm>
          <a:prstGeom prst="rect">
            <a:avLst/>
          </a:prstGeom>
          <a:solidFill>
            <a:schemeClr val="bg1"/>
          </a:solidFill>
          <a:ln w="9525">
            <a:noFill/>
            <a:miter lim="800000"/>
            <a:headEnd/>
            <a:tailEnd/>
          </a:ln>
        </p:spPr>
        <p:txBody>
          <a:bodyPr/>
          <a:lstStyle/>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sz="2000" b="0" i="1" u="none" strike="noStrike" kern="0" cap="none" spc="0" normalizeH="0" baseline="0" noProof="0" dirty="0">
                <a:ln>
                  <a:noFill/>
                </a:ln>
                <a:solidFill>
                  <a:srgbClr val="000000"/>
                </a:solidFill>
                <a:effectLst/>
                <a:uLnTx/>
                <a:uFillTx/>
                <a:latin typeface="Arial" pitchFamily="34" charset="0"/>
                <a:ea typeface="ヒラギノ角ゴ Pro W3"/>
              </a:rPr>
              <a:t>To discover something new: </a:t>
            </a:r>
            <a:r>
              <a:rPr kumimoji="0" lang="en-US" sz="2000" b="0" i="0" u="none" strike="noStrike" kern="0" cap="none" spc="0" normalizeH="0" baseline="0" noProof="0" dirty="0">
                <a:ln>
                  <a:noFill/>
                </a:ln>
                <a:solidFill>
                  <a:prstClr val="black"/>
                </a:solidFill>
                <a:effectLst/>
                <a:uLnTx/>
                <a:uFillTx/>
                <a:latin typeface="Arial" pitchFamily="34" charset="0"/>
                <a:ea typeface="ヒラギノ角ゴ Pro W3"/>
              </a:rPr>
              <a:t>speed up and </a:t>
            </a:r>
            <a:r>
              <a:rPr kumimoji="0" lang="en-US" sz="2000" b="1" i="0" u="none" strike="noStrike" kern="0" cap="none" spc="0" normalizeH="0" baseline="0" noProof="0" dirty="0">
                <a:ln>
                  <a:noFill/>
                </a:ln>
                <a:solidFill>
                  <a:prstClr val="black"/>
                </a:solidFill>
                <a:effectLst/>
                <a:uLnTx/>
                <a:uFillTx/>
                <a:latin typeface="Arial" pitchFamily="34" charset="0"/>
                <a:ea typeface="ヒラギノ角ゴ Pro W3"/>
              </a:rPr>
              <a:t>BREAK MORE NUCLEI</a:t>
            </a:r>
            <a:r>
              <a:rPr kumimoji="0" lang="en-US" sz="2000" b="0" i="0" u="none" strike="noStrike" kern="0" cap="none" spc="0" normalizeH="0" baseline="0" noProof="0" dirty="0">
                <a:ln>
                  <a:noFill/>
                </a:ln>
                <a:solidFill>
                  <a:prstClr val="black"/>
                </a:solidFill>
                <a:effectLst/>
                <a:uLnTx/>
                <a:uFillTx/>
                <a:latin typeface="Arial" pitchFamily="34" charset="0"/>
                <a:ea typeface="ヒラギノ角ゴ Pro W3"/>
              </a:rPr>
              <a:t> with our next-generation</a:t>
            </a:r>
          </a:p>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67B14B"/>
                </a:solidFill>
                <a:effectLst/>
                <a:uLnTx/>
                <a:uFillTx/>
                <a:latin typeface="Arial" pitchFamily="34" charset="0"/>
                <a:ea typeface="ヒラギノ角ゴ Pro W3"/>
              </a:rPr>
              <a:t>Facility for Rare Isotope Beams (FRIB)</a:t>
            </a:r>
            <a:endParaRPr kumimoji="0" lang="en-US" sz="2000" b="0" i="0" u="none" strike="noStrike" kern="0" cap="none" spc="0" normalizeH="0" baseline="0" noProof="0" dirty="0">
              <a:ln>
                <a:noFill/>
              </a:ln>
              <a:solidFill>
                <a:prstClr val="black"/>
              </a:solidFill>
              <a:effectLst/>
              <a:uLnTx/>
              <a:uFillTx/>
              <a:latin typeface="Arial" pitchFamily="34" charset="0"/>
              <a:ea typeface="ヒラギノ角ゴ Pro W3"/>
            </a:endParaRPr>
          </a:p>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rial" pitchFamily="34" charset="0"/>
                <a:ea typeface="ヒラギノ角ゴ Pro W3"/>
              </a:rPr>
              <a:t>the $730 million discovery machine that we imagined, designed, and </a:t>
            </a:r>
            <a:r>
              <a:rPr kumimoji="0" lang="en-US" sz="2000" b="1" i="0" u="none" strike="noStrike" kern="0" cap="none" spc="0" normalizeH="0" baseline="0" noProof="0" dirty="0" smtClean="0">
                <a:ln>
                  <a:noFill/>
                </a:ln>
                <a:solidFill>
                  <a:prstClr val="black"/>
                </a:solidFill>
                <a:effectLst/>
                <a:uLnTx/>
                <a:uFillTx/>
                <a:latin typeface="Arial" pitchFamily="34" charset="0"/>
                <a:ea typeface="ヒラギノ角ゴ Pro W3"/>
              </a:rPr>
              <a:t>began operations in May 2022</a:t>
            </a:r>
            <a:endParaRPr kumimoji="0" lang="en-US" sz="2000" b="1" i="0" u="none" strike="noStrike" kern="0" cap="none" spc="0" normalizeH="0" baseline="0" noProof="0" dirty="0">
              <a:ln>
                <a:noFill/>
              </a:ln>
              <a:solidFill>
                <a:prstClr val="black"/>
              </a:solidFill>
              <a:effectLst/>
              <a:uLnTx/>
              <a:uFillTx/>
              <a:latin typeface="Arial" pitchFamily="34" charset="0"/>
              <a:ea typeface="ヒラギノ角ゴ Pro W3"/>
            </a:endParaRPr>
          </a:p>
        </p:txBody>
      </p:sp>
      <p:sp>
        <p:nvSpPr>
          <p:cNvPr id="13" name="Left Arrow 12"/>
          <p:cNvSpPr/>
          <p:nvPr/>
        </p:nvSpPr>
        <p:spPr>
          <a:xfrm>
            <a:off x="2146299" y="5200649"/>
            <a:ext cx="3276601" cy="152400"/>
          </a:xfrm>
          <a:prstGeom prst="leftArrow">
            <a:avLst/>
          </a:prstGeom>
          <a:gradFill flip="none" rotWithShape="1">
            <a:gsLst>
              <a:gs pos="0">
                <a:schemeClr val="accent1">
                  <a:tint val="100000"/>
                  <a:shade val="100000"/>
                  <a:satMod val="130000"/>
                </a:schemeClr>
              </a:gs>
              <a:gs pos="100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4" name="Curved Right Arrow 13"/>
          <p:cNvSpPr/>
          <p:nvPr/>
        </p:nvSpPr>
        <p:spPr>
          <a:xfrm>
            <a:off x="1752600" y="5256386"/>
            <a:ext cx="380999" cy="204613"/>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15" name="Left Arrow 14"/>
          <p:cNvSpPr/>
          <p:nvPr/>
        </p:nvSpPr>
        <p:spPr>
          <a:xfrm rot="10800000">
            <a:off x="2146298" y="5333999"/>
            <a:ext cx="3276601" cy="152400"/>
          </a:xfrm>
          <a:prstGeom prst="leftArrow">
            <a:avLst/>
          </a:prstGeom>
          <a:gradFill flip="none" rotWithShape="1">
            <a:gsLst>
              <a:gs pos="0">
                <a:schemeClr val="accent1">
                  <a:tint val="100000"/>
                  <a:shade val="100000"/>
                  <a:satMod val="130000"/>
                </a:schemeClr>
              </a:gs>
              <a:gs pos="100000">
                <a:srgbClr val="FFFF00"/>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6" name="Curved Right Arrow 15"/>
          <p:cNvSpPr/>
          <p:nvPr/>
        </p:nvSpPr>
        <p:spPr>
          <a:xfrm rot="10800000">
            <a:off x="5435596" y="5079999"/>
            <a:ext cx="203204" cy="356306"/>
          </a:xfrm>
          <a:prstGeom prst="curved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17" name="Left Arrow 16"/>
          <p:cNvSpPr/>
          <p:nvPr/>
        </p:nvSpPr>
        <p:spPr>
          <a:xfrm>
            <a:off x="2063162" y="5050574"/>
            <a:ext cx="3372433" cy="150782"/>
          </a:xfrm>
          <a:prstGeom prst="leftArrow">
            <a:avLst/>
          </a:prstGeom>
          <a:gradFill flip="none" rotWithShape="1">
            <a:gsLst>
              <a:gs pos="0">
                <a:srgbClr val="00B050"/>
              </a:gs>
              <a:gs pos="100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9" name="Explosion 1 18"/>
          <p:cNvSpPr/>
          <p:nvPr/>
        </p:nvSpPr>
        <p:spPr>
          <a:xfrm>
            <a:off x="1280651" y="4237553"/>
            <a:ext cx="471949" cy="502925"/>
          </a:xfrm>
          <a:prstGeom prst="irregularSeal1">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2" name="Bent Arrow 21"/>
          <p:cNvSpPr/>
          <p:nvPr/>
        </p:nvSpPr>
        <p:spPr>
          <a:xfrm rot="20245728">
            <a:off x="1183637" y="3214495"/>
            <a:ext cx="405124" cy="934547"/>
          </a:xfrm>
          <a:prstGeom prst="bentArrow">
            <a:avLst/>
          </a:prstGeom>
          <a:gradFill flip="none" rotWithShape="1">
            <a:gsLst>
              <a:gs pos="0">
                <a:srgbClr val="00B0F0"/>
              </a:gs>
              <a:gs pos="37000">
                <a:srgbClr val="0070C0"/>
              </a:gs>
              <a:gs pos="84000">
                <a:srgbClr val="E68EC8"/>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3" name="Bent Arrow 22"/>
          <p:cNvSpPr/>
          <p:nvPr/>
        </p:nvSpPr>
        <p:spPr>
          <a:xfrm rot="16200000">
            <a:off x="1631738" y="4742318"/>
            <a:ext cx="392954" cy="457198"/>
          </a:xfrm>
          <a:custGeom>
            <a:avLst/>
            <a:gdLst>
              <a:gd name="connsiteX0" fmla="*/ 0 w 275231"/>
              <a:gd name="connsiteY0" fmla="*/ 354757 h 354757"/>
              <a:gd name="connsiteX1" fmla="*/ 0 w 275231"/>
              <a:gd name="connsiteY1" fmla="*/ 154817 h 354757"/>
              <a:gd name="connsiteX2" fmla="*/ 120414 w 275231"/>
              <a:gd name="connsiteY2" fmla="*/ 34403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44226 w 275231"/>
              <a:gd name="connsiteY8" fmla="*/ 651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206423 w 275231"/>
              <a:gd name="connsiteY7" fmla="*/ 128339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196898 w 275231"/>
              <a:gd name="connsiteY7" fmla="*/ 64048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426193 h 426193"/>
              <a:gd name="connsiteX1" fmla="*/ 0 w 275231"/>
              <a:gd name="connsiteY1" fmla="*/ 226253 h 426193"/>
              <a:gd name="connsiteX2" fmla="*/ 110889 w 275231"/>
              <a:gd name="connsiteY2" fmla="*/ 74883 h 426193"/>
              <a:gd name="connsiteX3" fmla="*/ 173085 w 275231"/>
              <a:gd name="connsiteY3" fmla="*/ 46309 h 426193"/>
              <a:gd name="connsiteX4" fmla="*/ 151654 w 275231"/>
              <a:gd name="connsiteY4" fmla="*/ 0 h 426193"/>
              <a:gd name="connsiteX5" fmla="*/ 275231 w 275231"/>
              <a:gd name="connsiteY5" fmla="*/ 140244 h 426193"/>
              <a:gd name="connsiteX6" fmla="*/ 206423 w 275231"/>
              <a:gd name="connsiteY6" fmla="*/ 209052 h 426193"/>
              <a:gd name="connsiteX7" fmla="*/ 196898 w 275231"/>
              <a:gd name="connsiteY7" fmla="*/ 110357 h 426193"/>
              <a:gd name="connsiteX8" fmla="*/ 144226 w 275231"/>
              <a:gd name="connsiteY8" fmla="*/ 136548 h 426193"/>
              <a:gd name="connsiteX9" fmla="*/ 68808 w 275231"/>
              <a:gd name="connsiteY9" fmla="*/ 226254 h 426193"/>
              <a:gd name="connsiteX10" fmla="*/ 68808 w 275231"/>
              <a:gd name="connsiteY10" fmla="*/ 426193 h 426193"/>
              <a:gd name="connsiteX11" fmla="*/ 0 w 275231"/>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06423 w 279994"/>
              <a:gd name="connsiteY6" fmla="*/ 209052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97235 w 279994"/>
              <a:gd name="connsiteY2" fmla="*/ 86579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32495"/>
              <a:gd name="connsiteX1" fmla="*/ 17780 w 279994"/>
              <a:gd name="connsiteY1" fmla="*/ 242008 h 432495"/>
              <a:gd name="connsiteX2" fmla="*/ 97235 w 279994"/>
              <a:gd name="connsiteY2" fmla="*/ 8657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1112 w 279994"/>
              <a:gd name="connsiteY1" fmla="*/ 245160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68808 w 279994"/>
              <a:gd name="connsiteY9" fmla="*/ 226254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06900 w 279994"/>
              <a:gd name="connsiteY6" fmla="*/ 152050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62214"/>
              <a:gd name="connsiteY0" fmla="*/ 426193 h 432497"/>
              <a:gd name="connsiteX1" fmla="*/ 11112 w 262214"/>
              <a:gd name="connsiteY1" fmla="*/ 245160 h 432497"/>
              <a:gd name="connsiteX2" fmla="*/ 103902 w 262214"/>
              <a:gd name="connsiteY2" fmla="*/ 77129 h 432497"/>
              <a:gd name="connsiteX3" fmla="*/ 168323 w 262214"/>
              <a:gd name="connsiteY3" fmla="*/ 41550 h 432497"/>
              <a:gd name="connsiteX4" fmla="*/ 151654 w 262214"/>
              <a:gd name="connsiteY4" fmla="*/ 0 h 432497"/>
              <a:gd name="connsiteX5" fmla="*/ 262214 w 262214"/>
              <a:gd name="connsiteY5" fmla="*/ 29168 h 432497"/>
              <a:gd name="connsiteX6" fmla="*/ 206900 w 262214"/>
              <a:gd name="connsiteY6" fmla="*/ 152050 h 432497"/>
              <a:gd name="connsiteX7" fmla="*/ 183563 w 262214"/>
              <a:gd name="connsiteY7" fmla="*/ 107207 h 432497"/>
              <a:gd name="connsiteX8" fmla="*/ 136764 w 262214"/>
              <a:gd name="connsiteY8" fmla="*/ 138863 h 432497"/>
              <a:gd name="connsiteX9" fmla="*/ 59918 w 262214"/>
              <a:gd name="connsiteY9" fmla="*/ 232556 h 432497"/>
              <a:gd name="connsiteX10" fmla="*/ 51027 w 262214"/>
              <a:gd name="connsiteY10" fmla="*/ 432497 h 432497"/>
              <a:gd name="connsiteX11" fmla="*/ 0 w 262214"/>
              <a:gd name="connsiteY11" fmla="*/ 426193 h 43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214" h="432497">
                <a:moveTo>
                  <a:pt x="0" y="426193"/>
                </a:moveTo>
                <a:lnTo>
                  <a:pt x="11112" y="245160"/>
                </a:lnTo>
                <a:cubicBezTo>
                  <a:pt x="11112" y="178657"/>
                  <a:pt x="37399" y="77129"/>
                  <a:pt x="103902" y="77129"/>
                </a:cubicBezTo>
                <a:lnTo>
                  <a:pt x="168323" y="41550"/>
                </a:lnTo>
                <a:lnTo>
                  <a:pt x="151654" y="0"/>
                </a:lnTo>
                <a:lnTo>
                  <a:pt x="262214" y="29168"/>
                </a:lnTo>
                <a:lnTo>
                  <a:pt x="206900" y="152050"/>
                </a:lnTo>
                <a:lnTo>
                  <a:pt x="183563" y="107207"/>
                </a:lnTo>
                <a:lnTo>
                  <a:pt x="136764" y="138863"/>
                </a:lnTo>
                <a:cubicBezTo>
                  <a:pt x="108263" y="138863"/>
                  <a:pt x="59918" y="204055"/>
                  <a:pt x="59918" y="232556"/>
                </a:cubicBezTo>
                <a:lnTo>
                  <a:pt x="51027" y="432497"/>
                </a:lnTo>
                <a:lnTo>
                  <a:pt x="0" y="426193"/>
                </a:lnTo>
                <a:close/>
              </a:path>
            </a:pathLst>
          </a:cu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24" name="TextBox 23"/>
          <p:cNvSpPr txBox="1"/>
          <p:nvPr/>
        </p:nvSpPr>
        <p:spPr>
          <a:xfrm>
            <a:off x="2197007" y="4572000"/>
            <a:ext cx="3695242" cy="33855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Arial" pitchFamily="34" charset="0"/>
                <a:ea typeface="ヒラギノ角ゴ Pro W3"/>
              </a:rPr>
              <a:t>400-yard-long folded linear accelerator</a:t>
            </a:r>
            <a:endParaRPr kumimoji="0" lang="en-US" sz="1600" b="0" i="1"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5" name="TextBox 24"/>
          <p:cNvSpPr txBox="1"/>
          <p:nvPr/>
        </p:nvSpPr>
        <p:spPr>
          <a:xfrm>
            <a:off x="2209214" y="5562600"/>
            <a:ext cx="4196149" cy="33855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Arial" pitchFamily="34" charset="0"/>
                <a:ea typeface="ヒラギノ角ゴ Pro W3"/>
              </a:rPr>
              <a:t>Double energy, up to </a:t>
            </a:r>
            <a:r>
              <a:rPr kumimoji="0" lang="en-US" sz="1600" b="1" i="1" u="none" strike="noStrike" kern="1200" cap="none" spc="0" normalizeH="0" baseline="0" noProof="0" dirty="0" smtClean="0">
                <a:ln>
                  <a:noFill/>
                </a:ln>
                <a:solidFill>
                  <a:prstClr val="black"/>
                </a:solidFill>
                <a:effectLst/>
                <a:uLnTx/>
                <a:uFillTx/>
                <a:latin typeface="Arial" pitchFamily="34" charset="0"/>
                <a:ea typeface="ヒラギノ角ゴ Pro W3"/>
              </a:rPr>
              <a:t>400x more nuclei/sec</a:t>
            </a:r>
            <a:endParaRPr kumimoji="0" lang="en-US" sz="1600" b="1" i="1"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1" name="TextBox 20"/>
          <p:cNvSpPr txBox="1"/>
          <p:nvPr/>
        </p:nvSpPr>
        <p:spPr>
          <a:xfrm>
            <a:off x="110711" y="4577260"/>
            <a:ext cx="1564390" cy="107721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Arial" pitchFamily="34" charset="0"/>
                <a:ea typeface="ヒラギノ角ゴ Pro W3"/>
              </a:rPr>
              <a:t>Collides w/ target at </a:t>
            </a:r>
            <a:r>
              <a:rPr kumimoji="0" lang="en-US" sz="1600" b="1" i="1" u="none" strike="noStrike" kern="1200" cap="none" spc="0" normalizeH="0" baseline="0" noProof="0" dirty="0" smtClean="0">
                <a:ln>
                  <a:noFill/>
                </a:ln>
                <a:solidFill>
                  <a:prstClr val="black"/>
                </a:solidFill>
                <a:effectLst/>
                <a:uLnTx/>
                <a:uFillTx/>
                <a:latin typeface="Arial" pitchFamily="34" charset="0"/>
                <a:ea typeface="ヒラギノ角ゴ Pro W3"/>
              </a:rPr>
              <a:t>half the speed of light</a:t>
            </a:r>
            <a:endParaRPr kumimoji="0" lang="en-US" sz="1600" b="1" i="1"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6" name="TextBox 25"/>
          <p:cNvSpPr txBox="1"/>
          <p:nvPr/>
        </p:nvSpPr>
        <p:spPr>
          <a:xfrm>
            <a:off x="883205" y="2945721"/>
            <a:ext cx="4329926" cy="33855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Arial" pitchFamily="34" charset="0"/>
                <a:ea typeface="ヒラギノ角ゴ Pro W3"/>
              </a:rPr>
              <a:t>Connects with experimental systems in place</a:t>
            </a:r>
            <a:endParaRPr kumimoji="0" lang="en-US" sz="1600" b="1" i="1" u="none" strike="noStrike" kern="1200" cap="none" spc="0" normalizeH="0" baseline="0" noProof="0" dirty="0">
              <a:ln>
                <a:noFill/>
              </a:ln>
              <a:solidFill>
                <a:prstClr val="black"/>
              </a:solidFill>
              <a:effectLst/>
              <a:uLnTx/>
              <a:uFillTx/>
              <a:latin typeface="Arial" pitchFamily="34" charset="0"/>
              <a:ea typeface="ヒラギノ角ゴ Pro W3"/>
            </a:endParaRPr>
          </a:p>
        </p:txBody>
      </p:sp>
    </p:spTree>
    <p:extLst>
      <p:ext uri="{BB962C8B-B14F-4D97-AF65-F5344CB8AC3E}">
        <p14:creationId xmlns:p14="http://schemas.microsoft.com/office/powerpoint/2010/main" val="214847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2000"/>
                                        <p:tgtEl>
                                          <p:spTgt spid="13"/>
                                        </p:tgtEl>
                                      </p:cBhvr>
                                    </p:animEffect>
                                  </p:childTnLst>
                                </p:cTn>
                              </p:par>
                            </p:childTnLst>
                          </p:cTn>
                        </p:par>
                        <p:par>
                          <p:cTn id="28" fill="hold">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1000"/>
                                        <p:tgtEl>
                                          <p:spTgt spid="14"/>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1500"/>
                                        <p:tgtEl>
                                          <p:spTgt spid="15"/>
                                        </p:tgtEl>
                                      </p:cBhvr>
                                    </p:animEffect>
                                  </p:childTnLst>
                                </p:cTn>
                              </p:par>
                            </p:childTnLst>
                          </p:cTn>
                        </p:par>
                        <p:par>
                          <p:cTn id="36" fill="hold">
                            <p:stCondLst>
                              <p:cond delay="4500"/>
                            </p:stCondLst>
                            <p:childTnLst>
                              <p:par>
                                <p:cTn id="37" presetID="2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1000"/>
                                        <p:tgtEl>
                                          <p:spTgt spid="16"/>
                                        </p:tgtEl>
                                      </p:cBhvr>
                                    </p:animEffect>
                                  </p:childTnLst>
                                </p:cTn>
                              </p:par>
                            </p:childTnLst>
                          </p:cTn>
                        </p:par>
                        <p:par>
                          <p:cTn id="40" fill="hold">
                            <p:stCondLst>
                              <p:cond delay="5500"/>
                            </p:stCondLst>
                            <p:childTnLst>
                              <p:par>
                                <p:cTn id="41" presetID="22" presetClass="entr" presetSubtype="2"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right)">
                                      <p:cBhvr>
                                        <p:cTn id="43" dur="1000"/>
                                        <p:tgtEl>
                                          <p:spTgt spid="17"/>
                                        </p:tgtEl>
                                      </p:cBhvr>
                                    </p:animEffect>
                                  </p:childTnLst>
                                </p:cTn>
                              </p:par>
                            </p:childTnLst>
                          </p:cTn>
                        </p:par>
                        <p:par>
                          <p:cTn id="44" fill="hold">
                            <p:stCondLst>
                              <p:cond delay="6500"/>
                            </p:stCondLst>
                            <p:childTnLst>
                              <p:par>
                                <p:cTn id="45" presetID="22" presetClass="entr" presetSubtype="2"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right)">
                                      <p:cBhvr>
                                        <p:cTn id="47" dur="500"/>
                                        <p:tgtEl>
                                          <p:spTgt spid="23"/>
                                        </p:tgtEl>
                                      </p:cBhvr>
                                    </p:animEffect>
                                  </p:childTnLst>
                                </p:cTn>
                              </p:par>
                            </p:childTnLst>
                          </p:cTn>
                        </p:par>
                        <p:par>
                          <p:cTn id="48" fill="hold">
                            <p:stCondLst>
                              <p:cond delay="7000"/>
                            </p:stCondLst>
                            <p:childTnLst>
                              <p:par>
                                <p:cTn id="49" presetID="53" presetClass="entr" presetSubtype="16"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par>
                          <p:cTn id="54" fill="hold">
                            <p:stCondLst>
                              <p:cond delay="7500"/>
                            </p:stCondLst>
                            <p:childTnLst>
                              <p:par>
                                <p:cTn id="55" presetID="2" presetClass="entr" presetSubtype="8"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0-#ppt_w/2"/>
                                          </p:val>
                                        </p:tav>
                                        <p:tav tm="100000">
                                          <p:val>
                                            <p:strVal val="#ppt_x"/>
                                          </p:val>
                                        </p:tav>
                                      </p:tavLst>
                                    </p:anim>
                                    <p:anim calcmode="lin" valueType="num">
                                      <p:cBhvr additive="base">
                                        <p:cTn id="5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down)">
                                      <p:cBhvr>
                                        <p:cTn id="63" dur="500"/>
                                        <p:tgtEl>
                                          <p:spTgt spid="22"/>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mph" presetSubtype="0" fill="hold" grpId="1" nodeType="clickEffect">
                                  <p:stCondLst>
                                    <p:cond delay="0"/>
                                  </p:stCondLst>
                                  <p:childTnLst>
                                    <p:animScale>
                                      <p:cBhvr>
                                        <p:cTn id="71" dur="2000" fill="hold"/>
                                        <p:tgtEl>
                                          <p:spTgt spid="2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17" grpId="0" animBg="1"/>
      <p:bldP spid="19" grpId="0" animBg="1"/>
      <p:bldP spid="22" grpId="0" animBg="1"/>
      <p:bldP spid="23" grpId="0" animBg="1"/>
      <p:bldP spid="24" grpId="0"/>
      <p:bldP spid="25" grpId="0"/>
      <p:bldP spid="25" grpId="1"/>
      <p:bldP spid="21"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104240"/>
            <a:ext cx="6047234" cy="4915560"/>
          </a:xfrm>
          <a:prstGeom prst="rect">
            <a:avLst/>
          </a:prstGeom>
        </p:spPr>
      </p:pic>
      <p:sp>
        <p:nvSpPr>
          <p:cNvPr id="3" name="Title 1"/>
          <p:cNvSpPr txBox="1">
            <a:spLocks/>
          </p:cNvSpPr>
          <p:nvPr/>
        </p:nvSpPr>
        <p:spPr>
          <a:xfrm>
            <a:off x="0" y="228600"/>
            <a:ext cx="9144000" cy="1325563"/>
          </a:xfrm>
          <a:prstGeom prst="rect">
            <a:avLst/>
          </a:prstGeom>
        </p:spPr>
        <p:txBody>
          <a:bodyPr/>
          <a:lst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marL="0" marR="0" lvl="0" indent="0" algn="ctr" defTabSz="803293" rtl="0" eaLnBrk="1" fontAlgn="base" latinLnBrk="0" hangingPunct="1">
              <a:lnSpc>
                <a:spcPct val="88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prstClr val="black"/>
                </a:solidFill>
                <a:effectLst/>
                <a:uLnTx/>
                <a:uFillTx/>
                <a:latin typeface="Arial" charset="0"/>
                <a:ea typeface="ＭＳ Ｐゴシック" pitchFamily="-65" charset="-128"/>
              </a:rPr>
              <a:t>Linear Accelerator: one </a:t>
            </a:r>
            <a:r>
              <a:rPr kumimoji="0" lang="en-US" sz="3200" b="1" i="0" u="none" strike="noStrike" kern="0" cap="none" spc="0" normalizeH="0" baseline="0" noProof="0" dirty="0" err="1" smtClean="0">
                <a:ln>
                  <a:noFill/>
                </a:ln>
                <a:solidFill>
                  <a:prstClr val="black"/>
                </a:solidFill>
                <a:effectLst/>
                <a:uLnTx/>
                <a:uFillTx/>
                <a:latin typeface="Arial" charset="0"/>
                <a:ea typeface="ＭＳ Ｐゴシック" pitchFamily="-65" charset="-128"/>
              </a:rPr>
              <a:t>cryomodule</a:t>
            </a:r>
            <a:r>
              <a:rPr kumimoji="0" lang="en-US" sz="3200" b="1" i="0" u="none" strike="noStrike" kern="0" cap="none" spc="0" normalizeH="0" baseline="0" noProof="0" dirty="0" smtClean="0">
                <a:ln>
                  <a:noFill/>
                </a:ln>
                <a:solidFill>
                  <a:prstClr val="black"/>
                </a:solidFill>
                <a:effectLst/>
                <a:uLnTx/>
                <a:uFillTx/>
                <a:latin typeface="Arial" charset="0"/>
                <a:ea typeface="ＭＳ Ｐゴシック" pitchFamily="-65" charset="-128"/>
              </a:rPr>
              <a:t> at a time</a:t>
            </a:r>
            <a:endParaRPr kumimoji="0" lang="en-US" sz="3200" b="1" i="0" u="none" strike="noStrike" kern="0" cap="none" spc="0" normalizeH="0" baseline="0" noProof="0" dirty="0">
              <a:ln>
                <a:noFill/>
              </a:ln>
              <a:solidFill>
                <a:prstClr val="black"/>
              </a:solidFill>
              <a:effectLst/>
              <a:uLnTx/>
              <a:uFillTx/>
              <a:latin typeface="Arial" charset="0"/>
              <a:ea typeface="ＭＳ Ｐゴシック" pitchFamily="-65" charset="-128"/>
            </a:endParaRP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r="9582"/>
          <a:stretch/>
        </p:blipFill>
        <p:spPr>
          <a:xfrm flipH="1">
            <a:off x="6172199" y="3078335"/>
            <a:ext cx="2736842" cy="1995409"/>
          </a:xfrm>
          <a:prstGeom prst="rect">
            <a:avLst/>
          </a:prstGeom>
          <a:ln w="12700">
            <a:solidFill>
              <a:schemeClr val="tx1"/>
            </a:solidFill>
          </a:ln>
        </p:spPr>
      </p:pic>
      <p:sp>
        <p:nvSpPr>
          <p:cNvPr id="5" name="Bent Arrow 4"/>
          <p:cNvSpPr/>
          <p:nvPr/>
        </p:nvSpPr>
        <p:spPr>
          <a:xfrm flipH="1">
            <a:off x="2819400" y="2590800"/>
            <a:ext cx="4648200" cy="609600"/>
          </a:xfrm>
          <a:prstGeom prst="bentArrow">
            <a:avLst>
              <a:gd name="adj1" fmla="val 25000"/>
              <a:gd name="adj2" fmla="val 20500"/>
              <a:gd name="adj3" fmla="val 25000"/>
              <a:gd name="adj4" fmla="val 4375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6" name="TextBox 5"/>
          <p:cNvSpPr txBox="1"/>
          <p:nvPr/>
        </p:nvSpPr>
        <p:spPr>
          <a:xfrm>
            <a:off x="6275834" y="5144869"/>
            <a:ext cx="2633208" cy="92333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Arial" pitchFamily="34" charset="0"/>
                <a:ea typeface="ヒラギノ角ゴ Pro W3"/>
              </a:rPr>
              <a:t>330 high-voltage accelerating cavities produce beam @ ~0.5c</a:t>
            </a:r>
            <a:endParaRPr kumimoji="0" lang="en-US" sz="1800" b="0" i="1" u="none" strike="noStrike" kern="1200" cap="none" spc="0" normalizeH="0" baseline="0" noProof="0" dirty="0">
              <a:ln>
                <a:noFill/>
              </a:ln>
              <a:solidFill>
                <a:prstClr val="black"/>
              </a:solidFill>
              <a:effectLst/>
              <a:uLnTx/>
              <a:uFillTx/>
              <a:latin typeface="Arial" pitchFamily="34" charset="0"/>
              <a:ea typeface="ヒラギノ角ゴ Pro W3"/>
            </a:endParaRPr>
          </a:p>
        </p:txBody>
      </p:sp>
      <p:cxnSp>
        <p:nvCxnSpPr>
          <p:cNvPr id="8" name="Straight Arrow Connector 7"/>
          <p:cNvCxnSpPr/>
          <p:nvPr/>
        </p:nvCxnSpPr>
        <p:spPr>
          <a:xfrm flipV="1">
            <a:off x="6553200" y="3758836"/>
            <a:ext cx="304800" cy="1371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6629400" y="3758836"/>
            <a:ext cx="963038" cy="1371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6705600" y="3758836"/>
            <a:ext cx="1371600" cy="1371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282192" y="1104240"/>
            <a:ext cx="2709408" cy="132343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smtClean="0">
                <a:ln>
                  <a:noFill/>
                </a:ln>
                <a:solidFill>
                  <a:prstClr val="black"/>
                </a:solidFill>
                <a:effectLst/>
                <a:uLnTx/>
                <a:uFillTx/>
                <a:latin typeface="Arial" pitchFamily="34" charset="0"/>
                <a:ea typeface="ヒラギノ角ゴ Pro W3"/>
              </a:rPr>
              <a:t>Cryomodule</a:t>
            </a:r>
            <a:r>
              <a:rPr kumimoji="0" lang="en-US" sz="2000" b="0" i="0" u="none" strike="noStrike" kern="1200" cap="none" spc="0" normalizeH="0" baseline="0" noProof="0" dirty="0" smtClean="0">
                <a:ln>
                  <a:noFill/>
                </a:ln>
                <a:solidFill>
                  <a:prstClr val="black"/>
                </a:solidFill>
                <a:effectLst/>
                <a:uLnTx/>
                <a:uFillTx/>
                <a:latin typeface="Arial" pitchFamily="34" charset="0"/>
                <a:ea typeface="ヒラギノ角ゴ Pro W3"/>
              </a:rPr>
              <a:t>: a box to keep superconducting accelerator parts cold (below -450ºF / 4K)</a:t>
            </a:r>
            <a:endParaRPr kumimoji="0" lang="en-US" sz="2000" b="0"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18" name="TextBox 17"/>
          <p:cNvSpPr txBox="1"/>
          <p:nvPr/>
        </p:nvSpPr>
        <p:spPr>
          <a:xfrm>
            <a:off x="1143000" y="4953000"/>
            <a:ext cx="3124200" cy="584775"/>
          </a:xfrm>
          <a:prstGeom prst="rect">
            <a:avLst/>
          </a:prstGeom>
          <a:noFill/>
          <a:scene3d>
            <a:camera prst="perspectiveContrastingRightFacing"/>
            <a:lightRig rig="threePt" dir="t"/>
          </a:scene3d>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Arial" pitchFamily="34" charset="0"/>
                <a:ea typeface="ヒラギノ角ゴ Pro W3"/>
              </a:rPr>
              <a:t>CRYOMODULE</a:t>
            </a:r>
            <a:endParaRPr kumimoji="0" lang="en-US" sz="1800" b="1" i="0" u="none" strike="noStrike" kern="1200" cap="none" spc="0" normalizeH="0" baseline="0" noProof="0" dirty="0">
              <a:ln>
                <a:noFill/>
              </a:ln>
              <a:solidFill>
                <a:prstClr val="white"/>
              </a:solidFill>
              <a:effectLst/>
              <a:uLnTx/>
              <a:uFillTx/>
              <a:latin typeface="Arial" pitchFamily="34" charset="0"/>
              <a:ea typeface="ヒラギノ角ゴ Pro W3"/>
            </a:endParaRPr>
          </a:p>
        </p:txBody>
      </p:sp>
      <p:sp>
        <p:nvSpPr>
          <p:cNvPr id="19" name="TextBox 18"/>
          <p:cNvSpPr txBox="1"/>
          <p:nvPr/>
        </p:nvSpPr>
        <p:spPr>
          <a:xfrm>
            <a:off x="3810000" y="4419600"/>
            <a:ext cx="3124200" cy="338554"/>
          </a:xfrm>
          <a:prstGeom prst="rect">
            <a:avLst/>
          </a:prstGeom>
          <a:noFill/>
          <a:scene3d>
            <a:camera prst="perspectiveContrastingRightFacing"/>
            <a:lightRig rig="threePt" dir="t"/>
          </a:scene3d>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Arial" pitchFamily="34" charset="0"/>
                <a:ea typeface="ヒラギノ角ゴ Pro W3"/>
              </a:rPr>
              <a:t>CRYOMODULE</a:t>
            </a:r>
            <a:endParaRPr kumimoji="0" lang="en-US" sz="1050" b="1" i="0" u="none" strike="noStrike" kern="1200" cap="none" spc="0" normalizeH="0" baseline="0" noProof="0" dirty="0">
              <a:ln>
                <a:noFill/>
              </a:ln>
              <a:solidFill>
                <a:prstClr val="white"/>
              </a:solidFill>
              <a:effectLst/>
              <a:uLnTx/>
              <a:uFillTx/>
              <a:latin typeface="Arial" pitchFamily="34" charset="0"/>
              <a:ea typeface="ヒラギノ角ゴ Pro W3"/>
            </a:endParaRPr>
          </a:p>
        </p:txBody>
      </p:sp>
      <p:sp>
        <p:nvSpPr>
          <p:cNvPr id="20" name="TextBox 19"/>
          <p:cNvSpPr txBox="1"/>
          <p:nvPr/>
        </p:nvSpPr>
        <p:spPr>
          <a:xfrm>
            <a:off x="5181600" y="4143345"/>
            <a:ext cx="3124200" cy="200055"/>
          </a:xfrm>
          <a:prstGeom prst="rect">
            <a:avLst/>
          </a:prstGeom>
          <a:noFill/>
          <a:scene3d>
            <a:camera prst="perspectiveContrastingRightFacing"/>
            <a:lightRig rig="threePt" dir="t"/>
          </a:scene3d>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smtClean="0">
                <a:ln>
                  <a:noFill/>
                </a:ln>
                <a:solidFill>
                  <a:prstClr val="white"/>
                </a:solidFill>
                <a:effectLst/>
                <a:uLnTx/>
                <a:uFillTx/>
                <a:latin typeface="Arial" pitchFamily="34" charset="0"/>
                <a:ea typeface="ヒラギノ角ゴ Pro W3"/>
              </a:rPr>
              <a:t>CRYOMODULE</a:t>
            </a:r>
            <a:endParaRPr kumimoji="0" lang="en-US" sz="300" b="1" i="0" u="none" strike="noStrike" kern="1200" cap="none" spc="0" normalizeH="0" baseline="0" noProof="0" dirty="0">
              <a:ln>
                <a:noFill/>
              </a:ln>
              <a:solidFill>
                <a:prstClr val="white"/>
              </a:solidFill>
              <a:effectLst/>
              <a:uLnTx/>
              <a:uFillTx/>
              <a:latin typeface="Arial" pitchFamily="34" charset="0"/>
              <a:ea typeface="ヒラギノ角ゴ Pro W3"/>
            </a:endParaRPr>
          </a:p>
        </p:txBody>
      </p:sp>
    </p:spTree>
    <p:extLst>
      <p:ext uri="{BB962C8B-B14F-4D97-AF65-F5344CB8AC3E}">
        <p14:creationId xmlns:p14="http://schemas.microsoft.com/office/powerpoint/2010/main" val="31037382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Behind the Scenes at FRIB</a:t>
            </a:r>
            <a:endParaRPr lang="en-US" sz="4000" dirty="0"/>
          </a:p>
        </p:txBody>
      </p:sp>
      <p:pic>
        <p:nvPicPr>
          <p:cNvPr id="8" name="constan_tour_v5">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0" y="952500"/>
            <a:ext cx="9144000" cy="5143500"/>
          </a:xfrm>
          <a:prstGeom prst="rect">
            <a:avLst/>
          </a:prstGeom>
        </p:spPr>
      </p:pic>
    </p:spTree>
    <p:extLst>
      <p:ext uri="{BB962C8B-B14F-4D97-AF65-F5344CB8AC3E}">
        <p14:creationId xmlns:p14="http://schemas.microsoft.com/office/powerpoint/2010/main" val="41751422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mute="1">
                <p:cTn id="7" fill="hold" display="0">
                  <p:stCondLst>
                    <p:cond delay="indefinite"/>
                  </p:stCondLst>
                </p:cTn>
                <p:tgtEl>
                  <p:spTgt spid="8"/>
                </p:tgtEl>
              </p:cMediaNode>
            </p:video>
          </p:childTnLst>
        </p:cTn>
      </p:par>
    </p:tnLst>
  </p:timing>
</p:sld>
</file>

<file path=ppt/theme/theme1.xml><?xml version="1.0" encoding="utf-8"?>
<a:theme xmlns:a="http://schemas.openxmlformats.org/drawingml/2006/main" name="1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2.xml><?xml version="1.0" encoding="utf-8"?>
<a:theme xmlns:a="http://schemas.openxmlformats.org/drawingml/2006/main" name="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3.xml><?xml version="1.0" encoding="utf-8"?>
<a:theme xmlns:a="http://schemas.openxmlformats.org/drawingml/2006/main" name="2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59CD9C89693C4BA4E310DBBA87C6B1" ma:contentTypeVersion="" ma:contentTypeDescription="Create a new document." ma:contentTypeScope="" ma:versionID="6050285cda2a0c67517c9403113a4233">
  <xsd:schema xmlns:xsd="http://www.w3.org/2001/XMLSchema" xmlns:xs="http://www.w3.org/2001/XMLSchema" xmlns:p="http://schemas.microsoft.com/office/2006/metadata/properties" xmlns:ns2="84FA14C0-B7D1-4566-A284-79A890D0FD95" targetNamespace="http://schemas.microsoft.com/office/2006/metadata/properties" ma:root="true" ma:fieldsID="d80a20630cd769371518b7288eedebc1" ns2:_="">
    <xsd:import namespace="84FA14C0-B7D1-4566-A284-79A890D0FD95"/>
    <xsd:element name="properties">
      <xsd:complexType>
        <xsd:sequence>
          <xsd:element name="documentManagement">
            <xsd:complexType>
              <xsd:all>
                <xsd:element ref="ns2:Archive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A14C0-B7D1-4566-A284-79A890D0FD95" elementFormDefault="qualified">
    <xsd:import namespace="http://schemas.microsoft.com/office/2006/documentManagement/types"/>
    <xsd:import namespace="http://schemas.microsoft.com/office/infopath/2007/PartnerControls"/>
    <xsd:element name="Archive_x0020_Date" ma:index="8" nillable="true" ma:displayName="Archive Date" ma:format="DateOnly" ma:internalName="Archiv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Archive_x0020_Date xmlns="84FA14C0-B7D1-4566-A284-79A890D0FD95" xsi:nil="true"/>
  </documentManagement>
</p:properties>
</file>

<file path=customXml/itemProps1.xml><?xml version="1.0" encoding="utf-8"?>
<ds:datastoreItem xmlns:ds="http://schemas.openxmlformats.org/officeDocument/2006/customXml" ds:itemID="{D022B04D-F2E1-4EB5-8527-6CB1FC49B1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A14C0-B7D1-4566-A284-79A890D0FD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B76CD61-6042-403B-B3F6-04E51A8FF76A}">
  <ds:schemaRefs>
    <ds:schemaRef ds:uri="http://schemas.microsoft.com/sharepoint/v3/contenttype/forms"/>
  </ds:schemaRefs>
</ds:datastoreItem>
</file>

<file path=customXml/itemProps3.xml><?xml version="1.0" encoding="utf-8"?>
<ds:datastoreItem xmlns:ds="http://schemas.openxmlformats.org/officeDocument/2006/customXml" ds:itemID="{24BA702D-F6E6-4314-8945-369A109C75F9}">
  <ds:schemaRefs>
    <ds:schemaRef ds:uri="http://schemas.microsoft.com/office/2006/metadata/properties"/>
    <ds:schemaRef ds:uri="http://purl.org/dc/dcmitype/"/>
    <ds:schemaRef ds:uri="http://schemas.microsoft.com/office/2006/documentManagement/types"/>
    <ds:schemaRef ds:uri="http://purl.org/dc/terms/"/>
    <ds:schemaRef ds:uri="http://www.w3.org/XML/1998/namespace"/>
    <ds:schemaRef ds:uri="http://schemas.openxmlformats.org/package/2006/metadata/core-properties"/>
    <ds:schemaRef ds:uri="http://purl.org/dc/elements/1.1/"/>
    <ds:schemaRef ds:uri="http://schemas.microsoft.com/office/infopath/2007/PartnerControls"/>
    <ds:schemaRef ds:uri="84FA14C0-B7D1-4566-A284-79A890D0FD95"/>
  </ds:schemaRefs>
</ds:datastoreItem>
</file>

<file path=docProps/app.xml><?xml version="1.0" encoding="utf-8"?>
<Properties xmlns="http://schemas.openxmlformats.org/officeDocument/2006/extended-properties" xmlns:vt="http://schemas.openxmlformats.org/officeDocument/2006/docPropsVTypes">
  <Template>FRIB Presentation Template</Template>
  <TotalTime>7590</TotalTime>
  <Words>1126</Words>
  <Application>Microsoft Office PowerPoint</Application>
  <PresentationFormat>On-screen Show (4:3)</PresentationFormat>
  <Paragraphs>190</Paragraphs>
  <Slides>21</Slides>
  <Notes>8</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21</vt:i4>
      </vt:variant>
    </vt:vector>
  </HeadingPairs>
  <TitlesOfParts>
    <vt:vector size="39" baseType="lpstr">
      <vt:lpstr>MS PGothic</vt:lpstr>
      <vt:lpstr>MS PGothic</vt:lpstr>
      <vt:lpstr>Aharoni</vt:lpstr>
      <vt:lpstr>Arial</vt:lpstr>
      <vt:lpstr>Arial Black</vt:lpstr>
      <vt:lpstr>Calibri</vt:lpstr>
      <vt:lpstr>Century Gothic</vt:lpstr>
      <vt:lpstr>Garamond</vt:lpstr>
      <vt:lpstr>Gotham Book</vt:lpstr>
      <vt:lpstr>Helvetica</vt:lpstr>
      <vt:lpstr>Lucida Grande</vt:lpstr>
      <vt:lpstr>Noto Sans Symbols</vt:lpstr>
      <vt:lpstr>Trebuchet MS</vt:lpstr>
      <vt:lpstr>Wingdings</vt:lpstr>
      <vt:lpstr>ヒラギノ角ゴ Pro W3</vt:lpstr>
      <vt:lpstr>1_FRIB3</vt:lpstr>
      <vt:lpstr>FRIB3</vt:lpstr>
      <vt:lpstr>2_FRIB3</vt:lpstr>
      <vt:lpstr>PowerPoint Presentation</vt:lpstr>
      <vt:lpstr>Useful Information</vt:lpstr>
      <vt:lpstr>At FRIB, it’s all about the nuclei</vt:lpstr>
      <vt:lpstr>Past Experiments (1964-2021)</vt:lpstr>
      <vt:lpstr>PowerPoint Presentation</vt:lpstr>
      <vt:lpstr>PowerPoint Presentation</vt:lpstr>
      <vt:lpstr>PowerPoint Presentation</vt:lpstr>
      <vt:lpstr>PowerPoint Presentation</vt:lpstr>
      <vt:lpstr>Behind the Scenes at FRIB</vt:lpstr>
      <vt:lpstr>Detectors measure the invisible</vt:lpstr>
      <vt:lpstr>Who works at FRIB? Users</vt:lpstr>
      <vt:lpstr>PowerPoint Presentation</vt:lpstr>
      <vt:lpstr>Training the next generation</vt:lpstr>
      <vt:lpstr>PowerPoint Presentation</vt:lpstr>
      <vt:lpstr>FRIB on the MSU campus</vt:lpstr>
      <vt:lpstr>PowerPoint Presentation</vt:lpstr>
      <vt:lpstr>Safety First</vt:lpstr>
      <vt:lpstr>Explore FRIB at MSU</vt:lpstr>
      <vt:lpstr>PowerPoint Presentation</vt:lpstr>
      <vt:lpstr>Special COVID-19 Considerations</vt:lpstr>
      <vt:lpstr>FRIB on the MSU campus</vt:lpstr>
    </vt:vector>
  </TitlesOfParts>
  <Company>NSCL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Engwall, Hannah</dc:creator>
  <cp:lastModifiedBy>Constan, Zachary</cp:lastModifiedBy>
  <cp:revision>133</cp:revision>
  <cp:lastPrinted>2013-06-17T20:20:32Z</cp:lastPrinted>
  <dcterms:created xsi:type="dcterms:W3CDTF">2014-10-10T17:49:08Z</dcterms:created>
  <dcterms:modified xsi:type="dcterms:W3CDTF">2023-06-19T16:35:15Z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0x0101000659CD9C89693C4BA4E310DBBA87C6B1</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ies>
</file>