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6" r:id="rId2"/>
    <p:sldId id="328" r:id="rId3"/>
    <p:sldId id="324" r:id="rId4"/>
    <p:sldId id="300" r:id="rId5"/>
    <p:sldId id="322" r:id="rId6"/>
    <p:sldId id="302" r:id="rId7"/>
    <p:sldId id="303" r:id="rId8"/>
    <p:sldId id="325" r:id="rId9"/>
    <p:sldId id="305" r:id="rId10"/>
    <p:sldId id="306" r:id="rId11"/>
    <p:sldId id="307" r:id="rId12"/>
    <p:sldId id="308" r:id="rId13"/>
    <p:sldId id="264" r:id="rId14"/>
    <p:sldId id="309" r:id="rId15"/>
    <p:sldId id="266" r:id="rId16"/>
    <p:sldId id="323" r:id="rId17"/>
    <p:sldId id="312" r:id="rId18"/>
    <p:sldId id="315" r:id="rId19"/>
    <p:sldId id="316" r:id="rId20"/>
    <p:sldId id="326" r:id="rId21"/>
    <p:sldId id="321" r:id="rId22"/>
    <p:sldId id="331" r:id="rId23"/>
    <p:sldId id="320" r:id="rId24"/>
    <p:sldId id="297" r:id="rId25"/>
    <p:sldId id="313" r:id="rId26"/>
    <p:sldId id="314" r:id="rId27"/>
    <p:sldId id="283" r:id="rId28"/>
    <p:sldId id="310" r:id="rId29"/>
    <p:sldId id="284" r:id="rId30"/>
    <p:sldId id="330"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3" d="100"/>
          <a:sy n="113" d="100"/>
        </p:scale>
        <p:origin x="14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7E7F3F-DE2D-4940-AACF-77627230A111}" type="datetimeFigureOut">
              <a:rPr lang="en-US" smtClean="0"/>
              <a:t>9/19/2018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C981D0-1CA8-4E15-B28C-BC0B126FCA48}" type="slidenum">
              <a:rPr lang="en-US" smtClean="0"/>
              <a:t>‹#›</a:t>
            </a:fld>
            <a:endParaRPr lang="en-US"/>
          </a:p>
        </p:txBody>
      </p:sp>
    </p:spTree>
    <p:extLst>
      <p:ext uri="{BB962C8B-B14F-4D97-AF65-F5344CB8AC3E}">
        <p14:creationId xmlns:p14="http://schemas.microsoft.com/office/powerpoint/2010/main" val="2927394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F2DDBAA-9EFA-4FFD-81A7-36417457D475}" type="slidenum">
              <a:rPr lang="en-US" altLang="en-US" smtClean="0"/>
              <a:pPr>
                <a:spcBef>
                  <a:spcPct val="0"/>
                </a:spcBef>
              </a:pPr>
              <a:t>4</a:t>
            </a:fld>
            <a:endParaRPr lang="en-US" altLang="en-US" smtClean="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smtClean="0"/>
              <a:t>Of course, we also do research because we’re curious.  One big mystery we’re trying to solve is where all the different elements came from.  H and He were created in the beginning of our universe, after the Big Bang, these were mostly created when stars fused hydrogen into heavier elements for fuel, these are man-made… but the vast majority of elements were made in a lot of strange and complicated ways!  One of which: supernovas (exploding stars) form unstable nuclei that later become these elements, so we study the unstable nuclei to understand how. </a:t>
            </a:r>
          </a:p>
        </p:txBody>
      </p:sp>
    </p:spTree>
    <p:extLst>
      <p:ext uri="{BB962C8B-B14F-4D97-AF65-F5344CB8AC3E}">
        <p14:creationId xmlns:p14="http://schemas.microsoft.com/office/powerpoint/2010/main" val="1215765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CDBCE17-AA5F-47D4-BAA9-774802576042}" type="slidenum">
              <a:rPr lang="en-US" altLang="en-US" smtClean="0"/>
              <a:pPr>
                <a:spcBef>
                  <a:spcPct val="0"/>
                </a:spcBef>
              </a:pPr>
              <a:t>14</a:t>
            </a:fld>
            <a:endParaRPr lang="en-US" altLang="en-US" smtClean="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dirty="0" smtClean="0"/>
              <a:t>In our lab, we use 6-foot-thick concrete to stop radiation from escaping. We’re also very careful to scan for radioactivity and train people how to handle it safely. We checked the tour route to make sure that the radiation levels were safe for you. Radiation is not dangerous when you treat it with respect and know how to manage it. In fact, I walked around the tour route before you got here with a radiation detector to make sure it was safe.</a:t>
            </a:r>
          </a:p>
        </p:txBody>
      </p:sp>
    </p:spTree>
    <p:extLst>
      <p:ext uri="{BB962C8B-B14F-4D97-AF65-F5344CB8AC3E}">
        <p14:creationId xmlns:p14="http://schemas.microsoft.com/office/powerpoint/2010/main" val="2474932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C981D0-1CA8-4E15-B28C-BC0B126FCA48}" type="slidenum">
              <a:rPr lang="en-US" smtClean="0"/>
              <a:t>17</a:t>
            </a:fld>
            <a:endParaRPr lang="en-US"/>
          </a:p>
        </p:txBody>
      </p:sp>
    </p:spTree>
    <p:extLst>
      <p:ext uri="{BB962C8B-B14F-4D97-AF65-F5344CB8AC3E}">
        <p14:creationId xmlns:p14="http://schemas.microsoft.com/office/powerpoint/2010/main" val="2879690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0D363B-06BE-48CD-A462-E4B7C26837C6}" type="slidenum">
              <a:rPr lang="en-US" altLang="en-US" smtClean="0"/>
              <a:pPr>
                <a:spcBef>
                  <a:spcPct val="0"/>
                </a:spcBef>
              </a:pPr>
              <a:t>20</a:t>
            </a:fld>
            <a:endParaRPr lang="en-US" altLang="en-US"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solidFill>
                  <a:srgbClr val="333C2B"/>
                </a:solidFill>
              </a:rPr>
              <a:t>400-yard linear accelerator will replace cyclotrons, producing nuclei with twice the energy and thousands of times more rare isotopes per second</a:t>
            </a:r>
          </a:p>
          <a:p>
            <a:pPr eaLnBrk="1" hangingPunct="1"/>
            <a:r>
              <a:rPr lang="en-US" altLang="en-US" smtClean="0">
                <a:solidFill>
                  <a:srgbClr val="333C2B"/>
                </a:solidFill>
              </a:rPr>
              <a:t>Many additions to the building for personnel, cryogenics, research area, etc.</a:t>
            </a:r>
          </a:p>
          <a:p>
            <a:pPr eaLnBrk="1" hangingPunct="1"/>
            <a:endParaRPr lang="en-US" altLang="en-US" smtClean="0"/>
          </a:p>
        </p:txBody>
      </p:sp>
    </p:spTree>
    <p:extLst>
      <p:ext uri="{BB962C8B-B14F-4D97-AF65-F5344CB8AC3E}">
        <p14:creationId xmlns:p14="http://schemas.microsoft.com/office/powerpoint/2010/main" val="1061804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B2D9E65-39D5-4DF7-BDB7-73115AF6891D}" type="slidenum">
              <a:rPr lang="en-US" altLang="en-US" smtClean="0"/>
              <a:pPr>
                <a:spcBef>
                  <a:spcPct val="0"/>
                </a:spcBef>
              </a:pPr>
              <a:t>22</a:t>
            </a:fld>
            <a:endParaRPr lang="en-US" alt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779963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722EF7A-F3F1-4152-A203-93FC3D755560}" type="slidenum">
              <a:rPr lang="en-US" altLang="en-US" smtClean="0"/>
              <a:pPr>
                <a:spcBef>
                  <a:spcPct val="0"/>
                </a:spcBef>
              </a:pPr>
              <a:t>29</a:t>
            </a:fld>
            <a:endParaRPr lang="en-US" alt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842657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143000" y="3602038"/>
            <a:ext cx="6858000" cy="1655762"/>
          </a:xfrm>
        </p:spPr>
        <p:txBody>
          <a:bodyPr/>
          <a:lstStyle>
            <a:lvl1pPr marL="0" indent="0" algn="ctr">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[Presenter]</a:t>
            </a:r>
          </a:p>
          <a:p>
            <a:r>
              <a:rPr lang="en-US" dirty="0" smtClean="0"/>
              <a:t>[Presenter’s Title]</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A78CA-A366-463A-825D-27002063E753}" type="slidenum">
              <a:rPr lang="en-US" smtClean="0"/>
              <a:t>‹#›</a:t>
            </a:fld>
            <a:endParaRPr lang="en-US"/>
          </a:p>
        </p:txBody>
      </p:sp>
    </p:spTree>
    <p:extLst>
      <p:ext uri="{BB962C8B-B14F-4D97-AF65-F5344CB8AC3E}">
        <p14:creationId xmlns:p14="http://schemas.microsoft.com/office/powerpoint/2010/main" val="2128262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A78CA-A366-463A-825D-27002063E753}" type="slidenum">
              <a:rPr lang="en-US" smtClean="0"/>
              <a:t>‹#›</a:t>
            </a:fld>
            <a:endParaRPr lang="en-US"/>
          </a:p>
        </p:txBody>
      </p:sp>
    </p:spTree>
    <p:extLst>
      <p:ext uri="{BB962C8B-B14F-4D97-AF65-F5344CB8AC3E}">
        <p14:creationId xmlns:p14="http://schemas.microsoft.com/office/powerpoint/2010/main" val="263896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775607"/>
            <a:ext cx="3886200" cy="54013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775607"/>
            <a:ext cx="3886200" cy="54013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100291C4-B9CB-4B36-BA13-8AEDC9FA786F}" type="datetimeFigureOut">
              <a:rPr lang="en-US" smtClean="0"/>
              <a:t>9/19/2018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1A78CA-A366-463A-825D-27002063E753}" type="slidenum">
              <a:rPr lang="en-US" smtClean="0"/>
              <a:t>‹#›</a:t>
            </a:fld>
            <a:endParaRPr lang="en-US"/>
          </a:p>
        </p:txBody>
      </p:sp>
    </p:spTree>
    <p:extLst>
      <p:ext uri="{BB962C8B-B14F-4D97-AF65-F5344CB8AC3E}">
        <p14:creationId xmlns:p14="http://schemas.microsoft.com/office/powerpoint/2010/main" val="3131329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8650" y="163286"/>
            <a:ext cx="7886700" cy="523196"/>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646936" y="771866"/>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1681162"/>
            <a:ext cx="3868340" cy="45085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1A78CA-A366-463A-825D-27002063E753}" type="slidenum">
              <a:rPr lang="en-US" smtClean="0"/>
              <a:t>‹#›</a:t>
            </a:fld>
            <a:endParaRPr lang="en-US"/>
          </a:p>
        </p:txBody>
      </p:sp>
    </p:spTree>
    <p:extLst>
      <p:ext uri="{BB962C8B-B14F-4D97-AF65-F5344CB8AC3E}">
        <p14:creationId xmlns:p14="http://schemas.microsoft.com/office/powerpoint/2010/main" val="3187762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B266EA-EDB3-41CF-9E77-76047EE3E9B7}" type="slidenum">
              <a:rPr lang="en-US"/>
              <a:pPr>
                <a:defRPr/>
              </a:pPr>
              <a:t>‹#›</a:t>
            </a:fld>
            <a:endParaRPr lang="en-US"/>
          </a:p>
        </p:txBody>
      </p:sp>
    </p:spTree>
    <p:extLst>
      <p:ext uri="{BB962C8B-B14F-4D97-AF65-F5344CB8AC3E}">
        <p14:creationId xmlns:p14="http://schemas.microsoft.com/office/powerpoint/2010/main" val="53966314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133600" y="152400"/>
            <a:ext cx="6934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33702E-69E2-404F-A046-D1A8D3983650}" type="slidenum">
              <a:rPr lang="en-US"/>
              <a:pPr>
                <a:defRPr/>
              </a:pPr>
              <a:t>‹#›</a:t>
            </a:fld>
            <a:endParaRPr lang="en-US"/>
          </a:p>
        </p:txBody>
      </p:sp>
    </p:spTree>
    <p:extLst>
      <p:ext uri="{BB962C8B-B14F-4D97-AF65-F5344CB8AC3E}">
        <p14:creationId xmlns:p14="http://schemas.microsoft.com/office/powerpoint/2010/main" val="219776350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2" name="Picture 2" descr="https://scontent-b-atl.xx.fbcdn.net/hphotos-frc3/321338_557915014237688_267063225_n.png"/>
          <p:cNvPicPr>
            <a:picLocks noChangeAspect="1" noChangeArrowheads="1"/>
          </p:cNvPicPr>
          <p:nvPr userDrawn="1"/>
        </p:nvPicPr>
        <p:blipFill>
          <a:blip r:embed="rId2"/>
          <a:srcRect/>
          <a:stretch>
            <a:fillRect/>
          </a:stretch>
        </p:blipFill>
        <p:spPr bwMode="auto">
          <a:xfrm>
            <a:off x="1837170" y="274638"/>
            <a:ext cx="4997739" cy="1849928"/>
          </a:xfrm>
          <a:prstGeom prst="rect">
            <a:avLst/>
          </a:prstGeom>
          <a:noFill/>
        </p:spPr>
      </p:pic>
    </p:spTree>
    <p:extLst>
      <p:ext uri="{BB962C8B-B14F-4D97-AF65-F5344CB8AC3E}">
        <p14:creationId xmlns:p14="http://schemas.microsoft.com/office/powerpoint/2010/main" val="1327743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gif"/><Relationship Id="rId5" Type="http://schemas.openxmlformats.org/officeDocument/2006/relationships/slideLayout" Target="../slideLayouts/slideLayout5.xml"/><Relationship Id="rId10" Type="http://schemas.openxmlformats.org/officeDocument/2006/relationships/image" Target="../media/image2.gif"/><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63288"/>
            <a:ext cx="7886700" cy="538843"/>
          </a:xfrm>
          <a:prstGeom prst="rect">
            <a:avLst/>
          </a:prstGeom>
        </p:spPr>
        <p:txBody>
          <a:bodyPr vert="horz" lIns="91440" tIns="45720" rIns="91440" bIns="45720" rtlCol="0" anchor="ctr">
            <a:noAutofit/>
          </a:bodyPr>
          <a:lstStyle/>
          <a:p>
            <a:r>
              <a:rPr lang="en-US" dirty="0" smtClean="0"/>
              <a:t>TITLE OF PAGE</a:t>
            </a:r>
            <a:endParaRPr lang="en-US" dirty="0"/>
          </a:p>
        </p:txBody>
      </p:sp>
      <p:sp>
        <p:nvSpPr>
          <p:cNvPr id="3" name="Text Placeholder 2"/>
          <p:cNvSpPr>
            <a:spLocks noGrp="1"/>
          </p:cNvSpPr>
          <p:nvPr>
            <p:ph type="body" idx="1"/>
          </p:nvPr>
        </p:nvSpPr>
        <p:spPr>
          <a:xfrm>
            <a:off x="628650" y="849086"/>
            <a:ext cx="7886700" cy="5543549"/>
          </a:xfrm>
          <a:prstGeom prst="rect">
            <a:avLst/>
          </a:prstGeom>
        </p:spPr>
        <p:txBody>
          <a:bodyPr vert="horz" lIns="91440" tIns="45720" rIns="91440" bIns="45720" rtlCol="0">
            <a:normAutofit/>
          </a:bodyPr>
          <a:lstStyle/>
          <a:p>
            <a:pPr lvl="0"/>
            <a:r>
              <a:rPr lang="en-US" dirty="0" smtClean="0"/>
              <a:t>SUBHEADING STYLE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628650" y="6429827"/>
            <a:ext cx="3086100" cy="247196"/>
          </a:xfrm>
          <a:prstGeom prst="rect">
            <a:avLst/>
          </a:prstGeom>
        </p:spPr>
        <p:txBody>
          <a:bodyPr vert="horz" lIns="91440" tIns="45720" rIns="91440" bIns="45720" rtlCol="0" anchor="ctr"/>
          <a:lstStyle>
            <a:lvl1pPr algn="l">
              <a:defRPr sz="1000">
                <a:solidFill>
                  <a:schemeClr val="tx1"/>
                </a:solidFill>
              </a:defRPr>
            </a:lvl1pPr>
          </a:lstStyle>
          <a:p>
            <a:r>
              <a:rPr lang="en-US" dirty="0" smtClean="0"/>
              <a:t>A. Presenter, Title of Presentation, Date</a:t>
            </a:r>
            <a:endParaRPr lang="en-US" dirty="0"/>
          </a:p>
        </p:txBody>
      </p:sp>
      <p:sp>
        <p:nvSpPr>
          <p:cNvPr id="6" name="Slide Number Placeholder 5"/>
          <p:cNvSpPr>
            <a:spLocks noGrp="1"/>
          </p:cNvSpPr>
          <p:nvPr>
            <p:ph type="sldNum" sz="quarter" idx="4"/>
          </p:nvPr>
        </p:nvSpPr>
        <p:spPr>
          <a:xfrm>
            <a:off x="8115300" y="6429827"/>
            <a:ext cx="400050" cy="309334"/>
          </a:xfrm>
          <a:prstGeom prst="rect">
            <a:avLst/>
          </a:prstGeom>
        </p:spPr>
        <p:txBody>
          <a:bodyPr vert="horz" lIns="91440" tIns="45720" rIns="91440" bIns="45720" rtlCol="0" anchor="ctr"/>
          <a:lstStyle>
            <a:lvl1pPr algn="r">
              <a:defRPr sz="1000">
                <a:solidFill>
                  <a:schemeClr val="tx1"/>
                </a:solidFill>
              </a:defRPr>
            </a:lvl1pPr>
          </a:lstStyle>
          <a:p>
            <a:fld id="{401A78CA-A366-463A-825D-27002063E753}" type="slidenum">
              <a:rPr lang="en-US" smtClean="0"/>
              <a:pPr/>
              <a:t>‹#›</a:t>
            </a:fld>
            <a:endParaRPr lang="en-US" dirty="0"/>
          </a:p>
        </p:txBody>
      </p:sp>
      <p:cxnSp>
        <p:nvCxnSpPr>
          <p:cNvPr id="10" name="Straight Connector 9"/>
          <p:cNvCxnSpPr/>
          <p:nvPr userDrawn="1"/>
        </p:nvCxnSpPr>
        <p:spPr>
          <a:xfrm>
            <a:off x="628650" y="155124"/>
            <a:ext cx="7886700"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userDrawn="1"/>
        </p:nvCxnSpPr>
        <p:spPr>
          <a:xfrm>
            <a:off x="628650" y="702131"/>
            <a:ext cx="7886700"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a:off x="628650" y="6429827"/>
            <a:ext cx="7886700" cy="0"/>
          </a:xfrm>
          <a:prstGeom prst="line">
            <a:avLst/>
          </a:prstGeom>
        </p:spPr>
        <p:style>
          <a:lnRef idx="1">
            <a:schemeClr val="dk1"/>
          </a:lnRef>
          <a:fillRef idx="0">
            <a:schemeClr val="dk1"/>
          </a:fillRef>
          <a:effectRef idx="0">
            <a:schemeClr val="dk1"/>
          </a:effectRef>
          <a:fontRef idx="minor">
            <a:schemeClr val="tx1"/>
          </a:fontRef>
        </p:style>
      </p:cxnSp>
      <p:pic>
        <p:nvPicPr>
          <p:cNvPr id="13" name="Picture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813220" y="6467020"/>
            <a:ext cx="255762" cy="356886"/>
          </a:xfrm>
          <a:prstGeom prst="rect">
            <a:avLst/>
          </a:prstGeom>
        </p:spPr>
      </p:pic>
      <p:pic>
        <p:nvPicPr>
          <p:cNvPr id="14" name="Picture 1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365527" y="6472312"/>
            <a:ext cx="344227" cy="346301"/>
          </a:xfrm>
          <a:prstGeom prst="rect">
            <a:avLst/>
          </a:prstGeom>
        </p:spPr>
      </p:pic>
      <p:pic>
        <p:nvPicPr>
          <p:cNvPr id="15" name="Picture 1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115050" y="6430306"/>
            <a:ext cx="1261307" cy="420436"/>
          </a:xfrm>
          <a:prstGeom prst="rect">
            <a:avLst/>
          </a:prstGeom>
        </p:spPr>
      </p:pic>
    </p:spTree>
    <p:extLst>
      <p:ext uri="{BB962C8B-B14F-4D97-AF65-F5344CB8AC3E}">
        <p14:creationId xmlns:p14="http://schemas.microsoft.com/office/powerpoint/2010/main" val="4611735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Lst>
  <p:txStyles>
    <p:titleStyle>
      <a:lvl1pPr algn="l" defTabSz="914400" rtl="0" eaLnBrk="1" latinLnBrk="0" hangingPunct="1">
        <a:lnSpc>
          <a:spcPct val="90000"/>
        </a:lnSpc>
        <a:spcBef>
          <a:spcPct val="0"/>
        </a:spcBef>
        <a:buNone/>
        <a:defRPr sz="3200" kern="1200" baseline="0">
          <a:solidFill>
            <a:schemeClr val="tx1"/>
          </a:solidFill>
          <a:latin typeface="Californian FB" panose="0207040306080B03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accent6">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41.jpe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hyperlink" Target="http://www.nscl.msu.edu/" TargetMode="External"/><Relationship Id="rId3" Type="http://schemas.openxmlformats.org/officeDocument/2006/relationships/image" Target="../media/image58.png"/><Relationship Id="rId7" Type="http://schemas.openxmlformats.org/officeDocument/2006/relationships/hyperlink" Target="mailto:visits@nscl.msu.edu" TargetMode="External"/><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hyperlink" Target="shop.msu.edu" TargetMode="External"/><Relationship Id="rId5" Type="http://schemas.openxmlformats.org/officeDocument/2006/relationships/hyperlink" Target="http://msupress.org/books/book/?id=50-1D0-33F8#.VkOF-rerT0M" TargetMode="External"/><Relationship Id="rId10" Type="http://schemas.openxmlformats.org/officeDocument/2006/relationships/image" Target="../media/image61.jpeg"/><Relationship Id="rId4" Type="http://schemas.openxmlformats.org/officeDocument/2006/relationships/image" Target="../media/image59.png"/><Relationship Id="rId9" Type="http://schemas.openxmlformats.org/officeDocument/2006/relationships/image" Target="../media/image60.png"/></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68.png"/><Relationship Id="rId3" Type="http://schemas.microsoft.com/office/2007/relationships/hdphoto" Target="../media/hdphoto1.wdp"/><Relationship Id="rId7" Type="http://schemas.openxmlformats.org/officeDocument/2006/relationships/image" Target="../media/image65.png"/><Relationship Id="rId12" Type="http://schemas.microsoft.com/office/2007/relationships/hdphoto" Target="../media/hdphoto5.wdp"/><Relationship Id="rId17" Type="http://schemas.openxmlformats.org/officeDocument/2006/relationships/image" Target="../media/image44.png"/><Relationship Id="rId2" Type="http://schemas.openxmlformats.org/officeDocument/2006/relationships/image" Target="../media/image62.png"/><Relationship Id="rId16" Type="http://schemas.microsoft.com/office/2007/relationships/hdphoto" Target="../media/hdphoto7.wdp"/><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67.png"/><Relationship Id="rId5" Type="http://schemas.openxmlformats.org/officeDocument/2006/relationships/image" Target="../media/image64.png"/><Relationship Id="rId15" Type="http://schemas.openxmlformats.org/officeDocument/2006/relationships/image" Target="../media/image69.png"/><Relationship Id="rId10" Type="http://schemas.microsoft.com/office/2007/relationships/hdphoto" Target="../media/hdphoto4.wdp"/><Relationship Id="rId4" Type="http://schemas.openxmlformats.org/officeDocument/2006/relationships/image" Target="../media/image63.png"/><Relationship Id="rId9" Type="http://schemas.openxmlformats.org/officeDocument/2006/relationships/image" Target="../media/image66.png"/><Relationship Id="rId14" Type="http://schemas.microsoft.com/office/2007/relationships/hdphoto" Target="../media/hdphoto6.wdp"/></Relationships>
</file>

<file path=ppt/slides/_rels/slide2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44.png"/><Relationship Id="rId4" Type="http://schemas.openxmlformats.org/officeDocument/2006/relationships/image" Target="../media/image72.png"/><Relationship Id="rId9" Type="http://schemas.openxmlformats.org/officeDocument/2006/relationships/image" Target="../media/image77.png"/></Relationships>
</file>

<file path=ppt/slides/_rels/slide2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83.jpeg"/><Relationship Id="rId4" Type="http://schemas.openxmlformats.org/officeDocument/2006/relationships/image" Target="../media/image82.jpeg"/></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2.gif"/><Relationship Id="rId5" Type="http://schemas.openxmlformats.org/officeDocument/2006/relationships/image" Target="../media/image11.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5.xml"/><Relationship Id="rId6" Type="http://schemas.openxmlformats.org/officeDocument/2006/relationships/image" Target="../media/image22.WMF"/><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8158" r="7259"/>
          <a:stretch/>
        </p:blipFill>
        <p:spPr>
          <a:xfrm>
            <a:off x="635000" y="3593306"/>
            <a:ext cx="4887589" cy="2528093"/>
          </a:xfrm>
          <a:prstGeom prst="rect">
            <a:avLst/>
          </a:prstGeom>
        </p:spPr>
      </p:pic>
      <p:sp>
        <p:nvSpPr>
          <p:cNvPr id="2" name="Title 1"/>
          <p:cNvSpPr>
            <a:spLocks noGrp="1"/>
          </p:cNvSpPr>
          <p:nvPr>
            <p:ph type="ctrTitle"/>
          </p:nvPr>
        </p:nvSpPr>
        <p:spPr>
          <a:xfrm>
            <a:off x="685800" y="876299"/>
            <a:ext cx="7772400" cy="1655763"/>
          </a:xfrm>
        </p:spPr>
        <p:txBody>
          <a:bodyPr/>
          <a:lstStyle/>
          <a:p>
            <a:r>
              <a:rPr lang="en-US" dirty="0" smtClean="0"/>
              <a:t>NSCL</a:t>
            </a:r>
            <a:br>
              <a:rPr lang="en-US" dirty="0" smtClean="0"/>
            </a:br>
            <a:r>
              <a:rPr lang="en-US" sz="4000" dirty="0" smtClean="0">
                <a:latin typeface="Century Gothic" panose="020B0502020202020204" pitchFamily="34" charset="0"/>
              </a:rPr>
              <a:t>Nuclear Research at MSU</a:t>
            </a:r>
            <a:endParaRPr lang="en-US" sz="4800" dirty="0">
              <a:latin typeface="Century Gothic" panose="020B0502020202020204" pitchFamily="34" charset="0"/>
            </a:endParaRPr>
          </a:p>
        </p:txBody>
      </p:sp>
      <p:sp>
        <p:nvSpPr>
          <p:cNvPr id="3" name="Subtitle 2"/>
          <p:cNvSpPr>
            <a:spLocks noGrp="1"/>
          </p:cNvSpPr>
          <p:nvPr>
            <p:ph type="subTitle" idx="1"/>
          </p:nvPr>
        </p:nvSpPr>
        <p:spPr>
          <a:xfrm>
            <a:off x="2032000" y="2636838"/>
            <a:ext cx="5435600" cy="995362"/>
          </a:xfrm>
        </p:spPr>
        <p:txBody>
          <a:bodyPr/>
          <a:lstStyle/>
          <a:p>
            <a:r>
              <a:rPr lang="en-US" dirty="0" smtClean="0"/>
              <a:t>A world-class facility for nuclear experimentation and theory</a:t>
            </a:r>
            <a:endParaRPr lang="en-US" dirty="0"/>
          </a:p>
        </p:txBody>
      </p:sp>
      <p:sp>
        <p:nvSpPr>
          <p:cNvPr id="5" name="TextBox 4"/>
          <p:cNvSpPr txBox="1"/>
          <p:nvPr/>
        </p:nvSpPr>
        <p:spPr>
          <a:xfrm>
            <a:off x="571500" y="6426200"/>
            <a:ext cx="4229100" cy="276999"/>
          </a:xfrm>
          <a:prstGeom prst="rect">
            <a:avLst/>
          </a:prstGeom>
          <a:noFill/>
        </p:spPr>
        <p:txBody>
          <a:bodyPr wrap="square" rtlCol="0">
            <a:spAutoFit/>
          </a:bodyPr>
          <a:lstStyle/>
          <a:p>
            <a:r>
              <a:rPr lang="en-US" sz="1200" dirty="0" smtClean="0">
                <a:latin typeface="Century Gothic" panose="020B0502020202020204" pitchFamily="34" charset="0"/>
              </a:rPr>
              <a:t>ISO 9001, ISO 14001, OHSAS 18001 registered</a:t>
            </a:r>
            <a:endParaRPr lang="en-US" sz="1200" dirty="0">
              <a:latin typeface="Century Gothic" panose="020B0502020202020204" pitchFamily="34" charset="0"/>
            </a:endParaRPr>
          </a:p>
        </p:txBody>
      </p:sp>
      <p:sp>
        <p:nvSpPr>
          <p:cNvPr id="6" name="TextBox 5"/>
          <p:cNvSpPr txBox="1"/>
          <p:nvPr/>
        </p:nvSpPr>
        <p:spPr>
          <a:xfrm>
            <a:off x="5636889" y="4282099"/>
            <a:ext cx="2400300" cy="1200329"/>
          </a:xfrm>
          <a:prstGeom prst="rect">
            <a:avLst/>
          </a:prstGeom>
          <a:noFill/>
        </p:spPr>
        <p:txBody>
          <a:bodyPr wrap="square" rtlCol="0">
            <a:spAutoFit/>
          </a:bodyPr>
          <a:lstStyle/>
          <a:p>
            <a:r>
              <a:rPr lang="en-US" b="1" dirty="0" smtClean="0">
                <a:solidFill>
                  <a:schemeClr val="accent6">
                    <a:lumMod val="75000"/>
                  </a:schemeClr>
                </a:solidFill>
              </a:rPr>
              <a:t>N</a:t>
            </a:r>
            <a:r>
              <a:rPr lang="en-US" dirty="0" smtClean="0"/>
              <a:t>ATIONAL</a:t>
            </a:r>
          </a:p>
          <a:p>
            <a:r>
              <a:rPr lang="en-US" b="1" dirty="0" smtClean="0">
                <a:solidFill>
                  <a:schemeClr val="accent6">
                    <a:lumMod val="75000"/>
                  </a:schemeClr>
                </a:solidFill>
              </a:rPr>
              <a:t>S</a:t>
            </a:r>
            <a:r>
              <a:rPr lang="en-US" dirty="0" smtClean="0"/>
              <a:t>UPERCONDUCTING</a:t>
            </a:r>
            <a:br>
              <a:rPr lang="en-US" dirty="0" smtClean="0"/>
            </a:br>
            <a:r>
              <a:rPr lang="en-US" b="1" dirty="0" smtClean="0">
                <a:solidFill>
                  <a:schemeClr val="accent6">
                    <a:lumMod val="75000"/>
                  </a:schemeClr>
                </a:solidFill>
              </a:rPr>
              <a:t>C</a:t>
            </a:r>
            <a:r>
              <a:rPr lang="en-US" dirty="0" smtClean="0"/>
              <a:t>YCLOTRON</a:t>
            </a:r>
            <a:br>
              <a:rPr lang="en-US" dirty="0" smtClean="0"/>
            </a:br>
            <a:r>
              <a:rPr lang="en-US" b="1" dirty="0" smtClean="0">
                <a:solidFill>
                  <a:schemeClr val="accent6">
                    <a:lumMod val="75000"/>
                  </a:schemeClr>
                </a:solidFill>
              </a:rPr>
              <a:t>L</a:t>
            </a:r>
            <a:r>
              <a:rPr lang="en-US" dirty="0" smtClean="0"/>
              <a:t>ABORATORY</a:t>
            </a:r>
            <a:endParaRPr lang="en-US" dirty="0"/>
          </a:p>
        </p:txBody>
      </p:sp>
      <p:sp>
        <p:nvSpPr>
          <p:cNvPr id="7" name="Rectangle 6"/>
          <p:cNvSpPr/>
          <p:nvPr/>
        </p:nvSpPr>
        <p:spPr>
          <a:xfrm>
            <a:off x="5636889" y="3593306"/>
            <a:ext cx="4572000" cy="660181"/>
          </a:xfrm>
          <a:prstGeom prst="rect">
            <a:avLst/>
          </a:prstGeom>
        </p:spPr>
        <p:txBody>
          <a:bodyPr>
            <a:spAutoFit/>
          </a:bodyPr>
          <a:lstStyle/>
          <a:p>
            <a:pPr>
              <a:lnSpc>
                <a:spcPct val="75000"/>
              </a:lnSpc>
              <a:spcBef>
                <a:spcPct val="30000"/>
              </a:spcBef>
              <a:defRPr/>
            </a:pPr>
            <a:r>
              <a:rPr lang="en-US" dirty="0">
                <a:solidFill>
                  <a:schemeClr val="accent6">
                    <a:lumMod val="50000"/>
                  </a:schemeClr>
                </a:solidFill>
              </a:rPr>
              <a:t>Dr. Zach Constan</a:t>
            </a:r>
          </a:p>
          <a:p>
            <a:pPr>
              <a:spcBef>
                <a:spcPct val="30000"/>
              </a:spcBef>
              <a:defRPr/>
            </a:pPr>
            <a:r>
              <a:rPr lang="en-US" dirty="0" smtClean="0">
                <a:solidFill>
                  <a:schemeClr val="accent6">
                    <a:lumMod val="50000"/>
                  </a:schemeClr>
                </a:solidFill>
              </a:rPr>
              <a:t>Outreach </a:t>
            </a:r>
            <a:r>
              <a:rPr lang="en-US" dirty="0">
                <a:solidFill>
                  <a:schemeClr val="accent6">
                    <a:lumMod val="50000"/>
                  </a:schemeClr>
                </a:solidFill>
              </a:rPr>
              <a:t>Coordinator</a:t>
            </a:r>
            <a:endParaRPr lang="en-US" sz="1400" dirty="0">
              <a:solidFill>
                <a:schemeClr val="accent6">
                  <a:lumMod val="50000"/>
                </a:schemeClr>
              </a:solidFill>
            </a:endParaRPr>
          </a:p>
        </p:txBody>
      </p:sp>
      <p:sp>
        <p:nvSpPr>
          <p:cNvPr id="8" name="Oval 7"/>
          <p:cNvSpPr/>
          <p:nvPr/>
        </p:nvSpPr>
        <p:spPr>
          <a:xfrm>
            <a:off x="5699941" y="3491389"/>
            <a:ext cx="485522" cy="4855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285305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650" y="1925230"/>
            <a:ext cx="7886700" cy="4129534"/>
          </a:xfrm>
          <a:prstGeom prst="rect">
            <a:avLst/>
          </a:prstGeom>
        </p:spPr>
      </p:pic>
      <p:sp>
        <p:nvSpPr>
          <p:cNvPr id="2" name="Title 1"/>
          <p:cNvSpPr>
            <a:spLocks noGrp="1"/>
          </p:cNvSpPr>
          <p:nvPr>
            <p:ph type="title"/>
          </p:nvPr>
        </p:nvSpPr>
        <p:spPr/>
        <p:txBody>
          <a:bodyPr/>
          <a:lstStyle/>
          <a:p>
            <a:r>
              <a:rPr lang="en-US" b="1" dirty="0" smtClean="0"/>
              <a:t>Who works at NSCL? </a:t>
            </a:r>
            <a:r>
              <a:rPr lang="en-US" dirty="0" smtClean="0"/>
              <a:t>Users</a:t>
            </a:r>
            <a:endParaRPr lang="en-US" dirty="0"/>
          </a:p>
        </p:txBody>
      </p:sp>
      <p:sp>
        <p:nvSpPr>
          <p:cNvPr id="3" name="Content Placeholder 2"/>
          <p:cNvSpPr>
            <a:spLocks noGrp="1"/>
          </p:cNvSpPr>
          <p:nvPr>
            <p:ph idx="1"/>
          </p:nvPr>
        </p:nvSpPr>
        <p:spPr>
          <a:xfrm>
            <a:off x="628649" y="808626"/>
            <a:ext cx="8051887" cy="4718155"/>
          </a:xfrm>
        </p:spPr>
        <p:txBody>
          <a:bodyPr/>
          <a:lstStyle/>
          <a:p>
            <a:pPr>
              <a:spcBef>
                <a:spcPts val="600"/>
              </a:spcBef>
            </a:pPr>
            <a:r>
              <a:rPr lang="en-US" dirty="0" smtClean="0"/>
              <a:t>The </a:t>
            </a:r>
            <a:r>
              <a:rPr lang="en-US" b="1" dirty="0" smtClean="0"/>
              <a:t>best nuclear scientists </a:t>
            </a:r>
            <a:r>
              <a:rPr lang="en-US" dirty="0" smtClean="0"/>
              <a:t>in the world come to NSCL</a:t>
            </a:r>
          </a:p>
          <a:p>
            <a:pPr>
              <a:spcBef>
                <a:spcPts val="600"/>
              </a:spcBef>
            </a:pPr>
            <a:r>
              <a:rPr lang="en-US" dirty="0" smtClean="0"/>
              <a:t>Our lab is a </a:t>
            </a:r>
            <a:r>
              <a:rPr lang="en-US" b="1" dirty="0" smtClean="0"/>
              <a:t>world class research facility</a:t>
            </a:r>
          </a:p>
          <a:p>
            <a:pPr>
              <a:spcBef>
                <a:spcPts val="600"/>
              </a:spcBef>
            </a:pPr>
            <a:r>
              <a:rPr lang="en-US" dirty="0" smtClean="0"/>
              <a:t>We can do the best research </a:t>
            </a:r>
            <a:r>
              <a:rPr lang="en-US" b="1" dirty="0" smtClean="0"/>
              <a:t>because you pay for it</a:t>
            </a:r>
            <a:endParaRPr lang="en-US" dirty="0"/>
          </a:p>
        </p:txBody>
      </p:sp>
      <p:sp>
        <p:nvSpPr>
          <p:cNvPr id="8" name="Content Placeholder 2"/>
          <p:cNvSpPr txBox="1">
            <a:spLocks/>
          </p:cNvSpPr>
          <p:nvPr/>
        </p:nvSpPr>
        <p:spPr>
          <a:xfrm>
            <a:off x="2880470" y="5793818"/>
            <a:ext cx="4345718" cy="598817"/>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accent6">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FRIB/NSCL User Community August 2018 </a:t>
            </a:r>
          </a:p>
          <a:p>
            <a:pPr marL="0" indent="0">
              <a:buFont typeface="Arial" panose="020B0604020202020204" pitchFamily="34" charset="0"/>
              <a:buNone/>
            </a:pPr>
            <a:r>
              <a:rPr lang="en-US" b="1" dirty="0" smtClean="0"/>
              <a:t>~1400 scientists, 50+ countries</a:t>
            </a:r>
          </a:p>
        </p:txBody>
      </p:sp>
    </p:spTree>
    <p:extLst>
      <p:ext uri="{BB962C8B-B14F-4D97-AF65-F5344CB8AC3E}">
        <p14:creationId xmlns:p14="http://schemas.microsoft.com/office/powerpoint/2010/main" val="22985945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Who works at NSCL? </a:t>
            </a:r>
            <a:r>
              <a:rPr lang="en-US" dirty="0" smtClean="0"/>
              <a:t>Researchers and staff</a:t>
            </a:r>
            <a:endParaRPr lang="en-US" dirty="0"/>
          </a:p>
        </p:txBody>
      </p:sp>
      <p:sp>
        <p:nvSpPr>
          <p:cNvPr id="3" name="Content Placeholder 2"/>
          <p:cNvSpPr>
            <a:spLocks noGrp="1"/>
          </p:cNvSpPr>
          <p:nvPr>
            <p:ph idx="1"/>
          </p:nvPr>
        </p:nvSpPr>
        <p:spPr>
          <a:xfrm>
            <a:off x="580672" y="985327"/>
            <a:ext cx="8086214" cy="5361835"/>
          </a:xfrm>
        </p:spPr>
        <p:txBody>
          <a:bodyPr>
            <a:normAutofit lnSpcReduction="10000"/>
          </a:bodyPr>
          <a:lstStyle/>
          <a:p>
            <a:pPr marL="0" indent="0" algn="ctr">
              <a:buNone/>
            </a:pPr>
            <a:r>
              <a:rPr lang="en-US" sz="3600" dirty="0" smtClean="0">
                <a:latin typeface="Arial Black" panose="020B0A04020102020204" pitchFamily="34" charset="0"/>
              </a:rPr>
              <a:t>800+ employees</a:t>
            </a:r>
          </a:p>
          <a:p>
            <a:pPr marL="457200" lvl="1" indent="0">
              <a:buNone/>
            </a:pPr>
            <a:endParaRPr lang="en-US" sz="2000" dirty="0"/>
          </a:p>
          <a:p>
            <a:pPr marL="457200" lvl="1" indent="0">
              <a:buNone/>
            </a:pPr>
            <a:endParaRPr lang="en-US" sz="2000" dirty="0" smtClean="0"/>
          </a:p>
          <a:p>
            <a:pPr marL="457200" lvl="1" indent="0">
              <a:buNone/>
            </a:pPr>
            <a:endParaRPr lang="en-US" sz="2000" dirty="0"/>
          </a:p>
          <a:p>
            <a:pPr marL="457200" lvl="1" indent="0">
              <a:buNone/>
            </a:pPr>
            <a:endParaRPr lang="en-US" sz="2000" dirty="0" smtClean="0"/>
          </a:p>
          <a:p>
            <a:pPr marL="457200" lvl="1" indent="0">
              <a:buNone/>
            </a:pPr>
            <a:endParaRPr lang="en-US" sz="2000" dirty="0"/>
          </a:p>
          <a:p>
            <a:pPr marL="457200" lvl="1" indent="0">
              <a:buNone/>
            </a:pPr>
            <a:endParaRPr lang="en-US" sz="2000" dirty="0" smtClean="0"/>
          </a:p>
          <a:p>
            <a:pPr marL="457200" lvl="1" indent="0">
              <a:buNone/>
            </a:pPr>
            <a:endParaRPr lang="en-US" sz="2000" dirty="0"/>
          </a:p>
          <a:p>
            <a:pPr marL="457200" lvl="1" indent="0">
              <a:buNone/>
            </a:pPr>
            <a:endParaRPr lang="en-US" sz="2000" dirty="0" smtClean="0"/>
          </a:p>
          <a:p>
            <a:pPr marL="457200" lvl="1" indent="0">
              <a:buNone/>
            </a:pPr>
            <a:endParaRPr lang="en-US" sz="1600" dirty="0" smtClean="0"/>
          </a:p>
          <a:p>
            <a:pPr marL="457200" lvl="1" indent="0">
              <a:buNone/>
            </a:pPr>
            <a:endParaRPr lang="en-US" sz="1600" dirty="0" smtClean="0"/>
          </a:p>
          <a:p>
            <a:pPr marL="457200" lvl="1" indent="0">
              <a:lnSpc>
                <a:spcPct val="110000"/>
              </a:lnSpc>
              <a:spcBef>
                <a:spcPts val="1200"/>
              </a:spcBef>
              <a:buNone/>
            </a:pPr>
            <a:endParaRPr lang="en-US" sz="1600" dirty="0" smtClean="0"/>
          </a:p>
          <a:p>
            <a:pPr marL="457200" lvl="1" indent="0">
              <a:lnSpc>
                <a:spcPct val="110000"/>
              </a:lnSpc>
              <a:spcBef>
                <a:spcPts val="1200"/>
              </a:spcBef>
              <a:buNone/>
            </a:pPr>
            <a:r>
              <a:rPr lang="en-US" sz="1600" dirty="0" smtClean="0"/>
              <a:t>Our employees went to school to learn </a:t>
            </a:r>
            <a:r>
              <a:rPr lang="en-US" sz="1600" b="1" dirty="0" smtClean="0"/>
              <a:t>nuclear science, physics, chemistry, all types of engineering, computing, math</a:t>
            </a:r>
            <a:r>
              <a:rPr lang="en-US" sz="1600" dirty="0" smtClean="0"/>
              <a:t>, etc. </a:t>
            </a:r>
          </a:p>
          <a:p>
            <a:pPr marL="457200" lvl="1" indent="0">
              <a:lnSpc>
                <a:spcPct val="110000"/>
              </a:lnSpc>
              <a:spcBef>
                <a:spcPts val="1200"/>
              </a:spcBef>
              <a:buNone/>
            </a:pPr>
            <a:r>
              <a:rPr lang="en-US" sz="1600" dirty="0" smtClean="0"/>
              <a:t>Our employees have had jobs in </a:t>
            </a:r>
            <a:r>
              <a:rPr lang="en-US" sz="1600" b="1" dirty="0" smtClean="0"/>
              <a:t>research, building cars, fixing helicopters</a:t>
            </a:r>
            <a:r>
              <a:rPr lang="en-US" sz="1600" dirty="0" smtClean="0"/>
              <a:t>, etc.</a:t>
            </a:r>
          </a:p>
          <a:p>
            <a:pPr marL="457200" lvl="1" indent="0">
              <a:lnSpc>
                <a:spcPct val="110000"/>
              </a:lnSpc>
              <a:spcBef>
                <a:spcPts val="1200"/>
              </a:spcBef>
              <a:buNone/>
            </a:pPr>
            <a:r>
              <a:rPr lang="en-US" sz="1600" dirty="0" smtClean="0"/>
              <a:t>If you like </a:t>
            </a:r>
            <a:r>
              <a:rPr lang="en-US" sz="1600" dirty="0" smtClean="0">
                <a:solidFill>
                  <a:schemeClr val="accent6">
                    <a:lumMod val="75000"/>
                  </a:schemeClr>
                </a:solidFill>
              </a:rPr>
              <a:t>Science, Technology, Engineering and Math (STEM),</a:t>
            </a:r>
            <a:r>
              <a:rPr lang="en-US" sz="1600" dirty="0" smtClean="0"/>
              <a:t> that’s what we do!</a:t>
            </a: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650" y="2736099"/>
            <a:ext cx="7990258" cy="930148"/>
          </a:xfrm>
          <a:prstGeom prst="rect">
            <a:avLst/>
          </a:prstGeom>
        </p:spPr>
      </p:pic>
      <p:sp>
        <p:nvSpPr>
          <p:cNvPr id="24" name="TextBox 23"/>
          <p:cNvSpPr txBox="1"/>
          <p:nvPr/>
        </p:nvSpPr>
        <p:spPr>
          <a:xfrm>
            <a:off x="5646371" y="1826061"/>
            <a:ext cx="1311866" cy="738664"/>
          </a:xfrm>
          <a:prstGeom prst="rect">
            <a:avLst/>
          </a:prstGeom>
          <a:noFill/>
        </p:spPr>
        <p:txBody>
          <a:bodyPr wrap="square" rtlCol="0">
            <a:spAutoFit/>
          </a:bodyPr>
          <a:lstStyle/>
          <a:p>
            <a:pPr algn="ctr"/>
            <a:r>
              <a:rPr lang="en-US" sz="1400" dirty="0" smtClean="0">
                <a:latin typeface="Californian FB" panose="0207040306080B030204" pitchFamily="18" charset="0"/>
              </a:rPr>
              <a:t>Theorists </a:t>
            </a:r>
          </a:p>
          <a:p>
            <a:pPr algn="ctr"/>
            <a:r>
              <a:rPr lang="en-US" sz="1400" dirty="0" smtClean="0">
                <a:latin typeface="Californian FB" panose="0207040306080B030204" pitchFamily="18" charset="0"/>
              </a:rPr>
              <a:t>and Experimenters</a:t>
            </a:r>
            <a:endParaRPr lang="en-US" sz="1400" dirty="0">
              <a:latin typeface="Californian FB" panose="0207040306080B030204" pitchFamily="18" charset="0"/>
            </a:endParaRPr>
          </a:p>
        </p:txBody>
      </p:sp>
      <p:sp>
        <p:nvSpPr>
          <p:cNvPr id="25" name="TextBox 24"/>
          <p:cNvSpPr txBox="1"/>
          <p:nvPr/>
        </p:nvSpPr>
        <p:spPr>
          <a:xfrm>
            <a:off x="2827867" y="3839455"/>
            <a:ext cx="1583266" cy="738664"/>
          </a:xfrm>
          <a:prstGeom prst="rect">
            <a:avLst/>
          </a:prstGeom>
          <a:noFill/>
        </p:spPr>
        <p:txBody>
          <a:bodyPr wrap="square" rtlCol="0">
            <a:spAutoFit/>
          </a:bodyPr>
          <a:lstStyle/>
          <a:p>
            <a:pPr algn="ctr"/>
            <a:r>
              <a:rPr lang="en-US" sz="1400" dirty="0" smtClean="0">
                <a:latin typeface="Californian FB" panose="0207040306080B030204" pitchFamily="18" charset="0"/>
              </a:rPr>
              <a:t>Undergraduate and </a:t>
            </a:r>
          </a:p>
          <a:p>
            <a:pPr algn="ctr"/>
            <a:r>
              <a:rPr lang="en-US" sz="1400" dirty="0" smtClean="0">
                <a:latin typeface="Californian FB" panose="0207040306080B030204" pitchFamily="18" charset="0"/>
              </a:rPr>
              <a:t>Graduate students</a:t>
            </a:r>
            <a:endParaRPr lang="en-US" sz="1400" dirty="0">
              <a:latin typeface="Californian FB" panose="0207040306080B030204" pitchFamily="18" charset="0"/>
            </a:endParaRPr>
          </a:p>
        </p:txBody>
      </p:sp>
      <p:sp>
        <p:nvSpPr>
          <p:cNvPr id="26" name="TextBox 25"/>
          <p:cNvSpPr txBox="1"/>
          <p:nvPr/>
        </p:nvSpPr>
        <p:spPr>
          <a:xfrm>
            <a:off x="7562115" y="2047909"/>
            <a:ext cx="1243914" cy="523220"/>
          </a:xfrm>
          <a:prstGeom prst="rect">
            <a:avLst/>
          </a:prstGeom>
          <a:noFill/>
        </p:spPr>
        <p:txBody>
          <a:bodyPr wrap="square" rtlCol="0">
            <a:spAutoFit/>
          </a:bodyPr>
          <a:lstStyle/>
          <a:p>
            <a:pPr algn="ctr"/>
            <a:r>
              <a:rPr lang="en-US" sz="1400" dirty="0" smtClean="0">
                <a:latin typeface="Californian FB" panose="0207040306080B030204" pitchFamily="18" charset="0"/>
              </a:rPr>
              <a:t>Facility operators</a:t>
            </a:r>
            <a:endParaRPr lang="en-US" sz="1400" dirty="0">
              <a:latin typeface="Californian FB" panose="0207040306080B030204" pitchFamily="18" charset="0"/>
            </a:endParaRPr>
          </a:p>
        </p:txBody>
      </p:sp>
      <p:sp>
        <p:nvSpPr>
          <p:cNvPr id="27" name="TextBox 26"/>
          <p:cNvSpPr txBox="1"/>
          <p:nvPr/>
        </p:nvSpPr>
        <p:spPr>
          <a:xfrm>
            <a:off x="4676518" y="3839455"/>
            <a:ext cx="1243914" cy="738664"/>
          </a:xfrm>
          <a:prstGeom prst="rect">
            <a:avLst/>
          </a:prstGeom>
          <a:noFill/>
        </p:spPr>
        <p:txBody>
          <a:bodyPr wrap="square" rtlCol="0">
            <a:spAutoFit/>
          </a:bodyPr>
          <a:lstStyle/>
          <a:p>
            <a:pPr algn="ctr"/>
            <a:r>
              <a:rPr lang="en-US" sz="1400" dirty="0" smtClean="0">
                <a:latin typeface="Californian FB" panose="0207040306080B030204" pitchFamily="18" charset="0"/>
              </a:rPr>
              <a:t>Technicians and machinists</a:t>
            </a:r>
            <a:endParaRPr lang="en-US" sz="1400" dirty="0">
              <a:latin typeface="Californian FB" panose="0207040306080B030204" pitchFamily="18" charset="0"/>
            </a:endParaRPr>
          </a:p>
        </p:txBody>
      </p:sp>
      <p:sp>
        <p:nvSpPr>
          <p:cNvPr id="28" name="TextBox 27"/>
          <p:cNvSpPr txBox="1"/>
          <p:nvPr/>
        </p:nvSpPr>
        <p:spPr>
          <a:xfrm>
            <a:off x="1460615" y="1805778"/>
            <a:ext cx="1643448" cy="738664"/>
          </a:xfrm>
          <a:prstGeom prst="rect">
            <a:avLst/>
          </a:prstGeom>
          <a:noFill/>
        </p:spPr>
        <p:txBody>
          <a:bodyPr wrap="square" rtlCol="0">
            <a:spAutoFit/>
          </a:bodyPr>
          <a:lstStyle/>
          <a:p>
            <a:pPr algn="ctr"/>
            <a:r>
              <a:rPr lang="en-US" sz="1400" dirty="0" smtClean="0">
                <a:latin typeface="Californian FB" panose="0207040306080B030204" pitchFamily="18" charset="0"/>
              </a:rPr>
              <a:t>Research &amp; Development (inventing)</a:t>
            </a:r>
            <a:endParaRPr lang="en-US" sz="1400" dirty="0">
              <a:latin typeface="Californian FB" panose="0207040306080B030204" pitchFamily="18" charset="0"/>
            </a:endParaRPr>
          </a:p>
        </p:txBody>
      </p:sp>
      <p:sp>
        <p:nvSpPr>
          <p:cNvPr id="29" name="TextBox 28"/>
          <p:cNvSpPr txBox="1"/>
          <p:nvPr/>
        </p:nvSpPr>
        <p:spPr>
          <a:xfrm>
            <a:off x="1107989" y="3839455"/>
            <a:ext cx="1144144" cy="738664"/>
          </a:xfrm>
          <a:prstGeom prst="rect">
            <a:avLst/>
          </a:prstGeom>
          <a:noFill/>
        </p:spPr>
        <p:txBody>
          <a:bodyPr wrap="square" rtlCol="0">
            <a:spAutoFit/>
          </a:bodyPr>
          <a:lstStyle/>
          <a:p>
            <a:pPr algn="ctr"/>
            <a:r>
              <a:rPr lang="en-US" sz="1400" dirty="0" smtClean="0">
                <a:latin typeface="Californian FB" panose="0207040306080B030204" pitchFamily="18" charset="0"/>
              </a:rPr>
              <a:t>Designers and engineers</a:t>
            </a:r>
            <a:endParaRPr lang="en-US" sz="1400" dirty="0">
              <a:latin typeface="Californian FB" panose="0207040306080B030204" pitchFamily="18" charset="0"/>
            </a:endParaRPr>
          </a:p>
        </p:txBody>
      </p:sp>
      <p:cxnSp>
        <p:nvCxnSpPr>
          <p:cNvPr id="30" name="Straight Connector 29"/>
          <p:cNvCxnSpPr/>
          <p:nvPr/>
        </p:nvCxnSpPr>
        <p:spPr>
          <a:xfrm>
            <a:off x="2500184" y="2544442"/>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31" name="Straight Connector 30"/>
          <p:cNvCxnSpPr/>
          <p:nvPr/>
        </p:nvCxnSpPr>
        <p:spPr>
          <a:xfrm>
            <a:off x="1845276" y="3507903"/>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3369276" y="3524699"/>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33" name="Straight Connector 32"/>
          <p:cNvCxnSpPr/>
          <p:nvPr/>
        </p:nvCxnSpPr>
        <p:spPr>
          <a:xfrm>
            <a:off x="6046573" y="2559615"/>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34" name="Straight Connector 33"/>
          <p:cNvCxnSpPr/>
          <p:nvPr/>
        </p:nvCxnSpPr>
        <p:spPr>
          <a:xfrm>
            <a:off x="8394357" y="2538498"/>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a:off x="4934465" y="3507902"/>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68725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animEffect transition="in" filter="fade">
                                      <p:cBhvr>
                                        <p:cTn id="11" dur="500"/>
                                        <p:tgtEl>
                                          <p:spTgt spid="28">
                                            <p:txEl>
                                              <p:pRg st="0" end="0"/>
                                            </p:txEl>
                                          </p:spTgt>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35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build="p"/>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Who works at NSCL? </a:t>
            </a:r>
            <a:r>
              <a:rPr lang="en-US" dirty="0" smtClean="0"/>
              <a:t>Students</a:t>
            </a:r>
            <a:endParaRPr lang="en-US" dirty="0"/>
          </a:p>
        </p:txBody>
      </p:sp>
      <p:sp>
        <p:nvSpPr>
          <p:cNvPr id="3" name="Content Placeholder 2"/>
          <p:cNvSpPr>
            <a:spLocks noGrp="1"/>
          </p:cNvSpPr>
          <p:nvPr>
            <p:ph idx="1"/>
          </p:nvPr>
        </p:nvSpPr>
        <p:spPr>
          <a:xfrm>
            <a:off x="474036" y="1518575"/>
            <a:ext cx="8232232" cy="2407461"/>
          </a:xfrm>
        </p:spPr>
        <p:txBody>
          <a:bodyPr>
            <a:normAutofit/>
          </a:bodyPr>
          <a:lstStyle/>
          <a:p>
            <a:pPr marL="0" indent="0" algn="ctr">
              <a:buNone/>
            </a:pPr>
            <a:r>
              <a:rPr lang="en-US" dirty="0"/>
              <a:t>NSCL </a:t>
            </a:r>
            <a:r>
              <a:rPr lang="en-US" dirty="0" smtClean="0"/>
              <a:t>is the home of the </a:t>
            </a:r>
          </a:p>
          <a:p>
            <a:pPr marL="0" indent="0" algn="ctr">
              <a:buNone/>
            </a:pPr>
            <a:r>
              <a:rPr lang="en-US" sz="3200" b="1" dirty="0" smtClean="0">
                <a:latin typeface="Arial Black" panose="020B0A04020102020204" pitchFamily="34" charset="0"/>
              </a:rPr>
              <a:t>#</a:t>
            </a:r>
            <a:r>
              <a:rPr lang="en-US" sz="3200" b="1" dirty="0">
                <a:latin typeface="Arial Black" panose="020B0A04020102020204" pitchFamily="34" charset="0"/>
              </a:rPr>
              <a:t>1 ranked nuclear science </a:t>
            </a:r>
            <a:r>
              <a:rPr lang="en-US" sz="3200" b="1" dirty="0" smtClean="0">
                <a:latin typeface="Arial Black" panose="020B0A04020102020204" pitchFamily="34" charset="0"/>
              </a:rPr>
              <a:t>school</a:t>
            </a:r>
          </a:p>
          <a:p>
            <a:pPr marL="0" indent="0" algn="ctr">
              <a:buNone/>
            </a:pPr>
            <a:r>
              <a:rPr lang="en-US" dirty="0" smtClean="0"/>
              <a:t>among </a:t>
            </a:r>
            <a:r>
              <a:rPr lang="en-US" dirty="0"/>
              <a:t>US </a:t>
            </a:r>
            <a:r>
              <a:rPr lang="en-US" dirty="0" smtClean="0"/>
              <a:t>universities</a:t>
            </a:r>
          </a:p>
          <a:p>
            <a:pPr marL="0" indent="0" algn="ctr">
              <a:buNone/>
            </a:pPr>
            <a:r>
              <a:rPr lang="en-US" sz="1200" i="1" dirty="0" smtClean="0"/>
              <a:t>(U.S. News &amp; World Report, 2014)</a:t>
            </a:r>
            <a:endParaRPr lang="en-US" sz="1200"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8996" y="3643382"/>
            <a:ext cx="3356354" cy="2469318"/>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1424"/>
          <a:stretch/>
        </p:blipFill>
        <p:spPr>
          <a:xfrm>
            <a:off x="628649" y="3643381"/>
            <a:ext cx="4186385" cy="2469319"/>
          </a:xfrm>
          <a:prstGeom prst="rect">
            <a:avLst/>
          </a:prstGeom>
        </p:spPr>
      </p:pic>
    </p:spTree>
    <p:extLst>
      <p:ext uri="{BB962C8B-B14F-4D97-AF65-F5344CB8AC3E}">
        <p14:creationId xmlns:p14="http://schemas.microsoft.com/office/powerpoint/2010/main" val="41366315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sz="3200" smtClean="0"/>
              <a:t>Radioactive, rare isotopes decay</a:t>
            </a:r>
          </a:p>
        </p:txBody>
      </p:sp>
      <p:sp>
        <p:nvSpPr>
          <p:cNvPr id="12291" name="Text Box 4"/>
          <p:cNvSpPr txBox="1">
            <a:spLocks noChangeArrowheads="1"/>
          </p:cNvSpPr>
          <p:nvPr/>
        </p:nvSpPr>
        <p:spPr bwMode="auto">
          <a:xfrm>
            <a:off x="457200" y="2701184"/>
            <a:ext cx="25908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800" dirty="0">
                <a:solidFill>
                  <a:schemeClr val="accent6">
                    <a:lumMod val="75000"/>
                  </a:schemeClr>
                </a:solidFill>
              </a:rPr>
              <a:t>Unstable nuclei are radioactive, meaning they will </a:t>
            </a:r>
            <a:r>
              <a:rPr lang="en-US" altLang="en-US" sz="2800" b="1" dirty="0">
                <a:solidFill>
                  <a:schemeClr val="accent6">
                    <a:lumMod val="75000"/>
                  </a:schemeClr>
                </a:solidFill>
              </a:rPr>
              <a:t>decay</a:t>
            </a:r>
            <a:r>
              <a:rPr lang="en-US" altLang="en-US" sz="2800" dirty="0">
                <a:solidFill>
                  <a:schemeClr val="accent6">
                    <a:lumMod val="75000"/>
                  </a:schemeClr>
                </a:solidFill>
              </a:rPr>
              <a:t> (come apart)…</a:t>
            </a:r>
          </a:p>
        </p:txBody>
      </p:sp>
      <p:pic>
        <p:nvPicPr>
          <p:cNvPr id="12292" name="Picture 10"/>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620815" y="2146357"/>
            <a:ext cx="2065158" cy="184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6"/>
          <p:cNvGrpSpPr>
            <a:grpSpLocks/>
          </p:cNvGrpSpPr>
          <p:nvPr/>
        </p:nvGrpSpPr>
        <p:grpSpPr bwMode="auto">
          <a:xfrm>
            <a:off x="2806954" y="702131"/>
            <a:ext cx="6066157" cy="5450921"/>
            <a:chOff x="2184" y="808"/>
            <a:chExt cx="3096" cy="2782"/>
          </a:xfrm>
        </p:grpSpPr>
        <p:sp>
          <p:nvSpPr>
            <p:cNvPr id="12296" name="Text Box 23"/>
            <p:cNvSpPr txBox="1">
              <a:spLocks noChangeArrowheads="1"/>
            </p:cNvSpPr>
            <p:nvPr/>
          </p:nvSpPr>
          <p:spPr bwMode="auto">
            <a:xfrm>
              <a:off x="4272" y="1872"/>
              <a:ext cx="100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600" dirty="0">
                  <a:solidFill>
                    <a:schemeClr val="accent6">
                      <a:lumMod val="75000"/>
                    </a:schemeClr>
                  </a:solidFill>
                  <a:latin typeface="Times New Roman" panose="02020603050405020304" pitchFamily="18" charset="0"/>
                </a:rPr>
                <a:t>Gamma ray</a:t>
              </a:r>
            </a:p>
          </p:txBody>
        </p:sp>
        <p:sp>
          <p:nvSpPr>
            <p:cNvPr id="12297" name="Text Box 6"/>
            <p:cNvSpPr txBox="1">
              <a:spLocks noChangeArrowheads="1"/>
            </p:cNvSpPr>
            <p:nvPr/>
          </p:nvSpPr>
          <p:spPr bwMode="auto">
            <a:xfrm>
              <a:off x="2184" y="2915"/>
              <a:ext cx="3024" cy="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0"/>
                </a:spcBef>
                <a:buFontTx/>
                <a:buNone/>
              </a:pPr>
              <a:r>
                <a:rPr lang="en-US" altLang="en-US" sz="2800" dirty="0">
                  <a:solidFill>
                    <a:schemeClr val="accent6">
                      <a:lumMod val="75000"/>
                    </a:schemeClr>
                  </a:solidFill>
                </a:rPr>
                <a:t>…and give off </a:t>
              </a:r>
              <a:r>
                <a:rPr lang="en-US" altLang="en-US" sz="2800" b="1" dirty="0">
                  <a:solidFill>
                    <a:schemeClr val="accent6">
                      <a:lumMod val="75000"/>
                    </a:schemeClr>
                  </a:solidFill>
                </a:rPr>
                <a:t>radiation</a:t>
              </a:r>
              <a:r>
                <a:rPr lang="en-US" altLang="en-US" sz="2800" dirty="0">
                  <a:solidFill>
                    <a:schemeClr val="accent6">
                      <a:lumMod val="75000"/>
                    </a:schemeClr>
                  </a:solidFill>
                </a:rPr>
                <a:t> </a:t>
              </a:r>
              <a:endParaRPr lang="en-US" altLang="en-US" sz="2800" dirty="0" smtClean="0">
                <a:solidFill>
                  <a:schemeClr val="accent6">
                    <a:lumMod val="75000"/>
                  </a:schemeClr>
                </a:solidFill>
              </a:endParaRPr>
            </a:p>
            <a:p>
              <a:pPr algn="r" eaLnBrk="1" hangingPunct="1">
                <a:spcBef>
                  <a:spcPct val="0"/>
                </a:spcBef>
                <a:buFontTx/>
                <a:buNone/>
              </a:pPr>
              <a:r>
                <a:rPr lang="en-US" altLang="en-US" sz="2800" dirty="0" smtClean="0">
                  <a:solidFill>
                    <a:schemeClr val="accent6">
                      <a:lumMod val="75000"/>
                    </a:schemeClr>
                  </a:solidFill>
                </a:rPr>
                <a:t>of </a:t>
              </a:r>
              <a:r>
                <a:rPr lang="en-US" altLang="en-US" sz="2800" dirty="0">
                  <a:solidFill>
                    <a:schemeClr val="accent6">
                      <a:lumMod val="75000"/>
                    </a:schemeClr>
                  </a:solidFill>
                </a:rPr>
                <a:t>some kind!</a:t>
              </a:r>
            </a:p>
            <a:p>
              <a:pPr algn="r" eaLnBrk="1" hangingPunct="1">
                <a:spcBef>
                  <a:spcPct val="0"/>
                </a:spcBef>
                <a:buFontTx/>
                <a:buNone/>
              </a:pPr>
              <a:endParaRPr lang="en-US" altLang="en-US" sz="2400" dirty="0">
                <a:solidFill>
                  <a:schemeClr val="accent6">
                    <a:lumMod val="75000"/>
                  </a:schemeClr>
                </a:solidFill>
              </a:endParaRPr>
            </a:p>
          </p:txBody>
        </p:sp>
        <p:sp>
          <p:nvSpPr>
            <p:cNvPr id="12298" name="Rectangle 7"/>
            <p:cNvSpPr>
              <a:spLocks noChangeArrowheads="1"/>
            </p:cNvSpPr>
            <p:nvPr/>
          </p:nvSpPr>
          <p:spPr bwMode="auto">
            <a:xfrm>
              <a:off x="3144" y="994"/>
              <a:ext cx="1968" cy="1924"/>
            </a:xfrm>
            <a:prstGeom prst="rect">
              <a:avLst/>
            </a:prstGeom>
            <a:noFill/>
            <a:ln w="19050">
              <a:solidFill>
                <a:srgbClr val="D6A162"/>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0"/>
                </a:spcBef>
                <a:buFontTx/>
                <a:buNone/>
              </a:pPr>
              <a:endParaRPr lang="en-US" altLang="en-US" sz="4400">
                <a:solidFill>
                  <a:schemeClr val="tx2"/>
                </a:solidFill>
                <a:latin typeface="Times New Roman" panose="02020603050405020304" pitchFamily="18" charset="0"/>
              </a:endParaRPr>
            </a:p>
          </p:txBody>
        </p:sp>
        <p:pic>
          <p:nvPicPr>
            <p:cNvPr id="12299" name="Picture 1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696" y="2212"/>
              <a:ext cx="288"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1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368" y="808"/>
              <a:ext cx="947" cy="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1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504" y="2640"/>
              <a:ext cx="255"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1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696" y="1540"/>
              <a:ext cx="288"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3" name="Line 16"/>
            <p:cNvSpPr>
              <a:spLocks noChangeShapeType="1"/>
            </p:cNvSpPr>
            <p:nvPr/>
          </p:nvSpPr>
          <p:spPr bwMode="auto">
            <a:xfrm flipV="1">
              <a:off x="3024" y="1392"/>
              <a:ext cx="432" cy="240"/>
            </a:xfrm>
            <a:prstGeom prst="line">
              <a:avLst/>
            </a:prstGeom>
            <a:noFill/>
            <a:ln w="19050">
              <a:solidFill>
                <a:schemeClr val="accent6">
                  <a:lumMod val="75000"/>
                </a:schemeClr>
              </a:solidFill>
              <a:round/>
              <a:headEnd/>
              <a:tailEnd type="triangle" w="lg" len="med"/>
            </a:ln>
            <a:extLst>
              <a:ext uri="{909E8E84-426E-40DD-AFC4-6F175D3DCCD1}">
                <a14:hiddenFill xmlns:a14="http://schemas.microsoft.com/office/drawing/2010/main">
                  <a:noFill/>
                </a14:hiddenFill>
              </a:ext>
            </a:extLst>
          </p:spPr>
          <p:txBody>
            <a:bodyPr anchor="ctr"/>
            <a:lstStyle/>
            <a:p>
              <a:endParaRPr lang="en-US"/>
            </a:p>
          </p:txBody>
        </p:sp>
        <p:sp>
          <p:nvSpPr>
            <p:cNvPr id="12304" name="Line 17"/>
            <p:cNvSpPr>
              <a:spLocks noChangeShapeType="1"/>
            </p:cNvSpPr>
            <p:nvPr/>
          </p:nvSpPr>
          <p:spPr bwMode="auto">
            <a:xfrm flipV="1">
              <a:off x="3072" y="1728"/>
              <a:ext cx="528" cy="144"/>
            </a:xfrm>
            <a:prstGeom prst="line">
              <a:avLst/>
            </a:prstGeom>
            <a:noFill/>
            <a:ln w="19050">
              <a:solidFill>
                <a:schemeClr val="accent6">
                  <a:lumMod val="75000"/>
                </a:schemeClr>
              </a:solidFill>
              <a:round/>
              <a:headEnd/>
              <a:tailEnd type="triangle" w="lg" len="med"/>
            </a:ln>
            <a:extLst>
              <a:ext uri="{909E8E84-426E-40DD-AFC4-6F175D3DCCD1}">
                <a14:hiddenFill xmlns:a14="http://schemas.microsoft.com/office/drawing/2010/main">
                  <a:noFill/>
                </a14:hiddenFill>
              </a:ext>
            </a:extLst>
          </p:spPr>
          <p:txBody>
            <a:bodyPr anchor="ctr"/>
            <a:lstStyle/>
            <a:p>
              <a:endParaRPr lang="en-US"/>
            </a:p>
          </p:txBody>
        </p:sp>
        <p:sp>
          <p:nvSpPr>
            <p:cNvPr id="12305" name="Line 18"/>
            <p:cNvSpPr>
              <a:spLocks noChangeShapeType="1"/>
            </p:cNvSpPr>
            <p:nvPr/>
          </p:nvSpPr>
          <p:spPr bwMode="auto">
            <a:xfrm flipV="1">
              <a:off x="3072" y="2016"/>
              <a:ext cx="288" cy="0"/>
            </a:xfrm>
            <a:prstGeom prst="line">
              <a:avLst/>
            </a:prstGeom>
            <a:noFill/>
            <a:ln w="19050">
              <a:solidFill>
                <a:schemeClr val="accent6">
                  <a:lumMod val="75000"/>
                </a:schemeClr>
              </a:solidFill>
              <a:round/>
              <a:headEnd/>
              <a:tailEnd type="triangle" w="lg" len="med"/>
            </a:ln>
            <a:extLst>
              <a:ext uri="{909E8E84-426E-40DD-AFC4-6F175D3DCCD1}">
                <a14:hiddenFill xmlns:a14="http://schemas.microsoft.com/office/drawing/2010/main">
                  <a:noFill/>
                </a14:hiddenFill>
              </a:ext>
            </a:extLst>
          </p:spPr>
          <p:txBody>
            <a:bodyPr anchor="ctr"/>
            <a:lstStyle/>
            <a:p>
              <a:endParaRPr lang="en-US"/>
            </a:p>
          </p:txBody>
        </p:sp>
        <p:sp>
          <p:nvSpPr>
            <p:cNvPr id="12306" name="Line 19"/>
            <p:cNvSpPr>
              <a:spLocks noChangeShapeType="1"/>
            </p:cNvSpPr>
            <p:nvPr/>
          </p:nvSpPr>
          <p:spPr bwMode="auto">
            <a:xfrm>
              <a:off x="3024" y="2208"/>
              <a:ext cx="576" cy="96"/>
            </a:xfrm>
            <a:prstGeom prst="line">
              <a:avLst/>
            </a:prstGeom>
            <a:noFill/>
            <a:ln w="19050">
              <a:solidFill>
                <a:schemeClr val="accent6">
                  <a:lumMod val="75000"/>
                </a:schemeClr>
              </a:solidFill>
              <a:round/>
              <a:headEnd/>
              <a:tailEnd type="triangle" w="lg" len="med"/>
            </a:ln>
            <a:extLst>
              <a:ext uri="{909E8E84-426E-40DD-AFC4-6F175D3DCCD1}">
                <a14:hiddenFill xmlns:a14="http://schemas.microsoft.com/office/drawing/2010/main">
                  <a:noFill/>
                </a14:hiddenFill>
              </a:ext>
            </a:extLst>
          </p:spPr>
          <p:txBody>
            <a:bodyPr anchor="ctr"/>
            <a:lstStyle/>
            <a:p>
              <a:endParaRPr lang="en-US"/>
            </a:p>
          </p:txBody>
        </p:sp>
        <p:sp>
          <p:nvSpPr>
            <p:cNvPr id="12307" name="Line 20"/>
            <p:cNvSpPr>
              <a:spLocks noChangeShapeType="1"/>
            </p:cNvSpPr>
            <p:nvPr/>
          </p:nvSpPr>
          <p:spPr bwMode="auto">
            <a:xfrm>
              <a:off x="2976" y="2352"/>
              <a:ext cx="480" cy="336"/>
            </a:xfrm>
            <a:prstGeom prst="line">
              <a:avLst/>
            </a:prstGeom>
            <a:noFill/>
            <a:ln w="19050">
              <a:solidFill>
                <a:schemeClr val="accent6">
                  <a:lumMod val="75000"/>
                </a:schemeClr>
              </a:solidFill>
              <a:round/>
              <a:headEnd/>
              <a:tailEnd type="triangle" w="lg" len="med"/>
            </a:ln>
            <a:extLst>
              <a:ext uri="{909E8E84-426E-40DD-AFC4-6F175D3DCCD1}">
                <a14:hiddenFill xmlns:a14="http://schemas.microsoft.com/office/drawing/2010/main">
                  <a:noFill/>
                </a14:hiddenFill>
              </a:ext>
            </a:extLst>
          </p:spPr>
          <p:txBody>
            <a:bodyPr anchor="ctr"/>
            <a:lstStyle/>
            <a:p>
              <a:endParaRPr lang="en-US"/>
            </a:p>
          </p:txBody>
        </p:sp>
        <p:sp>
          <p:nvSpPr>
            <p:cNvPr id="12308" name="Text Box 21"/>
            <p:cNvSpPr txBox="1">
              <a:spLocks noChangeArrowheads="1"/>
            </p:cNvSpPr>
            <p:nvPr/>
          </p:nvSpPr>
          <p:spPr bwMode="auto">
            <a:xfrm>
              <a:off x="3888" y="1056"/>
              <a:ext cx="1008"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600" dirty="0">
                  <a:solidFill>
                    <a:schemeClr val="accent6">
                      <a:lumMod val="75000"/>
                    </a:schemeClr>
                  </a:solidFill>
                  <a:latin typeface="Times New Roman" panose="02020603050405020304" pitchFamily="18" charset="0"/>
                </a:rPr>
                <a:t>Alpha particle (He nucleus)</a:t>
              </a:r>
            </a:p>
          </p:txBody>
        </p:sp>
        <p:sp>
          <p:nvSpPr>
            <p:cNvPr id="12309" name="Text Box 22"/>
            <p:cNvSpPr txBox="1">
              <a:spLocks noChangeArrowheads="1"/>
            </p:cNvSpPr>
            <p:nvPr/>
          </p:nvSpPr>
          <p:spPr bwMode="auto">
            <a:xfrm>
              <a:off x="4032" y="1536"/>
              <a:ext cx="100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600" dirty="0">
                  <a:solidFill>
                    <a:schemeClr val="accent6">
                      <a:lumMod val="75000"/>
                    </a:schemeClr>
                  </a:solidFill>
                  <a:latin typeface="Times New Roman" panose="02020603050405020304" pitchFamily="18" charset="0"/>
                </a:rPr>
                <a:t>Proton</a:t>
              </a:r>
            </a:p>
          </p:txBody>
        </p:sp>
        <p:sp>
          <p:nvSpPr>
            <p:cNvPr id="12310" name="Text Box 24"/>
            <p:cNvSpPr txBox="1">
              <a:spLocks noChangeArrowheads="1"/>
            </p:cNvSpPr>
            <p:nvPr/>
          </p:nvSpPr>
          <p:spPr bwMode="auto">
            <a:xfrm>
              <a:off x="3984" y="2256"/>
              <a:ext cx="100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600" dirty="0">
                  <a:solidFill>
                    <a:schemeClr val="accent6">
                      <a:lumMod val="75000"/>
                    </a:schemeClr>
                  </a:solidFill>
                  <a:latin typeface="Times New Roman" panose="02020603050405020304" pitchFamily="18" charset="0"/>
                </a:rPr>
                <a:t>Neutron</a:t>
              </a:r>
            </a:p>
          </p:txBody>
        </p:sp>
        <p:sp>
          <p:nvSpPr>
            <p:cNvPr id="12311" name="Text Box 25"/>
            <p:cNvSpPr txBox="1">
              <a:spLocks noChangeArrowheads="1"/>
            </p:cNvSpPr>
            <p:nvPr/>
          </p:nvSpPr>
          <p:spPr bwMode="auto">
            <a:xfrm>
              <a:off x="3756" y="2635"/>
              <a:ext cx="120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600" dirty="0" smtClean="0">
                  <a:solidFill>
                    <a:schemeClr val="accent6">
                      <a:lumMod val="75000"/>
                    </a:schemeClr>
                  </a:solidFill>
                  <a:latin typeface="Times New Roman" panose="02020603050405020304" pitchFamily="18" charset="0"/>
                </a:rPr>
                <a:t>Electron (</a:t>
              </a:r>
              <a:r>
                <a:rPr lang="el-GR" altLang="en-US" sz="1600" dirty="0" smtClean="0">
                  <a:solidFill>
                    <a:schemeClr val="accent6">
                      <a:lumMod val="75000"/>
                    </a:schemeClr>
                  </a:solidFill>
                  <a:latin typeface="Times New Roman" panose="02020603050405020304" pitchFamily="18" charset="0"/>
                </a:rPr>
                <a:t>β</a:t>
              </a:r>
              <a:r>
                <a:rPr lang="en-US" altLang="en-US" sz="1600" baseline="30000" dirty="0" smtClean="0">
                  <a:solidFill>
                    <a:schemeClr val="accent6">
                      <a:lumMod val="75000"/>
                    </a:schemeClr>
                  </a:solidFill>
                  <a:latin typeface="Times New Roman" panose="02020603050405020304" pitchFamily="18" charset="0"/>
                </a:rPr>
                <a:t>-</a:t>
              </a:r>
              <a:r>
                <a:rPr lang="en-US" altLang="en-US" sz="1600" dirty="0" smtClean="0">
                  <a:solidFill>
                    <a:schemeClr val="accent6">
                      <a:lumMod val="75000"/>
                    </a:schemeClr>
                  </a:solidFill>
                  <a:latin typeface="Times New Roman" panose="02020603050405020304" pitchFamily="18" charset="0"/>
                </a:rPr>
                <a:t> particle)</a:t>
              </a:r>
              <a:endParaRPr lang="en-US" altLang="en-US" sz="1600" dirty="0">
                <a:solidFill>
                  <a:schemeClr val="accent6">
                    <a:lumMod val="75000"/>
                  </a:schemeClr>
                </a:solidFill>
                <a:latin typeface="Times New Roman" panose="02020603050405020304" pitchFamily="18" charset="0"/>
              </a:endParaRPr>
            </a:p>
          </p:txBody>
        </p:sp>
        <p:pic>
          <p:nvPicPr>
            <p:cNvPr id="12295" name="Picture 11"/>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168" y="1728"/>
              <a:ext cx="1343"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Rectangle 22"/>
          <p:cNvSpPr>
            <a:spLocks noChangeArrowheads="1"/>
          </p:cNvSpPr>
          <p:nvPr/>
        </p:nvSpPr>
        <p:spPr bwMode="auto">
          <a:xfrm>
            <a:off x="205099" y="5876211"/>
            <a:ext cx="86839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0"/>
              </a:spcBef>
              <a:buFontTx/>
              <a:buNone/>
            </a:pPr>
            <a:r>
              <a:rPr lang="en-US" altLang="en-US" sz="2800" dirty="0">
                <a:solidFill>
                  <a:schemeClr val="accent6">
                    <a:lumMod val="75000"/>
                  </a:schemeClr>
                </a:solidFill>
              </a:rPr>
              <a:t>Isotopes studied at NSCL have </a:t>
            </a:r>
            <a:r>
              <a:rPr lang="en-US" altLang="en-US" sz="2800" b="1" dirty="0">
                <a:solidFill>
                  <a:schemeClr val="accent6">
                    <a:lumMod val="75000"/>
                  </a:schemeClr>
                </a:solidFill>
              </a:rPr>
              <a:t>short half-lives </a:t>
            </a:r>
            <a:r>
              <a:rPr lang="en-US" altLang="en-US" sz="2800" dirty="0">
                <a:solidFill>
                  <a:schemeClr val="accent6">
                    <a:lumMod val="75000"/>
                  </a:schemeClr>
                </a:solidFill>
              </a:rPr>
              <a:t>(&lt; 1 s)</a:t>
            </a:r>
          </a:p>
        </p:txBody>
      </p:sp>
    </p:spTree>
    <p:extLst>
      <p:ext uri="{BB962C8B-B14F-4D97-AF65-F5344CB8AC3E}">
        <p14:creationId xmlns:p14="http://schemas.microsoft.com/office/powerpoint/2010/main" val="3442498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nodeType="afterGroup">
                            <p:stCondLst>
                              <p:cond delay="1000"/>
                            </p:stCondLst>
                            <p:childTnLst>
                              <p:par>
                                <p:cTn id="9" presetID="22" presetClass="entr" presetSubtype="8" fill="hold" grpId="0" nodeType="afterEffect">
                                  <p:stCondLst>
                                    <p:cond delay="100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3410581" y="1053982"/>
            <a:ext cx="2505075" cy="3248025"/>
            <a:chOff x="2256" y="960"/>
            <a:chExt cx="1578" cy="2046"/>
          </a:xfrm>
        </p:grpSpPr>
        <p:pic>
          <p:nvPicPr>
            <p:cNvPr id="13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6" y="960"/>
              <a:ext cx="1578"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4" name="Text Box 6"/>
            <p:cNvSpPr txBox="1">
              <a:spLocks noChangeArrowheads="1"/>
            </p:cNvSpPr>
            <p:nvPr/>
          </p:nvSpPr>
          <p:spPr bwMode="auto">
            <a:xfrm>
              <a:off x="2448" y="2679"/>
              <a:ext cx="113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accent6">
                      <a:lumMod val="75000"/>
                    </a:schemeClr>
                  </a:solidFill>
                </a:rPr>
                <a:t>Surveying</a:t>
              </a:r>
            </a:p>
          </p:txBody>
        </p:sp>
      </p:grpSp>
      <p:grpSp>
        <p:nvGrpSpPr>
          <p:cNvPr id="3" name="Group 13"/>
          <p:cNvGrpSpPr>
            <a:grpSpLocks/>
          </p:cNvGrpSpPr>
          <p:nvPr/>
        </p:nvGrpSpPr>
        <p:grpSpPr bwMode="auto">
          <a:xfrm>
            <a:off x="6304594" y="1053982"/>
            <a:ext cx="2325687" cy="3675063"/>
            <a:chOff x="4079" y="960"/>
            <a:chExt cx="1465" cy="2315"/>
          </a:xfrm>
        </p:grpSpPr>
        <p:pic>
          <p:nvPicPr>
            <p:cNvPr id="133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9" y="960"/>
              <a:ext cx="1445"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Text Box 7"/>
            <p:cNvSpPr txBox="1">
              <a:spLocks noChangeArrowheads="1"/>
            </p:cNvSpPr>
            <p:nvPr/>
          </p:nvSpPr>
          <p:spPr bwMode="auto">
            <a:xfrm>
              <a:off x="4079" y="2679"/>
              <a:ext cx="1403"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accent6">
                      <a:lumMod val="75000"/>
                    </a:schemeClr>
                  </a:solidFill>
                </a:rPr>
                <a:t>Labeling</a:t>
              </a:r>
            </a:p>
            <a:p>
              <a:pPr algn="ctr" eaLnBrk="1" hangingPunct="1">
                <a:spcBef>
                  <a:spcPct val="0"/>
                </a:spcBef>
                <a:buFontTx/>
                <a:buNone/>
              </a:pPr>
              <a:r>
                <a:rPr lang="en-US" altLang="en-US" sz="2800" dirty="0">
                  <a:solidFill>
                    <a:schemeClr val="accent6">
                      <a:lumMod val="75000"/>
                    </a:schemeClr>
                  </a:solidFill>
                </a:rPr>
                <a:t>and Training</a:t>
              </a:r>
            </a:p>
          </p:txBody>
        </p:sp>
      </p:grpSp>
      <p:sp>
        <p:nvSpPr>
          <p:cNvPr id="225288" name="Text Box 8"/>
          <p:cNvSpPr txBox="1">
            <a:spLocks noChangeArrowheads="1"/>
          </p:cNvSpPr>
          <p:nvPr/>
        </p:nvSpPr>
        <p:spPr bwMode="auto">
          <a:xfrm>
            <a:off x="514981" y="4863982"/>
            <a:ext cx="7848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dirty="0" smtClean="0">
                <a:solidFill>
                  <a:schemeClr val="accent6">
                    <a:lumMod val="75000"/>
                  </a:schemeClr>
                </a:solidFill>
              </a:rPr>
              <a:t>Let’s demonstrate how to block radiation…</a:t>
            </a:r>
            <a:endParaRPr lang="en-US" altLang="en-US" sz="2000" dirty="0">
              <a:solidFill>
                <a:schemeClr val="accent6">
                  <a:lumMod val="75000"/>
                </a:schemeClr>
              </a:solidFill>
            </a:endParaRPr>
          </a:p>
        </p:txBody>
      </p:sp>
      <p:grpSp>
        <p:nvGrpSpPr>
          <p:cNvPr id="4" name="Group 11"/>
          <p:cNvGrpSpPr>
            <a:grpSpLocks/>
          </p:cNvGrpSpPr>
          <p:nvPr/>
        </p:nvGrpSpPr>
        <p:grpSpPr bwMode="auto">
          <a:xfrm>
            <a:off x="514981" y="1053982"/>
            <a:ext cx="2543175" cy="3248025"/>
            <a:chOff x="432" y="960"/>
            <a:chExt cx="1602" cy="2046"/>
          </a:xfrm>
        </p:grpSpPr>
        <p:sp>
          <p:nvSpPr>
            <p:cNvPr id="13319" name="Text Box 5"/>
            <p:cNvSpPr txBox="1">
              <a:spLocks noChangeArrowheads="1"/>
            </p:cNvSpPr>
            <p:nvPr/>
          </p:nvSpPr>
          <p:spPr bwMode="auto">
            <a:xfrm>
              <a:off x="567" y="2679"/>
              <a:ext cx="105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accent6">
                      <a:lumMod val="75000"/>
                    </a:schemeClr>
                  </a:solidFill>
                </a:rPr>
                <a:t>Shielding</a:t>
              </a:r>
            </a:p>
          </p:txBody>
        </p:sp>
        <p:pic>
          <p:nvPicPr>
            <p:cNvPr id="13320" name="Picture 9" descr="great-wall-of-china"/>
            <p:cNvPicPr>
              <a:picLocks noChangeAspect="1" noChangeArrowheads="1"/>
            </p:cNvPicPr>
            <p:nvPr/>
          </p:nvPicPr>
          <p:blipFill>
            <a:blip r:embed="rId5">
              <a:extLst>
                <a:ext uri="{28A0092B-C50C-407E-A947-70E740481C1C}">
                  <a14:useLocalDpi xmlns:a14="http://schemas.microsoft.com/office/drawing/2010/main" val="0"/>
                </a:ext>
              </a:extLst>
            </a:blip>
            <a:srcRect l="28268"/>
            <a:stretch>
              <a:fillRect/>
            </a:stretch>
          </p:blipFill>
          <p:spPr bwMode="auto">
            <a:xfrm>
              <a:off x="432" y="960"/>
              <a:ext cx="1602" cy="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8" name="Rectangle 10"/>
          <p:cNvSpPr>
            <a:spLocks noGrp="1" noChangeArrowheads="1"/>
          </p:cNvSpPr>
          <p:nvPr>
            <p:ph type="title"/>
          </p:nvPr>
        </p:nvSpPr>
        <p:spPr/>
        <p:txBody>
          <a:bodyPr/>
          <a:lstStyle/>
          <a:p>
            <a:pPr eaLnBrk="1" hangingPunct="1"/>
            <a:r>
              <a:rPr lang="en-US" altLang="en-US" dirty="0" smtClean="0"/>
              <a:t>How do we keep radiation away from people?</a:t>
            </a:r>
          </a:p>
        </p:txBody>
      </p:sp>
    </p:spTree>
    <p:extLst>
      <p:ext uri="{BB962C8B-B14F-4D97-AF65-F5344CB8AC3E}">
        <p14:creationId xmlns:p14="http://schemas.microsoft.com/office/powerpoint/2010/main" val="32978069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par>
                          <p:cTn id="16" fill="hold" nodeType="afterGroup">
                            <p:stCondLst>
                              <p:cond delay="6000"/>
                            </p:stCondLst>
                            <p:childTnLst>
                              <p:par>
                                <p:cTn id="17" presetID="2" presetClass="entr" presetSubtype="4" fill="hold" grpId="0" nodeType="afterEffect">
                                  <p:stCondLst>
                                    <p:cond delay="0"/>
                                  </p:stCondLst>
                                  <p:childTnLst>
                                    <p:set>
                                      <p:cBhvr>
                                        <p:cTn id="18" dur="1" fill="hold">
                                          <p:stCondLst>
                                            <p:cond delay="0"/>
                                          </p:stCondLst>
                                        </p:cTn>
                                        <p:tgtEl>
                                          <p:spTgt spid="225288"/>
                                        </p:tgtEl>
                                        <p:attrNameLst>
                                          <p:attrName>style.visibility</p:attrName>
                                        </p:attrNameLst>
                                      </p:cBhvr>
                                      <p:to>
                                        <p:strVal val="visible"/>
                                      </p:to>
                                    </p:set>
                                    <p:anim calcmode="lin" valueType="num">
                                      <p:cBhvr additive="base">
                                        <p:cTn id="19" dur="500" fill="hold"/>
                                        <p:tgtEl>
                                          <p:spTgt spid="225288"/>
                                        </p:tgtEl>
                                        <p:attrNameLst>
                                          <p:attrName>ppt_x</p:attrName>
                                        </p:attrNameLst>
                                      </p:cBhvr>
                                      <p:tavLst>
                                        <p:tav tm="0">
                                          <p:val>
                                            <p:strVal val="#ppt_x"/>
                                          </p:val>
                                        </p:tav>
                                        <p:tav tm="100000">
                                          <p:val>
                                            <p:strVal val="#ppt_x"/>
                                          </p:val>
                                        </p:tav>
                                      </p:tavLst>
                                    </p:anim>
                                    <p:anim calcmode="lin" valueType="num">
                                      <p:cBhvr additive="base">
                                        <p:cTn id="20" dur="500" fill="hold"/>
                                        <p:tgtEl>
                                          <p:spTgt spid="2252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4979" name="Group 3"/>
          <p:cNvGraphicFramePr>
            <a:graphicFrameLocks noGrp="1"/>
          </p:cNvGraphicFramePr>
          <p:nvPr>
            <p:ph idx="1"/>
            <p:extLst>
              <p:ext uri="{D42A27DB-BD31-4B8C-83A1-F6EECF244321}">
                <p14:modId xmlns:p14="http://schemas.microsoft.com/office/powerpoint/2010/main" val="3404986697"/>
              </p:ext>
            </p:extLst>
          </p:nvPr>
        </p:nvGraphicFramePr>
        <p:xfrm>
          <a:off x="685800" y="1444783"/>
          <a:ext cx="7848600" cy="4168776"/>
        </p:xfrm>
        <a:graphic>
          <a:graphicData uri="http://schemas.openxmlformats.org/drawingml/2006/table">
            <a:tbl>
              <a:tblPr/>
              <a:tblGrid>
                <a:gridCol w="5029200"/>
                <a:gridCol w="2819400"/>
              </a:tblGrid>
              <a:tr h="45711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FFCC"/>
                          </a:solidFill>
                          <a:effectLst/>
                          <a:latin typeface="Book Antiqua" pitchFamily="18" charset="0"/>
                        </a:rPr>
                        <a:t>Radiation source</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FFCC"/>
                          </a:solidFill>
                          <a:effectLst/>
                          <a:latin typeface="Book Antiqua" pitchFamily="18" charset="0"/>
                        </a:rPr>
                        <a:t>Dose</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r>
              <a:tr h="7619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00FFFF"/>
                          </a:solidFill>
                          <a:effectLst/>
                          <a:latin typeface="Book Antiqua" pitchFamily="18" charset="0"/>
                        </a:rPr>
                        <a:t>Average exposure for general public (natural + medical)</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00FFFF"/>
                          </a:solidFill>
                          <a:effectLst/>
                          <a:latin typeface="Book Antiqua" pitchFamily="18" charset="0"/>
                        </a:rPr>
                        <a:t>&gt; 300 </a:t>
                      </a:r>
                      <a:r>
                        <a:rPr kumimoji="0" lang="en-US" sz="2200" b="1" i="0" u="none" strike="noStrike" cap="none" normalizeH="0" baseline="0" dirty="0" err="1" smtClean="0">
                          <a:ln>
                            <a:noFill/>
                          </a:ln>
                          <a:solidFill>
                            <a:srgbClr val="00FFFF"/>
                          </a:solidFill>
                          <a:effectLst/>
                          <a:latin typeface="Book Antiqua" pitchFamily="18" charset="0"/>
                        </a:rPr>
                        <a:t>mRem</a:t>
                      </a:r>
                      <a:r>
                        <a:rPr kumimoji="0" lang="en-US" sz="2200" b="1" i="0" u="none" strike="noStrike" cap="none" normalizeH="0" baseline="0" dirty="0" smtClean="0">
                          <a:ln>
                            <a:noFill/>
                          </a:ln>
                          <a:solidFill>
                            <a:srgbClr val="00FFFF"/>
                          </a:solidFill>
                          <a:effectLst/>
                          <a:latin typeface="Book Antiqua" pitchFamily="18" charset="0"/>
                        </a:rPr>
                        <a:t>/yr</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r>
              <a:tr h="7619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rgbClr val="66FF33"/>
                          </a:solidFill>
                          <a:effectLst/>
                          <a:latin typeface="Book Antiqua" pitchFamily="18" charset="0"/>
                        </a:rPr>
                        <a:t>Government (NRC) exposure limit for lab visitors</a:t>
                      </a:r>
                      <a:endParaRPr kumimoji="0" lang="en-US" sz="2200" b="1" i="0" u="none" strike="noStrike" cap="none" normalizeH="0" baseline="0" dirty="0" smtClean="0">
                        <a:ln>
                          <a:noFill/>
                        </a:ln>
                        <a:solidFill>
                          <a:srgbClr val="66FF33"/>
                        </a:solidFill>
                        <a:effectLst/>
                        <a:latin typeface="Book Antiqua" pitchFamily="18" charset="0"/>
                      </a:endParaRP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66FF33"/>
                          </a:solidFill>
                          <a:effectLst/>
                          <a:latin typeface="Book Antiqua" pitchFamily="18" charset="0"/>
                        </a:rPr>
                        <a:t>100 </a:t>
                      </a:r>
                      <a:r>
                        <a:rPr kumimoji="0" lang="en-US" sz="2200" b="1" i="0" u="none" strike="noStrike" cap="none" normalizeH="0" baseline="0" dirty="0" err="1" smtClean="0">
                          <a:ln>
                            <a:noFill/>
                          </a:ln>
                          <a:solidFill>
                            <a:srgbClr val="66FF33"/>
                          </a:solidFill>
                          <a:effectLst/>
                          <a:latin typeface="Book Antiqua" pitchFamily="18" charset="0"/>
                        </a:rPr>
                        <a:t>mRem</a:t>
                      </a:r>
                      <a:r>
                        <a:rPr kumimoji="0" lang="en-US" sz="2200" b="1" i="0" u="none" strike="noStrike" cap="none" normalizeH="0" baseline="0" dirty="0" smtClean="0">
                          <a:ln>
                            <a:noFill/>
                          </a:ln>
                          <a:solidFill>
                            <a:srgbClr val="66FF33"/>
                          </a:solidFill>
                          <a:effectLst/>
                          <a:latin typeface="Book Antiqua" pitchFamily="18" charset="0"/>
                        </a:rPr>
                        <a:t>/yr</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r>
              <a:tr h="43807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FF00"/>
                          </a:solidFill>
                          <a:effectLst/>
                          <a:latin typeface="Book Antiqua" pitchFamily="18" charset="0"/>
                        </a:rPr>
                        <a:t>NSCL/FRIB ALARA goal for visitors</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rgbClr val="FFFF00"/>
                          </a:solidFill>
                          <a:effectLst/>
                          <a:latin typeface="Book Antiqua" pitchFamily="18" charset="0"/>
                        </a:rPr>
                        <a:t>10 mRem/yr</a:t>
                      </a:r>
                      <a:endParaRPr kumimoji="0" lang="en-US" sz="2200" b="1" i="0" u="none" strike="noStrike" cap="none" normalizeH="0" baseline="0" dirty="0" smtClean="0">
                        <a:ln>
                          <a:noFill/>
                        </a:ln>
                        <a:solidFill>
                          <a:srgbClr val="FFFF00"/>
                        </a:solidFill>
                        <a:effectLst/>
                        <a:latin typeface="Book Antiqua" pitchFamily="18"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r>
              <a:tr h="4396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9900"/>
                          </a:solidFill>
                          <a:effectLst/>
                          <a:latin typeface="Book Antiqua" pitchFamily="18" charset="0"/>
                        </a:rPr>
                        <a:t>Your visit today</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9900"/>
                          </a:solidFill>
                          <a:effectLst/>
                          <a:latin typeface="Book Antiqua" pitchFamily="18" charset="0"/>
                        </a:rPr>
                        <a:t>&lt;&lt; 1 </a:t>
                      </a:r>
                      <a:r>
                        <a:rPr kumimoji="0" lang="en-US" sz="2200" b="1" i="0" u="none" strike="noStrike" cap="none" normalizeH="0" baseline="0" dirty="0" err="1" smtClean="0">
                          <a:ln>
                            <a:noFill/>
                          </a:ln>
                          <a:solidFill>
                            <a:srgbClr val="FF9900"/>
                          </a:solidFill>
                          <a:effectLst/>
                          <a:latin typeface="Book Antiqua" pitchFamily="18" charset="0"/>
                        </a:rPr>
                        <a:t>mRem</a:t>
                      </a:r>
                      <a:endParaRPr kumimoji="0" lang="en-US" sz="2200" b="1" i="0" u="none" strike="noStrike" cap="none" normalizeH="0" baseline="0" dirty="0" smtClean="0">
                        <a:ln>
                          <a:noFill/>
                        </a:ln>
                        <a:solidFill>
                          <a:srgbClr val="FF9900"/>
                        </a:solidFill>
                        <a:effectLst/>
                        <a:latin typeface="Book Antiqua" pitchFamily="18"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r>
              <a:tr h="4809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66CC"/>
                          </a:solidFill>
                          <a:effectLst/>
                          <a:latin typeface="Book Antiqua" pitchFamily="18" charset="0"/>
                        </a:rPr>
                        <a:t>Dental x-ray</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rgbClr val="FF66CC"/>
                          </a:solidFill>
                          <a:effectLst/>
                          <a:latin typeface="Book Antiqua" pitchFamily="18" charset="0"/>
                        </a:rPr>
                        <a:t>0.5-1 </a:t>
                      </a:r>
                      <a:r>
                        <a:rPr kumimoji="0" lang="en-US" sz="2200" b="1" i="0" u="none" strike="noStrike" cap="none" normalizeH="0" baseline="0" dirty="0" err="1" smtClean="0">
                          <a:ln>
                            <a:noFill/>
                          </a:ln>
                          <a:solidFill>
                            <a:srgbClr val="FF66CC"/>
                          </a:solidFill>
                          <a:effectLst/>
                          <a:latin typeface="Book Antiqua" pitchFamily="18" charset="0"/>
                        </a:rPr>
                        <a:t>mRem</a:t>
                      </a:r>
                      <a:endParaRPr kumimoji="0" lang="en-US" sz="2200" b="1" i="0" u="none" strike="noStrike" cap="none" normalizeH="0" baseline="0" dirty="0" smtClean="0">
                        <a:ln>
                          <a:noFill/>
                        </a:ln>
                        <a:solidFill>
                          <a:srgbClr val="FF66CC"/>
                        </a:solidFill>
                        <a:effectLst/>
                        <a:latin typeface="Book Antiqua" pitchFamily="18"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r>
              <a:tr h="8290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CC66FF"/>
                          </a:solidFill>
                          <a:effectLst/>
                          <a:latin typeface="Book Antiqua" pitchFamily="18" charset="0"/>
                        </a:rPr>
                        <a:t>Smoking a pack of cigarettes</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66CC"/>
                          </a:solidFill>
                          <a:effectLst/>
                          <a:latin typeface="Book Antiqua" pitchFamily="18" charset="0"/>
                        </a:rPr>
                        <a:t>~2 </a:t>
                      </a:r>
                      <a:r>
                        <a:rPr kumimoji="0" lang="en-US" sz="2200" b="1" i="0" u="none" strike="noStrike" cap="none" normalizeH="0" baseline="0" dirty="0" err="1" smtClean="0">
                          <a:ln>
                            <a:noFill/>
                          </a:ln>
                          <a:solidFill>
                            <a:srgbClr val="FF66CC"/>
                          </a:solidFill>
                          <a:effectLst/>
                          <a:latin typeface="Book Antiqua" pitchFamily="18" charset="0"/>
                        </a:rPr>
                        <a:t>mRem</a:t>
                      </a:r>
                      <a:r>
                        <a:rPr kumimoji="0" lang="en-US" sz="2200" b="1" i="0" u="none" strike="noStrike" cap="none" normalizeH="0" baseline="0" dirty="0" smtClean="0">
                          <a:ln>
                            <a:noFill/>
                          </a:ln>
                          <a:solidFill>
                            <a:srgbClr val="FF66CC"/>
                          </a:solidFill>
                          <a:effectLst/>
                          <a:latin typeface="Book Antiqua" pitchFamily="18"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66CC"/>
                          </a:solidFill>
                          <a:effectLst/>
                          <a:latin typeface="Book Antiqua" pitchFamily="18" charset="0"/>
                        </a:rPr>
                        <a:t>(800 </a:t>
                      </a:r>
                      <a:r>
                        <a:rPr kumimoji="0" lang="en-US" sz="2200" b="1" i="0" u="none" strike="noStrike" cap="none" normalizeH="0" baseline="0" dirty="0" err="1" smtClean="0">
                          <a:ln>
                            <a:noFill/>
                          </a:ln>
                          <a:solidFill>
                            <a:srgbClr val="FF66CC"/>
                          </a:solidFill>
                          <a:effectLst/>
                          <a:latin typeface="Book Antiqua" pitchFamily="18" charset="0"/>
                        </a:rPr>
                        <a:t>mRem</a:t>
                      </a:r>
                      <a:r>
                        <a:rPr kumimoji="0" lang="en-US" sz="2200" b="1" i="0" u="none" strike="noStrike" cap="none" normalizeH="0" baseline="0" dirty="0" smtClean="0">
                          <a:ln>
                            <a:noFill/>
                          </a:ln>
                          <a:solidFill>
                            <a:srgbClr val="FF66CC"/>
                          </a:solidFill>
                          <a:effectLst/>
                          <a:latin typeface="Book Antiqua" pitchFamily="18" charset="0"/>
                        </a:rPr>
                        <a:t>/</a:t>
                      </a:r>
                      <a:r>
                        <a:rPr kumimoji="0" lang="en-US" sz="2200" b="1" i="0" u="none" strike="noStrike" cap="none" normalizeH="0" baseline="0" dirty="0" err="1" smtClean="0">
                          <a:ln>
                            <a:noFill/>
                          </a:ln>
                          <a:solidFill>
                            <a:srgbClr val="FF66CC"/>
                          </a:solidFill>
                          <a:effectLst/>
                          <a:latin typeface="Book Antiqua" pitchFamily="18" charset="0"/>
                        </a:rPr>
                        <a:t>yr</a:t>
                      </a:r>
                      <a:r>
                        <a:rPr kumimoji="0" lang="en-US" sz="2200" b="1" i="0" u="none" strike="noStrike" cap="none" normalizeH="0" baseline="0" dirty="0" smtClean="0">
                          <a:ln>
                            <a:noFill/>
                          </a:ln>
                          <a:solidFill>
                            <a:srgbClr val="FF66CC"/>
                          </a:solidFill>
                          <a:effectLst/>
                          <a:latin typeface="Book Antiqua" pitchFamily="18" charset="0"/>
                        </a:rPr>
                        <a:t>)</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r>
            </a:tbl>
          </a:graphicData>
        </a:graphic>
      </p:graphicFrame>
      <p:sp>
        <p:nvSpPr>
          <p:cNvPr id="4" name="Rectangle 10"/>
          <p:cNvSpPr txBox="1">
            <a:spLocks noChangeArrowheads="1"/>
          </p:cNvSpPr>
          <p:nvPr/>
        </p:nvSpPr>
        <p:spPr>
          <a:xfrm>
            <a:off x="628650" y="163288"/>
            <a:ext cx="7886700" cy="5388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baseline="0">
                <a:solidFill>
                  <a:schemeClr val="tx1"/>
                </a:solidFill>
                <a:latin typeface="Californian FB" panose="0207040306080B030204" pitchFamily="18" charset="0"/>
                <a:ea typeface="+mj-ea"/>
                <a:cs typeface="+mj-cs"/>
              </a:defRPr>
            </a:lvl1pPr>
          </a:lstStyle>
          <a:p>
            <a:r>
              <a:rPr lang="en-US" altLang="en-US" dirty="0" smtClean="0"/>
              <a:t>Radiation Exposure and You</a:t>
            </a:r>
          </a:p>
        </p:txBody>
      </p:sp>
    </p:spTree>
    <p:extLst>
      <p:ext uri="{BB962C8B-B14F-4D97-AF65-F5344CB8AC3E}">
        <p14:creationId xmlns:p14="http://schemas.microsoft.com/office/powerpoint/2010/main" val="368852224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54979"/>
                                        </p:tgtEl>
                                        <p:attrNameLst>
                                          <p:attrName>style.visibility</p:attrName>
                                        </p:attrNameLst>
                                      </p:cBhvr>
                                      <p:to>
                                        <p:strVal val="visible"/>
                                      </p:to>
                                    </p:set>
                                    <p:animEffect transition="in" filter="wipe(up)">
                                      <p:cBhvr>
                                        <p:cTn id="7" dur="5000"/>
                                        <p:tgtEl>
                                          <p:spTgt spid="254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smtClean="0"/>
              <a:t>How to make unstable nuclei</a:t>
            </a:r>
          </a:p>
        </p:txBody>
      </p:sp>
      <p:sp>
        <p:nvSpPr>
          <p:cNvPr id="18435" name="Text Box 4"/>
          <p:cNvSpPr txBox="1">
            <a:spLocks noChangeArrowheads="1"/>
          </p:cNvSpPr>
          <p:nvPr/>
        </p:nvSpPr>
        <p:spPr bwMode="auto">
          <a:xfrm>
            <a:off x="249238" y="5810474"/>
            <a:ext cx="85899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accent6">
                    <a:lumMod val="75000"/>
                  </a:schemeClr>
                </a:solidFill>
                <a:latin typeface="Century Gothic" panose="020B0502020202020204" pitchFamily="34" charset="0"/>
              </a:rPr>
              <a:t>NSCL’s Coupled Cyclotron Facility</a:t>
            </a:r>
          </a:p>
        </p:txBody>
      </p:sp>
      <p:pic>
        <p:nvPicPr>
          <p:cNvPr id="2" name="Walk through the CC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58794" y="821724"/>
            <a:ext cx="7469659" cy="4979773"/>
          </a:xfrm>
          <a:prstGeom prst="rect">
            <a:avLst/>
          </a:prstGeom>
        </p:spPr>
      </p:pic>
    </p:spTree>
    <p:extLst>
      <p:ext uri="{BB962C8B-B14F-4D97-AF65-F5344CB8AC3E}">
        <p14:creationId xmlns:p14="http://schemas.microsoft.com/office/powerpoint/2010/main" val="26104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8"/>
          <p:cNvGrpSpPr>
            <a:grpSpLocks/>
          </p:cNvGrpSpPr>
          <p:nvPr/>
        </p:nvGrpSpPr>
        <p:grpSpPr bwMode="auto">
          <a:xfrm>
            <a:off x="346640" y="2322975"/>
            <a:ext cx="8171235" cy="3634890"/>
            <a:chOff x="-1590" y="1005"/>
            <a:chExt cx="5490" cy="2573"/>
          </a:xfrm>
        </p:grpSpPr>
        <p:pic>
          <p:nvPicPr>
            <p:cNvPr id="20485" name="Picture 9"/>
            <p:cNvPicPr>
              <a:picLocks noChangeAspect="1" noChangeArrowheads="1"/>
            </p:cNvPicPr>
            <p:nvPr/>
          </p:nvPicPr>
          <p:blipFill>
            <a:blip r:embed="rId3">
              <a:extLst>
                <a:ext uri="{28A0092B-C50C-407E-A947-70E740481C1C}">
                  <a14:useLocalDpi xmlns:a14="http://schemas.microsoft.com/office/drawing/2010/main" val="0"/>
                </a:ext>
              </a:extLst>
            </a:blip>
            <a:srcRect t="6779"/>
            <a:stretch>
              <a:fillRect/>
            </a:stretch>
          </p:blipFill>
          <p:spPr bwMode="auto">
            <a:xfrm>
              <a:off x="-1590" y="1005"/>
              <a:ext cx="2550" cy="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 Box 11"/>
            <p:cNvSpPr txBox="1">
              <a:spLocks noChangeArrowheads="1"/>
            </p:cNvSpPr>
            <p:nvPr/>
          </p:nvSpPr>
          <p:spPr bwMode="auto">
            <a:xfrm>
              <a:off x="1212" y="2515"/>
              <a:ext cx="26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3363" indent="-233363">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pPr>
              <a:endParaRPr lang="en-US" altLang="en-US" sz="1600" b="1" dirty="0">
                <a:solidFill>
                  <a:schemeClr val="accent6">
                    <a:lumMod val="75000"/>
                  </a:schemeClr>
                </a:solidFill>
              </a:endParaRPr>
            </a:p>
          </p:txBody>
        </p:sp>
      </p:grpSp>
      <p:sp>
        <p:nvSpPr>
          <p:cNvPr id="20482" name="Rectangle 2"/>
          <p:cNvSpPr>
            <a:spLocks noGrp="1" noChangeArrowheads="1"/>
          </p:cNvSpPr>
          <p:nvPr>
            <p:ph type="title"/>
          </p:nvPr>
        </p:nvSpPr>
        <p:spPr>
          <a:xfrm>
            <a:off x="628650" y="163288"/>
            <a:ext cx="2756807" cy="1045310"/>
          </a:xfrm>
        </p:spPr>
        <p:txBody>
          <a:bodyPr/>
          <a:lstStyle/>
          <a:p>
            <a:pPr eaLnBrk="1" hangingPunct="1"/>
            <a:r>
              <a:rPr lang="en-US" altLang="en-US" dirty="0" smtClean="0"/>
              <a:t>How do you smash nuclei?</a:t>
            </a:r>
          </a:p>
        </p:txBody>
      </p:sp>
      <p:grpSp>
        <p:nvGrpSpPr>
          <p:cNvPr id="2" name="Group 3"/>
          <p:cNvGrpSpPr>
            <a:grpSpLocks/>
          </p:cNvGrpSpPr>
          <p:nvPr/>
        </p:nvGrpSpPr>
        <p:grpSpPr bwMode="auto">
          <a:xfrm>
            <a:off x="628371" y="1469557"/>
            <a:ext cx="8080671" cy="4777765"/>
            <a:chOff x="460" y="747"/>
            <a:chExt cx="5720" cy="3382"/>
          </a:xfrm>
        </p:grpSpPr>
        <p:sp>
          <p:nvSpPr>
            <p:cNvPr id="20490" name="Text Box 5"/>
            <p:cNvSpPr txBox="1">
              <a:spLocks noChangeArrowheads="1"/>
            </p:cNvSpPr>
            <p:nvPr/>
          </p:nvSpPr>
          <p:spPr bwMode="auto">
            <a:xfrm>
              <a:off x="2966" y="960"/>
              <a:ext cx="3214" cy="3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3363" indent="-233363">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indent="0" eaLnBrk="1" hangingPunct="1">
                <a:spcBef>
                  <a:spcPct val="0"/>
                </a:spcBef>
                <a:buNone/>
              </a:pPr>
              <a:r>
                <a:rPr lang="en-US" altLang="en-US" sz="2000" b="1" dirty="0" smtClean="0">
                  <a:solidFill>
                    <a:srgbClr val="D6A162"/>
                  </a:solidFill>
                </a:rPr>
                <a:t>HUGE MACHINES</a:t>
              </a:r>
              <a:endParaRPr lang="en-US" altLang="en-US" sz="2000" b="1" dirty="0">
                <a:solidFill>
                  <a:srgbClr val="D6A162"/>
                </a:solidFill>
              </a:endParaRPr>
            </a:p>
            <a:p>
              <a:pPr>
                <a:spcBef>
                  <a:spcPct val="0"/>
                </a:spcBef>
              </a:pPr>
              <a:r>
                <a:rPr lang="en-US" altLang="en-US" sz="2000" b="1" dirty="0" smtClean="0">
                  <a:solidFill>
                    <a:schemeClr val="accent6">
                      <a:lumMod val="75000"/>
                    </a:schemeClr>
                  </a:solidFill>
                </a:rPr>
                <a:t>10 feet or 14 feet wide </a:t>
              </a:r>
            </a:p>
            <a:p>
              <a:pPr>
                <a:spcBef>
                  <a:spcPct val="0"/>
                </a:spcBef>
              </a:pPr>
              <a:r>
                <a:rPr lang="en-US" altLang="en-US" sz="2000" dirty="0" smtClean="0">
                  <a:solidFill>
                    <a:schemeClr val="accent6">
                      <a:lumMod val="75000"/>
                    </a:schemeClr>
                  </a:solidFill>
                </a:rPr>
                <a:t>Weighs &gt; </a:t>
              </a:r>
              <a:r>
                <a:rPr lang="en-US" altLang="en-US" sz="2000" b="1" dirty="0" smtClean="0">
                  <a:solidFill>
                    <a:schemeClr val="accent6">
                      <a:lumMod val="75000"/>
                    </a:schemeClr>
                  </a:solidFill>
                </a:rPr>
                <a:t>100 tons</a:t>
              </a:r>
            </a:p>
            <a:p>
              <a:pPr marL="0" indent="0">
                <a:spcBef>
                  <a:spcPct val="0"/>
                </a:spcBef>
                <a:buNone/>
              </a:pPr>
              <a:r>
                <a:rPr lang="en-US" altLang="en-US" sz="2000" b="1" dirty="0" smtClean="0">
                  <a:solidFill>
                    <a:srgbClr val="D6A162"/>
                  </a:solidFill>
                </a:rPr>
                <a:t>STEER with POWERFUL </a:t>
              </a:r>
              <a:r>
                <a:rPr lang="en-US" altLang="en-US" sz="2000" b="1" dirty="0">
                  <a:solidFill>
                    <a:srgbClr val="D6A162"/>
                  </a:solidFill>
                </a:rPr>
                <a:t>MAGNETS </a:t>
              </a:r>
              <a:endParaRPr lang="en-US" altLang="en-US" sz="2000" b="1" dirty="0" smtClean="0">
                <a:solidFill>
                  <a:srgbClr val="D6A162"/>
                </a:solidFill>
              </a:endParaRPr>
            </a:p>
            <a:p>
              <a:pPr>
                <a:spcBef>
                  <a:spcPct val="0"/>
                </a:spcBef>
              </a:pPr>
              <a:r>
                <a:rPr lang="en-US" altLang="en-US" sz="2000" dirty="0" smtClean="0">
                  <a:solidFill>
                    <a:schemeClr val="accent6">
                      <a:lumMod val="75000"/>
                    </a:schemeClr>
                  </a:solidFill>
                </a:rPr>
                <a:t>Superconducting wire </a:t>
              </a:r>
              <a:r>
                <a:rPr lang="en-US" altLang="en-US" sz="2000" b="1" dirty="0">
                  <a:solidFill>
                    <a:schemeClr val="accent6">
                      <a:lumMod val="75000"/>
                    </a:schemeClr>
                  </a:solidFill>
                </a:rPr>
                <a:t>38 </a:t>
              </a:r>
              <a:r>
                <a:rPr lang="en-US" altLang="en-US" sz="2000" b="1" dirty="0" smtClean="0">
                  <a:solidFill>
                    <a:schemeClr val="accent6">
                      <a:lumMod val="75000"/>
                    </a:schemeClr>
                  </a:solidFill>
                </a:rPr>
                <a:t>miles long</a:t>
              </a:r>
              <a:endParaRPr lang="en-US" altLang="en-US" sz="2000" b="1" dirty="0">
                <a:solidFill>
                  <a:schemeClr val="accent6">
                    <a:lumMod val="75000"/>
                  </a:schemeClr>
                </a:solidFill>
              </a:endParaRPr>
            </a:p>
            <a:p>
              <a:pPr>
                <a:spcBef>
                  <a:spcPct val="0"/>
                </a:spcBef>
              </a:pPr>
              <a:r>
                <a:rPr lang="en-US" altLang="en-US" sz="2000" b="1" dirty="0" smtClean="0">
                  <a:solidFill>
                    <a:schemeClr val="accent6">
                      <a:lumMod val="75000"/>
                    </a:schemeClr>
                  </a:solidFill>
                </a:rPr>
                <a:t>100,000x</a:t>
              </a:r>
              <a:r>
                <a:rPr lang="en-US" altLang="en-US" sz="2000" dirty="0" smtClean="0">
                  <a:solidFill>
                    <a:schemeClr val="accent6">
                      <a:lumMod val="75000"/>
                    </a:schemeClr>
                  </a:solidFill>
                </a:rPr>
                <a:t> stronger than Earth’s Magnetic field</a:t>
              </a:r>
            </a:p>
            <a:p>
              <a:pPr marL="0" indent="0">
                <a:spcBef>
                  <a:spcPct val="0"/>
                </a:spcBef>
                <a:buNone/>
              </a:pPr>
              <a:r>
                <a:rPr lang="en-US" altLang="en-US" sz="2000" b="1" dirty="0">
                  <a:solidFill>
                    <a:srgbClr val="D6A162"/>
                  </a:solidFill>
                </a:rPr>
                <a:t>SPEED UP with HIGH VOLTAGE </a:t>
              </a:r>
            </a:p>
            <a:p>
              <a:pPr>
                <a:spcBef>
                  <a:spcPct val="0"/>
                </a:spcBef>
              </a:pPr>
              <a:r>
                <a:rPr lang="en-US" altLang="en-US" sz="2000" dirty="0">
                  <a:solidFill>
                    <a:schemeClr val="accent6">
                      <a:lumMod val="75000"/>
                    </a:schemeClr>
                  </a:solidFill>
                </a:rPr>
                <a:t>Dees apply 140,000 volts</a:t>
              </a:r>
              <a:r>
                <a:rPr lang="en-US" altLang="en-US" sz="2000" b="1" dirty="0">
                  <a:solidFill>
                    <a:schemeClr val="accent6">
                      <a:lumMod val="75000"/>
                    </a:schemeClr>
                  </a:solidFill>
                </a:rPr>
                <a:t> </a:t>
              </a:r>
            </a:p>
            <a:p>
              <a:pPr>
                <a:spcBef>
                  <a:spcPct val="0"/>
                </a:spcBef>
              </a:pPr>
              <a:r>
                <a:rPr lang="en-US" altLang="en-US" sz="2000" dirty="0" smtClean="0">
                  <a:solidFill>
                    <a:schemeClr val="accent6">
                      <a:lumMod val="75000"/>
                    </a:schemeClr>
                  </a:solidFill>
                </a:rPr>
                <a:t>Accelerates for </a:t>
              </a:r>
              <a:r>
                <a:rPr lang="en-US" altLang="en-US" sz="2000" b="1" dirty="0" smtClean="0">
                  <a:solidFill>
                    <a:schemeClr val="accent6">
                      <a:lumMod val="75000"/>
                    </a:schemeClr>
                  </a:solidFill>
                </a:rPr>
                <a:t>0.000035 </a:t>
              </a:r>
              <a:r>
                <a:rPr lang="en-US" altLang="en-US" sz="2000" b="1" dirty="0">
                  <a:solidFill>
                    <a:schemeClr val="accent6">
                      <a:lumMod val="75000"/>
                    </a:schemeClr>
                  </a:solidFill>
                </a:rPr>
                <a:t>seconds</a:t>
              </a:r>
            </a:p>
            <a:p>
              <a:pPr>
                <a:spcBef>
                  <a:spcPct val="0"/>
                </a:spcBef>
              </a:pPr>
              <a:r>
                <a:rPr lang="en-US" altLang="en-US" sz="2000" dirty="0">
                  <a:solidFill>
                    <a:schemeClr val="accent6">
                      <a:lumMod val="75000"/>
                    </a:schemeClr>
                  </a:solidFill>
                </a:rPr>
                <a:t>Nuclei exit </a:t>
              </a:r>
              <a:r>
                <a:rPr lang="en-US" altLang="en-US" sz="2000" dirty="0" smtClean="0">
                  <a:solidFill>
                    <a:schemeClr val="accent6">
                      <a:lumMod val="75000"/>
                    </a:schemeClr>
                  </a:solidFill>
                </a:rPr>
                <a:t>fast enough to go </a:t>
              </a:r>
              <a:r>
                <a:rPr lang="en-US" altLang="en-US" sz="2000" b="1" dirty="0">
                  <a:solidFill>
                    <a:schemeClr val="accent6">
                      <a:lumMod val="75000"/>
                    </a:schemeClr>
                  </a:solidFill>
                </a:rPr>
                <a:t>FOUR times around the earth per second</a:t>
              </a:r>
            </a:p>
            <a:p>
              <a:pPr marL="0" indent="0">
                <a:spcBef>
                  <a:spcPct val="0"/>
                </a:spcBef>
                <a:buNone/>
              </a:pPr>
              <a:endParaRPr lang="en-US" altLang="en-US" sz="1600" b="1" dirty="0">
                <a:solidFill>
                  <a:schemeClr val="accent6">
                    <a:lumMod val="75000"/>
                  </a:schemeClr>
                </a:solidFill>
              </a:endParaRPr>
            </a:p>
            <a:p>
              <a:pPr eaLnBrk="1" hangingPunct="1">
                <a:spcBef>
                  <a:spcPct val="0"/>
                </a:spcBef>
              </a:pPr>
              <a:endParaRPr lang="en-US" altLang="en-US" sz="1600" dirty="0">
                <a:solidFill>
                  <a:schemeClr val="accent6">
                    <a:lumMod val="75000"/>
                  </a:schemeClr>
                </a:solidFill>
              </a:endParaRPr>
            </a:p>
          </p:txBody>
        </p:sp>
        <p:sp>
          <p:nvSpPr>
            <p:cNvPr id="20491" name="Text Box 6"/>
            <p:cNvSpPr txBox="1">
              <a:spLocks noChangeArrowheads="1"/>
            </p:cNvSpPr>
            <p:nvPr/>
          </p:nvSpPr>
          <p:spPr bwMode="auto">
            <a:xfrm>
              <a:off x="1679" y="3584"/>
              <a:ext cx="1287"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4400" dirty="0" smtClean="0">
                  <a:solidFill>
                    <a:srgbClr val="006633"/>
                  </a:solidFill>
                  <a:latin typeface="Univers LT Std 85 XBlk"/>
                </a:rPr>
                <a:t>K1200</a:t>
              </a:r>
              <a:endParaRPr lang="en-US" altLang="en-US" sz="2800" dirty="0">
                <a:solidFill>
                  <a:srgbClr val="006633"/>
                </a:solidFill>
                <a:latin typeface="Univers LT Std 85 XBlk"/>
              </a:endParaRPr>
            </a:p>
          </p:txBody>
        </p:sp>
        <p:sp>
          <p:nvSpPr>
            <p:cNvPr id="20492" name="Text Box 7"/>
            <p:cNvSpPr txBox="1">
              <a:spLocks noChangeArrowheads="1"/>
            </p:cNvSpPr>
            <p:nvPr/>
          </p:nvSpPr>
          <p:spPr bwMode="auto">
            <a:xfrm>
              <a:off x="460" y="747"/>
              <a:ext cx="2324" cy="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800" b="1" dirty="0">
                  <a:solidFill>
                    <a:srgbClr val="006633"/>
                  </a:solidFill>
                  <a:effectLst>
                    <a:outerShdw blurRad="38100" dist="38100" dir="2700000" algn="tl">
                      <a:srgbClr val="000000">
                        <a:alpha val="43137"/>
                      </a:srgbClr>
                    </a:outerShdw>
                  </a:effectLst>
                  <a:latin typeface="Century Gothic" panose="020B0502020202020204" pitchFamily="34" charset="0"/>
                </a:rPr>
                <a:t>World’s </a:t>
              </a:r>
              <a:r>
                <a:rPr lang="en-US" altLang="en-US" sz="1800" b="1" i="1" dirty="0" smtClean="0">
                  <a:solidFill>
                    <a:srgbClr val="006633"/>
                  </a:solidFill>
                  <a:effectLst>
                    <a:outerShdw blurRad="38100" dist="38100" dir="2700000" algn="tl">
                      <a:srgbClr val="000000">
                        <a:alpha val="43137"/>
                      </a:srgbClr>
                    </a:outerShdw>
                  </a:effectLst>
                  <a:latin typeface="Century Gothic" panose="020B0502020202020204" pitchFamily="34" charset="0"/>
                </a:rPr>
                <a:t>second-highest-energy </a:t>
              </a:r>
              <a:r>
                <a:rPr lang="en-US" altLang="en-US" sz="1800" b="1" dirty="0" smtClean="0">
                  <a:solidFill>
                    <a:srgbClr val="006633"/>
                  </a:solidFill>
                  <a:effectLst>
                    <a:outerShdw blurRad="38100" dist="38100" dir="2700000" algn="tl">
                      <a:srgbClr val="000000">
                        <a:alpha val="43137"/>
                      </a:srgbClr>
                    </a:outerShdw>
                  </a:effectLst>
                  <a:latin typeface="Century Gothic" panose="020B0502020202020204" pitchFamily="34" charset="0"/>
                </a:rPr>
                <a:t>superconducting </a:t>
              </a:r>
              <a:r>
                <a:rPr lang="en-US" altLang="en-US" sz="1800" b="1" dirty="0">
                  <a:solidFill>
                    <a:srgbClr val="006633"/>
                  </a:solidFill>
                  <a:effectLst>
                    <a:outerShdw blurRad="38100" dist="38100" dir="2700000" algn="tl">
                      <a:srgbClr val="000000">
                        <a:alpha val="43137"/>
                      </a:srgbClr>
                    </a:outerShdw>
                  </a:effectLst>
                  <a:latin typeface="Century Gothic" panose="020B0502020202020204" pitchFamily="34" charset="0"/>
                </a:rPr>
                <a:t>cyclotron</a:t>
              </a:r>
            </a:p>
          </p:txBody>
        </p:sp>
      </p:gr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5457" y="214659"/>
            <a:ext cx="5536248" cy="1356195"/>
          </a:xfrm>
          <a:prstGeom prst="rect">
            <a:avLst/>
          </a:prstGeom>
        </p:spPr>
      </p:pic>
      <p:sp>
        <p:nvSpPr>
          <p:cNvPr id="5" name="Rectangle 4"/>
          <p:cNvSpPr/>
          <p:nvPr/>
        </p:nvSpPr>
        <p:spPr>
          <a:xfrm>
            <a:off x="4561114" y="413657"/>
            <a:ext cx="431254" cy="457200"/>
          </a:xfrm>
          <a:prstGeom prst="rect">
            <a:avLst/>
          </a:prstGeom>
          <a:solidFill>
            <a:schemeClr val="accent6">
              <a:lumMod val="75000"/>
              <a:alpha val="3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472541" y="849085"/>
            <a:ext cx="609601" cy="620485"/>
          </a:xfrm>
          <a:prstGeom prst="rect">
            <a:avLst/>
          </a:prstGeom>
          <a:solidFill>
            <a:schemeClr val="accent6">
              <a:lumMod val="75000"/>
              <a:alpha val="3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9922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0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sz="2800" dirty="0" smtClean="0"/>
              <a:t>Detectors</a:t>
            </a:r>
          </a:p>
        </p:txBody>
      </p:sp>
      <p:grpSp>
        <p:nvGrpSpPr>
          <p:cNvPr id="2" name="Group 3"/>
          <p:cNvGrpSpPr>
            <a:grpSpLocks/>
          </p:cNvGrpSpPr>
          <p:nvPr/>
        </p:nvGrpSpPr>
        <p:grpSpPr bwMode="auto">
          <a:xfrm>
            <a:off x="628650" y="998474"/>
            <a:ext cx="3196375" cy="2176035"/>
            <a:chOff x="192" y="864"/>
            <a:chExt cx="2448" cy="1669"/>
          </a:xfrm>
        </p:grpSpPr>
        <p:grpSp>
          <p:nvGrpSpPr>
            <p:cNvPr id="28684" name="Group 4"/>
            <p:cNvGrpSpPr>
              <a:grpSpLocks/>
            </p:cNvGrpSpPr>
            <p:nvPr/>
          </p:nvGrpSpPr>
          <p:grpSpPr bwMode="auto">
            <a:xfrm>
              <a:off x="192" y="864"/>
              <a:ext cx="2448" cy="1669"/>
              <a:chOff x="192" y="864"/>
              <a:chExt cx="2448" cy="1669"/>
            </a:xfrm>
          </p:grpSpPr>
          <p:pic>
            <p:nvPicPr>
              <p:cNvPr id="28686" name="Picture 5"/>
              <p:cNvPicPr>
                <a:picLocks noChangeAspect="1" noChangeArrowheads="1"/>
              </p:cNvPicPr>
              <p:nvPr/>
            </p:nvPicPr>
            <p:blipFill>
              <a:blip r:embed="rId2">
                <a:extLst>
                  <a:ext uri="{28A0092B-C50C-407E-A947-70E740481C1C}">
                    <a14:useLocalDpi xmlns:a14="http://schemas.microsoft.com/office/drawing/2010/main" val="0"/>
                  </a:ext>
                </a:extLst>
              </a:blip>
              <a:srcRect r="4295" b="16667"/>
              <a:stretch>
                <a:fillRect/>
              </a:stretch>
            </p:blipFill>
            <p:spPr bwMode="auto">
              <a:xfrm>
                <a:off x="192" y="864"/>
                <a:ext cx="2448" cy="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7" name="Text Box 6"/>
              <p:cNvSpPr txBox="1">
                <a:spLocks noChangeArrowheads="1"/>
              </p:cNvSpPr>
              <p:nvPr/>
            </p:nvSpPr>
            <p:spPr bwMode="auto">
              <a:xfrm>
                <a:off x="720" y="1626"/>
                <a:ext cx="1248"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800"/>
                  <a:t>“</a:t>
                </a:r>
                <a:r>
                  <a:rPr lang="en-US" altLang="en-US" sz="1800">
                    <a:solidFill>
                      <a:srgbClr val="D6A162"/>
                    </a:solidFill>
                  </a:rPr>
                  <a:t>Halo nuclei</a:t>
                </a:r>
                <a:r>
                  <a:rPr lang="en-US" altLang="en-US" sz="1800"/>
                  <a:t>” and neutron-rich isotopes</a:t>
                </a:r>
                <a:endParaRPr lang="en-US" altLang="en-US" sz="1800">
                  <a:solidFill>
                    <a:srgbClr val="D6A162"/>
                  </a:solidFill>
                </a:endParaRPr>
              </a:p>
            </p:txBody>
          </p:sp>
        </p:grpSp>
        <p:sp>
          <p:nvSpPr>
            <p:cNvPr id="28685" name="Text Box 7"/>
            <p:cNvSpPr txBox="1">
              <a:spLocks noChangeArrowheads="1"/>
            </p:cNvSpPr>
            <p:nvPr/>
          </p:nvSpPr>
          <p:spPr bwMode="auto">
            <a:xfrm>
              <a:off x="672" y="1290"/>
              <a:ext cx="117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3600" b="1"/>
                <a:t>MoNA  </a:t>
              </a:r>
            </a:p>
          </p:txBody>
        </p:sp>
      </p:grpSp>
      <p:grpSp>
        <p:nvGrpSpPr>
          <p:cNvPr id="4" name="Group 12"/>
          <p:cNvGrpSpPr>
            <a:grpSpLocks/>
          </p:cNvGrpSpPr>
          <p:nvPr/>
        </p:nvGrpSpPr>
        <p:grpSpPr bwMode="auto">
          <a:xfrm>
            <a:off x="4811066" y="1796673"/>
            <a:ext cx="2974793" cy="4070160"/>
            <a:chOff x="1275" y="768"/>
            <a:chExt cx="2512" cy="3442"/>
          </a:xfrm>
        </p:grpSpPr>
        <p:pic>
          <p:nvPicPr>
            <p:cNvPr id="28681" name="Picture 13"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5" y="768"/>
              <a:ext cx="2469" cy="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Text Box 14"/>
            <p:cNvSpPr txBox="1">
              <a:spLocks noChangeArrowheads="1"/>
            </p:cNvSpPr>
            <p:nvPr/>
          </p:nvSpPr>
          <p:spPr bwMode="auto">
            <a:xfrm rot="5400000">
              <a:off x="1993" y="2138"/>
              <a:ext cx="3094"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b="1" dirty="0"/>
                <a:t>S800 Spectrograph</a:t>
              </a:r>
            </a:p>
          </p:txBody>
        </p:sp>
        <p:sp>
          <p:nvSpPr>
            <p:cNvPr id="28683" name="Text Box 15"/>
            <p:cNvSpPr txBox="1">
              <a:spLocks noChangeArrowheads="1"/>
            </p:cNvSpPr>
            <p:nvPr/>
          </p:nvSpPr>
          <p:spPr bwMode="auto">
            <a:xfrm>
              <a:off x="1367" y="3711"/>
              <a:ext cx="225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800" dirty="0"/>
                <a:t>Nuclei found in </a:t>
              </a:r>
              <a:r>
                <a:rPr lang="en-US" altLang="en-US" sz="1800" dirty="0">
                  <a:solidFill>
                    <a:srgbClr val="D6A162"/>
                  </a:solidFill>
                </a:rPr>
                <a:t>stellar reactions</a:t>
              </a:r>
            </a:p>
          </p:txBody>
        </p:sp>
      </p:grpSp>
      <p:grpSp>
        <p:nvGrpSpPr>
          <p:cNvPr id="5" name="Group 20"/>
          <p:cNvGrpSpPr>
            <a:grpSpLocks/>
          </p:cNvGrpSpPr>
          <p:nvPr/>
        </p:nvGrpSpPr>
        <p:grpSpPr bwMode="auto">
          <a:xfrm>
            <a:off x="1318064" y="3274725"/>
            <a:ext cx="3196375" cy="2230793"/>
            <a:chOff x="192" y="2284"/>
            <a:chExt cx="2448" cy="1711"/>
          </a:xfrm>
        </p:grpSpPr>
        <p:pic>
          <p:nvPicPr>
            <p:cNvPr id="28678" name="Picture 21" descr="Hira-beautiful"/>
            <p:cNvPicPr>
              <a:picLocks noChangeAspect="1" noChangeArrowheads="1"/>
            </p:cNvPicPr>
            <p:nvPr/>
          </p:nvPicPr>
          <p:blipFill>
            <a:blip r:embed="rId4">
              <a:extLst>
                <a:ext uri="{28A0092B-C50C-407E-A947-70E740481C1C}">
                  <a14:useLocalDpi xmlns:a14="http://schemas.microsoft.com/office/drawing/2010/main" val="0"/>
                </a:ext>
              </a:extLst>
            </a:blip>
            <a:srcRect t="6824"/>
            <a:stretch>
              <a:fillRect/>
            </a:stretch>
          </p:blipFill>
          <p:spPr bwMode="auto">
            <a:xfrm>
              <a:off x="192" y="2284"/>
              <a:ext cx="2448" cy="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 Box 22"/>
            <p:cNvSpPr txBox="1">
              <a:spLocks noChangeArrowheads="1"/>
            </p:cNvSpPr>
            <p:nvPr/>
          </p:nvSpPr>
          <p:spPr bwMode="auto">
            <a:xfrm>
              <a:off x="240" y="2592"/>
              <a:ext cx="187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800" dirty="0">
                  <a:solidFill>
                    <a:srgbClr val="D6A162"/>
                  </a:solidFill>
                </a:rPr>
                <a:t>Nuclear states</a:t>
              </a:r>
              <a:r>
                <a:rPr lang="en-US" altLang="en-US" sz="1800" dirty="0"/>
                <a:t> from particles freed in collisions</a:t>
              </a:r>
              <a:endParaRPr lang="en-US" altLang="en-US" sz="1800" dirty="0">
                <a:solidFill>
                  <a:srgbClr val="D6A162"/>
                </a:solidFill>
              </a:endParaRPr>
            </a:p>
          </p:txBody>
        </p:sp>
        <p:sp>
          <p:nvSpPr>
            <p:cNvPr id="28680" name="Text Box 23"/>
            <p:cNvSpPr txBox="1">
              <a:spLocks noChangeArrowheads="1"/>
            </p:cNvSpPr>
            <p:nvPr/>
          </p:nvSpPr>
          <p:spPr bwMode="auto">
            <a:xfrm>
              <a:off x="1670" y="3564"/>
              <a:ext cx="88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3600" b="1" dirty="0" err="1"/>
                <a:t>HiRA</a:t>
              </a:r>
              <a:endParaRPr lang="en-US" altLang="en-US" sz="3600" b="1" dirty="0"/>
            </a:p>
          </p:txBody>
        </p:sp>
      </p:gr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5457" y="214659"/>
            <a:ext cx="5536248" cy="1356195"/>
          </a:xfrm>
          <a:prstGeom prst="rect">
            <a:avLst/>
          </a:prstGeom>
        </p:spPr>
      </p:pic>
      <p:sp>
        <p:nvSpPr>
          <p:cNvPr id="17" name="Rectangle 16"/>
          <p:cNvSpPr/>
          <p:nvPr/>
        </p:nvSpPr>
        <p:spPr>
          <a:xfrm>
            <a:off x="5932714" y="214659"/>
            <a:ext cx="2988991" cy="1356195"/>
          </a:xfrm>
          <a:prstGeom prst="rect">
            <a:avLst/>
          </a:prstGeom>
          <a:solidFill>
            <a:schemeClr val="accent6">
              <a:lumMod val="75000"/>
              <a:alpha val="3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Box 23"/>
          <p:cNvSpPr txBox="1">
            <a:spLocks noChangeArrowheads="1"/>
          </p:cNvSpPr>
          <p:nvPr/>
        </p:nvSpPr>
        <p:spPr bwMode="auto">
          <a:xfrm>
            <a:off x="628650" y="5496835"/>
            <a:ext cx="793037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800" b="1" dirty="0" smtClean="0">
                <a:solidFill>
                  <a:srgbClr val="C00000"/>
                </a:solidFill>
              </a:rPr>
              <a:t>Problem: </a:t>
            </a:r>
          </a:p>
          <a:p>
            <a:pPr eaLnBrk="1" hangingPunct="1">
              <a:spcBef>
                <a:spcPct val="0"/>
              </a:spcBef>
              <a:buFontTx/>
              <a:buNone/>
            </a:pPr>
            <a:r>
              <a:rPr lang="en-US" altLang="en-US" sz="2800" b="1" dirty="0" smtClean="0">
                <a:solidFill>
                  <a:schemeClr val="accent6">
                    <a:lumMod val="75000"/>
                  </a:schemeClr>
                </a:solidFill>
              </a:rPr>
              <a:t>How do you measure something you can’t see? </a:t>
            </a:r>
            <a:endParaRPr lang="en-US" altLang="en-US" sz="2800" b="1" dirty="0">
              <a:solidFill>
                <a:schemeClr val="accent6">
                  <a:lumMod val="75000"/>
                </a:schemeClr>
              </a:solidFill>
            </a:endParaRPr>
          </a:p>
        </p:txBody>
      </p:sp>
    </p:spTree>
    <p:extLst>
      <p:ext uri="{BB962C8B-B14F-4D97-AF65-F5344CB8AC3E}">
        <p14:creationId xmlns:p14="http://schemas.microsoft.com/office/powerpoint/2010/main" val="4045823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par>
                          <p:cTn id="14" fill="hold" nodeType="afterGroup">
                            <p:stCondLst>
                              <p:cond delay="15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par>
                          <p:cTn id="18" fill="hold" nodeType="afterGroup">
                            <p:stCondLst>
                              <p:cond delay="25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childTnLst>
                                </p:cTn>
                              </p:par>
                            </p:childTnLst>
                          </p:cTn>
                        </p:par>
                        <p:par>
                          <p:cTn id="22" fill="hold">
                            <p:stCondLst>
                              <p:cond delay="3500"/>
                            </p:stCondLst>
                            <p:childTnLst>
                              <p:par>
                                <p:cTn id="23" presetID="22" presetClass="entr" presetSubtype="8"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sz="2800" smtClean="0"/>
              <a:t>I want to find the shape of the nucleus!</a:t>
            </a:r>
          </a:p>
        </p:txBody>
      </p:sp>
      <p:sp>
        <p:nvSpPr>
          <p:cNvPr id="3" name="Content Placeholder 2"/>
          <p:cNvSpPr>
            <a:spLocks noGrp="1"/>
          </p:cNvSpPr>
          <p:nvPr>
            <p:ph idx="1"/>
          </p:nvPr>
        </p:nvSpPr>
        <p:spPr>
          <a:xfrm>
            <a:off x="700314" y="1600200"/>
            <a:ext cx="3726543" cy="4114800"/>
          </a:xfrm>
        </p:spPr>
        <p:txBody>
          <a:bodyPr/>
          <a:lstStyle/>
          <a:p>
            <a:pPr>
              <a:buFontTx/>
              <a:buNone/>
              <a:defRPr/>
            </a:pPr>
            <a:r>
              <a:rPr lang="en-US" dirty="0" smtClean="0"/>
              <a:t>Solution: </a:t>
            </a:r>
          </a:p>
          <a:p>
            <a:pPr>
              <a:defRPr/>
            </a:pPr>
            <a:r>
              <a:rPr lang="en-US" b="1" dirty="0" smtClean="0"/>
              <a:t>throw stuff </a:t>
            </a:r>
            <a:r>
              <a:rPr lang="en-US" dirty="0" smtClean="0"/>
              <a:t>at the nucleus, see where it bounces off…</a:t>
            </a:r>
          </a:p>
          <a:p>
            <a:pPr>
              <a:defRPr/>
            </a:pPr>
            <a:r>
              <a:rPr lang="en-US" i="1" dirty="0" smtClean="0"/>
              <a:t>or</a:t>
            </a:r>
            <a:r>
              <a:rPr lang="en-US" dirty="0" smtClean="0"/>
              <a:t> </a:t>
            </a:r>
            <a:r>
              <a:rPr lang="en-US" b="1" dirty="0" smtClean="0"/>
              <a:t>throw the nucleus </a:t>
            </a:r>
            <a:r>
              <a:rPr lang="en-US" dirty="0" smtClean="0"/>
              <a:t>at the stuff, works the same way!</a:t>
            </a:r>
            <a:endParaRPr lang="en-US" dirty="0"/>
          </a:p>
        </p:txBody>
      </p:sp>
      <p:pic>
        <p:nvPicPr>
          <p:cNvPr id="20484" name="Picture 2" descr="http://www.funnyaccidents.org/wp-content/uploads/2009/09/FunnySportsAccid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5350" y="1600200"/>
            <a:ext cx="381000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3890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Useful information</a:t>
            </a:r>
            <a:endParaRPr lang="en-US" dirty="0"/>
          </a:p>
        </p:txBody>
      </p:sp>
      <p:sp>
        <p:nvSpPr>
          <p:cNvPr id="3" name="Content Placeholder 2"/>
          <p:cNvSpPr>
            <a:spLocks noGrp="1"/>
          </p:cNvSpPr>
          <p:nvPr>
            <p:ph idx="1"/>
          </p:nvPr>
        </p:nvSpPr>
        <p:spPr>
          <a:xfrm>
            <a:off x="628650" y="849086"/>
            <a:ext cx="4032362" cy="5543549"/>
          </a:xfrm>
        </p:spPr>
        <p:txBody>
          <a:bodyPr/>
          <a:lstStyle/>
          <a:p>
            <a:r>
              <a:rPr lang="en-US" dirty="0" smtClean="0"/>
              <a:t>Location of </a:t>
            </a:r>
            <a:r>
              <a:rPr lang="en-US" b="1" dirty="0" smtClean="0"/>
              <a:t>bathrooms</a:t>
            </a:r>
            <a:r>
              <a:rPr lang="en-US" dirty="0" smtClean="0"/>
              <a:t>!</a:t>
            </a:r>
          </a:p>
          <a:p>
            <a:r>
              <a:rPr lang="en-US" dirty="0" smtClean="0"/>
              <a:t>If you have minors in your group, your leader must complete a </a:t>
            </a:r>
            <a:r>
              <a:rPr lang="en-US" b="1" dirty="0" smtClean="0"/>
              <a:t>permission form</a:t>
            </a:r>
            <a:r>
              <a:rPr lang="en-US" dirty="0" smtClean="0"/>
              <a:t>.</a:t>
            </a:r>
          </a:p>
          <a:p>
            <a:r>
              <a:rPr lang="en-US" dirty="0" smtClean="0"/>
              <a:t>Photography is not allowed on the tour, but we have a designated </a:t>
            </a:r>
            <a:r>
              <a:rPr lang="en-US" b="1" dirty="0" smtClean="0"/>
              <a:t>location for a group photo </a:t>
            </a:r>
            <a:r>
              <a:rPr lang="en-US" dirty="0" smtClean="0"/>
              <a:t>if you want.</a:t>
            </a:r>
          </a:p>
          <a:p>
            <a:r>
              <a:rPr lang="en-US" dirty="0"/>
              <a:t>You are not expected to </a:t>
            </a:r>
            <a:r>
              <a:rPr lang="en-US" dirty="0" smtClean="0"/>
              <a:t>know or understand </a:t>
            </a:r>
            <a:r>
              <a:rPr lang="en-US" dirty="0"/>
              <a:t>everything</a:t>
            </a:r>
            <a:r>
              <a:rPr lang="en-US" dirty="0" smtClean="0"/>
              <a:t>! It’s OK.</a:t>
            </a:r>
            <a:endParaRPr lang="en-US" dirty="0"/>
          </a:p>
          <a:p>
            <a:r>
              <a:rPr lang="en-US" dirty="0" smtClean="0"/>
              <a:t>Stopping us to </a:t>
            </a:r>
            <a:r>
              <a:rPr lang="en-US" b="1" dirty="0" smtClean="0"/>
              <a:t>ask questions </a:t>
            </a:r>
            <a:r>
              <a:rPr lang="en-US" dirty="0" smtClean="0"/>
              <a:t>is encouraged!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1012" y="849086"/>
            <a:ext cx="3074974" cy="5462125"/>
          </a:xfrm>
          <a:prstGeom prst="rect">
            <a:avLst/>
          </a:prstGeom>
        </p:spPr>
      </p:pic>
    </p:spTree>
    <p:extLst>
      <p:ext uri="{BB962C8B-B14F-4D97-AF65-F5344CB8AC3E}">
        <p14:creationId xmlns:p14="http://schemas.microsoft.com/office/powerpoint/2010/main" val="21716845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beamlin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 y="939799"/>
            <a:ext cx="4648200" cy="351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5"/>
          <p:cNvSpPr txBox="1">
            <a:spLocks noChangeArrowheads="1"/>
          </p:cNvSpPr>
          <p:nvPr/>
        </p:nvSpPr>
        <p:spPr bwMode="auto">
          <a:xfrm>
            <a:off x="533400" y="1011237"/>
            <a:ext cx="1905000" cy="461962"/>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400">
                <a:solidFill>
                  <a:srgbClr val="333C2B"/>
                </a:solidFill>
              </a:rPr>
              <a:t>NSCL today</a:t>
            </a:r>
          </a:p>
        </p:txBody>
      </p:sp>
      <p:grpSp>
        <p:nvGrpSpPr>
          <p:cNvPr id="2" name="Group 11"/>
          <p:cNvGrpSpPr>
            <a:grpSpLocks/>
          </p:cNvGrpSpPr>
          <p:nvPr/>
        </p:nvGrpSpPr>
        <p:grpSpPr bwMode="auto">
          <a:xfrm>
            <a:off x="355600" y="787399"/>
            <a:ext cx="5892800" cy="5383213"/>
            <a:chOff x="644348" y="1676400"/>
            <a:chExt cx="5999163" cy="5429250"/>
          </a:xfrm>
        </p:grpSpPr>
        <p:pic>
          <p:nvPicPr>
            <p:cNvPr id="21511" name="Picture 6" descr="FRIB_layou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4348" y="1676400"/>
              <a:ext cx="5999163"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762328" y="1767662"/>
              <a:ext cx="1903829" cy="461110"/>
            </a:xfrm>
            <a:prstGeom prst="rect">
              <a:avLst/>
            </a:prstGeom>
            <a:solidFill>
              <a:srgbClr val="FFFFFF">
                <a:alpha val="50196"/>
              </a:srgbClr>
            </a:solidFill>
          </p:spPr>
          <p:txBody>
            <a:bodyPr>
              <a:spAutoFit/>
            </a:bodyPr>
            <a:lstStyle/>
            <a:p>
              <a:pPr eaLnBrk="1" hangingPunct="1">
                <a:defRPr/>
              </a:pPr>
              <a:r>
                <a:rPr lang="en-US" sz="2400" dirty="0">
                  <a:solidFill>
                    <a:srgbClr val="333C2B"/>
                  </a:solidFill>
                  <a:latin typeface="+mn-lt"/>
                </a:rPr>
                <a:t>FRIB design</a:t>
              </a:r>
            </a:p>
          </p:txBody>
        </p:sp>
      </p:grpSp>
      <p:sp>
        <p:nvSpPr>
          <p:cNvPr id="11" name="Content Placeholder 2"/>
          <p:cNvSpPr txBox="1">
            <a:spLocks/>
          </p:cNvSpPr>
          <p:nvPr/>
        </p:nvSpPr>
        <p:spPr bwMode="auto">
          <a:xfrm>
            <a:off x="6324600" y="787399"/>
            <a:ext cx="2667000" cy="5105400"/>
          </a:xfrm>
          <a:prstGeom prst="rect">
            <a:avLst/>
          </a:prstGeom>
          <a:solidFill>
            <a:schemeClr val="bg1"/>
          </a:solidFill>
          <a:ln w="9525">
            <a:noFill/>
            <a:miter lim="800000"/>
            <a:headEnd/>
            <a:tailEnd/>
          </a:ln>
        </p:spPr>
        <p:txBody>
          <a:bodyPr/>
          <a:lstStyle/>
          <a:p>
            <a:pPr marL="342900" indent="-342900">
              <a:spcBef>
                <a:spcPct val="20000"/>
              </a:spcBef>
              <a:defRPr/>
            </a:pPr>
            <a:r>
              <a:rPr lang="en-US" sz="3200" kern="0" dirty="0">
                <a:solidFill>
                  <a:schemeClr val="accent6">
                    <a:lumMod val="75000"/>
                  </a:schemeClr>
                </a:solidFill>
                <a:latin typeface="+mn-lt"/>
                <a:cs typeface="+mn-cs"/>
              </a:rPr>
              <a:t>Solution: SMASH HARDER, SMASH MORE with </a:t>
            </a:r>
            <a:r>
              <a:rPr lang="en-US" sz="3200" b="1" kern="0" dirty="0">
                <a:solidFill>
                  <a:schemeClr val="accent6">
                    <a:lumMod val="75000"/>
                  </a:schemeClr>
                </a:solidFill>
                <a:latin typeface="+mn-lt"/>
                <a:cs typeface="+mn-cs"/>
              </a:rPr>
              <a:t>$730 million </a:t>
            </a:r>
            <a:r>
              <a:rPr lang="en-US" sz="3200" kern="0" dirty="0">
                <a:solidFill>
                  <a:srgbClr val="D6A162"/>
                </a:solidFill>
                <a:latin typeface="+mn-lt"/>
                <a:cs typeface="+mn-cs"/>
              </a:rPr>
              <a:t>Facility for Rare Isotope Beams</a:t>
            </a:r>
          </a:p>
        </p:txBody>
      </p:sp>
      <p:sp>
        <p:nvSpPr>
          <p:cNvPr id="13" name="Title 1"/>
          <p:cNvSpPr txBox="1">
            <a:spLocks/>
          </p:cNvSpPr>
          <p:nvPr/>
        </p:nvSpPr>
        <p:spPr bwMode="auto">
          <a:xfrm>
            <a:off x="627232" y="-141111"/>
            <a:ext cx="7178622" cy="1143000"/>
          </a:xfrm>
          <a:prstGeom prst="rect">
            <a:avLst/>
          </a:prstGeom>
          <a:noFill/>
          <a:ln w="9525">
            <a:noFill/>
            <a:miter lim="800000"/>
            <a:headEnd/>
            <a:tailEnd/>
          </a:ln>
        </p:spPr>
        <p:txBody>
          <a:bodyPr anchor="ctr"/>
          <a:lstStyle/>
          <a:p>
            <a:pPr>
              <a:defRPr/>
            </a:pPr>
            <a:r>
              <a:rPr lang="en-US" sz="2800" kern="0" dirty="0" smtClean="0">
                <a:solidFill>
                  <a:srgbClr val="C00000"/>
                </a:solidFill>
                <a:latin typeface="+mj-lt"/>
                <a:ea typeface="+mj-ea"/>
                <a:cs typeface="+mj-cs"/>
              </a:rPr>
              <a:t>Problem</a:t>
            </a:r>
            <a:r>
              <a:rPr lang="en-US" sz="2800" kern="0" dirty="0" smtClean="0">
                <a:solidFill>
                  <a:schemeClr val="accent6">
                    <a:lumMod val="75000"/>
                  </a:schemeClr>
                </a:solidFill>
                <a:latin typeface="+mj-lt"/>
                <a:ea typeface="+mj-ea"/>
                <a:cs typeface="+mj-cs"/>
              </a:rPr>
              <a:t>: I </a:t>
            </a:r>
            <a:r>
              <a:rPr lang="en-US" sz="2800" kern="0" dirty="0">
                <a:solidFill>
                  <a:schemeClr val="accent6">
                    <a:lumMod val="75000"/>
                  </a:schemeClr>
                </a:solidFill>
                <a:latin typeface="+mj-lt"/>
                <a:ea typeface="+mj-ea"/>
                <a:cs typeface="+mj-cs"/>
              </a:rPr>
              <a:t>want to study EXTREMELY rare nuclei!</a:t>
            </a:r>
          </a:p>
        </p:txBody>
      </p:sp>
    </p:spTree>
    <p:extLst>
      <p:ext uri="{BB962C8B-B14F-4D97-AF65-F5344CB8AC3E}">
        <p14:creationId xmlns:p14="http://schemas.microsoft.com/office/powerpoint/2010/main" val="1807166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13"/>
                                        </p:tgtEl>
                                        <p:attrNameLst>
                                          <p:attrName>style.fontWeight</p:attrName>
                                        </p:attrNameLst>
                                      </p:cBhvr>
                                      <p:to>
                                        <p:strVal val="bold"/>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dirty="0" smtClean="0"/>
              <a:t>FRIB on the MSU campus</a:t>
            </a:r>
          </a:p>
        </p:txBody>
      </p:sp>
      <p:pic>
        <p:nvPicPr>
          <p:cNvPr id="34819"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17378" y="973711"/>
            <a:ext cx="7886700" cy="4951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359378" y="2257777"/>
            <a:ext cx="1426031" cy="369332"/>
          </a:xfrm>
          <a:prstGeom prst="rect">
            <a:avLst/>
          </a:prstGeom>
          <a:noFill/>
        </p:spPr>
        <p:txBody>
          <a:bodyPr wrap="none" rtlCol="0">
            <a:spAutoFit/>
          </a:bodyPr>
          <a:lstStyle/>
          <a:p>
            <a:r>
              <a:rPr lang="en-US" dirty="0" smtClean="0"/>
              <a:t>Existing NSCL</a:t>
            </a:r>
            <a:endParaRPr lang="en-US" dirty="0"/>
          </a:p>
        </p:txBody>
      </p:sp>
      <p:sp>
        <p:nvSpPr>
          <p:cNvPr id="5" name="TextBox 4"/>
          <p:cNvSpPr txBox="1"/>
          <p:nvPr/>
        </p:nvSpPr>
        <p:spPr>
          <a:xfrm>
            <a:off x="1326445" y="2627109"/>
            <a:ext cx="945002" cy="646331"/>
          </a:xfrm>
          <a:prstGeom prst="rect">
            <a:avLst/>
          </a:prstGeom>
          <a:noFill/>
        </p:spPr>
        <p:txBody>
          <a:bodyPr wrap="none" rtlCol="0">
            <a:spAutoFit/>
          </a:bodyPr>
          <a:lstStyle/>
          <a:p>
            <a:r>
              <a:rPr lang="en-US" dirty="0" smtClean="0"/>
              <a:t>Target</a:t>
            </a:r>
          </a:p>
          <a:p>
            <a:r>
              <a:rPr lang="en-US" dirty="0" err="1" smtClean="0"/>
              <a:t>Highbay</a:t>
            </a:r>
            <a:endParaRPr lang="en-US" dirty="0"/>
          </a:p>
        </p:txBody>
      </p:sp>
      <p:sp>
        <p:nvSpPr>
          <p:cNvPr id="6" name="TextBox 5"/>
          <p:cNvSpPr txBox="1"/>
          <p:nvPr/>
        </p:nvSpPr>
        <p:spPr>
          <a:xfrm>
            <a:off x="2817830" y="4642176"/>
            <a:ext cx="2279791" cy="369332"/>
          </a:xfrm>
          <a:prstGeom prst="rect">
            <a:avLst/>
          </a:prstGeom>
          <a:noFill/>
        </p:spPr>
        <p:txBody>
          <a:bodyPr wrap="none" rtlCol="0">
            <a:spAutoFit/>
          </a:bodyPr>
          <a:lstStyle/>
          <a:p>
            <a:r>
              <a:rPr lang="en-US" dirty="0" err="1" smtClean="0"/>
              <a:t>Linac</a:t>
            </a:r>
            <a:r>
              <a:rPr lang="en-US" dirty="0" smtClean="0"/>
              <a:t> Support Building</a:t>
            </a:r>
          </a:p>
        </p:txBody>
      </p:sp>
      <p:sp>
        <p:nvSpPr>
          <p:cNvPr id="7" name="TextBox 6"/>
          <p:cNvSpPr txBox="1"/>
          <p:nvPr/>
        </p:nvSpPr>
        <p:spPr>
          <a:xfrm>
            <a:off x="6279524" y="2956760"/>
            <a:ext cx="1465466" cy="369332"/>
          </a:xfrm>
          <a:prstGeom prst="rect">
            <a:avLst/>
          </a:prstGeom>
          <a:noFill/>
        </p:spPr>
        <p:txBody>
          <a:bodyPr wrap="none" rtlCol="0">
            <a:spAutoFit/>
          </a:bodyPr>
          <a:lstStyle/>
          <a:p>
            <a:r>
              <a:rPr lang="en-US" dirty="0" smtClean="0"/>
              <a:t>SRF Assembly</a:t>
            </a:r>
          </a:p>
        </p:txBody>
      </p:sp>
      <p:sp>
        <p:nvSpPr>
          <p:cNvPr id="8" name="TextBox 7"/>
          <p:cNvSpPr txBox="1"/>
          <p:nvPr/>
        </p:nvSpPr>
        <p:spPr>
          <a:xfrm>
            <a:off x="5821335" y="4269529"/>
            <a:ext cx="1268104" cy="369332"/>
          </a:xfrm>
          <a:prstGeom prst="rect">
            <a:avLst/>
          </a:prstGeom>
          <a:noFill/>
        </p:spPr>
        <p:txBody>
          <a:bodyPr wrap="none" rtlCol="0">
            <a:spAutoFit/>
          </a:bodyPr>
          <a:lstStyle/>
          <a:p>
            <a:r>
              <a:rPr lang="en-US" dirty="0" smtClean="0"/>
              <a:t>Ion Sources</a:t>
            </a:r>
          </a:p>
        </p:txBody>
      </p:sp>
      <p:sp>
        <p:nvSpPr>
          <p:cNvPr id="10" name="TextBox 9"/>
          <p:cNvSpPr txBox="1"/>
          <p:nvPr/>
        </p:nvSpPr>
        <p:spPr>
          <a:xfrm>
            <a:off x="3636935" y="1195905"/>
            <a:ext cx="1334596"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SHAW LANE</a:t>
            </a:r>
          </a:p>
        </p:txBody>
      </p:sp>
      <p:sp>
        <p:nvSpPr>
          <p:cNvPr id="11" name="TextBox 10"/>
          <p:cNvSpPr txBox="1"/>
          <p:nvPr/>
        </p:nvSpPr>
        <p:spPr>
          <a:xfrm>
            <a:off x="4309517" y="5471077"/>
            <a:ext cx="1588320"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WILSON ROAD</a:t>
            </a:r>
          </a:p>
        </p:txBody>
      </p:sp>
      <p:sp>
        <p:nvSpPr>
          <p:cNvPr id="12" name="TextBox 11"/>
          <p:cNvSpPr txBox="1"/>
          <p:nvPr/>
        </p:nvSpPr>
        <p:spPr>
          <a:xfrm rot="4274050">
            <a:off x="6296616" y="1620406"/>
            <a:ext cx="1621919"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BOGUE STREET</a:t>
            </a:r>
          </a:p>
        </p:txBody>
      </p:sp>
      <p:sp>
        <p:nvSpPr>
          <p:cNvPr id="14" name="TextBox 13"/>
          <p:cNvSpPr txBox="1"/>
          <p:nvPr/>
        </p:nvSpPr>
        <p:spPr>
          <a:xfrm>
            <a:off x="7281116" y="1026561"/>
            <a:ext cx="1222962" cy="1138773"/>
          </a:xfrm>
          <a:prstGeom prst="rect">
            <a:avLst/>
          </a:prstGeom>
          <a:noFill/>
        </p:spPr>
        <p:txBody>
          <a:bodyPr wrap="none" rtlCol="0">
            <a:spAutoFit/>
          </a:bodyPr>
          <a:lstStyle/>
          <a:p>
            <a:pPr algn="r"/>
            <a:r>
              <a:rPr lang="en-US" b="1" dirty="0" smtClean="0">
                <a:solidFill>
                  <a:schemeClr val="bg1"/>
                </a:solidFill>
                <a:effectLst>
                  <a:outerShdw blurRad="38100" dist="38100" dir="2700000" algn="tl">
                    <a:srgbClr val="000000">
                      <a:alpha val="43137"/>
                    </a:srgbClr>
                  </a:outerShdw>
                </a:effectLst>
              </a:rPr>
              <a:t>WHARTON</a:t>
            </a:r>
          </a:p>
          <a:p>
            <a:pPr algn="r"/>
            <a:r>
              <a:rPr lang="en-US" b="1" dirty="0" smtClean="0">
                <a:solidFill>
                  <a:schemeClr val="bg1"/>
                </a:solidFill>
                <a:effectLst>
                  <a:outerShdw blurRad="38100" dist="38100" dir="2700000" algn="tl">
                    <a:srgbClr val="000000">
                      <a:alpha val="43137"/>
                    </a:srgbClr>
                  </a:outerShdw>
                </a:effectLst>
              </a:rPr>
              <a:t>CENTER</a:t>
            </a:r>
          </a:p>
          <a:p>
            <a:pPr algn="r"/>
            <a:r>
              <a:rPr lang="en-US" sz="3200" b="1" dirty="0">
                <a:solidFill>
                  <a:schemeClr val="bg1"/>
                </a:solidFill>
                <a:effectLst>
                  <a:outerShdw blurRad="38100" dist="38100" dir="2700000" algn="tl">
                    <a:srgbClr val="000000">
                      <a:alpha val="43137"/>
                    </a:srgbClr>
                  </a:outerShdw>
                </a:effectLst>
                <a:sym typeface="Wingdings" panose="05000000000000000000" pitchFamily="2" charset="2"/>
              </a:rPr>
              <a:t></a:t>
            </a:r>
            <a:endParaRPr lang="en-US" sz="1600" b="1" dirty="0" smtClean="0">
              <a:solidFill>
                <a:schemeClr val="bg1"/>
              </a:solidFill>
              <a:effectLst>
                <a:outerShdw blurRad="38100" dist="38100" dir="2700000" algn="tl">
                  <a:srgbClr val="000000">
                    <a:alpha val="43137"/>
                  </a:srgbClr>
                </a:outerShdw>
              </a:effectLst>
            </a:endParaRPr>
          </a:p>
        </p:txBody>
      </p:sp>
      <p:sp>
        <p:nvSpPr>
          <p:cNvPr id="15" name="TextBox 14"/>
          <p:cNvSpPr txBox="1"/>
          <p:nvPr/>
        </p:nvSpPr>
        <p:spPr>
          <a:xfrm>
            <a:off x="617378" y="944026"/>
            <a:ext cx="796565" cy="1692771"/>
          </a:xfrm>
          <a:prstGeom prst="rect">
            <a:avLst/>
          </a:prstGeom>
          <a:noFill/>
        </p:spPr>
        <p:txBody>
          <a:bodyPr wrap="none" rtlCol="0">
            <a:spAutoFit/>
          </a:bodyPr>
          <a:lstStyle/>
          <a:p>
            <a:r>
              <a:rPr lang="en-US" sz="3200" b="1" dirty="0" smtClean="0">
                <a:solidFill>
                  <a:schemeClr val="bg1"/>
                </a:solidFill>
                <a:effectLst>
                  <a:outerShdw blurRad="38100" dist="38100" dir="2700000" algn="tl">
                    <a:srgbClr val="000000">
                      <a:alpha val="43137"/>
                    </a:srgbClr>
                  </a:outerShdw>
                </a:effectLst>
                <a:sym typeface="Wingdings" panose="05000000000000000000" pitchFamily="2" charset="2"/>
              </a:rPr>
              <a:t></a:t>
            </a:r>
            <a:endParaRPr lang="en-US" sz="3200" b="1" dirty="0" smtClean="0">
              <a:solidFill>
                <a:schemeClr val="bg1"/>
              </a:solidFill>
              <a:effectLst>
                <a:outerShdw blurRad="38100" dist="38100" dir="2700000" algn="tl">
                  <a:srgbClr val="000000">
                    <a:alpha val="43137"/>
                  </a:srgbClr>
                </a:outerShdw>
              </a:effectLst>
            </a:endParaRPr>
          </a:p>
          <a:p>
            <a:r>
              <a:rPr lang="en-US" b="1" dirty="0" smtClean="0">
                <a:solidFill>
                  <a:schemeClr val="bg1"/>
                </a:solidFill>
                <a:effectLst>
                  <a:outerShdw blurRad="38100" dist="38100" dir="2700000" algn="tl">
                    <a:srgbClr val="000000">
                      <a:alpha val="43137"/>
                    </a:srgbClr>
                  </a:outerShdw>
                </a:effectLst>
              </a:rPr>
              <a:t>DAIRY</a:t>
            </a:r>
            <a:br>
              <a:rPr lang="en-US" b="1" dirty="0" smtClean="0">
                <a:solidFill>
                  <a:schemeClr val="bg1"/>
                </a:solidFill>
                <a:effectLst>
                  <a:outerShdw blurRad="38100" dist="38100" dir="2700000" algn="tl">
                    <a:srgbClr val="000000">
                      <a:alpha val="43137"/>
                    </a:srgbClr>
                  </a:outerShdw>
                </a:effectLst>
              </a:rPr>
            </a:br>
            <a:r>
              <a:rPr lang="en-US" b="1" dirty="0" smtClean="0">
                <a:solidFill>
                  <a:schemeClr val="bg1"/>
                </a:solidFill>
                <a:effectLst>
                  <a:outerShdw blurRad="38100" dist="38100" dir="2700000" algn="tl">
                    <a:srgbClr val="000000">
                      <a:alpha val="43137"/>
                    </a:srgbClr>
                  </a:outerShdw>
                </a:effectLst>
              </a:rPr>
              <a:t>STORE</a:t>
            </a:r>
          </a:p>
          <a:p>
            <a:r>
              <a:rPr lang="en-US" b="1" dirty="0" smtClean="0">
                <a:solidFill>
                  <a:schemeClr val="bg1"/>
                </a:solidFill>
                <a:effectLst>
                  <a:outerShdw blurRad="38100" dist="38100" dir="2700000" algn="tl">
                    <a:srgbClr val="000000">
                      <a:alpha val="43137"/>
                    </a:srgbClr>
                  </a:outerShdw>
                </a:effectLst>
              </a:rPr>
              <a:t>(one</a:t>
            </a:r>
          </a:p>
          <a:p>
            <a:r>
              <a:rPr lang="en-US" b="1" dirty="0" smtClean="0">
                <a:solidFill>
                  <a:schemeClr val="bg1"/>
                </a:solidFill>
                <a:effectLst>
                  <a:outerShdw blurRad="38100" dist="38100" dir="2700000" algn="tl">
                    <a:srgbClr val="000000">
                      <a:alpha val="43137"/>
                    </a:srgbClr>
                  </a:outerShdw>
                </a:effectLst>
              </a:rPr>
              <a:t>block)</a:t>
            </a:r>
          </a:p>
        </p:txBody>
      </p:sp>
      <p:sp>
        <p:nvSpPr>
          <p:cNvPr id="17" name="TextBox 16"/>
          <p:cNvSpPr txBox="1"/>
          <p:nvPr/>
        </p:nvSpPr>
        <p:spPr>
          <a:xfrm>
            <a:off x="1357510" y="1518501"/>
            <a:ext cx="750975" cy="646331"/>
          </a:xfrm>
          <a:prstGeom prst="rect">
            <a:avLst/>
          </a:prstGeom>
          <a:noFill/>
        </p:spPr>
        <p:txBody>
          <a:bodyPr wrap="none" rtlCol="0">
            <a:spAutoFit/>
          </a:bodyPr>
          <a:lstStyle/>
          <a:p>
            <a:r>
              <a:rPr lang="en-US" dirty="0" smtClean="0"/>
              <a:t>Lobby</a:t>
            </a:r>
          </a:p>
          <a:p>
            <a:endParaRPr lang="en-US" dirty="0"/>
          </a:p>
        </p:txBody>
      </p:sp>
    </p:spTree>
    <p:extLst>
      <p:ext uri="{BB962C8B-B14F-4D97-AF65-F5344CB8AC3E}">
        <p14:creationId xmlns:p14="http://schemas.microsoft.com/office/powerpoint/2010/main" val="2820510551"/>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5750" y="983796"/>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4" name="Text Box 6"/>
          <p:cNvSpPr txBox="1">
            <a:spLocks noChangeArrowheads="1"/>
          </p:cNvSpPr>
          <p:nvPr/>
        </p:nvSpPr>
        <p:spPr bwMode="auto">
          <a:xfrm>
            <a:off x="456525" y="968842"/>
            <a:ext cx="1828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0"/>
              </a:spcBef>
              <a:buFontTx/>
              <a:buNone/>
            </a:pPr>
            <a:r>
              <a:rPr lang="en-US" altLang="en-US" sz="2400" b="1" dirty="0" smtClean="0">
                <a:solidFill>
                  <a:schemeClr val="accent6">
                    <a:lumMod val="75000"/>
                  </a:schemeClr>
                </a:solidFill>
                <a:latin typeface="+mn-lt"/>
              </a:rPr>
              <a:t>DON’T</a:t>
            </a:r>
            <a:r>
              <a:rPr lang="en-US" altLang="en-US" sz="2400" dirty="0" smtClean="0">
                <a:solidFill>
                  <a:schemeClr val="accent6">
                    <a:lumMod val="75000"/>
                  </a:schemeClr>
                </a:solidFill>
                <a:latin typeface="+mn-lt"/>
              </a:rPr>
              <a:t> put anything in your mouth (eat, drink, chew gum)</a:t>
            </a:r>
            <a:endParaRPr lang="en-US" altLang="en-US" sz="2400" dirty="0">
              <a:solidFill>
                <a:schemeClr val="accent6">
                  <a:lumMod val="75000"/>
                </a:schemeClr>
              </a:solidFill>
              <a:latin typeface="+mn-lt"/>
            </a:endParaRPr>
          </a:p>
        </p:txBody>
      </p:sp>
      <p:sp>
        <p:nvSpPr>
          <p:cNvPr id="191495" name="Text Box 7"/>
          <p:cNvSpPr txBox="1">
            <a:spLocks noChangeArrowheads="1"/>
          </p:cNvSpPr>
          <p:nvPr/>
        </p:nvSpPr>
        <p:spPr bwMode="auto">
          <a:xfrm>
            <a:off x="380325" y="3150067"/>
            <a:ext cx="1905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a:spcBef>
                <a:spcPct val="0"/>
              </a:spcBef>
              <a:buNone/>
            </a:pPr>
            <a:r>
              <a:rPr lang="en-US" altLang="en-US" sz="2400" b="1" dirty="0" smtClean="0">
                <a:solidFill>
                  <a:schemeClr val="accent6">
                    <a:lumMod val="75000"/>
                  </a:schemeClr>
                </a:solidFill>
                <a:latin typeface="+mn-lt"/>
              </a:rPr>
              <a:t>DO</a:t>
            </a:r>
            <a:r>
              <a:rPr lang="en-US" altLang="en-US" sz="2400" dirty="0" smtClean="0">
                <a:solidFill>
                  <a:schemeClr val="accent6">
                    <a:lumMod val="75000"/>
                  </a:schemeClr>
                </a:solidFill>
                <a:latin typeface="+mn-lt"/>
              </a:rPr>
              <a:t> obey posted signs</a:t>
            </a:r>
          </a:p>
          <a:p>
            <a:pPr algn="r">
              <a:spcBef>
                <a:spcPct val="0"/>
              </a:spcBef>
              <a:buNone/>
            </a:pPr>
            <a:endParaRPr lang="en-US" altLang="en-US" sz="2400" dirty="0">
              <a:solidFill>
                <a:schemeClr val="accent6">
                  <a:lumMod val="75000"/>
                </a:schemeClr>
              </a:solidFill>
              <a:latin typeface="+mn-lt"/>
            </a:endParaRPr>
          </a:p>
          <a:p>
            <a:pPr algn="r">
              <a:spcBef>
                <a:spcPct val="0"/>
              </a:spcBef>
              <a:buNone/>
            </a:pPr>
            <a:r>
              <a:rPr lang="en-US" altLang="en-US" sz="2400" b="1" dirty="0" smtClean="0">
                <a:solidFill>
                  <a:schemeClr val="accent6">
                    <a:lumMod val="75000"/>
                  </a:schemeClr>
                </a:solidFill>
                <a:latin typeface="+mn-lt"/>
              </a:rPr>
              <a:t>DON’T</a:t>
            </a:r>
            <a:r>
              <a:rPr lang="en-US" altLang="en-US" sz="2400" dirty="0" smtClean="0">
                <a:solidFill>
                  <a:schemeClr val="accent6">
                    <a:lumMod val="75000"/>
                  </a:schemeClr>
                </a:solidFill>
                <a:latin typeface="+mn-lt"/>
              </a:rPr>
              <a:t> take photos</a:t>
            </a:r>
            <a:endParaRPr lang="en-US" altLang="en-US" sz="2400" dirty="0">
              <a:solidFill>
                <a:schemeClr val="accent6">
                  <a:lumMod val="75000"/>
                </a:schemeClr>
              </a:solidFill>
              <a:latin typeface="+mn-lt"/>
            </a:endParaRPr>
          </a:p>
        </p:txBody>
      </p:sp>
      <p:sp>
        <p:nvSpPr>
          <p:cNvPr id="191496" name="Text Box 8"/>
          <p:cNvSpPr txBox="1">
            <a:spLocks noChangeArrowheads="1"/>
          </p:cNvSpPr>
          <p:nvPr/>
        </p:nvSpPr>
        <p:spPr bwMode="auto">
          <a:xfrm>
            <a:off x="6858000" y="992655"/>
            <a:ext cx="2057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400" b="1" dirty="0" smtClean="0">
                <a:solidFill>
                  <a:schemeClr val="accent6">
                    <a:lumMod val="75000"/>
                  </a:schemeClr>
                </a:solidFill>
                <a:latin typeface="+mn-lt"/>
              </a:rPr>
              <a:t>DO</a:t>
            </a:r>
            <a:r>
              <a:rPr lang="en-US" altLang="en-US" sz="2400" dirty="0" smtClean="0">
                <a:solidFill>
                  <a:schemeClr val="accent6">
                    <a:lumMod val="75000"/>
                  </a:schemeClr>
                </a:solidFill>
                <a:latin typeface="+mn-lt"/>
              </a:rPr>
              <a:t> watch </a:t>
            </a:r>
            <a:r>
              <a:rPr lang="en-US" altLang="en-US" sz="2400" dirty="0">
                <a:solidFill>
                  <a:schemeClr val="accent6">
                    <a:lumMod val="75000"/>
                  </a:schemeClr>
                </a:solidFill>
                <a:latin typeface="+mn-lt"/>
              </a:rPr>
              <a:t>your head and </a:t>
            </a:r>
            <a:r>
              <a:rPr lang="en-US" altLang="en-US" sz="2400" dirty="0" smtClean="0">
                <a:solidFill>
                  <a:schemeClr val="accent6">
                    <a:lumMod val="75000"/>
                  </a:schemeClr>
                </a:solidFill>
                <a:latin typeface="+mn-lt"/>
              </a:rPr>
              <a:t>step </a:t>
            </a:r>
          </a:p>
          <a:p>
            <a:pPr eaLnBrk="1" hangingPunct="1">
              <a:spcBef>
                <a:spcPct val="0"/>
              </a:spcBef>
              <a:buFontTx/>
              <a:buNone/>
            </a:pPr>
            <a:endParaRPr lang="en-US" altLang="en-US" sz="2400" dirty="0">
              <a:solidFill>
                <a:schemeClr val="accent6">
                  <a:lumMod val="75000"/>
                </a:schemeClr>
              </a:solidFill>
              <a:latin typeface="+mn-lt"/>
            </a:endParaRPr>
          </a:p>
          <a:p>
            <a:pPr eaLnBrk="1" hangingPunct="1">
              <a:spcBef>
                <a:spcPct val="0"/>
              </a:spcBef>
              <a:buFontTx/>
              <a:buNone/>
            </a:pPr>
            <a:r>
              <a:rPr lang="en-US" altLang="en-US" sz="2400" b="1" dirty="0" smtClean="0">
                <a:solidFill>
                  <a:schemeClr val="accent6">
                    <a:lumMod val="75000"/>
                  </a:schemeClr>
                </a:solidFill>
                <a:latin typeface="+mn-lt"/>
              </a:rPr>
              <a:t>DON’T</a:t>
            </a:r>
            <a:r>
              <a:rPr lang="en-US" altLang="en-US" sz="2400" dirty="0" smtClean="0">
                <a:solidFill>
                  <a:schemeClr val="accent6">
                    <a:lumMod val="75000"/>
                  </a:schemeClr>
                </a:solidFill>
                <a:latin typeface="+mn-lt"/>
              </a:rPr>
              <a:t> </a:t>
            </a:r>
            <a:r>
              <a:rPr lang="en-US" altLang="en-US" sz="2400" dirty="0">
                <a:solidFill>
                  <a:schemeClr val="accent6">
                    <a:lumMod val="75000"/>
                  </a:schemeClr>
                </a:solidFill>
                <a:latin typeface="+mn-lt"/>
              </a:rPr>
              <a:t>sit or lean on things</a:t>
            </a:r>
          </a:p>
        </p:txBody>
      </p:sp>
      <p:sp>
        <p:nvSpPr>
          <p:cNvPr id="191497" name="Text Box 9"/>
          <p:cNvSpPr txBox="1">
            <a:spLocks noChangeArrowheads="1"/>
          </p:cNvSpPr>
          <p:nvPr/>
        </p:nvSpPr>
        <p:spPr bwMode="auto">
          <a:xfrm>
            <a:off x="6858000" y="3126255"/>
            <a:ext cx="1981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400" b="1" dirty="0" smtClean="0">
                <a:solidFill>
                  <a:schemeClr val="accent6">
                    <a:lumMod val="75000"/>
                  </a:schemeClr>
                </a:solidFill>
                <a:latin typeface="+mn-lt"/>
              </a:rPr>
              <a:t>DO</a:t>
            </a:r>
            <a:r>
              <a:rPr lang="en-US" altLang="en-US" sz="2400" dirty="0" smtClean="0">
                <a:solidFill>
                  <a:schemeClr val="accent6">
                    <a:lumMod val="75000"/>
                  </a:schemeClr>
                </a:solidFill>
                <a:latin typeface="+mn-lt"/>
              </a:rPr>
              <a:t> stay </a:t>
            </a:r>
            <a:r>
              <a:rPr lang="en-US" altLang="en-US" sz="2400" dirty="0">
                <a:solidFill>
                  <a:schemeClr val="accent6">
                    <a:lumMod val="75000"/>
                  </a:schemeClr>
                </a:solidFill>
                <a:latin typeface="+mn-lt"/>
              </a:rPr>
              <a:t>with your </a:t>
            </a:r>
            <a:r>
              <a:rPr lang="en-US" altLang="en-US" sz="2400" dirty="0" smtClean="0">
                <a:solidFill>
                  <a:schemeClr val="accent6">
                    <a:lumMod val="75000"/>
                  </a:schemeClr>
                </a:solidFill>
                <a:latin typeface="+mn-lt"/>
              </a:rPr>
              <a:t>guide</a:t>
            </a:r>
          </a:p>
          <a:p>
            <a:pPr eaLnBrk="1" hangingPunct="1">
              <a:spcBef>
                <a:spcPct val="0"/>
              </a:spcBef>
              <a:buFontTx/>
              <a:buNone/>
            </a:pPr>
            <a:endParaRPr lang="en-US" altLang="en-US" sz="2400" dirty="0" smtClean="0">
              <a:solidFill>
                <a:schemeClr val="accent6">
                  <a:lumMod val="75000"/>
                </a:schemeClr>
              </a:solidFill>
              <a:latin typeface="+mn-lt"/>
            </a:endParaRPr>
          </a:p>
          <a:p>
            <a:pPr eaLnBrk="1" hangingPunct="1">
              <a:spcBef>
                <a:spcPct val="0"/>
              </a:spcBef>
              <a:buFontTx/>
              <a:buNone/>
            </a:pPr>
            <a:r>
              <a:rPr lang="en-US" altLang="en-US" sz="2400" b="1" dirty="0" smtClean="0">
                <a:solidFill>
                  <a:schemeClr val="accent6">
                    <a:lumMod val="75000"/>
                  </a:schemeClr>
                </a:solidFill>
                <a:latin typeface="+mn-lt"/>
              </a:rPr>
              <a:t>DON’T</a:t>
            </a:r>
            <a:r>
              <a:rPr lang="en-US" altLang="en-US" sz="2400" dirty="0" smtClean="0">
                <a:solidFill>
                  <a:schemeClr val="accent6">
                    <a:lumMod val="75000"/>
                  </a:schemeClr>
                </a:solidFill>
                <a:latin typeface="+mn-lt"/>
              </a:rPr>
              <a:t> touch equipment</a:t>
            </a:r>
            <a:endParaRPr lang="en-US" altLang="en-US" sz="2400" dirty="0">
              <a:solidFill>
                <a:schemeClr val="accent6">
                  <a:lumMod val="75000"/>
                </a:schemeClr>
              </a:solidFill>
              <a:latin typeface="+mn-lt"/>
            </a:endParaRPr>
          </a:p>
        </p:txBody>
      </p:sp>
      <p:sp>
        <p:nvSpPr>
          <p:cNvPr id="191499" name="Text Box 11"/>
          <p:cNvSpPr txBox="1">
            <a:spLocks noChangeArrowheads="1"/>
          </p:cNvSpPr>
          <p:nvPr/>
        </p:nvSpPr>
        <p:spPr bwMode="auto">
          <a:xfrm>
            <a:off x="228600" y="5355771"/>
            <a:ext cx="8686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2400" dirty="0">
                <a:solidFill>
                  <a:schemeClr val="accent6">
                    <a:lumMod val="75000"/>
                  </a:schemeClr>
                </a:solidFill>
                <a:latin typeface="+mn-lt"/>
              </a:rPr>
              <a:t>If you </a:t>
            </a:r>
            <a:r>
              <a:rPr lang="en-US" altLang="en-US" sz="2400" dirty="0" smtClean="0">
                <a:solidFill>
                  <a:schemeClr val="accent6">
                    <a:lumMod val="75000"/>
                  </a:schemeClr>
                </a:solidFill>
                <a:latin typeface="+mn-lt"/>
              </a:rPr>
              <a:t>lose your tour</a:t>
            </a:r>
            <a:r>
              <a:rPr lang="en-US" altLang="en-US" sz="2400" dirty="0">
                <a:solidFill>
                  <a:schemeClr val="accent6">
                    <a:lumMod val="75000"/>
                  </a:schemeClr>
                </a:solidFill>
                <a:latin typeface="+mn-lt"/>
              </a:rPr>
              <a:t>, </a:t>
            </a:r>
            <a:r>
              <a:rPr lang="en-US" altLang="en-US" sz="2400" b="1" dirty="0">
                <a:solidFill>
                  <a:schemeClr val="accent6">
                    <a:lumMod val="75000"/>
                  </a:schemeClr>
                </a:solidFill>
                <a:latin typeface="+mn-lt"/>
              </a:rPr>
              <a:t>dial “0” </a:t>
            </a:r>
            <a:r>
              <a:rPr lang="en-US" altLang="en-US" sz="2400" b="1" dirty="0" smtClean="0">
                <a:solidFill>
                  <a:schemeClr val="accent6">
                    <a:lumMod val="75000"/>
                  </a:schemeClr>
                </a:solidFill>
                <a:latin typeface="+mn-lt"/>
              </a:rPr>
              <a:t>on a lab </a:t>
            </a:r>
            <a:r>
              <a:rPr lang="en-US" altLang="en-US" sz="2400" b="1" dirty="0">
                <a:solidFill>
                  <a:schemeClr val="accent6">
                    <a:lumMod val="75000"/>
                  </a:schemeClr>
                </a:solidFill>
                <a:latin typeface="+mn-lt"/>
              </a:rPr>
              <a:t>phone</a:t>
            </a:r>
            <a:r>
              <a:rPr lang="en-US" altLang="en-US" sz="2400" dirty="0">
                <a:solidFill>
                  <a:schemeClr val="accent6">
                    <a:lumMod val="75000"/>
                  </a:schemeClr>
                </a:solidFill>
                <a:latin typeface="+mn-lt"/>
              </a:rPr>
              <a:t> </a:t>
            </a:r>
            <a:r>
              <a:rPr lang="en-US" altLang="en-US" sz="2400" dirty="0" smtClean="0">
                <a:solidFill>
                  <a:schemeClr val="accent6">
                    <a:lumMod val="75000"/>
                  </a:schemeClr>
                </a:solidFill>
                <a:latin typeface="+mn-lt"/>
              </a:rPr>
              <a:t>(“77305</a:t>
            </a:r>
            <a:r>
              <a:rPr lang="en-US" altLang="en-US" sz="2400" dirty="0">
                <a:solidFill>
                  <a:schemeClr val="accent6">
                    <a:lumMod val="75000"/>
                  </a:schemeClr>
                </a:solidFill>
                <a:latin typeface="+mn-lt"/>
              </a:rPr>
              <a:t>” after </a:t>
            </a:r>
            <a:r>
              <a:rPr lang="en-US" altLang="en-US" sz="2400" dirty="0" smtClean="0">
                <a:solidFill>
                  <a:schemeClr val="accent6">
                    <a:lumMod val="75000"/>
                  </a:schemeClr>
                </a:solidFill>
                <a:latin typeface="+mn-lt"/>
              </a:rPr>
              <a:t>hours)</a:t>
            </a:r>
          </a:p>
          <a:p>
            <a:pPr algn="ctr">
              <a:spcBef>
                <a:spcPct val="50000"/>
              </a:spcBef>
              <a:buNone/>
            </a:pPr>
            <a:r>
              <a:rPr lang="en-US" altLang="en-US" sz="2400" b="1" dirty="0" smtClean="0">
                <a:solidFill>
                  <a:schemeClr val="accent6">
                    <a:lumMod val="75000"/>
                  </a:schemeClr>
                </a:solidFill>
                <a:latin typeface="+mn-lt"/>
              </a:rPr>
              <a:t>DO </a:t>
            </a:r>
            <a:r>
              <a:rPr lang="en-US" altLang="en-US" sz="2400" dirty="0" smtClean="0">
                <a:solidFill>
                  <a:schemeClr val="accent6">
                    <a:lumMod val="75000"/>
                  </a:schemeClr>
                </a:solidFill>
                <a:latin typeface="+mn-lt"/>
              </a:rPr>
              <a:t>leave </a:t>
            </a:r>
            <a:r>
              <a:rPr lang="en-US" altLang="en-US" sz="2400" dirty="0">
                <a:solidFill>
                  <a:schemeClr val="accent6">
                    <a:lumMod val="75000"/>
                  </a:schemeClr>
                </a:solidFill>
                <a:latin typeface="+mn-lt"/>
              </a:rPr>
              <a:t>items </a:t>
            </a:r>
            <a:r>
              <a:rPr lang="en-US" altLang="en-US" sz="2400" dirty="0" smtClean="0">
                <a:solidFill>
                  <a:schemeClr val="accent6">
                    <a:lumMod val="75000"/>
                  </a:schemeClr>
                </a:solidFill>
                <a:latin typeface="+mn-lt"/>
              </a:rPr>
              <a:t>(especially open food/drink) </a:t>
            </a:r>
            <a:r>
              <a:rPr lang="en-US" altLang="en-US" sz="2400" dirty="0" smtClean="0">
                <a:solidFill>
                  <a:schemeClr val="accent6">
                    <a:lumMod val="75000"/>
                  </a:schemeClr>
                </a:solidFill>
                <a:latin typeface="+mn-lt"/>
              </a:rPr>
              <a:t>you </a:t>
            </a:r>
            <a:r>
              <a:rPr lang="en-US" altLang="en-US" sz="2400" dirty="0">
                <a:solidFill>
                  <a:schemeClr val="accent6">
                    <a:lumMod val="75000"/>
                  </a:schemeClr>
                </a:solidFill>
                <a:latin typeface="+mn-lt"/>
              </a:rPr>
              <a:t>don’t want to </a:t>
            </a:r>
            <a:r>
              <a:rPr lang="en-US" altLang="en-US" sz="2400" dirty="0" smtClean="0">
                <a:solidFill>
                  <a:schemeClr val="accent6">
                    <a:lumMod val="75000"/>
                  </a:schemeClr>
                </a:solidFill>
                <a:latin typeface="+mn-lt"/>
              </a:rPr>
              <a:t>carry</a:t>
            </a:r>
            <a:endParaRPr lang="en-US" altLang="en-US" sz="2400" b="1" dirty="0">
              <a:solidFill>
                <a:schemeClr val="accent6">
                  <a:lumMod val="75000"/>
                </a:schemeClr>
              </a:solidFill>
              <a:latin typeface="+mn-lt"/>
            </a:endParaRPr>
          </a:p>
        </p:txBody>
      </p:sp>
      <p:sp>
        <p:nvSpPr>
          <p:cNvPr id="31755" name="Rectangle 12"/>
          <p:cNvSpPr>
            <a:spLocks noGrp="1" noChangeArrowheads="1"/>
          </p:cNvSpPr>
          <p:nvPr>
            <p:ph type="title"/>
          </p:nvPr>
        </p:nvSpPr>
        <p:spPr/>
        <p:txBody>
          <a:bodyPr/>
          <a:lstStyle/>
          <a:p>
            <a:pPr eaLnBrk="1" hangingPunct="1"/>
            <a:r>
              <a:rPr lang="en-US" altLang="en-US" dirty="0" smtClean="0"/>
              <a:t>Safety First</a:t>
            </a:r>
          </a:p>
        </p:txBody>
      </p:sp>
      <p:pic>
        <p:nvPicPr>
          <p:cNvPr id="1026" name="Picture 2" descr="http://2.bp.blogspot.com/-0ub4iOoOed0/UgJkm_xH9FI/AAAAAAAAADA/QIHLttXLhSQ/s1600/no+pho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5750" y="3100526"/>
            <a:ext cx="2077899" cy="20778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b="19529"/>
          <a:stretch/>
        </p:blipFill>
        <p:spPr>
          <a:xfrm>
            <a:off x="4749350" y="983796"/>
            <a:ext cx="1805198" cy="2054423"/>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b="20000"/>
          <a:stretch/>
        </p:blipFill>
        <p:spPr>
          <a:xfrm>
            <a:off x="4769850" y="3100526"/>
            <a:ext cx="1836598" cy="2077899"/>
          </a:xfrm>
          <a:prstGeom prst="rect">
            <a:avLst/>
          </a:prstGeom>
        </p:spPr>
      </p:pic>
    </p:spTree>
    <p:extLst>
      <p:ext uri="{BB962C8B-B14F-4D97-AF65-F5344CB8AC3E}">
        <p14:creationId xmlns:p14="http://schemas.microsoft.com/office/powerpoint/2010/main" val="359061003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1494"/>
                                        </p:tgtEl>
                                        <p:attrNameLst>
                                          <p:attrName>style.visibility</p:attrName>
                                        </p:attrNameLst>
                                      </p:cBhvr>
                                      <p:to>
                                        <p:strVal val="visible"/>
                                      </p:to>
                                    </p:set>
                                    <p:anim calcmode="lin" valueType="num">
                                      <p:cBhvr additive="base">
                                        <p:cTn id="7" dur="500" fill="hold"/>
                                        <p:tgtEl>
                                          <p:spTgt spid="191494"/>
                                        </p:tgtEl>
                                        <p:attrNameLst>
                                          <p:attrName>ppt_x</p:attrName>
                                        </p:attrNameLst>
                                      </p:cBhvr>
                                      <p:tavLst>
                                        <p:tav tm="0">
                                          <p:val>
                                            <p:strVal val="0-#ppt_w/2"/>
                                          </p:val>
                                        </p:tav>
                                        <p:tav tm="100000">
                                          <p:val>
                                            <p:strVal val="#ppt_x"/>
                                          </p:val>
                                        </p:tav>
                                      </p:tavLst>
                                    </p:anim>
                                    <p:anim calcmode="lin" valueType="num">
                                      <p:cBhvr additive="base">
                                        <p:cTn id="8" dur="500" fill="hold"/>
                                        <p:tgtEl>
                                          <p:spTgt spid="19149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91495"/>
                                        </p:tgtEl>
                                        <p:attrNameLst>
                                          <p:attrName>style.visibility</p:attrName>
                                        </p:attrNameLst>
                                      </p:cBhvr>
                                      <p:to>
                                        <p:strVal val="visible"/>
                                      </p:to>
                                    </p:set>
                                    <p:anim calcmode="lin" valueType="num">
                                      <p:cBhvr additive="base">
                                        <p:cTn id="12" dur="500" fill="hold"/>
                                        <p:tgtEl>
                                          <p:spTgt spid="191495"/>
                                        </p:tgtEl>
                                        <p:attrNameLst>
                                          <p:attrName>ppt_x</p:attrName>
                                        </p:attrNameLst>
                                      </p:cBhvr>
                                      <p:tavLst>
                                        <p:tav tm="0">
                                          <p:val>
                                            <p:strVal val="0-#ppt_w/2"/>
                                          </p:val>
                                        </p:tav>
                                        <p:tav tm="100000">
                                          <p:val>
                                            <p:strVal val="#ppt_x"/>
                                          </p:val>
                                        </p:tav>
                                      </p:tavLst>
                                    </p:anim>
                                    <p:anim calcmode="lin" valueType="num">
                                      <p:cBhvr additive="base">
                                        <p:cTn id="13" dur="500" fill="hold"/>
                                        <p:tgtEl>
                                          <p:spTgt spid="191495"/>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91496"/>
                                        </p:tgtEl>
                                        <p:attrNameLst>
                                          <p:attrName>style.visibility</p:attrName>
                                        </p:attrNameLst>
                                      </p:cBhvr>
                                      <p:to>
                                        <p:strVal val="visible"/>
                                      </p:to>
                                    </p:set>
                                    <p:anim calcmode="lin" valueType="num">
                                      <p:cBhvr additive="base">
                                        <p:cTn id="17" dur="500" fill="hold"/>
                                        <p:tgtEl>
                                          <p:spTgt spid="191496"/>
                                        </p:tgtEl>
                                        <p:attrNameLst>
                                          <p:attrName>ppt_x</p:attrName>
                                        </p:attrNameLst>
                                      </p:cBhvr>
                                      <p:tavLst>
                                        <p:tav tm="0">
                                          <p:val>
                                            <p:strVal val="1+#ppt_w/2"/>
                                          </p:val>
                                        </p:tav>
                                        <p:tav tm="100000">
                                          <p:val>
                                            <p:strVal val="#ppt_x"/>
                                          </p:val>
                                        </p:tav>
                                      </p:tavLst>
                                    </p:anim>
                                    <p:anim calcmode="lin" valueType="num">
                                      <p:cBhvr additive="base">
                                        <p:cTn id="18" dur="500" fill="hold"/>
                                        <p:tgtEl>
                                          <p:spTgt spid="191496"/>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91497"/>
                                        </p:tgtEl>
                                        <p:attrNameLst>
                                          <p:attrName>style.visibility</p:attrName>
                                        </p:attrNameLst>
                                      </p:cBhvr>
                                      <p:to>
                                        <p:strVal val="visible"/>
                                      </p:to>
                                    </p:set>
                                    <p:anim calcmode="lin" valueType="num">
                                      <p:cBhvr additive="base">
                                        <p:cTn id="22" dur="500" fill="hold"/>
                                        <p:tgtEl>
                                          <p:spTgt spid="191497"/>
                                        </p:tgtEl>
                                        <p:attrNameLst>
                                          <p:attrName>ppt_x</p:attrName>
                                        </p:attrNameLst>
                                      </p:cBhvr>
                                      <p:tavLst>
                                        <p:tav tm="0">
                                          <p:val>
                                            <p:strVal val="1+#ppt_w/2"/>
                                          </p:val>
                                        </p:tav>
                                        <p:tav tm="100000">
                                          <p:val>
                                            <p:strVal val="#ppt_x"/>
                                          </p:val>
                                        </p:tav>
                                      </p:tavLst>
                                    </p:anim>
                                    <p:anim calcmode="lin" valueType="num">
                                      <p:cBhvr additive="base">
                                        <p:cTn id="23" dur="500" fill="hold"/>
                                        <p:tgtEl>
                                          <p:spTgt spid="191497"/>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91499"/>
                                        </p:tgtEl>
                                        <p:attrNameLst>
                                          <p:attrName>style.visibility</p:attrName>
                                        </p:attrNameLst>
                                      </p:cBhvr>
                                      <p:to>
                                        <p:strVal val="visible"/>
                                      </p:to>
                                    </p:set>
                                    <p:anim calcmode="lin" valueType="num">
                                      <p:cBhvr additive="base">
                                        <p:cTn id="28" dur="500" fill="hold"/>
                                        <p:tgtEl>
                                          <p:spTgt spid="191499"/>
                                        </p:tgtEl>
                                        <p:attrNameLst>
                                          <p:attrName>ppt_x</p:attrName>
                                        </p:attrNameLst>
                                      </p:cBhvr>
                                      <p:tavLst>
                                        <p:tav tm="0">
                                          <p:val>
                                            <p:strVal val="#ppt_x"/>
                                          </p:val>
                                        </p:tav>
                                        <p:tav tm="100000">
                                          <p:val>
                                            <p:strVal val="#ppt_x"/>
                                          </p:val>
                                        </p:tav>
                                      </p:tavLst>
                                    </p:anim>
                                    <p:anim calcmode="lin" valueType="num">
                                      <p:cBhvr additive="base">
                                        <p:cTn id="29" dur="500" fill="hold"/>
                                        <p:tgtEl>
                                          <p:spTgt spid="1914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4" grpId="0"/>
      <p:bldP spid="191495" grpId="0"/>
      <p:bldP spid="191496" grpId="0"/>
      <p:bldP spid="191497" grpId="0"/>
      <p:bldP spid="19149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54835" cy="6941127"/>
          </a:xfrm>
          <a:prstGeom prst="rect">
            <a:avLst/>
          </a:prstGeom>
        </p:spPr>
      </p:pic>
      <p:sp>
        <p:nvSpPr>
          <p:cNvPr id="2" name="TextBox 1"/>
          <p:cNvSpPr txBox="1"/>
          <p:nvPr/>
        </p:nvSpPr>
        <p:spPr>
          <a:xfrm>
            <a:off x="3016815" y="5144494"/>
            <a:ext cx="3221203" cy="461665"/>
          </a:xfrm>
          <a:prstGeom prst="rect">
            <a:avLst/>
          </a:prstGeom>
          <a:noFill/>
        </p:spPr>
        <p:txBody>
          <a:bodyPr wrap="none" rtlCol="0">
            <a:spAutoFit/>
          </a:bodyPr>
          <a:lstStyle/>
          <a:p>
            <a:r>
              <a:rPr lang="en-US" sz="2400" b="1" dirty="0" smtClean="0">
                <a:solidFill>
                  <a:srgbClr val="390C5D"/>
                </a:solidFill>
              </a:rPr>
              <a:t>sciencefestival.msu.edu</a:t>
            </a:r>
            <a:endParaRPr lang="en-US" sz="2400" b="1" dirty="0">
              <a:solidFill>
                <a:srgbClr val="390C5D"/>
              </a:solidFill>
            </a:endParaRPr>
          </a:p>
        </p:txBody>
      </p:sp>
      <p:sp>
        <p:nvSpPr>
          <p:cNvPr id="3" name="TextBox 2"/>
          <p:cNvSpPr txBox="1"/>
          <p:nvPr/>
        </p:nvSpPr>
        <p:spPr>
          <a:xfrm>
            <a:off x="2939052" y="4805940"/>
            <a:ext cx="3376728" cy="800219"/>
          </a:xfrm>
          <a:prstGeom prst="rect">
            <a:avLst/>
          </a:prstGeom>
          <a:solidFill>
            <a:srgbClr val="BE5ECC"/>
          </a:solidFill>
          <a:ln w="12700">
            <a:solidFill>
              <a:schemeClr val="bg1"/>
            </a:solidFill>
          </a:ln>
        </p:spPr>
        <p:txBody>
          <a:bodyPr wrap="square" rtlCol="0">
            <a:spAutoFit/>
          </a:bodyPr>
          <a:lstStyle/>
          <a:p>
            <a:pPr algn="ctr"/>
            <a:r>
              <a:rPr lang="en-US" sz="2800" dirty="0" smtClean="0">
                <a:latin typeface="Arial Black" panose="020B0A04020102020204" pitchFamily="34" charset="0"/>
              </a:rPr>
              <a:t>Annually in April</a:t>
            </a:r>
          </a:p>
          <a:p>
            <a:pPr algn="ctr"/>
            <a:r>
              <a:rPr lang="en-US" dirty="0" smtClean="0">
                <a:latin typeface="Arial Black" panose="020B0A04020102020204" pitchFamily="34" charset="0"/>
              </a:rPr>
              <a:t>sciencefestival.msu.edu</a:t>
            </a:r>
            <a:endParaRPr lang="en-US" dirty="0">
              <a:latin typeface="Arial Black" panose="020B0A04020102020204" pitchFamily="34" charset="0"/>
            </a:endParaRPr>
          </a:p>
        </p:txBody>
      </p:sp>
    </p:spTree>
    <p:extLst>
      <p:ext uri="{BB962C8B-B14F-4D97-AF65-F5344CB8AC3E}">
        <p14:creationId xmlns:p14="http://schemas.microsoft.com/office/powerpoint/2010/main" val="33156612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algn="l" eaLnBrk="1" hangingPunct="1"/>
            <a:r>
              <a:rPr lang="en-US" altLang="en-US" sz="2000" dirty="0" smtClean="0"/>
              <a:t>National Superconducting Cyclotron Laboratory at MSU</a:t>
            </a:r>
          </a:p>
        </p:txBody>
      </p:sp>
      <p:sp>
        <p:nvSpPr>
          <p:cNvPr id="33795" name="Text Box 6"/>
          <p:cNvSpPr txBox="1">
            <a:spLocks noChangeArrowheads="1"/>
          </p:cNvSpPr>
          <p:nvPr/>
        </p:nvSpPr>
        <p:spPr bwMode="auto">
          <a:xfrm>
            <a:off x="588645" y="1116591"/>
            <a:ext cx="796671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2200" dirty="0" smtClean="0">
                <a:solidFill>
                  <a:schemeClr val="accent6">
                    <a:lumMod val="75000"/>
                  </a:schemeClr>
                </a:solidFill>
                <a:latin typeface="Arial Black" panose="020B0A04020102020204" pitchFamily="34" charset="0"/>
                <a:cs typeface="Aharoni" panose="02010803020104030203" pitchFamily="2" charset="-79"/>
              </a:rPr>
              <a:t>Learn more about </a:t>
            </a:r>
            <a:r>
              <a:rPr lang="en-US" altLang="en-US" sz="2200" dirty="0">
                <a:solidFill>
                  <a:schemeClr val="accent6">
                    <a:lumMod val="75000"/>
                  </a:schemeClr>
                </a:solidFill>
                <a:latin typeface="Arial Black" panose="020B0A04020102020204" pitchFamily="34" charset="0"/>
                <a:cs typeface="Aharoni" panose="02010803020104030203" pitchFamily="2" charset="-79"/>
              </a:rPr>
              <a:t>our </a:t>
            </a:r>
            <a:r>
              <a:rPr lang="en-US" altLang="en-US" sz="2200" dirty="0" smtClean="0">
                <a:solidFill>
                  <a:schemeClr val="accent6">
                    <a:lumMod val="75000"/>
                  </a:schemeClr>
                </a:solidFill>
                <a:latin typeface="Arial Black" panose="020B0A04020102020204" pitchFamily="34" charset="0"/>
                <a:cs typeface="Aharoni" panose="02010803020104030203" pitchFamily="2" charset="-79"/>
              </a:rPr>
              <a:t>Lab </a:t>
            </a:r>
            <a:r>
              <a:rPr lang="en-US" altLang="en-US" sz="2200" dirty="0">
                <a:solidFill>
                  <a:schemeClr val="accent6">
                    <a:lumMod val="75000"/>
                  </a:schemeClr>
                </a:solidFill>
                <a:latin typeface="Arial Black" panose="020B0A04020102020204" pitchFamily="34" charset="0"/>
                <a:cs typeface="Aharoni" panose="02010803020104030203" pitchFamily="2" charset="-79"/>
              </a:rPr>
              <a:t>and outreach </a:t>
            </a:r>
            <a:r>
              <a:rPr lang="en-US" altLang="en-US" sz="2200" dirty="0" smtClean="0">
                <a:solidFill>
                  <a:schemeClr val="accent6">
                    <a:lumMod val="75000"/>
                  </a:schemeClr>
                </a:solidFill>
                <a:latin typeface="Arial Black" panose="020B0A04020102020204" pitchFamily="34" charset="0"/>
                <a:cs typeface="Aharoni" panose="02010803020104030203" pitchFamily="2" charset="-79"/>
              </a:rPr>
              <a:t>programs</a:t>
            </a:r>
            <a:endParaRPr lang="en-US" altLang="en-US" sz="2200" b="1" dirty="0" smtClean="0">
              <a:latin typeface="Arial Black" panose="020B0A04020102020204" pitchFamily="34" charset="0"/>
              <a:cs typeface="Aharoni" panose="02010803020104030203" pitchFamily="2" charset="-79"/>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501770" y="1746638"/>
            <a:ext cx="1797853" cy="202233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2501769" y="3852353"/>
            <a:ext cx="1797853" cy="1301672"/>
            <a:chOff x="4714238" y="2213945"/>
            <a:chExt cx="2236345" cy="1619146"/>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4238" y="2213945"/>
              <a:ext cx="2236345" cy="1619146"/>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70137" t="28013" r="13367" b="64445"/>
            <a:stretch/>
          </p:blipFill>
          <p:spPr>
            <a:xfrm>
              <a:off x="5761905" y="2225387"/>
              <a:ext cx="1188677" cy="419964"/>
            </a:xfrm>
            <a:prstGeom prst="rect">
              <a:avLst/>
            </a:prstGeom>
          </p:spPr>
        </p:pic>
      </p:grpSp>
      <p:sp>
        <p:nvSpPr>
          <p:cNvPr id="5" name="Rectangle 4"/>
          <p:cNvSpPr/>
          <p:nvPr/>
        </p:nvSpPr>
        <p:spPr>
          <a:xfrm>
            <a:off x="489394" y="1874118"/>
            <a:ext cx="1921466" cy="1754326"/>
          </a:xfrm>
          <a:prstGeom prst="rect">
            <a:avLst/>
          </a:prstGeom>
        </p:spPr>
        <p:txBody>
          <a:bodyPr wrap="square">
            <a:spAutoFit/>
          </a:bodyPr>
          <a:lstStyle/>
          <a:p>
            <a:pPr>
              <a:spcBef>
                <a:spcPct val="50000"/>
              </a:spcBef>
            </a:pPr>
            <a:r>
              <a:rPr lang="en-US" altLang="en-US" dirty="0" smtClean="0">
                <a:solidFill>
                  <a:srgbClr val="548235"/>
                </a:solidFill>
              </a:rPr>
              <a:t>Get our just-published </a:t>
            </a:r>
            <a:r>
              <a:rPr lang="en-US" altLang="en-US" dirty="0">
                <a:solidFill>
                  <a:srgbClr val="548235"/>
                </a:solidFill>
              </a:rPr>
              <a:t>history </a:t>
            </a:r>
            <a:r>
              <a:rPr lang="en-US" altLang="en-US" b="1" i="1" dirty="0">
                <a:solidFill>
                  <a:srgbClr val="D6A162"/>
                </a:solidFill>
              </a:rPr>
              <a:t>Up From Nothing </a:t>
            </a:r>
            <a:r>
              <a:rPr lang="en-US" altLang="en-US" dirty="0">
                <a:solidFill>
                  <a:srgbClr val="548235"/>
                </a:solidFill>
              </a:rPr>
              <a:t>from MSU Press </a:t>
            </a:r>
            <a:r>
              <a:rPr lang="en-US" altLang="en-US" dirty="0" smtClean="0">
                <a:solidFill>
                  <a:srgbClr val="548235"/>
                </a:solidFill>
                <a:hlinkClick r:id="rId5"/>
              </a:rPr>
              <a:t>msupress.org</a:t>
            </a:r>
            <a:r>
              <a:rPr lang="en-US" altLang="en-US" dirty="0" smtClean="0">
                <a:solidFill>
                  <a:srgbClr val="548235"/>
                </a:solidFill>
              </a:rPr>
              <a:t> or on Amazon</a:t>
            </a:r>
            <a:endParaRPr lang="en-US" altLang="en-US" dirty="0">
              <a:solidFill>
                <a:srgbClr val="548235"/>
              </a:solidFill>
            </a:endParaRPr>
          </a:p>
        </p:txBody>
      </p:sp>
      <p:sp>
        <p:nvSpPr>
          <p:cNvPr id="7" name="Rectangle 6"/>
          <p:cNvSpPr/>
          <p:nvPr/>
        </p:nvSpPr>
        <p:spPr>
          <a:xfrm>
            <a:off x="6311999" y="3961772"/>
            <a:ext cx="2385974" cy="1200329"/>
          </a:xfrm>
          <a:prstGeom prst="rect">
            <a:avLst/>
          </a:prstGeom>
        </p:spPr>
        <p:txBody>
          <a:bodyPr wrap="square">
            <a:spAutoFit/>
          </a:bodyPr>
          <a:lstStyle/>
          <a:p>
            <a:pPr>
              <a:spcBef>
                <a:spcPct val="50000"/>
              </a:spcBef>
            </a:pPr>
            <a:r>
              <a:rPr lang="en-US" altLang="en-US" dirty="0">
                <a:solidFill>
                  <a:schemeClr val="accent6">
                    <a:lumMod val="75000"/>
                  </a:schemeClr>
                </a:solidFill>
              </a:rPr>
              <a:t>Visit </a:t>
            </a:r>
            <a:r>
              <a:rPr lang="en-US" altLang="en-US" dirty="0" smtClean="0">
                <a:solidFill>
                  <a:schemeClr val="accent6">
                    <a:lumMod val="75000"/>
                  </a:schemeClr>
                </a:solidFill>
              </a:rPr>
              <a:t>our “Gift </a:t>
            </a:r>
            <a:r>
              <a:rPr lang="en-US" altLang="en-US" dirty="0">
                <a:solidFill>
                  <a:schemeClr val="accent6">
                    <a:lumMod val="75000"/>
                  </a:schemeClr>
                </a:solidFill>
              </a:rPr>
              <a:t>Shop” </a:t>
            </a:r>
            <a:r>
              <a:rPr lang="en-US" altLang="en-US" dirty="0" smtClean="0">
                <a:solidFill>
                  <a:schemeClr val="accent6">
                    <a:lumMod val="75000"/>
                  </a:schemeClr>
                </a:solidFill>
              </a:rPr>
              <a:t>on </a:t>
            </a:r>
            <a:r>
              <a:rPr lang="en-US" altLang="en-US" dirty="0" smtClean="0">
                <a:hlinkClick r:id="rId6" action="ppaction://hlinkfile"/>
              </a:rPr>
              <a:t>shop.msu.edu</a:t>
            </a:r>
            <a:r>
              <a:rPr lang="en-US" altLang="en-US" dirty="0" smtClean="0"/>
              <a:t> </a:t>
            </a:r>
            <a:r>
              <a:rPr lang="en-US" altLang="en-US" dirty="0" smtClean="0">
                <a:solidFill>
                  <a:schemeClr val="accent6">
                    <a:lumMod val="75000"/>
                  </a:schemeClr>
                </a:solidFill>
              </a:rPr>
              <a:t>(click </a:t>
            </a:r>
            <a:r>
              <a:rPr lang="en-US" altLang="en-US" dirty="0">
                <a:solidFill>
                  <a:schemeClr val="accent6">
                    <a:lumMod val="75000"/>
                  </a:schemeClr>
                </a:solidFill>
              </a:rPr>
              <a:t>on </a:t>
            </a:r>
            <a:r>
              <a:rPr lang="en-US" altLang="en-US" dirty="0">
                <a:solidFill>
                  <a:srgbClr val="D6A162"/>
                </a:solidFill>
              </a:rPr>
              <a:t>“NSCL/FRIB”</a:t>
            </a:r>
            <a:r>
              <a:rPr lang="en-US" altLang="en-US" dirty="0"/>
              <a:t> </a:t>
            </a:r>
            <a:r>
              <a:rPr lang="en-US" altLang="en-US" dirty="0">
                <a:solidFill>
                  <a:schemeClr val="accent6">
                    <a:lumMod val="75000"/>
                  </a:schemeClr>
                </a:solidFill>
              </a:rPr>
              <a:t>under </a:t>
            </a:r>
            <a:r>
              <a:rPr lang="en-US" altLang="en-US" dirty="0">
                <a:solidFill>
                  <a:srgbClr val="D6A162"/>
                </a:solidFill>
              </a:rPr>
              <a:t>“Specialty Shops</a:t>
            </a:r>
            <a:r>
              <a:rPr lang="en-US" altLang="en-US" dirty="0" smtClean="0">
                <a:solidFill>
                  <a:srgbClr val="D6A162"/>
                </a:solidFill>
              </a:rPr>
              <a:t>”)</a:t>
            </a:r>
            <a:endParaRPr lang="en-US" altLang="en-US" dirty="0">
              <a:solidFill>
                <a:srgbClr val="D6A162"/>
              </a:solidFill>
            </a:endParaRPr>
          </a:p>
        </p:txBody>
      </p:sp>
      <p:sp>
        <p:nvSpPr>
          <p:cNvPr id="8" name="Rectangle 7"/>
          <p:cNvSpPr/>
          <p:nvPr/>
        </p:nvSpPr>
        <p:spPr>
          <a:xfrm>
            <a:off x="6311999" y="1896995"/>
            <a:ext cx="2283903" cy="1200329"/>
          </a:xfrm>
          <a:prstGeom prst="rect">
            <a:avLst/>
          </a:prstGeom>
        </p:spPr>
        <p:txBody>
          <a:bodyPr wrap="square">
            <a:spAutoFit/>
          </a:bodyPr>
          <a:lstStyle/>
          <a:p>
            <a:pPr>
              <a:spcBef>
                <a:spcPct val="50000"/>
              </a:spcBef>
            </a:pPr>
            <a:r>
              <a:rPr lang="en-US" altLang="en-US" dirty="0" smtClean="0">
                <a:solidFill>
                  <a:schemeClr val="accent6">
                    <a:lumMod val="75000"/>
                  </a:schemeClr>
                </a:solidFill>
              </a:rPr>
              <a:t>Find </a:t>
            </a:r>
            <a:r>
              <a:rPr lang="en-US" altLang="en-US" b="1" i="1" dirty="0" smtClean="0">
                <a:solidFill>
                  <a:srgbClr val="D6A162"/>
                </a:solidFill>
              </a:rPr>
              <a:t>camps </a:t>
            </a:r>
            <a:r>
              <a:rPr lang="en-US" altLang="en-US" b="1" i="1" dirty="0">
                <a:solidFill>
                  <a:srgbClr val="D6A162"/>
                </a:solidFill>
              </a:rPr>
              <a:t>and programs</a:t>
            </a:r>
            <a:r>
              <a:rPr lang="en-US" altLang="en-US" dirty="0">
                <a:solidFill>
                  <a:schemeClr val="accent6">
                    <a:lumMod val="75000"/>
                  </a:schemeClr>
                </a:solidFill>
              </a:rPr>
              <a:t> at </a:t>
            </a:r>
            <a:r>
              <a:rPr lang="en-US" altLang="en-US" dirty="0" smtClean="0">
                <a:solidFill>
                  <a:schemeClr val="accent6">
                    <a:lumMod val="75000"/>
                  </a:schemeClr>
                </a:solidFill>
              </a:rPr>
              <a:t>MSU for </a:t>
            </a:r>
          </a:p>
          <a:p>
            <a:r>
              <a:rPr lang="en-US" altLang="en-US" dirty="0" err="1" smtClean="0">
                <a:solidFill>
                  <a:schemeClr val="accent6">
                    <a:lumMod val="75000"/>
                  </a:schemeClr>
                </a:solidFill>
              </a:rPr>
              <a:t>pre-college</a:t>
            </a:r>
            <a:r>
              <a:rPr lang="en-US" altLang="en-US" dirty="0" smtClean="0">
                <a:solidFill>
                  <a:schemeClr val="accent6">
                    <a:lumMod val="75000"/>
                  </a:schemeClr>
                </a:solidFill>
              </a:rPr>
              <a:t> students: </a:t>
            </a:r>
            <a:r>
              <a:rPr lang="en-US" altLang="en-US" u="sng" dirty="0">
                <a:solidFill>
                  <a:srgbClr val="0563C1"/>
                </a:solidFill>
              </a:rPr>
              <a:t>spartanyouth.msu.edu</a:t>
            </a:r>
          </a:p>
        </p:txBody>
      </p:sp>
      <p:sp>
        <p:nvSpPr>
          <p:cNvPr id="11" name="Rectangle 10"/>
          <p:cNvSpPr/>
          <p:nvPr/>
        </p:nvSpPr>
        <p:spPr>
          <a:xfrm>
            <a:off x="446026" y="5366397"/>
            <a:ext cx="8251947" cy="430887"/>
          </a:xfrm>
          <a:prstGeom prst="rect">
            <a:avLst/>
          </a:prstGeom>
        </p:spPr>
        <p:txBody>
          <a:bodyPr wrap="square">
            <a:spAutoFit/>
          </a:bodyPr>
          <a:lstStyle/>
          <a:p>
            <a:pPr algn="ctr"/>
            <a:r>
              <a:rPr lang="en-US" altLang="en-US" sz="2200" dirty="0" smtClean="0">
                <a:solidFill>
                  <a:schemeClr val="accent6">
                    <a:lumMod val="75000"/>
                  </a:schemeClr>
                </a:solidFill>
                <a:latin typeface="Arial Black" panose="020B0A04020102020204" pitchFamily="34" charset="0"/>
                <a:cs typeface="Aharoni" panose="02010803020104030203" pitchFamily="2" charset="-79"/>
              </a:rPr>
              <a:t>contact </a:t>
            </a:r>
            <a:r>
              <a:rPr lang="en-US" altLang="en-US" sz="2200" dirty="0" smtClean="0">
                <a:latin typeface="Arial Black" panose="020B0A04020102020204" pitchFamily="34" charset="0"/>
                <a:cs typeface="Aharoni" panose="02010803020104030203" pitchFamily="2" charset="-79"/>
                <a:hlinkClick r:id="rId7"/>
              </a:rPr>
              <a:t>visits@nscl.msu.edu</a:t>
            </a:r>
            <a:r>
              <a:rPr lang="en-US" altLang="en-US" sz="2200" dirty="0" smtClean="0">
                <a:latin typeface="Arial Black" panose="020B0A04020102020204" pitchFamily="34" charset="0"/>
                <a:cs typeface="Aharoni" panose="02010803020104030203" pitchFamily="2" charset="-79"/>
              </a:rPr>
              <a:t> </a:t>
            </a:r>
            <a:r>
              <a:rPr lang="en-US" altLang="en-US" sz="2200" dirty="0">
                <a:solidFill>
                  <a:schemeClr val="accent6">
                    <a:lumMod val="75000"/>
                  </a:schemeClr>
                </a:solidFill>
                <a:latin typeface="Arial Black" panose="020B0A04020102020204" pitchFamily="34" charset="0"/>
                <a:cs typeface="Aharoni" panose="02010803020104030203" pitchFamily="2" charset="-79"/>
              </a:rPr>
              <a:t>or go to </a:t>
            </a:r>
            <a:r>
              <a:rPr lang="en-US" altLang="en-US" sz="2200" dirty="0" smtClean="0">
                <a:latin typeface="Arial Black" panose="020B0A04020102020204" pitchFamily="34" charset="0"/>
                <a:cs typeface="Aharoni" panose="02010803020104030203" pitchFamily="2" charset="-79"/>
                <a:hlinkClick r:id="rId8"/>
              </a:rPr>
              <a:t>nscl.msu.edu</a:t>
            </a:r>
            <a:endParaRPr lang="en-US" sz="2200" dirty="0">
              <a:latin typeface="Arial Black" panose="020B0A04020102020204" pitchFamily="34" charset="0"/>
              <a:cs typeface="Aharoni" panose="02010803020104030203" pitchFamily="2" charset="-79"/>
            </a:endParaRPr>
          </a:p>
        </p:txBody>
      </p: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90533" y="1744089"/>
            <a:ext cx="1728486" cy="2024881"/>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64700" y="3858565"/>
            <a:ext cx="1380150" cy="1311220"/>
          </a:xfrm>
          <a:prstGeom prst="rect">
            <a:avLst/>
          </a:prstGeom>
        </p:spPr>
      </p:pic>
      <p:sp>
        <p:nvSpPr>
          <p:cNvPr id="14" name="TextBox 13"/>
          <p:cNvSpPr txBox="1"/>
          <p:nvPr/>
        </p:nvSpPr>
        <p:spPr>
          <a:xfrm>
            <a:off x="4468747" y="4753915"/>
            <a:ext cx="1716252" cy="400110"/>
          </a:xfrm>
          <a:prstGeom prst="rect">
            <a:avLst/>
          </a:prstGeom>
          <a:noFill/>
        </p:spPr>
        <p:txBody>
          <a:bodyPr wrap="square" rtlCol="0">
            <a:spAutoFit/>
          </a:bodyPr>
          <a:lstStyle/>
          <a:p>
            <a:r>
              <a:rPr lang="en-US" sz="2000" b="1" dirty="0" smtClean="0">
                <a:solidFill>
                  <a:schemeClr val="accent6">
                    <a:lumMod val="75000"/>
                  </a:schemeClr>
                </a:solidFill>
                <a:latin typeface="Arial" panose="020B0604020202020204" pitchFamily="34" charset="0"/>
                <a:cs typeface="Arial" panose="020B0604020202020204" pitchFamily="34" charset="0"/>
              </a:rPr>
              <a:t>GIFT SHOP</a:t>
            </a:r>
            <a:endParaRPr lang="en-US" sz="2000" b="1" dirty="0">
              <a:solidFill>
                <a:schemeClr val="accent6">
                  <a:lumMod val="75000"/>
                </a:schemeClr>
              </a:solidFill>
              <a:latin typeface="Arial" panose="020B0604020202020204" pitchFamily="34" charset="0"/>
              <a:cs typeface="Arial" panose="020B0604020202020204" pitchFamily="34" charset="0"/>
            </a:endParaRPr>
          </a:p>
        </p:txBody>
      </p:sp>
      <p:sp>
        <p:nvSpPr>
          <p:cNvPr id="15" name="Rectangle 14"/>
          <p:cNvSpPr/>
          <p:nvPr/>
        </p:nvSpPr>
        <p:spPr>
          <a:xfrm>
            <a:off x="489394" y="3969456"/>
            <a:ext cx="2006225" cy="923330"/>
          </a:xfrm>
          <a:prstGeom prst="rect">
            <a:avLst/>
          </a:prstGeom>
        </p:spPr>
        <p:txBody>
          <a:bodyPr wrap="square">
            <a:spAutoFit/>
          </a:bodyPr>
          <a:lstStyle/>
          <a:p>
            <a:pPr>
              <a:spcBef>
                <a:spcPct val="50000"/>
              </a:spcBef>
            </a:pPr>
            <a:r>
              <a:rPr lang="en-US" altLang="en-US" dirty="0" smtClean="0">
                <a:solidFill>
                  <a:schemeClr val="accent6">
                    <a:lumMod val="75000"/>
                  </a:schemeClr>
                </a:solidFill>
              </a:rPr>
              <a:t>Get the Android/ iPhone/iPad </a:t>
            </a:r>
            <a:r>
              <a:rPr lang="en-US" altLang="en-US" dirty="0">
                <a:solidFill>
                  <a:schemeClr val="accent6">
                    <a:lumMod val="75000"/>
                  </a:schemeClr>
                </a:solidFill>
              </a:rPr>
              <a:t>game </a:t>
            </a:r>
            <a:r>
              <a:rPr lang="en-US" altLang="en-US" b="1" i="1" dirty="0" err="1">
                <a:solidFill>
                  <a:srgbClr val="D6A162"/>
                </a:solidFill>
              </a:rPr>
              <a:t>Isotopolis</a:t>
            </a:r>
            <a:r>
              <a:rPr lang="en-US" altLang="en-US" dirty="0">
                <a:solidFill>
                  <a:schemeClr val="accent6">
                    <a:lumMod val="75000"/>
                  </a:schemeClr>
                </a:solidFill>
              </a:rPr>
              <a:t> for free! </a:t>
            </a:r>
          </a:p>
        </p:txBody>
      </p:sp>
      <p:sp>
        <p:nvSpPr>
          <p:cNvPr id="18" name="TextBox 17"/>
          <p:cNvSpPr txBox="1"/>
          <p:nvPr/>
        </p:nvSpPr>
        <p:spPr>
          <a:xfrm>
            <a:off x="4396649" y="1757456"/>
            <a:ext cx="1716252" cy="523220"/>
          </a:xfrm>
          <a:prstGeom prst="rect">
            <a:avLst/>
          </a:prstGeom>
          <a:noFill/>
        </p:spPr>
        <p:txBody>
          <a:bodyPr wrap="square" rtlCol="0">
            <a:spAutoFit/>
          </a:bodyPr>
          <a:lstStyle/>
          <a:p>
            <a:r>
              <a:rPr lang="en-US" sz="1400" b="1" dirty="0" smtClean="0">
                <a:solidFill>
                  <a:schemeClr val="accent6">
                    <a:lumMod val="75000"/>
                  </a:schemeClr>
                </a:solidFill>
                <a:latin typeface="Arial" panose="020B0604020202020204" pitchFamily="34" charset="0"/>
                <a:cs typeface="Arial" panose="020B0604020202020204" pitchFamily="34" charset="0"/>
              </a:rPr>
              <a:t>SPARTAN YOUTH PROGRAMS</a:t>
            </a:r>
            <a:endParaRPr lang="en-US" sz="1400" b="1"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1541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title"/>
          </p:nvPr>
        </p:nvSpPr>
        <p:spPr>
          <a:xfrm>
            <a:off x="628650" y="163288"/>
            <a:ext cx="2555875" cy="1105053"/>
          </a:xfrm>
        </p:spPr>
        <p:txBody>
          <a:bodyPr/>
          <a:lstStyle/>
          <a:p>
            <a:pPr eaLnBrk="1" hangingPunct="1"/>
            <a:r>
              <a:rPr lang="en-US" altLang="en-US" dirty="0" smtClean="0"/>
              <a:t>What nuclei do you get?</a:t>
            </a:r>
          </a:p>
        </p:txBody>
      </p:sp>
      <p:sp>
        <p:nvSpPr>
          <p:cNvPr id="3084" name="Text Box 12"/>
          <p:cNvSpPr txBox="1">
            <a:spLocks noChangeArrowheads="1"/>
          </p:cNvSpPr>
          <p:nvPr/>
        </p:nvSpPr>
        <p:spPr bwMode="auto">
          <a:xfrm>
            <a:off x="6232525" y="5142969"/>
            <a:ext cx="2743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800" b="1" i="1" dirty="0">
                <a:solidFill>
                  <a:schemeClr val="accent6">
                    <a:lumMod val="75000"/>
                  </a:schemeClr>
                </a:solidFill>
              </a:rPr>
              <a:t>After</a:t>
            </a:r>
            <a:r>
              <a:rPr lang="en-US" altLang="en-US" sz="1800" dirty="0">
                <a:solidFill>
                  <a:schemeClr val="accent6">
                    <a:lumMod val="75000"/>
                  </a:schemeClr>
                </a:solidFill>
              </a:rPr>
              <a:t> the target, </a:t>
            </a:r>
            <a:r>
              <a:rPr lang="en-US" altLang="en-US" sz="1800" dirty="0" smtClean="0">
                <a:solidFill>
                  <a:schemeClr val="accent6">
                    <a:lumMod val="75000"/>
                  </a:schemeClr>
                </a:solidFill>
              </a:rPr>
              <a:t>we have </a:t>
            </a:r>
            <a:r>
              <a:rPr lang="en-US" altLang="en-US" sz="1800" b="1" i="1" dirty="0">
                <a:solidFill>
                  <a:schemeClr val="accent6">
                    <a:lumMod val="75000"/>
                  </a:schemeClr>
                </a:solidFill>
              </a:rPr>
              <a:t>many</a:t>
            </a:r>
            <a:r>
              <a:rPr lang="en-US" altLang="en-US" sz="1800" dirty="0">
                <a:solidFill>
                  <a:schemeClr val="accent6">
                    <a:lumMod val="75000"/>
                  </a:schemeClr>
                </a:solidFill>
              </a:rPr>
              <a:t> </a:t>
            </a:r>
            <a:r>
              <a:rPr lang="en-US" altLang="en-US" sz="1800" dirty="0" smtClean="0">
                <a:solidFill>
                  <a:schemeClr val="accent6">
                    <a:lumMod val="75000"/>
                  </a:schemeClr>
                </a:solidFill>
              </a:rPr>
              <a:t>nuclei (</a:t>
            </a:r>
            <a:r>
              <a:rPr lang="en-US" altLang="en-US" sz="1800" i="1" dirty="0" smtClean="0">
                <a:solidFill>
                  <a:schemeClr val="accent6">
                    <a:lumMod val="75000"/>
                  </a:schemeClr>
                </a:solidFill>
              </a:rPr>
              <a:t>sometimes less than one per second that we want)</a:t>
            </a:r>
          </a:p>
        </p:txBody>
      </p:sp>
      <p:sp>
        <p:nvSpPr>
          <p:cNvPr id="20" name="Text Box 5"/>
          <p:cNvSpPr txBox="1">
            <a:spLocks noChangeArrowheads="1"/>
          </p:cNvSpPr>
          <p:nvPr/>
        </p:nvSpPr>
        <p:spPr bwMode="auto">
          <a:xfrm>
            <a:off x="212725" y="1602740"/>
            <a:ext cx="2438400" cy="369332"/>
          </a:xfrm>
          <a:prstGeom prst="rect">
            <a:avLst/>
          </a:prstGeom>
          <a:noFill/>
          <a:ln w="9525">
            <a:noFill/>
            <a:miter lim="800000"/>
            <a:headEnd/>
            <a:tailEnd/>
          </a:ln>
        </p:spPr>
        <p:txBody>
          <a:bodyPr wrap="square">
            <a:spAutoFit/>
          </a:bodyPr>
          <a:lstStyle/>
          <a:p>
            <a:pPr eaLnBrk="1" hangingPunct="1">
              <a:defRPr/>
            </a:pPr>
            <a:r>
              <a:rPr lang="en-US" sz="1800" b="1" i="1" dirty="0">
                <a:solidFill>
                  <a:schemeClr val="accent6">
                    <a:lumMod val="75000"/>
                  </a:schemeClr>
                </a:solidFill>
                <a:latin typeface="+mj-lt"/>
                <a:cs typeface="+mn-cs"/>
              </a:rPr>
              <a:t>BEAM </a:t>
            </a:r>
            <a:r>
              <a:rPr lang="en-US" sz="1800" b="1" i="1" dirty="0" smtClean="0">
                <a:solidFill>
                  <a:schemeClr val="accent6">
                    <a:lumMod val="75000"/>
                  </a:schemeClr>
                </a:solidFill>
                <a:latin typeface="+mj-lt"/>
                <a:cs typeface="+mn-cs"/>
              </a:rPr>
              <a:t>of nuclei at </a:t>
            </a:r>
            <a:r>
              <a:rPr lang="en-US" sz="1800" b="1" i="1" dirty="0">
                <a:solidFill>
                  <a:schemeClr val="accent6">
                    <a:lumMod val="75000"/>
                  </a:schemeClr>
                </a:solidFill>
                <a:latin typeface="+mj-lt"/>
                <a:cs typeface="+mn-cs"/>
              </a:rPr>
              <a:t>&lt; 0.5 c</a:t>
            </a:r>
            <a:endParaRPr lang="en-US" sz="1800" dirty="0">
              <a:solidFill>
                <a:schemeClr val="accent6">
                  <a:lumMod val="75000"/>
                </a:schemeClr>
              </a:solidFill>
              <a:latin typeface="+mj-lt"/>
              <a:cs typeface="+mn-cs"/>
            </a:endParaRPr>
          </a:p>
        </p:txBody>
      </p:sp>
      <p:sp>
        <p:nvSpPr>
          <p:cNvPr id="24" name="Text Box 5"/>
          <p:cNvSpPr txBox="1">
            <a:spLocks noChangeArrowheads="1"/>
          </p:cNvSpPr>
          <p:nvPr/>
        </p:nvSpPr>
        <p:spPr bwMode="auto">
          <a:xfrm>
            <a:off x="3184525" y="1602740"/>
            <a:ext cx="2301875" cy="369888"/>
          </a:xfrm>
          <a:prstGeom prst="rect">
            <a:avLst/>
          </a:prstGeom>
          <a:noFill/>
          <a:ln w="9525">
            <a:noFill/>
            <a:miter lim="800000"/>
            <a:headEnd/>
            <a:tailEnd/>
          </a:ln>
        </p:spPr>
        <p:txBody>
          <a:bodyPr>
            <a:spAutoFit/>
          </a:bodyPr>
          <a:lstStyle/>
          <a:p>
            <a:pPr eaLnBrk="1" hangingPunct="1">
              <a:defRPr/>
            </a:pPr>
            <a:r>
              <a:rPr lang="en-US" sz="1800" b="1" i="1" dirty="0">
                <a:solidFill>
                  <a:schemeClr val="accent6">
                    <a:lumMod val="75000"/>
                  </a:schemeClr>
                </a:solidFill>
                <a:latin typeface="+mj-lt"/>
                <a:cs typeface="+mn-cs"/>
              </a:rPr>
              <a:t>strikes foil TARGET</a:t>
            </a:r>
            <a:endParaRPr lang="en-US" sz="1800" dirty="0">
              <a:solidFill>
                <a:schemeClr val="accent6">
                  <a:lumMod val="75000"/>
                </a:schemeClr>
              </a:solidFill>
              <a:latin typeface="+mj-lt"/>
              <a:cs typeface="+mn-cs"/>
            </a:endParaRPr>
          </a:p>
        </p:txBody>
      </p:sp>
      <p:sp>
        <p:nvSpPr>
          <p:cNvPr id="25" name="Text Box 5"/>
          <p:cNvSpPr txBox="1">
            <a:spLocks noChangeArrowheads="1"/>
          </p:cNvSpPr>
          <p:nvPr/>
        </p:nvSpPr>
        <p:spPr bwMode="auto">
          <a:xfrm>
            <a:off x="6156325" y="1602740"/>
            <a:ext cx="2590800" cy="369888"/>
          </a:xfrm>
          <a:prstGeom prst="rect">
            <a:avLst/>
          </a:prstGeom>
          <a:noFill/>
          <a:ln w="9525">
            <a:noFill/>
            <a:miter lim="800000"/>
            <a:headEnd/>
            <a:tailEnd/>
          </a:ln>
        </p:spPr>
        <p:txBody>
          <a:bodyPr>
            <a:spAutoFit/>
          </a:bodyPr>
          <a:lstStyle/>
          <a:p>
            <a:pPr eaLnBrk="1" hangingPunct="1">
              <a:defRPr/>
            </a:pPr>
            <a:r>
              <a:rPr lang="en-US" sz="1800" b="1" i="1" dirty="0">
                <a:solidFill>
                  <a:schemeClr val="accent6">
                    <a:lumMod val="75000"/>
                  </a:schemeClr>
                </a:solidFill>
                <a:latin typeface="+mj-lt"/>
                <a:cs typeface="+mn-cs"/>
              </a:rPr>
              <a:t>exits with FRAGMENTS</a:t>
            </a:r>
            <a:endParaRPr lang="en-US" sz="1800" dirty="0">
              <a:solidFill>
                <a:schemeClr val="accent6">
                  <a:lumMod val="75000"/>
                </a:schemeClr>
              </a:solidFill>
              <a:latin typeface="+mj-lt"/>
              <a:cs typeface="+mn-cs"/>
            </a:endParaRPr>
          </a:p>
        </p:txBody>
      </p:sp>
      <p:sp>
        <p:nvSpPr>
          <p:cNvPr id="22535" name="Rectangle 46"/>
          <p:cNvSpPr>
            <a:spLocks noChangeArrowheads="1"/>
          </p:cNvSpPr>
          <p:nvPr/>
        </p:nvSpPr>
        <p:spPr bwMode="auto">
          <a:xfrm>
            <a:off x="288925" y="1983740"/>
            <a:ext cx="2362200" cy="2362200"/>
          </a:xfrm>
          <a:prstGeom prst="rect">
            <a:avLst/>
          </a:prstGeom>
          <a:noFill/>
          <a:ln w="952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22536" name="Rectangle 48"/>
          <p:cNvSpPr>
            <a:spLocks noChangeArrowheads="1"/>
          </p:cNvSpPr>
          <p:nvPr/>
        </p:nvSpPr>
        <p:spPr bwMode="auto">
          <a:xfrm>
            <a:off x="3260725" y="1983740"/>
            <a:ext cx="2362200" cy="2362200"/>
          </a:xfrm>
          <a:prstGeom prst="rect">
            <a:avLst/>
          </a:prstGeom>
          <a:noFill/>
          <a:ln w="952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22537" name="Rectangle 49"/>
          <p:cNvSpPr>
            <a:spLocks noChangeArrowheads="1"/>
          </p:cNvSpPr>
          <p:nvPr/>
        </p:nvSpPr>
        <p:spPr bwMode="auto">
          <a:xfrm>
            <a:off x="6232525" y="1983741"/>
            <a:ext cx="2362200" cy="3130566"/>
          </a:xfrm>
          <a:prstGeom prst="rect">
            <a:avLst/>
          </a:prstGeom>
          <a:noFill/>
          <a:ln w="952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grpSp>
        <p:nvGrpSpPr>
          <p:cNvPr id="2" name="Group 122"/>
          <p:cNvGrpSpPr>
            <a:grpSpLocks/>
          </p:cNvGrpSpPr>
          <p:nvPr/>
        </p:nvGrpSpPr>
        <p:grpSpPr bwMode="auto">
          <a:xfrm>
            <a:off x="228600" y="2178265"/>
            <a:ext cx="2590800" cy="3444087"/>
            <a:chOff x="228600" y="1870927"/>
            <a:chExt cx="2590800" cy="3444264"/>
          </a:xfrm>
        </p:grpSpPr>
        <p:sp>
          <p:nvSpPr>
            <p:cNvPr id="22580" name="Text Box 5"/>
            <p:cNvSpPr txBox="1">
              <a:spLocks noChangeArrowheads="1"/>
            </p:cNvSpPr>
            <p:nvPr/>
          </p:nvSpPr>
          <p:spPr bwMode="auto">
            <a:xfrm>
              <a:off x="228600" y="4114800"/>
              <a:ext cx="2590800" cy="1200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dirty="0">
                  <a:solidFill>
                    <a:schemeClr val="accent6">
                      <a:lumMod val="75000"/>
                    </a:schemeClr>
                  </a:solidFill>
                </a:rPr>
                <a:t>The accelerated beam </a:t>
              </a:r>
              <a:r>
                <a:rPr lang="en-US" altLang="en-US" sz="1800" dirty="0" smtClean="0">
                  <a:solidFill>
                    <a:schemeClr val="accent6">
                      <a:lumMod val="75000"/>
                    </a:schemeClr>
                  </a:solidFill>
                </a:rPr>
                <a:t>has </a:t>
              </a:r>
              <a:r>
                <a:rPr lang="en-US" altLang="en-US" sz="1800" b="1" i="1" dirty="0" smtClean="0">
                  <a:solidFill>
                    <a:schemeClr val="accent6">
                      <a:lumMod val="75000"/>
                    </a:schemeClr>
                  </a:solidFill>
                </a:rPr>
                <a:t>one</a:t>
              </a:r>
              <a:r>
                <a:rPr lang="en-US" altLang="en-US" sz="1800" dirty="0" smtClean="0">
                  <a:solidFill>
                    <a:schemeClr val="accent6">
                      <a:lumMod val="75000"/>
                    </a:schemeClr>
                  </a:solidFill>
                </a:rPr>
                <a:t> kind of nucleus </a:t>
              </a:r>
              <a:r>
                <a:rPr lang="en-US" altLang="en-US" sz="1800" i="1" dirty="0" smtClean="0">
                  <a:solidFill>
                    <a:schemeClr val="accent6">
                      <a:lumMod val="75000"/>
                    </a:schemeClr>
                  </a:solidFill>
                </a:rPr>
                <a:t>(over </a:t>
              </a:r>
              <a:r>
                <a:rPr lang="en-US" altLang="en-US" sz="1800" b="1" i="1" dirty="0" smtClean="0">
                  <a:solidFill>
                    <a:schemeClr val="accent6">
                      <a:lumMod val="75000"/>
                    </a:schemeClr>
                  </a:solidFill>
                </a:rPr>
                <a:t>1 billion </a:t>
              </a:r>
              <a:r>
                <a:rPr lang="en-US" altLang="en-US" sz="1800" i="1" dirty="0" smtClean="0">
                  <a:solidFill>
                    <a:schemeClr val="accent6">
                      <a:lumMod val="75000"/>
                    </a:schemeClr>
                  </a:solidFill>
                </a:rPr>
                <a:t>of them per second!)</a:t>
              </a:r>
              <a:endParaRPr lang="en-US" altLang="en-US" sz="1800" i="1" dirty="0">
                <a:solidFill>
                  <a:schemeClr val="accent6">
                    <a:lumMod val="75000"/>
                  </a:schemeClr>
                </a:solidFill>
              </a:endParaRPr>
            </a:p>
          </p:txBody>
        </p:sp>
        <p:pic>
          <p:nvPicPr>
            <p:cNvPr id="22581" name="Picture 14"/>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441325" y="1870927"/>
              <a:ext cx="609600" cy="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2" name="Picture 15"/>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1050925" y="2461131"/>
              <a:ext cx="609600" cy="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3" name="Picture 16"/>
            <p:cNvPicPr>
              <a:picLocks noChangeAspect="1"/>
            </p:cNvPicPr>
            <p:nvPr/>
          </p:nvPicPr>
          <p:blipFill>
            <a:blip r:embed="rId4"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1660525" y="3070731"/>
              <a:ext cx="609600" cy="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99"/>
          <p:cNvGrpSpPr>
            <a:grpSpLocks/>
          </p:cNvGrpSpPr>
          <p:nvPr/>
        </p:nvGrpSpPr>
        <p:grpSpPr bwMode="auto">
          <a:xfrm>
            <a:off x="1050925" y="2440940"/>
            <a:ext cx="1463675" cy="1211368"/>
            <a:chOff x="990600" y="2209800"/>
            <a:chExt cx="1463675" cy="1211368"/>
          </a:xfrm>
        </p:grpSpPr>
        <p:cxnSp>
          <p:nvCxnSpPr>
            <p:cNvPr id="22" name="Straight Arrow Connector 21"/>
            <p:cNvCxnSpPr/>
            <p:nvPr/>
          </p:nvCxnSpPr>
          <p:spPr bwMode="auto">
            <a:xfrm>
              <a:off x="2225675" y="3411470"/>
              <a:ext cx="228600" cy="969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60" name="Straight Arrow Connector 59"/>
            <p:cNvCxnSpPr/>
            <p:nvPr/>
          </p:nvCxnSpPr>
          <p:spPr bwMode="auto">
            <a:xfrm>
              <a:off x="1600200" y="2819400"/>
              <a:ext cx="8382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62" name="Straight Arrow Connector 61"/>
            <p:cNvCxnSpPr/>
            <p:nvPr/>
          </p:nvCxnSpPr>
          <p:spPr bwMode="auto">
            <a:xfrm>
              <a:off x="990600" y="2209800"/>
              <a:ext cx="14478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grpSp>
      <p:grpSp>
        <p:nvGrpSpPr>
          <p:cNvPr id="22567" name="Group 100"/>
          <p:cNvGrpSpPr>
            <a:grpSpLocks/>
          </p:cNvGrpSpPr>
          <p:nvPr/>
        </p:nvGrpSpPr>
        <p:grpSpPr bwMode="auto">
          <a:xfrm>
            <a:off x="6384925" y="2178281"/>
            <a:ext cx="2078298" cy="1748559"/>
            <a:chOff x="6324600" y="1947141"/>
            <a:chExt cx="2078298" cy="1748559"/>
          </a:xfrm>
        </p:grpSpPr>
        <p:pic>
          <p:nvPicPr>
            <p:cNvPr id="22569" name="Picture 29"/>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7848600" y="3200400"/>
              <a:ext cx="55429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0" name="Picture 41"/>
            <p:cNvPicPr>
              <a:picLocks noChangeAspect="1"/>
            </p:cNvPicPr>
            <p:nvPr/>
          </p:nvPicPr>
          <p:blipFill>
            <a:blip r:embed="rId4"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6553200" y="1947141"/>
              <a:ext cx="609600" cy="54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1" name="Picture 42"/>
            <p:cNvPicPr>
              <a:picLocks noChangeAspect="1"/>
            </p:cNvPicPr>
            <p:nvPr/>
          </p:nvPicPr>
          <p:blipFill>
            <a:blip r:embed="rId4"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7162800" y="2556741"/>
              <a:ext cx="609600" cy="54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4" name="Straight Arrow Connector 53"/>
            <p:cNvCxnSpPr/>
            <p:nvPr/>
          </p:nvCxnSpPr>
          <p:spPr bwMode="auto">
            <a:xfrm>
              <a:off x="6324600" y="3429000"/>
              <a:ext cx="15240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87" name="Straight Arrow Connector 86"/>
            <p:cNvCxnSpPr/>
            <p:nvPr/>
          </p:nvCxnSpPr>
          <p:spPr bwMode="auto">
            <a:xfrm>
              <a:off x="6324600" y="2819400"/>
              <a:ext cx="8382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88" name="Straight Arrow Connector 87"/>
            <p:cNvCxnSpPr/>
            <p:nvPr/>
          </p:nvCxnSpPr>
          <p:spPr bwMode="auto">
            <a:xfrm>
              <a:off x="6324600" y="2209800"/>
              <a:ext cx="228600" cy="969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grpSp>
      <p:grpSp>
        <p:nvGrpSpPr>
          <p:cNvPr id="6" name="Group 121"/>
          <p:cNvGrpSpPr>
            <a:grpSpLocks/>
          </p:cNvGrpSpPr>
          <p:nvPr/>
        </p:nvGrpSpPr>
        <p:grpSpPr bwMode="auto">
          <a:xfrm>
            <a:off x="7881274" y="3812539"/>
            <a:ext cx="729326" cy="1209695"/>
            <a:chOff x="7881274" y="3505200"/>
            <a:chExt cx="729326" cy="1209977"/>
          </a:xfrm>
        </p:grpSpPr>
        <p:pic>
          <p:nvPicPr>
            <p:cNvPr id="22560" name="Picture 109"/>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7947080" y="3721207"/>
              <a:ext cx="477988" cy="427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1" name="Picture 112"/>
            <p:cNvPicPr>
              <a:picLocks noChangeAspect="1"/>
            </p:cNvPicPr>
            <p:nvPr/>
          </p:nvPicPr>
          <p:blipFill>
            <a:blip r:embed="rId9" cstate="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7881274" y="4170336"/>
              <a:ext cx="609600" cy="54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Text Box 5"/>
            <p:cNvSpPr txBox="1">
              <a:spLocks noChangeArrowheads="1"/>
            </p:cNvSpPr>
            <p:nvPr/>
          </p:nvSpPr>
          <p:spPr bwMode="auto">
            <a:xfrm>
              <a:off x="7924800" y="3505200"/>
              <a:ext cx="685800" cy="338217"/>
            </a:xfrm>
            <a:prstGeom prst="rect">
              <a:avLst/>
            </a:prstGeom>
            <a:noFill/>
            <a:ln w="9525">
              <a:noFill/>
              <a:miter lim="800000"/>
              <a:headEnd/>
              <a:tailEnd/>
            </a:ln>
          </p:spPr>
          <p:txBody>
            <a:bodyPr>
              <a:spAutoFit/>
            </a:bodyPr>
            <a:lstStyle/>
            <a:p>
              <a:pPr eaLnBrk="1" hangingPunct="1">
                <a:defRPr/>
              </a:pPr>
              <a:r>
                <a:rPr lang="en-US" sz="1600" b="1" dirty="0">
                  <a:solidFill>
                    <a:srgbClr val="FFFFCC"/>
                  </a:solidFill>
                  <a:latin typeface="+mj-lt"/>
                  <a:cs typeface="+mn-cs"/>
                </a:rPr>
                <a:t>or</a:t>
              </a:r>
              <a:endParaRPr lang="en-US" sz="1600" dirty="0">
                <a:solidFill>
                  <a:srgbClr val="FFFFCC"/>
                </a:solidFill>
                <a:latin typeface="+mj-lt"/>
                <a:cs typeface="+mn-cs"/>
              </a:endParaRPr>
            </a:p>
          </p:txBody>
        </p:sp>
      </p:grpSp>
      <p:grpSp>
        <p:nvGrpSpPr>
          <p:cNvPr id="9" name="Group 123"/>
          <p:cNvGrpSpPr>
            <a:grpSpLocks/>
          </p:cNvGrpSpPr>
          <p:nvPr/>
        </p:nvGrpSpPr>
        <p:grpSpPr bwMode="auto">
          <a:xfrm>
            <a:off x="3200400" y="2262909"/>
            <a:ext cx="2819400" cy="3359381"/>
            <a:chOff x="3200400" y="1955140"/>
            <a:chExt cx="2819400" cy="3359989"/>
          </a:xfrm>
        </p:grpSpPr>
        <p:sp>
          <p:nvSpPr>
            <p:cNvPr id="22544" name="Parallelogram 25"/>
            <p:cNvSpPr>
              <a:spLocks noChangeArrowheads="1"/>
            </p:cNvSpPr>
            <p:nvPr/>
          </p:nvSpPr>
          <p:spPr bwMode="auto">
            <a:xfrm rot="808511" flipH="1">
              <a:off x="3570693" y="1955140"/>
              <a:ext cx="1852217" cy="1754465"/>
            </a:xfrm>
            <a:prstGeom prst="parallelogram">
              <a:avLst>
                <a:gd name="adj" fmla="val 25000"/>
              </a:avLst>
            </a:prstGeom>
            <a:solidFill>
              <a:schemeClr val="accent2">
                <a:lumMod val="75000"/>
                <a:alpha val="33000"/>
              </a:schemeClr>
            </a:solidFill>
            <a:ln w="38100" algn="ctr">
              <a:solidFill>
                <a:srgbClr val="D6A162"/>
              </a:solidFill>
              <a:round/>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cxnSp>
          <p:nvCxnSpPr>
            <p:cNvPr id="22545" name="Straight Connector 72"/>
            <p:cNvCxnSpPr>
              <a:cxnSpLocks noChangeShapeType="1"/>
            </p:cNvCxnSpPr>
            <p:nvPr/>
          </p:nvCxnSpPr>
          <p:spPr bwMode="auto">
            <a:xfrm rot="16200000" flipH="1">
              <a:off x="4277731" y="2971828"/>
              <a:ext cx="1814089" cy="20516"/>
            </a:xfrm>
            <a:prstGeom prst="line">
              <a:avLst/>
            </a:prstGeom>
            <a:noFill/>
            <a:ln w="38100" algn="ctr">
              <a:solidFill>
                <a:srgbClr val="D6A162"/>
              </a:solidFill>
              <a:round/>
              <a:headEnd/>
              <a:tailEnd/>
            </a:ln>
            <a:extLst>
              <a:ext uri="{909E8E84-426E-40DD-AFC4-6F175D3DCCD1}">
                <a14:hiddenFill xmlns:a14="http://schemas.microsoft.com/office/drawing/2010/main">
                  <a:noFill/>
                </a14:hiddenFill>
              </a:ext>
            </a:extLst>
          </p:spPr>
        </p:cxnSp>
        <p:sp>
          <p:nvSpPr>
            <p:cNvPr id="22546" name="Text Box 5"/>
            <p:cNvSpPr txBox="1">
              <a:spLocks noChangeArrowheads="1"/>
            </p:cNvSpPr>
            <p:nvPr/>
          </p:nvSpPr>
          <p:spPr bwMode="auto">
            <a:xfrm>
              <a:off x="3200400" y="4114800"/>
              <a:ext cx="2819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dirty="0" smtClean="0">
                  <a:solidFill>
                    <a:schemeClr val="accent6">
                      <a:lumMod val="75000"/>
                    </a:schemeClr>
                  </a:solidFill>
                </a:rPr>
                <a:t>Very few </a:t>
              </a:r>
              <a:r>
                <a:rPr lang="en-US" altLang="en-US" sz="1800" dirty="0">
                  <a:solidFill>
                    <a:schemeClr val="accent6">
                      <a:lumMod val="75000"/>
                    </a:schemeClr>
                  </a:solidFill>
                </a:rPr>
                <a:t>beam nuclei hit a nucleus in the target and break, becoming a </a:t>
              </a:r>
              <a:r>
                <a:rPr lang="en-US" altLang="en-US" sz="1800" b="1" dirty="0">
                  <a:solidFill>
                    <a:schemeClr val="accent6">
                      <a:lumMod val="75000"/>
                    </a:schemeClr>
                  </a:solidFill>
                </a:rPr>
                <a:t>new </a:t>
              </a:r>
              <a:r>
                <a:rPr lang="en-US" altLang="en-US" sz="1800" b="1" dirty="0" smtClean="0">
                  <a:solidFill>
                    <a:schemeClr val="accent6">
                      <a:lumMod val="75000"/>
                    </a:schemeClr>
                  </a:solidFill>
                </a:rPr>
                <a:t>kind of nucleus</a:t>
              </a:r>
              <a:endParaRPr lang="en-US" altLang="en-US" sz="1800" b="1" dirty="0">
                <a:solidFill>
                  <a:schemeClr val="accent6">
                    <a:lumMod val="75000"/>
                  </a:schemeClr>
                </a:solidFill>
              </a:endParaRPr>
            </a:p>
          </p:txBody>
        </p:sp>
        <p:pic>
          <p:nvPicPr>
            <p:cNvPr id="78" name="Picture 77"/>
            <p:cNvPicPr>
              <a:picLocks noChangeAspect="1"/>
            </p:cNvPicPr>
            <p:nvPr/>
          </p:nvPicPr>
          <p:blipFill>
            <a:blip r:embed="rId11" cstate="print">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708576" y="3352800"/>
              <a:ext cx="567082" cy="506815"/>
            </a:xfrm>
            <a:prstGeom prst="rect">
              <a:avLst/>
            </a:prstGeom>
            <a:effectLst>
              <a:glow rad="63500">
                <a:schemeClr val="accent3">
                  <a:satMod val="175000"/>
                  <a:alpha val="40000"/>
                </a:schemeClr>
              </a:glow>
            </a:effectLst>
          </p:spPr>
        </p:pic>
      </p:grpSp>
      <p:grpSp>
        <p:nvGrpSpPr>
          <p:cNvPr id="7" name="Group 58"/>
          <p:cNvGrpSpPr>
            <a:grpSpLocks/>
          </p:cNvGrpSpPr>
          <p:nvPr/>
        </p:nvGrpSpPr>
        <p:grpSpPr bwMode="auto">
          <a:xfrm>
            <a:off x="3413125" y="2440940"/>
            <a:ext cx="2170113" cy="1793006"/>
            <a:chOff x="3413125" y="2133600"/>
            <a:chExt cx="2170113" cy="1793006"/>
          </a:xfrm>
        </p:grpSpPr>
        <p:grpSp>
          <p:nvGrpSpPr>
            <p:cNvPr id="22549" name="Group 98"/>
            <p:cNvGrpSpPr>
              <a:grpSpLocks/>
            </p:cNvGrpSpPr>
            <p:nvPr/>
          </p:nvGrpSpPr>
          <p:grpSpPr bwMode="auto">
            <a:xfrm>
              <a:off x="3413125" y="2133600"/>
              <a:ext cx="2170113" cy="1793006"/>
              <a:chOff x="3352800" y="2209800"/>
              <a:chExt cx="2170497" cy="1793602"/>
            </a:xfrm>
          </p:grpSpPr>
          <p:pic>
            <p:nvPicPr>
              <p:cNvPr id="22551" name="Picture 96"/>
              <p:cNvPicPr>
                <a:picLocks noChangeAspect="1"/>
              </p:cNvPicPr>
              <p:nvPr/>
            </p:nvPicPr>
            <p:blipFill>
              <a:blip r:embed="rId13" cstate="print">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5181600" y="3209209"/>
                <a:ext cx="189297" cy="184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2" name="Picture 95"/>
              <p:cNvPicPr>
                <a:picLocks noChangeAspect="1"/>
              </p:cNvPicPr>
              <p:nvPr/>
            </p:nvPicPr>
            <p:blipFill>
              <a:blip r:embed="rId15" cstate="print">
                <a:extLst>
                  <a:ext uri="{BEBA8EAE-BF5A-486C-A8C5-ECC9F3942E4B}">
                    <a14:imgProps xmlns:a14="http://schemas.microsoft.com/office/drawing/2010/main">
                      <a14:imgLayer r:embed="rId16">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5190351" y="3626385"/>
                <a:ext cx="213848" cy="20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3" name="Picture 76"/>
              <p:cNvPicPr>
                <a:picLocks noChangeAspect="1"/>
              </p:cNvPicPr>
              <p:nvPr/>
            </p:nvPicPr>
            <p:blipFill>
              <a:blip r:embed="rId4"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4343400" y="3166298"/>
                <a:ext cx="609600" cy="54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bwMode="auto">
              <a:xfrm>
                <a:off x="3352800" y="3429000"/>
                <a:ext cx="9144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pic>
            <p:nvPicPr>
              <p:cNvPr id="22555" name="Picture 40"/>
              <p:cNvPicPr>
                <a:picLocks noChangeAspect="1"/>
              </p:cNvPicPr>
              <p:nvPr/>
            </p:nvPicPr>
            <p:blipFill>
              <a:blip r:embed="rId13" cstate="print">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5334000" y="3818809"/>
                <a:ext cx="189297" cy="184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5" name="Straight Arrow Connector 64"/>
              <p:cNvCxnSpPr/>
              <p:nvPr/>
            </p:nvCxnSpPr>
            <p:spPr bwMode="auto">
              <a:xfrm>
                <a:off x="3352800" y="2819400"/>
                <a:ext cx="21336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66" name="Straight Arrow Connector 65"/>
              <p:cNvCxnSpPr/>
              <p:nvPr/>
            </p:nvCxnSpPr>
            <p:spPr bwMode="auto">
              <a:xfrm>
                <a:off x="3352800" y="2209800"/>
                <a:ext cx="21336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91" name="Straight Arrow Connector 90"/>
              <p:cNvCxnSpPr/>
              <p:nvPr/>
            </p:nvCxnSpPr>
            <p:spPr bwMode="auto">
              <a:xfrm>
                <a:off x="5029200" y="3429000"/>
                <a:ext cx="4572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grpSp>
        <p:sp>
          <p:nvSpPr>
            <p:cNvPr id="22550" name="Explosion 2 57"/>
            <p:cNvSpPr>
              <a:spLocks noChangeArrowheads="1"/>
            </p:cNvSpPr>
            <p:nvPr/>
          </p:nvSpPr>
          <p:spPr bwMode="auto">
            <a:xfrm>
              <a:off x="4267200" y="2895600"/>
              <a:ext cx="914400" cy="914400"/>
            </a:xfrm>
            <a:prstGeom prst="irregularSeal2">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grpSp>
      <p:pic>
        <p:nvPicPr>
          <p:cNvPr id="59" name="Picture 5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85457" y="214659"/>
            <a:ext cx="5536248" cy="1356195"/>
          </a:xfrm>
          <a:prstGeom prst="rect">
            <a:avLst/>
          </a:prstGeom>
        </p:spPr>
      </p:pic>
      <p:sp>
        <p:nvSpPr>
          <p:cNvPr id="61" name="Rectangle 60"/>
          <p:cNvSpPr/>
          <p:nvPr/>
        </p:nvSpPr>
        <p:spPr>
          <a:xfrm>
            <a:off x="3951514" y="986250"/>
            <a:ext cx="315686" cy="282091"/>
          </a:xfrm>
          <a:prstGeom prst="rect">
            <a:avLst/>
          </a:prstGeom>
          <a:solidFill>
            <a:schemeClr val="accent6">
              <a:lumMod val="75000"/>
              <a:alpha val="3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9834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500" fill="hold"/>
                                        <p:tgtEl>
                                          <p:spTgt spid="61"/>
                                        </p:tgtEl>
                                        <p:attrNameLst>
                                          <p:attrName>ppt_w</p:attrName>
                                        </p:attrNameLst>
                                      </p:cBhvr>
                                      <p:tavLst>
                                        <p:tav tm="0">
                                          <p:val>
                                            <p:fltVal val="0"/>
                                          </p:val>
                                        </p:tav>
                                        <p:tav tm="100000">
                                          <p:val>
                                            <p:strVal val="#ppt_w"/>
                                          </p:val>
                                        </p:tav>
                                      </p:tavLst>
                                    </p:anim>
                                    <p:anim calcmode="lin" valueType="num">
                                      <p:cBhvr>
                                        <p:cTn id="8" dur="500" fill="hold"/>
                                        <p:tgtEl>
                                          <p:spTgt spid="61"/>
                                        </p:tgtEl>
                                        <p:attrNameLst>
                                          <p:attrName>ppt_h</p:attrName>
                                        </p:attrNameLst>
                                      </p:cBhvr>
                                      <p:tavLst>
                                        <p:tav tm="0">
                                          <p:val>
                                            <p:fltVal val="0"/>
                                          </p:val>
                                        </p:tav>
                                        <p:tav tm="100000">
                                          <p:val>
                                            <p:strVal val="#ppt_h"/>
                                          </p:val>
                                        </p:tav>
                                      </p:tavLst>
                                    </p:anim>
                                    <p:animEffect transition="in" filter="fade">
                                      <p:cBhvr>
                                        <p:cTn id="9" dur="500"/>
                                        <p:tgtEl>
                                          <p:spTgt spid="6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childTnLst>
                                </p:cTn>
                              </p:par>
                            </p:childTnLst>
                          </p:cTn>
                        </p:par>
                        <p:par>
                          <p:cTn id="15" fill="hold" nodeType="afterGroup">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20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childTnLst>
                                </p:cTn>
                              </p:par>
                            </p:childTnLst>
                          </p:cTn>
                        </p:par>
                        <p:par>
                          <p:cTn id="24" fill="hold" nodeType="afterGroup">
                            <p:stCondLst>
                              <p:cond delay="1000"/>
                            </p:stCondLst>
                            <p:childTnLst>
                              <p:par>
                                <p:cTn id="25" presetID="22" presetClass="entr" presetSubtype="8"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20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84"/>
                                        </p:tgtEl>
                                        <p:attrNameLst>
                                          <p:attrName>style.visibility</p:attrName>
                                        </p:attrNameLst>
                                      </p:cBhvr>
                                      <p:to>
                                        <p:strVal val="visible"/>
                                      </p:to>
                                    </p:set>
                                    <p:animEffect transition="in" filter="fade">
                                      <p:cBhvr>
                                        <p:cTn id="32" dur="500"/>
                                        <p:tgtEl>
                                          <p:spTgt spid="3084"/>
                                        </p:tgtEl>
                                      </p:cBhvr>
                                    </p:animEffect>
                                  </p:childTnLst>
                                </p:cTn>
                              </p:par>
                              <p:par>
                                <p:cTn id="33" presetID="22" presetClass="entr" presetSubtype="8" fill="hold" nodeType="withEffect">
                                  <p:stCondLst>
                                    <p:cond delay="0"/>
                                  </p:stCondLst>
                                  <p:childTnLst>
                                    <p:set>
                                      <p:cBhvr>
                                        <p:cTn id="34" dur="1" fill="hold">
                                          <p:stCondLst>
                                            <p:cond delay="0"/>
                                          </p:stCondLst>
                                        </p:cTn>
                                        <p:tgtEl>
                                          <p:spTgt spid="22567"/>
                                        </p:tgtEl>
                                        <p:attrNameLst>
                                          <p:attrName>style.visibility</p:attrName>
                                        </p:attrNameLst>
                                      </p:cBhvr>
                                      <p:to>
                                        <p:strVal val="visible"/>
                                      </p:to>
                                    </p:set>
                                    <p:animEffect transition="in" filter="wipe(left)">
                                      <p:cBhvr>
                                        <p:cTn id="35" dur="2000"/>
                                        <p:tgtEl>
                                          <p:spTgt spid="22567"/>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p:bldP spid="6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A1900-transparent"/>
          <p:cNvPicPr>
            <a:picLocks noChangeAspect="1" noChangeArrowheads="1"/>
          </p:cNvPicPr>
          <p:nvPr/>
        </p:nvPicPr>
        <p:blipFill>
          <a:blip r:embed="rId2">
            <a:extLst>
              <a:ext uri="{28A0092B-C50C-407E-A947-70E740481C1C}">
                <a14:useLocalDpi xmlns:a14="http://schemas.microsoft.com/office/drawing/2010/main" val="0"/>
              </a:ext>
            </a:extLst>
          </a:blip>
          <a:srcRect l="9459" r="10811"/>
          <a:stretch>
            <a:fillRect/>
          </a:stretch>
        </p:blipFill>
        <p:spPr bwMode="auto">
          <a:xfrm>
            <a:off x="3126056" y="3112310"/>
            <a:ext cx="44958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28" name="Group 31"/>
          <p:cNvGrpSpPr>
            <a:grpSpLocks/>
          </p:cNvGrpSpPr>
          <p:nvPr/>
        </p:nvGrpSpPr>
        <p:grpSpPr bwMode="auto">
          <a:xfrm>
            <a:off x="1297256" y="4636309"/>
            <a:ext cx="4114800" cy="1476834"/>
            <a:chOff x="1066800" y="4724399"/>
            <a:chExt cx="4114800" cy="1476834"/>
          </a:xfrm>
        </p:grpSpPr>
        <p:grpSp>
          <p:nvGrpSpPr>
            <p:cNvPr id="26643" name="Group 28"/>
            <p:cNvGrpSpPr>
              <a:grpSpLocks/>
            </p:cNvGrpSpPr>
            <p:nvPr/>
          </p:nvGrpSpPr>
          <p:grpSpPr bwMode="auto">
            <a:xfrm>
              <a:off x="1066800" y="5263020"/>
              <a:ext cx="4114800" cy="938213"/>
              <a:chOff x="1066800" y="5263020"/>
              <a:chExt cx="4114800" cy="938213"/>
            </a:xfrm>
          </p:grpSpPr>
          <p:pic>
            <p:nvPicPr>
              <p:cNvPr id="26645" name="Picture 5"/>
              <p:cNvPicPr>
                <a:picLocks noChangeAspect="1" noChangeArrowheads="1"/>
              </p:cNvPicPr>
              <p:nvPr/>
            </p:nvPicPr>
            <p:blipFill>
              <a:blip r:embed="rId3">
                <a:extLst>
                  <a:ext uri="{28A0092B-C50C-407E-A947-70E740481C1C}">
                    <a14:useLocalDpi xmlns:a14="http://schemas.microsoft.com/office/drawing/2010/main" val="0"/>
                  </a:ext>
                </a:extLst>
              </a:blip>
              <a:srcRect l="19048" t="16080" r="19048" b="19598"/>
              <a:stretch>
                <a:fillRect/>
              </a:stretch>
            </p:blipFill>
            <p:spPr bwMode="auto">
              <a:xfrm>
                <a:off x="3657600" y="5263020"/>
                <a:ext cx="15240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6" name="Text Box 6"/>
              <p:cNvSpPr txBox="1">
                <a:spLocks noChangeArrowheads="1"/>
              </p:cNvSpPr>
              <p:nvPr/>
            </p:nvSpPr>
            <p:spPr bwMode="auto">
              <a:xfrm>
                <a:off x="1066800" y="5263020"/>
                <a:ext cx="25908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0"/>
                  </a:spcBef>
                  <a:buFontTx/>
                  <a:buNone/>
                </a:pPr>
                <a:r>
                  <a:rPr lang="en-US" altLang="en-US" sz="1800" dirty="0">
                    <a:solidFill>
                      <a:schemeClr val="accent6">
                        <a:lumMod val="75000"/>
                      </a:schemeClr>
                    </a:solidFill>
                  </a:rPr>
                  <a:t>Wedge-shaped</a:t>
                </a:r>
                <a:r>
                  <a:rPr lang="en-US" altLang="en-US" sz="1800" dirty="0"/>
                  <a:t> </a:t>
                </a:r>
                <a:r>
                  <a:rPr lang="en-US" altLang="en-US" sz="1800" i="1" dirty="0">
                    <a:solidFill>
                      <a:srgbClr val="D6A162"/>
                    </a:solidFill>
                  </a:rPr>
                  <a:t>dipole magnets</a:t>
                </a:r>
                <a:r>
                  <a:rPr lang="en-US" altLang="en-US" sz="1800" dirty="0"/>
                  <a:t> </a:t>
                </a:r>
                <a:r>
                  <a:rPr lang="en-US" altLang="en-US" sz="1800" dirty="0">
                    <a:solidFill>
                      <a:schemeClr val="accent6">
                        <a:lumMod val="75000"/>
                      </a:schemeClr>
                    </a:solidFill>
                  </a:rPr>
                  <a:t>act like </a:t>
                </a:r>
                <a:r>
                  <a:rPr lang="en-US" altLang="en-US" sz="1800" dirty="0">
                    <a:solidFill>
                      <a:srgbClr val="D6A162"/>
                    </a:solidFill>
                  </a:rPr>
                  <a:t>prisms</a:t>
                </a:r>
                <a:r>
                  <a:rPr lang="en-US" altLang="en-US" sz="1800" dirty="0"/>
                  <a:t> </a:t>
                </a:r>
                <a:r>
                  <a:rPr lang="en-US" altLang="en-US" sz="1800" dirty="0">
                    <a:solidFill>
                      <a:schemeClr val="accent6">
                        <a:lumMod val="75000"/>
                      </a:schemeClr>
                    </a:solidFill>
                  </a:rPr>
                  <a:t>that separate nuclei</a:t>
                </a:r>
              </a:p>
            </p:txBody>
          </p:sp>
        </p:grpSp>
        <p:sp>
          <p:nvSpPr>
            <p:cNvPr id="26644" name="Line 7"/>
            <p:cNvSpPr>
              <a:spLocks noChangeShapeType="1"/>
            </p:cNvSpPr>
            <p:nvPr/>
          </p:nvSpPr>
          <p:spPr bwMode="auto">
            <a:xfrm flipV="1">
              <a:off x="4278914" y="4724399"/>
              <a:ext cx="140686" cy="649673"/>
            </a:xfrm>
            <a:prstGeom prst="line">
              <a:avLst/>
            </a:prstGeom>
            <a:noFill/>
            <a:ln w="19050">
              <a:solidFill>
                <a:srgbClr val="00B050"/>
              </a:solidFill>
              <a:round/>
              <a:headEnd type="oval" w="med" len="med"/>
              <a:tailEnd type="triangle" w="med" len="med"/>
            </a:ln>
            <a:extLst>
              <a:ext uri="{909E8E84-426E-40DD-AFC4-6F175D3DCCD1}">
                <a14:hiddenFill xmlns:a14="http://schemas.microsoft.com/office/drawing/2010/main">
                  <a:noFill/>
                </a14:hiddenFill>
              </a:ext>
            </a:extLst>
          </p:spPr>
          <p:txBody>
            <a:bodyPr anchor="ctr"/>
            <a:lstStyle/>
            <a:p>
              <a:endParaRPr lang="en-US"/>
            </a:p>
          </p:txBody>
        </p:sp>
      </p:grpSp>
      <p:grpSp>
        <p:nvGrpSpPr>
          <p:cNvPr id="4" name="Group 35"/>
          <p:cNvGrpSpPr>
            <a:grpSpLocks/>
          </p:cNvGrpSpPr>
          <p:nvPr/>
        </p:nvGrpSpPr>
        <p:grpSpPr bwMode="auto">
          <a:xfrm>
            <a:off x="306656" y="2197909"/>
            <a:ext cx="2819400" cy="1804383"/>
            <a:chOff x="288" y="2678"/>
            <a:chExt cx="2448" cy="1478"/>
          </a:xfrm>
        </p:grpSpPr>
        <p:pic>
          <p:nvPicPr>
            <p:cNvPr id="26637" name="Picture 21"/>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88" y="3523"/>
              <a:ext cx="747" cy="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2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941" y="3486"/>
              <a:ext cx="795" cy="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9" name="Picture 2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029" y="3523"/>
              <a:ext cx="747" cy="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0" name="Picture 24"/>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912" y="3947"/>
              <a:ext cx="185"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1" name="Picture 25"/>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1776" y="3566"/>
              <a:ext cx="23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2" name="Text Box 27"/>
            <p:cNvSpPr txBox="1">
              <a:spLocks noChangeArrowheads="1"/>
            </p:cNvSpPr>
            <p:nvPr/>
          </p:nvSpPr>
          <p:spPr bwMode="auto">
            <a:xfrm>
              <a:off x="363" y="2678"/>
              <a:ext cx="2373"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b="1" dirty="0">
                  <a:solidFill>
                    <a:srgbClr val="D6A162"/>
                  </a:solidFill>
                </a:rPr>
                <a:t>Wide variety</a:t>
              </a:r>
              <a:r>
                <a:rPr lang="en-US" altLang="en-US" sz="1800" b="1" dirty="0"/>
                <a:t> </a:t>
              </a:r>
              <a:r>
                <a:rPr lang="en-US" altLang="en-US" sz="1800" b="1" dirty="0">
                  <a:solidFill>
                    <a:schemeClr val="accent6">
                      <a:lumMod val="75000"/>
                    </a:schemeClr>
                  </a:solidFill>
                </a:rPr>
                <a:t>of nuclei from collisions with the target enter…</a:t>
              </a:r>
            </a:p>
          </p:txBody>
        </p:sp>
      </p:grpSp>
      <p:grpSp>
        <p:nvGrpSpPr>
          <p:cNvPr id="5" name="Group 30"/>
          <p:cNvGrpSpPr>
            <a:grpSpLocks/>
          </p:cNvGrpSpPr>
          <p:nvPr/>
        </p:nvGrpSpPr>
        <p:grpSpPr bwMode="auto">
          <a:xfrm>
            <a:off x="5869256" y="2274110"/>
            <a:ext cx="2971800" cy="1676400"/>
            <a:chOff x="6172200" y="2362200"/>
            <a:chExt cx="2971800" cy="1676400"/>
          </a:xfrm>
        </p:grpSpPr>
        <p:sp>
          <p:nvSpPr>
            <p:cNvPr id="26635" name="Text Box 29"/>
            <p:cNvSpPr txBox="1">
              <a:spLocks noChangeArrowheads="1"/>
            </p:cNvSpPr>
            <p:nvPr/>
          </p:nvSpPr>
          <p:spPr bwMode="auto">
            <a:xfrm>
              <a:off x="6172200" y="2362200"/>
              <a:ext cx="2971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b="1" dirty="0">
                  <a:solidFill>
                    <a:schemeClr val="accent6">
                      <a:lumMod val="75000"/>
                    </a:schemeClr>
                  </a:solidFill>
                </a:rPr>
                <a:t>The A1900</a:t>
              </a:r>
              <a:r>
                <a:rPr lang="en-US" altLang="en-US" sz="1800" b="1" i="1" dirty="0">
                  <a:solidFill>
                    <a:schemeClr val="accent6">
                      <a:lumMod val="75000"/>
                    </a:schemeClr>
                  </a:solidFill>
                </a:rPr>
                <a:t> </a:t>
              </a:r>
              <a:r>
                <a:rPr lang="en-US" altLang="en-US" sz="1800" b="1" i="1" dirty="0">
                  <a:solidFill>
                    <a:srgbClr val="D6A162"/>
                  </a:solidFill>
                </a:rPr>
                <a:t>filters</a:t>
              </a:r>
              <a:r>
                <a:rPr lang="en-US" altLang="en-US" sz="1800" b="1" dirty="0"/>
                <a:t> </a:t>
              </a:r>
              <a:r>
                <a:rPr lang="en-US" altLang="en-US" sz="1800" b="1" dirty="0">
                  <a:solidFill>
                    <a:schemeClr val="accent6">
                      <a:lumMod val="75000"/>
                    </a:schemeClr>
                  </a:solidFill>
                </a:rPr>
                <a:t>out all but the </a:t>
              </a:r>
              <a:r>
                <a:rPr lang="en-US" altLang="en-US" sz="1800" b="1" i="1" dirty="0">
                  <a:solidFill>
                    <a:schemeClr val="accent6">
                      <a:lumMod val="75000"/>
                    </a:schemeClr>
                  </a:solidFill>
                </a:rPr>
                <a:t>one</a:t>
              </a:r>
              <a:r>
                <a:rPr lang="en-US" altLang="en-US" sz="1800" b="1" dirty="0">
                  <a:solidFill>
                    <a:schemeClr val="accent6">
                      <a:lumMod val="75000"/>
                    </a:schemeClr>
                  </a:solidFill>
                </a:rPr>
                <a:t> (or more) unstable </a:t>
              </a:r>
              <a:r>
                <a:rPr lang="en-US" altLang="en-US" sz="1800" b="1" dirty="0">
                  <a:solidFill>
                    <a:srgbClr val="D6A162"/>
                  </a:solidFill>
                </a:rPr>
                <a:t>nucleus for study</a:t>
              </a:r>
            </a:p>
          </p:txBody>
        </p:sp>
        <p:pic>
          <p:nvPicPr>
            <p:cNvPr id="26636" name="Picture 3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8153713" y="3276600"/>
              <a:ext cx="85276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29"/>
          <p:cNvGrpSpPr>
            <a:grpSpLocks/>
          </p:cNvGrpSpPr>
          <p:nvPr/>
        </p:nvGrpSpPr>
        <p:grpSpPr bwMode="auto">
          <a:xfrm>
            <a:off x="3735656" y="3874310"/>
            <a:ext cx="3352800" cy="914400"/>
            <a:chOff x="3505200" y="3962400"/>
            <a:chExt cx="3352800" cy="914400"/>
          </a:xfrm>
        </p:grpSpPr>
        <p:sp>
          <p:nvSpPr>
            <p:cNvPr id="26632" name="Line 19"/>
            <p:cNvSpPr>
              <a:spLocks noChangeShapeType="1"/>
            </p:cNvSpPr>
            <p:nvPr/>
          </p:nvSpPr>
          <p:spPr bwMode="auto">
            <a:xfrm>
              <a:off x="4605337" y="4876800"/>
              <a:ext cx="1295400" cy="0"/>
            </a:xfrm>
            <a:prstGeom prst="line">
              <a:avLst/>
            </a:prstGeom>
            <a:noFill/>
            <a:ln w="44450">
              <a:solidFill>
                <a:srgbClr val="D6A16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633" name="Line 19"/>
            <p:cNvSpPr>
              <a:spLocks noChangeShapeType="1"/>
            </p:cNvSpPr>
            <p:nvPr/>
          </p:nvSpPr>
          <p:spPr bwMode="auto">
            <a:xfrm>
              <a:off x="3505200" y="4038600"/>
              <a:ext cx="685800" cy="609600"/>
            </a:xfrm>
            <a:prstGeom prst="line">
              <a:avLst/>
            </a:prstGeom>
            <a:noFill/>
            <a:ln w="44450">
              <a:solidFill>
                <a:srgbClr val="D6A16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634" name="Line 19"/>
            <p:cNvSpPr>
              <a:spLocks noChangeShapeType="1"/>
            </p:cNvSpPr>
            <p:nvPr/>
          </p:nvSpPr>
          <p:spPr bwMode="auto">
            <a:xfrm flipV="1">
              <a:off x="6248400" y="3962400"/>
              <a:ext cx="609600" cy="609600"/>
            </a:xfrm>
            <a:prstGeom prst="line">
              <a:avLst/>
            </a:prstGeom>
            <a:noFill/>
            <a:ln w="44450">
              <a:solidFill>
                <a:srgbClr val="D6A16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5457" y="214659"/>
            <a:ext cx="5536248" cy="1356195"/>
          </a:xfrm>
          <a:prstGeom prst="rect">
            <a:avLst/>
          </a:prstGeom>
        </p:spPr>
      </p:pic>
      <p:sp>
        <p:nvSpPr>
          <p:cNvPr id="24" name="Rectangle 23"/>
          <p:cNvSpPr/>
          <p:nvPr/>
        </p:nvSpPr>
        <p:spPr>
          <a:xfrm>
            <a:off x="4229099" y="857251"/>
            <a:ext cx="1714501" cy="620485"/>
          </a:xfrm>
          <a:prstGeom prst="rect">
            <a:avLst/>
          </a:prstGeom>
          <a:solidFill>
            <a:schemeClr val="accent6">
              <a:lumMod val="75000"/>
              <a:alpha val="3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3"/>
          <p:cNvSpPr>
            <a:spLocks noGrp="1" noChangeArrowheads="1"/>
          </p:cNvSpPr>
          <p:nvPr>
            <p:ph type="title"/>
          </p:nvPr>
        </p:nvSpPr>
        <p:spPr>
          <a:xfrm>
            <a:off x="628650" y="163288"/>
            <a:ext cx="3044853" cy="1057703"/>
          </a:xfrm>
        </p:spPr>
        <p:txBody>
          <a:bodyPr/>
          <a:lstStyle/>
          <a:p>
            <a:pPr eaLnBrk="1" hangingPunct="1"/>
            <a:r>
              <a:rPr lang="en-US" altLang="en-US" dirty="0" smtClean="0"/>
              <a:t>How to pick nuclei you want?</a:t>
            </a:r>
          </a:p>
        </p:txBody>
      </p:sp>
      <p:sp>
        <p:nvSpPr>
          <p:cNvPr id="2" name="TextBox 1"/>
          <p:cNvSpPr txBox="1"/>
          <p:nvPr/>
        </p:nvSpPr>
        <p:spPr>
          <a:xfrm>
            <a:off x="393035" y="1641023"/>
            <a:ext cx="7501028" cy="523220"/>
          </a:xfrm>
          <a:prstGeom prst="rect">
            <a:avLst/>
          </a:prstGeom>
          <a:noFill/>
        </p:spPr>
        <p:txBody>
          <a:bodyPr wrap="none" rtlCol="0">
            <a:spAutoFit/>
          </a:bodyPr>
          <a:lstStyle/>
          <a:p>
            <a:r>
              <a:rPr lang="en-US" sz="2800" dirty="0" smtClean="0">
                <a:solidFill>
                  <a:srgbClr val="C00000"/>
                </a:solidFill>
              </a:rPr>
              <a:t>Problem</a:t>
            </a:r>
            <a:r>
              <a:rPr lang="en-US" sz="2800" dirty="0" smtClean="0"/>
              <a:t>: picking out </a:t>
            </a:r>
            <a:r>
              <a:rPr lang="en-US" sz="2800" i="1" dirty="0" smtClean="0"/>
              <a:t>one kind of nucleus </a:t>
            </a:r>
            <a:r>
              <a:rPr lang="en-US" sz="2800" dirty="0" smtClean="0"/>
              <a:t>for study</a:t>
            </a:r>
            <a:endParaRPr lang="en-US" sz="2800" dirty="0"/>
          </a:p>
        </p:txBody>
      </p:sp>
    </p:spTree>
    <p:extLst>
      <p:ext uri="{BB962C8B-B14F-4D97-AF65-F5344CB8AC3E}">
        <p14:creationId xmlns:p14="http://schemas.microsoft.com/office/powerpoint/2010/main" val="3117692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2000" fill="hold"/>
                                        <p:tgtEl>
                                          <p:spTgt spid="4"/>
                                        </p:tgtEl>
                                        <p:attrNameLst>
                                          <p:attrName>ppt_x</p:attrName>
                                        </p:attrNameLst>
                                      </p:cBhvr>
                                      <p:tavLst>
                                        <p:tav tm="0">
                                          <p:val>
                                            <p:strVal val="0-#ppt_w/2"/>
                                          </p:val>
                                        </p:tav>
                                        <p:tav tm="100000">
                                          <p:val>
                                            <p:strVal val="#ppt_x"/>
                                          </p:val>
                                        </p:tav>
                                      </p:tavLst>
                                    </p:anim>
                                    <p:anim calcmode="lin" valueType="num">
                                      <p:cBhvr additive="base">
                                        <p:cTn id="15"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2000"/>
                                        <p:tgtEl>
                                          <p:spTgt spid="6"/>
                                        </p:tgtEl>
                                      </p:cBhvr>
                                    </p:animEffect>
                                  </p:childTnLst>
                                </p:cTn>
                              </p:par>
                            </p:childTnLst>
                          </p:cTn>
                        </p:par>
                        <p:par>
                          <p:cTn id="21" fill="hold" nodeType="afterGroup">
                            <p:stCondLst>
                              <p:cond delay="200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childTnLst>
                                </p:cTn>
                              </p:par>
                              <p:par>
                                <p:cTn id="25" presetID="63" presetClass="path" presetSubtype="0" accel="50000" decel="50000" fill="hold" nodeType="withEffect">
                                  <p:stCondLst>
                                    <p:cond delay="0"/>
                                  </p:stCondLst>
                                  <p:childTnLst>
                                    <p:animMotion origin="layout" path="M -0.05417 4.81481E-6 L 0.04583 4.81481E-6 " pathEditMode="relative" rAng="0" ptsTypes="AA">
                                      <p:cBhvr>
                                        <p:cTn id="26" dur="2000" fill="hold"/>
                                        <p:tgtEl>
                                          <p:spTgt spid="5"/>
                                        </p:tgtEl>
                                        <p:attrNameLst>
                                          <p:attrName>ppt_x</p:attrName>
                                          <p:attrName>ppt_y</p:attrName>
                                        </p:attrNameLst>
                                      </p:cBhvr>
                                      <p:rCtr x="50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tLang="en-US" smtClean="0"/>
              <a:t>Sources of radiation</a:t>
            </a:r>
          </a:p>
        </p:txBody>
      </p:sp>
      <p:sp>
        <p:nvSpPr>
          <p:cNvPr id="35843" name="Rectangle 3"/>
          <p:cNvSpPr>
            <a:spLocks noGrp="1" noChangeArrowheads="1"/>
          </p:cNvSpPr>
          <p:nvPr>
            <p:ph type="body" idx="1"/>
          </p:nvPr>
        </p:nvSpPr>
        <p:spPr/>
        <p:txBody>
          <a:bodyPr/>
          <a:lstStyle/>
          <a:p>
            <a:pPr eaLnBrk="1" hangingPunct="1"/>
            <a:endParaRPr lang="en-US" altLang="en-US" smtClean="0"/>
          </a:p>
        </p:txBody>
      </p:sp>
      <p:pic>
        <p:nvPicPr>
          <p:cNvPr id="35844" name="Picture 4" descr="radioactive_sour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80430"/>
            <a:ext cx="7010400"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1895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4/41/Simple_electromagnet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525103" y="2348764"/>
            <a:ext cx="4811190" cy="2629564"/>
          </a:xfrm>
          <a:prstGeom prst="rect">
            <a:avLst/>
          </a:prstGeom>
          <a:noFill/>
          <a:extLst>
            <a:ext uri="{909E8E84-426E-40DD-AFC4-6F175D3DCCD1}">
              <a14:hiddenFill xmlns:a14="http://schemas.microsoft.com/office/drawing/2010/main">
                <a:solidFill>
                  <a:srgbClr val="FFFFFF"/>
                </a:solidFill>
              </a14:hiddenFill>
            </a:ext>
          </a:extLst>
        </p:spPr>
      </p:pic>
      <p:sp>
        <p:nvSpPr>
          <p:cNvPr id="19458" name="Rectangle 2"/>
          <p:cNvSpPr>
            <a:spLocks noGrp="1" noChangeArrowheads="1"/>
          </p:cNvSpPr>
          <p:nvPr>
            <p:ph type="title"/>
          </p:nvPr>
        </p:nvSpPr>
        <p:spPr/>
        <p:txBody>
          <a:bodyPr/>
          <a:lstStyle/>
          <a:p>
            <a:pPr eaLnBrk="1" hangingPunct="1"/>
            <a:r>
              <a:rPr lang="en-US" altLang="en-US" smtClean="0"/>
              <a:t>Superconductivity</a:t>
            </a:r>
          </a:p>
        </p:txBody>
      </p:sp>
      <p:sp>
        <p:nvSpPr>
          <p:cNvPr id="19459" name="Text Box 4"/>
          <p:cNvSpPr txBox="1">
            <a:spLocks noChangeArrowheads="1"/>
          </p:cNvSpPr>
          <p:nvPr/>
        </p:nvSpPr>
        <p:spPr bwMode="auto">
          <a:xfrm>
            <a:off x="318616" y="838765"/>
            <a:ext cx="3461179"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400" dirty="0">
                <a:solidFill>
                  <a:schemeClr val="accent6">
                    <a:lumMod val="75000"/>
                  </a:schemeClr>
                </a:solidFill>
              </a:rPr>
              <a:t>NSCL cyclotrons </a:t>
            </a:r>
            <a:r>
              <a:rPr lang="en-US" altLang="en-US" sz="2400" dirty="0" smtClean="0">
                <a:solidFill>
                  <a:schemeClr val="accent6">
                    <a:lumMod val="75000"/>
                  </a:schemeClr>
                </a:solidFill>
              </a:rPr>
              <a:t>are basically </a:t>
            </a:r>
            <a:r>
              <a:rPr lang="en-US" altLang="en-US" sz="2400" b="1" dirty="0" smtClean="0">
                <a:solidFill>
                  <a:srgbClr val="D6A162"/>
                </a:solidFill>
              </a:rPr>
              <a:t>BIG electromagnets </a:t>
            </a:r>
            <a:r>
              <a:rPr lang="en-US" altLang="en-US" sz="2400" dirty="0">
                <a:solidFill>
                  <a:schemeClr val="accent6">
                    <a:lumMod val="75000"/>
                  </a:schemeClr>
                </a:solidFill>
              </a:rPr>
              <a:t>made from </a:t>
            </a:r>
            <a:r>
              <a:rPr lang="en-US" altLang="en-US" sz="2400" dirty="0" smtClean="0">
                <a:solidFill>
                  <a:schemeClr val="accent6">
                    <a:lumMod val="75000"/>
                  </a:schemeClr>
                </a:solidFill>
              </a:rPr>
              <a:t>coiled</a:t>
            </a:r>
            <a:r>
              <a:rPr lang="en-US" altLang="en-US" sz="2400" dirty="0" smtClean="0"/>
              <a:t> </a:t>
            </a:r>
            <a:r>
              <a:rPr lang="en-US" altLang="en-US" sz="2400" dirty="0">
                <a:solidFill>
                  <a:schemeClr val="accent6">
                    <a:lumMod val="75000"/>
                  </a:schemeClr>
                </a:solidFill>
              </a:rPr>
              <a:t>wires. </a:t>
            </a:r>
            <a:endParaRPr lang="en-US" altLang="en-US" sz="2400" dirty="0" smtClean="0">
              <a:solidFill>
                <a:schemeClr val="accent6">
                  <a:lumMod val="75000"/>
                </a:schemeClr>
              </a:solidFill>
            </a:endParaRPr>
          </a:p>
          <a:p>
            <a:pPr eaLnBrk="1" hangingPunct="1">
              <a:spcBef>
                <a:spcPct val="50000"/>
              </a:spcBef>
              <a:buFontTx/>
              <a:buNone/>
            </a:pPr>
            <a:r>
              <a:rPr lang="en-US" altLang="en-US" sz="2400" dirty="0" smtClean="0">
                <a:solidFill>
                  <a:schemeClr val="accent6">
                    <a:lumMod val="75000"/>
                  </a:schemeClr>
                </a:solidFill>
              </a:rPr>
              <a:t>When niobium wires are really cold, they turn </a:t>
            </a:r>
            <a:r>
              <a:rPr lang="en-US" altLang="en-US" sz="2400" b="1" dirty="0" smtClean="0">
                <a:solidFill>
                  <a:srgbClr val="D6A162"/>
                </a:solidFill>
              </a:rPr>
              <a:t>superconducting</a:t>
            </a:r>
            <a:r>
              <a:rPr lang="en-US" altLang="en-US" sz="2400" dirty="0" smtClean="0">
                <a:solidFill>
                  <a:schemeClr val="accent6">
                    <a:lumMod val="75000"/>
                  </a:schemeClr>
                </a:solidFill>
              </a:rPr>
              <a:t>. When electricity flows through the wires, they make a </a:t>
            </a:r>
            <a:r>
              <a:rPr lang="en-US" altLang="en-US" sz="2400" b="1" dirty="0" smtClean="0">
                <a:solidFill>
                  <a:srgbClr val="D6A162"/>
                </a:solidFill>
              </a:rPr>
              <a:t>powerful magnetic force</a:t>
            </a:r>
            <a:r>
              <a:rPr lang="en-US" altLang="en-US" sz="2400" dirty="0" smtClean="0">
                <a:solidFill>
                  <a:schemeClr val="accent6">
                    <a:lumMod val="75000"/>
                  </a:schemeClr>
                </a:solidFill>
              </a:rPr>
              <a:t>.</a:t>
            </a:r>
            <a:endParaRPr lang="en-US" altLang="en-US" sz="2400" dirty="0">
              <a:solidFill>
                <a:schemeClr val="accent6">
                  <a:lumMod val="75000"/>
                </a:schemeClr>
              </a:solidFill>
            </a:endParaRPr>
          </a:p>
          <a:p>
            <a:pPr eaLnBrk="1" hangingPunct="1">
              <a:spcBef>
                <a:spcPct val="50000"/>
              </a:spcBef>
              <a:buFontTx/>
              <a:buNone/>
            </a:pPr>
            <a:r>
              <a:rPr lang="en-US" altLang="en-US" sz="2400" dirty="0" smtClean="0">
                <a:solidFill>
                  <a:schemeClr val="accent6">
                    <a:lumMod val="75000"/>
                  </a:schemeClr>
                </a:solidFill>
              </a:rPr>
              <a:t>We use those magnets to </a:t>
            </a:r>
            <a:r>
              <a:rPr lang="en-US" altLang="en-US" sz="2400" b="1" dirty="0" smtClean="0">
                <a:solidFill>
                  <a:srgbClr val="D6A162"/>
                </a:solidFill>
              </a:rPr>
              <a:t>steer</a:t>
            </a:r>
            <a:r>
              <a:rPr lang="en-US" altLang="en-US" sz="2400" dirty="0" smtClean="0">
                <a:solidFill>
                  <a:srgbClr val="D6A162"/>
                </a:solidFill>
              </a:rPr>
              <a:t> </a:t>
            </a:r>
            <a:r>
              <a:rPr lang="en-US" altLang="en-US" sz="2400" b="1" dirty="0" smtClean="0">
                <a:solidFill>
                  <a:srgbClr val="D6A162"/>
                </a:solidFill>
              </a:rPr>
              <a:t>nuclei!</a:t>
            </a:r>
            <a:r>
              <a:rPr lang="en-US" altLang="en-US" sz="2400" dirty="0" smtClean="0"/>
              <a:t>!</a:t>
            </a:r>
            <a:endParaRPr lang="en-US" altLang="en-US" sz="2400" dirty="0"/>
          </a:p>
        </p:txBody>
      </p:sp>
      <p:grpSp>
        <p:nvGrpSpPr>
          <p:cNvPr id="2" name="Group 12"/>
          <p:cNvGrpSpPr>
            <a:grpSpLocks/>
          </p:cNvGrpSpPr>
          <p:nvPr/>
        </p:nvGrpSpPr>
        <p:grpSpPr bwMode="auto">
          <a:xfrm>
            <a:off x="5406024" y="1257951"/>
            <a:ext cx="3657600" cy="4146550"/>
            <a:chOff x="3216" y="1180"/>
            <a:chExt cx="2304" cy="2612"/>
          </a:xfrm>
        </p:grpSpPr>
        <p:pic>
          <p:nvPicPr>
            <p:cNvPr id="19461" name="Picture 5" descr="levit"/>
            <p:cNvPicPr>
              <a:picLocks noChangeAspect="1" noChangeArrowheads="1"/>
            </p:cNvPicPr>
            <p:nvPr/>
          </p:nvPicPr>
          <p:blipFill rotWithShape="1">
            <a:blip r:embed="rId3">
              <a:extLst>
                <a:ext uri="{28A0092B-C50C-407E-A947-70E740481C1C}">
                  <a14:useLocalDpi xmlns:a14="http://schemas.microsoft.com/office/drawing/2010/main" val="0"/>
                </a:ext>
              </a:extLst>
            </a:blip>
            <a:srcRect l="8158" r="5266"/>
            <a:stretch/>
          </p:blipFill>
          <p:spPr bwMode="auto">
            <a:xfrm>
              <a:off x="3440" y="1766"/>
              <a:ext cx="1870"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 Box 6"/>
            <p:cNvSpPr txBox="1">
              <a:spLocks noChangeArrowheads="1"/>
            </p:cNvSpPr>
            <p:nvPr/>
          </p:nvSpPr>
          <p:spPr bwMode="auto">
            <a:xfrm>
              <a:off x="3216" y="1180"/>
              <a:ext cx="2304"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400" dirty="0">
                  <a:solidFill>
                    <a:schemeClr val="accent6">
                      <a:lumMod val="75000"/>
                    </a:schemeClr>
                  </a:solidFill>
                </a:rPr>
                <a:t>Superconductors also repel magnetic fields</a:t>
              </a:r>
            </a:p>
          </p:txBody>
        </p:sp>
        <p:sp>
          <p:nvSpPr>
            <p:cNvPr id="19463" name="Text Box 7"/>
            <p:cNvSpPr txBox="1">
              <a:spLocks noChangeArrowheads="1"/>
            </p:cNvSpPr>
            <p:nvPr/>
          </p:nvSpPr>
          <p:spPr bwMode="auto">
            <a:xfrm>
              <a:off x="3708" y="1962"/>
              <a:ext cx="65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b="1"/>
                <a:t>magnet</a:t>
              </a:r>
            </a:p>
          </p:txBody>
        </p:sp>
        <p:sp>
          <p:nvSpPr>
            <p:cNvPr id="19464" name="Text Box 8"/>
            <p:cNvSpPr txBox="1">
              <a:spLocks noChangeArrowheads="1"/>
            </p:cNvSpPr>
            <p:nvPr/>
          </p:nvSpPr>
          <p:spPr bwMode="auto">
            <a:xfrm>
              <a:off x="3738" y="2774"/>
              <a:ext cx="125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b="1"/>
                <a:t>superconductor</a:t>
              </a:r>
            </a:p>
          </p:txBody>
        </p:sp>
        <p:sp>
          <p:nvSpPr>
            <p:cNvPr id="19465" name="Text Box 9"/>
            <p:cNvSpPr txBox="1">
              <a:spLocks noChangeArrowheads="1"/>
            </p:cNvSpPr>
            <p:nvPr/>
          </p:nvSpPr>
          <p:spPr bwMode="auto">
            <a:xfrm>
              <a:off x="3360" y="3350"/>
              <a:ext cx="192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dirty="0">
                  <a:solidFill>
                    <a:schemeClr val="accent6">
                      <a:lumMod val="75000"/>
                    </a:schemeClr>
                  </a:solidFill>
                </a:rPr>
                <a:t>liquid nitrogen used to cool the superconductor</a:t>
              </a:r>
            </a:p>
          </p:txBody>
        </p:sp>
        <p:sp>
          <p:nvSpPr>
            <p:cNvPr id="19466" name="Line 10"/>
            <p:cNvSpPr>
              <a:spLocks noChangeShapeType="1"/>
            </p:cNvSpPr>
            <p:nvPr/>
          </p:nvSpPr>
          <p:spPr bwMode="auto">
            <a:xfrm flipH="1" flipV="1">
              <a:off x="3504" y="3014"/>
              <a:ext cx="96" cy="336"/>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467" name="Line 11"/>
            <p:cNvSpPr>
              <a:spLocks noChangeShapeType="1"/>
            </p:cNvSpPr>
            <p:nvPr/>
          </p:nvSpPr>
          <p:spPr bwMode="auto">
            <a:xfrm flipV="1">
              <a:off x="4752" y="3110"/>
              <a:ext cx="144" cy="24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cxnSp>
        <p:nvCxnSpPr>
          <p:cNvPr id="4" name="Curved Connector 3"/>
          <p:cNvCxnSpPr/>
          <p:nvPr/>
        </p:nvCxnSpPr>
        <p:spPr>
          <a:xfrm>
            <a:off x="2943480" y="2188226"/>
            <a:ext cx="967373" cy="311152"/>
          </a:xfrm>
          <a:prstGeom prst="curvedConnector3">
            <a:avLst>
              <a:gd name="adj1" fmla="val 50000"/>
            </a:avLst>
          </a:prstGeom>
          <a:ln w="57150">
            <a:solidFill>
              <a:srgbClr val="D6A16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1670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90966"/>
            <a:ext cx="373380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090966"/>
            <a:ext cx="335280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681766"/>
            <a:ext cx="76200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9"/>
          <p:cNvSpPr txBox="1">
            <a:spLocks noChangeArrowheads="1"/>
          </p:cNvSpPr>
          <p:nvPr/>
        </p:nvSpPr>
        <p:spPr bwMode="auto">
          <a:xfrm>
            <a:off x="457200" y="1319566"/>
            <a:ext cx="692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b="1">
                <a:solidFill>
                  <a:schemeClr val="bg1"/>
                </a:solidFill>
                <a:latin typeface="Times New Roman" panose="02020603050405020304" pitchFamily="18" charset="0"/>
              </a:rPr>
              <a:t>1982</a:t>
            </a:r>
          </a:p>
        </p:txBody>
      </p:sp>
      <p:sp>
        <p:nvSpPr>
          <p:cNvPr id="36870" name="Text Box 10"/>
          <p:cNvSpPr txBox="1">
            <a:spLocks noChangeArrowheads="1"/>
          </p:cNvSpPr>
          <p:nvPr/>
        </p:nvSpPr>
        <p:spPr bwMode="auto">
          <a:xfrm>
            <a:off x="7696200" y="1167166"/>
            <a:ext cx="692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b="1">
                <a:solidFill>
                  <a:schemeClr val="bg1"/>
                </a:solidFill>
                <a:latin typeface="Times New Roman" panose="02020603050405020304" pitchFamily="18" charset="0"/>
              </a:rPr>
              <a:t>1997</a:t>
            </a:r>
          </a:p>
        </p:txBody>
      </p:sp>
      <p:sp>
        <p:nvSpPr>
          <p:cNvPr id="36871" name="Text Box 11"/>
          <p:cNvSpPr txBox="1">
            <a:spLocks noChangeArrowheads="1"/>
          </p:cNvSpPr>
          <p:nvPr/>
        </p:nvSpPr>
        <p:spPr bwMode="auto">
          <a:xfrm>
            <a:off x="7467600" y="5586766"/>
            <a:ext cx="692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b="1">
                <a:solidFill>
                  <a:schemeClr val="bg1"/>
                </a:solidFill>
                <a:latin typeface="Times New Roman" panose="02020603050405020304" pitchFamily="18" charset="0"/>
              </a:rPr>
              <a:t>2003</a:t>
            </a:r>
          </a:p>
        </p:txBody>
      </p:sp>
      <p:sp>
        <p:nvSpPr>
          <p:cNvPr id="36872" name="Rectangle 12"/>
          <p:cNvSpPr>
            <a:spLocks noGrp="1" noChangeArrowheads="1"/>
          </p:cNvSpPr>
          <p:nvPr>
            <p:ph type="title"/>
          </p:nvPr>
        </p:nvSpPr>
        <p:spPr/>
        <p:txBody>
          <a:bodyPr/>
          <a:lstStyle/>
          <a:p>
            <a:pPr eaLnBrk="1" hangingPunct="1"/>
            <a:r>
              <a:rPr lang="en-US" altLang="en-US" smtClean="0"/>
              <a:t>The Control Room</a:t>
            </a:r>
          </a:p>
        </p:txBody>
      </p:sp>
    </p:spTree>
    <p:extLst>
      <p:ext uri="{BB962C8B-B14F-4D97-AF65-F5344CB8AC3E}">
        <p14:creationId xmlns:p14="http://schemas.microsoft.com/office/powerpoint/2010/main" val="2081538827"/>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40080" y="176784"/>
            <a:ext cx="7086600" cy="530352"/>
          </a:xfrm>
        </p:spPr>
        <p:txBody>
          <a:bodyPr/>
          <a:lstStyle/>
          <a:p>
            <a:r>
              <a:rPr lang="en-US" altLang="en-US" sz="3200" dirty="0" smtClean="0"/>
              <a:t>Science is the study of our universe</a:t>
            </a:r>
          </a:p>
        </p:txBody>
      </p:sp>
      <p:sp>
        <p:nvSpPr>
          <p:cNvPr id="3" name="Content Placeholder 2"/>
          <p:cNvSpPr>
            <a:spLocks noGrp="1"/>
          </p:cNvSpPr>
          <p:nvPr>
            <p:ph idx="1"/>
          </p:nvPr>
        </p:nvSpPr>
        <p:spPr>
          <a:xfrm>
            <a:off x="293318" y="1014385"/>
            <a:ext cx="6157586" cy="4114800"/>
          </a:xfrm>
        </p:spPr>
        <p:txBody>
          <a:bodyPr>
            <a:noAutofit/>
          </a:bodyPr>
          <a:lstStyle/>
          <a:p>
            <a:pPr>
              <a:buFontTx/>
              <a:buNone/>
            </a:pPr>
            <a:r>
              <a:rPr lang="en-US" altLang="en-US" sz="3200" b="1" dirty="0" smtClean="0"/>
              <a:t>What are you made of?</a:t>
            </a:r>
          </a:p>
          <a:p>
            <a:pPr>
              <a:buFont typeface="Wingdings" panose="05000000000000000000" pitchFamily="2" charset="2"/>
              <a:buChar char=""/>
            </a:pPr>
            <a:r>
              <a:rPr lang="en-US" altLang="en-US" sz="3200" dirty="0" smtClean="0"/>
              <a:t>Organs (medicine)</a:t>
            </a:r>
          </a:p>
          <a:p>
            <a:pPr lvl="1">
              <a:buFont typeface="Wingdings" panose="05000000000000000000" pitchFamily="2" charset="2"/>
              <a:buChar char=""/>
            </a:pPr>
            <a:r>
              <a:rPr lang="en-US" altLang="en-US" sz="3200" dirty="0" smtClean="0">
                <a:solidFill>
                  <a:schemeClr val="accent6">
                    <a:lumMod val="75000"/>
                  </a:schemeClr>
                </a:solidFill>
              </a:rPr>
              <a:t>Cells (microbiology)</a:t>
            </a:r>
          </a:p>
          <a:p>
            <a:pPr lvl="2">
              <a:buFont typeface="Wingdings" panose="05000000000000000000" pitchFamily="2" charset="2"/>
              <a:buChar char=""/>
            </a:pPr>
            <a:r>
              <a:rPr lang="en-US" altLang="en-US" sz="2800" dirty="0" smtClean="0">
                <a:solidFill>
                  <a:schemeClr val="accent6">
                    <a:lumMod val="75000"/>
                  </a:schemeClr>
                </a:solidFill>
              </a:rPr>
              <a:t>Molecules (chemistry)</a:t>
            </a:r>
          </a:p>
          <a:p>
            <a:pPr lvl="3">
              <a:buFont typeface="Wingdings" panose="05000000000000000000" pitchFamily="2" charset="2"/>
              <a:buChar char=""/>
            </a:pPr>
            <a:r>
              <a:rPr lang="en-US" altLang="en-US" sz="2600" dirty="0" smtClean="0">
                <a:solidFill>
                  <a:schemeClr val="accent6">
                    <a:lumMod val="75000"/>
                  </a:schemeClr>
                </a:solidFill>
              </a:rPr>
              <a:t>Atoms (physics)</a:t>
            </a:r>
          </a:p>
          <a:p>
            <a:pPr lvl="4">
              <a:buFont typeface="Wingdings" panose="05000000000000000000" pitchFamily="2" charset="2"/>
              <a:buChar char=""/>
            </a:pPr>
            <a:r>
              <a:rPr lang="en-US" altLang="en-US" sz="2600" dirty="0" smtClean="0">
                <a:solidFill>
                  <a:schemeClr val="accent6">
                    <a:lumMod val="75000"/>
                  </a:schemeClr>
                </a:solidFill>
              </a:rPr>
              <a:t>Nuclei (nuclear science)</a:t>
            </a:r>
          </a:p>
          <a:p>
            <a:pPr lvl="5">
              <a:buFont typeface="Wingdings" panose="05000000000000000000" pitchFamily="2" charset="2"/>
              <a:buChar char=""/>
            </a:pPr>
            <a:r>
              <a:rPr lang="en-US" altLang="en-US" sz="2600" dirty="0" smtClean="0">
                <a:solidFill>
                  <a:schemeClr val="accent6">
                    <a:lumMod val="75000"/>
                  </a:schemeClr>
                </a:solidFill>
              </a:rPr>
              <a:t>Protons and Neutrons (high energy physics)</a:t>
            </a:r>
          </a:p>
          <a:p>
            <a:pPr lvl="6">
              <a:buFont typeface="Wingdings" panose="05000000000000000000" pitchFamily="2" charset="2"/>
              <a:buChar char=""/>
            </a:pPr>
            <a:r>
              <a:rPr lang="en-US" altLang="en-US" sz="2400" dirty="0" smtClean="0">
                <a:solidFill>
                  <a:schemeClr val="accent6">
                    <a:lumMod val="75000"/>
                  </a:schemeClr>
                </a:solidFill>
              </a:rPr>
              <a:t>Quarks (high energy physics)</a:t>
            </a:r>
          </a:p>
          <a:p>
            <a:pPr lvl="7">
              <a:buFont typeface="Wingdings" panose="05000000000000000000" pitchFamily="2" charset="2"/>
              <a:buChar char=""/>
            </a:pPr>
            <a:r>
              <a:rPr lang="en-US" altLang="en-US" sz="2400" dirty="0" smtClean="0">
                <a:solidFill>
                  <a:schemeClr val="accent6">
                    <a:lumMod val="75000"/>
                  </a:schemeClr>
                </a:solidFill>
              </a:rPr>
              <a:t>??? (???)</a:t>
            </a:r>
          </a:p>
        </p:txBody>
      </p:sp>
      <p:pic>
        <p:nvPicPr>
          <p:cNvPr id="5124"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6281" r="3103"/>
          <a:stretch/>
        </p:blipFill>
        <p:spPr bwMode="auto">
          <a:xfrm>
            <a:off x="6416466" y="1014385"/>
            <a:ext cx="2313340" cy="453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elium-an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333" y="3920065"/>
            <a:ext cx="2371005" cy="237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8"/>
          <p:cNvSpPr>
            <a:spLocks noChangeArrowheads="1"/>
          </p:cNvSpPr>
          <p:nvPr/>
        </p:nvSpPr>
        <p:spPr bwMode="auto">
          <a:xfrm>
            <a:off x="1148130" y="4763878"/>
            <a:ext cx="629870" cy="650727"/>
          </a:xfrm>
          <a:prstGeom prst="ellipse">
            <a:avLst/>
          </a:prstGeom>
          <a:noFill/>
          <a:ln w="25400">
            <a:solidFill>
              <a:srgbClr val="D6A16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endParaRPr lang="en-US" altLang="en-US" sz="3600">
              <a:solidFill>
                <a:schemeClr val="bg1"/>
              </a:solidFill>
              <a:latin typeface="Century Gothic" panose="020B0502020202020204" pitchFamily="34" charset="0"/>
            </a:endParaRPr>
          </a:p>
        </p:txBody>
      </p:sp>
      <p:sp>
        <p:nvSpPr>
          <p:cNvPr id="17" name="Line 13"/>
          <p:cNvSpPr>
            <a:spLocks noChangeShapeType="1"/>
          </p:cNvSpPr>
          <p:nvPr/>
        </p:nvSpPr>
        <p:spPr bwMode="auto">
          <a:xfrm flipH="1">
            <a:off x="1684865" y="3810000"/>
            <a:ext cx="863601" cy="953878"/>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Line 13"/>
          <p:cNvSpPr>
            <a:spLocks noChangeShapeType="1"/>
          </p:cNvSpPr>
          <p:nvPr/>
        </p:nvSpPr>
        <p:spPr bwMode="auto">
          <a:xfrm flipH="1">
            <a:off x="1439331" y="3390155"/>
            <a:ext cx="694268" cy="724645"/>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 name="Line 13"/>
          <p:cNvSpPr>
            <a:spLocks noChangeShapeType="1"/>
          </p:cNvSpPr>
          <p:nvPr/>
        </p:nvSpPr>
        <p:spPr bwMode="auto">
          <a:xfrm flipH="1">
            <a:off x="1540592" y="4224865"/>
            <a:ext cx="1448140" cy="1008323"/>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TextBox 1"/>
          <p:cNvSpPr txBox="1"/>
          <p:nvPr/>
        </p:nvSpPr>
        <p:spPr>
          <a:xfrm>
            <a:off x="2489199" y="5827781"/>
            <a:ext cx="1190839" cy="369332"/>
          </a:xfrm>
          <a:prstGeom prst="rect">
            <a:avLst/>
          </a:prstGeom>
          <a:noFill/>
        </p:spPr>
        <p:txBody>
          <a:bodyPr wrap="none" rtlCol="0">
            <a:spAutoFit/>
          </a:bodyPr>
          <a:lstStyle/>
          <a:p>
            <a:r>
              <a:rPr lang="en-US" dirty="0" smtClean="0"/>
              <a:t>(Electrons)</a:t>
            </a:r>
            <a:endParaRPr lang="en-US" dirty="0"/>
          </a:p>
        </p:txBody>
      </p:sp>
    </p:spTree>
    <p:extLst>
      <p:ext uri="{BB962C8B-B14F-4D97-AF65-F5344CB8AC3E}">
        <p14:creationId xmlns:p14="http://schemas.microsoft.com/office/powerpoint/2010/main" val="967419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124"/>
                                        </p:tgtEl>
                                        <p:attrNameLst>
                                          <p:attrName>style.visibility</p:attrName>
                                        </p:attrNameLst>
                                      </p:cBhvr>
                                      <p:to>
                                        <p:strVal val="visible"/>
                                      </p:to>
                                    </p:set>
                                    <p:animEffect transition="in" filter="wipe(down)">
                                      <p:cBhvr>
                                        <p:cTn id="11" dur="500"/>
                                        <p:tgtEl>
                                          <p:spTgt spid="512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left)">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ipe(left)">
                                      <p:cBhvr>
                                        <p:cTn id="31" dur="500"/>
                                        <p:tgtEl>
                                          <p:spTgt spid="3">
                                            <p:txEl>
                                              <p:pRg st="4" end="4"/>
                                            </p:txEl>
                                          </p:spTgt>
                                        </p:tgtEl>
                                      </p:cBhvr>
                                    </p:animEffect>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up)">
                                      <p:cBhvr>
                                        <p:cTn id="35" dur="500"/>
                                        <p:tgtEl>
                                          <p:spTgt spid="18"/>
                                        </p:tgtEl>
                                      </p:cBhvr>
                                    </p:animEffect>
                                  </p:childTnLst>
                                </p:cTn>
                              </p:par>
                            </p:childTnLst>
                          </p:cTn>
                        </p:par>
                        <p:par>
                          <p:cTn id="36" fill="hold">
                            <p:stCondLst>
                              <p:cond delay="1000"/>
                            </p:stCondLst>
                            <p:childTnLst>
                              <p:par>
                                <p:cTn id="37" presetID="1"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wipe(left)">
                                      <p:cBhvr>
                                        <p:cTn id="43" dur="500"/>
                                        <p:tgtEl>
                                          <p:spTgt spid="3">
                                            <p:txEl>
                                              <p:pRg st="5" end="5"/>
                                            </p:txEl>
                                          </p:spTgt>
                                        </p:tgtEl>
                                      </p:cBhvr>
                                    </p:animEffect>
                                  </p:childTnLst>
                                </p:cTn>
                              </p:par>
                            </p:childTnLst>
                          </p:cTn>
                        </p:par>
                        <p:par>
                          <p:cTn id="44" fill="hold">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up)">
                                      <p:cBhvr>
                                        <p:cTn id="47" dur="500"/>
                                        <p:tgtEl>
                                          <p:spTgt spid="17"/>
                                        </p:tgtEl>
                                      </p:cBhvr>
                                    </p:animEffect>
                                  </p:childTnLst>
                                </p:cTn>
                              </p:par>
                            </p:childTnLst>
                          </p:cTn>
                        </p:par>
                        <p:par>
                          <p:cTn id="48" fill="hold">
                            <p:stCondLst>
                              <p:cond delay="1000"/>
                            </p:stCondLst>
                            <p:childTnLst>
                              <p:par>
                                <p:cTn id="49" presetID="1" presetClass="entr" presetSubtype="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wipe(left)">
                                      <p:cBhvr>
                                        <p:cTn id="55" dur="500"/>
                                        <p:tgtEl>
                                          <p:spTgt spid="3">
                                            <p:txEl>
                                              <p:pRg st="6" end="6"/>
                                            </p:txEl>
                                          </p:spTgt>
                                        </p:tgtEl>
                                      </p:cBhvr>
                                    </p:animEffect>
                                  </p:childTnLst>
                                </p:cTn>
                              </p:par>
                            </p:childTnLst>
                          </p:cTn>
                        </p:par>
                        <p:par>
                          <p:cTn id="56" fill="hold">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up)">
                                      <p:cBhvr>
                                        <p:cTn id="59" dur="500"/>
                                        <p:tgtEl>
                                          <p:spTgt spid="19"/>
                                        </p:tgtEl>
                                      </p:cBhvr>
                                    </p:animEffect>
                                  </p:childTnLst>
                                </p:cTn>
                              </p:par>
                            </p:childTnLst>
                          </p:cTn>
                        </p:par>
                        <p:par>
                          <p:cTn id="60" fill="hold">
                            <p:stCondLst>
                              <p:cond delay="1000"/>
                            </p:stCondLst>
                            <p:childTnLst>
                              <p:par>
                                <p:cTn id="61" presetID="1" presetClass="entr" presetSubtype="0" fill="hold" grpId="0" nodeType="afterEffect">
                                  <p:stCondLst>
                                    <p:cond delay="0"/>
                                  </p:stCondLst>
                                  <p:childTnLst>
                                    <p:set>
                                      <p:cBhvr>
                                        <p:cTn id="62" dur="1" fill="hold">
                                          <p:stCondLst>
                                            <p:cond delay="0"/>
                                          </p:stCondLst>
                                        </p:cTn>
                                        <p:tgtEl>
                                          <p:spTgt spid="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animEffect transition="in" filter="wipe(left)">
                                      <p:cBhvr>
                                        <p:cTn id="67" dur="500"/>
                                        <p:tgtEl>
                                          <p:spTgt spid="3">
                                            <p:txEl>
                                              <p:pRg st="7" end="7"/>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3">
                                            <p:txEl>
                                              <p:pRg st="8" end="8"/>
                                            </p:txEl>
                                          </p:spTgt>
                                        </p:tgtEl>
                                        <p:attrNameLst>
                                          <p:attrName>style.visibility</p:attrName>
                                        </p:attrNameLst>
                                      </p:cBhvr>
                                      <p:to>
                                        <p:strVal val="visible"/>
                                      </p:to>
                                    </p:set>
                                    <p:animEffect transition="in" filter="wipe(left)">
                                      <p:cBhvr>
                                        <p:cTn id="72" dur="500"/>
                                        <p:tgtEl>
                                          <p:spTgt spid="3">
                                            <p:txEl>
                                              <p:pRg st="8" end="8"/>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mph" presetSubtype="2" fill="hold" nodeType="clickEffect">
                                  <p:stCondLst>
                                    <p:cond delay="0"/>
                                  </p:stCondLst>
                                  <p:childTnLst>
                                    <p:animClr clrSpc="rgb" dir="cw">
                                      <p:cBhvr override="childStyle">
                                        <p:cTn id="76" dur="2000" fill="hold"/>
                                        <p:tgtEl>
                                          <p:spTgt spid="3">
                                            <p:txEl>
                                              <p:pRg st="5" end="5"/>
                                            </p:txEl>
                                          </p:spTgt>
                                        </p:tgtEl>
                                        <p:attrNameLst>
                                          <p:attrName>style.color</p:attrName>
                                        </p:attrNameLst>
                                      </p:cBhvr>
                                      <p:to>
                                        <a:schemeClr val="accent2"/>
                                      </p:to>
                                    </p:animClr>
                                  </p:childTnLst>
                                </p:cTn>
                              </p:par>
                              <p:par>
                                <p:cTn id="77" presetID="15" presetClass="emph" presetSubtype="0" nodeType="withEffect">
                                  <p:stCondLst>
                                    <p:cond delay="0"/>
                                  </p:stCondLst>
                                  <p:childTnLst>
                                    <p:set>
                                      <p:cBhvr override="childStyle">
                                        <p:cTn id="78" dur="indefinite"/>
                                        <p:tgtEl>
                                          <p:spTgt spid="3">
                                            <p:txEl>
                                              <p:pRg st="5" end="5"/>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5"/>
      <p:bldP spid="16" grpId="0" uiExpand="1" animBg="1"/>
      <p:bldP spid="17" grpId="0" uiExpand="1" animBg="1"/>
      <p:bldP spid="18" grpId="0" uiExpand="1" animBg="1"/>
      <p:bldP spid="19" grpId="0" uiExpand="1" animBg="1"/>
      <p:bldP spid="2" grpId="0" uiExpan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z="2800" dirty="0" smtClean="0"/>
              <a:t>Behind </a:t>
            </a:r>
            <a:r>
              <a:rPr lang="en-US" sz="2800" dirty="0"/>
              <a:t>the scenes at </a:t>
            </a:r>
            <a:r>
              <a:rPr lang="en-US" sz="2800" dirty="0" smtClean="0"/>
              <a:t>Facility for Rare Isotope Beams</a:t>
            </a:r>
            <a:endParaRPr lang="en-US" altLang="en-US" sz="2800" dirty="0" smtClean="0"/>
          </a:p>
        </p:txBody>
      </p:sp>
      <p:sp>
        <p:nvSpPr>
          <p:cNvPr id="10" name="TextBox 9"/>
          <p:cNvSpPr txBox="1"/>
          <p:nvPr/>
        </p:nvSpPr>
        <p:spPr>
          <a:xfrm>
            <a:off x="3636935" y="1195905"/>
            <a:ext cx="1308948" cy="369332"/>
          </a:xfrm>
          <a:prstGeom prst="rect">
            <a:avLst/>
          </a:prstGeom>
          <a:noFill/>
        </p:spPr>
        <p:txBody>
          <a:bodyPr wrap="none" rtlCol="0">
            <a:spAutoFit/>
          </a:bodyPr>
          <a:lstStyle/>
          <a:p>
            <a:r>
              <a:rPr lang="en-US" dirty="0" smtClean="0">
                <a:solidFill>
                  <a:schemeClr val="bg1"/>
                </a:solidFill>
              </a:rPr>
              <a:t>SHAW LANE</a:t>
            </a:r>
          </a:p>
        </p:txBody>
      </p:sp>
      <p:sp>
        <p:nvSpPr>
          <p:cNvPr id="12" name="TextBox 11"/>
          <p:cNvSpPr txBox="1"/>
          <p:nvPr/>
        </p:nvSpPr>
        <p:spPr>
          <a:xfrm rot="4274050">
            <a:off x="6308318" y="1620406"/>
            <a:ext cx="1598515" cy="369332"/>
          </a:xfrm>
          <a:prstGeom prst="rect">
            <a:avLst/>
          </a:prstGeom>
          <a:noFill/>
        </p:spPr>
        <p:txBody>
          <a:bodyPr wrap="none" rtlCol="0">
            <a:spAutoFit/>
          </a:bodyPr>
          <a:lstStyle/>
          <a:p>
            <a:r>
              <a:rPr lang="en-US" dirty="0" smtClean="0">
                <a:solidFill>
                  <a:schemeClr val="bg1"/>
                </a:solidFill>
              </a:rPr>
              <a:t>BOGUE STREET</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95089" y="988894"/>
            <a:ext cx="8753821" cy="3953809"/>
          </a:xfrm>
          <a:prstGeom prst="rect">
            <a:avLst/>
          </a:prstGeom>
          <a:noFill/>
          <a:ln>
            <a:noFill/>
          </a:ln>
        </p:spPr>
      </p:pic>
      <p:sp>
        <p:nvSpPr>
          <p:cNvPr id="14" name="TextBox 13"/>
          <p:cNvSpPr txBox="1"/>
          <p:nvPr/>
        </p:nvSpPr>
        <p:spPr>
          <a:xfrm>
            <a:off x="5881559" y="5123792"/>
            <a:ext cx="2735747" cy="651594"/>
          </a:xfrm>
          <a:prstGeom prst="rect">
            <a:avLst/>
          </a:prstGeom>
          <a:noFill/>
        </p:spPr>
        <p:txBody>
          <a:bodyPr wrap="square" lIns="96653" tIns="48326" rIns="96653" bIns="48326" rtlCol="0">
            <a:spAutoFit/>
          </a:bodyPr>
          <a:lstStyle/>
          <a:p>
            <a:r>
              <a:rPr lang="en-US" dirty="0" smtClean="0">
                <a:solidFill>
                  <a:schemeClr val="tx1"/>
                </a:solidFill>
              </a:rPr>
              <a:t>More information to be announced at </a:t>
            </a:r>
            <a:r>
              <a:rPr lang="en-US" dirty="0" smtClean="0">
                <a:solidFill>
                  <a:srgbClr val="0070C0"/>
                </a:solidFill>
              </a:rPr>
              <a:t>frib.msu.edu</a:t>
            </a:r>
            <a:endParaRPr lang="en-US" dirty="0">
              <a:solidFill>
                <a:srgbClr val="0070C0"/>
              </a:solidFill>
            </a:endParaRPr>
          </a:p>
        </p:txBody>
      </p:sp>
      <p:sp>
        <p:nvSpPr>
          <p:cNvPr id="15" name="TextBox 14"/>
          <p:cNvSpPr txBox="1"/>
          <p:nvPr/>
        </p:nvSpPr>
        <p:spPr>
          <a:xfrm>
            <a:off x="628650" y="5129055"/>
            <a:ext cx="4349139" cy="923330"/>
          </a:xfrm>
          <a:prstGeom prst="rect">
            <a:avLst/>
          </a:prstGeom>
          <a:noFill/>
        </p:spPr>
        <p:txBody>
          <a:bodyPr wrap="none" rtlCol="0">
            <a:spAutoFit/>
          </a:bodyPr>
          <a:lstStyle/>
          <a:p>
            <a:r>
              <a:rPr lang="en-US" dirty="0" smtClean="0"/>
              <a:t>TOURS of the tunnel and experimental areas</a:t>
            </a:r>
          </a:p>
          <a:p>
            <a:r>
              <a:rPr lang="en-US" sz="1800" dirty="0" smtClean="0">
                <a:solidFill>
                  <a:schemeClr val="tx1"/>
                </a:solidFill>
                <a:latin typeface="+mn-lt"/>
              </a:rPr>
              <a:t>Hands-on DEMONSTRATIONS</a:t>
            </a:r>
          </a:p>
          <a:p>
            <a:r>
              <a:rPr lang="en-US" dirty="0" smtClean="0"/>
              <a:t>TALKS by nuclear scientists</a:t>
            </a:r>
          </a:p>
        </p:txBody>
      </p:sp>
      <p:sp>
        <p:nvSpPr>
          <p:cNvPr id="2" name="TextBox 1"/>
          <p:cNvSpPr txBox="1"/>
          <p:nvPr/>
        </p:nvSpPr>
        <p:spPr>
          <a:xfrm>
            <a:off x="416966" y="1195905"/>
            <a:ext cx="8280807" cy="1200329"/>
          </a:xfrm>
          <a:prstGeom prst="rect">
            <a:avLst/>
          </a:prstGeom>
          <a:noFill/>
        </p:spPr>
        <p:txBody>
          <a:bodyPr wrap="square" rtlCol="0">
            <a:spAutoFit/>
          </a:bodyPr>
          <a:lstStyle/>
          <a:p>
            <a:pPr algn="ctr"/>
            <a:r>
              <a:rPr lang="en-US" sz="7200" b="1" dirty="0" smtClean="0">
                <a:solidFill>
                  <a:schemeClr val="bg1"/>
                </a:solidFill>
                <a:latin typeface="Century Gothic" panose="020B0502020202020204" pitchFamily="34" charset="0"/>
              </a:rPr>
              <a:t>FRIB OPEN HOUSE</a:t>
            </a:r>
            <a:endParaRPr lang="en-US" sz="7200" b="1" dirty="0">
              <a:solidFill>
                <a:schemeClr val="bg1"/>
              </a:solidFill>
              <a:latin typeface="Century Gothic" panose="020B0502020202020204" pitchFamily="34" charset="0"/>
            </a:endParaRPr>
          </a:p>
        </p:txBody>
      </p:sp>
      <p:sp>
        <p:nvSpPr>
          <p:cNvPr id="9" name="TextBox 8"/>
          <p:cNvSpPr txBox="1"/>
          <p:nvPr/>
        </p:nvSpPr>
        <p:spPr>
          <a:xfrm>
            <a:off x="431595" y="4035112"/>
            <a:ext cx="8280807" cy="769441"/>
          </a:xfrm>
          <a:prstGeom prst="rect">
            <a:avLst/>
          </a:prstGeom>
          <a:noFill/>
        </p:spPr>
        <p:txBody>
          <a:bodyPr wrap="square" rtlCol="0">
            <a:spAutoFit/>
          </a:bodyPr>
          <a:lstStyle/>
          <a:p>
            <a:pPr algn="ctr"/>
            <a:r>
              <a:rPr lang="en-US" sz="4400" b="1" dirty="0" smtClean="0">
                <a:solidFill>
                  <a:schemeClr val="bg1"/>
                </a:solidFill>
                <a:latin typeface="Century Gothic" panose="020B0502020202020204" pitchFamily="34" charset="0"/>
              </a:rPr>
              <a:t>Saturday, August 18, 11-4pm</a:t>
            </a:r>
            <a:endParaRPr lang="en-US" sz="4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71519002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30"/>
          <p:cNvSpPr>
            <a:spLocks noGrp="1" noChangeArrowheads="1"/>
          </p:cNvSpPr>
          <p:nvPr>
            <p:ph type="title"/>
          </p:nvPr>
        </p:nvSpPr>
        <p:spPr/>
        <p:txBody>
          <a:bodyPr/>
          <a:lstStyle/>
          <a:p>
            <a:pPr eaLnBrk="1" hangingPunct="1"/>
            <a:r>
              <a:rPr lang="en-US" altLang="en-US" sz="3200" dirty="0" smtClean="0"/>
              <a:t>Why are nuclei interesting?</a:t>
            </a:r>
          </a:p>
        </p:txBody>
      </p:sp>
      <p:grpSp>
        <p:nvGrpSpPr>
          <p:cNvPr id="2" name="Group 42"/>
          <p:cNvGrpSpPr>
            <a:grpSpLocks/>
          </p:cNvGrpSpPr>
          <p:nvPr/>
        </p:nvGrpSpPr>
        <p:grpSpPr bwMode="auto">
          <a:xfrm>
            <a:off x="705286" y="851210"/>
            <a:ext cx="8051223" cy="1410939"/>
            <a:chOff x="374314" y="1194715"/>
            <a:chExt cx="9685636" cy="1697789"/>
          </a:xfrm>
        </p:grpSpPr>
        <p:pic>
          <p:nvPicPr>
            <p:cNvPr id="8212" name="Picture 3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16200000">
              <a:off x="1787124" y="-218095"/>
              <a:ext cx="1697789" cy="4523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3" name="TextBox 36"/>
            <p:cNvSpPr txBox="1">
              <a:spLocks noChangeArrowheads="1"/>
            </p:cNvSpPr>
            <p:nvPr/>
          </p:nvSpPr>
          <p:spPr bwMode="auto">
            <a:xfrm>
              <a:off x="4851922" y="1362103"/>
              <a:ext cx="5208028" cy="1148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800" dirty="0" smtClean="0">
                  <a:solidFill>
                    <a:schemeClr val="accent6">
                      <a:lumMod val="75000"/>
                    </a:schemeClr>
                  </a:solidFill>
                  <a:latin typeface="Century Gothic" panose="020B0502020202020204" pitchFamily="34" charset="0"/>
                </a:rPr>
                <a:t>YOU AND THE UNIVERSE ARE MADE OF THEM</a:t>
              </a:r>
              <a:endParaRPr lang="en-US" altLang="en-US" sz="2800" dirty="0">
                <a:solidFill>
                  <a:schemeClr val="accent6">
                    <a:lumMod val="75000"/>
                  </a:schemeClr>
                </a:solidFill>
                <a:latin typeface="Century Gothic" panose="020B0502020202020204" pitchFamily="34" charset="0"/>
              </a:endParaRPr>
            </a:p>
          </p:txBody>
        </p:sp>
      </p:grpSp>
      <p:grpSp>
        <p:nvGrpSpPr>
          <p:cNvPr id="3" name="Group 46"/>
          <p:cNvGrpSpPr>
            <a:grpSpLocks/>
          </p:cNvGrpSpPr>
          <p:nvPr/>
        </p:nvGrpSpPr>
        <p:grpSpPr bwMode="auto">
          <a:xfrm>
            <a:off x="6553200" y="2489490"/>
            <a:ext cx="2362200" cy="1512888"/>
            <a:chOff x="6553200" y="2743200"/>
            <a:chExt cx="2362200" cy="1512332"/>
          </a:xfrm>
        </p:grpSpPr>
        <p:pic>
          <p:nvPicPr>
            <p:cNvPr id="8210" name="Picture 32" descr="I:\projects\outreach\Marble Nuclei\Illustrations\Lithium 11 hal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743200"/>
              <a:ext cx="2286000" cy="115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1" name="TextBox 37"/>
            <p:cNvSpPr txBox="1">
              <a:spLocks noChangeArrowheads="1"/>
            </p:cNvSpPr>
            <p:nvPr/>
          </p:nvSpPr>
          <p:spPr bwMode="auto">
            <a:xfrm>
              <a:off x="6553200" y="3886200"/>
              <a:ext cx="2362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a:solidFill>
                    <a:schemeClr val="accent6">
                      <a:lumMod val="75000"/>
                    </a:schemeClr>
                  </a:solidFill>
                  <a:latin typeface="Century Gothic" panose="020B0502020202020204" pitchFamily="34" charset="0"/>
                </a:rPr>
                <a:t>How big are they?</a:t>
              </a:r>
            </a:p>
          </p:txBody>
        </p:sp>
      </p:grpSp>
      <p:grpSp>
        <p:nvGrpSpPr>
          <p:cNvPr id="4" name="Group 43"/>
          <p:cNvGrpSpPr>
            <a:grpSpLocks/>
          </p:cNvGrpSpPr>
          <p:nvPr/>
        </p:nvGrpSpPr>
        <p:grpSpPr bwMode="auto">
          <a:xfrm>
            <a:off x="135305" y="2463959"/>
            <a:ext cx="6034384" cy="647191"/>
            <a:chOff x="1383379" y="1397585"/>
            <a:chExt cx="6338221" cy="679419"/>
          </a:xfrm>
        </p:grpSpPr>
        <p:pic>
          <p:nvPicPr>
            <p:cNvPr id="8208" name="Picture 36" descr="I:\projects\outreach\Marble Nuclei\Illustrations\Beryllium-Isotop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1397585"/>
              <a:ext cx="4978400" cy="67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9" name="TextBox 38"/>
            <p:cNvSpPr txBox="1">
              <a:spLocks noChangeArrowheads="1"/>
            </p:cNvSpPr>
            <p:nvPr/>
          </p:nvSpPr>
          <p:spPr bwMode="auto">
            <a:xfrm>
              <a:off x="1383379" y="1397585"/>
              <a:ext cx="1625164" cy="645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dirty="0">
                  <a:solidFill>
                    <a:schemeClr val="accent6">
                      <a:lumMod val="75000"/>
                    </a:schemeClr>
                  </a:solidFill>
                  <a:latin typeface="Century Gothic" panose="020B0502020202020204" pitchFamily="34" charset="0"/>
                </a:rPr>
                <a:t>How many can exist?</a:t>
              </a:r>
            </a:p>
          </p:txBody>
        </p:sp>
      </p:grpSp>
      <p:grpSp>
        <p:nvGrpSpPr>
          <p:cNvPr id="5" name="Group 44"/>
          <p:cNvGrpSpPr>
            <a:grpSpLocks/>
          </p:cNvGrpSpPr>
          <p:nvPr/>
        </p:nvGrpSpPr>
        <p:grpSpPr bwMode="auto">
          <a:xfrm>
            <a:off x="2531417" y="3344696"/>
            <a:ext cx="4044950" cy="2830512"/>
            <a:chOff x="-442872" y="3923487"/>
            <a:chExt cx="4044265" cy="2829138"/>
          </a:xfrm>
        </p:grpSpPr>
        <p:pic>
          <p:nvPicPr>
            <p:cNvPr id="8206" name="Picture 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872" y="3923487"/>
              <a:ext cx="2829138" cy="28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7" name="TextBox 39"/>
            <p:cNvSpPr txBox="1">
              <a:spLocks noChangeArrowheads="1"/>
            </p:cNvSpPr>
            <p:nvPr/>
          </p:nvSpPr>
          <p:spPr bwMode="auto">
            <a:xfrm>
              <a:off x="2362083" y="3923487"/>
              <a:ext cx="123931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dirty="0">
                  <a:solidFill>
                    <a:schemeClr val="accent6">
                      <a:lumMod val="75000"/>
                    </a:schemeClr>
                  </a:solidFill>
                  <a:latin typeface="Century Gothic" panose="020B0502020202020204" pitchFamily="34" charset="0"/>
                </a:rPr>
                <a:t>Where did the elements come from?</a:t>
              </a:r>
            </a:p>
          </p:txBody>
        </p:sp>
      </p:grpSp>
      <p:grpSp>
        <p:nvGrpSpPr>
          <p:cNvPr id="6" name="Group 47"/>
          <p:cNvGrpSpPr>
            <a:grpSpLocks/>
          </p:cNvGrpSpPr>
          <p:nvPr/>
        </p:nvGrpSpPr>
        <p:grpSpPr bwMode="auto">
          <a:xfrm>
            <a:off x="6589713" y="4110328"/>
            <a:ext cx="2325687" cy="2106612"/>
            <a:chOff x="5562600" y="4495800"/>
            <a:chExt cx="3039556" cy="2748791"/>
          </a:xfrm>
        </p:grpSpPr>
        <p:pic>
          <p:nvPicPr>
            <p:cNvPr id="8204" name="Picture 35" descr="I:\projects\outreach\Marble Nuclei\Illustrations\fusion-mass-differenc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38800" y="4495800"/>
              <a:ext cx="2785486"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5" name="TextBox 40"/>
            <p:cNvSpPr txBox="1">
              <a:spLocks noChangeArrowheads="1"/>
            </p:cNvSpPr>
            <p:nvPr/>
          </p:nvSpPr>
          <p:spPr bwMode="auto">
            <a:xfrm>
              <a:off x="5562600" y="6400800"/>
              <a:ext cx="3039556" cy="843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a:solidFill>
                    <a:schemeClr val="accent6">
                      <a:lumMod val="75000"/>
                    </a:schemeClr>
                  </a:solidFill>
                  <a:latin typeface="Century Gothic" panose="020B0502020202020204" pitchFamily="34" charset="0"/>
                </a:rPr>
                <a:t>How much do they weigh?</a:t>
              </a:r>
            </a:p>
          </p:txBody>
        </p:sp>
      </p:grpSp>
      <p:grpSp>
        <p:nvGrpSpPr>
          <p:cNvPr id="7" name="Group 45"/>
          <p:cNvGrpSpPr>
            <a:grpSpLocks/>
          </p:cNvGrpSpPr>
          <p:nvPr/>
        </p:nvGrpSpPr>
        <p:grpSpPr bwMode="auto">
          <a:xfrm>
            <a:off x="284163" y="3344696"/>
            <a:ext cx="2111159" cy="2950352"/>
            <a:chOff x="2476365" y="2682054"/>
            <a:chExt cx="2510893" cy="3511009"/>
          </a:xfrm>
        </p:grpSpPr>
        <p:pic>
          <p:nvPicPr>
            <p:cNvPr id="8202" name="Picture 31" descr="I:\projects\outreach\Marble Nuclei\Illustrations\Beta minus decay.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95106" y="2682054"/>
              <a:ext cx="1541485" cy="20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3" name="TextBox 41"/>
            <p:cNvSpPr txBox="1">
              <a:spLocks noChangeArrowheads="1"/>
            </p:cNvSpPr>
            <p:nvPr/>
          </p:nvSpPr>
          <p:spPr bwMode="auto">
            <a:xfrm>
              <a:off x="2476365" y="4764635"/>
              <a:ext cx="2510893" cy="1428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dirty="0">
                  <a:solidFill>
                    <a:schemeClr val="accent6">
                      <a:lumMod val="75000"/>
                    </a:schemeClr>
                  </a:solidFill>
                  <a:latin typeface="Century Gothic" panose="020B0502020202020204" pitchFamily="34" charset="0"/>
                </a:rPr>
                <a:t>Why are some radioactive and how long do they last?</a:t>
              </a:r>
            </a:p>
          </p:txBody>
        </p:sp>
      </p:grpSp>
    </p:spTree>
    <p:extLst>
      <p:ext uri="{BB962C8B-B14F-4D97-AF65-F5344CB8AC3E}">
        <p14:creationId xmlns:p14="http://schemas.microsoft.com/office/powerpoint/2010/main" val="86506264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par>
                          <p:cTn id="13" fill="hold" nodeType="afterGroup">
                            <p:stCondLst>
                              <p:cond delay="20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0"/>
                                        <p:tgtEl>
                                          <p:spTgt spid="4"/>
                                        </p:tgtEl>
                                      </p:cBhvr>
                                    </p:animEffect>
                                  </p:childTnLst>
                                </p:cTn>
                              </p:par>
                            </p:childTnLst>
                          </p:cTn>
                        </p:par>
                        <p:par>
                          <p:cTn id="17" fill="hold" nodeType="afterGroup">
                            <p:stCondLst>
                              <p:cond delay="400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childTnLst>
                                </p:cTn>
                              </p:par>
                            </p:childTnLst>
                          </p:cTn>
                        </p:par>
                        <p:par>
                          <p:cTn id="21" fill="hold" nodeType="afterGroup">
                            <p:stCondLst>
                              <p:cond delay="60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000"/>
                                        <p:tgtEl>
                                          <p:spTgt spid="7"/>
                                        </p:tgtEl>
                                      </p:cBhvr>
                                    </p:animEffect>
                                  </p:childTnLst>
                                </p:cTn>
                              </p:par>
                            </p:childTnLst>
                          </p:cTn>
                        </p:par>
                        <p:par>
                          <p:cTn id="25" fill="hold" nodeType="afterGroup">
                            <p:stCondLst>
                              <p:cond delay="8000"/>
                            </p:stCondLst>
                            <p:childTnLst>
                              <p:par>
                                <p:cTn id="26" presetID="10"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sz="3000" dirty="0" smtClean="0"/>
              <a:t>Why is nuclear science awesome?</a:t>
            </a:r>
          </a:p>
        </p:txBody>
      </p:sp>
      <p:grpSp>
        <p:nvGrpSpPr>
          <p:cNvPr id="2" name="Group 3"/>
          <p:cNvGrpSpPr>
            <a:grpSpLocks/>
          </p:cNvGrpSpPr>
          <p:nvPr/>
        </p:nvGrpSpPr>
        <p:grpSpPr bwMode="auto">
          <a:xfrm>
            <a:off x="198438" y="1022927"/>
            <a:ext cx="2849563" cy="2443163"/>
            <a:chOff x="125" y="912"/>
            <a:chExt cx="1795" cy="1539"/>
          </a:xfrm>
        </p:grpSpPr>
        <p:pic>
          <p:nvPicPr>
            <p:cNvPr id="717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 y="912"/>
              <a:ext cx="1728" cy="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Rectangle 5"/>
            <p:cNvSpPr>
              <a:spLocks noChangeArrowheads="1"/>
            </p:cNvSpPr>
            <p:nvPr/>
          </p:nvSpPr>
          <p:spPr bwMode="auto">
            <a:xfrm>
              <a:off x="125" y="2160"/>
              <a:ext cx="179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400" b="1" dirty="0" smtClean="0">
                  <a:solidFill>
                    <a:schemeClr val="accent6">
                      <a:lumMod val="75000"/>
                    </a:schemeClr>
                  </a:solidFill>
                </a:rPr>
                <a:t>It keeps us healthy</a:t>
              </a:r>
              <a:endParaRPr lang="en-US" altLang="en-US" sz="2400" b="1" dirty="0">
                <a:solidFill>
                  <a:schemeClr val="accent6">
                    <a:lumMod val="75000"/>
                  </a:schemeClr>
                </a:solidFill>
              </a:endParaRPr>
            </a:p>
          </p:txBody>
        </p:sp>
      </p:grpSp>
      <p:grpSp>
        <p:nvGrpSpPr>
          <p:cNvPr id="3" name="Group 6"/>
          <p:cNvGrpSpPr>
            <a:grpSpLocks/>
          </p:cNvGrpSpPr>
          <p:nvPr/>
        </p:nvGrpSpPr>
        <p:grpSpPr bwMode="auto">
          <a:xfrm>
            <a:off x="3124200" y="1480127"/>
            <a:ext cx="2971800" cy="2689225"/>
            <a:chOff x="1968" y="1200"/>
            <a:chExt cx="1872" cy="1694"/>
          </a:xfrm>
        </p:grpSpPr>
        <p:pic>
          <p:nvPicPr>
            <p:cNvPr id="717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 y="1200"/>
              <a:ext cx="1728"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Rectangle 8"/>
            <p:cNvSpPr>
              <a:spLocks noChangeArrowheads="1"/>
            </p:cNvSpPr>
            <p:nvPr/>
          </p:nvSpPr>
          <p:spPr bwMode="auto">
            <a:xfrm>
              <a:off x="1968" y="2448"/>
              <a:ext cx="1872"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b="1" dirty="0" smtClean="0">
                  <a:solidFill>
                    <a:schemeClr val="accent6">
                      <a:lumMod val="75000"/>
                    </a:schemeClr>
                  </a:solidFill>
                </a:rPr>
                <a:t>It tells us more about our world</a:t>
              </a:r>
              <a:endParaRPr lang="en-US" altLang="en-US" sz="2000" b="1" dirty="0">
                <a:solidFill>
                  <a:schemeClr val="accent6">
                    <a:lumMod val="75000"/>
                  </a:schemeClr>
                </a:solidFill>
              </a:endParaRPr>
            </a:p>
          </p:txBody>
        </p:sp>
      </p:grpSp>
      <p:grpSp>
        <p:nvGrpSpPr>
          <p:cNvPr id="4" name="Group 9"/>
          <p:cNvGrpSpPr>
            <a:grpSpLocks/>
          </p:cNvGrpSpPr>
          <p:nvPr/>
        </p:nvGrpSpPr>
        <p:grpSpPr bwMode="auto">
          <a:xfrm>
            <a:off x="5991228" y="2089727"/>
            <a:ext cx="2852738" cy="2366963"/>
            <a:chOff x="3774" y="1584"/>
            <a:chExt cx="1797" cy="1491"/>
          </a:xfrm>
        </p:grpSpPr>
        <p:pic>
          <p:nvPicPr>
            <p:cNvPr id="7175" name="Picture 10"/>
            <p:cNvPicPr>
              <a:picLocks noChangeAspect="1" noChangeArrowheads="1"/>
            </p:cNvPicPr>
            <p:nvPr/>
          </p:nvPicPr>
          <p:blipFill>
            <a:blip r:embed="rId4">
              <a:extLst>
                <a:ext uri="{28A0092B-C50C-407E-A947-70E740481C1C}">
                  <a14:useLocalDpi xmlns:a14="http://schemas.microsoft.com/office/drawing/2010/main" val="0"/>
                </a:ext>
              </a:extLst>
            </a:blip>
            <a:srcRect t="31807"/>
            <a:stretch>
              <a:fillRect/>
            </a:stretch>
          </p:blipFill>
          <p:spPr bwMode="auto">
            <a:xfrm>
              <a:off x="3840" y="1584"/>
              <a:ext cx="1600"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Rectangle 11"/>
            <p:cNvSpPr>
              <a:spLocks noChangeArrowheads="1"/>
            </p:cNvSpPr>
            <p:nvPr/>
          </p:nvSpPr>
          <p:spPr bwMode="auto">
            <a:xfrm>
              <a:off x="3774" y="2784"/>
              <a:ext cx="179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400" b="1" dirty="0" smtClean="0">
                  <a:solidFill>
                    <a:schemeClr val="accent6">
                      <a:lumMod val="75000"/>
                    </a:schemeClr>
                  </a:solidFill>
                </a:rPr>
                <a:t>It makes electricity</a:t>
              </a:r>
              <a:endParaRPr lang="en-US" altLang="en-US" sz="2400" b="1" dirty="0">
                <a:solidFill>
                  <a:schemeClr val="accent6">
                    <a:lumMod val="75000"/>
                  </a:schemeClr>
                </a:solidFill>
              </a:endParaRPr>
            </a:p>
          </p:txBody>
        </p:sp>
      </p:grpSp>
      <p:sp>
        <p:nvSpPr>
          <p:cNvPr id="240652" name="Text Box 12"/>
          <p:cNvSpPr txBox="1">
            <a:spLocks noChangeArrowheads="1"/>
          </p:cNvSpPr>
          <p:nvPr/>
        </p:nvSpPr>
        <p:spPr bwMode="auto">
          <a:xfrm>
            <a:off x="228600" y="5281656"/>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accent6">
                    <a:lumMod val="75000"/>
                  </a:schemeClr>
                </a:solidFill>
              </a:rPr>
              <a:t>What we learn about the nucleus can </a:t>
            </a:r>
            <a:endParaRPr lang="en-US" altLang="en-US" sz="2800" dirty="0" smtClean="0">
              <a:solidFill>
                <a:schemeClr val="accent6">
                  <a:lumMod val="75000"/>
                </a:schemeClr>
              </a:solidFill>
            </a:endParaRPr>
          </a:p>
          <a:p>
            <a:pPr algn="ctr" eaLnBrk="1" hangingPunct="1">
              <a:spcBef>
                <a:spcPct val="0"/>
              </a:spcBef>
              <a:buFontTx/>
              <a:buNone/>
            </a:pPr>
            <a:r>
              <a:rPr lang="en-US" altLang="en-US" sz="2800" dirty="0" smtClean="0">
                <a:solidFill>
                  <a:schemeClr val="accent6">
                    <a:lumMod val="75000"/>
                  </a:schemeClr>
                </a:solidFill>
                <a:latin typeface="Arial Black" panose="020B0A04020102020204" pitchFamily="34" charset="0"/>
              </a:rPr>
              <a:t>save lives and change the world!</a:t>
            </a:r>
            <a:endParaRPr lang="en-US" altLang="en-US" sz="2800" dirty="0">
              <a:solidFill>
                <a:schemeClr val="accent6">
                  <a:lumMod val="75000"/>
                </a:schemeClr>
              </a:solidFill>
              <a:latin typeface="Arial Black" panose="020B0A04020102020204" pitchFamily="34" charset="0"/>
            </a:endParaRPr>
          </a:p>
        </p:txBody>
      </p:sp>
      <p:sp>
        <p:nvSpPr>
          <p:cNvPr id="13" name="Text Box 12"/>
          <p:cNvSpPr txBox="1">
            <a:spLocks noChangeArrowheads="1"/>
          </p:cNvSpPr>
          <p:nvPr/>
        </p:nvSpPr>
        <p:spPr bwMode="auto">
          <a:xfrm>
            <a:off x="228600" y="4688991"/>
            <a:ext cx="8610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smtClean="0">
                <a:solidFill>
                  <a:schemeClr val="accent6">
                    <a:lumMod val="75000"/>
                  </a:schemeClr>
                </a:solidFill>
              </a:rPr>
              <a:t>Plus: </a:t>
            </a:r>
            <a:r>
              <a:rPr lang="en-US" altLang="en-US" sz="2800" dirty="0" smtClean="0">
                <a:solidFill>
                  <a:srgbClr val="D6A162"/>
                </a:solidFill>
              </a:rPr>
              <a:t>smoke detectors, smartphones, safer food</a:t>
            </a:r>
            <a:r>
              <a:rPr lang="en-US" altLang="en-US" sz="2800" dirty="0" smtClean="0">
                <a:solidFill>
                  <a:schemeClr val="accent6">
                    <a:lumMod val="75000"/>
                  </a:schemeClr>
                </a:solidFill>
              </a:rPr>
              <a:t>, </a:t>
            </a:r>
            <a:r>
              <a:rPr lang="en-US" altLang="en-US" sz="2800" dirty="0">
                <a:solidFill>
                  <a:schemeClr val="accent6">
                    <a:lumMod val="75000"/>
                  </a:schemeClr>
                </a:solidFill>
              </a:rPr>
              <a:t>etc.</a:t>
            </a:r>
            <a:endParaRPr lang="en-US" altLang="en-US" sz="2800" dirty="0">
              <a:solidFill>
                <a:schemeClr val="accent6">
                  <a:lumMod val="75000"/>
                </a:schemeClr>
              </a:solidFill>
              <a:latin typeface="Century Gothic" panose="020B0502020202020204" pitchFamily="34" charset="0"/>
            </a:endParaRPr>
          </a:p>
        </p:txBody>
      </p:sp>
    </p:spTree>
    <p:extLst>
      <p:ext uri="{BB962C8B-B14F-4D97-AF65-F5344CB8AC3E}">
        <p14:creationId xmlns:p14="http://schemas.microsoft.com/office/powerpoint/2010/main" val="2765513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9218"/>
                                        </p:tgtEl>
                                        <p:attrNameLst>
                                          <p:attrName>style.fontWeight</p:attrName>
                                        </p:attrNameLst>
                                      </p:cBhvr>
                                      <p:to>
                                        <p:strVal val="bold"/>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par>
                          <p:cTn id="16" fill="hold" nodeType="afterGroup">
                            <p:stCondLst>
                              <p:cond delay="40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childTnLst>
                                </p:cTn>
                              </p:par>
                            </p:childTnLst>
                          </p:cTn>
                        </p:par>
                        <p:par>
                          <p:cTn id="20" fill="hold">
                            <p:stCondLst>
                              <p:cond delay="60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40652"/>
                                        </p:tgtEl>
                                        <p:attrNameLst>
                                          <p:attrName>style.visibility</p:attrName>
                                        </p:attrNameLst>
                                      </p:cBhvr>
                                      <p:to>
                                        <p:strVal val="visible"/>
                                      </p:to>
                                    </p:set>
                                    <p:animEffect transition="in" filter="fade">
                                      <p:cBhvr>
                                        <p:cTn id="28" dur="2000"/>
                                        <p:tgtEl>
                                          <p:spTgt spid="240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24065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big is the nucleus?</a:t>
            </a:r>
            <a:endParaRPr lang="en-US" dirty="0"/>
          </a:p>
        </p:txBody>
      </p:sp>
      <p:sp>
        <p:nvSpPr>
          <p:cNvPr id="3" name="TextBox 2"/>
          <p:cNvSpPr txBox="1"/>
          <p:nvPr/>
        </p:nvSpPr>
        <p:spPr>
          <a:xfrm>
            <a:off x="628650" y="951571"/>
            <a:ext cx="7325887" cy="861774"/>
          </a:xfrm>
          <a:prstGeom prst="rect">
            <a:avLst/>
          </a:prstGeom>
          <a:noFill/>
        </p:spPr>
        <p:txBody>
          <a:bodyPr wrap="square" rtlCol="0">
            <a:spAutoFit/>
          </a:bodyPr>
          <a:lstStyle/>
          <a:p>
            <a:r>
              <a:rPr lang="en-US" dirty="0" smtClean="0"/>
              <a:t>If nuclei were really as big as a bunch of marbles (4 cm across)…</a:t>
            </a:r>
          </a:p>
          <a:p>
            <a:r>
              <a:rPr lang="en-US" sz="3200" dirty="0" smtClean="0"/>
              <a:t>How big should the </a:t>
            </a:r>
            <a:r>
              <a:rPr lang="en-US" sz="3200" i="1" dirty="0" smtClean="0"/>
              <a:t>whole </a:t>
            </a:r>
            <a:r>
              <a:rPr lang="en-US" sz="3200" dirty="0" smtClean="0"/>
              <a:t>atom be?</a:t>
            </a:r>
          </a:p>
        </p:txBody>
      </p:sp>
      <p:grpSp>
        <p:nvGrpSpPr>
          <p:cNvPr id="16" name="Group 15"/>
          <p:cNvGrpSpPr/>
          <p:nvPr/>
        </p:nvGrpSpPr>
        <p:grpSpPr>
          <a:xfrm>
            <a:off x="509006" y="1870238"/>
            <a:ext cx="4524469" cy="3785652"/>
            <a:chOff x="509006" y="1744978"/>
            <a:chExt cx="4524469" cy="3785652"/>
          </a:xfrm>
        </p:grpSpPr>
        <p:sp>
          <p:nvSpPr>
            <p:cNvPr id="4" name="TextBox 3"/>
            <p:cNvSpPr txBox="1"/>
            <p:nvPr/>
          </p:nvSpPr>
          <p:spPr>
            <a:xfrm>
              <a:off x="1534504" y="1744978"/>
              <a:ext cx="3498971" cy="3785652"/>
            </a:xfrm>
            <a:prstGeom prst="rect">
              <a:avLst/>
            </a:prstGeom>
            <a:noFill/>
          </p:spPr>
          <p:txBody>
            <a:bodyPr wrap="none" rtlCol="0">
              <a:spAutoFit/>
            </a:bodyPr>
            <a:lstStyle/>
            <a:p>
              <a:pPr marL="285750" indent="-285750">
                <a:buFont typeface="Arial" panose="020B0604020202020204" pitchFamily="34" charset="0"/>
                <a:buChar char="•"/>
              </a:pPr>
              <a:r>
                <a:rPr lang="en-US" sz="4800" dirty="0" smtClean="0"/>
                <a:t>A baseball</a:t>
              </a:r>
            </a:p>
            <a:p>
              <a:pPr marL="285750" indent="-285750">
                <a:buFont typeface="Arial" panose="020B0604020202020204" pitchFamily="34" charset="0"/>
                <a:buChar char="•"/>
              </a:pPr>
              <a:r>
                <a:rPr lang="en-US" sz="4800" dirty="0" smtClean="0"/>
                <a:t>A basketball</a:t>
              </a:r>
            </a:p>
            <a:p>
              <a:pPr marL="285750" indent="-285750">
                <a:buFont typeface="Arial" panose="020B0604020202020204" pitchFamily="34" charset="0"/>
                <a:buChar char="•"/>
              </a:pPr>
              <a:r>
                <a:rPr lang="en-US" sz="4800" dirty="0" smtClean="0"/>
                <a:t>A car</a:t>
              </a:r>
            </a:p>
            <a:p>
              <a:pPr marL="285750" indent="-285750">
                <a:buFont typeface="Arial" panose="020B0604020202020204" pitchFamily="34" charset="0"/>
                <a:buChar char="•"/>
              </a:pPr>
              <a:r>
                <a:rPr lang="en-US" sz="4800" dirty="0" smtClean="0"/>
                <a:t>A stadium</a:t>
              </a:r>
            </a:p>
            <a:p>
              <a:pPr marL="285750" indent="-285750">
                <a:buFont typeface="Arial" panose="020B0604020202020204" pitchFamily="34" charset="0"/>
                <a:buChar char="•"/>
              </a:pPr>
              <a:r>
                <a:rPr lang="en-US" sz="4800" dirty="0" smtClean="0"/>
                <a:t>Crazy big</a:t>
              </a:r>
              <a:endParaRPr lang="en-US" sz="4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557" y="2608102"/>
              <a:ext cx="570785" cy="579477"/>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006" y="3245335"/>
              <a:ext cx="1068110" cy="69352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650" y="3964500"/>
              <a:ext cx="984647" cy="689253"/>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331" y="1838981"/>
              <a:ext cx="667173" cy="663837"/>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952" y="4715841"/>
              <a:ext cx="1066356" cy="707033"/>
            </a:xfrm>
            <a:prstGeom prst="rect">
              <a:avLst/>
            </a:prstGeom>
          </p:spPr>
        </p:pic>
      </p:gr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34389" y="862150"/>
            <a:ext cx="1175570" cy="881677"/>
          </a:xfrm>
          <a:prstGeom prst="rect">
            <a:avLst/>
          </a:prstGeom>
        </p:spPr>
      </p:pic>
      <p:sp>
        <p:nvSpPr>
          <p:cNvPr id="17" name="Oval 16"/>
          <p:cNvSpPr/>
          <p:nvPr/>
        </p:nvSpPr>
        <p:spPr>
          <a:xfrm>
            <a:off x="1603578" y="4070876"/>
            <a:ext cx="3221765" cy="79801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375781" y="1893597"/>
            <a:ext cx="8139569" cy="2132949"/>
            <a:chOff x="375781" y="1805915"/>
            <a:chExt cx="8139569" cy="2132949"/>
          </a:xfrm>
        </p:grpSpPr>
        <p:sp>
          <p:nvSpPr>
            <p:cNvPr id="7" name="Rectangle 6"/>
            <p:cNvSpPr/>
            <p:nvPr/>
          </p:nvSpPr>
          <p:spPr>
            <a:xfrm>
              <a:off x="375781" y="1805915"/>
              <a:ext cx="8139569" cy="2132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438" y="1856400"/>
              <a:ext cx="7965175" cy="2038581"/>
            </a:xfrm>
            <a:prstGeom prst="rect">
              <a:avLst/>
            </a:prstGeom>
          </p:spPr>
        </p:pic>
      </p:grpSp>
      <p:grpSp>
        <p:nvGrpSpPr>
          <p:cNvPr id="12" name="Group 11"/>
          <p:cNvGrpSpPr/>
          <p:nvPr/>
        </p:nvGrpSpPr>
        <p:grpSpPr>
          <a:xfrm>
            <a:off x="467438" y="4841101"/>
            <a:ext cx="3810363" cy="973718"/>
            <a:chOff x="467438" y="4841101"/>
            <a:chExt cx="3810363" cy="973718"/>
          </a:xfrm>
        </p:grpSpPr>
        <p:sp>
          <p:nvSpPr>
            <p:cNvPr id="8" name="Rectangle 7"/>
            <p:cNvSpPr/>
            <p:nvPr/>
          </p:nvSpPr>
          <p:spPr>
            <a:xfrm>
              <a:off x="467438" y="4841101"/>
              <a:ext cx="1448826" cy="883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835162" y="4930981"/>
              <a:ext cx="2442639" cy="883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66903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par>
                          <p:cTn id="15" fill="hold">
                            <p:stCondLst>
                              <p:cond delay="500"/>
                            </p:stCondLst>
                            <p:childTnLst>
                              <p:par>
                                <p:cTn id="16" presetID="10" presetClass="entr" presetSubtype="0" fill="hold" nodeType="afterEffect">
                                  <p:stCondLst>
                                    <p:cond delay="10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childTnLst>
                                </p:cTn>
                              </p:par>
                              <p:par>
                                <p:cTn id="19" presetID="10" presetClass="entr" presetSubtype="0" fill="hold" nodeType="withEffect">
                                  <p:stCondLst>
                                    <p:cond delay="10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dirty="0" smtClean="0"/>
              <a:t>The </a:t>
            </a:r>
            <a:r>
              <a:rPr lang="en-US" altLang="en-US" dirty="0" smtClean="0">
                <a:solidFill>
                  <a:srgbClr val="C00000"/>
                </a:solidFill>
              </a:rPr>
              <a:t>Problem(s)</a:t>
            </a:r>
          </a:p>
        </p:txBody>
      </p:sp>
      <p:sp>
        <p:nvSpPr>
          <p:cNvPr id="3" name="Content Placeholder 2"/>
          <p:cNvSpPr>
            <a:spLocks noGrp="1"/>
          </p:cNvSpPr>
          <p:nvPr>
            <p:ph idx="1"/>
          </p:nvPr>
        </p:nvSpPr>
        <p:spPr>
          <a:xfrm>
            <a:off x="154080" y="2307094"/>
            <a:ext cx="2538609" cy="2791000"/>
          </a:xfrm>
        </p:spPr>
        <p:txBody>
          <a:bodyPr>
            <a:normAutofit lnSpcReduction="10000"/>
          </a:bodyPr>
          <a:lstStyle/>
          <a:p>
            <a:pPr algn="ctr">
              <a:lnSpc>
                <a:spcPct val="110000"/>
              </a:lnSpc>
              <a:buFontTx/>
              <a:buNone/>
            </a:pPr>
            <a:r>
              <a:rPr lang="en-US" altLang="en-US" sz="3200" dirty="0" smtClean="0">
                <a:latin typeface="Gotham Bold" pitchFamily="50" charset="0"/>
              </a:rPr>
              <a:t>Nuclei are too</a:t>
            </a:r>
            <a:r>
              <a:rPr lang="en-US" altLang="en-US" sz="3200" dirty="0" smtClean="0"/>
              <a:t> </a:t>
            </a:r>
            <a:r>
              <a:rPr lang="en-US" altLang="en-US" sz="2000" dirty="0" smtClean="0">
                <a:solidFill>
                  <a:srgbClr val="D6A162"/>
                </a:solidFill>
                <a:latin typeface="Copperplate Gothic Bold" panose="020E0705020206020404" pitchFamily="34" charset="0"/>
              </a:rPr>
              <a:t>small</a:t>
            </a:r>
            <a:r>
              <a:rPr lang="en-US" altLang="en-US" sz="2000" dirty="0" smtClean="0"/>
              <a:t> </a:t>
            </a:r>
            <a:r>
              <a:rPr lang="en-US" altLang="en-US" sz="3200" dirty="0" smtClean="0">
                <a:latin typeface="Gotham Bold" pitchFamily="50" charset="0"/>
              </a:rPr>
              <a:t>to see </a:t>
            </a:r>
          </a:p>
          <a:p>
            <a:pPr algn="ctr">
              <a:lnSpc>
                <a:spcPct val="110000"/>
              </a:lnSpc>
              <a:spcBef>
                <a:spcPts val="0"/>
              </a:spcBef>
              <a:buFontTx/>
              <a:buNone/>
            </a:pPr>
            <a:r>
              <a:rPr lang="en-US" altLang="en-US" i="1" dirty="0" smtClean="0">
                <a:latin typeface="Gotham Book" panose="02000604040000020004" pitchFamily="50" charset="0"/>
              </a:rPr>
              <a:t>(even with </a:t>
            </a:r>
          </a:p>
          <a:p>
            <a:pPr algn="ctr">
              <a:lnSpc>
                <a:spcPct val="110000"/>
              </a:lnSpc>
              <a:spcBef>
                <a:spcPts val="0"/>
              </a:spcBef>
              <a:buFontTx/>
              <a:buNone/>
            </a:pPr>
            <a:r>
              <a:rPr lang="en-US" altLang="en-US" i="1" dirty="0" smtClean="0">
                <a:latin typeface="Gotham Book" panose="02000604040000020004" pitchFamily="50" charset="0"/>
              </a:rPr>
              <a:t>the best microscopes!)</a:t>
            </a:r>
            <a:endParaRPr lang="en-US" altLang="en-US" sz="1600" i="1" dirty="0" smtClean="0">
              <a:latin typeface="Gotham Book" panose="02000604040000020004" pitchFamily="50" charset="0"/>
            </a:endParaRPr>
          </a:p>
        </p:txBody>
      </p:sp>
      <p:sp>
        <p:nvSpPr>
          <p:cNvPr id="19" name="TextBox 18"/>
          <p:cNvSpPr txBox="1"/>
          <p:nvPr/>
        </p:nvSpPr>
        <p:spPr>
          <a:xfrm>
            <a:off x="6265781" y="2557613"/>
            <a:ext cx="2727499" cy="2308324"/>
          </a:xfrm>
          <a:prstGeom prst="rect">
            <a:avLst/>
          </a:prstGeom>
          <a:noFill/>
        </p:spPr>
        <p:txBody>
          <a:bodyPr wrap="square">
            <a:spAutoFit/>
          </a:bodyPr>
          <a:lstStyle/>
          <a:p>
            <a:pPr algn="ctr" eaLnBrk="1" hangingPunct="1">
              <a:defRPr/>
            </a:pPr>
            <a:r>
              <a:rPr lang="en-US" sz="2400" dirty="0">
                <a:solidFill>
                  <a:schemeClr val="accent6">
                    <a:lumMod val="75000"/>
                  </a:schemeClr>
                </a:solidFill>
                <a:latin typeface="+mn-lt"/>
                <a:cs typeface="Arial" charset="0"/>
              </a:rPr>
              <a:t>(to make it </a:t>
            </a:r>
            <a:r>
              <a:rPr lang="en-US" sz="2400" dirty="0" smtClean="0">
                <a:solidFill>
                  <a:schemeClr val="accent6">
                    <a:lumMod val="75000"/>
                  </a:schemeClr>
                </a:solidFill>
                <a:latin typeface="+mn-lt"/>
                <a:cs typeface="Arial" charset="0"/>
              </a:rPr>
              <a:t>even more </a:t>
            </a:r>
            <a:r>
              <a:rPr lang="en-US" sz="2400" dirty="0">
                <a:solidFill>
                  <a:schemeClr val="accent6">
                    <a:lumMod val="75000"/>
                  </a:schemeClr>
                </a:solidFill>
                <a:latin typeface="+mn-lt"/>
                <a:cs typeface="Arial" charset="0"/>
              </a:rPr>
              <a:t>interesting: most </a:t>
            </a:r>
            <a:r>
              <a:rPr lang="en-US" sz="2400" dirty="0" smtClean="0">
                <a:solidFill>
                  <a:schemeClr val="accent6">
                    <a:lumMod val="75000"/>
                  </a:schemeClr>
                </a:solidFill>
                <a:latin typeface="+mn-lt"/>
                <a:cs typeface="Arial" charset="0"/>
              </a:rPr>
              <a:t>kinds are </a:t>
            </a:r>
            <a:endParaRPr lang="en-US" sz="2400" dirty="0">
              <a:solidFill>
                <a:schemeClr val="accent6">
                  <a:lumMod val="75000"/>
                </a:schemeClr>
              </a:solidFill>
              <a:latin typeface="+mn-lt"/>
              <a:cs typeface="Arial" charset="0"/>
            </a:endParaRPr>
          </a:p>
          <a:p>
            <a:pPr algn="ctr" eaLnBrk="1" hangingPunct="1">
              <a:defRPr/>
            </a:pPr>
            <a:r>
              <a:rPr lang="en-US" sz="2400" dirty="0">
                <a:solidFill>
                  <a:srgbClr val="D6A162"/>
                </a:solidFill>
                <a:latin typeface="+mn-lt"/>
                <a:cs typeface="Arial" charset="0"/>
              </a:rPr>
              <a:t>radioactive</a:t>
            </a:r>
            <a:r>
              <a:rPr lang="en-US" sz="2400" dirty="0">
                <a:solidFill>
                  <a:schemeClr val="accent6">
                    <a:lumMod val="75000"/>
                  </a:schemeClr>
                </a:solidFill>
                <a:latin typeface="+mn-lt"/>
                <a:cs typeface="Arial" charset="0"/>
              </a:rPr>
              <a:t>,</a:t>
            </a:r>
            <a:r>
              <a:rPr lang="en-US" sz="2400" dirty="0">
                <a:solidFill>
                  <a:srgbClr val="FFFFCC"/>
                </a:solidFill>
                <a:latin typeface="+mn-lt"/>
                <a:cs typeface="Arial" charset="0"/>
              </a:rPr>
              <a:t> </a:t>
            </a:r>
            <a:endParaRPr lang="en-US" sz="2400" dirty="0" smtClean="0">
              <a:solidFill>
                <a:srgbClr val="FFFFCC"/>
              </a:solidFill>
              <a:latin typeface="+mn-lt"/>
              <a:cs typeface="Arial" charset="0"/>
            </a:endParaRPr>
          </a:p>
          <a:p>
            <a:pPr algn="ctr" eaLnBrk="1" hangingPunct="1">
              <a:defRPr/>
            </a:pPr>
            <a:r>
              <a:rPr lang="en-US" sz="2400" dirty="0" smtClean="0">
                <a:solidFill>
                  <a:srgbClr val="D6A162"/>
                </a:solidFill>
                <a:latin typeface="+mn-lt"/>
                <a:cs typeface="Arial" charset="0"/>
              </a:rPr>
              <a:t>short-lived</a:t>
            </a:r>
            <a:r>
              <a:rPr lang="en-US" sz="2400" dirty="0">
                <a:solidFill>
                  <a:schemeClr val="accent6">
                    <a:lumMod val="75000"/>
                  </a:schemeClr>
                </a:solidFill>
                <a:latin typeface="+mn-lt"/>
                <a:cs typeface="Arial" charset="0"/>
              </a:rPr>
              <a:t>, and </a:t>
            </a:r>
            <a:r>
              <a:rPr lang="en-US" sz="2400" dirty="0">
                <a:solidFill>
                  <a:srgbClr val="D6A162"/>
                </a:solidFill>
                <a:latin typeface="+mn-lt"/>
                <a:cs typeface="Arial" charset="0"/>
              </a:rPr>
              <a:t>don’t exist on Earth</a:t>
            </a:r>
            <a:r>
              <a:rPr lang="en-US" sz="2400" dirty="0">
                <a:solidFill>
                  <a:schemeClr val="accent6">
                    <a:lumMod val="75000"/>
                  </a:schemeClr>
                </a:solidFill>
                <a:latin typeface="+mn-lt"/>
                <a:cs typeface="Arial" charset="0"/>
              </a:rPr>
              <a:t>)</a:t>
            </a:r>
          </a:p>
        </p:txBody>
      </p:sp>
      <p:pic>
        <p:nvPicPr>
          <p:cNvPr id="23" name="Picture 2" descr="http://dclips.fundraw.com/pngmax/TheresaKnott_Microscop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6089" y="1018433"/>
            <a:ext cx="3130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quot;No&quot; Symbol 23"/>
          <p:cNvSpPr/>
          <p:nvPr/>
        </p:nvSpPr>
        <p:spPr bwMode="auto">
          <a:xfrm rot="5400000">
            <a:off x="2692689" y="1932833"/>
            <a:ext cx="3505200" cy="3505200"/>
          </a:xfrm>
          <a:prstGeom prst="noSmoking">
            <a:avLst/>
          </a:prstGeom>
          <a:solidFill>
            <a:srgbClr val="FF0000">
              <a:alpha val="47000"/>
            </a:srgbClr>
          </a:solidFill>
          <a:ln w="3175" cap="flat" cmpd="sng" algn="ctr">
            <a:solidFill>
              <a:srgbClr val="FF0000"/>
            </a:solidFill>
            <a:prstDash val="solid"/>
            <a:round/>
            <a:headEnd type="none" w="med" len="med"/>
            <a:tailEnd type="none" w="med" len="med"/>
          </a:ln>
          <a:effectLst/>
        </p:spPr>
        <p:txBody>
          <a:bodyPr anchor="ctr"/>
          <a:lstStyle/>
          <a:p>
            <a:pPr algn="r" eaLnBrk="1" hangingPunct="1">
              <a:defRPr/>
            </a:pPr>
            <a:endParaRPr lang="en-US">
              <a:cs typeface="+mn-cs"/>
            </a:endParaRPr>
          </a:p>
        </p:txBody>
      </p:sp>
    </p:spTree>
    <p:extLst>
      <p:ext uri="{BB962C8B-B14F-4D97-AF65-F5344CB8AC3E}">
        <p14:creationId xmlns:p14="http://schemas.microsoft.com/office/powerpoint/2010/main" val="3938200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1000"/>
                                  </p:stCondLst>
                                  <p:childTnLst>
                                    <p:set>
                                      <p:cBhvr>
                                        <p:cTn id="13" dur="1" fill="hold">
                                          <p:stCondLst>
                                            <p:cond delay="0"/>
                                          </p:stCondLst>
                                        </p:cTn>
                                        <p:tgtEl>
                                          <p:spTgt spid="23"/>
                                        </p:tgtEl>
                                        <p:attrNameLst>
                                          <p:attrName>style.visibility</p:attrName>
                                        </p:attrNameLst>
                                      </p:cBhvr>
                                      <p:to>
                                        <p:strVal val="visible"/>
                                      </p:to>
                                    </p:set>
                                  </p:childTnLst>
                                </p:cTn>
                              </p:par>
                            </p:childTnLst>
                          </p:cTn>
                        </p:par>
                        <p:par>
                          <p:cTn id="14" fill="hold">
                            <p:stCondLst>
                              <p:cond delay="1000"/>
                            </p:stCondLst>
                            <p:childTnLst>
                              <p:par>
                                <p:cTn id="15" presetID="53" presetClass="entr" presetSubtype="16" fill="hold" nodeType="afterEffect">
                                  <p:stCondLst>
                                    <p:cond delay="1000"/>
                                  </p:stCondLst>
                                  <p:childTnLst>
                                    <p:set>
                                      <p:cBhvr>
                                        <p:cTn id="16" dur="1" fill="hold">
                                          <p:stCondLst>
                                            <p:cond delay="0"/>
                                          </p:stCondLst>
                                        </p:cTn>
                                        <p:tgtEl>
                                          <p:spTgt spid="24"/>
                                        </p:tgtEl>
                                        <p:attrNameLst>
                                          <p:attrName>style.visibility</p:attrName>
                                        </p:attrNameLst>
                                      </p:cBhvr>
                                      <p:to>
                                        <p:strVal val="visible"/>
                                      </p:to>
                                    </p:set>
                                    <p:anim calcmode="lin" valueType="num">
                                      <p:cBhvr>
                                        <p:cTn id="17" dur="1000" fill="hold"/>
                                        <p:tgtEl>
                                          <p:spTgt spid="24"/>
                                        </p:tgtEl>
                                        <p:attrNameLst>
                                          <p:attrName>ppt_w</p:attrName>
                                        </p:attrNameLst>
                                      </p:cBhvr>
                                      <p:tavLst>
                                        <p:tav tm="0">
                                          <p:val>
                                            <p:fltVal val="0"/>
                                          </p:val>
                                        </p:tav>
                                        <p:tav tm="100000">
                                          <p:val>
                                            <p:strVal val="#ppt_w"/>
                                          </p:val>
                                        </p:tav>
                                      </p:tavLst>
                                    </p:anim>
                                    <p:anim calcmode="lin" valueType="num">
                                      <p:cBhvr>
                                        <p:cTn id="18" dur="1000" fill="hold"/>
                                        <p:tgtEl>
                                          <p:spTgt spid="24"/>
                                        </p:tgtEl>
                                        <p:attrNameLst>
                                          <p:attrName>ppt_h</p:attrName>
                                        </p:attrNameLst>
                                      </p:cBhvr>
                                      <p:tavLst>
                                        <p:tav tm="0">
                                          <p:val>
                                            <p:fltVal val="0"/>
                                          </p:val>
                                        </p:tav>
                                        <p:tav tm="100000">
                                          <p:val>
                                            <p:strVal val="#ppt_h"/>
                                          </p:val>
                                        </p:tav>
                                      </p:tavLst>
                                    </p:anim>
                                    <p:animEffect transition="in" filter="fade">
                                      <p:cBhvr>
                                        <p:cTn id="19" dur="1000"/>
                                        <p:tgtEl>
                                          <p:spTgt spid="24"/>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xplosion 2 2"/>
          <p:cNvSpPr/>
          <p:nvPr/>
        </p:nvSpPr>
        <p:spPr>
          <a:xfrm rot="767446">
            <a:off x="2755604" y="1433383"/>
            <a:ext cx="4164329" cy="2351392"/>
          </a:xfrm>
          <a:prstGeom prst="irregularSeal2">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Title 1"/>
          <p:cNvSpPr>
            <a:spLocks noGrp="1"/>
          </p:cNvSpPr>
          <p:nvPr>
            <p:ph type="title"/>
          </p:nvPr>
        </p:nvSpPr>
        <p:spPr/>
        <p:txBody>
          <a:bodyPr/>
          <a:lstStyle/>
          <a:p>
            <a:r>
              <a:rPr lang="en-US" altLang="en-US" dirty="0" smtClean="0"/>
              <a:t>I want to study </a:t>
            </a:r>
            <a:r>
              <a:rPr lang="en-US" altLang="en-US" i="1" dirty="0" smtClean="0"/>
              <a:t>rare</a:t>
            </a:r>
            <a:r>
              <a:rPr lang="en-US" altLang="en-US" dirty="0" smtClean="0"/>
              <a:t> nuclei!</a:t>
            </a:r>
          </a:p>
        </p:txBody>
      </p:sp>
      <p:sp>
        <p:nvSpPr>
          <p:cNvPr id="14339" name="Content Placeholder 2"/>
          <p:cNvSpPr>
            <a:spLocks noGrp="1"/>
          </p:cNvSpPr>
          <p:nvPr>
            <p:ph idx="1"/>
          </p:nvPr>
        </p:nvSpPr>
        <p:spPr>
          <a:xfrm>
            <a:off x="628650" y="1196004"/>
            <a:ext cx="7886700" cy="758057"/>
          </a:xfrm>
        </p:spPr>
        <p:txBody>
          <a:bodyPr>
            <a:normAutofit/>
          </a:bodyPr>
          <a:lstStyle/>
          <a:p>
            <a:pPr algn="ctr">
              <a:buFontTx/>
              <a:buNone/>
            </a:pPr>
            <a:r>
              <a:rPr lang="en-US" altLang="en-US" sz="2800" dirty="0" smtClean="0">
                <a:latin typeface="+mn-lt"/>
              </a:rPr>
              <a:t>Solution: a great way to learn about nuclei is to</a:t>
            </a:r>
          </a:p>
        </p:txBody>
      </p:sp>
      <p:pic>
        <p:nvPicPr>
          <p:cNvPr id="14340" name="Picture 3" descr="I:\projects\outreach\Marble Nuclei\Illustrations\Making-rare-isotop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6" y="4058618"/>
            <a:ext cx="85439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023435" y="2307579"/>
            <a:ext cx="7429776" cy="1692771"/>
          </a:xfrm>
          <a:prstGeom prst="rect">
            <a:avLst/>
          </a:prstGeom>
        </p:spPr>
        <p:txBody>
          <a:bodyPr wrap="square">
            <a:spAutoFit/>
          </a:bodyPr>
          <a:lstStyle/>
          <a:p>
            <a:pPr algn="ctr">
              <a:buFontTx/>
              <a:buNone/>
            </a:pPr>
            <a:r>
              <a:rPr lang="en-US" altLang="en-US" sz="2800" b="1" dirty="0">
                <a:solidFill>
                  <a:schemeClr val="accent6">
                    <a:lumMod val="75000"/>
                  </a:schemeClr>
                </a:solidFill>
              </a:rPr>
              <a:t>SMASH THEM HARD </a:t>
            </a:r>
            <a:endParaRPr lang="en-US" altLang="en-US" sz="2800" b="1" dirty="0" smtClean="0">
              <a:solidFill>
                <a:schemeClr val="accent6">
                  <a:lumMod val="75000"/>
                </a:schemeClr>
              </a:solidFill>
            </a:endParaRPr>
          </a:p>
          <a:p>
            <a:pPr algn="ctr">
              <a:buFontTx/>
              <a:buNone/>
            </a:pPr>
            <a:endParaRPr lang="en-US" altLang="en-US" sz="2000" b="1" dirty="0">
              <a:solidFill>
                <a:schemeClr val="accent6">
                  <a:lumMod val="75000"/>
                </a:schemeClr>
              </a:solidFill>
            </a:endParaRPr>
          </a:p>
          <a:p>
            <a:pPr algn="ctr">
              <a:buFontTx/>
              <a:buNone/>
            </a:pPr>
            <a:endParaRPr lang="en-US" altLang="en-US" sz="2800" dirty="0">
              <a:solidFill>
                <a:schemeClr val="accent6">
                  <a:lumMod val="75000"/>
                </a:schemeClr>
              </a:solidFill>
            </a:endParaRPr>
          </a:p>
          <a:p>
            <a:pPr algn="ctr">
              <a:buFontTx/>
              <a:buNone/>
            </a:pPr>
            <a:r>
              <a:rPr lang="en-US" altLang="en-US" sz="2800" dirty="0">
                <a:solidFill>
                  <a:schemeClr val="accent6">
                    <a:lumMod val="75000"/>
                  </a:schemeClr>
                </a:solidFill>
              </a:rPr>
              <a:t>and study </a:t>
            </a:r>
            <a:r>
              <a:rPr lang="en-US" altLang="en-US" sz="2800" dirty="0" smtClean="0">
                <a:solidFill>
                  <a:schemeClr val="accent6">
                    <a:lumMod val="75000"/>
                  </a:schemeClr>
                </a:solidFill>
              </a:rPr>
              <a:t>what’s left </a:t>
            </a:r>
            <a:r>
              <a:rPr lang="en-US" altLang="en-US" sz="2800" dirty="0">
                <a:solidFill>
                  <a:schemeClr val="accent6">
                    <a:lumMod val="75000"/>
                  </a:schemeClr>
                </a:solidFill>
              </a:rPr>
              <a:t>over.</a:t>
            </a:r>
          </a:p>
        </p:txBody>
      </p:sp>
    </p:spTree>
    <p:extLst>
      <p:ext uri="{BB962C8B-B14F-4D97-AF65-F5344CB8AC3E}">
        <p14:creationId xmlns:p14="http://schemas.microsoft.com/office/powerpoint/2010/main" val="97386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4340"/>
                                        </p:tgtEl>
                                        <p:attrNameLst>
                                          <p:attrName>style.visibility</p:attrName>
                                        </p:attrNameLst>
                                      </p:cBhvr>
                                      <p:to>
                                        <p:strVal val="visible"/>
                                      </p:to>
                                    </p:set>
                                    <p:animEffect transition="in" filter="wipe(left)">
                                      <p:cBhvr>
                                        <p:cTn id="17" dur="20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7916" r="10973"/>
          <a:stretch/>
        </p:blipFill>
        <p:spPr>
          <a:xfrm>
            <a:off x="1152293" y="759478"/>
            <a:ext cx="6861717" cy="5634971"/>
          </a:xfrm>
          <a:prstGeom prst="rect">
            <a:avLst/>
          </a:prstGeom>
        </p:spPr>
      </p:pic>
      <p:sp>
        <p:nvSpPr>
          <p:cNvPr id="2" name="Title 1"/>
          <p:cNvSpPr>
            <a:spLocks noGrp="1"/>
          </p:cNvSpPr>
          <p:nvPr>
            <p:ph type="title"/>
          </p:nvPr>
        </p:nvSpPr>
        <p:spPr/>
        <p:txBody>
          <a:bodyPr/>
          <a:lstStyle/>
          <a:p>
            <a:r>
              <a:rPr lang="en-US" dirty="0" smtClean="0"/>
              <a:t>The Solution: NSCL</a:t>
            </a:r>
            <a:endParaRPr lang="en-US" dirty="0"/>
          </a:p>
        </p:txBody>
      </p:sp>
      <p:sp>
        <p:nvSpPr>
          <p:cNvPr id="3" name="Content Placeholder 2"/>
          <p:cNvSpPr>
            <a:spLocks noGrp="1"/>
          </p:cNvSpPr>
          <p:nvPr>
            <p:ph idx="1"/>
          </p:nvPr>
        </p:nvSpPr>
        <p:spPr/>
        <p:txBody>
          <a:bodyPr/>
          <a:lstStyle/>
          <a:p>
            <a:pPr marL="0" indent="0">
              <a:buNone/>
            </a:pPr>
            <a:r>
              <a:rPr lang="en-US" dirty="0" smtClean="0"/>
              <a:t>Coupled cyclotron facility and experimental beam lines</a:t>
            </a:r>
            <a:endParaRPr lang="en-US" dirty="0"/>
          </a:p>
        </p:txBody>
      </p:sp>
      <p:grpSp>
        <p:nvGrpSpPr>
          <p:cNvPr id="5" name="Group 19"/>
          <p:cNvGrpSpPr>
            <a:grpSpLocks/>
          </p:cNvGrpSpPr>
          <p:nvPr/>
        </p:nvGrpSpPr>
        <p:grpSpPr bwMode="auto">
          <a:xfrm>
            <a:off x="702400" y="5234731"/>
            <a:ext cx="952500" cy="923330"/>
            <a:chOff x="701111" y="5235909"/>
            <a:chExt cx="952806" cy="921942"/>
          </a:xfrm>
          <a:solidFill>
            <a:schemeClr val="accent6">
              <a:lumMod val="50000"/>
            </a:schemeClr>
          </a:solidFill>
        </p:grpSpPr>
        <p:sp>
          <p:nvSpPr>
            <p:cNvPr id="6" name="Left-Right Arrow 16"/>
            <p:cNvSpPr>
              <a:spLocks noChangeArrowheads="1"/>
            </p:cNvSpPr>
            <p:nvPr/>
          </p:nvSpPr>
          <p:spPr bwMode="auto">
            <a:xfrm rot="5400000">
              <a:off x="1198030" y="5632577"/>
              <a:ext cx="803141" cy="108633"/>
            </a:xfrm>
            <a:prstGeom prst="leftRightArrow">
              <a:avLst>
                <a:gd name="adj1" fmla="val 50000"/>
                <a:gd name="adj2" fmla="val 49996"/>
              </a:avLst>
            </a:prstGeom>
            <a:grpFill/>
            <a:ln w="9525" algn="ctr">
              <a:solidFill>
                <a:srgbClr val="FFFFCC"/>
              </a:solidFill>
              <a:round/>
              <a:headEnd/>
              <a:tailEnd/>
            </a:ln>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7" name="TextBox 6"/>
            <p:cNvSpPr txBox="1"/>
            <p:nvPr/>
          </p:nvSpPr>
          <p:spPr>
            <a:xfrm>
              <a:off x="701111" y="5235909"/>
              <a:ext cx="844173" cy="921942"/>
            </a:xfrm>
            <a:prstGeom prst="rect">
              <a:avLst/>
            </a:prstGeom>
            <a:noFill/>
          </p:spPr>
          <p:txBody>
            <a:bodyPr wrap="square">
              <a:spAutoFit/>
            </a:bodyPr>
            <a:lstStyle/>
            <a:p>
              <a:pPr algn="r" eaLnBrk="1" hangingPunct="1">
                <a:defRPr/>
              </a:pPr>
              <a:r>
                <a:rPr lang="en-US" sz="1800" dirty="0" smtClean="0">
                  <a:solidFill>
                    <a:schemeClr val="accent6">
                      <a:lumMod val="75000"/>
                    </a:schemeClr>
                  </a:solidFill>
                  <a:latin typeface="+mn-lt"/>
                </a:rPr>
                <a:t>Five stories tall</a:t>
              </a:r>
              <a:endParaRPr lang="en-US" sz="1800" dirty="0">
                <a:solidFill>
                  <a:schemeClr val="accent6">
                    <a:lumMod val="75000"/>
                  </a:schemeClr>
                </a:solidFill>
                <a:latin typeface="+mn-lt"/>
              </a:endParaRPr>
            </a:p>
          </p:txBody>
        </p:sp>
      </p:grpSp>
      <p:sp>
        <p:nvSpPr>
          <p:cNvPr id="8" name="Left-Right Arrow 16"/>
          <p:cNvSpPr>
            <a:spLocks noChangeArrowheads="1"/>
          </p:cNvSpPr>
          <p:nvPr/>
        </p:nvSpPr>
        <p:spPr bwMode="auto">
          <a:xfrm rot="8920329">
            <a:off x="1056772" y="4208924"/>
            <a:ext cx="8159692" cy="107461"/>
          </a:xfrm>
          <a:prstGeom prst="leftRightArrow">
            <a:avLst>
              <a:gd name="adj1" fmla="val 50000"/>
              <a:gd name="adj2" fmla="val 49996"/>
            </a:avLst>
          </a:prstGeom>
          <a:solidFill>
            <a:schemeClr val="accent6">
              <a:lumMod val="50000"/>
            </a:schemeClr>
          </a:solidFill>
          <a:ln w="9525" algn="ctr">
            <a:solidFill>
              <a:srgbClr val="FFFFCC"/>
            </a:solidFill>
            <a:round/>
            <a:headEnd/>
            <a:tailEnd/>
          </a:ln>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9" name="TextBox 8"/>
          <p:cNvSpPr txBox="1"/>
          <p:nvPr/>
        </p:nvSpPr>
        <p:spPr bwMode="auto">
          <a:xfrm rot="19727635">
            <a:off x="3411100" y="4510037"/>
            <a:ext cx="2803521" cy="369332"/>
          </a:xfrm>
          <a:prstGeom prst="rect">
            <a:avLst/>
          </a:prstGeom>
          <a:noFill/>
        </p:spPr>
        <p:txBody>
          <a:bodyPr wrap="square">
            <a:spAutoFit/>
          </a:bodyPr>
          <a:lstStyle/>
          <a:p>
            <a:pPr algn="r" eaLnBrk="1" hangingPunct="1">
              <a:defRPr/>
            </a:pPr>
            <a:r>
              <a:rPr lang="en-US" sz="1800" dirty="0" smtClean="0">
                <a:solidFill>
                  <a:schemeClr val="accent6">
                    <a:lumMod val="75000"/>
                  </a:schemeClr>
                </a:solidFill>
                <a:latin typeface="+mn-lt"/>
              </a:rPr>
              <a:t>~140 meters (450 feet) long</a:t>
            </a:r>
            <a:endParaRPr lang="en-US" sz="1800" dirty="0">
              <a:solidFill>
                <a:schemeClr val="accent6">
                  <a:lumMod val="75000"/>
                </a:schemeClr>
              </a:solidFill>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1441" y="4888455"/>
            <a:ext cx="61563" cy="139916"/>
          </a:xfrm>
          <a:prstGeom prst="rect">
            <a:avLst/>
          </a:prstGeom>
        </p:spPr>
      </p:pic>
      <p:sp>
        <p:nvSpPr>
          <p:cNvPr id="11" name="TextBox 10"/>
          <p:cNvSpPr txBox="1"/>
          <p:nvPr/>
        </p:nvSpPr>
        <p:spPr bwMode="auto">
          <a:xfrm>
            <a:off x="2038765" y="3810479"/>
            <a:ext cx="1038971" cy="369332"/>
          </a:xfrm>
          <a:prstGeom prst="rect">
            <a:avLst/>
          </a:prstGeom>
          <a:noFill/>
        </p:spPr>
        <p:txBody>
          <a:bodyPr wrap="square">
            <a:spAutoFit/>
          </a:bodyPr>
          <a:lstStyle/>
          <a:p>
            <a:pPr algn="r" eaLnBrk="1" hangingPunct="1">
              <a:defRPr/>
            </a:pPr>
            <a:r>
              <a:rPr lang="en-US" sz="1800" dirty="0" smtClean="0">
                <a:latin typeface="+mn-lt"/>
              </a:rPr>
              <a:t>A person</a:t>
            </a:r>
            <a:endParaRPr lang="en-US" sz="1800" dirty="0">
              <a:latin typeface="+mn-lt"/>
            </a:endParaRPr>
          </a:p>
        </p:txBody>
      </p:sp>
      <p:cxnSp>
        <p:nvCxnSpPr>
          <p:cNvPr id="13" name="Straight Arrow Connector 12"/>
          <p:cNvCxnSpPr>
            <a:stCxn id="11" idx="2"/>
          </p:cNvCxnSpPr>
          <p:nvPr/>
        </p:nvCxnSpPr>
        <p:spPr>
          <a:xfrm flipH="1">
            <a:off x="2460702" y="4179811"/>
            <a:ext cx="97549" cy="6523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7388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16769</TotalTime>
  <Words>1509</Words>
  <Application>Microsoft Office PowerPoint</Application>
  <PresentationFormat>On-screen Show (4:3)</PresentationFormat>
  <Paragraphs>252</Paragraphs>
  <Slides>30</Slides>
  <Notes>6</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30</vt:i4>
      </vt:variant>
    </vt:vector>
  </HeadingPairs>
  <TitlesOfParts>
    <vt:vector size="45" baseType="lpstr">
      <vt:lpstr>Aharoni</vt:lpstr>
      <vt:lpstr>Arial</vt:lpstr>
      <vt:lpstr>Arial Black</vt:lpstr>
      <vt:lpstr>Book Antiqua</vt:lpstr>
      <vt:lpstr>Calibri</vt:lpstr>
      <vt:lpstr>Calibri Light</vt:lpstr>
      <vt:lpstr>Californian FB</vt:lpstr>
      <vt:lpstr>Century Gothic</vt:lpstr>
      <vt:lpstr>Copperplate Gothic Bold</vt:lpstr>
      <vt:lpstr>Gotham Bold</vt:lpstr>
      <vt:lpstr>Gotham Book</vt:lpstr>
      <vt:lpstr>Times New Roman</vt:lpstr>
      <vt:lpstr>Univers LT Std 85 XBlk</vt:lpstr>
      <vt:lpstr>Wingdings</vt:lpstr>
      <vt:lpstr>Office Theme</vt:lpstr>
      <vt:lpstr>NSCL Nuclear Research at MSU</vt:lpstr>
      <vt:lpstr>Useful information</vt:lpstr>
      <vt:lpstr>Science is the study of our universe</vt:lpstr>
      <vt:lpstr>Why are nuclei interesting?</vt:lpstr>
      <vt:lpstr>Why is nuclear science awesome?</vt:lpstr>
      <vt:lpstr>How big is the nucleus?</vt:lpstr>
      <vt:lpstr>The Problem(s)</vt:lpstr>
      <vt:lpstr>I want to study rare nuclei!</vt:lpstr>
      <vt:lpstr>The Solution: NSCL</vt:lpstr>
      <vt:lpstr>Who works at NSCL? Users</vt:lpstr>
      <vt:lpstr>Who works at NSCL? Researchers and staff</vt:lpstr>
      <vt:lpstr>Who works at NSCL? Students</vt:lpstr>
      <vt:lpstr>Radioactive, rare isotopes decay</vt:lpstr>
      <vt:lpstr>How do we keep radiation away from people?</vt:lpstr>
      <vt:lpstr>PowerPoint Presentation</vt:lpstr>
      <vt:lpstr>How to make unstable nuclei</vt:lpstr>
      <vt:lpstr>How do you smash nuclei?</vt:lpstr>
      <vt:lpstr>Detectors</vt:lpstr>
      <vt:lpstr>I want to find the shape of the nucleus!</vt:lpstr>
      <vt:lpstr>PowerPoint Presentation</vt:lpstr>
      <vt:lpstr>FRIB on the MSU campus</vt:lpstr>
      <vt:lpstr>Safety First</vt:lpstr>
      <vt:lpstr>PowerPoint Presentation</vt:lpstr>
      <vt:lpstr>National Superconducting Cyclotron Laboratory at MSU</vt:lpstr>
      <vt:lpstr>What nuclei do you get?</vt:lpstr>
      <vt:lpstr>How to pick nuclei you want?</vt:lpstr>
      <vt:lpstr>Sources of radiation</vt:lpstr>
      <vt:lpstr>Superconductivity</vt:lpstr>
      <vt:lpstr>The Control Room</vt:lpstr>
      <vt:lpstr>Behind the scenes at Facility for Rare Isotope Beams</vt:lpstr>
    </vt:vector>
  </TitlesOfParts>
  <Company>NSCL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O'Donnell, Erin</dc:creator>
  <cp:lastModifiedBy>Constan, Zachary</cp:lastModifiedBy>
  <cp:revision>93</cp:revision>
  <dcterms:created xsi:type="dcterms:W3CDTF">2014-01-23T18:55:41Z</dcterms:created>
  <dcterms:modified xsi:type="dcterms:W3CDTF">2018-09-19T13:57:18Z</dcterms:modified>
</cp:coreProperties>
</file>