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media2.gif" ContentType="video/unknown"/>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992" r:id="rId4"/>
    <p:sldMasterId id="2147483989" r:id="rId5"/>
  </p:sldMasterIdLst>
  <p:notesMasterIdLst>
    <p:notesMasterId r:id="rId35"/>
  </p:notesMasterIdLst>
  <p:handoutMasterIdLst>
    <p:handoutMasterId r:id="rId36"/>
  </p:handoutMasterIdLst>
  <p:sldIdLst>
    <p:sldId id="303" r:id="rId6"/>
    <p:sldId id="304" r:id="rId7"/>
    <p:sldId id="308" r:id="rId8"/>
    <p:sldId id="309" r:id="rId9"/>
    <p:sldId id="336" r:id="rId10"/>
    <p:sldId id="312" r:id="rId11"/>
    <p:sldId id="313" r:id="rId12"/>
    <p:sldId id="277" r:id="rId13"/>
    <p:sldId id="305" r:id="rId14"/>
    <p:sldId id="306" r:id="rId15"/>
    <p:sldId id="307" r:id="rId16"/>
    <p:sldId id="314" r:id="rId17"/>
    <p:sldId id="284" r:id="rId18"/>
    <p:sldId id="278" r:id="rId19"/>
    <p:sldId id="311" r:id="rId20"/>
    <p:sldId id="315" r:id="rId21"/>
    <p:sldId id="316" r:id="rId22"/>
    <p:sldId id="331" r:id="rId23"/>
    <p:sldId id="318" r:id="rId24"/>
    <p:sldId id="319" r:id="rId25"/>
    <p:sldId id="320" r:id="rId26"/>
    <p:sldId id="332" r:id="rId27"/>
    <p:sldId id="329" r:id="rId28"/>
    <p:sldId id="334" r:id="rId29"/>
    <p:sldId id="324" r:id="rId30"/>
    <p:sldId id="325" r:id="rId31"/>
    <p:sldId id="337" r:id="rId32"/>
    <p:sldId id="335" r:id="rId33"/>
    <p:sldId id="326" r:id="rId34"/>
  </p:sldIdLst>
  <p:sldSz cx="9144000" cy="6858000" type="screen4x3"/>
  <p:notesSz cx="6997700" cy="9271000"/>
  <p:defaultTextStyle>
    <a:defPPr>
      <a:defRPr lang="en-US"/>
    </a:defPPr>
    <a:lvl1pPr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1pPr>
    <a:lvl2pPr marL="4572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2pPr>
    <a:lvl3pPr marL="9144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3pPr>
    <a:lvl4pPr marL="13716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4pPr>
    <a:lvl5pPr marL="1828800" algn="l" defTabSz="457200" rtl="0" fontAlgn="base">
      <a:spcBef>
        <a:spcPct val="0"/>
      </a:spcBef>
      <a:spcAft>
        <a:spcPct val="0"/>
      </a:spcAft>
      <a:defRPr kern="1200">
        <a:solidFill>
          <a:schemeClr val="tx1"/>
        </a:solidFill>
        <a:latin typeface="Arial" pitchFamily="34" charset="0"/>
        <a:ea typeface="ヒラギノ角ゴ Pro W3"/>
        <a:cs typeface="ヒラギノ角ゴ Pro W3"/>
      </a:defRPr>
    </a:lvl5pPr>
    <a:lvl6pPr marL="2286000" algn="l" defTabSz="914400" rtl="0" eaLnBrk="1" latinLnBrk="0" hangingPunct="1">
      <a:defRPr kern="1200">
        <a:solidFill>
          <a:schemeClr val="tx1"/>
        </a:solidFill>
        <a:latin typeface="Arial" pitchFamily="34" charset="0"/>
        <a:ea typeface="ヒラギノ角ゴ Pro W3"/>
        <a:cs typeface="ヒラギノ角ゴ Pro W3"/>
      </a:defRPr>
    </a:lvl6pPr>
    <a:lvl7pPr marL="2743200" algn="l" defTabSz="914400" rtl="0" eaLnBrk="1" latinLnBrk="0" hangingPunct="1">
      <a:defRPr kern="1200">
        <a:solidFill>
          <a:schemeClr val="tx1"/>
        </a:solidFill>
        <a:latin typeface="Arial" pitchFamily="34" charset="0"/>
        <a:ea typeface="ヒラギノ角ゴ Pro W3"/>
        <a:cs typeface="ヒラギノ角ゴ Pro W3"/>
      </a:defRPr>
    </a:lvl7pPr>
    <a:lvl8pPr marL="3200400" algn="l" defTabSz="914400" rtl="0" eaLnBrk="1" latinLnBrk="0" hangingPunct="1">
      <a:defRPr kern="1200">
        <a:solidFill>
          <a:schemeClr val="tx1"/>
        </a:solidFill>
        <a:latin typeface="Arial" pitchFamily="34" charset="0"/>
        <a:ea typeface="ヒラギノ角ゴ Pro W3"/>
        <a:cs typeface="ヒラギノ角ゴ Pro W3"/>
      </a:defRPr>
    </a:lvl8pPr>
    <a:lvl9pPr marL="3657600" algn="l" defTabSz="914400" rtl="0" eaLnBrk="1" latinLnBrk="0" hangingPunct="1">
      <a:defRPr kern="1200">
        <a:solidFill>
          <a:schemeClr val="tx1"/>
        </a:solidFill>
        <a:latin typeface="Arial" pitchFamily="34" charset="0"/>
        <a:ea typeface="ヒラギノ角ゴ Pro W3"/>
        <a:cs typeface="ヒラギノ角ゴ Pro W3"/>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19" userDrawn="1">
          <p15:clr>
            <a:srgbClr val="A4A3A4"/>
          </p15:clr>
        </p15:guide>
        <p15:guide id="2" pos="22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8EC8"/>
    <a:srgbClr val="66C3DC"/>
    <a:srgbClr val="67B14B"/>
    <a:srgbClr val="000000"/>
    <a:srgbClr val="064308"/>
    <a:srgbClr val="E6E8DC"/>
    <a:srgbClr val="B7B58A"/>
    <a:srgbClr val="0F0C8F"/>
    <a:srgbClr val="CC0000"/>
    <a:srgbClr val="FFAE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44643" autoAdjust="0"/>
    <p:restoredTop sz="94660"/>
  </p:normalViewPr>
  <p:slideViewPr>
    <p:cSldViewPr snapToObjects="1">
      <p:cViewPr>
        <p:scale>
          <a:sx n="70" d="100"/>
          <a:sy n="70" d="100"/>
        </p:scale>
        <p:origin x="666" y="54"/>
      </p:cViewPr>
      <p:guideLst>
        <p:guide orient="horz" pos="2160"/>
        <p:guide pos="2880"/>
      </p:guideLst>
    </p:cSldViewPr>
  </p:slideViewPr>
  <p:notesTextViewPr>
    <p:cViewPr>
      <p:scale>
        <a:sx n="100" d="100"/>
        <a:sy n="100" d="100"/>
      </p:scale>
      <p:origin x="0" y="0"/>
    </p:cViewPr>
  </p:notesTextViewPr>
  <p:notesViewPr>
    <p:cSldViewPr snapToObjects="1">
      <p:cViewPr varScale="1">
        <p:scale>
          <a:sx n="121" d="100"/>
          <a:sy n="121" d="100"/>
        </p:scale>
        <p:origin x="4884" y="96"/>
      </p:cViewPr>
      <p:guideLst>
        <p:guide orient="horz" pos="2919"/>
        <p:guide pos="22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257101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3471"/>
          </a:xfrm>
          <a:prstGeom prst="rect">
            <a:avLst/>
          </a:prstGeom>
        </p:spPr>
        <p:txBody>
          <a:bodyPr vert="horz" wrap="square" lIns="92400" tIns="46200" rIns="92400" bIns="46200" numCol="1" anchor="t"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3" name="Date Placeholder 2"/>
          <p:cNvSpPr>
            <a:spLocks noGrp="1"/>
          </p:cNvSpPr>
          <p:nvPr>
            <p:ph type="dt" idx="1"/>
          </p:nvPr>
        </p:nvSpPr>
        <p:spPr>
          <a:xfrm>
            <a:off x="3963744" y="0"/>
            <a:ext cx="3032337" cy="463471"/>
          </a:xfrm>
          <a:prstGeom prst="rect">
            <a:avLst/>
          </a:prstGeom>
        </p:spPr>
        <p:txBody>
          <a:bodyPr vert="horz" wrap="square" lIns="92400" tIns="46200" rIns="92400" bIns="46200" numCol="1" anchor="t"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58165478-8271-4537-9DBA-6DB278E2C8C0}" type="datetime1">
              <a:rPr lang="en-US"/>
              <a:pPr>
                <a:defRPr/>
              </a:pPr>
              <a:t>3/25/2020</a:t>
            </a:fld>
            <a:endParaRPr lang="en-US"/>
          </a:p>
        </p:txBody>
      </p:sp>
      <p:sp>
        <p:nvSpPr>
          <p:cNvPr id="4" name="Slide Image Placeholder 3"/>
          <p:cNvSpPr>
            <a:spLocks noGrp="1" noRot="1" noChangeAspect="1"/>
          </p:cNvSpPr>
          <p:nvPr>
            <p:ph type="sldImg" idx="2"/>
          </p:nvPr>
        </p:nvSpPr>
        <p:spPr>
          <a:xfrm>
            <a:off x="1181100" y="695325"/>
            <a:ext cx="4635500" cy="3476625"/>
          </a:xfrm>
          <a:prstGeom prst="rect">
            <a:avLst/>
          </a:prstGeom>
          <a:noFill/>
          <a:ln w="12700">
            <a:solidFill>
              <a:prstClr val="black"/>
            </a:solidFill>
          </a:ln>
        </p:spPr>
        <p:txBody>
          <a:bodyPr vert="horz" wrap="square" lIns="92400" tIns="46200" rIns="92400" bIns="4620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99770" y="4403765"/>
            <a:ext cx="5598160" cy="4171233"/>
          </a:xfrm>
          <a:prstGeom prst="rect">
            <a:avLst/>
          </a:prstGeom>
        </p:spPr>
        <p:txBody>
          <a:bodyPr vert="horz" wrap="square" lIns="92400" tIns="46200" rIns="92400" bIns="46200" numCol="1" anchor="t" anchorCtr="0" compatLnSpc="1">
            <a:prstTxWarp prst="textNoShape">
              <a:avLst/>
            </a:prstTxWarp>
            <a:normAutofit/>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 name="Footer Placeholder 5"/>
          <p:cNvSpPr>
            <a:spLocks noGrp="1"/>
          </p:cNvSpPr>
          <p:nvPr>
            <p:ph type="ftr" sz="quarter" idx="4"/>
          </p:nvPr>
        </p:nvSpPr>
        <p:spPr>
          <a:xfrm>
            <a:off x="0" y="8805937"/>
            <a:ext cx="3032337" cy="463470"/>
          </a:xfrm>
          <a:prstGeom prst="rect">
            <a:avLst/>
          </a:prstGeom>
        </p:spPr>
        <p:txBody>
          <a:bodyPr vert="horz" wrap="square" lIns="92400" tIns="46200" rIns="92400" bIns="46200" numCol="1" anchor="b" anchorCtr="0" compatLnSpc="1">
            <a:prstTxWarp prst="textNoShape">
              <a:avLst/>
            </a:prstTxWarp>
          </a:bodyPr>
          <a:lstStyle>
            <a:lvl1pPr>
              <a:defRPr sz="1200">
                <a:latin typeface="Calibri" pitchFamily="49" charset="0"/>
                <a:ea typeface="ヒラギノ角ゴ Pro W3" pitchFamily="49" charset="-128"/>
                <a:cs typeface="ヒラギノ角ゴ Pro W3" pitchFamily="49" charset="-128"/>
              </a:defRPr>
            </a:lvl1pPr>
          </a:lstStyle>
          <a:p>
            <a:pPr>
              <a:defRPr/>
            </a:pPr>
            <a:endParaRPr lang="en-US"/>
          </a:p>
        </p:txBody>
      </p:sp>
      <p:sp>
        <p:nvSpPr>
          <p:cNvPr id="7" name="Slide Number Placeholder 6"/>
          <p:cNvSpPr>
            <a:spLocks noGrp="1"/>
          </p:cNvSpPr>
          <p:nvPr>
            <p:ph type="sldNum" sz="quarter" idx="5"/>
          </p:nvPr>
        </p:nvSpPr>
        <p:spPr>
          <a:xfrm>
            <a:off x="3963744" y="8805937"/>
            <a:ext cx="3032337" cy="463470"/>
          </a:xfrm>
          <a:prstGeom prst="rect">
            <a:avLst/>
          </a:prstGeom>
        </p:spPr>
        <p:txBody>
          <a:bodyPr vert="horz" wrap="square" lIns="92400" tIns="46200" rIns="92400" bIns="46200" numCol="1" anchor="b" anchorCtr="0" compatLnSpc="1">
            <a:prstTxWarp prst="textNoShape">
              <a:avLst/>
            </a:prstTxWarp>
          </a:bodyPr>
          <a:lstStyle>
            <a:lvl1pPr algn="r">
              <a:defRPr sz="1200" smtClean="0">
                <a:latin typeface="Calibri" pitchFamily="34" charset="0"/>
                <a:ea typeface="ヒラギノ角ゴ Pro W3" pitchFamily="-112" charset="-128"/>
                <a:cs typeface="+mn-cs"/>
              </a:defRPr>
            </a:lvl1pPr>
          </a:lstStyle>
          <a:p>
            <a:pPr>
              <a:defRPr/>
            </a:pPr>
            <a:fld id="{74EB2CD8-9047-43A5-BEAD-229CAC8CFCAA}" type="slidenum">
              <a:rPr lang="en-US"/>
              <a:pPr>
                <a:defRPr/>
              </a:pPr>
              <a:t>‹#›</a:t>
            </a:fld>
            <a:endParaRPr lang="en-US"/>
          </a:p>
        </p:txBody>
      </p:sp>
    </p:spTree>
    <p:extLst>
      <p:ext uri="{BB962C8B-B14F-4D97-AF65-F5344CB8AC3E}">
        <p14:creationId xmlns:p14="http://schemas.microsoft.com/office/powerpoint/2010/main" val="4104131628"/>
      </p:ext>
    </p:extLst>
  </p:cSld>
  <p:clrMap bg1="lt1" tx1="dk1" bg2="lt2" tx2="dk2" accent1="accent1" accent2="accent2" accent3="accent3" accent4="accent4" accent5="accent5" accent6="accent6" hlink="hlink" folHlink="folHlink"/>
  <p:hf sldNum="0" hdr="0" ftr="0" dt="0"/>
  <p:notesStyle>
    <a:lvl1pPr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pitchFamily="-65" charset="-128"/>
      </a:defRPr>
    </a:lvl1pPr>
    <a:lvl2pPr marL="742950" indent="-285750" algn="l" defTabSz="457200" rtl="0" eaLnBrk="0" fontAlgn="base" hangingPunct="0">
      <a:spcBef>
        <a:spcPct val="30000"/>
      </a:spcBef>
      <a:spcAft>
        <a:spcPct val="0"/>
      </a:spcAft>
      <a:defRPr sz="1200" kern="1200">
        <a:solidFill>
          <a:schemeClr val="tx1"/>
        </a:solidFill>
        <a:latin typeface="+mn-lt"/>
        <a:ea typeface="ヒラギノ角ゴ Pro W3" pitchFamily="-65" charset="-128"/>
        <a:cs typeface="ヒラギノ角ゴ Pro W3"/>
      </a:defRPr>
    </a:lvl2pPr>
    <a:lvl3pPr marL="11430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pitchFamily="-65" charset="-128"/>
      </a:defRPr>
    </a:lvl3pPr>
    <a:lvl4pPr marL="16002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841533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327637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3381425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18523654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90771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050"/>
          <p:cNvSpPr>
            <a:spLocks noGrp="1" noRot="1" noChangeAspect="1" noTextEdit="1"/>
          </p:cNvSpPr>
          <p:nvPr>
            <p:ph type="sldImg"/>
          </p:nvPr>
        </p:nvSpPr>
        <p:spPr bwMode="auto">
          <a:noFill/>
          <a:ln>
            <a:solidFill>
              <a:srgbClr val="000000"/>
            </a:solidFill>
            <a:miter lim="800000"/>
            <a:headEnd/>
            <a:tailEnd/>
          </a:ln>
        </p:spPr>
      </p:sp>
      <p:sp>
        <p:nvSpPr>
          <p:cNvPr id="14339" name="Rectangle 2051"/>
          <p:cNvSpPr>
            <a:spLocks noGrp="1"/>
          </p:cNvSpPr>
          <p:nvPr>
            <p:ph type="body" idx="1"/>
          </p:nvPr>
        </p:nvSpPr>
        <p:spPr bwMode="auto">
          <a:noFill/>
        </p:spPr>
        <p:txBody>
          <a:bodyPr/>
          <a:lstStyle/>
          <a:p>
            <a:endParaRPr lang="en-US" smtClean="0">
              <a:ea typeface="ヒラギノ角ゴ Pro W3"/>
              <a:cs typeface="ヒラギノ角ゴ Pro W3"/>
            </a:endParaRPr>
          </a:p>
        </p:txBody>
      </p:sp>
    </p:spTree>
    <p:extLst>
      <p:ext uri="{BB962C8B-B14F-4D97-AF65-F5344CB8AC3E}">
        <p14:creationId xmlns:p14="http://schemas.microsoft.com/office/powerpoint/2010/main" val="2323334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9051218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extLst>
      <p:ext uri="{BB962C8B-B14F-4D97-AF65-F5344CB8AC3E}">
        <p14:creationId xmlns:p14="http://schemas.microsoft.com/office/powerpoint/2010/main" val="17954218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01A78CA-A366-463A-825D-27002063E753}" type="slidenum">
              <a:rPr lang="en-US" smtClean="0"/>
              <a:t>‹#›</a:t>
            </a:fld>
            <a:endParaRPr lang="en-US"/>
          </a:p>
        </p:txBody>
      </p:sp>
    </p:spTree>
    <p:extLst>
      <p:ext uri="{BB962C8B-B14F-4D97-AF65-F5344CB8AC3E}">
        <p14:creationId xmlns:p14="http://schemas.microsoft.com/office/powerpoint/2010/main" val="1459496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C16382F-0F7B-49D3-8932-BC432024B82E}" type="slidenum">
              <a:rPr lang="en-US"/>
              <a:pPr>
                <a:defRPr/>
              </a:pPr>
              <a:t>‹#›</a:t>
            </a:fld>
            <a:endParaRPr lang="en-US"/>
          </a:p>
        </p:txBody>
      </p:sp>
    </p:spTree>
    <p:extLst>
      <p:ext uri="{BB962C8B-B14F-4D97-AF65-F5344CB8AC3E}">
        <p14:creationId xmlns:p14="http://schemas.microsoft.com/office/powerpoint/2010/main" val="1339133352"/>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ithout_header">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638024" y="1238250"/>
            <a:ext cx="7489976" cy="453926"/>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86447" tIns="43223" rIns="86447" bIns="43223">
            <a:spAutoFit/>
          </a:bodyPr>
          <a:lstStyle/>
          <a:p>
            <a:pPr defTabSz="456996" eaLnBrk="0" hangingPunct="0">
              <a:lnSpc>
                <a:spcPct val="90000"/>
              </a:lnSpc>
              <a:defRPr/>
            </a:pPr>
            <a:endParaRPr lang="en-US" sz="2600" dirty="0">
              <a:latin typeface="Helvetica" pitchFamily="-107" charset="0"/>
              <a:ea typeface="ヒラギノ角ゴ Pro W3" pitchFamily="-107" charset="-128"/>
              <a:cs typeface="Arial" charset="0"/>
            </a:endParaRPr>
          </a:p>
        </p:txBody>
      </p:sp>
      <p:sp>
        <p:nvSpPr>
          <p:cNvPr id="2" name="Title 1"/>
          <p:cNvSpPr>
            <a:spLocks noGrp="1"/>
          </p:cNvSpPr>
          <p:nvPr>
            <p:ph type="title"/>
          </p:nvPr>
        </p:nvSpPr>
        <p:spPr>
          <a:xfrm>
            <a:off x="628650" y="365125"/>
            <a:ext cx="7886700" cy="1325563"/>
          </a:xfrm>
          <a:prstGeom prst="rect">
            <a:avLst/>
          </a:prstGeom>
        </p:spPr>
        <p:txBody>
          <a:bodyPr/>
          <a:lstStyle>
            <a:lvl1pPr>
              <a:defRPr>
                <a:solidFill>
                  <a:schemeClr val="tx1"/>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with_header">
    <p:spTree>
      <p:nvGrpSpPr>
        <p:cNvPr id="1" name=""/>
        <p:cNvGrpSpPr/>
        <p:nvPr/>
      </p:nvGrpSpPr>
      <p:grpSpPr>
        <a:xfrm>
          <a:off x="0" y="0"/>
          <a:ext cx="0" cy="0"/>
          <a:chOff x="0" y="0"/>
          <a:chExt cx="0" cy="0"/>
        </a:xfrm>
      </p:grpSpPr>
      <p:sp>
        <p:nvSpPr>
          <p:cNvPr id="5" name="Rectangle 4"/>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
        <p:nvSpPr>
          <p:cNvPr id="6" name="Text Box 5"/>
          <p:cNvSpPr txBox="1">
            <a:spLocks noChangeArrowheads="1"/>
          </p:cNvSpPr>
          <p:nvPr/>
        </p:nvSpPr>
        <p:spPr bwMode="auto">
          <a:xfrm>
            <a:off x="669777" y="1320108"/>
            <a:ext cx="7864929" cy="348490"/>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eaLnBrk="0" hangingPunct="0">
              <a:lnSpc>
                <a:spcPct val="90000"/>
              </a:lnSpc>
              <a:defRPr/>
            </a:pPr>
            <a:endParaRPr lang="en-US" dirty="0">
              <a:latin typeface="Helvetica" pitchFamily="-107" charset="0"/>
              <a:ea typeface="ヒラギノ角ゴ Pro W3" pitchFamily="-107" charset="-128"/>
              <a:cs typeface="Arial" charset="0"/>
            </a:endParaRPr>
          </a:p>
        </p:txBody>
      </p:sp>
      <p:sp>
        <p:nvSpPr>
          <p:cNvPr id="7" name="Rectangle 6"/>
          <p:cNvSpPr>
            <a:spLocks noChangeArrowheads="1"/>
          </p:cNvSpPr>
          <p:nvPr/>
        </p:nvSpPr>
        <p:spPr bwMode="auto">
          <a:xfrm>
            <a:off x="4115405" y="3009305"/>
            <a:ext cx="9144000" cy="369265"/>
          </a:xfrm>
          <a:prstGeom prst="rect">
            <a:avLst/>
          </a:prstGeom>
          <a:noFill/>
          <a:ln w="12700">
            <a:noFill/>
            <a:miter lim="800000"/>
            <a:headEnd/>
            <a:tailEnd/>
          </a:ln>
          <a:effectLst>
            <a:outerShdw blurRad="63500" dist="107763" dir="2700000" algn="ctr" rotWithShape="0">
              <a:schemeClr val="folHlink">
                <a:alpha val="74998"/>
              </a:schemeClr>
            </a:outerShdw>
          </a:effectLst>
        </p:spPr>
        <p:txBody>
          <a:bodyPr lIns="91374" tIns="45687" rIns="91374" bIns="45687">
            <a:spAutoFit/>
          </a:bodyPr>
          <a:lstStyle/>
          <a:p>
            <a:pPr defTabSz="456996">
              <a:defRPr/>
            </a:pPr>
            <a:endParaRPr lang="en-US" dirty="0">
              <a:latin typeface="Arial" charset="0"/>
              <a:ea typeface="ヒラギノ角ゴ Pro W3" pitchFamily="-107" charset="-128"/>
              <a:cs typeface="Arial" charset="0"/>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6156813"/>
            <a:ext cx="9144000" cy="72479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52400" y="6195225"/>
            <a:ext cx="579349" cy="657933"/>
          </a:xfrm>
          <a:prstGeom prst="rect">
            <a:avLst/>
          </a:prstGeom>
        </p:spPr>
      </p:pic>
      <p:pic>
        <p:nvPicPr>
          <p:cNvPr id="9" name="Picture 8"/>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2000" y="6228978"/>
            <a:ext cx="463888" cy="580461"/>
          </a:xfrm>
          <a:prstGeom prst="rect">
            <a:avLst/>
          </a:prstGeom>
        </p:spPr>
      </p:pic>
      <p:sp>
        <p:nvSpPr>
          <p:cNvPr id="2" name="TextBox 1"/>
          <p:cNvSpPr txBox="1"/>
          <p:nvPr userDrawn="1"/>
        </p:nvSpPr>
        <p:spPr>
          <a:xfrm>
            <a:off x="1295400" y="6228978"/>
            <a:ext cx="3200400" cy="507831"/>
          </a:xfrm>
          <a:prstGeom prst="rect">
            <a:avLst/>
          </a:prstGeom>
          <a:noFill/>
        </p:spPr>
        <p:txBody>
          <a:bodyPr wrap="square" rtlCol="0">
            <a:spAutoFit/>
          </a:bodyPr>
          <a:lstStyle/>
          <a:p>
            <a:r>
              <a:rPr lang="en-US" sz="900" dirty="0" smtClean="0">
                <a:solidFill>
                  <a:schemeClr val="tx2">
                    <a:lumMod val="75000"/>
                    <a:lumOff val="25000"/>
                  </a:schemeClr>
                </a:solidFill>
                <a:latin typeface="Gotham Book" pitchFamily="50" charset="0"/>
                <a:cs typeface="Gotham Book" pitchFamily="50" charset="0"/>
              </a:rPr>
              <a:t>U.S.</a:t>
            </a:r>
            <a:r>
              <a:rPr lang="en-US" sz="900" baseline="0" dirty="0" smtClean="0">
                <a:solidFill>
                  <a:schemeClr val="tx2">
                    <a:lumMod val="75000"/>
                    <a:lumOff val="25000"/>
                  </a:schemeClr>
                </a:solidFill>
                <a:latin typeface="Gotham Book" pitchFamily="50" charset="0"/>
                <a:cs typeface="Gotham Book" pitchFamily="50" charset="0"/>
              </a:rPr>
              <a:t> Department of Energy Office of Science</a:t>
            </a:r>
          </a:p>
          <a:p>
            <a:r>
              <a:rPr lang="en-US" sz="900" baseline="0" dirty="0" smtClean="0">
                <a:solidFill>
                  <a:schemeClr val="tx2">
                    <a:lumMod val="75000"/>
                    <a:lumOff val="25000"/>
                  </a:schemeClr>
                </a:solidFill>
                <a:latin typeface="Gotham Book" pitchFamily="50" charset="0"/>
                <a:cs typeface="Gotham Book" pitchFamily="50" charset="0"/>
              </a:rPr>
              <a:t>National Science Foundation</a:t>
            </a:r>
          </a:p>
          <a:p>
            <a:r>
              <a:rPr lang="en-US" sz="900" baseline="0" dirty="0" smtClean="0">
                <a:solidFill>
                  <a:schemeClr val="tx2">
                    <a:lumMod val="75000"/>
                    <a:lumOff val="25000"/>
                  </a:schemeClr>
                </a:solidFill>
                <a:latin typeface="Gotham Book" pitchFamily="50" charset="0"/>
                <a:cs typeface="Gotham Book" pitchFamily="50" charset="0"/>
              </a:rPr>
              <a:t>Michigan State University</a:t>
            </a:r>
            <a:endParaRPr lang="en-US" sz="900" dirty="0">
              <a:solidFill>
                <a:schemeClr val="tx2">
                  <a:lumMod val="75000"/>
                  <a:lumOff val="25000"/>
                </a:schemeClr>
              </a:solidFill>
              <a:latin typeface="Gotham Book" pitchFamily="50" charset="0"/>
              <a:cs typeface="Gotham Book" pitchFamily="50" charset="0"/>
            </a:endParaRPr>
          </a:p>
        </p:txBody>
      </p:sp>
      <p:sp>
        <p:nvSpPr>
          <p:cNvPr id="6" name="Rectangle 5"/>
          <p:cNvSpPr/>
          <p:nvPr userDrawn="1"/>
        </p:nvSpPr>
        <p:spPr bwMode="auto">
          <a:xfrm>
            <a:off x="0" y="0"/>
            <a:ext cx="9161228" cy="1003103"/>
          </a:xfrm>
          <a:prstGeom prst="rect">
            <a:avLst/>
          </a:prstGeom>
          <a:solidFill>
            <a:srgbClr val="E6E8DC"/>
          </a:solidFill>
          <a:ln w="9525" cap="flat" cmpd="sng" algn="ctr">
            <a:noFill/>
            <a:prstDash val="solid"/>
            <a:round/>
            <a:headEnd type="none" w="med" len="med"/>
            <a:tailEnd type="none" w="med" len="med"/>
          </a:ln>
          <a:effectLst/>
        </p:spPr>
        <p:txBody>
          <a:bodyPr vert="horz" wrap="square" lIns="199016" tIns="99508" rIns="199016" bIns="99508" numCol="1" rtlCol="0" anchor="t" anchorCtr="0" compatLnSpc="1">
            <a:prstTxWarp prst="textNoShape">
              <a:avLst/>
            </a:prstTxWarp>
          </a:bodyPr>
          <a:lstStyle/>
          <a:p>
            <a:pPr marL="0" marR="0" indent="0" algn="l" defTabSz="9553612" rtl="0" eaLnBrk="1" fontAlgn="base" latinLnBrk="0" hangingPunct="1">
              <a:lnSpc>
                <a:spcPct val="100000"/>
              </a:lnSpc>
              <a:spcBef>
                <a:spcPct val="0"/>
              </a:spcBef>
              <a:spcAft>
                <a:spcPct val="0"/>
              </a:spcAft>
              <a:buClrTx/>
              <a:buSzTx/>
              <a:buFontTx/>
              <a:buNone/>
              <a:tabLst/>
            </a:pPr>
            <a:endParaRPr kumimoji="0" lang="en-US" sz="18718" b="0" i="0" u="none" strike="noStrike" cap="none" normalizeH="0" baseline="0">
              <a:ln>
                <a:noFill/>
              </a:ln>
              <a:solidFill>
                <a:schemeClr val="tx1"/>
              </a:solidFill>
              <a:effectLst/>
              <a:latin typeface="Arial" charset="0"/>
              <a:ea typeface="MS PGothic" pitchFamily="34" charset="-128"/>
            </a:endParaRPr>
          </a:p>
        </p:txBody>
      </p:sp>
    </p:spTree>
    <p:extLst>
      <p:ext uri="{BB962C8B-B14F-4D97-AF65-F5344CB8AC3E}">
        <p14:creationId xmlns:p14="http://schemas.microsoft.com/office/powerpoint/2010/main" val="3737340564"/>
      </p:ext>
    </p:extLst>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467100" y="6145006"/>
            <a:ext cx="2209800" cy="736600"/>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43774" y="5564145"/>
            <a:ext cx="1972809" cy="657603"/>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28600" y="5667455"/>
            <a:ext cx="2698400" cy="450982"/>
          </a:xfrm>
          <a:prstGeom prst="rect">
            <a:avLst/>
          </a:prstGeom>
        </p:spPr>
      </p:pic>
      <p:grpSp>
        <p:nvGrpSpPr>
          <p:cNvPr id="14" name="Group 13">
            <a:extLst>
              <a:ext uri="{FF2B5EF4-FFF2-40B4-BE49-F238E27FC236}">
                <a16:creationId xmlns:a16="http://schemas.microsoft.com/office/drawing/2014/main" id="{8E79C30C-015D-6A43-AF98-91BD37A04167}"/>
              </a:ext>
            </a:extLst>
          </p:cNvPr>
          <p:cNvGrpSpPr/>
          <p:nvPr userDrawn="1"/>
        </p:nvGrpSpPr>
        <p:grpSpPr>
          <a:xfrm>
            <a:off x="5676634" y="5580276"/>
            <a:ext cx="3341334" cy="625342"/>
            <a:chOff x="6170991" y="3667486"/>
            <a:chExt cx="3678934" cy="688525"/>
          </a:xfrm>
        </p:grpSpPr>
        <p:sp>
          <p:nvSpPr>
            <p:cNvPr id="15" name="TextBox 14">
              <a:extLst>
                <a:ext uri="{FF2B5EF4-FFF2-40B4-BE49-F238E27FC236}">
                  <a16:creationId xmlns:a16="http://schemas.microsoft.com/office/drawing/2014/main" id="{21C30339-BC84-9C41-9282-2640A0E55648}"/>
                </a:ext>
              </a:extLst>
            </p:cNvPr>
            <p:cNvSpPr txBox="1"/>
            <p:nvPr/>
          </p:nvSpPr>
          <p:spPr>
            <a:xfrm>
              <a:off x="6800527" y="3811693"/>
              <a:ext cx="3049398" cy="406648"/>
            </a:xfrm>
            <a:prstGeom prst="rect">
              <a:avLst/>
            </a:prstGeom>
            <a:noFill/>
          </p:spPr>
          <p:txBody>
            <a:bodyPr wrap="square" rtlCol="0">
              <a:spAutoFit/>
            </a:bodyPr>
            <a:lstStyle/>
            <a:p>
              <a:pPr algn="l"/>
              <a:r>
                <a:rPr lang="en-US" sz="1800" dirty="0">
                  <a:latin typeface="Garamond" panose="02020404030301010803" pitchFamily="18" charset="0"/>
                </a:rPr>
                <a:t>National Science Foundation</a:t>
              </a:r>
            </a:p>
          </p:txBody>
        </p:sp>
        <p:pic>
          <p:nvPicPr>
            <p:cNvPr id="16" name="Picture 15">
              <a:extLst>
                <a:ext uri="{FF2B5EF4-FFF2-40B4-BE49-F238E27FC236}">
                  <a16:creationId xmlns:a16="http://schemas.microsoft.com/office/drawing/2014/main" id="{87E4AE37-7BCD-3241-BBAB-24D48E19DA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0991" y="3667486"/>
              <a:ext cx="684402" cy="688525"/>
            </a:xfrm>
            <a:prstGeom prst="rect">
              <a:avLst/>
            </a:prstGeom>
          </p:spPr>
        </p:pic>
      </p:grpSp>
    </p:spTree>
  </p:cSld>
  <p:clrMap bg1="lt1" tx1="dk1" bg2="lt2" tx2="dk2" accent1="accent1" accent2="accent2" accent3="accent3" accent4="accent4" accent5="accent5" accent6="accent6" hlink="hlink" folHlink="folHlink"/>
  <p:sldLayoutIdLst>
    <p:sldLayoutId id="2147483990" r:id="rId1"/>
    <p:sldLayoutId id="2147483991" r:id="rId2"/>
  </p:sldLayoutIdLst>
  <p:timing>
    <p:tnLst>
      <p:par>
        <p:cTn id="1" dur="indefinite" restart="never" nodeType="tmRoot"/>
      </p:par>
    </p:tnLst>
  </p:timing>
  <p:hf hdr="0" dt="0"/>
  <p:txStyles>
    <p:titleStyle>
      <a:lvl1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p:titleStyle>
    <p:body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p:bodyStyle>
    <p:otherStyle>
      <a:defPPr>
        <a:defRPr lang="en-US"/>
      </a:defPPr>
      <a:lvl1pPr marL="0" algn="l" defTabSz="914074" rtl="0" eaLnBrk="1" latinLnBrk="0" hangingPunct="1">
        <a:defRPr sz="1800" kern="1200">
          <a:solidFill>
            <a:schemeClr val="tx1"/>
          </a:solidFill>
          <a:latin typeface="+mn-lt"/>
          <a:ea typeface="+mn-ea"/>
          <a:cs typeface="+mn-cs"/>
        </a:defRPr>
      </a:lvl1pPr>
      <a:lvl2pPr marL="457036" algn="l" defTabSz="914074" rtl="0" eaLnBrk="1" latinLnBrk="0" hangingPunct="1">
        <a:defRPr sz="1800" kern="1200">
          <a:solidFill>
            <a:schemeClr val="tx1"/>
          </a:solidFill>
          <a:latin typeface="+mn-lt"/>
          <a:ea typeface="+mn-ea"/>
          <a:cs typeface="+mn-cs"/>
        </a:defRPr>
      </a:lvl2pPr>
      <a:lvl3pPr marL="914074" algn="l" defTabSz="914074" rtl="0" eaLnBrk="1" latinLnBrk="0" hangingPunct="1">
        <a:defRPr sz="1800" kern="1200">
          <a:solidFill>
            <a:schemeClr val="tx1"/>
          </a:solidFill>
          <a:latin typeface="+mn-lt"/>
          <a:ea typeface="+mn-ea"/>
          <a:cs typeface="+mn-cs"/>
        </a:defRPr>
      </a:lvl3pPr>
      <a:lvl4pPr marL="1371109" algn="l" defTabSz="914074" rtl="0" eaLnBrk="1" latinLnBrk="0" hangingPunct="1">
        <a:defRPr sz="1800" kern="1200">
          <a:solidFill>
            <a:schemeClr val="tx1"/>
          </a:solidFill>
          <a:latin typeface="+mn-lt"/>
          <a:ea typeface="+mn-ea"/>
          <a:cs typeface="+mn-cs"/>
        </a:defRPr>
      </a:lvl4pPr>
      <a:lvl5pPr marL="1828148" algn="l" defTabSz="914074" rtl="0" eaLnBrk="1" latinLnBrk="0" hangingPunct="1">
        <a:defRPr sz="1800" kern="1200">
          <a:solidFill>
            <a:schemeClr val="tx1"/>
          </a:solidFill>
          <a:latin typeface="+mn-lt"/>
          <a:ea typeface="+mn-ea"/>
          <a:cs typeface="+mn-cs"/>
        </a:defRPr>
      </a:lvl5pPr>
      <a:lvl6pPr marL="2285186" algn="l" defTabSz="914074" rtl="0" eaLnBrk="1" latinLnBrk="0" hangingPunct="1">
        <a:defRPr sz="1800" kern="1200">
          <a:solidFill>
            <a:schemeClr val="tx1"/>
          </a:solidFill>
          <a:latin typeface="+mn-lt"/>
          <a:ea typeface="+mn-ea"/>
          <a:cs typeface="+mn-cs"/>
        </a:defRPr>
      </a:lvl6pPr>
      <a:lvl7pPr marL="2742224" algn="l" defTabSz="914074" rtl="0" eaLnBrk="1" latinLnBrk="0" hangingPunct="1">
        <a:defRPr sz="1800" kern="1200">
          <a:solidFill>
            <a:schemeClr val="tx1"/>
          </a:solidFill>
          <a:latin typeface="+mn-lt"/>
          <a:ea typeface="+mn-ea"/>
          <a:cs typeface="+mn-cs"/>
        </a:defRPr>
      </a:lvl7pPr>
      <a:lvl8pPr marL="3199260" algn="l" defTabSz="914074" rtl="0" eaLnBrk="1" latinLnBrk="0" hangingPunct="1">
        <a:defRPr sz="1800" kern="1200">
          <a:solidFill>
            <a:schemeClr val="tx1"/>
          </a:solidFill>
          <a:latin typeface="+mn-lt"/>
          <a:ea typeface="+mn-ea"/>
          <a:cs typeface="+mn-cs"/>
        </a:defRPr>
      </a:lvl8pPr>
      <a:lvl9pPr marL="3656296" algn="l" defTabSz="91407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32.jpg"/><Relationship Id="rId4" Type="http://schemas.openxmlformats.org/officeDocument/2006/relationships/hyperlink" Target="http://www.nscl.msu.edu/public/education"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2.png"/><Relationship Id="rId12" Type="http://schemas.microsoft.com/office/2007/relationships/hdphoto" Target="../media/hdphoto5.wdp"/><Relationship Id="rId2" Type="http://schemas.openxmlformats.org/officeDocument/2006/relationships/image" Target="../media/image7.png"/><Relationship Id="rId16" Type="http://schemas.microsoft.com/office/2007/relationships/hdphoto" Target="../media/hdphoto7.wdp"/><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54.png"/><Relationship Id="rId5" Type="http://schemas.openxmlformats.org/officeDocument/2006/relationships/image" Target="../media/image51.png"/><Relationship Id="rId15" Type="http://schemas.openxmlformats.org/officeDocument/2006/relationships/image" Target="../media/image5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3.png"/><Relationship Id="rId1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9.png"/><Relationship Id="rId2" Type="http://schemas.openxmlformats.org/officeDocument/2006/relationships/video" Target="../media/media2.gif"/><Relationship Id="rId1" Type="http://schemas.microsoft.com/office/2007/relationships/media" Target="../media/media2.gif"/><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7.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66.png"/><Relationship Id="rId4" Type="http://schemas.openxmlformats.org/officeDocument/2006/relationships/image" Target="../media/image65.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jpe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9.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1.png"/><Relationship Id="rId5" Type="http://schemas.microsoft.com/office/2007/relationships/hdphoto" Target="../media/hdphoto8.wdp"/><Relationship Id="rId4"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shop.msu.edu" TargetMode="External"/><Relationship Id="rId7" Type="http://schemas.openxmlformats.org/officeDocument/2006/relationships/image" Target="../media/image80.jpeg"/><Relationship Id="rId12" Type="http://schemas.openxmlformats.org/officeDocument/2006/relationships/image" Target="../media/image85.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79.png"/><Relationship Id="rId11" Type="http://schemas.openxmlformats.org/officeDocument/2006/relationships/image" Target="../media/image84.png"/><Relationship Id="rId5" Type="http://schemas.openxmlformats.org/officeDocument/2006/relationships/hyperlink" Target="http://www.nscl.msu.edu/" TargetMode="External"/><Relationship Id="rId10" Type="http://schemas.openxmlformats.org/officeDocument/2006/relationships/image" Target="../media/image83.png"/><Relationship Id="rId4" Type="http://schemas.openxmlformats.org/officeDocument/2006/relationships/hyperlink" Target="mailto:visits@nscl.msu.edu" TargetMode="External"/><Relationship Id="rId9" Type="http://schemas.openxmlformats.org/officeDocument/2006/relationships/image" Target="../media/image82.jpg"/></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8.gif"/><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0" y="1676400"/>
            <a:ext cx="9144000" cy="1564729"/>
          </a:xfrm>
          <a:prstGeom prst="rect">
            <a:avLst/>
          </a:prstGeom>
        </p:spPr>
        <p:txBody>
          <a:bodyPr/>
          <a:lstStyle>
            <a:lvl1pPr algn="ctr" defTabSz="803293" rtl="0" eaLnBrk="1" fontAlgn="base" hangingPunct="1">
              <a:lnSpc>
                <a:spcPct val="88000"/>
              </a:lnSpc>
              <a:spcBef>
                <a:spcPct val="0"/>
              </a:spcBef>
              <a:spcAft>
                <a:spcPct val="0"/>
              </a:spcAft>
              <a:defRPr sz="3200" b="1">
                <a:solidFill>
                  <a:schemeClr val="tx1"/>
                </a:solidFill>
                <a:latin typeface="Arial" charset="0"/>
                <a:ea typeface="ＭＳ Ｐゴシック" pitchFamily="-65" charset="-128"/>
                <a:cs typeface="ＭＳ Ｐゴシック" pitchFamily="-65" charset="-128"/>
              </a:defRPr>
            </a:lvl1pPr>
            <a:lvl2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2pPr>
            <a:lvl3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3pPr>
            <a:lvl4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4pPr>
            <a:lvl5pPr algn="ctr" defTabSz="803293" rtl="0" eaLnBrk="1" fontAlgn="base" hangingPunct="1">
              <a:lnSpc>
                <a:spcPct val="88000"/>
              </a:lnSpc>
              <a:spcBef>
                <a:spcPct val="0"/>
              </a:spcBef>
              <a:spcAft>
                <a:spcPct val="0"/>
              </a:spcAft>
              <a:defRPr sz="3200" b="1">
                <a:solidFill>
                  <a:srgbClr val="064308"/>
                </a:solidFill>
                <a:latin typeface="Arial" charset="0"/>
                <a:ea typeface="ＭＳ Ｐゴシック" pitchFamily="-65" charset="-128"/>
                <a:cs typeface="ＭＳ Ｐゴシック" pitchFamily="-65" charset="-128"/>
              </a:defRPr>
            </a:lvl5pPr>
            <a:lvl6pPr marL="457036"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6pPr>
            <a:lvl7pPr marL="914074"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7pPr>
            <a:lvl8pPr marL="1371109"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8pPr>
            <a:lvl9pPr marL="1828148" algn="ctr" defTabSz="807750" rtl="0" eaLnBrk="1" fontAlgn="base" hangingPunct="1">
              <a:lnSpc>
                <a:spcPct val="88000"/>
              </a:lnSpc>
              <a:spcBef>
                <a:spcPct val="0"/>
              </a:spcBef>
              <a:spcAft>
                <a:spcPct val="0"/>
              </a:spcAft>
              <a:defRPr sz="3200" b="1">
                <a:solidFill>
                  <a:srgbClr val="064308"/>
                </a:solidFill>
                <a:latin typeface="Arial" charset="0"/>
                <a:ea typeface="Arial" charset="0"/>
                <a:cs typeface="Arial" charset="0"/>
              </a:defRPr>
            </a:lvl9pPr>
          </a:lstStyle>
          <a:p>
            <a:pPr>
              <a:lnSpc>
                <a:spcPct val="75000"/>
              </a:lnSpc>
              <a:spcBef>
                <a:spcPct val="30000"/>
              </a:spcBef>
              <a:defRPr/>
            </a:pPr>
            <a:r>
              <a:rPr lang="en-US" sz="4400" dirty="0" smtClean="0">
                <a:effectLst>
                  <a:outerShdw blurRad="38100" dist="38100" dir="2700000" algn="tl">
                    <a:srgbClr val="000000"/>
                  </a:outerShdw>
                </a:effectLst>
              </a:rPr>
              <a:t>WHO WILL DISCOVER</a:t>
            </a:r>
          </a:p>
          <a:p>
            <a:pPr>
              <a:lnSpc>
                <a:spcPct val="75000"/>
              </a:lnSpc>
              <a:spcBef>
                <a:spcPct val="30000"/>
              </a:spcBef>
              <a:defRPr/>
            </a:pPr>
            <a:r>
              <a:rPr lang="en-US" sz="4400" dirty="0" smtClean="0">
                <a:effectLst>
                  <a:outerShdw blurRad="38100" dist="38100" dir="2700000" algn="tl">
                    <a:srgbClr val="000000"/>
                  </a:outerShdw>
                </a:effectLst>
              </a:rPr>
              <a:t>OUR FUTURE?</a:t>
            </a:r>
            <a:endParaRPr lang="en-US" sz="4400" dirty="0">
              <a:effectLst>
                <a:outerShdw blurRad="38100" dist="38100" dir="2700000" algn="tl">
                  <a:srgbClr val="000000"/>
                </a:outerShdw>
              </a:effectLst>
            </a:endParaRPr>
          </a:p>
          <a:p>
            <a:pPr>
              <a:lnSpc>
                <a:spcPct val="75000"/>
              </a:lnSpc>
              <a:spcBef>
                <a:spcPct val="30000"/>
              </a:spcBef>
              <a:defRPr/>
            </a:pPr>
            <a:r>
              <a:rPr lang="en-US" sz="2000" i="1" dirty="0" smtClean="0"/>
              <a:t>World-class nuclear experimentation and theory at </a:t>
            </a:r>
            <a:r>
              <a:rPr lang="en-US" sz="2000" i="1" dirty="0" smtClean="0">
                <a:solidFill>
                  <a:schemeClr val="accent4"/>
                </a:solidFill>
              </a:rPr>
              <a:t>MSU</a:t>
            </a:r>
            <a:endParaRPr lang="en-US" sz="2000" i="1" dirty="0">
              <a:solidFill>
                <a:schemeClr val="accent4"/>
              </a:solidFill>
            </a:endParaRPr>
          </a:p>
        </p:txBody>
      </p:sp>
      <p:sp>
        <p:nvSpPr>
          <p:cNvPr id="6" name="Subtitle 6"/>
          <p:cNvSpPr txBox="1">
            <a:spLocks/>
          </p:cNvSpPr>
          <p:nvPr/>
        </p:nvSpPr>
        <p:spPr>
          <a:xfrm>
            <a:off x="128289" y="3657600"/>
            <a:ext cx="9144000" cy="121920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Dr. Zach Constan</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Outreach Coordinator</a:t>
            </a:r>
          </a:p>
          <a:p>
            <a:pPr marL="0" indent="0" algn="ctr">
              <a:spcBef>
                <a:spcPts val="600"/>
              </a:spcBef>
              <a:buFont typeface="Wingdings" pitchFamily="2" charset="2"/>
              <a:buNone/>
            </a:pPr>
            <a:r>
              <a:rPr lang="en-US" sz="1800" kern="0" dirty="0" smtClean="0">
                <a:solidFill>
                  <a:schemeClr val="tx1"/>
                </a:solidFill>
                <a:latin typeface="Arial" pitchFamily="34" charset="0"/>
                <a:ea typeface="ＭＳ Ｐゴシック"/>
                <a:cs typeface="ＭＳ Ｐゴシック"/>
              </a:rPr>
              <a:t>National Superconducting Cyclotron Laboratory (NSCL)</a:t>
            </a:r>
          </a:p>
          <a:p>
            <a:pPr marL="0" indent="0" algn="ctr">
              <a:buFont typeface="Wingdings" pitchFamily="2" charset="2"/>
              <a:buNone/>
            </a:pPr>
            <a:endParaRPr lang="en-US" sz="1800" kern="0" dirty="0" smtClean="0">
              <a:ea typeface="ＭＳ Ｐゴシック"/>
              <a:cs typeface="ＭＳ Ｐゴシック"/>
            </a:endParaRPr>
          </a:p>
          <a:p>
            <a:pPr marL="0" indent="0" algn="ctr">
              <a:buFont typeface="Wingdings" pitchFamily="2" charset="2"/>
              <a:buNone/>
            </a:pPr>
            <a:endParaRPr lang="en-US" sz="1800" kern="0" dirty="0" smtClean="0">
              <a:latin typeface="Arial" pitchFamily="34" charset="0"/>
              <a:ea typeface="ＭＳ Ｐゴシック"/>
              <a:cs typeface="ＭＳ Ｐゴシック"/>
            </a:endParaRPr>
          </a:p>
        </p:txBody>
      </p:sp>
      <p:sp>
        <p:nvSpPr>
          <p:cNvPr id="5" name="Oval 4"/>
          <p:cNvSpPr/>
          <p:nvPr/>
        </p:nvSpPr>
        <p:spPr>
          <a:xfrm>
            <a:off x="3733800" y="35052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Tree>
    <p:extLst>
      <p:ext uri="{BB962C8B-B14F-4D97-AF65-F5344CB8AC3E}">
        <p14:creationId xmlns:p14="http://schemas.microsoft.com/office/powerpoint/2010/main" val="30872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sz="4000" b="1" dirty="0" smtClean="0"/>
              <a:t>Our staff makes it possible</a:t>
            </a:r>
            <a:endParaRPr lang="en-US" sz="4000" b="1"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650" y="2501380"/>
            <a:ext cx="7990258" cy="930148"/>
          </a:xfrm>
          <a:prstGeom prst="rect">
            <a:avLst/>
          </a:prstGeom>
        </p:spPr>
      </p:pic>
      <p:sp>
        <p:nvSpPr>
          <p:cNvPr id="5" name="TextBox 4"/>
          <p:cNvSpPr txBox="1"/>
          <p:nvPr/>
        </p:nvSpPr>
        <p:spPr>
          <a:xfrm>
            <a:off x="5475130" y="1813190"/>
            <a:ext cx="1569027" cy="523220"/>
          </a:xfrm>
          <a:prstGeom prst="rect">
            <a:avLst/>
          </a:prstGeom>
          <a:noFill/>
        </p:spPr>
        <p:txBody>
          <a:bodyPr wrap="square" rtlCol="0">
            <a:spAutoFit/>
          </a:bodyPr>
          <a:lstStyle/>
          <a:p>
            <a:pPr algn="ctr"/>
            <a:r>
              <a:rPr lang="en-US" sz="1400" b="1" dirty="0" smtClean="0">
                <a:latin typeface="Century Gothic" panose="020B0502020202020204" pitchFamily="34" charset="0"/>
              </a:rPr>
              <a:t>Theorists and Experimenters</a:t>
            </a:r>
            <a:endParaRPr lang="en-US" sz="1400" b="1" dirty="0">
              <a:latin typeface="Century Gothic" panose="020B0502020202020204" pitchFamily="34" charset="0"/>
            </a:endParaRPr>
          </a:p>
        </p:txBody>
      </p:sp>
      <p:sp>
        <p:nvSpPr>
          <p:cNvPr id="6" name="TextBox 5"/>
          <p:cNvSpPr txBox="1"/>
          <p:nvPr/>
        </p:nvSpPr>
        <p:spPr>
          <a:xfrm>
            <a:off x="2590800" y="3604736"/>
            <a:ext cx="1606379" cy="738664"/>
          </a:xfrm>
          <a:prstGeom prst="rect">
            <a:avLst/>
          </a:prstGeom>
          <a:noFill/>
        </p:spPr>
        <p:txBody>
          <a:bodyPr wrap="square" rtlCol="0">
            <a:spAutoFit/>
          </a:bodyPr>
          <a:lstStyle/>
          <a:p>
            <a:pPr algn="ctr"/>
            <a:r>
              <a:rPr lang="en-US" sz="1400" b="1" dirty="0" smtClean="0">
                <a:latin typeface="Century Gothic" panose="020B0502020202020204" pitchFamily="34" charset="0"/>
              </a:rPr>
              <a:t>Undergraduate and Graduate</a:t>
            </a:r>
          </a:p>
          <a:p>
            <a:pPr algn="ctr"/>
            <a:r>
              <a:rPr lang="en-US" sz="1400" b="1" dirty="0" smtClean="0">
                <a:latin typeface="Century Gothic" panose="020B0502020202020204" pitchFamily="34" charset="0"/>
              </a:rPr>
              <a:t>students</a:t>
            </a:r>
            <a:endParaRPr lang="en-US" sz="1400" b="1" dirty="0">
              <a:latin typeface="Century Gothic" panose="020B0502020202020204" pitchFamily="34" charset="0"/>
            </a:endParaRPr>
          </a:p>
        </p:txBody>
      </p:sp>
      <p:sp>
        <p:nvSpPr>
          <p:cNvPr id="7" name="TextBox 6"/>
          <p:cNvSpPr txBox="1"/>
          <p:nvPr/>
        </p:nvSpPr>
        <p:spPr>
          <a:xfrm>
            <a:off x="7562115" y="1813190"/>
            <a:ext cx="1243914" cy="523220"/>
          </a:xfrm>
          <a:prstGeom prst="rect">
            <a:avLst/>
          </a:prstGeom>
          <a:noFill/>
        </p:spPr>
        <p:txBody>
          <a:bodyPr wrap="square" rtlCol="0">
            <a:spAutoFit/>
          </a:bodyPr>
          <a:lstStyle/>
          <a:p>
            <a:pPr algn="ctr"/>
            <a:r>
              <a:rPr lang="en-US" sz="1400" b="1" dirty="0" smtClean="0">
                <a:latin typeface="Century Gothic" panose="020B0502020202020204" pitchFamily="34" charset="0"/>
              </a:rPr>
              <a:t>Facility operators</a:t>
            </a:r>
            <a:endParaRPr lang="en-US" sz="1400" b="1" dirty="0">
              <a:latin typeface="Century Gothic" panose="020B0502020202020204" pitchFamily="34" charset="0"/>
            </a:endParaRPr>
          </a:p>
        </p:txBody>
      </p:sp>
      <p:sp>
        <p:nvSpPr>
          <p:cNvPr id="8" name="TextBox 7"/>
          <p:cNvSpPr txBox="1"/>
          <p:nvPr/>
        </p:nvSpPr>
        <p:spPr>
          <a:xfrm>
            <a:off x="4676517" y="3604736"/>
            <a:ext cx="1370055" cy="523220"/>
          </a:xfrm>
          <a:prstGeom prst="rect">
            <a:avLst/>
          </a:prstGeom>
          <a:noFill/>
        </p:spPr>
        <p:txBody>
          <a:bodyPr wrap="square" rtlCol="0">
            <a:spAutoFit/>
          </a:bodyPr>
          <a:lstStyle/>
          <a:p>
            <a:pPr algn="ctr"/>
            <a:r>
              <a:rPr lang="en-US" sz="1400" b="1" dirty="0" smtClean="0">
                <a:latin typeface="Century Gothic" panose="020B0502020202020204" pitchFamily="34" charset="0"/>
              </a:rPr>
              <a:t>Technicians &amp; machinists</a:t>
            </a:r>
            <a:endParaRPr lang="en-US" sz="1400" b="1" dirty="0">
              <a:latin typeface="Century Gothic" panose="020B0502020202020204" pitchFamily="34" charset="0"/>
            </a:endParaRPr>
          </a:p>
        </p:txBody>
      </p:sp>
      <p:sp>
        <p:nvSpPr>
          <p:cNvPr id="9" name="TextBox 8"/>
          <p:cNvSpPr txBox="1"/>
          <p:nvPr/>
        </p:nvSpPr>
        <p:spPr>
          <a:xfrm>
            <a:off x="1960148" y="1792131"/>
            <a:ext cx="1643448" cy="523220"/>
          </a:xfrm>
          <a:prstGeom prst="rect">
            <a:avLst/>
          </a:prstGeom>
          <a:noFill/>
        </p:spPr>
        <p:txBody>
          <a:bodyPr wrap="square" rtlCol="0">
            <a:spAutoFit/>
          </a:bodyPr>
          <a:lstStyle/>
          <a:p>
            <a:pPr algn="ctr"/>
            <a:r>
              <a:rPr lang="en-US" sz="1400" b="1" dirty="0" smtClean="0">
                <a:latin typeface="Century Gothic" panose="020B0502020202020204" pitchFamily="34" charset="0"/>
              </a:rPr>
              <a:t>Research and Development</a:t>
            </a:r>
            <a:endParaRPr lang="en-US" sz="1400" b="1" dirty="0">
              <a:latin typeface="Century Gothic" panose="020B0502020202020204" pitchFamily="34" charset="0"/>
            </a:endParaRPr>
          </a:p>
        </p:txBody>
      </p:sp>
      <p:sp>
        <p:nvSpPr>
          <p:cNvPr id="10" name="TextBox 9"/>
          <p:cNvSpPr txBox="1"/>
          <p:nvPr/>
        </p:nvSpPr>
        <p:spPr>
          <a:xfrm>
            <a:off x="1107989" y="3604736"/>
            <a:ext cx="1243914" cy="523220"/>
          </a:xfrm>
          <a:prstGeom prst="rect">
            <a:avLst/>
          </a:prstGeom>
          <a:noFill/>
        </p:spPr>
        <p:txBody>
          <a:bodyPr wrap="square" rtlCol="0">
            <a:spAutoFit/>
          </a:bodyPr>
          <a:lstStyle/>
          <a:p>
            <a:pPr algn="ctr"/>
            <a:r>
              <a:rPr lang="en-US" sz="1400" b="1" dirty="0" smtClean="0">
                <a:latin typeface="Century Gothic" panose="020B0502020202020204" pitchFamily="34" charset="0"/>
              </a:rPr>
              <a:t>Designers &amp; engineers</a:t>
            </a:r>
            <a:endParaRPr lang="en-US" sz="1400" b="1" dirty="0">
              <a:latin typeface="Century Gothic" panose="020B0502020202020204" pitchFamily="34" charset="0"/>
            </a:endParaRPr>
          </a:p>
        </p:txBody>
      </p:sp>
      <p:cxnSp>
        <p:nvCxnSpPr>
          <p:cNvPr id="11" name="Straight Connector 10"/>
          <p:cNvCxnSpPr/>
          <p:nvPr/>
        </p:nvCxnSpPr>
        <p:spPr>
          <a:xfrm>
            <a:off x="2500184" y="230972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2" name="Straight Connector 11"/>
          <p:cNvCxnSpPr/>
          <p:nvPr/>
        </p:nvCxnSpPr>
        <p:spPr>
          <a:xfrm>
            <a:off x="1845276" y="3273184"/>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3" name="Straight Connector 12"/>
          <p:cNvCxnSpPr/>
          <p:nvPr/>
        </p:nvCxnSpPr>
        <p:spPr>
          <a:xfrm>
            <a:off x="3369276" y="3289980"/>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4" name="Straight Connector 13"/>
          <p:cNvCxnSpPr/>
          <p:nvPr/>
        </p:nvCxnSpPr>
        <p:spPr>
          <a:xfrm>
            <a:off x="6046573" y="2324896"/>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5" name="Straight Connector 14"/>
          <p:cNvCxnSpPr/>
          <p:nvPr/>
        </p:nvCxnSpPr>
        <p:spPr>
          <a:xfrm>
            <a:off x="8394357" y="2303779"/>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cxnSp>
        <p:nvCxnSpPr>
          <p:cNvPr id="16" name="Straight Connector 15"/>
          <p:cNvCxnSpPr/>
          <p:nvPr/>
        </p:nvCxnSpPr>
        <p:spPr>
          <a:xfrm>
            <a:off x="4934465" y="3273183"/>
            <a:ext cx="0" cy="316687"/>
          </a:xfrm>
          <a:prstGeom prst="line">
            <a:avLst/>
          </a:prstGeom>
          <a:effectLst>
            <a:outerShdw blurRad="50800" dist="38100" dir="5400000" algn="t" rotWithShape="0">
              <a:prstClr val="black">
                <a:alpha val="40000"/>
              </a:prstClr>
            </a:outerShdw>
          </a:effectLst>
        </p:spPr>
        <p:style>
          <a:lnRef idx="3">
            <a:schemeClr val="accent6"/>
          </a:lnRef>
          <a:fillRef idx="0">
            <a:schemeClr val="accent6"/>
          </a:fillRef>
          <a:effectRef idx="2">
            <a:schemeClr val="accent6"/>
          </a:effectRef>
          <a:fontRef idx="minor">
            <a:schemeClr val="tx1"/>
          </a:fontRef>
        </p:style>
      </p:cxnSp>
      <p:sp>
        <p:nvSpPr>
          <p:cNvPr id="17" name="Rectangle 16"/>
          <p:cNvSpPr/>
          <p:nvPr/>
        </p:nvSpPr>
        <p:spPr>
          <a:xfrm>
            <a:off x="381000" y="4343400"/>
            <a:ext cx="8610600" cy="1477328"/>
          </a:xfrm>
          <a:prstGeom prst="rect">
            <a:avLst/>
          </a:prstGeom>
        </p:spPr>
        <p:txBody>
          <a:bodyPr wrap="square">
            <a:spAutoFit/>
          </a:bodyPr>
          <a:lstStyle/>
          <a:p>
            <a:r>
              <a:rPr lang="en-US" dirty="0" smtClean="0">
                <a:latin typeface="Arial" panose="020B0604020202020204" pitchFamily="34" charset="0"/>
                <a:cs typeface="Arial" panose="020B0604020202020204" pitchFamily="34" charset="0"/>
              </a:rPr>
              <a:t>Our people learned useful skills in:</a:t>
            </a:r>
          </a:p>
          <a:p>
            <a:r>
              <a:rPr lang="en-US" b="1" dirty="0" smtClean="0">
                <a:cs typeface="Arial" panose="020B0604020202020204" pitchFamily="34" charset="0"/>
              </a:rPr>
              <a:t>nuclear science </a:t>
            </a:r>
            <a:r>
              <a:rPr lang="en-US" b="1" dirty="0">
                <a:cs typeface="Arial" panose="020B0604020202020204" pitchFamily="34" charset="0"/>
              </a:rPr>
              <a:t>▪ physics ▪ chemistry ▪ all types of engineering ▪ mathematics ▪ </a:t>
            </a:r>
            <a:r>
              <a:rPr lang="en-US" b="1" dirty="0" smtClean="0">
                <a:cs typeface="Arial" panose="020B0604020202020204" pitchFamily="34" charset="0"/>
              </a:rPr>
              <a:t>computer </a:t>
            </a:r>
            <a:r>
              <a:rPr lang="en-US" b="1" dirty="0">
                <a:cs typeface="Arial" panose="020B0604020202020204" pitchFamily="34" charset="0"/>
              </a:rPr>
              <a:t>science </a:t>
            </a:r>
            <a:r>
              <a:rPr lang="en-US" b="1" dirty="0" smtClean="0">
                <a:cs typeface="Arial" panose="020B0604020202020204" pitchFamily="34" charset="0"/>
              </a:rPr>
              <a:t>▪ welding </a:t>
            </a:r>
            <a:r>
              <a:rPr lang="en-US" b="1" dirty="0">
                <a:cs typeface="Arial" panose="020B0604020202020204" pitchFamily="34" charset="0"/>
              </a:rPr>
              <a:t>▪ machining ▪ </a:t>
            </a:r>
            <a:r>
              <a:rPr lang="en-US" b="1" dirty="0" smtClean="0">
                <a:cs typeface="Arial" panose="020B0604020202020204" pitchFamily="34" charset="0"/>
              </a:rPr>
              <a:t>pipefitting</a:t>
            </a:r>
            <a:r>
              <a:rPr lang="en-US" b="1" dirty="0">
                <a:cs typeface="Arial" panose="020B0604020202020204" pitchFamily="34" charset="0"/>
              </a:rPr>
              <a:t> ▪</a:t>
            </a:r>
            <a:r>
              <a:rPr lang="en-US" dirty="0">
                <a:cs typeface="Arial" panose="020B0604020202020204" pitchFamily="34" charset="0"/>
              </a:rPr>
              <a:t> </a:t>
            </a:r>
            <a:r>
              <a:rPr lang="en-US" dirty="0" smtClean="0">
                <a:cs typeface="Arial" panose="020B0604020202020204" pitchFamily="34" charset="0"/>
              </a:rPr>
              <a:t>and so on</a:t>
            </a:r>
            <a:r>
              <a:rPr lang="en-US" dirty="0" smtClean="0">
                <a:latin typeface="Arial" panose="020B0604020202020204" pitchFamily="34" charset="0"/>
                <a:cs typeface="Arial" panose="020B0604020202020204" pitchFamily="34" charset="0"/>
              </a:rPr>
              <a:t>… </a:t>
            </a:r>
          </a:p>
          <a:p>
            <a:endParaRPr lang="en-US" dirty="0" smtClean="0">
              <a:solidFill>
                <a:schemeClr val="accent6">
                  <a:lumMod val="75000"/>
                </a:schemeClr>
              </a:solidFill>
              <a:cs typeface="Arial" panose="020B0604020202020204" pitchFamily="34" charset="0"/>
            </a:endParaRPr>
          </a:p>
          <a:p>
            <a:r>
              <a:rPr lang="en-US" dirty="0" smtClean="0">
                <a:cs typeface="Arial" panose="020B0604020202020204" pitchFamily="34" charset="0"/>
              </a:rPr>
              <a:t>If you like </a:t>
            </a:r>
            <a:r>
              <a:rPr lang="en-US" dirty="0" smtClean="0">
                <a:solidFill>
                  <a:srgbClr val="67B14B"/>
                </a:solidFill>
                <a:cs typeface="Arial" panose="020B0604020202020204" pitchFamily="34" charset="0"/>
              </a:rPr>
              <a:t>Science, Technology, Engineering, and Math (STEM)</a:t>
            </a:r>
            <a:r>
              <a:rPr lang="en-US" dirty="0" smtClean="0">
                <a:cs typeface="Arial" panose="020B0604020202020204" pitchFamily="34" charset="0"/>
              </a:rPr>
              <a:t>, that’s what we do!</a:t>
            </a:r>
            <a:endParaRPr lang="en-US" dirty="0">
              <a:cs typeface="Arial" panose="020B0604020202020204" pitchFamily="34" charset="0"/>
            </a:endParaRPr>
          </a:p>
        </p:txBody>
      </p:sp>
      <p:sp>
        <p:nvSpPr>
          <p:cNvPr id="3" name="TextBox 2"/>
          <p:cNvSpPr txBox="1"/>
          <p:nvPr/>
        </p:nvSpPr>
        <p:spPr>
          <a:xfrm>
            <a:off x="4572000" y="5720862"/>
            <a:ext cx="2198038" cy="369332"/>
          </a:xfrm>
          <a:prstGeom prst="rect">
            <a:avLst/>
          </a:prstGeom>
          <a:noFill/>
        </p:spPr>
        <p:txBody>
          <a:bodyPr wrap="none" rtlCol="0">
            <a:spAutoFit/>
          </a:bodyPr>
          <a:lstStyle/>
          <a:p>
            <a:r>
              <a:rPr lang="en-US" i="1" dirty="0" smtClean="0"/>
              <a:t>(and skilled trades!)</a:t>
            </a:r>
            <a:endParaRPr lang="en-US" i="1" dirty="0"/>
          </a:p>
        </p:txBody>
      </p:sp>
      <p:sp>
        <p:nvSpPr>
          <p:cNvPr id="18" name="Content Placeholder 2"/>
          <p:cNvSpPr txBox="1">
            <a:spLocks/>
          </p:cNvSpPr>
          <p:nvPr/>
        </p:nvSpPr>
        <p:spPr>
          <a:xfrm>
            <a:off x="631901" y="1124319"/>
            <a:ext cx="7980092" cy="624234"/>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Font typeface="Wingdings" pitchFamily="2" charset="2"/>
              <a:buNone/>
            </a:pPr>
            <a:r>
              <a:rPr lang="en-US" sz="3600" b="1" kern="0" dirty="0" smtClean="0">
                <a:latin typeface="Arial Black" panose="020B0A04020102020204" pitchFamily="34" charset="0"/>
              </a:rPr>
              <a:t>800+ employees</a:t>
            </a:r>
          </a:p>
          <a:p>
            <a:pPr marL="457200" lvl="1" indent="0">
              <a:buFont typeface="Arial" pitchFamily="34" charset="0"/>
              <a:buNone/>
            </a:pPr>
            <a:endParaRPr lang="en-US" kern="0" dirty="0" smtClean="0"/>
          </a:p>
          <a:p>
            <a:pPr marL="457200" lvl="1" indent="0">
              <a:buFont typeface="Arial" pitchFamily="34" charset="0"/>
              <a:buNone/>
            </a:pPr>
            <a:endParaRPr lang="en-US" kern="0" dirty="0" smtClean="0"/>
          </a:p>
        </p:txBody>
      </p:sp>
    </p:spTree>
    <p:extLst>
      <p:ext uri="{BB962C8B-B14F-4D97-AF65-F5344CB8AC3E}">
        <p14:creationId xmlns:p14="http://schemas.microsoft.com/office/powerpoint/2010/main" val="1820391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Effect transition="in" filter="fade">
                                      <p:cBhvr>
                                        <p:cTn id="11" dur="500"/>
                                        <p:tgtEl>
                                          <p:spTgt spid="9">
                                            <p:txEl>
                                              <p:pRg st="0" end="0"/>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3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5000"/>
                            </p:stCondLst>
                            <p:childTnLst>
                              <p:par>
                                <p:cTn id="29" presetID="22" presetClass="entr" presetSubtype="1"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2000"/>
                                        <p:tgtEl>
                                          <p:spTgt spid="17"/>
                                        </p:tgtEl>
                                      </p:cBhvr>
                                    </p:animEffect>
                                  </p:childTnLst>
                                </p:cTn>
                              </p:par>
                            </p:childTnLst>
                          </p:cTn>
                        </p:par>
                        <p:par>
                          <p:cTn id="32" fill="hold">
                            <p:stCondLst>
                              <p:cond delay="7000"/>
                            </p:stCondLst>
                            <p:childTnLst>
                              <p:par>
                                <p:cTn id="33" presetID="22" presetClass="entr" presetSubtype="1" fill="hold" grpId="0"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up)">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build="p"/>
      <p:bldP spid="10" grpId="0"/>
      <p:bldP spid="17"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Training the next generation</a:t>
            </a:r>
            <a:endParaRPr lang="en-US" sz="4000" dirty="0"/>
          </a:p>
        </p:txBody>
      </p:sp>
      <p:sp>
        <p:nvSpPr>
          <p:cNvPr id="3" name="Content Placeholder 2"/>
          <p:cNvSpPr txBox="1">
            <a:spLocks/>
          </p:cNvSpPr>
          <p:nvPr/>
        </p:nvSpPr>
        <p:spPr>
          <a:xfrm>
            <a:off x="628650" y="1143000"/>
            <a:ext cx="4368800" cy="2198914"/>
          </a:xfrm>
          <a:prstGeom prst="rect">
            <a:avLst/>
          </a:prstGeom>
        </p:spPr>
        <p:txBody>
          <a:bodyPr>
            <a:normAutofit/>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gn="ctr">
              <a:buFont typeface="Wingdings" pitchFamily="2" charset="2"/>
              <a:buNone/>
            </a:pPr>
            <a:r>
              <a:rPr lang="en-US" kern="0" dirty="0" smtClean="0"/>
              <a:t>NSCL has the </a:t>
            </a:r>
          </a:p>
          <a:p>
            <a:pPr marL="0" indent="0" algn="ctr">
              <a:buFont typeface="Wingdings" pitchFamily="2" charset="2"/>
              <a:buNone/>
            </a:pPr>
            <a:r>
              <a:rPr lang="en-US" sz="3200" b="1" kern="0" dirty="0" smtClean="0">
                <a:latin typeface="Arial Black" panose="020B0A04020102020204" pitchFamily="34" charset="0"/>
              </a:rPr>
              <a:t>#1 ranked nuclear science program </a:t>
            </a:r>
          </a:p>
          <a:p>
            <a:pPr marL="0" indent="0" algn="ctr">
              <a:buFont typeface="Wingdings" pitchFamily="2" charset="2"/>
              <a:buNone/>
            </a:pPr>
            <a:r>
              <a:rPr lang="en-US" kern="0" dirty="0" smtClean="0"/>
              <a:t>among US graduate schools</a:t>
            </a:r>
          </a:p>
          <a:p>
            <a:pPr marL="0" indent="0" algn="ctr">
              <a:buFont typeface="Wingdings" pitchFamily="2" charset="2"/>
              <a:buNone/>
            </a:pPr>
            <a:r>
              <a:rPr lang="en-US" sz="1200" i="1" kern="0" dirty="0" smtClean="0"/>
              <a:t>(U.S. News &amp; World Report, 2018)</a:t>
            </a:r>
            <a:endParaRPr lang="en-US" sz="1200" i="1" kern="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6943" y="1142999"/>
            <a:ext cx="2988816" cy="2198915"/>
          </a:xfrm>
          <a:prstGeom prst="rect">
            <a:avLst/>
          </a:prstGeom>
        </p:spPr>
      </p:pic>
      <p:sp>
        <p:nvSpPr>
          <p:cNvPr id="5" name="Content Placeholder 2"/>
          <p:cNvSpPr txBox="1">
            <a:spLocks/>
          </p:cNvSpPr>
          <p:nvPr/>
        </p:nvSpPr>
        <p:spPr>
          <a:xfrm>
            <a:off x="4932900" y="3683000"/>
            <a:ext cx="3850881" cy="2476500"/>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smtClean="0">
                <a:solidFill>
                  <a:schemeClr val="tx1"/>
                </a:solidFill>
              </a:rPr>
              <a:t>NSCL Outreach offers:</a:t>
            </a:r>
          </a:p>
          <a:p>
            <a:r>
              <a:rPr lang="en-US" sz="1800" b="1" dirty="0" smtClean="0">
                <a:solidFill>
                  <a:schemeClr val="tx1"/>
                </a:solidFill>
              </a:rPr>
              <a:t>Tours</a:t>
            </a:r>
            <a:r>
              <a:rPr lang="en-US" sz="1800" dirty="0" smtClean="0">
                <a:solidFill>
                  <a:schemeClr val="tx1"/>
                </a:solidFill>
              </a:rPr>
              <a:t> for the general public</a:t>
            </a:r>
          </a:p>
          <a:p>
            <a:r>
              <a:rPr lang="en-US" sz="1800" b="1" dirty="0" smtClean="0">
                <a:solidFill>
                  <a:schemeClr val="tx1"/>
                </a:solidFill>
              </a:rPr>
              <a:t>Summer research programs </a:t>
            </a:r>
            <a:r>
              <a:rPr lang="en-US" sz="1800" dirty="0" smtClean="0">
                <a:solidFill>
                  <a:schemeClr val="tx1"/>
                </a:solidFill>
              </a:rPr>
              <a:t>for middle &amp; high school students</a:t>
            </a:r>
          </a:p>
          <a:p>
            <a:r>
              <a:rPr lang="en-US" sz="1800" dirty="0" smtClean="0">
                <a:solidFill>
                  <a:schemeClr val="tx1"/>
                </a:solidFill>
              </a:rPr>
              <a:t>Nuclear science experiments and </a:t>
            </a:r>
            <a:r>
              <a:rPr lang="en-US" sz="1800" b="1" dirty="0" smtClean="0">
                <a:solidFill>
                  <a:schemeClr val="tx1"/>
                </a:solidFill>
              </a:rPr>
              <a:t>lessons for teachers </a:t>
            </a:r>
            <a:r>
              <a:rPr lang="en-US" sz="1800" dirty="0" smtClean="0">
                <a:solidFill>
                  <a:schemeClr val="tx1"/>
                </a:solidFill>
              </a:rPr>
              <a:t>to use</a:t>
            </a:r>
          </a:p>
          <a:p>
            <a:r>
              <a:rPr lang="en-US" sz="1800" dirty="0" smtClean="0">
                <a:solidFill>
                  <a:schemeClr val="tx1"/>
                </a:solidFill>
              </a:rPr>
              <a:t>For more information online: </a:t>
            </a:r>
            <a:r>
              <a:rPr lang="en-US" sz="1800" dirty="0">
                <a:solidFill>
                  <a:srgbClr val="67B14B"/>
                </a:solidFill>
                <a:hlinkClick r:id="rId4"/>
              </a:rPr>
              <a:t>www.nscl.msu.edu/public/education</a:t>
            </a:r>
            <a:r>
              <a:rPr lang="en-US" sz="1800" dirty="0" smtClean="0">
                <a:solidFill>
                  <a:schemeClr val="tx1"/>
                </a:solidFill>
              </a:rPr>
              <a:t> </a:t>
            </a:r>
            <a:endParaRPr lang="en-US" sz="1800" dirty="0">
              <a:solidFill>
                <a:schemeClr val="tx1"/>
              </a:solidFill>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801" y="3429000"/>
            <a:ext cx="3429000" cy="2574036"/>
          </a:xfrm>
          <a:prstGeom prst="rect">
            <a:avLst/>
          </a:prstGeom>
        </p:spPr>
      </p:pic>
    </p:spTree>
    <p:extLst>
      <p:ext uri="{BB962C8B-B14F-4D97-AF65-F5344CB8AC3E}">
        <p14:creationId xmlns:p14="http://schemas.microsoft.com/office/powerpoint/2010/main" val="14153421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How to break your nuclei</a:t>
            </a:r>
            <a:endParaRPr lang="en-US" sz="4000" dirty="0"/>
          </a:p>
        </p:txBody>
      </p:sp>
      <p:sp>
        <p:nvSpPr>
          <p:cNvPr id="3" name="Text Box 4"/>
          <p:cNvSpPr txBox="1">
            <a:spLocks noChangeArrowheads="1"/>
          </p:cNvSpPr>
          <p:nvPr/>
        </p:nvSpPr>
        <p:spPr bwMode="auto">
          <a:xfrm rot="5400000">
            <a:off x="5729046" y="3378347"/>
            <a:ext cx="52578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400" dirty="0">
                <a:solidFill>
                  <a:schemeClr val="accent6">
                    <a:lumMod val="75000"/>
                  </a:schemeClr>
                </a:solidFill>
                <a:latin typeface="Century Gothic" panose="020B0502020202020204" pitchFamily="34" charset="0"/>
              </a:rPr>
              <a:t>NSCL’s Coupled Cyclotron Facility</a:t>
            </a:r>
          </a:p>
        </p:txBody>
      </p:sp>
      <p:pic>
        <p:nvPicPr>
          <p:cNvPr id="4" name="Walk through the CC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3400" y="1119294"/>
            <a:ext cx="7469659" cy="4979773"/>
          </a:xfrm>
          <a:prstGeom prst="rect">
            <a:avLst/>
          </a:prstGeom>
        </p:spPr>
      </p:pic>
    </p:spTree>
    <p:extLst>
      <p:ext uri="{BB962C8B-B14F-4D97-AF65-F5344CB8AC3E}">
        <p14:creationId xmlns:p14="http://schemas.microsoft.com/office/powerpoint/2010/main" val="1855567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29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2620815" y="2663426"/>
            <a:ext cx="2065158" cy="184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26"/>
          <p:cNvGrpSpPr>
            <a:grpSpLocks/>
          </p:cNvGrpSpPr>
          <p:nvPr/>
        </p:nvGrpSpPr>
        <p:grpSpPr bwMode="auto">
          <a:xfrm>
            <a:off x="4358761" y="1219200"/>
            <a:ext cx="4463406" cy="4134236"/>
            <a:chOff x="2976" y="808"/>
            <a:chExt cx="2278" cy="2110"/>
          </a:xfrm>
        </p:grpSpPr>
        <p:sp>
          <p:nvSpPr>
            <p:cNvPr id="12296" name="Text Box 23"/>
            <p:cNvSpPr txBox="1">
              <a:spLocks noChangeArrowheads="1"/>
            </p:cNvSpPr>
            <p:nvPr/>
          </p:nvSpPr>
          <p:spPr bwMode="auto">
            <a:xfrm>
              <a:off x="4252" y="1858"/>
              <a:ext cx="1002"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Gamma </a:t>
              </a:r>
              <a:r>
                <a:rPr lang="en-US" altLang="en-US" sz="1600" dirty="0" smtClean="0">
                  <a:solidFill>
                    <a:schemeClr val="accent6">
                      <a:lumMod val="75000"/>
                    </a:schemeClr>
                  </a:solidFill>
                  <a:latin typeface="Times New Roman" panose="02020603050405020304" pitchFamily="18" charset="0"/>
                </a:rPr>
                <a:t>ray </a:t>
              </a:r>
            </a:p>
            <a:p>
              <a:pPr eaLnBrk="1" hangingPunct="1">
                <a:spcBef>
                  <a:spcPts val="0"/>
                </a:spcBef>
                <a:buFontTx/>
                <a:buNone/>
              </a:pPr>
              <a:r>
                <a:rPr lang="en-US" altLang="en-US" sz="1600" dirty="0" smtClean="0">
                  <a:solidFill>
                    <a:schemeClr val="accent6">
                      <a:lumMod val="75000"/>
                    </a:schemeClr>
                  </a:solidFill>
                  <a:latin typeface="Times New Roman" panose="02020603050405020304" pitchFamily="18" charset="0"/>
                </a:rPr>
                <a:t>(high energy light)</a:t>
              </a:r>
              <a:endParaRPr lang="en-US" altLang="en-US" sz="1600" dirty="0">
                <a:solidFill>
                  <a:schemeClr val="accent6">
                    <a:lumMod val="75000"/>
                  </a:schemeClr>
                </a:solidFill>
                <a:latin typeface="Times New Roman" panose="02020603050405020304" pitchFamily="18" charset="0"/>
              </a:endParaRPr>
            </a:p>
          </p:txBody>
        </p:sp>
        <p:sp>
          <p:nvSpPr>
            <p:cNvPr id="12298" name="Rectangle 7"/>
            <p:cNvSpPr>
              <a:spLocks noChangeArrowheads="1"/>
            </p:cNvSpPr>
            <p:nvPr/>
          </p:nvSpPr>
          <p:spPr bwMode="auto">
            <a:xfrm>
              <a:off x="3144" y="994"/>
              <a:ext cx="1968" cy="1924"/>
            </a:xfrm>
            <a:prstGeom prst="rect">
              <a:avLst/>
            </a:prstGeom>
            <a:noFill/>
            <a:ln w="19050">
              <a:solidFill>
                <a:srgbClr val="D6A162"/>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endParaRPr lang="en-US" altLang="en-US" sz="4400">
                <a:solidFill>
                  <a:schemeClr val="tx2"/>
                </a:solidFill>
                <a:latin typeface="Times New Roman" panose="02020603050405020304" pitchFamily="18" charset="0"/>
              </a:endParaRPr>
            </a:p>
          </p:txBody>
        </p:sp>
        <p:pic>
          <p:nvPicPr>
            <p:cNvPr id="12299" name="Picture 1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696" y="2212"/>
              <a:ext cx="288"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Picture 13"/>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368" y="808"/>
              <a:ext cx="947" cy="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14"/>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3504" y="2640"/>
              <a:ext cx="255" cy="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15"/>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3696" y="1540"/>
              <a:ext cx="288" cy="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Line 16"/>
            <p:cNvSpPr>
              <a:spLocks noChangeShapeType="1"/>
            </p:cNvSpPr>
            <p:nvPr/>
          </p:nvSpPr>
          <p:spPr bwMode="auto">
            <a:xfrm flipV="1">
              <a:off x="3024" y="1392"/>
              <a:ext cx="432" cy="240"/>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4" name="Line 17"/>
            <p:cNvSpPr>
              <a:spLocks noChangeShapeType="1"/>
            </p:cNvSpPr>
            <p:nvPr/>
          </p:nvSpPr>
          <p:spPr bwMode="auto">
            <a:xfrm flipV="1">
              <a:off x="3072" y="1728"/>
              <a:ext cx="528" cy="144"/>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5" name="Line 18"/>
            <p:cNvSpPr>
              <a:spLocks noChangeShapeType="1"/>
            </p:cNvSpPr>
            <p:nvPr/>
          </p:nvSpPr>
          <p:spPr bwMode="auto">
            <a:xfrm flipV="1">
              <a:off x="3072" y="2016"/>
              <a:ext cx="288" cy="0"/>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6" name="Line 19"/>
            <p:cNvSpPr>
              <a:spLocks noChangeShapeType="1"/>
            </p:cNvSpPr>
            <p:nvPr/>
          </p:nvSpPr>
          <p:spPr bwMode="auto">
            <a:xfrm>
              <a:off x="3024" y="2208"/>
              <a:ext cx="576" cy="96"/>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7" name="Line 20"/>
            <p:cNvSpPr>
              <a:spLocks noChangeShapeType="1"/>
            </p:cNvSpPr>
            <p:nvPr/>
          </p:nvSpPr>
          <p:spPr bwMode="auto">
            <a:xfrm>
              <a:off x="2976" y="2352"/>
              <a:ext cx="480" cy="336"/>
            </a:xfrm>
            <a:prstGeom prst="line">
              <a:avLst/>
            </a:prstGeom>
            <a:noFill/>
            <a:ln w="19050">
              <a:solidFill>
                <a:schemeClr val="accent6">
                  <a:lumMod val="75000"/>
                </a:schemeClr>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p>
          </p:txBody>
        </p:sp>
        <p:sp>
          <p:nvSpPr>
            <p:cNvPr id="12308" name="Text Box 21"/>
            <p:cNvSpPr txBox="1">
              <a:spLocks noChangeArrowheads="1"/>
            </p:cNvSpPr>
            <p:nvPr/>
          </p:nvSpPr>
          <p:spPr bwMode="auto">
            <a:xfrm>
              <a:off x="3888" y="1056"/>
              <a:ext cx="1008"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Alpha particle </a:t>
              </a:r>
              <a:r>
                <a:rPr lang="en-US" altLang="en-US" sz="1600" dirty="0" smtClean="0">
                  <a:solidFill>
                    <a:schemeClr val="accent6">
                      <a:lumMod val="75000"/>
                    </a:schemeClr>
                  </a:solidFill>
                  <a:latin typeface="Times New Roman" panose="02020603050405020304" pitchFamily="18" charset="0"/>
                </a:rPr>
                <a:t>(Helium </a:t>
              </a:r>
              <a:r>
                <a:rPr lang="en-US" altLang="en-US" sz="1600" dirty="0">
                  <a:solidFill>
                    <a:schemeClr val="accent6">
                      <a:lumMod val="75000"/>
                    </a:schemeClr>
                  </a:solidFill>
                  <a:latin typeface="Times New Roman" panose="02020603050405020304" pitchFamily="18" charset="0"/>
                </a:rPr>
                <a:t>nucleus)</a:t>
              </a:r>
            </a:p>
          </p:txBody>
        </p:sp>
        <p:sp>
          <p:nvSpPr>
            <p:cNvPr id="12309" name="Text Box 22"/>
            <p:cNvSpPr txBox="1">
              <a:spLocks noChangeArrowheads="1"/>
            </p:cNvSpPr>
            <p:nvPr/>
          </p:nvSpPr>
          <p:spPr bwMode="auto">
            <a:xfrm>
              <a:off x="4032" y="1536"/>
              <a:ext cx="10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Proton</a:t>
              </a:r>
            </a:p>
          </p:txBody>
        </p:sp>
        <p:sp>
          <p:nvSpPr>
            <p:cNvPr id="12310" name="Text Box 24"/>
            <p:cNvSpPr txBox="1">
              <a:spLocks noChangeArrowheads="1"/>
            </p:cNvSpPr>
            <p:nvPr/>
          </p:nvSpPr>
          <p:spPr bwMode="auto">
            <a:xfrm>
              <a:off x="3984" y="2256"/>
              <a:ext cx="100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a:solidFill>
                    <a:schemeClr val="accent6">
                      <a:lumMod val="75000"/>
                    </a:schemeClr>
                  </a:solidFill>
                  <a:latin typeface="Times New Roman" panose="02020603050405020304" pitchFamily="18" charset="0"/>
                </a:rPr>
                <a:t>Neutron</a:t>
              </a:r>
            </a:p>
          </p:txBody>
        </p:sp>
        <p:sp>
          <p:nvSpPr>
            <p:cNvPr id="12311" name="Text Box 25"/>
            <p:cNvSpPr txBox="1">
              <a:spLocks noChangeArrowheads="1"/>
            </p:cNvSpPr>
            <p:nvPr/>
          </p:nvSpPr>
          <p:spPr bwMode="auto">
            <a:xfrm>
              <a:off x="3756" y="2597"/>
              <a:ext cx="1200" cy="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smtClean="0">
                  <a:solidFill>
                    <a:schemeClr val="accent6">
                      <a:lumMod val="75000"/>
                    </a:schemeClr>
                  </a:solidFill>
                  <a:latin typeface="Times New Roman" panose="02020603050405020304" pitchFamily="18" charset="0"/>
                </a:rPr>
                <a:t>Beta-minus particle (electron)</a:t>
              </a:r>
              <a:endParaRPr lang="en-US" altLang="en-US" sz="1600" dirty="0">
                <a:solidFill>
                  <a:schemeClr val="accent6">
                    <a:lumMod val="75000"/>
                  </a:schemeClr>
                </a:solidFill>
                <a:latin typeface="Times New Roman" panose="02020603050405020304" pitchFamily="18" charset="0"/>
              </a:endParaRPr>
            </a:p>
          </p:txBody>
        </p:sp>
        <p:pic>
          <p:nvPicPr>
            <p:cNvPr id="12295" name="Picture 11"/>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3168" y="1728"/>
              <a:ext cx="1343" cy="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Title 1"/>
          <p:cNvSpPr>
            <a:spLocks noGrp="1"/>
          </p:cNvSpPr>
          <p:nvPr>
            <p:ph type="title"/>
          </p:nvPr>
        </p:nvSpPr>
        <p:spPr>
          <a:xfrm>
            <a:off x="628650" y="248922"/>
            <a:ext cx="7886700" cy="1325563"/>
          </a:xfrm>
          <a:prstGeom prst="rect">
            <a:avLst/>
          </a:prstGeom>
        </p:spPr>
        <p:txBody>
          <a:bodyPr/>
          <a:lstStyle/>
          <a:p>
            <a:r>
              <a:rPr lang="en-US" altLang="en-US" sz="3600" dirty="0" smtClean="0"/>
              <a:t>Want to study radioactive nuclei?</a:t>
            </a:r>
          </a:p>
        </p:txBody>
      </p:sp>
      <p:sp>
        <p:nvSpPr>
          <p:cNvPr id="27" name="Content Placeholder 2"/>
          <p:cNvSpPr>
            <a:spLocks noGrp="1"/>
          </p:cNvSpPr>
          <p:nvPr>
            <p:ph idx="4294967295"/>
          </p:nvPr>
        </p:nvSpPr>
        <p:spPr>
          <a:xfrm>
            <a:off x="387191" y="1583640"/>
            <a:ext cx="2704403" cy="4114800"/>
          </a:xfrm>
        </p:spPr>
        <p:txBody>
          <a:bodyPr/>
          <a:lstStyle/>
          <a:p>
            <a:pPr>
              <a:buFontTx/>
              <a:buNone/>
            </a:pPr>
            <a:r>
              <a:rPr lang="en-US" altLang="en-US" b="1" dirty="0" smtClean="0">
                <a:solidFill>
                  <a:srgbClr val="C00000"/>
                </a:solidFill>
              </a:rPr>
              <a:t>Problem</a:t>
            </a:r>
            <a:r>
              <a:rPr lang="en-US" altLang="en-US" dirty="0" smtClean="0">
                <a:solidFill>
                  <a:srgbClr val="C00000"/>
                </a:solidFill>
              </a:rPr>
              <a:t>: </a:t>
            </a:r>
          </a:p>
          <a:p>
            <a:r>
              <a:rPr lang="en-US" altLang="en-US" dirty="0" smtClean="0">
                <a:solidFill>
                  <a:schemeClr val="tx1"/>
                </a:solidFill>
              </a:rPr>
              <a:t>You’re making rare, interesting, but unstable nuclei</a:t>
            </a:r>
          </a:p>
          <a:p>
            <a:r>
              <a:rPr lang="en-US" altLang="en-US" dirty="0" smtClean="0">
                <a:solidFill>
                  <a:schemeClr val="tx1"/>
                </a:solidFill>
              </a:rPr>
              <a:t>They decay and emit </a:t>
            </a:r>
            <a:r>
              <a:rPr lang="en-US" altLang="en-US" b="1" dirty="0" smtClean="0">
                <a:solidFill>
                  <a:schemeClr val="tx1"/>
                </a:solidFill>
              </a:rPr>
              <a:t>radiation</a:t>
            </a:r>
            <a:r>
              <a:rPr lang="en-US" altLang="en-US" dirty="0" smtClean="0">
                <a:solidFill>
                  <a:schemeClr val="tx1"/>
                </a:solidFill>
              </a:rPr>
              <a:t> </a:t>
            </a:r>
          </a:p>
          <a:p>
            <a:r>
              <a:rPr lang="en-US" altLang="en-US" dirty="0" smtClean="0">
                <a:solidFill>
                  <a:schemeClr val="tx1"/>
                </a:solidFill>
              </a:rPr>
              <a:t>Radiation can be bad for humans</a:t>
            </a:r>
          </a:p>
        </p:txBody>
      </p:sp>
      <p:sp>
        <p:nvSpPr>
          <p:cNvPr id="3" name="TextBox 2"/>
          <p:cNvSpPr txBox="1"/>
          <p:nvPr/>
        </p:nvSpPr>
        <p:spPr>
          <a:xfrm>
            <a:off x="5066622" y="5428878"/>
            <a:ext cx="3156633" cy="369332"/>
          </a:xfrm>
          <a:prstGeom prst="rect">
            <a:avLst/>
          </a:prstGeom>
          <a:noFill/>
        </p:spPr>
        <p:txBody>
          <a:bodyPr wrap="none" rtlCol="0">
            <a:spAutoFit/>
          </a:bodyPr>
          <a:lstStyle/>
          <a:p>
            <a:r>
              <a:rPr lang="en-US" dirty="0" smtClean="0">
                <a:latin typeface="Century Gothic" panose="020B0502020202020204" pitchFamily="34" charset="0"/>
              </a:rPr>
              <a:t>Different types of radiation</a:t>
            </a:r>
            <a:endParaRPr lang="en-US" dirty="0">
              <a:latin typeface="Century Gothic" panose="020B0502020202020204" pitchFamily="34" charset="0"/>
            </a:endParaRPr>
          </a:p>
        </p:txBody>
      </p:sp>
    </p:spTree>
    <p:extLst>
      <p:ext uri="{BB962C8B-B14F-4D97-AF65-F5344CB8AC3E}">
        <p14:creationId xmlns:p14="http://schemas.microsoft.com/office/powerpoint/2010/main" val="4069020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altLang="en-US" sz="4000" b="1" dirty="0"/>
              <a:t>Safety with radioactive nuclei</a:t>
            </a:r>
            <a:endParaRPr lang="en-US" sz="4000" b="1" dirty="0"/>
          </a:p>
        </p:txBody>
      </p:sp>
      <p:sp>
        <p:nvSpPr>
          <p:cNvPr id="3" name="Content Placeholder 2"/>
          <p:cNvSpPr txBox="1">
            <a:spLocks/>
          </p:cNvSpPr>
          <p:nvPr/>
        </p:nvSpPr>
        <p:spPr>
          <a:xfrm>
            <a:off x="228600" y="1371600"/>
            <a:ext cx="8686800" cy="354584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algn="ctr">
              <a:spcBef>
                <a:spcPts val="0"/>
              </a:spcBef>
              <a:buFontTx/>
              <a:buNone/>
            </a:pPr>
            <a:r>
              <a:rPr lang="en-US" altLang="en-US" b="1" kern="0" dirty="0" smtClean="0">
                <a:solidFill>
                  <a:srgbClr val="67B14B"/>
                </a:solidFill>
              </a:rPr>
              <a:t>Solutions</a:t>
            </a:r>
            <a:r>
              <a:rPr lang="en-US" altLang="en-US" kern="0" dirty="0" smtClean="0">
                <a:solidFill>
                  <a:schemeClr val="tx1"/>
                </a:solidFill>
              </a:rPr>
              <a:t>: </a:t>
            </a:r>
          </a:p>
          <a:p>
            <a:pPr marL="0" indent="0" algn="ctr">
              <a:spcBef>
                <a:spcPts val="0"/>
              </a:spcBef>
              <a:buNone/>
            </a:pPr>
            <a:r>
              <a:rPr lang="en-US" altLang="en-US" kern="0" dirty="0" smtClean="0">
                <a:solidFill>
                  <a:schemeClr val="tx1"/>
                </a:solidFill>
              </a:rPr>
              <a:t>keep radiation away from people &amp; keep people away from radiation</a:t>
            </a:r>
          </a:p>
        </p:txBody>
      </p:sp>
      <p:grpSp>
        <p:nvGrpSpPr>
          <p:cNvPr id="4" name="Group 12"/>
          <p:cNvGrpSpPr>
            <a:grpSpLocks/>
          </p:cNvGrpSpPr>
          <p:nvPr/>
        </p:nvGrpSpPr>
        <p:grpSpPr bwMode="auto">
          <a:xfrm>
            <a:off x="3429000" y="2250440"/>
            <a:ext cx="2505075" cy="3248025"/>
            <a:chOff x="2256" y="960"/>
            <a:chExt cx="1578" cy="2046"/>
          </a:xfrm>
        </p:grpSpPr>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 y="960"/>
              <a:ext cx="1578"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2448" y="2679"/>
              <a:ext cx="113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Surveying</a:t>
              </a:r>
            </a:p>
          </p:txBody>
        </p:sp>
      </p:grpSp>
      <p:grpSp>
        <p:nvGrpSpPr>
          <p:cNvPr id="7" name="Group 13"/>
          <p:cNvGrpSpPr>
            <a:grpSpLocks/>
          </p:cNvGrpSpPr>
          <p:nvPr/>
        </p:nvGrpSpPr>
        <p:grpSpPr bwMode="auto">
          <a:xfrm>
            <a:off x="6354763" y="2250440"/>
            <a:ext cx="2293937" cy="3252788"/>
            <a:chOff x="4099" y="960"/>
            <a:chExt cx="1445" cy="2049"/>
          </a:xfrm>
        </p:grpSpPr>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9" y="960"/>
              <a:ext cx="1445"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7"/>
            <p:cNvSpPr txBox="1">
              <a:spLocks noChangeArrowheads="1"/>
            </p:cNvSpPr>
            <p:nvPr/>
          </p:nvSpPr>
          <p:spPr bwMode="auto">
            <a:xfrm>
              <a:off x="4318" y="2679"/>
              <a:ext cx="928"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Training</a:t>
              </a:r>
            </a:p>
          </p:txBody>
        </p:sp>
      </p:grpSp>
      <p:grpSp>
        <p:nvGrpSpPr>
          <p:cNvPr id="10" name="Group 11"/>
          <p:cNvGrpSpPr>
            <a:grpSpLocks/>
          </p:cNvGrpSpPr>
          <p:nvPr/>
        </p:nvGrpSpPr>
        <p:grpSpPr bwMode="auto">
          <a:xfrm>
            <a:off x="533400" y="2250440"/>
            <a:ext cx="2543175" cy="3248025"/>
            <a:chOff x="432" y="960"/>
            <a:chExt cx="1602" cy="2046"/>
          </a:xfrm>
        </p:grpSpPr>
        <p:sp>
          <p:nvSpPr>
            <p:cNvPr id="11" name="Text Box 5"/>
            <p:cNvSpPr txBox="1">
              <a:spLocks noChangeArrowheads="1"/>
            </p:cNvSpPr>
            <p:nvPr/>
          </p:nvSpPr>
          <p:spPr bwMode="auto">
            <a:xfrm>
              <a:off x="681" y="2679"/>
              <a:ext cx="105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Shielding</a:t>
              </a:r>
            </a:p>
          </p:txBody>
        </p:sp>
        <p:pic>
          <p:nvPicPr>
            <p:cNvPr id="12" name="Picture 9" descr="great-wall-of-china"/>
            <p:cNvPicPr>
              <a:picLocks noChangeAspect="1" noChangeArrowheads="1"/>
            </p:cNvPicPr>
            <p:nvPr/>
          </p:nvPicPr>
          <p:blipFill>
            <a:blip r:embed="rId6">
              <a:extLst>
                <a:ext uri="{28A0092B-C50C-407E-A947-70E740481C1C}">
                  <a14:useLocalDpi xmlns:a14="http://schemas.microsoft.com/office/drawing/2010/main" val="0"/>
                </a:ext>
              </a:extLst>
            </a:blip>
            <a:srcRect l="28268"/>
            <a:stretch>
              <a:fillRect/>
            </a:stretch>
          </p:blipFill>
          <p:spPr bwMode="auto">
            <a:xfrm>
              <a:off x="432" y="960"/>
              <a:ext cx="1602" cy="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8"/>
          <p:cNvSpPr txBox="1">
            <a:spLocks noChangeArrowheads="1"/>
          </p:cNvSpPr>
          <p:nvPr/>
        </p:nvSpPr>
        <p:spPr bwMode="auto">
          <a:xfrm>
            <a:off x="152400" y="5560378"/>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Century Gothic" panose="020B0502020202020204" pitchFamily="34" charset="0"/>
              </a:rPr>
              <a:t>Managed by </a:t>
            </a:r>
            <a:r>
              <a:rPr lang="en-US" altLang="en-US" sz="2000" b="1" dirty="0">
                <a:solidFill>
                  <a:schemeClr val="tx1"/>
                </a:solidFill>
                <a:latin typeface="Century Gothic" panose="020B0502020202020204" pitchFamily="34" charset="0"/>
              </a:rPr>
              <a:t>health physicists, safety officers</a:t>
            </a:r>
          </a:p>
        </p:txBody>
      </p:sp>
    </p:spTree>
    <p:extLst>
      <p:ext uri="{BB962C8B-B14F-4D97-AF65-F5344CB8AC3E}">
        <p14:creationId xmlns:p14="http://schemas.microsoft.com/office/powerpoint/2010/main" val="303576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Radiation exposure and you</a:t>
            </a:r>
            <a:endParaRPr lang="en-US" sz="4000" dirty="0"/>
          </a:p>
        </p:txBody>
      </p:sp>
      <p:graphicFrame>
        <p:nvGraphicFramePr>
          <p:cNvPr id="3" name="Group 3"/>
          <p:cNvGraphicFramePr>
            <a:graphicFrameLocks/>
          </p:cNvGraphicFramePr>
          <p:nvPr>
            <p:extLst/>
          </p:nvPr>
        </p:nvGraphicFramePr>
        <p:xfrm>
          <a:off x="685800" y="1444783"/>
          <a:ext cx="7848600" cy="4168776"/>
        </p:xfrm>
        <a:graphic>
          <a:graphicData uri="http://schemas.openxmlformats.org/drawingml/2006/table">
            <a:tbl>
              <a:tblPr/>
              <a:tblGrid>
                <a:gridCol w="5029200">
                  <a:extLst>
                    <a:ext uri="{9D8B030D-6E8A-4147-A177-3AD203B41FA5}">
                      <a16:colId xmlns:a16="http://schemas.microsoft.com/office/drawing/2014/main" val="20000"/>
                    </a:ext>
                  </a:extLst>
                </a:gridCol>
                <a:gridCol w="2819400">
                  <a:extLst>
                    <a:ext uri="{9D8B030D-6E8A-4147-A177-3AD203B41FA5}">
                      <a16:colId xmlns:a16="http://schemas.microsoft.com/office/drawing/2014/main" val="20001"/>
                    </a:ext>
                  </a:extLst>
                </a:gridCol>
              </a:tblGrid>
              <a:tr h="45711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FFCC"/>
                          </a:solidFill>
                          <a:effectLst/>
                          <a:latin typeface="Book Antiqua" pitchFamily="18" charset="0"/>
                        </a:rPr>
                        <a:t>Radiation source</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FFCC"/>
                          </a:solidFill>
                          <a:effectLst/>
                          <a:latin typeface="Book Antiqua" pitchFamily="18" charset="0"/>
                        </a:rPr>
                        <a:t>Dose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extLst>
                  <a:ext uri="{0D108BD9-81ED-4DB2-BD59-A6C34878D82A}">
                    <a16:rowId xmlns:a16="http://schemas.microsoft.com/office/drawing/2014/main" val="10000"/>
                  </a:ext>
                </a:extLst>
              </a:tr>
              <a:tr h="761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00FFFF"/>
                          </a:solidFill>
                          <a:effectLst/>
                          <a:latin typeface="Book Antiqua" pitchFamily="18" charset="0"/>
                        </a:rPr>
                        <a:t>Average exposure for general public (natural + medical)</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00FFFF"/>
                          </a:solidFill>
                          <a:effectLst/>
                          <a:latin typeface="Book Antiqua" pitchFamily="18" charset="0"/>
                        </a:rPr>
                        <a:t>&gt; 300 </a:t>
                      </a:r>
                      <a:r>
                        <a:rPr kumimoji="0" lang="en-US" sz="2200" b="1" i="0" u="none" strike="noStrike" cap="none" normalizeH="0" baseline="0" dirty="0" err="1" smtClean="0">
                          <a:ln>
                            <a:noFill/>
                          </a:ln>
                          <a:solidFill>
                            <a:srgbClr val="00FFFF"/>
                          </a:solidFill>
                          <a:effectLst/>
                          <a:latin typeface="Book Antiqua" pitchFamily="18" charset="0"/>
                        </a:rPr>
                        <a:t>mRem</a:t>
                      </a:r>
                      <a:r>
                        <a:rPr kumimoji="0" lang="en-US" sz="2200" b="1" i="0" u="none" strike="noStrike" cap="none" normalizeH="0" baseline="0" dirty="0" smtClean="0">
                          <a:ln>
                            <a:noFill/>
                          </a:ln>
                          <a:solidFill>
                            <a:srgbClr val="00FFFF"/>
                          </a:solidFill>
                          <a:effectLst/>
                          <a:latin typeface="Book Antiqua" pitchFamily="18" charset="0"/>
                        </a:rPr>
                        <a:t>/yr</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extLst>
                  <a:ext uri="{0D108BD9-81ED-4DB2-BD59-A6C34878D82A}">
                    <a16:rowId xmlns:a16="http://schemas.microsoft.com/office/drawing/2014/main" val="10001"/>
                  </a:ext>
                </a:extLst>
              </a:tr>
              <a:tr h="76198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66FF33"/>
                          </a:solidFill>
                          <a:effectLst/>
                          <a:latin typeface="Book Antiqua" pitchFamily="18" charset="0"/>
                        </a:rPr>
                        <a:t>Government (NRC) exposure limit for lab visitors</a:t>
                      </a:r>
                      <a:endParaRPr kumimoji="0" lang="en-US" sz="2200" b="1" i="0" u="none" strike="noStrike" cap="none" normalizeH="0" baseline="0" dirty="0" smtClean="0">
                        <a:ln>
                          <a:noFill/>
                        </a:ln>
                        <a:solidFill>
                          <a:srgbClr val="66FF33"/>
                        </a:solidFill>
                        <a:effectLst/>
                        <a:latin typeface="Book Antiqua" pitchFamily="18"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66FF33"/>
                          </a:solidFill>
                          <a:effectLst/>
                          <a:latin typeface="Book Antiqua" pitchFamily="18" charset="0"/>
                        </a:rPr>
                        <a:t>100 </a:t>
                      </a:r>
                      <a:r>
                        <a:rPr kumimoji="0" lang="en-US" sz="2200" b="1" i="0" u="none" strike="noStrike" cap="none" normalizeH="0" baseline="0" dirty="0" err="1" smtClean="0">
                          <a:ln>
                            <a:noFill/>
                          </a:ln>
                          <a:solidFill>
                            <a:srgbClr val="66FF33"/>
                          </a:solidFill>
                          <a:effectLst/>
                          <a:latin typeface="Book Antiqua" pitchFamily="18" charset="0"/>
                        </a:rPr>
                        <a:t>mRem</a:t>
                      </a:r>
                      <a:r>
                        <a:rPr kumimoji="0" lang="en-US" sz="2200" b="1" i="0" u="none" strike="noStrike" cap="none" normalizeH="0" baseline="0" dirty="0" smtClean="0">
                          <a:ln>
                            <a:noFill/>
                          </a:ln>
                          <a:solidFill>
                            <a:srgbClr val="66FF33"/>
                          </a:solidFill>
                          <a:effectLst/>
                          <a:latin typeface="Book Antiqua" pitchFamily="18" charset="0"/>
                        </a:rPr>
                        <a:t>/yr</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extLst>
                  <a:ext uri="{0D108BD9-81ED-4DB2-BD59-A6C34878D82A}">
                    <a16:rowId xmlns:a16="http://schemas.microsoft.com/office/drawing/2014/main" val="10002"/>
                  </a:ext>
                </a:extLst>
              </a:tr>
              <a:tr h="43807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FF00"/>
                          </a:solidFill>
                          <a:effectLst/>
                          <a:latin typeface="Book Antiqua" pitchFamily="18" charset="0"/>
                        </a:rPr>
                        <a:t>NSCL/FRIB ALARA goal for visitors</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FFFF00"/>
                          </a:solidFill>
                          <a:effectLst/>
                          <a:latin typeface="Book Antiqua" pitchFamily="18" charset="0"/>
                        </a:rPr>
                        <a:t>10 mRem/yr</a:t>
                      </a:r>
                      <a:endParaRPr kumimoji="0" lang="en-US" sz="2200" b="1" i="0" u="none" strike="noStrike" cap="none" normalizeH="0" baseline="0" dirty="0" smtClean="0">
                        <a:ln>
                          <a:noFill/>
                        </a:ln>
                        <a:solidFill>
                          <a:srgbClr val="FFFF00"/>
                        </a:solidFill>
                        <a:effectLst/>
                        <a:latin typeface="Book Antiqua"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extLst>
                  <a:ext uri="{0D108BD9-81ED-4DB2-BD59-A6C34878D82A}">
                    <a16:rowId xmlns:a16="http://schemas.microsoft.com/office/drawing/2014/main" val="10003"/>
                  </a:ext>
                </a:extLst>
              </a:tr>
              <a:tr h="43965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9900"/>
                          </a:solidFill>
                          <a:effectLst/>
                          <a:latin typeface="Book Antiqua" pitchFamily="18" charset="0"/>
                        </a:rPr>
                        <a:t>Your visit today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9900"/>
                          </a:solidFill>
                          <a:effectLst/>
                          <a:latin typeface="Book Antiqua" pitchFamily="18" charset="0"/>
                        </a:rPr>
                        <a:t>&lt;&lt; 1 </a:t>
                      </a:r>
                      <a:r>
                        <a:rPr kumimoji="0" lang="en-US" sz="2200" b="1" i="0" u="none" strike="noStrike" cap="none" normalizeH="0" baseline="0" dirty="0" err="1" smtClean="0">
                          <a:ln>
                            <a:noFill/>
                          </a:ln>
                          <a:solidFill>
                            <a:srgbClr val="FF9900"/>
                          </a:solidFill>
                          <a:effectLst/>
                          <a:latin typeface="Book Antiqua" pitchFamily="18" charset="0"/>
                        </a:rPr>
                        <a:t>mRem</a:t>
                      </a:r>
                      <a:endParaRPr kumimoji="0" lang="en-US" sz="2200" b="1" i="0" u="none" strike="noStrike" cap="none" normalizeH="0" baseline="0" dirty="0" smtClean="0">
                        <a:ln>
                          <a:noFill/>
                        </a:ln>
                        <a:solidFill>
                          <a:srgbClr val="FF9900"/>
                        </a:solidFill>
                        <a:effectLst/>
                        <a:latin typeface="Book Antiqua"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extLst>
                  <a:ext uri="{0D108BD9-81ED-4DB2-BD59-A6C34878D82A}">
                    <a16:rowId xmlns:a16="http://schemas.microsoft.com/office/drawing/2014/main" val="10004"/>
                  </a:ext>
                </a:extLst>
              </a:tr>
              <a:tr h="4809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Dental x-ray</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smtClean="0">
                          <a:ln>
                            <a:noFill/>
                          </a:ln>
                          <a:solidFill>
                            <a:srgbClr val="FF66CC"/>
                          </a:solidFill>
                          <a:effectLst/>
                          <a:latin typeface="Book Antiqua" pitchFamily="18" charset="0"/>
                        </a:rPr>
                        <a:t>0.5-1 </a:t>
                      </a:r>
                      <a:r>
                        <a:rPr kumimoji="0" lang="en-US" sz="2200" b="1" i="0" u="none" strike="noStrike" cap="none" normalizeH="0" baseline="0" dirty="0" err="1" smtClean="0">
                          <a:ln>
                            <a:noFill/>
                          </a:ln>
                          <a:solidFill>
                            <a:srgbClr val="FF66CC"/>
                          </a:solidFill>
                          <a:effectLst/>
                          <a:latin typeface="Book Antiqua" pitchFamily="18" charset="0"/>
                        </a:rPr>
                        <a:t>mRem</a:t>
                      </a:r>
                      <a:endParaRPr kumimoji="0" lang="en-US" sz="2200" b="1" i="0" u="none" strike="noStrike" cap="none" normalizeH="0" baseline="0" dirty="0" smtClean="0">
                        <a:ln>
                          <a:noFill/>
                        </a:ln>
                        <a:solidFill>
                          <a:srgbClr val="FF66CC"/>
                        </a:solidFill>
                        <a:effectLst/>
                        <a:latin typeface="Book Antiqua" pitchFamily="18"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extLst>
                  <a:ext uri="{0D108BD9-81ED-4DB2-BD59-A6C34878D82A}">
                    <a16:rowId xmlns:a16="http://schemas.microsoft.com/office/drawing/2014/main" val="10005"/>
                  </a:ext>
                </a:extLst>
              </a:tr>
              <a:tr h="82903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CC66FF"/>
                          </a:solidFill>
                          <a:effectLst/>
                          <a:latin typeface="Book Antiqua" pitchFamily="18" charset="0"/>
                        </a:rPr>
                        <a:t>Smoking a pack of cigarettes</a:t>
                      </a: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~2 </a:t>
                      </a:r>
                      <a:r>
                        <a:rPr kumimoji="0" lang="en-US" sz="2200" b="1" i="0" u="none" strike="noStrike" cap="none" normalizeH="0" baseline="0" dirty="0" err="1" smtClean="0">
                          <a:ln>
                            <a:noFill/>
                          </a:ln>
                          <a:solidFill>
                            <a:srgbClr val="FF66CC"/>
                          </a:solidFill>
                          <a:effectLst/>
                          <a:latin typeface="Book Antiqua" pitchFamily="18" charset="0"/>
                        </a:rPr>
                        <a:t>mRem</a:t>
                      </a:r>
                      <a:r>
                        <a:rPr kumimoji="0" lang="en-US" sz="2200" b="1" i="0" u="none" strike="noStrike" cap="none" normalizeH="0" baseline="0" dirty="0" smtClean="0">
                          <a:ln>
                            <a:noFill/>
                          </a:ln>
                          <a:solidFill>
                            <a:srgbClr val="FF66CC"/>
                          </a:solidFill>
                          <a:effectLst/>
                          <a:latin typeface="Book Antiqua" pitchFamily="18" charset="0"/>
                        </a:rPr>
                        <a: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1" i="0" u="none" strike="noStrike" cap="none" normalizeH="0" baseline="0" dirty="0" smtClean="0">
                          <a:ln>
                            <a:noFill/>
                          </a:ln>
                          <a:solidFill>
                            <a:srgbClr val="FF66CC"/>
                          </a:solidFill>
                          <a:effectLst/>
                          <a:latin typeface="Book Antiqua" pitchFamily="18" charset="0"/>
                        </a:rPr>
                        <a:t>(800 </a:t>
                      </a:r>
                      <a:r>
                        <a:rPr kumimoji="0" lang="en-US" sz="2200" b="1" i="0" u="none" strike="noStrike" cap="none" normalizeH="0" baseline="0" dirty="0" err="1" smtClean="0">
                          <a:ln>
                            <a:noFill/>
                          </a:ln>
                          <a:solidFill>
                            <a:srgbClr val="FF66CC"/>
                          </a:solidFill>
                          <a:effectLst/>
                          <a:latin typeface="Book Antiqua" pitchFamily="18" charset="0"/>
                        </a:rPr>
                        <a:t>mRem</a:t>
                      </a:r>
                      <a:r>
                        <a:rPr kumimoji="0" lang="en-US" sz="2200" b="1" i="0" u="none" strike="noStrike" cap="none" normalizeH="0" baseline="0" dirty="0" smtClean="0">
                          <a:ln>
                            <a:noFill/>
                          </a:ln>
                          <a:solidFill>
                            <a:srgbClr val="FF66CC"/>
                          </a:solidFill>
                          <a:effectLst/>
                          <a:latin typeface="Book Antiqua" pitchFamily="18" charset="0"/>
                        </a:rPr>
                        <a:t>/</a:t>
                      </a:r>
                      <a:r>
                        <a:rPr kumimoji="0" lang="en-US" sz="2200" b="1" i="0" u="none" strike="noStrike" cap="none" normalizeH="0" baseline="0" dirty="0" err="1" smtClean="0">
                          <a:ln>
                            <a:noFill/>
                          </a:ln>
                          <a:solidFill>
                            <a:srgbClr val="FF66CC"/>
                          </a:solidFill>
                          <a:effectLst/>
                          <a:latin typeface="Book Antiqua" pitchFamily="18" charset="0"/>
                        </a:rPr>
                        <a:t>yr</a:t>
                      </a:r>
                      <a:r>
                        <a:rPr kumimoji="0" lang="en-US" sz="2200" b="1" i="0" u="none" strike="noStrike" cap="none" normalizeH="0" baseline="0" dirty="0" smtClean="0">
                          <a:ln>
                            <a:noFill/>
                          </a:ln>
                          <a:solidFill>
                            <a:srgbClr val="FF66CC"/>
                          </a:solidFill>
                          <a:effectLst/>
                          <a:latin typeface="Book Antiqua" pitchFamily="18" charset="0"/>
                        </a:rPr>
                        <a:t>)</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990000">
                            <a:gamma/>
                            <a:shade val="51373"/>
                            <a:invGamma/>
                          </a:srgbClr>
                        </a:gs>
                        <a:gs pos="100000">
                          <a:srgbClr val="990000"/>
                        </a:gs>
                      </a:gsLst>
                      <a:lin ang="5400000" scaled="1"/>
                    </a:gra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211457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1"/>
            <a:ext cx="7886700" cy="609600"/>
          </a:xfrm>
        </p:spPr>
        <p:txBody>
          <a:bodyPr/>
          <a:lstStyle/>
          <a:p>
            <a:r>
              <a:rPr lang="en-US" dirty="0" smtClean="0"/>
              <a:t>Superconductivity is cool</a:t>
            </a:r>
            <a:endParaRPr lang="en-US" dirty="0"/>
          </a:p>
        </p:txBody>
      </p:sp>
      <p:sp>
        <p:nvSpPr>
          <p:cNvPr id="3" name="Text Box 4"/>
          <p:cNvSpPr txBox="1">
            <a:spLocks noChangeArrowheads="1"/>
          </p:cNvSpPr>
          <p:nvPr/>
        </p:nvSpPr>
        <p:spPr bwMode="auto">
          <a:xfrm>
            <a:off x="228600" y="1174750"/>
            <a:ext cx="4492626"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dirty="0">
                <a:solidFill>
                  <a:schemeClr val="tx1"/>
                </a:solidFill>
                <a:latin typeface="Arial" panose="020B0604020202020204" pitchFamily="34" charset="0"/>
                <a:cs typeface="Arial" panose="020B0604020202020204" pitchFamily="34" charset="0"/>
              </a:rPr>
              <a:t>NSCL cyclotrons use electromagnets made from </a:t>
            </a:r>
            <a:r>
              <a:rPr lang="en-US" altLang="en-US" sz="2400" b="1" dirty="0">
                <a:solidFill>
                  <a:schemeClr val="tx1"/>
                </a:solidFill>
                <a:latin typeface="Arial" panose="020B0604020202020204" pitchFamily="34" charset="0"/>
                <a:cs typeface="Arial" panose="020B0604020202020204" pitchFamily="34" charset="0"/>
              </a:rPr>
              <a:t>niobium-titanium</a:t>
            </a:r>
            <a:r>
              <a:rPr lang="en-US" altLang="en-US" sz="2400" dirty="0">
                <a:solidFill>
                  <a:schemeClr val="tx1"/>
                </a:solidFill>
                <a:latin typeface="Arial" panose="020B0604020202020204" pitchFamily="34" charset="0"/>
                <a:cs typeface="Arial" panose="020B0604020202020204" pitchFamily="34" charset="0"/>
              </a:rPr>
              <a:t> wires. </a:t>
            </a:r>
          </a:p>
          <a:p>
            <a:pPr eaLnBrk="1" hangingPunct="1">
              <a:spcBef>
                <a:spcPct val="50000"/>
              </a:spcBef>
              <a:buFontTx/>
              <a:buNone/>
            </a:pPr>
            <a:r>
              <a:rPr lang="en-US" altLang="en-US" sz="2400" dirty="0">
                <a:solidFill>
                  <a:schemeClr val="tx1"/>
                </a:solidFill>
                <a:latin typeface="Arial" panose="020B0604020202020204" pitchFamily="34" charset="0"/>
                <a:cs typeface="Arial" panose="020B0604020202020204" pitchFamily="34" charset="0"/>
              </a:rPr>
              <a:t>At </a:t>
            </a:r>
            <a:r>
              <a:rPr lang="en-US" altLang="en-US" sz="2400" dirty="0" smtClean="0">
                <a:solidFill>
                  <a:schemeClr val="tx1"/>
                </a:solidFill>
                <a:latin typeface="Arial" panose="020B0604020202020204" pitchFamily="34" charset="0"/>
                <a:cs typeface="Arial" panose="020B0604020202020204" pitchFamily="34" charset="0"/>
              </a:rPr>
              <a:t>the temperature of liquid </a:t>
            </a:r>
            <a:r>
              <a:rPr lang="en-US" altLang="en-US" sz="2400" dirty="0">
                <a:solidFill>
                  <a:schemeClr val="tx1"/>
                </a:solidFill>
                <a:latin typeface="Arial" panose="020B0604020202020204" pitchFamily="34" charset="0"/>
                <a:cs typeface="Arial" panose="020B0604020202020204" pitchFamily="34" charset="0"/>
              </a:rPr>
              <a:t>helium </a:t>
            </a:r>
            <a:r>
              <a:rPr lang="en-US" altLang="en-US" sz="2400" dirty="0" smtClean="0">
                <a:solidFill>
                  <a:schemeClr val="tx1"/>
                </a:solidFill>
                <a:latin typeface="Arial" panose="020B0604020202020204" pitchFamily="34" charset="0"/>
                <a:cs typeface="Arial" panose="020B0604020202020204" pitchFamily="34" charset="0"/>
              </a:rPr>
              <a:t>(-</a:t>
            </a:r>
            <a:r>
              <a:rPr lang="en-US" altLang="en-US" sz="2400" dirty="0">
                <a:solidFill>
                  <a:schemeClr val="tx1"/>
                </a:solidFill>
                <a:latin typeface="Arial" panose="020B0604020202020204" pitchFamily="34" charset="0"/>
                <a:cs typeface="Arial" panose="020B0604020202020204" pitchFamily="34" charset="0"/>
              </a:rPr>
              <a:t>269 </a:t>
            </a:r>
            <a:r>
              <a:rPr lang="en-US" altLang="en-US" sz="2400" dirty="0" smtClean="0">
                <a:solidFill>
                  <a:schemeClr val="tx1"/>
                </a:solidFill>
                <a:latin typeface="Arial" panose="020B0604020202020204" pitchFamily="34" charset="0"/>
                <a:cs typeface="Arial" panose="020B0604020202020204" pitchFamily="34" charset="0"/>
              </a:rPr>
              <a:t>ºC </a:t>
            </a:r>
            <a:r>
              <a:rPr lang="en-US" altLang="en-US" sz="2400" dirty="0">
                <a:solidFill>
                  <a:schemeClr val="tx1"/>
                </a:solidFill>
                <a:latin typeface="Arial" panose="020B0604020202020204" pitchFamily="34" charset="0"/>
                <a:cs typeface="Arial" panose="020B0604020202020204" pitchFamily="34" charset="0"/>
              </a:rPr>
              <a:t>, -450 </a:t>
            </a:r>
            <a:r>
              <a:rPr lang="en-US" altLang="en-US" sz="2400" dirty="0" smtClean="0">
                <a:solidFill>
                  <a:schemeClr val="tx1"/>
                </a:solidFill>
                <a:latin typeface="Arial" panose="020B0604020202020204" pitchFamily="34" charset="0"/>
                <a:cs typeface="Arial" panose="020B0604020202020204" pitchFamily="34" charset="0"/>
              </a:rPr>
              <a:t>ºF</a:t>
            </a:r>
            <a:r>
              <a:rPr lang="en-US" altLang="en-US" sz="2400" dirty="0">
                <a:solidFill>
                  <a:schemeClr val="tx1"/>
                </a:solidFill>
                <a:latin typeface="Arial" panose="020B0604020202020204" pitchFamily="34" charset="0"/>
                <a:cs typeface="Arial" panose="020B0604020202020204" pitchFamily="34" charset="0"/>
              </a:rPr>
              <a:t>), these wires become </a:t>
            </a:r>
            <a:r>
              <a:rPr lang="en-US" altLang="en-US" sz="2400" b="1" dirty="0" smtClean="0">
                <a:solidFill>
                  <a:srgbClr val="67B14B"/>
                </a:solidFill>
                <a:latin typeface="Arial" panose="020B0604020202020204" pitchFamily="34" charset="0"/>
                <a:cs typeface="Arial" panose="020B0604020202020204" pitchFamily="34" charset="0"/>
              </a:rPr>
              <a:t>superconducting</a:t>
            </a:r>
            <a:r>
              <a:rPr lang="en-US" altLang="en-US" sz="2400" dirty="0">
                <a:solidFill>
                  <a:schemeClr val="tx1"/>
                </a:solidFill>
                <a:latin typeface="Arial" panose="020B0604020202020204" pitchFamily="34" charset="0"/>
                <a:cs typeface="Arial" panose="020B0604020202020204" pitchFamily="34" charset="0"/>
              </a:rPr>
              <a:t>, </a:t>
            </a:r>
            <a:endParaRPr lang="en-US" altLang="en-US" sz="2400" dirty="0" smtClean="0">
              <a:solidFill>
                <a:schemeClr val="tx1"/>
              </a:solidFill>
              <a:latin typeface="Arial" panose="020B0604020202020204" pitchFamily="34" charset="0"/>
              <a:cs typeface="Arial" panose="020B0604020202020204" pitchFamily="34" charset="0"/>
            </a:endParaRPr>
          </a:p>
          <a:p>
            <a:pPr eaLnBrk="1" hangingPunct="1">
              <a:spcBef>
                <a:spcPts val="0"/>
              </a:spcBef>
              <a:buFontTx/>
              <a:buNone/>
            </a:pPr>
            <a:r>
              <a:rPr lang="en-US" altLang="en-US" sz="2400" dirty="0" smtClean="0">
                <a:solidFill>
                  <a:schemeClr val="tx1"/>
                </a:solidFill>
                <a:latin typeface="Arial" panose="020B0604020202020204" pitchFamily="34" charset="0"/>
                <a:cs typeface="Arial" panose="020B0604020202020204" pitchFamily="34" charset="0"/>
              </a:rPr>
              <a:t>which </a:t>
            </a:r>
            <a:r>
              <a:rPr lang="en-US" altLang="en-US" sz="2400" dirty="0">
                <a:solidFill>
                  <a:schemeClr val="tx1"/>
                </a:solidFill>
                <a:latin typeface="Arial" panose="020B0604020202020204" pitchFamily="34" charset="0"/>
                <a:cs typeface="Arial" panose="020B0604020202020204" pitchFamily="34" charset="0"/>
              </a:rPr>
              <a:t>means they have </a:t>
            </a:r>
            <a:endParaRPr lang="en-US" altLang="en-US" sz="2400" dirty="0" smtClean="0">
              <a:solidFill>
                <a:schemeClr val="tx1"/>
              </a:solidFill>
              <a:latin typeface="Arial" panose="020B0604020202020204" pitchFamily="34" charset="0"/>
              <a:cs typeface="Arial" panose="020B0604020202020204" pitchFamily="34" charset="0"/>
            </a:endParaRPr>
          </a:p>
          <a:p>
            <a:pPr eaLnBrk="1" hangingPunct="1">
              <a:spcBef>
                <a:spcPts val="0"/>
              </a:spcBef>
              <a:buFontTx/>
              <a:buNone/>
            </a:pPr>
            <a:r>
              <a:rPr lang="en-US" altLang="en-US" sz="2400" b="1" dirty="0" smtClean="0">
                <a:solidFill>
                  <a:srgbClr val="67B14B"/>
                </a:solidFill>
                <a:latin typeface="Arial" panose="020B0604020202020204" pitchFamily="34" charset="0"/>
                <a:cs typeface="Arial" panose="020B0604020202020204" pitchFamily="34" charset="0"/>
              </a:rPr>
              <a:t>zero resistance to electricity</a:t>
            </a:r>
            <a:r>
              <a:rPr lang="en-US" altLang="en-US" sz="2400" dirty="0" smtClean="0">
                <a:solidFill>
                  <a:schemeClr val="tx1"/>
                </a:solidFill>
                <a:latin typeface="Arial" panose="020B0604020202020204" pitchFamily="34" charset="0"/>
                <a:cs typeface="Arial" panose="020B0604020202020204" pitchFamily="34" charset="0"/>
              </a:rPr>
              <a:t>. </a:t>
            </a:r>
            <a:endParaRPr lang="en-US" altLang="en-US" sz="2400" dirty="0">
              <a:solidFill>
                <a:schemeClr val="tx1"/>
              </a:solidFill>
              <a:latin typeface="Arial" panose="020B0604020202020204" pitchFamily="34" charset="0"/>
              <a:cs typeface="Arial" panose="020B0604020202020204" pitchFamily="34" charset="0"/>
            </a:endParaRPr>
          </a:p>
          <a:p>
            <a:pPr eaLnBrk="1" hangingPunct="1">
              <a:spcBef>
                <a:spcPct val="50000"/>
              </a:spcBef>
              <a:buFontTx/>
              <a:buNone/>
            </a:pPr>
            <a:r>
              <a:rPr lang="en-US" altLang="en-US" sz="2400" dirty="0">
                <a:solidFill>
                  <a:schemeClr val="tx1"/>
                </a:solidFill>
                <a:latin typeface="Arial" panose="020B0604020202020204" pitchFamily="34" charset="0"/>
                <a:cs typeface="Arial" panose="020B0604020202020204" pitchFamily="34" charset="0"/>
              </a:rPr>
              <a:t>This allows us to make small, powerful </a:t>
            </a:r>
            <a:r>
              <a:rPr lang="en-US" altLang="en-US" sz="2400" b="1" dirty="0">
                <a:solidFill>
                  <a:schemeClr val="tx1"/>
                </a:solidFill>
                <a:latin typeface="Arial" panose="020B0604020202020204" pitchFamily="34" charset="0"/>
                <a:cs typeface="Arial" panose="020B0604020202020204" pitchFamily="34" charset="0"/>
              </a:rPr>
              <a:t>electromagnets used to direct and control nuclei</a:t>
            </a:r>
            <a:r>
              <a:rPr lang="en-US" altLang="en-US" sz="2400" dirty="0">
                <a:solidFill>
                  <a:schemeClr val="tx1"/>
                </a:solidFill>
                <a:latin typeface="Arial" panose="020B0604020202020204" pitchFamily="34" charset="0"/>
                <a:cs typeface="Arial" panose="020B0604020202020204" pitchFamily="34" charset="0"/>
              </a:rPr>
              <a:t>!</a:t>
            </a:r>
          </a:p>
        </p:txBody>
      </p:sp>
      <p:grpSp>
        <p:nvGrpSpPr>
          <p:cNvPr id="4" name="Group 12"/>
          <p:cNvGrpSpPr>
            <a:grpSpLocks/>
          </p:cNvGrpSpPr>
          <p:nvPr/>
        </p:nvGrpSpPr>
        <p:grpSpPr bwMode="auto">
          <a:xfrm>
            <a:off x="5105400" y="1143000"/>
            <a:ext cx="3657600" cy="4146550"/>
            <a:chOff x="3216" y="1180"/>
            <a:chExt cx="2304" cy="2612"/>
          </a:xfrm>
        </p:grpSpPr>
        <p:pic>
          <p:nvPicPr>
            <p:cNvPr id="5" name="Picture 5" descr="lev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 y="1766"/>
              <a:ext cx="2160"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3216" y="1180"/>
              <a:ext cx="2304"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400" dirty="0">
                  <a:solidFill>
                    <a:schemeClr val="tx1"/>
                  </a:solidFill>
                  <a:latin typeface="Arial" panose="020B0604020202020204" pitchFamily="34" charset="0"/>
                  <a:cs typeface="Arial" panose="020B0604020202020204" pitchFamily="34" charset="0"/>
                </a:rPr>
                <a:t>Superconductors also repel magnetic fields</a:t>
              </a:r>
            </a:p>
          </p:txBody>
        </p:sp>
        <p:sp>
          <p:nvSpPr>
            <p:cNvPr id="7" name="Text Box 7"/>
            <p:cNvSpPr txBox="1">
              <a:spLocks noChangeArrowheads="1"/>
            </p:cNvSpPr>
            <p:nvPr/>
          </p:nvSpPr>
          <p:spPr bwMode="auto">
            <a:xfrm>
              <a:off x="3692" y="1962"/>
              <a:ext cx="691"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latin typeface="Arial" panose="020B0604020202020204" pitchFamily="34" charset="0"/>
                  <a:cs typeface="Arial" panose="020B0604020202020204" pitchFamily="34" charset="0"/>
                </a:rPr>
                <a:t>magnet</a:t>
              </a:r>
            </a:p>
          </p:txBody>
        </p:sp>
        <p:sp>
          <p:nvSpPr>
            <p:cNvPr id="8" name="Text Box 8"/>
            <p:cNvSpPr txBox="1">
              <a:spLocks noChangeArrowheads="1"/>
            </p:cNvSpPr>
            <p:nvPr/>
          </p:nvSpPr>
          <p:spPr bwMode="auto">
            <a:xfrm>
              <a:off x="3691" y="2774"/>
              <a:ext cx="1347"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b="1">
                  <a:latin typeface="Arial" panose="020B0604020202020204" pitchFamily="34" charset="0"/>
                  <a:cs typeface="Arial" panose="020B0604020202020204" pitchFamily="34" charset="0"/>
                </a:rPr>
                <a:t>superconductor</a:t>
              </a:r>
            </a:p>
          </p:txBody>
        </p:sp>
        <p:sp>
          <p:nvSpPr>
            <p:cNvPr id="9" name="Text Box 9"/>
            <p:cNvSpPr txBox="1">
              <a:spLocks noChangeArrowheads="1"/>
            </p:cNvSpPr>
            <p:nvPr/>
          </p:nvSpPr>
          <p:spPr bwMode="auto">
            <a:xfrm>
              <a:off x="3360" y="3350"/>
              <a:ext cx="1920"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Arial" panose="020B0604020202020204" pitchFamily="34" charset="0"/>
                  <a:cs typeface="Arial" panose="020B0604020202020204" pitchFamily="34" charset="0"/>
                </a:rPr>
                <a:t>liquid nitrogen used to cool the superconductor</a:t>
              </a:r>
            </a:p>
          </p:txBody>
        </p:sp>
        <p:sp>
          <p:nvSpPr>
            <p:cNvPr id="10" name="Line 10"/>
            <p:cNvSpPr>
              <a:spLocks noChangeShapeType="1"/>
            </p:cNvSpPr>
            <p:nvPr/>
          </p:nvSpPr>
          <p:spPr bwMode="auto">
            <a:xfrm flipH="1" flipV="1">
              <a:off x="3504" y="3014"/>
              <a:ext cx="96" cy="336"/>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cs typeface="Arial" panose="020B0604020202020204" pitchFamily="34" charset="0"/>
              </a:endParaRPr>
            </a:p>
          </p:txBody>
        </p:sp>
        <p:sp>
          <p:nvSpPr>
            <p:cNvPr id="11" name="Line 11"/>
            <p:cNvSpPr>
              <a:spLocks noChangeShapeType="1"/>
            </p:cNvSpPr>
            <p:nvPr/>
          </p:nvSpPr>
          <p:spPr bwMode="auto">
            <a:xfrm flipV="1">
              <a:off x="4752" y="3110"/>
              <a:ext cx="144" cy="24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cs typeface="Arial" panose="020B0604020202020204" pitchFamily="34" charset="0"/>
              </a:endParaRPr>
            </a:p>
          </p:txBody>
        </p:sp>
      </p:grpSp>
    </p:spTree>
    <p:extLst>
      <p:ext uri="{BB962C8B-B14F-4D97-AF65-F5344CB8AC3E}">
        <p14:creationId xmlns:p14="http://schemas.microsoft.com/office/powerpoint/2010/main" val="241113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The NSCL Cyclotrons</a:t>
            </a:r>
            <a:endParaRPr lang="en-US" sz="4000" dirty="0"/>
          </a:p>
        </p:txBody>
      </p:sp>
      <p:grpSp>
        <p:nvGrpSpPr>
          <p:cNvPr id="3" name="Group 3"/>
          <p:cNvGrpSpPr>
            <a:grpSpLocks/>
          </p:cNvGrpSpPr>
          <p:nvPr/>
        </p:nvGrpSpPr>
        <p:grpSpPr bwMode="auto">
          <a:xfrm>
            <a:off x="747393" y="1219200"/>
            <a:ext cx="3526111" cy="4766466"/>
            <a:chOff x="336" y="816"/>
            <a:chExt cx="2496" cy="3374"/>
          </a:xfrm>
        </p:grpSpPr>
        <p:pic>
          <p:nvPicPr>
            <p:cNvPr id="4" name="Picture 4" descr="cyclotr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 y="816"/>
              <a:ext cx="2400" cy="2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336" y="3253"/>
              <a:ext cx="2496" cy="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33363" indent="-233363">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pPr>
              <a:r>
                <a:rPr lang="en-US" altLang="en-US" sz="1600" dirty="0">
                  <a:solidFill>
                    <a:schemeClr val="tx1"/>
                  </a:solidFill>
                  <a:latin typeface="Arial" panose="020B0604020202020204" pitchFamily="34" charset="0"/>
                  <a:cs typeface="Arial" panose="020B0604020202020204" pitchFamily="34" charset="0"/>
                </a:rPr>
                <a:t>Year completed: </a:t>
              </a:r>
              <a:r>
                <a:rPr lang="en-US" altLang="en-US" sz="1600" b="1" dirty="0">
                  <a:solidFill>
                    <a:schemeClr val="tx1"/>
                  </a:solidFill>
                  <a:latin typeface="Arial" panose="020B0604020202020204" pitchFamily="34" charset="0"/>
                  <a:cs typeface="Arial" panose="020B0604020202020204" pitchFamily="34" charset="0"/>
                </a:rPr>
                <a:t>1982 </a:t>
              </a:r>
            </a:p>
            <a:p>
              <a:pPr eaLnBrk="1" hangingPunct="1">
                <a:spcBef>
                  <a:spcPct val="0"/>
                </a:spcBef>
              </a:pPr>
              <a:r>
                <a:rPr lang="en-US" altLang="en-US" sz="1600" dirty="0">
                  <a:solidFill>
                    <a:schemeClr val="tx1"/>
                  </a:solidFill>
                  <a:latin typeface="Arial" panose="020B0604020202020204" pitchFamily="34" charset="0"/>
                  <a:cs typeface="Arial" panose="020B0604020202020204" pitchFamily="34" charset="0"/>
                </a:rPr>
                <a:t>Diameter: 10 </a:t>
              </a:r>
              <a:r>
                <a:rPr lang="en-US" altLang="en-US" sz="1600" dirty="0" err="1">
                  <a:solidFill>
                    <a:schemeClr val="tx1"/>
                  </a:solidFill>
                  <a:latin typeface="Arial" panose="020B0604020202020204" pitchFamily="34" charset="0"/>
                  <a:cs typeface="Arial" panose="020B0604020202020204" pitchFamily="34" charset="0"/>
                </a:rPr>
                <a:t>ft</a:t>
              </a:r>
              <a:r>
                <a:rPr lang="en-US" altLang="en-US" sz="1600" dirty="0">
                  <a:solidFill>
                    <a:schemeClr val="tx1"/>
                  </a:solidFill>
                  <a:latin typeface="Arial" panose="020B0604020202020204" pitchFamily="34" charset="0"/>
                  <a:cs typeface="Arial" panose="020B0604020202020204" pitchFamily="34" charset="0"/>
                </a:rPr>
                <a:t>  Weight: 100 tons</a:t>
              </a:r>
            </a:p>
            <a:p>
              <a:pPr eaLnBrk="1" hangingPunct="1">
                <a:spcBef>
                  <a:spcPct val="0"/>
                </a:spcBef>
              </a:pPr>
              <a:r>
                <a:rPr lang="en-US" altLang="en-US" sz="1600" dirty="0">
                  <a:solidFill>
                    <a:schemeClr val="tx1"/>
                  </a:solidFill>
                  <a:latin typeface="Arial" panose="020B0604020202020204" pitchFamily="34" charset="0"/>
                  <a:cs typeface="Arial" panose="020B0604020202020204" pitchFamily="34" charset="0"/>
                </a:rPr>
                <a:t>Magnetic field: </a:t>
              </a:r>
              <a:r>
                <a:rPr lang="en-US" altLang="en-US" sz="1600" b="1" dirty="0">
                  <a:solidFill>
                    <a:schemeClr val="tx1"/>
                  </a:solidFill>
                  <a:latin typeface="Arial" panose="020B0604020202020204" pitchFamily="34" charset="0"/>
                  <a:cs typeface="Arial" panose="020B0604020202020204" pitchFamily="34" charset="0"/>
                </a:rPr>
                <a:t>3-5 Tesla</a:t>
              </a:r>
            </a:p>
            <a:p>
              <a:pPr eaLnBrk="1" hangingPunct="1">
                <a:spcBef>
                  <a:spcPct val="0"/>
                </a:spcBef>
              </a:pPr>
              <a:r>
                <a:rPr lang="en-US" altLang="en-US" sz="1600" dirty="0">
                  <a:solidFill>
                    <a:schemeClr val="tx1"/>
                  </a:solidFill>
                  <a:latin typeface="Arial" panose="020B0604020202020204" pitchFamily="34" charset="0"/>
                  <a:cs typeface="Arial" panose="020B0604020202020204" pitchFamily="34" charset="0"/>
                </a:rPr>
                <a:t>Maximum energy it can impart to a proton: </a:t>
              </a:r>
              <a:r>
                <a:rPr lang="en-US" altLang="en-US" sz="1600" b="1" dirty="0">
                  <a:solidFill>
                    <a:schemeClr val="tx1"/>
                  </a:solidFill>
                  <a:latin typeface="Arial" panose="020B0604020202020204" pitchFamily="34" charset="0"/>
                  <a:cs typeface="Arial" panose="020B0604020202020204" pitchFamily="34" charset="0"/>
                </a:rPr>
                <a:t>500 MeV</a:t>
              </a:r>
            </a:p>
          </p:txBody>
        </p:sp>
        <p:sp>
          <p:nvSpPr>
            <p:cNvPr id="6" name="Text Box 6"/>
            <p:cNvSpPr txBox="1">
              <a:spLocks noChangeArrowheads="1"/>
            </p:cNvSpPr>
            <p:nvPr/>
          </p:nvSpPr>
          <p:spPr bwMode="auto">
            <a:xfrm>
              <a:off x="1684" y="2784"/>
              <a:ext cx="939"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4400">
                  <a:latin typeface="Univers LT Std 85 XBlk"/>
                </a:rPr>
                <a:t>K500</a:t>
              </a:r>
              <a:endParaRPr lang="en-US" altLang="en-US" sz="2800">
                <a:latin typeface="Univers LT Std 85 XBlk"/>
              </a:endParaRPr>
            </a:p>
          </p:txBody>
        </p:sp>
        <p:sp>
          <p:nvSpPr>
            <p:cNvPr id="7" name="Text Box 7"/>
            <p:cNvSpPr txBox="1">
              <a:spLocks noChangeArrowheads="1"/>
            </p:cNvSpPr>
            <p:nvPr/>
          </p:nvSpPr>
          <p:spPr bwMode="auto">
            <a:xfrm>
              <a:off x="576" y="844"/>
              <a:ext cx="216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800" b="1">
                  <a:latin typeface="Century Gothic" panose="020B0502020202020204" pitchFamily="34" charset="0"/>
                </a:rPr>
                <a:t>World’s </a:t>
              </a:r>
              <a:r>
                <a:rPr lang="en-US" altLang="en-US" sz="1800" b="1" i="1">
                  <a:latin typeface="Century Gothic" panose="020B0502020202020204" pitchFamily="34" charset="0"/>
                </a:rPr>
                <a:t>first </a:t>
              </a:r>
              <a:r>
                <a:rPr lang="en-US" altLang="en-US" sz="1800" b="1">
                  <a:latin typeface="Century Gothic" panose="020B0502020202020204" pitchFamily="34" charset="0"/>
                </a:rPr>
                <a:t>superconducting cyclotron</a:t>
              </a:r>
            </a:p>
          </p:txBody>
        </p:sp>
      </p:grpSp>
      <p:grpSp>
        <p:nvGrpSpPr>
          <p:cNvPr id="8" name="Group 8"/>
          <p:cNvGrpSpPr>
            <a:grpSpLocks/>
          </p:cNvGrpSpPr>
          <p:nvPr/>
        </p:nvGrpSpPr>
        <p:grpSpPr bwMode="auto">
          <a:xfrm>
            <a:off x="4800366" y="1219200"/>
            <a:ext cx="4121339" cy="4766466"/>
            <a:chOff x="2847" y="816"/>
            <a:chExt cx="2769" cy="3374"/>
          </a:xfrm>
        </p:grpSpPr>
        <p:pic>
          <p:nvPicPr>
            <p:cNvPr id="9" name="Picture 9"/>
            <p:cNvPicPr>
              <a:picLocks noChangeAspect="1" noChangeArrowheads="1"/>
            </p:cNvPicPr>
            <p:nvPr/>
          </p:nvPicPr>
          <p:blipFill>
            <a:blip r:embed="rId4">
              <a:extLst>
                <a:ext uri="{28A0092B-C50C-407E-A947-70E740481C1C}">
                  <a14:useLocalDpi xmlns:a14="http://schemas.microsoft.com/office/drawing/2010/main" val="0"/>
                </a:ext>
              </a:extLst>
            </a:blip>
            <a:srcRect t="6779"/>
            <a:stretch>
              <a:fillRect/>
            </a:stretch>
          </p:blipFill>
          <p:spPr bwMode="auto">
            <a:xfrm>
              <a:off x="2898" y="816"/>
              <a:ext cx="2379" cy="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0"/>
            <p:cNvSpPr txBox="1">
              <a:spLocks noChangeArrowheads="1"/>
            </p:cNvSpPr>
            <p:nvPr/>
          </p:nvSpPr>
          <p:spPr bwMode="auto">
            <a:xfrm>
              <a:off x="4139" y="2784"/>
              <a:ext cx="1077"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4400">
                  <a:solidFill>
                    <a:srgbClr val="006633"/>
                  </a:solidFill>
                  <a:latin typeface="Univers LT Std 85 XBlk"/>
                </a:rPr>
                <a:t>K1200</a:t>
              </a:r>
              <a:endParaRPr lang="en-US" altLang="en-US" sz="2800">
                <a:solidFill>
                  <a:srgbClr val="006633"/>
                </a:solidFill>
                <a:latin typeface="Univers LT Std 85 XBlk"/>
              </a:endParaRPr>
            </a:p>
          </p:txBody>
        </p:sp>
        <p:sp>
          <p:nvSpPr>
            <p:cNvPr id="11" name="Text Box 11"/>
            <p:cNvSpPr txBox="1">
              <a:spLocks noChangeArrowheads="1"/>
            </p:cNvSpPr>
            <p:nvPr/>
          </p:nvSpPr>
          <p:spPr bwMode="auto">
            <a:xfrm>
              <a:off x="2847" y="3253"/>
              <a:ext cx="2769" cy="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33363" indent="-233363">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pPr>
              <a:r>
                <a:rPr lang="en-US" altLang="en-US" sz="1600" dirty="0">
                  <a:solidFill>
                    <a:schemeClr val="tx1"/>
                  </a:solidFill>
                  <a:latin typeface="Arial" panose="020B0604020202020204" pitchFamily="34" charset="0"/>
                  <a:cs typeface="Arial" panose="020B0604020202020204" pitchFamily="34" charset="0"/>
                </a:rPr>
                <a:t>Year completed: 1988 </a:t>
              </a:r>
            </a:p>
            <a:p>
              <a:pPr eaLnBrk="1" hangingPunct="1">
                <a:spcBef>
                  <a:spcPct val="0"/>
                </a:spcBef>
              </a:pPr>
              <a:r>
                <a:rPr lang="en-US" altLang="en-US" sz="1600" dirty="0">
                  <a:solidFill>
                    <a:schemeClr val="tx1"/>
                  </a:solidFill>
                  <a:latin typeface="Arial" panose="020B0604020202020204" pitchFamily="34" charset="0"/>
                  <a:cs typeface="Arial" panose="020B0604020202020204" pitchFamily="34" charset="0"/>
                </a:rPr>
                <a:t>Length of superconducting wire: </a:t>
              </a:r>
              <a:r>
                <a:rPr lang="en-US" altLang="en-US" sz="1600" b="1" dirty="0">
                  <a:solidFill>
                    <a:schemeClr val="tx1"/>
                  </a:solidFill>
                  <a:latin typeface="Arial" panose="020B0604020202020204" pitchFamily="34" charset="0"/>
                  <a:cs typeface="Arial" panose="020B0604020202020204" pitchFamily="34" charset="0"/>
                </a:rPr>
                <a:t>38 mi</a:t>
              </a:r>
            </a:p>
            <a:p>
              <a:pPr eaLnBrk="1" hangingPunct="1">
                <a:spcBef>
                  <a:spcPct val="0"/>
                </a:spcBef>
              </a:pPr>
              <a:r>
                <a:rPr lang="en-US" altLang="en-US" sz="1600" dirty="0">
                  <a:solidFill>
                    <a:schemeClr val="tx1"/>
                  </a:solidFill>
                  <a:latin typeface="Arial" panose="020B0604020202020204" pitchFamily="34" charset="0"/>
                  <a:cs typeface="Arial" panose="020B0604020202020204" pitchFamily="34" charset="0"/>
                </a:rPr>
                <a:t>Time of acceleration: </a:t>
              </a:r>
              <a:r>
                <a:rPr lang="en-US" altLang="en-US" sz="1600" b="1" dirty="0">
                  <a:solidFill>
                    <a:schemeClr val="tx1"/>
                  </a:solidFill>
                  <a:latin typeface="Arial" panose="020B0604020202020204" pitchFamily="34" charset="0"/>
                  <a:cs typeface="Arial" panose="020B0604020202020204" pitchFamily="34" charset="0"/>
                </a:rPr>
                <a:t>0.000035 seconds</a:t>
              </a:r>
            </a:p>
            <a:p>
              <a:pPr eaLnBrk="1" hangingPunct="1">
                <a:spcBef>
                  <a:spcPct val="0"/>
                </a:spcBef>
              </a:pPr>
              <a:r>
                <a:rPr lang="en-US" altLang="en-US" sz="1600" dirty="0">
                  <a:solidFill>
                    <a:schemeClr val="tx1"/>
                  </a:solidFill>
                  <a:latin typeface="Arial" panose="020B0604020202020204" pitchFamily="34" charset="0"/>
                  <a:cs typeface="Arial" panose="020B0604020202020204" pitchFamily="34" charset="0"/>
                </a:rPr>
                <a:t>Distance a nucleus travels while inside: </a:t>
              </a:r>
              <a:r>
                <a:rPr lang="en-US" altLang="en-US" sz="1600" b="1" dirty="0">
                  <a:solidFill>
                    <a:schemeClr val="tx1"/>
                  </a:solidFill>
                  <a:latin typeface="Arial" panose="020B0604020202020204" pitchFamily="34" charset="0"/>
                  <a:cs typeface="Arial" panose="020B0604020202020204" pitchFamily="34" charset="0"/>
                </a:rPr>
                <a:t>1.9 miles </a:t>
              </a:r>
              <a:r>
                <a:rPr lang="en-US" altLang="en-US" sz="1600" dirty="0">
                  <a:solidFill>
                    <a:schemeClr val="tx1"/>
                  </a:solidFill>
                  <a:latin typeface="Arial" panose="020B0604020202020204" pitchFamily="34" charset="0"/>
                  <a:cs typeface="Arial" panose="020B0604020202020204" pitchFamily="34" charset="0"/>
                </a:rPr>
                <a:t>(700 revolutions)</a:t>
              </a:r>
            </a:p>
          </p:txBody>
        </p:sp>
        <p:sp>
          <p:nvSpPr>
            <p:cNvPr id="12" name="Text Box 12"/>
            <p:cNvSpPr txBox="1">
              <a:spLocks noChangeArrowheads="1"/>
            </p:cNvSpPr>
            <p:nvPr/>
          </p:nvSpPr>
          <p:spPr bwMode="auto">
            <a:xfrm>
              <a:off x="2976" y="844"/>
              <a:ext cx="2352" cy="404"/>
            </a:xfrm>
            <a:prstGeom prst="rect">
              <a:avLst/>
            </a:prstGeom>
            <a:noFill/>
            <a:ln w="9525" algn="ctr">
              <a:noFill/>
              <a:miter lim="800000"/>
              <a:headEnd/>
              <a:tailEnd/>
            </a:ln>
            <a:effectLst/>
          </p:spPr>
          <p:txBody>
            <a:bodyPr>
              <a:spAutoFit/>
            </a:bodyPr>
            <a:lstStyle/>
            <a:p>
              <a:pPr algn="r" eaLnBrk="1" hangingPunct="1">
                <a:spcBef>
                  <a:spcPct val="50000"/>
                </a:spcBef>
                <a:defRPr/>
              </a:pPr>
              <a:r>
                <a:rPr lang="en-US" sz="1800" b="1" dirty="0">
                  <a:solidFill>
                    <a:srgbClr val="006633"/>
                  </a:solidFill>
                  <a:effectLst>
                    <a:outerShdw blurRad="38100" dist="38100" dir="2700000" algn="tl">
                      <a:srgbClr val="000000"/>
                    </a:outerShdw>
                  </a:effectLst>
                  <a:latin typeface="Century Gothic" pitchFamily="34" charset="0"/>
                  <a:cs typeface="+mn-cs"/>
                </a:rPr>
                <a:t>World’s </a:t>
              </a:r>
              <a:r>
                <a:rPr lang="en-US" sz="1800" b="1" i="1" dirty="0">
                  <a:solidFill>
                    <a:srgbClr val="006633"/>
                  </a:solidFill>
                  <a:effectLst>
                    <a:outerShdw blurRad="38100" dist="38100" dir="2700000" algn="tl">
                      <a:srgbClr val="000000"/>
                    </a:outerShdw>
                  </a:effectLst>
                  <a:latin typeface="Century Gothic" pitchFamily="34" charset="0"/>
                  <a:cs typeface="+mn-cs"/>
                </a:rPr>
                <a:t>second-highest-energy </a:t>
              </a:r>
              <a:r>
                <a:rPr lang="en-US" sz="1800" b="1" dirty="0">
                  <a:solidFill>
                    <a:srgbClr val="006633"/>
                  </a:solidFill>
                  <a:effectLst>
                    <a:outerShdw blurRad="38100" dist="38100" dir="2700000" algn="tl">
                      <a:srgbClr val="000000"/>
                    </a:outerShdw>
                  </a:effectLst>
                  <a:latin typeface="Century Gothic" pitchFamily="34" charset="0"/>
                  <a:cs typeface="+mn-cs"/>
                </a:rPr>
                <a:t>superconducting cyclotron</a:t>
              </a:r>
            </a:p>
          </p:txBody>
        </p:sp>
      </p:grpSp>
    </p:spTree>
    <p:extLst>
      <p:ext uri="{BB962C8B-B14F-4D97-AF65-F5344CB8AC3E}">
        <p14:creationId xmlns:p14="http://schemas.microsoft.com/office/powerpoint/2010/main" val="422978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530" name="Picture 2" descr="K500-dees-magnet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524000"/>
            <a:ext cx="3886200"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3"/>
          <p:cNvSpPr>
            <a:spLocks noGrp="1" noChangeArrowheads="1"/>
          </p:cNvSpPr>
          <p:nvPr>
            <p:ph type="title"/>
          </p:nvPr>
        </p:nvSpPr>
        <p:spPr>
          <a:xfrm>
            <a:off x="632769" y="280181"/>
            <a:ext cx="7886700" cy="593726"/>
          </a:xfrm>
        </p:spPr>
        <p:txBody>
          <a:bodyPr/>
          <a:lstStyle/>
          <a:p>
            <a:pPr eaLnBrk="1" hangingPunct="1"/>
            <a:r>
              <a:rPr lang="en-US" altLang="en-US" dirty="0" smtClean="0"/>
              <a:t>How to build your own cyclotron</a:t>
            </a:r>
          </a:p>
        </p:txBody>
      </p:sp>
      <p:pic>
        <p:nvPicPr>
          <p:cNvPr id="211972" name="Picture 4" descr="spiral"/>
          <p:cNvPicPr>
            <a:picLocks noChangeAspect="1" noChangeArrowheads="1"/>
          </p:cNvPicPr>
          <p:nvPr/>
        </p:nvPicPr>
        <p:blipFill>
          <a:blip r:embed="rId4">
            <a:lum bright="-60000" contrast="100000"/>
            <a:extLst>
              <a:ext uri="{28A0092B-C50C-407E-A947-70E740481C1C}">
                <a14:useLocalDpi xmlns:a14="http://schemas.microsoft.com/office/drawing/2010/main" val="0"/>
              </a:ext>
            </a:extLst>
          </a:blip>
          <a:srcRect/>
          <a:stretch>
            <a:fillRect/>
          </a:stretch>
        </p:blipFill>
        <p:spPr bwMode="auto">
          <a:xfrm>
            <a:off x="1238250" y="2133600"/>
            <a:ext cx="234315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Group 15"/>
          <p:cNvGrpSpPr/>
          <p:nvPr/>
        </p:nvGrpSpPr>
        <p:grpSpPr>
          <a:xfrm>
            <a:off x="4561345" y="3189397"/>
            <a:ext cx="4582655" cy="584775"/>
            <a:chOff x="4561345" y="3261310"/>
            <a:chExt cx="4582655" cy="584775"/>
          </a:xfrm>
        </p:grpSpPr>
        <p:sp>
          <p:nvSpPr>
            <p:cNvPr id="22543" name="Text Box 7"/>
            <p:cNvSpPr txBox="1">
              <a:spLocks noChangeArrowheads="1"/>
            </p:cNvSpPr>
            <p:nvPr/>
          </p:nvSpPr>
          <p:spPr bwMode="auto">
            <a:xfrm>
              <a:off x="4800604" y="3261310"/>
              <a:ext cx="43433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600" dirty="0" smtClean="0">
                  <a:solidFill>
                    <a:schemeClr val="tx1"/>
                  </a:solidFill>
                  <a:latin typeface="Arial" panose="020B0604020202020204" pitchFamily="34" charset="0"/>
                  <a:cs typeface="Arial" panose="020B0604020202020204" pitchFamily="34" charset="0"/>
                </a:rPr>
                <a:t>“Dees” </a:t>
              </a:r>
              <a:r>
                <a:rPr lang="en-US" altLang="en-US" sz="1600" dirty="0">
                  <a:solidFill>
                    <a:schemeClr val="tx1"/>
                  </a:solidFill>
                  <a:latin typeface="Arial" panose="020B0604020202020204" pitchFamily="34" charset="0"/>
                  <a:cs typeface="Arial" panose="020B0604020202020204" pitchFamily="34" charset="0"/>
                </a:rPr>
                <a:t>alternate </a:t>
              </a:r>
              <a:r>
                <a:rPr lang="en-US" altLang="en-US" sz="1600" dirty="0" smtClean="0">
                  <a:solidFill>
                    <a:schemeClr val="tx1"/>
                  </a:solidFill>
                  <a:latin typeface="Arial" panose="020B0604020202020204" pitchFamily="34" charset="0"/>
                  <a:cs typeface="Arial" panose="020B0604020202020204" pitchFamily="34" charset="0"/>
                </a:rPr>
                <a:t>high voltage, creating </a:t>
              </a:r>
              <a:r>
                <a:rPr lang="en-US" altLang="en-US" sz="1600" b="1" dirty="0" smtClean="0">
                  <a:solidFill>
                    <a:schemeClr val="tx1"/>
                  </a:solidFill>
                  <a:latin typeface="Arial" panose="020B0604020202020204" pitchFamily="34" charset="0"/>
                  <a:cs typeface="Arial" panose="020B0604020202020204" pitchFamily="34" charset="0"/>
                </a:rPr>
                <a:t>electric </a:t>
              </a:r>
              <a:r>
                <a:rPr lang="en-US" altLang="en-US" sz="1600" b="1" dirty="0">
                  <a:solidFill>
                    <a:schemeClr val="tx1"/>
                  </a:solidFill>
                  <a:latin typeface="Arial" panose="020B0604020202020204" pitchFamily="34" charset="0"/>
                  <a:cs typeface="Arial" panose="020B0604020202020204" pitchFamily="34" charset="0"/>
                </a:rPr>
                <a:t>field </a:t>
              </a:r>
              <a:r>
                <a:rPr lang="en-US" altLang="en-US" sz="1600" b="1" dirty="0" smtClean="0">
                  <a:solidFill>
                    <a:schemeClr val="tx1"/>
                  </a:solidFill>
                  <a:latin typeface="Arial" panose="020B0604020202020204" pitchFamily="34" charset="0"/>
                  <a:cs typeface="Arial" panose="020B0604020202020204" pitchFamily="34" charset="0"/>
                </a:rPr>
                <a:t>to accelerate </a:t>
              </a:r>
              <a:r>
                <a:rPr lang="en-US" altLang="en-US" sz="1600" b="1" dirty="0">
                  <a:solidFill>
                    <a:schemeClr val="tx1"/>
                  </a:solidFill>
                  <a:latin typeface="Arial" panose="020B0604020202020204" pitchFamily="34" charset="0"/>
                  <a:cs typeface="Arial" panose="020B0604020202020204" pitchFamily="34" charset="0"/>
                </a:rPr>
                <a:t>the </a:t>
              </a:r>
              <a:r>
                <a:rPr lang="en-US" altLang="en-US" sz="1600" b="1" dirty="0" smtClean="0">
                  <a:solidFill>
                    <a:schemeClr val="tx1"/>
                  </a:solidFill>
                  <a:latin typeface="Arial" panose="020B0604020202020204" pitchFamily="34" charset="0"/>
                  <a:cs typeface="Arial" panose="020B0604020202020204" pitchFamily="34" charset="0"/>
                </a:rPr>
                <a:t>nuclei</a:t>
              </a:r>
              <a:endParaRPr lang="en-US" altLang="en-US" sz="1600" dirty="0" smtClean="0">
                <a:solidFill>
                  <a:schemeClr val="tx1"/>
                </a:solidFill>
                <a:latin typeface="Arial" panose="020B0604020202020204" pitchFamily="34" charset="0"/>
                <a:cs typeface="Arial" panose="020B0604020202020204" pitchFamily="34" charset="0"/>
              </a:endParaRPr>
            </a:p>
          </p:txBody>
        </p:sp>
        <p:sp>
          <p:nvSpPr>
            <p:cNvPr id="22546" name="Rectangle 10"/>
            <p:cNvSpPr>
              <a:spLocks noChangeArrowheads="1"/>
            </p:cNvSpPr>
            <p:nvPr/>
          </p:nvSpPr>
          <p:spPr bwMode="auto">
            <a:xfrm>
              <a:off x="4637545" y="3367820"/>
              <a:ext cx="152400" cy="152400"/>
            </a:xfrm>
            <a:prstGeom prst="rect">
              <a:avLst/>
            </a:prstGeom>
            <a:solidFill>
              <a:srgbClr val="02AD83"/>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000">
                <a:solidFill>
                  <a:schemeClr val="tx1"/>
                </a:solidFill>
                <a:latin typeface="Arial" panose="020B0604020202020204" pitchFamily="34" charset="0"/>
                <a:cs typeface="Arial" panose="020B0604020202020204" pitchFamily="34" charset="0"/>
              </a:endParaRPr>
            </a:p>
          </p:txBody>
        </p:sp>
        <p:sp>
          <p:nvSpPr>
            <p:cNvPr id="22547" name="Line 11"/>
            <p:cNvSpPr>
              <a:spLocks noChangeShapeType="1"/>
            </p:cNvSpPr>
            <p:nvPr/>
          </p:nvSpPr>
          <p:spPr bwMode="auto">
            <a:xfrm>
              <a:off x="4561345" y="3678251"/>
              <a:ext cx="228600" cy="0"/>
            </a:xfrm>
            <a:prstGeom prst="line">
              <a:avLst/>
            </a:prstGeom>
            <a:noFill/>
            <a:ln w="9525">
              <a:solidFill>
                <a:srgbClr val="33CCFF"/>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cs typeface="Arial" panose="020B0604020202020204" pitchFamily="34" charset="0"/>
              </a:endParaRPr>
            </a:p>
          </p:txBody>
        </p:sp>
      </p:grpSp>
      <p:pic>
        <p:nvPicPr>
          <p:cNvPr id="22542" name="Picture 13" descr="K500 dees electr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556162"/>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88" name="Freeform 20"/>
          <p:cNvSpPr>
            <a:spLocks/>
          </p:cNvSpPr>
          <p:nvPr/>
        </p:nvSpPr>
        <p:spPr bwMode="auto">
          <a:xfrm>
            <a:off x="228600" y="1663700"/>
            <a:ext cx="3759200" cy="3289300"/>
          </a:xfrm>
          <a:custGeom>
            <a:avLst/>
            <a:gdLst>
              <a:gd name="T0" fmla="*/ 2147483646 w 2272"/>
              <a:gd name="T1" fmla="*/ 2147483646 h 2072"/>
              <a:gd name="T2" fmla="*/ 2147483646 w 2272"/>
              <a:gd name="T3" fmla="*/ 2147483646 h 2072"/>
              <a:gd name="T4" fmla="*/ 2147483646 w 2272"/>
              <a:gd name="T5" fmla="*/ 2147483646 h 2072"/>
              <a:gd name="T6" fmla="*/ 2147483646 w 2272"/>
              <a:gd name="T7" fmla="*/ 2147483646 h 2072"/>
              <a:gd name="T8" fmla="*/ 0 w 2272"/>
              <a:gd name="T9" fmla="*/ 2147483646 h 2072"/>
              <a:gd name="T10" fmla="*/ 0 60000 65536"/>
              <a:gd name="T11" fmla="*/ 0 60000 65536"/>
              <a:gd name="T12" fmla="*/ 0 60000 65536"/>
              <a:gd name="T13" fmla="*/ 0 60000 65536"/>
              <a:gd name="T14" fmla="*/ 0 60000 65536"/>
              <a:gd name="T15" fmla="*/ 0 w 2272"/>
              <a:gd name="T16" fmla="*/ 0 h 2072"/>
              <a:gd name="T17" fmla="*/ 2272 w 2272"/>
              <a:gd name="T18" fmla="*/ 2072 h 2072"/>
            </a:gdLst>
            <a:ahLst/>
            <a:cxnLst>
              <a:cxn ang="T10">
                <a:pos x="T0" y="T1"/>
              </a:cxn>
              <a:cxn ang="T11">
                <a:pos x="T2" y="T3"/>
              </a:cxn>
              <a:cxn ang="T12">
                <a:pos x="T4" y="T5"/>
              </a:cxn>
              <a:cxn ang="T13">
                <a:pos x="T6" y="T7"/>
              </a:cxn>
              <a:cxn ang="T14">
                <a:pos x="T8" y="T9"/>
              </a:cxn>
            </a:cxnLst>
            <a:rect l="T15" t="T16" r="T17" b="T18"/>
            <a:pathLst>
              <a:path w="2272" h="2072">
                <a:moveTo>
                  <a:pt x="1344" y="2072"/>
                </a:moveTo>
                <a:cubicBezTo>
                  <a:pt x="1696" y="1916"/>
                  <a:pt x="2048" y="1760"/>
                  <a:pt x="2160" y="1496"/>
                </a:cubicBezTo>
                <a:cubicBezTo>
                  <a:pt x="2272" y="1232"/>
                  <a:pt x="2168" y="728"/>
                  <a:pt x="2016" y="488"/>
                </a:cubicBezTo>
                <a:cubicBezTo>
                  <a:pt x="1864" y="248"/>
                  <a:pt x="1584" y="112"/>
                  <a:pt x="1248" y="56"/>
                </a:cubicBezTo>
                <a:cubicBezTo>
                  <a:pt x="912" y="0"/>
                  <a:pt x="456" y="76"/>
                  <a:pt x="0" y="152"/>
                </a:cubicBezTo>
              </a:path>
            </a:pathLst>
          </a:custGeom>
          <a:noFill/>
          <a:ln w="38100">
            <a:solidFill>
              <a:srgbClr val="FF0000"/>
            </a:solidFill>
            <a:round/>
            <a:headEnd/>
            <a:tailEnd type="triangle" w="lg" len="med"/>
          </a:ln>
          <a:extLst>
            <a:ext uri="{909E8E84-426E-40DD-AFC4-6F175D3DCCD1}">
              <a14:hiddenFill xmlns:a14="http://schemas.microsoft.com/office/drawing/2010/main">
                <a:solidFill>
                  <a:srgbClr val="FFFFFF"/>
                </a:solidFill>
              </a14:hiddenFill>
            </a:ext>
          </a:extLst>
        </p:spPr>
        <p:txBody>
          <a:bodyPr anchor="ctr"/>
          <a:lstStyle/>
          <a:p>
            <a:endParaRPr lang="en-US"/>
          </a:p>
        </p:txBody>
      </p:sp>
      <p:grpSp>
        <p:nvGrpSpPr>
          <p:cNvPr id="8" name="Group 7"/>
          <p:cNvGrpSpPr/>
          <p:nvPr/>
        </p:nvGrpSpPr>
        <p:grpSpPr>
          <a:xfrm>
            <a:off x="420211" y="1117397"/>
            <a:ext cx="7885588" cy="4381905"/>
            <a:chOff x="425450" y="1070015"/>
            <a:chExt cx="7885588" cy="4381905"/>
          </a:xfrm>
        </p:grpSpPr>
        <p:sp>
          <p:nvSpPr>
            <p:cNvPr id="3" name="Donut 2"/>
            <p:cNvSpPr/>
            <p:nvPr/>
          </p:nvSpPr>
          <p:spPr>
            <a:xfrm>
              <a:off x="425450" y="1461642"/>
              <a:ext cx="3990278" cy="3990278"/>
            </a:xfrm>
            <a:prstGeom prst="donut">
              <a:avLst>
                <a:gd name="adj" fmla="val 12276"/>
              </a:avLst>
            </a:prstGeom>
            <a:solidFill>
              <a:srgbClr val="7030A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latin typeface="Arial" panose="020B0604020202020204" pitchFamily="34" charset="0"/>
                <a:cs typeface="Arial" panose="020B0604020202020204" pitchFamily="34" charset="0"/>
              </a:endParaRPr>
            </a:p>
          </p:txBody>
        </p:sp>
        <p:sp>
          <p:nvSpPr>
            <p:cNvPr id="22" name="Rectangle 17"/>
            <p:cNvSpPr>
              <a:spLocks noChangeArrowheads="1"/>
            </p:cNvSpPr>
            <p:nvPr/>
          </p:nvSpPr>
          <p:spPr bwMode="auto">
            <a:xfrm>
              <a:off x="4637545" y="1179274"/>
              <a:ext cx="152400" cy="150813"/>
            </a:xfrm>
            <a:prstGeom prst="rect">
              <a:avLst/>
            </a:prstGeom>
            <a:solidFill>
              <a:srgbClr val="7030A0"/>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000">
                <a:solidFill>
                  <a:schemeClr val="tx1"/>
                </a:solidFill>
                <a:latin typeface="Arial" panose="020B0604020202020204" pitchFamily="34" charset="0"/>
                <a:cs typeface="Arial" panose="020B0604020202020204" pitchFamily="34" charset="0"/>
              </a:endParaRPr>
            </a:p>
          </p:txBody>
        </p:sp>
        <p:sp>
          <p:nvSpPr>
            <p:cNvPr id="23" name="Text Box 15"/>
            <p:cNvSpPr txBox="1">
              <a:spLocks noChangeArrowheads="1"/>
            </p:cNvSpPr>
            <p:nvPr/>
          </p:nvSpPr>
          <p:spPr bwMode="auto">
            <a:xfrm>
              <a:off x="4800603" y="1070015"/>
              <a:ext cx="351043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600" dirty="0" smtClean="0">
                  <a:solidFill>
                    <a:schemeClr val="tx1"/>
                  </a:solidFill>
                  <a:latin typeface="Arial" panose="020B0604020202020204" pitchFamily="34" charset="0"/>
                  <a:cs typeface="Arial" panose="020B0604020202020204" pitchFamily="34" charset="0"/>
                </a:rPr>
                <a:t>Coil of superconducting niobium wire</a:t>
              </a:r>
              <a:endParaRPr lang="en-US" altLang="en-US" sz="1600" dirty="0">
                <a:solidFill>
                  <a:schemeClr val="tx1"/>
                </a:solidFill>
                <a:latin typeface="Arial" panose="020B0604020202020204" pitchFamily="34" charset="0"/>
                <a:cs typeface="Arial" panose="020B0604020202020204" pitchFamily="34" charset="0"/>
              </a:endParaRPr>
            </a:p>
          </p:txBody>
        </p:sp>
      </p:grpSp>
      <p:sp>
        <p:nvSpPr>
          <p:cNvPr id="4" name="Oval 3"/>
          <p:cNvSpPr/>
          <p:nvPr/>
        </p:nvSpPr>
        <p:spPr>
          <a:xfrm>
            <a:off x="969263" y="2037994"/>
            <a:ext cx="2915006" cy="2915006"/>
          </a:xfrm>
          <a:prstGeom prst="ellipse">
            <a:avLst/>
          </a:prstGeom>
          <a:solidFill>
            <a:srgbClr val="FFFFFF"/>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14" name="Group 13"/>
          <p:cNvGrpSpPr/>
          <p:nvPr/>
        </p:nvGrpSpPr>
        <p:grpSpPr>
          <a:xfrm>
            <a:off x="4561345" y="1674458"/>
            <a:ext cx="4195309" cy="989933"/>
            <a:chOff x="4561345" y="1674458"/>
            <a:chExt cx="4195309" cy="989933"/>
          </a:xfrm>
        </p:grpSpPr>
        <p:sp>
          <p:nvSpPr>
            <p:cNvPr id="22536" name="Text Box 15"/>
            <p:cNvSpPr txBox="1">
              <a:spLocks noChangeArrowheads="1"/>
            </p:cNvSpPr>
            <p:nvPr/>
          </p:nvSpPr>
          <p:spPr bwMode="auto">
            <a:xfrm>
              <a:off x="4800604" y="1674458"/>
              <a:ext cx="3956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600" dirty="0" smtClean="0">
                  <a:solidFill>
                    <a:schemeClr val="tx1"/>
                  </a:solidFill>
                  <a:latin typeface="Arial" panose="020B0604020202020204" pitchFamily="34" charset="0"/>
                  <a:cs typeface="Arial" panose="020B0604020202020204" pitchFamily="34" charset="0"/>
                </a:rPr>
                <a:t>Stable, “normal</a:t>
              </a:r>
              <a:r>
                <a:rPr lang="en-US" altLang="en-US" sz="1600" dirty="0">
                  <a:solidFill>
                    <a:schemeClr val="tx1"/>
                  </a:solidFill>
                  <a:latin typeface="Arial" panose="020B0604020202020204" pitchFamily="34" charset="0"/>
                  <a:cs typeface="Arial" panose="020B0604020202020204" pitchFamily="34" charset="0"/>
                </a:rPr>
                <a:t>” ions are injected </a:t>
              </a:r>
              <a:r>
                <a:rPr lang="en-US" altLang="en-US" sz="1600" dirty="0" smtClean="0">
                  <a:solidFill>
                    <a:schemeClr val="tx1"/>
                  </a:solidFill>
                  <a:latin typeface="Arial" panose="020B0604020202020204" pitchFamily="34" charset="0"/>
                  <a:cs typeface="Arial" panose="020B0604020202020204" pitchFamily="34" charset="0"/>
                </a:rPr>
                <a:t>into </a:t>
              </a:r>
              <a:r>
                <a:rPr lang="en-US" altLang="en-US" sz="1600" dirty="0">
                  <a:solidFill>
                    <a:schemeClr val="tx1"/>
                  </a:solidFill>
                  <a:latin typeface="Arial" panose="020B0604020202020204" pitchFamily="34" charset="0"/>
                  <a:cs typeface="Arial" panose="020B0604020202020204" pitchFamily="34" charset="0"/>
                </a:rPr>
                <a:t>the center of the </a:t>
              </a:r>
              <a:r>
                <a:rPr lang="en-US" altLang="en-US" sz="1600" dirty="0" smtClean="0">
                  <a:solidFill>
                    <a:schemeClr val="tx1"/>
                  </a:solidFill>
                  <a:latin typeface="Arial" panose="020B0604020202020204" pitchFamily="34" charset="0"/>
                  <a:cs typeface="Arial" panose="020B0604020202020204" pitchFamily="34" charset="0"/>
                </a:rPr>
                <a:t>cyclotron </a:t>
              </a:r>
              <a:endParaRPr lang="en-US" altLang="en-US" sz="1600" dirty="0">
                <a:solidFill>
                  <a:schemeClr val="tx1"/>
                </a:solidFill>
                <a:latin typeface="Arial" panose="020B0604020202020204" pitchFamily="34" charset="0"/>
                <a:cs typeface="Arial" panose="020B0604020202020204" pitchFamily="34" charset="0"/>
              </a:endParaRPr>
            </a:p>
          </p:txBody>
        </p:sp>
        <p:sp>
          <p:nvSpPr>
            <p:cNvPr id="22538" name="Rectangle 17"/>
            <p:cNvSpPr>
              <a:spLocks noChangeArrowheads="1"/>
            </p:cNvSpPr>
            <p:nvPr/>
          </p:nvSpPr>
          <p:spPr bwMode="auto">
            <a:xfrm>
              <a:off x="4637545" y="2443019"/>
              <a:ext cx="152400" cy="150813"/>
            </a:xfrm>
            <a:prstGeom prst="rect">
              <a:avLst/>
            </a:prstGeom>
            <a:solidFill>
              <a:srgbClr val="FF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000">
                <a:solidFill>
                  <a:schemeClr val="tx1"/>
                </a:solidFill>
                <a:latin typeface="Arial" panose="020B0604020202020204" pitchFamily="34" charset="0"/>
                <a:cs typeface="Arial" panose="020B0604020202020204" pitchFamily="34" charset="0"/>
              </a:endParaRPr>
            </a:p>
          </p:txBody>
        </p:sp>
        <p:sp>
          <p:nvSpPr>
            <p:cNvPr id="22540" name="Line 19"/>
            <p:cNvSpPr>
              <a:spLocks noChangeShapeType="1"/>
            </p:cNvSpPr>
            <p:nvPr/>
          </p:nvSpPr>
          <p:spPr bwMode="auto">
            <a:xfrm>
              <a:off x="4561345" y="1863356"/>
              <a:ext cx="228600" cy="0"/>
            </a:xfrm>
            <a:prstGeom prst="line">
              <a:avLst/>
            </a:prstGeom>
            <a:noFill/>
            <a:ln w="25400">
              <a:solidFill>
                <a:srgbClr val="00FFFF"/>
              </a:solidFill>
              <a:round/>
              <a:headEnd/>
              <a:tailEnd/>
            </a:ln>
            <a:extLst>
              <a:ext uri="{909E8E84-426E-40DD-AFC4-6F175D3DCCD1}">
                <a14:hiddenFill xmlns:a14="http://schemas.microsoft.com/office/drawing/2010/main">
                  <a:noFill/>
                </a14:hiddenFill>
              </a:ext>
            </a:extLst>
          </p:spPr>
          <p:txBody>
            <a:bodyPr anchor="ctr"/>
            <a:lstStyle/>
            <a:p>
              <a:endParaRPr lang="en-US" sz="1600">
                <a:cs typeface="Arial" panose="020B0604020202020204" pitchFamily="34" charset="0"/>
              </a:endParaRPr>
            </a:p>
          </p:txBody>
        </p:sp>
        <p:sp>
          <p:nvSpPr>
            <p:cNvPr id="5" name="Rectangle 4"/>
            <p:cNvSpPr/>
            <p:nvPr/>
          </p:nvSpPr>
          <p:spPr>
            <a:xfrm>
              <a:off x="4800604" y="2325837"/>
              <a:ext cx="3791423" cy="338554"/>
            </a:xfrm>
            <a:prstGeom prst="rect">
              <a:avLst/>
            </a:prstGeom>
          </p:spPr>
          <p:txBody>
            <a:bodyPr wrap="none">
              <a:spAutoFit/>
            </a:bodyPr>
            <a:lstStyle/>
            <a:p>
              <a:r>
                <a:rPr lang="en-US" altLang="en-US" sz="1600" b="1" dirty="0" smtClean="0">
                  <a:cs typeface="Arial" panose="020B0604020202020204" pitchFamily="34" charset="0"/>
                </a:rPr>
                <a:t>Magnetic </a:t>
              </a:r>
              <a:r>
                <a:rPr lang="en-US" altLang="en-US" sz="1600" b="1" dirty="0">
                  <a:cs typeface="Arial" panose="020B0604020202020204" pitchFamily="34" charset="0"/>
                </a:rPr>
                <a:t>field </a:t>
              </a:r>
              <a:r>
                <a:rPr lang="en-US" altLang="en-US" sz="1600" b="1" dirty="0" smtClean="0">
                  <a:cs typeface="Arial" panose="020B0604020202020204" pitchFamily="34" charset="0"/>
                </a:rPr>
                <a:t>steers nuclei </a:t>
              </a:r>
              <a:r>
                <a:rPr lang="en-US" altLang="en-US" sz="1600" dirty="0" smtClean="0">
                  <a:cs typeface="Arial" panose="020B0604020202020204" pitchFamily="34" charset="0"/>
                </a:rPr>
                <a:t>in a circle</a:t>
              </a:r>
              <a:endParaRPr lang="en-US" sz="1600" dirty="0">
                <a:cs typeface="Arial" panose="020B0604020202020204" pitchFamily="34" charset="0"/>
              </a:endParaRPr>
            </a:p>
          </p:txBody>
        </p:sp>
      </p:grpSp>
      <p:grpSp>
        <p:nvGrpSpPr>
          <p:cNvPr id="15" name="Group 14"/>
          <p:cNvGrpSpPr/>
          <p:nvPr/>
        </p:nvGrpSpPr>
        <p:grpSpPr>
          <a:xfrm>
            <a:off x="4561345" y="2673321"/>
            <a:ext cx="4195309" cy="338554"/>
            <a:chOff x="4561345" y="2673321"/>
            <a:chExt cx="4195309" cy="338554"/>
          </a:xfrm>
        </p:grpSpPr>
        <p:sp>
          <p:nvSpPr>
            <p:cNvPr id="22539" name="Line 18"/>
            <p:cNvSpPr>
              <a:spLocks noChangeShapeType="1"/>
            </p:cNvSpPr>
            <p:nvPr/>
          </p:nvSpPr>
          <p:spPr bwMode="auto">
            <a:xfrm>
              <a:off x="4561345" y="2852594"/>
              <a:ext cx="2286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cs typeface="Arial" panose="020B0604020202020204" pitchFamily="34" charset="0"/>
              </a:endParaRPr>
            </a:p>
          </p:txBody>
        </p:sp>
        <p:sp>
          <p:nvSpPr>
            <p:cNvPr id="26" name="Text Box 15"/>
            <p:cNvSpPr txBox="1">
              <a:spLocks noChangeArrowheads="1"/>
            </p:cNvSpPr>
            <p:nvPr/>
          </p:nvSpPr>
          <p:spPr bwMode="auto">
            <a:xfrm>
              <a:off x="4800604" y="2673321"/>
              <a:ext cx="39560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600" dirty="0" smtClean="0">
                  <a:solidFill>
                    <a:schemeClr val="tx1"/>
                  </a:solidFill>
                  <a:latin typeface="Arial" panose="020B0604020202020204" pitchFamily="34" charset="0"/>
                  <a:cs typeface="Arial" panose="020B0604020202020204" pitchFamily="34" charset="0"/>
                </a:rPr>
                <a:t>Ions orbit inside the vacuum</a:t>
              </a:r>
              <a:endParaRPr lang="en-US" altLang="en-US" sz="1600" dirty="0">
                <a:solidFill>
                  <a:schemeClr val="tx1"/>
                </a:solidFill>
                <a:latin typeface="Arial" panose="020B0604020202020204" pitchFamily="34" charset="0"/>
                <a:cs typeface="Arial" panose="020B0604020202020204" pitchFamily="34" charset="0"/>
              </a:endParaRPr>
            </a:p>
          </p:txBody>
        </p:sp>
      </p:grpSp>
      <p:grpSp>
        <p:nvGrpSpPr>
          <p:cNvPr id="17" name="Group 16"/>
          <p:cNvGrpSpPr/>
          <p:nvPr/>
        </p:nvGrpSpPr>
        <p:grpSpPr>
          <a:xfrm>
            <a:off x="4561345" y="3925669"/>
            <a:ext cx="4451920" cy="584775"/>
            <a:chOff x="4561345" y="3997582"/>
            <a:chExt cx="4451920" cy="584775"/>
          </a:xfrm>
        </p:grpSpPr>
        <p:sp>
          <p:nvSpPr>
            <p:cNvPr id="22548" name="Line 12"/>
            <p:cNvSpPr>
              <a:spLocks noChangeShapeType="1"/>
            </p:cNvSpPr>
            <p:nvPr/>
          </p:nvSpPr>
          <p:spPr bwMode="auto">
            <a:xfrm>
              <a:off x="4561345" y="4199349"/>
              <a:ext cx="2286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sz="1600">
                <a:cs typeface="Arial" panose="020B0604020202020204" pitchFamily="34" charset="0"/>
              </a:endParaRPr>
            </a:p>
          </p:txBody>
        </p:sp>
        <p:sp>
          <p:nvSpPr>
            <p:cNvPr id="6" name="Rectangle 5"/>
            <p:cNvSpPr/>
            <p:nvPr/>
          </p:nvSpPr>
          <p:spPr>
            <a:xfrm>
              <a:off x="4800604" y="3997582"/>
              <a:ext cx="4212661" cy="584775"/>
            </a:xfrm>
            <a:prstGeom prst="rect">
              <a:avLst/>
            </a:prstGeom>
          </p:spPr>
          <p:txBody>
            <a:bodyPr wrap="square">
              <a:spAutoFit/>
            </a:bodyPr>
            <a:lstStyle/>
            <a:p>
              <a:pPr>
                <a:spcBef>
                  <a:spcPct val="0"/>
                </a:spcBef>
              </a:pPr>
              <a:r>
                <a:rPr lang="en-US" altLang="en-US" sz="1600" dirty="0" smtClean="0">
                  <a:cs typeface="Arial" panose="020B0604020202020204" pitchFamily="34" charset="0"/>
                </a:rPr>
                <a:t>Nuclei spiral to higher speeds until they </a:t>
              </a:r>
              <a:r>
                <a:rPr lang="en-US" altLang="en-US" sz="1600" dirty="0">
                  <a:cs typeface="Arial" panose="020B0604020202020204" pitchFamily="34" charset="0"/>
                </a:rPr>
                <a:t>leave the cyclotron in a </a:t>
              </a:r>
              <a:r>
                <a:rPr lang="en-US" altLang="en-US" sz="1600" dirty="0" smtClean="0">
                  <a:cs typeface="Arial" panose="020B0604020202020204" pitchFamily="34" charset="0"/>
                </a:rPr>
                <a:t>fast beam</a:t>
              </a:r>
              <a:endParaRPr lang="en-US" altLang="en-US" sz="1600" dirty="0">
                <a:cs typeface="Arial" panose="020B0604020202020204" pitchFamily="34" charset="0"/>
              </a:endParaRPr>
            </a:p>
          </p:txBody>
        </p:sp>
      </p:grpSp>
      <p:pic>
        <p:nvPicPr>
          <p:cNvPr id="28"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4810233" y="4648200"/>
            <a:ext cx="1216025" cy="1523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020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35" presetClass="entr" presetSubtype="0" fill="hold" nodeType="clickEffect">
                                  <p:stCondLst>
                                    <p:cond delay="0"/>
                                  </p:stCondLst>
                                  <p:childTnLst>
                                    <p:set>
                                      <p:cBhvr>
                                        <p:cTn id="19" dur="1" fill="hold">
                                          <p:stCondLst>
                                            <p:cond delay="0"/>
                                          </p:stCondLst>
                                        </p:cTn>
                                        <p:tgtEl>
                                          <p:spTgt spid="211972"/>
                                        </p:tgtEl>
                                        <p:attrNameLst>
                                          <p:attrName>style.visibility</p:attrName>
                                        </p:attrNameLst>
                                      </p:cBhvr>
                                      <p:to>
                                        <p:strVal val="visible"/>
                                      </p:to>
                                    </p:set>
                                    <p:animEffect transition="in" filter="fade">
                                      <p:cBhvr>
                                        <p:cTn id="20" dur="3000"/>
                                        <p:tgtEl>
                                          <p:spTgt spid="211972"/>
                                        </p:tgtEl>
                                      </p:cBhvr>
                                    </p:animEffect>
                                    <p:anim calcmode="lin" valueType="num">
                                      <p:cBhvr>
                                        <p:cTn id="21" dur="3000" fill="hold"/>
                                        <p:tgtEl>
                                          <p:spTgt spid="211972"/>
                                        </p:tgtEl>
                                        <p:attrNameLst>
                                          <p:attrName>style.rotation</p:attrName>
                                        </p:attrNameLst>
                                      </p:cBhvr>
                                      <p:tavLst>
                                        <p:tav tm="0">
                                          <p:val>
                                            <p:fltVal val="720"/>
                                          </p:val>
                                        </p:tav>
                                        <p:tav tm="100000">
                                          <p:val>
                                            <p:fltVal val="0"/>
                                          </p:val>
                                        </p:tav>
                                      </p:tavLst>
                                    </p:anim>
                                    <p:anim calcmode="lin" valueType="num">
                                      <p:cBhvr>
                                        <p:cTn id="22" dur="3000" fill="hold"/>
                                        <p:tgtEl>
                                          <p:spTgt spid="211972"/>
                                        </p:tgtEl>
                                        <p:attrNameLst>
                                          <p:attrName>ppt_h</p:attrName>
                                        </p:attrNameLst>
                                      </p:cBhvr>
                                      <p:tavLst>
                                        <p:tav tm="0">
                                          <p:val>
                                            <p:fltVal val="0"/>
                                          </p:val>
                                        </p:tav>
                                        <p:tav tm="100000">
                                          <p:val>
                                            <p:strVal val="#ppt_h"/>
                                          </p:val>
                                        </p:tav>
                                      </p:tavLst>
                                    </p:anim>
                                    <p:anim calcmode="lin" valueType="num">
                                      <p:cBhvr>
                                        <p:cTn id="23" dur="3000" fill="hold"/>
                                        <p:tgtEl>
                                          <p:spTgt spid="211972"/>
                                        </p:tgtEl>
                                        <p:attrNameLst>
                                          <p:attrName>ppt_w</p:attrName>
                                        </p:attrNameLst>
                                      </p:cBhvr>
                                      <p:tavLst>
                                        <p:tav tm="0">
                                          <p:val>
                                            <p:fltVal val="0"/>
                                          </p:val>
                                        </p:tav>
                                        <p:tav tm="100000">
                                          <p:val>
                                            <p:strVal val="#ppt_w"/>
                                          </p:val>
                                        </p:tav>
                                      </p:tavLst>
                                    </p:anim>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542"/>
                                        </p:tgtEl>
                                        <p:attrNameLst>
                                          <p:attrName>style.visibility</p:attrName>
                                        </p:attrNameLst>
                                      </p:cBhvr>
                                      <p:to>
                                        <p:strVal val="visible"/>
                                      </p:to>
                                    </p:set>
                                    <p:animEffect transition="in" filter="fade">
                                      <p:cBhvr>
                                        <p:cTn id="31" dur="500"/>
                                        <p:tgtEl>
                                          <p:spTgt spid="22542"/>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1988"/>
                                        </p:tgtEl>
                                        <p:attrNameLst>
                                          <p:attrName>style.visibility</p:attrName>
                                        </p:attrNameLst>
                                      </p:cBhvr>
                                      <p:to>
                                        <p:strVal val="visible"/>
                                      </p:to>
                                    </p:set>
                                    <p:animEffect transition="in" filter="wipe(down)">
                                      <p:cBhvr>
                                        <p:cTn id="39" dur="1000"/>
                                        <p:tgtEl>
                                          <p:spTgt spid="211988"/>
                                        </p:tgtEl>
                                      </p:cBhvr>
                                    </p:animEffect>
                                  </p:childTnLst>
                                </p:cTn>
                              </p:par>
                              <p:par>
                                <p:cTn id="40" presetID="10"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par>
                          <p:cTn id="43" fill="hold">
                            <p:stCondLst>
                              <p:cond delay="1000"/>
                            </p:stCondLst>
                            <p:childTnLst>
                              <p:par>
                                <p:cTn id="44" presetID="4" presetClass="entr" presetSubtype="32" fill="hold" nodeType="afterEffect">
                                  <p:stCondLst>
                                    <p:cond delay="3000"/>
                                  </p:stCondLst>
                                  <p:childTnLst>
                                    <p:set>
                                      <p:cBhvr>
                                        <p:cTn id="45" dur="1" fill="hold">
                                          <p:stCondLst>
                                            <p:cond delay="0"/>
                                          </p:stCondLst>
                                        </p:cTn>
                                        <p:tgtEl>
                                          <p:spTgt spid="28"/>
                                        </p:tgtEl>
                                        <p:attrNameLst>
                                          <p:attrName>style.visibility</p:attrName>
                                        </p:attrNameLst>
                                      </p:cBhvr>
                                      <p:to>
                                        <p:strVal val="visible"/>
                                      </p:to>
                                    </p:set>
                                    <p:animEffect transition="in" filter="box(out)">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88"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530" name="Rectangle 3"/>
          <p:cNvSpPr>
            <a:spLocks noGrp="1" noChangeArrowheads="1"/>
          </p:cNvSpPr>
          <p:nvPr>
            <p:ph type="title"/>
          </p:nvPr>
        </p:nvSpPr>
        <p:spPr>
          <a:xfrm>
            <a:off x="628650" y="304800"/>
            <a:ext cx="7886700" cy="1325563"/>
          </a:xfrm>
        </p:spPr>
        <p:txBody>
          <a:bodyPr/>
          <a:lstStyle/>
          <a:p>
            <a:pPr eaLnBrk="1" hangingPunct="1"/>
            <a:r>
              <a:rPr lang="en-US" altLang="en-US" dirty="0" smtClean="0">
                <a:solidFill>
                  <a:srgbClr val="FF0000"/>
                </a:solidFill>
              </a:rPr>
              <a:t>Problem:</a:t>
            </a:r>
            <a:r>
              <a:rPr lang="en-US" altLang="en-US" dirty="0" smtClean="0"/>
              <a:t> Making designer nuclei</a:t>
            </a:r>
          </a:p>
        </p:txBody>
      </p:sp>
      <p:sp>
        <p:nvSpPr>
          <p:cNvPr id="3084" name="Text Box 12"/>
          <p:cNvSpPr txBox="1">
            <a:spLocks noChangeArrowheads="1"/>
          </p:cNvSpPr>
          <p:nvPr/>
        </p:nvSpPr>
        <p:spPr bwMode="auto">
          <a:xfrm>
            <a:off x="6096000" y="4750730"/>
            <a:ext cx="285611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b="1" dirty="0">
                <a:solidFill>
                  <a:schemeClr val="tx1"/>
                </a:solidFill>
                <a:latin typeface="Arial" panose="020B0604020202020204" pitchFamily="34" charset="0"/>
                <a:cs typeface="Arial" panose="020B0604020202020204" pitchFamily="34" charset="0"/>
              </a:rPr>
              <a:t>After</a:t>
            </a:r>
            <a:r>
              <a:rPr lang="en-US" altLang="en-US" sz="1800" dirty="0">
                <a:solidFill>
                  <a:schemeClr val="tx1"/>
                </a:solidFill>
                <a:latin typeface="Arial" panose="020B0604020202020204" pitchFamily="34" charset="0"/>
                <a:cs typeface="Arial" panose="020B0604020202020204" pitchFamily="34" charset="0"/>
              </a:rPr>
              <a:t> the target, the beam contains </a:t>
            </a:r>
            <a:r>
              <a:rPr lang="en-US" altLang="en-US" sz="1800" b="1" dirty="0">
                <a:solidFill>
                  <a:schemeClr val="tx1"/>
                </a:solidFill>
                <a:latin typeface="Arial" panose="020B0604020202020204" pitchFamily="34" charset="0"/>
                <a:cs typeface="Arial" panose="020B0604020202020204" pitchFamily="34" charset="0"/>
              </a:rPr>
              <a:t>many</a:t>
            </a:r>
            <a:r>
              <a:rPr lang="en-US" altLang="en-US" sz="1800" dirty="0">
                <a:solidFill>
                  <a:schemeClr val="tx1"/>
                </a:solidFill>
                <a:latin typeface="Arial" panose="020B0604020202020204" pitchFamily="34" charset="0"/>
                <a:cs typeface="Arial" panose="020B0604020202020204" pitchFamily="34" charset="0"/>
              </a:rPr>
              <a:t> </a:t>
            </a:r>
            <a:r>
              <a:rPr lang="en-US" altLang="en-US" sz="1800" dirty="0" smtClean="0">
                <a:solidFill>
                  <a:schemeClr val="tx1"/>
                </a:solidFill>
                <a:latin typeface="Arial" panose="020B0604020202020204" pitchFamily="34" charset="0"/>
                <a:cs typeface="Arial" panose="020B0604020202020204" pitchFamily="34" charset="0"/>
              </a:rPr>
              <a:t>new isotopes </a:t>
            </a:r>
            <a:r>
              <a:rPr lang="en-US" altLang="en-US" sz="1800" i="1" dirty="0" smtClean="0">
                <a:solidFill>
                  <a:schemeClr val="tx1"/>
                </a:solidFill>
                <a:latin typeface="Arial" panose="020B0604020202020204" pitchFamily="34" charset="0"/>
                <a:cs typeface="Arial" panose="020B0604020202020204" pitchFamily="34" charset="0"/>
              </a:rPr>
              <a:t>(sometimes &lt;1 desired nucleus/second)</a:t>
            </a:r>
            <a:endParaRPr lang="en-US" altLang="en-US" sz="1800" i="1" dirty="0">
              <a:solidFill>
                <a:schemeClr val="tx1"/>
              </a:solidFill>
              <a:latin typeface="Arial" panose="020B0604020202020204" pitchFamily="34" charset="0"/>
              <a:cs typeface="Arial" panose="020B0604020202020204" pitchFamily="34" charset="0"/>
            </a:endParaRPr>
          </a:p>
        </p:txBody>
      </p:sp>
      <p:sp>
        <p:nvSpPr>
          <p:cNvPr id="20" name="Text Box 5"/>
          <p:cNvSpPr txBox="1">
            <a:spLocks noChangeArrowheads="1"/>
          </p:cNvSpPr>
          <p:nvPr/>
        </p:nvSpPr>
        <p:spPr bwMode="auto">
          <a:xfrm>
            <a:off x="212725" y="1219200"/>
            <a:ext cx="1981200" cy="369888"/>
          </a:xfrm>
          <a:prstGeom prst="rect">
            <a:avLst/>
          </a:prstGeom>
          <a:noFill/>
          <a:ln w="9525">
            <a:noFill/>
            <a:miter lim="800000"/>
            <a:headEnd/>
            <a:tailEnd/>
          </a:ln>
        </p:spPr>
        <p:txBody>
          <a:bodyPr>
            <a:spAutoFit/>
          </a:bodyPr>
          <a:lstStyle/>
          <a:p>
            <a:pPr eaLnBrk="1" hangingPunct="1">
              <a:defRPr/>
            </a:pPr>
            <a:r>
              <a:rPr lang="en-US" sz="1800" b="1" i="1" dirty="0">
                <a:solidFill>
                  <a:srgbClr val="67B14B"/>
                </a:solidFill>
                <a:cs typeface="Arial" panose="020B0604020202020204" pitchFamily="34" charset="0"/>
              </a:rPr>
              <a:t>BEAM at &lt; 0.5 c</a:t>
            </a:r>
            <a:endParaRPr lang="en-US" sz="1800" dirty="0">
              <a:solidFill>
                <a:srgbClr val="67B14B"/>
              </a:solidFill>
              <a:cs typeface="Arial" panose="020B0604020202020204" pitchFamily="34" charset="0"/>
            </a:endParaRPr>
          </a:p>
        </p:txBody>
      </p:sp>
      <p:sp>
        <p:nvSpPr>
          <p:cNvPr id="24" name="Text Box 5"/>
          <p:cNvSpPr txBox="1">
            <a:spLocks noChangeArrowheads="1"/>
          </p:cNvSpPr>
          <p:nvPr/>
        </p:nvSpPr>
        <p:spPr bwMode="auto">
          <a:xfrm>
            <a:off x="3124200" y="1219200"/>
            <a:ext cx="2438400" cy="369332"/>
          </a:xfrm>
          <a:prstGeom prst="rect">
            <a:avLst/>
          </a:prstGeom>
          <a:noFill/>
          <a:ln w="9525">
            <a:noFill/>
            <a:miter lim="800000"/>
            <a:headEnd/>
            <a:tailEnd/>
          </a:ln>
        </p:spPr>
        <p:txBody>
          <a:bodyPr wrap="square">
            <a:spAutoFit/>
          </a:bodyPr>
          <a:lstStyle/>
          <a:p>
            <a:pPr eaLnBrk="1" hangingPunct="1">
              <a:defRPr/>
            </a:pPr>
            <a:r>
              <a:rPr lang="en-US" sz="1800" b="1" i="1" dirty="0">
                <a:solidFill>
                  <a:srgbClr val="67B14B"/>
                </a:solidFill>
                <a:cs typeface="Arial" panose="020B0604020202020204" pitchFamily="34" charset="0"/>
              </a:rPr>
              <a:t>strikes foil TARGET</a:t>
            </a:r>
            <a:endParaRPr lang="en-US" sz="1800" dirty="0">
              <a:solidFill>
                <a:srgbClr val="67B14B"/>
              </a:solidFill>
              <a:cs typeface="Arial" panose="020B0604020202020204" pitchFamily="34" charset="0"/>
            </a:endParaRPr>
          </a:p>
        </p:txBody>
      </p:sp>
      <p:sp>
        <p:nvSpPr>
          <p:cNvPr id="25" name="Text Box 5"/>
          <p:cNvSpPr txBox="1">
            <a:spLocks noChangeArrowheads="1"/>
          </p:cNvSpPr>
          <p:nvPr/>
        </p:nvSpPr>
        <p:spPr bwMode="auto">
          <a:xfrm>
            <a:off x="6019800" y="1219200"/>
            <a:ext cx="2774950" cy="369332"/>
          </a:xfrm>
          <a:prstGeom prst="rect">
            <a:avLst/>
          </a:prstGeom>
          <a:noFill/>
          <a:ln w="9525">
            <a:noFill/>
            <a:miter lim="800000"/>
            <a:headEnd/>
            <a:tailEnd/>
          </a:ln>
        </p:spPr>
        <p:txBody>
          <a:bodyPr wrap="square">
            <a:spAutoFit/>
          </a:bodyPr>
          <a:lstStyle/>
          <a:p>
            <a:pPr eaLnBrk="1" hangingPunct="1">
              <a:defRPr/>
            </a:pPr>
            <a:r>
              <a:rPr lang="en-US" sz="1800" b="1" i="1" dirty="0">
                <a:solidFill>
                  <a:srgbClr val="67B14B"/>
                </a:solidFill>
                <a:cs typeface="Arial" panose="020B0604020202020204" pitchFamily="34" charset="0"/>
              </a:rPr>
              <a:t>exits with FRAGMENTS</a:t>
            </a:r>
            <a:endParaRPr lang="en-US" sz="1800" dirty="0">
              <a:solidFill>
                <a:srgbClr val="67B14B"/>
              </a:solidFill>
              <a:cs typeface="Arial" panose="020B0604020202020204" pitchFamily="34" charset="0"/>
            </a:endParaRPr>
          </a:p>
        </p:txBody>
      </p:sp>
      <p:sp>
        <p:nvSpPr>
          <p:cNvPr id="22535" name="Rectangle 46"/>
          <p:cNvSpPr>
            <a:spLocks noChangeArrowheads="1"/>
          </p:cNvSpPr>
          <p:nvPr/>
        </p:nvSpPr>
        <p:spPr bwMode="auto">
          <a:xfrm>
            <a:off x="288925" y="1600200"/>
            <a:ext cx="2362200"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sp>
        <p:nvSpPr>
          <p:cNvPr id="22536" name="Rectangle 48"/>
          <p:cNvSpPr>
            <a:spLocks noChangeArrowheads="1"/>
          </p:cNvSpPr>
          <p:nvPr/>
        </p:nvSpPr>
        <p:spPr bwMode="auto">
          <a:xfrm>
            <a:off x="3200400" y="1600200"/>
            <a:ext cx="2362200" cy="2362200"/>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sp>
        <p:nvSpPr>
          <p:cNvPr id="22537" name="Rectangle 49"/>
          <p:cNvSpPr>
            <a:spLocks noChangeArrowheads="1"/>
          </p:cNvSpPr>
          <p:nvPr/>
        </p:nvSpPr>
        <p:spPr bwMode="auto">
          <a:xfrm>
            <a:off x="6096000" y="1600201"/>
            <a:ext cx="2698750" cy="3130566"/>
          </a:xfrm>
          <a:prstGeom prst="rect">
            <a:avLst/>
          </a:prstGeom>
          <a:noFill/>
          <a:ln w="9525" algn="ctr">
            <a:solidFill>
              <a:schemeClr val="accent6">
                <a:lumMod val="75000"/>
              </a:schemeClr>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nvGrpSpPr>
          <p:cNvPr id="2" name="Group 122"/>
          <p:cNvGrpSpPr>
            <a:grpSpLocks/>
          </p:cNvGrpSpPr>
          <p:nvPr/>
        </p:nvGrpSpPr>
        <p:grpSpPr bwMode="auto">
          <a:xfrm>
            <a:off x="228599" y="1794725"/>
            <a:ext cx="2754107" cy="3721086"/>
            <a:chOff x="228599" y="1870927"/>
            <a:chExt cx="2754107" cy="3721277"/>
          </a:xfrm>
        </p:grpSpPr>
        <p:sp>
          <p:nvSpPr>
            <p:cNvPr id="22580" name="Text Box 5"/>
            <p:cNvSpPr txBox="1">
              <a:spLocks noChangeArrowheads="1"/>
            </p:cNvSpPr>
            <p:nvPr/>
          </p:nvSpPr>
          <p:spPr bwMode="auto">
            <a:xfrm>
              <a:off x="228599" y="4114800"/>
              <a:ext cx="2754107" cy="147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spcBef>
                  <a:spcPct val="0"/>
                </a:spcBef>
                <a:buNone/>
              </a:pPr>
              <a:r>
                <a:rPr lang="en-US" altLang="en-US" sz="1800" dirty="0">
                  <a:solidFill>
                    <a:schemeClr val="tx1"/>
                  </a:solidFill>
                  <a:latin typeface="Arial" panose="020B0604020202020204" pitchFamily="34" charset="0"/>
                  <a:cs typeface="Arial" panose="020B0604020202020204" pitchFamily="34" charset="0"/>
                </a:rPr>
                <a:t>The accelerated beam consists of the </a:t>
              </a:r>
              <a:r>
                <a:rPr lang="en-US" altLang="en-US" sz="1800" b="1" dirty="0">
                  <a:solidFill>
                    <a:schemeClr val="tx1"/>
                  </a:solidFill>
                  <a:latin typeface="Arial" panose="020B0604020202020204" pitchFamily="34" charset="0"/>
                  <a:cs typeface="Arial" panose="020B0604020202020204" pitchFamily="34" charset="0"/>
                </a:rPr>
                <a:t>one</a:t>
              </a:r>
              <a:r>
                <a:rPr lang="en-US" altLang="en-US" sz="1800" dirty="0">
                  <a:solidFill>
                    <a:schemeClr val="tx1"/>
                  </a:solidFill>
                  <a:latin typeface="Arial" panose="020B0604020202020204" pitchFamily="34" charset="0"/>
                  <a:cs typeface="Arial" panose="020B0604020202020204" pitchFamily="34" charset="0"/>
                </a:rPr>
                <a:t> </a:t>
              </a:r>
              <a:r>
                <a:rPr lang="en-US" altLang="en-US" sz="1800" b="1" dirty="0">
                  <a:solidFill>
                    <a:schemeClr val="tx1"/>
                  </a:solidFill>
                  <a:latin typeface="Arial" panose="020B0604020202020204" pitchFamily="34" charset="0"/>
                  <a:cs typeface="Arial" panose="020B0604020202020204" pitchFamily="34" charset="0"/>
                </a:rPr>
                <a:t>stable isotope </a:t>
              </a:r>
              <a:r>
                <a:rPr lang="en-US" altLang="en-US" sz="1800" dirty="0">
                  <a:solidFill>
                    <a:schemeClr val="tx1"/>
                  </a:solidFill>
                  <a:latin typeface="Arial" panose="020B0604020202020204" pitchFamily="34" charset="0"/>
                  <a:cs typeface="Arial" panose="020B0604020202020204" pitchFamily="34" charset="0"/>
                </a:rPr>
                <a:t>provided by the ion </a:t>
              </a:r>
              <a:r>
                <a:rPr lang="en-US" altLang="en-US" sz="1800" dirty="0" smtClean="0">
                  <a:solidFill>
                    <a:schemeClr val="tx1"/>
                  </a:solidFill>
                  <a:latin typeface="Arial" panose="020B0604020202020204" pitchFamily="34" charset="0"/>
                  <a:cs typeface="Arial" panose="020B0604020202020204" pitchFamily="34" charset="0"/>
                </a:rPr>
                <a:t>source </a:t>
              </a:r>
            </a:p>
            <a:p>
              <a:pPr>
                <a:spcBef>
                  <a:spcPct val="0"/>
                </a:spcBef>
                <a:buNone/>
              </a:pPr>
              <a:r>
                <a:rPr lang="en-US" altLang="en-US" sz="1800" i="1" dirty="0" smtClean="0">
                  <a:solidFill>
                    <a:schemeClr val="tx1"/>
                  </a:solidFill>
                  <a:latin typeface="Arial" panose="020B0604020202020204" pitchFamily="34" charset="0"/>
                  <a:cs typeface="Arial" panose="020B0604020202020204" pitchFamily="34" charset="0"/>
                </a:rPr>
                <a:t>(&gt;</a:t>
              </a:r>
              <a:r>
                <a:rPr lang="en-US" altLang="en-US" sz="1800" i="1" dirty="0">
                  <a:solidFill>
                    <a:schemeClr val="tx1"/>
                  </a:solidFill>
                  <a:latin typeface="Arial" panose="020B0604020202020204" pitchFamily="34" charset="0"/>
                  <a:cs typeface="Arial" panose="020B0604020202020204" pitchFamily="34" charset="0"/>
                </a:rPr>
                <a:t>1 billion nuclei/second</a:t>
              </a:r>
              <a:r>
                <a:rPr lang="en-US" altLang="en-US" sz="1800" i="1" dirty="0" smtClean="0">
                  <a:solidFill>
                    <a:schemeClr val="tx1"/>
                  </a:solidFill>
                  <a:latin typeface="Arial" panose="020B0604020202020204" pitchFamily="34" charset="0"/>
                  <a:cs typeface="Arial" panose="020B0604020202020204" pitchFamily="34" charset="0"/>
                </a:rPr>
                <a:t>)</a:t>
              </a:r>
              <a:endParaRPr lang="en-US" altLang="en-US" sz="1800" i="1" dirty="0">
                <a:solidFill>
                  <a:schemeClr val="tx1"/>
                </a:solidFill>
                <a:latin typeface="Arial" panose="020B0604020202020204" pitchFamily="34" charset="0"/>
                <a:cs typeface="Arial" panose="020B0604020202020204" pitchFamily="34" charset="0"/>
              </a:endParaRPr>
            </a:p>
          </p:txBody>
        </p:sp>
        <p:pic>
          <p:nvPicPr>
            <p:cNvPr id="22581" name="Picture 14"/>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441325" y="1870927"/>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2" name="Picture 15"/>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1050925" y="24611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83" name="Picture 16"/>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1660525" y="3070731"/>
              <a:ext cx="609600" cy="54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Text Box 5"/>
            <p:cNvSpPr txBox="1">
              <a:spLocks noChangeArrowheads="1"/>
            </p:cNvSpPr>
            <p:nvPr/>
          </p:nvSpPr>
          <p:spPr bwMode="auto">
            <a:xfrm>
              <a:off x="485415" y="1981208"/>
              <a:ext cx="554851" cy="307793"/>
            </a:xfrm>
            <a:prstGeom prst="rect">
              <a:avLst/>
            </a:prstGeom>
            <a:noFill/>
            <a:ln w="9525">
              <a:noFill/>
              <a:miter lim="800000"/>
              <a:headEnd/>
              <a:tailEnd/>
            </a:ln>
          </p:spPr>
          <p:txBody>
            <a:bodyPr wrap="square">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56" name="Text Box 5"/>
            <p:cNvSpPr txBox="1">
              <a:spLocks noChangeArrowheads="1"/>
            </p:cNvSpPr>
            <p:nvPr/>
          </p:nvSpPr>
          <p:spPr bwMode="auto">
            <a:xfrm>
              <a:off x="1050925" y="2590839"/>
              <a:ext cx="685800" cy="307793"/>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57" name="Text Box 5"/>
            <p:cNvSpPr txBox="1">
              <a:spLocks noChangeArrowheads="1"/>
            </p:cNvSpPr>
            <p:nvPr/>
          </p:nvSpPr>
          <p:spPr bwMode="auto">
            <a:xfrm>
              <a:off x="1660525" y="3200470"/>
              <a:ext cx="685800" cy="307793"/>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grpSp>
      <p:grpSp>
        <p:nvGrpSpPr>
          <p:cNvPr id="3" name="Group 99"/>
          <p:cNvGrpSpPr>
            <a:grpSpLocks/>
          </p:cNvGrpSpPr>
          <p:nvPr/>
        </p:nvGrpSpPr>
        <p:grpSpPr bwMode="auto">
          <a:xfrm>
            <a:off x="1050925" y="2057400"/>
            <a:ext cx="1463675" cy="1211368"/>
            <a:chOff x="990600" y="2209800"/>
            <a:chExt cx="1463675" cy="1211368"/>
          </a:xfrm>
        </p:grpSpPr>
        <p:cxnSp>
          <p:nvCxnSpPr>
            <p:cNvPr id="22" name="Straight Arrow Connector 21"/>
            <p:cNvCxnSpPr/>
            <p:nvPr/>
          </p:nvCxnSpPr>
          <p:spPr bwMode="auto">
            <a:xfrm>
              <a:off x="2225675" y="341147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0" name="Straight Arrow Connector 59"/>
            <p:cNvCxnSpPr/>
            <p:nvPr/>
          </p:nvCxnSpPr>
          <p:spPr bwMode="auto">
            <a:xfrm>
              <a:off x="16002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2" name="Straight Arrow Connector 61"/>
            <p:cNvCxnSpPr/>
            <p:nvPr/>
          </p:nvCxnSpPr>
          <p:spPr bwMode="auto">
            <a:xfrm>
              <a:off x="990600" y="2209800"/>
              <a:ext cx="14478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grpSp>
      <p:grpSp>
        <p:nvGrpSpPr>
          <p:cNvPr id="4" name="Group 101"/>
          <p:cNvGrpSpPr>
            <a:grpSpLocks/>
          </p:cNvGrpSpPr>
          <p:nvPr/>
        </p:nvGrpSpPr>
        <p:grpSpPr bwMode="auto">
          <a:xfrm>
            <a:off x="6248400" y="1794741"/>
            <a:ext cx="2251563" cy="1748559"/>
            <a:chOff x="6324600" y="1947141"/>
            <a:chExt cx="2251563" cy="1748559"/>
          </a:xfrm>
        </p:grpSpPr>
        <p:grpSp>
          <p:nvGrpSpPr>
            <p:cNvPr id="22567" name="Group 100"/>
            <p:cNvGrpSpPr>
              <a:grpSpLocks/>
            </p:cNvGrpSpPr>
            <p:nvPr/>
          </p:nvGrpSpPr>
          <p:grpSpPr bwMode="auto">
            <a:xfrm>
              <a:off x="6324600" y="1947141"/>
              <a:ext cx="2078298" cy="1748559"/>
              <a:chOff x="6324600" y="1947141"/>
              <a:chExt cx="2078298" cy="1748559"/>
            </a:xfrm>
          </p:grpSpPr>
          <p:pic>
            <p:nvPicPr>
              <p:cNvPr id="22569" name="Picture 29"/>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848600" y="3200400"/>
                <a:ext cx="55429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0" name="Picture 41"/>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6553200" y="19471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71" name="Picture 42"/>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162800" y="2556741"/>
                <a:ext cx="609600" cy="544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4" name="Straight Arrow Connector 53"/>
              <p:cNvCxnSpPr/>
              <p:nvPr/>
            </p:nvCxnSpPr>
            <p:spPr bwMode="auto">
              <a:xfrm>
                <a:off x="6324600" y="3429000"/>
                <a:ext cx="15240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7" name="Straight Arrow Connector 86"/>
              <p:cNvCxnSpPr/>
              <p:nvPr/>
            </p:nvCxnSpPr>
            <p:spPr bwMode="auto">
              <a:xfrm>
                <a:off x="6324600" y="2819400"/>
                <a:ext cx="838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88" name="Straight Arrow Connector 87"/>
              <p:cNvCxnSpPr/>
              <p:nvPr/>
            </p:nvCxnSpPr>
            <p:spPr bwMode="auto">
              <a:xfrm>
                <a:off x="6324600" y="2209800"/>
                <a:ext cx="228600" cy="969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sp>
            <p:nvSpPr>
              <p:cNvPr id="89" name="Text Box 5"/>
              <p:cNvSpPr txBox="1">
                <a:spLocks noChangeArrowheads="1"/>
              </p:cNvSpPr>
              <p:nvPr/>
            </p:nvSpPr>
            <p:spPr bwMode="auto">
              <a:xfrm>
                <a:off x="6553200" y="2057400"/>
                <a:ext cx="685800" cy="307777"/>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90" name="Text Box 5"/>
              <p:cNvSpPr txBox="1">
                <a:spLocks noChangeArrowheads="1"/>
              </p:cNvSpPr>
              <p:nvPr/>
            </p:nvSpPr>
            <p:spPr bwMode="auto">
              <a:xfrm>
                <a:off x="7162800" y="2667000"/>
                <a:ext cx="685800" cy="307777"/>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400" dirty="0">
                  <a:cs typeface="Arial" panose="020B0604020202020204" pitchFamily="34" charset="0"/>
                </a:endParaRPr>
              </a:p>
            </p:txBody>
          </p:sp>
        </p:grpSp>
        <p:sp>
          <p:nvSpPr>
            <p:cNvPr id="93" name="Text Box 5"/>
            <p:cNvSpPr txBox="1">
              <a:spLocks noChangeArrowheads="1"/>
            </p:cNvSpPr>
            <p:nvPr/>
          </p:nvSpPr>
          <p:spPr bwMode="auto">
            <a:xfrm>
              <a:off x="7890363" y="3294161"/>
              <a:ext cx="685800" cy="307777"/>
            </a:xfrm>
            <a:prstGeom prst="rect">
              <a:avLst/>
            </a:prstGeom>
            <a:noFill/>
            <a:ln w="9525">
              <a:noFill/>
              <a:miter lim="800000"/>
              <a:headEnd/>
              <a:tailEnd/>
            </a:ln>
          </p:spPr>
          <p:txBody>
            <a:bodyPr>
              <a:spAutoFit/>
            </a:bodyPr>
            <a:lstStyle/>
            <a:p>
              <a:pPr eaLnBrk="1" hangingPunct="1">
                <a:defRPr/>
              </a:pPr>
              <a:r>
                <a:rPr lang="en-US" sz="1400" b="1" baseline="30000" dirty="0">
                  <a:cs typeface="Arial" panose="020B0604020202020204" pitchFamily="34" charset="0"/>
                </a:rPr>
                <a:t>16</a:t>
              </a:r>
              <a:r>
                <a:rPr lang="en-US" sz="1400" b="1" dirty="0">
                  <a:cs typeface="Arial" panose="020B0604020202020204" pitchFamily="34" charset="0"/>
                </a:rPr>
                <a:t>C</a:t>
              </a:r>
              <a:endParaRPr lang="en-US" sz="1600" dirty="0">
                <a:cs typeface="Arial" panose="020B0604020202020204" pitchFamily="34" charset="0"/>
              </a:endParaRPr>
            </a:p>
          </p:txBody>
        </p:sp>
      </p:grpSp>
      <p:grpSp>
        <p:nvGrpSpPr>
          <p:cNvPr id="6" name="Group 121"/>
          <p:cNvGrpSpPr>
            <a:grpSpLocks/>
          </p:cNvGrpSpPr>
          <p:nvPr/>
        </p:nvGrpSpPr>
        <p:grpSpPr bwMode="auto">
          <a:xfrm>
            <a:off x="7712075" y="3128356"/>
            <a:ext cx="1240043" cy="1459780"/>
            <a:chOff x="7848600" y="3204486"/>
            <a:chExt cx="1240043" cy="1460120"/>
          </a:xfrm>
        </p:grpSpPr>
        <p:pic>
          <p:nvPicPr>
            <p:cNvPr id="22560" name="Picture 109"/>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924855" y="3690328"/>
              <a:ext cx="477988" cy="427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61" name="Picture 112"/>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7848600" y="4119765"/>
              <a:ext cx="609600" cy="54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 name="Text Box 5"/>
            <p:cNvSpPr txBox="1">
              <a:spLocks noChangeArrowheads="1"/>
            </p:cNvSpPr>
            <p:nvPr/>
          </p:nvSpPr>
          <p:spPr bwMode="auto">
            <a:xfrm>
              <a:off x="7848600" y="4251499"/>
              <a:ext cx="685800" cy="307849"/>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17</a:t>
              </a:r>
              <a:r>
                <a:rPr lang="en-US" sz="1400" b="1" dirty="0" smtClean="0">
                  <a:cs typeface="Arial" panose="020B0604020202020204" pitchFamily="34" charset="0"/>
                </a:rPr>
                <a:t>O</a:t>
              </a:r>
              <a:endParaRPr lang="en-US" sz="1400" dirty="0">
                <a:cs typeface="Arial" panose="020B0604020202020204" pitchFamily="34" charset="0"/>
              </a:endParaRPr>
            </a:p>
          </p:txBody>
        </p:sp>
        <p:sp>
          <p:nvSpPr>
            <p:cNvPr id="107" name="Text Box 5"/>
            <p:cNvSpPr txBox="1">
              <a:spLocks noChangeArrowheads="1"/>
            </p:cNvSpPr>
            <p:nvPr/>
          </p:nvSpPr>
          <p:spPr bwMode="auto">
            <a:xfrm>
              <a:off x="7924800" y="3673278"/>
              <a:ext cx="685800" cy="307849"/>
            </a:xfrm>
            <a:prstGeom prst="rect">
              <a:avLst/>
            </a:prstGeom>
            <a:noFill/>
            <a:ln w="9525">
              <a:noFill/>
              <a:miter lim="800000"/>
              <a:headEnd/>
              <a:tailEnd/>
            </a:ln>
          </p:spPr>
          <p:txBody>
            <a:bodyPr>
              <a:spAutoFit/>
            </a:bodyPr>
            <a:lstStyle/>
            <a:p>
              <a:pPr eaLnBrk="1" hangingPunct="1">
                <a:defRPr/>
              </a:pPr>
              <a:r>
                <a:rPr lang="en-US" sz="1400" b="1" baseline="30000" dirty="0">
                  <a:cs typeface="Arial" panose="020B0604020202020204" pitchFamily="34" charset="0"/>
                </a:rPr>
                <a:t>11</a:t>
              </a:r>
              <a:r>
                <a:rPr lang="en-US" sz="1400" b="1" dirty="0">
                  <a:cs typeface="Arial" panose="020B0604020202020204" pitchFamily="34" charset="0"/>
                </a:rPr>
                <a:t>B</a:t>
              </a:r>
              <a:endParaRPr lang="en-US" sz="1400" dirty="0">
                <a:cs typeface="Arial" panose="020B0604020202020204" pitchFamily="34" charset="0"/>
              </a:endParaRPr>
            </a:p>
          </p:txBody>
        </p:sp>
        <p:sp>
          <p:nvSpPr>
            <p:cNvPr id="114" name="Text Box 5"/>
            <p:cNvSpPr txBox="1">
              <a:spLocks noChangeArrowheads="1"/>
            </p:cNvSpPr>
            <p:nvPr/>
          </p:nvSpPr>
          <p:spPr bwMode="auto">
            <a:xfrm>
              <a:off x="8402843" y="3204486"/>
              <a:ext cx="685800" cy="338217"/>
            </a:xfrm>
            <a:prstGeom prst="rect">
              <a:avLst/>
            </a:prstGeom>
            <a:noFill/>
            <a:ln w="9525">
              <a:noFill/>
              <a:miter lim="800000"/>
              <a:headEnd/>
              <a:tailEnd/>
            </a:ln>
          </p:spPr>
          <p:txBody>
            <a:bodyPr>
              <a:spAutoFit/>
            </a:bodyPr>
            <a:lstStyle/>
            <a:p>
              <a:pPr eaLnBrk="1" hangingPunct="1">
                <a:defRPr/>
              </a:pPr>
              <a:r>
                <a:rPr lang="en-US" sz="1600" b="1" dirty="0">
                  <a:cs typeface="Arial" panose="020B0604020202020204" pitchFamily="34" charset="0"/>
                </a:rPr>
                <a:t>or</a:t>
              </a:r>
              <a:endParaRPr lang="en-US" sz="1600" dirty="0">
                <a:cs typeface="Arial" panose="020B0604020202020204" pitchFamily="34" charset="0"/>
              </a:endParaRPr>
            </a:p>
          </p:txBody>
        </p:sp>
      </p:grpSp>
      <p:grpSp>
        <p:nvGrpSpPr>
          <p:cNvPr id="9" name="Group 123"/>
          <p:cNvGrpSpPr>
            <a:grpSpLocks/>
          </p:cNvGrpSpPr>
          <p:nvPr/>
        </p:nvGrpSpPr>
        <p:grpSpPr bwMode="auto">
          <a:xfrm>
            <a:off x="3140075" y="1879369"/>
            <a:ext cx="2819400" cy="3359381"/>
            <a:chOff x="3200400" y="1955140"/>
            <a:chExt cx="2819400" cy="3359989"/>
          </a:xfrm>
        </p:grpSpPr>
        <p:sp>
          <p:nvSpPr>
            <p:cNvPr id="22544" name="Parallelogram 25"/>
            <p:cNvSpPr>
              <a:spLocks noChangeArrowheads="1"/>
            </p:cNvSpPr>
            <p:nvPr/>
          </p:nvSpPr>
          <p:spPr bwMode="auto">
            <a:xfrm rot="808511" flipH="1">
              <a:off x="3570693" y="1955140"/>
              <a:ext cx="1852217" cy="1754465"/>
            </a:xfrm>
            <a:prstGeom prst="parallelogram">
              <a:avLst>
                <a:gd name="adj" fmla="val 25000"/>
              </a:avLst>
            </a:prstGeom>
            <a:solidFill>
              <a:schemeClr val="accent2">
                <a:lumMod val="75000"/>
                <a:alpha val="33000"/>
              </a:schemeClr>
            </a:solidFill>
            <a:ln w="38100" algn="ctr">
              <a:solidFill>
                <a:srgbClr val="D6A162"/>
              </a:solidFill>
              <a:round/>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cxnSp>
          <p:nvCxnSpPr>
            <p:cNvPr id="22545" name="Straight Connector 72"/>
            <p:cNvCxnSpPr>
              <a:cxnSpLocks noChangeShapeType="1"/>
            </p:cNvCxnSpPr>
            <p:nvPr/>
          </p:nvCxnSpPr>
          <p:spPr bwMode="auto">
            <a:xfrm rot="16200000" flipH="1">
              <a:off x="4277731" y="2971828"/>
              <a:ext cx="1814089" cy="20516"/>
            </a:xfrm>
            <a:prstGeom prst="line">
              <a:avLst/>
            </a:prstGeom>
            <a:noFill/>
            <a:ln w="38100" algn="ctr">
              <a:solidFill>
                <a:srgbClr val="D6A162"/>
              </a:solidFill>
              <a:round/>
              <a:headEnd/>
              <a:tailEnd/>
            </a:ln>
            <a:extLst>
              <a:ext uri="{909E8E84-426E-40DD-AFC4-6F175D3DCCD1}">
                <a14:hiddenFill xmlns:a14="http://schemas.microsoft.com/office/drawing/2010/main">
                  <a:noFill/>
                </a14:hiddenFill>
              </a:ext>
            </a:extLst>
          </p:spPr>
        </p:cxnSp>
        <p:sp>
          <p:nvSpPr>
            <p:cNvPr id="22546" name="Text Box 5"/>
            <p:cNvSpPr txBox="1">
              <a:spLocks noChangeArrowheads="1"/>
            </p:cNvSpPr>
            <p:nvPr/>
          </p:nvSpPr>
          <p:spPr bwMode="auto">
            <a:xfrm>
              <a:off x="3200400" y="4114800"/>
              <a:ext cx="2819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Very few beam nuclei hit a nucleus in the target and break, becoming a </a:t>
              </a:r>
              <a:r>
                <a:rPr lang="en-US" altLang="en-US" sz="1800" b="1" dirty="0">
                  <a:solidFill>
                    <a:schemeClr val="tx1"/>
                  </a:solidFill>
                  <a:latin typeface="Arial" panose="020B0604020202020204" pitchFamily="34" charset="0"/>
                  <a:cs typeface="Arial" panose="020B0604020202020204" pitchFamily="34" charset="0"/>
                </a:rPr>
                <a:t>new element/isotope</a:t>
              </a:r>
            </a:p>
          </p:txBody>
        </p:sp>
        <p:pic>
          <p:nvPicPr>
            <p:cNvPr id="78" name="Picture 77"/>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40000"/>
                      </a14:imgEffect>
                    </a14:imgLayer>
                  </a14:imgProps>
                </a:ext>
                <a:ext uri="{28A0092B-C50C-407E-A947-70E740481C1C}">
                  <a14:useLocalDpi xmlns:a14="http://schemas.microsoft.com/office/drawing/2010/main"/>
                </a:ext>
              </a:extLst>
            </a:blip>
            <a:stretch>
              <a:fillRect/>
            </a:stretch>
          </p:blipFill>
          <p:spPr>
            <a:xfrm>
              <a:off x="4708576" y="3352800"/>
              <a:ext cx="567082" cy="506815"/>
            </a:xfrm>
            <a:prstGeom prst="rect">
              <a:avLst/>
            </a:prstGeom>
            <a:effectLst>
              <a:glow rad="63500">
                <a:schemeClr val="accent3">
                  <a:satMod val="175000"/>
                  <a:alpha val="40000"/>
                </a:schemeClr>
              </a:glow>
            </a:effectLst>
          </p:spPr>
        </p:pic>
        <p:sp>
          <p:nvSpPr>
            <p:cNvPr id="95" name="Text Box 5"/>
            <p:cNvSpPr txBox="1">
              <a:spLocks noChangeArrowheads="1"/>
            </p:cNvSpPr>
            <p:nvPr/>
          </p:nvSpPr>
          <p:spPr bwMode="auto">
            <a:xfrm>
              <a:off x="4836003" y="3489485"/>
              <a:ext cx="571174" cy="307833"/>
            </a:xfrm>
            <a:prstGeom prst="rect">
              <a:avLst/>
            </a:prstGeom>
            <a:noFill/>
            <a:ln w="9525">
              <a:noFill/>
              <a:miter lim="800000"/>
              <a:headEnd/>
              <a:tailEnd/>
            </a:ln>
          </p:spPr>
          <p:txBody>
            <a:bodyPr wrap="square">
              <a:spAutoFit/>
            </a:bodyPr>
            <a:lstStyle/>
            <a:p>
              <a:pPr eaLnBrk="1" hangingPunct="1">
                <a:defRPr/>
              </a:pPr>
              <a:r>
                <a:rPr lang="en-US" sz="1400" b="1" baseline="30000" dirty="0">
                  <a:cs typeface="Arial" panose="020B0604020202020204" pitchFamily="34" charset="0"/>
                </a:rPr>
                <a:t>9</a:t>
              </a:r>
              <a:r>
                <a:rPr lang="en-US" sz="1400" b="1" dirty="0">
                  <a:cs typeface="Arial" panose="020B0604020202020204" pitchFamily="34" charset="0"/>
                </a:rPr>
                <a:t>Be</a:t>
              </a:r>
              <a:endParaRPr lang="en-US" sz="1600" dirty="0">
                <a:cs typeface="Arial" panose="020B0604020202020204" pitchFamily="34" charset="0"/>
              </a:endParaRPr>
            </a:p>
          </p:txBody>
        </p:sp>
      </p:grpSp>
      <p:grpSp>
        <p:nvGrpSpPr>
          <p:cNvPr id="7" name="Group 58"/>
          <p:cNvGrpSpPr>
            <a:grpSpLocks/>
          </p:cNvGrpSpPr>
          <p:nvPr/>
        </p:nvGrpSpPr>
        <p:grpSpPr bwMode="auto">
          <a:xfrm>
            <a:off x="3352800" y="2057400"/>
            <a:ext cx="2170113" cy="1793006"/>
            <a:chOff x="3413125" y="2133600"/>
            <a:chExt cx="2170113" cy="1793006"/>
          </a:xfrm>
        </p:grpSpPr>
        <p:grpSp>
          <p:nvGrpSpPr>
            <p:cNvPr id="22549" name="Group 98"/>
            <p:cNvGrpSpPr>
              <a:grpSpLocks/>
            </p:cNvGrpSpPr>
            <p:nvPr/>
          </p:nvGrpSpPr>
          <p:grpSpPr bwMode="auto">
            <a:xfrm>
              <a:off x="3413125" y="2133600"/>
              <a:ext cx="2170113" cy="1793006"/>
              <a:chOff x="3352800" y="2209800"/>
              <a:chExt cx="2170497" cy="1793602"/>
            </a:xfrm>
          </p:grpSpPr>
          <p:pic>
            <p:nvPicPr>
              <p:cNvPr id="22551" name="Picture 96"/>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181600" y="32092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2" name="Picture 95"/>
              <p:cNvPicPr>
                <a:picLocks noChangeAspect="1"/>
              </p:cNvPicPr>
              <p:nvPr/>
            </p:nvPicPr>
            <p:blipFill>
              <a:blip r:embed="rId15" cstate="screen">
                <a:extLst>
                  <a:ext uri="{BEBA8EAE-BF5A-486C-A8C5-ECC9F3942E4B}">
                    <a14:imgProps xmlns:a14="http://schemas.microsoft.com/office/drawing/2010/main">
                      <a14:imgLayer r:embed="rId16">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190351" y="3626385"/>
                <a:ext cx="213848" cy="20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3" name="Picture 76"/>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4343400" y="3166298"/>
                <a:ext cx="609600" cy="54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7" name="Straight Arrow Connector 36"/>
              <p:cNvCxnSpPr/>
              <p:nvPr/>
            </p:nvCxnSpPr>
            <p:spPr bwMode="auto">
              <a:xfrm>
                <a:off x="3352800" y="3429000"/>
                <a:ext cx="9144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pic>
            <p:nvPicPr>
              <p:cNvPr id="22555" name="Picture 40"/>
              <p:cNvPicPr>
                <a:picLocks noChangeAspect="1"/>
              </p:cNvPicPr>
              <p:nvPr/>
            </p:nvPicPr>
            <p:blipFill>
              <a:blip r:embed="rId13" cstate="screen">
                <a:extLst>
                  <a:ext uri="{BEBA8EAE-BF5A-486C-A8C5-ECC9F3942E4B}">
                    <a14:imgProps xmlns:a14="http://schemas.microsoft.com/office/drawing/2010/main">
                      <a14:imgLayer r:embed="rId14">
                        <a14:imgEffect>
                          <a14:brightnessContrast bright="40000"/>
                        </a14:imgEffect>
                      </a14:imgLayer>
                    </a14:imgProps>
                  </a:ext>
                  <a:ext uri="{28A0092B-C50C-407E-A947-70E740481C1C}">
                    <a14:useLocalDpi xmlns:a14="http://schemas.microsoft.com/office/drawing/2010/main"/>
                  </a:ext>
                </a:extLst>
              </a:blip>
              <a:stretch>
                <a:fillRect/>
              </a:stretch>
            </p:blipFill>
            <p:spPr bwMode="auto">
              <a:xfrm>
                <a:off x="5334000" y="3818809"/>
                <a:ext cx="189297" cy="1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Arrow Connector 64"/>
              <p:cNvCxnSpPr/>
              <p:nvPr/>
            </p:nvCxnSpPr>
            <p:spPr bwMode="auto">
              <a:xfrm>
                <a:off x="3352800" y="28194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66" name="Straight Arrow Connector 65"/>
              <p:cNvCxnSpPr/>
              <p:nvPr/>
            </p:nvCxnSpPr>
            <p:spPr bwMode="auto">
              <a:xfrm>
                <a:off x="3352800" y="2209800"/>
                <a:ext cx="21336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cxnSp>
            <p:nvCxnSpPr>
              <p:cNvPr id="91" name="Straight Arrow Connector 90"/>
              <p:cNvCxnSpPr/>
              <p:nvPr/>
            </p:nvCxnSpPr>
            <p:spPr bwMode="auto">
              <a:xfrm>
                <a:off x="5029200" y="3429000"/>
                <a:ext cx="457200" cy="1588"/>
              </a:xfrm>
              <a:prstGeom prst="straightConnector1">
                <a:avLst/>
              </a:prstGeom>
              <a:noFill/>
              <a:ln w="38100" cap="flat" cmpd="sng" algn="ctr">
                <a:solidFill>
                  <a:schemeClr val="accent1">
                    <a:lumMod val="75000"/>
                  </a:schemeClr>
                </a:solidFill>
                <a:prstDash val="solid"/>
                <a:round/>
                <a:headEnd type="none" w="med" len="med"/>
                <a:tailEnd type="arrow"/>
              </a:ln>
              <a:effectLst>
                <a:glow rad="63500">
                  <a:schemeClr val="accent3">
                    <a:satMod val="175000"/>
                    <a:alpha val="40000"/>
                  </a:schemeClr>
                </a:glow>
              </a:effectLst>
            </p:spPr>
          </p:cxnSp>
          <p:sp>
            <p:nvSpPr>
              <p:cNvPr id="94" name="Text Box 5"/>
              <p:cNvSpPr txBox="1">
                <a:spLocks noChangeArrowheads="1"/>
              </p:cNvSpPr>
              <p:nvPr/>
            </p:nvSpPr>
            <p:spPr bwMode="auto">
              <a:xfrm>
                <a:off x="4343575" y="3276955"/>
                <a:ext cx="685921" cy="307879"/>
              </a:xfrm>
              <a:prstGeom prst="rect">
                <a:avLst/>
              </a:prstGeom>
              <a:noFill/>
              <a:ln w="9525">
                <a:noFill/>
                <a:miter lim="800000"/>
                <a:headEnd/>
                <a:tailEnd/>
              </a:ln>
            </p:spPr>
            <p:txBody>
              <a:bodyPr>
                <a:spAutoFit/>
              </a:bodyPr>
              <a:lstStyle/>
              <a:p>
                <a:pPr algn="ctr" eaLnBrk="1" hangingPunct="1">
                  <a:defRPr/>
                </a:pPr>
                <a:r>
                  <a:rPr lang="en-US" sz="1400" b="1" baseline="30000" dirty="0" smtClean="0">
                    <a:cs typeface="Arial" panose="020B0604020202020204" pitchFamily="34" charset="0"/>
                  </a:rPr>
                  <a:t>18</a:t>
                </a:r>
                <a:r>
                  <a:rPr lang="en-US" sz="1400" b="1" dirty="0" smtClean="0">
                    <a:cs typeface="Arial" panose="020B0604020202020204" pitchFamily="34" charset="0"/>
                  </a:rPr>
                  <a:t>O</a:t>
                </a:r>
                <a:endParaRPr lang="en-US" sz="1600" dirty="0">
                  <a:cs typeface="Arial" panose="020B0604020202020204" pitchFamily="34" charset="0"/>
                </a:endParaRPr>
              </a:p>
            </p:txBody>
          </p:sp>
        </p:grpSp>
        <p:sp>
          <p:nvSpPr>
            <p:cNvPr id="22550" name="Explosion 2 57"/>
            <p:cNvSpPr>
              <a:spLocks noChangeArrowheads="1"/>
            </p:cNvSpPr>
            <p:nvPr/>
          </p:nvSpPr>
          <p:spPr bwMode="auto">
            <a:xfrm>
              <a:off x="4267200" y="2895600"/>
              <a:ext cx="914400" cy="914400"/>
            </a:xfrm>
            <a:prstGeom prst="irregularSeal2">
              <a:avLst/>
            </a:prstGeom>
            <a:noFill/>
            <a:ln w="1905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sp>
        <p:nvSpPr>
          <p:cNvPr id="58" name="Text Box 5"/>
          <p:cNvSpPr txBox="1">
            <a:spLocks noChangeArrowheads="1"/>
          </p:cNvSpPr>
          <p:nvPr/>
        </p:nvSpPr>
        <p:spPr bwMode="auto">
          <a:xfrm>
            <a:off x="8266318" y="3589071"/>
            <a:ext cx="685800" cy="338138"/>
          </a:xfrm>
          <a:prstGeom prst="rect">
            <a:avLst/>
          </a:prstGeom>
          <a:noFill/>
          <a:ln w="9525">
            <a:noFill/>
            <a:miter lim="800000"/>
            <a:headEnd/>
            <a:tailEnd/>
          </a:ln>
        </p:spPr>
        <p:txBody>
          <a:bodyPr>
            <a:spAutoFit/>
          </a:bodyPr>
          <a:lstStyle/>
          <a:p>
            <a:pPr eaLnBrk="1" hangingPunct="1">
              <a:defRPr/>
            </a:pPr>
            <a:r>
              <a:rPr lang="en-US" sz="1600" b="1" dirty="0">
                <a:cs typeface="Arial" panose="020B0604020202020204" pitchFamily="34" charset="0"/>
              </a:rPr>
              <a:t>or</a:t>
            </a:r>
            <a:endParaRPr lang="en-US" sz="1600" dirty="0">
              <a:cs typeface="Arial" panose="020B0604020202020204" pitchFamily="34" charset="0"/>
            </a:endParaRPr>
          </a:p>
        </p:txBody>
      </p:sp>
      <p:sp>
        <p:nvSpPr>
          <p:cNvPr id="59" name="Text Box 5"/>
          <p:cNvSpPr txBox="1">
            <a:spLocks noChangeArrowheads="1"/>
          </p:cNvSpPr>
          <p:nvPr/>
        </p:nvSpPr>
        <p:spPr bwMode="auto">
          <a:xfrm>
            <a:off x="8266318" y="4163874"/>
            <a:ext cx="685800" cy="338138"/>
          </a:xfrm>
          <a:prstGeom prst="rect">
            <a:avLst/>
          </a:prstGeom>
          <a:noFill/>
          <a:ln w="9525">
            <a:noFill/>
            <a:miter lim="800000"/>
            <a:headEnd/>
            <a:tailEnd/>
          </a:ln>
        </p:spPr>
        <p:txBody>
          <a:bodyPr>
            <a:spAutoFit/>
          </a:bodyPr>
          <a:lstStyle/>
          <a:p>
            <a:pPr eaLnBrk="1" hangingPunct="1">
              <a:defRPr/>
            </a:pPr>
            <a:r>
              <a:rPr lang="en-US" sz="1600" b="1" dirty="0" smtClean="0">
                <a:cs typeface="Arial" panose="020B0604020202020204" pitchFamily="34" charset="0"/>
              </a:rPr>
              <a:t>or…</a:t>
            </a:r>
            <a:endParaRPr lang="en-US" sz="1600" dirty="0">
              <a:cs typeface="Arial" panose="020B0604020202020204" pitchFamily="34" charset="0"/>
            </a:endParaRPr>
          </a:p>
        </p:txBody>
      </p:sp>
    </p:spTree>
    <p:extLst>
      <p:ext uri="{BB962C8B-B14F-4D97-AF65-F5344CB8AC3E}">
        <p14:creationId xmlns:p14="http://schemas.microsoft.com/office/powerpoint/2010/main" val="32044734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2000"/>
                                        <p:tgtEl>
                                          <p:spTgt spid="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2000"/>
                                        <p:tgtEl>
                                          <p:spTgt spid="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084"/>
                                        </p:tgtEl>
                                        <p:attrNameLst>
                                          <p:attrName>style.visibility</p:attrName>
                                        </p:attrNameLst>
                                      </p:cBhvr>
                                      <p:to>
                                        <p:strVal val="visible"/>
                                      </p:to>
                                    </p:set>
                                    <p:animEffect transition="in" filter="fade">
                                      <p:cBhvr>
                                        <p:cTn id="25" dur="500"/>
                                        <p:tgtEl>
                                          <p:spTgt spid="3084"/>
                                        </p:tgtEl>
                                      </p:cBhvr>
                                    </p:animEffect>
                                  </p:childTnLst>
                                </p:cTn>
                              </p:par>
                            </p:childTnLst>
                          </p:cTn>
                        </p:par>
                        <p:par>
                          <p:cTn id="26" fill="hold" nodeType="afterGroup">
                            <p:stCondLst>
                              <p:cond delay="500"/>
                            </p:stCondLst>
                            <p:childTnLst>
                              <p:par>
                                <p:cTn id="27" presetID="22" presetClass="entr" presetSubtype="8"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2000"/>
                                        <p:tgtEl>
                                          <p:spTgt spid="4"/>
                                        </p:tgtEl>
                                      </p:cBhvr>
                                    </p:animEffect>
                                  </p:childTnLst>
                                </p:cTn>
                              </p:par>
                            </p:childTnLst>
                          </p:cTn>
                        </p:par>
                        <p:par>
                          <p:cTn id="30" fill="hold" nodeType="afterGroup">
                            <p:stCondLst>
                              <p:cond delay="2500"/>
                            </p:stCondLst>
                            <p:childTnLst>
                              <p:par>
                                <p:cTn id="31" presetID="10"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20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P spid="58" grpId="0"/>
      <p:bldP spid="5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Useful Information</a:t>
            </a:r>
            <a:endParaRPr lang="en-US" sz="4000" dirty="0"/>
          </a:p>
        </p:txBody>
      </p:sp>
      <p:sp>
        <p:nvSpPr>
          <p:cNvPr id="5" name="Content Placeholder 2"/>
          <p:cNvSpPr txBox="1">
            <a:spLocks/>
          </p:cNvSpPr>
          <p:nvPr/>
        </p:nvSpPr>
        <p:spPr>
          <a:xfrm>
            <a:off x="228600" y="1066800"/>
            <a:ext cx="3790950" cy="5173435"/>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r>
              <a:rPr lang="en-US" kern="0" dirty="0" smtClean="0">
                <a:solidFill>
                  <a:schemeClr val="tx1"/>
                </a:solidFill>
              </a:rPr>
              <a:t>Location of </a:t>
            </a:r>
            <a:r>
              <a:rPr lang="en-US" b="1" kern="0" dirty="0" smtClean="0">
                <a:solidFill>
                  <a:schemeClr val="tx1"/>
                </a:solidFill>
              </a:rPr>
              <a:t>bathrooms</a:t>
            </a:r>
            <a:r>
              <a:rPr lang="en-US" kern="0" dirty="0" smtClean="0">
                <a:solidFill>
                  <a:schemeClr val="tx1"/>
                </a:solidFill>
              </a:rPr>
              <a:t>!</a:t>
            </a:r>
          </a:p>
          <a:p>
            <a:r>
              <a:rPr lang="en-US" kern="0" dirty="0" smtClean="0">
                <a:solidFill>
                  <a:schemeClr val="tx1"/>
                </a:solidFill>
              </a:rPr>
              <a:t>If you have minors in your group, your leader must submit a </a:t>
            </a:r>
            <a:r>
              <a:rPr lang="en-US" b="1" kern="0" dirty="0" smtClean="0">
                <a:solidFill>
                  <a:schemeClr val="tx1"/>
                </a:solidFill>
              </a:rPr>
              <a:t>permission form</a:t>
            </a:r>
            <a:r>
              <a:rPr lang="en-US" kern="0" dirty="0" smtClean="0">
                <a:solidFill>
                  <a:schemeClr val="tx1"/>
                </a:solidFill>
              </a:rPr>
              <a:t>.</a:t>
            </a:r>
          </a:p>
          <a:p>
            <a:r>
              <a:rPr lang="en-US" kern="0" dirty="0" smtClean="0">
                <a:solidFill>
                  <a:schemeClr val="tx1"/>
                </a:solidFill>
              </a:rPr>
              <a:t>Photography is not allowed on the tour, but we have a designated </a:t>
            </a:r>
            <a:r>
              <a:rPr lang="en-US" b="1" kern="0" dirty="0" smtClean="0">
                <a:solidFill>
                  <a:schemeClr val="tx1"/>
                </a:solidFill>
              </a:rPr>
              <a:t>location for a group photo </a:t>
            </a:r>
            <a:r>
              <a:rPr lang="en-US" kern="0" dirty="0" smtClean="0">
                <a:solidFill>
                  <a:schemeClr val="tx1"/>
                </a:solidFill>
              </a:rPr>
              <a:t>if you want.</a:t>
            </a:r>
          </a:p>
          <a:p>
            <a:r>
              <a:rPr lang="en-US" kern="0" dirty="0" smtClean="0">
                <a:solidFill>
                  <a:schemeClr val="tx1"/>
                </a:solidFill>
              </a:rPr>
              <a:t>You are not expected to know or understand everything! It’s OK.</a:t>
            </a:r>
          </a:p>
          <a:p>
            <a:r>
              <a:rPr lang="en-US" kern="0" dirty="0" smtClean="0">
                <a:solidFill>
                  <a:schemeClr val="tx1"/>
                </a:solidFill>
              </a:rPr>
              <a:t>Stopping us to </a:t>
            </a:r>
            <a:r>
              <a:rPr lang="en-US" b="1" kern="0" dirty="0" smtClean="0">
                <a:solidFill>
                  <a:schemeClr val="tx1"/>
                </a:solidFill>
              </a:rPr>
              <a:t>ask questions </a:t>
            </a:r>
            <a:r>
              <a:rPr lang="en-US" kern="0" dirty="0" smtClean="0">
                <a:solidFill>
                  <a:schemeClr val="tx1"/>
                </a:solidFill>
              </a:rPr>
              <a:t>is encouraged!</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134" r="760"/>
          <a:stretch/>
        </p:blipFill>
        <p:spPr>
          <a:xfrm>
            <a:off x="3992609" y="1098430"/>
            <a:ext cx="2326257" cy="4637314"/>
          </a:xfrm>
          <a:prstGeom prst="rect">
            <a:avLst/>
          </a:prstGeom>
        </p:spPr>
      </p:pic>
      <p:sp>
        <p:nvSpPr>
          <p:cNvPr id="7" name="TextBox 6"/>
          <p:cNvSpPr txBox="1"/>
          <p:nvPr/>
        </p:nvSpPr>
        <p:spPr>
          <a:xfrm>
            <a:off x="6291925" y="1062596"/>
            <a:ext cx="2667000" cy="4708981"/>
          </a:xfrm>
          <a:prstGeom prst="rect">
            <a:avLst/>
          </a:prstGeom>
          <a:noFill/>
        </p:spPr>
        <p:txBody>
          <a:bodyPr wrap="square" rtlCol="0">
            <a:spAutoFit/>
          </a:bodyPr>
          <a:lstStyle/>
          <a:p>
            <a:r>
              <a:rPr lang="en-US" sz="1200" b="1" dirty="0" smtClean="0"/>
              <a:t>LAND ACKNOWLEDGEMENT</a:t>
            </a:r>
          </a:p>
          <a:p>
            <a:r>
              <a:rPr lang="en-US" sz="1200" dirty="0" smtClean="0"/>
              <a:t>We </a:t>
            </a:r>
            <a:r>
              <a:rPr lang="en-US" sz="1200" dirty="0"/>
              <a:t>collectively acknowledge that Michigan State University occupies the ancestral, traditional, and contemporary Lands of the </a:t>
            </a:r>
            <a:r>
              <a:rPr lang="en-US" sz="1200" dirty="0" err="1"/>
              <a:t>Anishinaabeg</a:t>
            </a:r>
            <a:r>
              <a:rPr lang="en-US" sz="1200" dirty="0"/>
              <a:t> – Three Fires Confederacy of </a:t>
            </a:r>
            <a:r>
              <a:rPr lang="en-US" sz="1200" dirty="0" err="1"/>
              <a:t>Ojibwe</a:t>
            </a:r>
            <a:r>
              <a:rPr lang="en-US" sz="1200" dirty="0"/>
              <a:t>, Odawa, and Potawatomi peoples. In particular, the University resides on Land ceded in the 1819 Treaty of Saginaw. We recognize, support, and advocate for the sovereignty of Michigan’s twelve federally-recognized Indian nations, for historic Indigenous communities in Michigan, for Indigenous individuals and communities who live here now, and for those who were forcibly removed from their Homelands. By offering this Land Acknowledgement, we affirm Indigenous sovereignty and will work to hold Michigan State University more accountable to the needs of American Indian and Indigenous peoples.</a:t>
            </a:r>
          </a:p>
        </p:txBody>
      </p:sp>
    </p:spTree>
    <p:extLst>
      <p:ext uri="{BB962C8B-B14F-4D97-AF65-F5344CB8AC3E}">
        <p14:creationId xmlns:p14="http://schemas.microsoft.com/office/powerpoint/2010/main" val="34488665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04800"/>
            <a:ext cx="7886700" cy="1325563"/>
          </a:xfrm>
        </p:spPr>
        <p:txBody>
          <a:bodyPr/>
          <a:lstStyle/>
          <a:p>
            <a:r>
              <a:rPr lang="en-US" dirty="0" smtClean="0"/>
              <a:t>Fragment Separator: a filter for nuclei</a:t>
            </a:r>
            <a:endParaRPr lang="en-US" dirty="0"/>
          </a:p>
        </p:txBody>
      </p:sp>
      <p:pic>
        <p:nvPicPr>
          <p:cNvPr id="3" name="Picture 2" descr="A1900-transpar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206787"/>
            <a:ext cx="8153400" cy="270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Line 7"/>
          <p:cNvSpPr>
            <a:spLocks noChangeShapeType="1"/>
          </p:cNvSpPr>
          <p:nvPr/>
        </p:nvSpPr>
        <p:spPr bwMode="auto">
          <a:xfrm flipV="1">
            <a:off x="5181600" y="1892587"/>
            <a:ext cx="1219200" cy="457200"/>
          </a:xfrm>
          <a:prstGeom prst="line">
            <a:avLst/>
          </a:prstGeom>
          <a:noFill/>
          <a:ln w="19050">
            <a:solidFill>
              <a:schemeClr val="accent6">
                <a:lumMod val="75000"/>
              </a:schemeClr>
            </a:solidFill>
            <a:round/>
            <a:headEnd type="oval" w="med" len="med"/>
            <a:tailEnd type="triangle" w="med" len="med"/>
          </a:ln>
          <a:extLst>
            <a:ext uri="{909E8E84-426E-40DD-AFC4-6F175D3DCCD1}">
              <a14:hiddenFill xmlns:a14="http://schemas.microsoft.com/office/drawing/2010/main">
                <a:noFill/>
              </a14:hiddenFill>
            </a:ext>
          </a:extLst>
        </p:spPr>
        <p:txBody>
          <a:bodyPr anchor="ctr"/>
          <a:lstStyle/>
          <a:p>
            <a:endParaRPr lang="en-US">
              <a:cs typeface="Arial" panose="020B0604020202020204" pitchFamily="34" charset="0"/>
            </a:endParaRPr>
          </a:p>
        </p:txBody>
      </p:sp>
      <p:sp>
        <p:nvSpPr>
          <p:cNvPr id="5" name="Line 8"/>
          <p:cNvSpPr>
            <a:spLocks noChangeShapeType="1"/>
          </p:cNvSpPr>
          <p:nvPr/>
        </p:nvSpPr>
        <p:spPr bwMode="auto">
          <a:xfrm>
            <a:off x="5181600" y="2349787"/>
            <a:ext cx="228600" cy="533400"/>
          </a:xfrm>
          <a:prstGeom prst="line">
            <a:avLst/>
          </a:prstGeom>
          <a:noFill/>
          <a:ln w="19050">
            <a:solidFill>
              <a:schemeClr val="accent6">
                <a:lumMod val="75000"/>
              </a:schemeClr>
            </a:solidFill>
            <a:round/>
            <a:headEnd type="oval" w="med" len="med"/>
            <a:tailEnd type="triangle" w="med" len="med"/>
          </a:ln>
          <a:extLst>
            <a:ext uri="{909E8E84-426E-40DD-AFC4-6F175D3DCCD1}">
              <a14:hiddenFill xmlns:a14="http://schemas.microsoft.com/office/drawing/2010/main">
                <a:noFill/>
              </a14:hiddenFill>
            </a:ext>
          </a:extLst>
        </p:spPr>
        <p:txBody>
          <a:bodyPr anchor="ctr"/>
          <a:lstStyle/>
          <a:p>
            <a:endParaRPr lang="en-US">
              <a:cs typeface="Arial" panose="020B0604020202020204" pitchFamily="34" charset="0"/>
            </a:endParaRPr>
          </a:p>
        </p:txBody>
      </p:sp>
      <p:pic>
        <p:nvPicPr>
          <p:cNvPr id="6"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50" y="3533925"/>
            <a:ext cx="3464379" cy="229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AutoShape 10"/>
          <p:cNvSpPr>
            <a:spLocks noChangeArrowheads="1"/>
          </p:cNvSpPr>
          <p:nvPr/>
        </p:nvSpPr>
        <p:spPr bwMode="auto">
          <a:xfrm>
            <a:off x="381000" y="1587787"/>
            <a:ext cx="457200" cy="457200"/>
          </a:xfrm>
          <a:prstGeom prst="irregularSeal2">
            <a:avLst/>
          </a:prstGeom>
          <a:solidFill>
            <a:srgbClr val="FFFF00"/>
          </a:solidFill>
          <a:ln w="19050" algn="ctr">
            <a:solidFill>
              <a:srgbClr val="FF0000"/>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sp>
        <p:nvSpPr>
          <p:cNvPr id="8" name="Text Box 11"/>
          <p:cNvSpPr txBox="1">
            <a:spLocks noChangeArrowheads="1"/>
          </p:cNvSpPr>
          <p:nvPr/>
        </p:nvSpPr>
        <p:spPr bwMode="auto">
          <a:xfrm>
            <a:off x="330654" y="1066800"/>
            <a:ext cx="167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600" dirty="0">
                <a:solidFill>
                  <a:schemeClr val="tx1"/>
                </a:solidFill>
                <a:latin typeface="Arial" panose="020B0604020202020204" pitchFamily="34" charset="0"/>
                <a:cs typeface="Arial" panose="020B0604020202020204" pitchFamily="34" charset="0"/>
              </a:rPr>
              <a:t>Beam fragments on target</a:t>
            </a:r>
          </a:p>
        </p:txBody>
      </p:sp>
      <p:sp>
        <p:nvSpPr>
          <p:cNvPr id="9" name="Line 12"/>
          <p:cNvSpPr>
            <a:spLocks noChangeShapeType="1"/>
          </p:cNvSpPr>
          <p:nvPr/>
        </p:nvSpPr>
        <p:spPr bwMode="auto">
          <a:xfrm>
            <a:off x="838200" y="1850571"/>
            <a:ext cx="533400" cy="0"/>
          </a:xfrm>
          <a:prstGeom prst="line">
            <a:avLst/>
          </a:prstGeom>
          <a:noFill/>
          <a:ln w="50800">
            <a:pattFill prst="wdUpDiag">
              <a:fgClr>
                <a:srgbClr val="FF0000"/>
              </a:fgClr>
              <a:bgClr>
                <a:srgbClr val="FFFF00"/>
              </a:bgClr>
            </a:pattFill>
            <a:round/>
            <a:headEnd/>
            <a:tailEnd type="triangle" w="lg" len="med"/>
          </a:ln>
          <a:extLst>
            <a:ext uri="{909E8E84-426E-40DD-AFC4-6F175D3DCCD1}">
              <a14:hiddenFill xmlns:a14="http://schemas.microsoft.com/office/drawing/2010/main">
                <a:noFill/>
              </a14:hiddenFill>
            </a:ext>
          </a:extLst>
        </p:spPr>
        <p:txBody>
          <a:bodyPr anchor="ctr"/>
          <a:lstStyle/>
          <a:p>
            <a:endParaRPr lang="en-US">
              <a:cs typeface="Arial" panose="020B0604020202020204" pitchFamily="34" charset="0"/>
            </a:endParaRPr>
          </a:p>
        </p:txBody>
      </p:sp>
      <p:sp>
        <p:nvSpPr>
          <p:cNvPr id="10" name="Text Box 13"/>
          <p:cNvSpPr txBox="1">
            <a:spLocks noChangeArrowheads="1"/>
          </p:cNvSpPr>
          <p:nvPr/>
        </p:nvSpPr>
        <p:spPr bwMode="auto">
          <a:xfrm>
            <a:off x="1066800" y="2273587"/>
            <a:ext cx="1371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600" dirty="0">
                <a:solidFill>
                  <a:schemeClr val="tx1"/>
                </a:solidFill>
                <a:latin typeface="Arial" panose="020B0604020202020204" pitchFamily="34" charset="0"/>
                <a:cs typeface="Arial" panose="020B0604020202020204" pitchFamily="34" charset="0"/>
              </a:rPr>
              <a:t>Wide variety of isotopes enters A1900</a:t>
            </a:r>
          </a:p>
        </p:txBody>
      </p:sp>
      <p:sp>
        <p:nvSpPr>
          <p:cNvPr id="11" name="Text Box 14"/>
          <p:cNvSpPr txBox="1">
            <a:spLocks noChangeArrowheads="1"/>
          </p:cNvSpPr>
          <p:nvPr/>
        </p:nvSpPr>
        <p:spPr bwMode="auto">
          <a:xfrm>
            <a:off x="3886200" y="1981487"/>
            <a:ext cx="1295400"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600" dirty="0">
                <a:solidFill>
                  <a:schemeClr val="tx1"/>
                </a:solidFill>
                <a:latin typeface="Arial" panose="020B0604020202020204" pitchFamily="34" charset="0"/>
                <a:cs typeface="Arial" panose="020B0604020202020204" pitchFamily="34" charset="0"/>
              </a:rPr>
              <a:t>Dipole magnets filter beam</a:t>
            </a:r>
          </a:p>
        </p:txBody>
      </p:sp>
      <p:sp>
        <p:nvSpPr>
          <p:cNvPr id="12" name="Text Box 15"/>
          <p:cNvSpPr txBox="1">
            <a:spLocks noChangeArrowheads="1"/>
          </p:cNvSpPr>
          <p:nvPr/>
        </p:nvSpPr>
        <p:spPr bwMode="auto">
          <a:xfrm>
            <a:off x="6400800" y="1184105"/>
            <a:ext cx="2133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600" dirty="0">
                <a:solidFill>
                  <a:schemeClr val="tx1"/>
                </a:solidFill>
                <a:latin typeface="Arial" panose="020B0604020202020204" pitchFamily="34" charset="0"/>
                <a:cs typeface="Arial" panose="020B0604020202020204" pitchFamily="34" charset="0"/>
              </a:rPr>
              <a:t>Rare isotope beam leaves A1900</a:t>
            </a:r>
          </a:p>
        </p:txBody>
      </p:sp>
      <p:sp>
        <p:nvSpPr>
          <p:cNvPr id="13" name="Line 16"/>
          <p:cNvSpPr>
            <a:spLocks noChangeShapeType="1"/>
          </p:cNvSpPr>
          <p:nvPr/>
        </p:nvSpPr>
        <p:spPr bwMode="auto">
          <a:xfrm>
            <a:off x="7848600" y="1816387"/>
            <a:ext cx="533400" cy="0"/>
          </a:xfrm>
          <a:prstGeom prst="line">
            <a:avLst/>
          </a:prstGeom>
          <a:noFill/>
          <a:ln w="25400">
            <a:solidFill>
              <a:srgbClr val="FF0000"/>
            </a:solidFill>
            <a:round/>
            <a:headEnd/>
            <a:tailEnd type="triangle" w="lg" len="med"/>
          </a:ln>
          <a:extLst>
            <a:ext uri="{909E8E84-426E-40DD-AFC4-6F175D3DCCD1}">
              <a14:hiddenFill xmlns:a14="http://schemas.microsoft.com/office/drawing/2010/main">
                <a:noFill/>
              </a14:hiddenFill>
            </a:ext>
          </a:extLst>
        </p:spPr>
        <p:txBody>
          <a:bodyPr anchor="ctr"/>
          <a:lstStyle/>
          <a:p>
            <a:endParaRPr lang="en-US">
              <a:cs typeface="Arial" panose="020B0604020202020204" pitchFamily="34" charset="0"/>
            </a:endParaRPr>
          </a:p>
        </p:txBody>
      </p:sp>
      <p:grpSp>
        <p:nvGrpSpPr>
          <p:cNvPr id="14" name="Group 13"/>
          <p:cNvGrpSpPr/>
          <p:nvPr/>
        </p:nvGrpSpPr>
        <p:grpSpPr>
          <a:xfrm>
            <a:off x="4839855" y="2616487"/>
            <a:ext cx="4081850" cy="3395381"/>
            <a:chOff x="4839855" y="3042557"/>
            <a:chExt cx="4081850" cy="3395381"/>
          </a:xfrm>
        </p:grpSpPr>
        <p:sp>
          <p:nvSpPr>
            <p:cNvPr id="15" name="Text Box 6"/>
            <p:cNvSpPr txBox="1">
              <a:spLocks noChangeArrowheads="1"/>
            </p:cNvSpPr>
            <p:nvPr/>
          </p:nvSpPr>
          <p:spPr bwMode="auto">
            <a:xfrm>
              <a:off x="4839855" y="4960610"/>
              <a:ext cx="408185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The wedge-shaped </a:t>
              </a:r>
              <a:r>
                <a:rPr lang="en-US" altLang="en-US" sz="1800" b="1" i="1" dirty="0">
                  <a:solidFill>
                    <a:schemeClr val="tx1"/>
                  </a:solidFill>
                  <a:latin typeface="Arial" panose="020B0604020202020204" pitchFamily="34" charset="0"/>
                  <a:cs typeface="Arial" panose="020B0604020202020204" pitchFamily="34" charset="0"/>
                </a:rPr>
                <a:t>dipole magnets</a:t>
              </a:r>
              <a:r>
                <a:rPr lang="en-US" altLang="en-US" sz="1800" b="1" dirty="0">
                  <a:solidFill>
                    <a:schemeClr val="tx1"/>
                  </a:solidFill>
                  <a:latin typeface="Arial" panose="020B0604020202020204" pitchFamily="34" charset="0"/>
                  <a:cs typeface="Arial" panose="020B0604020202020204" pitchFamily="34" charset="0"/>
                </a:rPr>
                <a:t> </a:t>
              </a:r>
              <a:r>
                <a:rPr lang="en-US" altLang="en-US" sz="1800" dirty="0">
                  <a:solidFill>
                    <a:schemeClr val="tx1"/>
                  </a:solidFill>
                  <a:latin typeface="Arial" panose="020B0604020202020204" pitchFamily="34" charset="0"/>
                  <a:cs typeface="Arial" panose="020B0604020202020204" pitchFamily="34" charset="0"/>
                </a:rPr>
                <a:t>affect </a:t>
              </a:r>
              <a:r>
                <a:rPr lang="en-US" altLang="en-US" sz="1800" dirty="0" smtClean="0">
                  <a:solidFill>
                    <a:schemeClr val="tx1"/>
                  </a:solidFill>
                  <a:latin typeface="Arial" panose="020B0604020202020204" pitchFamily="34" charset="0"/>
                  <a:cs typeface="Arial" panose="020B0604020202020204" pitchFamily="34" charset="0"/>
                </a:rPr>
                <a:t>isotopes </a:t>
              </a:r>
              <a:r>
                <a:rPr lang="en-US" altLang="en-US" sz="1800" dirty="0">
                  <a:solidFill>
                    <a:schemeClr val="tx1"/>
                  </a:solidFill>
                  <a:latin typeface="Arial" panose="020B0604020202020204" pitchFamily="34" charset="0"/>
                  <a:cs typeface="Arial" panose="020B0604020202020204" pitchFamily="34" charset="0"/>
                </a:rPr>
                <a:t>like prisms affect light, </a:t>
              </a:r>
              <a:r>
                <a:rPr lang="en-US" altLang="en-US" sz="1800" b="1" dirty="0">
                  <a:solidFill>
                    <a:schemeClr val="tx1"/>
                  </a:solidFill>
                  <a:latin typeface="Arial" panose="020B0604020202020204" pitchFamily="34" charset="0"/>
                  <a:cs typeface="Arial" panose="020B0604020202020204" pitchFamily="34" charset="0"/>
                </a:rPr>
                <a:t>separating the unwanted nuclei</a:t>
              </a:r>
              <a:r>
                <a:rPr lang="en-US" altLang="en-US" sz="1800" dirty="0">
                  <a:solidFill>
                    <a:schemeClr val="tx1"/>
                  </a:solidFill>
                  <a:latin typeface="Arial" panose="020B0604020202020204" pitchFamily="34" charset="0"/>
                  <a:cs typeface="Arial" panose="020B0604020202020204" pitchFamily="34" charset="0"/>
                </a:rPr>
                <a:t> </a:t>
              </a:r>
              <a:endParaRPr lang="en-US" altLang="en-US" sz="1800" dirty="0" smtClean="0">
                <a:solidFill>
                  <a:schemeClr val="tx1"/>
                </a:solidFill>
                <a:latin typeface="Arial" panose="020B0604020202020204" pitchFamily="34" charset="0"/>
                <a:cs typeface="Arial" panose="020B0604020202020204" pitchFamily="34" charset="0"/>
              </a:endParaRPr>
            </a:p>
            <a:p>
              <a:pPr algn="r" eaLnBrk="1" hangingPunct="1">
                <a:spcBef>
                  <a:spcPct val="0"/>
                </a:spcBef>
                <a:buFontTx/>
                <a:buNone/>
              </a:pPr>
              <a:r>
                <a:rPr lang="en-US" altLang="en-US" sz="1800" dirty="0" smtClean="0">
                  <a:solidFill>
                    <a:schemeClr val="tx1"/>
                  </a:solidFill>
                  <a:latin typeface="Arial" panose="020B0604020202020204" pitchFamily="34" charset="0"/>
                  <a:cs typeface="Arial" panose="020B0604020202020204" pitchFamily="34" charset="0"/>
                </a:rPr>
                <a:t>(</a:t>
              </a:r>
              <a:r>
                <a:rPr lang="en-US" altLang="en-US" sz="1800" dirty="0">
                  <a:solidFill>
                    <a:schemeClr val="tx1"/>
                  </a:solidFill>
                  <a:latin typeface="Arial" panose="020B0604020202020204" pitchFamily="34" charset="0"/>
                  <a:cs typeface="Arial" panose="020B0604020202020204" pitchFamily="34" charset="0"/>
                </a:rPr>
                <a:t>of any isotope not currently being studied) out of the beam</a:t>
              </a:r>
            </a:p>
          </p:txBody>
        </p:sp>
        <p:pic>
          <p:nvPicPr>
            <p:cNvPr id="16" name="Light_dispersion_conceptual_waves350px.gif"/>
            <p:cNvPicPr/>
            <p:nvPr>
              <a:videoFile r:link="rId2"/>
              <p:extLst>
                <p:ext uri="{DAA4B4D4-6D71-4841-9C94-3DE7FCFB9230}">
                  <p14:media xmlns:p14="http://schemas.microsoft.com/office/powerpoint/2010/main" r:embed="rId1"/>
                </p:ext>
              </p:extLst>
            </p:nvPr>
          </p:nvPicPr>
          <p:blipFill>
            <a:blip r:embed="rId7">
              <a:extLst/>
            </a:blip>
            <a:stretch>
              <a:fillRect/>
            </a:stretch>
          </p:blipFill>
          <p:spPr>
            <a:xfrm>
              <a:off x="6378241" y="3042557"/>
              <a:ext cx="2543464" cy="1911232"/>
            </a:xfrm>
            <a:prstGeom prst="rect">
              <a:avLst/>
            </a:prstGeom>
          </p:spPr>
        </p:pic>
      </p:grpSp>
    </p:spTree>
    <p:extLst>
      <p:ext uri="{BB962C8B-B14F-4D97-AF65-F5344CB8AC3E}">
        <p14:creationId xmlns:p14="http://schemas.microsoft.com/office/powerpoint/2010/main" val="418731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afterEffect">
                                  <p:stCondLst>
                                    <p:cond delay="0"/>
                                  </p:stCondLst>
                                  <p:childTnLst>
                                    <p:animScale>
                                      <p:cBhvr>
                                        <p:cTn id="6" dur="1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16"/>
                </p:tgtEl>
              </p:cMediaNode>
            </p:video>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dirty="0" smtClean="0">
                <a:solidFill>
                  <a:srgbClr val="FF0000"/>
                </a:solidFill>
              </a:rPr>
              <a:t>Problem: </a:t>
            </a:r>
            <a:r>
              <a:rPr lang="en-US" dirty="0" smtClean="0"/>
              <a:t>Selecting one rare isotope</a:t>
            </a:r>
            <a:endParaRPr lang="en-US" dirty="0"/>
          </a:p>
        </p:txBody>
      </p:sp>
      <p:grpSp>
        <p:nvGrpSpPr>
          <p:cNvPr id="3" name="Group 3"/>
          <p:cNvGrpSpPr>
            <a:grpSpLocks/>
          </p:cNvGrpSpPr>
          <p:nvPr/>
        </p:nvGrpSpPr>
        <p:grpSpPr bwMode="auto">
          <a:xfrm>
            <a:off x="304800" y="1240176"/>
            <a:ext cx="5584828" cy="4855824"/>
            <a:chOff x="187" y="864"/>
            <a:chExt cx="3907" cy="3397"/>
          </a:xfrm>
        </p:grpSpPr>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0687" r="11650" b="16312"/>
            <a:stretch/>
          </p:blipFill>
          <p:spPr bwMode="auto">
            <a:xfrm>
              <a:off x="187" y="1375"/>
              <a:ext cx="3907" cy="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Line 5"/>
            <p:cNvSpPr>
              <a:spLocks noChangeShapeType="1"/>
            </p:cNvSpPr>
            <p:nvPr/>
          </p:nvSpPr>
          <p:spPr bwMode="auto">
            <a:xfrm flipH="1" flipV="1">
              <a:off x="3264" y="960"/>
              <a:ext cx="536" cy="1610"/>
            </a:xfrm>
            <a:prstGeom prst="line">
              <a:avLst/>
            </a:prstGeom>
            <a:noFill/>
            <a:ln w="19050">
              <a:solidFill>
                <a:srgbClr val="33996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 name="Line 6"/>
            <p:cNvSpPr>
              <a:spLocks noChangeShapeType="1"/>
            </p:cNvSpPr>
            <p:nvPr/>
          </p:nvSpPr>
          <p:spPr bwMode="auto">
            <a:xfrm flipV="1">
              <a:off x="1152" y="864"/>
              <a:ext cx="1824" cy="605"/>
            </a:xfrm>
            <a:prstGeom prst="line">
              <a:avLst/>
            </a:prstGeom>
            <a:noFill/>
            <a:ln w="19050">
              <a:solidFill>
                <a:srgbClr val="339966"/>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7"/>
            <p:cNvSpPr txBox="1">
              <a:spLocks noChangeArrowheads="1"/>
            </p:cNvSpPr>
            <p:nvPr/>
          </p:nvSpPr>
          <p:spPr bwMode="auto">
            <a:xfrm>
              <a:off x="679" y="3965"/>
              <a:ext cx="1611"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Century Gothic" panose="020B0502020202020204" pitchFamily="34" charset="0"/>
                </a:rPr>
                <a:t>A dipole magnet</a:t>
              </a:r>
            </a:p>
          </p:txBody>
        </p:sp>
      </p:grpSp>
      <p:sp>
        <p:nvSpPr>
          <p:cNvPr id="8" name="Freeform 8"/>
          <p:cNvSpPr>
            <a:spLocks/>
          </p:cNvSpPr>
          <p:nvPr/>
        </p:nvSpPr>
        <p:spPr bwMode="auto">
          <a:xfrm>
            <a:off x="1607392" y="3366274"/>
            <a:ext cx="3510708" cy="1658152"/>
          </a:xfrm>
          <a:custGeom>
            <a:avLst/>
            <a:gdLst>
              <a:gd name="T0" fmla="*/ 0 w 2456"/>
              <a:gd name="T1" fmla="*/ 0 h 1160"/>
              <a:gd name="T2" fmla="*/ 2147483646 w 2456"/>
              <a:gd name="T3" fmla="*/ 2147483646 h 1160"/>
              <a:gd name="T4" fmla="*/ 2147483646 w 2456"/>
              <a:gd name="T5" fmla="*/ 2147483646 h 1160"/>
              <a:gd name="T6" fmla="*/ 2147483646 w 2456"/>
              <a:gd name="T7" fmla="*/ 2147483646 h 1160"/>
              <a:gd name="T8" fmla="*/ 0 60000 65536"/>
              <a:gd name="T9" fmla="*/ 0 60000 65536"/>
              <a:gd name="T10" fmla="*/ 0 60000 65536"/>
              <a:gd name="T11" fmla="*/ 0 60000 65536"/>
              <a:gd name="T12" fmla="*/ 0 w 2456"/>
              <a:gd name="T13" fmla="*/ 0 h 1160"/>
              <a:gd name="T14" fmla="*/ 2456 w 2456"/>
              <a:gd name="T15" fmla="*/ 1160 h 1160"/>
            </a:gdLst>
            <a:ahLst/>
            <a:cxnLst>
              <a:cxn ang="T8">
                <a:pos x="T0" y="T1"/>
              </a:cxn>
              <a:cxn ang="T9">
                <a:pos x="T2" y="T3"/>
              </a:cxn>
              <a:cxn ang="T10">
                <a:pos x="T4" y="T5"/>
              </a:cxn>
              <a:cxn ang="T11">
                <a:pos x="T6" y="T7"/>
              </a:cxn>
            </a:cxnLst>
            <a:rect l="T12" t="T13" r="T14" b="T15"/>
            <a:pathLst>
              <a:path w="2456" h="1160">
                <a:moveTo>
                  <a:pt x="0" y="0"/>
                </a:moveTo>
                <a:cubicBezTo>
                  <a:pt x="388" y="12"/>
                  <a:pt x="776" y="24"/>
                  <a:pt x="1152" y="192"/>
                </a:cubicBezTo>
                <a:cubicBezTo>
                  <a:pt x="1528" y="360"/>
                  <a:pt x="2056" y="856"/>
                  <a:pt x="2256" y="1008"/>
                </a:cubicBezTo>
                <a:cubicBezTo>
                  <a:pt x="2456" y="1160"/>
                  <a:pt x="2328" y="1080"/>
                  <a:pt x="2352" y="1104"/>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endParaRPr lang="en-US">
              <a:cs typeface="Arial" panose="020B0604020202020204" pitchFamily="34" charset="0"/>
            </a:endParaRPr>
          </a:p>
        </p:txBody>
      </p:sp>
      <p:sp>
        <p:nvSpPr>
          <p:cNvPr id="9" name="AutoShape 9"/>
          <p:cNvSpPr>
            <a:spLocks noChangeArrowheads="1"/>
          </p:cNvSpPr>
          <p:nvPr/>
        </p:nvSpPr>
        <p:spPr bwMode="auto">
          <a:xfrm>
            <a:off x="365494" y="2862620"/>
            <a:ext cx="548905" cy="548905"/>
          </a:xfrm>
          <a:prstGeom prst="irregularSeal2">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Arial" panose="020B0604020202020204" pitchFamily="34" charset="0"/>
              <a:cs typeface="Arial" panose="020B0604020202020204" pitchFamily="34" charset="0"/>
            </a:endParaRPr>
          </a:p>
        </p:txBody>
      </p:sp>
      <p:grpSp>
        <p:nvGrpSpPr>
          <p:cNvPr id="10" name="Group 10"/>
          <p:cNvGrpSpPr>
            <a:grpSpLocks/>
          </p:cNvGrpSpPr>
          <p:nvPr/>
        </p:nvGrpSpPr>
        <p:grpSpPr bwMode="auto">
          <a:xfrm>
            <a:off x="2159312" y="2628488"/>
            <a:ext cx="5917887" cy="3523574"/>
            <a:chOff x="1140" y="2025"/>
            <a:chExt cx="4140" cy="2465"/>
          </a:xfrm>
        </p:grpSpPr>
        <p:sp>
          <p:nvSpPr>
            <p:cNvPr id="11" name="Text Box 11"/>
            <p:cNvSpPr txBox="1">
              <a:spLocks noChangeArrowheads="1"/>
            </p:cNvSpPr>
            <p:nvPr/>
          </p:nvSpPr>
          <p:spPr bwMode="auto">
            <a:xfrm>
              <a:off x="2268" y="2025"/>
              <a:ext cx="1248" cy="452"/>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Some nuclei turn </a:t>
              </a:r>
              <a:r>
                <a:rPr lang="en-US" altLang="en-US" sz="1800" b="1" i="1" dirty="0">
                  <a:solidFill>
                    <a:schemeClr val="tx1"/>
                  </a:solidFill>
                  <a:latin typeface="Arial" panose="020B0604020202020204" pitchFamily="34" charset="0"/>
                  <a:cs typeface="Arial" panose="020B0604020202020204" pitchFamily="34" charset="0"/>
                </a:rPr>
                <a:t>too little</a:t>
              </a:r>
            </a:p>
          </p:txBody>
        </p:sp>
        <p:sp>
          <p:nvSpPr>
            <p:cNvPr id="12" name="Text Box 12"/>
            <p:cNvSpPr txBox="1">
              <a:spLocks noChangeArrowheads="1"/>
            </p:cNvSpPr>
            <p:nvPr/>
          </p:nvSpPr>
          <p:spPr bwMode="auto">
            <a:xfrm>
              <a:off x="1140" y="3497"/>
              <a:ext cx="1240" cy="452"/>
            </a:xfrm>
            <a:prstGeom prst="rect">
              <a:avLst/>
            </a:prstGeom>
            <a:solidFill>
              <a:srgbClr val="FFFFFF">
                <a:alpha val="70000"/>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Some nuclei turn </a:t>
              </a:r>
              <a:r>
                <a:rPr lang="en-US" altLang="en-US" sz="1800" b="1" i="1" dirty="0">
                  <a:solidFill>
                    <a:schemeClr val="tx1"/>
                  </a:solidFill>
                  <a:latin typeface="Arial" panose="020B0604020202020204" pitchFamily="34" charset="0"/>
                  <a:cs typeface="Arial" panose="020B0604020202020204" pitchFamily="34" charset="0"/>
                </a:rPr>
                <a:t>too much</a:t>
              </a:r>
            </a:p>
          </p:txBody>
        </p:sp>
        <p:sp>
          <p:nvSpPr>
            <p:cNvPr id="13" name="Text Box 13"/>
            <p:cNvSpPr txBox="1">
              <a:spLocks noChangeArrowheads="1"/>
            </p:cNvSpPr>
            <p:nvPr/>
          </p:nvSpPr>
          <p:spPr bwMode="auto">
            <a:xfrm>
              <a:off x="3792" y="3456"/>
              <a:ext cx="1488" cy="1034"/>
            </a:xfrm>
            <a:prstGeom prst="rect">
              <a:avLst/>
            </a:prstGeom>
            <a:solidFill>
              <a:schemeClr val="bg1">
                <a:alpha val="7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dirty="0">
                  <a:solidFill>
                    <a:schemeClr val="tx1"/>
                  </a:solidFill>
                  <a:latin typeface="Arial" panose="020B0604020202020204" pitchFamily="34" charset="0"/>
                  <a:cs typeface="Arial" panose="020B0604020202020204" pitchFamily="34" charset="0"/>
                </a:rPr>
                <a:t>The magnetic field is </a:t>
              </a:r>
              <a:r>
                <a:rPr lang="en-US" altLang="en-US" sz="1800" b="1" i="1" dirty="0">
                  <a:solidFill>
                    <a:schemeClr val="tx1"/>
                  </a:solidFill>
                  <a:latin typeface="Arial" panose="020B0604020202020204" pitchFamily="34" charset="0"/>
                  <a:cs typeface="Arial" panose="020B0604020202020204" pitchFamily="34" charset="0"/>
                </a:rPr>
                <a:t>just right</a:t>
              </a:r>
              <a:r>
                <a:rPr lang="en-US" altLang="en-US" sz="1800" dirty="0">
                  <a:solidFill>
                    <a:schemeClr val="tx1"/>
                  </a:solidFill>
                  <a:latin typeface="Arial" panose="020B0604020202020204" pitchFamily="34" charset="0"/>
                  <a:cs typeface="Arial" panose="020B0604020202020204" pitchFamily="34" charset="0"/>
                </a:rPr>
                <a:t> to steer nuclei of the desired isotope through!</a:t>
              </a:r>
            </a:p>
          </p:txBody>
        </p:sp>
      </p:grpSp>
      <p:grpSp>
        <p:nvGrpSpPr>
          <p:cNvPr id="14" name="Group 14"/>
          <p:cNvGrpSpPr>
            <a:grpSpLocks/>
          </p:cNvGrpSpPr>
          <p:nvPr/>
        </p:nvGrpSpPr>
        <p:grpSpPr bwMode="auto">
          <a:xfrm>
            <a:off x="1201430" y="3300808"/>
            <a:ext cx="4322631" cy="2292824"/>
            <a:chOff x="624" y="2476"/>
            <a:chExt cx="3024" cy="1604"/>
          </a:xfrm>
        </p:grpSpPr>
        <p:sp>
          <p:nvSpPr>
            <p:cNvPr id="15" name="Freeform 15"/>
            <p:cNvSpPr>
              <a:spLocks/>
            </p:cNvSpPr>
            <p:nvPr/>
          </p:nvSpPr>
          <p:spPr bwMode="auto">
            <a:xfrm>
              <a:off x="624" y="2544"/>
              <a:ext cx="3024" cy="1536"/>
            </a:xfrm>
            <a:custGeom>
              <a:avLst/>
              <a:gdLst>
                <a:gd name="T0" fmla="*/ 0 w 2640"/>
                <a:gd name="T1" fmla="*/ 0 h 1104"/>
                <a:gd name="T2" fmla="*/ 49185 w 2640"/>
                <a:gd name="T3" fmla="*/ 1287154 h 1104"/>
                <a:gd name="T4" fmla="*/ 90151 w 2640"/>
                <a:gd name="T5" fmla="*/ 5913773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1750">
              <a:solidFill>
                <a:srgbClr val="FFC00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16" name="Freeform 16"/>
            <p:cNvSpPr>
              <a:spLocks/>
            </p:cNvSpPr>
            <p:nvPr/>
          </p:nvSpPr>
          <p:spPr bwMode="auto">
            <a:xfrm>
              <a:off x="624" y="2544"/>
              <a:ext cx="2224" cy="203"/>
            </a:xfrm>
            <a:custGeom>
              <a:avLst/>
              <a:gdLst>
                <a:gd name="T0" fmla="*/ 0 w 2640"/>
                <a:gd name="T1" fmla="*/ 0 h 1104"/>
                <a:gd name="T2" fmla="*/ 17 w 2640"/>
                <a:gd name="T3" fmla="*/ 0 h 1104"/>
                <a:gd name="T4" fmla="*/ 30 w 2640"/>
                <a:gd name="T5" fmla="*/ 0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8100">
              <a:solidFill>
                <a:srgbClr val="C0000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sp>
          <p:nvSpPr>
            <p:cNvPr id="17" name="Freeform 17"/>
            <p:cNvSpPr>
              <a:spLocks/>
            </p:cNvSpPr>
            <p:nvPr/>
          </p:nvSpPr>
          <p:spPr bwMode="auto">
            <a:xfrm>
              <a:off x="624" y="2544"/>
              <a:ext cx="1680" cy="912"/>
            </a:xfrm>
            <a:custGeom>
              <a:avLst/>
              <a:gdLst>
                <a:gd name="T0" fmla="*/ 0 w 2640"/>
                <a:gd name="T1" fmla="*/ 0 h 1104"/>
                <a:gd name="T2" fmla="*/ 1 w 2640"/>
                <a:gd name="T3" fmla="*/ 2 h 1104"/>
                <a:gd name="T4" fmla="*/ 1 w 2640"/>
                <a:gd name="T5" fmla="*/ 8 h 1104"/>
                <a:gd name="T6" fmla="*/ 0 60000 65536"/>
                <a:gd name="T7" fmla="*/ 0 60000 65536"/>
                <a:gd name="T8" fmla="*/ 0 60000 65536"/>
                <a:gd name="T9" fmla="*/ 0 w 2640"/>
                <a:gd name="T10" fmla="*/ 0 h 1104"/>
                <a:gd name="T11" fmla="*/ 2640 w 2640"/>
                <a:gd name="T12" fmla="*/ 1104 h 1104"/>
              </a:gdLst>
              <a:ahLst/>
              <a:cxnLst>
                <a:cxn ang="T6">
                  <a:pos x="T0" y="T1"/>
                </a:cxn>
                <a:cxn ang="T7">
                  <a:pos x="T2" y="T3"/>
                </a:cxn>
                <a:cxn ang="T8">
                  <a:pos x="T4" y="T5"/>
                </a:cxn>
              </a:cxnLst>
              <a:rect l="T9" t="T10" r="T11" b="T12"/>
              <a:pathLst>
                <a:path w="2640" h="1104">
                  <a:moveTo>
                    <a:pt x="0" y="0"/>
                  </a:moveTo>
                  <a:cubicBezTo>
                    <a:pt x="500" y="28"/>
                    <a:pt x="1000" y="56"/>
                    <a:pt x="1440" y="240"/>
                  </a:cubicBezTo>
                  <a:cubicBezTo>
                    <a:pt x="1880" y="424"/>
                    <a:pt x="2440" y="960"/>
                    <a:pt x="2640" y="1104"/>
                  </a:cubicBezTo>
                </a:path>
              </a:pathLst>
            </a:custGeom>
            <a:noFill/>
            <a:ln w="38100">
              <a:solidFill>
                <a:srgbClr val="002060"/>
              </a:solidFill>
              <a:prstDash val="dash"/>
              <a:round/>
              <a:headEnd/>
              <a:tailEnd type="triangle" w="lg" len="lg"/>
            </a:ln>
            <a:extLst>
              <a:ext uri="{909E8E84-426E-40DD-AFC4-6F175D3DCCD1}">
                <a14:hiddenFill xmlns:a14="http://schemas.microsoft.com/office/drawing/2010/main">
                  <a:solidFill>
                    <a:srgbClr val="FFFFFF"/>
                  </a:solidFill>
                </a14:hiddenFill>
              </a:ext>
            </a:extLst>
          </p:spPr>
          <p:txBody>
            <a:bodyPr anchor="ctr"/>
            <a:lstStyle/>
            <a:p>
              <a:endParaRPr lang="en-US">
                <a:cs typeface="Arial" panose="020B0604020202020204" pitchFamily="34" charset="0"/>
              </a:endParaRPr>
            </a:p>
          </p:txBody>
        </p:sp>
        <p:pic>
          <p:nvPicPr>
            <p:cNvPr id="18" name="Picture 1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496" y="2976"/>
              <a:ext cx="432" cy="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9"/>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24" y="2476"/>
              <a:ext cx="407" cy="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0"/>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1920" y="3072"/>
              <a:ext cx="411" cy="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1" name="Text Box 5"/>
          <p:cNvSpPr txBox="1">
            <a:spLocks noChangeArrowheads="1"/>
          </p:cNvSpPr>
          <p:nvPr/>
        </p:nvSpPr>
        <p:spPr bwMode="auto">
          <a:xfrm>
            <a:off x="3710316" y="3843876"/>
            <a:ext cx="617519" cy="338554"/>
          </a:xfrm>
          <a:prstGeom prst="rect">
            <a:avLst/>
          </a:prstGeom>
          <a:noFill/>
          <a:ln w="9525">
            <a:noFill/>
            <a:miter lim="800000"/>
            <a:headEnd/>
            <a:tailEnd/>
          </a:ln>
        </p:spPr>
        <p:txBody>
          <a:bodyPr wrap="square">
            <a:spAutoFit/>
          </a:bodyPr>
          <a:lstStyle/>
          <a:p>
            <a:pPr eaLnBrk="1" hangingPunct="1">
              <a:defRPr/>
            </a:pPr>
            <a:r>
              <a:rPr lang="en-US" sz="1600" b="1" baseline="30000" dirty="0">
                <a:latin typeface="Arial Black" panose="020B0A04020102020204" pitchFamily="34" charset="0"/>
                <a:cs typeface="Arial" panose="020B0604020202020204" pitchFamily="34" charset="0"/>
              </a:rPr>
              <a:t>16</a:t>
            </a:r>
            <a:r>
              <a:rPr lang="en-US" sz="1600" b="1" dirty="0">
                <a:latin typeface="Arial Black" panose="020B0A04020102020204" pitchFamily="34" charset="0"/>
                <a:cs typeface="Arial" panose="020B0604020202020204" pitchFamily="34" charset="0"/>
              </a:rPr>
              <a:t>C</a:t>
            </a:r>
            <a:endParaRPr lang="en-US" dirty="0">
              <a:latin typeface="Arial Black" panose="020B0A04020102020204" pitchFamily="34" charset="0"/>
              <a:cs typeface="Arial" panose="020B0604020202020204" pitchFamily="34" charset="0"/>
            </a:endParaRPr>
          </a:p>
        </p:txBody>
      </p:sp>
      <p:pic>
        <p:nvPicPr>
          <p:cNvPr id="22" name="Picture 21" descr="A1900-transparen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47736" y="977609"/>
            <a:ext cx="5334000" cy="176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7"/>
          <p:cNvSpPr txBox="1">
            <a:spLocks noChangeArrowheads="1"/>
          </p:cNvSpPr>
          <p:nvPr/>
        </p:nvSpPr>
        <p:spPr bwMode="auto">
          <a:xfrm>
            <a:off x="5945085" y="2470338"/>
            <a:ext cx="300755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400" b="1" dirty="0" smtClean="0">
                <a:solidFill>
                  <a:srgbClr val="67B14B"/>
                </a:solidFill>
                <a:latin typeface="Arial" panose="020B0604020202020204" pitchFamily="34" charset="0"/>
                <a:cs typeface="Arial" panose="020B0604020202020204" pitchFamily="34" charset="0"/>
              </a:rPr>
              <a:t>Solution</a:t>
            </a:r>
            <a:r>
              <a:rPr lang="en-US" altLang="en-US" sz="2400" dirty="0" smtClean="0">
                <a:solidFill>
                  <a:schemeClr val="tx1"/>
                </a:solidFill>
                <a:latin typeface="Arial" panose="020B0604020202020204" pitchFamily="34" charset="0"/>
                <a:cs typeface="Arial" panose="020B0604020202020204" pitchFamily="34" charset="0"/>
              </a:rPr>
              <a:t>: </a:t>
            </a:r>
          </a:p>
          <a:p>
            <a:pPr eaLnBrk="1" hangingPunct="1">
              <a:spcBef>
                <a:spcPct val="0"/>
              </a:spcBef>
              <a:buFontTx/>
              <a:buNone/>
            </a:pPr>
            <a:r>
              <a:rPr lang="en-US" altLang="en-US" sz="2400" dirty="0" smtClean="0">
                <a:solidFill>
                  <a:schemeClr val="tx1"/>
                </a:solidFill>
                <a:latin typeface="Arial" panose="020B0604020202020204" pitchFamily="34" charset="0"/>
                <a:cs typeface="Arial" panose="020B0604020202020204" pitchFamily="34" charset="0"/>
              </a:rPr>
              <a:t>magnetic separators</a:t>
            </a:r>
          </a:p>
          <a:p>
            <a:pPr eaLnBrk="1" hangingPunct="1">
              <a:spcBef>
                <a:spcPct val="0"/>
              </a:spcBef>
              <a:buFontTx/>
              <a:buNone/>
            </a:pPr>
            <a:r>
              <a:rPr lang="en-US" altLang="en-US" sz="2400" dirty="0" smtClean="0">
                <a:solidFill>
                  <a:schemeClr val="tx1"/>
                </a:solidFill>
                <a:latin typeface="Arial" panose="020B0604020202020204" pitchFamily="34" charset="0"/>
                <a:cs typeface="Arial" panose="020B0604020202020204" pitchFamily="34" charset="0"/>
              </a:rPr>
              <a:t>(mass spectrometer)</a:t>
            </a:r>
            <a:endParaRPr lang="en-US" altLang="en-U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744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0"/>
                                        <p:tgtEl>
                                          <p:spTgt spid="14"/>
                                        </p:tgtEl>
                                      </p:cBhvr>
                                    </p:animEffect>
                                  </p:childTnLst>
                                </p:cTn>
                              </p:par>
                            </p:childTnLst>
                          </p:cTn>
                        </p:par>
                        <p:par>
                          <p:cTn id="13" fill="hold">
                            <p:stCondLst>
                              <p:cond delay="5000"/>
                            </p:stCondLst>
                            <p:childTnLst>
                              <p:par>
                                <p:cTn id="14" presetID="1" presetClass="entr" presetSubtype="0" fill="hold" nodeType="afterEffect">
                                  <p:stCondLst>
                                    <p:cond delay="10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6000"/>
                            </p:stCondLst>
                            <p:childTnLst>
                              <p:par>
                                <p:cTn id="17" presetID="1"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en-US" altLang="en-US" dirty="0" smtClean="0"/>
              <a:t>The A1900 Fragment Separator</a:t>
            </a:r>
          </a:p>
        </p:txBody>
      </p:sp>
      <p:grpSp>
        <p:nvGrpSpPr>
          <p:cNvPr id="2" name="Group 3"/>
          <p:cNvGrpSpPr>
            <a:grpSpLocks/>
          </p:cNvGrpSpPr>
          <p:nvPr/>
        </p:nvGrpSpPr>
        <p:grpSpPr bwMode="auto">
          <a:xfrm>
            <a:off x="458788" y="1904543"/>
            <a:ext cx="2741613" cy="4205288"/>
            <a:chOff x="289" y="1522"/>
            <a:chExt cx="1727" cy="2649"/>
          </a:xfrm>
        </p:grpSpPr>
        <p:sp>
          <p:nvSpPr>
            <p:cNvPr id="25620" name="Line 4"/>
            <p:cNvSpPr>
              <a:spLocks noChangeShapeType="1"/>
            </p:cNvSpPr>
            <p:nvPr/>
          </p:nvSpPr>
          <p:spPr bwMode="auto">
            <a:xfrm flipH="1" flipV="1">
              <a:off x="432" y="1522"/>
              <a:ext cx="1391" cy="1035"/>
            </a:xfrm>
            <a:prstGeom prst="line">
              <a:avLst/>
            </a:prstGeom>
            <a:noFill/>
            <a:ln w="19050">
              <a:solidFill>
                <a:srgbClr val="D6A162"/>
              </a:solidFill>
              <a:round/>
              <a:headEnd type="oval" w="med" len="med"/>
              <a:tailEnd type="triangle" w="med" len="med"/>
            </a:ln>
            <a:extLst>
              <a:ext uri="{909E8E84-426E-40DD-AFC4-6F175D3DCCD1}">
                <a14:hiddenFill xmlns:a14="http://schemas.microsoft.com/office/drawing/2010/main">
                  <a:noFill/>
                </a14:hiddenFill>
              </a:ext>
            </a:extLst>
          </p:spPr>
          <p:txBody>
            <a:bodyPr anchor="ctr"/>
            <a:lstStyle/>
            <a:p>
              <a:endParaRPr lang="en-US"/>
            </a:p>
          </p:txBody>
        </p:sp>
        <p:pic>
          <p:nvPicPr>
            <p:cNvPr id="25621" name="Picture 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992" r="29172"/>
            <a:stretch/>
          </p:blipFill>
          <p:spPr bwMode="auto">
            <a:xfrm>
              <a:off x="336" y="2432"/>
              <a:ext cx="1607" cy="1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2" name="Line 6"/>
            <p:cNvSpPr>
              <a:spLocks noChangeShapeType="1"/>
            </p:cNvSpPr>
            <p:nvPr/>
          </p:nvSpPr>
          <p:spPr bwMode="auto">
            <a:xfrm flipH="1" flipV="1">
              <a:off x="1296" y="3327"/>
              <a:ext cx="271" cy="3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5624" name="Text Box 8"/>
            <p:cNvSpPr txBox="1">
              <a:spLocks noChangeArrowheads="1"/>
            </p:cNvSpPr>
            <p:nvPr/>
          </p:nvSpPr>
          <p:spPr bwMode="auto">
            <a:xfrm>
              <a:off x="289" y="3803"/>
              <a:ext cx="172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600" dirty="0" smtClean="0">
                  <a:solidFill>
                    <a:schemeClr val="tx1"/>
                  </a:solidFill>
                  <a:latin typeface="Arial" panose="020B0604020202020204" pitchFamily="34" charset="0"/>
                  <a:cs typeface="Arial" panose="020B0604020202020204" pitchFamily="34" charset="0"/>
                </a:rPr>
                <a:t>Primary (stable) Beam </a:t>
              </a:r>
            </a:p>
            <a:p>
              <a:pPr algn="ctr" eaLnBrk="1" hangingPunct="1">
                <a:spcBef>
                  <a:spcPts val="0"/>
                </a:spcBef>
                <a:buFontTx/>
                <a:buNone/>
              </a:pPr>
              <a:r>
                <a:rPr lang="en-US" altLang="en-US" sz="1600" dirty="0" smtClean="0">
                  <a:solidFill>
                    <a:schemeClr val="tx1"/>
                  </a:solidFill>
                  <a:latin typeface="Arial" panose="020B0604020202020204" pitchFamily="34" charset="0"/>
                  <a:cs typeface="Arial" panose="020B0604020202020204" pitchFamily="34" charset="0"/>
                </a:rPr>
                <a:t>&gt;1 billion nuclei/second</a:t>
              </a:r>
              <a:endParaRPr lang="en-US" altLang="en-US" sz="1600" dirty="0">
                <a:solidFill>
                  <a:schemeClr val="tx1"/>
                </a:solidFill>
                <a:latin typeface="Arial" panose="020B0604020202020204" pitchFamily="34" charset="0"/>
                <a:cs typeface="Arial" panose="020B0604020202020204" pitchFamily="34" charset="0"/>
              </a:endParaRPr>
            </a:p>
          </p:txBody>
        </p:sp>
      </p:grpSp>
      <p:grpSp>
        <p:nvGrpSpPr>
          <p:cNvPr id="3" name="Group 9"/>
          <p:cNvGrpSpPr>
            <a:grpSpLocks/>
          </p:cNvGrpSpPr>
          <p:nvPr/>
        </p:nvGrpSpPr>
        <p:grpSpPr bwMode="auto">
          <a:xfrm>
            <a:off x="2393950" y="1990268"/>
            <a:ext cx="3683000" cy="4119564"/>
            <a:chOff x="1508" y="1576"/>
            <a:chExt cx="2320" cy="2595"/>
          </a:xfrm>
        </p:grpSpPr>
        <p:sp>
          <p:nvSpPr>
            <p:cNvPr id="25615" name="Line 10"/>
            <p:cNvSpPr>
              <a:spLocks noChangeShapeType="1"/>
            </p:cNvSpPr>
            <p:nvPr/>
          </p:nvSpPr>
          <p:spPr bwMode="auto">
            <a:xfrm flipH="1" flipV="1">
              <a:off x="1508" y="1576"/>
              <a:ext cx="1585" cy="960"/>
            </a:xfrm>
            <a:prstGeom prst="line">
              <a:avLst/>
            </a:prstGeom>
            <a:noFill/>
            <a:ln w="19050">
              <a:solidFill>
                <a:srgbClr val="D6A162"/>
              </a:solidFill>
              <a:round/>
              <a:headEnd type="oval" w="med" len="med"/>
              <a:tailEnd type="triangle" w="med" len="med"/>
            </a:ln>
            <a:extLst>
              <a:ext uri="{909E8E84-426E-40DD-AFC4-6F175D3DCCD1}">
                <a14:hiddenFill xmlns:a14="http://schemas.microsoft.com/office/drawing/2010/main">
                  <a:noFill/>
                </a14:hiddenFill>
              </a:ext>
            </a:extLst>
          </p:spPr>
          <p:txBody>
            <a:bodyPr anchor="ctr"/>
            <a:lstStyle/>
            <a:p>
              <a:endParaRPr lang="en-US"/>
            </a:p>
          </p:txBody>
        </p:sp>
        <p:pic>
          <p:nvPicPr>
            <p:cNvPr id="25616" name="Picture 1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896" r="28860"/>
            <a:stretch/>
          </p:blipFill>
          <p:spPr bwMode="auto">
            <a:xfrm>
              <a:off x="2064" y="2407"/>
              <a:ext cx="1642" cy="1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7" name="Line 12"/>
            <p:cNvSpPr>
              <a:spLocks noChangeShapeType="1"/>
            </p:cNvSpPr>
            <p:nvPr/>
          </p:nvSpPr>
          <p:spPr bwMode="auto">
            <a:xfrm flipH="1" flipV="1">
              <a:off x="3024" y="3336"/>
              <a:ext cx="271" cy="3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5619" name="Text Box 14"/>
            <p:cNvSpPr txBox="1">
              <a:spLocks noChangeArrowheads="1"/>
            </p:cNvSpPr>
            <p:nvPr/>
          </p:nvSpPr>
          <p:spPr bwMode="auto">
            <a:xfrm>
              <a:off x="2052" y="3803"/>
              <a:ext cx="177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600" dirty="0">
                  <a:solidFill>
                    <a:schemeClr val="tx1"/>
                  </a:solidFill>
                  <a:latin typeface="Arial" panose="020B0604020202020204" pitchFamily="34" charset="0"/>
                  <a:cs typeface="Arial" panose="020B0604020202020204" pitchFamily="34" charset="0"/>
                </a:rPr>
                <a:t>Beam </a:t>
              </a:r>
              <a:r>
                <a:rPr lang="en-US" altLang="en-US" sz="1600" dirty="0" smtClean="0">
                  <a:solidFill>
                    <a:schemeClr val="tx1"/>
                  </a:solidFill>
                  <a:latin typeface="Arial" panose="020B0604020202020204" pitchFamily="34" charset="0"/>
                  <a:cs typeface="Arial" panose="020B0604020202020204" pitchFamily="34" charset="0"/>
                </a:rPr>
                <a:t>after fragmentation</a:t>
              </a:r>
              <a:r>
                <a:rPr lang="en-US" altLang="en-US" sz="1600" dirty="0">
                  <a:solidFill>
                    <a:schemeClr val="tx1"/>
                  </a:solidFill>
                  <a:latin typeface="Arial" panose="020B0604020202020204" pitchFamily="34" charset="0"/>
                  <a:cs typeface="Arial" panose="020B0604020202020204" pitchFamily="34" charset="0"/>
                </a:rPr>
                <a:t> </a:t>
              </a:r>
              <a:r>
                <a:rPr lang="en-US" altLang="en-US" sz="1600" dirty="0" smtClean="0">
                  <a:solidFill>
                    <a:schemeClr val="tx1"/>
                  </a:solidFill>
                  <a:latin typeface="Arial" panose="020B0604020202020204" pitchFamily="34" charset="0"/>
                  <a:cs typeface="Arial" panose="020B0604020202020204" pitchFamily="34" charset="0"/>
                </a:rPr>
                <a:t>(mostly stable, some rare)</a:t>
              </a:r>
            </a:p>
          </p:txBody>
        </p:sp>
      </p:grpSp>
      <p:grpSp>
        <p:nvGrpSpPr>
          <p:cNvPr id="4" name="Group 15"/>
          <p:cNvGrpSpPr>
            <a:grpSpLocks/>
          </p:cNvGrpSpPr>
          <p:nvPr/>
        </p:nvGrpSpPr>
        <p:grpSpPr bwMode="auto">
          <a:xfrm>
            <a:off x="6019801" y="1904543"/>
            <a:ext cx="2684463" cy="4205288"/>
            <a:chOff x="3792" y="1522"/>
            <a:chExt cx="1691" cy="2649"/>
          </a:xfrm>
        </p:grpSpPr>
        <p:sp>
          <p:nvSpPr>
            <p:cNvPr id="25610" name="Line 16"/>
            <p:cNvSpPr>
              <a:spLocks noChangeShapeType="1"/>
            </p:cNvSpPr>
            <p:nvPr/>
          </p:nvSpPr>
          <p:spPr bwMode="auto">
            <a:xfrm flipV="1">
              <a:off x="5364" y="1522"/>
              <a:ext cx="119" cy="1234"/>
            </a:xfrm>
            <a:prstGeom prst="line">
              <a:avLst/>
            </a:prstGeom>
            <a:noFill/>
            <a:ln w="19050">
              <a:solidFill>
                <a:srgbClr val="D6A162"/>
              </a:solidFill>
              <a:round/>
              <a:headEnd type="oval" w="med" len="med"/>
              <a:tailEnd type="triangle" w="med" len="med"/>
            </a:ln>
            <a:extLst>
              <a:ext uri="{909E8E84-426E-40DD-AFC4-6F175D3DCCD1}">
                <a14:hiddenFill xmlns:a14="http://schemas.microsoft.com/office/drawing/2010/main">
                  <a:noFill/>
                </a14:hiddenFill>
              </a:ext>
            </a:extLst>
          </p:spPr>
          <p:txBody>
            <a:bodyPr anchor="ctr"/>
            <a:lstStyle/>
            <a:p>
              <a:endParaRPr lang="en-US"/>
            </a:p>
          </p:txBody>
        </p:sp>
        <p:pic>
          <p:nvPicPr>
            <p:cNvPr id="25611" name="Picture 1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9149" r="29228"/>
            <a:stretch/>
          </p:blipFill>
          <p:spPr bwMode="auto">
            <a:xfrm>
              <a:off x="3792" y="2407"/>
              <a:ext cx="1642" cy="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12" name="Line 18"/>
            <p:cNvSpPr>
              <a:spLocks noChangeShapeType="1"/>
            </p:cNvSpPr>
            <p:nvPr/>
          </p:nvSpPr>
          <p:spPr bwMode="auto">
            <a:xfrm flipH="1" flipV="1">
              <a:off x="4752" y="3336"/>
              <a:ext cx="271" cy="39"/>
            </a:xfrm>
            <a:prstGeom prst="line">
              <a:avLst/>
            </a:prstGeom>
            <a:noFill/>
            <a:ln w="9525">
              <a:solidFill>
                <a:srgbClr val="FFFFCC"/>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25614" name="Text Box 20"/>
            <p:cNvSpPr txBox="1">
              <a:spLocks noChangeArrowheads="1"/>
            </p:cNvSpPr>
            <p:nvPr/>
          </p:nvSpPr>
          <p:spPr bwMode="auto">
            <a:xfrm>
              <a:off x="3863" y="3803"/>
              <a:ext cx="1620"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600" dirty="0" smtClean="0">
                  <a:solidFill>
                    <a:schemeClr val="tx1"/>
                  </a:solidFill>
                  <a:latin typeface="Arial" panose="020B0604020202020204" pitchFamily="34" charset="0"/>
                  <a:cs typeface="Arial" panose="020B0604020202020204" pitchFamily="34" charset="0"/>
                </a:rPr>
                <a:t>Beam after separation (fewer rare isotopes)</a:t>
              </a:r>
              <a:endParaRPr lang="en-US" altLang="en-US" sz="1600" dirty="0">
                <a:solidFill>
                  <a:schemeClr val="tx1"/>
                </a:solidFill>
                <a:latin typeface="Arial" panose="020B0604020202020204" pitchFamily="34" charset="0"/>
                <a:cs typeface="Arial" panose="020B0604020202020204" pitchFamily="34" charset="0"/>
              </a:endParaRPr>
            </a:p>
          </p:txBody>
        </p:sp>
      </p:grpSp>
      <p:pic>
        <p:nvPicPr>
          <p:cNvPr id="25606" name="Picture 21" descr="A1900-transpar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4917" y="1252668"/>
            <a:ext cx="6393366" cy="211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86" name="AutoShape 22"/>
          <p:cNvSpPr>
            <a:spLocks noChangeArrowheads="1"/>
          </p:cNvSpPr>
          <p:nvPr/>
        </p:nvSpPr>
        <p:spPr bwMode="auto">
          <a:xfrm>
            <a:off x="1524000" y="1533149"/>
            <a:ext cx="457200" cy="457200"/>
          </a:xfrm>
          <a:prstGeom prst="irregularSeal2">
            <a:avLst/>
          </a:prstGeom>
          <a:solidFill>
            <a:srgbClr val="FFFF00"/>
          </a:solidFill>
          <a:ln w="19050" algn="ctr">
            <a:solidFill>
              <a:srgbClr val="FF0000"/>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1"/>
              </a:solidFill>
              <a:latin typeface="Times New Roman" panose="02020603050405020304" pitchFamily="18" charset="0"/>
            </a:endParaRPr>
          </a:p>
        </p:txBody>
      </p:sp>
      <p:sp>
        <p:nvSpPr>
          <p:cNvPr id="25608" name="Line 23"/>
          <p:cNvSpPr>
            <a:spLocks noChangeShapeType="1"/>
          </p:cNvSpPr>
          <p:nvPr/>
        </p:nvSpPr>
        <p:spPr bwMode="auto">
          <a:xfrm flipV="1">
            <a:off x="1981200" y="1752976"/>
            <a:ext cx="1074402" cy="8773"/>
          </a:xfrm>
          <a:prstGeom prst="line">
            <a:avLst/>
          </a:prstGeom>
          <a:noFill/>
          <a:ln w="127000">
            <a:gradFill>
              <a:gsLst>
                <a:gs pos="0">
                  <a:srgbClr val="FF0000"/>
                </a:gs>
                <a:gs pos="18000">
                  <a:srgbClr val="FFFF00"/>
                </a:gs>
                <a:gs pos="31000">
                  <a:srgbClr val="00B050"/>
                </a:gs>
                <a:gs pos="38000">
                  <a:srgbClr val="00B0F0"/>
                </a:gs>
                <a:gs pos="49000">
                  <a:srgbClr val="7030A0"/>
                </a:gs>
              </a:gsLst>
              <a:lin ang="0" scaled="0"/>
            </a:gradFill>
            <a:round/>
            <a:headEnd/>
            <a:tailEnd type="triangle" w="lg" len="med"/>
          </a:ln>
          <a:effectLst>
            <a:glow rad="101600">
              <a:schemeClr val="accent5">
                <a:satMod val="175000"/>
                <a:alpha val="40000"/>
              </a:schemeClr>
            </a:glow>
          </a:effectLst>
          <a:extLst>
            <a:ext uri="{909E8E84-426E-40DD-AFC4-6F175D3DCCD1}">
              <a14:hiddenFill xmlns:a14="http://schemas.microsoft.com/office/drawing/2010/main">
                <a:noFill/>
              </a14:hiddenFill>
            </a:ext>
          </a:extLst>
        </p:spPr>
        <p:txBody>
          <a:bodyPr anchor="ctr"/>
          <a:lstStyle/>
          <a:p>
            <a:endParaRPr lang="en-US"/>
          </a:p>
        </p:txBody>
      </p:sp>
      <p:sp>
        <p:nvSpPr>
          <p:cNvPr id="25" name="Line 23"/>
          <p:cNvSpPr>
            <a:spLocks noChangeShapeType="1"/>
          </p:cNvSpPr>
          <p:nvPr/>
        </p:nvSpPr>
        <p:spPr bwMode="auto">
          <a:xfrm>
            <a:off x="533401" y="1761074"/>
            <a:ext cx="929267" cy="675"/>
          </a:xfrm>
          <a:prstGeom prst="line">
            <a:avLst/>
          </a:prstGeom>
          <a:noFill/>
          <a:ln w="127000">
            <a:solidFill>
              <a:srgbClr val="FF0000"/>
            </a:solidFill>
            <a:round/>
            <a:headEnd/>
            <a:tailEnd type="triangle" w="lg" len="med"/>
          </a:ln>
          <a:effectLst>
            <a:glow rad="101600">
              <a:schemeClr val="accent5">
                <a:satMod val="175000"/>
                <a:alpha val="40000"/>
              </a:schemeClr>
            </a:glow>
          </a:effectLst>
          <a:extLst>
            <a:ext uri="{909E8E84-426E-40DD-AFC4-6F175D3DCCD1}">
              <a14:hiddenFill xmlns:a14="http://schemas.microsoft.com/office/drawing/2010/main">
                <a:noFill/>
              </a14:hiddenFill>
            </a:ext>
          </a:extLst>
        </p:spPr>
        <p:txBody>
          <a:bodyPr anchor="ctr"/>
          <a:lstStyle/>
          <a:p>
            <a:endParaRPr lang="en-US"/>
          </a:p>
        </p:txBody>
      </p:sp>
      <p:sp>
        <p:nvSpPr>
          <p:cNvPr id="5" name="TextBox 4"/>
          <p:cNvSpPr txBox="1"/>
          <p:nvPr/>
        </p:nvSpPr>
        <p:spPr>
          <a:xfrm rot="18480433">
            <a:off x="-392696" y="1859737"/>
            <a:ext cx="2480166" cy="369332"/>
          </a:xfrm>
          <a:prstGeom prst="rect">
            <a:avLst/>
          </a:prstGeom>
          <a:noFill/>
        </p:spPr>
        <p:txBody>
          <a:bodyPr wrap="none" rtlCol="0">
            <a:spAutoFit/>
          </a:bodyPr>
          <a:lstStyle/>
          <a:p>
            <a:r>
              <a:rPr lang="en-US" dirty="0" smtClean="0"/>
              <a:t>Primary (</a:t>
            </a:r>
            <a:r>
              <a:rPr lang="en-US" dirty="0"/>
              <a:t>s</a:t>
            </a:r>
            <a:r>
              <a:rPr lang="en-US" dirty="0" smtClean="0"/>
              <a:t>table) Beam</a:t>
            </a:r>
            <a:endParaRPr lang="en-US" dirty="0"/>
          </a:p>
        </p:txBody>
      </p:sp>
      <p:sp>
        <p:nvSpPr>
          <p:cNvPr id="27" name="TextBox 26"/>
          <p:cNvSpPr txBox="1"/>
          <p:nvPr/>
        </p:nvSpPr>
        <p:spPr>
          <a:xfrm rot="18480433">
            <a:off x="126668" y="1916815"/>
            <a:ext cx="2646878" cy="369332"/>
          </a:xfrm>
          <a:prstGeom prst="rect">
            <a:avLst/>
          </a:prstGeom>
          <a:noFill/>
        </p:spPr>
        <p:txBody>
          <a:bodyPr wrap="none" rtlCol="0">
            <a:spAutoFit/>
          </a:bodyPr>
          <a:lstStyle/>
          <a:p>
            <a:r>
              <a:rPr lang="en-US" dirty="0" smtClean="0"/>
              <a:t>Fragmentation on target</a:t>
            </a:r>
            <a:endParaRPr lang="en-US" dirty="0"/>
          </a:p>
        </p:txBody>
      </p:sp>
      <p:sp>
        <p:nvSpPr>
          <p:cNvPr id="28" name="TextBox 27"/>
          <p:cNvSpPr txBox="1"/>
          <p:nvPr/>
        </p:nvSpPr>
        <p:spPr>
          <a:xfrm rot="18480433">
            <a:off x="1009681" y="1859737"/>
            <a:ext cx="2095445" cy="369332"/>
          </a:xfrm>
          <a:prstGeom prst="rect">
            <a:avLst/>
          </a:prstGeom>
          <a:noFill/>
        </p:spPr>
        <p:txBody>
          <a:bodyPr wrap="none" rtlCol="0">
            <a:spAutoFit/>
          </a:bodyPr>
          <a:lstStyle/>
          <a:p>
            <a:r>
              <a:rPr lang="en-US" dirty="0" smtClean="0"/>
              <a:t>Fragmented Beam</a:t>
            </a:r>
            <a:endParaRPr lang="en-US" dirty="0"/>
          </a:p>
        </p:txBody>
      </p:sp>
      <p:sp>
        <p:nvSpPr>
          <p:cNvPr id="29" name="TextBox 28"/>
          <p:cNvSpPr txBox="1"/>
          <p:nvPr/>
        </p:nvSpPr>
        <p:spPr>
          <a:xfrm rot="18480433">
            <a:off x="6494812" y="2122891"/>
            <a:ext cx="3044423" cy="369332"/>
          </a:xfrm>
          <a:prstGeom prst="rect">
            <a:avLst/>
          </a:prstGeom>
          <a:noFill/>
        </p:spPr>
        <p:txBody>
          <a:bodyPr wrap="none" rtlCol="0">
            <a:spAutoFit/>
          </a:bodyPr>
          <a:lstStyle/>
          <a:p>
            <a:r>
              <a:rPr lang="en-US" dirty="0" smtClean="0"/>
              <a:t>Secondary (unstable) Beam</a:t>
            </a:r>
            <a:endParaRPr lang="en-US" dirty="0"/>
          </a:p>
        </p:txBody>
      </p:sp>
      <p:grpSp>
        <p:nvGrpSpPr>
          <p:cNvPr id="6" name="Group 5"/>
          <p:cNvGrpSpPr/>
          <p:nvPr/>
        </p:nvGrpSpPr>
        <p:grpSpPr>
          <a:xfrm>
            <a:off x="3532116" y="1761074"/>
            <a:ext cx="5383283" cy="1037780"/>
            <a:chOff x="3532116" y="1761074"/>
            <a:chExt cx="5383283" cy="1037780"/>
          </a:xfrm>
        </p:grpSpPr>
        <p:sp>
          <p:nvSpPr>
            <p:cNvPr id="25609" name="Line 24"/>
            <p:cNvSpPr>
              <a:spLocks noChangeShapeType="1"/>
            </p:cNvSpPr>
            <p:nvPr/>
          </p:nvSpPr>
          <p:spPr bwMode="auto">
            <a:xfrm>
              <a:off x="7239000" y="1761074"/>
              <a:ext cx="1676399" cy="675"/>
            </a:xfrm>
            <a:prstGeom prst="line">
              <a:avLst/>
            </a:prstGeom>
            <a:noFill/>
            <a:ln w="12700">
              <a:solidFill>
                <a:srgbClr val="00B050"/>
              </a:solidFill>
              <a:round/>
              <a:headEnd/>
              <a:tailEnd type="triangle" w="lg" len="med"/>
            </a:ln>
            <a:effectLst>
              <a:glow rad="101600">
                <a:schemeClr val="accent5">
                  <a:satMod val="175000"/>
                  <a:alpha val="40000"/>
                </a:schemeClr>
              </a:glow>
              <a:outerShdw blurRad="50800" dist="38100" dir="2700000" algn="tl" rotWithShape="0">
                <a:prstClr val="black">
                  <a:alpha val="40000"/>
                </a:prstClr>
              </a:outerShdw>
            </a:effectLst>
            <a:extLst>
              <a:ext uri="{909E8E84-426E-40DD-AFC4-6F175D3DCCD1}">
                <a14:hiddenFill xmlns:a14="http://schemas.microsoft.com/office/drawing/2010/main">
                  <a:noFill/>
                </a14:hiddenFill>
              </a:ext>
            </a:extLst>
          </p:spPr>
          <p:txBody>
            <a:bodyPr anchor="ctr"/>
            <a:lstStyle/>
            <a:p>
              <a:endParaRPr lang="en-US"/>
            </a:p>
          </p:txBody>
        </p:sp>
        <p:sp>
          <p:nvSpPr>
            <p:cNvPr id="30" name="Line 23"/>
            <p:cNvSpPr>
              <a:spLocks noChangeShapeType="1"/>
            </p:cNvSpPr>
            <p:nvPr/>
          </p:nvSpPr>
          <p:spPr bwMode="auto">
            <a:xfrm>
              <a:off x="3532116" y="1919207"/>
              <a:ext cx="674124" cy="659023"/>
            </a:xfrm>
            <a:prstGeom prst="line">
              <a:avLst/>
            </a:prstGeom>
            <a:noFill/>
            <a:ln w="76200">
              <a:gradFill>
                <a:gsLst>
                  <a:gs pos="0">
                    <a:srgbClr val="FF0000"/>
                  </a:gs>
                  <a:gs pos="24000">
                    <a:srgbClr val="FFFF00"/>
                  </a:gs>
                  <a:gs pos="40000">
                    <a:srgbClr val="00B050"/>
                  </a:gs>
                  <a:gs pos="76000">
                    <a:srgbClr val="00B0F0"/>
                  </a:gs>
                </a:gsLst>
                <a:lin ang="0" scaled="0"/>
              </a:gradFill>
              <a:round/>
              <a:headEnd/>
              <a:tailEnd type="triangle" w="lg" len="med"/>
            </a:ln>
            <a:effectLst>
              <a:glow rad="101600">
                <a:schemeClr val="accent5">
                  <a:satMod val="175000"/>
                  <a:alpha val="40000"/>
                </a:schemeClr>
              </a:glow>
            </a:effectLst>
            <a:extLst>
              <a:ext uri="{909E8E84-426E-40DD-AFC4-6F175D3DCCD1}">
                <a14:hiddenFill xmlns:a14="http://schemas.microsoft.com/office/drawing/2010/main">
                  <a:noFill/>
                </a14:hiddenFill>
              </a:ext>
            </a:extLst>
          </p:spPr>
          <p:txBody>
            <a:bodyPr anchor="ctr"/>
            <a:lstStyle/>
            <a:p>
              <a:endParaRPr lang="en-US"/>
            </a:p>
          </p:txBody>
        </p:sp>
        <p:sp>
          <p:nvSpPr>
            <p:cNvPr id="31" name="Line 23"/>
            <p:cNvSpPr>
              <a:spLocks noChangeShapeType="1"/>
            </p:cNvSpPr>
            <p:nvPr/>
          </p:nvSpPr>
          <p:spPr bwMode="auto">
            <a:xfrm flipV="1">
              <a:off x="4669480" y="2782432"/>
              <a:ext cx="1045519" cy="16422"/>
            </a:xfrm>
            <a:prstGeom prst="line">
              <a:avLst/>
            </a:prstGeom>
            <a:noFill/>
            <a:ln w="57150">
              <a:gradFill>
                <a:gsLst>
                  <a:gs pos="0">
                    <a:srgbClr val="FF0000"/>
                  </a:gs>
                  <a:gs pos="32000">
                    <a:srgbClr val="FFFF00"/>
                  </a:gs>
                  <a:gs pos="71000">
                    <a:srgbClr val="00B050"/>
                  </a:gs>
                  <a:gs pos="58000">
                    <a:srgbClr val="00B050"/>
                  </a:gs>
                </a:gsLst>
                <a:lin ang="0" scaled="0"/>
              </a:gradFill>
              <a:round/>
              <a:headEnd/>
              <a:tailEnd type="triangle" w="lg" len="med"/>
            </a:ln>
            <a:effectLst>
              <a:glow rad="101600">
                <a:schemeClr val="accent5">
                  <a:satMod val="175000"/>
                  <a:alpha val="40000"/>
                </a:schemeClr>
              </a:glow>
            </a:effectLst>
            <a:extLst>
              <a:ext uri="{909E8E84-426E-40DD-AFC4-6F175D3DCCD1}">
                <a14:hiddenFill xmlns:a14="http://schemas.microsoft.com/office/drawing/2010/main">
                  <a:noFill/>
                </a14:hiddenFill>
              </a:ext>
            </a:extLst>
          </p:spPr>
          <p:txBody>
            <a:bodyPr anchor="ctr"/>
            <a:lstStyle/>
            <a:p>
              <a:endParaRPr lang="en-US"/>
            </a:p>
          </p:txBody>
        </p:sp>
        <p:sp>
          <p:nvSpPr>
            <p:cNvPr id="32" name="Line 23"/>
            <p:cNvSpPr>
              <a:spLocks noChangeShapeType="1"/>
            </p:cNvSpPr>
            <p:nvPr/>
          </p:nvSpPr>
          <p:spPr bwMode="auto">
            <a:xfrm flipV="1">
              <a:off x="6072637" y="1904543"/>
              <a:ext cx="699976" cy="730415"/>
            </a:xfrm>
            <a:prstGeom prst="line">
              <a:avLst/>
            </a:prstGeom>
            <a:noFill/>
            <a:ln w="38100">
              <a:gradFill>
                <a:gsLst>
                  <a:gs pos="22000">
                    <a:srgbClr val="FFFF00"/>
                  </a:gs>
                  <a:gs pos="73000">
                    <a:srgbClr val="00B050"/>
                  </a:gs>
                </a:gsLst>
                <a:lin ang="0" scaled="0"/>
              </a:gradFill>
              <a:round/>
              <a:headEnd/>
              <a:tailEnd type="triangle" w="lg" len="med"/>
            </a:ln>
            <a:effectLst>
              <a:glow rad="101600">
                <a:schemeClr val="accent5">
                  <a:satMod val="175000"/>
                  <a:alpha val="40000"/>
                </a:schemeClr>
              </a:glow>
            </a:effectLst>
            <a:extLst>
              <a:ext uri="{909E8E84-426E-40DD-AFC4-6F175D3DCCD1}">
                <a14:hiddenFill xmlns:a14="http://schemas.microsoft.com/office/drawing/2010/main">
                  <a:noFill/>
                </a14:hiddenFill>
              </a:ext>
            </a:extLst>
          </p:spPr>
          <p:txBody>
            <a:bodyPr anchor="ctr"/>
            <a:lstStyle/>
            <a:p>
              <a:endParaRPr lang="en-US"/>
            </a:p>
          </p:txBody>
        </p:sp>
      </p:grpSp>
    </p:spTree>
    <p:extLst>
      <p:ext uri="{BB962C8B-B14F-4D97-AF65-F5344CB8AC3E}">
        <p14:creationId xmlns:p14="http://schemas.microsoft.com/office/powerpoint/2010/main" val="38766954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16086"/>
                                        </p:tgtEl>
                                        <p:attrNameLst>
                                          <p:attrName>style.visibility</p:attrName>
                                        </p:attrNameLst>
                                      </p:cBhvr>
                                      <p:to>
                                        <p:strVal val="visible"/>
                                      </p:to>
                                    </p:set>
                                  </p:childTnLst>
                                </p:cTn>
                              </p:par>
                            </p:childTnLst>
                          </p:cTn>
                        </p:par>
                        <p:par>
                          <p:cTn id="19" fill="hold">
                            <p:stCondLst>
                              <p:cond delay="0"/>
                            </p:stCondLst>
                            <p:childTnLst>
                              <p:par>
                                <p:cTn id="20" presetID="6" presetClass="emph" presetSubtype="0" fill="hold" grpId="0" nodeType="afterEffect">
                                  <p:stCondLst>
                                    <p:cond delay="0"/>
                                  </p:stCondLst>
                                  <p:childTnLst>
                                    <p:animScale>
                                      <p:cBhvr>
                                        <p:cTn id="21" dur="1000" fill="hold"/>
                                        <p:tgtEl>
                                          <p:spTgt spid="216086"/>
                                        </p:tgtEl>
                                      </p:cBhvr>
                                      <p:by x="150000" y="150000"/>
                                    </p:animScale>
                                  </p:childTnLst>
                                </p:cTn>
                              </p:par>
                            </p:childTnLst>
                          </p:cTn>
                        </p:par>
                        <p:par>
                          <p:cTn id="22" fill="hold" nodeType="withGroup">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5608"/>
                                        </p:tgtEl>
                                        <p:attrNameLst>
                                          <p:attrName>style.visibility</p:attrName>
                                        </p:attrNameLst>
                                      </p:cBhvr>
                                      <p:to>
                                        <p:strVal val="visible"/>
                                      </p:to>
                                    </p:set>
                                    <p:animEffect transition="in" filter="wipe(left)">
                                      <p:cBhvr>
                                        <p:cTn id="29" dur="500"/>
                                        <p:tgtEl>
                                          <p:spTgt spid="25608"/>
                                        </p:tgtEl>
                                      </p:cBhvr>
                                    </p:animEffect>
                                  </p:childTnLst>
                                </p:cTn>
                              </p:par>
                            </p:childTnLst>
                          </p:cTn>
                        </p:par>
                        <p:par>
                          <p:cTn id="30" fill="hold" nodeType="with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par>
                          <p:cTn id="33" fill="hold">
                            <p:stCondLst>
                              <p:cond delay="500"/>
                            </p:stCondLst>
                            <p:childTnLst>
                              <p:par>
                                <p:cTn id="34" presetID="22" presetClass="entr" presetSubtype="4"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2000"/>
                                        <p:tgtEl>
                                          <p:spTgt spid="6"/>
                                        </p:tgtEl>
                                      </p:cBhvr>
                                    </p:animEffect>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par>
                          <p:cTn id="45" fill="hold">
                            <p:stCondLst>
                              <p:cond delay="2000"/>
                            </p:stCondLst>
                            <p:childTnLst>
                              <p:par>
                                <p:cTn id="46" presetID="22" presetClass="entr" presetSubtype="4"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86" grpId="0" animBg="1"/>
      <p:bldP spid="216086" grpId="1" animBg="1"/>
      <p:bldP spid="25608" grpId="0" animBg="1"/>
      <p:bldP spid="25" grpId="0" animBg="1"/>
      <p:bldP spid="5" grpId="0"/>
      <p:bldP spid="27" grpId="0"/>
      <p:bldP spid="28"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28650" y="258842"/>
            <a:ext cx="7886700" cy="1325563"/>
          </a:xfrm>
        </p:spPr>
        <p:txBody>
          <a:bodyPr/>
          <a:lstStyle/>
          <a:p>
            <a:pPr eaLnBrk="1" hangingPunct="1"/>
            <a:r>
              <a:rPr lang="en-US" altLang="en-US" sz="3600" dirty="0" smtClean="0"/>
              <a:t>Detectors measure the invisible</a:t>
            </a:r>
          </a:p>
        </p:txBody>
      </p:sp>
      <p:grpSp>
        <p:nvGrpSpPr>
          <p:cNvPr id="2" name="Group 3"/>
          <p:cNvGrpSpPr>
            <a:grpSpLocks/>
          </p:cNvGrpSpPr>
          <p:nvPr/>
        </p:nvGrpSpPr>
        <p:grpSpPr bwMode="auto">
          <a:xfrm>
            <a:off x="428929" y="1323790"/>
            <a:ext cx="3196375" cy="2176035"/>
            <a:chOff x="192" y="864"/>
            <a:chExt cx="2448" cy="1669"/>
          </a:xfrm>
        </p:grpSpPr>
        <p:grpSp>
          <p:nvGrpSpPr>
            <p:cNvPr id="28684" name="Group 4"/>
            <p:cNvGrpSpPr>
              <a:grpSpLocks/>
            </p:cNvGrpSpPr>
            <p:nvPr/>
          </p:nvGrpSpPr>
          <p:grpSpPr bwMode="auto">
            <a:xfrm>
              <a:off x="192" y="864"/>
              <a:ext cx="2448" cy="1669"/>
              <a:chOff x="192" y="864"/>
              <a:chExt cx="2448" cy="1669"/>
            </a:xfrm>
          </p:grpSpPr>
          <p:pic>
            <p:nvPicPr>
              <p:cNvPr id="28686" name="Picture 5"/>
              <p:cNvPicPr>
                <a:picLocks noChangeAspect="1" noChangeArrowheads="1"/>
              </p:cNvPicPr>
              <p:nvPr/>
            </p:nvPicPr>
            <p:blipFill>
              <a:blip r:embed="rId3">
                <a:extLst>
                  <a:ext uri="{28A0092B-C50C-407E-A947-70E740481C1C}">
                    <a14:useLocalDpi xmlns:a14="http://schemas.microsoft.com/office/drawing/2010/main" val="0"/>
                  </a:ext>
                </a:extLst>
              </a:blip>
              <a:srcRect r="4295" b="16667"/>
              <a:stretch>
                <a:fillRect/>
              </a:stretch>
            </p:blipFill>
            <p:spPr bwMode="auto">
              <a:xfrm>
                <a:off x="192" y="864"/>
                <a:ext cx="2448" cy="16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7" name="Text Box 6"/>
              <p:cNvSpPr txBox="1">
                <a:spLocks noChangeArrowheads="1"/>
              </p:cNvSpPr>
              <p:nvPr/>
            </p:nvSpPr>
            <p:spPr bwMode="auto">
              <a:xfrm>
                <a:off x="720" y="1626"/>
                <a:ext cx="1248"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a:t>“</a:t>
                </a:r>
                <a:r>
                  <a:rPr lang="en-US" altLang="en-US" sz="1800">
                    <a:solidFill>
                      <a:srgbClr val="D6A162"/>
                    </a:solidFill>
                  </a:rPr>
                  <a:t>Halo nuclei</a:t>
                </a:r>
                <a:r>
                  <a:rPr lang="en-US" altLang="en-US" sz="1800"/>
                  <a:t>” and neutron-rich isotopes</a:t>
                </a:r>
                <a:endParaRPr lang="en-US" altLang="en-US" sz="1800">
                  <a:solidFill>
                    <a:srgbClr val="D6A162"/>
                  </a:solidFill>
                </a:endParaRPr>
              </a:p>
            </p:txBody>
          </p:sp>
        </p:grpSp>
        <p:sp>
          <p:nvSpPr>
            <p:cNvPr id="28685" name="Text Box 7"/>
            <p:cNvSpPr txBox="1">
              <a:spLocks noChangeArrowheads="1"/>
            </p:cNvSpPr>
            <p:nvPr/>
          </p:nvSpPr>
          <p:spPr bwMode="auto">
            <a:xfrm>
              <a:off x="672" y="1290"/>
              <a:ext cx="11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3600" b="1"/>
                <a:t>MoNA  </a:t>
              </a:r>
            </a:p>
          </p:txBody>
        </p:sp>
      </p:grpSp>
      <p:grpSp>
        <p:nvGrpSpPr>
          <p:cNvPr id="4" name="Group 12"/>
          <p:cNvGrpSpPr>
            <a:grpSpLocks/>
          </p:cNvGrpSpPr>
          <p:nvPr/>
        </p:nvGrpSpPr>
        <p:grpSpPr bwMode="auto">
          <a:xfrm>
            <a:off x="5791200" y="1323790"/>
            <a:ext cx="2974793" cy="4070160"/>
            <a:chOff x="1275" y="768"/>
            <a:chExt cx="2512" cy="3442"/>
          </a:xfrm>
        </p:grpSpPr>
        <p:pic>
          <p:nvPicPr>
            <p:cNvPr id="28681" name="Picture 13"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 y="768"/>
              <a:ext cx="2469" cy="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2" name="Text Box 14"/>
            <p:cNvSpPr txBox="1">
              <a:spLocks noChangeArrowheads="1"/>
            </p:cNvSpPr>
            <p:nvPr/>
          </p:nvSpPr>
          <p:spPr bwMode="auto">
            <a:xfrm rot="5400000">
              <a:off x="1993" y="2138"/>
              <a:ext cx="3094" cy="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b="1" dirty="0"/>
                <a:t>S800 Spectrograph</a:t>
              </a:r>
            </a:p>
          </p:txBody>
        </p:sp>
        <p:sp>
          <p:nvSpPr>
            <p:cNvPr id="28683" name="Text Box 15"/>
            <p:cNvSpPr txBox="1">
              <a:spLocks noChangeArrowheads="1"/>
            </p:cNvSpPr>
            <p:nvPr/>
          </p:nvSpPr>
          <p:spPr bwMode="auto">
            <a:xfrm>
              <a:off x="1367" y="3711"/>
              <a:ext cx="225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dirty="0"/>
                <a:t>Nuclei found in </a:t>
              </a:r>
              <a:r>
                <a:rPr lang="en-US" altLang="en-US" sz="1800" dirty="0">
                  <a:solidFill>
                    <a:srgbClr val="D6A162"/>
                  </a:solidFill>
                </a:rPr>
                <a:t>stellar reactions</a:t>
              </a:r>
            </a:p>
          </p:txBody>
        </p:sp>
      </p:grpSp>
      <p:sp>
        <p:nvSpPr>
          <p:cNvPr id="19" name="TextBox 8"/>
          <p:cNvSpPr txBox="1">
            <a:spLocks noChangeArrowheads="1"/>
          </p:cNvSpPr>
          <p:nvPr/>
        </p:nvSpPr>
        <p:spPr bwMode="auto">
          <a:xfrm>
            <a:off x="3654728" y="2405940"/>
            <a:ext cx="209458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400" dirty="0" smtClean="0">
                <a:solidFill>
                  <a:schemeClr val="tx1"/>
                </a:solidFill>
                <a:latin typeface="Arial" panose="020B0604020202020204" pitchFamily="34" charset="0"/>
                <a:cs typeface="Arial" panose="020B0604020202020204" pitchFamily="34" charset="0"/>
              </a:rPr>
              <a:t>(These tools </a:t>
            </a:r>
            <a:r>
              <a:rPr lang="en-US" altLang="en-US" sz="1400" dirty="0">
                <a:solidFill>
                  <a:schemeClr val="tx1"/>
                </a:solidFill>
                <a:latin typeface="Arial" panose="020B0604020202020204" pitchFamily="34" charset="0"/>
                <a:cs typeface="Arial" panose="020B0604020202020204" pitchFamily="34" charset="0"/>
              </a:rPr>
              <a:t>must be </a:t>
            </a:r>
            <a:r>
              <a:rPr lang="en-US" altLang="en-US" sz="1400" i="1" dirty="0">
                <a:solidFill>
                  <a:schemeClr val="tx1"/>
                </a:solidFill>
                <a:latin typeface="Arial" panose="020B0604020202020204" pitchFamily="34" charset="0"/>
                <a:cs typeface="Arial" panose="020B0604020202020204" pitchFamily="34" charset="0"/>
              </a:rPr>
              <a:t>created</a:t>
            </a:r>
            <a:r>
              <a:rPr lang="en-US" altLang="en-US" sz="1400" dirty="0">
                <a:solidFill>
                  <a:schemeClr val="tx1"/>
                </a:solidFill>
                <a:latin typeface="Arial" panose="020B0604020202020204" pitchFamily="34" charset="0"/>
                <a:cs typeface="Arial" panose="020B0604020202020204" pitchFamily="34" charset="0"/>
              </a:rPr>
              <a:t> by </a:t>
            </a:r>
            <a:endParaRPr lang="en-US" altLang="en-US" sz="1400" dirty="0" smtClean="0">
              <a:solidFill>
                <a:schemeClr val="tx1"/>
              </a:solidFill>
              <a:latin typeface="Arial" panose="020B0604020202020204" pitchFamily="34" charset="0"/>
              <a:cs typeface="Arial" panose="020B0604020202020204" pitchFamily="34" charset="0"/>
            </a:endParaRPr>
          </a:p>
          <a:p>
            <a:pPr eaLnBrk="1" hangingPunct="1">
              <a:spcBef>
                <a:spcPct val="0"/>
              </a:spcBef>
              <a:buFontTx/>
              <a:buNone/>
            </a:pPr>
            <a:r>
              <a:rPr lang="en-US" altLang="en-US" sz="1400" b="1" dirty="0" smtClean="0">
                <a:solidFill>
                  <a:schemeClr val="tx1"/>
                </a:solidFill>
                <a:latin typeface="Arial" panose="020B0604020202020204" pitchFamily="34" charset="0"/>
                <a:cs typeface="Arial" panose="020B0604020202020204" pitchFamily="34" charset="0"/>
              </a:rPr>
              <a:t>detector </a:t>
            </a:r>
            <a:r>
              <a:rPr lang="en-US" altLang="en-US" sz="1400" b="1" dirty="0">
                <a:solidFill>
                  <a:schemeClr val="tx1"/>
                </a:solidFill>
                <a:latin typeface="Arial" panose="020B0604020202020204" pitchFamily="34" charset="0"/>
                <a:cs typeface="Arial" panose="020B0604020202020204" pitchFamily="34" charset="0"/>
              </a:rPr>
              <a:t>physicists, mechanical designers, chemists, machinists, technicians…</a:t>
            </a:r>
          </a:p>
          <a:p>
            <a:pPr eaLnBrk="1" hangingPunct="1">
              <a:spcBef>
                <a:spcPct val="0"/>
              </a:spcBef>
              <a:buFontTx/>
              <a:buNone/>
            </a:pPr>
            <a:r>
              <a:rPr lang="en-US" altLang="en-US" sz="1400" dirty="0" smtClean="0">
                <a:solidFill>
                  <a:schemeClr val="tx1"/>
                </a:solidFill>
                <a:latin typeface="Arial" panose="020B0604020202020204" pitchFamily="34" charset="0"/>
                <a:cs typeface="Arial" panose="020B0604020202020204" pitchFamily="34" charset="0"/>
              </a:rPr>
              <a:t>… </a:t>
            </a:r>
            <a:r>
              <a:rPr lang="en-US" altLang="en-US" sz="1400" dirty="0">
                <a:solidFill>
                  <a:schemeClr val="tx1"/>
                </a:solidFill>
                <a:latin typeface="Arial" panose="020B0604020202020204" pitchFamily="34" charset="0"/>
                <a:cs typeface="Arial" panose="020B0604020202020204" pitchFamily="34" charset="0"/>
              </a:rPr>
              <a:t>and who knows how else we might use those tools </a:t>
            </a:r>
            <a:r>
              <a:rPr lang="en-US" altLang="en-US" sz="1400" dirty="0" smtClean="0">
                <a:solidFill>
                  <a:schemeClr val="tx1"/>
                </a:solidFill>
                <a:latin typeface="Arial" panose="020B0604020202020204" pitchFamily="34" charset="0"/>
                <a:cs typeface="Arial" panose="020B0604020202020204" pitchFamily="34" charset="0"/>
              </a:rPr>
              <a:t>someday!)</a:t>
            </a:r>
            <a:endParaRPr lang="en-US" altLang="en-US" sz="1400" dirty="0">
              <a:solidFill>
                <a:schemeClr val="tx1"/>
              </a:solidFill>
              <a:latin typeface="Arial" panose="020B0604020202020204" pitchFamily="34" charset="0"/>
              <a:cs typeface="Arial" panose="020B0604020202020204" pitchFamily="34" charset="0"/>
            </a:endParaRPr>
          </a:p>
        </p:txBody>
      </p:sp>
      <p:grpSp>
        <p:nvGrpSpPr>
          <p:cNvPr id="20" name="Group 20"/>
          <p:cNvGrpSpPr>
            <a:grpSpLocks/>
          </p:cNvGrpSpPr>
          <p:nvPr/>
        </p:nvGrpSpPr>
        <p:grpSpPr bwMode="auto">
          <a:xfrm>
            <a:off x="437568" y="3609716"/>
            <a:ext cx="3196375" cy="2230793"/>
            <a:chOff x="192" y="2284"/>
            <a:chExt cx="2448" cy="1711"/>
          </a:xfrm>
        </p:grpSpPr>
        <p:pic>
          <p:nvPicPr>
            <p:cNvPr id="21" name="Picture 21" descr="Hira-beautiful"/>
            <p:cNvPicPr>
              <a:picLocks noChangeAspect="1" noChangeArrowheads="1"/>
            </p:cNvPicPr>
            <p:nvPr/>
          </p:nvPicPr>
          <p:blipFill>
            <a:blip r:embed="rId5">
              <a:extLst>
                <a:ext uri="{28A0092B-C50C-407E-A947-70E740481C1C}">
                  <a14:useLocalDpi xmlns:a14="http://schemas.microsoft.com/office/drawing/2010/main" val="0"/>
                </a:ext>
              </a:extLst>
            </a:blip>
            <a:srcRect t="6824"/>
            <a:stretch>
              <a:fillRect/>
            </a:stretch>
          </p:blipFill>
          <p:spPr bwMode="auto">
            <a:xfrm>
              <a:off x="192" y="2284"/>
              <a:ext cx="2448" cy="1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22"/>
            <p:cNvSpPr txBox="1">
              <a:spLocks noChangeArrowheads="1"/>
            </p:cNvSpPr>
            <p:nvPr/>
          </p:nvSpPr>
          <p:spPr bwMode="auto">
            <a:xfrm>
              <a:off x="240" y="2592"/>
              <a:ext cx="1872"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800" dirty="0">
                  <a:solidFill>
                    <a:srgbClr val="D6A162"/>
                  </a:solidFill>
                </a:rPr>
                <a:t>Nuclear states</a:t>
              </a:r>
              <a:r>
                <a:rPr lang="en-US" altLang="en-US" sz="1800" dirty="0"/>
                <a:t> from particles freed in collisions</a:t>
              </a:r>
              <a:endParaRPr lang="en-US" altLang="en-US" sz="1800" dirty="0">
                <a:solidFill>
                  <a:srgbClr val="D6A162"/>
                </a:solidFill>
              </a:endParaRPr>
            </a:p>
          </p:txBody>
        </p:sp>
        <p:sp>
          <p:nvSpPr>
            <p:cNvPr id="23" name="Text Box 23"/>
            <p:cNvSpPr txBox="1">
              <a:spLocks noChangeArrowheads="1"/>
            </p:cNvSpPr>
            <p:nvPr/>
          </p:nvSpPr>
          <p:spPr bwMode="auto">
            <a:xfrm>
              <a:off x="1670" y="3564"/>
              <a:ext cx="884"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3600" b="1" dirty="0" err="1"/>
                <a:t>HiRA</a:t>
              </a:r>
              <a:endParaRPr lang="en-US" altLang="en-US" sz="3600" b="1" dirty="0"/>
            </a:p>
          </p:txBody>
        </p:sp>
      </p:grpSp>
    </p:spTree>
    <p:extLst>
      <p:ext uri="{BB962C8B-B14F-4D97-AF65-F5344CB8AC3E}">
        <p14:creationId xmlns:p14="http://schemas.microsoft.com/office/powerpoint/2010/main" val="13662261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657" y="191869"/>
            <a:ext cx="9144000" cy="584775"/>
          </a:xfrm>
          <a:prstGeom prst="rect">
            <a:avLst/>
          </a:prstGeom>
        </p:spPr>
        <p:txBody>
          <a:bodyPr wrap="square">
            <a:spAutoFit/>
          </a:bodyPr>
          <a:lstStyle/>
          <a:p>
            <a:pPr algn="ctr">
              <a:defRPr/>
            </a:pPr>
            <a:r>
              <a:rPr lang="en-US" sz="3200" b="1" kern="0" dirty="0">
                <a:solidFill>
                  <a:srgbClr val="FF0000"/>
                </a:solidFill>
              </a:rPr>
              <a:t>Problem</a:t>
            </a:r>
            <a:r>
              <a:rPr lang="en-US" sz="3200" b="1" kern="0" dirty="0"/>
              <a:t>: </a:t>
            </a:r>
            <a:r>
              <a:rPr lang="en-US" sz="3200" b="1" kern="0" dirty="0" smtClean="0"/>
              <a:t>study </a:t>
            </a:r>
            <a:r>
              <a:rPr lang="en-US" sz="3200" b="1" kern="0" dirty="0"/>
              <a:t>EXTREMELY rare nuclei!</a:t>
            </a:r>
          </a:p>
        </p:txBody>
      </p:sp>
      <p:pic>
        <p:nvPicPr>
          <p:cNvPr id="3" name="Picture 6" descr="beamline.png"/>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399307" y="1163636"/>
            <a:ext cx="4408318" cy="3331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437406" y="1235074"/>
            <a:ext cx="1848593" cy="461665"/>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400" dirty="0">
                <a:solidFill>
                  <a:srgbClr val="333C2B"/>
                </a:solidFill>
                <a:latin typeface="Arial" panose="020B0604020202020204" pitchFamily="34" charset="0"/>
                <a:cs typeface="Arial" panose="020B0604020202020204" pitchFamily="34" charset="0"/>
              </a:rPr>
              <a:t>NSCL today</a:t>
            </a:r>
          </a:p>
        </p:txBody>
      </p:sp>
      <p:sp>
        <p:nvSpPr>
          <p:cNvPr id="9" name="Left-Right Arrow 8"/>
          <p:cNvSpPr/>
          <p:nvPr/>
        </p:nvSpPr>
        <p:spPr>
          <a:xfrm>
            <a:off x="762000" y="3200400"/>
            <a:ext cx="4045625" cy="228600"/>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Box 9"/>
          <p:cNvSpPr txBox="1"/>
          <p:nvPr/>
        </p:nvSpPr>
        <p:spPr>
          <a:xfrm>
            <a:off x="1433051" y="3364468"/>
            <a:ext cx="2941831" cy="369332"/>
          </a:xfrm>
          <a:prstGeom prst="rect">
            <a:avLst/>
          </a:prstGeom>
          <a:noFill/>
        </p:spPr>
        <p:txBody>
          <a:bodyPr wrap="none" rtlCol="0">
            <a:spAutoFit/>
          </a:bodyPr>
          <a:lstStyle/>
          <a:p>
            <a:r>
              <a:rPr lang="en-US" dirty="0" smtClean="0"/>
              <a:t>Research Space (450 feet)</a:t>
            </a:r>
            <a:endParaRPr lang="en-US" dirty="0"/>
          </a:p>
        </p:txBody>
      </p:sp>
      <p:grpSp>
        <p:nvGrpSpPr>
          <p:cNvPr id="5" name="Group 11"/>
          <p:cNvGrpSpPr>
            <a:grpSpLocks/>
          </p:cNvGrpSpPr>
          <p:nvPr/>
        </p:nvGrpSpPr>
        <p:grpSpPr bwMode="auto">
          <a:xfrm>
            <a:off x="149440" y="1080467"/>
            <a:ext cx="6553200" cy="4987637"/>
            <a:chOff x="472550" y="1732343"/>
            <a:chExt cx="7034515" cy="5304017"/>
          </a:xfrm>
        </p:grpSpPr>
        <p:pic>
          <p:nvPicPr>
            <p:cNvPr id="6" name="Picture 6"/>
            <p:cNvPicPr>
              <a:picLocks noChangeAspect="1"/>
            </p:cNvPicPr>
            <p:nvPr/>
          </p:nvPicPr>
          <p:blipFill rotWithShape="1">
            <a:blip r:embed="rId6">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t="2496"/>
            <a:stretch/>
          </p:blipFill>
          <p:spPr bwMode="auto">
            <a:xfrm>
              <a:off x="472550" y="1732343"/>
              <a:ext cx="7034515" cy="5304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62328" y="1767662"/>
              <a:ext cx="2176222" cy="490950"/>
            </a:xfrm>
            <a:prstGeom prst="rect">
              <a:avLst/>
            </a:prstGeom>
            <a:solidFill>
              <a:srgbClr val="FFFFFF">
                <a:alpha val="50196"/>
              </a:srgbClr>
            </a:solidFill>
          </p:spPr>
          <p:txBody>
            <a:bodyPr wrap="square">
              <a:spAutoFit/>
            </a:bodyPr>
            <a:lstStyle/>
            <a:p>
              <a:pPr eaLnBrk="1" hangingPunct="1">
                <a:defRPr/>
              </a:pPr>
              <a:r>
                <a:rPr lang="en-US" sz="2400" dirty="0">
                  <a:solidFill>
                    <a:srgbClr val="333C2B"/>
                  </a:solidFill>
                  <a:latin typeface="+mn-lt"/>
                </a:rPr>
                <a:t>FRIB design</a:t>
              </a:r>
            </a:p>
          </p:txBody>
        </p:sp>
      </p:grpSp>
      <p:sp>
        <p:nvSpPr>
          <p:cNvPr id="8" name="Content Placeholder 2"/>
          <p:cNvSpPr txBox="1">
            <a:spLocks/>
          </p:cNvSpPr>
          <p:nvPr/>
        </p:nvSpPr>
        <p:spPr bwMode="auto">
          <a:xfrm>
            <a:off x="6553200" y="1696738"/>
            <a:ext cx="2438400" cy="3860835"/>
          </a:xfrm>
          <a:prstGeom prst="rect">
            <a:avLst/>
          </a:prstGeom>
          <a:solidFill>
            <a:schemeClr val="bg1"/>
          </a:solidFill>
          <a:ln w="9525">
            <a:noFill/>
            <a:miter lim="800000"/>
            <a:headEnd/>
            <a:tailEnd/>
          </a:ln>
        </p:spPr>
        <p:txBody>
          <a:bodyPr/>
          <a:lstStyle/>
          <a:p>
            <a:pPr>
              <a:spcBef>
                <a:spcPct val="20000"/>
              </a:spcBef>
              <a:defRPr/>
            </a:pPr>
            <a:r>
              <a:rPr lang="en-US" sz="2000" b="1" kern="0" dirty="0">
                <a:solidFill>
                  <a:srgbClr val="67B14B"/>
                </a:solidFill>
                <a:latin typeface="+mn-lt"/>
                <a:cs typeface="+mn-cs"/>
              </a:rPr>
              <a:t>Solution</a:t>
            </a:r>
            <a:r>
              <a:rPr lang="en-US" sz="2000" kern="0" dirty="0">
                <a:latin typeface="+mn-lt"/>
                <a:cs typeface="+mn-cs"/>
              </a:rPr>
              <a:t>: </a:t>
            </a:r>
            <a:endParaRPr lang="en-US" sz="2000" kern="0" dirty="0" smtClean="0">
              <a:latin typeface="+mn-lt"/>
              <a:cs typeface="+mn-cs"/>
            </a:endParaRPr>
          </a:p>
          <a:p>
            <a:pPr>
              <a:spcBef>
                <a:spcPct val="20000"/>
              </a:spcBef>
              <a:defRPr/>
            </a:pPr>
            <a:r>
              <a:rPr lang="en-US" sz="2000" kern="0" dirty="0" smtClean="0">
                <a:latin typeface="+mn-lt"/>
                <a:cs typeface="+mn-cs"/>
              </a:rPr>
              <a:t>BREAK MORE NUCLEI with our next-generation</a:t>
            </a:r>
          </a:p>
          <a:p>
            <a:pPr>
              <a:spcBef>
                <a:spcPct val="20000"/>
              </a:spcBef>
              <a:defRPr/>
            </a:pPr>
            <a:r>
              <a:rPr lang="en-US" sz="2000" b="1" kern="0" dirty="0" smtClean="0">
                <a:solidFill>
                  <a:srgbClr val="67B14B"/>
                </a:solidFill>
                <a:latin typeface="+mn-lt"/>
                <a:cs typeface="+mn-cs"/>
              </a:rPr>
              <a:t>Facility </a:t>
            </a:r>
            <a:r>
              <a:rPr lang="en-US" sz="2000" b="1" kern="0" dirty="0">
                <a:solidFill>
                  <a:srgbClr val="67B14B"/>
                </a:solidFill>
                <a:latin typeface="+mn-lt"/>
                <a:cs typeface="+mn-cs"/>
              </a:rPr>
              <a:t>for Rare Isotope </a:t>
            </a:r>
            <a:r>
              <a:rPr lang="en-US" sz="2000" b="1" kern="0" dirty="0" smtClean="0">
                <a:solidFill>
                  <a:srgbClr val="67B14B"/>
                </a:solidFill>
                <a:latin typeface="+mn-lt"/>
                <a:cs typeface="+mn-cs"/>
              </a:rPr>
              <a:t>Beams (FRIB)</a:t>
            </a:r>
            <a:endParaRPr lang="en-US" sz="2000" kern="0" dirty="0" smtClean="0">
              <a:latin typeface="+mn-lt"/>
              <a:cs typeface="+mn-cs"/>
            </a:endParaRPr>
          </a:p>
          <a:p>
            <a:pPr>
              <a:spcBef>
                <a:spcPct val="20000"/>
              </a:spcBef>
              <a:defRPr/>
            </a:pPr>
            <a:r>
              <a:rPr lang="en-US" sz="2000" kern="0" dirty="0" smtClean="0">
                <a:latin typeface="+mn-lt"/>
                <a:cs typeface="+mn-cs"/>
              </a:rPr>
              <a:t>the $730 million discovery machine that we imagined, designed, and will build by 2022</a:t>
            </a:r>
            <a:endParaRPr lang="en-US" sz="2000" kern="0" dirty="0">
              <a:latin typeface="+mn-lt"/>
              <a:cs typeface="+mn-cs"/>
            </a:endParaRPr>
          </a:p>
        </p:txBody>
      </p:sp>
      <p:sp>
        <p:nvSpPr>
          <p:cNvPr id="13" name="Left Arrow 12"/>
          <p:cNvSpPr/>
          <p:nvPr/>
        </p:nvSpPr>
        <p:spPr>
          <a:xfrm>
            <a:off x="2298699" y="5130800"/>
            <a:ext cx="3276601" cy="152400"/>
          </a:xfrm>
          <a:prstGeom prst="leftArrow">
            <a:avLst/>
          </a:prstGeom>
          <a:gradFill flip="none" rotWithShape="1">
            <a:gsLst>
              <a:gs pos="0">
                <a:schemeClr val="accent1">
                  <a:tint val="100000"/>
                  <a:shade val="100000"/>
                  <a:satMod val="130000"/>
                </a:schemeClr>
              </a:gs>
              <a:gs pos="100000">
                <a:srgbClr val="FF00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urved Right Arrow 13"/>
          <p:cNvSpPr/>
          <p:nvPr/>
        </p:nvSpPr>
        <p:spPr>
          <a:xfrm>
            <a:off x="1905000" y="5205587"/>
            <a:ext cx="380999" cy="204613"/>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Left Arrow 14"/>
          <p:cNvSpPr/>
          <p:nvPr/>
        </p:nvSpPr>
        <p:spPr>
          <a:xfrm rot="10800000">
            <a:off x="2298698" y="5283200"/>
            <a:ext cx="3276601" cy="152400"/>
          </a:xfrm>
          <a:prstGeom prst="leftArrow">
            <a:avLst/>
          </a:prstGeom>
          <a:gradFill flip="none" rotWithShape="1">
            <a:gsLst>
              <a:gs pos="0">
                <a:schemeClr val="accent1">
                  <a:tint val="100000"/>
                  <a:shade val="100000"/>
                  <a:satMod val="130000"/>
                </a:schemeClr>
              </a:gs>
              <a:gs pos="100000">
                <a:srgbClr val="FFFF00"/>
              </a:gs>
            </a:gsLst>
            <a:lin ang="108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urved Right Arrow 15"/>
          <p:cNvSpPr/>
          <p:nvPr/>
        </p:nvSpPr>
        <p:spPr>
          <a:xfrm rot="10800000">
            <a:off x="5587996" y="5029200"/>
            <a:ext cx="203204" cy="356306"/>
          </a:xfrm>
          <a:prstGeom prst="curved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Left Arrow 16"/>
          <p:cNvSpPr/>
          <p:nvPr/>
        </p:nvSpPr>
        <p:spPr>
          <a:xfrm>
            <a:off x="2215562" y="4999775"/>
            <a:ext cx="3372433" cy="150782"/>
          </a:xfrm>
          <a:prstGeom prst="leftArrow">
            <a:avLst/>
          </a:prstGeom>
          <a:gradFill flip="none" rotWithShape="1">
            <a:gsLst>
              <a:gs pos="0">
                <a:srgbClr val="00B050"/>
              </a:gs>
              <a:gs pos="100000">
                <a:srgbClr val="FFFF00"/>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Explosion 1 18"/>
          <p:cNvSpPr/>
          <p:nvPr/>
        </p:nvSpPr>
        <p:spPr>
          <a:xfrm>
            <a:off x="1433051" y="4186754"/>
            <a:ext cx="471949" cy="502925"/>
          </a:xfrm>
          <a:prstGeom prst="irregularSeal1">
            <a:avLst/>
          </a:prstGeom>
          <a:solidFill>
            <a:srgbClr val="FFFF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Bent Arrow 21"/>
          <p:cNvSpPr/>
          <p:nvPr/>
        </p:nvSpPr>
        <p:spPr>
          <a:xfrm rot="20245728">
            <a:off x="1195322" y="2991772"/>
            <a:ext cx="312778" cy="1045877"/>
          </a:xfrm>
          <a:prstGeom prst="bentArrow">
            <a:avLst/>
          </a:prstGeom>
          <a:gradFill flip="none" rotWithShape="1">
            <a:gsLst>
              <a:gs pos="0">
                <a:srgbClr val="00B0F0"/>
              </a:gs>
              <a:gs pos="37000">
                <a:srgbClr val="0070C0"/>
              </a:gs>
              <a:gs pos="84000">
                <a:srgbClr val="E68EC8"/>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Bent Arrow 22"/>
          <p:cNvSpPr/>
          <p:nvPr/>
        </p:nvSpPr>
        <p:spPr>
          <a:xfrm rot="16200000">
            <a:off x="1784138" y="4691519"/>
            <a:ext cx="392954" cy="457198"/>
          </a:xfrm>
          <a:custGeom>
            <a:avLst/>
            <a:gdLst>
              <a:gd name="connsiteX0" fmla="*/ 0 w 275231"/>
              <a:gd name="connsiteY0" fmla="*/ 354757 h 354757"/>
              <a:gd name="connsiteX1" fmla="*/ 0 w 275231"/>
              <a:gd name="connsiteY1" fmla="*/ 154817 h 354757"/>
              <a:gd name="connsiteX2" fmla="*/ 120414 w 275231"/>
              <a:gd name="connsiteY2" fmla="*/ 34403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20414 w 275231"/>
              <a:gd name="connsiteY8" fmla="*/ 1032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54757 h 354757"/>
              <a:gd name="connsiteX1" fmla="*/ 0 w 275231"/>
              <a:gd name="connsiteY1" fmla="*/ 154817 h 354757"/>
              <a:gd name="connsiteX2" fmla="*/ 110889 w 275231"/>
              <a:gd name="connsiteY2" fmla="*/ 3447 h 354757"/>
              <a:gd name="connsiteX3" fmla="*/ 206423 w 275231"/>
              <a:gd name="connsiteY3" fmla="*/ 34404 h 354757"/>
              <a:gd name="connsiteX4" fmla="*/ 206423 w 275231"/>
              <a:gd name="connsiteY4" fmla="*/ 0 h 354757"/>
              <a:gd name="connsiteX5" fmla="*/ 275231 w 275231"/>
              <a:gd name="connsiteY5" fmla="*/ 68808 h 354757"/>
              <a:gd name="connsiteX6" fmla="*/ 206423 w 275231"/>
              <a:gd name="connsiteY6" fmla="*/ 137616 h 354757"/>
              <a:gd name="connsiteX7" fmla="*/ 206423 w 275231"/>
              <a:gd name="connsiteY7" fmla="*/ 103212 h 354757"/>
              <a:gd name="connsiteX8" fmla="*/ 144226 w 275231"/>
              <a:gd name="connsiteY8" fmla="*/ 65112 h 354757"/>
              <a:gd name="connsiteX9" fmla="*/ 68808 w 275231"/>
              <a:gd name="connsiteY9" fmla="*/ 154818 h 354757"/>
              <a:gd name="connsiteX10" fmla="*/ 68808 w 275231"/>
              <a:gd name="connsiteY10" fmla="*/ 354757 h 354757"/>
              <a:gd name="connsiteX11" fmla="*/ 0 w 275231"/>
              <a:gd name="connsiteY11" fmla="*/ 354757 h 354757"/>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206423 w 275231"/>
              <a:gd name="connsiteY7" fmla="*/ 128339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379884 h 379884"/>
              <a:gd name="connsiteX1" fmla="*/ 0 w 275231"/>
              <a:gd name="connsiteY1" fmla="*/ 179944 h 379884"/>
              <a:gd name="connsiteX2" fmla="*/ 110889 w 275231"/>
              <a:gd name="connsiteY2" fmla="*/ 28574 h 379884"/>
              <a:gd name="connsiteX3" fmla="*/ 173085 w 275231"/>
              <a:gd name="connsiteY3" fmla="*/ 0 h 379884"/>
              <a:gd name="connsiteX4" fmla="*/ 206423 w 275231"/>
              <a:gd name="connsiteY4" fmla="*/ 25127 h 379884"/>
              <a:gd name="connsiteX5" fmla="*/ 275231 w 275231"/>
              <a:gd name="connsiteY5" fmla="*/ 93935 h 379884"/>
              <a:gd name="connsiteX6" fmla="*/ 206423 w 275231"/>
              <a:gd name="connsiteY6" fmla="*/ 162743 h 379884"/>
              <a:gd name="connsiteX7" fmla="*/ 196898 w 275231"/>
              <a:gd name="connsiteY7" fmla="*/ 64048 h 379884"/>
              <a:gd name="connsiteX8" fmla="*/ 144226 w 275231"/>
              <a:gd name="connsiteY8" fmla="*/ 90239 h 379884"/>
              <a:gd name="connsiteX9" fmla="*/ 68808 w 275231"/>
              <a:gd name="connsiteY9" fmla="*/ 179945 h 379884"/>
              <a:gd name="connsiteX10" fmla="*/ 68808 w 275231"/>
              <a:gd name="connsiteY10" fmla="*/ 379884 h 379884"/>
              <a:gd name="connsiteX11" fmla="*/ 0 w 275231"/>
              <a:gd name="connsiteY11" fmla="*/ 379884 h 379884"/>
              <a:gd name="connsiteX0" fmla="*/ 0 w 275231"/>
              <a:gd name="connsiteY0" fmla="*/ 426193 h 426193"/>
              <a:gd name="connsiteX1" fmla="*/ 0 w 275231"/>
              <a:gd name="connsiteY1" fmla="*/ 226253 h 426193"/>
              <a:gd name="connsiteX2" fmla="*/ 110889 w 275231"/>
              <a:gd name="connsiteY2" fmla="*/ 74883 h 426193"/>
              <a:gd name="connsiteX3" fmla="*/ 173085 w 275231"/>
              <a:gd name="connsiteY3" fmla="*/ 46309 h 426193"/>
              <a:gd name="connsiteX4" fmla="*/ 151654 w 275231"/>
              <a:gd name="connsiteY4" fmla="*/ 0 h 426193"/>
              <a:gd name="connsiteX5" fmla="*/ 275231 w 275231"/>
              <a:gd name="connsiteY5" fmla="*/ 140244 h 426193"/>
              <a:gd name="connsiteX6" fmla="*/ 206423 w 275231"/>
              <a:gd name="connsiteY6" fmla="*/ 209052 h 426193"/>
              <a:gd name="connsiteX7" fmla="*/ 196898 w 275231"/>
              <a:gd name="connsiteY7" fmla="*/ 110357 h 426193"/>
              <a:gd name="connsiteX8" fmla="*/ 144226 w 275231"/>
              <a:gd name="connsiteY8" fmla="*/ 136548 h 426193"/>
              <a:gd name="connsiteX9" fmla="*/ 68808 w 275231"/>
              <a:gd name="connsiteY9" fmla="*/ 226254 h 426193"/>
              <a:gd name="connsiteX10" fmla="*/ 68808 w 275231"/>
              <a:gd name="connsiteY10" fmla="*/ 426193 h 426193"/>
              <a:gd name="connsiteX11" fmla="*/ 0 w 275231"/>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06423 w 279994"/>
              <a:gd name="connsiteY6" fmla="*/ 209052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44226 w 279994"/>
              <a:gd name="connsiteY8" fmla="*/ 136548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10889 w 279994"/>
              <a:gd name="connsiteY2" fmla="*/ 74883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3416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73085 w 279994"/>
              <a:gd name="connsiteY3" fmla="*/ 46309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8507 w 279994"/>
              <a:gd name="connsiteY2" fmla="*/ 6536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0 w 279994"/>
              <a:gd name="connsiteY1" fmla="*/ 226253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106125 w 279994"/>
              <a:gd name="connsiteY2" fmla="*/ 58221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26193"/>
              <a:gd name="connsiteX1" fmla="*/ 17780 w 279994"/>
              <a:gd name="connsiteY1" fmla="*/ 242008 h 426193"/>
              <a:gd name="connsiteX2" fmla="*/ 97235 w 279994"/>
              <a:gd name="connsiteY2" fmla="*/ 86579 h 426193"/>
              <a:gd name="connsiteX3" fmla="*/ 168323 w 279994"/>
              <a:gd name="connsiteY3" fmla="*/ 41550 h 426193"/>
              <a:gd name="connsiteX4" fmla="*/ 151654 w 279994"/>
              <a:gd name="connsiteY4" fmla="*/ 0 h 426193"/>
              <a:gd name="connsiteX5" fmla="*/ 279994 w 279994"/>
              <a:gd name="connsiteY5" fmla="*/ 35469 h 426193"/>
              <a:gd name="connsiteX6" fmla="*/ 213567 w 279994"/>
              <a:gd name="connsiteY6" fmla="*/ 170955 h 426193"/>
              <a:gd name="connsiteX7" fmla="*/ 196898 w 279994"/>
              <a:gd name="connsiteY7" fmla="*/ 110357 h 426193"/>
              <a:gd name="connsiteX8" fmla="*/ 132319 w 279994"/>
              <a:gd name="connsiteY8" fmla="*/ 129409 h 426193"/>
              <a:gd name="connsiteX9" fmla="*/ 68808 w 279994"/>
              <a:gd name="connsiteY9" fmla="*/ 226254 h 426193"/>
              <a:gd name="connsiteX10" fmla="*/ 68808 w 279994"/>
              <a:gd name="connsiteY10" fmla="*/ 426193 h 426193"/>
              <a:gd name="connsiteX11" fmla="*/ 0 w 279994"/>
              <a:gd name="connsiteY11" fmla="*/ 426193 h 426193"/>
              <a:gd name="connsiteX0" fmla="*/ 0 w 279994"/>
              <a:gd name="connsiteY0" fmla="*/ 426193 h 432495"/>
              <a:gd name="connsiteX1" fmla="*/ 17780 w 279994"/>
              <a:gd name="connsiteY1" fmla="*/ 242008 h 432495"/>
              <a:gd name="connsiteX2" fmla="*/ 97235 w 279994"/>
              <a:gd name="connsiteY2" fmla="*/ 8657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2319 w 279994"/>
              <a:gd name="connsiteY8" fmla="*/ 129409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7780 w 279994"/>
              <a:gd name="connsiteY1" fmla="*/ 242008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5"/>
              <a:gd name="connsiteX1" fmla="*/ 11112 w 279994"/>
              <a:gd name="connsiteY1" fmla="*/ 245160 h 432495"/>
              <a:gd name="connsiteX2" fmla="*/ 103902 w 279994"/>
              <a:gd name="connsiteY2" fmla="*/ 77129 h 432495"/>
              <a:gd name="connsiteX3" fmla="*/ 168323 w 279994"/>
              <a:gd name="connsiteY3" fmla="*/ 41550 h 432495"/>
              <a:gd name="connsiteX4" fmla="*/ 151654 w 279994"/>
              <a:gd name="connsiteY4" fmla="*/ 0 h 432495"/>
              <a:gd name="connsiteX5" fmla="*/ 279994 w 279994"/>
              <a:gd name="connsiteY5" fmla="*/ 35469 h 432495"/>
              <a:gd name="connsiteX6" fmla="*/ 213567 w 279994"/>
              <a:gd name="connsiteY6" fmla="*/ 170955 h 432495"/>
              <a:gd name="connsiteX7" fmla="*/ 196898 w 279994"/>
              <a:gd name="connsiteY7" fmla="*/ 110357 h 432495"/>
              <a:gd name="connsiteX8" fmla="*/ 136764 w 279994"/>
              <a:gd name="connsiteY8" fmla="*/ 138863 h 432495"/>
              <a:gd name="connsiteX9" fmla="*/ 68808 w 279994"/>
              <a:gd name="connsiteY9" fmla="*/ 226254 h 432495"/>
              <a:gd name="connsiteX10" fmla="*/ 53250 w 279994"/>
              <a:gd name="connsiteY10" fmla="*/ 432495 h 432495"/>
              <a:gd name="connsiteX11" fmla="*/ 0 w 279994"/>
              <a:gd name="connsiteY11" fmla="*/ 426193 h 432495"/>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68808 w 279994"/>
              <a:gd name="connsiteY9" fmla="*/ 226254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96898 w 279994"/>
              <a:gd name="connsiteY7" fmla="*/ 11035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13567 w 279994"/>
              <a:gd name="connsiteY6" fmla="*/ 170955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79994"/>
              <a:gd name="connsiteY0" fmla="*/ 426193 h 432497"/>
              <a:gd name="connsiteX1" fmla="*/ 11112 w 279994"/>
              <a:gd name="connsiteY1" fmla="*/ 245160 h 432497"/>
              <a:gd name="connsiteX2" fmla="*/ 103902 w 279994"/>
              <a:gd name="connsiteY2" fmla="*/ 77129 h 432497"/>
              <a:gd name="connsiteX3" fmla="*/ 168323 w 279994"/>
              <a:gd name="connsiteY3" fmla="*/ 41550 h 432497"/>
              <a:gd name="connsiteX4" fmla="*/ 151654 w 279994"/>
              <a:gd name="connsiteY4" fmla="*/ 0 h 432497"/>
              <a:gd name="connsiteX5" fmla="*/ 279994 w 279994"/>
              <a:gd name="connsiteY5" fmla="*/ 35469 h 432497"/>
              <a:gd name="connsiteX6" fmla="*/ 206900 w 279994"/>
              <a:gd name="connsiteY6" fmla="*/ 152050 h 432497"/>
              <a:gd name="connsiteX7" fmla="*/ 183563 w 279994"/>
              <a:gd name="connsiteY7" fmla="*/ 107207 h 432497"/>
              <a:gd name="connsiteX8" fmla="*/ 136764 w 279994"/>
              <a:gd name="connsiteY8" fmla="*/ 138863 h 432497"/>
              <a:gd name="connsiteX9" fmla="*/ 59918 w 279994"/>
              <a:gd name="connsiteY9" fmla="*/ 232556 h 432497"/>
              <a:gd name="connsiteX10" fmla="*/ 51027 w 279994"/>
              <a:gd name="connsiteY10" fmla="*/ 432497 h 432497"/>
              <a:gd name="connsiteX11" fmla="*/ 0 w 279994"/>
              <a:gd name="connsiteY11" fmla="*/ 426193 h 432497"/>
              <a:gd name="connsiteX0" fmla="*/ 0 w 262214"/>
              <a:gd name="connsiteY0" fmla="*/ 426193 h 432497"/>
              <a:gd name="connsiteX1" fmla="*/ 11112 w 262214"/>
              <a:gd name="connsiteY1" fmla="*/ 245160 h 432497"/>
              <a:gd name="connsiteX2" fmla="*/ 103902 w 262214"/>
              <a:gd name="connsiteY2" fmla="*/ 77129 h 432497"/>
              <a:gd name="connsiteX3" fmla="*/ 168323 w 262214"/>
              <a:gd name="connsiteY3" fmla="*/ 41550 h 432497"/>
              <a:gd name="connsiteX4" fmla="*/ 151654 w 262214"/>
              <a:gd name="connsiteY4" fmla="*/ 0 h 432497"/>
              <a:gd name="connsiteX5" fmla="*/ 262214 w 262214"/>
              <a:gd name="connsiteY5" fmla="*/ 29168 h 432497"/>
              <a:gd name="connsiteX6" fmla="*/ 206900 w 262214"/>
              <a:gd name="connsiteY6" fmla="*/ 152050 h 432497"/>
              <a:gd name="connsiteX7" fmla="*/ 183563 w 262214"/>
              <a:gd name="connsiteY7" fmla="*/ 107207 h 432497"/>
              <a:gd name="connsiteX8" fmla="*/ 136764 w 262214"/>
              <a:gd name="connsiteY8" fmla="*/ 138863 h 432497"/>
              <a:gd name="connsiteX9" fmla="*/ 59918 w 262214"/>
              <a:gd name="connsiteY9" fmla="*/ 232556 h 432497"/>
              <a:gd name="connsiteX10" fmla="*/ 51027 w 262214"/>
              <a:gd name="connsiteY10" fmla="*/ 432497 h 432497"/>
              <a:gd name="connsiteX11" fmla="*/ 0 w 262214"/>
              <a:gd name="connsiteY11" fmla="*/ 426193 h 432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214" h="432497">
                <a:moveTo>
                  <a:pt x="0" y="426193"/>
                </a:moveTo>
                <a:lnTo>
                  <a:pt x="11112" y="245160"/>
                </a:lnTo>
                <a:cubicBezTo>
                  <a:pt x="11112" y="178657"/>
                  <a:pt x="37399" y="77129"/>
                  <a:pt x="103902" y="77129"/>
                </a:cubicBezTo>
                <a:lnTo>
                  <a:pt x="168323" y="41550"/>
                </a:lnTo>
                <a:lnTo>
                  <a:pt x="151654" y="0"/>
                </a:lnTo>
                <a:lnTo>
                  <a:pt x="262214" y="29168"/>
                </a:lnTo>
                <a:lnTo>
                  <a:pt x="206900" y="152050"/>
                </a:lnTo>
                <a:lnTo>
                  <a:pt x="183563" y="107207"/>
                </a:lnTo>
                <a:lnTo>
                  <a:pt x="136764" y="138863"/>
                </a:lnTo>
                <a:cubicBezTo>
                  <a:pt x="108263" y="138863"/>
                  <a:pt x="59918" y="204055"/>
                  <a:pt x="59918" y="232556"/>
                </a:cubicBezTo>
                <a:lnTo>
                  <a:pt x="51027" y="432497"/>
                </a:lnTo>
                <a:lnTo>
                  <a:pt x="0" y="426193"/>
                </a:lnTo>
                <a:close/>
              </a:path>
            </a:pathLst>
          </a:cu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4" name="TextBox 23"/>
          <p:cNvSpPr txBox="1"/>
          <p:nvPr/>
        </p:nvSpPr>
        <p:spPr>
          <a:xfrm>
            <a:off x="2197007" y="4648200"/>
            <a:ext cx="3695242" cy="338554"/>
          </a:xfrm>
          <a:prstGeom prst="rect">
            <a:avLst/>
          </a:prstGeom>
          <a:noFill/>
        </p:spPr>
        <p:txBody>
          <a:bodyPr wrap="none" rtlCol="0">
            <a:spAutoFit/>
          </a:bodyPr>
          <a:lstStyle/>
          <a:p>
            <a:r>
              <a:rPr lang="en-US" sz="1600" i="1" dirty="0" smtClean="0"/>
              <a:t>400-yard-long folded linear accelerator</a:t>
            </a:r>
            <a:endParaRPr lang="en-US" sz="1600" i="1" dirty="0"/>
          </a:p>
        </p:txBody>
      </p:sp>
      <p:sp>
        <p:nvSpPr>
          <p:cNvPr id="25" name="TextBox 24"/>
          <p:cNvSpPr txBox="1"/>
          <p:nvPr/>
        </p:nvSpPr>
        <p:spPr>
          <a:xfrm>
            <a:off x="2209214" y="5424664"/>
            <a:ext cx="4196149" cy="338554"/>
          </a:xfrm>
          <a:prstGeom prst="rect">
            <a:avLst/>
          </a:prstGeom>
          <a:noFill/>
        </p:spPr>
        <p:txBody>
          <a:bodyPr wrap="none" rtlCol="0">
            <a:spAutoFit/>
          </a:bodyPr>
          <a:lstStyle/>
          <a:p>
            <a:r>
              <a:rPr lang="en-US" sz="1600" i="1" dirty="0" smtClean="0"/>
              <a:t>Double energy, up to </a:t>
            </a:r>
            <a:r>
              <a:rPr lang="en-US" sz="1600" b="1" i="1" dirty="0" smtClean="0"/>
              <a:t>400x more nuclei/sec</a:t>
            </a:r>
            <a:endParaRPr lang="en-US" sz="1600" b="1" i="1" dirty="0"/>
          </a:p>
        </p:txBody>
      </p:sp>
    </p:spTree>
    <p:extLst>
      <p:ext uri="{BB962C8B-B14F-4D97-AF65-F5344CB8AC3E}">
        <p14:creationId xmlns:p14="http://schemas.microsoft.com/office/powerpoint/2010/main" val="134727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2" fill="hold" grpId="0" nodeType="afterEffect">
                                  <p:stCondLst>
                                    <p:cond delay="500"/>
                                  </p:stCondLst>
                                  <p:childTnLst>
                                    <p:set>
                                      <p:cBhvr>
                                        <p:cTn id="21" dur="1" fill="hold">
                                          <p:stCondLst>
                                            <p:cond delay="0"/>
                                          </p:stCondLst>
                                        </p:cTn>
                                        <p:tgtEl>
                                          <p:spTgt spid="13"/>
                                        </p:tgtEl>
                                        <p:attrNameLst>
                                          <p:attrName>style.visibility</p:attrName>
                                        </p:attrNameLst>
                                      </p:cBhvr>
                                      <p:to>
                                        <p:strVal val="visible"/>
                                      </p:to>
                                    </p:set>
                                    <p:animEffect transition="in" filter="wipe(right)">
                                      <p:cBhvr>
                                        <p:cTn id="22" dur="500"/>
                                        <p:tgtEl>
                                          <p:spTgt spid="13"/>
                                        </p:tgtEl>
                                      </p:cBhvr>
                                    </p:animEffect>
                                  </p:childTnLst>
                                </p:cTn>
                              </p:par>
                            </p:childTnLst>
                          </p:cTn>
                        </p:par>
                        <p:par>
                          <p:cTn id="23" fill="hold">
                            <p:stCondLst>
                              <p:cond delay="1500"/>
                            </p:stCondLst>
                            <p:childTnLst>
                              <p:par>
                                <p:cTn id="24" presetID="22" presetClass="entr" presetSubtype="1"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up)">
                                      <p:cBhvr>
                                        <p:cTn id="26" dur="1000"/>
                                        <p:tgtEl>
                                          <p:spTgt spid="14"/>
                                        </p:tgtEl>
                                      </p:cBhvr>
                                    </p:animEffect>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3000"/>
                            </p:stCondLst>
                            <p:childTnLst>
                              <p:par>
                                <p:cTn id="32" presetID="22" presetClass="entr" presetSubtype="4"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1000"/>
                                        <p:tgtEl>
                                          <p:spTgt spid="16"/>
                                        </p:tgtEl>
                                      </p:cBhvr>
                                    </p:animEffect>
                                  </p:childTnLst>
                                </p:cTn>
                              </p:par>
                            </p:childTnLst>
                          </p:cTn>
                        </p:par>
                        <p:par>
                          <p:cTn id="35" fill="hold">
                            <p:stCondLst>
                              <p:cond delay="4000"/>
                            </p:stCondLst>
                            <p:childTnLst>
                              <p:par>
                                <p:cTn id="36" presetID="22" presetClass="entr" presetSubtype="2" fill="hold" grpId="0"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right)">
                                      <p:cBhvr>
                                        <p:cTn id="38" dur="500"/>
                                        <p:tgtEl>
                                          <p:spTgt spid="17"/>
                                        </p:tgtEl>
                                      </p:cBhvr>
                                    </p:animEffect>
                                  </p:childTnLst>
                                </p:cTn>
                              </p:par>
                            </p:childTnLst>
                          </p:cTn>
                        </p:par>
                        <p:par>
                          <p:cTn id="39" fill="hold">
                            <p:stCondLst>
                              <p:cond delay="4500"/>
                            </p:stCondLst>
                            <p:childTnLst>
                              <p:par>
                                <p:cTn id="40" presetID="22" presetClass="entr" presetSubtype="2"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right)">
                                      <p:cBhvr>
                                        <p:cTn id="42" dur="500"/>
                                        <p:tgtEl>
                                          <p:spTgt spid="23"/>
                                        </p:tgtEl>
                                      </p:cBhvr>
                                    </p:animEffect>
                                  </p:childTnLst>
                                </p:cTn>
                              </p:par>
                            </p:childTnLst>
                          </p:cTn>
                        </p:par>
                        <p:par>
                          <p:cTn id="43" fill="hold">
                            <p:stCondLst>
                              <p:cond delay="5000"/>
                            </p:stCondLst>
                            <p:childTnLst>
                              <p:par>
                                <p:cTn id="44" presetID="53" presetClass="entr" presetSubtype="16"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childTnLst>
                          </p:cTn>
                        </p:par>
                        <p:par>
                          <p:cTn id="49" fill="hold">
                            <p:stCondLst>
                              <p:cond delay="5500"/>
                            </p:stCondLst>
                            <p:childTnLst>
                              <p:par>
                                <p:cTn id="50" presetID="22" presetClass="entr" presetSubtype="4" fill="hold" grpId="0" nodeType="after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par>
                          <p:cTn id="53" fill="hold">
                            <p:stCondLst>
                              <p:cond delay="6000"/>
                            </p:stCondLst>
                            <p:childTnLst>
                              <p:par>
                                <p:cTn id="54" presetID="2" presetClass="entr" presetSubtype="4" fill="hold" grpId="0" nodeType="after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ppt_x"/>
                                          </p:val>
                                        </p:tav>
                                        <p:tav tm="100000">
                                          <p:val>
                                            <p:strVal val="#ppt_x"/>
                                          </p:val>
                                        </p:tav>
                                      </p:tavLst>
                                    </p:anim>
                                    <p:anim calcmode="lin" valueType="num">
                                      <p:cBhvr additive="base">
                                        <p:cTn id="5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4" grpId="0" animBg="1"/>
      <p:bldP spid="15" grpId="0" animBg="1"/>
      <p:bldP spid="16" grpId="0" animBg="1"/>
      <p:bldP spid="17" grpId="0" animBg="1"/>
      <p:bldP spid="19" grpId="0" animBg="1"/>
      <p:bldP spid="22" grpId="0" animBg="1"/>
      <p:bldP spid="23" grpId="0" animBg="1"/>
      <p:bldP spid="24"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FRIB on the MSU campus</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17378" y="1144577"/>
            <a:ext cx="7886700" cy="4951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359378" y="2428643"/>
            <a:ext cx="1426031" cy="369332"/>
          </a:xfrm>
          <a:prstGeom prst="rect">
            <a:avLst/>
          </a:prstGeom>
          <a:noFill/>
        </p:spPr>
        <p:txBody>
          <a:bodyPr wrap="none" rtlCol="0">
            <a:spAutoFit/>
          </a:bodyPr>
          <a:lstStyle/>
          <a:p>
            <a:r>
              <a:rPr lang="en-US" dirty="0" smtClean="0"/>
              <a:t>Existing NSCL</a:t>
            </a:r>
            <a:endParaRPr lang="en-US" dirty="0"/>
          </a:p>
        </p:txBody>
      </p:sp>
      <p:sp>
        <p:nvSpPr>
          <p:cNvPr id="5" name="TextBox 4"/>
          <p:cNvSpPr txBox="1"/>
          <p:nvPr/>
        </p:nvSpPr>
        <p:spPr>
          <a:xfrm>
            <a:off x="1326445" y="2797975"/>
            <a:ext cx="945002" cy="646331"/>
          </a:xfrm>
          <a:prstGeom prst="rect">
            <a:avLst/>
          </a:prstGeom>
          <a:noFill/>
        </p:spPr>
        <p:txBody>
          <a:bodyPr wrap="none" rtlCol="0">
            <a:spAutoFit/>
          </a:bodyPr>
          <a:lstStyle/>
          <a:p>
            <a:r>
              <a:rPr lang="en-US" dirty="0" smtClean="0"/>
              <a:t>Target</a:t>
            </a:r>
          </a:p>
          <a:p>
            <a:r>
              <a:rPr lang="en-US" dirty="0" err="1" smtClean="0"/>
              <a:t>Highbay</a:t>
            </a:r>
            <a:endParaRPr lang="en-US" dirty="0"/>
          </a:p>
        </p:txBody>
      </p:sp>
      <p:sp>
        <p:nvSpPr>
          <p:cNvPr id="6" name="TextBox 5"/>
          <p:cNvSpPr txBox="1"/>
          <p:nvPr/>
        </p:nvSpPr>
        <p:spPr>
          <a:xfrm>
            <a:off x="2817830" y="4813042"/>
            <a:ext cx="2279791" cy="369332"/>
          </a:xfrm>
          <a:prstGeom prst="rect">
            <a:avLst/>
          </a:prstGeom>
          <a:noFill/>
        </p:spPr>
        <p:txBody>
          <a:bodyPr wrap="none" rtlCol="0">
            <a:spAutoFit/>
          </a:bodyPr>
          <a:lstStyle/>
          <a:p>
            <a:r>
              <a:rPr lang="en-US" dirty="0" err="1" smtClean="0"/>
              <a:t>Linac</a:t>
            </a:r>
            <a:r>
              <a:rPr lang="en-US" dirty="0" smtClean="0"/>
              <a:t> Support Building</a:t>
            </a:r>
          </a:p>
        </p:txBody>
      </p:sp>
      <p:sp>
        <p:nvSpPr>
          <p:cNvPr id="7" name="TextBox 6"/>
          <p:cNvSpPr txBox="1"/>
          <p:nvPr/>
        </p:nvSpPr>
        <p:spPr>
          <a:xfrm>
            <a:off x="6279524" y="3127626"/>
            <a:ext cx="1465466" cy="369332"/>
          </a:xfrm>
          <a:prstGeom prst="rect">
            <a:avLst/>
          </a:prstGeom>
          <a:noFill/>
        </p:spPr>
        <p:txBody>
          <a:bodyPr wrap="none" rtlCol="0">
            <a:spAutoFit/>
          </a:bodyPr>
          <a:lstStyle/>
          <a:p>
            <a:r>
              <a:rPr lang="en-US" dirty="0" smtClean="0"/>
              <a:t>SRF Assembly</a:t>
            </a:r>
          </a:p>
        </p:txBody>
      </p:sp>
      <p:sp>
        <p:nvSpPr>
          <p:cNvPr id="8" name="TextBox 7"/>
          <p:cNvSpPr txBox="1"/>
          <p:nvPr/>
        </p:nvSpPr>
        <p:spPr>
          <a:xfrm>
            <a:off x="5821335" y="4440395"/>
            <a:ext cx="1268104" cy="369332"/>
          </a:xfrm>
          <a:prstGeom prst="rect">
            <a:avLst/>
          </a:prstGeom>
          <a:noFill/>
        </p:spPr>
        <p:txBody>
          <a:bodyPr wrap="none" rtlCol="0">
            <a:spAutoFit/>
          </a:bodyPr>
          <a:lstStyle/>
          <a:p>
            <a:r>
              <a:rPr lang="en-US" dirty="0" smtClean="0"/>
              <a:t>Ion Sources</a:t>
            </a:r>
          </a:p>
        </p:txBody>
      </p:sp>
      <p:sp>
        <p:nvSpPr>
          <p:cNvPr id="9" name="TextBox 8"/>
          <p:cNvSpPr txBox="1"/>
          <p:nvPr/>
        </p:nvSpPr>
        <p:spPr>
          <a:xfrm>
            <a:off x="3636935" y="1366771"/>
            <a:ext cx="1334596"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SHAW LANE</a:t>
            </a:r>
          </a:p>
        </p:txBody>
      </p:sp>
      <p:sp>
        <p:nvSpPr>
          <p:cNvPr id="10" name="TextBox 9"/>
          <p:cNvSpPr txBox="1"/>
          <p:nvPr/>
        </p:nvSpPr>
        <p:spPr>
          <a:xfrm>
            <a:off x="4309517" y="5641943"/>
            <a:ext cx="1588320"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WILSON ROAD</a:t>
            </a:r>
          </a:p>
        </p:txBody>
      </p:sp>
      <p:sp>
        <p:nvSpPr>
          <p:cNvPr id="11" name="TextBox 10"/>
          <p:cNvSpPr txBox="1"/>
          <p:nvPr/>
        </p:nvSpPr>
        <p:spPr>
          <a:xfrm rot="4274050">
            <a:off x="6296616" y="1791272"/>
            <a:ext cx="1621919" cy="369332"/>
          </a:xfrm>
          <a:prstGeom prst="rect">
            <a:avLst/>
          </a:prstGeom>
          <a:noFill/>
        </p:spPr>
        <p:txBody>
          <a:bodyPr wrap="none" rtlCol="0">
            <a:spAutoFit/>
          </a:bodyPr>
          <a:lstStyle/>
          <a:p>
            <a:r>
              <a:rPr lang="en-US" b="1" dirty="0" smtClean="0">
                <a:solidFill>
                  <a:schemeClr val="bg1"/>
                </a:solidFill>
                <a:effectLst>
                  <a:outerShdw blurRad="38100" dist="38100" dir="2700000" algn="tl">
                    <a:srgbClr val="000000">
                      <a:alpha val="43137"/>
                    </a:srgbClr>
                  </a:outerShdw>
                </a:effectLst>
              </a:rPr>
              <a:t>BOGUE STREET</a:t>
            </a:r>
          </a:p>
        </p:txBody>
      </p:sp>
      <p:sp>
        <p:nvSpPr>
          <p:cNvPr id="12" name="TextBox 11"/>
          <p:cNvSpPr txBox="1"/>
          <p:nvPr/>
        </p:nvSpPr>
        <p:spPr>
          <a:xfrm>
            <a:off x="7281116" y="1197427"/>
            <a:ext cx="1222962" cy="1138773"/>
          </a:xfrm>
          <a:prstGeom prst="rect">
            <a:avLst/>
          </a:prstGeom>
          <a:noFill/>
        </p:spPr>
        <p:txBody>
          <a:bodyPr wrap="none" rtlCol="0">
            <a:spAutoFit/>
          </a:bodyPr>
          <a:lstStyle/>
          <a:p>
            <a:pPr algn="r"/>
            <a:r>
              <a:rPr lang="en-US" b="1" dirty="0" smtClean="0">
                <a:solidFill>
                  <a:schemeClr val="bg1"/>
                </a:solidFill>
                <a:effectLst>
                  <a:outerShdw blurRad="38100" dist="38100" dir="2700000" algn="tl">
                    <a:srgbClr val="000000">
                      <a:alpha val="43137"/>
                    </a:srgbClr>
                  </a:outerShdw>
                </a:effectLst>
              </a:rPr>
              <a:t>WHARTON</a:t>
            </a:r>
          </a:p>
          <a:p>
            <a:pPr algn="r"/>
            <a:r>
              <a:rPr lang="en-US" b="1" dirty="0" smtClean="0">
                <a:solidFill>
                  <a:schemeClr val="bg1"/>
                </a:solidFill>
                <a:effectLst>
                  <a:outerShdw blurRad="38100" dist="38100" dir="2700000" algn="tl">
                    <a:srgbClr val="000000">
                      <a:alpha val="43137"/>
                    </a:srgbClr>
                  </a:outerShdw>
                </a:effectLst>
              </a:rPr>
              <a:t>CENTER</a:t>
            </a:r>
          </a:p>
          <a:p>
            <a:pPr algn="r"/>
            <a:r>
              <a:rPr lang="en-US" sz="3200" b="1" dirty="0">
                <a:solidFill>
                  <a:schemeClr val="bg1"/>
                </a:solidFill>
                <a:effectLst>
                  <a:outerShdw blurRad="38100" dist="38100" dir="2700000" algn="tl">
                    <a:srgbClr val="000000">
                      <a:alpha val="43137"/>
                    </a:srgbClr>
                  </a:outerShdw>
                </a:effectLst>
                <a:sym typeface="Wingdings" panose="05000000000000000000" pitchFamily="2" charset="2"/>
              </a:rPr>
              <a:t></a:t>
            </a:r>
            <a:endParaRPr lang="en-US" sz="1600" b="1" dirty="0" smtClean="0">
              <a:solidFill>
                <a:schemeClr val="bg1"/>
              </a:solidFill>
              <a:effectLst>
                <a:outerShdw blurRad="38100" dist="38100" dir="2700000" algn="tl">
                  <a:srgbClr val="000000">
                    <a:alpha val="43137"/>
                  </a:srgbClr>
                </a:outerShdw>
              </a:effectLst>
            </a:endParaRPr>
          </a:p>
        </p:txBody>
      </p:sp>
      <p:sp>
        <p:nvSpPr>
          <p:cNvPr id="13" name="TextBox 12"/>
          <p:cNvSpPr txBox="1"/>
          <p:nvPr/>
        </p:nvSpPr>
        <p:spPr>
          <a:xfrm>
            <a:off x="617378" y="1114892"/>
            <a:ext cx="796565" cy="1692771"/>
          </a:xfrm>
          <a:prstGeom prst="rect">
            <a:avLst/>
          </a:prstGeom>
          <a:noFill/>
        </p:spPr>
        <p:txBody>
          <a:bodyPr wrap="none" rtlCol="0">
            <a:spAutoFit/>
          </a:bodyPr>
          <a:lstStyle/>
          <a:p>
            <a:r>
              <a:rPr lang="en-US" sz="3200" b="1" dirty="0" smtClean="0">
                <a:solidFill>
                  <a:schemeClr val="bg1"/>
                </a:solidFill>
                <a:effectLst>
                  <a:outerShdw blurRad="38100" dist="38100" dir="2700000" algn="tl">
                    <a:srgbClr val="000000">
                      <a:alpha val="43137"/>
                    </a:srgbClr>
                  </a:outerShdw>
                </a:effectLst>
                <a:sym typeface="Wingdings" panose="05000000000000000000" pitchFamily="2" charset="2"/>
              </a:rPr>
              <a:t></a:t>
            </a:r>
            <a:endParaRPr lang="en-US" sz="3200" b="1" dirty="0" smtClean="0">
              <a:solidFill>
                <a:schemeClr val="bg1"/>
              </a:solidFill>
              <a:effectLst>
                <a:outerShdw blurRad="38100" dist="38100" dir="2700000" algn="tl">
                  <a:srgbClr val="000000">
                    <a:alpha val="43137"/>
                  </a:srgbClr>
                </a:outerShdw>
              </a:effectLst>
            </a:endParaRPr>
          </a:p>
          <a:p>
            <a:r>
              <a:rPr lang="en-US" b="1" dirty="0" smtClean="0">
                <a:solidFill>
                  <a:schemeClr val="bg1"/>
                </a:solidFill>
                <a:effectLst>
                  <a:outerShdw blurRad="38100" dist="38100" dir="2700000" algn="tl">
                    <a:srgbClr val="000000">
                      <a:alpha val="43137"/>
                    </a:srgbClr>
                  </a:outerShdw>
                </a:effectLst>
              </a:rPr>
              <a:t>DAIRY</a:t>
            </a:r>
            <a:br>
              <a:rPr lang="en-US" b="1" dirty="0" smtClean="0">
                <a:solidFill>
                  <a:schemeClr val="bg1"/>
                </a:solidFill>
                <a:effectLst>
                  <a:outerShdw blurRad="38100" dist="38100" dir="2700000" algn="tl">
                    <a:srgbClr val="000000">
                      <a:alpha val="43137"/>
                    </a:srgbClr>
                  </a:outerShdw>
                </a:effectLst>
              </a:rPr>
            </a:br>
            <a:r>
              <a:rPr lang="en-US" b="1" dirty="0" smtClean="0">
                <a:solidFill>
                  <a:schemeClr val="bg1"/>
                </a:solidFill>
                <a:effectLst>
                  <a:outerShdw blurRad="38100" dist="38100" dir="2700000" algn="tl">
                    <a:srgbClr val="000000">
                      <a:alpha val="43137"/>
                    </a:srgbClr>
                  </a:outerShdw>
                </a:effectLst>
              </a:rPr>
              <a:t>STORE</a:t>
            </a:r>
          </a:p>
          <a:p>
            <a:r>
              <a:rPr lang="en-US" b="1" dirty="0" smtClean="0">
                <a:solidFill>
                  <a:schemeClr val="bg1"/>
                </a:solidFill>
                <a:effectLst>
                  <a:outerShdw blurRad="38100" dist="38100" dir="2700000" algn="tl">
                    <a:srgbClr val="000000">
                      <a:alpha val="43137"/>
                    </a:srgbClr>
                  </a:outerShdw>
                </a:effectLst>
              </a:rPr>
              <a:t>(one</a:t>
            </a:r>
          </a:p>
          <a:p>
            <a:r>
              <a:rPr lang="en-US" b="1" dirty="0" smtClean="0">
                <a:solidFill>
                  <a:schemeClr val="bg1"/>
                </a:solidFill>
                <a:effectLst>
                  <a:outerShdw blurRad="38100" dist="38100" dir="2700000" algn="tl">
                    <a:srgbClr val="000000">
                      <a:alpha val="43137"/>
                    </a:srgbClr>
                  </a:outerShdw>
                </a:effectLst>
              </a:rPr>
              <a:t>block)</a:t>
            </a:r>
          </a:p>
        </p:txBody>
      </p:sp>
      <p:sp>
        <p:nvSpPr>
          <p:cNvPr id="14" name="TextBox 13"/>
          <p:cNvSpPr txBox="1"/>
          <p:nvPr/>
        </p:nvSpPr>
        <p:spPr>
          <a:xfrm>
            <a:off x="1357510" y="1689367"/>
            <a:ext cx="750975" cy="646331"/>
          </a:xfrm>
          <a:prstGeom prst="rect">
            <a:avLst/>
          </a:prstGeom>
          <a:noFill/>
        </p:spPr>
        <p:txBody>
          <a:bodyPr wrap="none" rtlCol="0">
            <a:spAutoFit/>
          </a:bodyPr>
          <a:lstStyle/>
          <a:p>
            <a:r>
              <a:rPr lang="en-US" dirty="0" smtClean="0"/>
              <a:t>Lobby</a:t>
            </a:r>
          </a:p>
          <a:p>
            <a:endParaRPr lang="en-US" dirty="0"/>
          </a:p>
        </p:txBody>
      </p:sp>
    </p:spTree>
    <p:extLst>
      <p:ext uri="{BB962C8B-B14F-4D97-AF65-F5344CB8AC3E}">
        <p14:creationId xmlns:p14="http://schemas.microsoft.com/office/powerpoint/2010/main" val="2680146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Safety First</a:t>
            </a:r>
            <a:endParaRPr lang="en-US" sz="4000" dirty="0"/>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5750" y="1089362"/>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6"/>
          <p:cNvSpPr txBox="1">
            <a:spLocks noChangeArrowheads="1"/>
          </p:cNvSpPr>
          <p:nvPr/>
        </p:nvSpPr>
        <p:spPr bwMode="auto">
          <a:xfrm>
            <a:off x="456525" y="1074408"/>
            <a:ext cx="18288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put anything in your mouth (eat, drink, chew gum)</a:t>
            </a:r>
            <a:endParaRPr lang="en-US" altLang="en-US" sz="2400" dirty="0">
              <a:solidFill>
                <a:schemeClr val="tx1"/>
              </a:solidFill>
              <a:latin typeface="Calibri" panose="020F0502020204030204"/>
              <a:ea typeface="+mn-ea"/>
              <a:cs typeface="+mn-cs"/>
            </a:endParaRPr>
          </a:p>
        </p:txBody>
      </p:sp>
      <p:sp>
        <p:nvSpPr>
          <p:cNvPr id="14" name="Text Box 7"/>
          <p:cNvSpPr txBox="1">
            <a:spLocks noChangeArrowheads="1"/>
          </p:cNvSpPr>
          <p:nvPr/>
        </p:nvSpPr>
        <p:spPr bwMode="auto">
          <a:xfrm>
            <a:off x="380325" y="3255633"/>
            <a:ext cx="1905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obey posted signs</a:t>
            </a:r>
          </a:p>
          <a:p>
            <a:pPr algn="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algn="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take photos</a:t>
            </a:r>
            <a:endParaRPr lang="en-US" altLang="en-US" sz="2400" dirty="0">
              <a:solidFill>
                <a:schemeClr val="tx1"/>
              </a:solidFill>
              <a:latin typeface="Calibri" panose="020F0502020204030204"/>
              <a:ea typeface="+mn-ea"/>
              <a:cs typeface="+mn-cs"/>
            </a:endParaRPr>
          </a:p>
        </p:txBody>
      </p:sp>
      <p:sp>
        <p:nvSpPr>
          <p:cNvPr id="15" name="Text Box 8"/>
          <p:cNvSpPr txBox="1">
            <a:spLocks noChangeArrowheads="1"/>
          </p:cNvSpPr>
          <p:nvPr/>
        </p:nvSpPr>
        <p:spPr bwMode="auto">
          <a:xfrm>
            <a:off x="6858000" y="1098221"/>
            <a:ext cx="2057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watch </a:t>
            </a:r>
            <a:r>
              <a:rPr lang="en-US" altLang="en-US" sz="2400" dirty="0">
                <a:solidFill>
                  <a:schemeClr val="tx1"/>
                </a:solidFill>
                <a:latin typeface="Calibri" panose="020F0502020204030204"/>
                <a:ea typeface="+mn-ea"/>
                <a:cs typeface="+mn-cs"/>
              </a:rPr>
              <a:t>your head and </a:t>
            </a:r>
            <a:r>
              <a:rPr lang="en-US" altLang="en-US" sz="2400" dirty="0" smtClean="0">
                <a:solidFill>
                  <a:schemeClr val="tx1"/>
                </a:solidFill>
                <a:latin typeface="Calibri" panose="020F0502020204030204"/>
                <a:ea typeface="+mn-ea"/>
                <a:cs typeface="+mn-cs"/>
              </a:rPr>
              <a:t>step </a:t>
            </a:r>
          </a:p>
          <a:p>
            <a:pPr defTabSz="914400" fontAlgn="auto">
              <a:spcBef>
                <a:spcPct val="0"/>
              </a:spcBef>
              <a:spcAft>
                <a:spcPts val="0"/>
              </a:spcAft>
              <a:buFontTx/>
              <a:buNone/>
            </a:pPr>
            <a:endParaRPr lang="en-US" altLang="en-US" sz="2400" dirty="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a:t>
            </a:r>
            <a:r>
              <a:rPr lang="en-US" altLang="en-US" sz="2400" dirty="0">
                <a:solidFill>
                  <a:schemeClr val="tx1"/>
                </a:solidFill>
                <a:latin typeface="Calibri" panose="020F0502020204030204"/>
                <a:ea typeface="+mn-ea"/>
                <a:cs typeface="+mn-cs"/>
              </a:rPr>
              <a:t>sit or lean on things</a:t>
            </a:r>
          </a:p>
        </p:txBody>
      </p:sp>
      <p:sp>
        <p:nvSpPr>
          <p:cNvPr id="16" name="Text Box 9"/>
          <p:cNvSpPr txBox="1">
            <a:spLocks noChangeArrowheads="1"/>
          </p:cNvSpPr>
          <p:nvPr/>
        </p:nvSpPr>
        <p:spPr bwMode="auto">
          <a:xfrm>
            <a:off x="6858000" y="3231821"/>
            <a:ext cx="1981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a:t>
            </a:r>
            <a:r>
              <a:rPr lang="en-US" altLang="en-US" sz="2400" dirty="0" smtClean="0">
                <a:solidFill>
                  <a:schemeClr val="tx1"/>
                </a:solidFill>
                <a:latin typeface="Calibri" panose="020F0502020204030204"/>
                <a:ea typeface="+mn-ea"/>
                <a:cs typeface="+mn-cs"/>
              </a:rPr>
              <a:t> stay </a:t>
            </a:r>
            <a:r>
              <a:rPr lang="en-US" altLang="en-US" sz="2400" dirty="0">
                <a:solidFill>
                  <a:schemeClr val="tx1"/>
                </a:solidFill>
                <a:latin typeface="Calibri" panose="020F0502020204030204"/>
                <a:ea typeface="+mn-ea"/>
                <a:cs typeface="+mn-cs"/>
              </a:rPr>
              <a:t>with your </a:t>
            </a:r>
            <a:r>
              <a:rPr lang="en-US" altLang="en-US" sz="2400" dirty="0" smtClean="0">
                <a:solidFill>
                  <a:schemeClr val="tx1"/>
                </a:solidFill>
                <a:latin typeface="Calibri" panose="020F0502020204030204"/>
                <a:ea typeface="+mn-ea"/>
                <a:cs typeface="+mn-cs"/>
              </a:rPr>
              <a:t>guide</a:t>
            </a:r>
          </a:p>
          <a:p>
            <a:pPr defTabSz="914400" fontAlgn="auto">
              <a:spcBef>
                <a:spcPct val="0"/>
              </a:spcBef>
              <a:spcAft>
                <a:spcPts val="0"/>
              </a:spcAft>
              <a:buFontTx/>
              <a:buNone/>
            </a:pPr>
            <a:endParaRPr lang="en-US" altLang="en-US" sz="2400" dirty="0" smtClean="0">
              <a:solidFill>
                <a:schemeClr val="tx1"/>
              </a:solidFill>
              <a:latin typeface="Calibri" panose="020F0502020204030204"/>
              <a:ea typeface="+mn-ea"/>
              <a:cs typeface="+mn-cs"/>
            </a:endParaRPr>
          </a:p>
          <a:p>
            <a:pPr defTabSz="914400" fontAlgn="auto">
              <a:spcBef>
                <a:spcPct val="0"/>
              </a:spcBef>
              <a:spcAft>
                <a:spcPts val="0"/>
              </a:spcAft>
              <a:buFontTx/>
              <a:buNone/>
            </a:pPr>
            <a:r>
              <a:rPr lang="en-US" altLang="en-US" sz="2400" b="1" dirty="0" smtClean="0">
                <a:solidFill>
                  <a:schemeClr val="tx1"/>
                </a:solidFill>
                <a:latin typeface="Calibri" panose="020F0502020204030204"/>
                <a:ea typeface="+mn-ea"/>
                <a:cs typeface="+mn-cs"/>
              </a:rPr>
              <a:t>DON’T</a:t>
            </a:r>
            <a:r>
              <a:rPr lang="en-US" altLang="en-US" sz="2400" dirty="0" smtClean="0">
                <a:solidFill>
                  <a:schemeClr val="tx1"/>
                </a:solidFill>
                <a:latin typeface="Calibri" panose="020F0502020204030204"/>
                <a:ea typeface="+mn-ea"/>
                <a:cs typeface="+mn-cs"/>
              </a:rPr>
              <a:t> touch equipment</a:t>
            </a:r>
            <a:endParaRPr lang="en-US" altLang="en-US" sz="2400" dirty="0">
              <a:solidFill>
                <a:schemeClr val="tx1"/>
              </a:solidFill>
              <a:latin typeface="Calibri" panose="020F0502020204030204"/>
              <a:ea typeface="+mn-ea"/>
              <a:cs typeface="+mn-cs"/>
            </a:endParaRPr>
          </a:p>
        </p:txBody>
      </p:sp>
      <p:sp>
        <p:nvSpPr>
          <p:cNvPr id="17" name="Text Box 11"/>
          <p:cNvSpPr txBox="1">
            <a:spLocks noChangeArrowheads="1"/>
          </p:cNvSpPr>
          <p:nvPr/>
        </p:nvSpPr>
        <p:spPr bwMode="auto">
          <a:xfrm>
            <a:off x="228600" y="5334000"/>
            <a:ext cx="8686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defTabSz="914400" fontAlgn="auto">
              <a:spcBef>
                <a:spcPct val="50000"/>
              </a:spcBef>
              <a:spcAft>
                <a:spcPts val="0"/>
              </a:spcAft>
              <a:buFontTx/>
              <a:buNone/>
            </a:pPr>
            <a:r>
              <a:rPr lang="en-US" altLang="en-US" sz="2400" dirty="0">
                <a:solidFill>
                  <a:schemeClr val="tx1"/>
                </a:solidFill>
                <a:latin typeface="Calibri" panose="020F0502020204030204"/>
                <a:ea typeface="+mn-ea"/>
                <a:cs typeface="+mn-cs"/>
              </a:rPr>
              <a:t>If you </a:t>
            </a:r>
            <a:r>
              <a:rPr lang="en-US" altLang="en-US" sz="2400" dirty="0" smtClean="0">
                <a:solidFill>
                  <a:schemeClr val="tx1"/>
                </a:solidFill>
                <a:latin typeface="Calibri" panose="020F0502020204030204"/>
                <a:ea typeface="+mn-ea"/>
                <a:cs typeface="+mn-cs"/>
              </a:rPr>
              <a:t>lose your tour</a:t>
            </a:r>
            <a:r>
              <a:rPr lang="en-US" altLang="en-US" sz="2400" dirty="0">
                <a:solidFill>
                  <a:schemeClr val="tx1"/>
                </a:solidFill>
                <a:latin typeface="Calibri" panose="020F0502020204030204"/>
                <a:ea typeface="+mn-ea"/>
                <a:cs typeface="+mn-cs"/>
              </a:rPr>
              <a:t>, </a:t>
            </a:r>
            <a:r>
              <a:rPr lang="en-US" altLang="en-US" sz="2400" b="1" dirty="0">
                <a:solidFill>
                  <a:schemeClr val="tx1"/>
                </a:solidFill>
                <a:latin typeface="Calibri" panose="020F0502020204030204"/>
                <a:ea typeface="+mn-ea"/>
                <a:cs typeface="+mn-cs"/>
              </a:rPr>
              <a:t>dial “0” </a:t>
            </a:r>
            <a:r>
              <a:rPr lang="en-US" altLang="en-US" sz="2400" b="1" dirty="0" smtClean="0">
                <a:solidFill>
                  <a:schemeClr val="tx1"/>
                </a:solidFill>
                <a:latin typeface="Calibri" panose="020F0502020204030204"/>
                <a:ea typeface="+mn-ea"/>
                <a:cs typeface="+mn-cs"/>
              </a:rPr>
              <a:t>on a lab </a:t>
            </a:r>
            <a:r>
              <a:rPr lang="en-US" altLang="en-US" sz="2400" b="1" dirty="0">
                <a:solidFill>
                  <a:schemeClr val="tx1"/>
                </a:solidFill>
                <a:latin typeface="Calibri" panose="020F0502020204030204"/>
                <a:ea typeface="+mn-ea"/>
                <a:cs typeface="+mn-cs"/>
              </a:rPr>
              <a:t>phone</a:t>
            </a:r>
            <a:r>
              <a:rPr lang="en-US" altLang="en-US" sz="2400" dirty="0">
                <a:solidFill>
                  <a:schemeClr val="tx1"/>
                </a:solidFill>
                <a:latin typeface="Calibri" panose="020F0502020204030204"/>
                <a:ea typeface="+mn-ea"/>
                <a:cs typeface="+mn-cs"/>
              </a:rPr>
              <a:t> </a:t>
            </a:r>
            <a:r>
              <a:rPr lang="en-US" altLang="en-US" sz="2400" dirty="0" smtClean="0">
                <a:solidFill>
                  <a:schemeClr val="tx1"/>
                </a:solidFill>
                <a:latin typeface="Calibri" panose="020F0502020204030204"/>
                <a:ea typeface="+mn-ea"/>
                <a:cs typeface="+mn-cs"/>
              </a:rPr>
              <a:t>(“77305</a:t>
            </a:r>
            <a:r>
              <a:rPr lang="en-US" altLang="en-US" sz="2400" dirty="0">
                <a:solidFill>
                  <a:schemeClr val="tx1"/>
                </a:solidFill>
                <a:latin typeface="Calibri" panose="020F0502020204030204"/>
                <a:ea typeface="+mn-ea"/>
                <a:cs typeface="+mn-cs"/>
              </a:rPr>
              <a:t>” after </a:t>
            </a:r>
            <a:r>
              <a:rPr lang="en-US" altLang="en-US" sz="2400" dirty="0" smtClean="0">
                <a:solidFill>
                  <a:schemeClr val="tx1"/>
                </a:solidFill>
                <a:latin typeface="Calibri" panose="020F0502020204030204"/>
                <a:ea typeface="+mn-ea"/>
                <a:cs typeface="+mn-cs"/>
              </a:rPr>
              <a:t>hours)</a:t>
            </a:r>
          </a:p>
          <a:p>
            <a:pPr algn="ctr" defTabSz="914400" fontAlgn="auto">
              <a:spcBef>
                <a:spcPts val="0"/>
              </a:spcBef>
              <a:spcAft>
                <a:spcPts val="0"/>
              </a:spcAft>
              <a:buFontTx/>
              <a:buNone/>
            </a:pPr>
            <a:r>
              <a:rPr lang="en-US" altLang="en-US" sz="2400" b="1" dirty="0" smtClean="0">
                <a:solidFill>
                  <a:schemeClr val="tx1"/>
                </a:solidFill>
                <a:latin typeface="Calibri" panose="020F0502020204030204"/>
                <a:ea typeface="+mn-ea"/>
                <a:cs typeface="+mn-cs"/>
              </a:rPr>
              <a:t>DO </a:t>
            </a:r>
            <a:r>
              <a:rPr lang="en-US" altLang="en-US" sz="2400" dirty="0" smtClean="0">
                <a:solidFill>
                  <a:schemeClr val="tx1"/>
                </a:solidFill>
                <a:latin typeface="Calibri" panose="020F0502020204030204"/>
                <a:ea typeface="+mn-ea"/>
                <a:cs typeface="+mn-cs"/>
              </a:rPr>
              <a:t>leave </a:t>
            </a:r>
            <a:r>
              <a:rPr lang="en-US" altLang="en-US" sz="2400" dirty="0">
                <a:solidFill>
                  <a:schemeClr val="tx1"/>
                </a:solidFill>
                <a:latin typeface="Calibri" panose="020F0502020204030204"/>
                <a:ea typeface="+mn-ea"/>
                <a:cs typeface="+mn-cs"/>
              </a:rPr>
              <a:t>items </a:t>
            </a:r>
            <a:r>
              <a:rPr lang="en-US" altLang="en-US" sz="2400" dirty="0" smtClean="0">
                <a:solidFill>
                  <a:schemeClr val="tx1"/>
                </a:solidFill>
                <a:latin typeface="Calibri" panose="020F0502020204030204"/>
                <a:ea typeface="+mn-ea"/>
                <a:cs typeface="+mn-cs"/>
              </a:rPr>
              <a:t>(especially open food/drink) you </a:t>
            </a:r>
            <a:r>
              <a:rPr lang="en-US" altLang="en-US" sz="2400" dirty="0">
                <a:solidFill>
                  <a:schemeClr val="tx1"/>
                </a:solidFill>
                <a:latin typeface="Calibri" panose="020F0502020204030204"/>
                <a:ea typeface="+mn-ea"/>
                <a:cs typeface="+mn-cs"/>
              </a:rPr>
              <a:t>don’t want to </a:t>
            </a:r>
            <a:r>
              <a:rPr lang="en-US" altLang="en-US" sz="2400" dirty="0" smtClean="0">
                <a:solidFill>
                  <a:schemeClr val="tx1"/>
                </a:solidFill>
                <a:latin typeface="Calibri" panose="020F0502020204030204"/>
                <a:ea typeface="+mn-ea"/>
                <a:cs typeface="+mn-cs"/>
              </a:rPr>
              <a:t>carry</a:t>
            </a:r>
            <a:endParaRPr lang="en-US" altLang="en-US" sz="2400" b="1" dirty="0">
              <a:solidFill>
                <a:schemeClr val="tx1"/>
              </a:solidFill>
              <a:latin typeface="Calibri" panose="020F0502020204030204"/>
              <a:ea typeface="+mn-ea"/>
              <a:cs typeface="+mn-cs"/>
            </a:endParaRPr>
          </a:p>
        </p:txBody>
      </p:sp>
      <p:pic>
        <p:nvPicPr>
          <p:cNvPr id="18" name="Picture 2" descr="http://2.bp.blogspot.com/-0ub4iOoOed0/UgJkm_xH9FI/AAAAAAAAADA/QIHLttXLhSQ/s1600/no+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5750" y="3206092"/>
            <a:ext cx="2077899" cy="207789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rotWithShape="1">
          <a:blip r:embed="rId5" cstate="print">
            <a:extLst>
              <a:ext uri="{28A0092B-C50C-407E-A947-70E740481C1C}">
                <a14:useLocalDpi xmlns:a14="http://schemas.microsoft.com/office/drawing/2010/main" val="0"/>
              </a:ext>
            </a:extLst>
          </a:blip>
          <a:srcRect b="19529"/>
          <a:stretch/>
        </p:blipFill>
        <p:spPr>
          <a:xfrm>
            <a:off x="4749350" y="1089362"/>
            <a:ext cx="1805198" cy="2054423"/>
          </a:xfrm>
          <a:prstGeom prst="rect">
            <a:avLst/>
          </a:prstGeom>
        </p:spPr>
      </p:pic>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b="20000"/>
          <a:stretch/>
        </p:blipFill>
        <p:spPr>
          <a:xfrm>
            <a:off x="4769850" y="3206092"/>
            <a:ext cx="1836598" cy="2077899"/>
          </a:xfrm>
          <a:prstGeom prst="rect">
            <a:avLst/>
          </a:prstGeom>
        </p:spPr>
      </p:pic>
    </p:spTree>
    <p:extLst>
      <p:ext uri="{BB962C8B-B14F-4D97-AF65-F5344CB8AC3E}">
        <p14:creationId xmlns:p14="http://schemas.microsoft.com/office/powerpoint/2010/main" val="75646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0-#ppt_w/2"/>
                                          </p:val>
                                        </p:tav>
                                        <p:tav tm="100000">
                                          <p:val>
                                            <p:strVal val="#ppt_x"/>
                                          </p:val>
                                        </p:tav>
                                      </p:tavLst>
                                    </p:anim>
                                    <p:anim calcmode="lin" valueType="num">
                                      <p:cBhvr additive="base">
                                        <p:cTn id="13" dur="500" fill="hold"/>
                                        <p:tgtEl>
                                          <p:spTgt spid="14"/>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rotWithShape="1">
          <a:blip r:embed="rId2">
            <a:extLst>
              <a:ext uri="{28A0092B-C50C-407E-A947-70E740481C1C}">
                <a14:useLocalDpi xmlns:a14="http://schemas.microsoft.com/office/drawing/2010/main"/>
              </a:ext>
            </a:extLst>
          </a:blip>
          <a:srcRect l="22230" r="25075"/>
          <a:stretch/>
        </p:blipFill>
        <p:spPr>
          <a:xfrm>
            <a:off x="4318000" y="1"/>
            <a:ext cx="4826000" cy="6868824"/>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endParaRPr lang="en-US" sz="2400" b="1" dirty="0">
              <a:solidFill>
                <a:srgbClr val="390C5D"/>
              </a:solidFill>
            </a:endParaRPr>
          </a:p>
        </p:txBody>
      </p:sp>
      <p:sp>
        <p:nvSpPr>
          <p:cNvPr id="3" name="TextBox 2"/>
          <p:cNvSpPr txBox="1"/>
          <p:nvPr/>
        </p:nvSpPr>
        <p:spPr>
          <a:xfrm>
            <a:off x="5042012" y="4762381"/>
            <a:ext cx="3536220" cy="800219"/>
          </a:xfrm>
          <a:prstGeom prst="rect">
            <a:avLst/>
          </a:prstGeom>
          <a:solidFill>
            <a:srgbClr val="BE5ECC"/>
          </a:solidFill>
          <a:ln w="12700">
            <a:solidFill>
              <a:schemeClr val="bg1"/>
            </a:solidFill>
          </a:ln>
        </p:spPr>
        <p:txBody>
          <a:bodyPr wrap="square" rtlCol="0">
            <a:spAutoFit/>
          </a:bodyPr>
          <a:lstStyle/>
          <a:p>
            <a:pPr algn="ctr"/>
            <a:r>
              <a:rPr lang="en-US" sz="2800" dirty="0" smtClean="0">
                <a:latin typeface="Arial Black" panose="020B0A04020102020204" pitchFamily="34" charset="0"/>
              </a:rPr>
              <a:t>Annually in April</a:t>
            </a:r>
          </a:p>
          <a:p>
            <a:pPr algn="ctr"/>
            <a:r>
              <a:rPr lang="en-US" dirty="0" smtClean="0">
                <a:latin typeface="Arial Black" panose="020B0A04020102020204" pitchFamily="34" charset="0"/>
              </a:rPr>
              <a:t>sciencefestival.msu.edu</a:t>
            </a:r>
            <a:endParaRPr lang="en-US" dirty="0">
              <a:latin typeface="Arial Black" panose="020B0A04020102020204" pitchFamily="34"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6730" t="5555" r="7460" b="4445"/>
          <a:stretch/>
        </p:blipFill>
        <p:spPr>
          <a:xfrm>
            <a:off x="0" y="0"/>
            <a:ext cx="4318000" cy="6858000"/>
          </a:xfrm>
          <a:prstGeom prst="rect">
            <a:avLst/>
          </a:prstGeom>
        </p:spPr>
      </p:pic>
      <p:sp>
        <p:nvSpPr>
          <p:cNvPr id="5" name="TextBox 4"/>
          <p:cNvSpPr txBox="1"/>
          <p:nvPr/>
        </p:nvSpPr>
        <p:spPr>
          <a:xfrm>
            <a:off x="113102" y="5867400"/>
            <a:ext cx="2249098" cy="830997"/>
          </a:xfrm>
          <a:prstGeom prst="rect">
            <a:avLst/>
          </a:prstGeom>
          <a:noFill/>
        </p:spPr>
        <p:txBody>
          <a:bodyPr wrap="square" rtlCol="0">
            <a:spAutoFit/>
          </a:bodyPr>
          <a:lstStyle/>
          <a:p>
            <a:r>
              <a:rPr lang="en-US" sz="1600" b="1" dirty="0" smtClean="0"/>
              <a:t>Followed by workshops, tours, and demonstrations!</a:t>
            </a:r>
            <a:endParaRPr lang="en-US" sz="1600" b="1" dirty="0"/>
          </a:p>
        </p:txBody>
      </p:sp>
    </p:spTree>
    <p:extLst>
      <p:ext uri="{BB962C8B-B14F-4D97-AF65-F5344CB8AC3E}">
        <p14:creationId xmlns:p14="http://schemas.microsoft.com/office/powerpoint/2010/main" val="3524759078"/>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795" name="Text Box 6"/>
          <p:cNvSpPr txBox="1">
            <a:spLocks noChangeArrowheads="1"/>
          </p:cNvSpPr>
          <p:nvPr/>
        </p:nvSpPr>
        <p:spPr bwMode="auto">
          <a:xfrm>
            <a:off x="588645" y="1133646"/>
            <a:ext cx="796671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200" dirty="0" smtClean="0">
                <a:solidFill>
                  <a:srgbClr val="000000"/>
                </a:solidFill>
                <a:latin typeface="Arial Black" panose="020B0A04020102020204" pitchFamily="34" charset="0"/>
                <a:cs typeface="Aharoni" panose="02010803020104030203" pitchFamily="2" charset="-79"/>
              </a:rPr>
              <a:t>Learn more about </a:t>
            </a:r>
            <a:r>
              <a:rPr lang="en-US" altLang="en-US" sz="2200" dirty="0">
                <a:solidFill>
                  <a:srgbClr val="000000"/>
                </a:solidFill>
                <a:latin typeface="Arial Black" panose="020B0A04020102020204" pitchFamily="34" charset="0"/>
                <a:cs typeface="Aharoni" panose="02010803020104030203" pitchFamily="2" charset="-79"/>
              </a:rPr>
              <a:t>our </a:t>
            </a:r>
            <a:r>
              <a:rPr lang="en-US" altLang="en-US" sz="2200" dirty="0" smtClean="0">
                <a:solidFill>
                  <a:srgbClr val="000000"/>
                </a:solidFill>
                <a:latin typeface="Arial Black" panose="020B0A04020102020204" pitchFamily="34" charset="0"/>
                <a:cs typeface="Aharoni" panose="02010803020104030203" pitchFamily="2" charset="-79"/>
              </a:rPr>
              <a:t>Lab </a:t>
            </a:r>
            <a:r>
              <a:rPr lang="en-US" altLang="en-US" sz="2200" dirty="0">
                <a:solidFill>
                  <a:srgbClr val="000000"/>
                </a:solidFill>
                <a:latin typeface="Arial Black" panose="020B0A04020102020204" pitchFamily="34" charset="0"/>
                <a:cs typeface="Aharoni" panose="02010803020104030203" pitchFamily="2" charset="-79"/>
              </a:rPr>
              <a:t>and outreach </a:t>
            </a:r>
            <a:r>
              <a:rPr lang="en-US" altLang="en-US" sz="2200" dirty="0" smtClean="0">
                <a:solidFill>
                  <a:srgbClr val="000000"/>
                </a:solidFill>
                <a:latin typeface="Arial Black" panose="020B0A04020102020204" pitchFamily="34" charset="0"/>
                <a:cs typeface="Aharoni" panose="02010803020104030203" pitchFamily="2" charset="-79"/>
              </a:rPr>
              <a:t>programs</a:t>
            </a:r>
            <a:endParaRPr lang="en-US" altLang="en-US" sz="2200" b="1" dirty="0" smtClean="0">
              <a:solidFill>
                <a:srgbClr val="000000"/>
              </a:solidFill>
              <a:latin typeface="Arial Black" panose="020B0A04020102020204" pitchFamily="34" charset="0"/>
              <a:cs typeface="Aharoni" panose="02010803020104030203" pitchFamily="2" charset="-79"/>
            </a:endParaRPr>
          </a:p>
        </p:txBody>
      </p:sp>
      <p:sp>
        <p:nvSpPr>
          <p:cNvPr id="5" name="Rectangle 4"/>
          <p:cNvSpPr/>
          <p:nvPr/>
        </p:nvSpPr>
        <p:spPr>
          <a:xfrm>
            <a:off x="400564" y="1677482"/>
            <a:ext cx="2149551" cy="2031325"/>
          </a:xfrm>
          <a:prstGeom prst="rect">
            <a:avLst/>
          </a:prstGeom>
        </p:spPr>
        <p:txBody>
          <a:bodyPr wrap="square">
            <a:spAutoFit/>
          </a:bodyPr>
          <a:lstStyle/>
          <a:p>
            <a:pPr algn="r">
              <a:spcBef>
                <a:spcPct val="50000"/>
              </a:spcBef>
            </a:pPr>
            <a:r>
              <a:rPr lang="en-US" altLang="en-US" dirty="0" smtClean="0">
                <a:solidFill>
                  <a:srgbClr val="000000"/>
                </a:solidFill>
              </a:rPr>
              <a:t>Visit the FRIB-inspired nuclear science exhibit at </a:t>
            </a:r>
            <a:r>
              <a:rPr lang="en-US" altLang="en-US" b="1" dirty="0" smtClean="0">
                <a:solidFill>
                  <a:srgbClr val="000000"/>
                </a:solidFill>
              </a:rPr>
              <a:t>Impression 5 Science Center </a:t>
            </a:r>
            <a:r>
              <a:rPr lang="en-US" altLang="en-US" dirty="0" smtClean="0">
                <a:solidFill>
                  <a:srgbClr val="000000"/>
                </a:solidFill>
              </a:rPr>
              <a:t>in downtown Lansing!</a:t>
            </a:r>
          </a:p>
          <a:p>
            <a:pPr algn="r">
              <a:spcBef>
                <a:spcPts val="0"/>
              </a:spcBef>
            </a:pPr>
            <a:r>
              <a:rPr lang="en-US" altLang="en-US" u="sng" dirty="0">
                <a:solidFill>
                  <a:srgbClr val="67B14B"/>
                </a:solidFill>
              </a:rPr>
              <a:t>impression5.org</a:t>
            </a:r>
          </a:p>
        </p:txBody>
      </p:sp>
      <p:sp>
        <p:nvSpPr>
          <p:cNvPr id="7" name="Rectangle 6"/>
          <p:cNvSpPr/>
          <p:nvPr/>
        </p:nvSpPr>
        <p:spPr>
          <a:xfrm>
            <a:off x="6324600" y="3802742"/>
            <a:ext cx="2540346" cy="1200329"/>
          </a:xfrm>
          <a:prstGeom prst="rect">
            <a:avLst/>
          </a:prstGeom>
        </p:spPr>
        <p:txBody>
          <a:bodyPr wrap="square">
            <a:spAutoFit/>
          </a:bodyPr>
          <a:lstStyle/>
          <a:p>
            <a:pPr>
              <a:spcBef>
                <a:spcPct val="50000"/>
              </a:spcBef>
            </a:pPr>
            <a:r>
              <a:rPr lang="en-US" altLang="en-US" dirty="0"/>
              <a:t>Visit </a:t>
            </a:r>
            <a:r>
              <a:rPr lang="en-US" altLang="en-US" dirty="0" smtClean="0"/>
              <a:t>our </a:t>
            </a:r>
            <a:r>
              <a:rPr lang="en-US" altLang="en-US" b="1" i="1" dirty="0" smtClean="0"/>
              <a:t>Gift Shop </a:t>
            </a:r>
            <a:r>
              <a:rPr lang="en-US" altLang="en-US" dirty="0" smtClean="0"/>
              <a:t>on </a:t>
            </a:r>
            <a:r>
              <a:rPr lang="en-US" altLang="en-US" dirty="0" smtClean="0">
                <a:hlinkClick r:id="rId3" action="ppaction://hlinkfile"/>
              </a:rPr>
              <a:t>shop.msu.edu</a:t>
            </a:r>
            <a:r>
              <a:rPr lang="en-US" altLang="en-US" dirty="0" smtClean="0"/>
              <a:t> (click </a:t>
            </a:r>
            <a:r>
              <a:rPr lang="en-US" altLang="en-US" dirty="0"/>
              <a:t>on “NSCL/FRIB” under “Specialty Shops</a:t>
            </a:r>
            <a:r>
              <a:rPr lang="en-US" altLang="en-US" dirty="0" smtClean="0"/>
              <a:t>”)</a:t>
            </a:r>
            <a:endParaRPr lang="en-US" altLang="en-US" dirty="0"/>
          </a:p>
        </p:txBody>
      </p:sp>
      <p:sp>
        <p:nvSpPr>
          <p:cNvPr id="8" name="Rectangle 7"/>
          <p:cNvSpPr/>
          <p:nvPr/>
        </p:nvSpPr>
        <p:spPr>
          <a:xfrm>
            <a:off x="6326372" y="1677482"/>
            <a:ext cx="2464146" cy="1200329"/>
          </a:xfrm>
          <a:prstGeom prst="rect">
            <a:avLst/>
          </a:prstGeom>
        </p:spPr>
        <p:txBody>
          <a:bodyPr wrap="square">
            <a:spAutoFit/>
          </a:bodyPr>
          <a:lstStyle/>
          <a:p>
            <a:pPr>
              <a:spcBef>
                <a:spcPct val="50000"/>
              </a:spcBef>
            </a:pPr>
            <a:r>
              <a:rPr lang="en-US" altLang="en-US" dirty="0" smtClean="0">
                <a:solidFill>
                  <a:srgbClr val="000000"/>
                </a:solidFill>
              </a:rPr>
              <a:t>Find</a:t>
            </a:r>
            <a:r>
              <a:rPr lang="en-US" altLang="en-US" dirty="0" smtClean="0">
                <a:solidFill>
                  <a:schemeClr val="accent6">
                    <a:lumMod val="75000"/>
                  </a:schemeClr>
                </a:solidFill>
              </a:rPr>
              <a:t> </a:t>
            </a:r>
            <a:r>
              <a:rPr lang="en-US" altLang="en-US" b="1" i="1" dirty="0" smtClean="0"/>
              <a:t>camps </a:t>
            </a:r>
            <a:r>
              <a:rPr lang="en-US" altLang="en-US" b="1" i="1" dirty="0"/>
              <a:t>and programs</a:t>
            </a:r>
            <a:r>
              <a:rPr lang="en-US" altLang="en-US" dirty="0"/>
              <a:t> </a:t>
            </a:r>
            <a:r>
              <a:rPr lang="en-US" altLang="en-US" dirty="0">
                <a:solidFill>
                  <a:srgbClr val="000000"/>
                </a:solidFill>
              </a:rPr>
              <a:t>at </a:t>
            </a:r>
            <a:r>
              <a:rPr lang="en-US" altLang="en-US" dirty="0" smtClean="0">
                <a:solidFill>
                  <a:srgbClr val="000000"/>
                </a:solidFill>
              </a:rPr>
              <a:t>MSU for </a:t>
            </a:r>
          </a:p>
          <a:p>
            <a:r>
              <a:rPr lang="en-US" altLang="en-US" dirty="0" err="1" smtClean="0">
                <a:solidFill>
                  <a:srgbClr val="000000"/>
                </a:solidFill>
              </a:rPr>
              <a:t>pre-college</a:t>
            </a:r>
            <a:r>
              <a:rPr lang="en-US" altLang="en-US" dirty="0" smtClean="0">
                <a:solidFill>
                  <a:srgbClr val="000000"/>
                </a:solidFill>
              </a:rPr>
              <a:t> students: </a:t>
            </a:r>
            <a:r>
              <a:rPr lang="en-US" altLang="en-US" u="sng" dirty="0">
                <a:solidFill>
                  <a:srgbClr val="67B14B"/>
                </a:solidFill>
              </a:rPr>
              <a:t>spartanyouth.msu.edu</a:t>
            </a:r>
          </a:p>
        </p:txBody>
      </p:sp>
      <p:sp>
        <p:nvSpPr>
          <p:cNvPr id="11" name="Rectangle 10"/>
          <p:cNvSpPr/>
          <p:nvPr/>
        </p:nvSpPr>
        <p:spPr>
          <a:xfrm>
            <a:off x="588645" y="5194009"/>
            <a:ext cx="8251947" cy="769441"/>
          </a:xfrm>
          <a:prstGeom prst="rect">
            <a:avLst/>
          </a:prstGeom>
        </p:spPr>
        <p:txBody>
          <a:bodyPr wrap="square">
            <a:spAutoFit/>
          </a:bodyPr>
          <a:lstStyle/>
          <a:p>
            <a:r>
              <a:rPr lang="en-US" altLang="en-US" sz="2200" dirty="0" smtClean="0">
                <a:solidFill>
                  <a:srgbClr val="000000"/>
                </a:solidFill>
                <a:latin typeface="Arial Black" panose="020B0A04020102020204" pitchFamily="34" charset="0"/>
                <a:cs typeface="Aharoni" panose="02010803020104030203" pitchFamily="2" charset="-79"/>
              </a:rPr>
              <a:t>contact</a:t>
            </a:r>
            <a:r>
              <a:rPr lang="en-US" altLang="en-US" sz="2200" dirty="0" smtClean="0">
                <a:solidFill>
                  <a:schemeClr val="accent6">
                    <a:lumMod val="75000"/>
                  </a:schemeClr>
                </a:solidFill>
                <a:latin typeface="Arial Black" panose="020B0A04020102020204" pitchFamily="34" charset="0"/>
                <a:cs typeface="Aharoni" panose="02010803020104030203" pitchFamily="2" charset="-79"/>
              </a:rPr>
              <a:t> </a:t>
            </a:r>
            <a:r>
              <a:rPr lang="en-US" altLang="en-US" sz="2200" dirty="0" smtClean="0">
                <a:latin typeface="Arial Black" panose="020B0A04020102020204" pitchFamily="34" charset="0"/>
                <a:cs typeface="Aharoni" panose="02010803020104030203" pitchFamily="2" charset="-79"/>
                <a:hlinkClick r:id="rId4"/>
              </a:rPr>
              <a:t>visits@nscl.msu.edu</a:t>
            </a:r>
            <a:r>
              <a:rPr lang="en-US" altLang="en-US" sz="2200" dirty="0" smtClean="0">
                <a:latin typeface="Arial Black" panose="020B0A04020102020204" pitchFamily="34" charset="0"/>
                <a:cs typeface="Aharoni" panose="02010803020104030203" pitchFamily="2" charset="-79"/>
              </a:rPr>
              <a:t> </a:t>
            </a:r>
          </a:p>
          <a:p>
            <a:r>
              <a:rPr lang="en-US" altLang="en-US" sz="2200" dirty="0" smtClean="0">
                <a:solidFill>
                  <a:srgbClr val="000000"/>
                </a:solidFill>
                <a:latin typeface="Arial Black" panose="020B0A04020102020204" pitchFamily="34" charset="0"/>
                <a:cs typeface="Aharoni" panose="02010803020104030203" pitchFamily="2" charset="-79"/>
              </a:rPr>
              <a:t>or </a:t>
            </a:r>
            <a:r>
              <a:rPr lang="en-US" altLang="en-US" sz="2200" dirty="0">
                <a:solidFill>
                  <a:srgbClr val="000000"/>
                </a:solidFill>
                <a:latin typeface="Arial Black" panose="020B0A04020102020204" pitchFamily="34" charset="0"/>
                <a:cs typeface="Aharoni" panose="02010803020104030203" pitchFamily="2" charset="-79"/>
              </a:rPr>
              <a:t>go to </a:t>
            </a:r>
            <a:r>
              <a:rPr lang="en-US" altLang="en-US" sz="2200" dirty="0">
                <a:latin typeface="Arial Black" panose="020B0A04020102020204" pitchFamily="34" charset="0"/>
                <a:cs typeface="Aharoni" panose="02010803020104030203" pitchFamily="2" charset="-79"/>
                <a:hlinkClick r:id="rId5"/>
              </a:rPr>
              <a:t>nscl.msu.edu</a:t>
            </a:r>
            <a:r>
              <a:rPr lang="en-US" altLang="en-US" sz="2200" u="sng" dirty="0">
                <a:solidFill>
                  <a:srgbClr val="67B14B"/>
                </a:solidFill>
                <a:latin typeface="Arial Black" panose="020B0A04020102020204" pitchFamily="34" charset="0"/>
                <a:cs typeface="Aharoni" panose="02010803020104030203" pitchFamily="2" charset="-79"/>
              </a:rPr>
              <a:t>/public/education</a:t>
            </a:r>
            <a:endParaRPr lang="en-US" sz="2200" u="sng" dirty="0">
              <a:solidFill>
                <a:srgbClr val="67B14B"/>
              </a:solidFill>
              <a:latin typeface="Arial Black" panose="020B0A04020102020204" pitchFamily="34" charset="0"/>
              <a:cs typeface="Aharoni" panose="02010803020104030203" pitchFamily="2" charset="-79"/>
            </a:endParaRPr>
          </a:p>
        </p:txBody>
      </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29788" y="1677482"/>
            <a:ext cx="1728486" cy="2024881"/>
          </a:xfrm>
          <a:prstGeom prst="rect">
            <a:avLst/>
          </a:prstGeom>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03955" y="3802742"/>
            <a:ext cx="1380150" cy="1311220"/>
          </a:xfrm>
          <a:prstGeom prst="rect">
            <a:avLst/>
          </a:prstGeom>
        </p:spPr>
      </p:pic>
      <p:sp>
        <p:nvSpPr>
          <p:cNvPr id="14" name="TextBox 13"/>
          <p:cNvSpPr txBox="1"/>
          <p:nvPr/>
        </p:nvSpPr>
        <p:spPr>
          <a:xfrm>
            <a:off x="4608002" y="4704304"/>
            <a:ext cx="1716252" cy="400110"/>
          </a:xfrm>
          <a:prstGeom prst="rect">
            <a:avLst/>
          </a:prstGeom>
          <a:noFill/>
        </p:spPr>
        <p:txBody>
          <a:bodyPr wrap="square" rtlCol="0">
            <a:spAutoFit/>
          </a:bodyPr>
          <a:lstStyle/>
          <a:p>
            <a:r>
              <a:rPr lang="en-US" sz="2000" b="1" dirty="0" smtClean="0">
                <a:solidFill>
                  <a:schemeClr val="accent6">
                    <a:lumMod val="75000"/>
                  </a:schemeClr>
                </a:solidFill>
                <a:latin typeface="Arial" panose="020B0604020202020204" pitchFamily="34" charset="0"/>
                <a:cs typeface="Arial" panose="020B0604020202020204" pitchFamily="34" charset="0"/>
              </a:rPr>
              <a:t>GIFT SHOP</a:t>
            </a:r>
            <a:endParaRPr lang="en-US" sz="2000" b="1" dirty="0">
              <a:solidFill>
                <a:schemeClr val="accent6">
                  <a:lumMod val="75000"/>
                </a:schemeClr>
              </a:solidFill>
              <a:latin typeface="Arial" panose="020B0604020202020204" pitchFamily="34" charset="0"/>
              <a:cs typeface="Arial" panose="020B0604020202020204" pitchFamily="34" charset="0"/>
            </a:endParaRPr>
          </a:p>
        </p:txBody>
      </p:sp>
      <p:sp>
        <p:nvSpPr>
          <p:cNvPr id="15" name="Rectangle 14"/>
          <p:cNvSpPr/>
          <p:nvPr/>
        </p:nvSpPr>
        <p:spPr>
          <a:xfrm>
            <a:off x="400564" y="3797595"/>
            <a:ext cx="2155898" cy="923330"/>
          </a:xfrm>
          <a:prstGeom prst="rect">
            <a:avLst/>
          </a:prstGeom>
        </p:spPr>
        <p:txBody>
          <a:bodyPr wrap="square">
            <a:spAutoFit/>
          </a:bodyPr>
          <a:lstStyle/>
          <a:p>
            <a:pPr algn="r">
              <a:spcBef>
                <a:spcPct val="50000"/>
              </a:spcBef>
            </a:pPr>
            <a:r>
              <a:rPr lang="en-US" altLang="en-US" dirty="0" smtClean="0">
                <a:solidFill>
                  <a:srgbClr val="000000"/>
                </a:solidFill>
              </a:rPr>
              <a:t>Get the Android/ iPhone/iPad </a:t>
            </a:r>
            <a:r>
              <a:rPr lang="en-US" altLang="en-US" dirty="0">
                <a:solidFill>
                  <a:srgbClr val="000000"/>
                </a:solidFill>
              </a:rPr>
              <a:t>game </a:t>
            </a:r>
            <a:r>
              <a:rPr lang="en-US" altLang="en-US" b="1" i="1" dirty="0" err="1"/>
              <a:t>Isotopolis</a:t>
            </a:r>
            <a:r>
              <a:rPr lang="en-US" altLang="en-US" dirty="0">
                <a:solidFill>
                  <a:schemeClr val="accent6">
                    <a:lumMod val="75000"/>
                  </a:schemeClr>
                </a:solidFill>
              </a:rPr>
              <a:t> </a:t>
            </a:r>
            <a:r>
              <a:rPr lang="en-US" altLang="en-US" dirty="0">
                <a:solidFill>
                  <a:srgbClr val="000000"/>
                </a:solidFill>
              </a:rPr>
              <a:t>for free! </a:t>
            </a:r>
          </a:p>
        </p:txBody>
      </p:sp>
      <p:sp>
        <p:nvSpPr>
          <p:cNvPr id="18" name="TextBox 17"/>
          <p:cNvSpPr txBox="1"/>
          <p:nvPr/>
        </p:nvSpPr>
        <p:spPr>
          <a:xfrm>
            <a:off x="4535904" y="1707845"/>
            <a:ext cx="1716252" cy="523220"/>
          </a:xfrm>
          <a:prstGeom prst="rect">
            <a:avLst/>
          </a:prstGeom>
          <a:noFill/>
        </p:spPr>
        <p:txBody>
          <a:bodyPr wrap="square" rtlCol="0">
            <a:spAutoFit/>
          </a:bodyPr>
          <a:lstStyle/>
          <a:p>
            <a:r>
              <a:rPr lang="en-US" sz="1400" b="1" dirty="0" smtClean="0">
                <a:solidFill>
                  <a:schemeClr val="accent6">
                    <a:lumMod val="75000"/>
                  </a:schemeClr>
                </a:solidFill>
                <a:latin typeface="Arial" panose="020B0604020202020204" pitchFamily="34" charset="0"/>
                <a:cs typeface="Arial" panose="020B0604020202020204" pitchFamily="34" charset="0"/>
              </a:rPr>
              <a:t>SPARTAN YOUTH PROGRAMS</a:t>
            </a:r>
            <a:endParaRPr lang="en-US" sz="1400" b="1" dirty="0">
              <a:solidFill>
                <a:schemeClr val="accent6">
                  <a:lumMod val="7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027283" y="5425120"/>
            <a:ext cx="440318" cy="357982"/>
          </a:xfrm>
          <a:prstGeom prst="rect">
            <a:avLst/>
          </a:prstGeom>
        </p:spPr>
      </p:pic>
      <p:sp>
        <p:nvSpPr>
          <p:cNvPr id="19" name="Rectangle 18"/>
          <p:cNvSpPr/>
          <p:nvPr/>
        </p:nvSpPr>
        <p:spPr>
          <a:xfrm>
            <a:off x="7467601" y="5410200"/>
            <a:ext cx="1087754" cy="400110"/>
          </a:xfrm>
          <a:prstGeom prst="rect">
            <a:avLst/>
          </a:prstGeom>
        </p:spPr>
        <p:txBody>
          <a:bodyPr wrap="square">
            <a:spAutoFit/>
          </a:bodyPr>
          <a:lstStyle/>
          <a:p>
            <a:r>
              <a:rPr lang="en-US" altLang="en-US" sz="2000" dirty="0" smtClean="0">
                <a:solidFill>
                  <a:schemeClr val="accent6">
                    <a:lumMod val="75000"/>
                  </a:schemeClr>
                </a:solidFill>
                <a:latin typeface="+mj-lt"/>
                <a:cs typeface="Aharoni" panose="02010803020104030203" pitchFamily="2" charset="-79"/>
              </a:rPr>
              <a:t>@</a:t>
            </a:r>
            <a:r>
              <a:rPr lang="en-US" altLang="en-US" sz="2000" dirty="0" err="1" smtClean="0">
                <a:solidFill>
                  <a:schemeClr val="accent6">
                    <a:lumMod val="75000"/>
                  </a:schemeClr>
                </a:solidFill>
                <a:latin typeface="+mj-lt"/>
                <a:cs typeface="Aharoni" panose="02010803020104030203" pitchFamily="2" charset="-79"/>
              </a:rPr>
              <a:t>nscl</a:t>
            </a:r>
            <a:endParaRPr lang="en-US" sz="2000" dirty="0">
              <a:latin typeface="+mj-lt"/>
              <a:cs typeface="Aharoni" panose="02010803020104030203" pitchFamily="2" charset="-79"/>
            </a:endParaRPr>
          </a:p>
        </p:txBody>
      </p:sp>
      <p:pic>
        <p:nvPicPr>
          <p:cNvPr id="10" name="Picture 9"/>
          <p:cNvPicPr>
            <a:picLocks noChangeAspect="1"/>
          </p:cNvPicPr>
          <p:nvPr/>
        </p:nvPicPr>
        <p:blipFill rotWithShape="1">
          <a:blip r:embed="rId9">
            <a:extLst>
              <a:ext uri="{28A0092B-C50C-407E-A947-70E740481C1C}">
                <a14:useLocalDpi xmlns:a14="http://schemas.microsoft.com/office/drawing/2010/main" val="0"/>
              </a:ext>
            </a:extLst>
          </a:blip>
          <a:srcRect t="12830" b="10190"/>
          <a:stretch/>
        </p:blipFill>
        <p:spPr>
          <a:xfrm>
            <a:off x="2652415" y="2787962"/>
            <a:ext cx="1781768" cy="914401"/>
          </a:xfrm>
          <a:prstGeom prst="rect">
            <a:avLst/>
          </a:prstGeom>
        </p:spPr>
      </p:pic>
      <p:grpSp>
        <p:nvGrpSpPr>
          <p:cNvPr id="6" name="Group 5"/>
          <p:cNvGrpSpPr/>
          <p:nvPr/>
        </p:nvGrpSpPr>
        <p:grpSpPr>
          <a:xfrm>
            <a:off x="2641024" y="3802742"/>
            <a:ext cx="1797853" cy="1301672"/>
            <a:chOff x="4714238" y="2213945"/>
            <a:chExt cx="2236345" cy="1619146"/>
          </a:xfrm>
        </p:grpSpPr>
        <p:pic>
          <p:nvPicPr>
            <p:cNvPr id="3" name="Picture 2"/>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4714238" y="2213945"/>
              <a:ext cx="2236345" cy="1619146"/>
            </a:xfrm>
            <a:prstGeom prst="rect">
              <a:avLst/>
            </a:prstGeom>
          </p:spPr>
        </p:pic>
        <p:pic>
          <p:nvPicPr>
            <p:cNvPr id="4" name="Picture 3"/>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761905" y="2225387"/>
              <a:ext cx="1188677" cy="419964"/>
            </a:xfrm>
            <a:prstGeom prst="rect">
              <a:avLst/>
            </a:prstGeom>
          </p:spPr>
        </p:pic>
      </p:grpSp>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28528" y="1677482"/>
            <a:ext cx="1810760" cy="1207173"/>
          </a:xfrm>
          <a:prstGeom prst="rect">
            <a:avLst/>
          </a:prstGeom>
        </p:spPr>
      </p:pic>
      <p:sp>
        <p:nvSpPr>
          <p:cNvPr id="21" name="Title 2"/>
          <p:cNvSpPr>
            <a:spLocks noGrp="1"/>
          </p:cNvSpPr>
          <p:nvPr>
            <p:ph type="title" idx="4294967295"/>
          </p:nvPr>
        </p:nvSpPr>
        <p:spPr>
          <a:xfrm>
            <a:off x="0" y="285750"/>
            <a:ext cx="8991600" cy="485775"/>
          </a:xfrm>
        </p:spPr>
        <p:txBody>
          <a:bodyPr/>
          <a:lstStyle/>
          <a:p>
            <a:r>
              <a:rPr lang="en-US" dirty="0" smtClean="0"/>
              <a:t>Explore FRIB &amp; NSCL at MSU</a:t>
            </a:r>
            <a:endParaRPr lang="en-US" dirty="0"/>
          </a:p>
        </p:txBody>
      </p:sp>
    </p:spTree>
    <p:extLst>
      <p:ext uri="{BB962C8B-B14F-4D97-AF65-F5344CB8AC3E}">
        <p14:creationId xmlns:p14="http://schemas.microsoft.com/office/powerpoint/2010/main" val="3157610169"/>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msuscfe-PowerPoint-Cover.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254835" cy="6941127"/>
          </a:xfrm>
          <a:prstGeom prst="rect">
            <a:avLst/>
          </a:prstGeom>
        </p:spPr>
      </p:pic>
      <p:sp>
        <p:nvSpPr>
          <p:cNvPr id="2" name="TextBox 1"/>
          <p:cNvSpPr txBox="1"/>
          <p:nvPr/>
        </p:nvSpPr>
        <p:spPr>
          <a:xfrm>
            <a:off x="3016815" y="5144494"/>
            <a:ext cx="184731" cy="461665"/>
          </a:xfrm>
          <a:prstGeom prst="rect">
            <a:avLst/>
          </a:prstGeom>
          <a:noFill/>
        </p:spPr>
        <p:txBody>
          <a:bodyPr wrap="none" rtlCol="0">
            <a:spAutoFit/>
          </a:bodyPr>
          <a:lstStyle/>
          <a:p>
            <a:endParaRPr lang="en-US" sz="2400" b="1" dirty="0">
              <a:solidFill>
                <a:srgbClr val="390C5D"/>
              </a:solidFill>
            </a:endParaRPr>
          </a:p>
        </p:txBody>
      </p:sp>
      <p:sp>
        <p:nvSpPr>
          <p:cNvPr id="3" name="TextBox 2"/>
          <p:cNvSpPr txBox="1"/>
          <p:nvPr/>
        </p:nvSpPr>
        <p:spPr>
          <a:xfrm>
            <a:off x="2832213" y="4836889"/>
            <a:ext cx="3536220" cy="800219"/>
          </a:xfrm>
          <a:prstGeom prst="rect">
            <a:avLst/>
          </a:prstGeom>
          <a:solidFill>
            <a:srgbClr val="BE5ECC"/>
          </a:solidFill>
          <a:ln w="12700">
            <a:solidFill>
              <a:schemeClr val="bg1"/>
            </a:solidFill>
          </a:ln>
        </p:spPr>
        <p:txBody>
          <a:bodyPr wrap="square" rtlCol="0">
            <a:spAutoFit/>
          </a:bodyPr>
          <a:lstStyle/>
          <a:p>
            <a:pPr algn="ctr"/>
            <a:r>
              <a:rPr lang="en-US" sz="2800" dirty="0" smtClean="0">
                <a:latin typeface="Arial Black" panose="020B0A04020102020204" pitchFamily="34" charset="0"/>
              </a:rPr>
              <a:t>Annually in April</a:t>
            </a:r>
          </a:p>
          <a:p>
            <a:pPr algn="ctr"/>
            <a:r>
              <a:rPr lang="en-US" dirty="0" smtClean="0">
                <a:latin typeface="Arial Black" panose="020B0A04020102020204" pitchFamily="34" charset="0"/>
              </a:rPr>
              <a:t>sciencefestival.msu.edu</a:t>
            </a:r>
            <a:endParaRPr lang="en-US" dirty="0">
              <a:latin typeface="Arial Black" panose="020B0A04020102020204" pitchFamily="34" charset="0"/>
            </a:endParaRPr>
          </a:p>
        </p:txBody>
      </p:sp>
    </p:spTree>
    <p:extLst>
      <p:ext uri="{BB962C8B-B14F-4D97-AF65-F5344CB8AC3E}">
        <p14:creationId xmlns:p14="http://schemas.microsoft.com/office/powerpoint/2010/main" val="3936179111"/>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dirty="0" smtClean="0"/>
              <a:t>Periodic Table of the Elements</a:t>
            </a:r>
            <a:endParaRPr lang="en-US" dirty="0"/>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57925" y="1870075"/>
            <a:ext cx="8730475" cy="4246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p:cNvGrpSpPr>
            <a:grpSpLocks/>
          </p:cNvGrpSpPr>
          <p:nvPr/>
        </p:nvGrpSpPr>
        <p:grpSpPr bwMode="auto">
          <a:xfrm>
            <a:off x="3657600" y="1143000"/>
            <a:ext cx="5302250" cy="1641475"/>
            <a:chOff x="2304" y="790"/>
            <a:chExt cx="3340" cy="1034"/>
          </a:xfrm>
        </p:grpSpPr>
        <p:sp>
          <p:nvSpPr>
            <p:cNvPr id="5" name="Rectangle 5"/>
            <p:cNvSpPr>
              <a:spLocks noChangeArrowheads="1"/>
            </p:cNvSpPr>
            <p:nvPr/>
          </p:nvSpPr>
          <p:spPr bwMode="auto">
            <a:xfrm>
              <a:off x="4110" y="1558"/>
              <a:ext cx="288" cy="266"/>
            </a:xfrm>
            <a:prstGeom prst="rect">
              <a:avLst/>
            </a:prstGeom>
            <a:noFill/>
            <a:ln w="38100">
              <a:pattFill prst="wdUpDiag">
                <a:fgClr>
                  <a:srgbClr val="FF3300"/>
                </a:fgClr>
                <a:bgClr>
                  <a:srgbClr val="FFFF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6" name="Line 6"/>
            <p:cNvSpPr>
              <a:spLocks noChangeShapeType="1"/>
            </p:cNvSpPr>
            <p:nvPr/>
          </p:nvSpPr>
          <p:spPr bwMode="auto">
            <a:xfrm>
              <a:off x="3678" y="1233"/>
              <a:ext cx="432" cy="362"/>
            </a:xfrm>
            <a:prstGeom prst="line">
              <a:avLst/>
            </a:prstGeom>
            <a:noFill/>
            <a:ln w="25400">
              <a:pattFill prst="wdUpDiag">
                <a:fgClr>
                  <a:srgbClr val="FF3300"/>
                </a:fgClr>
                <a:bgClr>
                  <a:srgbClr val="FFFF00"/>
                </a:bgClr>
              </a:patt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 name="Text Box 7"/>
            <p:cNvSpPr txBox="1">
              <a:spLocks noChangeArrowheads="1"/>
            </p:cNvSpPr>
            <p:nvPr/>
          </p:nvSpPr>
          <p:spPr bwMode="auto">
            <a:xfrm>
              <a:off x="2304" y="790"/>
              <a:ext cx="334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200" dirty="0">
                  <a:solidFill>
                    <a:schemeClr val="tx1"/>
                  </a:solidFill>
                </a:rPr>
                <a:t>Each element (such as carbon) comes in </a:t>
              </a:r>
            </a:p>
            <a:p>
              <a:pPr eaLnBrk="1" hangingPunct="1">
                <a:spcBef>
                  <a:spcPct val="0"/>
                </a:spcBef>
                <a:buFontTx/>
                <a:buNone/>
              </a:pPr>
              <a:r>
                <a:rPr lang="en-US" altLang="en-US" sz="2200" dirty="0">
                  <a:solidFill>
                    <a:schemeClr val="tx1"/>
                  </a:solidFill>
                </a:rPr>
                <a:t>many varieties, some common, some rare</a:t>
              </a:r>
            </a:p>
          </p:txBody>
        </p:sp>
      </p:grpSp>
    </p:spTree>
    <p:extLst>
      <p:ext uri="{BB962C8B-B14F-4D97-AF65-F5344CB8AC3E}">
        <p14:creationId xmlns:p14="http://schemas.microsoft.com/office/powerpoint/2010/main" val="40694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3600" dirty="0" smtClean="0"/>
              <a:t>Isotopes: varieties of an element</a:t>
            </a:r>
            <a:endParaRPr lang="en-US" sz="3600" dirty="0"/>
          </a:p>
        </p:txBody>
      </p:sp>
      <p:pic>
        <p:nvPicPr>
          <p:cNvPr id="3" name="Picture 2" descr="NuclideMap_stitched_small_previe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7337" y="1719608"/>
            <a:ext cx="5980663" cy="404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7068" t="17010" b="11273"/>
          <a:stretch>
            <a:fillRect/>
          </a:stretch>
        </p:blipFill>
        <p:spPr bwMode="auto">
          <a:xfrm>
            <a:off x="844551" y="1674297"/>
            <a:ext cx="7766050" cy="407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2979905" y="2625812"/>
            <a:ext cx="5562808" cy="1501243"/>
            <a:chOff x="1680" y="2452"/>
            <a:chExt cx="3661" cy="988"/>
          </a:xfrm>
        </p:grpSpPr>
        <p:sp>
          <p:nvSpPr>
            <p:cNvPr id="6" name="Rectangle 5"/>
            <p:cNvSpPr>
              <a:spLocks noChangeArrowheads="1"/>
            </p:cNvSpPr>
            <p:nvPr/>
          </p:nvSpPr>
          <p:spPr bwMode="auto">
            <a:xfrm>
              <a:off x="1680" y="2452"/>
              <a:ext cx="3661" cy="259"/>
            </a:xfrm>
            <a:prstGeom prst="rect">
              <a:avLst/>
            </a:prstGeom>
            <a:noFill/>
            <a:ln w="38100">
              <a:pattFill prst="wdDnDiag">
                <a:fgClr>
                  <a:srgbClr val="FF0000"/>
                </a:fgClr>
                <a:bgClr>
                  <a:srgbClr val="FFFF00"/>
                </a:bgClr>
              </a:patt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7" name="Text Box 6"/>
            <p:cNvSpPr txBox="1">
              <a:spLocks noChangeArrowheads="1"/>
            </p:cNvSpPr>
            <p:nvPr/>
          </p:nvSpPr>
          <p:spPr bwMode="auto">
            <a:xfrm>
              <a:off x="1680" y="2731"/>
              <a:ext cx="2201" cy="709"/>
            </a:xfrm>
            <a:prstGeom prst="rect">
              <a:avLst/>
            </a:prstGeom>
            <a:solidFill>
              <a:schemeClr val="tx1">
                <a:lumMod val="95000"/>
                <a:lumOff val="5000"/>
                <a:alpha val="8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600" dirty="0">
                  <a:solidFill>
                    <a:schemeClr val="bg1"/>
                  </a:solidFill>
                </a:rPr>
                <a:t>All </a:t>
              </a:r>
              <a:r>
                <a:rPr lang="en-US" altLang="en-US" sz="1600" dirty="0" smtClean="0">
                  <a:solidFill>
                    <a:schemeClr val="bg1"/>
                  </a:solidFill>
                </a:rPr>
                <a:t>of these </a:t>
              </a:r>
              <a:r>
                <a:rPr lang="en-US" altLang="en-US" sz="1600" dirty="0">
                  <a:solidFill>
                    <a:schemeClr val="bg1"/>
                  </a:solidFill>
                </a:rPr>
                <a:t>carbon isotopes are </a:t>
              </a:r>
              <a:r>
                <a:rPr lang="en-US" altLang="en-US" sz="1600" b="1" dirty="0">
                  <a:solidFill>
                    <a:schemeClr val="bg1"/>
                  </a:solidFill>
                </a:rPr>
                <a:t>chemically identical</a:t>
              </a:r>
              <a:r>
                <a:rPr lang="en-US" altLang="en-US" sz="1600" dirty="0">
                  <a:solidFill>
                    <a:schemeClr val="bg1"/>
                  </a:solidFill>
                </a:rPr>
                <a:t>, but different numbers of neutrons gives them diverse nuclear properties</a:t>
              </a:r>
            </a:p>
          </p:txBody>
        </p:sp>
      </p:grpSp>
      <p:sp>
        <p:nvSpPr>
          <p:cNvPr id="8" name="Text Box 7"/>
          <p:cNvSpPr txBox="1">
            <a:spLocks noChangeArrowheads="1"/>
          </p:cNvSpPr>
          <p:nvPr/>
        </p:nvSpPr>
        <p:spPr bwMode="auto">
          <a:xfrm rot="-5400000">
            <a:off x="-1067513" y="3415254"/>
            <a:ext cx="34196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dirty="0">
                <a:solidFill>
                  <a:schemeClr val="accent6">
                    <a:lumMod val="75000"/>
                  </a:schemeClr>
                </a:solidFill>
                <a:latin typeface="Century Gothic" panose="020B0502020202020204" pitchFamily="34" charset="0"/>
              </a:rPr>
              <a:t>Protons (Elements)</a:t>
            </a:r>
          </a:p>
        </p:txBody>
      </p:sp>
      <p:sp>
        <p:nvSpPr>
          <p:cNvPr id="9" name="Text Box 8"/>
          <p:cNvSpPr txBox="1">
            <a:spLocks noChangeArrowheads="1"/>
          </p:cNvSpPr>
          <p:nvPr/>
        </p:nvSpPr>
        <p:spPr bwMode="auto">
          <a:xfrm>
            <a:off x="1157260" y="5769157"/>
            <a:ext cx="3966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dirty="0">
                <a:solidFill>
                  <a:schemeClr val="accent6">
                    <a:lumMod val="75000"/>
                  </a:schemeClr>
                </a:solidFill>
                <a:latin typeface="Century Gothic" panose="020B0502020202020204" pitchFamily="34" charset="0"/>
              </a:rPr>
              <a:t> Neutrons (Isotopes)</a:t>
            </a:r>
          </a:p>
        </p:txBody>
      </p:sp>
      <p:pic>
        <p:nvPicPr>
          <p:cNvPr id="10" name="Picture 9"/>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1682" t="39745" r="11308" b="11307"/>
          <a:stretch/>
        </p:blipFill>
        <p:spPr bwMode="auto">
          <a:xfrm>
            <a:off x="365501" y="5171086"/>
            <a:ext cx="556919" cy="65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4486" t="-1562" r="40748" b="62654"/>
          <a:stretch/>
        </p:blipFill>
        <p:spPr bwMode="auto">
          <a:xfrm>
            <a:off x="796375" y="5735945"/>
            <a:ext cx="512455" cy="51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p:cNvGrpSpPr>
            <a:grpSpLocks/>
          </p:cNvGrpSpPr>
          <p:nvPr/>
        </p:nvGrpSpPr>
        <p:grpSpPr bwMode="auto">
          <a:xfrm>
            <a:off x="2345868" y="990600"/>
            <a:ext cx="2756488" cy="721812"/>
            <a:chOff x="5601" y="926"/>
            <a:chExt cx="3572" cy="940"/>
          </a:xfrm>
        </p:grpSpPr>
        <p:pic>
          <p:nvPicPr>
            <p:cNvPr id="13" name="Picture 12"/>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8191" y="969"/>
              <a:ext cx="982" cy="882"/>
            </a:xfrm>
            <a:prstGeom prst="rect">
              <a:avLst/>
            </a:prstGeom>
            <a:solidFill>
              <a:schemeClr val="bg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896" y="941"/>
              <a:ext cx="1030" cy="925"/>
            </a:xfrm>
            <a:prstGeom prst="rect">
              <a:avLst/>
            </a:prstGeom>
            <a:solidFill>
              <a:schemeClr val="bg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5601" y="926"/>
              <a:ext cx="1030" cy="925"/>
            </a:xfrm>
            <a:prstGeom prst="rect">
              <a:avLst/>
            </a:prstGeom>
            <a:solidFill>
              <a:schemeClr val="bg1">
                <a:alpha val="5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6" name="Text Box 15"/>
          <p:cNvSpPr txBox="1">
            <a:spLocks noChangeArrowheads="1"/>
          </p:cNvSpPr>
          <p:nvPr/>
        </p:nvSpPr>
        <p:spPr bwMode="auto">
          <a:xfrm>
            <a:off x="4155320" y="1527630"/>
            <a:ext cx="114612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dirty="0">
                <a:solidFill>
                  <a:schemeClr val="accent6">
                    <a:lumMod val="75000"/>
                  </a:schemeClr>
                </a:solidFill>
                <a:latin typeface="Century Gothic" panose="020B0502020202020204" pitchFamily="34" charset="0"/>
              </a:rPr>
              <a:t>Carbon-12</a:t>
            </a:r>
          </a:p>
        </p:txBody>
      </p:sp>
      <p:sp>
        <p:nvSpPr>
          <p:cNvPr id="17" name="Text Box 16"/>
          <p:cNvSpPr txBox="1">
            <a:spLocks noChangeArrowheads="1"/>
          </p:cNvSpPr>
          <p:nvPr/>
        </p:nvSpPr>
        <p:spPr bwMode="auto">
          <a:xfrm>
            <a:off x="3292282" y="1527629"/>
            <a:ext cx="9896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dirty="0">
                <a:solidFill>
                  <a:schemeClr val="accent6">
                    <a:lumMod val="75000"/>
                  </a:schemeClr>
                </a:solidFill>
                <a:latin typeface="Century Gothic" panose="020B0502020202020204" pitchFamily="34" charset="0"/>
              </a:rPr>
              <a:t>Carbon-11</a:t>
            </a:r>
          </a:p>
        </p:txBody>
      </p:sp>
      <p:sp>
        <p:nvSpPr>
          <p:cNvPr id="18" name="Text Box 17"/>
          <p:cNvSpPr txBox="1">
            <a:spLocks noChangeArrowheads="1"/>
          </p:cNvSpPr>
          <p:nvPr/>
        </p:nvSpPr>
        <p:spPr bwMode="auto">
          <a:xfrm>
            <a:off x="2229030" y="1527630"/>
            <a:ext cx="98962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dirty="0">
                <a:solidFill>
                  <a:schemeClr val="accent6">
                    <a:lumMod val="75000"/>
                  </a:schemeClr>
                </a:solidFill>
                <a:latin typeface="Century Gothic" panose="020B0502020202020204" pitchFamily="34" charset="0"/>
              </a:rPr>
              <a:t>Carbon-10</a:t>
            </a:r>
          </a:p>
        </p:txBody>
      </p:sp>
      <p:cxnSp>
        <p:nvCxnSpPr>
          <p:cNvPr id="19" name="Straight Arrow Connector 18"/>
          <p:cNvCxnSpPr/>
          <p:nvPr/>
        </p:nvCxnSpPr>
        <p:spPr>
          <a:xfrm flipH="1">
            <a:off x="4405449" y="1728458"/>
            <a:ext cx="413584" cy="985925"/>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3850996" y="1728458"/>
            <a:ext cx="180780" cy="1009159"/>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899425" y="1728458"/>
            <a:ext cx="678292" cy="985925"/>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937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3.33333E-6 -0.0162 L 0.96666 -0.78843 " pathEditMode="relative" rAng="0" ptsTypes="AA">
                                      <p:cBhvr>
                                        <p:cTn id="6" dur="2000" fill="hold"/>
                                        <p:tgtEl>
                                          <p:spTgt spid="3"/>
                                        </p:tgtEl>
                                        <p:attrNameLst>
                                          <p:attrName>ppt_x</p:attrName>
                                          <p:attrName>ppt_y</p:attrName>
                                        </p:attrNameLst>
                                      </p:cBhvr>
                                      <p:rCtr x="48333" y="-38611"/>
                                    </p:animMotion>
                                  </p:childTnLst>
                                </p:cTn>
                              </p:par>
                              <p:par>
                                <p:cTn id="7" presetID="6" presetClass="emph" presetSubtype="0" accel="50000" fill="hold" nodeType="withEffect">
                                  <p:stCondLst>
                                    <p:cond delay="0"/>
                                  </p:stCondLst>
                                  <p:childTnLst>
                                    <p:animScale>
                                      <p:cBhvr>
                                        <p:cTn id="8" dur="2000" fill="hold"/>
                                        <p:tgtEl>
                                          <p:spTgt spid="3"/>
                                        </p:tgtEl>
                                      </p:cBhvr>
                                      <p:by x="400000" y="400000"/>
                                    </p:animScale>
                                  </p:childTnLst>
                                </p:cTn>
                              </p:par>
                              <p:par>
                                <p:cTn id="9" presetID="10" presetClass="exit" presetSubtype="0" fill="hold" nodeType="withEffect">
                                  <p:stCondLst>
                                    <p:cond delay="0"/>
                                  </p:stCondLst>
                                  <p:childTnLst>
                                    <p:animEffect transition="out" filter="fade">
                                      <p:cBhvr>
                                        <p:cTn id="10" dur="3000"/>
                                        <p:tgtEl>
                                          <p:spTgt spid="3"/>
                                        </p:tgtEl>
                                      </p:cBhvr>
                                    </p:animEffect>
                                    <p:set>
                                      <p:cBhvr>
                                        <p:cTn id="11" dur="1" fill="hold">
                                          <p:stCondLst>
                                            <p:cond delay="2999"/>
                                          </p:stCondLst>
                                        </p:cTn>
                                        <p:tgtEl>
                                          <p:spTgt spid="3"/>
                                        </p:tgtEl>
                                        <p:attrNameLst>
                                          <p:attrName>style.visibility</p:attrName>
                                        </p:attrNameLst>
                                      </p:cBhvr>
                                      <p:to>
                                        <p:strVal val="hidden"/>
                                      </p:to>
                                    </p:set>
                                  </p:childTnLst>
                                </p:cTn>
                              </p:par>
                              <p:par>
                                <p:cTn id="12" presetID="23" presetClass="entr" presetSubtype="16" fill="hold" nodeType="withEffect">
                                  <p:stCondLst>
                                    <p:cond delay="100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par>
                                <p:cTn id="16" presetID="10" presetClass="entr" presetSubtype="0"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000"/>
                                        <p:tgtEl>
                                          <p:spTgt spid="4"/>
                                        </p:tgtEl>
                                      </p:cBhvr>
                                    </p:animEffect>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childTnLst>
                                </p:cTn>
                              </p:par>
                            </p:childTnLst>
                          </p:cTn>
                        </p:par>
                        <p:par>
                          <p:cTn id="30" fill="hold">
                            <p:stCondLst>
                              <p:cond delay="500"/>
                            </p:stCondLst>
                            <p:childTnLst>
                              <p:par>
                                <p:cTn id="31" presetID="22" presetClass="entr" presetSubtype="1"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3" presetClass="entr" presetSubtype="16"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2" presetClass="entr" presetSubtype="1"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p:cTn id="48" dur="500" fill="hold"/>
                                        <p:tgtEl>
                                          <p:spTgt spid="18"/>
                                        </p:tgtEl>
                                        <p:attrNameLst>
                                          <p:attrName>ppt_w</p:attrName>
                                        </p:attrNameLst>
                                      </p:cBhvr>
                                      <p:tavLst>
                                        <p:tav tm="0">
                                          <p:val>
                                            <p:fltVal val="0"/>
                                          </p:val>
                                        </p:tav>
                                        <p:tav tm="100000">
                                          <p:val>
                                            <p:strVal val="#ppt_w"/>
                                          </p:val>
                                        </p:tav>
                                      </p:tavLst>
                                    </p:anim>
                                    <p:anim calcmode="lin" valueType="num">
                                      <p:cBhvr>
                                        <p:cTn id="49" dur="500" fill="hold"/>
                                        <p:tgtEl>
                                          <p:spTgt spid="18"/>
                                        </p:tgtEl>
                                        <p:attrNameLst>
                                          <p:attrName>ppt_h</p:attrName>
                                        </p:attrNameLst>
                                      </p:cBhvr>
                                      <p:tavLst>
                                        <p:tav tm="0">
                                          <p:val>
                                            <p:fltVal val="0"/>
                                          </p:val>
                                        </p:tav>
                                        <p:tav tm="100000">
                                          <p:val>
                                            <p:strVal val="#ppt_h"/>
                                          </p:val>
                                        </p:tav>
                                      </p:tavLst>
                                    </p:anim>
                                  </p:childTnLst>
                                </p:cTn>
                              </p:par>
                            </p:childTnLst>
                          </p:cTn>
                        </p:par>
                        <p:par>
                          <p:cTn id="50" fill="hold">
                            <p:stCondLst>
                              <p:cond delay="500"/>
                            </p:stCondLst>
                            <p:childTnLst>
                              <p:par>
                                <p:cTn id="51" presetID="22" presetClass="entr" presetSubtype="1" fill="hold"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up)">
                                      <p:cBhvr>
                                        <p:cTn id="53" dur="5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23" presetClass="entr" presetSubtype="16"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 calcmode="lin" valueType="num">
                                      <p:cBhvr>
                                        <p:cTn id="58" dur="500" fill="hold"/>
                                        <p:tgtEl>
                                          <p:spTgt spid="5"/>
                                        </p:tgtEl>
                                        <p:attrNameLst>
                                          <p:attrName>ppt_w</p:attrName>
                                        </p:attrNameLst>
                                      </p:cBhvr>
                                      <p:tavLst>
                                        <p:tav tm="0">
                                          <p:val>
                                            <p:fltVal val="0"/>
                                          </p:val>
                                        </p:tav>
                                        <p:tav tm="100000">
                                          <p:val>
                                            <p:strVal val="#ppt_w"/>
                                          </p:val>
                                        </p:tav>
                                      </p:tavLst>
                                    </p:anim>
                                    <p:anim calcmode="lin" valueType="num">
                                      <p:cBhvr>
                                        <p:cTn id="59"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325563"/>
          </a:xfrm>
        </p:spPr>
        <p:txBody>
          <a:bodyPr/>
          <a:lstStyle/>
          <a:p>
            <a:r>
              <a:rPr lang="en-US" sz="3600" dirty="0" smtClean="0"/>
              <a:t>Our mission: study RARE isotopes</a:t>
            </a:r>
            <a:endParaRPr lang="en-US" sz="3600" dirty="0"/>
          </a:p>
        </p:txBody>
      </p:sp>
      <p:pic>
        <p:nvPicPr>
          <p:cNvPr id="3" name="Picture 2" descr="NuclideMap_stitched_small_previe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7337" y="1719608"/>
            <a:ext cx="5980663" cy="404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rot="-5400000">
            <a:off x="-1067513" y="3415254"/>
            <a:ext cx="341961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dirty="0">
                <a:solidFill>
                  <a:schemeClr val="accent6">
                    <a:lumMod val="75000"/>
                  </a:schemeClr>
                </a:solidFill>
                <a:latin typeface="Century Gothic" panose="020B0502020202020204" pitchFamily="34" charset="0"/>
              </a:rPr>
              <a:t>Protons (Elements)</a:t>
            </a:r>
          </a:p>
        </p:txBody>
      </p:sp>
      <p:sp>
        <p:nvSpPr>
          <p:cNvPr id="9" name="Text Box 8"/>
          <p:cNvSpPr txBox="1">
            <a:spLocks noChangeArrowheads="1"/>
          </p:cNvSpPr>
          <p:nvPr/>
        </p:nvSpPr>
        <p:spPr bwMode="auto">
          <a:xfrm>
            <a:off x="1157260" y="5769157"/>
            <a:ext cx="39669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2000" dirty="0">
                <a:solidFill>
                  <a:schemeClr val="accent6">
                    <a:lumMod val="75000"/>
                  </a:schemeClr>
                </a:solidFill>
                <a:latin typeface="Century Gothic" panose="020B0502020202020204" pitchFamily="34" charset="0"/>
              </a:rPr>
              <a:t> Neutrons (Isotopes)</a:t>
            </a:r>
          </a:p>
        </p:txBody>
      </p:sp>
      <p:pic>
        <p:nvPicPr>
          <p:cNvPr id="10" name="Picture 9"/>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682" t="39745" r="11308" b="11307"/>
          <a:stretch/>
        </p:blipFill>
        <p:spPr bwMode="auto">
          <a:xfrm>
            <a:off x="365501" y="5171086"/>
            <a:ext cx="556919" cy="65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486" t="-1562" r="40748" b="62654"/>
          <a:stretch/>
        </p:blipFill>
        <p:spPr bwMode="auto">
          <a:xfrm>
            <a:off x="796375" y="5735945"/>
            <a:ext cx="512455" cy="512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15"/>
          <p:cNvGrpSpPr>
            <a:grpSpLocks/>
          </p:cNvGrpSpPr>
          <p:nvPr/>
        </p:nvGrpSpPr>
        <p:grpSpPr bwMode="auto">
          <a:xfrm>
            <a:off x="841438" y="1799346"/>
            <a:ext cx="2843214" cy="2076450"/>
            <a:chOff x="1053" y="894"/>
            <a:chExt cx="1791" cy="1308"/>
          </a:xfrm>
        </p:grpSpPr>
        <p:sp>
          <p:nvSpPr>
            <p:cNvPr id="23" name="Text Box 5"/>
            <p:cNvSpPr txBox="1">
              <a:spLocks noChangeArrowheads="1"/>
            </p:cNvSpPr>
            <p:nvPr/>
          </p:nvSpPr>
          <p:spPr bwMode="auto">
            <a:xfrm>
              <a:off x="1053" y="894"/>
              <a:ext cx="1791" cy="582"/>
            </a:xfrm>
            <a:prstGeom prst="rect">
              <a:avLst/>
            </a:prstGeom>
            <a:noFill/>
            <a:ln w="38100">
              <a:pattFill prst="wdDnDiag">
                <a:fgClr>
                  <a:schemeClr val="folHlink"/>
                </a:fgClr>
                <a:bgClr>
                  <a:schemeClr val="tx1"/>
                </a:bgClr>
              </a:patt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Black squares</a:t>
              </a:r>
            </a:p>
            <a:p>
              <a:pPr eaLnBrk="1" hangingPunct="1">
                <a:spcBef>
                  <a:spcPct val="0"/>
                </a:spcBef>
                <a:buFontTx/>
                <a:buNone/>
              </a:pPr>
              <a:r>
                <a:rPr lang="en-US" altLang="en-US" sz="1800" dirty="0" smtClean="0">
                  <a:solidFill>
                    <a:schemeClr val="tx1"/>
                  </a:solidFill>
                  <a:latin typeface="Arial" panose="020B0604020202020204" pitchFamily="34" charset="0"/>
                  <a:cs typeface="Arial" panose="020B0604020202020204" pitchFamily="34" charset="0"/>
                </a:rPr>
                <a:t>Stable, common isotopes</a:t>
              </a:r>
            </a:p>
            <a:p>
              <a:pP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~300 known</a:t>
              </a:r>
              <a:endParaRPr lang="en-US" altLang="en-US" sz="1800" b="1" dirty="0">
                <a:solidFill>
                  <a:schemeClr val="tx1"/>
                </a:solidFill>
                <a:latin typeface="Arial" panose="020B0604020202020204" pitchFamily="34" charset="0"/>
                <a:cs typeface="Arial" panose="020B0604020202020204" pitchFamily="34" charset="0"/>
              </a:endParaRPr>
            </a:p>
          </p:txBody>
        </p:sp>
        <p:sp>
          <p:nvSpPr>
            <p:cNvPr id="24" name="Line 12"/>
            <p:cNvSpPr>
              <a:spLocks noChangeShapeType="1"/>
            </p:cNvSpPr>
            <p:nvPr/>
          </p:nvSpPr>
          <p:spPr bwMode="auto">
            <a:xfrm>
              <a:off x="2400" y="1482"/>
              <a:ext cx="337" cy="720"/>
            </a:xfrm>
            <a:prstGeom prst="line">
              <a:avLst/>
            </a:prstGeom>
            <a:noFill/>
            <a:ln w="38100">
              <a:pattFill prst="wdDnDiag">
                <a:fgClr>
                  <a:schemeClr val="folHlink"/>
                </a:fgClr>
                <a:bgClr>
                  <a:schemeClr val="tx1"/>
                </a:bgClr>
              </a:patt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grpSp>
      <p:grpSp>
        <p:nvGrpSpPr>
          <p:cNvPr id="25" name="Group 16"/>
          <p:cNvGrpSpPr>
            <a:grpSpLocks/>
          </p:cNvGrpSpPr>
          <p:nvPr/>
        </p:nvGrpSpPr>
        <p:grpSpPr bwMode="auto">
          <a:xfrm>
            <a:off x="2895600" y="4389820"/>
            <a:ext cx="5029200" cy="923926"/>
            <a:chOff x="2161" y="3162"/>
            <a:chExt cx="3168" cy="582"/>
          </a:xfrm>
        </p:grpSpPr>
        <p:sp>
          <p:nvSpPr>
            <p:cNvPr id="26" name="Text Box 6"/>
            <p:cNvSpPr txBox="1">
              <a:spLocks noChangeArrowheads="1"/>
            </p:cNvSpPr>
            <p:nvPr/>
          </p:nvSpPr>
          <p:spPr bwMode="auto">
            <a:xfrm>
              <a:off x="2929" y="3162"/>
              <a:ext cx="2400" cy="582"/>
            </a:xfrm>
            <a:prstGeom prst="rect">
              <a:avLst/>
            </a:prstGeom>
            <a:noFill/>
            <a:ln w="38100">
              <a:pattFill prst="wdDnDiag">
                <a:fgClr>
                  <a:srgbClr val="3366FF"/>
                </a:fgClr>
                <a:bgClr>
                  <a:srgbClr val="FF3300"/>
                </a:bgClr>
              </a:patt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0"/>
                </a:spcBef>
                <a:buFontTx/>
                <a:buNone/>
              </a:pPr>
              <a:r>
                <a:rPr lang="en-US" altLang="en-US" sz="1800" b="1" dirty="0" smtClean="0">
                  <a:solidFill>
                    <a:srgbClr val="E68EC8"/>
                  </a:solidFill>
                  <a:latin typeface="Arial" panose="020B0604020202020204" pitchFamily="34" charset="0"/>
                  <a:cs typeface="Arial" panose="020B0604020202020204" pitchFamily="34" charset="0"/>
                </a:rPr>
                <a:t>Colored</a:t>
              </a:r>
              <a:r>
                <a:rPr lang="en-US" altLang="en-US" sz="1800" b="1" dirty="0" smtClean="0">
                  <a:solidFill>
                    <a:schemeClr val="tx1"/>
                  </a:solidFill>
                  <a:latin typeface="Arial" panose="020B0604020202020204" pitchFamily="34" charset="0"/>
                  <a:cs typeface="Arial" panose="020B0604020202020204" pitchFamily="34" charset="0"/>
                </a:rPr>
                <a:t> </a:t>
              </a:r>
              <a:r>
                <a:rPr lang="en-US" altLang="en-US" sz="1800" b="1" dirty="0" smtClean="0">
                  <a:solidFill>
                    <a:srgbClr val="66C3DC"/>
                  </a:solidFill>
                  <a:latin typeface="Arial" panose="020B0604020202020204" pitchFamily="34" charset="0"/>
                  <a:cs typeface="Arial" panose="020B0604020202020204" pitchFamily="34" charset="0"/>
                </a:rPr>
                <a:t>squares</a:t>
              </a:r>
            </a:p>
            <a:p>
              <a:pPr eaLnBrk="1" hangingPunct="1">
                <a:spcBef>
                  <a:spcPct val="0"/>
                </a:spcBef>
                <a:buFontTx/>
                <a:buNone/>
              </a:pPr>
              <a:r>
                <a:rPr lang="en-US" altLang="en-US" sz="1800" dirty="0" smtClean="0">
                  <a:solidFill>
                    <a:schemeClr val="tx1"/>
                  </a:solidFill>
                  <a:latin typeface="Arial" panose="020B0604020202020204" pitchFamily="34" charset="0"/>
                  <a:cs typeface="Arial" panose="020B0604020202020204" pitchFamily="34" charset="0"/>
                </a:rPr>
                <a:t>Unstable, radioactive, rare isotopes </a:t>
              </a:r>
            </a:p>
            <a:p>
              <a:pP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&gt;3000 known and growing</a:t>
              </a:r>
              <a:endParaRPr lang="en-US" altLang="en-US" sz="1800" b="1" dirty="0">
                <a:solidFill>
                  <a:schemeClr val="tx1"/>
                </a:solidFill>
                <a:latin typeface="Arial" panose="020B0604020202020204" pitchFamily="34" charset="0"/>
                <a:cs typeface="Arial" panose="020B0604020202020204" pitchFamily="34" charset="0"/>
              </a:endParaRPr>
            </a:p>
          </p:txBody>
        </p:sp>
        <p:sp>
          <p:nvSpPr>
            <p:cNvPr id="28" name="Line 11"/>
            <p:cNvSpPr>
              <a:spLocks noChangeShapeType="1"/>
            </p:cNvSpPr>
            <p:nvPr/>
          </p:nvSpPr>
          <p:spPr bwMode="auto">
            <a:xfrm flipH="1" flipV="1">
              <a:off x="2161" y="3210"/>
              <a:ext cx="763" cy="192"/>
            </a:xfrm>
            <a:prstGeom prst="line">
              <a:avLst/>
            </a:prstGeom>
            <a:noFill/>
            <a:ln w="38100">
              <a:pattFill prst="wdUpDiag">
                <a:fgClr>
                  <a:schemeClr val="accent2"/>
                </a:fgClr>
                <a:bgClr>
                  <a:srgbClr val="FF3300"/>
                </a:bgClr>
              </a:pattFill>
              <a:round/>
              <a:headEnd/>
              <a:tailEnd type="triangle" w="lg" len="lg"/>
            </a:ln>
            <a:extLst>
              <a:ext uri="{909E8E84-426E-40DD-AFC4-6F175D3DCCD1}">
                <a14:hiddenFill xmlns:a14="http://schemas.microsoft.com/office/drawing/2010/main">
                  <a:noFill/>
                </a14:hiddenFill>
              </a:ext>
            </a:extLst>
          </p:spPr>
          <p:txBody>
            <a:bodyPr/>
            <a:lstStyle/>
            <a:p>
              <a:endParaRPr lang="en-US"/>
            </a:p>
          </p:txBody>
        </p:sp>
      </p:grpSp>
      <p:grpSp>
        <p:nvGrpSpPr>
          <p:cNvPr id="31" name="Group 30"/>
          <p:cNvGrpSpPr/>
          <p:nvPr/>
        </p:nvGrpSpPr>
        <p:grpSpPr>
          <a:xfrm>
            <a:off x="1062152" y="3028788"/>
            <a:ext cx="5453508" cy="1396740"/>
            <a:chOff x="964333" y="3124177"/>
            <a:chExt cx="5453508" cy="1396740"/>
          </a:xfrm>
        </p:grpSpPr>
        <p:sp>
          <p:nvSpPr>
            <p:cNvPr id="29" name="TextBox 28"/>
            <p:cNvSpPr txBox="1"/>
            <p:nvPr/>
          </p:nvSpPr>
          <p:spPr>
            <a:xfrm rot="19804706">
              <a:off x="964333" y="3124177"/>
              <a:ext cx="4703931" cy="369332"/>
            </a:xfrm>
            <a:prstGeom prst="rect">
              <a:avLst/>
            </a:prstGeom>
            <a:noFill/>
          </p:spPr>
          <p:txBody>
            <a:bodyPr wrap="none" rtlCol="0">
              <a:prstTxWarp prst="textChevron">
                <a:avLst/>
              </a:prstTxWarp>
              <a:spAutoFit/>
            </a:bodyPr>
            <a:lstStyle/>
            <a:p>
              <a:r>
                <a:rPr lang="en-US" b="1" dirty="0" smtClean="0"/>
                <a:t>Undiscovered Territory</a:t>
              </a:r>
              <a:endParaRPr lang="en-US" b="1" dirty="0"/>
            </a:p>
          </p:txBody>
        </p:sp>
        <p:sp>
          <p:nvSpPr>
            <p:cNvPr id="30" name="TextBox 29"/>
            <p:cNvSpPr txBox="1"/>
            <p:nvPr/>
          </p:nvSpPr>
          <p:spPr>
            <a:xfrm rot="19659361">
              <a:off x="1490290" y="4151585"/>
              <a:ext cx="4927551" cy="369332"/>
            </a:xfrm>
            <a:prstGeom prst="rect">
              <a:avLst/>
            </a:prstGeom>
            <a:noFill/>
          </p:spPr>
          <p:txBody>
            <a:bodyPr wrap="none" rtlCol="0">
              <a:prstTxWarp prst="textChevronInverted">
                <a:avLst/>
              </a:prstTxWarp>
              <a:spAutoFit/>
            </a:bodyPr>
            <a:lstStyle/>
            <a:p>
              <a:r>
                <a:rPr lang="en-US" b="1" dirty="0" smtClean="0"/>
                <a:t>Undiscovered Territory</a:t>
              </a:r>
              <a:endParaRPr lang="en-US" b="1" dirty="0"/>
            </a:p>
          </p:txBody>
        </p:sp>
      </p:grpSp>
    </p:spTree>
    <p:extLst>
      <p:ext uri="{BB962C8B-B14F-4D97-AF65-F5344CB8AC3E}">
        <p14:creationId xmlns:p14="http://schemas.microsoft.com/office/powerpoint/2010/main" val="3143622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6" name="Line 3"/>
          <p:cNvSpPr>
            <a:spLocks noChangeShapeType="1"/>
          </p:cNvSpPr>
          <p:nvPr/>
        </p:nvSpPr>
        <p:spPr bwMode="auto">
          <a:xfrm>
            <a:off x="1098550" y="4368800"/>
            <a:ext cx="6826250" cy="19050"/>
          </a:xfrm>
          <a:prstGeom prst="line">
            <a:avLst/>
          </a:prstGeom>
          <a:noFill/>
          <a:ln w="38100">
            <a:solidFill>
              <a:srgbClr val="D6A1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4"/>
          <p:cNvSpPr>
            <a:spLocks noChangeShapeType="1"/>
          </p:cNvSpPr>
          <p:nvPr/>
        </p:nvSpPr>
        <p:spPr bwMode="auto">
          <a:xfrm>
            <a:off x="1143000" y="2755900"/>
            <a:ext cx="6781800" cy="0"/>
          </a:xfrm>
          <a:prstGeom prst="line">
            <a:avLst/>
          </a:prstGeom>
          <a:noFill/>
          <a:ln w="38100">
            <a:solidFill>
              <a:srgbClr val="D6A16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 name="Title 1"/>
          <p:cNvSpPr>
            <a:spLocks noGrp="1"/>
          </p:cNvSpPr>
          <p:nvPr>
            <p:ph type="title"/>
          </p:nvPr>
        </p:nvSpPr>
        <p:spPr>
          <a:xfrm>
            <a:off x="628650" y="228600"/>
            <a:ext cx="7886700" cy="1325563"/>
          </a:xfrm>
        </p:spPr>
        <p:txBody>
          <a:bodyPr/>
          <a:lstStyle/>
          <a:p>
            <a:r>
              <a:rPr lang="en-US" sz="4000" dirty="0" smtClean="0"/>
              <a:t>How were the elements made?</a:t>
            </a:r>
            <a:endParaRPr lang="en-US" sz="4000" dirty="0"/>
          </a:p>
        </p:txBody>
      </p:sp>
      <p:pic>
        <p:nvPicPr>
          <p:cNvPr id="108" name="Picture 121" descr="newbell3"/>
          <p:cNvPicPr>
            <a:picLocks noChangeAspect="1" noChangeArrowheads="1"/>
          </p:cNvPicPr>
          <p:nvPr/>
        </p:nvPicPr>
        <p:blipFill>
          <a:blip r:embed="rId3">
            <a:clrChange>
              <a:clrFrom>
                <a:srgbClr val="333C2B"/>
              </a:clrFrom>
              <a:clrTo>
                <a:srgbClr val="333C2B">
                  <a:alpha val="0"/>
                </a:srgbClr>
              </a:clrTo>
            </a:clrChange>
            <a:extLst>
              <a:ext uri="{28A0092B-C50C-407E-A947-70E740481C1C}">
                <a14:useLocalDpi xmlns:a14="http://schemas.microsoft.com/office/drawing/2010/main" val="0"/>
              </a:ext>
            </a:extLst>
          </a:blip>
          <a:srcRect/>
          <a:stretch>
            <a:fillRect/>
          </a:stretch>
        </p:blipFill>
        <p:spPr bwMode="auto">
          <a:xfrm>
            <a:off x="1828800" y="1371600"/>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Text Box 6"/>
          <p:cNvSpPr txBox="1">
            <a:spLocks noChangeArrowheads="1"/>
          </p:cNvSpPr>
          <p:nvPr/>
        </p:nvSpPr>
        <p:spPr bwMode="auto">
          <a:xfrm>
            <a:off x="4953000" y="1189038"/>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7030A0"/>
                </a:solidFill>
                <a:latin typeface="Century Gothic" panose="020B0502020202020204" pitchFamily="34" charset="0"/>
              </a:rPr>
              <a:t>A spectacular explosion of energy in </a:t>
            </a:r>
            <a:r>
              <a:rPr lang="en-US" altLang="en-US" sz="1200" b="1" dirty="0" smtClean="0">
                <a:solidFill>
                  <a:srgbClr val="7030A0"/>
                </a:solidFill>
                <a:latin typeface="Century Gothic" panose="020B0502020202020204" pitchFamily="34" charset="0"/>
              </a:rPr>
              <a:t>a growing </a:t>
            </a:r>
            <a:r>
              <a:rPr lang="en-US" altLang="en-US" sz="1200" b="1" dirty="0">
                <a:solidFill>
                  <a:srgbClr val="7030A0"/>
                </a:solidFill>
                <a:latin typeface="Century Gothic" panose="020B0502020202020204" pitchFamily="34" charset="0"/>
              </a:rPr>
              <a:t>universe… the Big Bang !!</a:t>
            </a:r>
          </a:p>
        </p:txBody>
      </p:sp>
      <p:sp>
        <p:nvSpPr>
          <p:cNvPr id="111" name="Text Box 8"/>
          <p:cNvSpPr txBox="1">
            <a:spLocks noChangeArrowheads="1"/>
          </p:cNvSpPr>
          <p:nvPr/>
        </p:nvSpPr>
        <p:spPr bwMode="auto">
          <a:xfrm>
            <a:off x="5096495" y="1782763"/>
            <a:ext cx="78678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a:solidFill>
                  <a:srgbClr val="FF9933"/>
                </a:solidFill>
                <a:latin typeface="Century Gothic" panose="020B0502020202020204" pitchFamily="34" charset="0"/>
              </a:rPr>
              <a:t>Inflation</a:t>
            </a:r>
          </a:p>
        </p:txBody>
      </p:sp>
      <p:grpSp>
        <p:nvGrpSpPr>
          <p:cNvPr id="112" name="Group 12"/>
          <p:cNvGrpSpPr>
            <a:grpSpLocks/>
          </p:cNvGrpSpPr>
          <p:nvPr/>
        </p:nvGrpSpPr>
        <p:grpSpPr bwMode="auto">
          <a:xfrm rot="179025">
            <a:off x="5181600" y="2154113"/>
            <a:ext cx="854075" cy="2532062"/>
            <a:chOff x="3127" y="1013"/>
            <a:chExt cx="636" cy="1886"/>
          </a:xfrm>
        </p:grpSpPr>
        <p:sp>
          <p:nvSpPr>
            <p:cNvPr id="113" name="Arc 13"/>
            <p:cNvSpPr>
              <a:spLocks/>
            </p:cNvSpPr>
            <p:nvPr/>
          </p:nvSpPr>
          <p:spPr bwMode="auto">
            <a:xfrm rot="15915948" flipV="1">
              <a:off x="2449" y="1691"/>
              <a:ext cx="1886" cy="529"/>
            </a:xfrm>
            <a:custGeom>
              <a:avLst/>
              <a:gdLst>
                <a:gd name="T0" fmla="*/ 0 w 21520"/>
                <a:gd name="T1" fmla="*/ 0 h 21427"/>
                <a:gd name="T2" fmla="*/ 0 w 21520"/>
                <a:gd name="T3" fmla="*/ 0 h 21427"/>
                <a:gd name="T4" fmla="*/ 0 w 21520"/>
                <a:gd name="T5" fmla="*/ 0 h 21427"/>
                <a:gd name="T6" fmla="*/ 0 60000 65536"/>
                <a:gd name="T7" fmla="*/ 0 60000 65536"/>
                <a:gd name="T8" fmla="*/ 0 60000 65536"/>
                <a:gd name="T9" fmla="*/ 0 w 21520"/>
                <a:gd name="T10" fmla="*/ 0 h 21427"/>
                <a:gd name="T11" fmla="*/ 21520 w 21520"/>
                <a:gd name="T12" fmla="*/ 21427 h 21427"/>
              </a:gdLst>
              <a:ahLst/>
              <a:cxnLst>
                <a:cxn ang="T6">
                  <a:pos x="T0" y="T1"/>
                </a:cxn>
                <a:cxn ang="T7">
                  <a:pos x="T2" y="T3"/>
                </a:cxn>
                <a:cxn ang="T8">
                  <a:pos x="T4" y="T5"/>
                </a:cxn>
              </a:cxnLst>
              <a:rect l="T9" t="T10" r="T11" b="T12"/>
              <a:pathLst>
                <a:path w="21520" h="21427" fill="none" extrusionOk="0">
                  <a:moveTo>
                    <a:pt x="2726" y="-1"/>
                  </a:moveTo>
                  <a:cubicBezTo>
                    <a:pt x="12819" y="1283"/>
                    <a:pt x="20648" y="9437"/>
                    <a:pt x="21520" y="19574"/>
                  </a:cubicBezTo>
                </a:path>
                <a:path w="21520" h="21427" stroke="0" extrusionOk="0">
                  <a:moveTo>
                    <a:pt x="2726" y="-1"/>
                  </a:moveTo>
                  <a:cubicBezTo>
                    <a:pt x="12819" y="1283"/>
                    <a:pt x="20648" y="9437"/>
                    <a:pt x="21520" y="19574"/>
                  </a:cubicBezTo>
                  <a:lnTo>
                    <a:pt x="0" y="21427"/>
                  </a:lnTo>
                  <a:lnTo>
                    <a:pt x="2726" y="-1"/>
                  </a:lnTo>
                  <a:close/>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4" name="Freeform 14"/>
            <p:cNvSpPr>
              <a:spLocks/>
            </p:cNvSpPr>
            <p:nvPr/>
          </p:nvSpPr>
          <p:spPr bwMode="auto">
            <a:xfrm rot="4777456">
              <a:off x="3685" y="2541"/>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D6009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5" name="Text Box 15"/>
          <p:cNvSpPr txBox="1">
            <a:spLocks noChangeArrowheads="1"/>
          </p:cNvSpPr>
          <p:nvPr/>
        </p:nvSpPr>
        <p:spPr bwMode="auto">
          <a:xfrm>
            <a:off x="5621311" y="2301293"/>
            <a:ext cx="1004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D60093"/>
                </a:solidFill>
                <a:latin typeface="Century Gothic" panose="020B0502020202020204" pitchFamily="34" charset="0"/>
              </a:rPr>
              <a:t>Slowing expansion</a:t>
            </a:r>
          </a:p>
        </p:txBody>
      </p:sp>
      <p:grpSp>
        <p:nvGrpSpPr>
          <p:cNvPr id="116" name="Group 16"/>
          <p:cNvGrpSpPr>
            <a:grpSpLocks/>
          </p:cNvGrpSpPr>
          <p:nvPr/>
        </p:nvGrpSpPr>
        <p:grpSpPr bwMode="auto">
          <a:xfrm rot="108441">
            <a:off x="6061696" y="4170651"/>
            <a:ext cx="955675" cy="819150"/>
            <a:chOff x="4075" y="2956"/>
            <a:chExt cx="712" cy="611"/>
          </a:xfrm>
        </p:grpSpPr>
        <p:sp>
          <p:nvSpPr>
            <p:cNvPr id="117" name="Arc 17"/>
            <p:cNvSpPr>
              <a:spLocks/>
            </p:cNvSpPr>
            <p:nvPr/>
          </p:nvSpPr>
          <p:spPr bwMode="auto">
            <a:xfrm rot="3080490" flipV="1">
              <a:off x="4155" y="2876"/>
              <a:ext cx="551" cy="712"/>
            </a:xfrm>
            <a:custGeom>
              <a:avLst/>
              <a:gdLst>
                <a:gd name="T0" fmla="*/ 0 w 19276"/>
                <a:gd name="T1" fmla="*/ 0 h 21600"/>
                <a:gd name="T2" fmla="*/ 0 w 19276"/>
                <a:gd name="T3" fmla="*/ 0 h 21600"/>
                <a:gd name="T4" fmla="*/ 0 w 19276"/>
                <a:gd name="T5" fmla="*/ 0 h 21600"/>
                <a:gd name="T6" fmla="*/ 0 60000 65536"/>
                <a:gd name="T7" fmla="*/ 0 60000 65536"/>
                <a:gd name="T8" fmla="*/ 0 60000 65536"/>
                <a:gd name="T9" fmla="*/ 0 w 19276"/>
                <a:gd name="T10" fmla="*/ 0 h 21600"/>
                <a:gd name="T11" fmla="*/ 19276 w 19276"/>
                <a:gd name="T12" fmla="*/ 21600 h 21600"/>
              </a:gdLst>
              <a:ahLst/>
              <a:cxnLst>
                <a:cxn ang="T6">
                  <a:pos x="T0" y="T1"/>
                </a:cxn>
                <a:cxn ang="T7">
                  <a:pos x="T2" y="T3"/>
                </a:cxn>
                <a:cxn ang="T8">
                  <a:pos x="T4" y="T5"/>
                </a:cxn>
              </a:cxnLst>
              <a:rect l="T9" t="T10" r="T11" b="T12"/>
              <a:pathLst>
                <a:path w="19276" h="21600" fill="none" extrusionOk="0">
                  <a:moveTo>
                    <a:pt x="0" y="320"/>
                  </a:moveTo>
                  <a:cubicBezTo>
                    <a:pt x="1223" y="107"/>
                    <a:pt x="2463" y="-1"/>
                    <a:pt x="3706" y="0"/>
                  </a:cubicBezTo>
                  <a:cubicBezTo>
                    <a:pt x="9581" y="0"/>
                    <a:pt x="15203" y="2393"/>
                    <a:pt x="19276" y="6628"/>
                  </a:cubicBezTo>
                </a:path>
                <a:path w="19276" h="21600" stroke="0" extrusionOk="0">
                  <a:moveTo>
                    <a:pt x="0" y="320"/>
                  </a:moveTo>
                  <a:cubicBezTo>
                    <a:pt x="1223" y="107"/>
                    <a:pt x="2463" y="-1"/>
                    <a:pt x="3706" y="0"/>
                  </a:cubicBezTo>
                  <a:cubicBezTo>
                    <a:pt x="9581" y="0"/>
                    <a:pt x="15203" y="2393"/>
                    <a:pt x="19276" y="6628"/>
                  </a:cubicBezTo>
                  <a:lnTo>
                    <a:pt x="3706" y="21600"/>
                  </a:lnTo>
                  <a:lnTo>
                    <a:pt x="0" y="320"/>
                  </a:lnTo>
                  <a:close/>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8" name="Freeform 18"/>
            <p:cNvSpPr>
              <a:spLocks/>
            </p:cNvSpPr>
            <p:nvPr/>
          </p:nvSpPr>
          <p:spPr bwMode="auto">
            <a:xfrm rot="-534416">
              <a:off x="4465" y="3489"/>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0099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9" name="Text Box 19"/>
          <p:cNvSpPr txBox="1">
            <a:spLocks noChangeArrowheads="1"/>
          </p:cNvSpPr>
          <p:nvPr/>
        </p:nvSpPr>
        <p:spPr bwMode="auto">
          <a:xfrm>
            <a:off x="6121202" y="4408745"/>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0099FF"/>
                </a:solidFill>
                <a:latin typeface="Century Gothic" panose="020B0502020202020204" pitchFamily="34" charset="0"/>
              </a:rPr>
              <a:t>Accelerating expansion</a:t>
            </a:r>
          </a:p>
        </p:txBody>
      </p:sp>
      <p:grpSp>
        <p:nvGrpSpPr>
          <p:cNvPr id="120" name="Group 9"/>
          <p:cNvGrpSpPr>
            <a:grpSpLocks/>
          </p:cNvGrpSpPr>
          <p:nvPr/>
        </p:nvGrpSpPr>
        <p:grpSpPr bwMode="auto">
          <a:xfrm rot="170938">
            <a:off x="4829616" y="1768002"/>
            <a:ext cx="299108" cy="334151"/>
            <a:chOff x="2923" y="774"/>
            <a:chExt cx="282" cy="315"/>
          </a:xfrm>
        </p:grpSpPr>
        <p:sp>
          <p:nvSpPr>
            <p:cNvPr id="121" name="Arc 10"/>
            <p:cNvSpPr>
              <a:spLocks/>
            </p:cNvSpPr>
            <p:nvPr/>
          </p:nvSpPr>
          <p:spPr bwMode="auto">
            <a:xfrm rot="4513039" flipV="1">
              <a:off x="2914" y="783"/>
              <a:ext cx="300" cy="282"/>
            </a:xfrm>
            <a:custGeom>
              <a:avLst/>
              <a:gdLst>
                <a:gd name="T0" fmla="*/ 0 w 24139"/>
                <a:gd name="T1" fmla="*/ 0 h 21600"/>
                <a:gd name="T2" fmla="*/ 0 w 24139"/>
                <a:gd name="T3" fmla="*/ 0 h 21600"/>
                <a:gd name="T4" fmla="*/ 0 w 24139"/>
                <a:gd name="T5" fmla="*/ 0 h 21600"/>
                <a:gd name="T6" fmla="*/ 0 60000 65536"/>
                <a:gd name="T7" fmla="*/ 0 60000 65536"/>
                <a:gd name="T8" fmla="*/ 0 60000 65536"/>
                <a:gd name="T9" fmla="*/ 0 w 24139"/>
                <a:gd name="T10" fmla="*/ 0 h 21600"/>
                <a:gd name="T11" fmla="*/ 24139 w 24139"/>
                <a:gd name="T12" fmla="*/ 21600 h 21600"/>
              </a:gdLst>
              <a:ahLst/>
              <a:cxnLst>
                <a:cxn ang="T6">
                  <a:pos x="T0" y="T1"/>
                </a:cxn>
                <a:cxn ang="T7">
                  <a:pos x="T2" y="T3"/>
                </a:cxn>
                <a:cxn ang="T8">
                  <a:pos x="T4" y="T5"/>
                </a:cxn>
              </a:cxnLst>
              <a:rect l="T9" t="T10" r="T11" b="T12"/>
              <a:pathLst>
                <a:path w="24139" h="21600" fill="none" extrusionOk="0">
                  <a:moveTo>
                    <a:pt x="0" y="320"/>
                  </a:moveTo>
                  <a:cubicBezTo>
                    <a:pt x="1223" y="107"/>
                    <a:pt x="2463" y="-1"/>
                    <a:pt x="3706" y="0"/>
                  </a:cubicBezTo>
                  <a:cubicBezTo>
                    <a:pt x="12935" y="0"/>
                    <a:pt x="21145" y="5864"/>
                    <a:pt x="24138" y="14595"/>
                  </a:cubicBezTo>
                </a:path>
                <a:path w="24139" h="21600" stroke="0" extrusionOk="0">
                  <a:moveTo>
                    <a:pt x="0" y="320"/>
                  </a:moveTo>
                  <a:cubicBezTo>
                    <a:pt x="1223" y="107"/>
                    <a:pt x="2463" y="-1"/>
                    <a:pt x="3706" y="0"/>
                  </a:cubicBezTo>
                  <a:cubicBezTo>
                    <a:pt x="12935" y="0"/>
                    <a:pt x="21145" y="5864"/>
                    <a:pt x="24138" y="14595"/>
                  </a:cubicBezTo>
                  <a:lnTo>
                    <a:pt x="3706" y="21600"/>
                  </a:lnTo>
                  <a:lnTo>
                    <a:pt x="0" y="320"/>
                  </a:lnTo>
                  <a:close/>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22" name="Freeform 11"/>
            <p:cNvSpPr>
              <a:spLocks/>
            </p:cNvSpPr>
            <p:nvPr/>
          </p:nvSpPr>
          <p:spPr bwMode="auto">
            <a:xfrm rot="-534416">
              <a:off x="3127" y="1011"/>
              <a:ext cx="78" cy="78"/>
            </a:xfrm>
            <a:custGeom>
              <a:avLst/>
              <a:gdLst>
                <a:gd name="T0" fmla="*/ 0 w 78"/>
                <a:gd name="T1" fmla="*/ 0 h 78"/>
                <a:gd name="T2" fmla="*/ 78 w 78"/>
                <a:gd name="T3" fmla="*/ 54 h 78"/>
                <a:gd name="T4" fmla="*/ 0 w 78"/>
                <a:gd name="T5" fmla="*/ 78 h 78"/>
                <a:gd name="T6" fmla="*/ 0 60000 65536"/>
                <a:gd name="T7" fmla="*/ 0 60000 65536"/>
                <a:gd name="T8" fmla="*/ 0 60000 65536"/>
                <a:gd name="T9" fmla="*/ 0 w 78"/>
                <a:gd name="T10" fmla="*/ 0 h 78"/>
                <a:gd name="T11" fmla="*/ 78 w 78"/>
                <a:gd name="T12" fmla="*/ 78 h 78"/>
              </a:gdLst>
              <a:ahLst/>
              <a:cxnLst>
                <a:cxn ang="T6">
                  <a:pos x="T0" y="T1"/>
                </a:cxn>
                <a:cxn ang="T7">
                  <a:pos x="T2" y="T3"/>
                </a:cxn>
                <a:cxn ang="T8">
                  <a:pos x="T4" y="T5"/>
                </a:cxn>
              </a:cxnLst>
              <a:rect l="T9" t="T10" r="T11" b="T12"/>
              <a:pathLst>
                <a:path w="78" h="78">
                  <a:moveTo>
                    <a:pt x="0" y="0"/>
                  </a:moveTo>
                  <a:lnTo>
                    <a:pt x="78" y="54"/>
                  </a:lnTo>
                  <a:lnTo>
                    <a:pt x="0" y="78"/>
                  </a:lnTo>
                </a:path>
              </a:pathLst>
            </a:custGeom>
            <a:noFill/>
            <a:ln w="57150">
              <a:solidFill>
                <a:srgbClr val="FF9933"/>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109" name="Picture 122" descr="explosion_test"/>
          <p:cNvPicPr>
            <a:picLocks noChangeAspect="1" noChangeArrowheads="1"/>
          </p:cNvPicPr>
          <p:nvPr/>
        </p:nvPicPr>
        <p:blipFill>
          <a:blip r:embed="rId4">
            <a:clrChange>
              <a:clrFrom>
                <a:srgbClr val="333C2B"/>
              </a:clrFrom>
              <a:clrTo>
                <a:srgbClr val="333C2B">
                  <a:alpha val="0"/>
                </a:srgbClr>
              </a:clrTo>
            </a:clrChange>
            <a:extLst>
              <a:ext uri="{28A0092B-C50C-407E-A947-70E740481C1C}">
                <a14:useLocalDpi xmlns:a14="http://schemas.microsoft.com/office/drawing/2010/main" val="0"/>
              </a:ext>
            </a:extLst>
          </a:blip>
          <a:srcRect/>
          <a:stretch>
            <a:fillRect/>
          </a:stretch>
        </p:blipFill>
        <p:spPr bwMode="auto">
          <a:xfrm>
            <a:off x="3505200" y="857250"/>
            <a:ext cx="19050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 name="Text Box 52"/>
          <p:cNvSpPr txBox="1">
            <a:spLocks noChangeArrowheads="1"/>
          </p:cNvSpPr>
          <p:nvPr/>
        </p:nvSpPr>
        <p:spPr bwMode="auto">
          <a:xfrm>
            <a:off x="5880512" y="3786854"/>
            <a:ext cx="13088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200" b="1" dirty="0">
                <a:solidFill>
                  <a:srgbClr val="FF99FF"/>
                </a:solidFill>
                <a:latin typeface="Century Gothic" panose="020B0502020202020204" pitchFamily="34" charset="0"/>
              </a:rPr>
              <a:t>Formation of </a:t>
            </a:r>
            <a:r>
              <a:rPr lang="en-US" altLang="en-US" sz="1200" b="1" dirty="0" smtClean="0">
                <a:solidFill>
                  <a:srgbClr val="FF99FF"/>
                </a:solidFill>
                <a:latin typeface="Century Gothic" panose="020B0502020202020204" pitchFamily="34" charset="0"/>
              </a:rPr>
              <a:t>the </a:t>
            </a:r>
            <a:r>
              <a:rPr lang="en-US" altLang="en-US" sz="1200" b="1" dirty="0">
                <a:solidFill>
                  <a:srgbClr val="FF99FF"/>
                </a:solidFill>
                <a:latin typeface="Century Gothic" panose="020B0502020202020204" pitchFamily="34" charset="0"/>
              </a:rPr>
              <a:t>first stars</a:t>
            </a:r>
          </a:p>
        </p:txBody>
      </p:sp>
      <p:sp>
        <p:nvSpPr>
          <p:cNvPr id="128" name="AutoShape 20"/>
          <p:cNvSpPr>
            <a:spLocks noChangeArrowheads="1"/>
          </p:cNvSpPr>
          <p:nvPr/>
        </p:nvSpPr>
        <p:spPr bwMode="auto">
          <a:xfrm>
            <a:off x="7681912" y="1902766"/>
            <a:ext cx="1157288" cy="4047989"/>
          </a:xfrm>
          <a:prstGeom prst="downArrow">
            <a:avLst>
              <a:gd name="adj1" fmla="val 60417"/>
              <a:gd name="adj2" fmla="val 39456"/>
            </a:avLst>
          </a:prstGeom>
          <a:gradFill rotWithShape="0">
            <a:gsLst>
              <a:gs pos="0">
                <a:srgbClr val="FFFFCC"/>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29" name="Text Box 21"/>
          <p:cNvSpPr txBox="1">
            <a:spLocks noChangeArrowheads="1"/>
          </p:cNvSpPr>
          <p:nvPr/>
        </p:nvSpPr>
        <p:spPr bwMode="auto">
          <a:xfrm>
            <a:off x="7915274" y="2438400"/>
            <a:ext cx="6410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b="1" dirty="0">
                <a:solidFill>
                  <a:srgbClr val="D6A162"/>
                </a:solidFill>
                <a:latin typeface="Century Gothic" panose="020B0502020202020204" pitchFamily="34" charset="0"/>
              </a:rPr>
              <a:t>4 min after Big Bang</a:t>
            </a:r>
          </a:p>
        </p:txBody>
      </p:sp>
      <p:sp>
        <p:nvSpPr>
          <p:cNvPr id="130" name="Text Box 53"/>
          <p:cNvSpPr txBox="1">
            <a:spLocks noChangeArrowheads="1"/>
          </p:cNvSpPr>
          <p:nvPr/>
        </p:nvSpPr>
        <p:spPr bwMode="auto">
          <a:xfrm>
            <a:off x="7829550" y="5583793"/>
            <a:ext cx="60960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400" b="1" dirty="0">
                <a:solidFill>
                  <a:srgbClr val="D6A162"/>
                </a:solidFill>
                <a:latin typeface="Century Gothic" panose="020B0502020202020204" pitchFamily="34" charset="0"/>
              </a:rPr>
              <a:t>Now</a:t>
            </a:r>
          </a:p>
        </p:txBody>
      </p:sp>
      <p:sp>
        <p:nvSpPr>
          <p:cNvPr id="131" name="Text Box 118"/>
          <p:cNvSpPr txBox="1">
            <a:spLocks noChangeArrowheads="1"/>
          </p:cNvSpPr>
          <p:nvPr/>
        </p:nvSpPr>
        <p:spPr bwMode="auto">
          <a:xfrm>
            <a:off x="7915275" y="3886200"/>
            <a:ext cx="6410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r" eaLnBrk="1" hangingPunct="1">
              <a:spcBef>
                <a:spcPct val="50000"/>
              </a:spcBef>
              <a:buFontTx/>
              <a:buNone/>
            </a:pPr>
            <a:r>
              <a:rPr lang="en-US" altLang="en-US" sz="1200" b="1" dirty="0">
                <a:solidFill>
                  <a:srgbClr val="D6A162"/>
                </a:solidFill>
                <a:latin typeface="Century Gothic" panose="020B0502020202020204" pitchFamily="34" charset="0"/>
              </a:rPr>
              <a:t>One billion years after Big Bang</a:t>
            </a:r>
          </a:p>
        </p:txBody>
      </p:sp>
      <p:sp>
        <p:nvSpPr>
          <p:cNvPr id="132" name="AutoShape 20"/>
          <p:cNvSpPr>
            <a:spLocks noChangeArrowheads="1"/>
          </p:cNvSpPr>
          <p:nvPr/>
        </p:nvSpPr>
        <p:spPr bwMode="auto">
          <a:xfrm>
            <a:off x="247252" y="1902766"/>
            <a:ext cx="1157288" cy="4047989"/>
          </a:xfrm>
          <a:prstGeom prst="downArrow">
            <a:avLst>
              <a:gd name="adj1" fmla="val 60417"/>
              <a:gd name="adj2" fmla="val 39456"/>
            </a:avLst>
          </a:prstGeom>
          <a:gradFill rotWithShape="0">
            <a:gsLst>
              <a:gs pos="0">
                <a:srgbClr val="FFFFCC"/>
              </a:gs>
              <a:gs pos="100000">
                <a:schemeClr val="bg1"/>
              </a:gs>
            </a:gsLst>
            <a:lin ang="5400000" scaled="1"/>
          </a:gra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33" name="Text Box 48"/>
          <p:cNvSpPr txBox="1">
            <a:spLocks noChangeArrowheads="1"/>
          </p:cNvSpPr>
          <p:nvPr/>
        </p:nvSpPr>
        <p:spPr bwMode="auto">
          <a:xfrm>
            <a:off x="533400" y="2540293"/>
            <a:ext cx="60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1.8 Billion ºF</a:t>
            </a:r>
          </a:p>
        </p:txBody>
      </p:sp>
      <p:sp>
        <p:nvSpPr>
          <p:cNvPr id="134" name="Text Box 51"/>
          <p:cNvSpPr txBox="1">
            <a:spLocks noChangeArrowheads="1"/>
          </p:cNvSpPr>
          <p:nvPr/>
        </p:nvSpPr>
        <p:spPr bwMode="auto">
          <a:xfrm>
            <a:off x="566738" y="4241800"/>
            <a:ext cx="51911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440 ºF</a:t>
            </a:r>
          </a:p>
        </p:txBody>
      </p:sp>
      <p:sp>
        <p:nvSpPr>
          <p:cNvPr id="135" name="Text Box 54"/>
          <p:cNvSpPr txBox="1">
            <a:spLocks noChangeArrowheads="1"/>
          </p:cNvSpPr>
          <p:nvPr/>
        </p:nvSpPr>
        <p:spPr bwMode="auto">
          <a:xfrm>
            <a:off x="592110" y="5600418"/>
            <a:ext cx="6096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D6A162"/>
                </a:solidFill>
                <a:latin typeface="Century Gothic" panose="020B0502020202020204" pitchFamily="34" charset="0"/>
              </a:rPr>
              <a:t>-450 ºF</a:t>
            </a:r>
          </a:p>
        </p:txBody>
      </p:sp>
      <p:sp>
        <p:nvSpPr>
          <p:cNvPr id="136" name="TextBox 135"/>
          <p:cNvSpPr txBox="1"/>
          <p:nvPr/>
        </p:nvSpPr>
        <p:spPr>
          <a:xfrm>
            <a:off x="1181229" y="1071617"/>
            <a:ext cx="2351430" cy="1569660"/>
          </a:xfrm>
          <a:prstGeom prst="rect">
            <a:avLst/>
          </a:prstGeom>
          <a:noFill/>
        </p:spPr>
        <p:txBody>
          <a:bodyPr wrap="square" rtlCol="0">
            <a:spAutoFit/>
          </a:bodyPr>
          <a:lstStyle/>
          <a:p>
            <a:r>
              <a:rPr lang="en-US" sz="1200" dirty="0" smtClean="0">
                <a:latin typeface="Book Antiqua" panose="02040602050305030304" pitchFamily="18" charset="0"/>
              </a:rPr>
              <a:t>The Joint Institute for Nuclear Astrophysics (JINA) presents</a:t>
            </a:r>
          </a:p>
          <a:p>
            <a:r>
              <a:rPr lang="en-US" sz="2400" b="1" dirty="0" smtClean="0">
                <a:latin typeface="Arial Black" panose="020B0A04020102020204" pitchFamily="34" charset="0"/>
              </a:rPr>
              <a:t>A Short History of the Universe</a:t>
            </a:r>
          </a:p>
        </p:txBody>
      </p:sp>
      <p:pic>
        <p:nvPicPr>
          <p:cNvPr id="137" name="Picture 1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508" y="1088240"/>
            <a:ext cx="722721" cy="797903"/>
          </a:xfrm>
          <a:prstGeom prst="rect">
            <a:avLst/>
          </a:prstGeom>
        </p:spPr>
      </p:pic>
      <p:sp>
        <p:nvSpPr>
          <p:cNvPr id="138" name="Text Box 49"/>
          <p:cNvSpPr txBox="1">
            <a:spLocks noChangeArrowheads="1"/>
          </p:cNvSpPr>
          <p:nvPr/>
        </p:nvSpPr>
        <p:spPr bwMode="auto">
          <a:xfrm>
            <a:off x="2882383" y="5249108"/>
            <a:ext cx="32931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50000"/>
              </a:spcBef>
              <a:buFontTx/>
              <a:buNone/>
            </a:pPr>
            <a:r>
              <a:rPr lang="en-US" altLang="en-US" sz="1400" b="1" dirty="0" smtClean="0">
                <a:solidFill>
                  <a:srgbClr val="FF0000"/>
                </a:solidFill>
                <a:effectLst>
                  <a:outerShdw blurRad="38100" dist="38100" dir="2700000" algn="tl">
                    <a:srgbClr val="000000">
                      <a:alpha val="43137"/>
                    </a:srgbClr>
                  </a:outerShdw>
                </a:effectLst>
                <a:latin typeface="Century Gothic" panose="020B0502020202020204" pitchFamily="34" charset="0"/>
              </a:rPr>
              <a:t>Neutron-star mergers &amp; supernovae  may create </a:t>
            </a:r>
            <a:r>
              <a:rPr lang="en-US" altLang="en-US" sz="1400" b="1" dirty="0">
                <a:solidFill>
                  <a:schemeClr val="bg1"/>
                </a:solidFill>
                <a:effectLst>
                  <a:outerShdw blurRad="38100" dist="38100" dir="2700000" algn="tl">
                    <a:srgbClr val="000000">
                      <a:alpha val="43137"/>
                    </a:srgbClr>
                  </a:outerShdw>
                </a:effectLst>
                <a:latin typeface="Century Gothic" panose="020B0502020202020204" pitchFamily="34" charset="0"/>
              </a:rPr>
              <a:t>unstable isotopes </a:t>
            </a:r>
            <a:r>
              <a:rPr lang="en-US" altLang="en-US" sz="1400" b="1" dirty="0">
                <a:solidFill>
                  <a:srgbClr val="FF0000"/>
                </a:solidFill>
                <a:effectLst>
                  <a:outerShdw blurRad="38100" dist="38100" dir="2700000" algn="tl">
                    <a:srgbClr val="000000">
                      <a:alpha val="43137"/>
                    </a:srgbClr>
                  </a:outerShdw>
                </a:effectLst>
                <a:latin typeface="Century Gothic" panose="020B0502020202020204" pitchFamily="34" charset="0"/>
              </a:rPr>
              <a:t>that will </a:t>
            </a:r>
            <a:r>
              <a:rPr lang="en-US" altLang="en-US" sz="1400" b="1" i="1" dirty="0" smtClean="0">
                <a:solidFill>
                  <a:srgbClr val="FF0000"/>
                </a:solidFill>
                <a:effectLst>
                  <a:outerShdw blurRad="38100" dist="38100" dir="2700000" algn="tl">
                    <a:srgbClr val="000000">
                      <a:alpha val="43137"/>
                    </a:srgbClr>
                  </a:outerShdw>
                </a:effectLst>
                <a:latin typeface="Century Gothic" panose="020B0502020202020204" pitchFamily="34" charset="0"/>
              </a:rPr>
              <a:t>decay</a:t>
            </a:r>
            <a:r>
              <a:rPr lang="en-US" altLang="en-US" sz="1400" b="1" dirty="0" smtClean="0">
                <a:solidFill>
                  <a:srgbClr val="FF0000"/>
                </a:solidFill>
                <a:effectLst>
                  <a:outerShdw blurRad="38100" dist="38100" dir="2700000" algn="tl">
                    <a:srgbClr val="000000">
                      <a:alpha val="43137"/>
                    </a:srgbClr>
                  </a:outerShdw>
                </a:effectLst>
                <a:latin typeface="Century Gothic" panose="020B0502020202020204" pitchFamily="34" charset="0"/>
              </a:rPr>
              <a:t> </a:t>
            </a:r>
            <a:r>
              <a:rPr lang="en-US" altLang="en-US" sz="1400" b="1" dirty="0">
                <a:solidFill>
                  <a:srgbClr val="FF0000"/>
                </a:solidFill>
                <a:effectLst>
                  <a:outerShdw blurRad="38100" dist="38100" dir="2700000" algn="tl">
                    <a:srgbClr val="000000">
                      <a:alpha val="43137"/>
                    </a:srgbClr>
                  </a:outerShdw>
                </a:effectLst>
                <a:latin typeface="Century Gothic" panose="020B0502020202020204" pitchFamily="34" charset="0"/>
              </a:rPr>
              <a:t>into heavier elements!</a:t>
            </a:r>
          </a:p>
        </p:txBody>
      </p:sp>
      <p:sp>
        <p:nvSpPr>
          <p:cNvPr id="139" name="Text Box 22"/>
          <p:cNvSpPr txBox="1">
            <a:spLocks noChangeArrowheads="1"/>
          </p:cNvSpPr>
          <p:nvPr/>
        </p:nvSpPr>
        <p:spPr bwMode="auto">
          <a:xfrm>
            <a:off x="3352800" y="2895600"/>
            <a:ext cx="2667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400" b="1" dirty="0">
                <a:solidFill>
                  <a:srgbClr val="67B14B"/>
                </a:solidFill>
                <a:latin typeface="Century Gothic" panose="020B0502020202020204" pitchFamily="34" charset="0"/>
              </a:rPr>
              <a:t>The first nuclei are made: Hydrogen and Helium</a:t>
            </a:r>
          </a:p>
        </p:txBody>
      </p:sp>
      <p:grpSp>
        <p:nvGrpSpPr>
          <p:cNvPr id="169" name="Group 168"/>
          <p:cNvGrpSpPr/>
          <p:nvPr/>
        </p:nvGrpSpPr>
        <p:grpSpPr>
          <a:xfrm>
            <a:off x="3545488" y="2362200"/>
            <a:ext cx="2169512" cy="691203"/>
            <a:chOff x="3486196" y="2514600"/>
            <a:chExt cx="2169512" cy="691203"/>
          </a:xfrm>
        </p:grpSpPr>
        <p:grpSp>
          <p:nvGrpSpPr>
            <p:cNvPr id="140" name="Group 23"/>
            <p:cNvGrpSpPr>
              <a:grpSpLocks/>
            </p:cNvGrpSpPr>
            <p:nvPr/>
          </p:nvGrpSpPr>
          <p:grpSpPr bwMode="auto">
            <a:xfrm>
              <a:off x="4120062" y="2743200"/>
              <a:ext cx="1377008" cy="462603"/>
              <a:chOff x="2350" y="2443"/>
              <a:chExt cx="1196" cy="385"/>
            </a:xfrm>
          </p:grpSpPr>
          <p:sp>
            <p:nvSpPr>
              <p:cNvPr id="141" name="AutoShape 29"/>
              <p:cNvSpPr>
                <a:spLocks noChangeArrowheads="1"/>
              </p:cNvSpPr>
              <p:nvPr/>
            </p:nvSpPr>
            <p:spPr bwMode="auto">
              <a:xfrm>
                <a:off x="2350" y="2448"/>
                <a:ext cx="154" cy="244"/>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42" name="AutoShape 36"/>
              <p:cNvSpPr>
                <a:spLocks noChangeArrowheads="1"/>
              </p:cNvSpPr>
              <p:nvPr/>
            </p:nvSpPr>
            <p:spPr bwMode="auto">
              <a:xfrm>
                <a:off x="2970" y="2443"/>
                <a:ext cx="154" cy="244"/>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43" name="Text Box 46"/>
              <p:cNvSpPr txBox="1">
                <a:spLocks noChangeArrowheads="1"/>
              </p:cNvSpPr>
              <p:nvPr/>
            </p:nvSpPr>
            <p:spPr bwMode="auto">
              <a:xfrm>
                <a:off x="3354" y="2448"/>
                <a:ext cx="192" cy="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endParaRPr lang="en-US" altLang="en-US" sz="2400" b="1">
                  <a:solidFill>
                    <a:srgbClr val="66FFCC"/>
                  </a:solidFill>
                  <a:latin typeface="Comic Sans MS" panose="030F0702030302020204" pitchFamily="66" charset="0"/>
                </a:endParaRPr>
              </a:p>
            </p:txBody>
          </p:sp>
        </p:grpSp>
        <p:sp>
          <p:nvSpPr>
            <p:cNvPr id="144" name="Line 70"/>
            <p:cNvSpPr>
              <a:spLocks noChangeShapeType="1"/>
            </p:cNvSpPr>
            <p:nvPr/>
          </p:nvSpPr>
          <p:spPr bwMode="auto">
            <a:xfrm flipV="1">
              <a:off x="3678844" y="2887646"/>
              <a:ext cx="102200" cy="6722"/>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45" name="Line 70"/>
            <p:cNvSpPr>
              <a:spLocks noChangeShapeType="1"/>
            </p:cNvSpPr>
            <p:nvPr/>
          </p:nvSpPr>
          <p:spPr bwMode="auto">
            <a:xfrm flipH="1" flipV="1">
              <a:off x="3807806" y="2889456"/>
              <a:ext cx="114145" cy="1869"/>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46" name="Line 70"/>
            <p:cNvSpPr>
              <a:spLocks noChangeShapeType="1"/>
            </p:cNvSpPr>
            <p:nvPr/>
          </p:nvSpPr>
          <p:spPr bwMode="auto">
            <a:xfrm flipH="1" flipV="1">
              <a:off x="4579820" y="2916431"/>
              <a:ext cx="93009" cy="69581"/>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pic>
          <p:nvPicPr>
            <p:cNvPr id="147" name="Picture 14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86196" y="2792368"/>
              <a:ext cx="243735" cy="217792"/>
            </a:xfrm>
            <a:prstGeom prst="rect">
              <a:avLst/>
            </a:prstGeom>
          </p:spPr>
        </p:pic>
        <p:pic>
          <p:nvPicPr>
            <p:cNvPr id="148" name="Picture 14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76279" y="2797538"/>
              <a:ext cx="236129" cy="210995"/>
            </a:xfrm>
            <a:prstGeom prst="rect">
              <a:avLst/>
            </a:prstGeom>
          </p:spPr>
        </p:pic>
        <p:pic>
          <p:nvPicPr>
            <p:cNvPr id="149" name="Picture 14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7369" y="2732114"/>
              <a:ext cx="243735" cy="217792"/>
            </a:xfrm>
            <a:prstGeom prst="rect">
              <a:avLst/>
            </a:prstGeom>
          </p:spPr>
        </p:pic>
        <p:pic>
          <p:nvPicPr>
            <p:cNvPr id="150" name="Picture 14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1495" y="2925660"/>
              <a:ext cx="243735" cy="217792"/>
            </a:xfrm>
            <a:prstGeom prst="rect">
              <a:avLst/>
            </a:prstGeom>
          </p:spPr>
        </p:pic>
        <p:pic>
          <p:nvPicPr>
            <p:cNvPr id="151" name="Picture 1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6042" y="2846537"/>
              <a:ext cx="236129" cy="210995"/>
            </a:xfrm>
            <a:prstGeom prst="rect">
              <a:avLst/>
            </a:prstGeom>
          </p:spPr>
        </p:pic>
        <p:pic>
          <p:nvPicPr>
            <p:cNvPr id="152" name="Picture 1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30855" y="2514600"/>
              <a:ext cx="724853" cy="647700"/>
            </a:xfrm>
            <a:prstGeom prst="rect">
              <a:avLst/>
            </a:prstGeom>
          </p:spPr>
        </p:pic>
      </p:grpSp>
      <p:sp>
        <p:nvSpPr>
          <p:cNvPr id="153" name="Text Box 50"/>
          <p:cNvSpPr txBox="1">
            <a:spLocks noChangeArrowheads="1"/>
          </p:cNvSpPr>
          <p:nvPr/>
        </p:nvSpPr>
        <p:spPr bwMode="auto">
          <a:xfrm>
            <a:off x="3321023" y="4343400"/>
            <a:ext cx="25699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400" b="1" dirty="0">
                <a:solidFill>
                  <a:srgbClr val="FFFF00"/>
                </a:solidFill>
                <a:latin typeface="Century Gothic" panose="020B0502020202020204" pitchFamily="34" charset="0"/>
              </a:rPr>
              <a:t>Stars fuse light elements into heavy ones, up to iron</a:t>
            </a:r>
          </a:p>
        </p:txBody>
      </p:sp>
      <p:grpSp>
        <p:nvGrpSpPr>
          <p:cNvPr id="170" name="Group 169"/>
          <p:cNvGrpSpPr/>
          <p:nvPr/>
        </p:nvGrpSpPr>
        <p:grpSpPr>
          <a:xfrm>
            <a:off x="3551015" y="3505200"/>
            <a:ext cx="2011585" cy="883466"/>
            <a:chOff x="3551015" y="3657600"/>
            <a:chExt cx="2011585" cy="883466"/>
          </a:xfrm>
        </p:grpSpPr>
        <p:grpSp>
          <p:nvGrpSpPr>
            <p:cNvPr id="154" name="Group 55"/>
            <p:cNvGrpSpPr>
              <a:grpSpLocks/>
            </p:cNvGrpSpPr>
            <p:nvPr/>
          </p:nvGrpSpPr>
          <p:grpSpPr bwMode="auto">
            <a:xfrm>
              <a:off x="3739707" y="3933214"/>
              <a:ext cx="326770" cy="381784"/>
              <a:chOff x="2368" y="2302"/>
              <a:chExt cx="243" cy="284"/>
            </a:xfrm>
          </p:grpSpPr>
          <p:sp>
            <p:nvSpPr>
              <p:cNvPr id="155" name="AutoShape 57"/>
              <p:cNvSpPr>
                <a:spLocks noChangeArrowheads="1"/>
              </p:cNvSpPr>
              <p:nvPr/>
            </p:nvSpPr>
            <p:spPr bwMode="auto">
              <a:xfrm>
                <a:off x="2479" y="2302"/>
                <a:ext cx="132" cy="218"/>
              </a:xfrm>
              <a:prstGeom prst="rightArrow">
                <a:avLst>
                  <a:gd name="adj1" fmla="val 25583"/>
                  <a:gd name="adj2" fmla="val 39394"/>
                </a:avLst>
              </a:prstGeom>
              <a:solidFill>
                <a:srgbClr val="66FFCC"/>
              </a:solidFill>
              <a:ln w="9525">
                <a:solidFill>
                  <a:schemeClr val="tx1"/>
                </a:solidFill>
                <a:miter lim="800000"/>
                <a:headEnd/>
                <a:tailEnd/>
              </a:ln>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400">
                  <a:solidFill>
                    <a:schemeClr val="tx2"/>
                  </a:solidFill>
                  <a:latin typeface="Times New Roman" panose="02020603050405020304" pitchFamily="18" charset="0"/>
                </a:endParaRPr>
              </a:p>
            </p:txBody>
          </p:sp>
          <p:sp>
            <p:nvSpPr>
              <p:cNvPr id="156" name="Line 59"/>
              <p:cNvSpPr>
                <a:spLocks noChangeShapeType="1"/>
              </p:cNvSpPr>
              <p:nvPr/>
            </p:nvSpPr>
            <p:spPr bwMode="auto">
              <a:xfrm rot="2277478" flipV="1">
                <a:off x="2381" y="2349"/>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7" name="Line 70"/>
              <p:cNvSpPr>
                <a:spLocks noChangeShapeType="1"/>
              </p:cNvSpPr>
              <p:nvPr/>
            </p:nvSpPr>
            <p:spPr bwMode="auto">
              <a:xfrm flipV="1">
                <a:off x="2368" y="2413"/>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8" name="Line 74"/>
              <p:cNvSpPr>
                <a:spLocks noChangeShapeType="1"/>
              </p:cNvSpPr>
              <p:nvPr/>
            </p:nvSpPr>
            <p:spPr bwMode="auto">
              <a:xfrm rot="20069346" flipV="1">
                <a:off x="2371" y="2486"/>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59" name="Line 78"/>
              <p:cNvSpPr>
                <a:spLocks noChangeShapeType="1"/>
              </p:cNvSpPr>
              <p:nvPr/>
            </p:nvSpPr>
            <p:spPr bwMode="auto">
              <a:xfrm rot="17360105" flipV="1">
                <a:off x="2408" y="2545"/>
                <a:ext cx="76" cy="5"/>
              </a:xfrm>
              <a:prstGeom prst="line">
                <a:avLst/>
              </a:prstGeom>
              <a:noFill/>
              <a:ln w="19050">
                <a:solidFill>
                  <a:srgbClr val="0099FF"/>
                </a:solidFill>
                <a:round/>
                <a:headEnd type="none" w="med" len="med"/>
                <a:tailEnd type="arrow" w="med" len="med"/>
              </a:ln>
              <a:extLst>
                <a:ext uri="{909E8E84-426E-40DD-AFC4-6F175D3DCCD1}">
                  <a14:hiddenFill xmlns:a14="http://schemas.microsoft.com/office/drawing/2010/main">
                    <a:noFill/>
                  </a14:hiddenFill>
                </a:ext>
              </a:extLst>
            </p:spPr>
            <p:txBody>
              <a:bodyPr/>
              <a:lstStyle/>
              <a:p>
                <a:endParaRPr lang="en-US"/>
              </a:p>
            </p:txBody>
          </p:sp>
        </p:grpSp>
        <p:sp>
          <p:nvSpPr>
            <p:cNvPr id="160" name="Text Box 80"/>
            <p:cNvSpPr txBox="1">
              <a:spLocks noChangeArrowheads="1"/>
            </p:cNvSpPr>
            <p:nvPr/>
          </p:nvSpPr>
          <p:spPr bwMode="auto">
            <a:xfrm>
              <a:off x="4548096" y="3945303"/>
              <a:ext cx="3857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2000" b="1">
                  <a:solidFill>
                    <a:srgbClr val="99FFCC"/>
                  </a:solidFill>
                  <a:latin typeface="Comic Sans MS" panose="030F0702030302020204" pitchFamily="66" charset="0"/>
                </a:rPr>
                <a:t>…</a:t>
              </a:r>
            </a:p>
          </p:txBody>
        </p:sp>
        <p:sp>
          <p:nvSpPr>
            <p:cNvPr id="161" name="Text Box 81"/>
            <p:cNvSpPr txBox="1">
              <a:spLocks noChangeArrowheads="1"/>
            </p:cNvSpPr>
            <p:nvPr/>
          </p:nvSpPr>
          <p:spPr bwMode="auto">
            <a:xfrm>
              <a:off x="4022633" y="4266429"/>
              <a:ext cx="14478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eaLnBrk="1" hangingPunct="1">
                <a:spcBef>
                  <a:spcPct val="50000"/>
                </a:spcBef>
                <a:buFontTx/>
                <a:buNone/>
              </a:pPr>
              <a:r>
                <a:rPr lang="en-US" altLang="en-US" sz="1200" b="1" dirty="0">
                  <a:solidFill>
                    <a:srgbClr val="99FFCC"/>
                  </a:solidFill>
                  <a:latin typeface="Century Gothic" panose="020B0502020202020204" pitchFamily="34" charset="0"/>
                </a:rPr>
                <a:t>helium           iron</a:t>
              </a:r>
            </a:p>
          </p:txBody>
        </p:sp>
        <p:pic>
          <p:nvPicPr>
            <p:cNvPr id="162" name="Picture 16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3267" y="3819450"/>
              <a:ext cx="243735" cy="217792"/>
            </a:xfrm>
            <a:prstGeom prst="rect">
              <a:avLst/>
            </a:prstGeom>
          </p:spPr>
        </p:pic>
        <p:pic>
          <p:nvPicPr>
            <p:cNvPr id="163" name="Picture 16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51015" y="3987467"/>
              <a:ext cx="243735" cy="217792"/>
            </a:xfrm>
            <a:prstGeom prst="rect">
              <a:avLst/>
            </a:prstGeom>
          </p:spPr>
        </p:pic>
        <p:pic>
          <p:nvPicPr>
            <p:cNvPr id="164" name="Picture 1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2587" y="4154346"/>
              <a:ext cx="243735" cy="217792"/>
            </a:xfrm>
            <a:prstGeom prst="rect">
              <a:avLst/>
            </a:prstGeom>
          </p:spPr>
        </p:pic>
        <p:pic>
          <p:nvPicPr>
            <p:cNvPr id="165" name="Picture 1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6438" y="4283929"/>
              <a:ext cx="243735" cy="217792"/>
            </a:xfrm>
            <a:prstGeom prst="rect">
              <a:avLst/>
            </a:prstGeom>
          </p:spPr>
        </p:pic>
        <p:pic>
          <p:nvPicPr>
            <p:cNvPr id="166" name="Picture 16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65988" y="3657600"/>
              <a:ext cx="724853" cy="647700"/>
            </a:xfrm>
            <a:prstGeom prst="rect">
              <a:avLst/>
            </a:prstGeom>
          </p:spPr>
        </p:pic>
        <p:pic>
          <p:nvPicPr>
            <p:cNvPr id="167" name="Picture 16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74572" y="4028722"/>
              <a:ext cx="236129" cy="210995"/>
            </a:xfrm>
            <a:prstGeom prst="rect">
              <a:avLst/>
            </a:prstGeom>
          </p:spPr>
        </p:pic>
        <p:pic>
          <p:nvPicPr>
            <p:cNvPr id="168" name="Picture 16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249" y="3675629"/>
              <a:ext cx="729351" cy="651720"/>
            </a:xfrm>
            <a:prstGeom prst="rect">
              <a:avLst/>
            </a:prstGeom>
          </p:spPr>
        </p:pic>
      </p:grpSp>
    </p:spTree>
    <p:extLst>
      <p:ext uri="{BB962C8B-B14F-4D97-AF65-F5344CB8AC3E}">
        <p14:creationId xmlns:p14="http://schemas.microsoft.com/office/powerpoint/2010/main" val="173412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9"/>
                                        </p:tgtEl>
                                        <p:attrNameLst>
                                          <p:attrName>style.visibility</p:attrName>
                                        </p:attrNameLst>
                                      </p:cBhvr>
                                      <p:to>
                                        <p:strVal val="visible"/>
                                      </p:to>
                                    </p:set>
                                    <p:anim calcmode="lin" valueType="num">
                                      <p:cBhvr>
                                        <p:cTn id="7" dur="500" fill="hold"/>
                                        <p:tgtEl>
                                          <p:spTgt spid="109"/>
                                        </p:tgtEl>
                                        <p:attrNameLst>
                                          <p:attrName>ppt_w</p:attrName>
                                        </p:attrNameLst>
                                      </p:cBhvr>
                                      <p:tavLst>
                                        <p:tav tm="0">
                                          <p:val>
                                            <p:fltVal val="0"/>
                                          </p:val>
                                        </p:tav>
                                        <p:tav tm="100000">
                                          <p:val>
                                            <p:strVal val="#ppt_w"/>
                                          </p:val>
                                        </p:tav>
                                      </p:tavLst>
                                    </p:anim>
                                    <p:anim calcmode="lin" valueType="num">
                                      <p:cBhvr>
                                        <p:cTn id="8" dur="500" fill="hold"/>
                                        <p:tgtEl>
                                          <p:spTgt spid="10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39"/>
                                        </p:tgtEl>
                                        <p:attrNameLst>
                                          <p:attrName>style.visibility</p:attrName>
                                        </p:attrNameLst>
                                      </p:cBhvr>
                                      <p:to>
                                        <p:strVal val="visible"/>
                                      </p:to>
                                    </p:set>
                                    <p:anim calcmode="lin" valueType="num">
                                      <p:cBhvr>
                                        <p:cTn id="13" dur="500" fill="hold"/>
                                        <p:tgtEl>
                                          <p:spTgt spid="139"/>
                                        </p:tgtEl>
                                        <p:attrNameLst>
                                          <p:attrName>ppt_w</p:attrName>
                                        </p:attrNameLst>
                                      </p:cBhvr>
                                      <p:tavLst>
                                        <p:tav tm="0">
                                          <p:val>
                                            <p:fltVal val="0"/>
                                          </p:val>
                                        </p:tav>
                                        <p:tav tm="100000">
                                          <p:val>
                                            <p:strVal val="#ppt_w"/>
                                          </p:val>
                                        </p:tav>
                                      </p:tavLst>
                                    </p:anim>
                                    <p:anim calcmode="lin" valueType="num">
                                      <p:cBhvr>
                                        <p:cTn id="14" dur="500" fill="hold"/>
                                        <p:tgtEl>
                                          <p:spTgt spid="139"/>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139"/>
                                        </p:tgtEl>
                                        <p:attrNameLst>
                                          <p:attrName>ppt_c</p:attrName>
                                        </p:attrNameLst>
                                      </p:cBhvr>
                                      <p:to>
                                        <a:schemeClr val="folHlink"/>
                                      </p:to>
                                    </p:animClr>
                                  </p:subTnLst>
                                </p:cTn>
                              </p:par>
                              <p:par>
                                <p:cTn id="15" presetID="1" presetClass="entr" presetSubtype="0" fill="hold" nodeType="withEffect">
                                  <p:stCondLst>
                                    <p:cond delay="0"/>
                                  </p:stCondLst>
                                  <p:childTnLst>
                                    <p:set>
                                      <p:cBhvr>
                                        <p:cTn id="16" dur="1" fill="hold">
                                          <p:stCondLst>
                                            <p:cond delay="0"/>
                                          </p:stCondLst>
                                        </p:cTn>
                                        <p:tgtEl>
                                          <p:spTgt spid="1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p:cTn id="21" dur="500" fill="hold"/>
                                        <p:tgtEl>
                                          <p:spTgt spid="153"/>
                                        </p:tgtEl>
                                        <p:attrNameLst>
                                          <p:attrName>ppt_w</p:attrName>
                                        </p:attrNameLst>
                                      </p:cBhvr>
                                      <p:tavLst>
                                        <p:tav tm="0">
                                          <p:val>
                                            <p:fltVal val="0"/>
                                          </p:val>
                                        </p:tav>
                                        <p:tav tm="100000">
                                          <p:val>
                                            <p:strVal val="#ppt_w"/>
                                          </p:val>
                                        </p:tav>
                                      </p:tavLst>
                                    </p:anim>
                                    <p:anim calcmode="lin" valueType="num">
                                      <p:cBhvr>
                                        <p:cTn id="22" dur="500" fill="hold"/>
                                        <p:tgtEl>
                                          <p:spTgt spid="153"/>
                                        </p:tgtEl>
                                        <p:attrNameLst>
                                          <p:attrName>ppt_h</p:attrName>
                                        </p:attrNameLst>
                                      </p:cBhvr>
                                      <p:tavLst>
                                        <p:tav tm="0">
                                          <p:val>
                                            <p:fltVal val="0"/>
                                          </p:val>
                                        </p:tav>
                                        <p:tav tm="100000">
                                          <p:val>
                                            <p:strVal val="#ppt_h"/>
                                          </p:val>
                                        </p:tav>
                                      </p:tavLst>
                                    </p:anim>
                                  </p:childTnLst>
                                  <p:subTnLst>
                                    <p:animClr clrSpc="rgb" dir="cw">
                                      <p:cBhvr override="childStyle">
                                        <p:cTn dur="1" fill="hold" display="0" masterRel="nextClick" afterEffect="1"/>
                                        <p:tgtEl>
                                          <p:spTgt spid="153"/>
                                        </p:tgtEl>
                                        <p:attrNameLst>
                                          <p:attrName>ppt_c</p:attrName>
                                        </p:attrNameLst>
                                      </p:cBhvr>
                                      <p:to>
                                        <a:schemeClr val="folHlink"/>
                                      </p:to>
                                    </p:animClr>
                                  </p:subTnLst>
                                </p:cTn>
                              </p:par>
                              <p:par>
                                <p:cTn id="23" presetID="1" presetClass="entr" presetSubtype="0" fill="hold" nodeType="withEffect">
                                  <p:stCondLst>
                                    <p:cond delay="0"/>
                                  </p:stCondLst>
                                  <p:childTnLst>
                                    <p:set>
                                      <p:cBhvr>
                                        <p:cTn id="24" dur="1" fill="hold">
                                          <p:stCondLst>
                                            <p:cond delay="0"/>
                                          </p:stCondLst>
                                        </p:cTn>
                                        <p:tgtEl>
                                          <p:spTgt spid="17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138"/>
                                        </p:tgtEl>
                                        <p:attrNameLst>
                                          <p:attrName>style.visibility</p:attrName>
                                        </p:attrNameLst>
                                      </p:cBhvr>
                                      <p:to>
                                        <p:strVal val="visible"/>
                                      </p:to>
                                    </p:set>
                                    <p:anim calcmode="lin" valueType="num">
                                      <p:cBhvr>
                                        <p:cTn id="29" dur="500" fill="hold"/>
                                        <p:tgtEl>
                                          <p:spTgt spid="138"/>
                                        </p:tgtEl>
                                        <p:attrNameLst>
                                          <p:attrName>ppt_w</p:attrName>
                                        </p:attrNameLst>
                                      </p:cBhvr>
                                      <p:tavLst>
                                        <p:tav tm="0">
                                          <p:val>
                                            <p:fltVal val="0"/>
                                          </p:val>
                                        </p:tav>
                                        <p:tav tm="100000">
                                          <p:val>
                                            <p:strVal val="#ppt_w"/>
                                          </p:val>
                                        </p:tav>
                                      </p:tavLst>
                                    </p:anim>
                                    <p:anim calcmode="lin" valueType="num">
                                      <p:cBhvr>
                                        <p:cTn id="30" dur="500" fill="hold"/>
                                        <p:tgtEl>
                                          <p:spTgt spid="13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utoUpdateAnimBg="0"/>
      <p:bldP spid="139" grpId="0" autoUpdateAnimBg="0"/>
      <p:bldP spid="153"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646331"/>
          </a:xfrm>
          <a:prstGeom prst="rect">
            <a:avLst/>
          </a:prstGeom>
        </p:spPr>
        <p:txBody>
          <a:bodyPr wrap="square">
            <a:spAutoFit/>
          </a:bodyPr>
          <a:lstStyle/>
          <a:p>
            <a:pPr algn="ctr"/>
            <a:r>
              <a:rPr lang="en-US" altLang="en-US" sz="3600" b="1" dirty="0"/>
              <a:t>What is the </a:t>
            </a:r>
            <a:r>
              <a:rPr lang="en-US" altLang="en-US" sz="3600" b="1" dirty="0">
                <a:solidFill>
                  <a:srgbClr val="67B14B"/>
                </a:solidFill>
              </a:rPr>
              <a:t>value</a:t>
            </a:r>
            <a:r>
              <a:rPr lang="en-US" altLang="en-US" sz="3600" b="1" dirty="0"/>
              <a:t>? </a:t>
            </a:r>
            <a:r>
              <a:rPr lang="en-US" altLang="en-US" sz="3600" b="1" dirty="0" smtClean="0"/>
              <a:t>(“Who </a:t>
            </a:r>
            <a:r>
              <a:rPr lang="en-US" altLang="en-US" sz="3600" b="1" dirty="0"/>
              <a:t>cares?”)</a:t>
            </a:r>
            <a:endParaRPr lang="en-US" sz="3600" b="1" dirty="0"/>
          </a:p>
        </p:txBody>
      </p:sp>
      <p:grpSp>
        <p:nvGrpSpPr>
          <p:cNvPr id="3" name="Group 3"/>
          <p:cNvGrpSpPr>
            <a:grpSpLocks/>
          </p:cNvGrpSpPr>
          <p:nvPr/>
        </p:nvGrpSpPr>
        <p:grpSpPr bwMode="auto">
          <a:xfrm>
            <a:off x="304800" y="1295398"/>
            <a:ext cx="2743200" cy="2366963"/>
            <a:chOff x="192" y="912"/>
            <a:chExt cx="1728" cy="1491"/>
          </a:xfrm>
        </p:grpSpPr>
        <p:pic>
          <p:nvPicPr>
            <p:cNvPr id="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2" y="912"/>
              <a:ext cx="1728" cy="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
            <p:cNvSpPr>
              <a:spLocks noChangeArrowheads="1"/>
            </p:cNvSpPr>
            <p:nvPr/>
          </p:nvSpPr>
          <p:spPr bwMode="auto">
            <a:xfrm>
              <a:off x="403" y="2170"/>
              <a:ext cx="131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Nuclear Medicine</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6" name="Group 6"/>
          <p:cNvGrpSpPr>
            <a:grpSpLocks/>
          </p:cNvGrpSpPr>
          <p:nvPr/>
        </p:nvGrpSpPr>
        <p:grpSpPr bwMode="auto">
          <a:xfrm>
            <a:off x="3086100" y="1295398"/>
            <a:ext cx="2971800" cy="2382838"/>
            <a:chOff x="1944" y="1200"/>
            <a:chExt cx="1872" cy="1501"/>
          </a:xfrm>
        </p:grpSpPr>
        <p:pic>
          <p:nvPicPr>
            <p:cNvPr id="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16" y="1200"/>
              <a:ext cx="1728"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8"/>
            <p:cNvSpPr>
              <a:spLocks noChangeArrowheads="1"/>
            </p:cNvSpPr>
            <p:nvPr/>
          </p:nvSpPr>
          <p:spPr bwMode="auto">
            <a:xfrm>
              <a:off x="1944" y="2468"/>
              <a:ext cx="1872"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Archaeology/Geophysics</a:t>
              </a:r>
              <a:endParaRPr lang="en-US" altLang="en-US" sz="1800" b="1" dirty="0">
                <a:solidFill>
                  <a:schemeClr val="tx1"/>
                </a:solidFill>
                <a:latin typeface="Arial" panose="020B0604020202020204" pitchFamily="34" charset="0"/>
                <a:cs typeface="Arial" panose="020B0604020202020204" pitchFamily="34" charset="0"/>
              </a:endParaRPr>
            </a:p>
          </p:txBody>
        </p:sp>
      </p:grpSp>
      <p:grpSp>
        <p:nvGrpSpPr>
          <p:cNvPr id="9" name="Group 9"/>
          <p:cNvGrpSpPr>
            <a:grpSpLocks/>
          </p:cNvGrpSpPr>
          <p:nvPr/>
        </p:nvGrpSpPr>
        <p:grpSpPr bwMode="auto">
          <a:xfrm>
            <a:off x="6096001" y="1295398"/>
            <a:ext cx="2630488" cy="2366963"/>
            <a:chOff x="3840" y="1584"/>
            <a:chExt cx="1657" cy="1491"/>
          </a:xfrm>
        </p:grpSpPr>
        <p:pic>
          <p:nvPicPr>
            <p:cNvPr id="10" name="Picture 1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40" y="1584"/>
              <a:ext cx="1657" cy="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1"/>
            <p:cNvSpPr>
              <a:spLocks noChangeArrowheads="1"/>
            </p:cNvSpPr>
            <p:nvPr/>
          </p:nvSpPr>
          <p:spPr bwMode="auto">
            <a:xfrm>
              <a:off x="4131" y="2842"/>
              <a:ext cx="1029"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b="1" dirty="0" smtClean="0">
                  <a:solidFill>
                    <a:schemeClr val="tx1"/>
                  </a:solidFill>
                  <a:latin typeface="Arial" panose="020B0604020202020204" pitchFamily="34" charset="0"/>
                  <a:cs typeface="Arial" panose="020B0604020202020204" pitchFamily="34" charset="0"/>
                </a:rPr>
                <a:t>Power Plants</a:t>
              </a:r>
              <a:endParaRPr lang="en-US" altLang="en-US" sz="1800" b="1" dirty="0">
                <a:solidFill>
                  <a:schemeClr val="tx1"/>
                </a:solidFill>
                <a:latin typeface="Arial" panose="020B0604020202020204" pitchFamily="34" charset="0"/>
                <a:cs typeface="Arial" panose="020B0604020202020204" pitchFamily="34" charset="0"/>
              </a:endParaRPr>
            </a:p>
          </p:txBody>
        </p:sp>
      </p:grpSp>
      <p:sp>
        <p:nvSpPr>
          <p:cNvPr id="12" name="TextBox 8"/>
          <p:cNvSpPr txBox="1">
            <a:spLocks noChangeArrowheads="1"/>
          </p:cNvSpPr>
          <p:nvPr/>
        </p:nvSpPr>
        <p:spPr bwMode="auto">
          <a:xfrm>
            <a:off x="190500" y="5578171"/>
            <a:ext cx="8839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000" dirty="0">
                <a:solidFill>
                  <a:schemeClr val="tx1"/>
                </a:solidFill>
                <a:latin typeface="Century Gothic" panose="020B0502020202020204" pitchFamily="34" charset="0"/>
              </a:rPr>
              <a:t>Jobs like </a:t>
            </a:r>
            <a:r>
              <a:rPr lang="en-US" altLang="en-US" sz="2000" b="1" dirty="0">
                <a:solidFill>
                  <a:schemeClr val="tx1"/>
                </a:solidFill>
                <a:latin typeface="Century Gothic" panose="020B0502020202020204" pitchFamily="34" charset="0"/>
              </a:rPr>
              <a:t>medical physicist, radiation safety </a:t>
            </a:r>
            <a:r>
              <a:rPr lang="en-US" altLang="en-US" sz="2000" b="1" dirty="0" smtClean="0">
                <a:solidFill>
                  <a:schemeClr val="tx1"/>
                </a:solidFill>
                <a:latin typeface="Century Gothic" panose="020B0502020202020204" pitchFamily="34" charset="0"/>
              </a:rPr>
              <a:t>officer, geophysicist</a:t>
            </a:r>
            <a:endParaRPr lang="en-US" altLang="en-US" sz="2000" b="1" dirty="0">
              <a:solidFill>
                <a:schemeClr val="tx1"/>
              </a:solidFill>
              <a:latin typeface="Century Gothic" panose="020B0502020202020204" pitchFamily="34" charset="0"/>
            </a:endParaRPr>
          </a:p>
        </p:txBody>
      </p:sp>
      <p:sp>
        <p:nvSpPr>
          <p:cNvPr id="13" name="Text Box 12"/>
          <p:cNvSpPr txBox="1">
            <a:spLocks noChangeArrowheads="1"/>
          </p:cNvSpPr>
          <p:nvPr/>
        </p:nvSpPr>
        <p:spPr bwMode="auto">
          <a:xfrm>
            <a:off x="261851" y="4361250"/>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2800" dirty="0">
                <a:solidFill>
                  <a:schemeClr val="tx1"/>
                </a:solidFill>
                <a:latin typeface="Arial" panose="020B0604020202020204" pitchFamily="34" charset="0"/>
                <a:cs typeface="Arial" panose="020B0604020202020204" pitchFamily="34" charset="0"/>
              </a:rPr>
              <a:t>What we learn about the nucleus can </a:t>
            </a:r>
            <a:endParaRPr lang="en-US" altLang="en-US" sz="2800" dirty="0" smtClean="0">
              <a:solidFill>
                <a:schemeClr val="tx1"/>
              </a:solidFill>
              <a:latin typeface="Arial" panose="020B0604020202020204" pitchFamily="34" charset="0"/>
              <a:cs typeface="Arial" panose="020B0604020202020204" pitchFamily="34" charset="0"/>
            </a:endParaRPr>
          </a:p>
          <a:p>
            <a:pPr algn="ctr" eaLnBrk="1" hangingPunct="1">
              <a:spcBef>
                <a:spcPct val="0"/>
              </a:spcBef>
              <a:buFontTx/>
              <a:buNone/>
            </a:pPr>
            <a:r>
              <a:rPr lang="en-US" altLang="en-US" sz="2800" dirty="0" smtClean="0">
                <a:solidFill>
                  <a:srgbClr val="67B14B"/>
                </a:solidFill>
                <a:latin typeface="Arial Black" panose="020B0A04020102020204" pitchFamily="34" charset="0"/>
              </a:rPr>
              <a:t>save lives and change the world!</a:t>
            </a:r>
            <a:endParaRPr lang="en-US" altLang="en-US" sz="2800" dirty="0">
              <a:solidFill>
                <a:srgbClr val="67B14B"/>
              </a:solidFill>
              <a:latin typeface="Arial Black" panose="020B0A04020102020204" pitchFamily="34" charset="0"/>
            </a:endParaRPr>
          </a:p>
        </p:txBody>
      </p:sp>
      <p:sp>
        <p:nvSpPr>
          <p:cNvPr id="14" name="Text Box 12"/>
          <p:cNvSpPr txBox="1">
            <a:spLocks noChangeArrowheads="1"/>
          </p:cNvSpPr>
          <p:nvPr/>
        </p:nvSpPr>
        <p:spPr bwMode="auto">
          <a:xfrm>
            <a:off x="231371" y="3698326"/>
            <a:ext cx="861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smtClean="0">
                <a:solidFill>
                  <a:schemeClr val="tx1"/>
                </a:solidFill>
                <a:latin typeface="Arial" panose="020B0604020202020204" pitchFamily="34" charset="0"/>
                <a:cs typeface="Arial" panose="020B0604020202020204" pitchFamily="34" charset="0"/>
              </a:rPr>
              <a:t>…plus: </a:t>
            </a:r>
            <a:r>
              <a:rPr lang="en-US" altLang="en-US" sz="1800" b="1" dirty="0" smtClean="0">
                <a:solidFill>
                  <a:schemeClr val="tx1"/>
                </a:solidFill>
                <a:latin typeface="Arial" panose="020B0604020202020204" pitchFamily="34" charset="0"/>
                <a:cs typeface="Arial" panose="020B0604020202020204" pitchFamily="34" charset="0"/>
              </a:rPr>
              <a:t>smoke detectors, smartphones, safer food, </a:t>
            </a:r>
            <a:r>
              <a:rPr lang="en-US" altLang="en-US" sz="1800" dirty="0">
                <a:solidFill>
                  <a:schemeClr val="tx1"/>
                </a:solidFill>
                <a:latin typeface="Arial" panose="020B0604020202020204" pitchFamily="34" charset="0"/>
                <a:cs typeface="Arial" panose="020B0604020202020204" pitchFamily="34" charset="0"/>
              </a:rPr>
              <a:t>etc</a:t>
            </a:r>
            <a:r>
              <a:rPr lang="en-US" altLang="en-US" sz="1800" dirty="0">
                <a:solidFill>
                  <a:schemeClr val="accent6">
                    <a:lumMod val="75000"/>
                  </a:schemeClr>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66882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par>
                          <p:cTn id="16" fill="hold">
                            <p:stCondLst>
                              <p:cond delay="6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0" y="191869"/>
            <a:ext cx="9144000" cy="707886"/>
          </a:xfrm>
          <a:prstGeom prst="rect">
            <a:avLst/>
          </a:prstGeom>
        </p:spPr>
        <p:txBody>
          <a:bodyPr wrap="square">
            <a:spAutoFit/>
          </a:bodyPr>
          <a:lstStyle/>
          <a:p>
            <a:pPr algn="ctr"/>
            <a:r>
              <a:rPr lang="en-US" sz="4000" b="1" dirty="0" smtClean="0"/>
              <a:t>The tools we use</a:t>
            </a:r>
            <a:endParaRPr lang="en-US" sz="4000" b="1" dirty="0"/>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7916" r="10973"/>
          <a:stretch/>
        </p:blipFill>
        <p:spPr>
          <a:xfrm>
            <a:off x="1269730" y="1072090"/>
            <a:ext cx="5920294" cy="4861857"/>
          </a:xfrm>
          <a:prstGeom prst="rect">
            <a:avLst/>
          </a:prstGeom>
        </p:spPr>
      </p:pic>
      <p:sp>
        <p:nvSpPr>
          <p:cNvPr id="4" name="Content Placeholder 2"/>
          <p:cNvSpPr txBox="1">
            <a:spLocks/>
          </p:cNvSpPr>
          <p:nvPr/>
        </p:nvSpPr>
        <p:spPr>
          <a:xfrm>
            <a:off x="1047303" y="1180460"/>
            <a:ext cx="6804651" cy="547370"/>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buFont typeface="Wingdings" pitchFamily="2" charset="2"/>
              <a:buNone/>
            </a:pPr>
            <a:r>
              <a:rPr lang="en-US" sz="2000" kern="0" dirty="0" smtClean="0"/>
              <a:t>Coupled cyclotron facility and experimental beam lines</a:t>
            </a:r>
            <a:endParaRPr lang="en-US" sz="2000" kern="0" dirty="0"/>
          </a:p>
        </p:txBody>
      </p:sp>
      <p:grpSp>
        <p:nvGrpSpPr>
          <p:cNvPr id="5" name="Group 19"/>
          <p:cNvGrpSpPr>
            <a:grpSpLocks/>
          </p:cNvGrpSpPr>
          <p:nvPr/>
        </p:nvGrpSpPr>
        <p:grpSpPr bwMode="auto">
          <a:xfrm>
            <a:off x="777054" y="4926286"/>
            <a:ext cx="944508" cy="830997"/>
            <a:chOff x="558866" y="5235909"/>
            <a:chExt cx="1095051" cy="961690"/>
          </a:xfrm>
          <a:solidFill>
            <a:schemeClr val="accent6">
              <a:lumMod val="50000"/>
            </a:schemeClr>
          </a:solidFill>
        </p:grpSpPr>
        <p:sp>
          <p:nvSpPr>
            <p:cNvPr id="6" name="Left-Right Arrow 16"/>
            <p:cNvSpPr>
              <a:spLocks noChangeArrowheads="1"/>
            </p:cNvSpPr>
            <p:nvPr/>
          </p:nvSpPr>
          <p:spPr bwMode="auto">
            <a:xfrm rot="5400000">
              <a:off x="1198030" y="5632577"/>
              <a:ext cx="803141" cy="108633"/>
            </a:xfrm>
            <a:prstGeom prst="leftRightArrow">
              <a:avLst>
                <a:gd name="adj1" fmla="val 50000"/>
                <a:gd name="adj2" fmla="val 49996"/>
              </a:avLst>
            </a:prstGeom>
            <a:grpFill/>
            <a:ln w="9525" algn="ctr">
              <a:solidFill>
                <a:srgbClr val="FFFFCC"/>
              </a:solidFill>
              <a:round/>
              <a:headEnd/>
              <a:tailEnd/>
            </a:ln>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000">
                <a:solidFill>
                  <a:schemeClr val="tx2"/>
                </a:solidFill>
                <a:latin typeface="Times New Roman" panose="02020603050405020304" pitchFamily="18" charset="0"/>
              </a:endParaRPr>
            </a:p>
          </p:txBody>
        </p:sp>
        <p:sp>
          <p:nvSpPr>
            <p:cNvPr id="7" name="TextBox 6"/>
            <p:cNvSpPr txBox="1"/>
            <p:nvPr/>
          </p:nvSpPr>
          <p:spPr>
            <a:xfrm>
              <a:off x="558866" y="5235909"/>
              <a:ext cx="986418" cy="961690"/>
            </a:xfrm>
            <a:prstGeom prst="rect">
              <a:avLst/>
            </a:prstGeom>
            <a:noFill/>
          </p:spPr>
          <p:txBody>
            <a:bodyPr wrap="square">
              <a:spAutoFit/>
            </a:bodyPr>
            <a:lstStyle/>
            <a:p>
              <a:pPr algn="r" eaLnBrk="1" hangingPunct="1">
                <a:defRPr/>
              </a:pPr>
              <a:r>
                <a:rPr lang="en-US" sz="1600" dirty="0" smtClean="0">
                  <a:solidFill>
                    <a:schemeClr val="accent6">
                      <a:lumMod val="75000"/>
                    </a:schemeClr>
                  </a:solidFill>
                  <a:latin typeface="+mn-lt"/>
                </a:rPr>
                <a:t>Five stories tall</a:t>
              </a:r>
              <a:endParaRPr lang="en-US" sz="1600" dirty="0">
                <a:solidFill>
                  <a:schemeClr val="accent6">
                    <a:lumMod val="75000"/>
                  </a:schemeClr>
                </a:solidFill>
                <a:latin typeface="+mn-lt"/>
              </a:endParaRPr>
            </a:p>
          </p:txBody>
        </p:sp>
      </p:grpSp>
      <p:sp>
        <p:nvSpPr>
          <p:cNvPr id="8" name="Left-Right Arrow 16"/>
          <p:cNvSpPr>
            <a:spLocks noChangeArrowheads="1"/>
          </p:cNvSpPr>
          <p:nvPr/>
        </p:nvSpPr>
        <p:spPr bwMode="auto">
          <a:xfrm rot="8920329">
            <a:off x="1262884" y="4163906"/>
            <a:ext cx="7040222" cy="92718"/>
          </a:xfrm>
          <a:prstGeom prst="leftRightArrow">
            <a:avLst>
              <a:gd name="adj1" fmla="val 50000"/>
              <a:gd name="adj2" fmla="val 49996"/>
            </a:avLst>
          </a:prstGeom>
          <a:solidFill>
            <a:schemeClr val="accent6">
              <a:lumMod val="50000"/>
            </a:schemeClr>
          </a:solidFill>
          <a:ln w="9525" algn="ctr">
            <a:solidFill>
              <a:srgbClr val="FFFFCC"/>
            </a:solidFill>
            <a:round/>
            <a:headEnd/>
            <a:tailEnd/>
          </a:ln>
          <a:extLst/>
        </p:spPr>
        <p:txBody>
          <a:bodyPr wrap="none" anchor="ct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endParaRPr lang="en-US" altLang="en-US" sz="4000">
              <a:solidFill>
                <a:schemeClr val="tx2"/>
              </a:solidFill>
              <a:latin typeface="Times New Roman" panose="02020603050405020304" pitchFamily="18" charset="0"/>
            </a:endParaRPr>
          </a:p>
        </p:txBody>
      </p:sp>
      <p:sp>
        <p:nvSpPr>
          <p:cNvPr id="9" name="TextBox 8"/>
          <p:cNvSpPr txBox="1"/>
          <p:nvPr/>
        </p:nvSpPr>
        <p:spPr bwMode="auto">
          <a:xfrm rot="19727635">
            <a:off x="2908841" y="4554917"/>
            <a:ext cx="2791686" cy="338554"/>
          </a:xfrm>
          <a:prstGeom prst="rect">
            <a:avLst/>
          </a:prstGeom>
          <a:noFill/>
        </p:spPr>
        <p:txBody>
          <a:bodyPr wrap="square">
            <a:spAutoFit/>
          </a:bodyPr>
          <a:lstStyle/>
          <a:p>
            <a:pPr algn="r" eaLnBrk="1" hangingPunct="1">
              <a:defRPr/>
            </a:pPr>
            <a:r>
              <a:rPr lang="en-US" sz="1600" dirty="0" smtClean="0">
                <a:solidFill>
                  <a:schemeClr val="accent6">
                    <a:lumMod val="75000"/>
                  </a:schemeClr>
                </a:solidFill>
                <a:latin typeface="+mn-lt"/>
              </a:rPr>
              <a:t>~140 meters (450 feet) long</a:t>
            </a:r>
            <a:endParaRPr lang="en-US" sz="1600" dirty="0">
              <a:solidFill>
                <a:schemeClr val="accent6">
                  <a:lumMod val="75000"/>
                </a:schemeClr>
              </a:solidFill>
              <a:latin typeface="+mn-lt"/>
            </a:endParaRPr>
          </a:p>
        </p:txBody>
      </p:sp>
      <p:grpSp>
        <p:nvGrpSpPr>
          <p:cNvPr id="10" name="Group 9"/>
          <p:cNvGrpSpPr/>
          <p:nvPr/>
        </p:nvGrpSpPr>
        <p:grpSpPr>
          <a:xfrm>
            <a:off x="1566857" y="3750902"/>
            <a:ext cx="1065821" cy="1050798"/>
            <a:chOff x="1842432" y="3810479"/>
            <a:chExt cx="1235304" cy="1217892"/>
          </a:xfrm>
        </p:grpSpPr>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21441" y="4888455"/>
              <a:ext cx="61563" cy="139916"/>
            </a:xfrm>
            <a:prstGeom prst="rect">
              <a:avLst/>
            </a:prstGeom>
          </p:spPr>
        </p:pic>
        <p:sp>
          <p:nvSpPr>
            <p:cNvPr id="12" name="TextBox 11"/>
            <p:cNvSpPr txBox="1"/>
            <p:nvPr/>
          </p:nvSpPr>
          <p:spPr bwMode="auto">
            <a:xfrm>
              <a:off x="1842432" y="3810479"/>
              <a:ext cx="1235304" cy="392390"/>
            </a:xfrm>
            <a:prstGeom prst="rect">
              <a:avLst/>
            </a:prstGeom>
            <a:noFill/>
          </p:spPr>
          <p:txBody>
            <a:bodyPr wrap="square">
              <a:spAutoFit/>
            </a:bodyPr>
            <a:lstStyle/>
            <a:p>
              <a:pPr algn="r" eaLnBrk="1" hangingPunct="1">
                <a:defRPr/>
              </a:pPr>
              <a:r>
                <a:rPr lang="en-US" sz="1600" dirty="0" smtClean="0">
                  <a:latin typeface="+mn-lt"/>
                </a:rPr>
                <a:t>A person</a:t>
              </a:r>
              <a:endParaRPr lang="en-US" sz="1600" dirty="0">
                <a:latin typeface="+mn-lt"/>
              </a:endParaRPr>
            </a:p>
          </p:txBody>
        </p:sp>
        <p:cxnSp>
          <p:nvCxnSpPr>
            <p:cNvPr id="13" name="Straight Arrow Connector 12"/>
            <p:cNvCxnSpPr>
              <a:stCxn id="12" idx="2"/>
            </p:cNvCxnSpPr>
            <p:nvPr/>
          </p:nvCxnSpPr>
          <p:spPr>
            <a:xfrm>
              <a:off x="2460085" y="4202869"/>
              <a:ext cx="619" cy="6293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4" name="Content Placeholder 2"/>
          <p:cNvSpPr txBox="1">
            <a:spLocks/>
          </p:cNvSpPr>
          <p:nvPr/>
        </p:nvSpPr>
        <p:spPr>
          <a:xfrm>
            <a:off x="1359594" y="2275900"/>
            <a:ext cx="6454405" cy="15121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2800" b="1" dirty="0" smtClean="0">
                <a:solidFill>
                  <a:schemeClr val="tx1"/>
                </a:solidFill>
                <a:latin typeface="Century Gothic" panose="020B0502020202020204" pitchFamily="34" charset="0"/>
              </a:rPr>
              <a:t>SPEED UP NUCLEI using </a:t>
            </a:r>
            <a:r>
              <a:rPr lang="en-US" altLang="en-US" sz="2800" b="1" dirty="0" smtClean="0">
                <a:solidFill>
                  <a:srgbClr val="D6A162"/>
                </a:solidFill>
                <a:latin typeface="Century Gothic" panose="020B0502020202020204" pitchFamily="34" charset="0"/>
              </a:rPr>
              <a:t>accelerators</a:t>
            </a:r>
          </a:p>
          <a:p>
            <a:pPr>
              <a:buFontTx/>
              <a:buNone/>
            </a:pPr>
            <a:r>
              <a:rPr lang="en-US" altLang="en-US" sz="2800" b="1" dirty="0">
                <a:solidFill>
                  <a:schemeClr val="tx1"/>
                </a:solidFill>
                <a:latin typeface="Century Gothic" panose="020B0502020202020204" pitchFamily="34" charset="0"/>
              </a:rPr>
              <a:t>a</a:t>
            </a:r>
            <a:r>
              <a:rPr lang="en-US" altLang="en-US" sz="2800" b="1" dirty="0" smtClean="0">
                <a:solidFill>
                  <a:schemeClr val="tx1"/>
                </a:solidFill>
                <a:latin typeface="Century Gothic" panose="020B0502020202020204" pitchFamily="34" charset="0"/>
              </a:rPr>
              <a:t>nd BREAK A TON OF THEM</a:t>
            </a:r>
            <a:endParaRPr lang="en-US" altLang="en-US" sz="2800" b="1" dirty="0" smtClean="0">
              <a:solidFill>
                <a:srgbClr val="D6A162"/>
              </a:solidFill>
              <a:latin typeface="Century Gothic" panose="020B0502020202020204" pitchFamily="34" charset="0"/>
            </a:endParaRPr>
          </a:p>
        </p:txBody>
      </p:sp>
      <p:sp>
        <p:nvSpPr>
          <p:cNvPr id="15" name="TextBox 8"/>
          <p:cNvSpPr txBox="1">
            <a:spLocks noChangeArrowheads="1"/>
          </p:cNvSpPr>
          <p:nvPr/>
        </p:nvSpPr>
        <p:spPr bwMode="auto">
          <a:xfrm>
            <a:off x="4920458" y="4360947"/>
            <a:ext cx="328727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rgbClr val="FFFFCC"/>
                </a:solidFill>
                <a:latin typeface="Book Antiqua" panose="02040602050305030304" pitchFamily="18" charset="0"/>
              </a:defRPr>
            </a:lvl1pPr>
            <a:lvl2pPr marL="742950" indent="-285750">
              <a:spcBef>
                <a:spcPct val="20000"/>
              </a:spcBef>
              <a:buChar char="–"/>
              <a:defRPr sz="2800">
                <a:solidFill>
                  <a:srgbClr val="FFFFCC"/>
                </a:solidFill>
                <a:latin typeface="Book Antiqua" panose="02040602050305030304" pitchFamily="18" charset="0"/>
              </a:defRPr>
            </a:lvl2pPr>
            <a:lvl3pPr marL="1143000" indent="-228600">
              <a:spcBef>
                <a:spcPct val="20000"/>
              </a:spcBef>
              <a:buChar char="•"/>
              <a:defRPr sz="2400">
                <a:solidFill>
                  <a:srgbClr val="FFFFCC"/>
                </a:solidFill>
                <a:latin typeface="Book Antiqua" panose="02040602050305030304" pitchFamily="18" charset="0"/>
              </a:defRPr>
            </a:lvl3pPr>
            <a:lvl4pPr marL="1600200" indent="-228600">
              <a:spcBef>
                <a:spcPct val="20000"/>
              </a:spcBef>
              <a:buChar char="–"/>
              <a:defRPr sz="2000">
                <a:solidFill>
                  <a:srgbClr val="FFFFCC"/>
                </a:solidFill>
                <a:latin typeface="Book Antiqua" panose="02040602050305030304" pitchFamily="18" charset="0"/>
              </a:defRPr>
            </a:lvl4pPr>
            <a:lvl5pPr marL="2057400" indent="-228600">
              <a:spcBef>
                <a:spcPct val="20000"/>
              </a:spcBef>
              <a:buChar char="»"/>
              <a:defRPr sz="2000">
                <a:solidFill>
                  <a:srgbClr val="FFFFCC"/>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rgbClr val="FFFFCC"/>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rgbClr val="FFFFCC"/>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rgbClr val="FFFFCC"/>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rgbClr val="FFFFCC"/>
                </a:solidFill>
                <a:latin typeface="Book Antiqua" panose="02040602050305030304" pitchFamily="18" charset="0"/>
              </a:defRPr>
            </a:lvl9pPr>
          </a:lstStyle>
          <a:p>
            <a:pPr algn="ctr" eaLnBrk="1" hangingPunct="1">
              <a:spcBef>
                <a:spcPct val="0"/>
              </a:spcBef>
              <a:buFontTx/>
              <a:buNone/>
            </a:pPr>
            <a:r>
              <a:rPr lang="en-US" altLang="en-US" sz="1800" dirty="0">
                <a:solidFill>
                  <a:schemeClr val="tx1"/>
                </a:solidFill>
                <a:latin typeface="Century Gothic" panose="020B0502020202020204" pitchFamily="34" charset="0"/>
              </a:rPr>
              <a:t>Made possible by </a:t>
            </a:r>
            <a:endParaRPr lang="en-US" altLang="en-US" sz="1800" dirty="0" smtClean="0">
              <a:solidFill>
                <a:schemeClr val="tx1"/>
              </a:solidFill>
              <a:latin typeface="Century Gothic" panose="020B0502020202020204" pitchFamily="34" charset="0"/>
            </a:endParaRPr>
          </a:p>
          <a:p>
            <a:pPr algn="ctr">
              <a:spcBef>
                <a:spcPct val="0"/>
              </a:spcBef>
              <a:buNone/>
            </a:pPr>
            <a:r>
              <a:rPr lang="en-US" altLang="en-US" sz="1800" b="1" dirty="0">
                <a:solidFill>
                  <a:schemeClr val="tx1"/>
                </a:solidFill>
                <a:latin typeface="Century Gothic" panose="020B0502020202020204" pitchFamily="34" charset="0"/>
              </a:rPr>
              <a:t>accelerator </a:t>
            </a:r>
            <a:r>
              <a:rPr lang="en-US" altLang="en-US" sz="1800" b="1" dirty="0" smtClean="0">
                <a:solidFill>
                  <a:schemeClr val="tx1"/>
                </a:solidFill>
                <a:latin typeface="Century Gothic" panose="020B0502020202020204" pitchFamily="34" charset="0"/>
              </a:rPr>
              <a:t>physicists, </a:t>
            </a:r>
            <a:r>
              <a:rPr lang="en-US" altLang="en-US" sz="1800" b="1" dirty="0">
                <a:solidFill>
                  <a:schemeClr val="tx1"/>
                </a:solidFill>
                <a:latin typeface="Century Gothic" panose="020B0502020202020204" pitchFamily="34" charset="0"/>
              </a:rPr>
              <a:t>operations physicists, </a:t>
            </a:r>
            <a:endParaRPr lang="en-US" altLang="en-US" sz="1800" b="1" dirty="0" smtClean="0">
              <a:solidFill>
                <a:schemeClr val="tx1"/>
              </a:solidFill>
              <a:latin typeface="Century Gothic" panose="020B0502020202020204" pitchFamily="34" charset="0"/>
            </a:endParaRPr>
          </a:p>
          <a:p>
            <a:pPr algn="ctr">
              <a:spcBef>
                <a:spcPct val="0"/>
              </a:spcBef>
              <a:buNone/>
            </a:pPr>
            <a:r>
              <a:rPr lang="en-US" altLang="en-US" sz="1800" b="1" dirty="0" smtClean="0">
                <a:solidFill>
                  <a:schemeClr val="tx1"/>
                </a:solidFill>
                <a:latin typeface="Century Gothic" panose="020B0502020202020204" pitchFamily="34" charset="0"/>
              </a:rPr>
              <a:t>and </a:t>
            </a:r>
            <a:r>
              <a:rPr lang="en-US" altLang="en-US" sz="1800" b="1" dirty="0">
                <a:solidFill>
                  <a:schemeClr val="tx1"/>
                </a:solidFill>
                <a:latin typeface="Century Gothic" panose="020B0502020202020204" pitchFamily="34" charset="0"/>
              </a:rPr>
              <a:t>engineers (vacuum, electrical, cryogenic…)</a:t>
            </a:r>
          </a:p>
        </p:txBody>
      </p:sp>
    </p:spTree>
    <p:extLst>
      <p:ext uri="{BB962C8B-B14F-4D97-AF65-F5344CB8AC3E}">
        <p14:creationId xmlns:p14="http://schemas.microsoft.com/office/powerpoint/2010/main" val="317396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4">
                                            <p:txEl>
                                              <p:pRg st="0" end="0"/>
                                            </p:txEl>
                                          </p:spTgt>
                                        </p:tgtEl>
                                      </p:cBhvr>
                                    </p:animEffect>
                                    <p:set>
                                      <p:cBhvr>
                                        <p:cTn id="7" dur="1" fill="hold">
                                          <p:stCondLst>
                                            <p:cond delay="1999"/>
                                          </p:stCondLst>
                                        </p:cTn>
                                        <p:tgtEl>
                                          <p:spTgt spid="14">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14">
                                            <p:txEl>
                                              <p:pRg st="1" end="1"/>
                                            </p:txEl>
                                          </p:spTgt>
                                        </p:tgtEl>
                                      </p:cBhvr>
                                    </p:animEffect>
                                    <p:set>
                                      <p:cBhvr>
                                        <p:cTn id="10" dur="1" fill="hold">
                                          <p:stCondLst>
                                            <p:cond delay="1999"/>
                                          </p:stCondLst>
                                        </p:cTn>
                                        <p:tgtEl>
                                          <p:spTgt spid="14">
                                            <p:txEl>
                                              <p:pRg st="1" end="1"/>
                                            </p:txEl>
                                          </p:spTgt>
                                        </p:tgtEl>
                                        <p:attrNameLst>
                                          <p:attrName>style.visibility</p:attrName>
                                        </p:attrNameLst>
                                      </p:cBhvr>
                                      <p:to>
                                        <p:strVal val="hidden"/>
                                      </p:to>
                                    </p:se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2000"/>
                                        <p:tgtEl>
                                          <p:spTgt spid="4">
                                            <p:txEl>
                                              <p:pRg st="0" end="0"/>
                                            </p:txEl>
                                          </p:spTgt>
                                        </p:tgtEl>
                                      </p:cBhvr>
                                    </p:animEffect>
                                  </p:childTnLst>
                                </p:cTn>
                              </p:par>
                            </p:childTnLst>
                          </p:cTn>
                        </p:par>
                        <p:par>
                          <p:cTn id="23" fill="hold">
                            <p:stCondLst>
                              <p:cond delay="2000"/>
                            </p:stCondLst>
                            <p:childTnLst>
                              <p:par>
                                <p:cTn id="24" presetID="22" presetClass="entr" presetSubtype="1"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up)">
                                      <p:cBhvr>
                                        <p:cTn id="26" dur="2000"/>
                                        <p:tgtEl>
                                          <p:spTgt spid="5"/>
                                        </p:tgtEl>
                                      </p:cBhvr>
                                    </p:animEffect>
                                  </p:childTnLst>
                                </p:cTn>
                              </p:par>
                            </p:childTnLst>
                          </p:cTn>
                        </p:par>
                        <p:par>
                          <p:cTn id="27" fill="hold">
                            <p:stCondLst>
                              <p:cond delay="4000"/>
                            </p:stCondLst>
                            <p:childTnLst>
                              <p:par>
                                <p:cTn id="28" presetID="22" presetClass="entr" presetSubtype="1"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par>
                          <p:cTn id="31" fill="hold">
                            <p:stCondLst>
                              <p:cond delay="4500"/>
                            </p:stCondLst>
                            <p:childTnLst>
                              <p:par>
                                <p:cTn id="32" presetID="10"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animBg="1"/>
      <p:bldP spid="9" grpId="0"/>
      <p:bldP spid="14" grpId="0" build="p"/>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28600"/>
            <a:ext cx="7886700" cy="1325563"/>
          </a:xfrm>
        </p:spPr>
        <p:txBody>
          <a:bodyPr/>
          <a:lstStyle/>
          <a:p>
            <a:r>
              <a:rPr lang="en-US" sz="4000" dirty="0" smtClean="0"/>
              <a:t>Serving Users worldwide</a:t>
            </a:r>
            <a:endParaRPr lang="en-US" sz="4000" dirty="0"/>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705"/>
          <a:stretch/>
        </p:blipFill>
        <p:spPr>
          <a:xfrm>
            <a:off x="228600" y="1703525"/>
            <a:ext cx="8534400" cy="4392475"/>
          </a:xfrm>
          <a:prstGeom prst="rect">
            <a:avLst/>
          </a:prstGeom>
        </p:spPr>
      </p:pic>
      <p:sp>
        <p:nvSpPr>
          <p:cNvPr id="4" name="Content Placeholder 2"/>
          <p:cNvSpPr txBox="1">
            <a:spLocks/>
          </p:cNvSpPr>
          <p:nvPr/>
        </p:nvSpPr>
        <p:spPr>
          <a:xfrm>
            <a:off x="628649" y="990600"/>
            <a:ext cx="8051887" cy="4459981"/>
          </a:xfrm>
          <a:prstGeom prst="rect">
            <a:avLst/>
          </a:prstGeom>
        </p:spPr>
        <p:txBody>
          <a:bodyPr/>
          <a:lstStyle>
            <a:lvl1pPr marL="180178" indent="-180178" algn="l" defTabSz="803293" rtl="0" eaLnBrk="1" fontAlgn="base" hangingPunct="1">
              <a:lnSpc>
                <a:spcPct val="90000"/>
              </a:lnSpc>
              <a:spcBef>
                <a:spcPts val="1206"/>
              </a:spcBef>
              <a:spcAft>
                <a:spcPct val="0"/>
              </a:spcAft>
              <a:buSzPct val="100000"/>
              <a:buFont typeface="Wingdings" pitchFamily="2" charset="2"/>
              <a:buChar char="§"/>
              <a:defRPr sz="2200">
                <a:solidFill>
                  <a:srgbClr val="064308"/>
                </a:solidFill>
                <a:latin typeface="Arial" charset="0"/>
                <a:ea typeface="ＭＳ Ｐゴシック" pitchFamily="-65" charset="-128"/>
                <a:cs typeface="ＭＳ Ｐゴシック" pitchFamily="-65" charset="-128"/>
              </a:defRPr>
            </a:lvl1pPr>
            <a:lvl2pPr marL="363359" indent="-151650" algn="l" defTabSz="803293" rtl="0" eaLnBrk="1" fontAlgn="base" hangingPunct="1">
              <a:lnSpc>
                <a:spcPct val="90000"/>
              </a:lnSpc>
              <a:spcBef>
                <a:spcPts val="201"/>
              </a:spcBef>
              <a:spcAft>
                <a:spcPct val="0"/>
              </a:spcAft>
              <a:buSzPct val="100000"/>
              <a:buFont typeface="Arial" pitchFamily="34" charset="0"/>
              <a:buChar char="•"/>
              <a:defRPr sz="2000">
                <a:solidFill>
                  <a:schemeClr val="tx1"/>
                </a:solidFill>
                <a:latin typeface="Arial" charset="0"/>
                <a:ea typeface="ＭＳ Ｐゴシック" charset="-128"/>
                <a:cs typeface="ＭＳ Ｐゴシック"/>
              </a:defRPr>
            </a:lvl2pPr>
            <a:lvl3pPr marL="591584" indent="-160658" algn="l" defTabSz="803293" rtl="0" eaLnBrk="1" fontAlgn="base" hangingPunct="1">
              <a:lnSpc>
                <a:spcPct val="90000"/>
              </a:lnSpc>
              <a:spcBef>
                <a:spcPts val="201"/>
              </a:spcBef>
              <a:spcAft>
                <a:spcPct val="0"/>
              </a:spcAft>
              <a:buSzPct val="100000"/>
              <a:buFont typeface="Lucida Grande" charset="0"/>
              <a:buChar char="»"/>
              <a:defRPr>
                <a:solidFill>
                  <a:schemeClr val="tx1"/>
                </a:solidFill>
                <a:latin typeface="Arial" charset="0"/>
                <a:ea typeface="ヒラギノ角ゴ Pro W3" pitchFamily="-111" charset="-128"/>
                <a:cs typeface="ヒラギノ角ゴ Pro W3" pitchFamily="-111" charset="-128"/>
              </a:defRPr>
            </a:lvl3pPr>
            <a:lvl4pPr marL="728219" indent="-133632" algn="l" defTabSz="803293" rtl="0" eaLnBrk="1" fontAlgn="base" hangingPunct="1">
              <a:lnSpc>
                <a:spcPct val="90000"/>
              </a:lnSpc>
              <a:spcBef>
                <a:spcPts val="201"/>
              </a:spcBef>
              <a:spcAft>
                <a:spcPct val="0"/>
              </a:spcAft>
              <a:buClr>
                <a:srgbClr val="999999"/>
              </a:buClr>
              <a:buSzPct val="100000"/>
              <a:buFont typeface="Arial" pitchFamily="34" charset="0"/>
              <a:buChar char="•"/>
              <a:defRPr sz="1600">
                <a:solidFill>
                  <a:schemeClr val="tx1"/>
                </a:solidFill>
                <a:latin typeface="+mn-lt"/>
                <a:ea typeface="ヒラギノ角ゴ Pro W3" pitchFamily="-111" charset="-128"/>
                <a:cs typeface="ヒラギノ角ゴ Pro W3"/>
              </a:defRPr>
            </a:lvl4pPr>
            <a:lvl5pPr marL="1002991" indent="-180178" algn="l" defTabSz="803293" rtl="0" eaLnBrk="1" fontAlgn="base" hangingPunct="1">
              <a:lnSpc>
                <a:spcPct val="90000"/>
              </a:lnSpc>
              <a:spcBef>
                <a:spcPts val="201"/>
              </a:spcBef>
              <a:spcAft>
                <a:spcPct val="0"/>
              </a:spcAft>
              <a:buClr>
                <a:srgbClr val="999999"/>
              </a:buClr>
              <a:buSzPct val="100000"/>
              <a:buFont typeface="Lucida Grande" charset="0"/>
              <a:buChar char="»"/>
              <a:defRPr sz="1400">
                <a:solidFill>
                  <a:schemeClr val="tx1"/>
                </a:solidFill>
                <a:latin typeface="+mn-lt"/>
                <a:ea typeface="ヒラギノ角ゴ Pro W3" pitchFamily="-111" charset="-128"/>
                <a:cs typeface="ヒラギノ角ゴ Pro W3"/>
              </a:defRPr>
            </a:lvl5pPr>
            <a:lvl6pPr marL="2223294"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6pPr>
            <a:lvl7pPr marL="2680333"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7pPr>
            <a:lvl8pPr marL="3137372"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8pPr>
            <a:lvl9pPr marL="3594407" indent="-150759" algn="l" defTabSz="807750" rtl="0" eaLnBrk="1" fontAlgn="base" hangingPunct="1">
              <a:lnSpc>
                <a:spcPct val="90000"/>
              </a:lnSpc>
              <a:spcBef>
                <a:spcPct val="10000"/>
              </a:spcBef>
              <a:spcAft>
                <a:spcPct val="0"/>
              </a:spcAft>
              <a:buSzPct val="100000"/>
              <a:buChar char="–"/>
              <a:defRPr sz="1300">
                <a:solidFill>
                  <a:schemeClr val="tx1"/>
                </a:solidFill>
                <a:latin typeface="Helvetica" charset="0"/>
                <a:ea typeface="+mn-ea"/>
                <a:cs typeface="+mn-cs"/>
              </a:defRPr>
            </a:lvl9pPr>
          </a:lstStyle>
          <a:p>
            <a:pPr marL="0" indent="0">
              <a:lnSpc>
                <a:spcPct val="100000"/>
              </a:lnSpc>
              <a:spcBef>
                <a:spcPts val="600"/>
              </a:spcBef>
              <a:buNone/>
            </a:pPr>
            <a:r>
              <a:rPr lang="en-US" kern="0" dirty="0" smtClean="0">
                <a:solidFill>
                  <a:schemeClr val="tx1"/>
                </a:solidFill>
              </a:rPr>
              <a:t>The </a:t>
            </a:r>
            <a:r>
              <a:rPr lang="en-US" b="1" kern="0" dirty="0" smtClean="0">
                <a:solidFill>
                  <a:schemeClr val="tx1"/>
                </a:solidFill>
              </a:rPr>
              <a:t>best nuclear scientists </a:t>
            </a:r>
            <a:r>
              <a:rPr lang="en-US" kern="0" dirty="0" smtClean="0">
                <a:solidFill>
                  <a:schemeClr val="tx1"/>
                </a:solidFill>
              </a:rPr>
              <a:t>on the planet come to NSCL because our lab is a </a:t>
            </a:r>
            <a:r>
              <a:rPr lang="en-US" b="1" kern="0" dirty="0" smtClean="0">
                <a:solidFill>
                  <a:schemeClr val="tx1"/>
                </a:solidFill>
              </a:rPr>
              <a:t>world class research facility</a:t>
            </a:r>
          </a:p>
        </p:txBody>
      </p:sp>
      <p:sp>
        <p:nvSpPr>
          <p:cNvPr id="5" name="Content Placeholder 2"/>
          <p:cNvSpPr txBox="1">
            <a:spLocks/>
          </p:cNvSpPr>
          <p:nvPr/>
        </p:nvSpPr>
        <p:spPr>
          <a:xfrm>
            <a:off x="3048000" y="5432180"/>
            <a:ext cx="4345718" cy="598817"/>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b="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FRIB/NSCL User Community August 2018 </a:t>
            </a:r>
          </a:p>
          <a:p>
            <a:pPr marL="0" indent="0">
              <a:buFont typeface="Arial" panose="020B0604020202020204" pitchFamily="34" charset="0"/>
              <a:buNone/>
            </a:pPr>
            <a:r>
              <a:rPr lang="en-US" b="1" dirty="0" smtClean="0"/>
              <a:t>~1400 scientists, 50+ countries</a:t>
            </a:r>
          </a:p>
        </p:txBody>
      </p:sp>
    </p:spTree>
    <p:extLst>
      <p:ext uri="{BB962C8B-B14F-4D97-AF65-F5344CB8AC3E}">
        <p14:creationId xmlns:p14="http://schemas.microsoft.com/office/powerpoint/2010/main" val="2536146164"/>
      </p:ext>
    </p:extLst>
  </p:cSld>
  <p:clrMapOvr>
    <a:masterClrMapping/>
  </p:clrMapOvr>
  <p:timing>
    <p:tnLst>
      <p:par>
        <p:cTn id="1" dur="indefinite" restart="never" nodeType="tmRoot"/>
      </p:par>
    </p:tnLst>
  </p:timing>
</p:sld>
</file>

<file path=ppt/theme/theme1.xml><?xml version="1.0" encoding="utf-8"?>
<a:theme xmlns:a="http://schemas.openxmlformats.org/drawingml/2006/main" name="1_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2.xml><?xml version="1.0" encoding="utf-8"?>
<a:theme xmlns:a="http://schemas.openxmlformats.org/drawingml/2006/main" name="FRIB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10_CKG FRIB no-line h">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KG FRIB no-line 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KG FRIB no-line 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KG FRIB no-line 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KG FRIB no-line 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KG FRIB no-line 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KG FRIB no-line 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KG FRIB no-line 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KG FRIB no-line h 8">
        <a:dk1>
          <a:srgbClr val="000000"/>
        </a:dk1>
        <a:lt1>
          <a:srgbClr val="FFFFFF"/>
        </a:lt1>
        <a:dk2>
          <a:srgbClr val="1F1DE8"/>
        </a:dk2>
        <a:lt2>
          <a:srgbClr val="007469"/>
        </a:lt2>
        <a:accent1>
          <a:srgbClr val="FC0128"/>
        </a:accent1>
        <a:accent2>
          <a:srgbClr val="CF16CE"/>
        </a:accent2>
        <a:accent3>
          <a:srgbClr val="FFFFFF"/>
        </a:accent3>
        <a:accent4>
          <a:srgbClr val="000000"/>
        </a:accent4>
        <a:accent5>
          <a:srgbClr val="FDAAAC"/>
        </a:accent5>
        <a:accent6>
          <a:srgbClr val="BB13BA"/>
        </a:accent6>
        <a:hlink>
          <a:srgbClr val="F39FD1"/>
        </a:hlink>
        <a:folHlink>
          <a:srgbClr val="7C0F5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RIB Powerpoint Template.potx" id="{14DBDF93-7CAA-490A-BF73-387AA491C278}" vid="{58CB5C52-4659-4369-A474-094E63AC0D6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659CD9C89693C4BA4E310DBBA87C6B1" ma:contentTypeVersion="" ma:contentTypeDescription="Create a new document." ma:contentTypeScope="" ma:versionID="6050285cda2a0c67517c9403113a4233">
  <xsd:schema xmlns:xsd="http://www.w3.org/2001/XMLSchema" xmlns:xs="http://www.w3.org/2001/XMLSchema" xmlns:p="http://schemas.microsoft.com/office/2006/metadata/properties" xmlns:ns2="84FA14C0-B7D1-4566-A284-79A890D0FD95" targetNamespace="http://schemas.microsoft.com/office/2006/metadata/properties" ma:root="true" ma:fieldsID="d80a20630cd769371518b7288eedebc1" ns2:_="">
    <xsd:import namespace="84FA14C0-B7D1-4566-A284-79A890D0FD95"/>
    <xsd:element name="properties">
      <xsd:complexType>
        <xsd:sequence>
          <xsd:element name="documentManagement">
            <xsd:complexType>
              <xsd:all>
                <xsd:element ref="ns2:Archive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FA14C0-B7D1-4566-A284-79A890D0FD95" elementFormDefault="qualified">
    <xsd:import namespace="http://schemas.microsoft.com/office/2006/documentManagement/types"/>
    <xsd:import namespace="http://schemas.microsoft.com/office/infopath/2007/PartnerControls"/>
    <xsd:element name="Archive_x0020_Date" ma:index="8" nillable="true" ma:displayName="Archive Date" ma:format="DateOnly" ma:internalName="Archive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Archive_x0020_Date xmlns="84FA14C0-B7D1-4566-A284-79A890D0FD95" xsi:nil="true"/>
  </documentManagement>
</p:properties>
</file>

<file path=customXml/itemProps1.xml><?xml version="1.0" encoding="utf-8"?>
<ds:datastoreItem xmlns:ds="http://schemas.openxmlformats.org/officeDocument/2006/customXml" ds:itemID="{D022B04D-F2E1-4EB5-8527-6CB1FC49B1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4FA14C0-B7D1-4566-A284-79A890D0FD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B76CD61-6042-403B-B3F6-04E51A8FF76A}">
  <ds:schemaRefs>
    <ds:schemaRef ds:uri="http://schemas.microsoft.com/sharepoint/v3/contenttype/forms"/>
  </ds:schemaRefs>
</ds:datastoreItem>
</file>

<file path=customXml/itemProps3.xml><?xml version="1.0" encoding="utf-8"?>
<ds:datastoreItem xmlns:ds="http://schemas.openxmlformats.org/officeDocument/2006/customXml" ds:itemID="{24BA702D-F6E6-4314-8945-369A109C75F9}">
  <ds:schemaRefs>
    <ds:schemaRef ds:uri="http://purl.org/dc/dcmitype/"/>
    <ds:schemaRef ds:uri="http://purl.org/dc/elements/1.1/"/>
    <ds:schemaRef ds:uri="http://schemas.microsoft.com/office/2006/documentManagement/types"/>
    <ds:schemaRef ds:uri="http://www.w3.org/XML/1998/namespace"/>
    <ds:schemaRef ds:uri="84FA14C0-B7D1-4566-A284-79A890D0FD95"/>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FRIB Presentation Template</Template>
  <TotalTime>1195</TotalTime>
  <Words>1611</Words>
  <Application>Microsoft Office PowerPoint</Application>
  <PresentationFormat>On-screen Show (4:3)</PresentationFormat>
  <Paragraphs>282</Paragraphs>
  <Slides>29</Slides>
  <Notes>6</Notes>
  <HiddenSlides>0</HiddenSlides>
  <MMClips>2</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29</vt:i4>
      </vt:variant>
    </vt:vector>
  </HeadingPairs>
  <TitlesOfParts>
    <vt:vector size="48" baseType="lpstr">
      <vt:lpstr>ＭＳ Ｐゴシック</vt:lpstr>
      <vt:lpstr>ＭＳ Ｐゴシック</vt:lpstr>
      <vt:lpstr>Aharoni</vt:lpstr>
      <vt:lpstr>Arial</vt:lpstr>
      <vt:lpstr>Arial Black</vt:lpstr>
      <vt:lpstr>Book Antiqua</vt:lpstr>
      <vt:lpstr>Calibri</vt:lpstr>
      <vt:lpstr>Century Gothic</vt:lpstr>
      <vt:lpstr>Comic Sans MS</vt:lpstr>
      <vt:lpstr>Garamond</vt:lpstr>
      <vt:lpstr>Gotham Book</vt:lpstr>
      <vt:lpstr>Helvetica</vt:lpstr>
      <vt:lpstr>Lucida Grande</vt:lpstr>
      <vt:lpstr>Times New Roman</vt:lpstr>
      <vt:lpstr>Univers LT Std 85 XBlk</vt:lpstr>
      <vt:lpstr>Wingdings</vt:lpstr>
      <vt:lpstr>ヒラギノ角ゴ Pro W3</vt:lpstr>
      <vt:lpstr>1_FRIB3</vt:lpstr>
      <vt:lpstr>FRIB3</vt:lpstr>
      <vt:lpstr>PowerPoint Presentation</vt:lpstr>
      <vt:lpstr>Useful Information</vt:lpstr>
      <vt:lpstr>Periodic Table of the Elements</vt:lpstr>
      <vt:lpstr>Isotopes: varieties of an element</vt:lpstr>
      <vt:lpstr>Our mission: study RARE isotopes</vt:lpstr>
      <vt:lpstr>How were the elements made?</vt:lpstr>
      <vt:lpstr>PowerPoint Presentation</vt:lpstr>
      <vt:lpstr>PowerPoint Presentation</vt:lpstr>
      <vt:lpstr>Serving Users worldwide</vt:lpstr>
      <vt:lpstr>PowerPoint Presentation</vt:lpstr>
      <vt:lpstr>Training the next generation</vt:lpstr>
      <vt:lpstr>How to break your nuclei</vt:lpstr>
      <vt:lpstr>Want to study radioactive nuclei?</vt:lpstr>
      <vt:lpstr>PowerPoint Presentation</vt:lpstr>
      <vt:lpstr>Radiation exposure and you</vt:lpstr>
      <vt:lpstr>Superconductivity is cool</vt:lpstr>
      <vt:lpstr>The NSCL Cyclotrons</vt:lpstr>
      <vt:lpstr>How to build your own cyclotron</vt:lpstr>
      <vt:lpstr>Problem: Making designer nuclei</vt:lpstr>
      <vt:lpstr>Fragment Separator: a filter for nuclei</vt:lpstr>
      <vt:lpstr>Problem: Selecting one rare isotope</vt:lpstr>
      <vt:lpstr>The A1900 Fragment Separator</vt:lpstr>
      <vt:lpstr>Detectors measure the invisible</vt:lpstr>
      <vt:lpstr>PowerPoint Presentation</vt:lpstr>
      <vt:lpstr>FRIB on the MSU campus</vt:lpstr>
      <vt:lpstr>Safety First</vt:lpstr>
      <vt:lpstr>PowerPoint Presentation</vt:lpstr>
      <vt:lpstr>Explore FRIB &amp; NSCL at MSU</vt:lpstr>
      <vt:lpstr>PowerPoint Presentation</vt:lpstr>
    </vt:vector>
  </TitlesOfParts>
  <Company>NSCL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Engwall, Hannah</dc:creator>
  <cp:lastModifiedBy>Constan, Zachary</cp:lastModifiedBy>
  <cp:revision>109</cp:revision>
  <cp:lastPrinted>2013-06-17T20:20:32Z</cp:lastPrinted>
  <dcterms:created xsi:type="dcterms:W3CDTF">2014-10-10T17:49:08Z</dcterms:created>
  <dcterms:modified xsi:type="dcterms:W3CDTF">2020-03-25T20:30:28Z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0x0101000659CD9C89693C4BA4E310DBBA87C6B1</vt:lpwstr>
  </property>
  <property fmtid="{D5CDD505-2E9C-101B-9397-08002B2CF9AE}" pid="3" name="TemplateUrl">
    <vt:lpwstr/>
  </property>
  <property fmtid="{D5CDD505-2E9C-101B-9397-08002B2CF9AE}" pid="4" name="xd_Signature">
    <vt:bool>false</vt:bool>
  </property>
  <property fmtid="{D5CDD505-2E9C-101B-9397-08002B2CF9AE}" pid="5" name="xd_ProgID">
    <vt:lpwstr/>
  </property>
</Properties>
</file>